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60" r:id="rId6"/>
    <p:sldId id="258" r:id="rId7"/>
    <p:sldId id="257" r:id="rId8"/>
    <p:sldId id="267" r:id="rId9"/>
    <p:sldId id="261" r:id="rId10"/>
    <p:sldId id="269" r:id="rId11"/>
    <p:sldId id="270" r:id="rId12"/>
    <p:sldId id="268" r:id="rId13"/>
    <p:sldId id="271" r:id="rId14"/>
    <p:sldId id="272" r:id="rId15"/>
    <p:sldId id="273" r:id="rId16"/>
    <p:sldId id="274" r:id="rId17"/>
    <p:sldId id="275" r:id="rId18"/>
    <p:sldId id="262" r:id="rId19"/>
    <p:sldId id="277" r:id="rId20"/>
    <p:sldId id="278" r:id="rId21"/>
    <p:sldId id="263" r:id="rId22"/>
    <p:sldId id="279" r:id="rId23"/>
    <p:sldId id="281" r:id="rId24"/>
    <p:sldId id="280" r:id="rId25"/>
    <p:sldId id="276" r:id="rId26"/>
    <p:sldId id="264" r:id="rId27"/>
    <p:sldId id="265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43" autoAdjust="0"/>
  </p:normalViewPr>
  <p:slideViewPr>
    <p:cSldViewPr snapToGrid="0">
      <p:cViewPr varScale="1">
        <p:scale>
          <a:sx n="63" d="100"/>
          <a:sy n="63" d="100"/>
        </p:scale>
        <p:origin x="75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fordata/headbrain-simple-linear-regression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https://www.kaggle.com/codefordata/headbrain-simple-linear-regression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Ren Shan</a:t>
            </a:r>
          </a:p>
          <a:p>
            <a:r>
              <a:rPr lang="en-US" dirty="0"/>
              <a:t>IEEE Senior Member</a:t>
            </a:r>
          </a:p>
          <a:p>
            <a:r>
              <a:rPr lang="en-US" dirty="0"/>
              <a:t>SAIC Fellow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Naïve </a:t>
            </a:r>
            <a:r>
              <a:rPr lang="en-US" sz="3300" dirty="0" err="1"/>
              <a:t>Bayers</a:t>
            </a:r>
            <a:r>
              <a:rPr lang="en-US" sz="3300" dirty="0"/>
              <a:t> Classifier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401118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“Regression analysis is form of predictive modelling technique with investigates the relationship between a dependent and independent variable.”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l"/>
            <a:r>
              <a:rPr lang="en-US" sz="3300" dirty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Relationship between the salary and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the price of bitcoin in next 6 months</a:t>
            </a:r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r="3557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Linear Regression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4A5A27E-B594-4E50-98A5-F9F9D890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46033"/>
              </p:ext>
            </p:extLst>
          </p:nvPr>
        </p:nvGraphicFramePr>
        <p:xfrm>
          <a:off x="415108" y="957580"/>
          <a:ext cx="107598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81">
                  <a:extLst>
                    <a:ext uri="{9D8B030D-6E8A-4147-A177-3AD203B41FA5}">
                      <a16:colId xmlns:a16="http://schemas.microsoft.com/office/drawing/2014/main" val="2029966492"/>
                    </a:ext>
                  </a:extLst>
                </a:gridCol>
                <a:gridCol w="4260790">
                  <a:extLst>
                    <a:ext uri="{9D8B030D-6E8A-4147-A177-3AD203B41FA5}">
                      <a16:colId xmlns:a16="http://schemas.microsoft.com/office/drawing/2014/main" val="1122156824"/>
                    </a:ext>
                  </a:extLst>
                </a:gridCol>
                <a:gridCol w="3564951">
                  <a:extLst>
                    <a:ext uri="{9D8B030D-6E8A-4147-A177-3AD203B41FA5}">
                      <a16:colId xmlns:a16="http://schemas.microsoft.com/office/drawing/2014/main" val="827622800"/>
                    </a:ext>
                  </a:extLst>
                </a:gridCol>
              </a:tblGrid>
              <a:tr h="324839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Variable (y = mx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Variable (sigmoid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Output/</a:t>
                      </a:r>
                      <a:r>
                        <a:rPr lang="en-US" dirty="0" err="1"/>
                        <a:t>Predition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occurrence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and 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by loss, R squared, Adjusted R squared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</a:t>
                      </a:r>
                      <a:r>
                        <a:rPr lang="en-US" dirty="0" err="1"/>
                        <a:t>scoure</a:t>
                      </a:r>
                      <a:r>
                        <a:rPr lang="en-US" dirty="0"/>
                        <a:t>, ROC curve, Confusion Matrix,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04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Linear Regression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6D1D67-31D6-4509-930A-02285CBE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1452"/>
              </p:ext>
            </p:extLst>
          </p:nvPr>
        </p:nvGraphicFramePr>
        <p:xfrm>
          <a:off x="1023254" y="1414242"/>
          <a:ext cx="79562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69">
                  <a:extLst>
                    <a:ext uri="{9D8B030D-6E8A-4147-A177-3AD203B41FA5}">
                      <a16:colId xmlns:a16="http://schemas.microsoft.com/office/drawing/2014/main" val="478153865"/>
                    </a:ext>
                  </a:extLst>
                </a:gridCol>
                <a:gridCol w="1068360">
                  <a:extLst>
                    <a:ext uri="{9D8B030D-6E8A-4147-A177-3AD203B41FA5}">
                      <a16:colId xmlns:a16="http://schemas.microsoft.com/office/drawing/2014/main" val="86660292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021477442"/>
                    </a:ext>
                  </a:extLst>
                </a:gridCol>
                <a:gridCol w="1149161">
                  <a:extLst>
                    <a:ext uri="{9D8B030D-6E8A-4147-A177-3AD203B41FA5}">
                      <a16:colId xmlns:a16="http://schemas.microsoft.com/office/drawing/2014/main" val="453591831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787364130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1424329727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3622686787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X)(y –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4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8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80BAFA-5F0A-48F4-871E-EF5B97223C5A}"/>
              </a:ext>
            </a:extLst>
          </p:cNvPr>
          <p:cNvSpPr txBox="1"/>
          <p:nvPr/>
        </p:nvSpPr>
        <p:spPr>
          <a:xfrm>
            <a:off x="1000034" y="4362265"/>
            <a:ext cx="47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4/10</a:t>
            </a:r>
          </a:p>
          <a:p>
            <a:r>
              <a:rPr lang="en-US" dirty="0"/>
              <a:t>y = 0.4 x + 2.4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1F83-F0DF-484B-9C60-403BD9EE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" y="5181154"/>
            <a:ext cx="46577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B7D18-F7D1-4932-A3A5-116E27D9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83" y="4876354"/>
            <a:ext cx="35814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AB5BC-F4AB-4545-B49D-A3F36ADCA3FF}"/>
              </a:ext>
            </a:extLst>
          </p:cNvPr>
          <p:cNvSpPr txBox="1"/>
          <p:nvPr/>
        </p:nvSpPr>
        <p:spPr>
          <a:xfrm>
            <a:off x="9559384" y="2012961"/>
            <a:ext cx="192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5DE1E-B62D-4730-AFAC-28CE309B0529}"/>
              </a:ext>
            </a:extLst>
          </p:cNvPr>
          <p:cNvSpPr txBox="1"/>
          <p:nvPr/>
        </p:nvSpPr>
        <p:spPr>
          <a:xfrm>
            <a:off x="10140966" y="5594361"/>
            <a:ext cx="15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R2 = 0.3</a:t>
            </a:r>
          </a:p>
        </p:txBody>
      </p:sp>
    </p:spTree>
    <p:extLst>
      <p:ext uri="{BB962C8B-B14F-4D97-AF65-F5344CB8AC3E}">
        <p14:creationId xmlns:p14="http://schemas.microsoft.com/office/powerpoint/2010/main" val="2119850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What is Classification?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Types of Classification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Terminologies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Entropy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Credit Risk Detection Use-case</a:t>
            </a:r>
            <a:r>
              <a:rPr lang="en-US" sz="33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algn="l"/>
            <a:r>
              <a:rPr lang="en-US" sz="6200" dirty="0"/>
              <a:t>Types of Clustering </a:t>
            </a:r>
          </a:p>
          <a:p>
            <a:pPr algn="l"/>
            <a:r>
              <a:rPr lang="en-US" sz="6200" dirty="0"/>
              <a:t>K-Means Clustering </a:t>
            </a:r>
          </a:p>
          <a:p>
            <a:pPr algn="l"/>
            <a:r>
              <a:rPr lang="en-US" sz="6200" dirty="0"/>
              <a:t>K-Means Working </a:t>
            </a:r>
          </a:p>
          <a:p>
            <a:pPr algn="l"/>
            <a:r>
              <a:rPr lang="en-US" sz="6200" dirty="0"/>
              <a:t>Pros &amp; Cons of K-Means Clustering </a:t>
            </a:r>
          </a:p>
          <a:p>
            <a:pPr algn="l"/>
            <a:r>
              <a:rPr lang="en-US" sz="62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algn="l"/>
            <a:r>
              <a:rPr lang="en-US" sz="6200" dirty="0"/>
              <a:t>Association Rule Mining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Demo </a:t>
            </a:r>
          </a:p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  <a:p>
            <a:pPr algn="l"/>
            <a:r>
              <a:rPr lang="en-US" sz="6200" dirty="0"/>
              <a:t>Who is a ML Engineer? </a:t>
            </a:r>
          </a:p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 dirty="0"/>
              <a:t>Machine Learning Interview Questions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vs. Ordinal Data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</a:t>
            </a:r>
            <a:r>
              <a:rPr lang="en-US" sz="3600" dirty="0" err="1"/>
              <a:t>Variablitity</a:t>
            </a:r>
            <a:r>
              <a:rPr lang="en-US" sz="3600" dirty="0"/>
              <a:t> (spread) </a:t>
            </a:r>
          </a:p>
          <a:p>
            <a:pPr algn="l"/>
            <a:r>
              <a:rPr lang="en-US" sz="3600" dirty="0"/>
              <a:t>	Maximum, Average, Minimum, 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d97dfd74-0758-4aac-b7c3-4f13d10397e8"/>
    <ds:schemaRef ds:uri="851bce1a-01c5-49d9-967d-64af5945ebe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973</Words>
  <Application>Microsoft Office PowerPoint</Application>
  <PresentationFormat>Widescreen</PresentationFormat>
  <Paragraphs>288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Ren Shan</dc:creator>
  <cp:lastModifiedBy>Ren Shan</cp:lastModifiedBy>
  <cp:revision>19</cp:revision>
  <dcterms:created xsi:type="dcterms:W3CDTF">2020-06-15T11:55:48Z</dcterms:created>
  <dcterms:modified xsi:type="dcterms:W3CDTF">2020-06-21T12:52:08Z</dcterms:modified>
</cp:coreProperties>
</file>