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3"/>
  </p:notesMasterIdLst>
  <p:handoutMasterIdLst>
    <p:handoutMasterId r:id="rId314"/>
  </p:handoutMasterIdLst>
  <p:sldIdLst>
    <p:sldId id="676" r:id="rId2"/>
    <p:sldId id="677" r:id="rId3"/>
    <p:sldId id="1031" r:id="rId4"/>
    <p:sldId id="678" r:id="rId5"/>
    <p:sldId id="680" r:id="rId6"/>
    <p:sldId id="681" r:id="rId7"/>
    <p:sldId id="683" r:id="rId8"/>
    <p:sldId id="684" r:id="rId9"/>
    <p:sldId id="682" r:id="rId10"/>
    <p:sldId id="1009" r:id="rId11"/>
    <p:sldId id="1010" r:id="rId12"/>
    <p:sldId id="1011" r:id="rId13"/>
    <p:sldId id="1012" r:id="rId14"/>
    <p:sldId id="1013" r:id="rId15"/>
    <p:sldId id="1014" r:id="rId16"/>
    <p:sldId id="692" r:id="rId17"/>
    <p:sldId id="694" r:id="rId18"/>
    <p:sldId id="695" r:id="rId19"/>
    <p:sldId id="697" r:id="rId20"/>
    <p:sldId id="696" r:id="rId21"/>
    <p:sldId id="1037" r:id="rId22"/>
    <p:sldId id="698" r:id="rId23"/>
    <p:sldId id="1017" r:id="rId24"/>
    <p:sldId id="1018" r:id="rId25"/>
    <p:sldId id="1019" r:id="rId26"/>
    <p:sldId id="1020" r:id="rId27"/>
    <p:sldId id="699" r:id="rId28"/>
    <p:sldId id="700"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307" r:id="rId47"/>
    <p:sldId id="294" r:id="rId48"/>
    <p:sldId id="295" r:id="rId49"/>
    <p:sldId id="296" r:id="rId50"/>
    <p:sldId id="297" r:id="rId51"/>
    <p:sldId id="298" r:id="rId52"/>
    <p:sldId id="299" r:id="rId53"/>
    <p:sldId id="300" r:id="rId54"/>
    <p:sldId id="301" r:id="rId55"/>
    <p:sldId id="701" r:id="rId56"/>
    <p:sldId id="702" r:id="rId57"/>
    <p:sldId id="703" r:id="rId58"/>
    <p:sldId id="302" r:id="rId59"/>
    <p:sldId id="303" r:id="rId60"/>
    <p:sldId id="306" r:id="rId61"/>
    <p:sldId id="304" r:id="rId62"/>
    <p:sldId id="305" r:id="rId63"/>
    <p:sldId id="704" r:id="rId64"/>
    <p:sldId id="705" r:id="rId65"/>
    <p:sldId id="706" r:id="rId66"/>
    <p:sldId id="708" r:id="rId67"/>
    <p:sldId id="709" r:id="rId68"/>
    <p:sldId id="710" r:id="rId69"/>
    <p:sldId id="711" r:id="rId70"/>
    <p:sldId id="712" r:id="rId71"/>
    <p:sldId id="713" r:id="rId72"/>
    <p:sldId id="714" r:id="rId73"/>
    <p:sldId id="715" r:id="rId74"/>
    <p:sldId id="716" r:id="rId75"/>
    <p:sldId id="1032" r:id="rId76"/>
    <p:sldId id="717" r:id="rId77"/>
    <p:sldId id="718" r:id="rId78"/>
    <p:sldId id="719" r:id="rId79"/>
    <p:sldId id="720" r:id="rId80"/>
    <p:sldId id="721" r:id="rId81"/>
    <p:sldId id="723" r:id="rId82"/>
    <p:sldId id="724" r:id="rId83"/>
    <p:sldId id="725" r:id="rId84"/>
    <p:sldId id="726" r:id="rId85"/>
    <p:sldId id="727" r:id="rId86"/>
    <p:sldId id="728" r:id="rId87"/>
    <p:sldId id="729" r:id="rId88"/>
    <p:sldId id="730" r:id="rId89"/>
    <p:sldId id="824" r:id="rId90"/>
    <p:sldId id="731" r:id="rId91"/>
    <p:sldId id="752" r:id="rId92"/>
    <p:sldId id="732" r:id="rId93"/>
    <p:sldId id="733" r:id="rId94"/>
    <p:sldId id="734" r:id="rId95"/>
    <p:sldId id="735" r:id="rId96"/>
    <p:sldId id="736" r:id="rId97"/>
    <p:sldId id="737" r:id="rId98"/>
    <p:sldId id="738" r:id="rId99"/>
    <p:sldId id="745" r:id="rId100"/>
    <p:sldId id="746" r:id="rId101"/>
    <p:sldId id="747" r:id="rId102"/>
    <p:sldId id="748" r:id="rId103"/>
    <p:sldId id="749" r:id="rId104"/>
    <p:sldId id="750" r:id="rId105"/>
    <p:sldId id="751" r:id="rId106"/>
    <p:sldId id="753" r:id="rId107"/>
    <p:sldId id="759" r:id="rId108"/>
    <p:sldId id="757" r:id="rId109"/>
    <p:sldId id="760" r:id="rId110"/>
    <p:sldId id="761" r:id="rId111"/>
    <p:sldId id="758" r:id="rId112"/>
    <p:sldId id="828" r:id="rId113"/>
    <p:sldId id="762" r:id="rId114"/>
    <p:sldId id="763" r:id="rId115"/>
    <p:sldId id="764" r:id="rId116"/>
    <p:sldId id="765" r:id="rId117"/>
    <p:sldId id="766" r:id="rId118"/>
    <p:sldId id="767" r:id="rId119"/>
    <p:sldId id="768" r:id="rId120"/>
    <p:sldId id="770" r:id="rId121"/>
    <p:sldId id="771" r:id="rId122"/>
    <p:sldId id="772" r:id="rId123"/>
    <p:sldId id="1038" r:id="rId124"/>
    <p:sldId id="773" r:id="rId125"/>
    <p:sldId id="1039" r:id="rId126"/>
    <p:sldId id="774" r:id="rId127"/>
    <p:sldId id="775" r:id="rId128"/>
    <p:sldId id="776" r:id="rId129"/>
    <p:sldId id="777" r:id="rId130"/>
    <p:sldId id="778" r:id="rId131"/>
    <p:sldId id="1027" r:id="rId132"/>
    <p:sldId id="821" r:id="rId133"/>
    <p:sldId id="822" r:id="rId134"/>
    <p:sldId id="823" r:id="rId135"/>
    <p:sldId id="779" r:id="rId136"/>
    <p:sldId id="780" r:id="rId137"/>
    <p:sldId id="783" r:id="rId138"/>
    <p:sldId id="784" r:id="rId139"/>
    <p:sldId id="827" r:id="rId140"/>
    <p:sldId id="825" r:id="rId141"/>
    <p:sldId id="785" r:id="rId142"/>
    <p:sldId id="786" r:id="rId143"/>
    <p:sldId id="787" r:id="rId144"/>
    <p:sldId id="788" r:id="rId145"/>
    <p:sldId id="789" r:id="rId146"/>
    <p:sldId id="790" r:id="rId147"/>
    <p:sldId id="791" r:id="rId148"/>
    <p:sldId id="792" r:id="rId149"/>
    <p:sldId id="793" r:id="rId150"/>
    <p:sldId id="794" r:id="rId151"/>
    <p:sldId id="1033" r:id="rId152"/>
    <p:sldId id="1034" r:id="rId153"/>
    <p:sldId id="795" r:id="rId154"/>
    <p:sldId id="796" r:id="rId155"/>
    <p:sldId id="797" r:id="rId156"/>
    <p:sldId id="798" r:id="rId157"/>
    <p:sldId id="799" r:id="rId158"/>
    <p:sldId id="801" r:id="rId159"/>
    <p:sldId id="802" r:id="rId160"/>
    <p:sldId id="1021" r:id="rId161"/>
    <p:sldId id="1036" r:id="rId162"/>
    <p:sldId id="1022" r:id="rId163"/>
    <p:sldId id="1040" r:id="rId164"/>
    <p:sldId id="1041" r:id="rId165"/>
    <p:sldId id="1042" r:id="rId166"/>
    <p:sldId id="1043" r:id="rId167"/>
    <p:sldId id="1044" r:id="rId168"/>
    <p:sldId id="1045" r:id="rId169"/>
    <p:sldId id="1046" r:id="rId170"/>
    <p:sldId id="1047" r:id="rId171"/>
    <p:sldId id="1048" r:id="rId172"/>
    <p:sldId id="1049" r:id="rId173"/>
    <p:sldId id="1050" r:id="rId174"/>
    <p:sldId id="1051" r:id="rId175"/>
    <p:sldId id="1052" r:id="rId176"/>
    <p:sldId id="1053" r:id="rId177"/>
    <p:sldId id="1054" r:id="rId178"/>
    <p:sldId id="1055" r:id="rId179"/>
    <p:sldId id="1056" r:id="rId180"/>
    <p:sldId id="1057" r:id="rId181"/>
    <p:sldId id="1058" r:id="rId182"/>
    <p:sldId id="1059" r:id="rId183"/>
    <p:sldId id="1060" r:id="rId184"/>
    <p:sldId id="1061" r:id="rId185"/>
    <p:sldId id="1062" r:id="rId186"/>
    <p:sldId id="1063" r:id="rId187"/>
    <p:sldId id="1065" r:id="rId188"/>
    <p:sldId id="1066" r:id="rId189"/>
    <p:sldId id="1067" r:id="rId190"/>
    <p:sldId id="1068" r:id="rId191"/>
    <p:sldId id="1069" r:id="rId192"/>
    <p:sldId id="1070" r:id="rId193"/>
    <p:sldId id="1071" r:id="rId194"/>
    <p:sldId id="1072" r:id="rId195"/>
    <p:sldId id="1073" r:id="rId196"/>
    <p:sldId id="1074" r:id="rId197"/>
    <p:sldId id="1075" r:id="rId198"/>
    <p:sldId id="1076" r:id="rId199"/>
    <p:sldId id="1077" r:id="rId200"/>
    <p:sldId id="1078" r:id="rId201"/>
    <p:sldId id="1079" r:id="rId202"/>
    <p:sldId id="1080" r:id="rId203"/>
    <p:sldId id="1081" r:id="rId204"/>
    <p:sldId id="1082" r:id="rId205"/>
    <p:sldId id="1083" r:id="rId206"/>
    <p:sldId id="1084" r:id="rId207"/>
    <p:sldId id="1085" r:id="rId208"/>
    <p:sldId id="1086" r:id="rId209"/>
    <p:sldId id="1087" r:id="rId210"/>
    <p:sldId id="1088" r:id="rId211"/>
    <p:sldId id="1089" r:id="rId212"/>
    <p:sldId id="1090" r:id="rId213"/>
    <p:sldId id="1091" r:id="rId214"/>
    <p:sldId id="1092" r:id="rId215"/>
    <p:sldId id="1093" r:id="rId216"/>
    <p:sldId id="1094" r:id="rId217"/>
    <p:sldId id="1095" r:id="rId218"/>
    <p:sldId id="1096" r:id="rId219"/>
    <p:sldId id="1097" r:id="rId220"/>
    <p:sldId id="1098" r:id="rId221"/>
    <p:sldId id="1099" r:id="rId222"/>
    <p:sldId id="1100" r:id="rId223"/>
    <p:sldId id="1101" r:id="rId224"/>
    <p:sldId id="1102" r:id="rId225"/>
    <p:sldId id="1103" r:id="rId226"/>
    <p:sldId id="1104" r:id="rId227"/>
    <p:sldId id="1105" r:id="rId228"/>
    <p:sldId id="1106" r:id="rId229"/>
    <p:sldId id="1107" r:id="rId230"/>
    <p:sldId id="972" r:id="rId231"/>
    <p:sldId id="973" r:id="rId232"/>
    <p:sldId id="974" r:id="rId233"/>
    <p:sldId id="975" r:id="rId234"/>
    <p:sldId id="976" r:id="rId235"/>
    <p:sldId id="977" r:id="rId236"/>
    <p:sldId id="978" r:id="rId237"/>
    <p:sldId id="979" r:id="rId238"/>
    <p:sldId id="980" r:id="rId239"/>
    <p:sldId id="981" r:id="rId240"/>
    <p:sldId id="982" r:id="rId241"/>
    <p:sldId id="983" r:id="rId242"/>
    <p:sldId id="984" r:id="rId243"/>
    <p:sldId id="985" r:id="rId244"/>
    <p:sldId id="986" r:id="rId245"/>
    <p:sldId id="987" r:id="rId246"/>
    <p:sldId id="988" r:id="rId247"/>
    <p:sldId id="989" r:id="rId248"/>
    <p:sldId id="990" r:id="rId249"/>
    <p:sldId id="991" r:id="rId250"/>
    <p:sldId id="992" r:id="rId251"/>
    <p:sldId id="993" r:id="rId252"/>
    <p:sldId id="994" r:id="rId253"/>
    <p:sldId id="995" r:id="rId254"/>
    <p:sldId id="996" r:id="rId255"/>
    <p:sldId id="997" r:id="rId256"/>
    <p:sldId id="998" r:id="rId257"/>
    <p:sldId id="999" r:id="rId258"/>
    <p:sldId id="1002" r:id="rId259"/>
    <p:sldId id="1003" r:id="rId260"/>
    <p:sldId id="1004" r:id="rId261"/>
    <p:sldId id="1005" r:id="rId262"/>
    <p:sldId id="1006" r:id="rId263"/>
    <p:sldId id="1007" r:id="rId264"/>
    <p:sldId id="1008" r:id="rId265"/>
    <p:sldId id="1108" r:id="rId266"/>
    <p:sldId id="1109" r:id="rId267"/>
    <p:sldId id="1110" r:id="rId268"/>
    <p:sldId id="1111" r:id="rId269"/>
    <p:sldId id="1112" r:id="rId270"/>
    <p:sldId id="1113" r:id="rId271"/>
    <p:sldId id="1114" r:id="rId272"/>
    <p:sldId id="1115" r:id="rId273"/>
    <p:sldId id="1116" r:id="rId274"/>
    <p:sldId id="1117" r:id="rId275"/>
    <p:sldId id="1118" r:id="rId276"/>
    <p:sldId id="1119" r:id="rId277"/>
    <p:sldId id="1120" r:id="rId278"/>
    <p:sldId id="1121" r:id="rId279"/>
    <p:sldId id="1122" r:id="rId280"/>
    <p:sldId id="1123" r:id="rId281"/>
    <p:sldId id="1124" r:id="rId282"/>
    <p:sldId id="1125" r:id="rId283"/>
    <p:sldId id="1126" r:id="rId284"/>
    <p:sldId id="1127" r:id="rId285"/>
    <p:sldId id="1128" r:id="rId286"/>
    <p:sldId id="1129" r:id="rId287"/>
    <p:sldId id="1130" r:id="rId288"/>
    <p:sldId id="1131" r:id="rId289"/>
    <p:sldId id="1132" r:id="rId290"/>
    <p:sldId id="1133" r:id="rId291"/>
    <p:sldId id="1134" r:id="rId292"/>
    <p:sldId id="1135" r:id="rId293"/>
    <p:sldId id="1136" r:id="rId294"/>
    <p:sldId id="1137" r:id="rId295"/>
    <p:sldId id="1138" r:id="rId296"/>
    <p:sldId id="1139" r:id="rId297"/>
    <p:sldId id="1140" r:id="rId298"/>
    <p:sldId id="1141" r:id="rId299"/>
    <p:sldId id="1142" r:id="rId300"/>
    <p:sldId id="1143" r:id="rId301"/>
    <p:sldId id="1144" r:id="rId302"/>
    <p:sldId id="1145" r:id="rId303"/>
    <p:sldId id="1146" r:id="rId304"/>
    <p:sldId id="1147" r:id="rId305"/>
    <p:sldId id="1148" r:id="rId306"/>
    <p:sldId id="1149" r:id="rId307"/>
    <p:sldId id="1150" r:id="rId308"/>
    <p:sldId id="1151" r:id="rId309"/>
    <p:sldId id="1152" r:id="rId310"/>
    <p:sldId id="1153" r:id="rId311"/>
    <p:sldId id="1154" r:id="rId312"/>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04" autoAdjust="0"/>
    <p:restoredTop sz="85517" autoAdjust="0"/>
  </p:normalViewPr>
  <p:slideViewPr>
    <p:cSldViewPr>
      <p:cViewPr varScale="1">
        <p:scale>
          <a:sx n="72" d="100"/>
          <a:sy n="72" d="100"/>
        </p:scale>
        <p:origin x="45" y="33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732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handoutMaster" Target="handoutMasters/handoutMaster1.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presProps" Target="presProp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viewProps" Target="view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notesMaster" Target="notesMasters/notesMaster1.xml"/><Relationship Id="rId318"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s>
</file>

<file path=ppt/_rels/viewProps.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slide" Target="slides/slide1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0BC1A9B-5EF5-4DB6-951C-6A7B3DA729F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atin typeface="Times New Roman" pitchFamily="18" charset="0"/>
              </a:defRPr>
            </a:lvl1pPr>
          </a:lstStyle>
          <a:p>
            <a:pPr>
              <a:defRPr/>
            </a:pPr>
            <a:endParaRPr lang="en-US"/>
          </a:p>
        </p:txBody>
      </p:sp>
      <p:sp>
        <p:nvSpPr>
          <p:cNvPr id="21507" name="Rectangle 3">
            <a:extLst>
              <a:ext uri="{FF2B5EF4-FFF2-40B4-BE49-F238E27FC236}">
                <a16:creationId xmlns:a16="http://schemas.microsoft.com/office/drawing/2014/main" id="{31FB7A8E-35EE-4A34-8984-EAEAD16FD40A}"/>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21508" name="Rectangle 4">
            <a:extLst>
              <a:ext uri="{FF2B5EF4-FFF2-40B4-BE49-F238E27FC236}">
                <a16:creationId xmlns:a16="http://schemas.microsoft.com/office/drawing/2014/main" id="{F187D7C8-2F6A-4D5A-B76A-4FE7848A189E}"/>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atin typeface="Times New Roman" pitchFamily="18" charset="0"/>
              </a:defRPr>
            </a:lvl1pPr>
          </a:lstStyle>
          <a:p>
            <a:pPr>
              <a:defRPr/>
            </a:pPr>
            <a:endParaRPr lang="en-US"/>
          </a:p>
        </p:txBody>
      </p:sp>
      <p:sp>
        <p:nvSpPr>
          <p:cNvPr id="21509" name="Rectangle 5">
            <a:extLst>
              <a:ext uri="{FF2B5EF4-FFF2-40B4-BE49-F238E27FC236}">
                <a16:creationId xmlns:a16="http://schemas.microsoft.com/office/drawing/2014/main" id="{59AEA3E9-1AF3-4451-A158-731D82221A81}"/>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1BD51A53-D528-4380-828E-856ED47E6B0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55BB127-579B-40EB-804E-8863CE87A701}"/>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atin typeface="Times New Roman" pitchFamily="18" charset="0"/>
              </a:defRPr>
            </a:lvl1pPr>
          </a:lstStyle>
          <a:p>
            <a:pPr>
              <a:defRPr/>
            </a:pPr>
            <a:endParaRPr lang="en-US"/>
          </a:p>
        </p:txBody>
      </p:sp>
      <p:sp>
        <p:nvSpPr>
          <p:cNvPr id="6147" name="Rectangle 3">
            <a:extLst>
              <a:ext uri="{FF2B5EF4-FFF2-40B4-BE49-F238E27FC236}">
                <a16:creationId xmlns:a16="http://schemas.microsoft.com/office/drawing/2014/main" id="{8EB519C6-20A2-46F3-B46B-B70CFF20532C}"/>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320516" name="Rectangle 4">
            <a:extLst>
              <a:ext uri="{FF2B5EF4-FFF2-40B4-BE49-F238E27FC236}">
                <a16:creationId xmlns:a16="http://schemas.microsoft.com/office/drawing/2014/main" id="{5425DBEF-24BE-4255-8AF9-0604027B45D6}"/>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3EB6F5F8-05D7-4FD8-9A98-98D570B66A9E}"/>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81564766-433C-43DF-82D5-F23CAE5D3C20}"/>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atin typeface="Times New Roman" pitchFamily="18" charset="0"/>
              </a:defRPr>
            </a:lvl1pPr>
          </a:lstStyle>
          <a:p>
            <a:pPr>
              <a:defRPr/>
            </a:pPr>
            <a:endParaRPr lang="en-US"/>
          </a:p>
        </p:txBody>
      </p:sp>
      <p:sp>
        <p:nvSpPr>
          <p:cNvPr id="6151" name="Rectangle 7">
            <a:extLst>
              <a:ext uri="{FF2B5EF4-FFF2-40B4-BE49-F238E27FC236}">
                <a16:creationId xmlns:a16="http://schemas.microsoft.com/office/drawing/2014/main" id="{3708F105-DCCA-4E55-8207-D0B41B5068B8}"/>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2B5BFE9-5F6D-4812-90CC-507D582FDA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a:extLst>
              <a:ext uri="{FF2B5EF4-FFF2-40B4-BE49-F238E27FC236}">
                <a16:creationId xmlns:a16="http://schemas.microsoft.com/office/drawing/2014/main" id="{60AE3AE8-FDE6-481D-B75C-42898CE4F6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FA3096D-5299-4676-ADD7-96FBAC1E5056}" type="slidenum">
              <a:rPr lang="en-US" altLang="en-US" sz="1300"/>
              <a:pPr eaLnBrk="1" hangingPunct="1"/>
              <a:t>1</a:t>
            </a:fld>
            <a:endParaRPr lang="en-US" altLang="en-US" sz="1300"/>
          </a:p>
        </p:txBody>
      </p:sp>
      <p:sp>
        <p:nvSpPr>
          <p:cNvPr id="321539" name="Rectangle 2">
            <a:extLst>
              <a:ext uri="{FF2B5EF4-FFF2-40B4-BE49-F238E27FC236}">
                <a16:creationId xmlns:a16="http://schemas.microsoft.com/office/drawing/2014/main" id="{1BC55A8C-AFC5-4066-82CE-BF0DF115C3DC}"/>
              </a:ext>
            </a:extLst>
          </p:cNvPr>
          <p:cNvSpPr>
            <a:spLocks noChangeArrowheads="1" noTextEdit="1"/>
          </p:cNvSpPr>
          <p:nvPr>
            <p:ph type="sldImg"/>
          </p:nvPr>
        </p:nvSpPr>
        <p:spPr>
          <a:ln/>
        </p:spPr>
      </p:sp>
      <p:sp>
        <p:nvSpPr>
          <p:cNvPr id="321540" name="Rectangle 3">
            <a:extLst>
              <a:ext uri="{FF2B5EF4-FFF2-40B4-BE49-F238E27FC236}">
                <a16:creationId xmlns:a16="http://schemas.microsoft.com/office/drawing/2014/main" id="{A84AC440-D793-4365-AA28-94D7DC7DE5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a:extLst>
              <a:ext uri="{FF2B5EF4-FFF2-40B4-BE49-F238E27FC236}">
                <a16:creationId xmlns:a16="http://schemas.microsoft.com/office/drawing/2014/main" id="{BEE8CF56-9F6E-48D5-AF55-085FD5BE46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579AC3-2849-4D2F-AE88-830EE3D0AB6A}" type="slidenum">
              <a:rPr lang="en-US" altLang="en-US" sz="1300"/>
              <a:pPr eaLnBrk="1" hangingPunct="1"/>
              <a:t>10</a:t>
            </a:fld>
            <a:endParaRPr lang="en-US" altLang="en-US" sz="1300"/>
          </a:p>
        </p:txBody>
      </p:sp>
      <p:sp>
        <p:nvSpPr>
          <p:cNvPr id="330755" name="Rectangle 2">
            <a:extLst>
              <a:ext uri="{FF2B5EF4-FFF2-40B4-BE49-F238E27FC236}">
                <a16:creationId xmlns:a16="http://schemas.microsoft.com/office/drawing/2014/main" id="{7345AEE3-87A5-46B1-85E3-6BFC19D6E60A}"/>
              </a:ext>
            </a:extLst>
          </p:cNvPr>
          <p:cNvSpPr>
            <a:spLocks noChangeArrowheads="1" noTextEdit="1"/>
          </p:cNvSpPr>
          <p:nvPr>
            <p:ph type="sldImg"/>
          </p:nvPr>
        </p:nvSpPr>
        <p:spPr>
          <a:ln/>
        </p:spPr>
      </p:sp>
      <p:sp>
        <p:nvSpPr>
          <p:cNvPr id="330756" name="Rectangle 3">
            <a:extLst>
              <a:ext uri="{FF2B5EF4-FFF2-40B4-BE49-F238E27FC236}">
                <a16:creationId xmlns:a16="http://schemas.microsoft.com/office/drawing/2014/main" id="{21C0EEA7-97FD-4506-8D83-07072F6667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a:extLst>
              <a:ext uri="{FF2B5EF4-FFF2-40B4-BE49-F238E27FC236}">
                <a16:creationId xmlns:a16="http://schemas.microsoft.com/office/drawing/2014/main" id="{8E2E9587-EE18-45D4-BF5E-80302556C4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0CA50FB-9C4D-4DA3-9A29-439BF9814B0E}" type="slidenum">
              <a:rPr lang="en-US" altLang="en-US" sz="1300"/>
              <a:pPr eaLnBrk="1" hangingPunct="1"/>
              <a:t>106</a:t>
            </a:fld>
            <a:endParaRPr lang="en-US" altLang="en-US" sz="1300"/>
          </a:p>
        </p:txBody>
      </p:sp>
      <p:sp>
        <p:nvSpPr>
          <p:cNvPr id="422915" name="Rectangle 2">
            <a:extLst>
              <a:ext uri="{FF2B5EF4-FFF2-40B4-BE49-F238E27FC236}">
                <a16:creationId xmlns:a16="http://schemas.microsoft.com/office/drawing/2014/main" id="{86EAD9B0-6A77-4ABE-8CD8-435CD274DF54}"/>
              </a:ext>
            </a:extLst>
          </p:cNvPr>
          <p:cNvSpPr>
            <a:spLocks noChangeArrowheads="1" noTextEdit="1"/>
          </p:cNvSpPr>
          <p:nvPr>
            <p:ph type="sldImg"/>
          </p:nvPr>
        </p:nvSpPr>
        <p:spPr>
          <a:solidFill>
            <a:srgbClr val="FFFFFF"/>
          </a:solidFill>
          <a:ln/>
        </p:spPr>
      </p:sp>
      <p:sp>
        <p:nvSpPr>
          <p:cNvPr id="422916" name="Rectangle 3">
            <a:extLst>
              <a:ext uri="{FF2B5EF4-FFF2-40B4-BE49-F238E27FC236}">
                <a16:creationId xmlns:a16="http://schemas.microsoft.com/office/drawing/2014/main" id="{D54CBDC2-114D-419B-8ADE-4BA582D84674}"/>
              </a:ext>
            </a:extLst>
          </p:cNvPr>
          <p:cNvSpPr>
            <a:spLocks noChangeArrowheads="1"/>
          </p:cNvSpPr>
          <p:nvPr>
            <p:ph type="body" idx="1"/>
          </p:nvPr>
        </p:nvSpPr>
        <p:spPr>
          <a:solidFill>
            <a:srgbClr val="FFFFFF"/>
          </a:solidFill>
          <a:ln>
            <a:solidFill>
              <a:srgbClr val="000000"/>
            </a:solidFill>
          </a:ln>
        </p:spPr>
        <p:txBody>
          <a:bodyPr/>
          <a:lstStyle/>
          <a:p>
            <a:r>
              <a:rPr lang="en-US" altLang="en-US"/>
              <a:t>Key: When describing what we are looking for, we don’t want to be required to describe the entire record, only one field of the record.  If we already knew everything about the record, we probably wouldn’t need to look for it.</a:t>
            </a:r>
          </a:p>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Slide Image Placeholder 1">
            <a:extLst>
              <a:ext uri="{FF2B5EF4-FFF2-40B4-BE49-F238E27FC236}">
                <a16:creationId xmlns:a16="http://schemas.microsoft.com/office/drawing/2014/main" id="{F0374A8B-9A75-46F5-812A-4D4C82300806}"/>
              </a:ext>
            </a:extLst>
          </p:cNvPr>
          <p:cNvSpPr>
            <a:spLocks noGrp="1" noRot="1" noChangeAspect="1" noTextEdit="1"/>
          </p:cNvSpPr>
          <p:nvPr>
            <p:ph type="sldImg"/>
          </p:nvPr>
        </p:nvSpPr>
        <p:spPr>
          <a:ln/>
        </p:spPr>
      </p:sp>
      <p:sp>
        <p:nvSpPr>
          <p:cNvPr id="423939" name="Notes Placeholder 2">
            <a:extLst>
              <a:ext uri="{FF2B5EF4-FFF2-40B4-BE49-F238E27FC236}">
                <a16:creationId xmlns:a16="http://schemas.microsoft.com/office/drawing/2014/main" id="{6E3E51E9-A5D2-4034-9DF2-8BC3948E3C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Can’t just compare records to each other. Need to extract the key. How? Could have an explicit key field? No. Explicit key method? No. Records can have multiple keys.</a:t>
            </a:r>
          </a:p>
          <a:p>
            <a:r>
              <a:rPr lang="en-US" altLang="en-US"/>
              <a:t>Could the key method be type sensitive? No, multiple fields in the record can have the same type. There is a fundamental problem: They key is not a property of the record, it is a property of the context in which the record is being used.</a:t>
            </a:r>
          </a:p>
          <a:p>
            <a:endParaRPr lang="en-US" altLang="en-US"/>
          </a:p>
          <a:p>
            <a:r>
              <a:rPr lang="en-US" altLang="en-US"/>
              <a:t>Key-Value pair. This is a traditional solution to this problem.</a:t>
            </a:r>
          </a:p>
          <a:p>
            <a:endParaRPr lang="en-US" altLang="en-US"/>
          </a:p>
          <a:p>
            <a:r>
              <a:rPr lang="en-US" altLang="en-US"/>
              <a:t>Note that the key is overhead. But this becomes less of a problem as the relative size of the record gets large.</a:t>
            </a:r>
          </a:p>
          <a:p>
            <a:endParaRPr lang="en-US" altLang="en-US"/>
          </a:p>
        </p:txBody>
      </p:sp>
      <p:sp>
        <p:nvSpPr>
          <p:cNvPr id="423940" name="Slide Number Placeholder 3">
            <a:extLst>
              <a:ext uri="{FF2B5EF4-FFF2-40B4-BE49-F238E27FC236}">
                <a16:creationId xmlns:a16="http://schemas.microsoft.com/office/drawing/2014/main" id="{B80E0B10-023F-4E27-91EA-342F291170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425AD81-6EB5-4B0B-B35C-C9B96BB8E4E2}" type="slidenum">
              <a:rPr lang="en-US" altLang="en-US" sz="1300"/>
              <a:pPr eaLnBrk="1" hangingPunct="1"/>
              <a:t>107</a:t>
            </a:fld>
            <a:endParaRPr lang="en-US" altLang="en-US" sz="130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a:extLst>
              <a:ext uri="{FF2B5EF4-FFF2-40B4-BE49-F238E27FC236}">
                <a16:creationId xmlns:a16="http://schemas.microsoft.com/office/drawing/2014/main" id="{87234ECA-DC33-44E4-B65D-080510AC15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351334-C855-4DD0-B265-ADFA0AAC7A46}" type="slidenum">
              <a:rPr lang="en-US" altLang="en-US" sz="1300"/>
              <a:pPr eaLnBrk="1" hangingPunct="1"/>
              <a:t>108</a:t>
            </a:fld>
            <a:endParaRPr lang="en-US" altLang="en-US" sz="1300"/>
          </a:p>
        </p:txBody>
      </p:sp>
      <p:sp>
        <p:nvSpPr>
          <p:cNvPr id="424963" name="Rectangle 2">
            <a:extLst>
              <a:ext uri="{FF2B5EF4-FFF2-40B4-BE49-F238E27FC236}">
                <a16:creationId xmlns:a16="http://schemas.microsoft.com/office/drawing/2014/main" id="{53D5A455-D996-48D8-8E98-D696871D68DE}"/>
              </a:ext>
            </a:extLst>
          </p:cNvPr>
          <p:cNvSpPr>
            <a:spLocks noChangeArrowheads="1" noTextEdit="1"/>
          </p:cNvSpPr>
          <p:nvPr>
            <p:ph type="sldImg"/>
          </p:nvPr>
        </p:nvSpPr>
        <p:spPr>
          <a:solidFill>
            <a:srgbClr val="FFFFFF"/>
          </a:solidFill>
          <a:ln/>
        </p:spPr>
      </p:sp>
      <p:sp>
        <p:nvSpPr>
          <p:cNvPr id="424964" name="Rectangle 3">
            <a:extLst>
              <a:ext uri="{FF2B5EF4-FFF2-40B4-BE49-F238E27FC236}">
                <a16:creationId xmlns:a16="http://schemas.microsoft.com/office/drawing/2014/main" id="{9A96E3BD-AB7E-4F1C-A798-395EEEEEEAAC}"/>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Slide Image Placeholder 1">
            <a:extLst>
              <a:ext uri="{FF2B5EF4-FFF2-40B4-BE49-F238E27FC236}">
                <a16:creationId xmlns:a16="http://schemas.microsoft.com/office/drawing/2014/main" id="{26B3C9A6-B402-45EA-87F2-D4A2992D24EE}"/>
              </a:ext>
            </a:extLst>
          </p:cNvPr>
          <p:cNvSpPr>
            <a:spLocks noGrp="1" noRot="1" noChangeAspect="1" noTextEdit="1"/>
          </p:cNvSpPr>
          <p:nvPr>
            <p:ph type="sldImg"/>
          </p:nvPr>
        </p:nvSpPr>
        <p:spPr>
          <a:ln/>
        </p:spPr>
      </p:sp>
      <p:sp>
        <p:nvSpPr>
          <p:cNvPr id="425987" name="Notes Placeholder 2">
            <a:extLst>
              <a:ext uri="{FF2B5EF4-FFF2-40B4-BE49-F238E27FC236}">
                <a16:creationId xmlns:a16="http://schemas.microsoft.com/office/drawing/2014/main" id="{0025C283-396B-4B5A-87F2-69003593DA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5988" name="Slide Number Placeholder 3">
            <a:extLst>
              <a:ext uri="{FF2B5EF4-FFF2-40B4-BE49-F238E27FC236}">
                <a16:creationId xmlns:a16="http://schemas.microsoft.com/office/drawing/2014/main" id="{FE89F866-ACA2-4C15-9172-4AC310346C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F2850C-96DF-485B-9A40-F39ADA876623}" type="slidenum">
              <a:rPr lang="en-US" altLang="en-US" sz="1300"/>
              <a:pPr eaLnBrk="1" hangingPunct="1"/>
              <a:t>109</a:t>
            </a:fld>
            <a:endParaRPr lang="en-US" altLang="en-US" sz="130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Slide Image Placeholder 1">
            <a:extLst>
              <a:ext uri="{FF2B5EF4-FFF2-40B4-BE49-F238E27FC236}">
                <a16:creationId xmlns:a16="http://schemas.microsoft.com/office/drawing/2014/main" id="{56110799-9AFF-435D-988B-70F862CB466F}"/>
              </a:ext>
            </a:extLst>
          </p:cNvPr>
          <p:cNvSpPr>
            <a:spLocks noGrp="1" noRot="1" noChangeAspect="1" noTextEdit="1"/>
          </p:cNvSpPr>
          <p:nvPr>
            <p:ph type="sldImg"/>
          </p:nvPr>
        </p:nvSpPr>
        <p:spPr>
          <a:ln/>
        </p:spPr>
      </p:sp>
      <p:sp>
        <p:nvSpPr>
          <p:cNvPr id="427011" name="Notes Placeholder 2">
            <a:extLst>
              <a:ext uri="{FF2B5EF4-FFF2-40B4-BE49-F238E27FC236}">
                <a16:creationId xmlns:a16="http://schemas.microsoft.com/office/drawing/2014/main" id="{2348CAC5-DFE6-4F8D-8BF2-0FC03C38B8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UALdictionary stands for Unsorted Array-based List (implementation for a) dictionary.</a:t>
            </a:r>
          </a:p>
          <a:p>
            <a:endParaRPr lang="en-US" altLang="en-US"/>
          </a:p>
        </p:txBody>
      </p:sp>
      <p:sp>
        <p:nvSpPr>
          <p:cNvPr id="427012" name="Slide Number Placeholder 3">
            <a:extLst>
              <a:ext uri="{FF2B5EF4-FFF2-40B4-BE49-F238E27FC236}">
                <a16:creationId xmlns:a16="http://schemas.microsoft.com/office/drawing/2014/main" id="{480C8CB4-A721-4A88-B1A1-425554EF46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0992032-30EA-4C4D-99D9-3B81B654635A}" type="slidenum">
              <a:rPr lang="en-US" altLang="en-US" sz="1300"/>
              <a:pPr eaLnBrk="1" hangingPunct="1"/>
              <a:t>110</a:t>
            </a:fld>
            <a:endParaRPr lang="en-US" altLang="en-US" sz="130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a:extLst>
              <a:ext uri="{FF2B5EF4-FFF2-40B4-BE49-F238E27FC236}">
                <a16:creationId xmlns:a16="http://schemas.microsoft.com/office/drawing/2014/main" id="{8F0D8342-FCAD-4DB8-BB92-68130185D0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AAE085-E3F0-4B90-93AC-312B42FDEE96}" type="slidenum">
              <a:rPr lang="en-US" altLang="en-US" sz="1300"/>
              <a:pPr eaLnBrk="1" hangingPunct="1"/>
              <a:t>111</a:t>
            </a:fld>
            <a:endParaRPr lang="en-US" altLang="en-US" sz="1300"/>
          </a:p>
        </p:txBody>
      </p:sp>
      <p:sp>
        <p:nvSpPr>
          <p:cNvPr id="428035" name="Rectangle 2">
            <a:extLst>
              <a:ext uri="{FF2B5EF4-FFF2-40B4-BE49-F238E27FC236}">
                <a16:creationId xmlns:a16="http://schemas.microsoft.com/office/drawing/2014/main" id="{098685CF-1763-41F2-835B-F7808A4D75E8}"/>
              </a:ext>
            </a:extLst>
          </p:cNvPr>
          <p:cNvSpPr>
            <a:spLocks noChangeArrowheads="1" noTextEdit="1"/>
          </p:cNvSpPr>
          <p:nvPr>
            <p:ph type="sldImg"/>
          </p:nvPr>
        </p:nvSpPr>
        <p:spPr>
          <a:solidFill>
            <a:srgbClr val="FFFFFF"/>
          </a:solidFill>
          <a:ln/>
        </p:spPr>
      </p:sp>
      <p:sp>
        <p:nvSpPr>
          <p:cNvPr id="428036" name="Rectangle 3">
            <a:extLst>
              <a:ext uri="{FF2B5EF4-FFF2-40B4-BE49-F238E27FC236}">
                <a16:creationId xmlns:a16="http://schemas.microsoft.com/office/drawing/2014/main" id="{1DC41905-FCFC-4C61-8BDF-05A11389EF52}"/>
              </a:ext>
            </a:extLst>
          </p:cNvPr>
          <p:cNvSpPr>
            <a:spLocks noChangeArrowheads="1"/>
          </p:cNvSpPr>
          <p:nvPr>
            <p:ph type="body" idx="1"/>
          </p:nvPr>
        </p:nvSpPr>
        <p:spPr>
          <a:solidFill>
            <a:srgbClr val="FFFFFF"/>
          </a:solidFill>
          <a:ln>
            <a:solidFill>
              <a:srgbClr val="000000"/>
            </a:solidFill>
          </a:ln>
        </p:spPr>
        <p:txBody>
          <a:bodyPr/>
          <a:lstStyle/>
          <a:p>
            <a:r>
              <a:rPr lang="en-US" altLang="en-US"/>
              <a:t>Example implementation using the dictionary ADT.</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Slide Image Placeholder 1">
            <a:extLst>
              <a:ext uri="{FF2B5EF4-FFF2-40B4-BE49-F238E27FC236}">
                <a16:creationId xmlns:a16="http://schemas.microsoft.com/office/drawing/2014/main" id="{09073201-A8B7-43D0-AB6A-0887C9DC1AF0}"/>
              </a:ext>
            </a:extLst>
          </p:cNvPr>
          <p:cNvSpPr>
            <a:spLocks noGrp="1" noRot="1" noChangeAspect="1" noTextEdit="1"/>
          </p:cNvSpPr>
          <p:nvPr>
            <p:ph type="sldImg"/>
          </p:nvPr>
        </p:nvSpPr>
        <p:spPr>
          <a:ln/>
        </p:spPr>
      </p:sp>
      <p:sp>
        <p:nvSpPr>
          <p:cNvPr id="429059" name="Notes Placeholder 2">
            <a:extLst>
              <a:ext uri="{FF2B5EF4-FFF2-40B4-BE49-F238E27FC236}">
                <a16:creationId xmlns:a16="http://schemas.microsoft.com/office/drawing/2014/main" id="{7CF5E22D-3DEF-4465-AB2D-906F716EE3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9060" name="Slide Number Placeholder 3">
            <a:extLst>
              <a:ext uri="{FF2B5EF4-FFF2-40B4-BE49-F238E27FC236}">
                <a16:creationId xmlns:a16="http://schemas.microsoft.com/office/drawing/2014/main" id="{CF29D991-A06D-4B5B-BCA0-F495845D3E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D15643-188B-4EC9-B25C-F34AC9BE2A84}" type="slidenum">
              <a:rPr lang="en-US" altLang="en-US" sz="1300"/>
              <a:pPr eaLnBrk="1" hangingPunct="1"/>
              <a:t>112</a:t>
            </a:fld>
            <a:endParaRPr lang="en-US" altLang="en-US" sz="130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7">
            <a:extLst>
              <a:ext uri="{FF2B5EF4-FFF2-40B4-BE49-F238E27FC236}">
                <a16:creationId xmlns:a16="http://schemas.microsoft.com/office/drawing/2014/main" id="{FB9AAAF5-2D3B-487C-9830-13DA4F81DC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52BA952-147E-4EF2-8944-DF82400A12B8}" type="slidenum">
              <a:rPr lang="en-US" altLang="en-US" sz="1300"/>
              <a:pPr eaLnBrk="1" hangingPunct="1"/>
              <a:t>113</a:t>
            </a:fld>
            <a:endParaRPr lang="en-US" altLang="en-US" sz="1300"/>
          </a:p>
        </p:txBody>
      </p:sp>
      <p:sp>
        <p:nvSpPr>
          <p:cNvPr id="430083" name="Rectangle 2">
            <a:extLst>
              <a:ext uri="{FF2B5EF4-FFF2-40B4-BE49-F238E27FC236}">
                <a16:creationId xmlns:a16="http://schemas.microsoft.com/office/drawing/2014/main" id="{66ABC795-2201-4934-9A0F-082B1226906A}"/>
              </a:ext>
            </a:extLst>
          </p:cNvPr>
          <p:cNvSpPr>
            <a:spLocks noChangeArrowheads="1" noTextEdit="1"/>
          </p:cNvSpPr>
          <p:nvPr>
            <p:ph type="sldImg"/>
          </p:nvPr>
        </p:nvSpPr>
        <p:spPr>
          <a:solidFill>
            <a:srgbClr val="FFFFFF"/>
          </a:solidFill>
          <a:ln/>
        </p:spPr>
      </p:sp>
      <p:sp>
        <p:nvSpPr>
          <p:cNvPr id="430084" name="Rectangle 3">
            <a:extLst>
              <a:ext uri="{FF2B5EF4-FFF2-40B4-BE49-F238E27FC236}">
                <a16:creationId xmlns:a16="http://schemas.microsoft.com/office/drawing/2014/main" id="{C49EEDA8-6C49-41A5-8801-A0407330CEDC}"/>
              </a:ext>
            </a:extLst>
          </p:cNvPr>
          <p:cNvSpPr>
            <a:spLocks noChangeArrowheads="1"/>
          </p:cNvSpPr>
          <p:nvPr>
            <p:ph type="body" idx="1"/>
          </p:nvPr>
        </p:nvSpPr>
        <p:spPr>
          <a:solidFill>
            <a:srgbClr val="FFFFFF"/>
          </a:solidFill>
          <a:ln>
            <a:solidFill>
              <a:srgbClr val="000000"/>
            </a:solidFill>
          </a:ln>
        </p:spPr>
        <p:txBody>
          <a:bodyPr/>
          <a:lstStyle/>
          <a:p>
            <a:r>
              <a:rPr lang="en-US" altLang="en-US"/>
              <a:t>Note that this means every node has two children, either or both of which can be empty. Technically, leaf nodes have two empty children.</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a:extLst>
              <a:ext uri="{FF2B5EF4-FFF2-40B4-BE49-F238E27FC236}">
                <a16:creationId xmlns:a16="http://schemas.microsoft.com/office/drawing/2014/main" id="{6F08E753-96D5-46F8-9CD1-4B4C8A9492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16C7F6-A715-483B-BAA4-D96FD9DFD90A}" type="slidenum">
              <a:rPr lang="en-US" altLang="en-US" sz="1300"/>
              <a:pPr eaLnBrk="1" hangingPunct="1"/>
              <a:t>114</a:t>
            </a:fld>
            <a:endParaRPr lang="en-US" altLang="en-US" sz="1300"/>
          </a:p>
        </p:txBody>
      </p:sp>
      <p:sp>
        <p:nvSpPr>
          <p:cNvPr id="431107" name="Rectangle 2">
            <a:extLst>
              <a:ext uri="{FF2B5EF4-FFF2-40B4-BE49-F238E27FC236}">
                <a16:creationId xmlns:a16="http://schemas.microsoft.com/office/drawing/2014/main" id="{EA33289B-CB8B-47C6-81E6-7839471BD750}"/>
              </a:ext>
            </a:extLst>
          </p:cNvPr>
          <p:cNvSpPr>
            <a:spLocks noChangeArrowheads="1" noTextEdit="1"/>
          </p:cNvSpPr>
          <p:nvPr>
            <p:ph type="sldImg"/>
          </p:nvPr>
        </p:nvSpPr>
        <p:spPr>
          <a:solidFill>
            <a:srgbClr val="FFFFFF"/>
          </a:solidFill>
          <a:ln/>
        </p:spPr>
      </p:sp>
      <p:sp>
        <p:nvSpPr>
          <p:cNvPr id="431108" name="Rectangle 3">
            <a:extLst>
              <a:ext uri="{FF2B5EF4-FFF2-40B4-BE49-F238E27FC236}">
                <a16:creationId xmlns:a16="http://schemas.microsoft.com/office/drawing/2014/main" id="{B55650C7-482D-45A6-9638-8F3BA54BC353}"/>
              </a:ext>
            </a:extLst>
          </p:cNvPr>
          <p:cNvSpPr>
            <a:spLocks noChangeArrowheads="1"/>
          </p:cNvSpPr>
          <p:nvPr>
            <p:ph type="body" idx="1"/>
          </p:nvPr>
        </p:nvSpPr>
        <p:spPr>
          <a:solidFill>
            <a:srgbClr val="FFFFFF"/>
          </a:solidFill>
          <a:ln>
            <a:solidFill>
              <a:srgbClr val="000000"/>
            </a:solidFill>
          </a:ln>
        </p:spPr>
        <p:txBody>
          <a:bodyPr/>
          <a:lstStyle/>
          <a:p>
            <a:r>
              <a:rPr lang="en-US" altLang="en-US"/>
              <a:t>A has depth 0.  B and C form level 1.  The tree has height 4.  Height = max depth + 1.</a:t>
            </a:r>
          </a:p>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7">
            <a:extLst>
              <a:ext uri="{FF2B5EF4-FFF2-40B4-BE49-F238E27FC236}">
                <a16:creationId xmlns:a16="http://schemas.microsoft.com/office/drawing/2014/main" id="{E7AF4A74-3E9A-4309-87DE-07180117D8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5C1068-DCF8-4107-B5F5-8334664BBDDD}" type="slidenum">
              <a:rPr lang="en-US" altLang="en-US" sz="1300"/>
              <a:pPr eaLnBrk="1" hangingPunct="1"/>
              <a:t>115</a:t>
            </a:fld>
            <a:endParaRPr lang="en-US" altLang="en-US" sz="1300"/>
          </a:p>
        </p:txBody>
      </p:sp>
      <p:sp>
        <p:nvSpPr>
          <p:cNvPr id="432131" name="Rectangle 2">
            <a:extLst>
              <a:ext uri="{FF2B5EF4-FFF2-40B4-BE49-F238E27FC236}">
                <a16:creationId xmlns:a16="http://schemas.microsoft.com/office/drawing/2014/main" id="{5DF700D9-FB8C-4CF4-8921-E6D1956A3155}"/>
              </a:ext>
            </a:extLst>
          </p:cNvPr>
          <p:cNvSpPr>
            <a:spLocks noChangeArrowheads="1" noTextEdit="1"/>
          </p:cNvSpPr>
          <p:nvPr>
            <p:ph type="sldImg"/>
          </p:nvPr>
        </p:nvSpPr>
        <p:spPr>
          <a:solidFill>
            <a:srgbClr val="FFFFFF"/>
          </a:solidFill>
          <a:ln/>
        </p:spPr>
      </p:sp>
      <p:sp>
        <p:nvSpPr>
          <p:cNvPr id="432132" name="Rectangle 3">
            <a:extLst>
              <a:ext uri="{FF2B5EF4-FFF2-40B4-BE49-F238E27FC236}">
                <a16:creationId xmlns:a16="http://schemas.microsoft.com/office/drawing/2014/main" id="{26319F29-1B7B-482D-BAB0-AA45A95EAAAB}"/>
              </a:ext>
            </a:extLst>
          </p:cNvPr>
          <p:cNvSpPr>
            <a:spLocks noChangeArrowheads="1"/>
          </p:cNvSpPr>
          <p:nvPr>
            <p:ph type="body" idx="1"/>
          </p:nvPr>
        </p:nvSpPr>
        <p:spPr>
          <a:solidFill>
            <a:srgbClr val="FFFFFF"/>
          </a:solidFill>
          <a:ln>
            <a:solidFill>
              <a:srgbClr val="000000"/>
            </a:solidFill>
          </a:ln>
        </p:spPr>
        <p:txBody>
          <a:bodyPr/>
          <a:lstStyle/>
          <a:p>
            <a:r>
              <a:rPr lang="en-US" altLang="en-US"/>
              <a:t>These terms can be hard to distinguish.  Students will need to remember which is which, since this notation will be used several times during the course.</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a:extLst>
              <a:ext uri="{FF2B5EF4-FFF2-40B4-BE49-F238E27FC236}">
                <a16:creationId xmlns:a16="http://schemas.microsoft.com/office/drawing/2014/main" id="{1468FFA5-C1E6-49C7-B7C9-DE7067082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388C1B-2F92-4381-9A60-0FEE7A59165D}" type="slidenum">
              <a:rPr lang="en-US" altLang="en-US" sz="1300"/>
              <a:pPr eaLnBrk="1" hangingPunct="1"/>
              <a:t>11</a:t>
            </a:fld>
            <a:endParaRPr lang="en-US" altLang="en-US" sz="1300"/>
          </a:p>
        </p:txBody>
      </p:sp>
      <p:sp>
        <p:nvSpPr>
          <p:cNvPr id="331779" name="Rectangle 2">
            <a:extLst>
              <a:ext uri="{FF2B5EF4-FFF2-40B4-BE49-F238E27FC236}">
                <a16:creationId xmlns:a16="http://schemas.microsoft.com/office/drawing/2014/main" id="{0DB1B2D8-5657-4473-B505-9BAD50C46DA7}"/>
              </a:ext>
            </a:extLst>
          </p:cNvPr>
          <p:cNvSpPr>
            <a:spLocks noChangeArrowheads="1" noTextEdit="1"/>
          </p:cNvSpPr>
          <p:nvPr>
            <p:ph type="sldImg"/>
          </p:nvPr>
        </p:nvSpPr>
        <p:spPr>
          <a:ln/>
        </p:spPr>
      </p:sp>
      <p:sp>
        <p:nvSpPr>
          <p:cNvPr id="331780" name="Rectangle 3">
            <a:extLst>
              <a:ext uri="{FF2B5EF4-FFF2-40B4-BE49-F238E27FC236}">
                <a16:creationId xmlns:a16="http://schemas.microsoft.com/office/drawing/2014/main" id="{BD2EE99E-E4AA-450F-B78F-FA6A483EDC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7">
            <a:extLst>
              <a:ext uri="{FF2B5EF4-FFF2-40B4-BE49-F238E27FC236}">
                <a16:creationId xmlns:a16="http://schemas.microsoft.com/office/drawing/2014/main" id="{DCC4015A-1139-4989-BAD8-271F5EE36D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077EB75-80BD-4646-96F8-02C333C44F6E}" type="slidenum">
              <a:rPr lang="en-US" altLang="en-US" sz="1300"/>
              <a:pPr eaLnBrk="1" hangingPunct="1"/>
              <a:t>116</a:t>
            </a:fld>
            <a:endParaRPr lang="en-US" altLang="en-US" sz="1300"/>
          </a:p>
        </p:txBody>
      </p:sp>
      <p:sp>
        <p:nvSpPr>
          <p:cNvPr id="433155" name="Rectangle 2">
            <a:extLst>
              <a:ext uri="{FF2B5EF4-FFF2-40B4-BE49-F238E27FC236}">
                <a16:creationId xmlns:a16="http://schemas.microsoft.com/office/drawing/2014/main" id="{284E733C-7D84-42C6-A19E-B10510367355}"/>
              </a:ext>
            </a:extLst>
          </p:cNvPr>
          <p:cNvSpPr>
            <a:spLocks noChangeArrowheads="1" noTextEdit="1"/>
          </p:cNvSpPr>
          <p:nvPr>
            <p:ph type="sldImg"/>
          </p:nvPr>
        </p:nvSpPr>
        <p:spPr>
          <a:solidFill>
            <a:srgbClr val="FFFFFF"/>
          </a:solidFill>
          <a:ln/>
        </p:spPr>
      </p:sp>
      <p:sp>
        <p:nvSpPr>
          <p:cNvPr id="433156" name="Rectangle 3">
            <a:extLst>
              <a:ext uri="{FF2B5EF4-FFF2-40B4-BE49-F238E27FC236}">
                <a16:creationId xmlns:a16="http://schemas.microsoft.com/office/drawing/2014/main" id="{225FE515-F1FF-4E52-9805-D508879AA29B}"/>
              </a:ext>
            </a:extLst>
          </p:cNvPr>
          <p:cNvSpPr>
            <a:spLocks noChangeArrowheads="1"/>
          </p:cNvSpPr>
          <p:nvPr>
            <p:ph type="body" idx="1"/>
          </p:nvPr>
        </p:nvSpPr>
        <p:spPr>
          <a:solidFill>
            <a:srgbClr val="FFFFFF"/>
          </a:solidFill>
          <a:ln>
            <a:solidFill>
              <a:srgbClr val="000000"/>
            </a:solidFill>
          </a:ln>
        </p:spPr>
        <p:txBody>
          <a:bodyPr/>
          <a:lstStyle/>
          <a:p>
            <a:r>
              <a:rPr lang="en-US" altLang="en-US"/>
              <a:t>This theorem is important, because it helps us to calculate space requirements.  It tells us how many nodes are internal and how many are leaf.  We need to know this if we have separate implementations for internal and leaf nodes</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a:extLst>
              <a:ext uri="{FF2B5EF4-FFF2-40B4-BE49-F238E27FC236}">
                <a16:creationId xmlns:a16="http://schemas.microsoft.com/office/drawing/2014/main" id="{8FD8ACC5-0937-4387-B14B-540D8F807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E4A063-B6DC-495C-BB69-088CA38B2573}" type="slidenum">
              <a:rPr lang="en-US" altLang="en-US" sz="1300"/>
              <a:pPr eaLnBrk="1" hangingPunct="1"/>
              <a:t>117</a:t>
            </a:fld>
            <a:endParaRPr lang="en-US" altLang="en-US" sz="1300"/>
          </a:p>
        </p:txBody>
      </p:sp>
      <p:sp>
        <p:nvSpPr>
          <p:cNvPr id="434179" name="Rectangle 2">
            <a:extLst>
              <a:ext uri="{FF2B5EF4-FFF2-40B4-BE49-F238E27FC236}">
                <a16:creationId xmlns:a16="http://schemas.microsoft.com/office/drawing/2014/main" id="{B304B580-F971-42AF-B78E-FEA7C6505566}"/>
              </a:ext>
            </a:extLst>
          </p:cNvPr>
          <p:cNvSpPr>
            <a:spLocks noChangeArrowheads="1" noTextEdit="1"/>
          </p:cNvSpPr>
          <p:nvPr>
            <p:ph type="sldImg"/>
          </p:nvPr>
        </p:nvSpPr>
        <p:spPr>
          <a:solidFill>
            <a:srgbClr val="FFFFFF"/>
          </a:solidFill>
          <a:ln/>
        </p:spPr>
      </p:sp>
      <p:sp>
        <p:nvSpPr>
          <p:cNvPr id="434180" name="Rectangle 3">
            <a:extLst>
              <a:ext uri="{FF2B5EF4-FFF2-40B4-BE49-F238E27FC236}">
                <a16:creationId xmlns:a16="http://schemas.microsoft.com/office/drawing/2014/main" id="{417EC9FB-C422-4F43-AA82-9909CCA97BF2}"/>
              </a:ext>
            </a:extLst>
          </p:cNvPr>
          <p:cNvSpPr>
            <a:spLocks noChangeArrowheads="1"/>
          </p:cNvSpPr>
          <p:nvPr>
            <p:ph type="body" idx="1"/>
          </p:nvPr>
        </p:nvSpPr>
        <p:spPr>
          <a:solidFill>
            <a:srgbClr val="FFFFFF"/>
          </a:solidFill>
          <a:ln>
            <a:solidFill>
              <a:srgbClr val="000000"/>
            </a:solidFill>
          </a:ln>
        </p:spPr>
        <p:txBody>
          <a:bodyPr/>
          <a:lstStyle/>
          <a:p>
            <a:r>
              <a:rPr lang="en-US" altLang="en-US"/>
              <a:t>Note the style of induction proof: NOT “go forward from n to n+1”. Instead, it reduces an arbitrary tree to one that meets the induction hypothesis, and then restores the original tree while maintaining the proof condition. This is generally easier to do (see explanation in Chapter 2).</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7">
            <a:extLst>
              <a:ext uri="{FF2B5EF4-FFF2-40B4-BE49-F238E27FC236}">
                <a16:creationId xmlns:a16="http://schemas.microsoft.com/office/drawing/2014/main" id="{137144F0-6247-4EA6-9A48-A6F5B226DD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1775BAF-9362-4D25-8939-FD2D3F8DBE5E}" type="slidenum">
              <a:rPr lang="en-US" altLang="en-US" sz="1300"/>
              <a:pPr eaLnBrk="1" hangingPunct="1"/>
              <a:t>118</a:t>
            </a:fld>
            <a:endParaRPr lang="en-US" altLang="en-US" sz="1300"/>
          </a:p>
        </p:txBody>
      </p:sp>
      <p:sp>
        <p:nvSpPr>
          <p:cNvPr id="435203" name="Rectangle 2">
            <a:extLst>
              <a:ext uri="{FF2B5EF4-FFF2-40B4-BE49-F238E27FC236}">
                <a16:creationId xmlns:a16="http://schemas.microsoft.com/office/drawing/2014/main" id="{6C8315A1-2E56-4C72-AC0A-10C5C4AEF001}"/>
              </a:ext>
            </a:extLst>
          </p:cNvPr>
          <p:cNvSpPr>
            <a:spLocks noChangeArrowheads="1" noTextEdit="1"/>
          </p:cNvSpPr>
          <p:nvPr>
            <p:ph type="sldImg"/>
          </p:nvPr>
        </p:nvSpPr>
        <p:spPr>
          <a:solidFill>
            <a:srgbClr val="FFFFFF"/>
          </a:solidFill>
          <a:ln/>
        </p:spPr>
      </p:sp>
      <p:sp>
        <p:nvSpPr>
          <p:cNvPr id="435204" name="Rectangle 3">
            <a:extLst>
              <a:ext uri="{FF2B5EF4-FFF2-40B4-BE49-F238E27FC236}">
                <a16:creationId xmlns:a16="http://schemas.microsoft.com/office/drawing/2014/main" id="{539B1AA7-E77B-499B-8048-146BAA3AD7F6}"/>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a:extLst>
              <a:ext uri="{FF2B5EF4-FFF2-40B4-BE49-F238E27FC236}">
                <a16:creationId xmlns:a16="http://schemas.microsoft.com/office/drawing/2014/main" id="{0F12C513-E174-4B5E-9C09-C0E27B335A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6BBE36-DA9E-42DE-825F-7B18242CF9C1}" type="slidenum">
              <a:rPr lang="en-US" altLang="en-US" sz="1300"/>
              <a:pPr eaLnBrk="1" hangingPunct="1"/>
              <a:t>119</a:t>
            </a:fld>
            <a:endParaRPr lang="en-US" altLang="en-US" sz="1300"/>
          </a:p>
        </p:txBody>
      </p:sp>
      <p:sp>
        <p:nvSpPr>
          <p:cNvPr id="436227" name="Rectangle 2">
            <a:extLst>
              <a:ext uri="{FF2B5EF4-FFF2-40B4-BE49-F238E27FC236}">
                <a16:creationId xmlns:a16="http://schemas.microsoft.com/office/drawing/2014/main" id="{59F3A285-4AAE-4F39-A917-5497B5931BBB}"/>
              </a:ext>
            </a:extLst>
          </p:cNvPr>
          <p:cNvSpPr>
            <a:spLocks noChangeArrowheads="1" noTextEdit="1"/>
          </p:cNvSpPr>
          <p:nvPr>
            <p:ph type="sldImg"/>
          </p:nvPr>
        </p:nvSpPr>
        <p:spPr>
          <a:solidFill>
            <a:srgbClr val="FFFFFF"/>
          </a:solidFill>
          <a:ln/>
        </p:spPr>
      </p:sp>
      <p:sp>
        <p:nvSpPr>
          <p:cNvPr id="436228" name="Rectangle 3">
            <a:extLst>
              <a:ext uri="{FF2B5EF4-FFF2-40B4-BE49-F238E27FC236}">
                <a16:creationId xmlns:a16="http://schemas.microsoft.com/office/drawing/2014/main" id="{CC92C1EF-F0D8-4F51-BEA6-844C60C6AB1B}"/>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7">
            <a:extLst>
              <a:ext uri="{FF2B5EF4-FFF2-40B4-BE49-F238E27FC236}">
                <a16:creationId xmlns:a16="http://schemas.microsoft.com/office/drawing/2014/main" id="{08B42D78-7629-4321-851B-BB19D95ECC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397A34F-4065-4707-8A71-8BD3154D3B69}" type="slidenum">
              <a:rPr lang="en-US" altLang="en-US" sz="1300"/>
              <a:pPr eaLnBrk="1" hangingPunct="1"/>
              <a:t>120</a:t>
            </a:fld>
            <a:endParaRPr lang="en-US" altLang="en-US" sz="1300"/>
          </a:p>
        </p:txBody>
      </p:sp>
      <p:sp>
        <p:nvSpPr>
          <p:cNvPr id="437251" name="Rectangle 2">
            <a:extLst>
              <a:ext uri="{FF2B5EF4-FFF2-40B4-BE49-F238E27FC236}">
                <a16:creationId xmlns:a16="http://schemas.microsoft.com/office/drawing/2014/main" id="{01ED772C-2D1D-4CA8-BF71-7AAA8B947347}"/>
              </a:ext>
            </a:extLst>
          </p:cNvPr>
          <p:cNvSpPr>
            <a:spLocks noChangeArrowheads="1" noTextEdit="1"/>
          </p:cNvSpPr>
          <p:nvPr>
            <p:ph type="sldImg"/>
          </p:nvPr>
        </p:nvSpPr>
        <p:spPr>
          <a:solidFill>
            <a:srgbClr val="FFFFFF"/>
          </a:solidFill>
          <a:ln/>
        </p:spPr>
      </p:sp>
      <p:sp>
        <p:nvSpPr>
          <p:cNvPr id="437252" name="Rectangle 3">
            <a:extLst>
              <a:ext uri="{FF2B5EF4-FFF2-40B4-BE49-F238E27FC236}">
                <a16:creationId xmlns:a16="http://schemas.microsoft.com/office/drawing/2014/main" id="{4C96088B-C9A4-42ED-89B8-AC1A036B2BFA}"/>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a:extLst>
              <a:ext uri="{FF2B5EF4-FFF2-40B4-BE49-F238E27FC236}">
                <a16:creationId xmlns:a16="http://schemas.microsoft.com/office/drawing/2014/main" id="{0A0397F4-B8B8-444C-AEE0-FDA69522F5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A8E279-3111-4A89-B8A8-F509E4744B86}" type="slidenum">
              <a:rPr lang="en-US" altLang="en-US" sz="1300"/>
              <a:pPr eaLnBrk="1" hangingPunct="1"/>
              <a:t>121</a:t>
            </a:fld>
            <a:endParaRPr lang="en-US" altLang="en-US" sz="1300"/>
          </a:p>
        </p:txBody>
      </p:sp>
      <p:sp>
        <p:nvSpPr>
          <p:cNvPr id="438275" name="Rectangle 2">
            <a:extLst>
              <a:ext uri="{FF2B5EF4-FFF2-40B4-BE49-F238E27FC236}">
                <a16:creationId xmlns:a16="http://schemas.microsoft.com/office/drawing/2014/main" id="{C5829D8B-5935-4D16-8258-88105D670AE1}"/>
              </a:ext>
            </a:extLst>
          </p:cNvPr>
          <p:cNvSpPr>
            <a:spLocks noChangeArrowheads="1" noTextEdit="1"/>
          </p:cNvSpPr>
          <p:nvPr>
            <p:ph type="sldImg"/>
          </p:nvPr>
        </p:nvSpPr>
        <p:spPr>
          <a:solidFill>
            <a:srgbClr val="FFFFFF"/>
          </a:solidFill>
          <a:ln/>
        </p:spPr>
      </p:sp>
      <p:sp>
        <p:nvSpPr>
          <p:cNvPr id="438276" name="Rectangle 3">
            <a:extLst>
              <a:ext uri="{FF2B5EF4-FFF2-40B4-BE49-F238E27FC236}">
                <a16:creationId xmlns:a16="http://schemas.microsoft.com/office/drawing/2014/main" id="{30F0FD54-A3C8-4D3E-9234-B50DB9830673}"/>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a:extLst>
              <a:ext uri="{FF2B5EF4-FFF2-40B4-BE49-F238E27FC236}">
                <a16:creationId xmlns:a16="http://schemas.microsoft.com/office/drawing/2014/main" id="{D61ACAA7-D9E3-471E-9BCA-52C5A7A39D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88B42CB-9AF5-436A-BEE0-DB5FC6109894}" type="slidenum">
              <a:rPr lang="en-US" altLang="en-US" sz="1300"/>
              <a:pPr eaLnBrk="1" hangingPunct="1"/>
              <a:t>122</a:t>
            </a:fld>
            <a:endParaRPr lang="en-US" altLang="en-US" sz="1300"/>
          </a:p>
        </p:txBody>
      </p:sp>
      <p:sp>
        <p:nvSpPr>
          <p:cNvPr id="439299" name="Rectangle 2">
            <a:extLst>
              <a:ext uri="{FF2B5EF4-FFF2-40B4-BE49-F238E27FC236}">
                <a16:creationId xmlns:a16="http://schemas.microsoft.com/office/drawing/2014/main" id="{51B12127-B0E4-40A0-B19A-DA53D8500E1A}"/>
              </a:ext>
            </a:extLst>
          </p:cNvPr>
          <p:cNvSpPr>
            <a:spLocks noChangeArrowheads="1" noTextEdit="1"/>
          </p:cNvSpPr>
          <p:nvPr>
            <p:ph type="sldImg"/>
          </p:nvPr>
        </p:nvSpPr>
        <p:spPr>
          <a:solidFill>
            <a:srgbClr val="FFFFFF"/>
          </a:solidFill>
          <a:ln/>
        </p:spPr>
      </p:sp>
      <p:sp>
        <p:nvSpPr>
          <p:cNvPr id="439300" name="Rectangle 3">
            <a:extLst>
              <a:ext uri="{FF2B5EF4-FFF2-40B4-BE49-F238E27FC236}">
                <a16:creationId xmlns:a16="http://schemas.microsoft.com/office/drawing/2014/main" id="{62E3FD86-ADAF-4262-92C0-842EA5A8BA53}"/>
              </a:ext>
            </a:extLst>
          </p:cNvPr>
          <p:cNvSpPr>
            <a:spLocks noChangeArrowheads="1"/>
          </p:cNvSpPr>
          <p:nvPr>
            <p:ph type="body" idx="1"/>
          </p:nvPr>
        </p:nvSpPr>
        <p:spPr>
          <a:solidFill>
            <a:srgbClr val="FFFFFF"/>
          </a:solidFill>
          <a:ln>
            <a:solidFill>
              <a:srgbClr val="000000"/>
            </a:solidFill>
          </a:ln>
        </p:spPr>
        <p:txBody>
          <a:bodyPr/>
          <a:lstStyle/>
          <a:p>
            <a:r>
              <a:rPr lang="en-US" altLang="en-US"/>
              <a:t>The first implementation is preferred.</a:t>
            </a:r>
          </a:p>
          <a:p>
            <a:endParaRPr lang="en-US" altLang="en-US"/>
          </a:p>
          <a:p>
            <a:r>
              <a:rPr lang="en-US" altLang="en-US"/>
              <a:t>The second implementation illustrates a common programming style by many students.  It attempts to “look ahead” at the node to be called to determine if it is </a:t>
            </a:r>
            <a:r>
              <a:rPr lang="en-US" altLang="en-US">
                <a:latin typeface="Courier New" panose="02070309020205020404" pitchFamily="49" charset="0"/>
              </a:rPr>
              <a:t>null</a:t>
            </a:r>
            <a:r>
              <a:rPr lang="en-US" altLang="en-US"/>
              <a:t> or not.  This is highly error prone, because the calling function must make sure not to pass in a </a:t>
            </a:r>
            <a:r>
              <a:rPr lang="en-US" altLang="en-US">
                <a:latin typeface="Helvetica" panose="020B0604020202020204" pitchFamily="34" charset="0"/>
              </a:rPr>
              <a:t>null</a:t>
            </a:r>
            <a:r>
              <a:rPr lang="en-US" altLang="en-US"/>
              <a:t> pointer for the tree root.  It might appear to be more efficient (since it does not make recursive calls on the empty pointers), but it is not in reality since it is checking the pointers twice (to see if not </a:t>
            </a:r>
            <a:r>
              <a:rPr lang="en-US" altLang="en-US">
                <a:latin typeface="Helvetica" panose="020B0604020202020204" pitchFamily="34" charset="0"/>
              </a:rPr>
              <a:t>null</a:t>
            </a:r>
            <a:r>
              <a:rPr lang="en-US" altLang="en-US"/>
              <a:t>, then to process them).</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7">
            <a:extLst>
              <a:ext uri="{FF2B5EF4-FFF2-40B4-BE49-F238E27FC236}">
                <a16:creationId xmlns:a16="http://schemas.microsoft.com/office/drawing/2014/main" id="{9D07DA32-04A1-4A2E-B02A-5FDF46CC36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C4B999-DDD5-4C78-A0C5-159765328738}" type="slidenum">
              <a:rPr lang="en-US" altLang="en-US" sz="1300"/>
              <a:pPr eaLnBrk="1" hangingPunct="1"/>
              <a:t>123</a:t>
            </a:fld>
            <a:endParaRPr lang="en-US" altLang="en-US" sz="1300"/>
          </a:p>
        </p:txBody>
      </p:sp>
      <p:sp>
        <p:nvSpPr>
          <p:cNvPr id="440323" name="Rectangle 2">
            <a:extLst>
              <a:ext uri="{FF2B5EF4-FFF2-40B4-BE49-F238E27FC236}">
                <a16:creationId xmlns:a16="http://schemas.microsoft.com/office/drawing/2014/main" id="{D7285818-16EB-43A4-A606-94704CC4B718}"/>
              </a:ext>
            </a:extLst>
          </p:cNvPr>
          <p:cNvSpPr>
            <a:spLocks noChangeArrowheads="1" noTextEdit="1"/>
          </p:cNvSpPr>
          <p:nvPr>
            <p:ph type="sldImg"/>
          </p:nvPr>
        </p:nvSpPr>
        <p:spPr>
          <a:solidFill>
            <a:srgbClr val="FFFFFF"/>
          </a:solidFill>
          <a:ln/>
        </p:spPr>
      </p:sp>
      <p:sp>
        <p:nvSpPr>
          <p:cNvPr id="440324" name="Rectangle 3">
            <a:extLst>
              <a:ext uri="{FF2B5EF4-FFF2-40B4-BE49-F238E27FC236}">
                <a16:creationId xmlns:a16="http://schemas.microsoft.com/office/drawing/2014/main" id="{D92580A3-D630-4436-B1D2-F1DD81A35585}"/>
              </a:ext>
            </a:extLst>
          </p:cNvPr>
          <p:cNvSpPr>
            <a:spLocks noChangeArrowheads="1"/>
          </p:cNvSpPr>
          <p:nvPr>
            <p:ph type="body" idx="1"/>
          </p:nvPr>
        </p:nvSpPr>
        <p:spPr>
          <a:solidFill>
            <a:srgbClr val="FFFFFF"/>
          </a:solidFill>
          <a:ln>
            <a:solidFill>
              <a:srgbClr val="000000"/>
            </a:solidFill>
          </a:ln>
        </p:spPr>
        <p:txBody>
          <a:bodyPr/>
          <a:lstStyle/>
          <a:p>
            <a:r>
              <a:rPr lang="en-US" altLang="en-US"/>
              <a:t>The first implementation is preferred.</a:t>
            </a:r>
          </a:p>
          <a:p>
            <a:endParaRPr lang="en-US" altLang="en-US"/>
          </a:p>
          <a:p>
            <a:r>
              <a:rPr lang="en-US" altLang="en-US"/>
              <a:t>The second implementation illustrates a common programming style by many students.  It attempts to “look ahead” at the node to be called to determine if it is </a:t>
            </a:r>
            <a:r>
              <a:rPr lang="en-US" altLang="en-US">
                <a:latin typeface="Courier New" panose="02070309020205020404" pitchFamily="49" charset="0"/>
              </a:rPr>
              <a:t>null</a:t>
            </a:r>
            <a:r>
              <a:rPr lang="en-US" altLang="en-US"/>
              <a:t> or not.  This is highly error prone, because the calling function must make sure not to pass in a </a:t>
            </a:r>
            <a:r>
              <a:rPr lang="en-US" altLang="en-US">
                <a:latin typeface="Helvetica" panose="020B0604020202020204" pitchFamily="34" charset="0"/>
              </a:rPr>
              <a:t>null</a:t>
            </a:r>
            <a:r>
              <a:rPr lang="en-US" altLang="en-US"/>
              <a:t> pointer for the tree root.  It might appear to be more efficient (since it does not make recursive calls on the empty pointers), but it is not in reality since it is checking the pointers twice (to see if not </a:t>
            </a:r>
            <a:r>
              <a:rPr lang="en-US" altLang="en-US">
                <a:latin typeface="Helvetica" panose="020B0604020202020204" pitchFamily="34" charset="0"/>
              </a:rPr>
              <a:t>null</a:t>
            </a:r>
            <a:r>
              <a:rPr lang="en-US" altLang="en-US"/>
              <a:t>, then to process them).</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a:extLst>
              <a:ext uri="{FF2B5EF4-FFF2-40B4-BE49-F238E27FC236}">
                <a16:creationId xmlns:a16="http://schemas.microsoft.com/office/drawing/2014/main" id="{3E24A691-1257-4A95-94A0-CA249597D6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E953201-CB1A-46B8-8121-8DACCA92CB57}" type="slidenum">
              <a:rPr lang="en-US" altLang="en-US" sz="1300"/>
              <a:pPr eaLnBrk="1" hangingPunct="1"/>
              <a:t>124</a:t>
            </a:fld>
            <a:endParaRPr lang="en-US" altLang="en-US" sz="1300"/>
          </a:p>
        </p:txBody>
      </p:sp>
      <p:sp>
        <p:nvSpPr>
          <p:cNvPr id="441347" name="Rectangle 2">
            <a:extLst>
              <a:ext uri="{FF2B5EF4-FFF2-40B4-BE49-F238E27FC236}">
                <a16:creationId xmlns:a16="http://schemas.microsoft.com/office/drawing/2014/main" id="{F4C9043C-AD7D-4B91-AA67-086499F1B067}"/>
              </a:ext>
            </a:extLst>
          </p:cNvPr>
          <p:cNvSpPr>
            <a:spLocks noChangeArrowheads="1" noTextEdit="1"/>
          </p:cNvSpPr>
          <p:nvPr>
            <p:ph type="sldImg"/>
          </p:nvPr>
        </p:nvSpPr>
        <p:spPr>
          <a:solidFill>
            <a:srgbClr val="FFFFFF"/>
          </a:solidFill>
          <a:ln/>
        </p:spPr>
      </p:sp>
      <p:sp>
        <p:nvSpPr>
          <p:cNvPr id="441348" name="Rectangle 3">
            <a:extLst>
              <a:ext uri="{FF2B5EF4-FFF2-40B4-BE49-F238E27FC236}">
                <a16:creationId xmlns:a16="http://schemas.microsoft.com/office/drawing/2014/main" id="{33B134DD-C8D0-4B1C-9878-1A0F326A0FE1}"/>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a:extLst>
              <a:ext uri="{FF2B5EF4-FFF2-40B4-BE49-F238E27FC236}">
                <a16:creationId xmlns:a16="http://schemas.microsoft.com/office/drawing/2014/main" id="{B4CC17B6-B70F-4938-831E-A4C00DE56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341E92-3333-4BA0-BD87-19E0D3C906B6}" type="slidenum">
              <a:rPr lang="en-US" altLang="en-US" sz="1300"/>
              <a:pPr eaLnBrk="1" hangingPunct="1"/>
              <a:t>125</a:t>
            </a:fld>
            <a:endParaRPr lang="en-US" altLang="en-US" sz="1300"/>
          </a:p>
        </p:txBody>
      </p:sp>
      <p:sp>
        <p:nvSpPr>
          <p:cNvPr id="442371" name="Rectangle 2">
            <a:extLst>
              <a:ext uri="{FF2B5EF4-FFF2-40B4-BE49-F238E27FC236}">
                <a16:creationId xmlns:a16="http://schemas.microsoft.com/office/drawing/2014/main" id="{28A92752-8329-4FBB-A877-13C051F8482D}"/>
              </a:ext>
            </a:extLst>
          </p:cNvPr>
          <p:cNvSpPr>
            <a:spLocks noChangeArrowheads="1" noTextEdit="1"/>
          </p:cNvSpPr>
          <p:nvPr>
            <p:ph type="sldImg"/>
          </p:nvPr>
        </p:nvSpPr>
        <p:spPr>
          <a:solidFill>
            <a:srgbClr val="FFFFFF"/>
          </a:solidFill>
          <a:ln/>
        </p:spPr>
      </p:sp>
      <p:sp>
        <p:nvSpPr>
          <p:cNvPr id="442372" name="Rectangle 3">
            <a:extLst>
              <a:ext uri="{FF2B5EF4-FFF2-40B4-BE49-F238E27FC236}">
                <a16:creationId xmlns:a16="http://schemas.microsoft.com/office/drawing/2014/main" id="{7188A040-0F18-4B63-ACA9-4EC9C6C808E1}"/>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a:extLst>
              <a:ext uri="{FF2B5EF4-FFF2-40B4-BE49-F238E27FC236}">
                <a16:creationId xmlns:a16="http://schemas.microsoft.com/office/drawing/2014/main" id="{74D0AE76-F99A-48D9-BB7B-E74D5D6309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7CF9D6C-3C91-4D5F-A154-686E7849FB60}" type="slidenum">
              <a:rPr lang="en-US" altLang="en-US" sz="1300"/>
              <a:pPr eaLnBrk="1" hangingPunct="1"/>
              <a:t>12</a:t>
            </a:fld>
            <a:endParaRPr lang="en-US" altLang="en-US" sz="1300"/>
          </a:p>
        </p:txBody>
      </p:sp>
      <p:sp>
        <p:nvSpPr>
          <p:cNvPr id="332803" name="Rectangle 2">
            <a:extLst>
              <a:ext uri="{FF2B5EF4-FFF2-40B4-BE49-F238E27FC236}">
                <a16:creationId xmlns:a16="http://schemas.microsoft.com/office/drawing/2014/main" id="{39C33DA0-2FFA-4484-B6D6-EC0F4219754A}"/>
              </a:ext>
            </a:extLst>
          </p:cNvPr>
          <p:cNvSpPr>
            <a:spLocks noChangeArrowheads="1" noTextEdit="1"/>
          </p:cNvSpPr>
          <p:nvPr>
            <p:ph type="sldImg"/>
          </p:nvPr>
        </p:nvSpPr>
        <p:spPr>
          <a:ln/>
        </p:spPr>
      </p:sp>
      <p:sp>
        <p:nvSpPr>
          <p:cNvPr id="332804" name="Rectangle 3">
            <a:extLst>
              <a:ext uri="{FF2B5EF4-FFF2-40B4-BE49-F238E27FC236}">
                <a16:creationId xmlns:a16="http://schemas.microsoft.com/office/drawing/2014/main" id="{B2C20795-5126-4D17-98E0-69F82FFD22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a:extLst>
              <a:ext uri="{FF2B5EF4-FFF2-40B4-BE49-F238E27FC236}">
                <a16:creationId xmlns:a16="http://schemas.microsoft.com/office/drawing/2014/main" id="{CB7A0F16-ED6A-406C-9D0C-234411CBC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D2C1AA-D31A-49A3-A6F9-3642CA2A6BEF}" type="slidenum">
              <a:rPr lang="en-US" altLang="en-US" sz="1300"/>
              <a:pPr eaLnBrk="1" hangingPunct="1"/>
              <a:t>126</a:t>
            </a:fld>
            <a:endParaRPr lang="en-US" altLang="en-US" sz="1300"/>
          </a:p>
        </p:txBody>
      </p:sp>
      <p:sp>
        <p:nvSpPr>
          <p:cNvPr id="443395" name="Rectangle 2">
            <a:extLst>
              <a:ext uri="{FF2B5EF4-FFF2-40B4-BE49-F238E27FC236}">
                <a16:creationId xmlns:a16="http://schemas.microsoft.com/office/drawing/2014/main" id="{11C66820-DE0D-4FBF-ABF3-8416D1686C60}"/>
              </a:ext>
            </a:extLst>
          </p:cNvPr>
          <p:cNvSpPr>
            <a:spLocks noChangeArrowheads="1" noTextEdit="1"/>
          </p:cNvSpPr>
          <p:nvPr>
            <p:ph type="sldImg"/>
          </p:nvPr>
        </p:nvSpPr>
        <p:spPr>
          <a:solidFill>
            <a:srgbClr val="FFFFFF"/>
          </a:solidFill>
          <a:ln/>
        </p:spPr>
      </p:sp>
      <p:sp>
        <p:nvSpPr>
          <p:cNvPr id="443396" name="Rectangle 3">
            <a:extLst>
              <a:ext uri="{FF2B5EF4-FFF2-40B4-BE49-F238E27FC236}">
                <a16:creationId xmlns:a16="http://schemas.microsoft.com/office/drawing/2014/main" id="{D5129EB9-5A14-4201-9FFD-CC21F0887E30}"/>
              </a:ext>
            </a:extLst>
          </p:cNvPr>
          <p:cNvSpPr>
            <a:spLocks noChangeArrowheads="1"/>
          </p:cNvSpPr>
          <p:nvPr>
            <p:ph type="body" idx="1"/>
          </p:nvPr>
        </p:nvSpPr>
        <p:spPr>
          <a:solidFill>
            <a:srgbClr val="FFFFFF"/>
          </a:solidFill>
          <a:ln>
            <a:solidFill>
              <a:srgbClr val="000000"/>
            </a:solidFill>
          </a:ln>
        </p:spPr>
        <p:txBody>
          <a:bodyPr/>
          <a:lstStyle/>
          <a:p>
            <a:r>
              <a:rPr lang="en-US" altLang="en-US"/>
              <a:t>Standard implementation</a:t>
            </a:r>
            <a:r>
              <a:rPr lang="en-US" altLang="en-US" sz="1000"/>
              <a:t>.  Leaf implementation is identical to internal node implementation, resulting in much wasted space due to null pointers. In fact, we know from the full binary tree theorem that half of the pointers are null.</a:t>
            </a:r>
          </a:p>
          <a:p>
            <a:endParaRPr lang="en-US" altLang="en-US" sz="100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7">
            <a:extLst>
              <a:ext uri="{FF2B5EF4-FFF2-40B4-BE49-F238E27FC236}">
                <a16:creationId xmlns:a16="http://schemas.microsoft.com/office/drawing/2014/main" id="{0FF8C886-0066-4303-8D4B-E60D890C5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24726F4-ECFC-48BA-9D8B-A50B3EE091C5}" type="slidenum">
              <a:rPr lang="en-US" altLang="en-US" sz="1300"/>
              <a:pPr eaLnBrk="1" hangingPunct="1"/>
              <a:t>127</a:t>
            </a:fld>
            <a:endParaRPr lang="en-US" altLang="en-US" sz="1300"/>
          </a:p>
        </p:txBody>
      </p:sp>
      <p:sp>
        <p:nvSpPr>
          <p:cNvPr id="444419" name="Rectangle 2">
            <a:extLst>
              <a:ext uri="{FF2B5EF4-FFF2-40B4-BE49-F238E27FC236}">
                <a16:creationId xmlns:a16="http://schemas.microsoft.com/office/drawing/2014/main" id="{16574C88-4031-423A-B4F2-FFD6A5AC10DD}"/>
              </a:ext>
            </a:extLst>
          </p:cNvPr>
          <p:cNvSpPr>
            <a:spLocks noChangeArrowheads="1" noTextEdit="1"/>
          </p:cNvSpPr>
          <p:nvPr>
            <p:ph type="sldImg"/>
          </p:nvPr>
        </p:nvSpPr>
        <p:spPr>
          <a:solidFill>
            <a:srgbClr val="FFFFFF"/>
          </a:solidFill>
          <a:ln/>
        </p:spPr>
      </p:sp>
      <p:sp>
        <p:nvSpPr>
          <p:cNvPr id="444420" name="Rectangle 3">
            <a:extLst>
              <a:ext uri="{FF2B5EF4-FFF2-40B4-BE49-F238E27FC236}">
                <a16:creationId xmlns:a16="http://schemas.microsoft.com/office/drawing/2014/main" id="{3AF24223-6593-408B-A61D-B03B7A864091}"/>
              </a:ext>
            </a:extLst>
          </p:cNvPr>
          <p:cNvSpPr>
            <a:spLocks noChangeArrowheads="1"/>
          </p:cNvSpPr>
          <p:nvPr>
            <p:ph type="body" idx="1"/>
          </p:nvPr>
        </p:nvSpPr>
        <p:spPr>
          <a:solidFill>
            <a:srgbClr val="FFFFFF"/>
          </a:solidFill>
          <a:ln>
            <a:solidFill>
              <a:srgbClr val="000000"/>
            </a:solidFill>
          </a:ln>
        </p:spPr>
        <p:txBody>
          <a:bodyPr/>
          <a:lstStyle/>
          <a:p>
            <a:r>
              <a:rPr lang="en-US" altLang="en-US"/>
              <a:t>Example of a tree with distinct internal and leaf node implementations.</a:t>
            </a:r>
            <a:endParaRPr lang="en-US" altLang="en-US" sz="1000">
              <a:latin typeface="Courier New" panose="02070309020205020404" pitchFamily="49"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a:extLst>
              <a:ext uri="{FF2B5EF4-FFF2-40B4-BE49-F238E27FC236}">
                <a16:creationId xmlns:a16="http://schemas.microsoft.com/office/drawing/2014/main" id="{C7F25D48-FEC5-4FE9-A3A9-E9261ECC97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974E14-544E-4385-91D9-18428277A04F}" type="slidenum">
              <a:rPr lang="en-US" altLang="en-US" sz="1300"/>
              <a:pPr eaLnBrk="1" hangingPunct="1"/>
              <a:t>128</a:t>
            </a:fld>
            <a:endParaRPr lang="en-US" altLang="en-US" sz="1300"/>
          </a:p>
        </p:txBody>
      </p:sp>
      <p:sp>
        <p:nvSpPr>
          <p:cNvPr id="445443" name="Rectangle 2">
            <a:extLst>
              <a:ext uri="{FF2B5EF4-FFF2-40B4-BE49-F238E27FC236}">
                <a16:creationId xmlns:a16="http://schemas.microsoft.com/office/drawing/2014/main" id="{07D44799-5AEC-4471-8264-E1FC16263497}"/>
              </a:ext>
            </a:extLst>
          </p:cNvPr>
          <p:cNvSpPr>
            <a:spLocks noChangeArrowheads="1" noTextEdit="1"/>
          </p:cNvSpPr>
          <p:nvPr>
            <p:ph type="sldImg"/>
          </p:nvPr>
        </p:nvSpPr>
        <p:spPr>
          <a:solidFill>
            <a:srgbClr val="FFFFFF"/>
          </a:solidFill>
          <a:ln/>
        </p:spPr>
      </p:sp>
      <p:sp>
        <p:nvSpPr>
          <p:cNvPr id="445444" name="Rectangle 3">
            <a:extLst>
              <a:ext uri="{FF2B5EF4-FFF2-40B4-BE49-F238E27FC236}">
                <a16:creationId xmlns:a16="http://schemas.microsoft.com/office/drawing/2014/main" id="{F26AB34D-C727-4DD4-9C26-0B9353B2F27D}"/>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7">
            <a:extLst>
              <a:ext uri="{FF2B5EF4-FFF2-40B4-BE49-F238E27FC236}">
                <a16:creationId xmlns:a16="http://schemas.microsoft.com/office/drawing/2014/main" id="{DF4B53A1-047F-4564-A92B-2E1A6597C0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EB68C03-E71B-4372-B279-8F21571A160D}" type="slidenum">
              <a:rPr lang="en-US" altLang="en-US" sz="1300"/>
              <a:pPr eaLnBrk="1" hangingPunct="1"/>
              <a:t>129</a:t>
            </a:fld>
            <a:endParaRPr lang="en-US" altLang="en-US" sz="1300"/>
          </a:p>
        </p:txBody>
      </p:sp>
      <p:sp>
        <p:nvSpPr>
          <p:cNvPr id="446467" name="Rectangle 2">
            <a:extLst>
              <a:ext uri="{FF2B5EF4-FFF2-40B4-BE49-F238E27FC236}">
                <a16:creationId xmlns:a16="http://schemas.microsoft.com/office/drawing/2014/main" id="{FC1592A8-61CC-4803-8131-E398DFE5B80B}"/>
              </a:ext>
            </a:extLst>
          </p:cNvPr>
          <p:cNvSpPr>
            <a:spLocks noChangeArrowheads="1" noTextEdit="1"/>
          </p:cNvSpPr>
          <p:nvPr>
            <p:ph type="sldImg"/>
          </p:nvPr>
        </p:nvSpPr>
        <p:spPr>
          <a:solidFill>
            <a:srgbClr val="FFFFFF"/>
          </a:solidFill>
          <a:ln/>
        </p:spPr>
      </p:sp>
      <p:sp>
        <p:nvSpPr>
          <p:cNvPr id="446468" name="Rectangle 3">
            <a:extLst>
              <a:ext uri="{FF2B5EF4-FFF2-40B4-BE49-F238E27FC236}">
                <a16:creationId xmlns:a16="http://schemas.microsoft.com/office/drawing/2014/main" id="{ADC99854-21ED-4469-857C-F7AFD5522BE2}"/>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7">
            <a:extLst>
              <a:ext uri="{FF2B5EF4-FFF2-40B4-BE49-F238E27FC236}">
                <a16:creationId xmlns:a16="http://schemas.microsoft.com/office/drawing/2014/main" id="{05981A93-958D-4D57-AECC-715C91B25A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232633-C888-4785-8865-4C812CFA53FB}" type="slidenum">
              <a:rPr lang="en-US" altLang="en-US" sz="1300"/>
              <a:pPr eaLnBrk="1" hangingPunct="1"/>
              <a:t>130</a:t>
            </a:fld>
            <a:endParaRPr lang="en-US" altLang="en-US" sz="1300"/>
          </a:p>
        </p:txBody>
      </p:sp>
      <p:sp>
        <p:nvSpPr>
          <p:cNvPr id="447491" name="Rectangle 2">
            <a:extLst>
              <a:ext uri="{FF2B5EF4-FFF2-40B4-BE49-F238E27FC236}">
                <a16:creationId xmlns:a16="http://schemas.microsoft.com/office/drawing/2014/main" id="{E1E80586-6DA4-486C-B7DE-9A04DEDB6095}"/>
              </a:ext>
            </a:extLst>
          </p:cNvPr>
          <p:cNvSpPr>
            <a:spLocks noChangeArrowheads="1" noTextEdit="1"/>
          </p:cNvSpPr>
          <p:nvPr>
            <p:ph type="sldImg"/>
          </p:nvPr>
        </p:nvSpPr>
        <p:spPr>
          <a:solidFill>
            <a:srgbClr val="FFFFFF"/>
          </a:solidFill>
          <a:ln/>
        </p:spPr>
      </p:sp>
      <p:sp>
        <p:nvSpPr>
          <p:cNvPr id="447492" name="Rectangle 3">
            <a:extLst>
              <a:ext uri="{FF2B5EF4-FFF2-40B4-BE49-F238E27FC236}">
                <a16:creationId xmlns:a16="http://schemas.microsoft.com/office/drawing/2014/main" id="{6B532959-5511-470D-A04D-8DDB99C55538}"/>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Slide Image Placeholder 1">
            <a:extLst>
              <a:ext uri="{FF2B5EF4-FFF2-40B4-BE49-F238E27FC236}">
                <a16:creationId xmlns:a16="http://schemas.microsoft.com/office/drawing/2014/main" id="{F9BF9468-39AF-44E8-BCDC-04E493FC0F3D}"/>
              </a:ext>
            </a:extLst>
          </p:cNvPr>
          <p:cNvSpPr>
            <a:spLocks noGrp="1" noRot="1" noChangeAspect="1" noTextEdit="1"/>
          </p:cNvSpPr>
          <p:nvPr>
            <p:ph type="sldImg"/>
          </p:nvPr>
        </p:nvSpPr>
        <p:spPr>
          <a:ln/>
        </p:spPr>
      </p:sp>
      <p:sp>
        <p:nvSpPr>
          <p:cNvPr id="448515" name="Notes Placeholder 2">
            <a:extLst>
              <a:ext uri="{FF2B5EF4-FFF2-40B4-BE49-F238E27FC236}">
                <a16:creationId xmlns:a16="http://schemas.microsoft.com/office/drawing/2014/main" id="{345D3A2D-8A8B-4F44-B6FD-9F77B8A4FB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When I say “getters and setters”, most people here know what I mean.</a:t>
            </a:r>
          </a:p>
        </p:txBody>
      </p:sp>
      <p:sp>
        <p:nvSpPr>
          <p:cNvPr id="448516" name="Slide Number Placeholder 3">
            <a:extLst>
              <a:ext uri="{FF2B5EF4-FFF2-40B4-BE49-F238E27FC236}">
                <a16:creationId xmlns:a16="http://schemas.microsoft.com/office/drawing/2014/main" id="{55528B4C-7158-4026-8D1A-6EB6188DAC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F23F8C0-B5FF-411F-9E55-4AC5397636FC}" type="slidenum">
              <a:rPr lang="en-US" altLang="en-US" sz="1300"/>
              <a:pPr eaLnBrk="1" hangingPunct="1"/>
              <a:t>131</a:t>
            </a:fld>
            <a:endParaRPr lang="en-US" altLang="en-US" sz="130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a:extLst>
              <a:ext uri="{FF2B5EF4-FFF2-40B4-BE49-F238E27FC236}">
                <a16:creationId xmlns:a16="http://schemas.microsoft.com/office/drawing/2014/main" id="{A1DBE874-A1F1-4351-8B9E-D4077A40B8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5C95AE-F338-4898-BB8C-0EE82CAF9217}" type="slidenum">
              <a:rPr lang="en-US" altLang="en-US" sz="1300"/>
              <a:pPr eaLnBrk="1" hangingPunct="1"/>
              <a:t>132</a:t>
            </a:fld>
            <a:endParaRPr lang="en-US" altLang="en-US" sz="1300"/>
          </a:p>
        </p:txBody>
      </p:sp>
      <p:sp>
        <p:nvSpPr>
          <p:cNvPr id="449539" name="Rectangle 2">
            <a:extLst>
              <a:ext uri="{FF2B5EF4-FFF2-40B4-BE49-F238E27FC236}">
                <a16:creationId xmlns:a16="http://schemas.microsoft.com/office/drawing/2014/main" id="{FC0C5DB4-F183-4BF9-BFCC-C0B4C2CFE8C7}"/>
              </a:ext>
            </a:extLst>
          </p:cNvPr>
          <p:cNvSpPr>
            <a:spLocks noChangeArrowheads="1" noTextEdit="1"/>
          </p:cNvSpPr>
          <p:nvPr>
            <p:ph type="sldImg"/>
          </p:nvPr>
        </p:nvSpPr>
        <p:spPr>
          <a:solidFill>
            <a:srgbClr val="FFFFFF"/>
          </a:solidFill>
          <a:ln/>
        </p:spPr>
      </p:sp>
      <p:sp>
        <p:nvSpPr>
          <p:cNvPr id="449540" name="Rectangle 3">
            <a:extLst>
              <a:ext uri="{FF2B5EF4-FFF2-40B4-BE49-F238E27FC236}">
                <a16:creationId xmlns:a16="http://schemas.microsoft.com/office/drawing/2014/main" id="{CF5EF7DC-E114-4DFF-B03E-B3FD90609F3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7">
            <a:extLst>
              <a:ext uri="{FF2B5EF4-FFF2-40B4-BE49-F238E27FC236}">
                <a16:creationId xmlns:a16="http://schemas.microsoft.com/office/drawing/2014/main" id="{4D3C7643-A996-4D69-BA3D-0E6910031D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3C5C2F-0115-4EEA-854A-522F06F2820A}" type="slidenum">
              <a:rPr lang="en-US" altLang="en-US" sz="1300"/>
              <a:pPr eaLnBrk="1" hangingPunct="1"/>
              <a:t>133</a:t>
            </a:fld>
            <a:endParaRPr lang="en-US" altLang="en-US" sz="1300"/>
          </a:p>
        </p:txBody>
      </p:sp>
      <p:sp>
        <p:nvSpPr>
          <p:cNvPr id="450563" name="Rectangle 2">
            <a:extLst>
              <a:ext uri="{FF2B5EF4-FFF2-40B4-BE49-F238E27FC236}">
                <a16:creationId xmlns:a16="http://schemas.microsoft.com/office/drawing/2014/main" id="{C6EC5513-2E19-4BAB-BBF5-575759AB0288}"/>
              </a:ext>
            </a:extLst>
          </p:cNvPr>
          <p:cNvSpPr>
            <a:spLocks noChangeArrowheads="1" noTextEdit="1"/>
          </p:cNvSpPr>
          <p:nvPr>
            <p:ph type="sldImg"/>
          </p:nvPr>
        </p:nvSpPr>
        <p:spPr>
          <a:solidFill>
            <a:srgbClr val="FFFFFF"/>
          </a:solidFill>
          <a:ln/>
        </p:spPr>
      </p:sp>
      <p:sp>
        <p:nvSpPr>
          <p:cNvPr id="450564" name="Rectangle 3">
            <a:extLst>
              <a:ext uri="{FF2B5EF4-FFF2-40B4-BE49-F238E27FC236}">
                <a16:creationId xmlns:a16="http://schemas.microsoft.com/office/drawing/2014/main" id="{CAB0206C-9EBA-4DDF-8CD3-EF758A919C70}"/>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a:extLst>
              <a:ext uri="{FF2B5EF4-FFF2-40B4-BE49-F238E27FC236}">
                <a16:creationId xmlns:a16="http://schemas.microsoft.com/office/drawing/2014/main" id="{0A5CA427-9E98-4B22-ACFF-9C849FB07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2715AD-0429-479A-8E45-25C9CCD5C1B4}" type="slidenum">
              <a:rPr lang="en-US" altLang="en-US" sz="1300"/>
              <a:pPr eaLnBrk="1" hangingPunct="1"/>
              <a:t>134</a:t>
            </a:fld>
            <a:endParaRPr lang="en-US" altLang="en-US" sz="1300"/>
          </a:p>
        </p:txBody>
      </p:sp>
      <p:sp>
        <p:nvSpPr>
          <p:cNvPr id="451587" name="Rectangle 2">
            <a:extLst>
              <a:ext uri="{FF2B5EF4-FFF2-40B4-BE49-F238E27FC236}">
                <a16:creationId xmlns:a16="http://schemas.microsoft.com/office/drawing/2014/main" id="{5600A494-A515-4770-96D7-8410EE7AB900}"/>
              </a:ext>
            </a:extLst>
          </p:cNvPr>
          <p:cNvSpPr>
            <a:spLocks noChangeArrowheads="1" noTextEdit="1"/>
          </p:cNvSpPr>
          <p:nvPr>
            <p:ph type="sldImg"/>
          </p:nvPr>
        </p:nvSpPr>
        <p:spPr>
          <a:solidFill>
            <a:srgbClr val="FFFFFF"/>
          </a:solidFill>
          <a:ln/>
        </p:spPr>
      </p:sp>
      <p:sp>
        <p:nvSpPr>
          <p:cNvPr id="451588" name="Rectangle 3">
            <a:extLst>
              <a:ext uri="{FF2B5EF4-FFF2-40B4-BE49-F238E27FC236}">
                <a16:creationId xmlns:a16="http://schemas.microsoft.com/office/drawing/2014/main" id="{2EB7FD3A-1B48-4281-9559-AF728A6BA98D}"/>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7">
            <a:extLst>
              <a:ext uri="{FF2B5EF4-FFF2-40B4-BE49-F238E27FC236}">
                <a16:creationId xmlns:a16="http://schemas.microsoft.com/office/drawing/2014/main" id="{F0BD993C-2439-4D56-BCC5-F78232E124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3F4314-3FD6-4B4C-B44B-029CC15823BB}" type="slidenum">
              <a:rPr lang="en-US" altLang="en-US" sz="1300"/>
              <a:pPr eaLnBrk="1" hangingPunct="1"/>
              <a:t>135</a:t>
            </a:fld>
            <a:endParaRPr lang="en-US" altLang="en-US" sz="1300"/>
          </a:p>
        </p:txBody>
      </p:sp>
      <p:sp>
        <p:nvSpPr>
          <p:cNvPr id="452611" name="Rectangle 2">
            <a:extLst>
              <a:ext uri="{FF2B5EF4-FFF2-40B4-BE49-F238E27FC236}">
                <a16:creationId xmlns:a16="http://schemas.microsoft.com/office/drawing/2014/main" id="{4AA87140-662D-4828-96B2-551F8E1DEC63}"/>
              </a:ext>
            </a:extLst>
          </p:cNvPr>
          <p:cNvSpPr>
            <a:spLocks noChangeArrowheads="1" noTextEdit="1"/>
          </p:cNvSpPr>
          <p:nvPr>
            <p:ph type="sldImg"/>
          </p:nvPr>
        </p:nvSpPr>
        <p:spPr>
          <a:solidFill>
            <a:srgbClr val="FFFFFF"/>
          </a:solidFill>
          <a:ln/>
        </p:spPr>
      </p:sp>
      <p:sp>
        <p:nvSpPr>
          <p:cNvPr id="452612" name="Rectangle 3">
            <a:extLst>
              <a:ext uri="{FF2B5EF4-FFF2-40B4-BE49-F238E27FC236}">
                <a16:creationId xmlns:a16="http://schemas.microsoft.com/office/drawing/2014/main" id="{3A8D503E-C87D-4DFF-A6CF-DD3FB0D465D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a:extLst>
              <a:ext uri="{FF2B5EF4-FFF2-40B4-BE49-F238E27FC236}">
                <a16:creationId xmlns:a16="http://schemas.microsoft.com/office/drawing/2014/main" id="{364B98E3-59A9-4D76-ABF9-E753346007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75FB85-7E98-4441-9E0A-2F3B60380177}" type="slidenum">
              <a:rPr lang="en-US" altLang="en-US" sz="1300"/>
              <a:pPr eaLnBrk="1" hangingPunct="1"/>
              <a:t>13</a:t>
            </a:fld>
            <a:endParaRPr lang="en-US" altLang="en-US" sz="1300"/>
          </a:p>
        </p:txBody>
      </p:sp>
      <p:sp>
        <p:nvSpPr>
          <p:cNvPr id="333827" name="Rectangle 2">
            <a:extLst>
              <a:ext uri="{FF2B5EF4-FFF2-40B4-BE49-F238E27FC236}">
                <a16:creationId xmlns:a16="http://schemas.microsoft.com/office/drawing/2014/main" id="{2415C9B9-351B-433E-BCD1-33187838868E}"/>
              </a:ext>
            </a:extLst>
          </p:cNvPr>
          <p:cNvSpPr>
            <a:spLocks noChangeArrowheads="1" noTextEdit="1"/>
          </p:cNvSpPr>
          <p:nvPr>
            <p:ph type="sldImg"/>
          </p:nvPr>
        </p:nvSpPr>
        <p:spPr>
          <a:ln/>
        </p:spPr>
      </p:sp>
      <p:sp>
        <p:nvSpPr>
          <p:cNvPr id="333828" name="Rectangle 3">
            <a:extLst>
              <a:ext uri="{FF2B5EF4-FFF2-40B4-BE49-F238E27FC236}">
                <a16:creationId xmlns:a16="http://schemas.microsoft.com/office/drawing/2014/main" id="{402FE4C1-CA62-466C-BB1E-3608758B5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a:extLst>
              <a:ext uri="{FF2B5EF4-FFF2-40B4-BE49-F238E27FC236}">
                <a16:creationId xmlns:a16="http://schemas.microsoft.com/office/drawing/2014/main" id="{B6970598-C87E-41A9-824E-1D170A1E44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435AD5-8115-4898-8BD7-2459E394DB96}" type="slidenum">
              <a:rPr lang="en-US" altLang="en-US" sz="1300"/>
              <a:pPr eaLnBrk="1" hangingPunct="1"/>
              <a:t>136</a:t>
            </a:fld>
            <a:endParaRPr lang="en-US" altLang="en-US" sz="1300"/>
          </a:p>
        </p:txBody>
      </p:sp>
      <p:sp>
        <p:nvSpPr>
          <p:cNvPr id="453635" name="Rectangle 2">
            <a:extLst>
              <a:ext uri="{FF2B5EF4-FFF2-40B4-BE49-F238E27FC236}">
                <a16:creationId xmlns:a16="http://schemas.microsoft.com/office/drawing/2014/main" id="{1F74A310-594D-4E1F-87E4-32374173D07F}"/>
              </a:ext>
            </a:extLst>
          </p:cNvPr>
          <p:cNvSpPr>
            <a:spLocks noChangeArrowheads="1" noTextEdit="1"/>
          </p:cNvSpPr>
          <p:nvPr>
            <p:ph type="sldImg"/>
          </p:nvPr>
        </p:nvSpPr>
        <p:spPr>
          <a:solidFill>
            <a:srgbClr val="FFFFFF"/>
          </a:solidFill>
          <a:ln/>
        </p:spPr>
      </p:sp>
      <p:sp>
        <p:nvSpPr>
          <p:cNvPr id="453636" name="Rectangle 3">
            <a:extLst>
              <a:ext uri="{FF2B5EF4-FFF2-40B4-BE49-F238E27FC236}">
                <a16:creationId xmlns:a16="http://schemas.microsoft.com/office/drawing/2014/main" id="{A1E2EA86-3D3C-48BE-B9B5-33A8C0ED3564}"/>
              </a:ext>
            </a:extLst>
          </p:cNvPr>
          <p:cNvSpPr>
            <a:spLocks noChangeArrowheads="1"/>
          </p:cNvSpPr>
          <p:nvPr>
            <p:ph type="body" idx="1"/>
          </p:nvPr>
        </p:nvSpPr>
        <p:spPr>
          <a:solidFill>
            <a:srgbClr val="FFFFFF"/>
          </a:solidFill>
          <a:ln>
            <a:solidFill>
              <a:srgbClr val="000000"/>
            </a:solidFill>
          </a:ln>
        </p:spPr>
        <p:txBody>
          <a:bodyPr/>
          <a:lstStyle/>
          <a:p>
            <a:r>
              <a:rPr lang="en-US" altLang="en-US"/>
              <a:t>This example is for full binary trees.</a:t>
            </a:r>
          </a:p>
          <a:p>
            <a:endParaRPr lang="en-US" altLang="en-US"/>
          </a:p>
          <a:p>
            <a:r>
              <a:rPr lang="en-US" altLang="en-US"/>
              <a:t>Half of  the nodes have 2 pointers, which is overhead.</a:t>
            </a:r>
          </a:p>
          <a:p>
            <a:endParaRPr lang="en-US" altLang="en-US"/>
          </a:p>
          <a:p>
            <a:r>
              <a:rPr lang="en-US" altLang="en-US"/>
              <a:t>The mechanism for distinguishing leaves from internal nodes adds additional overhead not accounted for here.</a:t>
            </a:r>
          </a:p>
          <a:p>
            <a:endParaRPr lang="en-US"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a:extLst>
              <a:ext uri="{FF2B5EF4-FFF2-40B4-BE49-F238E27FC236}">
                <a16:creationId xmlns:a16="http://schemas.microsoft.com/office/drawing/2014/main" id="{FC9648D2-3245-4E7D-A8D8-B7543D2BD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C6B965-57B9-4D69-873E-2C9F396744A1}" type="slidenum">
              <a:rPr lang="en-US" altLang="en-US" sz="1300"/>
              <a:pPr eaLnBrk="1" hangingPunct="1"/>
              <a:t>137</a:t>
            </a:fld>
            <a:endParaRPr lang="en-US" altLang="en-US" sz="1300"/>
          </a:p>
        </p:txBody>
      </p:sp>
      <p:sp>
        <p:nvSpPr>
          <p:cNvPr id="454659" name="Rectangle 2">
            <a:extLst>
              <a:ext uri="{FF2B5EF4-FFF2-40B4-BE49-F238E27FC236}">
                <a16:creationId xmlns:a16="http://schemas.microsoft.com/office/drawing/2014/main" id="{4D5881BF-BF0E-4DB6-BD67-894E163F73BD}"/>
              </a:ext>
            </a:extLst>
          </p:cNvPr>
          <p:cNvSpPr>
            <a:spLocks noChangeArrowheads="1" noTextEdit="1"/>
          </p:cNvSpPr>
          <p:nvPr>
            <p:ph type="sldImg"/>
          </p:nvPr>
        </p:nvSpPr>
        <p:spPr>
          <a:solidFill>
            <a:srgbClr val="FFFFFF"/>
          </a:solidFill>
          <a:ln/>
        </p:spPr>
      </p:sp>
      <p:sp>
        <p:nvSpPr>
          <p:cNvPr id="454660" name="Rectangle 3">
            <a:extLst>
              <a:ext uri="{FF2B5EF4-FFF2-40B4-BE49-F238E27FC236}">
                <a16:creationId xmlns:a16="http://schemas.microsoft.com/office/drawing/2014/main" id="{640085E0-55F0-48AA-803B-CEDD2B95CF84}"/>
              </a:ext>
            </a:extLst>
          </p:cNvPr>
          <p:cNvSpPr>
            <a:spLocks noChangeArrowheads="1"/>
          </p:cNvSpPr>
          <p:nvPr>
            <p:ph type="body" idx="1"/>
          </p:nvPr>
        </p:nvSpPr>
        <p:spPr>
          <a:solidFill>
            <a:srgbClr val="FFFFFF"/>
          </a:solidFill>
          <a:ln>
            <a:solidFill>
              <a:srgbClr val="000000"/>
            </a:solidFill>
          </a:ln>
        </p:spPr>
        <p:txBody>
          <a:bodyPr/>
          <a:lstStyle/>
          <a:p>
            <a:r>
              <a:rPr lang="en-US" altLang="en-US"/>
              <a:t>Lists have a major problem: Either insert/delete on the one hand, or search on the other, must be </a:t>
            </a:r>
            <a:r>
              <a:rPr lang="en-US" altLang="en-US">
                <a:sym typeface="Symbol" panose="05050102010706020507" pitchFamily="18" charset="2"/>
              </a:rPr>
              <a:t></a:t>
            </a:r>
            <a:r>
              <a:rPr lang="en-US" altLang="en-US"/>
              <a:t>(</a:t>
            </a:r>
            <a:r>
              <a:rPr lang="en-US" altLang="en-US" i="1"/>
              <a:t>n</a:t>
            </a:r>
            <a:r>
              <a:rPr lang="en-US" altLang="en-US"/>
              <a:t>) time.  How can we make both update and search efficient?  Answer: Use a new data structure.</a:t>
            </a: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a:extLst>
              <a:ext uri="{FF2B5EF4-FFF2-40B4-BE49-F238E27FC236}">
                <a16:creationId xmlns:a16="http://schemas.microsoft.com/office/drawing/2014/main" id="{9DD204CE-FCEC-499A-8370-D3EEECA63A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9EFA64-4D24-4A6D-B23A-71E18F3CC724}" type="slidenum">
              <a:rPr lang="en-US" altLang="en-US" sz="1300"/>
              <a:pPr eaLnBrk="1" hangingPunct="1"/>
              <a:t>138</a:t>
            </a:fld>
            <a:endParaRPr lang="en-US" altLang="en-US" sz="1300"/>
          </a:p>
        </p:txBody>
      </p:sp>
      <p:sp>
        <p:nvSpPr>
          <p:cNvPr id="455683" name="Rectangle 2">
            <a:extLst>
              <a:ext uri="{FF2B5EF4-FFF2-40B4-BE49-F238E27FC236}">
                <a16:creationId xmlns:a16="http://schemas.microsoft.com/office/drawing/2014/main" id="{82EC7E22-33EB-4943-96F1-9D2DB625BC78}"/>
              </a:ext>
            </a:extLst>
          </p:cNvPr>
          <p:cNvSpPr>
            <a:spLocks noChangeArrowheads="1" noTextEdit="1"/>
          </p:cNvSpPr>
          <p:nvPr>
            <p:ph type="sldImg"/>
          </p:nvPr>
        </p:nvSpPr>
        <p:spPr>
          <a:solidFill>
            <a:srgbClr val="FFFFFF"/>
          </a:solidFill>
          <a:ln/>
        </p:spPr>
      </p:sp>
      <p:sp>
        <p:nvSpPr>
          <p:cNvPr id="455684" name="Rectangle 3">
            <a:extLst>
              <a:ext uri="{FF2B5EF4-FFF2-40B4-BE49-F238E27FC236}">
                <a16:creationId xmlns:a16="http://schemas.microsoft.com/office/drawing/2014/main" id="{49BCA397-A1B1-498D-A7D9-AF8F7BD4208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a:extLst>
              <a:ext uri="{FF2B5EF4-FFF2-40B4-BE49-F238E27FC236}">
                <a16:creationId xmlns:a16="http://schemas.microsoft.com/office/drawing/2014/main" id="{84DC1F04-006C-4342-A7A7-8264F2CC19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FE26630-F832-46EA-9CE7-46B0AB5F2828}" type="slidenum">
              <a:rPr lang="en-US" altLang="en-US" sz="1300"/>
              <a:pPr eaLnBrk="1" hangingPunct="1"/>
              <a:t>139</a:t>
            </a:fld>
            <a:endParaRPr lang="en-US" altLang="en-US" sz="1300"/>
          </a:p>
        </p:txBody>
      </p:sp>
      <p:sp>
        <p:nvSpPr>
          <p:cNvPr id="456707" name="Rectangle 2">
            <a:extLst>
              <a:ext uri="{FF2B5EF4-FFF2-40B4-BE49-F238E27FC236}">
                <a16:creationId xmlns:a16="http://schemas.microsoft.com/office/drawing/2014/main" id="{0DD996D4-A32C-477B-86AA-0025BE852F7A}"/>
              </a:ext>
            </a:extLst>
          </p:cNvPr>
          <p:cNvSpPr>
            <a:spLocks noChangeArrowheads="1" noTextEdit="1"/>
          </p:cNvSpPr>
          <p:nvPr>
            <p:ph type="sldImg"/>
          </p:nvPr>
        </p:nvSpPr>
        <p:spPr>
          <a:solidFill>
            <a:srgbClr val="FFFFFF"/>
          </a:solidFill>
          <a:ln/>
        </p:spPr>
      </p:sp>
      <p:sp>
        <p:nvSpPr>
          <p:cNvPr id="456708" name="Rectangle 3">
            <a:extLst>
              <a:ext uri="{FF2B5EF4-FFF2-40B4-BE49-F238E27FC236}">
                <a16:creationId xmlns:a16="http://schemas.microsoft.com/office/drawing/2014/main" id="{8B00CAC9-69A5-42B5-AF03-43840FC67423}"/>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a:extLst>
              <a:ext uri="{FF2B5EF4-FFF2-40B4-BE49-F238E27FC236}">
                <a16:creationId xmlns:a16="http://schemas.microsoft.com/office/drawing/2014/main" id="{154D8C36-EF6B-4583-B31F-32EDC343FE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8EA978A-CE6B-4CCB-89D5-733DAF2C6E5C}" type="slidenum">
              <a:rPr lang="en-US" altLang="en-US" sz="1300"/>
              <a:pPr eaLnBrk="1" hangingPunct="1"/>
              <a:t>140</a:t>
            </a:fld>
            <a:endParaRPr lang="en-US" altLang="en-US" sz="1300"/>
          </a:p>
        </p:txBody>
      </p:sp>
      <p:sp>
        <p:nvSpPr>
          <p:cNvPr id="457731" name="Rectangle 2">
            <a:extLst>
              <a:ext uri="{FF2B5EF4-FFF2-40B4-BE49-F238E27FC236}">
                <a16:creationId xmlns:a16="http://schemas.microsoft.com/office/drawing/2014/main" id="{96CDBC52-D5B6-46CC-80FD-19CFD7FF6B75}"/>
              </a:ext>
            </a:extLst>
          </p:cNvPr>
          <p:cNvSpPr>
            <a:spLocks noChangeArrowheads="1" noTextEdit="1"/>
          </p:cNvSpPr>
          <p:nvPr>
            <p:ph type="sldImg"/>
          </p:nvPr>
        </p:nvSpPr>
        <p:spPr>
          <a:solidFill>
            <a:srgbClr val="FFFFFF"/>
          </a:solidFill>
          <a:ln/>
        </p:spPr>
      </p:sp>
      <p:sp>
        <p:nvSpPr>
          <p:cNvPr id="457732" name="Rectangle 3">
            <a:extLst>
              <a:ext uri="{FF2B5EF4-FFF2-40B4-BE49-F238E27FC236}">
                <a16:creationId xmlns:a16="http://schemas.microsoft.com/office/drawing/2014/main" id="{499A7EAC-0289-4207-9076-9922050A6AB8}"/>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a:extLst>
              <a:ext uri="{FF2B5EF4-FFF2-40B4-BE49-F238E27FC236}">
                <a16:creationId xmlns:a16="http://schemas.microsoft.com/office/drawing/2014/main" id="{4790076A-1064-4F9F-A762-CE7C016FC4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E42A6A-4DD9-4B25-96EC-CC1B1C8E9F21}" type="slidenum">
              <a:rPr lang="en-US" altLang="en-US" sz="1300"/>
              <a:pPr eaLnBrk="1" hangingPunct="1"/>
              <a:t>141</a:t>
            </a:fld>
            <a:endParaRPr lang="en-US" altLang="en-US" sz="1300"/>
          </a:p>
        </p:txBody>
      </p:sp>
      <p:sp>
        <p:nvSpPr>
          <p:cNvPr id="458755" name="Rectangle 2">
            <a:extLst>
              <a:ext uri="{FF2B5EF4-FFF2-40B4-BE49-F238E27FC236}">
                <a16:creationId xmlns:a16="http://schemas.microsoft.com/office/drawing/2014/main" id="{FCF73812-A8BE-42B3-AAA0-8019601436F2}"/>
              </a:ext>
            </a:extLst>
          </p:cNvPr>
          <p:cNvSpPr>
            <a:spLocks noChangeArrowheads="1" noTextEdit="1"/>
          </p:cNvSpPr>
          <p:nvPr>
            <p:ph type="sldImg"/>
          </p:nvPr>
        </p:nvSpPr>
        <p:spPr>
          <a:solidFill>
            <a:srgbClr val="FFFFFF"/>
          </a:solidFill>
          <a:ln/>
        </p:spPr>
      </p:sp>
      <p:sp>
        <p:nvSpPr>
          <p:cNvPr id="458756" name="Rectangle 3">
            <a:extLst>
              <a:ext uri="{FF2B5EF4-FFF2-40B4-BE49-F238E27FC236}">
                <a16:creationId xmlns:a16="http://schemas.microsoft.com/office/drawing/2014/main" id="{BDDC1150-1828-40BC-B5FE-99C59CB58CE7}"/>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a:extLst>
              <a:ext uri="{FF2B5EF4-FFF2-40B4-BE49-F238E27FC236}">
                <a16:creationId xmlns:a16="http://schemas.microsoft.com/office/drawing/2014/main" id="{7AFF8280-3A40-4271-BF81-B2E0C0FFFB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DC6A46-8713-4335-842B-CEDE8C2BEC23}" type="slidenum">
              <a:rPr lang="en-US" altLang="en-US" sz="1300"/>
              <a:pPr eaLnBrk="1" hangingPunct="1"/>
              <a:t>142</a:t>
            </a:fld>
            <a:endParaRPr lang="en-US" altLang="en-US" sz="1300"/>
          </a:p>
        </p:txBody>
      </p:sp>
      <p:sp>
        <p:nvSpPr>
          <p:cNvPr id="459779" name="Rectangle 2">
            <a:extLst>
              <a:ext uri="{FF2B5EF4-FFF2-40B4-BE49-F238E27FC236}">
                <a16:creationId xmlns:a16="http://schemas.microsoft.com/office/drawing/2014/main" id="{720A8030-1F9C-46C6-8F43-D328623AD5A5}"/>
              </a:ext>
            </a:extLst>
          </p:cNvPr>
          <p:cNvSpPr>
            <a:spLocks noChangeArrowheads="1" noTextEdit="1"/>
          </p:cNvSpPr>
          <p:nvPr>
            <p:ph type="sldImg"/>
          </p:nvPr>
        </p:nvSpPr>
        <p:spPr>
          <a:solidFill>
            <a:srgbClr val="FFFFFF"/>
          </a:solidFill>
          <a:ln/>
        </p:spPr>
      </p:sp>
      <p:sp>
        <p:nvSpPr>
          <p:cNvPr id="459780" name="Rectangle 3">
            <a:extLst>
              <a:ext uri="{FF2B5EF4-FFF2-40B4-BE49-F238E27FC236}">
                <a16:creationId xmlns:a16="http://schemas.microsoft.com/office/drawing/2014/main" id="{730CA8B5-3A6C-444F-9AE3-F71E8EE62368}"/>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a:extLst>
              <a:ext uri="{FF2B5EF4-FFF2-40B4-BE49-F238E27FC236}">
                <a16:creationId xmlns:a16="http://schemas.microsoft.com/office/drawing/2014/main" id="{8362CBA7-805A-4D07-856D-8984F07BA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C44C86-4F43-48E2-BE2E-63139D8BB190}" type="slidenum">
              <a:rPr lang="en-US" altLang="en-US" sz="1300"/>
              <a:pPr eaLnBrk="1" hangingPunct="1"/>
              <a:t>143</a:t>
            </a:fld>
            <a:endParaRPr lang="en-US" altLang="en-US" sz="1300"/>
          </a:p>
        </p:txBody>
      </p:sp>
      <p:sp>
        <p:nvSpPr>
          <p:cNvPr id="460803" name="Rectangle 2">
            <a:extLst>
              <a:ext uri="{FF2B5EF4-FFF2-40B4-BE49-F238E27FC236}">
                <a16:creationId xmlns:a16="http://schemas.microsoft.com/office/drawing/2014/main" id="{FAD4505F-B510-4015-81ED-D3A3745E96B8}"/>
              </a:ext>
            </a:extLst>
          </p:cNvPr>
          <p:cNvSpPr>
            <a:spLocks noChangeArrowheads="1" noTextEdit="1"/>
          </p:cNvSpPr>
          <p:nvPr>
            <p:ph type="sldImg"/>
          </p:nvPr>
        </p:nvSpPr>
        <p:spPr>
          <a:solidFill>
            <a:srgbClr val="FFFFFF"/>
          </a:solidFill>
          <a:ln/>
        </p:spPr>
      </p:sp>
      <p:sp>
        <p:nvSpPr>
          <p:cNvPr id="460804" name="Rectangle 3">
            <a:extLst>
              <a:ext uri="{FF2B5EF4-FFF2-40B4-BE49-F238E27FC236}">
                <a16:creationId xmlns:a16="http://schemas.microsoft.com/office/drawing/2014/main" id="{4AA92BD4-FDEE-4DEB-9CC9-7AB468FD9316}"/>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a:extLst>
              <a:ext uri="{FF2B5EF4-FFF2-40B4-BE49-F238E27FC236}">
                <a16:creationId xmlns:a16="http://schemas.microsoft.com/office/drawing/2014/main" id="{CE1F1CDB-4FCE-4385-AB25-A3A7B03D5B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B91673-4214-479D-9358-2870A847403A}" type="slidenum">
              <a:rPr lang="en-US" altLang="en-US" sz="1300"/>
              <a:pPr eaLnBrk="1" hangingPunct="1"/>
              <a:t>144</a:t>
            </a:fld>
            <a:endParaRPr lang="en-US" altLang="en-US" sz="1300"/>
          </a:p>
        </p:txBody>
      </p:sp>
      <p:sp>
        <p:nvSpPr>
          <p:cNvPr id="461827" name="Rectangle 2">
            <a:extLst>
              <a:ext uri="{FF2B5EF4-FFF2-40B4-BE49-F238E27FC236}">
                <a16:creationId xmlns:a16="http://schemas.microsoft.com/office/drawing/2014/main" id="{6B308CBF-E2C5-4BAA-A3BA-79C4D4DC2CB7}"/>
              </a:ext>
            </a:extLst>
          </p:cNvPr>
          <p:cNvSpPr>
            <a:spLocks noChangeArrowheads="1" noTextEdit="1"/>
          </p:cNvSpPr>
          <p:nvPr>
            <p:ph type="sldImg"/>
          </p:nvPr>
        </p:nvSpPr>
        <p:spPr>
          <a:solidFill>
            <a:srgbClr val="FFFFFF"/>
          </a:solidFill>
          <a:ln/>
        </p:spPr>
      </p:sp>
      <p:sp>
        <p:nvSpPr>
          <p:cNvPr id="461828" name="Rectangle 3">
            <a:extLst>
              <a:ext uri="{FF2B5EF4-FFF2-40B4-BE49-F238E27FC236}">
                <a16:creationId xmlns:a16="http://schemas.microsoft.com/office/drawing/2014/main" id="{68451496-5C20-44D6-B331-2A68A35DD876}"/>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a:extLst>
              <a:ext uri="{FF2B5EF4-FFF2-40B4-BE49-F238E27FC236}">
                <a16:creationId xmlns:a16="http://schemas.microsoft.com/office/drawing/2014/main" id="{B089CD8E-51E7-444A-8005-8EF7389577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DA891C-B477-4D9E-908B-B59C12640CA1}" type="slidenum">
              <a:rPr lang="en-US" altLang="en-US" sz="1300"/>
              <a:pPr eaLnBrk="1" hangingPunct="1"/>
              <a:t>145</a:t>
            </a:fld>
            <a:endParaRPr lang="en-US" altLang="en-US" sz="1300"/>
          </a:p>
        </p:txBody>
      </p:sp>
      <p:sp>
        <p:nvSpPr>
          <p:cNvPr id="462851" name="Rectangle 2">
            <a:extLst>
              <a:ext uri="{FF2B5EF4-FFF2-40B4-BE49-F238E27FC236}">
                <a16:creationId xmlns:a16="http://schemas.microsoft.com/office/drawing/2014/main" id="{564D8368-7B10-4BDF-9090-457790BB1DF3}"/>
              </a:ext>
            </a:extLst>
          </p:cNvPr>
          <p:cNvSpPr>
            <a:spLocks noChangeArrowheads="1" noTextEdit="1"/>
          </p:cNvSpPr>
          <p:nvPr>
            <p:ph type="sldImg"/>
          </p:nvPr>
        </p:nvSpPr>
        <p:spPr>
          <a:solidFill>
            <a:srgbClr val="FFFFFF"/>
          </a:solidFill>
          <a:ln/>
        </p:spPr>
      </p:sp>
      <p:sp>
        <p:nvSpPr>
          <p:cNvPr id="462852" name="Rectangle 3">
            <a:extLst>
              <a:ext uri="{FF2B5EF4-FFF2-40B4-BE49-F238E27FC236}">
                <a16:creationId xmlns:a16="http://schemas.microsoft.com/office/drawing/2014/main" id="{86C42155-7FC1-4B1D-8510-EBB87240BD10}"/>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a:extLst>
              <a:ext uri="{FF2B5EF4-FFF2-40B4-BE49-F238E27FC236}">
                <a16:creationId xmlns:a16="http://schemas.microsoft.com/office/drawing/2014/main" id="{39F81E02-2304-420D-9652-3BA4DC2D3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E0A85FA-DE27-4A2F-9B38-45C91D92B426}" type="slidenum">
              <a:rPr lang="en-US" altLang="en-US" sz="1300"/>
              <a:pPr eaLnBrk="1" hangingPunct="1"/>
              <a:t>14</a:t>
            </a:fld>
            <a:endParaRPr lang="en-US" altLang="en-US" sz="1300"/>
          </a:p>
        </p:txBody>
      </p:sp>
      <p:sp>
        <p:nvSpPr>
          <p:cNvPr id="334851" name="Rectangle 2">
            <a:extLst>
              <a:ext uri="{FF2B5EF4-FFF2-40B4-BE49-F238E27FC236}">
                <a16:creationId xmlns:a16="http://schemas.microsoft.com/office/drawing/2014/main" id="{173B395A-7B28-47A1-BB4D-5544223597A8}"/>
              </a:ext>
            </a:extLst>
          </p:cNvPr>
          <p:cNvSpPr>
            <a:spLocks noChangeArrowheads="1" noTextEdit="1"/>
          </p:cNvSpPr>
          <p:nvPr>
            <p:ph type="sldImg"/>
          </p:nvPr>
        </p:nvSpPr>
        <p:spPr>
          <a:ln/>
        </p:spPr>
      </p:sp>
      <p:sp>
        <p:nvSpPr>
          <p:cNvPr id="334852" name="Rectangle 3">
            <a:extLst>
              <a:ext uri="{FF2B5EF4-FFF2-40B4-BE49-F238E27FC236}">
                <a16:creationId xmlns:a16="http://schemas.microsoft.com/office/drawing/2014/main" id="{6C74DB03-B365-4967-B25D-22991AA180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rPr>
              <a:t>In this class, we frequently move above and below “the line” separating logical and physical forms.</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a:extLst>
              <a:ext uri="{FF2B5EF4-FFF2-40B4-BE49-F238E27FC236}">
                <a16:creationId xmlns:a16="http://schemas.microsoft.com/office/drawing/2014/main" id="{C9B0F44A-2C8D-49C8-84B3-993889C21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72F9237-35C2-4BE6-9208-8245B54F7A8D}" type="slidenum">
              <a:rPr lang="en-US" altLang="en-US" sz="1300"/>
              <a:pPr eaLnBrk="1" hangingPunct="1"/>
              <a:t>146</a:t>
            </a:fld>
            <a:endParaRPr lang="en-US" altLang="en-US" sz="1300"/>
          </a:p>
        </p:txBody>
      </p:sp>
      <p:sp>
        <p:nvSpPr>
          <p:cNvPr id="463875" name="Rectangle 2">
            <a:extLst>
              <a:ext uri="{FF2B5EF4-FFF2-40B4-BE49-F238E27FC236}">
                <a16:creationId xmlns:a16="http://schemas.microsoft.com/office/drawing/2014/main" id="{228B1C23-4AA6-43DD-BC7A-CCF395BE1F3A}"/>
              </a:ext>
            </a:extLst>
          </p:cNvPr>
          <p:cNvSpPr>
            <a:spLocks noChangeArrowheads="1" noTextEdit="1"/>
          </p:cNvSpPr>
          <p:nvPr>
            <p:ph type="sldImg"/>
          </p:nvPr>
        </p:nvSpPr>
        <p:spPr>
          <a:solidFill>
            <a:srgbClr val="FFFFFF"/>
          </a:solidFill>
          <a:ln/>
        </p:spPr>
      </p:sp>
      <p:sp>
        <p:nvSpPr>
          <p:cNvPr id="463876" name="Rectangle 3">
            <a:extLst>
              <a:ext uri="{FF2B5EF4-FFF2-40B4-BE49-F238E27FC236}">
                <a16:creationId xmlns:a16="http://schemas.microsoft.com/office/drawing/2014/main" id="{0E862E47-F95B-49A3-BFEE-D57282424699}"/>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a:extLst>
              <a:ext uri="{FF2B5EF4-FFF2-40B4-BE49-F238E27FC236}">
                <a16:creationId xmlns:a16="http://schemas.microsoft.com/office/drawing/2014/main" id="{A9761A74-3B1E-43D1-AE8E-E104418B5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AFA40E-8FBD-4B34-970F-69B8314649A1}" type="slidenum">
              <a:rPr lang="en-US" altLang="en-US" sz="1300"/>
              <a:pPr eaLnBrk="1" hangingPunct="1"/>
              <a:t>147</a:t>
            </a:fld>
            <a:endParaRPr lang="en-US" altLang="en-US" sz="1300"/>
          </a:p>
        </p:txBody>
      </p:sp>
      <p:sp>
        <p:nvSpPr>
          <p:cNvPr id="464899" name="Rectangle 2">
            <a:extLst>
              <a:ext uri="{FF2B5EF4-FFF2-40B4-BE49-F238E27FC236}">
                <a16:creationId xmlns:a16="http://schemas.microsoft.com/office/drawing/2014/main" id="{DAF91205-C4FA-4E6E-9FDB-DC13BE3FFFB5}"/>
              </a:ext>
            </a:extLst>
          </p:cNvPr>
          <p:cNvSpPr>
            <a:spLocks noChangeArrowheads="1" noTextEdit="1"/>
          </p:cNvSpPr>
          <p:nvPr>
            <p:ph type="sldImg"/>
          </p:nvPr>
        </p:nvSpPr>
        <p:spPr>
          <a:solidFill>
            <a:srgbClr val="FFFFFF"/>
          </a:solidFill>
          <a:ln/>
        </p:spPr>
      </p:sp>
      <p:sp>
        <p:nvSpPr>
          <p:cNvPr id="464900" name="Rectangle 3">
            <a:extLst>
              <a:ext uri="{FF2B5EF4-FFF2-40B4-BE49-F238E27FC236}">
                <a16:creationId xmlns:a16="http://schemas.microsoft.com/office/drawing/2014/main" id="{6691398E-A9A8-4C21-8F0A-20B5D3E45E66}"/>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a:extLst>
              <a:ext uri="{FF2B5EF4-FFF2-40B4-BE49-F238E27FC236}">
                <a16:creationId xmlns:a16="http://schemas.microsoft.com/office/drawing/2014/main" id="{DD7A8F40-EA7B-4F40-BDEB-0FB98978A2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2D8AE79-46CA-41FD-ABD3-678916B7ECCD}" type="slidenum">
              <a:rPr lang="en-US" altLang="en-US" sz="1300"/>
              <a:pPr eaLnBrk="1" hangingPunct="1"/>
              <a:t>148</a:t>
            </a:fld>
            <a:endParaRPr lang="en-US" altLang="en-US" sz="1300"/>
          </a:p>
        </p:txBody>
      </p:sp>
      <p:sp>
        <p:nvSpPr>
          <p:cNvPr id="465923" name="Rectangle 2">
            <a:extLst>
              <a:ext uri="{FF2B5EF4-FFF2-40B4-BE49-F238E27FC236}">
                <a16:creationId xmlns:a16="http://schemas.microsoft.com/office/drawing/2014/main" id="{A339CC08-5BE1-47D2-8D13-BFB86FC7A294}"/>
              </a:ext>
            </a:extLst>
          </p:cNvPr>
          <p:cNvSpPr>
            <a:spLocks noChangeArrowheads="1" noTextEdit="1"/>
          </p:cNvSpPr>
          <p:nvPr>
            <p:ph type="sldImg"/>
          </p:nvPr>
        </p:nvSpPr>
        <p:spPr>
          <a:solidFill>
            <a:srgbClr val="FFFFFF"/>
          </a:solidFill>
          <a:ln/>
        </p:spPr>
      </p:sp>
      <p:sp>
        <p:nvSpPr>
          <p:cNvPr id="465924" name="Rectangle 3">
            <a:extLst>
              <a:ext uri="{FF2B5EF4-FFF2-40B4-BE49-F238E27FC236}">
                <a16:creationId xmlns:a16="http://schemas.microsoft.com/office/drawing/2014/main" id="{F232B9B2-C6BA-42F1-8376-BD7A2B54CA3E}"/>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a:extLst>
              <a:ext uri="{FF2B5EF4-FFF2-40B4-BE49-F238E27FC236}">
                <a16:creationId xmlns:a16="http://schemas.microsoft.com/office/drawing/2014/main" id="{EE4464F0-0513-46BE-A89C-7C21BFDFC0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521D10-2A2E-49A1-A3F5-7E77589B499F}" type="slidenum">
              <a:rPr lang="en-US" altLang="en-US" sz="1300"/>
              <a:pPr eaLnBrk="1" hangingPunct="1"/>
              <a:t>149</a:t>
            </a:fld>
            <a:endParaRPr lang="en-US" altLang="en-US" sz="1300"/>
          </a:p>
        </p:txBody>
      </p:sp>
      <p:sp>
        <p:nvSpPr>
          <p:cNvPr id="466947" name="Rectangle 2">
            <a:extLst>
              <a:ext uri="{FF2B5EF4-FFF2-40B4-BE49-F238E27FC236}">
                <a16:creationId xmlns:a16="http://schemas.microsoft.com/office/drawing/2014/main" id="{3A555B45-B1D3-41A8-83E1-EB5FA1B5AC35}"/>
              </a:ext>
            </a:extLst>
          </p:cNvPr>
          <p:cNvSpPr>
            <a:spLocks noChangeArrowheads="1" noTextEdit="1"/>
          </p:cNvSpPr>
          <p:nvPr>
            <p:ph type="sldImg"/>
          </p:nvPr>
        </p:nvSpPr>
        <p:spPr>
          <a:solidFill>
            <a:srgbClr val="FFFFFF"/>
          </a:solidFill>
          <a:ln/>
        </p:spPr>
      </p:sp>
      <p:sp>
        <p:nvSpPr>
          <p:cNvPr id="466948" name="Rectangle 3">
            <a:extLst>
              <a:ext uri="{FF2B5EF4-FFF2-40B4-BE49-F238E27FC236}">
                <a16:creationId xmlns:a16="http://schemas.microsoft.com/office/drawing/2014/main" id="{E52B33DA-3A40-48F3-95AA-EF5DEC022947}"/>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a:extLst>
              <a:ext uri="{FF2B5EF4-FFF2-40B4-BE49-F238E27FC236}">
                <a16:creationId xmlns:a16="http://schemas.microsoft.com/office/drawing/2014/main" id="{9F8EACF8-5CBD-4C83-B5E8-4BFE4F3869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89BD5EF-4964-4CC5-8AED-8C71A71F9655}" type="slidenum">
              <a:rPr lang="en-US" altLang="en-US" sz="1300"/>
              <a:pPr eaLnBrk="1" hangingPunct="1"/>
              <a:t>150</a:t>
            </a:fld>
            <a:endParaRPr lang="en-US" altLang="en-US" sz="1300"/>
          </a:p>
        </p:txBody>
      </p:sp>
      <p:sp>
        <p:nvSpPr>
          <p:cNvPr id="467971" name="Rectangle 2">
            <a:extLst>
              <a:ext uri="{FF2B5EF4-FFF2-40B4-BE49-F238E27FC236}">
                <a16:creationId xmlns:a16="http://schemas.microsoft.com/office/drawing/2014/main" id="{36B9C74A-CE9E-4404-9388-E20C8B188B89}"/>
              </a:ext>
            </a:extLst>
          </p:cNvPr>
          <p:cNvSpPr>
            <a:spLocks noChangeArrowheads="1" noTextEdit="1"/>
          </p:cNvSpPr>
          <p:nvPr>
            <p:ph type="sldImg"/>
          </p:nvPr>
        </p:nvSpPr>
        <p:spPr>
          <a:solidFill>
            <a:srgbClr val="FFFFFF"/>
          </a:solidFill>
          <a:ln/>
        </p:spPr>
      </p:sp>
      <p:sp>
        <p:nvSpPr>
          <p:cNvPr id="467972" name="Rectangle 3">
            <a:extLst>
              <a:ext uri="{FF2B5EF4-FFF2-40B4-BE49-F238E27FC236}">
                <a16:creationId xmlns:a16="http://schemas.microsoft.com/office/drawing/2014/main" id="{821600B4-BFB6-4BE2-8383-FBA98EB16614}"/>
              </a:ext>
            </a:extLst>
          </p:cNvPr>
          <p:cNvSpPr>
            <a:spLocks noChangeArrowheads="1"/>
          </p:cNvSpPr>
          <p:nvPr>
            <p:ph type="body" idx="1"/>
          </p:nvPr>
        </p:nvSpPr>
        <p:spPr>
          <a:solidFill>
            <a:srgbClr val="FFFFFF"/>
          </a:solidFill>
          <a:ln>
            <a:solidFill>
              <a:srgbClr val="000000"/>
            </a:solidFill>
          </a:ln>
        </p:spPr>
        <p:txBody>
          <a:bodyPr/>
          <a:lstStyle/>
          <a:p>
            <a:r>
              <a:rPr lang="en-US" altLang="en-US"/>
              <a:t>All cost depth of the node in question. </a:t>
            </a:r>
          </a:p>
          <a:p>
            <a:r>
              <a:rPr lang="en-US" altLang="en-US"/>
              <a:t>Worst case: </a:t>
            </a:r>
            <a:r>
              <a:rPr lang="en-US" altLang="en-US">
                <a:sym typeface="Symbol" panose="05050102010706020507" pitchFamily="18" charset="2"/>
              </a:rPr>
              <a:t></a:t>
            </a:r>
            <a:r>
              <a:rPr lang="en-US" altLang="en-US"/>
              <a:t>(</a:t>
            </a:r>
            <a:r>
              <a:rPr lang="en-US" altLang="en-US" i="1"/>
              <a:t>n</a:t>
            </a:r>
            <a:r>
              <a:rPr lang="en-US" altLang="en-US"/>
              <a:t>).</a:t>
            </a:r>
          </a:p>
          <a:p>
            <a:r>
              <a:rPr lang="en-US" altLang="en-US"/>
              <a:t>Average case: </a:t>
            </a:r>
            <a:r>
              <a:rPr lang="en-US" altLang="en-US">
                <a:sym typeface="Symbol" panose="05050102010706020507" pitchFamily="18" charset="2"/>
              </a:rPr>
              <a:t></a:t>
            </a:r>
            <a:r>
              <a:rPr lang="en-US" altLang="en-US"/>
              <a:t>(log </a:t>
            </a:r>
            <a:r>
              <a:rPr lang="en-US" altLang="en-US" i="1"/>
              <a:t>n</a:t>
            </a:r>
            <a:r>
              <a:rPr lang="en-US" altLang="en-US"/>
              <a:t>).</a:t>
            </a: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a:extLst>
              <a:ext uri="{FF2B5EF4-FFF2-40B4-BE49-F238E27FC236}">
                <a16:creationId xmlns:a16="http://schemas.microsoft.com/office/drawing/2014/main" id="{918A7D89-B915-40F3-B6B5-10A5261569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993945-6DCF-4C45-8851-D861CC03B3AA}" type="slidenum">
              <a:rPr lang="en-US" altLang="en-US" sz="1300"/>
              <a:pPr eaLnBrk="1" hangingPunct="1"/>
              <a:t>151</a:t>
            </a:fld>
            <a:endParaRPr lang="en-US" altLang="en-US" sz="1300"/>
          </a:p>
        </p:txBody>
      </p:sp>
      <p:sp>
        <p:nvSpPr>
          <p:cNvPr id="468995" name="Rectangle 2">
            <a:extLst>
              <a:ext uri="{FF2B5EF4-FFF2-40B4-BE49-F238E27FC236}">
                <a16:creationId xmlns:a16="http://schemas.microsoft.com/office/drawing/2014/main" id="{3B4576B6-7A00-4D61-A496-CC397B5DD8FA}"/>
              </a:ext>
            </a:extLst>
          </p:cNvPr>
          <p:cNvSpPr>
            <a:spLocks noChangeArrowheads="1" noTextEdit="1"/>
          </p:cNvSpPr>
          <p:nvPr>
            <p:ph type="sldImg"/>
          </p:nvPr>
        </p:nvSpPr>
        <p:spPr>
          <a:solidFill>
            <a:srgbClr val="FFFFFF"/>
          </a:solidFill>
          <a:ln/>
        </p:spPr>
      </p:sp>
      <p:sp>
        <p:nvSpPr>
          <p:cNvPr id="468996" name="Rectangle 3">
            <a:extLst>
              <a:ext uri="{FF2B5EF4-FFF2-40B4-BE49-F238E27FC236}">
                <a16:creationId xmlns:a16="http://schemas.microsoft.com/office/drawing/2014/main" id="{18A9A665-63D5-41F2-B813-A5E882FBB2A8}"/>
              </a:ext>
            </a:extLst>
          </p:cNvPr>
          <p:cNvSpPr>
            <a:spLocks noChangeArrowheads="1"/>
          </p:cNvSpPr>
          <p:nvPr>
            <p:ph type="body" idx="1"/>
          </p:nvPr>
        </p:nvSpPr>
        <p:spPr>
          <a:solidFill>
            <a:srgbClr val="FFFFFF"/>
          </a:solidFill>
          <a:ln>
            <a:solidFill>
              <a:srgbClr val="000000"/>
            </a:solidFill>
          </a:ln>
        </p:spPr>
        <p:txBody>
          <a:bodyPr/>
          <a:lstStyle/>
          <a:p>
            <a:r>
              <a:rPr lang="en-US" altLang="en-US"/>
              <a:t>This is a good example of logical representation vs. physical implementation.</a:t>
            </a:r>
          </a:p>
          <a:p>
            <a:endParaRPr lang="en-US" altLang="en-US"/>
          </a:p>
          <a:p>
            <a:r>
              <a:rPr lang="en-US" altLang="en-US"/>
              <a:t>Since the complete binary tree is so limited in its shape (there is only one possible shape for n nodes), it is reasonable to expect that space efficiency can be achieved.</a:t>
            </a: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a:extLst>
              <a:ext uri="{FF2B5EF4-FFF2-40B4-BE49-F238E27FC236}">
                <a16:creationId xmlns:a16="http://schemas.microsoft.com/office/drawing/2014/main" id="{C741072B-A096-4F2A-90FF-2D6B0FCAEC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18ACAB-A702-4FB2-8806-EB2B80A2D2FB}" type="slidenum">
              <a:rPr lang="en-US" altLang="en-US" sz="1300"/>
              <a:pPr eaLnBrk="1" hangingPunct="1"/>
              <a:t>152</a:t>
            </a:fld>
            <a:endParaRPr lang="en-US" altLang="en-US" sz="1300"/>
          </a:p>
        </p:txBody>
      </p:sp>
      <p:sp>
        <p:nvSpPr>
          <p:cNvPr id="470019" name="Rectangle 2">
            <a:extLst>
              <a:ext uri="{FF2B5EF4-FFF2-40B4-BE49-F238E27FC236}">
                <a16:creationId xmlns:a16="http://schemas.microsoft.com/office/drawing/2014/main" id="{4EBDB358-DB35-4418-A1BB-AA10B0AC52D2}"/>
              </a:ext>
            </a:extLst>
          </p:cNvPr>
          <p:cNvSpPr>
            <a:spLocks noChangeArrowheads="1" noTextEdit="1"/>
          </p:cNvSpPr>
          <p:nvPr>
            <p:ph type="sldImg"/>
          </p:nvPr>
        </p:nvSpPr>
        <p:spPr>
          <a:solidFill>
            <a:srgbClr val="FFFFFF"/>
          </a:solidFill>
          <a:ln/>
        </p:spPr>
      </p:sp>
      <p:sp>
        <p:nvSpPr>
          <p:cNvPr id="470020" name="Rectangle 3">
            <a:extLst>
              <a:ext uri="{FF2B5EF4-FFF2-40B4-BE49-F238E27FC236}">
                <a16:creationId xmlns:a16="http://schemas.microsoft.com/office/drawing/2014/main" id="{66550377-BE0F-425B-B2FF-EB9B472954CA}"/>
              </a:ext>
            </a:extLst>
          </p:cNvPr>
          <p:cNvSpPr>
            <a:spLocks noChangeArrowheads="1"/>
          </p:cNvSpPr>
          <p:nvPr>
            <p:ph type="body" idx="1"/>
          </p:nvPr>
        </p:nvSpPr>
        <p:spPr>
          <a:solidFill>
            <a:srgbClr val="FFFFFF"/>
          </a:solidFill>
          <a:ln>
            <a:solidFill>
              <a:srgbClr val="000000"/>
            </a:solidFill>
          </a:ln>
        </p:spPr>
        <p:txBody>
          <a:bodyPr/>
          <a:lstStyle/>
          <a:p>
            <a:r>
              <a:rPr lang="en-US" altLang="en-US"/>
              <a:t>Parent(</a:t>
            </a:r>
            <a:r>
              <a:rPr lang="en-US" altLang="en-US" i="1"/>
              <a:t>r</a:t>
            </a:r>
            <a:r>
              <a:rPr lang="en-US" altLang="en-US"/>
              <a:t>) = (</a:t>
            </a:r>
            <a:r>
              <a:rPr lang="en-US" altLang="en-US" i="1"/>
              <a:t>r</a:t>
            </a:r>
            <a:r>
              <a:rPr lang="en-US" altLang="en-US"/>
              <a:t>-1)/2 if </a:t>
            </a:r>
            <a:r>
              <a:rPr lang="en-US" altLang="en-US" i="1"/>
              <a:t>r</a:t>
            </a:r>
            <a:r>
              <a:rPr lang="en-US" altLang="en-US"/>
              <a:t> &lt;&gt; 0 and </a:t>
            </a:r>
            <a:r>
              <a:rPr lang="en-US" altLang="en-US" i="1"/>
              <a:t>r</a:t>
            </a:r>
            <a:r>
              <a:rPr lang="en-US" altLang="en-US"/>
              <a:t> &lt; </a:t>
            </a:r>
            <a:r>
              <a:rPr lang="en-US" altLang="en-US" i="1"/>
              <a:t>n</a:t>
            </a:r>
            <a:r>
              <a:rPr lang="en-US" altLang="en-US"/>
              <a:t>.</a:t>
            </a:r>
          </a:p>
          <a:p>
            <a:pPr>
              <a:lnSpc>
                <a:spcPct val="90000"/>
              </a:lnSpc>
            </a:pPr>
            <a:r>
              <a:rPr lang="en-US" altLang="en-US">
                <a:latin typeface="Helvetica" panose="020B0604020202020204" pitchFamily="34" charset="0"/>
              </a:rPr>
              <a:t>Leftchild(</a:t>
            </a:r>
            <a:r>
              <a:rPr lang="en-US" altLang="en-US" i="1">
                <a:latin typeface="Helvetica" panose="020B0604020202020204" pitchFamily="34" charset="0"/>
              </a:rPr>
              <a:t>r</a:t>
            </a:r>
            <a:r>
              <a:rPr lang="en-US" altLang="en-US">
                <a:latin typeface="Helvetica" panose="020B0604020202020204" pitchFamily="34" charset="0"/>
              </a:rPr>
              <a:t>) = 2</a:t>
            </a:r>
            <a:r>
              <a:rPr lang="en-US" altLang="en-US" i="1">
                <a:latin typeface="Helvetica" panose="020B0604020202020204" pitchFamily="34" charset="0"/>
              </a:rPr>
              <a:t>r</a:t>
            </a:r>
            <a:r>
              <a:rPr lang="en-US" altLang="en-US">
                <a:latin typeface="Helvetica" panose="020B0604020202020204" pitchFamily="34" charset="0"/>
              </a:rPr>
              <a:t> + 1 if 2</a:t>
            </a:r>
            <a:r>
              <a:rPr lang="en-US" altLang="en-US" i="1">
                <a:latin typeface="Helvetica" panose="020B0604020202020204" pitchFamily="34" charset="0"/>
              </a:rPr>
              <a:t>r</a:t>
            </a:r>
            <a:r>
              <a:rPr lang="en-US" altLang="en-US">
                <a:latin typeface="Helvetica" panose="020B0604020202020204" pitchFamily="34" charset="0"/>
              </a:rPr>
              <a:t> + 1 &lt; </a:t>
            </a:r>
            <a:r>
              <a:rPr lang="en-US" altLang="en-US" i="1">
                <a:latin typeface="Helvetica" panose="020B0604020202020204" pitchFamily="34" charset="0"/>
              </a:rPr>
              <a:t>n</a:t>
            </a:r>
            <a:r>
              <a:rPr lang="en-US" altLang="en-US">
                <a:latin typeface="Helvetica" panose="020B0604020202020204" pitchFamily="34" charset="0"/>
              </a:rPr>
              <a:t>.</a:t>
            </a:r>
          </a:p>
          <a:p>
            <a:pPr>
              <a:lnSpc>
                <a:spcPct val="90000"/>
              </a:lnSpc>
            </a:pPr>
            <a:r>
              <a:rPr lang="en-US" altLang="en-US">
                <a:latin typeface="Helvetica" panose="020B0604020202020204" pitchFamily="34" charset="0"/>
              </a:rPr>
              <a:t>Rightchild(</a:t>
            </a:r>
            <a:r>
              <a:rPr lang="en-US" altLang="en-US" i="1">
                <a:latin typeface="Helvetica" panose="020B0604020202020204" pitchFamily="34" charset="0"/>
              </a:rPr>
              <a:t>r</a:t>
            </a:r>
            <a:r>
              <a:rPr lang="en-US" altLang="en-US">
                <a:latin typeface="Helvetica" panose="020B0604020202020204" pitchFamily="34" charset="0"/>
              </a:rPr>
              <a:t>) = 2</a:t>
            </a:r>
            <a:r>
              <a:rPr lang="en-US" altLang="en-US" i="1">
                <a:latin typeface="Helvetica" panose="020B0604020202020204" pitchFamily="34" charset="0"/>
              </a:rPr>
              <a:t>r</a:t>
            </a:r>
            <a:r>
              <a:rPr lang="en-US" altLang="en-US">
                <a:latin typeface="Helvetica" panose="020B0604020202020204" pitchFamily="34" charset="0"/>
              </a:rPr>
              <a:t> + 2 if 2</a:t>
            </a:r>
            <a:r>
              <a:rPr lang="en-US" altLang="en-US" i="1">
                <a:latin typeface="Helvetica" panose="020B0604020202020204" pitchFamily="34" charset="0"/>
              </a:rPr>
              <a:t>r</a:t>
            </a:r>
            <a:r>
              <a:rPr lang="en-US" altLang="en-US">
                <a:latin typeface="Helvetica" panose="020B0604020202020204" pitchFamily="34" charset="0"/>
              </a:rPr>
              <a:t> + 2 &lt; </a:t>
            </a:r>
            <a:r>
              <a:rPr lang="en-US" altLang="en-US" i="1">
                <a:latin typeface="Helvetica" panose="020B0604020202020204" pitchFamily="34" charset="0"/>
              </a:rPr>
              <a:t>n</a:t>
            </a:r>
            <a:r>
              <a:rPr lang="en-US" altLang="en-US">
                <a:latin typeface="Helvetica" panose="020B0604020202020204" pitchFamily="34" charset="0"/>
              </a:rPr>
              <a:t>.</a:t>
            </a:r>
          </a:p>
          <a:p>
            <a:pPr>
              <a:lnSpc>
                <a:spcPct val="90000"/>
              </a:lnSpc>
            </a:pPr>
            <a:r>
              <a:rPr lang="en-US" altLang="en-US">
                <a:latin typeface="Helvetica" panose="020B0604020202020204" pitchFamily="34" charset="0"/>
              </a:rPr>
              <a:t>Leftsibling(</a:t>
            </a:r>
            <a:r>
              <a:rPr lang="en-US" altLang="en-US" i="1">
                <a:latin typeface="Helvetica" panose="020B0604020202020204" pitchFamily="34" charset="0"/>
              </a:rPr>
              <a:t>r</a:t>
            </a:r>
            <a:r>
              <a:rPr lang="en-US" altLang="en-US">
                <a:latin typeface="Helvetica" panose="020B0604020202020204" pitchFamily="34" charset="0"/>
              </a:rPr>
              <a:t>) = </a:t>
            </a:r>
            <a:r>
              <a:rPr lang="en-US" altLang="en-US" i="1">
                <a:latin typeface="Helvetica" panose="020B0604020202020204" pitchFamily="34" charset="0"/>
              </a:rPr>
              <a:t>r</a:t>
            </a:r>
            <a:r>
              <a:rPr lang="en-US" altLang="en-US">
                <a:latin typeface="Helvetica" panose="020B0604020202020204" pitchFamily="34" charset="0"/>
              </a:rPr>
              <a:t> - 1 if </a:t>
            </a:r>
            <a:r>
              <a:rPr lang="en-US" altLang="en-US" i="1">
                <a:latin typeface="Helvetica" panose="020B0604020202020204" pitchFamily="34" charset="0"/>
              </a:rPr>
              <a:t>r</a:t>
            </a:r>
            <a:r>
              <a:rPr lang="en-US" altLang="en-US">
                <a:latin typeface="Helvetica" panose="020B0604020202020204" pitchFamily="34" charset="0"/>
              </a:rPr>
              <a:t> is even, </a:t>
            </a:r>
            <a:r>
              <a:rPr lang="en-US" altLang="en-US" i="1">
                <a:latin typeface="Helvetica" panose="020B0604020202020204" pitchFamily="34" charset="0"/>
              </a:rPr>
              <a:t>r</a:t>
            </a:r>
            <a:r>
              <a:rPr lang="en-US" altLang="en-US">
                <a:latin typeface="Helvetica" panose="020B0604020202020204" pitchFamily="34" charset="0"/>
              </a:rPr>
              <a:t> &gt; 0, and </a:t>
            </a:r>
            <a:r>
              <a:rPr lang="en-US" altLang="en-US" i="1">
                <a:latin typeface="Helvetica" panose="020B0604020202020204" pitchFamily="34" charset="0"/>
              </a:rPr>
              <a:t>r</a:t>
            </a:r>
            <a:r>
              <a:rPr lang="en-US" altLang="en-US">
                <a:latin typeface="Helvetica" panose="020B0604020202020204" pitchFamily="34" charset="0"/>
              </a:rPr>
              <a:t> &lt; </a:t>
            </a:r>
            <a:r>
              <a:rPr lang="en-US" altLang="en-US" i="1">
                <a:latin typeface="Helvetica" panose="020B0604020202020204" pitchFamily="34" charset="0"/>
              </a:rPr>
              <a:t>n</a:t>
            </a:r>
            <a:r>
              <a:rPr lang="en-US" altLang="en-US">
                <a:latin typeface="Helvetica" panose="020B0604020202020204" pitchFamily="34" charset="0"/>
              </a:rPr>
              <a:t>.</a:t>
            </a:r>
          </a:p>
          <a:p>
            <a:pPr>
              <a:lnSpc>
                <a:spcPct val="90000"/>
              </a:lnSpc>
            </a:pPr>
            <a:r>
              <a:rPr lang="en-US" altLang="en-US">
                <a:latin typeface="Helvetica" panose="020B0604020202020204" pitchFamily="34" charset="0"/>
              </a:rPr>
              <a:t>Rightsibling(</a:t>
            </a:r>
            <a:r>
              <a:rPr lang="en-US" altLang="en-US" i="1">
                <a:latin typeface="Helvetica" panose="020B0604020202020204" pitchFamily="34" charset="0"/>
              </a:rPr>
              <a:t>r</a:t>
            </a:r>
            <a:r>
              <a:rPr lang="en-US" altLang="en-US">
                <a:latin typeface="Helvetica" panose="020B0604020202020204" pitchFamily="34" charset="0"/>
              </a:rPr>
              <a:t>) = </a:t>
            </a:r>
            <a:r>
              <a:rPr lang="en-US" altLang="en-US" i="1">
                <a:latin typeface="Helvetica" panose="020B0604020202020204" pitchFamily="34" charset="0"/>
              </a:rPr>
              <a:t>r</a:t>
            </a:r>
            <a:r>
              <a:rPr lang="en-US" altLang="en-US">
                <a:latin typeface="Helvetica" panose="020B0604020202020204" pitchFamily="34" charset="0"/>
              </a:rPr>
              <a:t> + 1 if </a:t>
            </a:r>
            <a:r>
              <a:rPr lang="en-US" altLang="en-US" i="1">
                <a:latin typeface="Helvetica" panose="020B0604020202020204" pitchFamily="34" charset="0"/>
              </a:rPr>
              <a:t>r</a:t>
            </a:r>
            <a:r>
              <a:rPr lang="en-US" altLang="en-US">
                <a:latin typeface="Helvetica" panose="020B0604020202020204" pitchFamily="34" charset="0"/>
              </a:rPr>
              <a:t> is odd and </a:t>
            </a:r>
            <a:r>
              <a:rPr lang="en-US" altLang="en-US" i="1">
                <a:latin typeface="Helvetica" panose="020B0604020202020204" pitchFamily="34" charset="0"/>
              </a:rPr>
              <a:t>r</a:t>
            </a:r>
            <a:r>
              <a:rPr lang="en-US" altLang="en-US">
                <a:latin typeface="Helvetica" panose="020B0604020202020204" pitchFamily="34" charset="0"/>
              </a:rPr>
              <a:t> + 1 &lt; </a:t>
            </a:r>
            <a:r>
              <a:rPr lang="en-US" altLang="en-US" i="1">
                <a:latin typeface="Helvetica" panose="020B0604020202020204" pitchFamily="34" charset="0"/>
              </a:rPr>
              <a:t>n</a:t>
            </a:r>
            <a:r>
              <a:rPr lang="en-US" altLang="en-US">
                <a:latin typeface="Helvetica" panose="020B0604020202020204" pitchFamily="34" charset="0"/>
              </a:rPr>
              <a:t>.</a:t>
            </a:r>
            <a:endParaRPr lang="en-US"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a:extLst>
              <a:ext uri="{FF2B5EF4-FFF2-40B4-BE49-F238E27FC236}">
                <a16:creationId xmlns:a16="http://schemas.microsoft.com/office/drawing/2014/main" id="{1765F06C-5BF2-461D-B99A-8E5B77159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9739EC-BD81-43DD-8FCE-C9CEC648084F}" type="slidenum">
              <a:rPr lang="en-US" altLang="en-US" sz="1300"/>
              <a:pPr eaLnBrk="1" hangingPunct="1"/>
              <a:t>153</a:t>
            </a:fld>
            <a:endParaRPr lang="en-US" altLang="en-US" sz="1300"/>
          </a:p>
        </p:txBody>
      </p:sp>
      <p:sp>
        <p:nvSpPr>
          <p:cNvPr id="471043" name="Rectangle 2">
            <a:extLst>
              <a:ext uri="{FF2B5EF4-FFF2-40B4-BE49-F238E27FC236}">
                <a16:creationId xmlns:a16="http://schemas.microsoft.com/office/drawing/2014/main" id="{FB8D6D7D-8521-4A26-8F1C-4452934ECB37}"/>
              </a:ext>
            </a:extLst>
          </p:cNvPr>
          <p:cNvSpPr>
            <a:spLocks noChangeArrowheads="1" noTextEdit="1"/>
          </p:cNvSpPr>
          <p:nvPr>
            <p:ph type="sldImg"/>
          </p:nvPr>
        </p:nvSpPr>
        <p:spPr>
          <a:ln/>
        </p:spPr>
      </p:sp>
      <p:sp>
        <p:nvSpPr>
          <p:cNvPr id="471044" name="Rectangle 3">
            <a:extLst>
              <a:ext uri="{FF2B5EF4-FFF2-40B4-BE49-F238E27FC236}">
                <a16:creationId xmlns:a16="http://schemas.microsoft.com/office/drawing/2014/main" id="{A123E050-AB1D-4E5D-B803-5FCBE58801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All cost depth of the node in question. </a:t>
            </a:r>
          </a:p>
          <a:p>
            <a:r>
              <a:rPr lang="en-US" altLang="en-US"/>
              <a:t>Worst case: </a:t>
            </a:r>
            <a:r>
              <a:rPr lang="en-US" altLang="en-US">
                <a:sym typeface="Symbol" panose="05050102010706020507" pitchFamily="18" charset="2"/>
              </a:rPr>
              <a:t></a:t>
            </a:r>
            <a:r>
              <a:rPr lang="en-US" altLang="en-US"/>
              <a:t>(</a:t>
            </a:r>
            <a:r>
              <a:rPr lang="en-US" altLang="en-US" i="1"/>
              <a:t>n</a:t>
            </a:r>
            <a:r>
              <a:rPr lang="en-US" altLang="en-US"/>
              <a:t>).</a:t>
            </a:r>
          </a:p>
          <a:p>
            <a:r>
              <a:rPr lang="en-US" altLang="en-US"/>
              <a:t>Average case: </a:t>
            </a:r>
            <a:r>
              <a:rPr lang="en-US" altLang="en-US">
                <a:sym typeface="Symbol" panose="05050102010706020507" pitchFamily="18" charset="2"/>
              </a:rPr>
              <a:t></a:t>
            </a:r>
            <a:r>
              <a:rPr lang="en-US" altLang="en-US"/>
              <a:t>(log </a:t>
            </a:r>
            <a:r>
              <a:rPr lang="en-US" altLang="en-US" i="1"/>
              <a:t>n</a:t>
            </a:r>
            <a:r>
              <a:rPr lang="en-US" altLang="en-US"/>
              <a:t>).</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a:extLst>
              <a:ext uri="{FF2B5EF4-FFF2-40B4-BE49-F238E27FC236}">
                <a16:creationId xmlns:a16="http://schemas.microsoft.com/office/drawing/2014/main" id="{8284E78C-4173-4B27-8421-DBD65A12C7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95E15BB-AACE-4E4E-908A-F52C733F0A50}" type="slidenum">
              <a:rPr lang="en-US" altLang="en-US" sz="1300"/>
              <a:pPr eaLnBrk="1" hangingPunct="1"/>
              <a:t>154</a:t>
            </a:fld>
            <a:endParaRPr lang="en-US" altLang="en-US" sz="1300"/>
          </a:p>
        </p:txBody>
      </p:sp>
      <p:sp>
        <p:nvSpPr>
          <p:cNvPr id="472067" name="Rectangle 2">
            <a:extLst>
              <a:ext uri="{FF2B5EF4-FFF2-40B4-BE49-F238E27FC236}">
                <a16:creationId xmlns:a16="http://schemas.microsoft.com/office/drawing/2014/main" id="{781BF2EA-C1C2-4B3D-B686-7DBD25D379A9}"/>
              </a:ext>
            </a:extLst>
          </p:cNvPr>
          <p:cNvSpPr>
            <a:spLocks noChangeArrowheads="1" noTextEdit="1"/>
          </p:cNvSpPr>
          <p:nvPr>
            <p:ph type="sldImg"/>
          </p:nvPr>
        </p:nvSpPr>
        <p:spPr>
          <a:solidFill>
            <a:srgbClr val="FFFFFF"/>
          </a:solidFill>
          <a:ln/>
        </p:spPr>
      </p:sp>
      <p:sp>
        <p:nvSpPr>
          <p:cNvPr id="472068" name="Rectangle 3">
            <a:extLst>
              <a:ext uri="{FF2B5EF4-FFF2-40B4-BE49-F238E27FC236}">
                <a16:creationId xmlns:a16="http://schemas.microsoft.com/office/drawing/2014/main" id="{79229B02-9640-4D57-BFCB-25159FEF951A}"/>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a:extLst>
              <a:ext uri="{FF2B5EF4-FFF2-40B4-BE49-F238E27FC236}">
                <a16:creationId xmlns:a16="http://schemas.microsoft.com/office/drawing/2014/main" id="{CA7BDD23-BB30-49D7-B826-1D902B30E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EA7C28-1D7A-4D37-A05B-77408A72FA4E}" type="slidenum">
              <a:rPr lang="en-US" altLang="en-US" sz="1300"/>
              <a:pPr eaLnBrk="1" hangingPunct="1"/>
              <a:t>155</a:t>
            </a:fld>
            <a:endParaRPr lang="en-US" altLang="en-US" sz="1300"/>
          </a:p>
        </p:txBody>
      </p:sp>
      <p:sp>
        <p:nvSpPr>
          <p:cNvPr id="473091" name="Rectangle 2">
            <a:extLst>
              <a:ext uri="{FF2B5EF4-FFF2-40B4-BE49-F238E27FC236}">
                <a16:creationId xmlns:a16="http://schemas.microsoft.com/office/drawing/2014/main" id="{D049A701-3B8D-4FA4-9E3E-DA58FB78D4A9}"/>
              </a:ext>
            </a:extLst>
          </p:cNvPr>
          <p:cNvSpPr>
            <a:spLocks noChangeArrowheads="1" noTextEdit="1"/>
          </p:cNvSpPr>
          <p:nvPr>
            <p:ph type="sldImg"/>
          </p:nvPr>
        </p:nvSpPr>
        <p:spPr>
          <a:solidFill>
            <a:srgbClr val="FFFFFF"/>
          </a:solidFill>
          <a:ln/>
        </p:spPr>
      </p:sp>
      <p:sp>
        <p:nvSpPr>
          <p:cNvPr id="473092" name="Rectangle 3">
            <a:extLst>
              <a:ext uri="{FF2B5EF4-FFF2-40B4-BE49-F238E27FC236}">
                <a16:creationId xmlns:a16="http://schemas.microsoft.com/office/drawing/2014/main" id="{7AB67C1C-C9C4-480D-93F4-4B1B7247438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a:extLst>
              <a:ext uri="{FF2B5EF4-FFF2-40B4-BE49-F238E27FC236}">
                <a16:creationId xmlns:a16="http://schemas.microsoft.com/office/drawing/2014/main" id="{7FB898EC-144A-4B5B-9306-DB6F738829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02334E-6381-4A72-90A8-EF4EFFF4DEE2}" type="slidenum">
              <a:rPr lang="en-US" altLang="en-US" sz="1300"/>
              <a:pPr eaLnBrk="1" hangingPunct="1"/>
              <a:t>15</a:t>
            </a:fld>
            <a:endParaRPr lang="en-US" altLang="en-US" sz="1300"/>
          </a:p>
        </p:txBody>
      </p:sp>
      <p:sp>
        <p:nvSpPr>
          <p:cNvPr id="335875" name="Rectangle 2">
            <a:extLst>
              <a:ext uri="{FF2B5EF4-FFF2-40B4-BE49-F238E27FC236}">
                <a16:creationId xmlns:a16="http://schemas.microsoft.com/office/drawing/2014/main" id="{CE15AB50-AEBF-4973-B610-4D23D36E34D4}"/>
              </a:ext>
            </a:extLst>
          </p:cNvPr>
          <p:cNvSpPr>
            <a:spLocks noChangeArrowheads="1" noTextEdit="1"/>
          </p:cNvSpPr>
          <p:nvPr>
            <p:ph type="sldImg"/>
          </p:nvPr>
        </p:nvSpPr>
        <p:spPr>
          <a:ln/>
        </p:spPr>
      </p:sp>
      <p:sp>
        <p:nvSpPr>
          <p:cNvPr id="335876" name="Rectangle 3">
            <a:extLst>
              <a:ext uri="{FF2B5EF4-FFF2-40B4-BE49-F238E27FC236}">
                <a16:creationId xmlns:a16="http://schemas.microsoft.com/office/drawing/2014/main" id="{F0CF1D08-D84F-41AD-BDA6-9A4F60AAE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a:extLst>
              <a:ext uri="{FF2B5EF4-FFF2-40B4-BE49-F238E27FC236}">
                <a16:creationId xmlns:a16="http://schemas.microsoft.com/office/drawing/2014/main" id="{3C447356-F75C-461B-9EFE-5258C45648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4E02B8-9E36-4484-A838-5C0CFA586870}" type="slidenum">
              <a:rPr lang="en-US" altLang="en-US" sz="1300"/>
              <a:pPr eaLnBrk="1" hangingPunct="1"/>
              <a:t>156</a:t>
            </a:fld>
            <a:endParaRPr lang="en-US" altLang="en-US" sz="1300"/>
          </a:p>
        </p:txBody>
      </p:sp>
      <p:sp>
        <p:nvSpPr>
          <p:cNvPr id="474115" name="Rectangle 2">
            <a:extLst>
              <a:ext uri="{FF2B5EF4-FFF2-40B4-BE49-F238E27FC236}">
                <a16:creationId xmlns:a16="http://schemas.microsoft.com/office/drawing/2014/main" id="{A82991AD-2E76-430F-BF06-ABA0F22469ED}"/>
              </a:ext>
            </a:extLst>
          </p:cNvPr>
          <p:cNvSpPr>
            <a:spLocks noChangeArrowheads="1" noTextEdit="1"/>
          </p:cNvSpPr>
          <p:nvPr>
            <p:ph type="sldImg"/>
          </p:nvPr>
        </p:nvSpPr>
        <p:spPr>
          <a:solidFill>
            <a:srgbClr val="FFFFFF"/>
          </a:solidFill>
          <a:ln/>
        </p:spPr>
      </p:sp>
      <p:sp>
        <p:nvSpPr>
          <p:cNvPr id="474116" name="Rectangle 3">
            <a:extLst>
              <a:ext uri="{FF2B5EF4-FFF2-40B4-BE49-F238E27FC236}">
                <a16:creationId xmlns:a16="http://schemas.microsoft.com/office/drawing/2014/main" id="{C13BAA1A-D6A7-4F91-B15D-19D4AD3A5F0E}"/>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7">
            <a:extLst>
              <a:ext uri="{FF2B5EF4-FFF2-40B4-BE49-F238E27FC236}">
                <a16:creationId xmlns:a16="http://schemas.microsoft.com/office/drawing/2014/main" id="{BD04D93C-6CD1-4BF4-BDE3-72FE2852C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AA3021-50BB-48F3-9F71-4F566E0FCBE4}" type="slidenum">
              <a:rPr lang="en-US" altLang="en-US" sz="1300"/>
              <a:pPr eaLnBrk="1" hangingPunct="1"/>
              <a:t>157</a:t>
            </a:fld>
            <a:endParaRPr lang="en-US" altLang="en-US" sz="1300"/>
          </a:p>
        </p:txBody>
      </p:sp>
      <p:sp>
        <p:nvSpPr>
          <p:cNvPr id="475139" name="Rectangle 2">
            <a:extLst>
              <a:ext uri="{FF2B5EF4-FFF2-40B4-BE49-F238E27FC236}">
                <a16:creationId xmlns:a16="http://schemas.microsoft.com/office/drawing/2014/main" id="{A3B75B87-9119-4BFC-AA33-F4E70BA63D88}"/>
              </a:ext>
            </a:extLst>
          </p:cNvPr>
          <p:cNvSpPr>
            <a:spLocks noChangeArrowheads="1" noTextEdit="1"/>
          </p:cNvSpPr>
          <p:nvPr>
            <p:ph type="sldImg"/>
          </p:nvPr>
        </p:nvSpPr>
        <p:spPr>
          <a:solidFill>
            <a:srgbClr val="FFFFFF"/>
          </a:solidFill>
          <a:ln/>
        </p:spPr>
      </p:sp>
      <p:sp>
        <p:nvSpPr>
          <p:cNvPr id="475140" name="Rectangle 3">
            <a:extLst>
              <a:ext uri="{FF2B5EF4-FFF2-40B4-BE49-F238E27FC236}">
                <a16:creationId xmlns:a16="http://schemas.microsoft.com/office/drawing/2014/main" id="{20B9167E-CE63-47A7-A4DF-41CB413A18FA}"/>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a:extLst>
              <a:ext uri="{FF2B5EF4-FFF2-40B4-BE49-F238E27FC236}">
                <a16:creationId xmlns:a16="http://schemas.microsoft.com/office/drawing/2014/main" id="{F3659381-E5D0-4497-8DAA-E9816BAF98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AEE6F2-3BD4-4431-9966-56DA7D0D6DFE}" type="slidenum">
              <a:rPr lang="en-US" altLang="en-US" sz="1300"/>
              <a:pPr eaLnBrk="1" hangingPunct="1"/>
              <a:t>158</a:t>
            </a:fld>
            <a:endParaRPr lang="en-US" altLang="en-US" sz="1300"/>
          </a:p>
        </p:txBody>
      </p:sp>
      <p:sp>
        <p:nvSpPr>
          <p:cNvPr id="476163" name="Rectangle 2">
            <a:extLst>
              <a:ext uri="{FF2B5EF4-FFF2-40B4-BE49-F238E27FC236}">
                <a16:creationId xmlns:a16="http://schemas.microsoft.com/office/drawing/2014/main" id="{9115B7C2-8036-4628-8D58-2BDDE6A67D3E}"/>
              </a:ext>
            </a:extLst>
          </p:cNvPr>
          <p:cNvSpPr>
            <a:spLocks noChangeArrowheads="1" noTextEdit="1"/>
          </p:cNvSpPr>
          <p:nvPr>
            <p:ph type="sldImg"/>
          </p:nvPr>
        </p:nvSpPr>
        <p:spPr>
          <a:solidFill>
            <a:srgbClr val="FFFFFF"/>
          </a:solidFill>
          <a:ln/>
        </p:spPr>
      </p:sp>
      <p:sp>
        <p:nvSpPr>
          <p:cNvPr id="476164" name="Rectangle 3">
            <a:extLst>
              <a:ext uri="{FF2B5EF4-FFF2-40B4-BE49-F238E27FC236}">
                <a16:creationId xmlns:a16="http://schemas.microsoft.com/office/drawing/2014/main" id="{0E35C678-BC20-404D-BFA3-37DB3D194A42}"/>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a:extLst>
              <a:ext uri="{FF2B5EF4-FFF2-40B4-BE49-F238E27FC236}">
                <a16:creationId xmlns:a16="http://schemas.microsoft.com/office/drawing/2014/main" id="{720A599B-8650-4F64-AA98-4EC752D63F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AC444D5-4C92-45A0-9254-CD6F6A172E96}" type="slidenum">
              <a:rPr lang="en-US" altLang="en-US" sz="1300"/>
              <a:pPr eaLnBrk="1" hangingPunct="1"/>
              <a:t>159</a:t>
            </a:fld>
            <a:endParaRPr lang="en-US" altLang="en-US" sz="1300"/>
          </a:p>
        </p:txBody>
      </p:sp>
      <p:sp>
        <p:nvSpPr>
          <p:cNvPr id="477187" name="Rectangle 2">
            <a:extLst>
              <a:ext uri="{FF2B5EF4-FFF2-40B4-BE49-F238E27FC236}">
                <a16:creationId xmlns:a16="http://schemas.microsoft.com/office/drawing/2014/main" id="{1D1C205E-245E-434D-A8C5-D609BE14A84E}"/>
              </a:ext>
            </a:extLst>
          </p:cNvPr>
          <p:cNvSpPr>
            <a:spLocks noChangeArrowheads="1" noTextEdit="1"/>
          </p:cNvSpPr>
          <p:nvPr>
            <p:ph type="sldImg"/>
          </p:nvPr>
        </p:nvSpPr>
        <p:spPr>
          <a:solidFill>
            <a:srgbClr val="FFFFFF"/>
          </a:solidFill>
          <a:ln/>
        </p:spPr>
      </p:sp>
      <p:sp>
        <p:nvSpPr>
          <p:cNvPr id="477188" name="Rectangle 3">
            <a:extLst>
              <a:ext uri="{FF2B5EF4-FFF2-40B4-BE49-F238E27FC236}">
                <a16:creationId xmlns:a16="http://schemas.microsoft.com/office/drawing/2014/main" id="{3FF16170-CC6C-485B-AA28-580420BAA90C}"/>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a:extLst>
              <a:ext uri="{FF2B5EF4-FFF2-40B4-BE49-F238E27FC236}">
                <a16:creationId xmlns:a16="http://schemas.microsoft.com/office/drawing/2014/main" id="{CFF54CFE-3562-4A21-A039-B742B03E4ABD}"/>
              </a:ext>
            </a:extLst>
          </p:cNvPr>
          <p:cNvSpPr>
            <a:spLocks noGrp="1" noChangeArrowheads="1"/>
          </p:cNvSpPr>
          <p:nvPr>
            <p:ph type="sldNum" sz="quarter" idx="5"/>
          </p:nvPr>
        </p:nvSpPr>
        <p:spPr>
          <a:xfrm>
            <a:off x="4143375" y="9120188"/>
            <a:ext cx="3170238" cy="479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350" tIns="48175" rIns="96350" bIns="48175"/>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5A9296-73A8-4C7F-AC5B-9DA8610395C7}" type="slidenum">
              <a:rPr lang="en-US" altLang="en-US" sz="1300"/>
              <a:pPr eaLnBrk="1" hangingPunct="1"/>
              <a:t>160</a:t>
            </a:fld>
            <a:endParaRPr lang="en-US" altLang="en-US" sz="1300"/>
          </a:p>
        </p:txBody>
      </p:sp>
      <p:sp>
        <p:nvSpPr>
          <p:cNvPr id="478211" name="Rectangle 2">
            <a:extLst>
              <a:ext uri="{FF2B5EF4-FFF2-40B4-BE49-F238E27FC236}">
                <a16:creationId xmlns:a16="http://schemas.microsoft.com/office/drawing/2014/main" id="{AFB7BC7C-67C9-478E-90F7-6E7C9A170FA7}"/>
              </a:ext>
            </a:extLst>
          </p:cNvPr>
          <p:cNvSpPr>
            <a:spLocks noGrp="1" noRot="1" noChangeAspect="1" noChangeArrowheads="1" noTextEdit="1"/>
          </p:cNvSpPr>
          <p:nvPr>
            <p:ph type="sldImg"/>
          </p:nvPr>
        </p:nvSpPr>
        <p:spPr>
          <a:xfrm>
            <a:off x="3357563" y="720725"/>
            <a:ext cx="4800600" cy="3600450"/>
          </a:xfrm>
          <a:ln/>
        </p:spPr>
      </p:sp>
      <p:sp>
        <p:nvSpPr>
          <p:cNvPr id="478212" name="Rectangle 3">
            <a:extLst>
              <a:ext uri="{FF2B5EF4-FFF2-40B4-BE49-F238E27FC236}">
                <a16:creationId xmlns:a16="http://schemas.microsoft.com/office/drawing/2014/main" id="{D112B5A1-4504-408F-B757-EF52A2C2E66C}"/>
              </a:ext>
            </a:extLst>
          </p:cNvPr>
          <p:cNvSpPr>
            <a:spLocks noGrp="1" noChangeArrowheads="1"/>
          </p:cNvSpPr>
          <p:nvPr>
            <p:ph type="body" idx="1"/>
          </p:nvPr>
        </p:nvSpPr>
        <p:spPr>
          <a:xfrm>
            <a:off x="98425" y="715963"/>
            <a:ext cx="4203700" cy="829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Slide Image Placeholder 1">
            <a:extLst>
              <a:ext uri="{FF2B5EF4-FFF2-40B4-BE49-F238E27FC236}">
                <a16:creationId xmlns:a16="http://schemas.microsoft.com/office/drawing/2014/main" id="{1890AF12-B04B-4FA4-8162-30A21C68A2BC}"/>
              </a:ext>
            </a:extLst>
          </p:cNvPr>
          <p:cNvSpPr>
            <a:spLocks noGrp="1" noRot="1" noChangeAspect="1" noTextEdit="1"/>
          </p:cNvSpPr>
          <p:nvPr>
            <p:ph type="sldImg"/>
          </p:nvPr>
        </p:nvSpPr>
        <p:spPr>
          <a:ln/>
        </p:spPr>
      </p:sp>
      <p:sp>
        <p:nvSpPr>
          <p:cNvPr id="479235" name="Notes Placeholder 2">
            <a:extLst>
              <a:ext uri="{FF2B5EF4-FFF2-40B4-BE49-F238E27FC236}">
                <a16:creationId xmlns:a16="http://schemas.microsoft.com/office/drawing/2014/main" id="{60417B93-1ECA-4371-96A9-9C7856D4FB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9236" name="Slide Number Placeholder 3">
            <a:extLst>
              <a:ext uri="{FF2B5EF4-FFF2-40B4-BE49-F238E27FC236}">
                <a16:creationId xmlns:a16="http://schemas.microsoft.com/office/drawing/2014/main" id="{17E8EF4A-4FF3-4551-8BB0-7B87D7A9B2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228D2A-0FB9-41F3-AB80-592EC40B695E}" type="slidenum">
              <a:rPr lang="en-US" altLang="en-US" sz="1300"/>
              <a:pPr eaLnBrk="1" hangingPunct="1"/>
              <a:t>162</a:t>
            </a:fld>
            <a:endParaRPr lang="en-US" altLang="en-US" sz="130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a:extLst>
              <a:ext uri="{FF2B5EF4-FFF2-40B4-BE49-F238E27FC236}">
                <a16:creationId xmlns:a16="http://schemas.microsoft.com/office/drawing/2014/main" id="{1E45A6E9-9181-4A2E-B257-BEF5D06760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49F806-3F5E-4357-8BC6-20D01F9FB040}" type="slidenum">
              <a:rPr lang="en-US" altLang="en-US" sz="1300"/>
              <a:pPr eaLnBrk="1" hangingPunct="1"/>
              <a:t>163</a:t>
            </a:fld>
            <a:endParaRPr lang="en-US" altLang="en-US" sz="1300"/>
          </a:p>
        </p:txBody>
      </p:sp>
      <p:sp>
        <p:nvSpPr>
          <p:cNvPr id="480259" name="Rectangle 2">
            <a:extLst>
              <a:ext uri="{FF2B5EF4-FFF2-40B4-BE49-F238E27FC236}">
                <a16:creationId xmlns:a16="http://schemas.microsoft.com/office/drawing/2014/main" id="{4E0C9BF2-5E8A-423E-90A5-258FAD2A0B62}"/>
              </a:ext>
            </a:extLst>
          </p:cNvPr>
          <p:cNvSpPr>
            <a:spLocks noChangeArrowheads="1" noTextEdit="1"/>
          </p:cNvSpPr>
          <p:nvPr>
            <p:ph type="sldImg"/>
          </p:nvPr>
        </p:nvSpPr>
        <p:spPr>
          <a:solidFill>
            <a:srgbClr val="FFFFFF"/>
          </a:solidFill>
          <a:ln/>
        </p:spPr>
      </p:sp>
      <p:sp>
        <p:nvSpPr>
          <p:cNvPr id="480260" name="Rectangle 3">
            <a:extLst>
              <a:ext uri="{FF2B5EF4-FFF2-40B4-BE49-F238E27FC236}">
                <a16:creationId xmlns:a16="http://schemas.microsoft.com/office/drawing/2014/main" id="{535FBDA5-9A5E-4500-894B-F332C9B66B47}"/>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7">
            <a:extLst>
              <a:ext uri="{FF2B5EF4-FFF2-40B4-BE49-F238E27FC236}">
                <a16:creationId xmlns:a16="http://schemas.microsoft.com/office/drawing/2014/main" id="{0B1754AD-CF46-4423-B442-4753449435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EC2C175-CFAD-4E15-8A56-C672A017A8F7}" type="slidenum">
              <a:rPr lang="en-US" altLang="en-US" sz="1300"/>
              <a:pPr eaLnBrk="1" hangingPunct="1"/>
              <a:t>164</a:t>
            </a:fld>
            <a:endParaRPr lang="en-US" altLang="en-US" sz="1300"/>
          </a:p>
        </p:txBody>
      </p:sp>
      <p:sp>
        <p:nvSpPr>
          <p:cNvPr id="481283" name="Rectangle 2">
            <a:extLst>
              <a:ext uri="{FF2B5EF4-FFF2-40B4-BE49-F238E27FC236}">
                <a16:creationId xmlns:a16="http://schemas.microsoft.com/office/drawing/2014/main" id="{577FC269-110C-4903-8DCD-7EF6BC640277}"/>
              </a:ext>
            </a:extLst>
          </p:cNvPr>
          <p:cNvSpPr>
            <a:spLocks noChangeArrowheads="1" noTextEdit="1"/>
          </p:cNvSpPr>
          <p:nvPr>
            <p:ph type="sldImg"/>
          </p:nvPr>
        </p:nvSpPr>
        <p:spPr>
          <a:solidFill>
            <a:srgbClr val="FFFFFF"/>
          </a:solidFill>
          <a:ln/>
        </p:spPr>
      </p:sp>
      <p:sp>
        <p:nvSpPr>
          <p:cNvPr id="481284" name="Rectangle 3">
            <a:extLst>
              <a:ext uri="{FF2B5EF4-FFF2-40B4-BE49-F238E27FC236}">
                <a16:creationId xmlns:a16="http://schemas.microsoft.com/office/drawing/2014/main" id="{C4876F27-CFB0-44E3-AECF-532E48149028}"/>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a:extLst>
              <a:ext uri="{FF2B5EF4-FFF2-40B4-BE49-F238E27FC236}">
                <a16:creationId xmlns:a16="http://schemas.microsoft.com/office/drawing/2014/main" id="{3E4712CF-24F6-4C86-B4A5-82FCBE7D23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D6EA6C7-3267-4BC4-9B2C-D1AE7AD23E4D}" type="slidenum">
              <a:rPr lang="en-US" altLang="en-US" sz="1300"/>
              <a:pPr eaLnBrk="1" hangingPunct="1"/>
              <a:t>165</a:t>
            </a:fld>
            <a:endParaRPr lang="en-US" altLang="en-US" sz="1300"/>
          </a:p>
        </p:txBody>
      </p:sp>
      <p:sp>
        <p:nvSpPr>
          <p:cNvPr id="482307" name="Rectangle 2">
            <a:extLst>
              <a:ext uri="{FF2B5EF4-FFF2-40B4-BE49-F238E27FC236}">
                <a16:creationId xmlns:a16="http://schemas.microsoft.com/office/drawing/2014/main" id="{5D7735F9-AE3F-47AA-A5EC-1A73A099D780}"/>
              </a:ext>
            </a:extLst>
          </p:cNvPr>
          <p:cNvSpPr>
            <a:spLocks noChangeArrowheads="1" noTextEdit="1"/>
          </p:cNvSpPr>
          <p:nvPr>
            <p:ph type="sldImg"/>
          </p:nvPr>
        </p:nvSpPr>
        <p:spPr>
          <a:solidFill>
            <a:srgbClr val="FFFFFF"/>
          </a:solidFill>
          <a:ln/>
        </p:spPr>
      </p:sp>
      <p:sp>
        <p:nvSpPr>
          <p:cNvPr id="482308" name="Rectangle 3">
            <a:extLst>
              <a:ext uri="{FF2B5EF4-FFF2-40B4-BE49-F238E27FC236}">
                <a16:creationId xmlns:a16="http://schemas.microsoft.com/office/drawing/2014/main" id="{CE91F1AA-8A56-4BB7-9BE6-FE50C6558CD9}"/>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The “memory hierarchy” is even more complex than this. For example, CPUs have registers and on-board caches, disks drives have hardware caches, etc.</a:t>
            </a: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7">
            <a:extLst>
              <a:ext uri="{FF2B5EF4-FFF2-40B4-BE49-F238E27FC236}">
                <a16:creationId xmlns:a16="http://schemas.microsoft.com/office/drawing/2014/main" id="{045F5ED0-6ED9-4C43-90BB-8728CE91BC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D99EE04-BE50-414D-822D-8850B102C7B5}" type="slidenum">
              <a:rPr lang="en-US" altLang="en-US" sz="1300"/>
              <a:pPr eaLnBrk="1" hangingPunct="1"/>
              <a:t>166</a:t>
            </a:fld>
            <a:endParaRPr lang="en-US" altLang="en-US" sz="1300"/>
          </a:p>
        </p:txBody>
      </p:sp>
      <p:sp>
        <p:nvSpPr>
          <p:cNvPr id="483331" name="Rectangle 2">
            <a:extLst>
              <a:ext uri="{FF2B5EF4-FFF2-40B4-BE49-F238E27FC236}">
                <a16:creationId xmlns:a16="http://schemas.microsoft.com/office/drawing/2014/main" id="{9EB4B0C1-87C7-4F73-AEE9-42FEE76E2CF2}"/>
              </a:ext>
            </a:extLst>
          </p:cNvPr>
          <p:cNvSpPr>
            <a:spLocks noChangeArrowheads="1" noTextEdit="1"/>
          </p:cNvSpPr>
          <p:nvPr>
            <p:ph type="sldImg"/>
          </p:nvPr>
        </p:nvSpPr>
        <p:spPr>
          <a:solidFill>
            <a:srgbClr val="FFFFFF"/>
          </a:solidFill>
          <a:ln/>
        </p:spPr>
      </p:sp>
      <p:sp>
        <p:nvSpPr>
          <p:cNvPr id="483332" name="Rectangle 3">
            <a:extLst>
              <a:ext uri="{FF2B5EF4-FFF2-40B4-BE49-F238E27FC236}">
                <a16:creationId xmlns:a16="http://schemas.microsoft.com/office/drawing/2014/main" id="{920ADDE6-D51C-4C70-BC51-FEEDD2734BCB}"/>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The observation about the relative speeds of RAM and disk differing by a factor of around a million has held for decades. Both have increased tremendously in speed, but at roughly similar rates. Even greater changes have been made in data density.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6898" name="Rectangle 7">
            <a:extLst>
              <a:ext uri="{FF2B5EF4-FFF2-40B4-BE49-F238E27FC236}">
                <a16:creationId xmlns:a16="http://schemas.microsoft.com/office/drawing/2014/main" id="{C0C92DAD-388C-48CD-8E50-C58D4708D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43CD4E-5C5F-4592-9C47-EEB58EAD1540}" type="slidenum">
              <a:rPr lang="en-GB" altLang="en-US" sz="1300"/>
              <a:pPr eaLnBrk="1" hangingPunct="1"/>
              <a:t>16</a:t>
            </a:fld>
            <a:endParaRPr lang="en-GB" altLang="en-US" sz="1300"/>
          </a:p>
        </p:txBody>
      </p:sp>
      <p:sp>
        <p:nvSpPr>
          <p:cNvPr id="336899" name="Text Box 1">
            <a:extLst>
              <a:ext uri="{FF2B5EF4-FFF2-40B4-BE49-F238E27FC236}">
                <a16:creationId xmlns:a16="http://schemas.microsoft.com/office/drawing/2014/main" id="{DAF7C6EA-8763-4E4A-8A4B-AC794D0CE131}"/>
              </a:ext>
            </a:extLst>
          </p:cNvPr>
          <p:cNvSpPr>
            <a:spLocks noChangeArrowheads="1" noTextEdit="1"/>
          </p:cNvSpPr>
          <p:nvPr>
            <p:ph type="sldImg"/>
          </p:nvPr>
        </p:nvSpPr>
        <p:spPr>
          <a:solidFill>
            <a:srgbClr val="FFFFFF"/>
          </a:solidFill>
          <a:ln/>
        </p:spPr>
      </p:sp>
      <p:sp>
        <p:nvSpPr>
          <p:cNvPr id="336900" name="Text Box 2">
            <a:extLst>
              <a:ext uri="{FF2B5EF4-FFF2-40B4-BE49-F238E27FC236}">
                <a16:creationId xmlns:a16="http://schemas.microsoft.com/office/drawing/2014/main" id="{3A4BA48B-6202-4BCA-84D1-50143501A22B}"/>
              </a:ext>
            </a:extLst>
          </p:cNvPr>
          <p:cNvSpPr>
            <a:spLocks noChangeArrowheads="1"/>
          </p:cNvSpPr>
          <p:nvPr>
            <p:ph type="body" idx="1"/>
          </p:nvPr>
        </p:nvSpPr>
        <p:spPr>
          <a:xfrm>
            <a:off x="731838" y="4560888"/>
            <a:ext cx="58515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a:t>For me, programming takes a lot of focus and concentration. One concern for me is the many details to remember. I use “todo” lists a lot. I find things like the GitHub Issue Tracker invaluable for bigger projects (but that might be overkill for CS3114 class projects). The key thing is to write down any details that occur to you that you don’t want to deal with right this instant.</a:t>
            </a: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a:extLst>
              <a:ext uri="{FF2B5EF4-FFF2-40B4-BE49-F238E27FC236}">
                <a16:creationId xmlns:a16="http://schemas.microsoft.com/office/drawing/2014/main" id="{88565410-B15A-4246-9F7A-E23EAF3CD5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F30FB2-1102-4054-9F11-BB7DBFD4604C}" type="slidenum">
              <a:rPr lang="en-US" altLang="en-US" sz="1300"/>
              <a:pPr eaLnBrk="1" hangingPunct="1"/>
              <a:t>167</a:t>
            </a:fld>
            <a:endParaRPr lang="en-US" altLang="en-US" sz="1300"/>
          </a:p>
        </p:txBody>
      </p:sp>
      <p:sp>
        <p:nvSpPr>
          <p:cNvPr id="484355" name="Rectangle 2">
            <a:extLst>
              <a:ext uri="{FF2B5EF4-FFF2-40B4-BE49-F238E27FC236}">
                <a16:creationId xmlns:a16="http://schemas.microsoft.com/office/drawing/2014/main" id="{7AB2D73E-B6CC-4C56-984A-1D4B6B584559}"/>
              </a:ext>
            </a:extLst>
          </p:cNvPr>
          <p:cNvSpPr>
            <a:spLocks noChangeArrowheads="1" noTextEdit="1"/>
          </p:cNvSpPr>
          <p:nvPr>
            <p:ph type="sldImg"/>
          </p:nvPr>
        </p:nvSpPr>
        <p:spPr>
          <a:solidFill>
            <a:srgbClr val="FFFFFF"/>
          </a:solidFill>
          <a:ln/>
        </p:spPr>
      </p:sp>
      <p:sp>
        <p:nvSpPr>
          <p:cNvPr id="484356" name="Rectangle 3">
            <a:extLst>
              <a:ext uri="{FF2B5EF4-FFF2-40B4-BE49-F238E27FC236}">
                <a16:creationId xmlns:a16="http://schemas.microsoft.com/office/drawing/2014/main" id="{B95DBDC5-235C-4CCA-9A40-5D876F677CAD}"/>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a:extLst>
              <a:ext uri="{FF2B5EF4-FFF2-40B4-BE49-F238E27FC236}">
                <a16:creationId xmlns:a16="http://schemas.microsoft.com/office/drawing/2014/main" id="{3F84867A-613E-4322-B08E-6AFF289D1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B085501-243A-484D-9259-E4F4EBE7EC26}" type="slidenum">
              <a:rPr lang="en-US" altLang="en-US" sz="1300"/>
              <a:pPr eaLnBrk="1" hangingPunct="1"/>
              <a:t>168</a:t>
            </a:fld>
            <a:endParaRPr lang="en-US" altLang="en-US" sz="1300"/>
          </a:p>
        </p:txBody>
      </p:sp>
      <p:sp>
        <p:nvSpPr>
          <p:cNvPr id="485379" name="Rectangle 2">
            <a:extLst>
              <a:ext uri="{FF2B5EF4-FFF2-40B4-BE49-F238E27FC236}">
                <a16:creationId xmlns:a16="http://schemas.microsoft.com/office/drawing/2014/main" id="{CE3B17D9-9D74-4C75-A7F1-E4854E12461A}"/>
              </a:ext>
            </a:extLst>
          </p:cNvPr>
          <p:cNvSpPr>
            <a:spLocks noChangeArrowheads="1" noTextEdit="1"/>
          </p:cNvSpPr>
          <p:nvPr>
            <p:ph type="sldImg"/>
          </p:nvPr>
        </p:nvSpPr>
        <p:spPr>
          <a:solidFill>
            <a:srgbClr val="FFFFFF"/>
          </a:solidFill>
          <a:ln/>
        </p:spPr>
      </p:sp>
      <p:sp>
        <p:nvSpPr>
          <p:cNvPr id="485380" name="Rectangle 3">
            <a:extLst>
              <a:ext uri="{FF2B5EF4-FFF2-40B4-BE49-F238E27FC236}">
                <a16:creationId xmlns:a16="http://schemas.microsoft.com/office/drawing/2014/main" id="{6D74D0B1-C06F-417A-8023-32E4565945E8}"/>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a:extLst>
              <a:ext uri="{FF2B5EF4-FFF2-40B4-BE49-F238E27FC236}">
                <a16:creationId xmlns:a16="http://schemas.microsoft.com/office/drawing/2014/main" id="{A6BEC8FB-8774-422D-B5DB-09B60EA035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2D1CF4-BEBE-4D17-A926-CBB59798B20B}" type="slidenum">
              <a:rPr lang="en-US" altLang="en-US" sz="1300"/>
              <a:pPr eaLnBrk="1" hangingPunct="1"/>
              <a:t>169</a:t>
            </a:fld>
            <a:endParaRPr lang="en-US" altLang="en-US" sz="1300"/>
          </a:p>
        </p:txBody>
      </p:sp>
      <p:sp>
        <p:nvSpPr>
          <p:cNvPr id="486403" name="Rectangle 2">
            <a:extLst>
              <a:ext uri="{FF2B5EF4-FFF2-40B4-BE49-F238E27FC236}">
                <a16:creationId xmlns:a16="http://schemas.microsoft.com/office/drawing/2014/main" id="{947BD8B1-764F-4906-9D6B-B7DAC9A86FC5}"/>
              </a:ext>
            </a:extLst>
          </p:cNvPr>
          <p:cNvSpPr>
            <a:spLocks noChangeArrowheads="1" noTextEdit="1"/>
          </p:cNvSpPr>
          <p:nvPr>
            <p:ph type="sldImg"/>
          </p:nvPr>
        </p:nvSpPr>
        <p:spPr>
          <a:solidFill>
            <a:srgbClr val="FFFFFF"/>
          </a:solidFill>
          <a:ln/>
        </p:spPr>
      </p:sp>
      <p:sp>
        <p:nvSpPr>
          <p:cNvPr id="486404" name="Rectangle 3">
            <a:extLst>
              <a:ext uri="{FF2B5EF4-FFF2-40B4-BE49-F238E27FC236}">
                <a16:creationId xmlns:a16="http://schemas.microsoft.com/office/drawing/2014/main" id="{72AE0825-1FA3-496D-AB8D-0B01AACF79EA}"/>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This diagram does not begin to do justice to the amount of data on a disk! There are thousands of tracks on a platter, and hundreds of sectors on a track. To deal with data density limitations, the tracks are broken into </a:t>
            </a:r>
            <a:r>
              <a:rPr lang="en-US" altLang="en-US" b="1">
                <a:latin typeface="Helvetica" panose="020B0604020202020204" pitchFamily="34" charset="0"/>
                <a:sym typeface="Symbol" panose="05050102010706020507" pitchFamily="18" charset="2"/>
              </a:rPr>
              <a:t>zones</a:t>
            </a:r>
            <a:r>
              <a:rPr lang="en-US" altLang="en-US">
                <a:latin typeface="Helvetica" panose="020B0604020202020204" pitchFamily="34" charset="0"/>
                <a:sym typeface="Symbol" panose="05050102010706020507" pitchFamily="18" charset="2"/>
              </a:rPr>
              <a:t>, each zone having an appropriate data density.</a:t>
            </a: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a:extLst>
              <a:ext uri="{FF2B5EF4-FFF2-40B4-BE49-F238E27FC236}">
                <a16:creationId xmlns:a16="http://schemas.microsoft.com/office/drawing/2014/main" id="{E7096BB1-1163-41F0-8CDE-BF9D404343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4A919A8-9FFD-4B0B-A452-B6B211608C2A}" type="slidenum">
              <a:rPr lang="en-US" altLang="en-US" sz="1300"/>
              <a:pPr eaLnBrk="1" hangingPunct="1"/>
              <a:t>170</a:t>
            </a:fld>
            <a:endParaRPr lang="en-US" altLang="en-US" sz="1300"/>
          </a:p>
        </p:txBody>
      </p:sp>
      <p:sp>
        <p:nvSpPr>
          <p:cNvPr id="487427" name="Rectangle 2">
            <a:extLst>
              <a:ext uri="{FF2B5EF4-FFF2-40B4-BE49-F238E27FC236}">
                <a16:creationId xmlns:a16="http://schemas.microsoft.com/office/drawing/2014/main" id="{3CC21FA0-7501-42E6-9905-C07076A17342}"/>
              </a:ext>
            </a:extLst>
          </p:cNvPr>
          <p:cNvSpPr>
            <a:spLocks noChangeArrowheads="1" noTextEdit="1"/>
          </p:cNvSpPr>
          <p:nvPr>
            <p:ph type="sldImg"/>
          </p:nvPr>
        </p:nvSpPr>
        <p:spPr>
          <a:solidFill>
            <a:srgbClr val="FFFFFF"/>
          </a:solidFill>
          <a:ln/>
        </p:spPr>
      </p:sp>
      <p:sp>
        <p:nvSpPr>
          <p:cNvPr id="487428" name="Rectangle 3">
            <a:extLst>
              <a:ext uri="{FF2B5EF4-FFF2-40B4-BE49-F238E27FC236}">
                <a16:creationId xmlns:a16="http://schemas.microsoft.com/office/drawing/2014/main" id="{49F6EBC1-9467-4F9B-8C59-E1D01C8ACB52}"/>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a:extLst>
              <a:ext uri="{FF2B5EF4-FFF2-40B4-BE49-F238E27FC236}">
                <a16:creationId xmlns:a16="http://schemas.microsoft.com/office/drawing/2014/main" id="{08E5E9E5-5510-490F-84C1-6DEE73F386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3BE74D-DE74-4699-AA7E-2B805EC1047C}" type="slidenum">
              <a:rPr lang="en-US" altLang="en-US" sz="1300"/>
              <a:pPr eaLnBrk="1" hangingPunct="1"/>
              <a:t>171</a:t>
            </a:fld>
            <a:endParaRPr lang="en-US" altLang="en-US" sz="1300"/>
          </a:p>
        </p:txBody>
      </p:sp>
      <p:sp>
        <p:nvSpPr>
          <p:cNvPr id="488451" name="Rectangle 2">
            <a:extLst>
              <a:ext uri="{FF2B5EF4-FFF2-40B4-BE49-F238E27FC236}">
                <a16:creationId xmlns:a16="http://schemas.microsoft.com/office/drawing/2014/main" id="{49E5463C-C8D2-45C0-B13A-1A74429EAB45}"/>
              </a:ext>
            </a:extLst>
          </p:cNvPr>
          <p:cNvSpPr>
            <a:spLocks noChangeArrowheads="1" noTextEdit="1"/>
          </p:cNvSpPr>
          <p:nvPr>
            <p:ph type="sldImg"/>
          </p:nvPr>
        </p:nvSpPr>
        <p:spPr>
          <a:solidFill>
            <a:srgbClr val="FFFFFF"/>
          </a:solidFill>
          <a:ln/>
        </p:spPr>
      </p:sp>
      <p:sp>
        <p:nvSpPr>
          <p:cNvPr id="488452" name="Rectangle 3">
            <a:extLst>
              <a:ext uri="{FF2B5EF4-FFF2-40B4-BE49-F238E27FC236}">
                <a16:creationId xmlns:a16="http://schemas.microsoft.com/office/drawing/2014/main" id="{5D44A818-3860-48A1-9264-528911D152D9}"/>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a:extLst>
              <a:ext uri="{FF2B5EF4-FFF2-40B4-BE49-F238E27FC236}">
                <a16:creationId xmlns:a16="http://schemas.microsoft.com/office/drawing/2014/main" id="{87968DFE-C2F1-46BB-B071-56F725F2AE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1EBEFB-422B-4019-8713-7D7D371585FA}" type="slidenum">
              <a:rPr lang="en-US" altLang="en-US" sz="1300"/>
              <a:pPr eaLnBrk="1" hangingPunct="1"/>
              <a:t>172</a:t>
            </a:fld>
            <a:endParaRPr lang="en-US" altLang="en-US" sz="1300"/>
          </a:p>
        </p:txBody>
      </p:sp>
      <p:sp>
        <p:nvSpPr>
          <p:cNvPr id="489475" name="Rectangle 2">
            <a:extLst>
              <a:ext uri="{FF2B5EF4-FFF2-40B4-BE49-F238E27FC236}">
                <a16:creationId xmlns:a16="http://schemas.microsoft.com/office/drawing/2014/main" id="{15CDC5FE-BAE9-4A79-9311-DF6CEC0AF2B4}"/>
              </a:ext>
            </a:extLst>
          </p:cNvPr>
          <p:cNvSpPr>
            <a:spLocks noChangeArrowheads="1" noTextEdit="1"/>
          </p:cNvSpPr>
          <p:nvPr>
            <p:ph type="sldImg"/>
          </p:nvPr>
        </p:nvSpPr>
        <p:spPr>
          <a:solidFill>
            <a:srgbClr val="FFFFFF"/>
          </a:solidFill>
          <a:ln/>
        </p:spPr>
      </p:sp>
      <p:sp>
        <p:nvSpPr>
          <p:cNvPr id="489476" name="Rectangle 3">
            <a:extLst>
              <a:ext uri="{FF2B5EF4-FFF2-40B4-BE49-F238E27FC236}">
                <a16:creationId xmlns:a16="http://schemas.microsoft.com/office/drawing/2014/main" id="{0C93A473-5EC2-4086-B461-7BCFBC151190}"/>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a:extLst>
              <a:ext uri="{FF2B5EF4-FFF2-40B4-BE49-F238E27FC236}">
                <a16:creationId xmlns:a16="http://schemas.microsoft.com/office/drawing/2014/main" id="{A12F92F1-88FB-4956-BA0E-488852632D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76E999-3EED-4830-BBBB-79EDAEEA2D8B}" type="slidenum">
              <a:rPr lang="en-US" altLang="en-US" sz="1300"/>
              <a:pPr eaLnBrk="1" hangingPunct="1"/>
              <a:t>173</a:t>
            </a:fld>
            <a:endParaRPr lang="en-US" altLang="en-US" sz="1300"/>
          </a:p>
        </p:txBody>
      </p:sp>
      <p:sp>
        <p:nvSpPr>
          <p:cNvPr id="490499" name="Rectangle 7170">
            <a:extLst>
              <a:ext uri="{FF2B5EF4-FFF2-40B4-BE49-F238E27FC236}">
                <a16:creationId xmlns:a16="http://schemas.microsoft.com/office/drawing/2014/main" id="{94065401-6BFE-4813-803F-BA93C099171E}"/>
              </a:ext>
            </a:extLst>
          </p:cNvPr>
          <p:cNvSpPr>
            <a:spLocks noChangeArrowheads="1" noTextEdit="1"/>
          </p:cNvSpPr>
          <p:nvPr>
            <p:ph type="sldImg"/>
          </p:nvPr>
        </p:nvSpPr>
        <p:spPr>
          <a:solidFill>
            <a:srgbClr val="FFFFFF"/>
          </a:solidFill>
          <a:ln/>
        </p:spPr>
      </p:sp>
      <p:sp>
        <p:nvSpPr>
          <p:cNvPr id="490500" name="Rectangle 7171">
            <a:extLst>
              <a:ext uri="{FF2B5EF4-FFF2-40B4-BE49-F238E27FC236}">
                <a16:creationId xmlns:a16="http://schemas.microsoft.com/office/drawing/2014/main" id="{D72E2083-B5DF-4258-9B6B-060EE4A8CC98}"/>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This disk is obviously obsolete now. But the principles are the same. Even more interesting, while the data density has gone up, and things like RPM have gone up, these changes all tend to balance each other out leaving roughly the same net time to access data off the disk. So over 20 years, what has really changed is greater density achieved without sacrificing access time.</a:t>
            </a:r>
          </a:p>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a:extLst>
              <a:ext uri="{FF2B5EF4-FFF2-40B4-BE49-F238E27FC236}">
                <a16:creationId xmlns:a16="http://schemas.microsoft.com/office/drawing/2014/main" id="{29F9C343-136D-4791-8F65-D4D4DB70CA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6BFC29-6B3A-485B-B59F-22455D3434B9}" type="slidenum">
              <a:rPr lang="en-US" altLang="en-US" sz="1300"/>
              <a:pPr eaLnBrk="1" hangingPunct="1"/>
              <a:t>174</a:t>
            </a:fld>
            <a:endParaRPr lang="en-US" altLang="en-US" sz="1300"/>
          </a:p>
        </p:txBody>
      </p:sp>
      <p:sp>
        <p:nvSpPr>
          <p:cNvPr id="491523" name="Rectangle 2">
            <a:extLst>
              <a:ext uri="{FF2B5EF4-FFF2-40B4-BE49-F238E27FC236}">
                <a16:creationId xmlns:a16="http://schemas.microsoft.com/office/drawing/2014/main" id="{6C67DA1B-CE66-4C36-9D7D-8389A3A6BFFF}"/>
              </a:ext>
            </a:extLst>
          </p:cNvPr>
          <p:cNvSpPr>
            <a:spLocks noChangeArrowheads="1" noTextEdit="1"/>
          </p:cNvSpPr>
          <p:nvPr>
            <p:ph type="sldImg"/>
          </p:nvPr>
        </p:nvSpPr>
        <p:spPr>
          <a:solidFill>
            <a:srgbClr val="FFFFFF"/>
          </a:solidFill>
          <a:ln/>
        </p:spPr>
      </p:sp>
      <p:sp>
        <p:nvSpPr>
          <p:cNvPr id="491524" name="Rectangle 3">
            <a:extLst>
              <a:ext uri="{FF2B5EF4-FFF2-40B4-BE49-F238E27FC236}">
                <a16:creationId xmlns:a16="http://schemas.microsoft.com/office/drawing/2014/main" id="{D88C5E82-9A4F-4C03-999C-12440E5A66D5}"/>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a:extLst>
              <a:ext uri="{FF2B5EF4-FFF2-40B4-BE49-F238E27FC236}">
                <a16:creationId xmlns:a16="http://schemas.microsoft.com/office/drawing/2014/main" id="{3B3FD583-17FA-425C-9991-735BA75988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A2AA9E-BC20-4704-B3A0-7EE19ABC3935}" type="slidenum">
              <a:rPr lang="en-US" altLang="en-US" sz="1300"/>
              <a:pPr eaLnBrk="1" hangingPunct="1"/>
              <a:t>175</a:t>
            </a:fld>
            <a:endParaRPr lang="en-US" altLang="en-US" sz="1300"/>
          </a:p>
        </p:txBody>
      </p:sp>
      <p:sp>
        <p:nvSpPr>
          <p:cNvPr id="492547" name="Rectangle 2">
            <a:extLst>
              <a:ext uri="{FF2B5EF4-FFF2-40B4-BE49-F238E27FC236}">
                <a16:creationId xmlns:a16="http://schemas.microsoft.com/office/drawing/2014/main" id="{1805A459-4B9F-4233-9667-DCFF9115B465}"/>
              </a:ext>
            </a:extLst>
          </p:cNvPr>
          <p:cNvSpPr>
            <a:spLocks noChangeArrowheads="1" noTextEdit="1"/>
          </p:cNvSpPr>
          <p:nvPr>
            <p:ph type="sldImg"/>
          </p:nvPr>
        </p:nvSpPr>
        <p:spPr>
          <a:solidFill>
            <a:srgbClr val="FFFFFF"/>
          </a:solidFill>
          <a:ln/>
        </p:spPr>
      </p:sp>
      <p:sp>
        <p:nvSpPr>
          <p:cNvPr id="492548" name="Rectangle 3">
            <a:extLst>
              <a:ext uri="{FF2B5EF4-FFF2-40B4-BE49-F238E27FC236}">
                <a16:creationId xmlns:a16="http://schemas.microsoft.com/office/drawing/2014/main" id="{C8886D8A-E555-48A1-8828-86ECF7EDFD05}"/>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This is MUCH worse than the previous example.</a:t>
            </a: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a:extLst>
              <a:ext uri="{FF2B5EF4-FFF2-40B4-BE49-F238E27FC236}">
                <a16:creationId xmlns:a16="http://schemas.microsoft.com/office/drawing/2014/main" id="{024BDBD8-7D41-423A-B004-B45D5ECB0C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025D309-AB54-4EA4-9FEB-37FEF04E4BE1}" type="slidenum">
              <a:rPr lang="en-US" altLang="en-US" sz="1300"/>
              <a:pPr eaLnBrk="1" hangingPunct="1"/>
              <a:t>176</a:t>
            </a:fld>
            <a:endParaRPr lang="en-US" altLang="en-US" sz="1300"/>
          </a:p>
        </p:txBody>
      </p:sp>
      <p:sp>
        <p:nvSpPr>
          <p:cNvPr id="493571" name="Rectangle 2">
            <a:extLst>
              <a:ext uri="{FF2B5EF4-FFF2-40B4-BE49-F238E27FC236}">
                <a16:creationId xmlns:a16="http://schemas.microsoft.com/office/drawing/2014/main" id="{EDB5092E-6AE3-4DAA-BF51-68E9F8A59402}"/>
              </a:ext>
            </a:extLst>
          </p:cNvPr>
          <p:cNvSpPr>
            <a:spLocks noChangeArrowheads="1" noTextEdit="1"/>
          </p:cNvSpPr>
          <p:nvPr>
            <p:ph type="sldImg"/>
          </p:nvPr>
        </p:nvSpPr>
        <p:spPr>
          <a:solidFill>
            <a:srgbClr val="FFFFFF"/>
          </a:solidFill>
          <a:ln/>
        </p:spPr>
      </p:sp>
      <p:sp>
        <p:nvSpPr>
          <p:cNvPr id="493572" name="Rectangle 3">
            <a:extLst>
              <a:ext uri="{FF2B5EF4-FFF2-40B4-BE49-F238E27FC236}">
                <a16:creationId xmlns:a16="http://schemas.microsoft.com/office/drawing/2014/main" id="{17C3957A-3E4F-4A5C-81A5-D8FFDC995140}"/>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22" name="Rectangle 7">
            <a:extLst>
              <a:ext uri="{FF2B5EF4-FFF2-40B4-BE49-F238E27FC236}">
                <a16:creationId xmlns:a16="http://schemas.microsoft.com/office/drawing/2014/main" id="{804081A9-4668-4219-93E4-33843C45D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108E371-B1ED-4AD6-AF06-28E538EB5498}" type="slidenum">
              <a:rPr lang="en-GB" altLang="en-US" sz="1300"/>
              <a:pPr eaLnBrk="1" hangingPunct="1"/>
              <a:t>17</a:t>
            </a:fld>
            <a:endParaRPr lang="en-GB" altLang="en-US" sz="1300"/>
          </a:p>
        </p:txBody>
      </p:sp>
      <p:sp>
        <p:nvSpPr>
          <p:cNvPr id="337923" name="Text Box 1">
            <a:extLst>
              <a:ext uri="{FF2B5EF4-FFF2-40B4-BE49-F238E27FC236}">
                <a16:creationId xmlns:a16="http://schemas.microsoft.com/office/drawing/2014/main" id="{B6148FB2-5E08-4064-9C1E-7643D83D85F2}"/>
              </a:ext>
            </a:extLst>
          </p:cNvPr>
          <p:cNvSpPr>
            <a:spLocks noChangeArrowheads="1" noTextEdit="1"/>
          </p:cNvSpPr>
          <p:nvPr>
            <p:ph type="sldImg"/>
          </p:nvPr>
        </p:nvSpPr>
        <p:spPr>
          <a:solidFill>
            <a:srgbClr val="FFFFFF"/>
          </a:solidFill>
          <a:ln/>
        </p:spPr>
      </p:sp>
      <p:sp>
        <p:nvSpPr>
          <p:cNvPr id="337924" name="Text Box 2">
            <a:extLst>
              <a:ext uri="{FF2B5EF4-FFF2-40B4-BE49-F238E27FC236}">
                <a16:creationId xmlns:a16="http://schemas.microsoft.com/office/drawing/2014/main" id="{74FE85A5-AA7A-41BC-88EF-C5E358723AA9}"/>
              </a:ext>
            </a:extLst>
          </p:cNvPr>
          <p:cNvSpPr>
            <a:spLocks noChangeArrowheads="1"/>
          </p:cNvSpPr>
          <p:nvPr>
            <p:ph type="body" idx="1"/>
          </p:nvPr>
        </p:nvSpPr>
        <p:spPr>
          <a:xfrm>
            <a:off x="731838" y="4560888"/>
            <a:ext cx="58515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Slide Image Placeholder 1">
            <a:extLst>
              <a:ext uri="{FF2B5EF4-FFF2-40B4-BE49-F238E27FC236}">
                <a16:creationId xmlns:a16="http://schemas.microsoft.com/office/drawing/2014/main" id="{00E9D77A-275A-43AF-ACD5-E0F68281AA29}"/>
              </a:ext>
            </a:extLst>
          </p:cNvPr>
          <p:cNvSpPr>
            <a:spLocks noGrp="1" noRot="1" noChangeAspect="1" noTextEdit="1"/>
          </p:cNvSpPr>
          <p:nvPr>
            <p:ph type="sldImg"/>
          </p:nvPr>
        </p:nvSpPr>
        <p:spPr>
          <a:ln/>
        </p:spPr>
      </p:sp>
      <p:sp>
        <p:nvSpPr>
          <p:cNvPr id="494595" name="Notes Placeholder 2">
            <a:extLst>
              <a:ext uri="{FF2B5EF4-FFF2-40B4-BE49-F238E27FC236}">
                <a16:creationId xmlns:a16="http://schemas.microsoft.com/office/drawing/2014/main" id="{7EB144EE-D64B-4599-ADBF-22DEAC5EB8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4596" name="Slide Number Placeholder 3">
            <a:extLst>
              <a:ext uri="{FF2B5EF4-FFF2-40B4-BE49-F238E27FC236}">
                <a16:creationId xmlns:a16="http://schemas.microsoft.com/office/drawing/2014/main" id="{F3BAB2CE-F86A-4084-8280-8C7884967B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E8CF5D5-7030-4B19-8682-E418BF506571}" type="slidenum">
              <a:rPr lang="en-US" altLang="en-US" sz="1300"/>
              <a:pPr eaLnBrk="1" hangingPunct="1"/>
              <a:t>177</a:t>
            </a:fld>
            <a:endParaRPr lang="en-US" altLang="en-US" sz="130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a:extLst>
              <a:ext uri="{FF2B5EF4-FFF2-40B4-BE49-F238E27FC236}">
                <a16:creationId xmlns:a16="http://schemas.microsoft.com/office/drawing/2014/main" id="{B4B2FC02-49D8-4A27-8743-A6A6C61BD2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A84D91-BD6E-4C80-9448-4911B0205974}" type="slidenum">
              <a:rPr lang="en-US" altLang="en-US" sz="1300"/>
              <a:pPr eaLnBrk="1" hangingPunct="1"/>
              <a:t>178</a:t>
            </a:fld>
            <a:endParaRPr lang="en-US" altLang="en-US" sz="1300"/>
          </a:p>
        </p:txBody>
      </p:sp>
      <p:sp>
        <p:nvSpPr>
          <p:cNvPr id="495619" name="Rectangle 2">
            <a:extLst>
              <a:ext uri="{FF2B5EF4-FFF2-40B4-BE49-F238E27FC236}">
                <a16:creationId xmlns:a16="http://schemas.microsoft.com/office/drawing/2014/main" id="{5EA2BFE5-761F-4571-862F-3114C90A559D}"/>
              </a:ext>
            </a:extLst>
          </p:cNvPr>
          <p:cNvSpPr>
            <a:spLocks noChangeArrowheads="1" noTextEdit="1"/>
          </p:cNvSpPr>
          <p:nvPr>
            <p:ph type="sldImg"/>
          </p:nvPr>
        </p:nvSpPr>
        <p:spPr>
          <a:solidFill>
            <a:srgbClr val="FFFFFF"/>
          </a:solidFill>
          <a:ln/>
        </p:spPr>
      </p:sp>
      <p:sp>
        <p:nvSpPr>
          <p:cNvPr id="495620" name="Rectangle 3">
            <a:extLst>
              <a:ext uri="{FF2B5EF4-FFF2-40B4-BE49-F238E27FC236}">
                <a16:creationId xmlns:a16="http://schemas.microsoft.com/office/drawing/2014/main" id="{8A5E7638-6A21-4F0E-BD1B-932F168C2080}"/>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a:extLst>
              <a:ext uri="{FF2B5EF4-FFF2-40B4-BE49-F238E27FC236}">
                <a16:creationId xmlns:a16="http://schemas.microsoft.com/office/drawing/2014/main" id="{943BFEF3-D766-4E64-82D7-3AB8465398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6295AB-4D63-479C-8D74-DB174239EB9F}" type="slidenum">
              <a:rPr lang="en-US" altLang="en-US" sz="1300"/>
              <a:pPr eaLnBrk="1" hangingPunct="1"/>
              <a:t>179</a:t>
            </a:fld>
            <a:endParaRPr lang="en-US" altLang="en-US" sz="1300"/>
          </a:p>
        </p:txBody>
      </p:sp>
      <p:sp>
        <p:nvSpPr>
          <p:cNvPr id="496643" name="Rectangle 2">
            <a:extLst>
              <a:ext uri="{FF2B5EF4-FFF2-40B4-BE49-F238E27FC236}">
                <a16:creationId xmlns:a16="http://schemas.microsoft.com/office/drawing/2014/main" id="{F2767D98-AA83-4512-900E-F6F50D163EFB}"/>
              </a:ext>
            </a:extLst>
          </p:cNvPr>
          <p:cNvSpPr>
            <a:spLocks noChangeArrowheads="1" noTextEdit="1"/>
          </p:cNvSpPr>
          <p:nvPr>
            <p:ph type="sldImg"/>
          </p:nvPr>
        </p:nvSpPr>
        <p:spPr>
          <a:solidFill>
            <a:srgbClr val="FFFFFF"/>
          </a:solidFill>
          <a:ln/>
        </p:spPr>
      </p:sp>
      <p:sp>
        <p:nvSpPr>
          <p:cNvPr id="496644" name="Rectangle 3">
            <a:extLst>
              <a:ext uri="{FF2B5EF4-FFF2-40B4-BE49-F238E27FC236}">
                <a16:creationId xmlns:a16="http://schemas.microsoft.com/office/drawing/2014/main" id="{E67E0ADB-E429-44D6-9CC6-D733E69DE29B}"/>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7">
            <a:extLst>
              <a:ext uri="{FF2B5EF4-FFF2-40B4-BE49-F238E27FC236}">
                <a16:creationId xmlns:a16="http://schemas.microsoft.com/office/drawing/2014/main" id="{1DC88A66-CE55-4016-9B7C-BE426D1623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CDEE202-6140-446D-A8BC-BEF8AB73AB39}" type="slidenum">
              <a:rPr lang="en-US" altLang="en-US" sz="1300"/>
              <a:pPr eaLnBrk="1" hangingPunct="1"/>
              <a:t>180</a:t>
            </a:fld>
            <a:endParaRPr lang="en-US" altLang="en-US" sz="1300"/>
          </a:p>
        </p:txBody>
      </p:sp>
      <p:sp>
        <p:nvSpPr>
          <p:cNvPr id="497667" name="Rectangle 2">
            <a:extLst>
              <a:ext uri="{FF2B5EF4-FFF2-40B4-BE49-F238E27FC236}">
                <a16:creationId xmlns:a16="http://schemas.microsoft.com/office/drawing/2014/main" id="{9D260BCD-B473-4D36-A971-C291FD37CCCB}"/>
              </a:ext>
            </a:extLst>
          </p:cNvPr>
          <p:cNvSpPr>
            <a:spLocks noChangeArrowheads="1" noTextEdit="1"/>
          </p:cNvSpPr>
          <p:nvPr>
            <p:ph type="sldImg"/>
          </p:nvPr>
        </p:nvSpPr>
        <p:spPr>
          <a:solidFill>
            <a:srgbClr val="FFFFFF"/>
          </a:solidFill>
          <a:ln/>
        </p:spPr>
      </p:sp>
      <p:sp>
        <p:nvSpPr>
          <p:cNvPr id="497668" name="Rectangle 3">
            <a:extLst>
              <a:ext uri="{FF2B5EF4-FFF2-40B4-BE49-F238E27FC236}">
                <a16:creationId xmlns:a16="http://schemas.microsoft.com/office/drawing/2014/main" id="{6960859D-335E-4A83-A934-F54B301F3960}"/>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a:extLst>
              <a:ext uri="{FF2B5EF4-FFF2-40B4-BE49-F238E27FC236}">
                <a16:creationId xmlns:a16="http://schemas.microsoft.com/office/drawing/2014/main" id="{8A6CCB9C-F482-4260-BFC6-AD21BF1BD8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2A0F25-14FB-46C4-9400-F30A0385AFE4}" type="slidenum">
              <a:rPr lang="en-US" altLang="en-US" sz="1300"/>
              <a:pPr eaLnBrk="1" hangingPunct="1"/>
              <a:t>181</a:t>
            </a:fld>
            <a:endParaRPr lang="en-US" altLang="en-US" sz="1300"/>
          </a:p>
        </p:txBody>
      </p:sp>
      <p:sp>
        <p:nvSpPr>
          <p:cNvPr id="498691" name="Rectangle 2">
            <a:extLst>
              <a:ext uri="{FF2B5EF4-FFF2-40B4-BE49-F238E27FC236}">
                <a16:creationId xmlns:a16="http://schemas.microsoft.com/office/drawing/2014/main" id="{9F772D75-89A6-4C00-B392-7D620E2834C6}"/>
              </a:ext>
            </a:extLst>
          </p:cNvPr>
          <p:cNvSpPr>
            <a:spLocks noChangeArrowheads="1" noTextEdit="1"/>
          </p:cNvSpPr>
          <p:nvPr>
            <p:ph type="sldImg"/>
          </p:nvPr>
        </p:nvSpPr>
        <p:spPr>
          <a:solidFill>
            <a:srgbClr val="FFFFFF"/>
          </a:solidFill>
          <a:ln/>
        </p:spPr>
      </p:sp>
      <p:sp>
        <p:nvSpPr>
          <p:cNvPr id="498692" name="Rectangle 3">
            <a:extLst>
              <a:ext uri="{FF2B5EF4-FFF2-40B4-BE49-F238E27FC236}">
                <a16:creationId xmlns:a16="http://schemas.microsoft.com/office/drawing/2014/main" id="{362FE5F4-35AB-4E4E-AEBE-BE188F5338ED}"/>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LFU in particular needs some care in interpretation. Count total times ever accessed, or times accessed since it came into the pool? This second interpretation would give a newly read block a disadvantage.</a:t>
            </a:r>
          </a:p>
          <a:p>
            <a:pPr marL="228600" indent="-228600"/>
            <a:endParaRPr lang="en-US" altLang="en-US">
              <a:latin typeface="Helvetica" panose="020B0604020202020204" pitchFamily="34" charset="0"/>
              <a:sym typeface="Symbol" panose="05050102010706020507" pitchFamily="18" charset="2"/>
            </a:endParaRPr>
          </a:p>
          <a:p>
            <a:pPr marL="228600" indent="-228600"/>
            <a:r>
              <a:rPr lang="en-US" altLang="en-US">
                <a:latin typeface="Helvetica" panose="020B0604020202020204" pitchFamily="34" charset="0"/>
                <a:sym typeface="Symbol" panose="05050102010706020507" pitchFamily="18" charset="2"/>
              </a:rPr>
              <a:t>When the data in a buffer is replaced, only write to disk if the contents are changed. Another way to look at it: Don’t write to disk when the buffer contents change, only write when the buffer is taken out of the buffer pool.</a:t>
            </a:r>
          </a:p>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7">
            <a:extLst>
              <a:ext uri="{FF2B5EF4-FFF2-40B4-BE49-F238E27FC236}">
                <a16:creationId xmlns:a16="http://schemas.microsoft.com/office/drawing/2014/main" id="{A0F15629-C4F8-4336-98F6-4D0FF781F7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B37861A-26F4-46AB-803F-066101CE0F94}" type="slidenum">
              <a:rPr lang="en-US" altLang="en-US" sz="1300"/>
              <a:pPr eaLnBrk="1" hangingPunct="1"/>
              <a:t>182</a:t>
            </a:fld>
            <a:endParaRPr lang="en-US" altLang="en-US" sz="1300"/>
          </a:p>
        </p:txBody>
      </p:sp>
      <p:sp>
        <p:nvSpPr>
          <p:cNvPr id="499715" name="Rectangle 2">
            <a:extLst>
              <a:ext uri="{FF2B5EF4-FFF2-40B4-BE49-F238E27FC236}">
                <a16:creationId xmlns:a16="http://schemas.microsoft.com/office/drawing/2014/main" id="{4133E186-7F7A-40EB-98E0-0CA7D171DDD1}"/>
              </a:ext>
            </a:extLst>
          </p:cNvPr>
          <p:cNvSpPr>
            <a:spLocks noChangeArrowheads="1" noTextEdit="1"/>
          </p:cNvSpPr>
          <p:nvPr>
            <p:ph type="sldImg"/>
          </p:nvPr>
        </p:nvSpPr>
        <p:spPr>
          <a:solidFill>
            <a:srgbClr val="FFFFFF"/>
          </a:solidFill>
          <a:ln/>
        </p:spPr>
      </p:sp>
      <p:sp>
        <p:nvSpPr>
          <p:cNvPr id="499716" name="Rectangle 3">
            <a:extLst>
              <a:ext uri="{FF2B5EF4-FFF2-40B4-BE49-F238E27FC236}">
                <a16:creationId xmlns:a16="http://schemas.microsoft.com/office/drawing/2014/main" id="{65D1D2A4-F64B-41F3-8805-CB910BB56EC7}"/>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Slide Image Placeholder 1">
            <a:extLst>
              <a:ext uri="{FF2B5EF4-FFF2-40B4-BE49-F238E27FC236}">
                <a16:creationId xmlns:a16="http://schemas.microsoft.com/office/drawing/2014/main" id="{90A05812-F838-499B-B338-0F85FDDDA7EC}"/>
              </a:ext>
            </a:extLst>
          </p:cNvPr>
          <p:cNvSpPr>
            <a:spLocks noGrp="1" noRot="1" noChangeAspect="1" noTextEdit="1"/>
          </p:cNvSpPr>
          <p:nvPr>
            <p:ph type="sldImg"/>
          </p:nvPr>
        </p:nvSpPr>
        <p:spPr>
          <a:ln/>
        </p:spPr>
      </p:sp>
      <p:sp>
        <p:nvSpPr>
          <p:cNvPr id="500739" name="Notes Placeholder 2">
            <a:extLst>
              <a:ext uri="{FF2B5EF4-FFF2-40B4-BE49-F238E27FC236}">
                <a16:creationId xmlns:a16="http://schemas.microsoft.com/office/drawing/2014/main" id="{3B61A700-107B-48DE-933F-B44F0EA113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0740" name="Slide Number Placeholder 3">
            <a:extLst>
              <a:ext uri="{FF2B5EF4-FFF2-40B4-BE49-F238E27FC236}">
                <a16:creationId xmlns:a16="http://schemas.microsoft.com/office/drawing/2014/main" id="{C719F873-9A89-436D-ADA6-BF0B032458D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D14C4FA-F1CC-40EB-989C-2E1BF4C07EAD}" type="slidenum">
              <a:rPr lang="en-US" altLang="en-US" sz="1300"/>
              <a:pPr eaLnBrk="1" hangingPunct="1"/>
              <a:t>183</a:t>
            </a:fld>
            <a:endParaRPr lang="en-US" altLang="en-US" sz="130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a:extLst>
              <a:ext uri="{FF2B5EF4-FFF2-40B4-BE49-F238E27FC236}">
                <a16:creationId xmlns:a16="http://schemas.microsoft.com/office/drawing/2014/main" id="{ACEADDF6-1412-4285-83C2-55955262BD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001E7B-D9F5-4D59-AF2A-30BF8F43A682}" type="slidenum">
              <a:rPr lang="en-US" altLang="en-US" sz="1300"/>
              <a:pPr eaLnBrk="1" hangingPunct="1"/>
              <a:t>184</a:t>
            </a:fld>
            <a:endParaRPr lang="en-US" altLang="en-US" sz="1300"/>
          </a:p>
        </p:txBody>
      </p:sp>
      <p:sp>
        <p:nvSpPr>
          <p:cNvPr id="501763" name="Rectangle 2">
            <a:extLst>
              <a:ext uri="{FF2B5EF4-FFF2-40B4-BE49-F238E27FC236}">
                <a16:creationId xmlns:a16="http://schemas.microsoft.com/office/drawing/2014/main" id="{661F80E9-1DA4-4AC5-9431-9F8521D42A86}"/>
              </a:ext>
            </a:extLst>
          </p:cNvPr>
          <p:cNvSpPr>
            <a:spLocks noChangeArrowheads="1" noTextEdit="1"/>
          </p:cNvSpPr>
          <p:nvPr>
            <p:ph type="sldImg"/>
          </p:nvPr>
        </p:nvSpPr>
        <p:spPr>
          <a:solidFill>
            <a:srgbClr val="FFFFFF"/>
          </a:solidFill>
          <a:ln/>
        </p:spPr>
      </p:sp>
      <p:sp>
        <p:nvSpPr>
          <p:cNvPr id="501764" name="Rectangle 3">
            <a:extLst>
              <a:ext uri="{FF2B5EF4-FFF2-40B4-BE49-F238E27FC236}">
                <a16:creationId xmlns:a16="http://schemas.microsoft.com/office/drawing/2014/main" id="{40276E83-1AEB-4B67-AEFC-B1DDB9DCA4E9}"/>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Slide Image Placeholder 1">
            <a:extLst>
              <a:ext uri="{FF2B5EF4-FFF2-40B4-BE49-F238E27FC236}">
                <a16:creationId xmlns:a16="http://schemas.microsoft.com/office/drawing/2014/main" id="{26361FE9-1A79-45CC-B17E-76F77B3127D6}"/>
              </a:ext>
            </a:extLst>
          </p:cNvPr>
          <p:cNvSpPr>
            <a:spLocks noGrp="1" noRot="1" noChangeAspect="1" noTextEdit="1"/>
          </p:cNvSpPr>
          <p:nvPr>
            <p:ph type="sldImg"/>
          </p:nvPr>
        </p:nvSpPr>
        <p:spPr>
          <a:ln/>
        </p:spPr>
      </p:sp>
      <p:sp>
        <p:nvSpPr>
          <p:cNvPr id="502787" name="Notes Placeholder 2">
            <a:extLst>
              <a:ext uri="{FF2B5EF4-FFF2-40B4-BE49-F238E27FC236}">
                <a16:creationId xmlns:a16="http://schemas.microsoft.com/office/drawing/2014/main" id="{50F9BCFE-9AC6-473E-B3C5-F2A946C2B1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2788" name="Slide Number Placeholder 3">
            <a:extLst>
              <a:ext uri="{FF2B5EF4-FFF2-40B4-BE49-F238E27FC236}">
                <a16:creationId xmlns:a16="http://schemas.microsoft.com/office/drawing/2014/main" id="{53E93A9F-9599-4EB6-9306-0A4CC4CFD8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261B51A-5C29-4722-91D9-287F13C11876}" type="slidenum">
              <a:rPr lang="en-US" altLang="en-US" sz="1300"/>
              <a:pPr eaLnBrk="1" hangingPunct="1"/>
              <a:t>185</a:t>
            </a:fld>
            <a:endParaRPr lang="en-US" altLang="en-US" sz="130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Slide Image Placeholder 1">
            <a:extLst>
              <a:ext uri="{FF2B5EF4-FFF2-40B4-BE49-F238E27FC236}">
                <a16:creationId xmlns:a16="http://schemas.microsoft.com/office/drawing/2014/main" id="{15423FD7-B786-4991-AFF1-125DC67B6C92}"/>
              </a:ext>
            </a:extLst>
          </p:cNvPr>
          <p:cNvSpPr>
            <a:spLocks noGrp="1" noRot="1" noChangeAspect="1" noTextEdit="1"/>
          </p:cNvSpPr>
          <p:nvPr>
            <p:ph type="sldImg"/>
          </p:nvPr>
        </p:nvSpPr>
        <p:spPr>
          <a:ln/>
        </p:spPr>
      </p:sp>
      <p:sp>
        <p:nvSpPr>
          <p:cNvPr id="503811" name="Notes Placeholder 2">
            <a:extLst>
              <a:ext uri="{FF2B5EF4-FFF2-40B4-BE49-F238E27FC236}">
                <a16:creationId xmlns:a16="http://schemas.microsoft.com/office/drawing/2014/main" id="{B9144A8F-3CA6-4F22-A7C9-588C165756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the separate BufferPool and Buffer ADTs. Most methods are on a buffer (requested from the buffer pool).</a:t>
            </a:r>
          </a:p>
          <a:p>
            <a:endParaRPr lang="en-US" altLang="en-US"/>
          </a:p>
        </p:txBody>
      </p:sp>
      <p:sp>
        <p:nvSpPr>
          <p:cNvPr id="503812" name="Slide Number Placeholder 3">
            <a:extLst>
              <a:ext uri="{FF2B5EF4-FFF2-40B4-BE49-F238E27FC236}">
                <a16:creationId xmlns:a16="http://schemas.microsoft.com/office/drawing/2014/main" id="{38B56456-C05F-429B-834C-3E3BA451C2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F86718-D514-4697-8F90-A52D5E4E8EC6}" type="slidenum">
              <a:rPr lang="en-US" altLang="en-US" sz="1300"/>
              <a:pPr eaLnBrk="1" hangingPunct="1"/>
              <a:t>186</a:t>
            </a:fld>
            <a:endParaRPr lang="en-US" altLang="en-US"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8946" name="Rectangle 7">
            <a:extLst>
              <a:ext uri="{FF2B5EF4-FFF2-40B4-BE49-F238E27FC236}">
                <a16:creationId xmlns:a16="http://schemas.microsoft.com/office/drawing/2014/main" id="{5D6B08B8-1B39-4F5E-A1BF-E10350D4EE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0D7851-1F54-4EE0-8267-95F23544E47F}" type="slidenum">
              <a:rPr lang="en-GB" altLang="en-US" sz="1300"/>
              <a:pPr eaLnBrk="1" hangingPunct="1"/>
              <a:t>18</a:t>
            </a:fld>
            <a:endParaRPr lang="en-GB" altLang="en-US" sz="1300"/>
          </a:p>
        </p:txBody>
      </p:sp>
      <p:sp>
        <p:nvSpPr>
          <p:cNvPr id="338947" name="Text Box 1">
            <a:extLst>
              <a:ext uri="{FF2B5EF4-FFF2-40B4-BE49-F238E27FC236}">
                <a16:creationId xmlns:a16="http://schemas.microsoft.com/office/drawing/2014/main" id="{64A444BF-C0F4-4FAD-90E6-5979B463FBD9}"/>
              </a:ext>
            </a:extLst>
          </p:cNvPr>
          <p:cNvSpPr>
            <a:spLocks noChangeArrowheads="1" noTextEdit="1"/>
          </p:cNvSpPr>
          <p:nvPr>
            <p:ph type="sldImg"/>
          </p:nvPr>
        </p:nvSpPr>
        <p:spPr>
          <a:solidFill>
            <a:srgbClr val="FFFFFF"/>
          </a:solidFill>
          <a:ln/>
        </p:spPr>
      </p:sp>
      <p:sp>
        <p:nvSpPr>
          <p:cNvPr id="338948" name="Text Box 2">
            <a:extLst>
              <a:ext uri="{FF2B5EF4-FFF2-40B4-BE49-F238E27FC236}">
                <a16:creationId xmlns:a16="http://schemas.microsoft.com/office/drawing/2014/main" id="{247BFB39-920A-4EF6-9F6A-BB26F584CC3F}"/>
              </a:ext>
            </a:extLst>
          </p:cNvPr>
          <p:cNvSpPr>
            <a:spLocks noChangeArrowheads="1"/>
          </p:cNvSpPr>
          <p:nvPr>
            <p:ph type="body" idx="1"/>
          </p:nvPr>
        </p:nvSpPr>
        <p:spPr>
          <a:xfrm>
            <a:off x="731838" y="4560888"/>
            <a:ext cx="58515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a:extLst>
              <a:ext uri="{FF2B5EF4-FFF2-40B4-BE49-F238E27FC236}">
                <a16:creationId xmlns:a16="http://schemas.microsoft.com/office/drawing/2014/main" id="{384B53EE-A1FA-4C8A-A16B-07156AF1C3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2DD583-6C1C-4DB1-A1ED-CD5AE2F98B57}" type="slidenum">
              <a:rPr lang="en-US" altLang="en-US" sz="1300"/>
              <a:pPr eaLnBrk="1" hangingPunct="1"/>
              <a:t>187</a:t>
            </a:fld>
            <a:endParaRPr lang="en-US" altLang="en-US" sz="1300"/>
          </a:p>
        </p:txBody>
      </p:sp>
      <p:sp>
        <p:nvSpPr>
          <p:cNvPr id="504835" name="Rectangle 2">
            <a:extLst>
              <a:ext uri="{FF2B5EF4-FFF2-40B4-BE49-F238E27FC236}">
                <a16:creationId xmlns:a16="http://schemas.microsoft.com/office/drawing/2014/main" id="{37AED960-671D-4AB5-8664-1602AAE994D9}"/>
              </a:ext>
            </a:extLst>
          </p:cNvPr>
          <p:cNvSpPr>
            <a:spLocks noChangeArrowheads="1" noTextEdit="1"/>
          </p:cNvSpPr>
          <p:nvPr>
            <p:ph type="sldImg"/>
          </p:nvPr>
        </p:nvSpPr>
        <p:spPr>
          <a:solidFill>
            <a:srgbClr val="FFFFFF"/>
          </a:solidFill>
          <a:ln/>
        </p:spPr>
      </p:sp>
      <p:sp>
        <p:nvSpPr>
          <p:cNvPr id="504836" name="Rectangle 3">
            <a:extLst>
              <a:ext uri="{FF2B5EF4-FFF2-40B4-BE49-F238E27FC236}">
                <a16:creationId xmlns:a16="http://schemas.microsoft.com/office/drawing/2014/main" id="{8DB678A3-BC40-4D5F-B18E-8AA817C58470}"/>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a:extLst>
              <a:ext uri="{FF2B5EF4-FFF2-40B4-BE49-F238E27FC236}">
                <a16:creationId xmlns:a16="http://schemas.microsoft.com/office/drawing/2014/main" id="{A98907F8-07AF-490A-A576-F2C686BFA1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CFC0A6-5328-4323-9C9A-6175F5EBF869}" type="slidenum">
              <a:rPr lang="en-US" altLang="en-US" sz="1300"/>
              <a:pPr eaLnBrk="1" hangingPunct="1"/>
              <a:t>188</a:t>
            </a:fld>
            <a:endParaRPr lang="en-US" altLang="en-US" sz="1300"/>
          </a:p>
        </p:txBody>
      </p:sp>
      <p:sp>
        <p:nvSpPr>
          <p:cNvPr id="505859" name="Rectangle 2">
            <a:extLst>
              <a:ext uri="{FF2B5EF4-FFF2-40B4-BE49-F238E27FC236}">
                <a16:creationId xmlns:a16="http://schemas.microsoft.com/office/drawing/2014/main" id="{1D3EACB5-5F74-47C5-BC63-74AB23528EE4}"/>
              </a:ext>
            </a:extLst>
          </p:cNvPr>
          <p:cNvSpPr>
            <a:spLocks noChangeArrowheads="1" noTextEdit="1"/>
          </p:cNvSpPr>
          <p:nvPr>
            <p:ph type="sldImg"/>
          </p:nvPr>
        </p:nvSpPr>
        <p:spPr>
          <a:solidFill>
            <a:srgbClr val="FFFFFF"/>
          </a:solidFill>
          <a:ln/>
        </p:spPr>
      </p:sp>
      <p:sp>
        <p:nvSpPr>
          <p:cNvPr id="505860" name="Rectangle 3">
            <a:extLst>
              <a:ext uri="{FF2B5EF4-FFF2-40B4-BE49-F238E27FC236}">
                <a16:creationId xmlns:a16="http://schemas.microsoft.com/office/drawing/2014/main" id="{41520FB0-EE6C-46C5-903D-B8CAC020D7D4}"/>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For sequential search to be more efficient than random access to the file</a:t>
            </a:r>
          </a:p>
          <a:p>
            <a:pPr marL="685800" lvl="1" indent="-228600">
              <a:buFontTx/>
              <a:buChar char="•"/>
            </a:pPr>
            <a:r>
              <a:rPr lang="en-US" altLang="en-US">
                <a:latin typeface="Helvetica" panose="020B0604020202020204" pitchFamily="34" charset="0"/>
                <a:sym typeface="Symbol" panose="05050102010706020507" pitchFamily="18" charset="2"/>
              </a:rPr>
              <a:t>adjacent logical blocks of the file must be physically adjacent.</a:t>
            </a:r>
          </a:p>
          <a:p>
            <a:pPr marL="685800" lvl="1" indent="-228600">
              <a:buFontTx/>
              <a:buChar char="•"/>
            </a:pPr>
            <a:r>
              <a:rPr lang="en-US" altLang="en-US">
                <a:latin typeface="Helvetica" panose="020B0604020202020204" pitchFamily="34" charset="0"/>
                <a:sym typeface="Symbol" panose="05050102010706020507" pitchFamily="18" charset="2"/>
              </a:rPr>
              <a:t>There must be no competition for the I/O head, either with another process, or within the same process (such as thrashing between and input buffer and an output buffer).</a:t>
            </a: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a:extLst>
              <a:ext uri="{FF2B5EF4-FFF2-40B4-BE49-F238E27FC236}">
                <a16:creationId xmlns:a16="http://schemas.microsoft.com/office/drawing/2014/main" id="{D41D623B-04E8-4908-98BA-CB4D1186C3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61720F7-E1AC-4FFC-9ECB-77C7EC3D90EE}" type="slidenum">
              <a:rPr lang="en-US" altLang="en-US" sz="1300"/>
              <a:pPr eaLnBrk="1" hangingPunct="1"/>
              <a:t>189</a:t>
            </a:fld>
            <a:endParaRPr lang="en-US" altLang="en-US" sz="1300"/>
          </a:p>
        </p:txBody>
      </p:sp>
      <p:sp>
        <p:nvSpPr>
          <p:cNvPr id="506883" name="Rectangle 2">
            <a:extLst>
              <a:ext uri="{FF2B5EF4-FFF2-40B4-BE49-F238E27FC236}">
                <a16:creationId xmlns:a16="http://schemas.microsoft.com/office/drawing/2014/main" id="{FC01332F-2A2E-4DBE-8B5B-457A50FA1981}"/>
              </a:ext>
            </a:extLst>
          </p:cNvPr>
          <p:cNvSpPr>
            <a:spLocks noChangeArrowheads="1" noTextEdit="1"/>
          </p:cNvSpPr>
          <p:nvPr>
            <p:ph type="sldImg"/>
          </p:nvPr>
        </p:nvSpPr>
        <p:spPr>
          <a:solidFill>
            <a:srgbClr val="FFFFFF"/>
          </a:solidFill>
          <a:ln/>
        </p:spPr>
      </p:sp>
      <p:sp>
        <p:nvSpPr>
          <p:cNvPr id="506884" name="Rectangle 3">
            <a:extLst>
              <a:ext uri="{FF2B5EF4-FFF2-40B4-BE49-F238E27FC236}">
                <a16:creationId xmlns:a16="http://schemas.microsoft.com/office/drawing/2014/main" id="{558EB6EF-612F-460B-8768-2073F774B989}"/>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Usually the records are not rewritten in sorted order.</a:t>
            </a:r>
          </a:p>
          <a:p>
            <a:pPr marL="228600" indent="-228600"/>
            <a:r>
              <a:rPr lang="en-US" altLang="en-US">
                <a:latin typeface="Helvetica" panose="020B0604020202020204" pitchFamily="34" charset="0"/>
                <a:sym typeface="Symbol" panose="05050102010706020507" pitchFamily="18" charset="2"/>
              </a:rPr>
              <a:t>(1) It is expensive (random access to all records).</a:t>
            </a:r>
          </a:p>
          <a:p>
            <a:pPr marL="228600" indent="-228600"/>
            <a:r>
              <a:rPr lang="en-US" altLang="en-US">
                <a:latin typeface="Helvetica" panose="020B0604020202020204" pitchFamily="34" charset="0"/>
                <a:sym typeface="Symbol" panose="05050102010706020507" pitchFamily="18" charset="2"/>
              </a:rPr>
              <a:t>(2) If there are multiple keys, there is no single “correct” order.</a:t>
            </a:r>
          </a:p>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7">
            <a:extLst>
              <a:ext uri="{FF2B5EF4-FFF2-40B4-BE49-F238E27FC236}">
                <a16:creationId xmlns:a16="http://schemas.microsoft.com/office/drawing/2014/main" id="{BC53699D-0ACE-45B2-9A19-BEA73022E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BAD093-E6BC-4838-B3D8-95028C5ADC40}" type="slidenum">
              <a:rPr lang="en-US" altLang="en-US" sz="1300"/>
              <a:pPr eaLnBrk="1" hangingPunct="1"/>
              <a:t>190</a:t>
            </a:fld>
            <a:endParaRPr lang="en-US" altLang="en-US" sz="1300"/>
          </a:p>
        </p:txBody>
      </p:sp>
      <p:sp>
        <p:nvSpPr>
          <p:cNvPr id="507907" name="Rectangle 2">
            <a:extLst>
              <a:ext uri="{FF2B5EF4-FFF2-40B4-BE49-F238E27FC236}">
                <a16:creationId xmlns:a16="http://schemas.microsoft.com/office/drawing/2014/main" id="{B823C643-322D-45FD-8CD7-A0547FDE4C90}"/>
              </a:ext>
            </a:extLst>
          </p:cNvPr>
          <p:cNvSpPr>
            <a:spLocks noChangeArrowheads="1" noTextEdit="1"/>
          </p:cNvSpPr>
          <p:nvPr>
            <p:ph type="sldImg"/>
          </p:nvPr>
        </p:nvSpPr>
        <p:spPr>
          <a:solidFill>
            <a:srgbClr val="FFFFFF"/>
          </a:solidFill>
          <a:ln/>
        </p:spPr>
      </p:sp>
      <p:sp>
        <p:nvSpPr>
          <p:cNvPr id="507908" name="Rectangle 3">
            <a:extLst>
              <a:ext uri="{FF2B5EF4-FFF2-40B4-BE49-F238E27FC236}">
                <a16:creationId xmlns:a16="http://schemas.microsoft.com/office/drawing/2014/main" id="{4134AB97-D922-41FB-9DD0-94760EEBDACD}"/>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Usually the records are not rewritten in sorted order.</a:t>
            </a:r>
          </a:p>
          <a:p>
            <a:pPr marL="228600" indent="-228600"/>
            <a:r>
              <a:rPr lang="en-US" altLang="en-US">
                <a:latin typeface="Helvetica" panose="020B0604020202020204" pitchFamily="34" charset="0"/>
                <a:sym typeface="Symbol" panose="05050102010706020507" pitchFamily="18" charset="2"/>
              </a:rPr>
              <a:t>(1) It is expensive (random access to all records).</a:t>
            </a:r>
          </a:p>
          <a:p>
            <a:pPr marL="228600" indent="-228600"/>
            <a:r>
              <a:rPr lang="en-US" altLang="en-US">
                <a:latin typeface="Helvetica" panose="020B0604020202020204" pitchFamily="34" charset="0"/>
                <a:sym typeface="Symbol" panose="05050102010706020507" pitchFamily="18" charset="2"/>
              </a:rPr>
              <a:t>(2) If there are multiple keys, there is no single “correct” order.</a:t>
            </a:r>
          </a:p>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a:extLst>
              <a:ext uri="{FF2B5EF4-FFF2-40B4-BE49-F238E27FC236}">
                <a16:creationId xmlns:a16="http://schemas.microsoft.com/office/drawing/2014/main" id="{64B7039A-C20A-4321-AA51-ECB6E1D741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A2ACCB0-42B4-43B8-A389-D4D7B7350222}" type="slidenum">
              <a:rPr lang="en-US" altLang="en-US" sz="1300"/>
              <a:pPr eaLnBrk="1" hangingPunct="1"/>
              <a:t>191</a:t>
            </a:fld>
            <a:endParaRPr lang="en-US" altLang="en-US" sz="1300"/>
          </a:p>
        </p:txBody>
      </p:sp>
      <p:sp>
        <p:nvSpPr>
          <p:cNvPr id="508931" name="Rectangle 2">
            <a:extLst>
              <a:ext uri="{FF2B5EF4-FFF2-40B4-BE49-F238E27FC236}">
                <a16:creationId xmlns:a16="http://schemas.microsoft.com/office/drawing/2014/main" id="{ABB02AC9-3E27-42A6-9904-2A6DCF9CF3F9}"/>
              </a:ext>
            </a:extLst>
          </p:cNvPr>
          <p:cNvSpPr>
            <a:spLocks noChangeArrowheads="1" noTextEdit="1"/>
          </p:cNvSpPr>
          <p:nvPr>
            <p:ph type="sldImg"/>
          </p:nvPr>
        </p:nvSpPr>
        <p:spPr>
          <a:solidFill>
            <a:srgbClr val="FFFFFF"/>
          </a:solidFill>
          <a:ln/>
        </p:spPr>
      </p:sp>
      <p:sp>
        <p:nvSpPr>
          <p:cNvPr id="508932" name="Rectangle 3">
            <a:extLst>
              <a:ext uri="{FF2B5EF4-FFF2-40B4-BE49-F238E27FC236}">
                <a16:creationId xmlns:a16="http://schemas.microsoft.com/office/drawing/2014/main" id="{728DD226-2EE0-49CE-9600-77DFA40DC0A2}"/>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Usually the records are not rewritten in sorted order.</a:t>
            </a:r>
          </a:p>
          <a:p>
            <a:pPr marL="228600" indent="-228600"/>
            <a:r>
              <a:rPr lang="en-US" altLang="en-US">
                <a:latin typeface="Helvetica" panose="020B0604020202020204" pitchFamily="34" charset="0"/>
                <a:sym typeface="Symbol" panose="05050102010706020507" pitchFamily="18" charset="2"/>
              </a:rPr>
              <a:t>(1) It is expensive (random access to all records).</a:t>
            </a:r>
          </a:p>
          <a:p>
            <a:pPr marL="228600" indent="-228600"/>
            <a:r>
              <a:rPr lang="en-US" altLang="en-US">
                <a:latin typeface="Helvetica" panose="020B0604020202020204" pitchFamily="34" charset="0"/>
                <a:sym typeface="Symbol" panose="05050102010706020507" pitchFamily="18" charset="2"/>
              </a:rPr>
              <a:t>(2) If there are multiple keys, there is no single “correct” order.</a:t>
            </a:r>
          </a:p>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7">
            <a:extLst>
              <a:ext uri="{FF2B5EF4-FFF2-40B4-BE49-F238E27FC236}">
                <a16:creationId xmlns:a16="http://schemas.microsoft.com/office/drawing/2014/main" id="{E11443A4-0EE9-4FE4-BE05-DB1972D689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4252D2-C089-4805-A0E5-3913CE5C5143}" type="slidenum">
              <a:rPr lang="en-US" altLang="en-US" sz="1300"/>
              <a:pPr eaLnBrk="1" hangingPunct="1"/>
              <a:t>192</a:t>
            </a:fld>
            <a:endParaRPr lang="en-US" altLang="en-US" sz="1300"/>
          </a:p>
        </p:txBody>
      </p:sp>
      <p:sp>
        <p:nvSpPr>
          <p:cNvPr id="509955" name="Rectangle 2">
            <a:extLst>
              <a:ext uri="{FF2B5EF4-FFF2-40B4-BE49-F238E27FC236}">
                <a16:creationId xmlns:a16="http://schemas.microsoft.com/office/drawing/2014/main" id="{2B36EDE1-FE97-4E12-B745-99EAE800245A}"/>
              </a:ext>
            </a:extLst>
          </p:cNvPr>
          <p:cNvSpPr>
            <a:spLocks noChangeArrowheads="1" noTextEdit="1"/>
          </p:cNvSpPr>
          <p:nvPr>
            <p:ph type="sldImg"/>
          </p:nvPr>
        </p:nvSpPr>
        <p:spPr>
          <a:solidFill>
            <a:srgbClr val="FFFFFF"/>
          </a:solidFill>
          <a:ln/>
        </p:spPr>
      </p:sp>
      <p:sp>
        <p:nvSpPr>
          <p:cNvPr id="509956" name="Rectangle 3">
            <a:extLst>
              <a:ext uri="{FF2B5EF4-FFF2-40B4-BE49-F238E27FC236}">
                <a16:creationId xmlns:a16="http://schemas.microsoft.com/office/drawing/2014/main" id="{7D3689D6-6F0B-4A6C-82AB-CF5606C2EB38}"/>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Usually the records are not rewritten in sorted order.</a:t>
            </a:r>
          </a:p>
          <a:p>
            <a:pPr marL="228600" indent="-228600"/>
            <a:r>
              <a:rPr lang="en-US" altLang="en-US">
                <a:latin typeface="Helvetica" panose="020B0604020202020204" pitchFamily="34" charset="0"/>
                <a:sym typeface="Symbol" panose="05050102010706020507" pitchFamily="18" charset="2"/>
              </a:rPr>
              <a:t>(1) It is expensive (random access to all records).</a:t>
            </a:r>
          </a:p>
          <a:p>
            <a:pPr marL="228600" indent="-228600"/>
            <a:r>
              <a:rPr lang="en-US" altLang="en-US">
                <a:latin typeface="Helvetica" panose="020B0604020202020204" pitchFamily="34" charset="0"/>
                <a:sym typeface="Symbol" panose="05050102010706020507" pitchFamily="18" charset="2"/>
              </a:rPr>
              <a:t>(2) If there are multiple keys, there is no single “correct” order.</a:t>
            </a:r>
          </a:p>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a:extLst>
              <a:ext uri="{FF2B5EF4-FFF2-40B4-BE49-F238E27FC236}">
                <a16:creationId xmlns:a16="http://schemas.microsoft.com/office/drawing/2014/main" id="{7FD7EDE2-5562-4B26-B650-AC5E6ECC41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A8A2596-D0FB-4BAF-9D13-844BDED68218}" type="slidenum">
              <a:rPr lang="en-US" altLang="en-US" sz="1300"/>
              <a:pPr eaLnBrk="1" hangingPunct="1"/>
              <a:t>193</a:t>
            </a:fld>
            <a:endParaRPr lang="en-US" altLang="en-US" sz="1300"/>
          </a:p>
        </p:txBody>
      </p:sp>
      <p:sp>
        <p:nvSpPr>
          <p:cNvPr id="510979" name="Rectangle 2">
            <a:extLst>
              <a:ext uri="{FF2B5EF4-FFF2-40B4-BE49-F238E27FC236}">
                <a16:creationId xmlns:a16="http://schemas.microsoft.com/office/drawing/2014/main" id="{5A8EBF72-4472-4D88-AC07-617563C44197}"/>
              </a:ext>
            </a:extLst>
          </p:cNvPr>
          <p:cNvSpPr>
            <a:spLocks noChangeArrowheads="1" noTextEdit="1"/>
          </p:cNvSpPr>
          <p:nvPr>
            <p:ph type="sldImg"/>
          </p:nvPr>
        </p:nvSpPr>
        <p:spPr>
          <a:solidFill>
            <a:srgbClr val="FFFFFF"/>
          </a:solidFill>
          <a:ln/>
        </p:spPr>
      </p:sp>
      <p:sp>
        <p:nvSpPr>
          <p:cNvPr id="510980" name="Rectangle 3">
            <a:extLst>
              <a:ext uri="{FF2B5EF4-FFF2-40B4-BE49-F238E27FC236}">
                <a16:creationId xmlns:a16="http://schemas.microsoft.com/office/drawing/2014/main" id="{9C5DE256-C9DE-457C-8745-CFA412275A71}"/>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The passes are sequential.  But, on a single disk drive, competition for the I/O head eliminates this advantage.</a:t>
            </a:r>
          </a:p>
          <a:p>
            <a:pPr marL="228600" indent="-228600"/>
            <a:endParaRPr lang="en-US" altLang="en-US">
              <a:latin typeface="Helvetica" panose="020B0604020202020204" pitchFamily="34" charset="0"/>
              <a:sym typeface="Symbol" panose="05050102010706020507" pitchFamily="18" charset="2"/>
            </a:endParaRPr>
          </a:p>
          <a:p>
            <a:pPr marL="228600" indent="-228600"/>
            <a:r>
              <a:rPr lang="en-US" altLang="en-US">
                <a:latin typeface="Helvetica" panose="020B0604020202020204" pitchFamily="34" charset="0"/>
                <a:sym typeface="Symbol" panose="05050102010706020507" pitchFamily="18" charset="2"/>
              </a:rPr>
              <a:t>But, we can get a massive improvement by reading in a block, or several blocks, and using an in-memory sort to create the initial runs.</a:t>
            </a: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a:extLst>
              <a:ext uri="{FF2B5EF4-FFF2-40B4-BE49-F238E27FC236}">
                <a16:creationId xmlns:a16="http://schemas.microsoft.com/office/drawing/2014/main" id="{586C7957-4D7E-4D5A-9F5A-F50FD27E67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C56BF7-48F9-43F6-8E66-4E963C575D1C}" type="slidenum">
              <a:rPr lang="en-US" altLang="en-US" sz="1300"/>
              <a:pPr eaLnBrk="1" hangingPunct="1"/>
              <a:t>194</a:t>
            </a:fld>
            <a:endParaRPr lang="en-US" altLang="en-US" sz="1300"/>
          </a:p>
        </p:txBody>
      </p:sp>
      <p:sp>
        <p:nvSpPr>
          <p:cNvPr id="512003" name="Rectangle 2">
            <a:extLst>
              <a:ext uri="{FF2B5EF4-FFF2-40B4-BE49-F238E27FC236}">
                <a16:creationId xmlns:a16="http://schemas.microsoft.com/office/drawing/2014/main" id="{45A94E59-6C85-40D6-B47E-1FC5F35B2F7F}"/>
              </a:ext>
            </a:extLst>
          </p:cNvPr>
          <p:cNvSpPr>
            <a:spLocks noChangeArrowheads="1" noTextEdit="1"/>
          </p:cNvSpPr>
          <p:nvPr>
            <p:ph type="sldImg"/>
          </p:nvPr>
        </p:nvSpPr>
        <p:spPr>
          <a:solidFill>
            <a:srgbClr val="FFFFFF"/>
          </a:solidFill>
          <a:ln/>
        </p:spPr>
      </p:sp>
      <p:sp>
        <p:nvSpPr>
          <p:cNvPr id="512004" name="Rectangle 3">
            <a:extLst>
              <a:ext uri="{FF2B5EF4-FFF2-40B4-BE49-F238E27FC236}">
                <a16:creationId xmlns:a16="http://schemas.microsoft.com/office/drawing/2014/main" id="{B25CC8DE-2A73-4EF4-83EC-B7211A51C7EC}"/>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a:extLst>
              <a:ext uri="{FF2B5EF4-FFF2-40B4-BE49-F238E27FC236}">
                <a16:creationId xmlns:a16="http://schemas.microsoft.com/office/drawing/2014/main" id="{D2580C1E-6E1E-4C9E-B46B-0D1E8B9B75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158CEA-EB85-4FCF-ACEA-F61CF8486063}" type="slidenum">
              <a:rPr lang="en-US" altLang="en-US" sz="1300"/>
              <a:pPr eaLnBrk="1" hangingPunct="1"/>
              <a:t>195</a:t>
            </a:fld>
            <a:endParaRPr lang="en-US" altLang="en-US" sz="1300"/>
          </a:p>
        </p:txBody>
      </p:sp>
      <p:sp>
        <p:nvSpPr>
          <p:cNvPr id="513027" name="Rectangle 2">
            <a:extLst>
              <a:ext uri="{FF2B5EF4-FFF2-40B4-BE49-F238E27FC236}">
                <a16:creationId xmlns:a16="http://schemas.microsoft.com/office/drawing/2014/main" id="{E6501F95-937A-4754-ACB2-2EC80CC2A291}"/>
              </a:ext>
            </a:extLst>
          </p:cNvPr>
          <p:cNvSpPr>
            <a:spLocks noChangeArrowheads="1" noTextEdit="1"/>
          </p:cNvSpPr>
          <p:nvPr>
            <p:ph type="sldImg"/>
          </p:nvPr>
        </p:nvSpPr>
        <p:spPr>
          <a:solidFill>
            <a:srgbClr val="FFFFFF"/>
          </a:solidFill>
          <a:ln/>
        </p:spPr>
      </p:sp>
      <p:sp>
        <p:nvSpPr>
          <p:cNvPr id="513028" name="Rectangle 3">
            <a:extLst>
              <a:ext uri="{FF2B5EF4-FFF2-40B4-BE49-F238E27FC236}">
                <a16:creationId xmlns:a16="http://schemas.microsoft.com/office/drawing/2014/main" id="{672F1912-F4BF-41D6-9890-D06A75D6D6F9}"/>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7">
            <a:extLst>
              <a:ext uri="{FF2B5EF4-FFF2-40B4-BE49-F238E27FC236}">
                <a16:creationId xmlns:a16="http://schemas.microsoft.com/office/drawing/2014/main" id="{49D02809-3678-4B69-B2D0-23A5175EBA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7F27970-4835-4A33-8EB0-C2DEAC9EEA3D}" type="slidenum">
              <a:rPr lang="en-US" altLang="en-US" sz="1300"/>
              <a:pPr eaLnBrk="1" hangingPunct="1"/>
              <a:t>196</a:t>
            </a:fld>
            <a:endParaRPr lang="en-US" altLang="en-US" sz="1300"/>
          </a:p>
        </p:txBody>
      </p:sp>
      <p:sp>
        <p:nvSpPr>
          <p:cNvPr id="514051" name="Rectangle 2">
            <a:extLst>
              <a:ext uri="{FF2B5EF4-FFF2-40B4-BE49-F238E27FC236}">
                <a16:creationId xmlns:a16="http://schemas.microsoft.com/office/drawing/2014/main" id="{B7EB36DC-D024-4603-B28E-839AFAF729AF}"/>
              </a:ext>
            </a:extLst>
          </p:cNvPr>
          <p:cNvSpPr>
            <a:spLocks noChangeArrowheads="1" noTextEdit="1"/>
          </p:cNvSpPr>
          <p:nvPr>
            <p:ph type="sldImg"/>
          </p:nvPr>
        </p:nvSpPr>
        <p:spPr>
          <a:solidFill>
            <a:srgbClr val="FFFFFF"/>
          </a:solidFill>
          <a:ln/>
        </p:spPr>
      </p:sp>
      <p:sp>
        <p:nvSpPr>
          <p:cNvPr id="514052" name="Rectangle 3">
            <a:extLst>
              <a:ext uri="{FF2B5EF4-FFF2-40B4-BE49-F238E27FC236}">
                <a16:creationId xmlns:a16="http://schemas.microsoft.com/office/drawing/2014/main" id="{12FE3A1D-29CF-4351-8728-20E9A2E3F491}"/>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Slide Image Placeholder 1">
            <a:extLst>
              <a:ext uri="{FF2B5EF4-FFF2-40B4-BE49-F238E27FC236}">
                <a16:creationId xmlns:a16="http://schemas.microsoft.com/office/drawing/2014/main" id="{2D1944EE-754F-4FF7-9F75-9A58854B5ABD}"/>
              </a:ext>
            </a:extLst>
          </p:cNvPr>
          <p:cNvSpPr>
            <a:spLocks noGrp="1" noRot="1" noChangeAspect="1" noTextEdit="1"/>
          </p:cNvSpPr>
          <p:nvPr>
            <p:ph type="sldImg"/>
          </p:nvPr>
        </p:nvSpPr>
        <p:spPr>
          <a:ln/>
        </p:spPr>
      </p:sp>
      <p:sp>
        <p:nvSpPr>
          <p:cNvPr id="339971" name="Notes Placeholder 2">
            <a:extLst>
              <a:ext uri="{FF2B5EF4-FFF2-40B4-BE49-F238E27FC236}">
                <a16:creationId xmlns:a16="http://schemas.microsoft.com/office/drawing/2014/main" id="{E22CFD36-E186-4CFF-A205-298F073D44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9972" name="Slide Number Placeholder 3">
            <a:extLst>
              <a:ext uri="{FF2B5EF4-FFF2-40B4-BE49-F238E27FC236}">
                <a16:creationId xmlns:a16="http://schemas.microsoft.com/office/drawing/2014/main" id="{D6030E4A-D422-49FA-B077-3C177CB4AB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F42022A-C605-42DE-A995-79DCA7819B5D}" type="slidenum">
              <a:rPr lang="en-US" altLang="en-US" sz="1300"/>
              <a:pPr eaLnBrk="1" hangingPunct="1"/>
              <a:t>19</a:t>
            </a:fld>
            <a:endParaRPr lang="en-US" altLang="en-US" sz="13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a:extLst>
              <a:ext uri="{FF2B5EF4-FFF2-40B4-BE49-F238E27FC236}">
                <a16:creationId xmlns:a16="http://schemas.microsoft.com/office/drawing/2014/main" id="{7DB9BD0E-CDEE-4A32-A5A4-48B66F07F1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F20712-CC42-4C68-B21D-737C85E5E6CF}" type="slidenum">
              <a:rPr lang="en-US" altLang="en-US" sz="1300"/>
              <a:pPr eaLnBrk="1" hangingPunct="1"/>
              <a:t>197</a:t>
            </a:fld>
            <a:endParaRPr lang="en-US" altLang="en-US" sz="1300"/>
          </a:p>
        </p:txBody>
      </p:sp>
      <p:sp>
        <p:nvSpPr>
          <p:cNvPr id="515075" name="Rectangle 2">
            <a:extLst>
              <a:ext uri="{FF2B5EF4-FFF2-40B4-BE49-F238E27FC236}">
                <a16:creationId xmlns:a16="http://schemas.microsoft.com/office/drawing/2014/main" id="{F374A558-6BCB-4557-9817-786C66FAE318}"/>
              </a:ext>
            </a:extLst>
          </p:cNvPr>
          <p:cNvSpPr>
            <a:spLocks noChangeArrowheads="1" noTextEdit="1"/>
          </p:cNvSpPr>
          <p:nvPr>
            <p:ph type="sldImg"/>
          </p:nvPr>
        </p:nvSpPr>
        <p:spPr>
          <a:solidFill>
            <a:srgbClr val="FFFFFF"/>
          </a:solidFill>
          <a:ln/>
        </p:spPr>
      </p:sp>
      <p:sp>
        <p:nvSpPr>
          <p:cNvPr id="515076" name="Rectangle 3">
            <a:extLst>
              <a:ext uri="{FF2B5EF4-FFF2-40B4-BE49-F238E27FC236}">
                <a16:creationId xmlns:a16="http://schemas.microsoft.com/office/drawing/2014/main" id="{7F220D36-7080-4E65-A17E-C5140906DAF1}"/>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a:extLst>
              <a:ext uri="{FF2B5EF4-FFF2-40B4-BE49-F238E27FC236}">
                <a16:creationId xmlns:a16="http://schemas.microsoft.com/office/drawing/2014/main" id="{DA984621-A104-46BC-A5D3-98FA7CB007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6E5E0D7-B5CD-46E3-8794-137603D33095}" type="slidenum">
              <a:rPr lang="en-US" altLang="en-US" sz="1300"/>
              <a:pPr eaLnBrk="1" hangingPunct="1"/>
              <a:t>198</a:t>
            </a:fld>
            <a:endParaRPr lang="en-US" altLang="en-US" sz="1300"/>
          </a:p>
        </p:txBody>
      </p:sp>
      <p:sp>
        <p:nvSpPr>
          <p:cNvPr id="516099" name="Rectangle 2">
            <a:extLst>
              <a:ext uri="{FF2B5EF4-FFF2-40B4-BE49-F238E27FC236}">
                <a16:creationId xmlns:a16="http://schemas.microsoft.com/office/drawing/2014/main" id="{91B723BD-FA35-4E40-B758-31C49280A20C}"/>
              </a:ext>
            </a:extLst>
          </p:cNvPr>
          <p:cNvSpPr>
            <a:spLocks noChangeArrowheads="1" noTextEdit="1"/>
          </p:cNvSpPr>
          <p:nvPr>
            <p:ph type="sldImg"/>
          </p:nvPr>
        </p:nvSpPr>
        <p:spPr>
          <a:solidFill>
            <a:srgbClr val="FFFFFF"/>
          </a:solidFill>
          <a:ln/>
        </p:spPr>
      </p:sp>
      <p:sp>
        <p:nvSpPr>
          <p:cNvPr id="516100" name="Rectangle 3">
            <a:extLst>
              <a:ext uri="{FF2B5EF4-FFF2-40B4-BE49-F238E27FC236}">
                <a16:creationId xmlns:a16="http://schemas.microsoft.com/office/drawing/2014/main" id="{55C8655D-3EFE-4E83-90E2-460847231CF7}"/>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How many disk drives do we need for the greatest benefit?  Two -- one for input, one for output.</a:t>
            </a: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a:extLst>
              <a:ext uri="{FF2B5EF4-FFF2-40B4-BE49-F238E27FC236}">
                <a16:creationId xmlns:a16="http://schemas.microsoft.com/office/drawing/2014/main" id="{BC20D5D8-D931-4E20-A9D9-10FF8878F5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24648FE-A93C-4CB7-898E-03251899D74B}" type="slidenum">
              <a:rPr lang="en-US" altLang="en-US" sz="1300"/>
              <a:pPr eaLnBrk="1" hangingPunct="1"/>
              <a:t>199</a:t>
            </a:fld>
            <a:endParaRPr lang="en-US" altLang="en-US" sz="1300"/>
          </a:p>
        </p:txBody>
      </p:sp>
      <p:sp>
        <p:nvSpPr>
          <p:cNvPr id="517123" name="Rectangle 2">
            <a:extLst>
              <a:ext uri="{FF2B5EF4-FFF2-40B4-BE49-F238E27FC236}">
                <a16:creationId xmlns:a16="http://schemas.microsoft.com/office/drawing/2014/main" id="{168BF49D-4844-4068-A28A-E3354EF74EFF}"/>
              </a:ext>
            </a:extLst>
          </p:cNvPr>
          <p:cNvSpPr>
            <a:spLocks noChangeArrowheads="1" noTextEdit="1"/>
          </p:cNvSpPr>
          <p:nvPr>
            <p:ph type="sldImg"/>
          </p:nvPr>
        </p:nvSpPr>
        <p:spPr>
          <a:solidFill>
            <a:srgbClr val="FFFFFF"/>
          </a:solidFill>
          <a:ln/>
        </p:spPr>
      </p:sp>
      <p:sp>
        <p:nvSpPr>
          <p:cNvPr id="517124" name="Rectangle 3">
            <a:extLst>
              <a:ext uri="{FF2B5EF4-FFF2-40B4-BE49-F238E27FC236}">
                <a16:creationId xmlns:a16="http://schemas.microsoft.com/office/drawing/2014/main" id="{0F13A0EA-55DE-42BD-A4D0-838DFBE28486}"/>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7">
            <a:extLst>
              <a:ext uri="{FF2B5EF4-FFF2-40B4-BE49-F238E27FC236}">
                <a16:creationId xmlns:a16="http://schemas.microsoft.com/office/drawing/2014/main" id="{B5BF882B-5171-4E37-A79A-C9690580C0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ACF1C8-72A6-424F-A604-6122D659D4F7}" type="slidenum">
              <a:rPr lang="en-US" altLang="en-US" sz="1300"/>
              <a:pPr eaLnBrk="1" hangingPunct="1"/>
              <a:t>200</a:t>
            </a:fld>
            <a:endParaRPr lang="en-US" altLang="en-US" sz="1300"/>
          </a:p>
        </p:txBody>
      </p:sp>
      <p:sp>
        <p:nvSpPr>
          <p:cNvPr id="518147" name="Rectangle 2">
            <a:extLst>
              <a:ext uri="{FF2B5EF4-FFF2-40B4-BE49-F238E27FC236}">
                <a16:creationId xmlns:a16="http://schemas.microsoft.com/office/drawing/2014/main" id="{251B6B35-4605-4A37-89CB-4018D58A884A}"/>
              </a:ext>
            </a:extLst>
          </p:cNvPr>
          <p:cNvSpPr>
            <a:spLocks noChangeArrowheads="1" noTextEdit="1"/>
          </p:cNvSpPr>
          <p:nvPr>
            <p:ph type="sldImg"/>
          </p:nvPr>
        </p:nvSpPr>
        <p:spPr>
          <a:solidFill>
            <a:srgbClr val="FFFFFF"/>
          </a:solidFill>
          <a:ln/>
        </p:spPr>
      </p:sp>
      <p:sp>
        <p:nvSpPr>
          <p:cNvPr id="518148" name="Rectangle 3">
            <a:extLst>
              <a:ext uri="{FF2B5EF4-FFF2-40B4-BE49-F238E27FC236}">
                <a16:creationId xmlns:a16="http://schemas.microsoft.com/office/drawing/2014/main" id="{6B561016-4967-40E7-95C9-03871AA6E92F}"/>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For r initial runs, need log r passes.</a:t>
            </a:r>
          </a:p>
          <a:p>
            <a:pPr marL="228600" indent="-228600"/>
            <a:endParaRPr lang="en-US" altLang="en-US">
              <a:latin typeface="Helvetica" panose="020B0604020202020204" pitchFamily="34" charset="0"/>
              <a:sym typeface="Symbol" panose="05050102010706020507" pitchFamily="18" charset="2"/>
            </a:endParaRPr>
          </a:p>
          <a:p>
            <a:pPr marL="228600" indent="-228600"/>
            <a:r>
              <a:rPr lang="en-US" altLang="en-US">
                <a:latin typeface="Helvetica" panose="020B0604020202020204" pitchFamily="34" charset="0"/>
                <a:sym typeface="Symbol" panose="05050102010706020507" pitchFamily="18" charset="2"/>
              </a:rPr>
              <a:t>We get NO benefit from sequential reading if only one disk drive is used.</a:t>
            </a:r>
          </a:p>
          <a:p>
            <a:pPr marL="228600" indent="-228600"/>
            <a:endParaRPr lang="en-US" altLang="en-US">
              <a:latin typeface="Helvetica" panose="020B0604020202020204" pitchFamily="34" charset="0"/>
              <a:sym typeface="Symbol" panose="05050102010706020507" pitchFamily="18" charset="2"/>
            </a:endParaRPr>
          </a:p>
          <a:p>
            <a:pPr marL="228600" indent="-228600"/>
            <a:r>
              <a:rPr lang="en-US" altLang="en-US">
                <a:latin typeface="Helvetica" panose="020B0604020202020204" pitchFamily="34" charset="0"/>
                <a:sym typeface="Symbol" panose="05050102010706020507" pitchFamily="18" charset="2"/>
              </a:rPr>
              <a:t>Working memory is poorly used because only 2 blocks are really needed.  So, we would like a way to use memory better.</a:t>
            </a: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a:extLst>
              <a:ext uri="{FF2B5EF4-FFF2-40B4-BE49-F238E27FC236}">
                <a16:creationId xmlns:a16="http://schemas.microsoft.com/office/drawing/2014/main" id="{218C232C-893E-46F5-876D-6AF696A131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9BB7C1-63AD-4872-B255-FB60A1456081}" type="slidenum">
              <a:rPr lang="en-US" altLang="en-US" sz="1300"/>
              <a:pPr eaLnBrk="1" hangingPunct="1"/>
              <a:t>201</a:t>
            </a:fld>
            <a:endParaRPr lang="en-US" altLang="en-US" sz="1300"/>
          </a:p>
        </p:txBody>
      </p:sp>
      <p:sp>
        <p:nvSpPr>
          <p:cNvPr id="519171" name="Rectangle 2">
            <a:extLst>
              <a:ext uri="{FF2B5EF4-FFF2-40B4-BE49-F238E27FC236}">
                <a16:creationId xmlns:a16="http://schemas.microsoft.com/office/drawing/2014/main" id="{EB8D0B8A-1AC3-4252-9EC3-FB2DF0FAA303}"/>
              </a:ext>
            </a:extLst>
          </p:cNvPr>
          <p:cNvSpPr>
            <a:spLocks noChangeArrowheads="1" noTextEdit="1"/>
          </p:cNvSpPr>
          <p:nvPr>
            <p:ph type="sldImg"/>
          </p:nvPr>
        </p:nvSpPr>
        <p:spPr>
          <a:solidFill>
            <a:srgbClr val="FFFFFF"/>
          </a:solidFill>
          <a:ln/>
        </p:spPr>
      </p:sp>
      <p:sp>
        <p:nvSpPr>
          <p:cNvPr id="519172" name="Rectangle 3">
            <a:extLst>
              <a:ext uri="{FF2B5EF4-FFF2-40B4-BE49-F238E27FC236}">
                <a16:creationId xmlns:a16="http://schemas.microsoft.com/office/drawing/2014/main" id="{582A0B1E-2C5A-4240-92B0-5CF816B58FFE}"/>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7">
            <a:extLst>
              <a:ext uri="{FF2B5EF4-FFF2-40B4-BE49-F238E27FC236}">
                <a16:creationId xmlns:a16="http://schemas.microsoft.com/office/drawing/2014/main" id="{E6CB8F29-8260-4E0F-B8A6-B0B2756701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8BA4CC9-A969-4333-8D20-A51C3A42DBCE}" type="slidenum">
              <a:rPr lang="en-US" altLang="en-US" sz="1300"/>
              <a:pPr eaLnBrk="1" hangingPunct="1"/>
              <a:t>202</a:t>
            </a:fld>
            <a:endParaRPr lang="en-US" altLang="en-US" sz="1300"/>
          </a:p>
        </p:txBody>
      </p:sp>
      <p:sp>
        <p:nvSpPr>
          <p:cNvPr id="520195" name="Rectangle 2">
            <a:extLst>
              <a:ext uri="{FF2B5EF4-FFF2-40B4-BE49-F238E27FC236}">
                <a16:creationId xmlns:a16="http://schemas.microsoft.com/office/drawing/2014/main" id="{CF81435A-E0AA-4B19-81D1-D0F3E054A43A}"/>
              </a:ext>
            </a:extLst>
          </p:cNvPr>
          <p:cNvSpPr>
            <a:spLocks noChangeArrowheads="1" noTextEdit="1"/>
          </p:cNvSpPr>
          <p:nvPr>
            <p:ph type="sldImg"/>
          </p:nvPr>
        </p:nvSpPr>
        <p:spPr>
          <a:solidFill>
            <a:srgbClr val="FFFFFF"/>
          </a:solidFill>
          <a:ln/>
        </p:spPr>
      </p:sp>
      <p:sp>
        <p:nvSpPr>
          <p:cNvPr id="520196" name="Rectangle 3">
            <a:extLst>
              <a:ext uri="{FF2B5EF4-FFF2-40B4-BE49-F238E27FC236}">
                <a16:creationId xmlns:a16="http://schemas.microsoft.com/office/drawing/2014/main" id="{265BFFCA-3C01-4B62-AC36-E56091D9AB07}"/>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a:extLst>
              <a:ext uri="{FF2B5EF4-FFF2-40B4-BE49-F238E27FC236}">
                <a16:creationId xmlns:a16="http://schemas.microsoft.com/office/drawing/2014/main" id="{75CEB5B0-7506-403C-A509-92F05BD9F6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0E959C-7C5C-4185-BBEA-CAF5DBC0BFE8}" type="slidenum">
              <a:rPr lang="en-US" altLang="en-US" sz="1300"/>
              <a:pPr eaLnBrk="1" hangingPunct="1"/>
              <a:t>203</a:t>
            </a:fld>
            <a:endParaRPr lang="en-US" altLang="en-US" sz="1300"/>
          </a:p>
        </p:txBody>
      </p:sp>
      <p:sp>
        <p:nvSpPr>
          <p:cNvPr id="521219" name="Rectangle 2">
            <a:extLst>
              <a:ext uri="{FF2B5EF4-FFF2-40B4-BE49-F238E27FC236}">
                <a16:creationId xmlns:a16="http://schemas.microsoft.com/office/drawing/2014/main" id="{3771E25A-27EF-441E-AF04-B2A2C24A649E}"/>
              </a:ext>
            </a:extLst>
          </p:cNvPr>
          <p:cNvSpPr>
            <a:spLocks noChangeArrowheads="1" noTextEdit="1"/>
          </p:cNvSpPr>
          <p:nvPr>
            <p:ph type="sldImg"/>
          </p:nvPr>
        </p:nvSpPr>
        <p:spPr>
          <a:solidFill>
            <a:srgbClr val="FFFFFF"/>
          </a:solidFill>
          <a:ln/>
        </p:spPr>
      </p:sp>
      <p:sp>
        <p:nvSpPr>
          <p:cNvPr id="521220" name="Rectangle 3">
            <a:extLst>
              <a:ext uri="{FF2B5EF4-FFF2-40B4-BE49-F238E27FC236}">
                <a16:creationId xmlns:a16="http://schemas.microsoft.com/office/drawing/2014/main" id="{635D2829-B245-405D-BE2F-BAD282C19BC2}"/>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Merge b runs at one time (one block allocated to each run).  Replacement selection makes the runs 2</a:t>
            </a:r>
            <a:r>
              <a:rPr lang="en-US" altLang="en-US" i="1">
                <a:latin typeface="Helvetica" panose="020B0604020202020204" pitchFamily="34" charset="0"/>
                <a:sym typeface="Symbol" panose="05050102010706020507" pitchFamily="18" charset="2"/>
              </a:rPr>
              <a:t>b</a:t>
            </a:r>
            <a:r>
              <a:rPr lang="en-US" altLang="en-US">
                <a:latin typeface="Helvetica" panose="020B0604020202020204" pitchFamily="34" charset="0"/>
                <a:sym typeface="Symbol" panose="05050102010706020507" pitchFamily="18" charset="2"/>
              </a:rPr>
              <a:t> blocks long on average.</a:t>
            </a: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a:extLst>
              <a:ext uri="{FF2B5EF4-FFF2-40B4-BE49-F238E27FC236}">
                <a16:creationId xmlns:a16="http://schemas.microsoft.com/office/drawing/2014/main" id="{49C63AE7-CDFC-4C3A-981D-1389D74AE7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3B33BCF-81DD-4F16-96CB-68134653FCE7}" type="slidenum">
              <a:rPr lang="en-US" altLang="en-US" sz="1300"/>
              <a:pPr eaLnBrk="1" hangingPunct="1"/>
              <a:t>204</a:t>
            </a:fld>
            <a:endParaRPr lang="en-US" altLang="en-US" sz="1300"/>
          </a:p>
        </p:txBody>
      </p:sp>
      <p:sp>
        <p:nvSpPr>
          <p:cNvPr id="522243" name="Rectangle 2">
            <a:extLst>
              <a:ext uri="{FF2B5EF4-FFF2-40B4-BE49-F238E27FC236}">
                <a16:creationId xmlns:a16="http://schemas.microsoft.com/office/drawing/2014/main" id="{EBCD7A70-6071-4443-BF57-3958F1CEFF8E}"/>
              </a:ext>
            </a:extLst>
          </p:cNvPr>
          <p:cNvSpPr>
            <a:spLocks noChangeArrowheads="1" noTextEdit="1"/>
          </p:cNvSpPr>
          <p:nvPr>
            <p:ph type="sldImg"/>
          </p:nvPr>
        </p:nvSpPr>
        <p:spPr>
          <a:solidFill>
            <a:srgbClr val="FFFFFF"/>
          </a:solidFill>
          <a:ln/>
        </p:spPr>
      </p:sp>
      <p:sp>
        <p:nvSpPr>
          <p:cNvPr id="522244" name="Rectangle 3">
            <a:extLst>
              <a:ext uri="{FF2B5EF4-FFF2-40B4-BE49-F238E27FC236}">
                <a16:creationId xmlns:a16="http://schemas.microsoft.com/office/drawing/2014/main" id="{98D3372E-4AA2-42DC-859B-0389DD164769}"/>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In k merge passes, we process 2</a:t>
            </a:r>
            <a:r>
              <a:rPr lang="en-US" altLang="en-US" i="1">
                <a:latin typeface="Helvetica" panose="020B0604020202020204" pitchFamily="34" charset="0"/>
                <a:sym typeface="Symbol" panose="05050102010706020507" pitchFamily="18" charset="2"/>
              </a:rPr>
              <a:t>b</a:t>
            </a:r>
            <a:r>
              <a:rPr lang="en-US" altLang="en-US" baseline="30000">
                <a:latin typeface="Helvetica" panose="020B0604020202020204" pitchFamily="34" charset="0"/>
                <a:sym typeface="Symbol" panose="05050102010706020507" pitchFamily="18" charset="2"/>
              </a:rPr>
              <a:t>(</a:t>
            </a:r>
            <a:r>
              <a:rPr lang="en-US" altLang="en-US" i="1" baseline="30000">
                <a:latin typeface="Helvetica" panose="020B0604020202020204" pitchFamily="34" charset="0"/>
                <a:sym typeface="Symbol" panose="05050102010706020507" pitchFamily="18" charset="2"/>
              </a:rPr>
              <a:t>k</a:t>
            </a:r>
            <a:r>
              <a:rPr lang="en-US" altLang="en-US" baseline="30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 blocks.</a:t>
            </a:r>
          </a:p>
          <a:p>
            <a:pPr marL="228600" indent="-228600"/>
            <a:endParaRPr lang="en-US" altLang="en-US">
              <a:latin typeface="Helvetica" panose="020B0604020202020204" pitchFamily="34" charset="0"/>
              <a:sym typeface="Symbol" panose="05050102010706020507" pitchFamily="18" charset="2"/>
            </a:endParaRPr>
          </a:p>
          <a:p>
            <a:pPr marL="228600" indent="-228600"/>
            <a:r>
              <a:rPr lang="en-US" altLang="en-US">
                <a:latin typeface="Helvetica" panose="020B0604020202020204" pitchFamily="34" charset="0"/>
                <a:sym typeface="Symbol" panose="05050102010706020507" pitchFamily="18" charset="2"/>
              </a:rPr>
              <a:t>Example: 0.5MB working memory, 4KB blocks, yield 128 blocks for working memory.  Average run size is 1MB, so 128MB can be sorted in one pass on average.  16GB in two merge passes.</a:t>
            </a: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a:extLst>
              <a:ext uri="{FF2B5EF4-FFF2-40B4-BE49-F238E27FC236}">
                <a16:creationId xmlns:a16="http://schemas.microsoft.com/office/drawing/2014/main" id="{63201818-E199-40D1-944B-99124A351E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274B29-DEDA-4675-A539-07D3CF45863D}" type="slidenum">
              <a:rPr lang="en-US" altLang="en-US" sz="1300"/>
              <a:pPr eaLnBrk="1" hangingPunct="1"/>
              <a:t>205</a:t>
            </a:fld>
            <a:endParaRPr lang="en-US" altLang="en-US" sz="1300"/>
          </a:p>
        </p:txBody>
      </p:sp>
      <p:sp>
        <p:nvSpPr>
          <p:cNvPr id="523267" name="Rectangle 2">
            <a:extLst>
              <a:ext uri="{FF2B5EF4-FFF2-40B4-BE49-F238E27FC236}">
                <a16:creationId xmlns:a16="http://schemas.microsoft.com/office/drawing/2014/main" id="{EEAB4C05-EEE5-401B-8313-7423A88CB031}"/>
              </a:ext>
            </a:extLst>
          </p:cNvPr>
          <p:cNvSpPr>
            <a:spLocks noChangeArrowheads="1" noTextEdit="1"/>
          </p:cNvSpPr>
          <p:nvPr>
            <p:ph type="sldImg"/>
          </p:nvPr>
        </p:nvSpPr>
        <p:spPr>
          <a:solidFill>
            <a:srgbClr val="FFFFFF"/>
          </a:solidFill>
          <a:ln/>
        </p:spPr>
      </p:sp>
      <p:sp>
        <p:nvSpPr>
          <p:cNvPr id="523268" name="Rectangle 3">
            <a:extLst>
              <a:ext uri="{FF2B5EF4-FFF2-40B4-BE49-F238E27FC236}">
                <a16:creationId xmlns:a16="http://schemas.microsoft.com/office/drawing/2014/main" id="{FBA1DAD5-2E0D-40E5-8127-E9733C9982FE}"/>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Overlapping input, processing, and output is sometimes called double buffering.  Not all operating systems allow this at the programmer’s level.</a:t>
            </a: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7">
            <a:extLst>
              <a:ext uri="{FF2B5EF4-FFF2-40B4-BE49-F238E27FC236}">
                <a16:creationId xmlns:a16="http://schemas.microsoft.com/office/drawing/2014/main" id="{C319612E-62CF-49FE-ACAB-373EE57DA3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E08B10-B28D-426D-AC06-59FF2144D525}" type="slidenum">
              <a:rPr lang="en-US" altLang="en-US" sz="1300"/>
              <a:pPr eaLnBrk="1" hangingPunct="1"/>
              <a:t>206</a:t>
            </a:fld>
            <a:endParaRPr lang="en-US" altLang="en-US" sz="1300"/>
          </a:p>
        </p:txBody>
      </p:sp>
      <p:sp>
        <p:nvSpPr>
          <p:cNvPr id="524291" name="Rectangle 2">
            <a:extLst>
              <a:ext uri="{FF2B5EF4-FFF2-40B4-BE49-F238E27FC236}">
                <a16:creationId xmlns:a16="http://schemas.microsoft.com/office/drawing/2014/main" id="{64704DEC-8A8E-4DD9-AD9B-F044FC4139E6}"/>
              </a:ext>
            </a:extLst>
          </p:cNvPr>
          <p:cNvSpPr>
            <a:spLocks noChangeArrowheads="1" noTextEdit="1"/>
          </p:cNvSpPr>
          <p:nvPr>
            <p:ph type="sldImg"/>
          </p:nvPr>
        </p:nvSpPr>
        <p:spPr>
          <a:solidFill>
            <a:srgbClr val="FFFFFF"/>
          </a:solidFill>
          <a:ln/>
        </p:spPr>
      </p:sp>
      <p:sp>
        <p:nvSpPr>
          <p:cNvPr id="524292" name="Rectangle 3">
            <a:extLst>
              <a:ext uri="{FF2B5EF4-FFF2-40B4-BE49-F238E27FC236}">
                <a16:creationId xmlns:a16="http://schemas.microsoft.com/office/drawing/2014/main" id="{11207201-4F3A-465E-AAE8-074673789F89}"/>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a:extLst>
              <a:ext uri="{FF2B5EF4-FFF2-40B4-BE49-F238E27FC236}">
                <a16:creationId xmlns:a16="http://schemas.microsoft.com/office/drawing/2014/main" id="{51D1E58D-DB9E-4823-A592-188D371C73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E3B6E89-347B-47BC-AC07-3BA9389D1462}" type="slidenum">
              <a:rPr lang="en-US" altLang="en-US" sz="1300"/>
              <a:pPr eaLnBrk="1" hangingPunct="1"/>
              <a:t>2</a:t>
            </a:fld>
            <a:endParaRPr lang="en-US" altLang="en-US" sz="1300"/>
          </a:p>
        </p:txBody>
      </p:sp>
      <p:sp>
        <p:nvSpPr>
          <p:cNvPr id="322563" name="Rectangle 2">
            <a:extLst>
              <a:ext uri="{FF2B5EF4-FFF2-40B4-BE49-F238E27FC236}">
                <a16:creationId xmlns:a16="http://schemas.microsoft.com/office/drawing/2014/main" id="{34237AB8-BFEC-49DE-8D68-8CEB7AF5FE4D}"/>
              </a:ext>
            </a:extLst>
          </p:cNvPr>
          <p:cNvSpPr>
            <a:spLocks noChangeArrowheads="1" noTextEdit="1"/>
          </p:cNvSpPr>
          <p:nvPr>
            <p:ph type="sldImg"/>
          </p:nvPr>
        </p:nvSpPr>
        <p:spPr>
          <a:ln/>
        </p:spPr>
      </p:sp>
      <p:sp>
        <p:nvSpPr>
          <p:cNvPr id="322564" name="Rectangle 3">
            <a:extLst>
              <a:ext uri="{FF2B5EF4-FFF2-40B4-BE49-F238E27FC236}">
                <a16:creationId xmlns:a16="http://schemas.microsoft.com/office/drawing/2014/main" id="{DFB38876-D988-4799-97D2-77326325F7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Helvetica" panose="020B0604020202020204" pitchFamily="34" charset="0"/>
              </a:rPr>
              <a:t>The first goal is a worldview to adopt</a:t>
            </a:r>
          </a:p>
          <a:p>
            <a:pPr eaLnBrk="1" hangingPunct="1"/>
            <a:endParaRPr lang="en-US" altLang="en-US">
              <a:latin typeface="Helvetica" panose="020B0604020202020204" pitchFamily="34" charset="0"/>
            </a:endParaRPr>
          </a:p>
          <a:p>
            <a:pPr eaLnBrk="1" hangingPunct="1"/>
            <a:r>
              <a:rPr lang="en-US" altLang="en-US">
                <a:latin typeface="Helvetica" panose="020B0604020202020204" pitchFamily="34" charset="0"/>
              </a:rPr>
              <a:t>The second goal is the “nuts and bolts” of the course.</a:t>
            </a:r>
          </a:p>
          <a:p>
            <a:pPr eaLnBrk="1" hangingPunct="1"/>
            <a:endParaRPr lang="en-US" altLang="en-US">
              <a:latin typeface="Helvetica" panose="020B0604020202020204" pitchFamily="34" charset="0"/>
            </a:endParaRPr>
          </a:p>
          <a:p>
            <a:pPr eaLnBrk="1" hangingPunct="1"/>
            <a:r>
              <a:rPr lang="en-US" altLang="en-US">
                <a:latin typeface="Helvetica" panose="020B0604020202020204" pitchFamily="34" charset="0"/>
              </a:rPr>
              <a:t>The third goal prepares a student for the future.</a:t>
            </a:r>
          </a:p>
          <a:p>
            <a:pPr eaLnBrk="1" hangingPunct="1"/>
            <a:endParaRPr lang="en-US" altLang="en-US">
              <a:latin typeface="Helvetica"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0994" name="Rectangle 7">
            <a:extLst>
              <a:ext uri="{FF2B5EF4-FFF2-40B4-BE49-F238E27FC236}">
                <a16:creationId xmlns:a16="http://schemas.microsoft.com/office/drawing/2014/main" id="{F1D4029D-F17C-4D47-9C14-563EB7B079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6C2D23F-A024-444A-AB5D-BB926A01F79B}" type="slidenum">
              <a:rPr lang="en-GB" altLang="en-US" sz="1300"/>
              <a:pPr eaLnBrk="1" hangingPunct="1"/>
              <a:t>20</a:t>
            </a:fld>
            <a:endParaRPr lang="en-GB" altLang="en-US" sz="1300"/>
          </a:p>
        </p:txBody>
      </p:sp>
      <p:sp>
        <p:nvSpPr>
          <p:cNvPr id="340995" name="Text Box 1">
            <a:extLst>
              <a:ext uri="{FF2B5EF4-FFF2-40B4-BE49-F238E27FC236}">
                <a16:creationId xmlns:a16="http://schemas.microsoft.com/office/drawing/2014/main" id="{DEFD9023-C335-4EAE-83F3-5B5ECA5FDE0B}"/>
              </a:ext>
            </a:extLst>
          </p:cNvPr>
          <p:cNvSpPr>
            <a:spLocks noChangeArrowheads="1" noTextEdit="1"/>
          </p:cNvSpPr>
          <p:nvPr>
            <p:ph type="sldImg"/>
          </p:nvPr>
        </p:nvSpPr>
        <p:spPr>
          <a:solidFill>
            <a:srgbClr val="FFFFFF"/>
          </a:solidFill>
          <a:ln/>
        </p:spPr>
      </p:sp>
      <p:sp>
        <p:nvSpPr>
          <p:cNvPr id="340996" name="Text Box 2">
            <a:extLst>
              <a:ext uri="{FF2B5EF4-FFF2-40B4-BE49-F238E27FC236}">
                <a16:creationId xmlns:a16="http://schemas.microsoft.com/office/drawing/2014/main" id="{2513C0C8-75C4-470D-917B-8F7CCF13438D}"/>
              </a:ext>
            </a:extLst>
          </p:cNvPr>
          <p:cNvSpPr>
            <a:spLocks noChangeArrowheads="1"/>
          </p:cNvSpPr>
          <p:nvPr>
            <p:ph type="body" idx="1"/>
          </p:nvPr>
        </p:nvSpPr>
        <p:spPr>
          <a:xfrm>
            <a:off x="731838" y="4560888"/>
            <a:ext cx="58515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a:extLst>
              <a:ext uri="{FF2B5EF4-FFF2-40B4-BE49-F238E27FC236}">
                <a16:creationId xmlns:a16="http://schemas.microsoft.com/office/drawing/2014/main" id="{2A6F891A-A260-4127-8C20-7B9AB55C0B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BB0906-5695-43CB-805A-626197DF9F3D}" type="slidenum">
              <a:rPr lang="en-US" altLang="en-US" sz="1300"/>
              <a:pPr eaLnBrk="1" hangingPunct="1"/>
              <a:t>207</a:t>
            </a:fld>
            <a:endParaRPr lang="en-US" altLang="en-US" sz="1300"/>
          </a:p>
        </p:txBody>
      </p:sp>
      <p:sp>
        <p:nvSpPr>
          <p:cNvPr id="525315" name="Rectangle 2">
            <a:extLst>
              <a:ext uri="{FF2B5EF4-FFF2-40B4-BE49-F238E27FC236}">
                <a16:creationId xmlns:a16="http://schemas.microsoft.com/office/drawing/2014/main" id="{9ABD7A44-E5B9-465C-8C25-BC338875EE02}"/>
              </a:ext>
            </a:extLst>
          </p:cNvPr>
          <p:cNvSpPr>
            <a:spLocks noChangeArrowheads="1" noTextEdit="1"/>
          </p:cNvSpPr>
          <p:nvPr>
            <p:ph type="sldImg"/>
          </p:nvPr>
        </p:nvSpPr>
        <p:spPr>
          <a:solidFill>
            <a:srgbClr val="FFFFFF"/>
          </a:solidFill>
          <a:ln/>
        </p:spPr>
      </p:sp>
      <p:sp>
        <p:nvSpPr>
          <p:cNvPr id="525316" name="Rectangle 3">
            <a:extLst>
              <a:ext uri="{FF2B5EF4-FFF2-40B4-BE49-F238E27FC236}">
                <a16:creationId xmlns:a16="http://schemas.microsoft.com/office/drawing/2014/main" id="{BF64138B-3913-4880-80AB-CF8506A6C296}"/>
              </a:ext>
            </a:extLst>
          </p:cNvPr>
          <p:cNvSpPr>
            <a:spLocks noChangeArrowheads="1"/>
          </p:cNvSpPr>
          <p:nvPr>
            <p:ph type="body" idx="1"/>
          </p:nvPr>
        </p:nvSpPr>
        <p:spPr>
          <a:solidFill>
            <a:srgbClr val="FFFFFF"/>
          </a:solidFill>
          <a:ln>
            <a:solidFill>
              <a:srgbClr val="000000"/>
            </a:solidFill>
          </a:ln>
        </p:spPr>
        <p:txBody>
          <a:bodyPr/>
          <a:lstStyle/>
          <a:p>
            <a:r>
              <a:rPr lang="en-US" altLang="en-US"/>
              <a:t>Entry sequenced files are not practical as an organization for large databases</a:t>
            </a: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7">
            <a:extLst>
              <a:ext uri="{FF2B5EF4-FFF2-40B4-BE49-F238E27FC236}">
                <a16:creationId xmlns:a16="http://schemas.microsoft.com/office/drawing/2014/main" id="{5377B88A-0979-40AB-BDE1-F8443CFBF2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A9B86AC-F75D-48ED-8247-142D3E3AC2F4}" type="slidenum">
              <a:rPr lang="en-US" altLang="en-US" sz="1300"/>
              <a:pPr eaLnBrk="1" hangingPunct="1"/>
              <a:t>208</a:t>
            </a:fld>
            <a:endParaRPr lang="en-US" altLang="en-US" sz="1300"/>
          </a:p>
        </p:txBody>
      </p:sp>
      <p:sp>
        <p:nvSpPr>
          <p:cNvPr id="526339" name="Rectangle 2">
            <a:extLst>
              <a:ext uri="{FF2B5EF4-FFF2-40B4-BE49-F238E27FC236}">
                <a16:creationId xmlns:a16="http://schemas.microsoft.com/office/drawing/2014/main" id="{359BB2B7-B498-4580-9FDD-6869BEE7EACC}"/>
              </a:ext>
            </a:extLst>
          </p:cNvPr>
          <p:cNvSpPr>
            <a:spLocks noChangeArrowheads="1" noTextEdit="1"/>
          </p:cNvSpPr>
          <p:nvPr>
            <p:ph type="sldImg"/>
          </p:nvPr>
        </p:nvSpPr>
        <p:spPr>
          <a:solidFill>
            <a:srgbClr val="FFFFFF"/>
          </a:solidFill>
          <a:ln/>
        </p:spPr>
      </p:sp>
      <p:sp>
        <p:nvSpPr>
          <p:cNvPr id="526340" name="Rectangle 3">
            <a:extLst>
              <a:ext uri="{FF2B5EF4-FFF2-40B4-BE49-F238E27FC236}">
                <a16:creationId xmlns:a16="http://schemas.microsoft.com/office/drawing/2014/main" id="{0408C3B4-0266-41A2-8B4B-57E21E6DF113}"/>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a:extLst>
              <a:ext uri="{FF2B5EF4-FFF2-40B4-BE49-F238E27FC236}">
                <a16:creationId xmlns:a16="http://schemas.microsoft.com/office/drawing/2014/main" id="{C4ADA4E8-5C13-4898-9828-AEEA20722B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009C9B-BC73-4F93-B3D1-25D9F8812CDE}" type="slidenum">
              <a:rPr lang="en-US" altLang="en-US" sz="1300"/>
              <a:pPr eaLnBrk="1" hangingPunct="1"/>
              <a:t>209</a:t>
            </a:fld>
            <a:endParaRPr lang="en-US" altLang="en-US" sz="1300"/>
          </a:p>
        </p:txBody>
      </p:sp>
      <p:sp>
        <p:nvSpPr>
          <p:cNvPr id="527363" name="Rectangle 2">
            <a:extLst>
              <a:ext uri="{FF2B5EF4-FFF2-40B4-BE49-F238E27FC236}">
                <a16:creationId xmlns:a16="http://schemas.microsoft.com/office/drawing/2014/main" id="{51D4F02C-EACA-40CB-9C09-2225C0C44C2F}"/>
              </a:ext>
            </a:extLst>
          </p:cNvPr>
          <p:cNvSpPr>
            <a:spLocks noChangeArrowheads="1" noTextEdit="1"/>
          </p:cNvSpPr>
          <p:nvPr>
            <p:ph type="sldImg"/>
          </p:nvPr>
        </p:nvSpPr>
        <p:spPr>
          <a:solidFill>
            <a:srgbClr val="FFFFFF"/>
          </a:solidFill>
          <a:ln/>
        </p:spPr>
      </p:sp>
      <p:sp>
        <p:nvSpPr>
          <p:cNvPr id="527364" name="Rectangle 3">
            <a:extLst>
              <a:ext uri="{FF2B5EF4-FFF2-40B4-BE49-F238E27FC236}">
                <a16:creationId xmlns:a16="http://schemas.microsoft.com/office/drawing/2014/main" id="{1478ACAF-C885-49E4-9E57-4232E66E134D}"/>
              </a:ext>
            </a:extLst>
          </p:cNvPr>
          <p:cNvSpPr>
            <a:spLocks noChangeArrowheads="1"/>
          </p:cNvSpPr>
          <p:nvPr>
            <p:ph type="body" idx="1"/>
          </p:nvPr>
        </p:nvSpPr>
        <p:spPr>
          <a:solidFill>
            <a:srgbClr val="FFFFFF"/>
          </a:solidFill>
          <a:ln>
            <a:solidFill>
              <a:srgbClr val="000000"/>
            </a:solidFill>
          </a:ln>
        </p:spPr>
        <p:txBody>
          <a:bodyPr/>
          <a:lstStyle/>
          <a:p>
            <a:r>
              <a:rPr lang="en-US" altLang="en-US"/>
              <a:t>A linear index is good for indexing an entry sequenced file.</a:t>
            </a: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a:extLst>
              <a:ext uri="{FF2B5EF4-FFF2-40B4-BE49-F238E27FC236}">
                <a16:creationId xmlns:a16="http://schemas.microsoft.com/office/drawing/2014/main" id="{52FBB637-C0F9-4ADD-9E06-69EAB9CB7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F11C94-A39C-42D8-B31B-82CA131D083B}" type="slidenum">
              <a:rPr lang="en-US" altLang="en-US" sz="1300"/>
              <a:pPr eaLnBrk="1" hangingPunct="1"/>
              <a:t>210</a:t>
            </a:fld>
            <a:endParaRPr lang="en-US" altLang="en-US" sz="1300"/>
          </a:p>
        </p:txBody>
      </p:sp>
      <p:sp>
        <p:nvSpPr>
          <p:cNvPr id="528387" name="Rectangle 2">
            <a:extLst>
              <a:ext uri="{FF2B5EF4-FFF2-40B4-BE49-F238E27FC236}">
                <a16:creationId xmlns:a16="http://schemas.microsoft.com/office/drawing/2014/main" id="{1C35AAA3-F7E2-4B2F-8E18-F2A81E53F4E1}"/>
              </a:ext>
            </a:extLst>
          </p:cNvPr>
          <p:cNvSpPr>
            <a:spLocks noChangeArrowheads="1" noTextEdit="1"/>
          </p:cNvSpPr>
          <p:nvPr>
            <p:ph type="sldImg"/>
          </p:nvPr>
        </p:nvSpPr>
        <p:spPr>
          <a:solidFill>
            <a:srgbClr val="FFFFFF"/>
          </a:solidFill>
          <a:ln/>
        </p:spPr>
      </p:sp>
      <p:sp>
        <p:nvSpPr>
          <p:cNvPr id="528388" name="Rectangle 3">
            <a:extLst>
              <a:ext uri="{FF2B5EF4-FFF2-40B4-BE49-F238E27FC236}">
                <a16:creationId xmlns:a16="http://schemas.microsoft.com/office/drawing/2014/main" id="{6A053F2F-D90C-4A5D-B517-5873A441297B}"/>
              </a:ext>
            </a:extLst>
          </p:cNvPr>
          <p:cNvSpPr>
            <a:spLocks noChangeArrowheads="1"/>
          </p:cNvSpPr>
          <p:nvPr>
            <p:ph type="body" idx="1"/>
          </p:nvPr>
        </p:nvSpPr>
        <p:spPr>
          <a:solidFill>
            <a:srgbClr val="FFFFFF"/>
          </a:solidFill>
          <a:ln>
            <a:solidFill>
              <a:srgbClr val="000000"/>
            </a:solidFill>
          </a:ln>
        </p:spPr>
        <p:txBody>
          <a:bodyPr/>
          <a:lstStyle/>
          <a:p>
            <a:r>
              <a:rPr lang="en-US" altLang="en-US"/>
              <a:t>Second level index stores the first key for each disk page.</a:t>
            </a: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a:extLst>
              <a:ext uri="{FF2B5EF4-FFF2-40B4-BE49-F238E27FC236}">
                <a16:creationId xmlns:a16="http://schemas.microsoft.com/office/drawing/2014/main" id="{931A9CE8-D7AA-4BDD-B2C3-1D1C630361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276180F-7050-4C3A-A42A-6246EB823149}" type="slidenum">
              <a:rPr lang="en-US" altLang="en-US" sz="1300"/>
              <a:pPr eaLnBrk="1" hangingPunct="1"/>
              <a:t>211</a:t>
            </a:fld>
            <a:endParaRPr lang="en-US" altLang="en-US" sz="1300"/>
          </a:p>
        </p:txBody>
      </p:sp>
      <p:sp>
        <p:nvSpPr>
          <p:cNvPr id="529411" name="Rectangle 2">
            <a:extLst>
              <a:ext uri="{FF2B5EF4-FFF2-40B4-BE49-F238E27FC236}">
                <a16:creationId xmlns:a16="http://schemas.microsoft.com/office/drawing/2014/main" id="{0A617005-8B89-4401-BC5A-3A486D3C1655}"/>
              </a:ext>
            </a:extLst>
          </p:cNvPr>
          <p:cNvSpPr>
            <a:spLocks noChangeArrowheads="1" noTextEdit="1"/>
          </p:cNvSpPr>
          <p:nvPr>
            <p:ph type="sldImg"/>
          </p:nvPr>
        </p:nvSpPr>
        <p:spPr>
          <a:solidFill>
            <a:srgbClr val="FFFFFF"/>
          </a:solidFill>
          <a:ln/>
        </p:spPr>
      </p:sp>
      <p:sp>
        <p:nvSpPr>
          <p:cNvPr id="529412" name="Rectangle 3">
            <a:extLst>
              <a:ext uri="{FF2B5EF4-FFF2-40B4-BE49-F238E27FC236}">
                <a16:creationId xmlns:a16="http://schemas.microsoft.com/office/drawing/2014/main" id="{F1AD9CDC-DFB3-4A64-B209-EE6F5D46F673}"/>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a:extLst>
              <a:ext uri="{FF2B5EF4-FFF2-40B4-BE49-F238E27FC236}">
                <a16:creationId xmlns:a16="http://schemas.microsoft.com/office/drawing/2014/main" id="{DAB0D69B-3D8D-4B95-BEE3-AB68EA0528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D9B1B56-FA1E-4472-A041-CFAE01372BF9}" type="slidenum">
              <a:rPr lang="en-US" altLang="en-US" sz="1300"/>
              <a:pPr eaLnBrk="1" hangingPunct="1"/>
              <a:t>212</a:t>
            </a:fld>
            <a:endParaRPr lang="en-US" altLang="en-US" sz="1300"/>
          </a:p>
        </p:txBody>
      </p:sp>
      <p:sp>
        <p:nvSpPr>
          <p:cNvPr id="530435" name="Rectangle 2">
            <a:extLst>
              <a:ext uri="{FF2B5EF4-FFF2-40B4-BE49-F238E27FC236}">
                <a16:creationId xmlns:a16="http://schemas.microsoft.com/office/drawing/2014/main" id="{25DF4951-8CBC-4FA1-94C9-17B9D3DCF019}"/>
              </a:ext>
            </a:extLst>
          </p:cNvPr>
          <p:cNvSpPr>
            <a:spLocks noChangeArrowheads="1" noTextEdit="1"/>
          </p:cNvSpPr>
          <p:nvPr>
            <p:ph type="sldImg"/>
          </p:nvPr>
        </p:nvSpPr>
        <p:spPr>
          <a:solidFill>
            <a:srgbClr val="FFFFFF"/>
          </a:solidFill>
          <a:ln/>
        </p:spPr>
      </p:sp>
      <p:sp>
        <p:nvSpPr>
          <p:cNvPr id="530436" name="Rectangle 3">
            <a:extLst>
              <a:ext uri="{FF2B5EF4-FFF2-40B4-BE49-F238E27FC236}">
                <a16:creationId xmlns:a16="http://schemas.microsoft.com/office/drawing/2014/main" id="{07F0E321-AD67-4E3C-8D93-AC962CE0E079}"/>
              </a:ext>
            </a:extLst>
          </p:cNvPr>
          <p:cNvSpPr>
            <a:spLocks noChangeArrowheads="1"/>
          </p:cNvSpPr>
          <p:nvPr>
            <p:ph type="body" idx="1"/>
          </p:nvPr>
        </p:nvSpPr>
        <p:spPr>
          <a:solidFill>
            <a:srgbClr val="FFFFFF"/>
          </a:solidFill>
          <a:ln>
            <a:solidFill>
              <a:srgbClr val="000000"/>
            </a:solidFill>
          </a:ln>
        </p:spPr>
        <p:txBody>
          <a:bodyPr/>
          <a:lstStyle/>
          <a:p>
            <a:r>
              <a:rPr lang="en-US" altLang="en-US"/>
              <a:t>Second figure illustrates how difficult it can be to keep a tree balanced.  In this case, rebalancing the BST to maintain the complete tree shape requires that all nodes be moved.  This is too expensive to be practical.</a:t>
            </a: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a:extLst>
              <a:ext uri="{FF2B5EF4-FFF2-40B4-BE49-F238E27FC236}">
                <a16:creationId xmlns:a16="http://schemas.microsoft.com/office/drawing/2014/main" id="{56C4C0A3-5533-4224-9573-584B7159A4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A03F10B-AF49-47C9-BC5B-225F8361DD64}" type="slidenum">
              <a:rPr lang="en-US" altLang="en-US" sz="1300"/>
              <a:pPr eaLnBrk="1" hangingPunct="1"/>
              <a:t>213</a:t>
            </a:fld>
            <a:endParaRPr lang="en-US" altLang="en-US" sz="1300"/>
          </a:p>
        </p:txBody>
      </p:sp>
      <p:sp>
        <p:nvSpPr>
          <p:cNvPr id="531459" name="Rectangle 2">
            <a:extLst>
              <a:ext uri="{FF2B5EF4-FFF2-40B4-BE49-F238E27FC236}">
                <a16:creationId xmlns:a16="http://schemas.microsoft.com/office/drawing/2014/main" id="{1C09E0F8-6F17-404B-902A-B38BAC601D21}"/>
              </a:ext>
            </a:extLst>
          </p:cNvPr>
          <p:cNvSpPr>
            <a:spLocks noChangeArrowheads="1" noTextEdit="1"/>
          </p:cNvSpPr>
          <p:nvPr>
            <p:ph type="sldImg"/>
          </p:nvPr>
        </p:nvSpPr>
        <p:spPr>
          <a:solidFill>
            <a:srgbClr val="FFFFFF"/>
          </a:solidFill>
          <a:ln/>
        </p:spPr>
      </p:sp>
      <p:sp>
        <p:nvSpPr>
          <p:cNvPr id="531460" name="Rectangle 3">
            <a:extLst>
              <a:ext uri="{FF2B5EF4-FFF2-40B4-BE49-F238E27FC236}">
                <a16:creationId xmlns:a16="http://schemas.microsoft.com/office/drawing/2014/main" id="{15C75DF6-1C0A-4C8E-ADD8-2D91283976B3}"/>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7">
            <a:extLst>
              <a:ext uri="{FF2B5EF4-FFF2-40B4-BE49-F238E27FC236}">
                <a16:creationId xmlns:a16="http://schemas.microsoft.com/office/drawing/2014/main" id="{7DAD7A03-882D-4B2A-A65D-37D4046030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6BEDB4-68B5-4EA3-88DD-4A715C80E991}" type="slidenum">
              <a:rPr lang="en-US" altLang="en-US" sz="1300"/>
              <a:pPr eaLnBrk="1" hangingPunct="1"/>
              <a:t>214</a:t>
            </a:fld>
            <a:endParaRPr lang="en-US" altLang="en-US" sz="1300"/>
          </a:p>
        </p:txBody>
      </p:sp>
      <p:sp>
        <p:nvSpPr>
          <p:cNvPr id="532483" name="Rectangle 2">
            <a:extLst>
              <a:ext uri="{FF2B5EF4-FFF2-40B4-BE49-F238E27FC236}">
                <a16:creationId xmlns:a16="http://schemas.microsoft.com/office/drawing/2014/main" id="{251CF39E-2359-4A72-9D47-37194EA5A1B2}"/>
              </a:ext>
            </a:extLst>
          </p:cNvPr>
          <p:cNvSpPr>
            <a:spLocks noChangeArrowheads="1" noTextEdit="1"/>
          </p:cNvSpPr>
          <p:nvPr>
            <p:ph type="sldImg"/>
          </p:nvPr>
        </p:nvSpPr>
        <p:spPr>
          <a:solidFill>
            <a:srgbClr val="FFFFFF"/>
          </a:solidFill>
          <a:ln/>
        </p:spPr>
      </p:sp>
      <p:sp>
        <p:nvSpPr>
          <p:cNvPr id="532484" name="Rectangle 3">
            <a:extLst>
              <a:ext uri="{FF2B5EF4-FFF2-40B4-BE49-F238E27FC236}">
                <a16:creationId xmlns:a16="http://schemas.microsoft.com/office/drawing/2014/main" id="{87CB44CF-B4AC-4942-B5C7-1456C80EC7F6}"/>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a:extLst>
              <a:ext uri="{FF2B5EF4-FFF2-40B4-BE49-F238E27FC236}">
                <a16:creationId xmlns:a16="http://schemas.microsoft.com/office/drawing/2014/main" id="{A0E1929C-C1D0-480E-BE3A-300F49BB9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619D54-DADC-4BA2-A285-31E540951DB5}" type="slidenum">
              <a:rPr lang="en-US" altLang="en-US" sz="1300"/>
              <a:pPr eaLnBrk="1" hangingPunct="1"/>
              <a:t>215</a:t>
            </a:fld>
            <a:endParaRPr lang="en-US" altLang="en-US" sz="1300"/>
          </a:p>
        </p:txBody>
      </p:sp>
      <p:sp>
        <p:nvSpPr>
          <p:cNvPr id="533507" name="Rectangle 2">
            <a:extLst>
              <a:ext uri="{FF2B5EF4-FFF2-40B4-BE49-F238E27FC236}">
                <a16:creationId xmlns:a16="http://schemas.microsoft.com/office/drawing/2014/main" id="{2412FE83-90B2-4A56-A119-04CBE8386500}"/>
              </a:ext>
            </a:extLst>
          </p:cNvPr>
          <p:cNvSpPr>
            <a:spLocks noChangeArrowheads="1" noTextEdit="1"/>
          </p:cNvSpPr>
          <p:nvPr>
            <p:ph type="sldImg"/>
          </p:nvPr>
        </p:nvSpPr>
        <p:spPr>
          <a:solidFill>
            <a:srgbClr val="FFFFFF"/>
          </a:solidFill>
          <a:ln/>
        </p:spPr>
      </p:sp>
      <p:sp>
        <p:nvSpPr>
          <p:cNvPr id="533508" name="Rectangle 3">
            <a:extLst>
              <a:ext uri="{FF2B5EF4-FFF2-40B4-BE49-F238E27FC236}">
                <a16:creationId xmlns:a16="http://schemas.microsoft.com/office/drawing/2014/main" id="{3FE7BF6A-77EE-4E5B-9741-71E801177B8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a:extLst>
              <a:ext uri="{FF2B5EF4-FFF2-40B4-BE49-F238E27FC236}">
                <a16:creationId xmlns:a16="http://schemas.microsoft.com/office/drawing/2014/main" id="{7A678971-C028-4659-86AA-267DDED63C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48D724-B44B-44F5-A371-25720C78C0D7}" type="slidenum">
              <a:rPr lang="en-US" altLang="en-US" sz="1300"/>
              <a:pPr eaLnBrk="1" hangingPunct="1"/>
              <a:t>216</a:t>
            </a:fld>
            <a:endParaRPr lang="en-US" altLang="en-US" sz="1300"/>
          </a:p>
        </p:txBody>
      </p:sp>
      <p:sp>
        <p:nvSpPr>
          <p:cNvPr id="534531" name="Rectangle 2">
            <a:extLst>
              <a:ext uri="{FF2B5EF4-FFF2-40B4-BE49-F238E27FC236}">
                <a16:creationId xmlns:a16="http://schemas.microsoft.com/office/drawing/2014/main" id="{9161D717-FFB6-4F08-B2C4-D2A3D97C42F8}"/>
              </a:ext>
            </a:extLst>
          </p:cNvPr>
          <p:cNvSpPr>
            <a:spLocks noChangeArrowheads="1" noTextEdit="1"/>
          </p:cNvSpPr>
          <p:nvPr>
            <p:ph type="sldImg"/>
          </p:nvPr>
        </p:nvSpPr>
        <p:spPr>
          <a:solidFill>
            <a:srgbClr val="FFFFFF"/>
          </a:solidFill>
          <a:ln/>
        </p:spPr>
      </p:sp>
      <p:sp>
        <p:nvSpPr>
          <p:cNvPr id="534532" name="Rectangle 3">
            <a:extLst>
              <a:ext uri="{FF2B5EF4-FFF2-40B4-BE49-F238E27FC236}">
                <a16:creationId xmlns:a16="http://schemas.microsoft.com/office/drawing/2014/main" id="{7AF18D01-8E58-4ADB-B6CD-02C59C0D9F6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a:extLst>
              <a:ext uri="{FF2B5EF4-FFF2-40B4-BE49-F238E27FC236}">
                <a16:creationId xmlns:a16="http://schemas.microsoft.com/office/drawing/2014/main" id="{D9B1998F-C3AA-4693-8551-1F055A492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43A193-AD7F-493F-8E5C-71DEED8DD04F}" type="slidenum">
              <a:rPr lang="en-US" altLang="en-US" sz="1300"/>
              <a:pPr eaLnBrk="1" hangingPunct="1"/>
              <a:t>22</a:t>
            </a:fld>
            <a:endParaRPr lang="en-US" altLang="en-US" sz="1300"/>
          </a:p>
        </p:txBody>
      </p:sp>
      <p:sp>
        <p:nvSpPr>
          <p:cNvPr id="342019" name="Rectangle 2">
            <a:extLst>
              <a:ext uri="{FF2B5EF4-FFF2-40B4-BE49-F238E27FC236}">
                <a16:creationId xmlns:a16="http://schemas.microsoft.com/office/drawing/2014/main" id="{A8B3579D-B0B0-4413-94A1-B7B805B1386C}"/>
              </a:ext>
            </a:extLst>
          </p:cNvPr>
          <p:cNvSpPr>
            <a:spLocks noChangeArrowheads="1" noTextEdit="1"/>
          </p:cNvSpPr>
          <p:nvPr>
            <p:ph type="sldImg"/>
          </p:nvPr>
        </p:nvSpPr>
        <p:spPr>
          <a:ln/>
        </p:spPr>
      </p:sp>
      <p:sp>
        <p:nvSpPr>
          <p:cNvPr id="342020" name="Rectangle 3">
            <a:extLst>
              <a:ext uri="{FF2B5EF4-FFF2-40B4-BE49-F238E27FC236}">
                <a16:creationId xmlns:a16="http://schemas.microsoft.com/office/drawing/2014/main" id="{DB6E7698-9911-4108-8BED-0AFBC664AD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Look over Chapter 2, read as needed depending on your familiarity with this material.</a:t>
            </a:r>
          </a:p>
          <a:p>
            <a:pPr eaLnBrk="1" hangingPunct="1"/>
            <a:endParaRPr lang="en-US" altLang="en-US"/>
          </a:p>
          <a:p>
            <a:pPr eaLnBrk="1" hangingPunct="1"/>
            <a:r>
              <a:rPr lang="en-US" altLang="en-US"/>
              <a:t>A set has no duplicates, a sequence may have duplicates.</a:t>
            </a:r>
          </a:p>
          <a:p>
            <a:pPr eaLnBrk="1" hangingPunct="1"/>
            <a:endParaRPr lang="en-US" altLang="en-US"/>
          </a:p>
          <a:p>
            <a:pPr eaLnBrk="1" hangingPunct="1"/>
            <a:r>
              <a:rPr lang="en-US" altLang="en-US"/>
              <a:t>Logarithms: We almost always use log to base 2.  That is our default base.</a:t>
            </a: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a:extLst>
              <a:ext uri="{FF2B5EF4-FFF2-40B4-BE49-F238E27FC236}">
                <a16:creationId xmlns:a16="http://schemas.microsoft.com/office/drawing/2014/main" id="{7ABDB7D8-1F46-4DB1-A6F8-99B90178A8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1BCB6C-ED84-4629-B033-1A7D6CEC2311}" type="slidenum">
              <a:rPr lang="en-US" altLang="en-US" sz="1300"/>
              <a:pPr eaLnBrk="1" hangingPunct="1"/>
              <a:t>217</a:t>
            </a:fld>
            <a:endParaRPr lang="en-US" altLang="en-US" sz="1300"/>
          </a:p>
        </p:txBody>
      </p:sp>
      <p:sp>
        <p:nvSpPr>
          <p:cNvPr id="535555" name="Rectangle 2">
            <a:extLst>
              <a:ext uri="{FF2B5EF4-FFF2-40B4-BE49-F238E27FC236}">
                <a16:creationId xmlns:a16="http://schemas.microsoft.com/office/drawing/2014/main" id="{C1C35BAB-1F19-4EF4-A1D5-66C3DECE0D19}"/>
              </a:ext>
            </a:extLst>
          </p:cNvPr>
          <p:cNvSpPr>
            <a:spLocks noChangeArrowheads="1" noTextEdit="1"/>
          </p:cNvSpPr>
          <p:nvPr>
            <p:ph type="sldImg"/>
          </p:nvPr>
        </p:nvSpPr>
        <p:spPr>
          <a:solidFill>
            <a:srgbClr val="FFFFFF"/>
          </a:solidFill>
          <a:ln/>
        </p:spPr>
      </p:sp>
      <p:sp>
        <p:nvSpPr>
          <p:cNvPr id="535556" name="Rectangle 3">
            <a:extLst>
              <a:ext uri="{FF2B5EF4-FFF2-40B4-BE49-F238E27FC236}">
                <a16:creationId xmlns:a16="http://schemas.microsoft.com/office/drawing/2014/main" id="{06F94E0E-B6BD-425D-B418-13B5BEB58598}"/>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a:extLst>
              <a:ext uri="{FF2B5EF4-FFF2-40B4-BE49-F238E27FC236}">
                <a16:creationId xmlns:a16="http://schemas.microsoft.com/office/drawing/2014/main" id="{46D4ACF8-3AA9-4519-94AC-009CB230F0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4C9D6C9-3E12-4999-BEBA-06646F807A9C}" type="slidenum">
              <a:rPr lang="en-US" altLang="en-US" sz="1300"/>
              <a:pPr eaLnBrk="1" hangingPunct="1"/>
              <a:t>218</a:t>
            </a:fld>
            <a:endParaRPr lang="en-US" altLang="en-US" sz="1300"/>
          </a:p>
        </p:txBody>
      </p:sp>
      <p:sp>
        <p:nvSpPr>
          <p:cNvPr id="536579" name="Rectangle 2">
            <a:extLst>
              <a:ext uri="{FF2B5EF4-FFF2-40B4-BE49-F238E27FC236}">
                <a16:creationId xmlns:a16="http://schemas.microsoft.com/office/drawing/2014/main" id="{0605F018-B846-4C5D-BD11-4472006C49EC}"/>
              </a:ext>
            </a:extLst>
          </p:cNvPr>
          <p:cNvSpPr>
            <a:spLocks noChangeArrowheads="1" noTextEdit="1"/>
          </p:cNvSpPr>
          <p:nvPr>
            <p:ph type="sldImg"/>
          </p:nvPr>
        </p:nvSpPr>
        <p:spPr>
          <a:solidFill>
            <a:srgbClr val="FFFFFF"/>
          </a:solidFill>
          <a:ln/>
        </p:spPr>
      </p:sp>
      <p:sp>
        <p:nvSpPr>
          <p:cNvPr id="536580" name="Rectangle 3">
            <a:extLst>
              <a:ext uri="{FF2B5EF4-FFF2-40B4-BE49-F238E27FC236}">
                <a16:creationId xmlns:a16="http://schemas.microsoft.com/office/drawing/2014/main" id="{361FB531-616E-446B-A7A6-FED0B7E6522C}"/>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a:extLst>
              <a:ext uri="{FF2B5EF4-FFF2-40B4-BE49-F238E27FC236}">
                <a16:creationId xmlns:a16="http://schemas.microsoft.com/office/drawing/2014/main" id="{3601A037-54FC-495E-8B5D-A533D4CB9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76AD7E-4D1D-4B69-A47A-0621DE5B408B}" type="slidenum">
              <a:rPr lang="en-US" altLang="en-US" sz="1300"/>
              <a:pPr eaLnBrk="1" hangingPunct="1"/>
              <a:t>219</a:t>
            </a:fld>
            <a:endParaRPr lang="en-US" altLang="en-US" sz="1300"/>
          </a:p>
        </p:txBody>
      </p:sp>
      <p:sp>
        <p:nvSpPr>
          <p:cNvPr id="537603" name="Rectangle 2">
            <a:extLst>
              <a:ext uri="{FF2B5EF4-FFF2-40B4-BE49-F238E27FC236}">
                <a16:creationId xmlns:a16="http://schemas.microsoft.com/office/drawing/2014/main" id="{C092CF51-C32C-47DD-83D9-662BEEBD527A}"/>
              </a:ext>
            </a:extLst>
          </p:cNvPr>
          <p:cNvSpPr>
            <a:spLocks noChangeArrowheads="1" noTextEdit="1"/>
          </p:cNvSpPr>
          <p:nvPr>
            <p:ph type="sldImg"/>
          </p:nvPr>
        </p:nvSpPr>
        <p:spPr>
          <a:solidFill>
            <a:srgbClr val="FFFFFF"/>
          </a:solidFill>
          <a:ln/>
        </p:spPr>
      </p:sp>
      <p:sp>
        <p:nvSpPr>
          <p:cNvPr id="537604" name="Rectangle 3">
            <a:extLst>
              <a:ext uri="{FF2B5EF4-FFF2-40B4-BE49-F238E27FC236}">
                <a16:creationId xmlns:a16="http://schemas.microsoft.com/office/drawing/2014/main" id="{F844A43D-D9ED-4298-9C8A-22EFFBE26CD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a:extLst>
              <a:ext uri="{FF2B5EF4-FFF2-40B4-BE49-F238E27FC236}">
                <a16:creationId xmlns:a16="http://schemas.microsoft.com/office/drawing/2014/main" id="{59A33401-775D-4111-9E64-2AACD3C5C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D0EFF0E-83AA-45EC-8719-09B212FAA721}" type="slidenum">
              <a:rPr lang="en-US" altLang="en-US" sz="1300"/>
              <a:pPr eaLnBrk="1" hangingPunct="1"/>
              <a:t>220</a:t>
            </a:fld>
            <a:endParaRPr lang="en-US" altLang="en-US" sz="1300"/>
          </a:p>
        </p:txBody>
      </p:sp>
      <p:sp>
        <p:nvSpPr>
          <p:cNvPr id="538627" name="Rectangle 2">
            <a:extLst>
              <a:ext uri="{FF2B5EF4-FFF2-40B4-BE49-F238E27FC236}">
                <a16:creationId xmlns:a16="http://schemas.microsoft.com/office/drawing/2014/main" id="{C8F63A94-59CC-472B-B7F7-BCE2B6451A1B}"/>
              </a:ext>
            </a:extLst>
          </p:cNvPr>
          <p:cNvSpPr>
            <a:spLocks noChangeArrowheads="1" noTextEdit="1"/>
          </p:cNvSpPr>
          <p:nvPr>
            <p:ph type="sldImg"/>
          </p:nvPr>
        </p:nvSpPr>
        <p:spPr>
          <a:solidFill>
            <a:srgbClr val="FFFFFF"/>
          </a:solidFill>
          <a:ln/>
        </p:spPr>
      </p:sp>
      <p:sp>
        <p:nvSpPr>
          <p:cNvPr id="538628" name="Rectangle 3">
            <a:extLst>
              <a:ext uri="{FF2B5EF4-FFF2-40B4-BE49-F238E27FC236}">
                <a16:creationId xmlns:a16="http://schemas.microsoft.com/office/drawing/2014/main" id="{76B2DAE6-047F-40A8-A40C-CD0B4D84FEF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a:extLst>
              <a:ext uri="{FF2B5EF4-FFF2-40B4-BE49-F238E27FC236}">
                <a16:creationId xmlns:a16="http://schemas.microsoft.com/office/drawing/2014/main" id="{5E984CFA-0C82-4EB9-9C1D-D3421A0B33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051221D-993E-43F2-865B-CBCC3C03527B}" type="slidenum">
              <a:rPr lang="en-US" altLang="en-US" sz="1300"/>
              <a:pPr eaLnBrk="1" hangingPunct="1"/>
              <a:t>221</a:t>
            </a:fld>
            <a:endParaRPr lang="en-US" altLang="en-US" sz="1300"/>
          </a:p>
        </p:txBody>
      </p:sp>
      <p:sp>
        <p:nvSpPr>
          <p:cNvPr id="539651" name="Rectangle 2">
            <a:extLst>
              <a:ext uri="{FF2B5EF4-FFF2-40B4-BE49-F238E27FC236}">
                <a16:creationId xmlns:a16="http://schemas.microsoft.com/office/drawing/2014/main" id="{1C44517E-1ED5-4A19-8890-1CC3F1F59710}"/>
              </a:ext>
            </a:extLst>
          </p:cNvPr>
          <p:cNvSpPr>
            <a:spLocks noChangeArrowheads="1" noTextEdit="1"/>
          </p:cNvSpPr>
          <p:nvPr>
            <p:ph type="sldImg"/>
          </p:nvPr>
        </p:nvSpPr>
        <p:spPr>
          <a:solidFill>
            <a:srgbClr val="FFFFFF"/>
          </a:solidFill>
          <a:ln/>
        </p:spPr>
      </p:sp>
      <p:sp>
        <p:nvSpPr>
          <p:cNvPr id="539652" name="Rectangle 3">
            <a:extLst>
              <a:ext uri="{FF2B5EF4-FFF2-40B4-BE49-F238E27FC236}">
                <a16:creationId xmlns:a16="http://schemas.microsoft.com/office/drawing/2014/main" id="{F7D34B1D-C6FE-472B-A802-B418DB90A265}"/>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7">
            <a:extLst>
              <a:ext uri="{FF2B5EF4-FFF2-40B4-BE49-F238E27FC236}">
                <a16:creationId xmlns:a16="http://schemas.microsoft.com/office/drawing/2014/main" id="{B16F802F-F4E7-4828-A658-AD0CA6B9F5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E1667E-34E5-4B30-91F5-F91E9B61CA7D}" type="slidenum">
              <a:rPr lang="en-US" altLang="en-US" sz="1300"/>
              <a:pPr eaLnBrk="1" hangingPunct="1"/>
              <a:t>222</a:t>
            </a:fld>
            <a:endParaRPr lang="en-US" altLang="en-US" sz="1300"/>
          </a:p>
        </p:txBody>
      </p:sp>
      <p:sp>
        <p:nvSpPr>
          <p:cNvPr id="540675" name="Rectangle 2">
            <a:extLst>
              <a:ext uri="{FF2B5EF4-FFF2-40B4-BE49-F238E27FC236}">
                <a16:creationId xmlns:a16="http://schemas.microsoft.com/office/drawing/2014/main" id="{DF7DBA13-2609-46EB-9168-E1ACCD3AD7C7}"/>
              </a:ext>
            </a:extLst>
          </p:cNvPr>
          <p:cNvSpPr>
            <a:spLocks noChangeArrowheads="1" noTextEdit="1"/>
          </p:cNvSpPr>
          <p:nvPr>
            <p:ph type="sldImg"/>
          </p:nvPr>
        </p:nvSpPr>
        <p:spPr>
          <a:solidFill>
            <a:srgbClr val="FFFFFF"/>
          </a:solidFill>
          <a:ln/>
        </p:spPr>
      </p:sp>
      <p:sp>
        <p:nvSpPr>
          <p:cNvPr id="540676" name="Rectangle 3">
            <a:extLst>
              <a:ext uri="{FF2B5EF4-FFF2-40B4-BE49-F238E27FC236}">
                <a16:creationId xmlns:a16="http://schemas.microsoft.com/office/drawing/2014/main" id="{D68B5381-0842-4B17-89E6-516380D236F0}"/>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7">
            <a:extLst>
              <a:ext uri="{FF2B5EF4-FFF2-40B4-BE49-F238E27FC236}">
                <a16:creationId xmlns:a16="http://schemas.microsoft.com/office/drawing/2014/main" id="{342D11E0-B697-48EB-8230-1B71CB176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FDFB2C-24CE-4823-B768-3D14F3C74E8E}" type="slidenum">
              <a:rPr lang="en-US" altLang="en-US" sz="1300"/>
              <a:pPr eaLnBrk="1" hangingPunct="1"/>
              <a:t>223</a:t>
            </a:fld>
            <a:endParaRPr lang="en-US" altLang="en-US" sz="1300"/>
          </a:p>
        </p:txBody>
      </p:sp>
      <p:sp>
        <p:nvSpPr>
          <p:cNvPr id="541699" name="Rectangle 2">
            <a:extLst>
              <a:ext uri="{FF2B5EF4-FFF2-40B4-BE49-F238E27FC236}">
                <a16:creationId xmlns:a16="http://schemas.microsoft.com/office/drawing/2014/main" id="{CC55FB46-6588-4905-B026-6D427962FFF8}"/>
              </a:ext>
            </a:extLst>
          </p:cNvPr>
          <p:cNvSpPr>
            <a:spLocks noChangeArrowheads="1" noTextEdit="1"/>
          </p:cNvSpPr>
          <p:nvPr>
            <p:ph type="sldImg"/>
          </p:nvPr>
        </p:nvSpPr>
        <p:spPr>
          <a:solidFill>
            <a:srgbClr val="FFFFFF"/>
          </a:solidFill>
          <a:ln/>
        </p:spPr>
      </p:sp>
      <p:sp>
        <p:nvSpPr>
          <p:cNvPr id="541700" name="Rectangle 3">
            <a:extLst>
              <a:ext uri="{FF2B5EF4-FFF2-40B4-BE49-F238E27FC236}">
                <a16:creationId xmlns:a16="http://schemas.microsoft.com/office/drawing/2014/main" id="{680FD313-DD0E-4467-8C2D-BCC4374C5BBD}"/>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7">
            <a:extLst>
              <a:ext uri="{FF2B5EF4-FFF2-40B4-BE49-F238E27FC236}">
                <a16:creationId xmlns:a16="http://schemas.microsoft.com/office/drawing/2014/main" id="{338B9348-1391-451D-90CD-6088D5D85C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313FBC-64DA-44B4-AC1D-E688E4ACD279}" type="slidenum">
              <a:rPr lang="en-US" altLang="en-US" sz="1300"/>
              <a:pPr eaLnBrk="1" hangingPunct="1"/>
              <a:t>224</a:t>
            </a:fld>
            <a:endParaRPr lang="en-US" altLang="en-US" sz="1300"/>
          </a:p>
        </p:txBody>
      </p:sp>
      <p:sp>
        <p:nvSpPr>
          <p:cNvPr id="542723" name="Rectangle 2">
            <a:extLst>
              <a:ext uri="{FF2B5EF4-FFF2-40B4-BE49-F238E27FC236}">
                <a16:creationId xmlns:a16="http://schemas.microsoft.com/office/drawing/2014/main" id="{C849D885-E00B-4034-8A7E-6D6E12261C80}"/>
              </a:ext>
            </a:extLst>
          </p:cNvPr>
          <p:cNvSpPr>
            <a:spLocks noChangeArrowheads="1" noTextEdit="1"/>
          </p:cNvSpPr>
          <p:nvPr>
            <p:ph type="sldImg"/>
          </p:nvPr>
        </p:nvSpPr>
        <p:spPr>
          <a:solidFill>
            <a:srgbClr val="FFFFFF"/>
          </a:solidFill>
          <a:ln/>
        </p:spPr>
      </p:sp>
      <p:sp>
        <p:nvSpPr>
          <p:cNvPr id="542724" name="Rectangle 3">
            <a:extLst>
              <a:ext uri="{FF2B5EF4-FFF2-40B4-BE49-F238E27FC236}">
                <a16:creationId xmlns:a16="http://schemas.microsoft.com/office/drawing/2014/main" id="{FD2F32F3-B5AC-40FB-9397-95B754FEB262}"/>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7">
            <a:extLst>
              <a:ext uri="{FF2B5EF4-FFF2-40B4-BE49-F238E27FC236}">
                <a16:creationId xmlns:a16="http://schemas.microsoft.com/office/drawing/2014/main" id="{5A2A8BB1-BF70-40D4-A72A-472C29B7F8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352BED-14FA-48AC-B077-920B87107769}" type="slidenum">
              <a:rPr lang="en-US" altLang="en-US" sz="1300"/>
              <a:pPr eaLnBrk="1" hangingPunct="1"/>
              <a:t>225</a:t>
            </a:fld>
            <a:endParaRPr lang="en-US" altLang="en-US" sz="1300"/>
          </a:p>
        </p:txBody>
      </p:sp>
      <p:sp>
        <p:nvSpPr>
          <p:cNvPr id="543747" name="Rectangle 2">
            <a:extLst>
              <a:ext uri="{FF2B5EF4-FFF2-40B4-BE49-F238E27FC236}">
                <a16:creationId xmlns:a16="http://schemas.microsoft.com/office/drawing/2014/main" id="{7B5D42B2-B549-439B-B2F6-FCBB81834AF1}"/>
              </a:ext>
            </a:extLst>
          </p:cNvPr>
          <p:cNvSpPr>
            <a:spLocks noChangeArrowheads="1" noTextEdit="1"/>
          </p:cNvSpPr>
          <p:nvPr>
            <p:ph type="sldImg"/>
          </p:nvPr>
        </p:nvSpPr>
        <p:spPr>
          <a:solidFill>
            <a:srgbClr val="FFFFFF"/>
          </a:solidFill>
          <a:ln/>
        </p:spPr>
      </p:sp>
      <p:sp>
        <p:nvSpPr>
          <p:cNvPr id="543748" name="Rectangle 3">
            <a:extLst>
              <a:ext uri="{FF2B5EF4-FFF2-40B4-BE49-F238E27FC236}">
                <a16:creationId xmlns:a16="http://schemas.microsoft.com/office/drawing/2014/main" id="{63E44AA6-9B50-4DD2-97DA-3D693AFBD476}"/>
              </a:ext>
            </a:extLst>
          </p:cNvPr>
          <p:cNvSpPr>
            <a:spLocks noChangeArrowheads="1"/>
          </p:cNvSpPr>
          <p:nvPr>
            <p:ph type="body" idx="1"/>
          </p:nvPr>
        </p:nvSpPr>
        <p:spPr>
          <a:solidFill>
            <a:srgbClr val="FFFFFF"/>
          </a:solidFill>
          <a:ln>
            <a:solidFill>
              <a:srgbClr val="000000"/>
            </a:solidFill>
          </a:ln>
        </p:spPr>
        <p:txBody>
          <a:bodyPr/>
          <a:lstStyle/>
          <a:p>
            <a:r>
              <a:rPr lang="en-US" altLang="en-US"/>
              <a:t>Delete 18</a:t>
            </a: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7">
            <a:extLst>
              <a:ext uri="{FF2B5EF4-FFF2-40B4-BE49-F238E27FC236}">
                <a16:creationId xmlns:a16="http://schemas.microsoft.com/office/drawing/2014/main" id="{BD45D4ED-7C89-4F71-9619-9AAF56AD1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548CCA-C261-46F1-85FC-97DF79DA327D}" type="slidenum">
              <a:rPr lang="en-US" altLang="en-US" sz="1300"/>
              <a:pPr eaLnBrk="1" hangingPunct="1"/>
              <a:t>226</a:t>
            </a:fld>
            <a:endParaRPr lang="en-US" altLang="en-US" sz="1300"/>
          </a:p>
        </p:txBody>
      </p:sp>
      <p:sp>
        <p:nvSpPr>
          <p:cNvPr id="544771" name="Rectangle 2">
            <a:extLst>
              <a:ext uri="{FF2B5EF4-FFF2-40B4-BE49-F238E27FC236}">
                <a16:creationId xmlns:a16="http://schemas.microsoft.com/office/drawing/2014/main" id="{24EA7787-6CBD-4899-A7E1-A140CBA96DF3}"/>
              </a:ext>
            </a:extLst>
          </p:cNvPr>
          <p:cNvSpPr>
            <a:spLocks noChangeArrowheads="1" noTextEdit="1"/>
          </p:cNvSpPr>
          <p:nvPr>
            <p:ph type="sldImg"/>
          </p:nvPr>
        </p:nvSpPr>
        <p:spPr>
          <a:solidFill>
            <a:srgbClr val="FFFFFF"/>
          </a:solidFill>
          <a:ln/>
        </p:spPr>
      </p:sp>
      <p:sp>
        <p:nvSpPr>
          <p:cNvPr id="544772" name="Rectangle 3">
            <a:extLst>
              <a:ext uri="{FF2B5EF4-FFF2-40B4-BE49-F238E27FC236}">
                <a16:creationId xmlns:a16="http://schemas.microsoft.com/office/drawing/2014/main" id="{9A5F8914-0A49-4BE7-BE91-BD6D7B96D7E8}"/>
              </a:ext>
            </a:extLst>
          </p:cNvPr>
          <p:cNvSpPr>
            <a:spLocks noChangeArrowheads="1"/>
          </p:cNvSpPr>
          <p:nvPr>
            <p:ph type="body" idx="1"/>
          </p:nvPr>
        </p:nvSpPr>
        <p:spPr>
          <a:solidFill>
            <a:srgbClr val="FFFFFF"/>
          </a:solidFill>
          <a:ln>
            <a:solidFill>
              <a:srgbClr val="000000"/>
            </a:solidFill>
          </a:ln>
        </p:spPr>
        <p:txBody>
          <a:bodyPr/>
          <a:lstStyle/>
          <a:p>
            <a:r>
              <a:rPr lang="en-US" altLang="en-US"/>
              <a:t>Delete 12.  Borrow 18 from the second child.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a:extLst>
              <a:ext uri="{FF2B5EF4-FFF2-40B4-BE49-F238E27FC236}">
                <a16:creationId xmlns:a16="http://schemas.microsoft.com/office/drawing/2014/main" id="{75529939-001C-4204-B822-0A5D049428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EEE07F-D65A-4FDA-8F43-5478539F71C2}" type="slidenum">
              <a:rPr lang="en-US" altLang="en-US" sz="1300"/>
              <a:pPr eaLnBrk="1" hangingPunct="1"/>
              <a:t>27</a:t>
            </a:fld>
            <a:endParaRPr lang="en-US" altLang="en-US" sz="1300"/>
          </a:p>
        </p:txBody>
      </p:sp>
      <p:sp>
        <p:nvSpPr>
          <p:cNvPr id="343043" name="Rectangle 2">
            <a:extLst>
              <a:ext uri="{FF2B5EF4-FFF2-40B4-BE49-F238E27FC236}">
                <a16:creationId xmlns:a16="http://schemas.microsoft.com/office/drawing/2014/main" id="{7BE3AF24-6B85-4800-8D90-A944B7098EE5}"/>
              </a:ext>
            </a:extLst>
          </p:cNvPr>
          <p:cNvSpPr>
            <a:spLocks noChangeArrowheads="1" noTextEdit="1"/>
          </p:cNvSpPr>
          <p:nvPr>
            <p:ph type="sldImg"/>
          </p:nvPr>
        </p:nvSpPr>
        <p:spPr>
          <a:ln/>
        </p:spPr>
      </p:sp>
      <p:sp>
        <p:nvSpPr>
          <p:cNvPr id="343044" name="Rectangle 3">
            <a:extLst>
              <a:ext uri="{FF2B5EF4-FFF2-40B4-BE49-F238E27FC236}">
                <a16:creationId xmlns:a16="http://schemas.microsoft.com/office/drawing/2014/main" id="{8B6E4B39-A20A-4F85-9FB0-79C4CD91EF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Look over Chapter 2, read as needed depending on your familiarity with this material.</a:t>
            </a:r>
          </a:p>
          <a:p>
            <a:pPr eaLnBrk="1" hangingPunct="1"/>
            <a:endParaRPr lang="en-US" altLang="en-US"/>
          </a:p>
          <a:p>
            <a:pPr eaLnBrk="1" hangingPunct="1"/>
            <a:r>
              <a:rPr lang="en-US" altLang="en-US"/>
              <a:t>A set has no duplicates, a sequence may have duplicates.</a:t>
            </a:r>
          </a:p>
          <a:p>
            <a:pPr eaLnBrk="1" hangingPunct="1"/>
            <a:endParaRPr lang="en-US" altLang="en-US"/>
          </a:p>
          <a:p>
            <a:pPr eaLnBrk="1" hangingPunct="1"/>
            <a:r>
              <a:rPr lang="en-US" altLang="en-US"/>
              <a:t>Logarithms: We almost always use log to base 2.  That is our default base.</a:t>
            </a: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7">
            <a:extLst>
              <a:ext uri="{FF2B5EF4-FFF2-40B4-BE49-F238E27FC236}">
                <a16:creationId xmlns:a16="http://schemas.microsoft.com/office/drawing/2014/main" id="{853A9B7D-EE45-4796-ACC4-12039612AB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C4172E-3820-4DAA-9C31-4B32491DA602}" type="slidenum">
              <a:rPr lang="en-US" altLang="en-US" sz="1300"/>
              <a:pPr eaLnBrk="1" hangingPunct="1"/>
              <a:t>227</a:t>
            </a:fld>
            <a:endParaRPr lang="en-US" altLang="en-US" sz="1300"/>
          </a:p>
        </p:txBody>
      </p:sp>
      <p:sp>
        <p:nvSpPr>
          <p:cNvPr id="545795" name="Rectangle 2">
            <a:extLst>
              <a:ext uri="{FF2B5EF4-FFF2-40B4-BE49-F238E27FC236}">
                <a16:creationId xmlns:a16="http://schemas.microsoft.com/office/drawing/2014/main" id="{164D9D52-48C3-4564-ABBA-D062AF8B1F91}"/>
              </a:ext>
            </a:extLst>
          </p:cNvPr>
          <p:cNvSpPr>
            <a:spLocks noChangeArrowheads="1" noTextEdit="1"/>
          </p:cNvSpPr>
          <p:nvPr>
            <p:ph type="sldImg"/>
          </p:nvPr>
        </p:nvSpPr>
        <p:spPr>
          <a:solidFill>
            <a:srgbClr val="FFFFFF"/>
          </a:solidFill>
          <a:ln/>
        </p:spPr>
      </p:sp>
      <p:sp>
        <p:nvSpPr>
          <p:cNvPr id="545796" name="Rectangle 3">
            <a:extLst>
              <a:ext uri="{FF2B5EF4-FFF2-40B4-BE49-F238E27FC236}">
                <a16:creationId xmlns:a16="http://schemas.microsoft.com/office/drawing/2014/main" id="{2B37D834-94B2-4DF8-9AB0-08F6E7A8E0EA}"/>
              </a:ext>
            </a:extLst>
          </p:cNvPr>
          <p:cNvSpPr>
            <a:spLocks noChangeArrowheads="1"/>
          </p:cNvSpPr>
          <p:nvPr>
            <p:ph type="body" idx="1"/>
          </p:nvPr>
        </p:nvSpPr>
        <p:spPr>
          <a:solidFill>
            <a:srgbClr val="FFFFFF"/>
          </a:solidFill>
          <a:ln>
            <a:solidFill>
              <a:srgbClr val="000000"/>
            </a:solidFill>
          </a:ln>
        </p:spPr>
        <p:txBody>
          <a:bodyPr/>
          <a:lstStyle/>
          <a:p>
            <a:r>
              <a:rPr lang="en-US" altLang="en-US"/>
              <a:t>Delete 12.  Borrow 18 from the second child.</a:t>
            </a: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7">
            <a:extLst>
              <a:ext uri="{FF2B5EF4-FFF2-40B4-BE49-F238E27FC236}">
                <a16:creationId xmlns:a16="http://schemas.microsoft.com/office/drawing/2014/main" id="{1D359F5F-6EAC-4299-A64B-87E720F000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BC78F40-9E32-489E-B249-85223E6E5312}" type="slidenum">
              <a:rPr lang="en-US" altLang="en-US" sz="1300"/>
              <a:pPr eaLnBrk="1" hangingPunct="1"/>
              <a:t>228</a:t>
            </a:fld>
            <a:endParaRPr lang="en-US" altLang="en-US" sz="1300"/>
          </a:p>
        </p:txBody>
      </p:sp>
      <p:sp>
        <p:nvSpPr>
          <p:cNvPr id="546819" name="Rectangle 2">
            <a:extLst>
              <a:ext uri="{FF2B5EF4-FFF2-40B4-BE49-F238E27FC236}">
                <a16:creationId xmlns:a16="http://schemas.microsoft.com/office/drawing/2014/main" id="{ADD9482E-992A-460D-BDC6-F8F7A18D1CF3}"/>
              </a:ext>
            </a:extLst>
          </p:cNvPr>
          <p:cNvSpPr>
            <a:spLocks noChangeArrowheads="1" noTextEdit="1"/>
          </p:cNvSpPr>
          <p:nvPr>
            <p:ph type="sldImg"/>
          </p:nvPr>
        </p:nvSpPr>
        <p:spPr>
          <a:solidFill>
            <a:srgbClr val="FFFFFF"/>
          </a:solidFill>
          <a:ln/>
        </p:spPr>
      </p:sp>
      <p:sp>
        <p:nvSpPr>
          <p:cNvPr id="546820" name="Rectangle 3">
            <a:extLst>
              <a:ext uri="{FF2B5EF4-FFF2-40B4-BE49-F238E27FC236}">
                <a16:creationId xmlns:a16="http://schemas.microsoft.com/office/drawing/2014/main" id="{BC170EB8-E624-44A1-B01D-70316110702A}"/>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7">
            <a:extLst>
              <a:ext uri="{FF2B5EF4-FFF2-40B4-BE49-F238E27FC236}">
                <a16:creationId xmlns:a16="http://schemas.microsoft.com/office/drawing/2014/main" id="{893727A1-E56E-44A7-A7A4-2797D472A7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2EE89D4-FF56-407E-99B7-537517E47BE7}" type="slidenum">
              <a:rPr lang="en-US" altLang="en-US" sz="1300"/>
              <a:pPr eaLnBrk="1" hangingPunct="1"/>
              <a:t>229</a:t>
            </a:fld>
            <a:endParaRPr lang="en-US" altLang="en-US" sz="1300"/>
          </a:p>
        </p:txBody>
      </p:sp>
      <p:sp>
        <p:nvSpPr>
          <p:cNvPr id="547843" name="Rectangle 2">
            <a:extLst>
              <a:ext uri="{FF2B5EF4-FFF2-40B4-BE49-F238E27FC236}">
                <a16:creationId xmlns:a16="http://schemas.microsoft.com/office/drawing/2014/main" id="{FE0D0156-C276-48B0-B20C-6A19F9144404}"/>
              </a:ext>
            </a:extLst>
          </p:cNvPr>
          <p:cNvSpPr>
            <a:spLocks noChangeArrowheads="1" noTextEdit="1"/>
          </p:cNvSpPr>
          <p:nvPr>
            <p:ph type="sldImg"/>
          </p:nvPr>
        </p:nvSpPr>
        <p:spPr>
          <a:solidFill>
            <a:srgbClr val="FFFFFF"/>
          </a:solidFill>
          <a:ln/>
        </p:spPr>
      </p:sp>
      <p:sp>
        <p:nvSpPr>
          <p:cNvPr id="547844" name="Rectangle 3">
            <a:extLst>
              <a:ext uri="{FF2B5EF4-FFF2-40B4-BE49-F238E27FC236}">
                <a16:creationId xmlns:a16="http://schemas.microsoft.com/office/drawing/2014/main" id="{4BBF3C73-FF84-4378-A57A-8B4E31E03514}"/>
              </a:ext>
            </a:extLst>
          </p:cNvPr>
          <p:cNvSpPr>
            <a:spLocks noChangeArrowheads="1"/>
          </p:cNvSpPr>
          <p:nvPr>
            <p:ph type="body" idx="1"/>
          </p:nvPr>
        </p:nvSpPr>
        <p:spPr>
          <a:solidFill>
            <a:srgbClr val="FFFFFF"/>
          </a:solidFill>
          <a:ln>
            <a:solidFill>
              <a:srgbClr val="000000"/>
            </a:solidFill>
          </a:ln>
        </p:spPr>
        <p:txBody>
          <a:bodyPr/>
          <a:lstStyle/>
          <a:p>
            <a:r>
              <a:rPr lang="en-US" altLang="en-US"/>
              <a:t>1 level: Min 0, Max 100</a:t>
            </a:r>
          </a:p>
          <a:p>
            <a:r>
              <a:rPr lang="en-US" altLang="en-US"/>
              <a:t>2 level: Min: 2 leaves of 50 for 100 records.  Max: 100 leaves with 100 for 10,000 records.</a:t>
            </a:r>
          </a:p>
          <a:p>
            <a:r>
              <a:rPr lang="en-US" altLang="en-US"/>
              <a:t>3 level: Min 2 x 50 nodes of leaves, for 5000 records. Max: 100</a:t>
            </a:r>
            <a:r>
              <a:rPr lang="en-US" altLang="en-US" baseline="30000"/>
              <a:t>3</a:t>
            </a:r>
            <a:r>
              <a:rPr lang="en-US" altLang="en-US"/>
              <a:t> = 1,000,000 records.</a:t>
            </a:r>
          </a:p>
          <a:p>
            <a:r>
              <a:rPr lang="en-US" altLang="en-US"/>
              <a:t>4 level: Min: 250,00 records (2 * 50 * 50 * 50). Max: 100</a:t>
            </a:r>
            <a:r>
              <a:rPr lang="en-US" altLang="en-US" baseline="30000"/>
              <a:t>4</a:t>
            </a:r>
            <a:r>
              <a:rPr lang="en-US" altLang="en-US"/>
              <a:t> = 100 million records.</a:t>
            </a:r>
          </a:p>
          <a:p>
            <a:endParaRPr lang="en-US" altLang="en-US"/>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7">
            <a:extLst>
              <a:ext uri="{FF2B5EF4-FFF2-40B4-BE49-F238E27FC236}">
                <a16:creationId xmlns:a16="http://schemas.microsoft.com/office/drawing/2014/main" id="{7BD0F0E6-CC22-4E9D-A26D-A8732F850D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830782-BEBF-460A-9A28-351403C009E4}" type="slidenum">
              <a:rPr lang="en-US" altLang="en-US" sz="1300"/>
              <a:pPr eaLnBrk="1" hangingPunct="1"/>
              <a:t>230</a:t>
            </a:fld>
            <a:endParaRPr lang="en-US" altLang="en-US" sz="1300"/>
          </a:p>
        </p:txBody>
      </p:sp>
      <p:sp>
        <p:nvSpPr>
          <p:cNvPr id="548867" name="Rectangle 2">
            <a:extLst>
              <a:ext uri="{FF2B5EF4-FFF2-40B4-BE49-F238E27FC236}">
                <a16:creationId xmlns:a16="http://schemas.microsoft.com/office/drawing/2014/main" id="{7FE04A41-7580-4486-8397-AAF33D5DD1B6}"/>
              </a:ext>
            </a:extLst>
          </p:cNvPr>
          <p:cNvSpPr>
            <a:spLocks noChangeArrowheads="1" noTextEdit="1"/>
          </p:cNvSpPr>
          <p:nvPr>
            <p:ph type="sldImg"/>
          </p:nvPr>
        </p:nvSpPr>
        <p:spPr>
          <a:solidFill>
            <a:srgbClr val="FFFFFF"/>
          </a:solidFill>
          <a:ln/>
        </p:spPr>
      </p:sp>
      <p:sp>
        <p:nvSpPr>
          <p:cNvPr id="548868" name="Rectangle 3">
            <a:extLst>
              <a:ext uri="{FF2B5EF4-FFF2-40B4-BE49-F238E27FC236}">
                <a16:creationId xmlns:a16="http://schemas.microsoft.com/office/drawing/2014/main" id="{7ECE145B-F764-4C11-8D64-24C0878997F6}"/>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7">
            <a:extLst>
              <a:ext uri="{FF2B5EF4-FFF2-40B4-BE49-F238E27FC236}">
                <a16:creationId xmlns:a16="http://schemas.microsoft.com/office/drawing/2014/main" id="{96F0E669-EE2B-4620-8ED1-F3D3534D9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DCFCE7-DC26-4379-B365-E4757B239EFE}" type="slidenum">
              <a:rPr lang="en-US" altLang="en-US" sz="1300"/>
              <a:pPr eaLnBrk="1" hangingPunct="1"/>
              <a:t>231</a:t>
            </a:fld>
            <a:endParaRPr lang="en-US" altLang="en-US" sz="1300"/>
          </a:p>
        </p:txBody>
      </p:sp>
      <p:sp>
        <p:nvSpPr>
          <p:cNvPr id="549891" name="Rectangle 2">
            <a:extLst>
              <a:ext uri="{FF2B5EF4-FFF2-40B4-BE49-F238E27FC236}">
                <a16:creationId xmlns:a16="http://schemas.microsoft.com/office/drawing/2014/main" id="{17D1DAEA-AE4E-4CC7-B6D1-6D804AE058DA}"/>
              </a:ext>
            </a:extLst>
          </p:cNvPr>
          <p:cNvSpPr>
            <a:spLocks noChangeArrowheads="1" noTextEdit="1"/>
          </p:cNvSpPr>
          <p:nvPr>
            <p:ph type="sldImg"/>
          </p:nvPr>
        </p:nvSpPr>
        <p:spPr>
          <a:solidFill>
            <a:srgbClr val="FFFFFF"/>
          </a:solidFill>
          <a:ln/>
        </p:spPr>
      </p:sp>
      <p:sp>
        <p:nvSpPr>
          <p:cNvPr id="549892" name="Rectangle 3">
            <a:extLst>
              <a:ext uri="{FF2B5EF4-FFF2-40B4-BE49-F238E27FC236}">
                <a16:creationId xmlns:a16="http://schemas.microsoft.com/office/drawing/2014/main" id="{A775BE18-87A8-4AC4-A4E2-2099FCE6EEB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a:extLst>
              <a:ext uri="{FF2B5EF4-FFF2-40B4-BE49-F238E27FC236}">
                <a16:creationId xmlns:a16="http://schemas.microsoft.com/office/drawing/2014/main" id="{0864095F-3CEF-4AC1-B866-22DBE31B47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7D2361-65AE-488B-8219-5A31E90324BC}" type="slidenum">
              <a:rPr lang="en-US" altLang="en-US" sz="1300"/>
              <a:pPr eaLnBrk="1" hangingPunct="1"/>
              <a:t>232</a:t>
            </a:fld>
            <a:endParaRPr lang="en-US" altLang="en-US" sz="1300"/>
          </a:p>
        </p:txBody>
      </p:sp>
      <p:sp>
        <p:nvSpPr>
          <p:cNvPr id="550915" name="Rectangle 2">
            <a:extLst>
              <a:ext uri="{FF2B5EF4-FFF2-40B4-BE49-F238E27FC236}">
                <a16:creationId xmlns:a16="http://schemas.microsoft.com/office/drawing/2014/main" id="{01463EF7-1B9A-4B3B-B763-8D4CBD00B26E}"/>
              </a:ext>
            </a:extLst>
          </p:cNvPr>
          <p:cNvSpPr>
            <a:spLocks noChangeArrowheads="1" noTextEdit="1"/>
          </p:cNvSpPr>
          <p:nvPr>
            <p:ph type="sldImg"/>
          </p:nvPr>
        </p:nvSpPr>
        <p:spPr>
          <a:solidFill>
            <a:srgbClr val="FFFFFF"/>
          </a:solidFill>
          <a:ln/>
        </p:spPr>
      </p:sp>
      <p:sp>
        <p:nvSpPr>
          <p:cNvPr id="550916" name="Rectangle 3">
            <a:extLst>
              <a:ext uri="{FF2B5EF4-FFF2-40B4-BE49-F238E27FC236}">
                <a16:creationId xmlns:a16="http://schemas.microsoft.com/office/drawing/2014/main" id="{31BE0E80-1B16-4327-8494-4A20EFA2004B}"/>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7">
            <a:extLst>
              <a:ext uri="{FF2B5EF4-FFF2-40B4-BE49-F238E27FC236}">
                <a16:creationId xmlns:a16="http://schemas.microsoft.com/office/drawing/2014/main" id="{03089856-C84C-4007-A771-7D4D676C64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C305EF8-7A33-46A5-B9AD-D2DA5E65BD10}" type="slidenum">
              <a:rPr lang="en-US" altLang="en-US" sz="1300"/>
              <a:pPr eaLnBrk="1" hangingPunct="1"/>
              <a:t>233</a:t>
            </a:fld>
            <a:endParaRPr lang="en-US" altLang="en-US" sz="1300"/>
          </a:p>
        </p:txBody>
      </p:sp>
      <p:sp>
        <p:nvSpPr>
          <p:cNvPr id="551939" name="Rectangle 2">
            <a:extLst>
              <a:ext uri="{FF2B5EF4-FFF2-40B4-BE49-F238E27FC236}">
                <a16:creationId xmlns:a16="http://schemas.microsoft.com/office/drawing/2014/main" id="{86A529C4-3A80-453C-A326-FBEF268F6EED}"/>
              </a:ext>
            </a:extLst>
          </p:cNvPr>
          <p:cNvSpPr>
            <a:spLocks noChangeArrowheads="1" noTextEdit="1"/>
          </p:cNvSpPr>
          <p:nvPr>
            <p:ph type="sldImg"/>
          </p:nvPr>
        </p:nvSpPr>
        <p:spPr>
          <a:solidFill>
            <a:srgbClr val="FFFFFF"/>
          </a:solidFill>
          <a:ln/>
        </p:spPr>
      </p:sp>
      <p:sp>
        <p:nvSpPr>
          <p:cNvPr id="551940" name="Rectangle 3">
            <a:extLst>
              <a:ext uri="{FF2B5EF4-FFF2-40B4-BE49-F238E27FC236}">
                <a16:creationId xmlns:a16="http://schemas.microsoft.com/office/drawing/2014/main" id="{2007847D-083E-4168-AF78-43548C5571B5}"/>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7">
            <a:extLst>
              <a:ext uri="{FF2B5EF4-FFF2-40B4-BE49-F238E27FC236}">
                <a16:creationId xmlns:a16="http://schemas.microsoft.com/office/drawing/2014/main" id="{60D4BBFF-564E-4C35-8CAA-81AD6505D3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CB06317-2E8D-49EB-AAF0-4ABF40C22125}" type="slidenum">
              <a:rPr lang="en-US" altLang="en-US" sz="1300"/>
              <a:pPr eaLnBrk="1" hangingPunct="1"/>
              <a:t>234</a:t>
            </a:fld>
            <a:endParaRPr lang="en-US" altLang="en-US" sz="1300"/>
          </a:p>
        </p:txBody>
      </p:sp>
      <p:sp>
        <p:nvSpPr>
          <p:cNvPr id="552963" name="Rectangle 2">
            <a:extLst>
              <a:ext uri="{FF2B5EF4-FFF2-40B4-BE49-F238E27FC236}">
                <a16:creationId xmlns:a16="http://schemas.microsoft.com/office/drawing/2014/main" id="{9EEF416F-A7F9-405A-B2C2-7822C9828B31}"/>
              </a:ext>
            </a:extLst>
          </p:cNvPr>
          <p:cNvSpPr>
            <a:spLocks noChangeArrowheads="1" noTextEdit="1"/>
          </p:cNvSpPr>
          <p:nvPr>
            <p:ph type="sldImg"/>
          </p:nvPr>
        </p:nvSpPr>
        <p:spPr>
          <a:solidFill>
            <a:srgbClr val="FFFFFF"/>
          </a:solidFill>
          <a:ln/>
        </p:spPr>
      </p:sp>
      <p:sp>
        <p:nvSpPr>
          <p:cNvPr id="552964" name="Rectangle 3">
            <a:extLst>
              <a:ext uri="{FF2B5EF4-FFF2-40B4-BE49-F238E27FC236}">
                <a16:creationId xmlns:a16="http://schemas.microsoft.com/office/drawing/2014/main" id="{B1CEFCE9-E8D0-43CE-9487-0A54CF7E9EA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7">
            <a:extLst>
              <a:ext uri="{FF2B5EF4-FFF2-40B4-BE49-F238E27FC236}">
                <a16:creationId xmlns:a16="http://schemas.microsoft.com/office/drawing/2014/main" id="{FA7A8054-BCBC-4CD7-89F9-C36D8FD01D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3BAEC02-5491-446B-B50F-F5C31F580993}" type="slidenum">
              <a:rPr lang="en-US" altLang="en-US" sz="1300"/>
              <a:pPr eaLnBrk="1" hangingPunct="1"/>
              <a:t>235</a:t>
            </a:fld>
            <a:endParaRPr lang="en-US" altLang="en-US" sz="1300"/>
          </a:p>
        </p:txBody>
      </p:sp>
      <p:sp>
        <p:nvSpPr>
          <p:cNvPr id="553987" name="Rectangle 2">
            <a:extLst>
              <a:ext uri="{FF2B5EF4-FFF2-40B4-BE49-F238E27FC236}">
                <a16:creationId xmlns:a16="http://schemas.microsoft.com/office/drawing/2014/main" id="{0F265053-3727-4E22-8582-F11659619323}"/>
              </a:ext>
            </a:extLst>
          </p:cNvPr>
          <p:cNvSpPr>
            <a:spLocks noChangeArrowheads="1" noTextEdit="1"/>
          </p:cNvSpPr>
          <p:nvPr>
            <p:ph type="sldImg"/>
          </p:nvPr>
        </p:nvSpPr>
        <p:spPr>
          <a:solidFill>
            <a:srgbClr val="FFFFFF"/>
          </a:solidFill>
          <a:ln/>
        </p:spPr>
      </p:sp>
      <p:sp>
        <p:nvSpPr>
          <p:cNvPr id="553988" name="Rectangle 3">
            <a:extLst>
              <a:ext uri="{FF2B5EF4-FFF2-40B4-BE49-F238E27FC236}">
                <a16:creationId xmlns:a16="http://schemas.microsoft.com/office/drawing/2014/main" id="{DBB69A55-90C7-45D1-B58F-3D47C42578F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7">
            <a:extLst>
              <a:ext uri="{FF2B5EF4-FFF2-40B4-BE49-F238E27FC236}">
                <a16:creationId xmlns:a16="http://schemas.microsoft.com/office/drawing/2014/main" id="{6E1AA9E7-D30D-4A2A-8B7E-9DAF9A73A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0B3E16-B0E6-46E9-9650-07EE39C64775}" type="slidenum">
              <a:rPr lang="en-US" altLang="en-US" sz="1300"/>
              <a:pPr eaLnBrk="1" hangingPunct="1"/>
              <a:t>236</a:t>
            </a:fld>
            <a:endParaRPr lang="en-US" altLang="en-US" sz="1300"/>
          </a:p>
        </p:txBody>
      </p:sp>
      <p:sp>
        <p:nvSpPr>
          <p:cNvPr id="555011" name="Rectangle 2">
            <a:extLst>
              <a:ext uri="{FF2B5EF4-FFF2-40B4-BE49-F238E27FC236}">
                <a16:creationId xmlns:a16="http://schemas.microsoft.com/office/drawing/2014/main" id="{0B356ACE-34AB-4FB8-B2E2-2D7DE1EAFBA3}"/>
              </a:ext>
            </a:extLst>
          </p:cNvPr>
          <p:cNvSpPr>
            <a:spLocks noChangeArrowheads="1" noTextEdit="1"/>
          </p:cNvSpPr>
          <p:nvPr>
            <p:ph type="sldImg"/>
          </p:nvPr>
        </p:nvSpPr>
        <p:spPr>
          <a:solidFill>
            <a:srgbClr val="FFFFFF"/>
          </a:solidFill>
          <a:ln/>
        </p:spPr>
      </p:sp>
      <p:sp>
        <p:nvSpPr>
          <p:cNvPr id="555012" name="Rectangle 3">
            <a:extLst>
              <a:ext uri="{FF2B5EF4-FFF2-40B4-BE49-F238E27FC236}">
                <a16:creationId xmlns:a16="http://schemas.microsoft.com/office/drawing/2014/main" id="{54C710A5-4336-434A-9DC3-6B3B6848403F}"/>
              </a:ext>
            </a:extLst>
          </p:cNvPr>
          <p:cNvSpPr>
            <a:spLocks noChangeArrowheads="1"/>
          </p:cNvSpPr>
          <p:nvPr>
            <p:ph type="body" idx="1"/>
          </p:nvPr>
        </p:nvSpPr>
        <p:spPr>
          <a:solidFill>
            <a:srgbClr val="FFFFFF"/>
          </a:solidFill>
          <a:ln>
            <a:solidFill>
              <a:srgbClr val="000000"/>
            </a:solidFill>
          </a:ln>
        </p:spPr>
        <p:txBody>
          <a:bodyPr/>
          <a:lstStyle/>
          <a:p>
            <a:r>
              <a:rPr lang="en-US" altLang="en-US"/>
              <a:t>Adjacency matrix requires </a:t>
            </a:r>
            <a:r>
              <a:rPr lang="en-US" altLang="en-US">
                <a:sym typeface="Symbol" panose="05050102010706020507" pitchFamily="18" charset="2"/>
              </a:rPr>
              <a:t></a:t>
            </a:r>
            <a:r>
              <a:rPr lang="en-US" altLang="en-US"/>
              <a:t>(|</a:t>
            </a:r>
            <a:r>
              <a:rPr lang="en-US" altLang="en-US" b="1"/>
              <a:t>V</a:t>
            </a:r>
            <a:r>
              <a:rPr lang="en-US" altLang="en-US"/>
              <a:t>|</a:t>
            </a:r>
            <a:r>
              <a:rPr lang="en-US" altLang="en-US" baseline="30000"/>
              <a:t>2</a:t>
            </a:r>
            <a:r>
              <a:rPr lang="en-US" altLang="en-US"/>
              <a:t>) space.</a:t>
            </a:r>
          </a:p>
          <a:p>
            <a:r>
              <a:rPr lang="en-US" altLang="en-US"/>
              <a:t>Adjacency list requires </a:t>
            </a:r>
            <a:r>
              <a:rPr lang="en-US" altLang="en-US">
                <a:sym typeface="Symbol" panose="05050102010706020507" pitchFamily="18" charset="2"/>
              </a:rPr>
              <a:t></a:t>
            </a:r>
            <a:r>
              <a:rPr lang="en-US" altLang="en-US"/>
              <a:t>(|</a:t>
            </a:r>
            <a:r>
              <a:rPr lang="en-US" altLang="en-US" b="1"/>
              <a:t>V</a:t>
            </a:r>
            <a:r>
              <a:rPr lang="en-US" altLang="en-US"/>
              <a:t>| + |</a:t>
            </a:r>
            <a:r>
              <a:rPr lang="en-US" altLang="en-US" b="1"/>
              <a:t>E</a:t>
            </a:r>
            <a:r>
              <a:rPr lang="en-US" altLang="en-US"/>
              <a:t>|) space.</a:t>
            </a:r>
          </a:p>
          <a:p>
            <a:endParaRPr lang="en-US" altLang="en-US"/>
          </a:p>
          <a:p>
            <a:r>
              <a:rPr lang="en-US" altLang="en-US"/>
              <a:t>|</a:t>
            </a:r>
            <a:r>
              <a:rPr lang="en-US" altLang="en-US" b="1"/>
              <a:t>E</a:t>
            </a:r>
            <a:r>
              <a:rPr lang="en-US" altLang="en-US"/>
              <a:t>| could be as low as 0, or as high as </a:t>
            </a:r>
            <a:r>
              <a:rPr lang="en-US" altLang="en-US">
                <a:sym typeface="Symbol" panose="05050102010706020507" pitchFamily="18" charset="2"/>
              </a:rPr>
              <a:t></a:t>
            </a:r>
            <a:r>
              <a:rPr lang="en-US" altLang="en-US"/>
              <a:t>(|</a:t>
            </a:r>
            <a:r>
              <a:rPr lang="en-US" altLang="en-US" b="1"/>
              <a:t>V</a:t>
            </a:r>
            <a:r>
              <a:rPr lang="en-US" altLang="en-US"/>
              <a:t>|</a:t>
            </a:r>
            <a:r>
              <a:rPr lang="en-US" altLang="en-US" baseline="30000"/>
              <a:t>2</a:t>
            </a:r>
            <a:r>
              <a:rPr lang="en-US" altLang="en-US"/>
              <a:t>).</a:t>
            </a:r>
          </a:p>
          <a:p>
            <a:r>
              <a:rPr lang="en-US" altLang="en-US"/>
              <a:t>Which representation actually requires less space depends on the number of edges.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a:extLst>
              <a:ext uri="{FF2B5EF4-FFF2-40B4-BE49-F238E27FC236}">
                <a16:creationId xmlns:a16="http://schemas.microsoft.com/office/drawing/2014/main" id="{BD0F6110-D2A9-4B13-A2D9-49F4271A72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18C745-6EC4-4E66-9614-2E9097BA1997}" type="slidenum">
              <a:rPr lang="en-US" altLang="en-US" sz="1300"/>
              <a:pPr eaLnBrk="1" hangingPunct="1"/>
              <a:t>28</a:t>
            </a:fld>
            <a:endParaRPr lang="en-US" altLang="en-US" sz="1300"/>
          </a:p>
        </p:txBody>
      </p:sp>
      <p:sp>
        <p:nvSpPr>
          <p:cNvPr id="344067" name="Rectangle 2">
            <a:extLst>
              <a:ext uri="{FF2B5EF4-FFF2-40B4-BE49-F238E27FC236}">
                <a16:creationId xmlns:a16="http://schemas.microsoft.com/office/drawing/2014/main" id="{35DC511E-DFF8-41ED-9731-6C6FB7646A56}"/>
              </a:ext>
            </a:extLst>
          </p:cNvPr>
          <p:cNvSpPr>
            <a:spLocks noChangeArrowheads="1" noTextEdit="1"/>
          </p:cNvSpPr>
          <p:nvPr>
            <p:ph type="sldImg"/>
          </p:nvPr>
        </p:nvSpPr>
        <p:spPr>
          <a:ln/>
        </p:spPr>
      </p:sp>
      <p:sp>
        <p:nvSpPr>
          <p:cNvPr id="344068" name="Rectangle 3">
            <a:extLst>
              <a:ext uri="{FF2B5EF4-FFF2-40B4-BE49-F238E27FC236}">
                <a16:creationId xmlns:a16="http://schemas.microsoft.com/office/drawing/2014/main" id="{6D52FE49-0587-482B-A91F-AEEE5C90E7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Pages/inch: Guess 500</a:t>
            </a:r>
          </a:p>
          <a:p>
            <a:pPr eaLnBrk="1" hangingPunct="1"/>
            <a:endParaRPr lang="en-US" altLang="en-US"/>
          </a:p>
          <a:p>
            <a:pPr eaLnBrk="1" hangingPunct="1"/>
            <a:r>
              <a:rPr lang="en-US" altLang="en-US"/>
              <a:t>Feet/shelf: Guess 4, actually 3</a:t>
            </a:r>
          </a:p>
          <a:p>
            <a:pPr eaLnBrk="1" hangingPunct="1"/>
            <a:endParaRPr lang="en-US" altLang="en-US"/>
          </a:p>
          <a:p>
            <a:pPr eaLnBrk="1" hangingPunct="1"/>
            <a:r>
              <a:rPr lang="en-US" altLang="en-US"/>
              <a:t>Shelves/bookcase: Guess 5, actually 7</a:t>
            </a:r>
          </a:p>
          <a:p>
            <a:pPr eaLnBrk="1" hangingPunct="1"/>
            <a:endParaRPr lang="en-US" altLang="en-US"/>
          </a:p>
          <a:p>
            <a:pPr eaLnBrk="1" hangingPunct="1"/>
            <a:r>
              <a:rPr lang="en-US" altLang="en-US"/>
              <a:t>Units check: pages/in x ft/shelf x shelf/bookcase </a:t>
            </a:r>
            <a:r>
              <a:rPr lang="en-US" altLang="en-US">
                <a:latin typeface="Symbol" panose="05050102010706020507" pitchFamily="18" charset="2"/>
                <a:sym typeface="Symbol" panose="05050102010706020507" pitchFamily="18" charset="2"/>
              </a:rPr>
              <a:t></a:t>
            </a:r>
            <a:r>
              <a:rPr lang="en-US" altLang="en-US">
                <a:latin typeface="Helvetica" panose="020B0604020202020204" pitchFamily="34" charset="0"/>
                <a:sym typeface="Symbol" panose="05050102010706020507" pitchFamily="18" charset="2"/>
              </a:rPr>
              <a:t> pages/bookcase</a:t>
            </a:r>
          </a:p>
          <a:p>
            <a:pPr eaLnBrk="1" hangingPunct="1"/>
            <a:endParaRPr lang="en-US" altLang="en-US"/>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7">
            <a:extLst>
              <a:ext uri="{FF2B5EF4-FFF2-40B4-BE49-F238E27FC236}">
                <a16:creationId xmlns:a16="http://schemas.microsoft.com/office/drawing/2014/main" id="{D806ADB9-4A02-4FDF-8FC1-166D4454D9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C37EBB8-D49B-424E-9B84-58EF667F13D5}" type="slidenum">
              <a:rPr lang="en-US" altLang="en-US" sz="1300"/>
              <a:pPr eaLnBrk="1" hangingPunct="1"/>
              <a:t>237</a:t>
            </a:fld>
            <a:endParaRPr lang="en-US" altLang="en-US" sz="1300"/>
          </a:p>
        </p:txBody>
      </p:sp>
      <p:sp>
        <p:nvSpPr>
          <p:cNvPr id="556035" name="Rectangle 2">
            <a:extLst>
              <a:ext uri="{FF2B5EF4-FFF2-40B4-BE49-F238E27FC236}">
                <a16:creationId xmlns:a16="http://schemas.microsoft.com/office/drawing/2014/main" id="{800D5E57-D03B-4E25-BC4B-03D7DAD67D85}"/>
              </a:ext>
            </a:extLst>
          </p:cNvPr>
          <p:cNvSpPr>
            <a:spLocks noChangeArrowheads="1" noTextEdit="1"/>
          </p:cNvSpPr>
          <p:nvPr>
            <p:ph type="sldImg"/>
          </p:nvPr>
        </p:nvSpPr>
        <p:spPr>
          <a:solidFill>
            <a:srgbClr val="FFFFFF"/>
          </a:solidFill>
          <a:ln/>
        </p:spPr>
      </p:sp>
      <p:sp>
        <p:nvSpPr>
          <p:cNvPr id="556036" name="Rectangle 3">
            <a:extLst>
              <a:ext uri="{FF2B5EF4-FFF2-40B4-BE49-F238E27FC236}">
                <a16:creationId xmlns:a16="http://schemas.microsoft.com/office/drawing/2014/main" id="{3283BACD-592E-469C-A47E-DEA4423821BB}"/>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a:extLst>
              <a:ext uri="{FF2B5EF4-FFF2-40B4-BE49-F238E27FC236}">
                <a16:creationId xmlns:a16="http://schemas.microsoft.com/office/drawing/2014/main" id="{57423D1A-DC3C-4095-B8B7-A1F3BD3E32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B70E51E-7509-47CF-90AD-DAE803D7C04F}" type="slidenum">
              <a:rPr lang="en-US" altLang="en-US" sz="1300"/>
              <a:pPr eaLnBrk="1" hangingPunct="1"/>
              <a:t>238</a:t>
            </a:fld>
            <a:endParaRPr lang="en-US" altLang="en-US" sz="1300"/>
          </a:p>
        </p:txBody>
      </p:sp>
      <p:sp>
        <p:nvSpPr>
          <p:cNvPr id="557059" name="Rectangle 2">
            <a:extLst>
              <a:ext uri="{FF2B5EF4-FFF2-40B4-BE49-F238E27FC236}">
                <a16:creationId xmlns:a16="http://schemas.microsoft.com/office/drawing/2014/main" id="{540E2561-C855-4407-9F85-AFAA8C43597C}"/>
              </a:ext>
            </a:extLst>
          </p:cNvPr>
          <p:cNvSpPr>
            <a:spLocks noChangeArrowheads="1" noTextEdit="1"/>
          </p:cNvSpPr>
          <p:nvPr>
            <p:ph type="sldImg"/>
          </p:nvPr>
        </p:nvSpPr>
        <p:spPr>
          <a:solidFill>
            <a:srgbClr val="FFFFFF"/>
          </a:solidFill>
          <a:ln/>
        </p:spPr>
      </p:sp>
      <p:sp>
        <p:nvSpPr>
          <p:cNvPr id="557060" name="Rectangle 3">
            <a:extLst>
              <a:ext uri="{FF2B5EF4-FFF2-40B4-BE49-F238E27FC236}">
                <a16:creationId xmlns:a16="http://schemas.microsoft.com/office/drawing/2014/main" id="{D080D9F0-8E37-46C2-A33A-36D1E2495797}"/>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7">
            <a:extLst>
              <a:ext uri="{FF2B5EF4-FFF2-40B4-BE49-F238E27FC236}">
                <a16:creationId xmlns:a16="http://schemas.microsoft.com/office/drawing/2014/main" id="{13ED980A-4343-4494-B016-E92895912E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AA04BE-8EA6-4F92-9249-82CFBE6A5486}" type="slidenum">
              <a:rPr lang="en-US" altLang="en-US" sz="1300"/>
              <a:pPr eaLnBrk="1" hangingPunct="1"/>
              <a:t>239</a:t>
            </a:fld>
            <a:endParaRPr lang="en-US" altLang="en-US" sz="1300"/>
          </a:p>
        </p:txBody>
      </p:sp>
      <p:sp>
        <p:nvSpPr>
          <p:cNvPr id="558083" name="Rectangle 2">
            <a:extLst>
              <a:ext uri="{FF2B5EF4-FFF2-40B4-BE49-F238E27FC236}">
                <a16:creationId xmlns:a16="http://schemas.microsoft.com/office/drawing/2014/main" id="{AC6DB38E-1752-457F-BF7F-6EF1F5813E32}"/>
              </a:ext>
            </a:extLst>
          </p:cNvPr>
          <p:cNvSpPr>
            <a:spLocks noChangeArrowheads="1" noTextEdit="1"/>
          </p:cNvSpPr>
          <p:nvPr>
            <p:ph type="sldImg"/>
          </p:nvPr>
        </p:nvSpPr>
        <p:spPr>
          <a:solidFill>
            <a:srgbClr val="FFFFFF"/>
          </a:solidFill>
          <a:ln/>
        </p:spPr>
      </p:sp>
      <p:sp>
        <p:nvSpPr>
          <p:cNvPr id="558084" name="Rectangle 3">
            <a:extLst>
              <a:ext uri="{FF2B5EF4-FFF2-40B4-BE49-F238E27FC236}">
                <a16:creationId xmlns:a16="http://schemas.microsoft.com/office/drawing/2014/main" id="{86EEDA84-2E06-480D-85A2-D8D8B78525CF}"/>
              </a:ext>
            </a:extLst>
          </p:cNvPr>
          <p:cNvSpPr>
            <a:spLocks noChangeArrowheads="1"/>
          </p:cNvSpPr>
          <p:nvPr>
            <p:ph type="body" idx="1"/>
          </p:nvPr>
        </p:nvSpPr>
        <p:spPr>
          <a:solidFill>
            <a:srgbClr val="FFFFFF"/>
          </a:solidFill>
          <a:ln>
            <a:solidFill>
              <a:srgbClr val="000000"/>
            </a:solidFill>
          </a:ln>
        </p:spPr>
        <p:txBody>
          <a:bodyPr/>
          <a:lstStyle/>
          <a:p>
            <a:r>
              <a:rPr lang="en-US" altLang="en-US"/>
              <a:t>doTraverse might be implemented by any of the graph traversals that we are about to discuss.</a:t>
            </a: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7">
            <a:extLst>
              <a:ext uri="{FF2B5EF4-FFF2-40B4-BE49-F238E27FC236}">
                <a16:creationId xmlns:a16="http://schemas.microsoft.com/office/drawing/2014/main" id="{5F6BFBDE-C08C-4C28-B0EC-6DA7A554A5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4F247B-67D0-4652-BC49-7CBD974CAAAC}" type="slidenum">
              <a:rPr lang="en-US" altLang="en-US" sz="1300"/>
              <a:pPr eaLnBrk="1" hangingPunct="1"/>
              <a:t>240</a:t>
            </a:fld>
            <a:endParaRPr lang="en-US" altLang="en-US" sz="1300"/>
          </a:p>
        </p:txBody>
      </p:sp>
      <p:sp>
        <p:nvSpPr>
          <p:cNvPr id="559107" name="Rectangle 2">
            <a:extLst>
              <a:ext uri="{FF2B5EF4-FFF2-40B4-BE49-F238E27FC236}">
                <a16:creationId xmlns:a16="http://schemas.microsoft.com/office/drawing/2014/main" id="{83E6ECDB-4B99-4A49-B001-168D5BA7A893}"/>
              </a:ext>
            </a:extLst>
          </p:cNvPr>
          <p:cNvSpPr>
            <a:spLocks noChangeArrowheads="1" noTextEdit="1"/>
          </p:cNvSpPr>
          <p:nvPr>
            <p:ph type="sldImg"/>
          </p:nvPr>
        </p:nvSpPr>
        <p:spPr>
          <a:solidFill>
            <a:srgbClr val="FFFFFF"/>
          </a:solidFill>
          <a:ln/>
        </p:spPr>
      </p:sp>
      <p:sp>
        <p:nvSpPr>
          <p:cNvPr id="559108" name="Rectangle 3">
            <a:extLst>
              <a:ext uri="{FF2B5EF4-FFF2-40B4-BE49-F238E27FC236}">
                <a16:creationId xmlns:a16="http://schemas.microsoft.com/office/drawing/2014/main" id="{893C97DB-6302-4628-85A6-D7909FDD924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7">
            <a:extLst>
              <a:ext uri="{FF2B5EF4-FFF2-40B4-BE49-F238E27FC236}">
                <a16:creationId xmlns:a16="http://schemas.microsoft.com/office/drawing/2014/main" id="{DEE2A4D7-8057-4267-8D2A-E7DCCC8106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D4481D0-3BFF-4686-961A-A13DD4B8B008}" type="slidenum">
              <a:rPr lang="en-US" altLang="en-US" sz="1300"/>
              <a:pPr eaLnBrk="1" hangingPunct="1"/>
              <a:t>241</a:t>
            </a:fld>
            <a:endParaRPr lang="en-US" altLang="en-US" sz="1300"/>
          </a:p>
        </p:txBody>
      </p:sp>
      <p:sp>
        <p:nvSpPr>
          <p:cNvPr id="560131" name="Rectangle 2">
            <a:extLst>
              <a:ext uri="{FF2B5EF4-FFF2-40B4-BE49-F238E27FC236}">
                <a16:creationId xmlns:a16="http://schemas.microsoft.com/office/drawing/2014/main" id="{71824D1A-ADA1-4E33-84AB-4BE8B0325FBA}"/>
              </a:ext>
            </a:extLst>
          </p:cNvPr>
          <p:cNvSpPr>
            <a:spLocks noChangeArrowheads="1" noTextEdit="1"/>
          </p:cNvSpPr>
          <p:nvPr>
            <p:ph type="sldImg"/>
          </p:nvPr>
        </p:nvSpPr>
        <p:spPr>
          <a:solidFill>
            <a:srgbClr val="FFFFFF"/>
          </a:solidFill>
          <a:ln/>
        </p:spPr>
      </p:sp>
      <p:sp>
        <p:nvSpPr>
          <p:cNvPr id="560132" name="Rectangle 3">
            <a:extLst>
              <a:ext uri="{FF2B5EF4-FFF2-40B4-BE49-F238E27FC236}">
                <a16:creationId xmlns:a16="http://schemas.microsoft.com/office/drawing/2014/main" id="{9C8AA249-8163-4E91-9CE0-DD9DB539394D}"/>
              </a:ext>
            </a:extLst>
          </p:cNvPr>
          <p:cNvSpPr>
            <a:spLocks noChangeArrowheads="1"/>
          </p:cNvSpPr>
          <p:nvPr>
            <p:ph type="body" idx="1"/>
          </p:nvPr>
        </p:nvSpPr>
        <p:spPr>
          <a:solidFill>
            <a:srgbClr val="FFFFFF"/>
          </a:solidFill>
          <a:ln>
            <a:solidFill>
              <a:srgbClr val="000000"/>
            </a:solidFill>
          </a:ln>
        </p:spPr>
        <p:txBody>
          <a:bodyPr/>
          <a:lstStyle/>
          <a:p>
            <a:r>
              <a:rPr lang="en-US" altLang="en-US"/>
              <a:t>Order that nodes are processed: ACBFDE</a:t>
            </a: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7">
            <a:extLst>
              <a:ext uri="{FF2B5EF4-FFF2-40B4-BE49-F238E27FC236}">
                <a16:creationId xmlns:a16="http://schemas.microsoft.com/office/drawing/2014/main" id="{513EFF2C-9786-4A95-B0DE-4C86CCD402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BC2C083-C65D-426A-BFDA-4CFB20609D8A}" type="slidenum">
              <a:rPr lang="en-US" altLang="en-US" sz="1300"/>
              <a:pPr eaLnBrk="1" hangingPunct="1"/>
              <a:t>242</a:t>
            </a:fld>
            <a:endParaRPr lang="en-US" altLang="en-US" sz="1300"/>
          </a:p>
        </p:txBody>
      </p:sp>
      <p:sp>
        <p:nvSpPr>
          <p:cNvPr id="561155" name="Rectangle 2">
            <a:extLst>
              <a:ext uri="{FF2B5EF4-FFF2-40B4-BE49-F238E27FC236}">
                <a16:creationId xmlns:a16="http://schemas.microsoft.com/office/drawing/2014/main" id="{BAF375EB-198B-4739-8BD7-8D4AB1A6CABD}"/>
              </a:ext>
            </a:extLst>
          </p:cNvPr>
          <p:cNvSpPr>
            <a:spLocks noChangeArrowheads="1" noTextEdit="1"/>
          </p:cNvSpPr>
          <p:nvPr>
            <p:ph type="sldImg"/>
          </p:nvPr>
        </p:nvSpPr>
        <p:spPr>
          <a:solidFill>
            <a:srgbClr val="FFFFFF"/>
          </a:solidFill>
          <a:ln/>
        </p:spPr>
      </p:sp>
      <p:sp>
        <p:nvSpPr>
          <p:cNvPr id="561156" name="Rectangle 3">
            <a:extLst>
              <a:ext uri="{FF2B5EF4-FFF2-40B4-BE49-F238E27FC236}">
                <a16:creationId xmlns:a16="http://schemas.microsoft.com/office/drawing/2014/main" id="{0EB834CA-3868-4D98-B805-1721A33963B0}"/>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7">
            <a:extLst>
              <a:ext uri="{FF2B5EF4-FFF2-40B4-BE49-F238E27FC236}">
                <a16:creationId xmlns:a16="http://schemas.microsoft.com/office/drawing/2014/main" id="{48C03C8B-3226-4995-96ED-6A42822385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265321B-9A67-4507-A9F9-3A89CEEBC6B5}" type="slidenum">
              <a:rPr lang="en-US" altLang="en-US" sz="1300"/>
              <a:pPr eaLnBrk="1" hangingPunct="1"/>
              <a:t>243</a:t>
            </a:fld>
            <a:endParaRPr lang="en-US" altLang="en-US" sz="1300"/>
          </a:p>
        </p:txBody>
      </p:sp>
      <p:sp>
        <p:nvSpPr>
          <p:cNvPr id="562179" name="Rectangle 2">
            <a:extLst>
              <a:ext uri="{FF2B5EF4-FFF2-40B4-BE49-F238E27FC236}">
                <a16:creationId xmlns:a16="http://schemas.microsoft.com/office/drawing/2014/main" id="{BF4FB21D-9FC8-4939-85D2-A3E29B899771}"/>
              </a:ext>
            </a:extLst>
          </p:cNvPr>
          <p:cNvSpPr>
            <a:spLocks noChangeArrowheads="1" noTextEdit="1"/>
          </p:cNvSpPr>
          <p:nvPr>
            <p:ph type="sldImg"/>
          </p:nvPr>
        </p:nvSpPr>
        <p:spPr>
          <a:solidFill>
            <a:srgbClr val="FFFFFF"/>
          </a:solidFill>
          <a:ln/>
        </p:spPr>
      </p:sp>
      <p:sp>
        <p:nvSpPr>
          <p:cNvPr id="562180" name="Rectangle 3">
            <a:extLst>
              <a:ext uri="{FF2B5EF4-FFF2-40B4-BE49-F238E27FC236}">
                <a16:creationId xmlns:a16="http://schemas.microsoft.com/office/drawing/2014/main" id="{7D0FF142-D022-45A8-9D89-E5F68644D372}"/>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7">
            <a:extLst>
              <a:ext uri="{FF2B5EF4-FFF2-40B4-BE49-F238E27FC236}">
                <a16:creationId xmlns:a16="http://schemas.microsoft.com/office/drawing/2014/main" id="{A6F17E7D-E764-4FC1-AAFD-E9391C102A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8ABB49B-AFAA-4971-AB00-0E2C1B8A8FD5}" type="slidenum">
              <a:rPr lang="en-US" altLang="en-US" sz="1300"/>
              <a:pPr eaLnBrk="1" hangingPunct="1"/>
              <a:t>244</a:t>
            </a:fld>
            <a:endParaRPr lang="en-US" altLang="en-US" sz="1300"/>
          </a:p>
        </p:txBody>
      </p:sp>
      <p:sp>
        <p:nvSpPr>
          <p:cNvPr id="563203" name="Rectangle 2">
            <a:extLst>
              <a:ext uri="{FF2B5EF4-FFF2-40B4-BE49-F238E27FC236}">
                <a16:creationId xmlns:a16="http://schemas.microsoft.com/office/drawing/2014/main" id="{2447E343-CE71-43FD-9B46-561B22739B02}"/>
              </a:ext>
            </a:extLst>
          </p:cNvPr>
          <p:cNvSpPr>
            <a:spLocks noChangeArrowheads="1" noTextEdit="1"/>
          </p:cNvSpPr>
          <p:nvPr>
            <p:ph type="sldImg"/>
          </p:nvPr>
        </p:nvSpPr>
        <p:spPr>
          <a:solidFill>
            <a:srgbClr val="FFFFFF"/>
          </a:solidFill>
          <a:ln/>
        </p:spPr>
      </p:sp>
      <p:sp>
        <p:nvSpPr>
          <p:cNvPr id="563204" name="Rectangle 3">
            <a:extLst>
              <a:ext uri="{FF2B5EF4-FFF2-40B4-BE49-F238E27FC236}">
                <a16:creationId xmlns:a16="http://schemas.microsoft.com/office/drawing/2014/main" id="{E55CF5FE-FB40-4F51-B324-0AE64989799D}"/>
              </a:ext>
            </a:extLst>
          </p:cNvPr>
          <p:cNvSpPr>
            <a:spLocks noChangeArrowheads="1"/>
          </p:cNvSpPr>
          <p:nvPr>
            <p:ph type="body" idx="1"/>
          </p:nvPr>
        </p:nvSpPr>
        <p:spPr>
          <a:solidFill>
            <a:srgbClr val="FFFFFF"/>
          </a:solidFill>
          <a:ln>
            <a:solidFill>
              <a:srgbClr val="000000"/>
            </a:solidFill>
          </a:ln>
        </p:spPr>
        <p:txBody>
          <a:bodyPr/>
          <a:lstStyle/>
          <a:p>
            <a:r>
              <a:rPr lang="en-US" altLang="en-US"/>
              <a:t>Order that nodes are processed: ACEBDF</a:t>
            </a: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7">
            <a:extLst>
              <a:ext uri="{FF2B5EF4-FFF2-40B4-BE49-F238E27FC236}">
                <a16:creationId xmlns:a16="http://schemas.microsoft.com/office/drawing/2014/main" id="{AC92EAD6-FA99-497A-A1AA-32697EAFA6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2E5A863-2DE2-40F7-942C-F6C5BC376F80}" type="slidenum">
              <a:rPr lang="en-US" altLang="en-US" sz="1300"/>
              <a:pPr eaLnBrk="1" hangingPunct="1"/>
              <a:t>245</a:t>
            </a:fld>
            <a:endParaRPr lang="en-US" altLang="en-US" sz="1300"/>
          </a:p>
        </p:txBody>
      </p:sp>
      <p:sp>
        <p:nvSpPr>
          <p:cNvPr id="564227" name="Rectangle 2">
            <a:extLst>
              <a:ext uri="{FF2B5EF4-FFF2-40B4-BE49-F238E27FC236}">
                <a16:creationId xmlns:a16="http://schemas.microsoft.com/office/drawing/2014/main" id="{29A512AC-B80B-489A-9CAC-54BBBEB1C148}"/>
              </a:ext>
            </a:extLst>
          </p:cNvPr>
          <p:cNvSpPr>
            <a:spLocks noChangeArrowheads="1" noTextEdit="1"/>
          </p:cNvSpPr>
          <p:nvPr>
            <p:ph type="sldImg"/>
          </p:nvPr>
        </p:nvSpPr>
        <p:spPr>
          <a:solidFill>
            <a:srgbClr val="FFFFFF"/>
          </a:solidFill>
          <a:ln/>
        </p:spPr>
      </p:sp>
      <p:sp>
        <p:nvSpPr>
          <p:cNvPr id="564228" name="Rectangle 3">
            <a:extLst>
              <a:ext uri="{FF2B5EF4-FFF2-40B4-BE49-F238E27FC236}">
                <a16:creationId xmlns:a16="http://schemas.microsoft.com/office/drawing/2014/main" id="{0874F53C-2DFB-40A7-81A9-E598602C7E08}"/>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a:extLst>
              <a:ext uri="{FF2B5EF4-FFF2-40B4-BE49-F238E27FC236}">
                <a16:creationId xmlns:a16="http://schemas.microsoft.com/office/drawing/2014/main" id="{ED6ECF6C-D7ED-4E0B-936D-BA51B129E4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9F80A4F-41C4-48AD-843E-10F18539675A}" type="slidenum">
              <a:rPr lang="en-US" altLang="en-US" sz="1300"/>
              <a:pPr eaLnBrk="1" hangingPunct="1"/>
              <a:t>246</a:t>
            </a:fld>
            <a:endParaRPr lang="en-US" altLang="en-US" sz="1300"/>
          </a:p>
        </p:txBody>
      </p:sp>
      <p:sp>
        <p:nvSpPr>
          <p:cNvPr id="565251" name="Rectangle 2">
            <a:extLst>
              <a:ext uri="{FF2B5EF4-FFF2-40B4-BE49-F238E27FC236}">
                <a16:creationId xmlns:a16="http://schemas.microsoft.com/office/drawing/2014/main" id="{9C062B1E-BDBD-46FC-95DD-64AF0D906E17}"/>
              </a:ext>
            </a:extLst>
          </p:cNvPr>
          <p:cNvSpPr>
            <a:spLocks noChangeArrowheads="1" noTextEdit="1"/>
          </p:cNvSpPr>
          <p:nvPr>
            <p:ph type="sldImg"/>
          </p:nvPr>
        </p:nvSpPr>
        <p:spPr>
          <a:solidFill>
            <a:srgbClr val="FFFFFF"/>
          </a:solidFill>
          <a:ln/>
        </p:spPr>
      </p:sp>
      <p:sp>
        <p:nvSpPr>
          <p:cNvPr id="565252" name="Rectangle 3">
            <a:extLst>
              <a:ext uri="{FF2B5EF4-FFF2-40B4-BE49-F238E27FC236}">
                <a16:creationId xmlns:a16="http://schemas.microsoft.com/office/drawing/2014/main" id="{8493CD44-D3DA-4C94-AC7A-7F0CA06DC400}"/>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a:extLst>
              <a:ext uri="{FF2B5EF4-FFF2-40B4-BE49-F238E27FC236}">
                <a16:creationId xmlns:a16="http://schemas.microsoft.com/office/drawing/2014/main" id="{50AFE7C9-B9D9-4E65-BEE9-03F746FB71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1457546-FBCF-4FA2-A14A-29E022DC1979}" type="slidenum">
              <a:rPr lang="en-US" altLang="en-US" sz="1300"/>
              <a:pPr eaLnBrk="1" hangingPunct="1"/>
              <a:t>29</a:t>
            </a:fld>
            <a:endParaRPr lang="en-US" altLang="en-US" sz="1300"/>
          </a:p>
        </p:txBody>
      </p:sp>
      <p:sp>
        <p:nvSpPr>
          <p:cNvPr id="345091" name="Rectangle 2">
            <a:extLst>
              <a:ext uri="{FF2B5EF4-FFF2-40B4-BE49-F238E27FC236}">
                <a16:creationId xmlns:a16="http://schemas.microsoft.com/office/drawing/2014/main" id="{A30B2995-3FA9-4156-8FB7-C079ACE236ED}"/>
              </a:ext>
            </a:extLst>
          </p:cNvPr>
          <p:cNvSpPr>
            <a:spLocks noChangeArrowheads="1" noTextEdit="1"/>
          </p:cNvSpPr>
          <p:nvPr>
            <p:ph type="sldImg"/>
          </p:nvPr>
        </p:nvSpPr>
        <p:spPr>
          <a:ln/>
        </p:spPr>
      </p:sp>
      <p:sp>
        <p:nvSpPr>
          <p:cNvPr id="345092" name="Rectangle 3">
            <a:extLst>
              <a:ext uri="{FF2B5EF4-FFF2-40B4-BE49-F238E27FC236}">
                <a16:creationId xmlns:a16="http://schemas.microsoft.com/office/drawing/2014/main" id="{6270EE93-B844-4B4A-AF39-D0F54AA51D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7">
            <a:extLst>
              <a:ext uri="{FF2B5EF4-FFF2-40B4-BE49-F238E27FC236}">
                <a16:creationId xmlns:a16="http://schemas.microsoft.com/office/drawing/2014/main" id="{9B3253A1-2E40-402F-9EE3-A148062782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3087F36-882D-45D0-B651-77FDE8C17BA7}" type="slidenum">
              <a:rPr lang="en-US" altLang="en-US" sz="1300"/>
              <a:pPr eaLnBrk="1" hangingPunct="1"/>
              <a:t>247</a:t>
            </a:fld>
            <a:endParaRPr lang="en-US" altLang="en-US" sz="1300"/>
          </a:p>
        </p:txBody>
      </p:sp>
      <p:sp>
        <p:nvSpPr>
          <p:cNvPr id="566275" name="Rectangle 2">
            <a:extLst>
              <a:ext uri="{FF2B5EF4-FFF2-40B4-BE49-F238E27FC236}">
                <a16:creationId xmlns:a16="http://schemas.microsoft.com/office/drawing/2014/main" id="{D024C7AE-383F-44C2-BCB3-997DF58DA354}"/>
              </a:ext>
            </a:extLst>
          </p:cNvPr>
          <p:cNvSpPr>
            <a:spLocks noChangeArrowheads="1" noTextEdit="1"/>
          </p:cNvSpPr>
          <p:nvPr>
            <p:ph type="sldImg"/>
          </p:nvPr>
        </p:nvSpPr>
        <p:spPr>
          <a:solidFill>
            <a:srgbClr val="FFFFFF"/>
          </a:solidFill>
          <a:ln/>
        </p:spPr>
      </p:sp>
      <p:sp>
        <p:nvSpPr>
          <p:cNvPr id="566276" name="Rectangle 3">
            <a:extLst>
              <a:ext uri="{FF2B5EF4-FFF2-40B4-BE49-F238E27FC236}">
                <a16:creationId xmlns:a16="http://schemas.microsoft.com/office/drawing/2014/main" id="{07984BA7-510A-4C30-96E1-32603DB29021}"/>
              </a:ext>
            </a:extLst>
          </p:cNvPr>
          <p:cNvSpPr>
            <a:spLocks noChangeArrowheads="1"/>
          </p:cNvSpPr>
          <p:nvPr>
            <p:ph type="body" idx="1"/>
          </p:nvPr>
        </p:nvSpPr>
        <p:spPr>
          <a:solidFill>
            <a:srgbClr val="FFFFFF"/>
          </a:solidFill>
          <a:ln>
            <a:solidFill>
              <a:srgbClr val="000000"/>
            </a:solidFill>
          </a:ln>
        </p:spPr>
        <p:txBody>
          <a:bodyPr/>
          <a:lstStyle/>
          <a:p>
            <a:r>
              <a:rPr lang="en-US" altLang="en-US"/>
              <a:t>Prints in reverse order.</a:t>
            </a: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7">
            <a:extLst>
              <a:ext uri="{FF2B5EF4-FFF2-40B4-BE49-F238E27FC236}">
                <a16:creationId xmlns:a16="http://schemas.microsoft.com/office/drawing/2014/main" id="{48F1B96B-5917-47FF-9EAA-0C396FAEB9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984496-6966-45BF-B34A-CE1E5A723639}" type="slidenum">
              <a:rPr lang="en-US" altLang="en-US" sz="1300"/>
              <a:pPr eaLnBrk="1" hangingPunct="1"/>
              <a:t>248</a:t>
            </a:fld>
            <a:endParaRPr lang="en-US" altLang="en-US" sz="1300"/>
          </a:p>
        </p:txBody>
      </p:sp>
      <p:sp>
        <p:nvSpPr>
          <p:cNvPr id="567299" name="Rectangle 2">
            <a:extLst>
              <a:ext uri="{FF2B5EF4-FFF2-40B4-BE49-F238E27FC236}">
                <a16:creationId xmlns:a16="http://schemas.microsoft.com/office/drawing/2014/main" id="{6B76E627-8AE8-418D-B37E-BD8C5F24167C}"/>
              </a:ext>
            </a:extLst>
          </p:cNvPr>
          <p:cNvSpPr>
            <a:spLocks noChangeArrowheads="1" noTextEdit="1"/>
          </p:cNvSpPr>
          <p:nvPr>
            <p:ph type="sldImg"/>
          </p:nvPr>
        </p:nvSpPr>
        <p:spPr>
          <a:solidFill>
            <a:srgbClr val="FFFFFF"/>
          </a:solidFill>
          <a:ln/>
        </p:spPr>
      </p:sp>
      <p:sp>
        <p:nvSpPr>
          <p:cNvPr id="567300" name="Rectangle 3">
            <a:extLst>
              <a:ext uri="{FF2B5EF4-FFF2-40B4-BE49-F238E27FC236}">
                <a16:creationId xmlns:a16="http://schemas.microsoft.com/office/drawing/2014/main" id="{56276360-4021-4ACB-A7E1-64E99F42107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7">
            <a:extLst>
              <a:ext uri="{FF2B5EF4-FFF2-40B4-BE49-F238E27FC236}">
                <a16:creationId xmlns:a16="http://schemas.microsoft.com/office/drawing/2014/main" id="{42E3585D-446E-41F3-A716-B2871CA64B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4798B15-2571-449F-913F-3E74A41625AD}" type="slidenum">
              <a:rPr lang="en-US" altLang="en-US" sz="1300"/>
              <a:pPr eaLnBrk="1" hangingPunct="1"/>
              <a:t>249</a:t>
            </a:fld>
            <a:endParaRPr lang="en-US" altLang="en-US" sz="1300"/>
          </a:p>
        </p:txBody>
      </p:sp>
      <p:sp>
        <p:nvSpPr>
          <p:cNvPr id="568323" name="Rectangle 2">
            <a:extLst>
              <a:ext uri="{FF2B5EF4-FFF2-40B4-BE49-F238E27FC236}">
                <a16:creationId xmlns:a16="http://schemas.microsoft.com/office/drawing/2014/main" id="{9FFF50AF-532B-4CE2-9508-0E6632545771}"/>
              </a:ext>
            </a:extLst>
          </p:cNvPr>
          <p:cNvSpPr>
            <a:spLocks noChangeArrowheads="1" noTextEdit="1"/>
          </p:cNvSpPr>
          <p:nvPr>
            <p:ph type="sldImg"/>
          </p:nvPr>
        </p:nvSpPr>
        <p:spPr>
          <a:solidFill>
            <a:srgbClr val="FFFFFF"/>
          </a:solidFill>
          <a:ln/>
        </p:spPr>
      </p:sp>
      <p:sp>
        <p:nvSpPr>
          <p:cNvPr id="568324" name="Rectangle 3">
            <a:extLst>
              <a:ext uri="{FF2B5EF4-FFF2-40B4-BE49-F238E27FC236}">
                <a16:creationId xmlns:a16="http://schemas.microsoft.com/office/drawing/2014/main" id="{9CAC4E26-696F-436A-A9F7-BC081A1B2E7D}"/>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7">
            <a:extLst>
              <a:ext uri="{FF2B5EF4-FFF2-40B4-BE49-F238E27FC236}">
                <a16:creationId xmlns:a16="http://schemas.microsoft.com/office/drawing/2014/main" id="{09AC4C8C-523F-4E42-B8FB-67B39EB03A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2B51CC-E29C-41A4-9047-0FE7F66AA15C}" type="slidenum">
              <a:rPr lang="en-US" altLang="en-US" sz="1300"/>
              <a:pPr eaLnBrk="1" hangingPunct="1"/>
              <a:t>250</a:t>
            </a:fld>
            <a:endParaRPr lang="en-US" altLang="en-US" sz="1300"/>
          </a:p>
        </p:txBody>
      </p:sp>
      <p:sp>
        <p:nvSpPr>
          <p:cNvPr id="569347" name="Rectangle 2">
            <a:extLst>
              <a:ext uri="{FF2B5EF4-FFF2-40B4-BE49-F238E27FC236}">
                <a16:creationId xmlns:a16="http://schemas.microsoft.com/office/drawing/2014/main" id="{C9B3BE60-9BB0-4C73-B099-2EA4B9377D39}"/>
              </a:ext>
            </a:extLst>
          </p:cNvPr>
          <p:cNvSpPr>
            <a:spLocks noChangeArrowheads="1" noTextEdit="1"/>
          </p:cNvSpPr>
          <p:nvPr>
            <p:ph type="sldImg"/>
          </p:nvPr>
        </p:nvSpPr>
        <p:spPr>
          <a:solidFill>
            <a:srgbClr val="FFFFFF"/>
          </a:solidFill>
          <a:ln/>
        </p:spPr>
      </p:sp>
      <p:sp>
        <p:nvSpPr>
          <p:cNvPr id="569348" name="Rectangle 3">
            <a:extLst>
              <a:ext uri="{FF2B5EF4-FFF2-40B4-BE49-F238E27FC236}">
                <a16:creationId xmlns:a16="http://schemas.microsoft.com/office/drawing/2014/main" id="{0A33E1A7-8179-4174-878C-4CFDBC381F94}"/>
              </a:ext>
            </a:extLst>
          </p:cNvPr>
          <p:cNvSpPr>
            <a:spLocks noChangeArrowheads="1"/>
          </p:cNvSpPr>
          <p:nvPr>
            <p:ph type="body" idx="1"/>
          </p:nvPr>
        </p:nvSpPr>
        <p:spPr>
          <a:solidFill>
            <a:srgbClr val="FFFFFF"/>
          </a:solidFill>
          <a:ln>
            <a:solidFill>
              <a:srgbClr val="000000"/>
            </a:solidFill>
          </a:ln>
        </p:spPr>
        <p:txBody>
          <a:bodyPr/>
          <a:lstStyle/>
          <a:p>
            <a:r>
              <a:rPr lang="en-US" altLang="en-US"/>
              <a:t>w(A, D) = 20; d(A, D) = 10 (through ABCD).</a:t>
            </a: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7">
            <a:extLst>
              <a:ext uri="{FF2B5EF4-FFF2-40B4-BE49-F238E27FC236}">
                <a16:creationId xmlns:a16="http://schemas.microsoft.com/office/drawing/2014/main" id="{0331C8CF-A5DA-4268-B30E-4E5D1B487F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DBF9F1D-FD8A-42D0-B7B1-F7F8460F1680}" type="slidenum">
              <a:rPr lang="en-US" altLang="en-US" sz="1300"/>
              <a:pPr eaLnBrk="1" hangingPunct="1"/>
              <a:t>251</a:t>
            </a:fld>
            <a:endParaRPr lang="en-US" altLang="en-US" sz="1300"/>
          </a:p>
        </p:txBody>
      </p:sp>
      <p:sp>
        <p:nvSpPr>
          <p:cNvPr id="570371" name="Rectangle 2">
            <a:extLst>
              <a:ext uri="{FF2B5EF4-FFF2-40B4-BE49-F238E27FC236}">
                <a16:creationId xmlns:a16="http://schemas.microsoft.com/office/drawing/2014/main" id="{C7431093-3CE1-4528-AE91-1A560D67C81D}"/>
              </a:ext>
            </a:extLst>
          </p:cNvPr>
          <p:cNvSpPr>
            <a:spLocks noChangeArrowheads="1" noTextEdit="1"/>
          </p:cNvSpPr>
          <p:nvPr>
            <p:ph type="sldImg"/>
          </p:nvPr>
        </p:nvSpPr>
        <p:spPr>
          <a:solidFill>
            <a:srgbClr val="FFFFFF"/>
          </a:solidFill>
          <a:ln/>
        </p:spPr>
      </p:sp>
      <p:sp>
        <p:nvSpPr>
          <p:cNvPr id="570372" name="Rectangle 3">
            <a:extLst>
              <a:ext uri="{FF2B5EF4-FFF2-40B4-BE49-F238E27FC236}">
                <a16:creationId xmlns:a16="http://schemas.microsoft.com/office/drawing/2014/main" id="{35ED3E27-17E4-4375-84D8-05EE0899BAAB}"/>
              </a:ext>
            </a:extLst>
          </p:cNvPr>
          <p:cNvSpPr>
            <a:spLocks noChangeArrowheads="1"/>
          </p:cNvSpPr>
          <p:nvPr>
            <p:ph type="body" idx="1"/>
          </p:nvPr>
        </p:nvSpPr>
        <p:spPr>
          <a:solidFill>
            <a:srgbClr val="FFFFFF"/>
          </a:solidFill>
          <a:ln>
            <a:solidFill>
              <a:srgbClr val="000000"/>
            </a:solidFill>
          </a:ln>
        </p:spPr>
        <p:txBody>
          <a:bodyPr/>
          <a:lstStyle/>
          <a:p>
            <a:r>
              <a:rPr lang="en-US" altLang="en-US"/>
              <a:t>This solution is known as Dijkstra’s algorithm</a:t>
            </a: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Slide Image Placeholder 1">
            <a:extLst>
              <a:ext uri="{FF2B5EF4-FFF2-40B4-BE49-F238E27FC236}">
                <a16:creationId xmlns:a16="http://schemas.microsoft.com/office/drawing/2014/main" id="{5512E2FC-C13E-41FF-BADA-892E77A98031}"/>
              </a:ext>
            </a:extLst>
          </p:cNvPr>
          <p:cNvSpPr>
            <a:spLocks noGrp="1" noRot="1" noChangeAspect="1" noTextEdit="1"/>
          </p:cNvSpPr>
          <p:nvPr>
            <p:ph type="sldImg"/>
          </p:nvPr>
        </p:nvSpPr>
        <p:spPr>
          <a:ln/>
        </p:spPr>
      </p:sp>
      <p:sp>
        <p:nvSpPr>
          <p:cNvPr id="571395" name="Notes Placeholder 2">
            <a:extLst>
              <a:ext uri="{FF2B5EF4-FFF2-40B4-BE49-F238E27FC236}">
                <a16:creationId xmlns:a16="http://schemas.microsoft.com/office/drawing/2014/main" id="{A7018090-3D75-45CC-BE75-0BC2369F82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1396" name="Slide Number Placeholder 3">
            <a:extLst>
              <a:ext uri="{FF2B5EF4-FFF2-40B4-BE49-F238E27FC236}">
                <a16:creationId xmlns:a16="http://schemas.microsoft.com/office/drawing/2014/main" id="{DA75DE74-933E-4DAC-BF25-49C3943832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68E1CF-56F5-4454-B6E0-E4D5CD29A7E2}" type="slidenum">
              <a:rPr lang="en-US" altLang="en-US" sz="1300"/>
              <a:pPr eaLnBrk="1" hangingPunct="1"/>
              <a:t>252</a:t>
            </a:fld>
            <a:endParaRPr lang="en-US" altLang="en-US" sz="1300"/>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7">
            <a:extLst>
              <a:ext uri="{FF2B5EF4-FFF2-40B4-BE49-F238E27FC236}">
                <a16:creationId xmlns:a16="http://schemas.microsoft.com/office/drawing/2014/main" id="{294664C0-0BA0-4256-B33D-EC68D046BE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480188-A4DF-4228-8C6C-F3695FA3B4A9}" type="slidenum">
              <a:rPr lang="en-US" altLang="en-US" sz="1300"/>
              <a:pPr eaLnBrk="1" hangingPunct="1"/>
              <a:t>253</a:t>
            </a:fld>
            <a:endParaRPr lang="en-US" altLang="en-US" sz="1300"/>
          </a:p>
        </p:txBody>
      </p:sp>
      <p:sp>
        <p:nvSpPr>
          <p:cNvPr id="572419" name="Rectangle 2">
            <a:extLst>
              <a:ext uri="{FF2B5EF4-FFF2-40B4-BE49-F238E27FC236}">
                <a16:creationId xmlns:a16="http://schemas.microsoft.com/office/drawing/2014/main" id="{4B87FF24-727F-43E7-BA91-BE665D9A5D09}"/>
              </a:ext>
            </a:extLst>
          </p:cNvPr>
          <p:cNvSpPr>
            <a:spLocks noChangeArrowheads="1" noTextEdit="1"/>
          </p:cNvSpPr>
          <p:nvPr>
            <p:ph type="sldImg"/>
          </p:nvPr>
        </p:nvSpPr>
        <p:spPr>
          <a:solidFill>
            <a:srgbClr val="FFFFFF"/>
          </a:solidFill>
          <a:ln/>
        </p:spPr>
      </p:sp>
      <p:sp>
        <p:nvSpPr>
          <p:cNvPr id="572420" name="Rectangle 3">
            <a:extLst>
              <a:ext uri="{FF2B5EF4-FFF2-40B4-BE49-F238E27FC236}">
                <a16:creationId xmlns:a16="http://schemas.microsoft.com/office/drawing/2014/main" id="{FE19D926-9B17-49EB-9435-A2AB33307DC3}"/>
              </a:ext>
            </a:extLst>
          </p:cNvPr>
          <p:cNvSpPr>
            <a:spLocks noChangeArrowheads="1"/>
          </p:cNvSpPr>
          <p:nvPr>
            <p:ph type="body" idx="1"/>
          </p:nvPr>
        </p:nvSpPr>
        <p:spPr>
          <a:solidFill>
            <a:srgbClr val="FFFFFF"/>
          </a:solidFill>
          <a:ln>
            <a:solidFill>
              <a:srgbClr val="000000"/>
            </a:solidFill>
          </a:ln>
        </p:spPr>
        <p:txBody>
          <a:bodyPr/>
          <a:lstStyle/>
          <a:p>
            <a:r>
              <a:rPr lang="en-US" altLang="en-US"/>
              <a:t>Assume that we start at A.</a:t>
            </a:r>
          </a:p>
          <a:p>
            <a:endParaRPr lang="en-US" altLang="en-US"/>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7">
            <a:extLst>
              <a:ext uri="{FF2B5EF4-FFF2-40B4-BE49-F238E27FC236}">
                <a16:creationId xmlns:a16="http://schemas.microsoft.com/office/drawing/2014/main" id="{33C1ADC7-4664-437B-8FE8-B0EBBADE4A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EED2AA2-1E8D-4B39-A1A8-19694A395E03}" type="slidenum">
              <a:rPr lang="en-US" altLang="en-US" sz="1300"/>
              <a:pPr eaLnBrk="1" hangingPunct="1"/>
              <a:t>254</a:t>
            </a:fld>
            <a:endParaRPr lang="en-US" altLang="en-US" sz="1300"/>
          </a:p>
        </p:txBody>
      </p:sp>
      <p:sp>
        <p:nvSpPr>
          <p:cNvPr id="573443" name="Rectangle 2">
            <a:extLst>
              <a:ext uri="{FF2B5EF4-FFF2-40B4-BE49-F238E27FC236}">
                <a16:creationId xmlns:a16="http://schemas.microsoft.com/office/drawing/2014/main" id="{F81071AD-2AA4-4B7F-852F-F90181CB080F}"/>
              </a:ext>
            </a:extLst>
          </p:cNvPr>
          <p:cNvSpPr>
            <a:spLocks noChangeArrowheads="1" noTextEdit="1"/>
          </p:cNvSpPr>
          <p:nvPr>
            <p:ph type="sldImg"/>
          </p:nvPr>
        </p:nvSpPr>
        <p:spPr>
          <a:solidFill>
            <a:srgbClr val="FFFFFF"/>
          </a:solidFill>
          <a:ln/>
        </p:spPr>
      </p:sp>
      <p:sp>
        <p:nvSpPr>
          <p:cNvPr id="573444" name="Rectangle 3">
            <a:extLst>
              <a:ext uri="{FF2B5EF4-FFF2-40B4-BE49-F238E27FC236}">
                <a16:creationId xmlns:a16="http://schemas.microsoft.com/office/drawing/2014/main" id="{083BB5CA-7884-42B4-BAD8-9AA1A5880C6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7">
            <a:extLst>
              <a:ext uri="{FF2B5EF4-FFF2-40B4-BE49-F238E27FC236}">
                <a16:creationId xmlns:a16="http://schemas.microsoft.com/office/drawing/2014/main" id="{4212BCC5-977A-4206-AAF3-0F132BD98E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E963B0-CEFA-453F-98CF-ACF102FFCA81}" type="slidenum">
              <a:rPr lang="en-US" altLang="en-US" sz="1300"/>
              <a:pPr eaLnBrk="1" hangingPunct="1"/>
              <a:t>255</a:t>
            </a:fld>
            <a:endParaRPr lang="en-US" altLang="en-US" sz="1300"/>
          </a:p>
        </p:txBody>
      </p:sp>
      <p:sp>
        <p:nvSpPr>
          <p:cNvPr id="574467" name="Rectangle 2">
            <a:extLst>
              <a:ext uri="{FF2B5EF4-FFF2-40B4-BE49-F238E27FC236}">
                <a16:creationId xmlns:a16="http://schemas.microsoft.com/office/drawing/2014/main" id="{0CAB364F-3B58-4E1B-BC79-7723775CEA14}"/>
              </a:ext>
            </a:extLst>
          </p:cNvPr>
          <p:cNvSpPr>
            <a:spLocks noChangeArrowheads="1" noTextEdit="1"/>
          </p:cNvSpPr>
          <p:nvPr>
            <p:ph type="sldImg"/>
          </p:nvPr>
        </p:nvSpPr>
        <p:spPr>
          <a:solidFill>
            <a:srgbClr val="FFFFFF"/>
          </a:solidFill>
          <a:ln/>
        </p:spPr>
      </p:sp>
      <p:sp>
        <p:nvSpPr>
          <p:cNvPr id="574468" name="Rectangle 3">
            <a:extLst>
              <a:ext uri="{FF2B5EF4-FFF2-40B4-BE49-F238E27FC236}">
                <a16:creationId xmlns:a16="http://schemas.microsoft.com/office/drawing/2014/main" id="{21DFBD67-234B-4671-AE44-C0656E23371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7">
            <a:extLst>
              <a:ext uri="{FF2B5EF4-FFF2-40B4-BE49-F238E27FC236}">
                <a16:creationId xmlns:a16="http://schemas.microsoft.com/office/drawing/2014/main" id="{D0E74F31-1093-4953-AE07-CEDB63F8D8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A84FB05-92E4-490F-BECE-FCB9BC056308}" type="slidenum">
              <a:rPr lang="en-US" altLang="en-US" sz="1300"/>
              <a:pPr eaLnBrk="1" hangingPunct="1"/>
              <a:t>256</a:t>
            </a:fld>
            <a:endParaRPr lang="en-US" altLang="en-US" sz="1300"/>
          </a:p>
        </p:txBody>
      </p:sp>
      <p:sp>
        <p:nvSpPr>
          <p:cNvPr id="575491" name="Rectangle 2">
            <a:extLst>
              <a:ext uri="{FF2B5EF4-FFF2-40B4-BE49-F238E27FC236}">
                <a16:creationId xmlns:a16="http://schemas.microsoft.com/office/drawing/2014/main" id="{2883F930-85DB-4DB5-9FF2-C90B48731F06}"/>
              </a:ext>
            </a:extLst>
          </p:cNvPr>
          <p:cNvSpPr>
            <a:spLocks noChangeArrowheads="1" noTextEdit="1"/>
          </p:cNvSpPr>
          <p:nvPr>
            <p:ph type="sldImg"/>
          </p:nvPr>
        </p:nvSpPr>
        <p:spPr>
          <a:solidFill>
            <a:srgbClr val="FFFFFF"/>
          </a:solidFill>
          <a:ln/>
        </p:spPr>
      </p:sp>
      <p:sp>
        <p:nvSpPr>
          <p:cNvPr id="575492" name="Rectangle 3">
            <a:extLst>
              <a:ext uri="{FF2B5EF4-FFF2-40B4-BE49-F238E27FC236}">
                <a16:creationId xmlns:a16="http://schemas.microsoft.com/office/drawing/2014/main" id="{22200735-B0E5-4656-97D0-2DC2E6F56752}"/>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a:extLst>
              <a:ext uri="{FF2B5EF4-FFF2-40B4-BE49-F238E27FC236}">
                <a16:creationId xmlns:a16="http://schemas.microsoft.com/office/drawing/2014/main" id="{2ADAE338-64C0-496C-8EB6-22D9BDCBD7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7FC105-D2EA-4A4B-852F-EBDEBA45CCA6}" type="slidenum">
              <a:rPr lang="en-US" altLang="en-US" sz="1300"/>
              <a:pPr eaLnBrk="1" hangingPunct="1"/>
              <a:t>30</a:t>
            </a:fld>
            <a:endParaRPr lang="en-US" altLang="en-US" sz="1300"/>
          </a:p>
        </p:txBody>
      </p:sp>
      <p:sp>
        <p:nvSpPr>
          <p:cNvPr id="346115" name="Rectangle 2">
            <a:extLst>
              <a:ext uri="{FF2B5EF4-FFF2-40B4-BE49-F238E27FC236}">
                <a16:creationId xmlns:a16="http://schemas.microsoft.com/office/drawing/2014/main" id="{0B9D4DF9-5920-4B5F-8CE1-D223DCD0D39A}"/>
              </a:ext>
            </a:extLst>
          </p:cNvPr>
          <p:cNvSpPr>
            <a:spLocks noChangeArrowheads="1" noTextEdit="1"/>
          </p:cNvSpPr>
          <p:nvPr>
            <p:ph type="sldImg"/>
          </p:nvPr>
        </p:nvSpPr>
        <p:spPr>
          <a:ln/>
        </p:spPr>
      </p:sp>
      <p:sp>
        <p:nvSpPr>
          <p:cNvPr id="346116" name="Rectangle 3">
            <a:extLst>
              <a:ext uri="{FF2B5EF4-FFF2-40B4-BE49-F238E27FC236}">
                <a16:creationId xmlns:a16="http://schemas.microsoft.com/office/drawing/2014/main" id="{7D92CC2A-69EA-4AF5-A5C3-029D2F03A3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a:extLst>
              <a:ext uri="{FF2B5EF4-FFF2-40B4-BE49-F238E27FC236}">
                <a16:creationId xmlns:a16="http://schemas.microsoft.com/office/drawing/2014/main" id="{916A8E86-0E16-4892-8FED-4692664A20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261299B-0C48-4FE0-9EC6-B3775028A651}" type="slidenum">
              <a:rPr lang="en-US" altLang="en-US" sz="1300"/>
              <a:pPr eaLnBrk="1" hangingPunct="1"/>
              <a:t>257</a:t>
            </a:fld>
            <a:endParaRPr lang="en-US" altLang="en-US" sz="1300"/>
          </a:p>
        </p:txBody>
      </p:sp>
      <p:sp>
        <p:nvSpPr>
          <p:cNvPr id="576515" name="Rectangle 2">
            <a:extLst>
              <a:ext uri="{FF2B5EF4-FFF2-40B4-BE49-F238E27FC236}">
                <a16:creationId xmlns:a16="http://schemas.microsoft.com/office/drawing/2014/main" id="{1EC76F79-59C8-446D-BBBD-2643D5E8D58E}"/>
              </a:ext>
            </a:extLst>
          </p:cNvPr>
          <p:cNvSpPr>
            <a:spLocks noChangeArrowheads="1" noTextEdit="1"/>
          </p:cNvSpPr>
          <p:nvPr>
            <p:ph type="sldImg"/>
          </p:nvPr>
        </p:nvSpPr>
        <p:spPr>
          <a:solidFill>
            <a:srgbClr val="FFFFFF"/>
          </a:solidFill>
          <a:ln/>
        </p:spPr>
      </p:sp>
      <p:sp>
        <p:nvSpPr>
          <p:cNvPr id="576516" name="Rectangle 3">
            <a:extLst>
              <a:ext uri="{FF2B5EF4-FFF2-40B4-BE49-F238E27FC236}">
                <a16:creationId xmlns:a16="http://schemas.microsoft.com/office/drawing/2014/main" id="{61F9E729-A3B9-4E62-960B-07440A5907A8}"/>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a:extLst>
              <a:ext uri="{FF2B5EF4-FFF2-40B4-BE49-F238E27FC236}">
                <a16:creationId xmlns:a16="http://schemas.microsoft.com/office/drawing/2014/main" id="{BC3D24FA-774B-4358-AE0B-875C266E43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81D7C6-FD62-4E59-8E8D-9C40711063DF}" type="slidenum">
              <a:rPr lang="en-US" altLang="en-US" sz="1300"/>
              <a:pPr eaLnBrk="1" hangingPunct="1"/>
              <a:t>258</a:t>
            </a:fld>
            <a:endParaRPr lang="en-US" altLang="en-US" sz="1300"/>
          </a:p>
        </p:txBody>
      </p:sp>
      <p:sp>
        <p:nvSpPr>
          <p:cNvPr id="577539" name="Rectangle 2">
            <a:extLst>
              <a:ext uri="{FF2B5EF4-FFF2-40B4-BE49-F238E27FC236}">
                <a16:creationId xmlns:a16="http://schemas.microsoft.com/office/drawing/2014/main" id="{D544A175-7936-47CE-B4B2-CDB980F4F924}"/>
              </a:ext>
            </a:extLst>
          </p:cNvPr>
          <p:cNvSpPr>
            <a:spLocks noChangeArrowheads="1" noTextEdit="1"/>
          </p:cNvSpPr>
          <p:nvPr>
            <p:ph type="sldImg"/>
          </p:nvPr>
        </p:nvSpPr>
        <p:spPr>
          <a:solidFill>
            <a:srgbClr val="FFFFFF"/>
          </a:solidFill>
          <a:ln/>
        </p:spPr>
      </p:sp>
      <p:sp>
        <p:nvSpPr>
          <p:cNvPr id="577540" name="Rectangle 3">
            <a:extLst>
              <a:ext uri="{FF2B5EF4-FFF2-40B4-BE49-F238E27FC236}">
                <a16:creationId xmlns:a16="http://schemas.microsoft.com/office/drawing/2014/main" id="{186A09D7-0A91-4508-A0B9-C5F24B7D2C1A}"/>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7">
            <a:extLst>
              <a:ext uri="{FF2B5EF4-FFF2-40B4-BE49-F238E27FC236}">
                <a16:creationId xmlns:a16="http://schemas.microsoft.com/office/drawing/2014/main" id="{0EB2FC4D-23DB-4DB5-ADB7-359AAC4F0B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A80835-2264-41B4-B202-0531352F5B9F}" type="slidenum">
              <a:rPr lang="en-US" altLang="en-US" sz="1300"/>
              <a:pPr eaLnBrk="1" hangingPunct="1"/>
              <a:t>259</a:t>
            </a:fld>
            <a:endParaRPr lang="en-US" altLang="en-US" sz="1300"/>
          </a:p>
        </p:txBody>
      </p:sp>
      <p:sp>
        <p:nvSpPr>
          <p:cNvPr id="578563" name="Rectangle 2">
            <a:extLst>
              <a:ext uri="{FF2B5EF4-FFF2-40B4-BE49-F238E27FC236}">
                <a16:creationId xmlns:a16="http://schemas.microsoft.com/office/drawing/2014/main" id="{7859F0FA-1DCE-462A-97E0-D4AE8C1090A8}"/>
              </a:ext>
            </a:extLst>
          </p:cNvPr>
          <p:cNvSpPr>
            <a:spLocks noChangeArrowheads="1" noTextEdit="1"/>
          </p:cNvSpPr>
          <p:nvPr>
            <p:ph type="sldImg"/>
          </p:nvPr>
        </p:nvSpPr>
        <p:spPr>
          <a:solidFill>
            <a:srgbClr val="FFFFFF"/>
          </a:solidFill>
          <a:ln/>
        </p:spPr>
      </p:sp>
      <p:sp>
        <p:nvSpPr>
          <p:cNvPr id="578564" name="Rectangle 3">
            <a:extLst>
              <a:ext uri="{FF2B5EF4-FFF2-40B4-BE49-F238E27FC236}">
                <a16:creationId xmlns:a16="http://schemas.microsoft.com/office/drawing/2014/main" id="{78CBEA97-2ED6-43FD-8220-302D53FB9F1A}"/>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7">
            <a:extLst>
              <a:ext uri="{FF2B5EF4-FFF2-40B4-BE49-F238E27FC236}">
                <a16:creationId xmlns:a16="http://schemas.microsoft.com/office/drawing/2014/main" id="{C6504C4D-36A5-4543-91E0-D1C76E4F48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446AED-F84E-4875-B832-ECFB9E03AB77}" type="slidenum">
              <a:rPr lang="en-US" altLang="en-US" sz="1300"/>
              <a:pPr eaLnBrk="1" hangingPunct="1"/>
              <a:t>260</a:t>
            </a:fld>
            <a:endParaRPr lang="en-US" altLang="en-US" sz="1300"/>
          </a:p>
        </p:txBody>
      </p:sp>
      <p:sp>
        <p:nvSpPr>
          <p:cNvPr id="579587" name="Rectangle 2">
            <a:extLst>
              <a:ext uri="{FF2B5EF4-FFF2-40B4-BE49-F238E27FC236}">
                <a16:creationId xmlns:a16="http://schemas.microsoft.com/office/drawing/2014/main" id="{EDB1B5D7-D3F8-4613-8DFE-7A3E3AC2D251}"/>
              </a:ext>
            </a:extLst>
          </p:cNvPr>
          <p:cNvSpPr>
            <a:spLocks noChangeArrowheads="1" noTextEdit="1"/>
          </p:cNvSpPr>
          <p:nvPr>
            <p:ph type="sldImg"/>
          </p:nvPr>
        </p:nvSpPr>
        <p:spPr>
          <a:solidFill>
            <a:srgbClr val="FFFFFF"/>
          </a:solidFill>
          <a:ln/>
        </p:spPr>
      </p:sp>
      <p:sp>
        <p:nvSpPr>
          <p:cNvPr id="579588" name="Rectangle 3">
            <a:extLst>
              <a:ext uri="{FF2B5EF4-FFF2-40B4-BE49-F238E27FC236}">
                <a16:creationId xmlns:a16="http://schemas.microsoft.com/office/drawing/2014/main" id="{6A22D3AA-FE58-45D9-A2CB-A79D94B581F6}"/>
              </a:ext>
            </a:extLst>
          </p:cNvPr>
          <p:cNvSpPr>
            <a:spLocks noChangeArrowheads="1"/>
          </p:cNvSpPr>
          <p:nvPr>
            <p:ph type="body" idx="1"/>
          </p:nvPr>
        </p:nvSpPr>
        <p:spPr>
          <a:solidFill>
            <a:srgbClr val="FFFFFF"/>
          </a:solidFill>
          <a:ln>
            <a:solidFill>
              <a:srgbClr val="000000"/>
            </a:solidFill>
          </a:ln>
        </p:spPr>
        <p:txBody>
          <a:bodyPr/>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7">
            <a:extLst>
              <a:ext uri="{FF2B5EF4-FFF2-40B4-BE49-F238E27FC236}">
                <a16:creationId xmlns:a16="http://schemas.microsoft.com/office/drawing/2014/main" id="{CF0ACEFE-0B04-4EA5-A9AE-026DD72913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7E39A6-A9C3-4876-A1D5-792ECA90BEAF}" type="slidenum">
              <a:rPr lang="en-US" altLang="en-US" sz="1300"/>
              <a:pPr eaLnBrk="1" hangingPunct="1"/>
              <a:t>261</a:t>
            </a:fld>
            <a:endParaRPr lang="en-US" altLang="en-US" sz="1300"/>
          </a:p>
        </p:txBody>
      </p:sp>
      <p:sp>
        <p:nvSpPr>
          <p:cNvPr id="580611" name="Rectangle 2">
            <a:extLst>
              <a:ext uri="{FF2B5EF4-FFF2-40B4-BE49-F238E27FC236}">
                <a16:creationId xmlns:a16="http://schemas.microsoft.com/office/drawing/2014/main" id="{4B4ABE90-FA50-4FF8-9A86-FB38E65C28AE}"/>
              </a:ext>
            </a:extLst>
          </p:cNvPr>
          <p:cNvSpPr>
            <a:spLocks noChangeArrowheads="1" noTextEdit="1"/>
          </p:cNvSpPr>
          <p:nvPr>
            <p:ph type="sldImg"/>
          </p:nvPr>
        </p:nvSpPr>
        <p:spPr>
          <a:solidFill>
            <a:srgbClr val="FFFFFF"/>
          </a:solidFill>
          <a:ln/>
        </p:spPr>
      </p:sp>
      <p:sp>
        <p:nvSpPr>
          <p:cNvPr id="580612" name="Rectangle 3">
            <a:extLst>
              <a:ext uri="{FF2B5EF4-FFF2-40B4-BE49-F238E27FC236}">
                <a16:creationId xmlns:a16="http://schemas.microsoft.com/office/drawing/2014/main" id="{C64C512C-683C-4C37-96A2-51B67C76F64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a:extLst>
              <a:ext uri="{FF2B5EF4-FFF2-40B4-BE49-F238E27FC236}">
                <a16:creationId xmlns:a16="http://schemas.microsoft.com/office/drawing/2014/main" id="{75403A24-7C72-48F5-8FC2-8C3047BDBF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11A321-4B9C-479A-AD5D-0A3ED66F1DA1}" type="slidenum">
              <a:rPr lang="en-US" altLang="en-US" sz="1300"/>
              <a:pPr eaLnBrk="1" hangingPunct="1"/>
              <a:t>262</a:t>
            </a:fld>
            <a:endParaRPr lang="en-US" altLang="en-US" sz="1300"/>
          </a:p>
        </p:txBody>
      </p:sp>
      <p:sp>
        <p:nvSpPr>
          <p:cNvPr id="581635" name="Rectangle 2">
            <a:extLst>
              <a:ext uri="{FF2B5EF4-FFF2-40B4-BE49-F238E27FC236}">
                <a16:creationId xmlns:a16="http://schemas.microsoft.com/office/drawing/2014/main" id="{5404CB26-B872-4791-88CF-1579C9AA5E4C}"/>
              </a:ext>
            </a:extLst>
          </p:cNvPr>
          <p:cNvSpPr>
            <a:spLocks noChangeArrowheads="1" noTextEdit="1"/>
          </p:cNvSpPr>
          <p:nvPr>
            <p:ph type="sldImg"/>
          </p:nvPr>
        </p:nvSpPr>
        <p:spPr>
          <a:solidFill>
            <a:srgbClr val="FFFFFF"/>
          </a:solidFill>
          <a:ln/>
        </p:spPr>
      </p:sp>
      <p:sp>
        <p:nvSpPr>
          <p:cNvPr id="581636" name="Rectangle 3">
            <a:extLst>
              <a:ext uri="{FF2B5EF4-FFF2-40B4-BE49-F238E27FC236}">
                <a16:creationId xmlns:a16="http://schemas.microsoft.com/office/drawing/2014/main" id="{4F810B8D-432D-48EB-B6E5-7DE900C6E6BA}"/>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7">
            <a:extLst>
              <a:ext uri="{FF2B5EF4-FFF2-40B4-BE49-F238E27FC236}">
                <a16:creationId xmlns:a16="http://schemas.microsoft.com/office/drawing/2014/main" id="{29B7C903-041C-46E1-A3A4-E40A4D4DEE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A755802-E793-4739-8B04-F4F1DFA9A1E9}" type="slidenum">
              <a:rPr lang="en-US" altLang="en-US" sz="1300"/>
              <a:pPr eaLnBrk="1" hangingPunct="1"/>
              <a:t>263</a:t>
            </a:fld>
            <a:endParaRPr lang="en-US" altLang="en-US" sz="1300"/>
          </a:p>
        </p:txBody>
      </p:sp>
      <p:sp>
        <p:nvSpPr>
          <p:cNvPr id="582659" name="Rectangle 2">
            <a:extLst>
              <a:ext uri="{FF2B5EF4-FFF2-40B4-BE49-F238E27FC236}">
                <a16:creationId xmlns:a16="http://schemas.microsoft.com/office/drawing/2014/main" id="{7671274D-B819-47B3-84AD-DC6DBC1CAD14}"/>
              </a:ext>
            </a:extLst>
          </p:cNvPr>
          <p:cNvSpPr>
            <a:spLocks noChangeArrowheads="1" noTextEdit="1"/>
          </p:cNvSpPr>
          <p:nvPr>
            <p:ph type="sldImg"/>
          </p:nvPr>
        </p:nvSpPr>
        <p:spPr>
          <a:solidFill>
            <a:srgbClr val="FFFFFF"/>
          </a:solidFill>
          <a:ln/>
        </p:spPr>
      </p:sp>
      <p:sp>
        <p:nvSpPr>
          <p:cNvPr id="582660" name="Rectangle 3">
            <a:extLst>
              <a:ext uri="{FF2B5EF4-FFF2-40B4-BE49-F238E27FC236}">
                <a16:creationId xmlns:a16="http://schemas.microsoft.com/office/drawing/2014/main" id="{D572BE71-FC15-480D-8DC7-C90306C6B8DE}"/>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7">
            <a:extLst>
              <a:ext uri="{FF2B5EF4-FFF2-40B4-BE49-F238E27FC236}">
                <a16:creationId xmlns:a16="http://schemas.microsoft.com/office/drawing/2014/main" id="{6C00E346-FD6F-4304-996F-644A20F80A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636A6EC-C279-41CE-9039-9F98EE6BD016}" type="slidenum">
              <a:rPr lang="en-US" altLang="en-US" sz="1300"/>
              <a:pPr eaLnBrk="1" hangingPunct="1"/>
              <a:t>264</a:t>
            </a:fld>
            <a:endParaRPr lang="en-US" altLang="en-US" sz="1300"/>
          </a:p>
        </p:txBody>
      </p:sp>
      <p:sp>
        <p:nvSpPr>
          <p:cNvPr id="583683" name="Rectangle 2">
            <a:extLst>
              <a:ext uri="{FF2B5EF4-FFF2-40B4-BE49-F238E27FC236}">
                <a16:creationId xmlns:a16="http://schemas.microsoft.com/office/drawing/2014/main" id="{7949D434-55D2-4BC5-B9EF-57AA9E5EF44E}"/>
              </a:ext>
            </a:extLst>
          </p:cNvPr>
          <p:cNvSpPr>
            <a:spLocks noChangeArrowheads="1" noTextEdit="1"/>
          </p:cNvSpPr>
          <p:nvPr>
            <p:ph type="sldImg"/>
          </p:nvPr>
        </p:nvSpPr>
        <p:spPr>
          <a:solidFill>
            <a:srgbClr val="FFFFFF"/>
          </a:solidFill>
          <a:ln/>
        </p:spPr>
      </p:sp>
      <p:sp>
        <p:nvSpPr>
          <p:cNvPr id="583684" name="Rectangle 3">
            <a:extLst>
              <a:ext uri="{FF2B5EF4-FFF2-40B4-BE49-F238E27FC236}">
                <a16:creationId xmlns:a16="http://schemas.microsoft.com/office/drawing/2014/main" id="{07EB3EBA-B1EE-46B0-8B66-749C2A55717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a:extLst>
              <a:ext uri="{FF2B5EF4-FFF2-40B4-BE49-F238E27FC236}">
                <a16:creationId xmlns:a16="http://schemas.microsoft.com/office/drawing/2014/main" id="{22D76016-01AC-455B-AD97-E3806512B7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CE86606-5D35-476B-8A9A-6204DA56E2B6}" type="slidenum">
              <a:rPr lang="en-US" altLang="en-US" sz="1300"/>
              <a:pPr eaLnBrk="1" hangingPunct="1"/>
              <a:t>265</a:t>
            </a:fld>
            <a:endParaRPr lang="en-US" altLang="en-US" sz="1300"/>
          </a:p>
        </p:txBody>
      </p:sp>
      <p:sp>
        <p:nvSpPr>
          <p:cNvPr id="584707" name="Rectangle 2">
            <a:extLst>
              <a:ext uri="{FF2B5EF4-FFF2-40B4-BE49-F238E27FC236}">
                <a16:creationId xmlns:a16="http://schemas.microsoft.com/office/drawing/2014/main" id="{5EF5C7EA-6F15-448D-A3BD-D66C6C488A65}"/>
              </a:ext>
            </a:extLst>
          </p:cNvPr>
          <p:cNvSpPr>
            <a:spLocks noChangeArrowheads="1" noTextEdit="1"/>
          </p:cNvSpPr>
          <p:nvPr>
            <p:ph type="sldImg"/>
          </p:nvPr>
        </p:nvSpPr>
        <p:spPr>
          <a:solidFill>
            <a:srgbClr val="FFFFFF"/>
          </a:solidFill>
          <a:ln/>
        </p:spPr>
      </p:sp>
      <p:sp>
        <p:nvSpPr>
          <p:cNvPr id="584708" name="Rectangle 3">
            <a:extLst>
              <a:ext uri="{FF2B5EF4-FFF2-40B4-BE49-F238E27FC236}">
                <a16:creationId xmlns:a16="http://schemas.microsoft.com/office/drawing/2014/main" id="{C6F9BB1B-0591-4DB3-84FD-C5A4751EFC47}"/>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a:extLst>
              <a:ext uri="{FF2B5EF4-FFF2-40B4-BE49-F238E27FC236}">
                <a16:creationId xmlns:a16="http://schemas.microsoft.com/office/drawing/2014/main" id="{73FFF6A1-2821-4378-90A6-A2B23428B0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24495EF-D24F-4ECD-960A-C98AA641DE12}" type="slidenum">
              <a:rPr lang="en-US" altLang="en-US" sz="1300"/>
              <a:pPr eaLnBrk="1" hangingPunct="1"/>
              <a:t>266</a:t>
            </a:fld>
            <a:endParaRPr lang="en-US" altLang="en-US" sz="1300"/>
          </a:p>
        </p:txBody>
      </p:sp>
      <p:sp>
        <p:nvSpPr>
          <p:cNvPr id="585731" name="Rectangle 2">
            <a:extLst>
              <a:ext uri="{FF2B5EF4-FFF2-40B4-BE49-F238E27FC236}">
                <a16:creationId xmlns:a16="http://schemas.microsoft.com/office/drawing/2014/main" id="{36AB34CC-C43F-4870-AAE2-CBFB0FE19345}"/>
              </a:ext>
            </a:extLst>
          </p:cNvPr>
          <p:cNvSpPr>
            <a:spLocks noChangeArrowheads="1" noTextEdit="1"/>
          </p:cNvSpPr>
          <p:nvPr>
            <p:ph type="sldImg"/>
          </p:nvPr>
        </p:nvSpPr>
        <p:spPr>
          <a:solidFill>
            <a:srgbClr val="FFFFFF"/>
          </a:solidFill>
          <a:ln/>
        </p:spPr>
      </p:sp>
      <p:sp>
        <p:nvSpPr>
          <p:cNvPr id="585732" name="Rectangle 3">
            <a:extLst>
              <a:ext uri="{FF2B5EF4-FFF2-40B4-BE49-F238E27FC236}">
                <a16:creationId xmlns:a16="http://schemas.microsoft.com/office/drawing/2014/main" id="{ED9CC7EA-23D0-4A6E-8381-8652235CDA4B}"/>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a:extLst>
              <a:ext uri="{FF2B5EF4-FFF2-40B4-BE49-F238E27FC236}">
                <a16:creationId xmlns:a16="http://schemas.microsoft.com/office/drawing/2014/main" id="{334ECAC6-98FB-4209-AAAF-5E2C6165FF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9E86FB9-18C2-491F-9D1A-C5EC1ED43118}" type="slidenum">
              <a:rPr lang="en-US" altLang="en-US" sz="1300"/>
              <a:pPr eaLnBrk="1" hangingPunct="1"/>
              <a:t>31</a:t>
            </a:fld>
            <a:endParaRPr lang="en-US" altLang="en-US" sz="1300"/>
          </a:p>
        </p:txBody>
      </p:sp>
      <p:sp>
        <p:nvSpPr>
          <p:cNvPr id="347139" name="Rectangle 2">
            <a:extLst>
              <a:ext uri="{FF2B5EF4-FFF2-40B4-BE49-F238E27FC236}">
                <a16:creationId xmlns:a16="http://schemas.microsoft.com/office/drawing/2014/main" id="{3ADCB154-D34E-4263-872D-24D9BBAF1072}"/>
              </a:ext>
            </a:extLst>
          </p:cNvPr>
          <p:cNvSpPr>
            <a:spLocks noChangeArrowheads="1" noTextEdit="1"/>
          </p:cNvSpPr>
          <p:nvPr>
            <p:ph type="sldImg"/>
          </p:nvPr>
        </p:nvSpPr>
        <p:spPr>
          <a:ln/>
        </p:spPr>
      </p:sp>
      <p:sp>
        <p:nvSpPr>
          <p:cNvPr id="347140" name="Rectangle 3">
            <a:extLst>
              <a:ext uri="{FF2B5EF4-FFF2-40B4-BE49-F238E27FC236}">
                <a16:creationId xmlns:a16="http://schemas.microsoft.com/office/drawing/2014/main" id="{ECC74719-7EA5-4905-A99E-0DEAA779B9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Empirical comparison is difficult to do “fairly” and is time consuming.</a:t>
            </a:r>
          </a:p>
          <a:p>
            <a:pPr eaLnBrk="1" hangingPunct="1"/>
            <a:endParaRPr lang="en-US" altLang="en-US"/>
          </a:p>
          <a:p>
            <a:pPr eaLnBrk="1" hangingPunct="1"/>
            <a:r>
              <a:rPr lang="en-US" altLang="en-US"/>
              <a:t>Critical resources: Time.  Space (disk, RAM). Programmers effort.  Ease of use (user’s effort).</a:t>
            </a:r>
          </a:p>
          <a:p>
            <a:pPr eaLnBrk="1" hangingPunct="1"/>
            <a:endParaRPr lang="en-US" altLang="en-US"/>
          </a:p>
          <a:p>
            <a:pPr eaLnBrk="1" hangingPunct="1"/>
            <a:r>
              <a:rPr lang="en-US" altLang="en-US"/>
              <a:t>Factors affecting running time: Machine load.  OS.  Compiler.  Problem size.  Specific input values for given problem size.</a:t>
            </a:r>
          </a:p>
          <a:p>
            <a:pPr eaLnBrk="1" hangingPunct="1"/>
            <a:endParaRPr lang="en-US" altLang="en-US"/>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a:extLst>
              <a:ext uri="{FF2B5EF4-FFF2-40B4-BE49-F238E27FC236}">
                <a16:creationId xmlns:a16="http://schemas.microsoft.com/office/drawing/2014/main" id="{0B50023A-33EF-4E7A-88ED-A41A2C809F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3FA68D6-B28B-423C-8EB6-274BAAAC3DAA}" type="slidenum">
              <a:rPr lang="en-US" altLang="en-US" sz="1300"/>
              <a:pPr eaLnBrk="1" hangingPunct="1"/>
              <a:t>267</a:t>
            </a:fld>
            <a:endParaRPr lang="en-US" altLang="en-US" sz="1300"/>
          </a:p>
        </p:txBody>
      </p:sp>
      <p:sp>
        <p:nvSpPr>
          <p:cNvPr id="586755" name="Rectangle 2">
            <a:extLst>
              <a:ext uri="{FF2B5EF4-FFF2-40B4-BE49-F238E27FC236}">
                <a16:creationId xmlns:a16="http://schemas.microsoft.com/office/drawing/2014/main" id="{379A5F61-C0C2-4A21-99C7-2604B2E6945C}"/>
              </a:ext>
            </a:extLst>
          </p:cNvPr>
          <p:cNvSpPr>
            <a:spLocks noChangeArrowheads="1" noTextEdit="1"/>
          </p:cNvSpPr>
          <p:nvPr>
            <p:ph type="sldImg"/>
          </p:nvPr>
        </p:nvSpPr>
        <p:spPr>
          <a:solidFill>
            <a:srgbClr val="FFFFFF"/>
          </a:solidFill>
          <a:ln/>
        </p:spPr>
      </p:sp>
      <p:sp>
        <p:nvSpPr>
          <p:cNvPr id="586756" name="Rectangle 3">
            <a:extLst>
              <a:ext uri="{FF2B5EF4-FFF2-40B4-BE49-F238E27FC236}">
                <a16:creationId xmlns:a16="http://schemas.microsoft.com/office/drawing/2014/main" id="{9449E41B-D916-41C9-B599-F5ECF6CA6C65}"/>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7">
            <a:extLst>
              <a:ext uri="{FF2B5EF4-FFF2-40B4-BE49-F238E27FC236}">
                <a16:creationId xmlns:a16="http://schemas.microsoft.com/office/drawing/2014/main" id="{D4FFAB21-E886-4F81-B48A-6E47132474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67EA6A7-6B86-4909-BE1D-1A43E24B3413}" type="slidenum">
              <a:rPr lang="en-US" altLang="en-US" sz="1300"/>
              <a:pPr eaLnBrk="1" hangingPunct="1"/>
              <a:t>268</a:t>
            </a:fld>
            <a:endParaRPr lang="en-US" altLang="en-US" sz="1300"/>
          </a:p>
        </p:txBody>
      </p:sp>
      <p:sp>
        <p:nvSpPr>
          <p:cNvPr id="587779" name="Rectangle 2">
            <a:extLst>
              <a:ext uri="{FF2B5EF4-FFF2-40B4-BE49-F238E27FC236}">
                <a16:creationId xmlns:a16="http://schemas.microsoft.com/office/drawing/2014/main" id="{01020E90-A928-4728-A413-AE328AE402BC}"/>
              </a:ext>
            </a:extLst>
          </p:cNvPr>
          <p:cNvSpPr>
            <a:spLocks noChangeArrowheads="1" noTextEdit="1"/>
          </p:cNvSpPr>
          <p:nvPr>
            <p:ph type="sldImg"/>
          </p:nvPr>
        </p:nvSpPr>
        <p:spPr>
          <a:solidFill>
            <a:srgbClr val="FFFFFF"/>
          </a:solidFill>
          <a:ln/>
        </p:spPr>
      </p:sp>
      <p:sp>
        <p:nvSpPr>
          <p:cNvPr id="587780" name="Rectangle 3">
            <a:extLst>
              <a:ext uri="{FF2B5EF4-FFF2-40B4-BE49-F238E27FC236}">
                <a16:creationId xmlns:a16="http://schemas.microsoft.com/office/drawing/2014/main" id="{9C42F734-9D40-47DA-BD2C-96AD6B272158}"/>
              </a:ext>
            </a:extLst>
          </p:cNvPr>
          <p:cNvSpPr>
            <a:spLocks noChangeArrowheads="1"/>
          </p:cNvSpPr>
          <p:nvPr>
            <p:ph type="body" idx="1"/>
          </p:nvPr>
        </p:nvSpPr>
        <p:spPr>
          <a:solidFill>
            <a:srgbClr val="FFFFFF"/>
          </a:solidFill>
          <a:ln>
            <a:solidFill>
              <a:srgbClr val="000000"/>
            </a:solidFill>
          </a:ln>
        </p:spPr>
        <p:txBody>
          <a:bodyPr/>
          <a:lstStyle/>
          <a:p>
            <a:r>
              <a:rPr lang="en-US" altLang="en-US"/>
              <a:t>C: 1110</a:t>
            </a:r>
          </a:p>
          <a:p>
            <a:r>
              <a:rPr lang="en-US" altLang="en-US"/>
              <a:t>D: 101</a:t>
            </a:r>
          </a:p>
          <a:p>
            <a:r>
              <a:rPr lang="en-US" altLang="en-US"/>
              <a:t>E: 0</a:t>
            </a:r>
          </a:p>
          <a:p>
            <a:r>
              <a:rPr lang="en-US" altLang="en-US"/>
              <a:t>F: 1111</a:t>
            </a:r>
          </a:p>
          <a:p>
            <a:r>
              <a:rPr lang="en-US" altLang="en-US"/>
              <a:t>K: 111101</a:t>
            </a:r>
          </a:p>
          <a:p>
            <a:r>
              <a:rPr lang="en-US" altLang="en-US"/>
              <a:t>L: 110</a:t>
            </a:r>
          </a:p>
          <a:p>
            <a:r>
              <a:rPr lang="en-US" altLang="en-US"/>
              <a:t>U: 100</a:t>
            </a:r>
          </a:p>
          <a:p>
            <a:r>
              <a:rPr lang="en-US" altLang="en-US"/>
              <a:t>Z: 111100</a:t>
            </a: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a:extLst>
              <a:ext uri="{FF2B5EF4-FFF2-40B4-BE49-F238E27FC236}">
                <a16:creationId xmlns:a16="http://schemas.microsoft.com/office/drawing/2014/main" id="{CA0E2528-A578-48D8-B438-73FA03220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D23A785-3091-4DBE-A0A3-1E4CF4A6CBAD}" type="slidenum">
              <a:rPr lang="en-US" altLang="en-US" sz="1300"/>
              <a:pPr eaLnBrk="1" hangingPunct="1"/>
              <a:t>269</a:t>
            </a:fld>
            <a:endParaRPr lang="en-US" altLang="en-US" sz="1300"/>
          </a:p>
        </p:txBody>
      </p:sp>
      <p:sp>
        <p:nvSpPr>
          <p:cNvPr id="588803" name="Rectangle 2">
            <a:extLst>
              <a:ext uri="{FF2B5EF4-FFF2-40B4-BE49-F238E27FC236}">
                <a16:creationId xmlns:a16="http://schemas.microsoft.com/office/drawing/2014/main" id="{935F8F9E-3F9C-4458-BA6A-3D519F8C7525}"/>
              </a:ext>
            </a:extLst>
          </p:cNvPr>
          <p:cNvSpPr>
            <a:spLocks noChangeArrowheads="1" noTextEdit="1"/>
          </p:cNvSpPr>
          <p:nvPr>
            <p:ph type="sldImg"/>
          </p:nvPr>
        </p:nvSpPr>
        <p:spPr>
          <a:solidFill>
            <a:srgbClr val="FFFFFF"/>
          </a:solidFill>
          <a:ln/>
        </p:spPr>
      </p:sp>
      <p:sp>
        <p:nvSpPr>
          <p:cNvPr id="588804" name="Rectangle 3">
            <a:extLst>
              <a:ext uri="{FF2B5EF4-FFF2-40B4-BE49-F238E27FC236}">
                <a16:creationId xmlns:a16="http://schemas.microsoft.com/office/drawing/2014/main" id="{B4D9D41C-6764-4C3A-AF42-D7F26597617C}"/>
              </a:ext>
            </a:extLst>
          </p:cNvPr>
          <p:cNvSpPr>
            <a:spLocks noChangeArrowheads="1"/>
          </p:cNvSpPr>
          <p:nvPr>
            <p:ph type="body" idx="1"/>
          </p:nvPr>
        </p:nvSpPr>
        <p:spPr>
          <a:solidFill>
            <a:srgbClr val="FFFFFF"/>
          </a:solidFill>
          <a:ln>
            <a:solidFill>
              <a:srgbClr val="000000"/>
            </a:solidFill>
          </a:ln>
        </p:spPr>
        <p:txBody>
          <a:bodyPr/>
          <a:lstStyle/>
          <a:p>
            <a:r>
              <a:rPr lang="en-US" altLang="en-US"/>
              <a:t>Code for DEED: 101 0 0 101</a:t>
            </a:r>
          </a:p>
          <a:p>
            <a:r>
              <a:rPr lang="en-US" altLang="en-US"/>
              <a:t>Decode: DUCK</a:t>
            </a:r>
          </a:p>
          <a:p>
            <a:r>
              <a:rPr lang="en-US" altLang="en-US"/>
              <a:t>Expected cost: (1 * 120 + 3 * 121 + 4 * 32 + 5 * 24 + 6 * 9)/ 306 = 785/306 = 2.57</a:t>
            </a: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a:extLst>
              <a:ext uri="{FF2B5EF4-FFF2-40B4-BE49-F238E27FC236}">
                <a16:creationId xmlns:a16="http://schemas.microsoft.com/office/drawing/2014/main" id="{288BA506-26D9-447B-96FB-CB88E238C9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E779765-DF1D-46AA-863F-5E5154C51F3B}" type="slidenum">
              <a:rPr lang="en-US" altLang="en-US" sz="1300"/>
              <a:pPr eaLnBrk="1" hangingPunct="1"/>
              <a:t>271</a:t>
            </a:fld>
            <a:endParaRPr lang="en-US" altLang="en-US" sz="1300"/>
          </a:p>
        </p:txBody>
      </p:sp>
      <p:sp>
        <p:nvSpPr>
          <p:cNvPr id="589827" name="Rectangle 2">
            <a:extLst>
              <a:ext uri="{FF2B5EF4-FFF2-40B4-BE49-F238E27FC236}">
                <a16:creationId xmlns:a16="http://schemas.microsoft.com/office/drawing/2014/main" id="{7163686E-E80C-4EE8-AFE0-FF2E398BCB68}"/>
              </a:ext>
            </a:extLst>
          </p:cNvPr>
          <p:cNvSpPr>
            <a:spLocks noChangeArrowheads="1" noTextEdit="1"/>
          </p:cNvSpPr>
          <p:nvPr>
            <p:ph type="sldImg"/>
          </p:nvPr>
        </p:nvSpPr>
        <p:spPr>
          <a:solidFill>
            <a:srgbClr val="FFFFFF"/>
          </a:solidFill>
          <a:ln/>
        </p:spPr>
      </p:sp>
      <p:sp>
        <p:nvSpPr>
          <p:cNvPr id="589828" name="Rectangle 3">
            <a:extLst>
              <a:ext uri="{FF2B5EF4-FFF2-40B4-BE49-F238E27FC236}">
                <a16:creationId xmlns:a16="http://schemas.microsoft.com/office/drawing/2014/main" id="{3FEF7AEB-4971-422D-A841-4799947A6C2D}"/>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a:extLst>
              <a:ext uri="{FF2B5EF4-FFF2-40B4-BE49-F238E27FC236}">
                <a16:creationId xmlns:a16="http://schemas.microsoft.com/office/drawing/2014/main" id="{01A6E32F-9E1B-44FB-A3B9-9E9A2D2E4A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42CC760-35A2-48F5-AA49-38931BFA696A}" type="slidenum">
              <a:rPr lang="en-US" altLang="en-US" sz="1300"/>
              <a:pPr eaLnBrk="1" hangingPunct="1"/>
              <a:t>272</a:t>
            </a:fld>
            <a:endParaRPr lang="en-US" altLang="en-US" sz="1300"/>
          </a:p>
        </p:txBody>
      </p:sp>
      <p:sp>
        <p:nvSpPr>
          <p:cNvPr id="590851" name="Rectangle 2">
            <a:extLst>
              <a:ext uri="{FF2B5EF4-FFF2-40B4-BE49-F238E27FC236}">
                <a16:creationId xmlns:a16="http://schemas.microsoft.com/office/drawing/2014/main" id="{AC71D1F2-1A04-496F-8EDE-E019BC8AA598}"/>
              </a:ext>
            </a:extLst>
          </p:cNvPr>
          <p:cNvSpPr>
            <a:spLocks noChangeArrowheads="1" noTextEdit="1"/>
          </p:cNvSpPr>
          <p:nvPr>
            <p:ph type="sldImg"/>
          </p:nvPr>
        </p:nvSpPr>
        <p:spPr>
          <a:solidFill>
            <a:srgbClr val="FFFFFF"/>
          </a:solidFill>
          <a:ln/>
        </p:spPr>
      </p:sp>
      <p:sp>
        <p:nvSpPr>
          <p:cNvPr id="590852" name="Rectangle 3">
            <a:extLst>
              <a:ext uri="{FF2B5EF4-FFF2-40B4-BE49-F238E27FC236}">
                <a16:creationId xmlns:a16="http://schemas.microsoft.com/office/drawing/2014/main" id="{EF408A2D-EB4A-41D6-BD7C-D8CC27D24933}"/>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a:extLst>
              <a:ext uri="{FF2B5EF4-FFF2-40B4-BE49-F238E27FC236}">
                <a16:creationId xmlns:a16="http://schemas.microsoft.com/office/drawing/2014/main" id="{E0D3239E-0032-44F3-9A72-9011474ECD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0B9B500-129C-4315-8188-55D3F04DC217}" type="slidenum">
              <a:rPr lang="en-US" altLang="en-US" sz="1300"/>
              <a:pPr eaLnBrk="1" hangingPunct="1"/>
              <a:t>273</a:t>
            </a:fld>
            <a:endParaRPr lang="en-US" altLang="en-US" sz="1300"/>
          </a:p>
        </p:txBody>
      </p:sp>
      <p:sp>
        <p:nvSpPr>
          <p:cNvPr id="591875" name="Rectangle 2">
            <a:extLst>
              <a:ext uri="{FF2B5EF4-FFF2-40B4-BE49-F238E27FC236}">
                <a16:creationId xmlns:a16="http://schemas.microsoft.com/office/drawing/2014/main" id="{CDD5FF58-91E8-43D8-8C8D-3557C6804EFD}"/>
              </a:ext>
            </a:extLst>
          </p:cNvPr>
          <p:cNvSpPr>
            <a:spLocks noChangeArrowheads="1" noTextEdit="1"/>
          </p:cNvSpPr>
          <p:nvPr>
            <p:ph type="sldImg"/>
          </p:nvPr>
        </p:nvSpPr>
        <p:spPr>
          <a:solidFill>
            <a:srgbClr val="FFFFFF"/>
          </a:solidFill>
          <a:ln/>
        </p:spPr>
      </p:sp>
      <p:sp>
        <p:nvSpPr>
          <p:cNvPr id="591876" name="Rectangle 3">
            <a:extLst>
              <a:ext uri="{FF2B5EF4-FFF2-40B4-BE49-F238E27FC236}">
                <a16:creationId xmlns:a16="http://schemas.microsoft.com/office/drawing/2014/main" id="{F8EFD16E-CF93-4969-BDBF-9DA996906C2C}"/>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Traversal: RACDEBF</a:t>
            </a: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a:extLst>
              <a:ext uri="{FF2B5EF4-FFF2-40B4-BE49-F238E27FC236}">
                <a16:creationId xmlns:a16="http://schemas.microsoft.com/office/drawing/2014/main" id="{2063B137-D9FC-496A-BE02-0EA72B0B72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C823D22-2733-44A6-9130-C3C47DDE40A0}" type="slidenum">
              <a:rPr lang="en-US" altLang="en-US" sz="1300"/>
              <a:pPr eaLnBrk="1" hangingPunct="1"/>
              <a:t>274</a:t>
            </a:fld>
            <a:endParaRPr lang="en-US" altLang="en-US" sz="1300"/>
          </a:p>
        </p:txBody>
      </p:sp>
      <p:sp>
        <p:nvSpPr>
          <p:cNvPr id="592899" name="Rectangle 2">
            <a:extLst>
              <a:ext uri="{FF2B5EF4-FFF2-40B4-BE49-F238E27FC236}">
                <a16:creationId xmlns:a16="http://schemas.microsoft.com/office/drawing/2014/main" id="{6F485038-2BF9-4014-B01F-4BA2A70F98AF}"/>
              </a:ext>
            </a:extLst>
          </p:cNvPr>
          <p:cNvSpPr>
            <a:spLocks noChangeArrowheads="1" noTextEdit="1"/>
          </p:cNvSpPr>
          <p:nvPr>
            <p:ph type="sldImg"/>
          </p:nvPr>
        </p:nvSpPr>
        <p:spPr>
          <a:xfrm>
            <a:off x="1258888" y="720725"/>
            <a:ext cx="4799012" cy="3598863"/>
          </a:xfrm>
          <a:solidFill>
            <a:srgbClr val="FFFFFF"/>
          </a:solidFill>
          <a:ln/>
        </p:spPr>
      </p:sp>
      <p:sp>
        <p:nvSpPr>
          <p:cNvPr id="592900" name="Rectangle 3">
            <a:extLst>
              <a:ext uri="{FF2B5EF4-FFF2-40B4-BE49-F238E27FC236}">
                <a16:creationId xmlns:a16="http://schemas.microsoft.com/office/drawing/2014/main" id="{76B628D2-FF09-4353-937E-E65425BC104E}"/>
              </a:ext>
            </a:extLst>
          </p:cNvPr>
          <p:cNvSpPr>
            <a:spLocks noChangeArrowheads="1"/>
          </p:cNvSpPr>
          <p:nvPr>
            <p:ph type="body" idx="1"/>
          </p:nvPr>
        </p:nvSpPr>
        <p:spPr>
          <a:solidFill>
            <a:srgbClr val="FFFFFF"/>
          </a:solidFill>
          <a:ln>
            <a:solidFill>
              <a:srgbClr val="000000"/>
            </a:solidFill>
          </a:ln>
        </p:spPr>
        <p:txBody>
          <a:bodyPr/>
          <a:lstStyle/>
          <a:p>
            <a:pPr marL="239713" indent="-239713"/>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7">
            <a:extLst>
              <a:ext uri="{FF2B5EF4-FFF2-40B4-BE49-F238E27FC236}">
                <a16:creationId xmlns:a16="http://schemas.microsoft.com/office/drawing/2014/main" id="{4F6EC1E3-0ECC-4C4F-A3C6-810FE96BD0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C052FB-161B-4C12-8A40-B0D926FACF4E}" type="slidenum">
              <a:rPr lang="en-US" altLang="en-US" sz="1300"/>
              <a:pPr eaLnBrk="1" hangingPunct="1"/>
              <a:t>275</a:t>
            </a:fld>
            <a:endParaRPr lang="en-US" altLang="en-US" sz="1300"/>
          </a:p>
        </p:txBody>
      </p:sp>
      <p:sp>
        <p:nvSpPr>
          <p:cNvPr id="593923" name="Rectangle 2">
            <a:extLst>
              <a:ext uri="{FF2B5EF4-FFF2-40B4-BE49-F238E27FC236}">
                <a16:creationId xmlns:a16="http://schemas.microsoft.com/office/drawing/2014/main" id="{5D50FDEE-F73B-465D-83B3-79FAB7A7AC90}"/>
              </a:ext>
            </a:extLst>
          </p:cNvPr>
          <p:cNvSpPr>
            <a:spLocks noChangeArrowheads="1" noTextEdit="1"/>
          </p:cNvSpPr>
          <p:nvPr>
            <p:ph type="sldImg"/>
          </p:nvPr>
        </p:nvSpPr>
        <p:spPr>
          <a:xfrm>
            <a:off x="1258888" y="720725"/>
            <a:ext cx="4799012" cy="3598863"/>
          </a:xfrm>
          <a:solidFill>
            <a:srgbClr val="FFFFFF"/>
          </a:solidFill>
          <a:ln/>
        </p:spPr>
      </p:sp>
      <p:sp>
        <p:nvSpPr>
          <p:cNvPr id="593924" name="Rectangle 3">
            <a:extLst>
              <a:ext uri="{FF2B5EF4-FFF2-40B4-BE49-F238E27FC236}">
                <a16:creationId xmlns:a16="http://schemas.microsoft.com/office/drawing/2014/main" id="{F5F459DA-C28B-48BC-AEB4-F27F55E90F01}"/>
              </a:ext>
            </a:extLst>
          </p:cNvPr>
          <p:cNvSpPr>
            <a:spLocks noChangeArrowheads="1"/>
          </p:cNvSpPr>
          <p:nvPr>
            <p:ph type="body" idx="1"/>
          </p:nvPr>
        </p:nvSpPr>
        <p:spPr>
          <a:solidFill>
            <a:srgbClr val="FFFFFF"/>
          </a:solidFill>
          <a:ln>
            <a:solidFill>
              <a:srgbClr val="000000"/>
            </a:solidFill>
          </a:ln>
        </p:spPr>
        <p:txBody>
          <a:bodyPr/>
          <a:lstStyle/>
          <a:p>
            <a:pPr marL="239713" indent="-239713"/>
            <a:r>
              <a:rPr lang="en-US" altLang="en-US">
                <a:latin typeface="Helvetica" panose="020B0604020202020204" pitchFamily="34" charset="0"/>
                <a:sym typeface="Symbol" panose="05050102010706020507" pitchFamily="18" charset="2"/>
              </a:rPr>
              <a:t>Examples of equivalence classes:</a:t>
            </a:r>
          </a:p>
          <a:p>
            <a:pPr marL="239713" indent="-239713"/>
            <a:r>
              <a:rPr lang="en-US" altLang="en-US">
                <a:latin typeface="Helvetica" panose="020B0604020202020204" pitchFamily="34" charset="0"/>
                <a:sym typeface="Symbol" panose="05050102010706020507" pitchFamily="18" charset="2"/>
              </a:rPr>
              <a:t>   Connected components in graphs</a:t>
            </a:r>
          </a:p>
          <a:p>
            <a:pPr marL="239713" indent="-239713"/>
            <a:r>
              <a:rPr lang="en-US" altLang="en-US">
                <a:latin typeface="Helvetica" panose="020B0604020202020204" pitchFamily="34" charset="0"/>
                <a:sym typeface="Symbol" panose="05050102010706020507" pitchFamily="18" charset="2"/>
              </a:rPr>
              <a:t>   Point clustering</a:t>
            </a: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a:extLst>
              <a:ext uri="{FF2B5EF4-FFF2-40B4-BE49-F238E27FC236}">
                <a16:creationId xmlns:a16="http://schemas.microsoft.com/office/drawing/2014/main" id="{33DF1670-D9CD-4090-A812-0FE9332632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2E15353-F8E4-4E07-A582-B1950D981847}" type="slidenum">
              <a:rPr lang="en-US" altLang="en-US" sz="1300"/>
              <a:pPr eaLnBrk="1" hangingPunct="1"/>
              <a:t>276</a:t>
            </a:fld>
            <a:endParaRPr lang="en-US" altLang="en-US" sz="1300"/>
          </a:p>
        </p:txBody>
      </p:sp>
      <p:sp>
        <p:nvSpPr>
          <p:cNvPr id="594947" name="Rectangle 2">
            <a:extLst>
              <a:ext uri="{FF2B5EF4-FFF2-40B4-BE49-F238E27FC236}">
                <a16:creationId xmlns:a16="http://schemas.microsoft.com/office/drawing/2014/main" id="{6BEC0B48-4772-4589-9627-E92071282A80}"/>
              </a:ext>
            </a:extLst>
          </p:cNvPr>
          <p:cNvSpPr>
            <a:spLocks noChangeArrowheads="1" noTextEdit="1"/>
          </p:cNvSpPr>
          <p:nvPr>
            <p:ph type="sldImg"/>
          </p:nvPr>
        </p:nvSpPr>
        <p:spPr>
          <a:xfrm>
            <a:off x="1258888" y="720725"/>
            <a:ext cx="4799012" cy="3598863"/>
          </a:xfrm>
          <a:solidFill>
            <a:srgbClr val="FFFFFF"/>
          </a:solidFill>
          <a:ln/>
        </p:spPr>
      </p:sp>
      <p:sp>
        <p:nvSpPr>
          <p:cNvPr id="594948" name="Rectangle 3">
            <a:extLst>
              <a:ext uri="{FF2B5EF4-FFF2-40B4-BE49-F238E27FC236}">
                <a16:creationId xmlns:a16="http://schemas.microsoft.com/office/drawing/2014/main" id="{E6498FD4-A955-481D-BE12-73676362D185}"/>
              </a:ext>
            </a:extLst>
          </p:cNvPr>
          <p:cNvSpPr>
            <a:spLocks noChangeArrowheads="1"/>
          </p:cNvSpPr>
          <p:nvPr>
            <p:ph type="body" idx="1"/>
          </p:nvPr>
        </p:nvSpPr>
        <p:spPr>
          <a:solidFill>
            <a:srgbClr val="FFFFFF"/>
          </a:solidFill>
          <a:ln>
            <a:solidFill>
              <a:srgbClr val="000000"/>
            </a:solidFill>
          </a:ln>
        </p:spPr>
        <p:txBody>
          <a:bodyPr/>
          <a:lstStyle/>
          <a:p>
            <a:pPr marL="239713" indent="-239713"/>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7">
            <a:extLst>
              <a:ext uri="{FF2B5EF4-FFF2-40B4-BE49-F238E27FC236}">
                <a16:creationId xmlns:a16="http://schemas.microsoft.com/office/drawing/2014/main" id="{E95DED3B-774C-48CE-B666-8A5140846A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AA241E7-3244-4506-BC74-E44642720E47}" type="slidenum">
              <a:rPr lang="en-US" altLang="en-US" sz="1300"/>
              <a:pPr eaLnBrk="1" hangingPunct="1"/>
              <a:t>277</a:t>
            </a:fld>
            <a:endParaRPr lang="en-US" altLang="en-US" sz="1300"/>
          </a:p>
        </p:txBody>
      </p:sp>
      <p:sp>
        <p:nvSpPr>
          <p:cNvPr id="595971" name="Rectangle 2">
            <a:extLst>
              <a:ext uri="{FF2B5EF4-FFF2-40B4-BE49-F238E27FC236}">
                <a16:creationId xmlns:a16="http://schemas.microsoft.com/office/drawing/2014/main" id="{03F08E1E-2BDA-474E-B003-943E4D2DFB07}"/>
              </a:ext>
            </a:extLst>
          </p:cNvPr>
          <p:cNvSpPr>
            <a:spLocks noChangeArrowheads="1" noTextEdit="1"/>
          </p:cNvSpPr>
          <p:nvPr>
            <p:ph type="sldImg"/>
          </p:nvPr>
        </p:nvSpPr>
        <p:spPr>
          <a:xfrm>
            <a:off x="1258888" y="720725"/>
            <a:ext cx="4799012" cy="3598863"/>
          </a:xfrm>
          <a:solidFill>
            <a:srgbClr val="FFFFFF"/>
          </a:solidFill>
          <a:ln/>
        </p:spPr>
      </p:sp>
      <p:sp>
        <p:nvSpPr>
          <p:cNvPr id="595972" name="Rectangle 3">
            <a:extLst>
              <a:ext uri="{FF2B5EF4-FFF2-40B4-BE49-F238E27FC236}">
                <a16:creationId xmlns:a16="http://schemas.microsoft.com/office/drawing/2014/main" id="{14E4FA26-A278-4EF9-AE3C-AA41BB1F0E2E}"/>
              </a:ext>
            </a:extLst>
          </p:cNvPr>
          <p:cNvSpPr>
            <a:spLocks noChangeArrowheads="1"/>
          </p:cNvSpPr>
          <p:nvPr>
            <p:ph type="body" idx="1"/>
          </p:nvPr>
        </p:nvSpPr>
        <p:spPr>
          <a:solidFill>
            <a:srgbClr val="FFFFFF"/>
          </a:solidFill>
          <a:ln>
            <a:solidFill>
              <a:srgbClr val="000000"/>
            </a:solidFill>
          </a:ln>
        </p:spPr>
        <p:txBody>
          <a:bodyPr/>
          <a:lstStyle/>
          <a:p>
            <a:pPr marL="239713" indent="-239713"/>
            <a:r>
              <a:rPr lang="en-US" altLang="en-US">
                <a:latin typeface="Helvetica" panose="020B0604020202020204" pitchFamily="34" charset="0"/>
                <a:sym typeface="Symbol" panose="05050102010706020507" pitchFamily="18" charset="2"/>
              </a:rPr>
              <a:t>Initially, all objects are in separate sets (equivalence classes).</a:t>
            </a:r>
          </a:p>
          <a:p>
            <a:pPr marL="239713" indent="-239713"/>
            <a:r>
              <a:rPr lang="en-US" altLang="en-US">
                <a:latin typeface="Helvetica" panose="020B0604020202020204" pitchFamily="34" charset="0"/>
                <a:sym typeface="Symbol" panose="05050102010706020507" pitchFamily="18" charset="2"/>
              </a:rPr>
              <a:t>(b) shows the result of processing equivalences (A, B), (C, H), (F, G), (D, E), and (I, F).</a:t>
            </a:r>
          </a:p>
          <a:p>
            <a:pPr marL="239713" indent="-239713"/>
            <a:r>
              <a:rPr lang="en-US" altLang="en-US">
                <a:latin typeface="Helvetica" panose="020B0604020202020204" pitchFamily="34" charset="0"/>
                <a:sym typeface="Symbol" panose="05050102010706020507" pitchFamily="18" charset="2"/>
              </a:rPr>
              <a:t>(c) shows the result of processing equivalences (A, H) and (E, G).  Note that weighted union is used.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a:extLst>
              <a:ext uri="{FF2B5EF4-FFF2-40B4-BE49-F238E27FC236}">
                <a16:creationId xmlns:a16="http://schemas.microsoft.com/office/drawing/2014/main" id="{083BE12C-C8C2-4DA7-A68D-605ACFD73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AD02B70-D82E-44A9-88C5-783861CE7144}" type="slidenum">
              <a:rPr lang="en-US" altLang="en-US" sz="1300"/>
              <a:pPr eaLnBrk="1" hangingPunct="1"/>
              <a:t>32</a:t>
            </a:fld>
            <a:endParaRPr lang="en-US" altLang="en-US" sz="1300"/>
          </a:p>
        </p:txBody>
      </p:sp>
      <p:sp>
        <p:nvSpPr>
          <p:cNvPr id="348163" name="Rectangle 2">
            <a:extLst>
              <a:ext uri="{FF2B5EF4-FFF2-40B4-BE49-F238E27FC236}">
                <a16:creationId xmlns:a16="http://schemas.microsoft.com/office/drawing/2014/main" id="{C01CD5B5-B885-4665-875D-749332261FB5}"/>
              </a:ext>
            </a:extLst>
          </p:cNvPr>
          <p:cNvSpPr>
            <a:spLocks noChangeArrowheads="1" noTextEdit="1"/>
          </p:cNvSpPr>
          <p:nvPr>
            <p:ph type="sldImg"/>
          </p:nvPr>
        </p:nvSpPr>
        <p:spPr>
          <a:ln/>
        </p:spPr>
      </p:sp>
      <p:sp>
        <p:nvSpPr>
          <p:cNvPr id="348164" name="Rectangle 3">
            <a:extLst>
              <a:ext uri="{FF2B5EF4-FFF2-40B4-BE49-F238E27FC236}">
                <a16:creationId xmlns:a16="http://schemas.microsoft.com/office/drawing/2014/main" id="{9629B405-AAB4-474B-A625-519FC4C9C0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As </a:t>
            </a:r>
            <a:r>
              <a:rPr lang="en-US" altLang="en-US" i="1"/>
              <a:t>n</a:t>
            </a:r>
            <a:r>
              <a:rPr lang="en-US" altLang="en-US"/>
              <a:t> grows, how does </a:t>
            </a:r>
            <a:r>
              <a:rPr lang="en-US" altLang="en-US" b="1"/>
              <a:t>T</a:t>
            </a:r>
            <a:r>
              <a:rPr lang="en-US" altLang="en-US"/>
              <a:t>(</a:t>
            </a:r>
            <a:r>
              <a:rPr lang="en-US" altLang="en-US" i="1"/>
              <a:t>n</a:t>
            </a:r>
            <a:r>
              <a:rPr lang="en-US" altLang="en-US"/>
              <a:t>) grow?</a:t>
            </a:r>
          </a:p>
          <a:p>
            <a:pPr eaLnBrk="1" hangingPunct="1"/>
            <a:endParaRPr lang="en-US" altLang="en-US"/>
          </a:p>
          <a:p>
            <a:pPr eaLnBrk="1" hangingPunct="1"/>
            <a:r>
              <a:rPr lang="en-US" altLang="en-US"/>
              <a:t>Cost: </a:t>
            </a:r>
            <a:r>
              <a:rPr lang="en-US" altLang="en-US" b="1"/>
              <a:t>T</a:t>
            </a:r>
            <a:r>
              <a:rPr lang="en-US" altLang="en-US"/>
              <a:t>(</a:t>
            </a:r>
            <a:r>
              <a:rPr lang="en-US" altLang="en-US" i="1"/>
              <a:t>n</a:t>
            </a:r>
            <a:r>
              <a:rPr lang="en-US" altLang="en-US"/>
              <a:t>) = </a:t>
            </a:r>
            <a:r>
              <a:rPr lang="en-US" altLang="en-US" i="1"/>
              <a:t>c</a:t>
            </a:r>
            <a:r>
              <a:rPr lang="en-US" altLang="en-US" baseline="-25000"/>
              <a:t>1</a:t>
            </a:r>
            <a:r>
              <a:rPr lang="en-US" altLang="en-US" i="1"/>
              <a:t>n</a:t>
            </a:r>
            <a:r>
              <a:rPr lang="en-US" altLang="en-US"/>
              <a:t> + </a:t>
            </a:r>
            <a:r>
              <a:rPr lang="en-US" altLang="en-US" i="1"/>
              <a:t>c</a:t>
            </a:r>
            <a:r>
              <a:rPr lang="en-US" altLang="en-US" baseline="-25000"/>
              <a:t>2</a:t>
            </a:r>
            <a:r>
              <a:rPr lang="en-US" altLang="en-US"/>
              <a:t> steps</a:t>
            </a:r>
          </a:p>
          <a:p>
            <a:pPr eaLnBrk="1" hangingPunct="1"/>
            <a:endParaRPr lang="en-US" altLang="en-US"/>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7">
            <a:extLst>
              <a:ext uri="{FF2B5EF4-FFF2-40B4-BE49-F238E27FC236}">
                <a16:creationId xmlns:a16="http://schemas.microsoft.com/office/drawing/2014/main" id="{0EA5026D-5DE0-483E-813E-7D30983093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4F3E76-C7D8-4547-B631-3F27EA8C3052}" type="slidenum">
              <a:rPr lang="en-US" altLang="en-US" sz="1300"/>
              <a:pPr eaLnBrk="1" hangingPunct="1"/>
              <a:t>278</a:t>
            </a:fld>
            <a:endParaRPr lang="en-US" altLang="en-US" sz="1300"/>
          </a:p>
        </p:txBody>
      </p:sp>
      <p:sp>
        <p:nvSpPr>
          <p:cNvPr id="596995" name="Rectangle 2">
            <a:extLst>
              <a:ext uri="{FF2B5EF4-FFF2-40B4-BE49-F238E27FC236}">
                <a16:creationId xmlns:a16="http://schemas.microsoft.com/office/drawing/2014/main" id="{26A59B28-D93C-4C4C-8479-0CA01DB33872}"/>
              </a:ext>
            </a:extLst>
          </p:cNvPr>
          <p:cNvSpPr>
            <a:spLocks noChangeArrowheads="1" noTextEdit="1"/>
          </p:cNvSpPr>
          <p:nvPr>
            <p:ph type="sldImg"/>
          </p:nvPr>
        </p:nvSpPr>
        <p:spPr>
          <a:xfrm>
            <a:off x="1258888" y="720725"/>
            <a:ext cx="4799012" cy="3598863"/>
          </a:xfrm>
          <a:solidFill>
            <a:srgbClr val="FFFFFF"/>
          </a:solidFill>
          <a:ln/>
        </p:spPr>
      </p:sp>
      <p:sp>
        <p:nvSpPr>
          <p:cNvPr id="596996" name="Rectangle 3">
            <a:extLst>
              <a:ext uri="{FF2B5EF4-FFF2-40B4-BE49-F238E27FC236}">
                <a16:creationId xmlns:a16="http://schemas.microsoft.com/office/drawing/2014/main" id="{B038B5E5-65EB-422D-ABDB-C1C55D1EDACE}"/>
              </a:ext>
            </a:extLst>
          </p:cNvPr>
          <p:cNvSpPr>
            <a:spLocks noChangeArrowheads="1"/>
          </p:cNvSpPr>
          <p:nvPr>
            <p:ph type="body" idx="1"/>
          </p:nvPr>
        </p:nvSpPr>
        <p:spPr>
          <a:solidFill>
            <a:srgbClr val="FFFFFF"/>
          </a:solidFill>
          <a:ln>
            <a:solidFill>
              <a:srgbClr val="000000"/>
            </a:solidFill>
          </a:ln>
        </p:spPr>
        <p:txBody>
          <a:bodyPr/>
          <a:lstStyle/>
          <a:p>
            <a:pPr marL="239713" indent="-239713"/>
            <a:r>
              <a:rPr lang="en-US" altLang="en-US">
                <a:latin typeface="Helvetica" panose="020B0604020202020204" pitchFamily="34" charset="0"/>
                <a:sym typeface="Symbol" panose="05050102010706020507" pitchFamily="18" charset="2"/>
              </a:rPr>
              <a:t>(d) shows the result of processing equivalence (H, E).</a:t>
            </a: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7">
            <a:extLst>
              <a:ext uri="{FF2B5EF4-FFF2-40B4-BE49-F238E27FC236}">
                <a16:creationId xmlns:a16="http://schemas.microsoft.com/office/drawing/2014/main" id="{48042BD8-28A0-40A5-90F6-9E84766FDE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5FED861-35DA-45FB-A433-1473DA473B59}" type="slidenum">
              <a:rPr lang="en-US" altLang="en-US" sz="1300"/>
              <a:pPr eaLnBrk="1" hangingPunct="1"/>
              <a:t>279</a:t>
            </a:fld>
            <a:endParaRPr lang="en-US" altLang="en-US" sz="1300"/>
          </a:p>
        </p:txBody>
      </p:sp>
      <p:sp>
        <p:nvSpPr>
          <p:cNvPr id="598019" name="Rectangle 2">
            <a:extLst>
              <a:ext uri="{FF2B5EF4-FFF2-40B4-BE49-F238E27FC236}">
                <a16:creationId xmlns:a16="http://schemas.microsoft.com/office/drawing/2014/main" id="{F4A2F9A5-9611-4D25-A83A-9AC87053D9A0}"/>
              </a:ext>
            </a:extLst>
          </p:cNvPr>
          <p:cNvSpPr>
            <a:spLocks noChangeArrowheads="1" noTextEdit="1"/>
          </p:cNvSpPr>
          <p:nvPr>
            <p:ph type="sldImg"/>
          </p:nvPr>
        </p:nvSpPr>
        <p:spPr>
          <a:xfrm>
            <a:off x="1258888" y="720725"/>
            <a:ext cx="4799012" cy="3598863"/>
          </a:xfrm>
          <a:solidFill>
            <a:srgbClr val="FFFFFF"/>
          </a:solidFill>
          <a:ln/>
        </p:spPr>
      </p:sp>
      <p:sp>
        <p:nvSpPr>
          <p:cNvPr id="598020" name="Rectangle 3">
            <a:extLst>
              <a:ext uri="{FF2B5EF4-FFF2-40B4-BE49-F238E27FC236}">
                <a16:creationId xmlns:a16="http://schemas.microsoft.com/office/drawing/2014/main" id="{AB6B251A-ABF9-4223-9623-1D33C1CF9580}"/>
              </a:ext>
            </a:extLst>
          </p:cNvPr>
          <p:cNvSpPr>
            <a:spLocks noChangeArrowheads="1"/>
          </p:cNvSpPr>
          <p:nvPr>
            <p:ph type="body" idx="1"/>
          </p:nvPr>
        </p:nvSpPr>
        <p:spPr>
          <a:solidFill>
            <a:srgbClr val="FFFFFF"/>
          </a:solidFill>
          <a:ln>
            <a:solidFill>
              <a:srgbClr val="000000"/>
            </a:solidFill>
          </a:ln>
        </p:spPr>
        <p:txBody>
          <a:bodyPr/>
          <a:lstStyle/>
          <a:p>
            <a:pPr marL="239713" indent="-239713"/>
            <a:r>
              <a:rPr lang="en-US" altLang="en-US">
                <a:latin typeface="Helvetica" panose="020B0604020202020204" pitchFamily="34" charset="0"/>
                <a:sym typeface="Symbol" panose="05050102010706020507" pitchFamily="18" charset="2"/>
              </a:rPr>
              <a:t>Path compression is used to process equivalence (H, E).</a:t>
            </a: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a:extLst>
              <a:ext uri="{FF2B5EF4-FFF2-40B4-BE49-F238E27FC236}">
                <a16:creationId xmlns:a16="http://schemas.microsoft.com/office/drawing/2014/main" id="{1CB52379-ACD9-47B2-8F85-E924EEAC28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0C7A851-E927-4DBE-BBE2-55475BD14433}" type="slidenum">
              <a:rPr lang="en-US" altLang="en-US" sz="1300"/>
              <a:pPr eaLnBrk="1" hangingPunct="1"/>
              <a:t>280</a:t>
            </a:fld>
            <a:endParaRPr lang="en-US" altLang="en-US" sz="1300"/>
          </a:p>
        </p:txBody>
      </p:sp>
      <p:sp>
        <p:nvSpPr>
          <p:cNvPr id="599043" name="Rectangle 2">
            <a:extLst>
              <a:ext uri="{FF2B5EF4-FFF2-40B4-BE49-F238E27FC236}">
                <a16:creationId xmlns:a16="http://schemas.microsoft.com/office/drawing/2014/main" id="{4D5ABFF4-B96E-4C95-8548-5551A0BAE1EF}"/>
              </a:ext>
            </a:extLst>
          </p:cNvPr>
          <p:cNvSpPr>
            <a:spLocks noChangeArrowheads="1" noTextEdit="1"/>
          </p:cNvSpPr>
          <p:nvPr>
            <p:ph type="sldImg"/>
          </p:nvPr>
        </p:nvSpPr>
        <p:spPr>
          <a:solidFill>
            <a:srgbClr val="FFFFFF"/>
          </a:solidFill>
          <a:ln/>
        </p:spPr>
      </p:sp>
      <p:sp>
        <p:nvSpPr>
          <p:cNvPr id="599044" name="Rectangle 3">
            <a:extLst>
              <a:ext uri="{FF2B5EF4-FFF2-40B4-BE49-F238E27FC236}">
                <a16:creationId xmlns:a16="http://schemas.microsoft.com/office/drawing/2014/main" id="{B53397CA-A34A-4817-96EB-E07D44E2A371}"/>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The next several slides show various possible implementations for general trees.</a:t>
            </a:r>
          </a:p>
          <a:p>
            <a:pPr marL="228600" indent="-228600"/>
            <a:endParaRPr lang="en-US" altLang="en-US">
              <a:latin typeface="Helvetica" panose="020B0604020202020204" pitchFamily="34" charset="0"/>
              <a:sym typeface="Symbol" panose="05050102010706020507" pitchFamily="18" charset="2"/>
            </a:endParaRPr>
          </a:p>
          <a:p>
            <a:pPr marL="228600" indent="-228600"/>
            <a:r>
              <a:rPr lang="en-US" altLang="en-US">
                <a:latin typeface="Helvetica" panose="020B0604020202020204" pitchFamily="34" charset="0"/>
                <a:sym typeface="Symbol" panose="05050102010706020507" pitchFamily="18" charset="2"/>
              </a:rPr>
              <a:t>A key gauge for the quality of these representations is how well they perform the key tasks of left-child, right-sibling, and parent.  This representation is poor for finding the right sibling of a node.</a:t>
            </a: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a:extLst>
              <a:ext uri="{FF2B5EF4-FFF2-40B4-BE49-F238E27FC236}">
                <a16:creationId xmlns:a16="http://schemas.microsoft.com/office/drawing/2014/main" id="{E573CBC4-0DE9-4BF1-8BBD-F025099A92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9C3D1D9-B138-4DA6-A4D1-73D3887B64E2}" type="slidenum">
              <a:rPr lang="en-US" altLang="en-US" sz="1300"/>
              <a:pPr eaLnBrk="1" hangingPunct="1"/>
              <a:t>281</a:t>
            </a:fld>
            <a:endParaRPr lang="en-US" altLang="en-US" sz="1300"/>
          </a:p>
        </p:txBody>
      </p:sp>
      <p:sp>
        <p:nvSpPr>
          <p:cNvPr id="600067" name="Rectangle 2">
            <a:extLst>
              <a:ext uri="{FF2B5EF4-FFF2-40B4-BE49-F238E27FC236}">
                <a16:creationId xmlns:a16="http://schemas.microsoft.com/office/drawing/2014/main" id="{A8C9E84C-A5F4-448E-9A98-BF96BB6FCF9E}"/>
              </a:ext>
            </a:extLst>
          </p:cNvPr>
          <p:cNvSpPr>
            <a:spLocks noChangeArrowheads="1" noTextEdit="1"/>
          </p:cNvSpPr>
          <p:nvPr>
            <p:ph type="sldImg"/>
          </p:nvPr>
        </p:nvSpPr>
        <p:spPr>
          <a:solidFill>
            <a:srgbClr val="FFFFFF"/>
          </a:solidFill>
          <a:ln/>
        </p:spPr>
      </p:sp>
      <p:sp>
        <p:nvSpPr>
          <p:cNvPr id="600068" name="Rectangle 3">
            <a:extLst>
              <a:ext uri="{FF2B5EF4-FFF2-40B4-BE49-F238E27FC236}">
                <a16:creationId xmlns:a16="http://schemas.microsoft.com/office/drawing/2014/main" id="{5C1F59A0-D8A3-4B43-8FA0-2E28DE43149F}"/>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Note: Two trees share the same array.</a:t>
            </a: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a:extLst>
              <a:ext uri="{FF2B5EF4-FFF2-40B4-BE49-F238E27FC236}">
                <a16:creationId xmlns:a16="http://schemas.microsoft.com/office/drawing/2014/main" id="{85B1BE5B-7CF4-40C5-B956-9135297CD1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5D5146A-2D11-4CCE-A467-13CC1AA95662}" type="slidenum">
              <a:rPr lang="en-US" altLang="en-US" sz="1300"/>
              <a:pPr eaLnBrk="1" hangingPunct="1"/>
              <a:t>282</a:t>
            </a:fld>
            <a:endParaRPr lang="en-US" altLang="en-US" sz="1300"/>
          </a:p>
        </p:txBody>
      </p:sp>
      <p:sp>
        <p:nvSpPr>
          <p:cNvPr id="601091" name="Rectangle 2">
            <a:extLst>
              <a:ext uri="{FF2B5EF4-FFF2-40B4-BE49-F238E27FC236}">
                <a16:creationId xmlns:a16="http://schemas.microsoft.com/office/drawing/2014/main" id="{7E391806-3C3A-4609-90FD-79BC81F26597}"/>
              </a:ext>
            </a:extLst>
          </p:cNvPr>
          <p:cNvSpPr>
            <a:spLocks noChangeArrowheads="1" noTextEdit="1"/>
          </p:cNvSpPr>
          <p:nvPr>
            <p:ph type="sldImg"/>
          </p:nvPr>
        </p:nvSpPr>
        <p:spPr>
          <a:solidFill>
            <a:srgbClr val="FFFFFF"/>
          </a:solidFill>
          <a:ln/>
        </p:spPr>
      </p:sp>
      <p:sp>
        <p:nvSpPr>
          <p:cNvPr id="601092" name="Rectangle 3">
            <a:extLst>
              <a:ext uri="{FF2B5EF4-FFF2-40B4-BE49-F238E27FC236}">
                <a16:creationId xmlns:a16="http://schemas.microsoft.com/office/drawing/2014/main" id="{345393D3-8BE0-47D5-87BF-849C5A606EDE}"/>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Here, the two trees are joined together.  Few links need to be adjusted in the implementation to support this join action.</a:t>
            </a: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a:extLst>
              <a:ext uri="{FF2B5EF4-FFF2-40B4-BE49-F238E27FC236}">
                <a16:creationId xmlns:a16="http://schemas.microsoft.com/office/drawing/2014/main" id="{2D9C62E0-0BB2-41FB-841E-BE725D5988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EBAEB4-764E-403C-9C29-A345E247964B}" type="slidenum">
              <a:rPr lang="en-US" altLang="en-US" sz="1300"/>
              <a:pPr eaLnBrk="1" hangingPunct="1"/>
              <a:t>283</a:t>
            </a:fld>
            <a:endParaRPr lang="en-US" altLang="en-US" sz="1300"/>
          </a:p>
        </p:txBody>
      </p:sp>
      <p:sp>
        <p:nvSpPr>
          <p:cNvPr id="602115" name="Rectangle 2">
            <a:extLst>
              <a:ext uri="{FF2B5EF4-FFF2-40B4-BE49-F238E27FC236}">
                <a16:creationId xmlns:a16="http://schemas.microsoft.com/office/drawing/2014/main" id="{2517D935-2C6D-4376-98F0-439BDB326E8D}"/>
              </a:ext>
            </a:extLst>
          </p:cNvPr>
          <p:cNvSpPr>
            <a:spLocks noChangeArrowheads="1" noTextEdit="1"/>
          </p:cNvSpPr>
          <p:nvPr>
            <p:ph type="sldImg"/>
          </p:nvPr>
        </p:nvSpPr>
        <p:spPr>
          <a:solidFill>
            <a:srgbClr val="FFFFFF"/>
          </a:solidFill>
          <a:ln/>
        </p:spPr>
      </p:sp>
      <p:sp>
        <p:nvSpPr>
          <p:cNvPr id="602116" name="Rectangle 3">
            <a:extLst>
              <a:ext uri="{FF2B5EF4-FFF2-40B4-BE49-F238E27FC236}">
                <a16:creationId xmlns:a16="http://schemas.microsoft.com/office/drawing/2014/main" id="{44FCE081-C26F-4B9A-9F8C-ED56E486C4A1}"/>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Essentially an array-based list of children.</a:t>
            </a: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a:extLst>
              <a:ext uri="{FF2B5EF4-FFF2-40B4-BE49-F238E27FC236}">
                <a16:creationId xmlns:a16="http://schemas.microsoft.com/office/drawing/2014/main" id="{F0A14C78-960D-475E-94B2-C683AD75C7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8A6976-BD1F-480C-82F2-81E00C0876D0}" type="slidenum">
              <a:rPr lang="en-US" altLang="en-US" sz="1300"/>
              <a:pPr eaLnBrk="1" hangingPunct="1"/>
              <a:t>284</a:t>
            </a:fld>
            <a:endParaRPr lang="en-US" altLang="en-US" sz="1300"/>
          </a:p>
        </p:txBody>
      </p:sp>
      <p:sp>
        <p:nvSpPr>
          <p:cNvPr id="603139" name="Rectangle 2">
            <a:extLst>
              <a:ext uri="{FF2B5EF4-FFF2-40B4-BE49-F238E27FC236}">
                <a16:creationId xmlns:a16="http://schemas.microsoft.com/office/drawing/2014/main" id="{84B44FF3-B3B0-41C9-9152-10BC8E78319C}"/>
              </a:ext>
            </a:extLst>
          </p:cNvPr>
          <p:cNvSpPr>
            <a:spLocks noChangeArrowheads="1" noTextEdit="1"/>
          </p:cNvSpPr>
          <p:nvPr>
            <p:ph type="sldImg"/>
          </p:nvPr>
        </p:nvSpPr>
        <p:spPr>
          <a:solidFill>
            <a:srgbClr val="FFFFFF"/>
          </a:solidFill>
          <a:ln/>
        </p:spPr>
      </p:sp>
      <p:sp>
        <p:nvSpPr>
          <p:cNvPr id="603140" name="Rectangle 3">
            <a:extLst>
              <a:ext uri="{FF2B5EF4-FFF2-40B4-BE49-F238E27FC236}">
                <a16:creationId xmlns:a16="http://schemas.microsoft.com/office/drawing/2014/main" id="{BCF56038-A763-4286-BA51-0C733DED020E}"/>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Essentially a linked list of children.</a:t>
            </a: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Slide Image Placeholder 1">
            <a:extLst>
              <a:ext uri="{FF2B5EF4-FFF2-40B4-BE49-F238E27FC236}">
                <a16:creationId xmlns:a16="http://schemas.microsoft.com/office/drawing/2014/main" id="{04E79638-7476-44FE-83D1-55603208AB32}"/>
              </a:ext>
            </a:extLst>
          </p:cNvPr>
          <p:cNvSpPr>
            <a:spLocks noGrp="1" noRot="1" noChangeAspect="1" noTextEdit="1"/>
          </p:cNvSpPr>
          <p:nvPr>
            <p:ph type="sldImg"/>
          </p:nvPr>
        </p:nvSpPr>
        <p:spPr>
          <a:ln/>
        </p:spPr>
      </p:sp>
      <p:sp>
        <p:nvSpPr>
          <p:cNvPr id="604163" name="Notes Placeholder 2">
            <a:extLst>
              <a:ext uri="{FF2B5EF4-FFF2-40B4-BE49-F238E27FC236}">
                <a16:creationId xmlns:a16="http://schemas.microsoft.com/office/drawing/2014/main" id="{1ADADA79-CF99-4013-BDEC-C55A0AC994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164" name="Slide Number Placeholder 3">
            <a:extLst>
              <a:ext uri="{FF2B5EF4-FFF2-40B4-BE49-F238E27FC236}">
                <a16:creationId xmlns:a16="http://schemas.microsoft.com/office/drawing/2014/main" id="{3B4345C8-F669-4B43-B183-F8B9739592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5A931C-AA20-4DC4-835D-D8B2A9820E94}" type="slidenum">
              <a:rPr lang="en-US" altLang="en-US" sz="1300"/>
              <a:pPr eaLnBrk="1" hangingPunct="1"/>
              <a:t>285</a:t>
            </a:fld>
            <a:endParaRPr lang="en-US" altLang="en-US" sz="1300"/>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7">
            <a:extLst>
              <a:ext uri="{FF2B5EF4-FFF2-40B4-BE49-F238E27FC236}">
                <a16:creationId xmlns:a16="http://schemas.microsoft.com/office/drawing/2014/main" id="{E6294D1D-65F4-4337-BF4A-3F2A2F4262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6BAEB5E-8151-4B7C-8AD6-AA7DAB204A2D}" type="slidenum">
              <a:rPr lang="en-US" altLang="en-US" sz="1300"/>
              <a:pPr eaLnBrk="1" hangingPunct="1"/>
              <a:t>286</a:t>
            </a:fld>
            <a:endParaRPr lang="en-US" altLang="en-US" sz="1300"/>
          </a:p>
        </p:txBody>
      </p:sp>
      <p:sp>
        <p:nvSpPr>
          <p:cNvPr id="605187" name="Rectangle 2">
            <a:extLst>
              <a:ext uri="{FF2B5EF4-FFF2-40B4-BE49-F238E27FC236}">
                <a16:creationId xmlns:a16="http://schemas.microsoft.com/office/drawing/2014/main" id="{C774BF71-2869-461E-A136-A0F6F438F559}"/>
              </a:ext>
            </a:extLst>
          </p:cNvPr>
          <p:cNvSpPr>
            <a:spLocks noChangeArrowheads="1" noTextEdit="1"/>
          </p:cNvSpPr>
          <p:nvPr>
            <p:ph type="sldImg"/>
          </p:nvPr>
        </p:nvSpPr>
        <p:spPr>
          <a:solidFill>
            <a:srgbClr val="FFFFFF"/>
          </a:solidFill>
          <a:ln/>
        </p:spPr>
      </p:sp>
      <p:sp>
        <p:nvSpPr>
          <p:cNvPr id="605188" name="Rectangle 3">
            <a:extLst>
              <a:ext uri="{FF2B5EF4-FFF2-40B4-BE49-F238E27FC236}">
                <a16:creationId xmlns:a16="http://schemas.microsoft.com/office/drawing/2014/main" id="{7010E0C8-E920-43F6-80D2-FA063AAA4BBD}"/>
              </a:ext>
            </a:extLst>
          </p:cNvPr>
          <p:cNvSpPr>
            <a:spLocks noChangeArrowheads="1"/>
          </p:cNvSpPr>
          <p:nvPr>
            <p:ph type="body" idx="1"/>
          </p:nvPr>
        </p:nvSpPr>
        <p:spPr>
          <a:solidFill>
            <a:srgbClr val="FFFFFF"/>
          </a:solidFill>
          <a:ln>
            <a:solidFill>
              <a:srgbClr val="000000"/>
            </a:solidFill>
          </a:ln>
        </p:spPr>
        <p:txBody>
          <a:bodyPr/>
          <a:lstStyle/>
          <a:p>
            <a:pPr marL="228600" indent="-228600"/>
            <a:r>
              <a:rPr lang="en-US" altLang="en-US">
                <a:latin typeface="Helvetica" panose="020B0604020202020204" pitchFamily="34" charset="0"/>
                <a:sym typeface="Symbol" panose="05050102010706020507" pitchFamily="18" charset="2"/>
              </a:rPr>
              <a:t>These examples refer to the tree of Figure 6.17. The second one has two / because the tree is not full.</a:t>
            </a:r>
          </a:p>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7">
            <a:extLst>
              <a:ext uri="{FF2B5EF4-FFF2-40B4-BE49-F238E27FC236}">
                <a16:creationId xmlns:a16="http://schemas.microsoft.com/office/drawing/2014/main" id="{E0620CBB-AC94-4957-9049-CCD2D81E6F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396D425-D84D-46DC-9A44-22C0C1978E43}" type="slidenum">
              <a:rPr lang="en-US" altLang="en-US" sz="1300"/>
              <a:pPr eaLnBrk="1" hangingPunct="1"/>
              <a:t>287</a:t>
            </a:fld>
            <a:endParaRPr lang="en-US" altLang="en-US" sz="1300"/>
          </a:p>
        </p:txBody>
      </p:sp>
      <p:sp>
        <p:nvSpPr>
          <p:cNvPr id="606211" name="Rectangle 2">
            <a:extLst>
              <a:ext uri="{FF2B5EF4-FFF2-40B4-BE49-F238E27FC236}">
                <a16:creationId xmlns:a16="http://schemas.microsoft.com/office/drawing/2014/main" id="{BAA34923-9037-4F62-A869-2AF62ED672FD}"/>
              </a:ext>
            </a:extLst>
          </p:cNvPr>
          <p:cNvSpPr>
            <a:spLocks noChangeArrowheads="1" noTextEdit="1"/>
          </p:cNvSpPr>
          <p:nvPr>
            <p:ph type="sldImg"/>
          </p:nvPr>
        </p:nvSpPr>
        <p:spPr>
          <a:solidFill>
            <a:srgbClr val="FFFFFF"/>
          </a:solidFill>
          <a:ln/>
        </p:spPr>
      </p:sp>
      <p:sp>
        <p:nvSpPr>
          <p:cNvPr id="606212" name="Rectangle 3">
            <a:extLst>
              <a:ext uri="{FF2B5EF4-FFF2-40B4-BE49-F238E27FC236}">
                <a16:creationId xmlns:a16="http://schemas.microsoft.com/office/drawing/2014/main" id="{5795CF05-B44C-4591-B6B7-05E6945F48FD}"/>
              </a:ext>
            </a:extLst>
          </p:cNvPr>
          <p:cNvSpPr>
            <a:spLocks noChangeArrowheads="1"/>
          </p:cNvSpPr>
          <p:nvPr>
            <p:ph type="body" idx="1"/>
          </p:nvPr>
        </p:nvSpPr>
        <p:spPr>
          <a:solidFill>
            <a:srgbClr val="FFFFFF"/>
          </a:solidFill>
          <a:ln>
            <a:solidFill>
              <a:srgbClr val="000000"/>
            </a:solidFill>
          </a:ln>
        </p:spPr>
        <p:txBody>
          <a:bodyPr/>
          <a:lstStyle/>
          <a:p>
            <a:pPr marL="228600" indent="-228600"/>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a:extLst>
              <a:ext uri="{FF2B5EF4-FFF2-40B4-BE49-F238E27FC236}">
                <a16:creationId xmlns:a16="http://schemas.microsoft.com/office/drawing/2014/main" id="{30E3A7C8-1032-4D31-92CD-38F050A6DB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AF8A38-A1E9-4357-9F65-4921BE24C4BE}" type="slidenum">
              <a:rPr lang="en-US" altLang="en-US" sz="1300"/>
              <a:pPr eaLnBrk="1" hangingPunct="1"/>
              <a:t>33</a:t>
            </a:fld>
            <a:endParaRPr lang="en-US" altLang="en-US" sz="1300"/>
          </a:p>
        </p:txBody>
      </p:sp>
      <p:sp>
        <p:nvSpPr>
          <p:cNvPr id="349187" name="Rectangle 2">
            <a:extLst>
              <a:ext uri="{FF2B5EF4-FFF2-40B4-BE49-F238E27FC236}">
                <a16:creationId xmlns:a16="http://schemas.microsoft.com/office/drawing/2014/main" id="{42EB3321-A204-4C5B-A14C-AAC2722B6E66}"/>
              </a:ext>
            </a:extLst>
          </p:cNvPr>
          <p:cNvSpPr>
            <a:spLocks noChangeArrowheads="1" noTextEdit="1"/>
          </p:cNvSpPr>
          <p:nvPr>
            <p:ph type="sldImg"/>
          </p:nvPr>
        </p:nvSpPr>
        <p:spPr>
          <a:ln/>
        </p:spPr>
      </p:sp>
      <p:sp>
        <p:nvSpPr>
          <p:cNvPr id="349188" name="Rectangle 3">
            <a:extLst>
              <a:ext uri="{FF2B5EF4-FFF2-40B4-BE49-F238E27FC236}">
                <a16:creationId xmlns:a16="http://schemas.microsoft.com/office/drawing/2014/main" id="{D9325B50-40A8-4859-AE27-515F1F87D0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Example 2: Constant cost.</a:t>
            </a:r>
          </a:p>
          <a:p>
            <a:pPr eaLnBrk="1" hangingPunct="1"/>
            <a:endParaRPr lang="en-US" altLang="en-US"/>
          </a:p>
          <a:p>
            <a:pPr eaLnBrk="1" hangingPunct="1"/>
            <a:r>
              <a:rPr lang="en-US" altLang="en-US"/>
              <a:t>Example 3: Cost: </a:t>
            </a:r>
            <a:r>
              <a:rPr lang="en-US" altLang="en-US" b="1"/>
              <a:t>T</a:t>
            </a:r>
            <a:r>
              <a:rPr lang="en-US" altLang="en-US"/>
              <a:t>(</a:t>
            </a:r>
            <a:r>
              <a:rPr lang="en-US" altLang="en-US" i="1"/>
              <a:t>n</a:t>
            </a:r>
            <a:r>
              <a:rPr lang="en-US" altLang="en-US"/>
              <a:t>) = </a:t>
            </a:r>
            <a:r>
              <a:rPr lang="en-US" altLang="en-US" i="1"/>
              <a:t>c</a:t>
            </a:r>
            <a:r>
              <a:rPr lang="en-US" altLang="en-US" baseline="-25000"/>
              <a:t>1</a:t>
            </a:r>
            <a:r>
              <a:rPr lang="en-US" altLang="en-US" i="1"/>
              <a:t>n</a:t>
            </a:r>
            <a:r>
              <a:rPr lang="en-US" altLang="en-US" baseline="30000"/>
              <a:t>2</a:t>
            </a:r>
            <a:r>
              <a:rPr lang="en-US" altLang="en-US"/>
              <a:t> + </a:t>
            </a:r>
            <a:r>
              <a:rPr lang="en-US" altLang="en-US" i="1"/>
              <a:t>c</a:t>
            </a:r>
            <a:r>
              <a:rPr lang="en-US" altLang="en-US" baseline="30000"/>
              <a:t>2</a:t>
            </a:r>
            <a:r>
              <a:rPr lang="en-US" altLang="en-US"/>
              <a:t>.  Roughly </a:t>
            </a:r>
            <a:r>
              <a:rPr lang="en-US" altLang="en-US" i="1"/>
              <a:t>n</a:t>
            </a:r>
            <a:r>
              <a:rPr lang="en-US" altLang="en-US" baseline="30000"/>
              <a:t>2</a:t>
            </a:r>
            <a:r>
              <a:rPr lang="en-US" altLang="en-US"/>
              <a:t> steps, with sum being </a:t>
            </a:r>
            <a:r>
              <a:rPr lang="en-US" altLang="en-US" i="1"/>
              <a:t>n</a:t>
            </a:r>
            <a:r>
              <a:rPr lang="en-US" altLang="en-US" baseline="30000"/>
              <a:t>2</a:t>
            </a:r>
            <a:r>
              <a:rPr lang="en-US" altLang="en-US"/>
              <a:t> at the end.  Ignore various overhead such as loop counter increments.</a:t>
            </a:r>
          </a:p>
          <a:p>
            <a:pPr eaLnBrk="1" hangingPunct="1"/>
            <a:endParaRPr lang="en-US" altLang="en-US"/>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a:extLst>
              <a:ext uri="{FF2B5EF4-FFF2-40B4-BE49-F238E27FC236}">
                <a16:creationId xmlns:a16="http://schemas.microsoft.com/office/drawing/2014/main" id="{873F4ACA-F9B4-4C74-A507-D4C0FDA3CA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27FC86E-345D-4AD8-8639-D2BD2474EA7D}" type="slidenum">
              <a:rPr lang="en-US" altLang="en-US" sz="1300"/>
              <a:pPr eaLnBrk="1" hangingPunct="1"/>
              <a:t>288</a:t>
            </a:fld>
            <a:endParaRPr lang="en-US" altLang="en-US" sz="1300"/>
          </a:p>
        </p:txBody>
      </p:sp>
      <p:sp>
        <p:nvSpPr>
          <p:cNvPr id="607235" name="Rectangle 2">
            <a:extLst>
              <a:ext uri="{FF2B5EF4-FFF2-40B4-BE49-F238E27FC236}">
                <a16:creationId xmlns:a16="http://schemas.microsoft.com/office/drawing/2014/main" id="{52565A27-050C-4936-881D-40B146792586}"/>
              </a:ext>
            </a:extLst>
          </p:cNvPr>
          <p:cNvSpPr>
            <a:spLocks noChangeArrowheads="1" noTextEdit="1"/>
          </p:cNvSpPr>
          <p:nvPr>
            <p:ph type="sldImg"/>
          </p:nvPr>
        </p:nvSpPr>
        <p:spPr>
          <a:solidFill>
            <a:srgbClr val="FFFFFF"/>
          </a:solidFill>
          <a:ln/>
        </p:spPr>
      </p:sp>
      <p:sp>
        <p:nvSpPr>
          <p:cNvPr id="607236" name="Rectangle 3">
            <a:extLst>
              <a:ext uri="{FF2B5EF4-FFF2-40B4-BE49-F238E27FC236}">
                <a16:creationId xmlns:a16="http://schemas.microsoft.com/office/drawing/2014/main" id="{AB99A1B8-E8A1-4995-950D-41D2E59D1488}"/>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7">
            <a:extLst>
              <a:ext uri="{FF2B5EF4-FFF2-40B4-BE49-F238E27FC236}">
                <a16:creationId xmlns:a16="http://schemas.microsoft.com/office/drawing/2014/main" id="{F2E98035-DB02-4FFC-9DC9-3C3FD182D5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EBE61A-B10D-493C-8C8F-C27B1EB4B28D}" type="slidenum">
              <a:rPr lang="en-US" altLang="en-US" sz="1300"/>
              <a:pPr eaLnBrk="1" hangingPunct="1"/>
              <a:t>289</a:t>
            </a:fld>
            <a:endParaRPr lang="en-US" altLang="en-US" sz="1300"/>
          </a:p>
        </p:txBody>
      </p:sp>
      <p:sp>
        <p:nvSpPr>
          <p:cNvPr id="608259" name="Rectangle 2">
            <a:extLst>
              <a:ext uri="{FF2B5EF4-FFF2-40B4-BE49-F238E27FC236}">
                <a16:creationId xmlns:a16="http://schemas.microsoft.com/office/drawing/2014/main" id="{222DFADA-F5D0-4EF9-9F2D-77647D4256C4}"/>
              </a:ext>
            </a:extLst>
          </p:cNvPr>
          <p:cNvSpPr>
            <a:spLocks noChangeArrowheads="1" noTextEdit="1"/>
          </p:cNvSpPr>
          <p:nvPr>
            <p:ph type="sldImg"/>
          </p:nvPr>
        </p:nvSpPr>
        <p:spPr>
          <a:solidFill>
            <a:srgbClr val="FFFFFF"/>
          </a:solidFill>
          <a:ln/>
        </p:spPr>
      </p:sp>
      <p:sp>
        <p:nvSpPr>
          <p:cNvPr id="608260" name="Rectangle 3">
            <a:extLst>
              <a:ext uri="{FF2B5EF4-FFF2-40B4-BE49-F238E27FC236}">
                <a16:creationId xmlns:a16="http://schemas.microsoft.com/office/drawing/2014/main" id="{37BFB95D-E398-45E7-B2BA-E7413203EA85}"/>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7">
            <a:extLst>
              <a:ext uri="{FF2B5EF4-FFF2-40B4-BE49-F238E27FC236}">
                <a16:creationId xmlns:a16="http://schemas.microsoft.com/office/drawing/2014/main" id="{078E2F6A-3159-4965-B40A-63A2FDE197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189B2A3-5BB2-431E-8537-D4F1A99C4D11}" type="slidenum">
              <a:rPr lang="en-US" altLang="en-US" sz="1300"/>
              <a:pPr eaLnBrk="1" hangingPunct="1"/>
              <a:t>290</a:t>
            </a:fld>
            <a:endParaRPr lang="en-US" altLang="en-US" sz="1300"/>
          </a:p>
        </p:txBody>
      </p:sp>
      <p:sp>
        <p:nvSpPr>
          <p:cNvPr id="609283" name="Rectangle 2">
            <a:extLst>
              <a:ext uri="{FF2B5EF4-FFF2-40B4-BE49-F238E27FC236}">
                <a16:creationId xmlns:a16="http://schemas.microsoft.com/office/drawing/2014/main" id="{3F00F975-4869-4423-A50C-1ED55C14A4AD}"/>
              </a:ext>
            </a:extLst>
          </p:cNvPr>
          <p:cNvSpPr>
            <a:spLocks noChangeArrowheads="1" noTextEdit="1"/>
          </p:cNvSpPr>
          <p:nvPr>
            <p:ph type="sldImg"/>
          </p:nvPr>
        </p:nvSpPr>
        <p:spPr>
          <a:solidFill>
            <a:srgbClr val="FFFFFF"/>
          </a:solidFill>
          <a:ln/>
        </p:spPr>
      </p:sp>
      <p:sp>
        <p:nvSpPr>
          <p:cNvPr id="609284" name="Rectangle 3">
            <a:extLst>
              <a:ext uri="{FF2B5EF4-FFF2-40B4-BE49-F238E27FC236}">
                <a16:creationId xmlns:a16="http://schemas.microsoft.com/office/drawing/2014/main" id="{7D11D406-8C3F-48B6-BC2C-4B1934902105}"/>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Slide Image Placeholder 1">
            <a:extLst>
              <a:ext uri="{FF2B5EF4-FFF2-40B4-BE49-F238E27FC236}">
                <a16:creationId xmlns:a16="http://schemas.microsoft.com/office/drawing/2014/main" id="{F224D053-4642-490F-BE3A-77C3D5211E1A}"/>
              </a:ext>
            </a:extLst>
          </p:cNvPr>
          <p:cNvSpPr>
            <a:spLocks noGrp="1" noRot="1" noChangeAspect="1" noTextEdit="1"/>
          </p:cNvSpPr>
          <p:nvPr>
            <p:ph type="sldImg"/>
          </p:nvPr>
        </p:nvSpPr>
        <p:spPr>
          <a:ln/>
        </p:spPr>
      </p:sp>
      <p:sp>
        <p:nvSpPr>
          <p:cNvPr id="610307" name="Notes Placeholder 2">
            <a:extLst>
              <a:ext uri="{FF2B5EF4-FFF2-40B4-BE49-F238E27FC236}">
                <a16:creationId xmlns:a16="http://schemas.microsoft.com/office/drawing/2014/main" id="{B4104F0B-9D3C-4740-A399-6572EE23AC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0308" name="Slide Number Placeholder 3">
            <a:extLst>
              <a:ext uri="{FF2B5EF4-FFF2-40B4-BE49-F238E27FC236}">
                <a16:creationId xmlns:a16="http://schemas.microsoft.com/office/drawing/2014/main" id="{7BDF5356-EA7C-4342-9B76-1937A2C102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A008F0-D9A9-4558-8B56-26FF4F7DAC28}" type="slidenum">
              <a:rPr lang="en-US" altLang="en-US" sz="1300"/>
              <a:pPr eaLnBrk="1" hangingPunct="1"/>
              <a:t>291</a:t>
            </a:fld>
            <a:endParaRPr lang="en-US" altLang="en-US" sz="1300"/>
          </a:p>
        </p:txBody>
      </p:sp>
    </p:spTree>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Slide Image Placeholder 1">
            <a:extLst>
              <a:ext uri="{FF2B5EF4-FFF2-40B4-BE49-F238E27FC236}">
                <a16:creationId xmlns:a16="http://schemas.microsoft.com/office/drawing/2014/main" id="{4B93451B-1D8A-410E-AA89-A68A67BD96B1}"/>
              </a:ext>
            </a:extLst>
          </p:cNvPr>
          <p:cNvSpPr>
            <a:spLocks noGrp="1" noRot="1" noChangeAspect="1" noTextEdit="1"/>
          </p:cNvSpPr>
          <p:nvPr>
            <p:ph type="sldImg"/>
          </p:nvPr>
        </p:nvSpPr>
        <p:spPr>
          <a:ln/>
        </p:spPr>
      </p:sp>
      <p:sp>
        <p:nvSpPr>
          <p:cNvPr id="611331" name="Notes Placeholder 2">
            <a:extLst>
              <a:ext uri="{FF2B5EF4-FFF2-40B4-BE49-F238E27FC236}">
                <a16:creationId xmlns:a16="http://schemas.microsoft.com/office/drawing/2014/main" id="{3B0AD4F1-E4AA-43A5-9ADF-FF032F9A49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1332" name="Slide Number Placeholder 3">
            <a:extLst>
              <a:ext uri="{FF2B5EF4-FFF2-40B4-BE49-F238E27FC236}">
                <a16:creationId xmlns:a16="http://schemas.microsoft.com/office/drawing/2014/main" id="{AC93E80E-614F-44F1-8EEC-E9F104A872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AF8F16-D666-41BE-A528-B21BB9DD4555}" type="slidenum">
              <a:rPr lang="en-US" altLang="en-US" sz="1300"/>
              <a:pPr eaLnBrk="1" hangingPunct="1"/>
              <a:t>292</a:t>
            </a:fld>
            <a:endParaRPr lang="en-US" altLang="en-US" sz="1300"/>
          </a:p>
        </p:txBody>
      </p:sp>
    </p:spTree>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Slide Image Placeholder 1">
            <a:extLst>
              <a:ext uri="{FF2B5EF4-FFF2-40B4-BE49-F238E27FC236}">
                <a16:creationId xmlns:a16="http://schemas.microsoft.com/office/drawing/2014/main" id="{14A71B25-289B-49B5-9707-5CEC3883A3A2}"/>
              </a:ext>
            </a:extLst>
          </p:cNvPr>
          <p:cNvSpPr>
            <a:spLocks noGrp="1" noRot="1" noChangeAspect="1" noTextEdit="1"/>
          </p:cNvSpPr>
          <p:nvPr>
            <p:ph type="sldImg"/>
          </p:nvPr>
        </p:nvSpPr>
        <p:spPr>
          <a:ln/>
        </p:spPr>
      </p:sp>
      <p:sp>
        <p:nvSpPr>
          <p:cNvPr id="612355" name="Notes Placeholder 2">
            <a:extLst>
              <a:ext uri="{FF2B5EF4-FFF2-40B4-BE49-F238E27FC236}">
                <a16:creationId xmlns:a16="http://schemas.microsoft.com/office/drawing/2014/main" id="{E5A28527-F633-462B-9E4B-C4E5FDF770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2356" name="Slide Number Placeholder 3">
            <a:extLst>
              <a:ext uri="{FF2B5EF4-FFF2-40B4-BE49-F238E27FC236}">
                <a16:creationId xmlns:a16="http://schemas.microsoft.com/office/drawing/2014/main" id="{66AD8AD0-545B-401C-A52C-6CDE8073C4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302BD87-B6A8-4D0F-93DF-F52DE68F32E7}" type="slidenum">
              <a:rPr lang="en-US" altLang="en-US" sz="1300"/>
              <a:pPr eaLnBrk="1" hangingPunct="1"/>
              <a:t>293</a:t>
            </a:fld>
            <a:endParaRPr lang="en-US" altLang="en-US" sz="1300"/>
          </a:p>
        </p:txBody>
      </p:sp>
    </p:spTree>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Slide Image Placeholder 1">
            <a:extLst>
              <a:ext uri="{FF2B5EF4-FFF2-40B4-BE49-F238E27FC236}">
                <a16:creationId xmlns:a16="http://schemas.microsoft.com/office/drawing/2014/main" id="{26501A82-FAE1-4CAD-A44C-9184A1A450C9}"/>
              </a:ext>
            </a:extLst>
          </p:cNvPr>
          <p:cNvSpPr>
            <a:spLocks noGrp="1" noRot="1" noChangeAspect="1" noTextEdit="1"/>
          </p:cNvSpPr>
          <p:nvPr>
            <p:ph type="sldImg"/>
          </p:nvPr>
        </p:nvSpPr>
        <p:spPr>
          <a:ln/>
        </p:spPr>
      </p:sp>
      <p:sp>
        <p:nvSpPr>
          <p:cNvPr id="613379" name="Notes Placeholder 2">
            <a:extLst>
              <a:ext uri="{FF2B5EF4-FFF2-40B4-BE49-F238E27FC236}">
                <a16:creationId xmlns:a16="http://schemas.microsoft.com/office/drawing/2014/main" id="{08F525DC-D5C7-44FC-BE37-3B5FED57EB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3380" name="Slide Number Placeholder 3">
            <a:extLst>
              <a:ext uri="{FF2B5EF4-FFF2-40B4-BE49-F238E27FC236}">
                <a16:creationId xmlns:a16="http://schemas.microsoft.com/office/drawing/2014/main" id="{9657DAEE-CB26-4F07-8617-13C17269E9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B11CF0C-3658-4193-B42C-16312B4F84EB}" type="slidenum">
              <a:rPr lang="en-US" altLang="en-US" sz="1300"/>
              <a:pPr eaLnBrk="1" hangingPunct="1"/>
              <a:t>294</a:t>
            </a:fld>
            <a:endParaRPr lang="en-US" altLang="en-US" sz="1300"/>
          </a:p>
        </p:txBody>
      </p:sp>
    </p:spTree>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Image Placeholder 1">
            <a:extLst>
              <a:ext uri="{FF2B5EF4-FFF2-40B4-BE49-F238E27FC236}">
                <a16:creationId xmlns:a16="http://schemas.microsoft.com/office/drawing/2014/main" id="{BC487B00-C864-457C-AFED-9B86919B4356}"/>
              </a:ext>
            </a:extLst>
          </p:cNvPr>
          <p:cNvSpPr>
            <a:spLocks noGrp="1" noRot="1" noChangeAspect="1" noTextEdit="1"/>
          </p:cNvSpPr>
          <p:nvPr>
            <p:ph type="sldImg"/>
          </p:nvPr>
        </p:nvSpPr>
        <p:spPr>
          <a:ln/>
        </p:spPr>
      </p:sp>
      <p:sp>
        <p:nvSpPr>
          <p:cNvPr id="614403" name="Notes Placeholder 2">
            <a:extLst>
              <a:ext uri="{FF2B5EF4-FFF2-40B4-BE49-F238E27FC236}">
                <a16:creationId xmlns:a16="http://schemas.microsoft.com/office/drawing/2014/main" id="{17EA68BA-89F8-4AFA-AF9A-A7F9F3C0D5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04" name="Slide Number Placeholder 3">
            <a:extLst>
              <a:ext uri="{FF2B5EF4-FFF2-40B4-BE49-F238E27FC236}">
                <a16:creationId xmlns:a16="http://schemas.microsoft.com/office/drawing/2014/main" id="{3F39235B-1381-49A8-86A4-1B12D3E53C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0A536D4-5238-468B-93FE-159F677F99C2}" type="slidenum">
              <a:rPr lang="en-US" altLang="en-US" sz="1300"/>
              <a:pPr eaLnBrk="1" hangingPunct="1"/>
              <a:t>295</a:t>
            </a:fld>
            <a:endParaRPr lang="en-US" altLang="en-US" sz="1300"/>
          </a:p>
        </p:txBody>
      </p:sp>
    </p:spTree>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Slide Image Placeholder 1">
            <a:extLst>
              <a:ext uri="{FF2B5EF4-FFF2-40B4-BE49-F238E27FC236}">
                <a16:creationId xmlns:a16="http://schemas.microsoft.com/office/drawing/2014/main" id="{2E0B9955-9EBF-468F-B4C2-6A086B070EE5}"/>
              </a:ext>
            </a:extLst>
          </p:cNvPr>
          <p:cNvSpPr>
            <a:spLocks noGrp="1" noRot="1" noChangeAspect="1" noTextEdit="1"/>
          </p:cNvSpPr>
          <p:nvPr>
            <p:ph type="sldImg"/>
          </p:nvPr>
        </p:nvSpPr>
        <p:spPr>
          <a:ln/>
        </p:spPr>
      </p:sp>
      <p:sp>
        <p:nvSpPr>
          <p:cNvPr id="615427" name="Notes Placeholder 2">
            <a:extLst>
              <a:ext uri="{FF2B5EF4-FFF2-40B4-BE49-F238E27FC236}">
                <a16:creationId xmlns:a16="http://schemas.microsoft.com/office/drawing/2014/main" id="{B5AC2102-7B26-43F3-AC72-EBAB035B2E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5428" name="Slide Number Placeholder 3">
            <a:extLst>
              <a:ext uri="{FF2B5EF4-FFF2-40B4-BE49-F238E27FC236}">
                <a16:creationId xmlns:a16="http://schemas.microsoft.com/office/drawing/2014/main" id="{50E7824C-DB39-4A91-8E2F-DB679FAB8C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E92E24C-2369-40A3-8612-BD1C8693DBEA}" type="slidenum">
              <a:rPr lang="en-US" altLang="en-US" sz="1300"/>
              <a:pPr eaLnBrk="1" hangingPunct="1"/>
              <a:t>296</a:t>
            </a:fld>
            <a:endParaRPr lang="en-US" altLang="en-US" sz="1300"/>
          </a:p>
        </p:txBody>
      </p:sp>
    </p:spTree>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Slide Image Placeholder 1">
            <a:extLst>
              <a:ext uri="{FF2B5EF4-FFF2-40B4-BE49-F238E27FC236}">
                <a16:creationId xmlns:a16="http://schemas.microsoft.com/office/drawing/2014/main" id="{D2CD4A72-5873-4F9B-B81D-A8E5660EAA1F}"/>
              </a:ext>
            </a:extLst>
          </p:cNvPr>
          <p:cNvSpPr>
            <a:spLocks noGrp="1" noRot="1" noChangeAspect="1" noTextEdit="1"/>
          </p:cNvSpPr>
          <p:nvPr>
            <p:ph type="sldImg"/>
          </p:nvPr>
        </p:nvSpPr>
        <p:spPr>
          <a:ln/>
        </p:spPr>
      </p:sp>
      <p:sp>
        <p:nvSpPr>
          <p:cNvPr id="616451" name="Notes Placeholder 2">
            <a:extLst>
              <a:ext uri="{FF2B5EF4-FFF2-40B4-BE49-F238E27FC236}">
                <a16:creationId xmlns:a16="http://schemas.microsoft.com/office/drawing/2014/main" id="{4CA81A42-9F62-43DE-9CB4-B346309332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6452" name="Slide Number Placeholder 3">
            <a:extLst>
              <a:ext uri="{FF2B5EF4-FFF2-40B4-BE49-F238E27FC236}">
                <a16:creationId xmlns:a16="http://schemas.microsoft.com/office/drawing/2014/main" id="{54E05BEA-65D4-4E15-A0C7-31A1DE387B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DC60A7-D914-4848-8B46-FDD6BAC280EE}" type="slidenum">
              <a:rPr lang="en-US" altLang="en-US" sz="1300"/>
              <a:pPr eaLnBrk="1" hangingPunct="1"/>
              <a:t>297</a:t>
            </a:fld>
            <a:endParaRPr lang="en-US" altLang="en-US"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a:extLst>
              <a:ext uri="{FF2B5EF4-FFF2-40B4-BE49-F238E27FC236}">
                <a16:creationId xmlns:a16="http://schemas.microsoft.com/office/drawing/2014/main" id="{681397A4-E144-47BF-853D-D9ED6C0C11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BCD0F1-3427-43E3-A855-46259B137C9B}" type="slidenum">
              <a:rPr lang="en-US" altLang="en-US" sz="1300"/>
              <a:pPr eaLnBrk="1" hangingPunct="1"/>
              <a:t>34</a:t>
            </a:fld>
            <a:endParaRPr lang="en-US" altLang="en-US" sz="1300"/>
          </a:p>
        </p:txBody>
      </p:sp>
      <p:sp>
        <p:nvSpPr>
          <p:cNvPr id="350211" name="Rectangle 2">
            <a:extLst>
              <a:ext uri="{FF2B5EF4-FFF2-40B4-BE49-F238E27FC236}">
                <a16:creationId xmlns:a16="http://schemas.microsoft.com/office/drawing/2014/main" id="{A2EC293E-FC0D-4E9A-8E4E-FDEACC8E9014}"/>
              </a:ext>
            </a:extLst>
          </p:cNvPr>
          <p:cNvSpPr>
            <a:spLocks noChangeArrowheads="1" noTextEdit="1"/>
          </p:cNvSpPr>
          <p:nvPr>
            <p:ph type="sldImg"/>
          </p:nvPr>
        </p:nvSpPr>
        <p:spPr>
          <a:ln/>
        </p:spPr>
      </p:sp>
      <p:sp>
        <p:nvSpPr>
          <p:cNvPr id="350212" name="Rectangle 3">
            <a:extLst>
              <a:ext uri="{FF2B5EF4-FFF2-40B4-BE49-F238E27FC236}">
                <a16:creationId xmlns:a16="http://schemas.microsoft.com/office/drawing/2014/main" id="{25A9C8FC-61D0-4C87-A006-C7CF58242B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lower graph corresponds to the box within the dashed lines in the lower left corner of the upper graph.</a:t>
            </a:r>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Slide Image Placeholder 1">
            <a:extLst>
              <a:ext uri="{FF2B5EF4-FFF2-40B4-BE49-F238E27FC236}">
                <a16:creationId xmlns:a16="http://schemas.microsoft.com/office/drawing/2014/main" id="{5BF176B8-0187-402B-830F-9D733E2F66C7}"/>
              </a:ext>
            </a:extLst>
          </p:cNvPr>
          <p:cNvSpPr>
            <a:spLocks noGrp="1" noRot="1" noChangeAspect="1" noTextEdit="1"/>
          </p:cNvSpPr>
          <p:nvPr>
            <p:ph type="sldImg"/>
          </p:nvPr>
        </p:nvSpPr>
        <p:spPr>
          <a:ln/>
        </p:spPr>
      </p:sp>
      <p:sp>
        <p:nvSpPr>
          <p:cNvPr id="617475" name="Notes Placeholder 2">
            <a:extLst>
              <a:ext uri="{FF2B5EF4-FFF2-40B4-BE49-F238E27FC236}">
                <a16:creationId xmlns:a16="http://schemas.microsoft.com/office/drawing/2014/main" id="{BAB2EF27-0008-4EE3-9D9C-1A686A4120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While many useful algorithms can result from a “two level” approach, it rarely makes sense to do things at three levels. Instead, we nearly always go to something recursive. The logical extension of jump search to more and more levels is the standard recursive binary search.</a:t>
            </a:r>
          </a:p>
        </p:txBody>
      </p:sp>
      <p:sp>
        <p:nvSpPr>
          <p:cNvPr id="617476" name="Slide Number Placeholder 3">
            <a:extLst>
              <a:ext uri="{FF2B5EF4-FFF2-40B4-BE49-F238E27FC236}">
                <a16:creationId xmlns:a16="http://schemas.microsoft.com/office/drawing/2014/main" id="{B73ACE5F-5649-4C88-90AF-F17FC65927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EB05D8D-1BCD-4696-82A9-8BA161BC2BBE}" type="slidenum">
              <a:rPr lang="en-US" altLang="en-US" sz="1300"/>
              <a:pPr eaLnBrk="1" hangingPunct="1"/>
              <a:t>298</a:t>
            </a:fld>
            <a:endParaRPr lang="en-US" altLang="en-US" sz="1300"/>
          </a:p>
        </p:txBody>
      </p:sp>
    </p:spTree>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Slide Image Placeholder 1">
            <a:extLst>
              <a:ext uri="{FF2B5EF4-FFF2-40B4-BE49-F238E27FC236}">
                <a16:creationId xmlns:a16="http://schemas.microsoft.com/office/drawing/2014/main" id="{2DDCB08D-BE4F-463C-99D5-C2124B4508AE}"/>
              </a:ext>
            </a:extLst>
          </p:cNvPr>
          <p:cNvSpPr>
            <a:spLocks noGrp="1" noRot="1" noChangeAspect="1" noTextEdit="1"/>
          </p:cNvSpPr>
          <p:nvPr>
            <p:ph type="sldImg"/>
          </p:nvPr>
        </p:nvSpPr>
        <p:spPr>
          <a:ln/>
        </p:spPr>
      </p:sp>
      <p:sp>
        <p:nvSpPr>
          <p:cNvPr id="618499" name="Notes Placeholder 2">
            <a:extLst>
              <a:ext uri="{FF2B5EF4-FFF2-40B4-BE49-F238E27FC236}">
                <a16:creationId xmlns:a16="http://schemas.microsoft.com/office/drawing/2014/main" id="{D3AA5C7D-FC90-4B52-A3B0-320D0AD582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8500" name="Slide Number Placeholder 3">
            <a:extLst>
              <a:ext uri="{FF2B5EF4-FFF2-40B4-BE49-F238E27FC236}">
                <a16:creationId xmlns:a16="http://schemas.microsoft.com/office/drawing/2014/main" id="{9B2ABF01-C754-4977-ACF2-84E3AAB945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ED531A-93A5-46B2-BCA9-99C004A9E6B4}" type="slidenum">
              <a:rPr lang="en-US" altLang="en-US" sz="1300"/>
              <a:pPr eaLnBrk="1" hangingPunct="1"/>
              <a:t>299</a:t>
            </a:fld>
            <a:endParaRPr lang="en-US" altLang="en-US" sz="1300"/>
          </a:p>
        </p:txBody>
      </p:sp>
    </p:spTree>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Slide Image Placeholder 1">
            <a:extLst>
              <a:ext uri="{FF2B5EF4-FFF2-40B4-BE49-F238E27FC236}">
                <a16:creationId xmlns:a16="http://schemas.microsoft.com/office/drawing/2014/main" id="{EA7B8581-4C51-4AA4-ACC4-69F3EF05AF40}"/>
              </a:ext>
            </a:extLst>
          </p:cNvPr>
          <p:cNvSpPr>
            <a:spLocks noGrp="1" noRot="1" noChangeAspect="1" noTextEdit="1"/>
          </p:cNvSpPr>
          <p:nvPr>
            <p:ph type="sldImg"/>
          </p:nvPr>
        </p:nvSpPr>
        <p:spPr>
          <a:ln/>
        </p:spPr>
      </p:sp>
      <p:sp>
        <p:nvSpPr>
          <p:cNvPr id="619523" name="Notes Placeholder 2">
            <a:extLst>
              <a:ext uri="{FF2B5EF4-FFF2-40B4-BE49-F238E27FC236}">
                <a16:creationId xmlns:a16="http://schemas.microsoft.com/office/drawing/2014/main" id="{5F9C32B7-F6BB-4E2C-8E66-88112C3A3F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9524" name="Slide Number Placeholder 3">
            <a:extLst>
              <a:ext uri="{FF2B5EF4-FFF2-40B4-BE49-F238E27FC236}">
                <a16:creationId xmlns:a16="http://schemas.microsoft.com/office/drawing/2014/main" id="{4E6D35B0-0923-43D2-9E24-A45704653E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B3527E-C6AC-4A8A-9217-323C30BC880C}" type="slidenum">
              <a:rPr lang="en-US" altLang="en-US" sz="1300"/>
              <a:pPr eaLnBrk="1" hangingPunct="1"/>
              <a:t>300</a:t>
            </a:fld>
            <a:endParaRPr lang="en-US" altLang="en-US" sz="1300"/>
          </a:p>
        </p:txBody>
      </p:sp>
    </p:spTree>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Slide Image Placeholder 1">
            <a:extLst>
              <a:ext uri="{FF2B5EF4-FFF2-40B4-BE49-F238E27FC236}">
                <a16:creationId xmlns:a16="http://schemas.microsoft.com/office/drawing/2014/main" id="{FB0F90A3-384D-499F-A592-3684E5915E38}"/>
              </a:ext>
            </a:extLst>
          </p:cNvPr>
          <p:cNvSpPr>
            <a:spLocks noGrp="1" noRot="1" noChangeAspect="1" noTextEdit="1"/>
          </p:cNvSpPr>
          <p:nvPr>
            <p:ph type="sldImg"/>
          </p:nvPr>
        </p:nvSpPr>
        <p:spPr>
          <a:ln/>
        </p:spPr>
      </p:sp>
      <p:sp>
        <p:nvSpPr>
          <p:cNvPr id="620547" name="Notes Placeholder 2">
            <a:extLst>
              <a:ext uri="{FF2B5EF4-FFF2-40B4-BE49-F238E27FC236}">
                <a16:creationId xmlns:a16="http://schemas.microsoft.com/office/drawing/2014/main" id="{2A5919F0-6A6C-4A1F-BE55-F06E3F3AA6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0548" name="Slide Number Placeholder 3">
            <a:extLst>
              <a:ext uri="{FF2B5EF4-FFF2-40B4-BE49-F238E27FC236}">
                <a16:creationId xmlns:a16="http://schemas.microsoft.com/office/drawing/2014/main" id="{0C8EEC1E-8436-4711-8A7E-3A2AE0F7A3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42845A4-1220-4A24-9CAF-681BFF82D85F}" type="slidenum">
              <a:rPr lang="en-US" altLang="en-US" sz="1300"/>
              <a:pPr eaLnBrk="1" hangingPunct="1"/>
              <a:t>301</a:t>
            </a:fld>
            <a:endParaRPr lang="en-US" altLang="en-US" sz="1300"/>
          </a:p>
        </p:txBody>
      </p:sp>
    </p:spTree>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Slide Image Placeholder 1">
            <a:extLst>
              <a:ext uri="{FF2B5EF4-FFF2-40B4-BE49-F238E27FC236}">
                <a16:creationId xmlns:a16="http://schemas.microsoft.com/office/drawing/2014/main" id="{BBADEAE0-CCC2-40AE-ACAA-C4991D663D16}"/>
              </a:ext>
            </a:extLst>
          </p:cNvPr>
          <p:cNvSpPr>
            <a:spLocks noGrp="1" noRot="1" noChangeAspect="1" noTextEdit="1"/>
          </p:cNvSpPr>
          <p:nvPr>
            <p:ph type="sldImg"/>
          </p:nvPr>
        </p:nvSpPr>
        <p:spPr>
          <a:ln/>
        </p:spPr>
      </p:sp>
      <p:sp>
        <p:nvSpPr>
          <p:cNvPr id="621571" name="Notes Placeholder 2">
            <a:extLst>
              <a:ext uri="{FF2B5EF4-FFF2-40B4-BE49-F238E27FC236}">
                <a16:creationId xmlns:a16="http://schemas.microsoft.com/office/drawing/2014/main" id="{4AF5166B-3E71-4391-B264-BC49E38AFA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1572" name="Slide Number Placeholder 3">
            <a:extLst>
              <a:ext uri="{FF2B5EF4-FFF2-40B4-BE49-F238E27FC236}">
                <a16:creationId xmlns:a16="http://schemas.microsoft.com/office/drawing/2014/main" id="{756B890A-8D47-43FA-A5BD-E224977C43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D2D73D-5F7C-4162-96C7-FF91E6890A2B}" type="slidenum">
              <a:rPr lang="en-US" altLang="en-US" sz="1300"/>
              <a:pPr eaLnBrk="1" hangingPunct="1"/>
              <a:t>302</a:t>
            </a:fld>
            <a:endParaRPr lang="en-US" altLang="en-US" sz="1300"/>
          </a:p>
        </p:txBody>
      </p:sp>
    </p:spTree>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Slide Image Placeholder 1">
            <a:extLst>
              <a:ext uri="{FF2B5EF4-FFF2-40B4-BE49-F238E27FC236}">
                <a16:creationId xmlns:a16="http://schemas.microsoft.com/office/drawing/2014/main" id="{2B77CE86-D89A-4D5F-A95F-FEFBAC907093}"/>
              </a:ext>
            </a:extLst>
          </p:cNvPr>
          <p:cNvSpPr>
            <a:spLocks noGrp="1" noRot="1" noChangeAspect="1" noTextEdit="1"/>
          </p:cNvSpPr>
          <p:nvPr>
            <p:ph type="sldImg"/>
          </p:nvPr>
        </p:nvSpPr>
        <p:spPr>
          <a:ln/>
        </p:spPr>
      </p:sp>
      <p:sp>
        <p:nvSpPr>
          <p:cNvPr id="622595" name="Notes Placeholder 2">
            <a:extLst>
              <a:ext uri="{FF2B5EF4-FFF2-40B4-BE49-F238E27FC236}">
                <a16:creationId xmlns:a16="http://schemas.microsoft.com/office/drawing/2014/main" id="{846442E4-78AA-4F92-A558-DE8AF0E3EC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2596" name="Slide Number Placeholder 3">
            <a:extLst>
              <a:ext uri="{FF2B5EF4-FFF2-40B4-BE49-F238E27FC236}">
                <a16:creationId xmlns:a16="http://schemas.microsoft.com/office/drawing/2014/main" id="{E6F5C8D5-D444-439B-89FF-1AF0EFF163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079B918-7B8E-405E-B66B-3FAA14EB31ED}" type="slidenum">
              <a:rPr lang="en-US" altLang="en-US" sz="1300"/>
              <a:pPr eaLnBrk="1" hangingPunct="1"/>
              <a:t>303</a:t>
            </a:fld>
            <a:endParaRPr lang="en-US" altLang="en-US" sz="1300"/>
          </a:p>
        </p:txBody>
      </p:sp>
    </p:spTree>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7">
            <a:extLst>
              <a:ext uri="{FF2B5EF4-FFF2-40B4-BE49-F238E27FC236}">
                <a16:creationId xmlns:a16="http://schemas.microsoft.com/office/drawing/2014/main" id="{91FBBDF7-D19D-432F-B114-EFC1800784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87FB45D-D874-49CE-A857-C0B35FF717BD}" type="slidenum">
              <a:rPr lang="en-US" altLang="en-US" sz="1300"/>
              <a:pPr eaLnBrk="1" hangingPunct="1"/>
              <a:t>304</a:t>
            </a:fld>
            <a:endParaRPr lang="en-US" altLang="en-US" sz="1300"/>
          </a:p>
        </p:txBody>
      </p:sp>
      <p:sp>
        <p:nvSpPr>
          <p:cNvPr id="623619" name="Rectangle 2">
            <a:extLst>
              <a:ext uri="{FF2B5EF4-FFF2-40B4-BE49-F238E27FC236}">
                <a16:creationId xmlns:a16="http://schemas.microsoft.com/office/drawing/2014/main" id="{E9B3AB9E-81F0-4498-AF17-F45B79EFBFD4}"/>
              </a:ext>
            </a:extLst>
          </p:cNvPr>
          <p:cNvSpPr>
            <a:spLocks noChangeArrowheads="1" noTextEdit="1"/>
          </p:cNvSpPr>
          <p:nvPr>
            <p:ph type="sldImg"/>
          </p:nvPr>
        </p:nvSpPr>
        <p:spPr>
          <a:solidFill>
            <a:srgbClr val="FFFFFF"/>
          </a:solidFill>
          <a:ln/>
        </p:spPr>
      </p:sp>
      <p:sp>
        <p:nvSpPr>
          <p:cNvPr id="623620" name="Rectangle 3">
            <a:extLst>
              <a:ext uri="{FF2B5EF4-FFF2-40B4-BE49-F238E27FC236}">
                <a16:creationId xmlns:a16="http://schemas.microsoft.com/office/drawing/2014/main" id="{D0A5C0B1-8151-4504-A237-A10C88C53CD3}"/>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7">
            <a:extLst>
              <a:ext uri="{FF2B5EF4-FFF2-40B4-BE49-F238E27FC236}">
                <a16:creationId xmlns:a16="http://schemas.microsoft.com/office/drawing/2014/main" id="{6A42A03E-18EE-4514-A36B-28A7966EE1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EB2B5C0-160F-4DCB-A98B-A5A6F4461B50}" type="slidenum">
              <a:rPr lang="en-US" altLang="en-US" sz="1300"/>
              <a:pPr eaLnBrk="1" hangingPunct="1"/>
              <a:t>305</a:t>
            </a:fld>
            <a:endParaRPr lang="en-US" altLang="en-US" sz="1300"/>
          </a:p>
        </p:txBody>
      </p:sp>
      <p:sp>
        <p:nvSpPr>
          <p:cNvPr id="624643" name="Rectangle 2">
            <a:extLst>
              <a:ext uri="{FF2B5EF4-FFF2-40B4-BE49-F238E27FC236}">
                <a16:creationId xmlns:a16="http://schemas.microsoft.com/office/drawing/2014/main" id="{F059317F-6594-4769-95EF-A643CD293982}"/>
              </a:ext>
            </a:extLst>
          </p:cNvPr>
          <p:cNvSpPr>
            <a:spLocks noChangeArrowheads="1" noTextEdit="1"/>
          </p:cNvSpPr>
          <p:nvPr>
            <p:ph type="sldImg"/>
          </p:nvPr>
        </p:nvSpPr>
        <p:spPr>
          <a:solidFill>
            <a:srgbClr val="FFFFFF"/>
          </a:solidFill>
          <a:ln/>
        </p:spPr>
      </p:sp>
      <p:sp>
        <p:nvSpPr>
          <p:cNvPr id="624644" name="Rectangle 3">
            <a:extLst>
              <a:ext uri="{FF2B5EF4-FFF2-40B4-BE49-F238E27FC236}">
                <a16:creationId xmlns:a16="http://schemas.microsoft.com/office/drawing/2014/main" id="{849905A7-FA13-4799-903A-741413B51793}"/>
              </a:ext>
            </a:extLst>
          </p:cNvPr>
          <p:cNvSpPr>
            <a:spLocks noChangeArrowheads="1"/>
          </p:cNvSpPr>
          <p:nvPr>
            <p:ph type="body" idx="1"/>
          </p:nvPr>
        </p:nvSpPr>
        <p:spPr>
          <a:solidFill>
            <a:srgbClr val="FFFFFF"/>
          </a:solidFill>
          <a:ln>
            <a:solidFill>
              <a:srgbClr val="000000"/>
            </a:solidFill>
          </a:ln>
        </p:spPr>
        <p:txBody>
          <a:bodyPr/>
          <a:lstStyle/>
          <a:p>
            <a:r>
              <a:rPr lang="en-US" altLang="en-US" i="1"/>
              <a:t>p</a:t>
            </a:r>
            <a:r>
              <a:rPr lang="en-US" altLang="en-US" i="1" baseline="-25000"/>
              <a:t>i</a:t>
            </a:r>
            <a:r>
              <a:rPr lang="en-US" altLang="en-US"/>
              <a:t> is the probability of </a:t>
            </a:r>
            <a:r>
              <a:rPr lang="en-US" altLang="en-US" i="1"/>
              <a:t>i</a:t>
            </a:r>
            <a:r>
              <a:rPr lang="en-US" altLang="en-US"/>
              <a:t>th record being accessed.</a:t>
            </a:r>
          </a:p>
        </p:txBody>
      </p:sp>
    </p:spTree>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7">
            <a:extLst>
              <a:ext uri="{FF2B5EF4-FFF2-40B4-BE49-F238E27FC236}">
                <a16:creationId xmlns:a16="http://schemas.microsoft.com/office/drawing/2014/main" id="{15075C05-1D45-4AFC-92B1-FF4A9045B0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F7C16A-6570-47DB-9C88-0CEB8E3CDE78}" type="slidenum">
              <a:rPr lang="en-US" altLang="en-US" sz="1300"/>
              <a:pPr eaLnBrk="1" hangingPunct="1"/>
              <a:t>306</a:t>
            </a:fld>
            <a:endParaRPr lang="en-US" altLang="en-US" sz="1300"/>
          </a:p>
        </p:txBody>
      </p:sp>
      <p:sp>
        <p:nvSpPr>
          <p:cNvPr id="625667" name="Rectangle 2">
            <a:extLst>
              <a:ext uri="{FF2B5EF4-FFF2-40B4-BE49-F238E27FC236}">
                <a16:creationId xmlns:a16="http://schemas.microsoft.com/office/drawing/2014/main" id="{4B0D719E-A129-4915-8F95-C91A6B2371CA}"/>
              </a:ext>
            </a:extLst>
          </p:cNvPr>
          <p:cNvSpPr>
            <a:spLocks noChangeArrowheads="1" noTextEdit="1"/>
          </p:cNvSpPr>
          <p:nvPr>
            <p:ph type="sldImg"/>
          </p:nvPr>
        </p:nvSpPr>
        <p:spPr>
          <a:solidFill>
            <a:srgbClr val="FFFFFF"/>
          </a:solidFill>
          <a:ln/>
        </p:spPr>
      </p:sp>
      <p:sp>
        <p:nvSpPr>
          <p:cNvPr id="625668" name="Rectangle 3">
            <a:extLst>
              <a:ext uri="{FF2B5EF4-FFF2-40B4-BE49-F238E27FC236}">
                <a16:creationId xmlns:a16="http://schemas.microsoft.com/office/drawing/2014/main" id="{B978962A-1805-46C3-8FA7-F217079BDDCC}"/>
              </a:ext>
            </a:extLst>
          </p:cNvPr>
          <p:cNvSpPr>
            <a:spLocks noChangeArrowheads="1"/>
          </p:cNvSpPr>
          <p:nvPr>
            <p:ph type="body" idx="1"/>
          </p:nvPr>
        </p:nvSpPr>
        <p:spPr>
          <a:solidFill>
            <a:srgbClr val="FFFFFF"/>
          </a:solidFill>
          <a:ln>
            <a:solidFill>
              <a:srgbClr val="000000"/>
            </a:solidFill>
          </a:ln>
        </p:spPr>
        <p:txBody>
          <a:bodyPr/>
          <a:lstStyle/>
          <a:p>
            <a:r>
              <a:rPr lang="en-US" altLang="en-US"/>
              <a:t>2nd line of definition is to make the probabilities sum to 1.</a:t>
            </a:r>
          </a:p>
          <a:p>
            <a:endParaRPr lang="en-US" altLang="en-US"/>
          </a:p>
        </p:txBody>
      </p:sp>
    </p:spTree>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7">
            <a:extLst>
              <a:ext uri="{FF2B5EF4-FFF2-40B4-BE49-F238E27FC236}">
                <a16:creationId xmlns:a16="http://schemas.microsoft.com/office/drawing/2014/main" id="{93980A7F-FC5A-4F9C-A990-BF1719BFEB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D451D6-2680-4C7D-BCE3-BEEF87A456CA}" type="slidenum">
              <a:rPr lang="en-US" altLang="en-US" sz="1300"/>
              <a:pPr eaLnBrk="1" hangingPunct="1"/>
              <a:t>307</a:t>
            </a:fld>
            <a:endParaRPr lang="en-US" altLang="en-US" sz="1300"/>
          </a:p>
        </p:txBody>
      </p:sp>
      <p:sp>
        <p:nvSpPr>
          <p:cNvPr id="626691" name="Rectangle 2">
            <a:extLst>
              <a:ext uri="{FF2B5EF4-FFF2-40B4-BE49-F238E27FC236}">
                <a16:creationId xmlns:a16="http://schemas.microsoft.com/office/drawing/2014/main" id="{82F48892-566F-4A58-B94E-222AFDF92E0F}"/>
              </a:ext>
            </a:extLst>
          </p:cNvPr>
          <p:cNvSpPr>
            <a:spLocks noChangeArrowheads="1" noTextEdit="1"/>
          </p:cNvSpPr>
          <p:nvPr>
            <p:ph type="sldImg"/>
          </p:nvPr>
        </p:nvSpPr>
        <p:spPr>
          <a:solidFill>
            <a:srgbClr val="FFFFFF"/>
          </a:solidFill>
          <a:ln/>
        </p:spPr>
      </p:sp>
      <p:sp>
        <p:nvSpPr>
          <p:cNvPr id="626692" name="Rectangle 3">
            <a:extLst>
              <a:ext uri="{FF2B5EF4-FFF2-40B4-BE49-F238E27FC236}">
                <a16:creationId xmlns:a16="http://schemas.microsoft.com/office/drawing/2014/main" id="{248D86EB-442A-4706-BB8A-2E519C11E1EA}"/>
              </a:ext>
            </a:extLst>
          </p:cNvPr>
          <p:cNvSpPr>
            <a:spLocks noChangeArrowheads="1"/>
          </p:cNvSpPr>
          <p:nvPr>
            <p:ph type="body" idx="1"/>
          </p:nvPr>
        </p:nvSpPr>
        <p:spPr>
          <a:solidFill>
            <a:srgbClr val="FFFFFF"/>
          </a:solidFill>
          <a:ln>
            <a:solidFill>
              <a:srgbClr val="000000"/>
            </a:solidFill>
          </a:ln>
        </p:spPr>
        <p:txBody>
          <a:bodyPr/>
          <a:lstStyle/>
          <a:p>
            <a:r>
              <a:rPr lang="en-US" altLang="en-US"/>
              <a:t>H</a:t>
            </a:r>
            <a:r>
              <a:rPr lang="en-US" altLang="en-US" baseline="-25000"/>
              <a:t>n</a:t>
            </a:r>
            <a:r>
              <a:rPr lang="en-US" altLang="en-US"/>
              <a:t> = </a:t>
            </a:r>
            <a:r>
              <a:rPr lang="en-US" altLang="en-US">
                <a:sym typeface="Symbol" panose="05050102010706020507" pitchFamily="18" charset="2"/>
              </a:rPr>
              <a:t>(</a:t>
            </a:r>
            <a:r>
              <a:rPr lang="en-US" altLang="en-US"/>
              <a:t>1/</a:t>
            </a:r>
            <a:r>
              <a:rPr lang="en-US" altLang="en-US" i="1"/>
              <a:t>i)</a:t>
            </a:r>
            <a:r>
              <a:rPr lang="en-US" altLang="en-US"/>
              <a:t> = log</a:t>
            </a:r>
            <a:r>
              <a:rPr lang="en-US" altLang="en-US" i="1" baseline="-25000"/>
              <a:t>e</a:t>
            </a:r>
            <a:r>
              <a:rPr lang="en-US" altLang="en-US" i="1"/>
              <a:t>n</a:t>
            </a:r>
            <a:r>
              <a:rPr lang="en-US" altLang="en-US"/>
              <a:t>.</a:t>
            </a:r>
          </a:p>
          <a:p>
            <a:endParaRPr lang="en-US" altLang="en-US"/>
          </a:p>
          <a:p>
            <a:r>
              <a:rPr lang="en-US" altLang="en-US"/>
              <a:t>So this is telling us that for “typical real-life distributions” a list ordered by frequency, when doing sequential search, visits around 10-15% of the list. If we had an application that used standard sequential search, and we wanted to speed it up a bit without a major rewrite of the system to use, say, a search tree, can we take advantage of this observation? Only if we can EASILY approximate a list ordered by frequency. Which leads us to the next topic: Self-organizing lists.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Slide Image Placeholder 1">
            <a:extLst>
              <a:ext uri="{FF2B5EF4-FFF2-40B4-BE49-F238E27FC236}">
                <a16:creationId xmlns:a16="http://schemas.microsoft.com/office/drawing/2014/main" id="{621128C7-E040-4B4B-A4AC-CA52B6C9038E}"/>
              </a:ext>
            </a:extLst>
          </p:cNvPr>
          <p:cNvSpPr>
            <a:spLocks noGrp="1" noRot="1" noChangeAspect="1" noTextEdit="1"/>
          </p:cNvSpPr>
          <p:nvPr>
            <p:ph type="sldImg"/>
          </p:nvPr>
        </p:nvSpPr>
        <p:spPr>
          <a:ln/>
        </p:spPr>
      </p:sp>
      <p:sp>
        <p:nvSpPr>
          <p:cNvPr id="323587" name="Notes Placeholder 2">
            <a:extLst>
              <a:ext uri="{FF2B5EF4-FFF2-40B4-BE49-F238E27FC236}">
                <a16:creationId xmlns:a16="http://schemas.microsoft.com/office/drawing/2014/main" id="{AE3BC813-BAB4-4680-B275-74D6FB939E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handle the content: Each day before class, spend 5-10 minutes reviewing the material covered in the last class.</a:t>
            </a:r>
          </a:p>
          <a:p>
            <a:r>
              <a:rPr lang="en-US" altLang="en-US"/>
              <a:t>To handle the projects: Make and stick to a schedule that spreads the works sensibly over time, so that you are not working on the project at the last minute.</a:t>
            </a:r>
          </a:p>
        </p:txBody>
      </p:sp>
      <p:sp>
        <p:nvSpPr>
          <p:cNvPr id="323588" name="Slide Number Placeholder 3">
            <a:extLst>
              <a:ext uri="{FF2B5EF4-FFF2-40B4-BE49-F238E27FC236}">
                <a16:creationId xmlns:a16="http://schemas.microsoft.com/office/drawing/2014/main" id="{666F90D6-D3D3-40BE-B031-7F0999096C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53B12C9-E912-480F-A3A8-2730F87FB3A5}" type="slidenum">
              <a:rPr lang="en-US" altLang="en-US" sz="1300"/>
              <a:pPr eaLnBrk="1" hangingPunct="1"/>
              <a:t>3</a:t>
            </a:fld>
            <a:endParaRPr lang="en-US" altLang="en-US"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a:extLst>
              <a:ext uri="{FF2B5EF4-FFF2-40B4-BE49-F238E27FC236}">
                <a16:creationId xmlns:a16="http://schemas.microsoft.com/office/drawing/2014/main" id="{1470714E-BD57-484C-A739-4FF404A000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65C1672-7AC2-428A-8B70-833F61DDA6A6}" type="slidenum">
              <a:rPr lang="en-US" altLang="en-US" sz="1300"/>
              <a:pPr eaLnBrk="1" hangingPunct="1"/>
              <a:t>35</a:t>
            </a:fld>
            <a:endParaRPr lang="en-US" altLang="en-US" sz="1300"/>
          </a:p>
        </p:txBody>
      </p:sp>
      <p:sp>
        <p:nvSpPr>
          <p:cNvPr id="351235" name="Rectangle 2">
            <a:extLst>
              <a:ext uri="{FF2B5EF4-FFF2-40B4-BE49-F238E27FC236}">
                <a16:creationId xmlns:a16="http://schemas.microsoft.com/office/drawing/2014/main" id="{19A3FBCC-6982-4A28-82E6-B0F067CF654B}"/>
              </a:ext>
            </a:extLst>
          </p:cNvPr>
          <p:cNvSpPr>
            <a:spLocks noChangeArrowheads="1" noTextEdit="1"/>
          </p:cNvSpPr>
          <p:nvPr>
            <p:ph type="sldImg"/>
          </p:nvPr>
        </p:nvSpPr>
        <p:spPr>
          <a:ln/>
        </p:spPr>
      </p:sp>
      <p:sp>
        <p:nvSpPr>
          <p:cNvPr id="351236" name="Rectangle 3">
            <a:extLst>
              <a:ext uri="{FF2B5EF4-FFF2-40B4-BE49-F238E27FC236}">
                <a16:creationId xmlns:a16="http://schemas.microsoft.com/office/drawing/2014/main" id="{1071FF6A-B5F8-4632-9AF7-8BB19F9469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Best: Find at first position.  Cost is 1 compare.</a:t>
            </a:r>
          </a:p>
          <a:p>
            <a:pPr eaLnBrk="1" hangingPunct="1"/>
            <a:r>
              <a:rPr lang="en-US" altLang="en-US"/>
              <a:t>Worst: Find at last position.  Cost is </a:t>
            </a:r>
            <a:r>
              <a:rPr lang="en-US" altLang="en-US" i="1"/>
              <a:t>n</a:t>
            </a:r>
            <a:r>
              <a:rPr lang="en-US" altLang="en-US"/>
              <a:t> compares.</a:t>
            </a:r>
          </a:p>
          <a:p>
            <a:pPr eaLnBrk="1" hangingPunct="1"/>
            <a:r>
              <a:rPr lang="en-US" altLang="en-US"/>
              <a:t>Average: (</a:t>
            </a:r>
            <a:r>
              <a:rPr lang="en-US" altLang="en-US" i="1"/>
              <a:t>n</a:t>
            </a:r>
            <a:r>
              <a:rPr lang="en-US" altLang="en-US"/>
              <a:t>+1)/2 compares IF we assume the element with value </a:t>
            </a:r>
            <a:r>
              <a:rPr lang="en-US" altLang="en-US" i="1"/>
              <a:t>K</a:t>
            </a:r>
            <a:r>
              <a:rPr lang="en-US" altLang="en-US"/>
              <a:t> is equally likely to be in any position in the array.</a:t>
            </a:r>
          </a:p>
        </p:txBody>
      </p:sp>
    </p:spTree>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7">
            <a:extLst>
              <a:ext uri="{FF2B5EF4-FFF2-40B4-BE49-F238E27FC236}">
                <a16:creationId xmlns:a16="http://schemas.microsoft.com/office/drawing/2014/main" id="{0043659B-AA56-4AEB-ABED-FD34F34BE1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B70A45-A61B-4BAB-AA8B-A1608B7B4BAC}" type="slidenum">
              <a:rPr lang="en-US" altLang="en-US" sz="1300"/>
              <a:pPr eaLnBrk="1" hangingPunct="1"/>
              <a:t>308</a:t>
            </a:fld>
            <a:endParaRPr lang="en-US" altLang="en-US" sz="1300"/>
          </a:p>
        </p:txBody>
      </p:sp>
      <p:sp>
        <p:nvSpPr>
          <p:cNvPr id="627715" name="Rectangle 2">
            <a:extLst>
              <a:ext uri="{FF2B5EF4-FFF2-40B4-BE49-F238E27FC236}">
                <a16:creationId xmlns:a16="http://schemas.microsoft.com/office/drawing/2014/main" id="{E4753612-27F4-436E-8C26-8EF1C1B2FD55}"/>
              </a:ext>
            </a:extLst>
          </p:cNvPr>
          <p:cNvSpPr>
            <a:spLocks noChangeArrowheads="1" noTextEdit="1"/>
          </p:cNvSpPr>
          <p:nvPr>
            <p:ph type="sldImg"/>
          </p:nvPr>
        </p:nvSpPr>
        <p:spPr>
          <a:solidFill>
            <a:srgbClr val="FFFFFF"/>
          </a:solidFill>
          <a:ln/>
        </p:spPr>
      </p:sp>
      <p:sp>
        <p:nvSpPr>
          <p:cNvPr id="627716" name="Rectangle 3">
            <a:extLst>
              <a:ext uri="{FF2B5EF4-FFF2-40B4-BE49-F238E27FC236}">
                <a16:creationId xmlns:a16="http://schemas.microsoft.com/office/drawing/2014/main" id="{0AAAEACC-CE02-4E91-B40E-778788F5D178}"/>
              </a:ext>
            </a:extLst>
          </p:cNvPr>
          <p:cNvSpPr>
            <a:spLocks noChangeArrowheads="1"/>
          </p:cNvSpPr>
          <p:nvPr>
            <p:ph type="body" idx="1"/>
          </p:nvPr>
        </p:nvSpPr>
        <p:spPr>
          <a:solidFill>
            <a:srgbClr val="FFFFFF"/>
          </a:solidFill>
          <a:ln>
            <a:solidFill>
              <a:srgbClr val="000000"/>
            </a:solidFill>
          </a:ln>
        </p:spPr>
        <p:txBody>
          <a:bodyPr/>
          <a:lstStyle/>
          <a:p>
            <a:r>
              <a:rPr lang="en-US" altLang="en-US"/>
              <a:t>Buffer pools are an example of a self-organizing list.</a:t>
            </a:r>
          </a:p>
        </p:txBody>
      </p:sp>
    </p:spTree>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7">
            <a:extLst>
              <a:ext uri="{FF2B5EF4-FFF2-40B4-BE49-F238E27FC236}">
                <a16:creationId xmlns:a16="http://schemas.microsoft.com/office/drawing/2014/main" id="{44C1F792-9608-4EE1-ADE4-06703987A8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580AD3-4974-4467-993A-642C5A4819FB}" type="slidenum">
              <a:rPr lang="en-US" altLang="en-US" sz="1300"/>
              <a:pPr eaLnBrk="1" hangingPunct="1"/>
              <a:t>309</a:t>
            </a:fld>
            <a:endParaRPr lang="en-US" altLang="en-US" sz="1300"/>
          </a:p>
        </p:txBody>
      </p:sp>
      <p:sp>
        <p:nvSpPr>
          <p:cNvPr id="628739" name="Rectangle 2">
            <a:extLst>
              <a:ext uri="{FF2B5EF4-FFF2-40B4-BE49-F238E27FC236}">
                <a16:creationId xmlns:a16="http://schemas.microsoft.com/office/drawing/2014/main" id="{D1FC7632-85EC-4846-8395-9525D427579B}"/>
              </a:ext>
            </a:extLst>
          </p:cNvPr>
          <p:cNvSpPr>
            <a:spLocks noChangeArrowheads="1" noTextEdit="1"/>
          </p:cNvSpPr>
          <p:nvPr>
            <p:ph type="sldImg"/>
          </p:nvPr>
        </p:nvSpPr>
        <p:spPr>
          <a:solidFill>
            <a:srgbClr val="FFFFFF"/>
          </a:solidFill>
          <a:ln/>
        </p:spPr>
      </p:sp>
      <p:sp>
        <p:nvSpPr>
          <p:cNvPr id="628740" name="Rectangle 3">
            <a:extLst>
              <a:ext uri="{FF2B5EF4-FFF2-40B4-BE49-F238E27FC236}">
                <a16:creationId xmlns:a16="http://schemas.microsoft.com/office/drawing/2014/main" id="{1508C0F9-9EFE-4DCE-8D95-D7016466193C}"/>
              </a:ext>
            </a:extLst>
          </p:cNvPr>
          <p:cNvSpPr>
            <a:spLocks noChangeArrowheads="1"/>
          </p:cNvSpPr>
          <p:nvPr>
            <p:ph type="body" idx="1"/>
          </p:nvPr>
        </p:nvSpPr>
        <p:spPr>
          <a:solidFill>
            <a:srgbClr val="FFFFFF"/>
          </a:solidFill>
          <a:ln>
            <a:solidFill>
              <a:srgbClr val="000000"/>
            </a:solidFill>
          </a:ln>
        </p:spPr>
        <p:txBody>
          <a:bodyPr/>
          <a:lstStyle/>
          <a:p>
            <a:r>
              <a:rPr lang="en-US" altLang="en-US"/>
              <a:t>Move to front and transpose are both good.  But, here are a few observations:</a:t>
            </a:r>
          </a:p>
          <a:p>
            <a:pPr>
              <a:buFontTx/>
              <a:buChar char="•"/>
            </a:pPr>
            <a:r>
              <a:rPr lang="en-US" altLang="en-US"/>
              <a:t>Move-to-front is not worse than twice “best arrangement”.</a:t>
            </a:r>
          </a:p>
          <a:p>
            <a:pPr>
              <a:buFontTx/>
              <a:buChar char="•"/>
            </a:pPr>
            <a:r>
              <a:rPr lang="en-US" altLang="en-US"/>
              <a:t>Transpose bad example: Keep swapping the last two elements.</a:t>
            </a:r>
          </a:p>
        </p:txBody>
      </p:sp>
    </p:spTree>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a:extLst>
              <a:ext uri="{FF2B5EF4-FFF2-40B4-BE49-F238E27FC236}">
                <a16:creationId xmlns:a16="http://schemas.microsoft.com/office/drawing/2014/main" id="{7FEA1944-83C3-43EF-AA83-98D3B8D280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E2EC7F-ADD2-4853-8498-F8F85529F3CD}" type="slidenum">
              <a:rPr lang="en-US" altLang="en-US" sz="1300"/>
              <a:pPr eaLnBrk="1" hangingPunct="1"/>
              <a:t>310</a:t>
            </a:fld>
            <a:endParaRPr lang="en-US" altLang="en-US" sz="1300"/>
          </a:p>
        </p:txBody>
      </p:sp>
      <p:sp>
        <p:nvSpPr>
          <p:cNvPr id="629763" name="Rectangle 2">
            <a:extLst>
              <a:ext uri="{FF2B5EF4-FFF2-40B4-BE49-F238E27FC236}">
                <a16:creationId xmlns:a16="http://schemas.microsoft.com/office/drawing/2014/main" id="{69DE320E-AECC-4AB1-B9CF-24D52D636BFB}"/>
              </a:ext>
            </a:extLst>
          </p:cNvPr>
          <p:cNvSpPr>
            <a:spLocks noChangeArrowheads="1" noTextEdit="1"/>
          </p:cNvSpPr>
          <p:nvPr>
            <p:ph type="sldImg"/>
          </p:nvPr>
        </p:nvSpPr>
        <p:spPr>
          <a:solidFill>
            <a:srgbClr val="FFFFFF"/>
          </a:solidFill>
          <a:ln/>
        </p:spPr>
      </p:sp>
      <p:sp>
        <p:nvSpPr>
          <p:cNvPr id="629764" name="Rectangle 3">
            <a:extLst>
              <a:ext uri="{FF2B5EF4-FFF2-40B4-BE49-F238E27FC236}">
                <a16:creationId xmlns:a16="http://schemas.microsoft.com/office/drawing/2014/main" id="{7385E017-0550-49EF-8545-9096D6F19516}"/>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7">
            <a:extLst>
              <a:ext uri="{FF2B5EF4-FFF2-40B4-BE49-F238E27FC236}">
                <a16:creationId xmlns:a16="http://schemas.microsoft.com/office/drawing/2014/main" id="{A975953A-9397-416A-801A-D565C3EDB0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A64FCDE-B430-4A74-A5A7-FA95F0149644}" type="slidenum">
              <a:rPr lang="en-US" altLang="en-US" sz="1300"/>
              <a:pPr eaLnBrk="1" hangingPunct="1"/>
              <a:t>311</a:t>
            </a:fld>
            <a:endParaRPr lang="en-US" altLang="en-US" sz="1300"/>
          </a:p>
        </p:txBody>
      </p:sp>
      <p:sp>
        <p:nvSpPr>
          <p:cNvPr id="630787" name="Rectangle 2">
            <a:extLst>
              <a:ext uri="{FF2B5EF4-FFF2-40B4-BE49-F238E27FC236}">
                <a16:creationId xmlns:a16="http://schemas.microsoft.com/office/drawing/2014/main" id="{F3E928B7-12DD-450C-902E-1788EC55A6B6}"/>
              </a:ext>
            </a:extLst>
          </p:cNvPr>
          <p:cNvSpPr>
            <a:spLocks noChangeArrowheads="1" noTextEdit="1"/>
          </p:cNvSpPr>
          <p:nvPr>
            <p:ph type="sldImg"/>
          </p:nvPr>
        </p:nvSpPr>
        <p:spPr>
          <a:solidFill>
            <a:srgbClr val="FFFFFF"/>
          </a:solidFill>
          <a:ln/>
        </p:spPr>
      </p:sp>
      <p:sp>
        <p:nvSpPr>
          <p:cNvPr id="630788" name="Rectangle 3">
            <a:extLst>
              <a:ext uri="{FF2B5EF4-FFF2-40B4-BE49-F238E27FC236}">
                <a16:creationId xmlns:a16="http://schemas.microsoft.com/office/drawing/2014/main" id="{83175BE7-D20B-4D3A-BFD5-43B4445F1E60}"/>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a:extLst>
              <a:ext uri="{FF2B5EF4-FFF2-40B4-BE49-F238E27FC236}">
                <a16:creationId xmlns:a16="http://schemas.microsoft.com/office/drawing/2014/main" id="{90E0F544-EECA-4161-B8F1-69C50BF9BE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B2C47C-EAA8-4794-9D62-87D60C364013}" type="slidenum">
              <a:rPr lang="en-US" altLang="en-US" sz="1300"/>
              <a:pPr eaLnBrk="1" hangingPunct="1"/>
              <a:t>36</a:t>
            </a:fld>
            <a:endParaRPr lang="en-US" altLang="en-US" sz="1300"/>
          </a:p>
        </p:txBody>
      </p:sp>
      <p:sp>
        <p:nvSpPr>
          <p:cNvPr id="352259" name="Rectangle 2">
            <a:extLst>
              <a:ext uri="{FF2B5EF4-FFF2-40B4-BE49-F238E27FC236}">
                <a16:creationId xmlns:a16="http://schemas.microsoft.com/office/drawing/2014/main" id="{490F471E-5B42-4883-AF1E-85DDBC4D5B65}"/>
              </a:ext>
            </a:extLst>
          </p:cNvPr>
          <p:cNvSpPr>
            <a:spLocks noChangeArrowheads="1" noTextEdit="1"/>
          </p:cNvSpPr>
          <p:nvPr>
            <p:ph type="sldImg"/>
          </p:nvPr>
        </p:nvSpPr>
        <p:spPr>
          <a:ln/>
        </p:spPr>
      </p:sp>
      <p:sp>
        <p:nvSpPr>
          <p:cNvPr id="352260" name="Rectangle 3">
            <a:extLst>
              <a:ext uri="{FF2B5EF4-FFF2-40B4-BE49-F238E27FC236}">
                <a16:creationId xmlns:a16="http://schemas.microsoft.com/office/drawing/2014/main" id="{83F49976-A378-4B11-B0FB-97154F9DF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Average time analysis requires knowledge of distributions.  For example, the assumption of distribution used for average case in the last example.</a:t>
            </a:r>
          </a:p>
          <a:p>
            <a:pPr eaLnBrk="1" hangingPunct="1"/>
            <a:endParaRPr lang="en-US" altLang="en-US"/>
          </a:p>
          <a:p>
            <a:pPr eaLnBrk="1" hangingPunct="1"/>
            <a:r>
              <a:rPr lang="en-US" altLang="en-US"/>
              <a:t>Worst-case time is important for real-time algorithms.</a:t>
            </a:r>
          </a:p>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a:extLst>
              <a:ext uri="{FF2B5EF4-FFF2-40B4-BE49-F238E27FC236}">
                <a16:creationId xmlns:a16="http://schemas.microsoft.com/office/drawing/2014/main" id="{BED624C4-1950-4E7C-AC88-87CF83328A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618C595-5BB8-4FA1-A79F-B1501D64B684}" type="slidenum">
              <a:rPr lang="en-US" altLang="en-US" sz="1300"/>
              <a:pPr eaLnBrk="1" hangingPunct="1"/>
              <a:t>37</a:t>
            </a:fld>
            <a:endParaRPr lang="en-US" altLang="en-US" sz="1300"/>
          </a:p>
        </p:txBody>
      </p:sp>
      <p:sp>
        <p:nvSpPr>
          <p:cNvPr id="353283" name="Rectangle 2">
            <a:extLst>
              <a:ext uri="{FF2B5EF4-FFF2-40B4-BE49-F238E27FC236}">
                <a16:creationId xmlns:a16="http://schemas.microsoft.com/office/drawing/2014/main" id="{94C40EDC-B2E7-4F0A-AE2C-F11498FFE383}"/>
              </a:ext>
            </a:extLst>
          </p:cNvPr>
          <p:cNvSpPr>
            <a:spLocks noChangeArrowheads="1" noTextEdit="1"/>
          </p:cNvSpPr>
          <p:nvPr>
            <p:ph type="sldImg"/>
          </p:nvPr>
        </p:nvSpPr>
        <p:spPr>
          <a:ln/>
        </p:spPr>
      </p:sp>
      <p:sp>
        <p:nvSpPr>
          <p:cNvPr id="353284" name="Rectangle 3">
            <a:extLst>
              <a:ext uri="{FF2B5EF4-FFF2-40B4-BE49-F238E27FC236}">
                <a16:creationId xmlns:a16="http://schemas.microsoft.com/office/drawing/2014/main" id="{B4B643E6-AA44-4B1E-8B7C-1FDDB0C43E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How much speedup?  10 times.  More important: How much increase in problem size for same time expended?  That depends on the growth rate.</a:t>
            </a:r>
          </a:p>
          <a:p>
            <a:pPr eaLnBrk="1" hangingPunct="1"/>
            <a:endParaRPr lang="en-US" altLang="en-US"/>
          </a:p>
          <a:p>
            <a:pPr eaLnBrk="1" hangingPunct="1"/>
            <a:r>
              <a:rPr lang="en-US" altLang="en-US" i="1"/>
              <a:t>n</a:t>
            </a:r>
            <a:r>
              <a:rPr lang="en-US" altLang="en-US"/>
              <a:t>: Size of input that can be processed in one hour (10,000 steps).</a:t>
            </a:r>
          </a:p>
          <a:p>
            <a:pPr eaLnBrk="1" hangingPunct="1"/>
            <a:r>
              <a:rPr lang="en-US" altLang="en-US" i="1"/>
              <a:t>n</a:t>
            </a:r>
            <a:r>
              <a:rPr lang="en-US" altLang="en-US"/>
              <a:t>’: Size of input that can be processed in one our on the new machine (100,000 steps).</a:t>
            </a:r>
          </a:p>
          <a:p>
            <a:pPr eaLnBrk="1" hangingPunct="1"/>
            <a:endParaRPr lang="en-US" altLang="en-US"/>
          </a:p>
          <a:p>
            <a:pPr eaLnBrk="1" hangingPunct="1"/>
            <a:r>
              <a:rPr lang="en-US" altLang="en-US"/>
              <a:t>Note: for 2</a:t>
            </a:r>
            <a:r>
              <a:rPr lang="en-US" altLang="en-US" baseline="30000"/>
              <a:t>n</a:t>
            </a:r>
            <a:r>
              <a:rPr lang="en-US" altLang="en-US"/>
              <a:t>, if n = 1000, then </a:t>
            </a:r>
            <a:r>
              <a:rPr lang="en-US" altLang="en-US" i="1"/>
              <a:t>n</a:t>
            </a:r>
            <a:r>
              <a:rPr lang="en-US" altLang="en-US"/>
              <a:t>’ would be 1003.</a:t>
            </a:r>
          </a:p>
          <a:p>
            <a:pPr eaLnBrk="1" hangingPunct="1"/>
            <a:endParaRPr lang="en-US" altLang="en-US"/>
          </a:p>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a:extLst>
              <a:ext uri="{FF2B5EF4-FFF2-40B4-BE49-F238E27FC236}">
                <a16:creationId xmlns:a16="http://schemas.microsoft.com/office/drawing/2014/main" id="{29D628BA-A700-4832-98D5-44590A5C1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495E02E-1FEB-430C-B1EA-FFC47C7669EC}" type="slidenum">
              <a:rPr lang="en-US" altLang="en-US" sz="1300"/>
              <a:pPr eaLnBrk="1" hangingPunct="1"/>
              <a:t>38</a:t>
            </a:fld>
            <a:endParaRPr lang="en-US" altLang="en-US" sz="1300"/>
          </a:p>
        </p:txBody>
      </p:sp>
      <p:sp>
        <p:nvSpPr>
          <p:cNvPr id="354307" name="Rectangle 2">
            <a:extLst>
              <a:ext uri="{FF2B5EF4-FFF2-40B4-BE49-F238E27FC236}">
                <a16:creationId xmlns:a16="http://schemas.microsoft.com/office/drawing/2014/main" id="{8E336828-7197-4ED0-94A0-E54786BA62EB}"/>
              </a:ext>
            </a:extLst>
          </p:cNvPr>
          <p:cNvSpPr>
            <a:spLocks noChangeArrowheads="1" noTextEdit="1"/>
          </p:cNvSpPr>
          <p:nvPr>
            <p:ph type="sldImg"/>
          </p:nvPr>
        </p:nvSpPr>
        <p:spPr>
          <a:ln/>
        </p:spPr>
      </p:sp>
      <p:sp>
        <p:nvSpPr>
          <p:cNvPr id="354308" name="Rectangle 3">
            <a:extLst>
              <a:ext uri="{FF2B5EF4-FFF2-40B4-BE49-F238E27FC236}">
                <a16:creationId xmlns:a16="http://schemas.microsoft.com/office/drawing/2014/main" id="{44BC7F91-24DC-4271-AA35-BB160164E4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Must pick one of [best, average, worst] to complete the statement.  Big-oh notation applies to some set of bounds.</a:t>
            </a:r>
          </a:p>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a:extLst>
              <a:ext uri="{FF2B5EF4-FFF2-40B4-BE49-F238E27FC236}">
                <a16:creationId xmlns:a16="http://schemas.microsoft.com/office/drawing/2014/main" id="{2729CC6D-2162-4455-8179-A3D6C6E03E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DA860A3-C9DE-45CE-95E1-2900748B1D1E}" type="slidenum">
              <a:rPr lang="en-US" altLang="en-US" sz="1300"/>
              <a:pPr eaLnBrk="1" hangingPunct="1"/>
              <a:t>39</a:t>
            </a:fld>
            <a:endParaRPr lang="en-US" altLang="en-US" sz="1300"/>
          </a:p>
        </p:txBody>
      </p:sp>
      <p:sp>
        <p:nvSpPr>
          <p:cNvPr id="355331" name="Rectangle 2">
            <a:extLst>
              <a:ext uri="{FF2B5EF4-FFF2-40B4-BE49-F238E27FC236}">
                <a16:creationId xmlns:a16="http://schemas.microsoft.com/office/drawing/2014/main" id="{0F9FCE32-6F4E-4235-A3D7-F6E8DB487F3E}"/>
              </a:ext>
            </a:extLst>
          </p:cNvPr>
          <p:cNvSpPr>
            <a:spLocks noChangeArrowheads="1" noTextEdit="1"/>
          </p:cNvSpPr>
          <p:nvPr>
            <p:ph type="sldImg"/>
          </p:nvPr>
        </p:nvSpPr>
        <p:spPr>
          <a:ln/>
        </p:spPr>
      </p:sp>
      <p:sp>
        <p:nvSpPr>
          <p:cNvPr id="355332" name="Rectangle 3">
            <a:extLst>
              <a:ext uri="{FF2B5EF4-FFF2-40B4-BE49-F238E27FC236}">
                <a16:creationId xmlns:a16="http://schemas.microsoft.com/office/drawing/2014/main" id="{76478DF4-B986-4D27-95C1-AC301C97ED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It provides more information in this example to say O(</a:t>
            </a:r>
            <a:r>
              <a:rPr lang="en-US" altLang="en-US" i="1"/>
              <a:t>n</a:t>
            </a:r>
            <a:r>
              <a:rPr lang="en-US" altLang="en-US" baseline="30000"/>
              <a:t>2</a:t>
            </a:r>
            <a:r>
              <a:rPr lang="en-US" altLang="en-US"/>
              <a:t>) than O(</a:t>
            </a:r>
            <a:r>
              <a:rPr lang="en-US" altLang="en-US" i="1"/>
              <a:t>n</a:t>
            </a:r>
            <a:r>
              <a:rPr lang="en-US" altLang="en-US" baseline="30000"/>
              <a:t>3</a:t>
            </a:r>
            <a:r>
              <a:rPr lang="en-US" altLang="en-US"/>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a:extLst>
              <a:ext uri="{FF2B5EF4-FFF2-40B4-BE49-F238E27FC236}">
                <a16:creationId xmlns:a16="http://schemas.microsoft.com/office/drawing/2014/main" id="{B1B7DFEF-EB99-4D65-9722-D90BA8BC69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189A83-9963-4044-BDC6-F8F9C508B5B3}" type="slidenum">
              <a:rPr lang="en-US" altLang="en-US" sz="1300"/>
              <a:pPr eaLnBrk="1" hangingPunct="1"/>
              <a:t>40</a:t>
            </a:fld>
            <a:endParaRPr lang="en-US" altLang="en-US" sz="1300"/>
          </a:p>
        </p:txBody>
      </p:sp>
      <p:sp>
        <p:nvSpPr>
          <p:cNvPr id="356355" name="Rectangle 2">
            <a:extLst>
              <a:ext uri="{FF2B5EF4-FFF2-40B4-BE49-F238E27FC236}">
                <a16:creationId xmlns:a16="http://schemas.microsoft.com/office/drawing/2014/main" id="{3F8CB251-51F5-4FBA-979B-E36A69C1798B}"/>
              </a:ext>
            </a:extLst>
          </p:cNvPr>
          <p:cNvSpPr>
            <a:spLocks noChangeArrowheads="1" noTextEdit="1"/>
          </p:cNvSpPr>
          <p:nvPr>
            <p:ph type="sldImg"/>
          </p:nvPr>
        </p:nvSpPr>
        <p:spPr>
          <a:ln/>
        </p:spPr>
      </p:sp>
      <p:sp>
        <p:nvSpPr>
          <p:cNvPr id="356356" name="Rectangle 3">
            <a:extLst>
              <a:ext uri="{FF2B5EF4-FFF2-40B4-BE49-F238E27FC236}">
                <a16:creationId xmlns:a16="http://schemas.microsoft.com/office/drawing/2014/main" id="{8E1E6F04-13E8-472B-8235-7887791D53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We are doing average case.</a:t>
            </a:r>
          </a:p>
          <a:p>
            <a:pPr eaLnBrk="1" hangingPunct="1"/>
            <a:endParaRPr lang="en-US" altLang="en-US"/>
          </a:p>
          <a:p>
            <a:pPr eaLnBrk="1" hangingPunct="1"/>
            <a:r>
              <a:rPr lang="en-US" altLang="en-US" i="1"/>
              <a:t>c</a:t>
            </a:r>
            <a:r>
              <a:rPr lang="en-US" altLang="en-US" baseline="-25000"/>
              <a:t>s</a:t>
            </a:r>
            <a:r>
              <a:rPr lang="en-US" altLang="en-US"/>
              <a:t> is a constant.  The actual value is irrelevant.</a:t>
            </a:r>
          </a:p>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a:extLst>
              <a:ext uri="{FF2B5EF4-FFF2-40B4-BE49-F238E27FC236}">
                <a16:creationId xmlns:a16="http://schemas.microsoft.com/office/drawing/2014/main" id="{2AD82E81-F5C6-4549-AC73-10E1FF3FCF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CCC8F97-FA7A-4CE0-87A7-A7EFC778A113}" type="slidenum">
              <a:rPr lang="en-US" altLang="en-US" sz="1300"/>
              <a:pPr eaLnBrk="1" hangingPunct="1"/>
              <a:t>41</a:t>
            </a:fld>
            <a:endParaRPr lang="en-US" altLang="en-US" sz="1300"/>
          </a:p>
        </p:txBody>
      </p:sp>
      <p:sp>
        <p:nvSpPr>
          <p:cNvPr id="357379" name="Rectangle 2">
            <a:extLst>
              <a:ext uri="{FF2B5EF4-FFF2-40B4-BE49-F238E27FC236}">
                <a16:creationId xmlns:a16="http://schemas.microsoft.com/office/drawing/2014/main" id="{92C35AB0-F91A-4149-A1B2-2E422447463C}"/>
              </a:ext>
            </a:extLst>
          </p:cNvPr>
          <p:cNvSpPr>
            <a:spLocks noChangeArrowheads="1" noTextEdit="1"/>
          </p:cNvSpPr>
          <p:nvPr>
            <p:ph type="sldImg"/>
          </p:nvPr>
        </p:nvSpPr>
        <p:spPr>
          <a:ln/>
        </p:spPr>
      </p:sp>
      <p:sp>
        <p:nvSpPr>
          <p:cNvPr id="357380" name="Rectangle 3">
            <a:extLst>
              <a:ext uri="{FF2B5EF4-FFF2-40B4-BE49-F238E27FC236}">
                <a16:creationId xmlns:a16="http://schemas.microsoft.com/office/drawing/2014/main" id="{1A521EF3-3AD8-40D4-826D-995B8412A2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a:extLst>
              <a:ext uri="{FF2B5EF4-FFF2-40B4-BE49-F238E27FC236}">
                <a16:creationId xmlns:a16="http://schemas.microsoft.com/office/drawing/2014/main" id="{D1458B68-0F5E-45D0-B472-87C09C3473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E0A279C-39AE-4541-B249-F3B357DA315D}" type="slidenum">
              <a:rPr lang="en-US" altLang="en-US" sz="1300"/>
              <a:pPr eaLnBrk="1" hangingPunct="1"/>
              <a:t>42</a:t>
            </a:fld>
            <a:endParaRPr lang="en-US" altLang="en-US" sz="1300"/>
          </a:p>
        </p:txBody>
      </p:sp>
      <p:sp>
        <p:nvSpPr>
          <p:cNvPr id="358403" name="Rectangle 2">
            <a:extLst>
              <a:ext uri="{FF2B5EF4-FFF2-40B4-BE49-F238E27FC236}">
                <a16:creationId xmlns:a16="http://schemas.microsoft.com/office/drawing/2014/main" id="{4F157B53-3CDD-4615-BCF5-6C27A75139B7}"/>
              </a:ext>
            </a:extLst>
          </p:cNvPr>
          <p:cNvSpPr>
            <a:spLocks noChangeArrowheads="1" noTextEdit="1"/>
          </p:cNvSpPr>
          <p:nvPr>
            <p:ph type="sldImg"/>
          </p:nvPr>
        </p:nvSpPr>
        <p:spPr>
          <a:ln/>
        </p:spPr>
      </p:sp>
      <p:sp>
        <p:nvSpPr>
          <p:cNvPr id="358404" name="Rectangle 3">
            <a:extLst>
              <a:ext uri="{FF2B5EF4-FFF2-40B4-BE49-F238E27FC236}">
                <a16:creationId xmlns:a16="http://schemas.microsoft.com/office/drawing/2014/main" id="{21AF2270-7521-499E-91E8-31E2B20453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a:extLst>
              <a:ext uri="{FF2B5EF4-FFF2-40B4-BE49-F238E27FC236}">
                <a16:creationId xmlns:a16="http://schemas.microsoft.com/office/drawing/2014/main" id="{448AE38E-99BF-4289-A1C3-D6FCBC31BC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96299D8-846B-49BF-9E36-9E5F7144D743}" type="slidenum">
              <a:rPr lang="en-US" altLang="en-US" sz="1300"/>
              <a:pPr eaLnBrk="1" hangingPunct="1"/>
              <a:t>43</a:t>
            </a:fld>
            <a:endParaRPr lang="en-US" altLang="en-US" sz="1300"/>
          </a:p>
        </p:txBody>
      </p:sp>
      <p:sp>
        <p:nvSpPr>
          <p:cNvPr id="359427" name="Rectangle 2">
            <a:extLst>
              <a:ext uri="{FF2B5EF4-FFF2-40B4-BE49-F238E27FC236}">
                <a16:creationId xmlns:a16="http://schemas.microsoft.com/office/drawing/2014/main" id="{1D5A39F7-D024-4A66-8998-57A92F14D77A}"/>
              </a:ext>
            </a:extLst>
          </p:cNvPr>
          <p:cNvSpPr>
            <a:spLocks noChangeArrowheads="1" noTextEdit="1"/>
          </p:cNvSpPr>
          <p:nvPr>
            <p:ph type="sldImg"/>
          </p:nvPr>
        </p:nvSpPr>
        <p:spPr>
          <a:ln/>
        </p:spPr>
      </p:sp>
      <p:sp>
        <p:nvSpPr>
          <p:cNvPr id="359428" name="Rectangle 3">
            <a:extLst>
              <a:ext uri="{FF2B5EF4-FFF2-40B4-BE49-F238E27FC236}">
                <a16:creationId xmlns:a16="http://schemas.microsoft.com/office/drawing/2014/main" id="{8FA49A69-8E5C-4F92-8A18-8667DE551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a:extLst>
              <a:ext uri="{FF2B5EF4-FFF2-40B4-BE49-F238E27FC236}">
                <a16:creationId xmlns:a16="http://schemas.microsoft.com/office/drawing/2014/main" id="{A1F6CEFB-300C-4912-B483-CA5F567C33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45CBDB-6E2E-47B5-AB10-73645CC6CFC0}" type="slidenum">
              <a:rPr lang="en-US" altLang="en-US" sz="1300"/>
              <a:pPr eaLnBrk="1" hangingPunct="1"/>
              <a:t>44</a:t>
            </a:fld>
            <a:endParaRPr lang="en-US" altLang="en-US" sz="1300"/>
          </a:p>
        </p:txBody>
      </p:sp>
      <p:sp>
        <p:nvSpPr>
          <p:cNvPr id="360451" name="Rectangle 2">
            <a:extLst>
              <a:ext uri="{FF2B5EF4-FFF2-40B4-BE49-F238E27FC236}">
                <a16:creationId xmlns:a16="http://schemas.microsoft.com/office/drawing/2014/main" id="{555D68A4-93D3-40D1-9780-EFF866D5B28B}"/>
              </a:ext>
            </a:extLst>
          </p:cNvPr>
          <p:cNvSpPr>
            <a:spLocks noChangeArrowheads="1" noTextEdit="1"/>
          </p:cNvSpPr>
          <p:nvPr>
            <p:ph type="sldImg"/>
          </p:nvPr>
        </p:nvSpPr>
        <p:spPr>
          <a:ln/>
        </p:spPr>
      </p:sp>
      <p:sp>
        <p:nvSpPr>
          <p:cNvPr id="360452" name="Rectangle 3">
            <a:extLst>
              <a:ext uri="{FF2B5EF4-FFF2-40B4-BE49-F238E27FC236}">
                <a16:creationId xmlns:a16="http://schemas.microsoft.com/office/drawing/2014/main" id="{7FE41009-F980-46D1-8032-3E58F3943C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a:extLst>
              <a:ext uri="{FF2B5EF4-FFF2-40B4-BE49-F238E27FC236}">
                <a16:creationId xmlns:a16="http://schemas.microsoft.com/office/drawing/2014/main" id="{ADFCA2F5-5535-4159-848F-E4C9DA2FE0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B6F0E31-BA5F-47C1-AE0C-356E93D524C6}" type="slidenum">
              <a:rPr lang="en-US" altLang="en-US" sz="1300"/>
              <a:pPr eaLnBrk="1" hangingPunct="1"/>
              <a:t>4</a:t>
            </a:fld>
            <a:endParaRPr lang="en-US" altLang="en-US" sz="1300"/>
          </a:p>
        </p:txBody>
      </p:sp>
      <p:sp>
        <p:nvSpPr>
          <p:cNvPr id="324611" name="Rectangle 2">
            <a:extLst>
              <a:ext uri="{FF2B5EF4-FFF2-40B4-BE49-F238E27FC236}">
                <a16:creationId xmlns:a16="http://schemas.microsoft.com/office/drawing/2014/main" id="{4EBCFBE4-4A6D-4553-8DFA-0640390F169A}"/>
              </a:ext>
            </a:extLst>
          </p:cNvPr>
          <p:cNvSpPr>
            <a:spLocks noChangeArrowheads="1" noTextEdit="1"/>
          </p:cNvSpPr>
          <p:nvPr>
            <p:ph type="sldImg"/>
          </p:nvPr>
        </p:nvSpPr>
        <p:spPr>
          <a:ln/>
        </p:spPr>
      </p:sp>
      <p:sp>
        <p:nvSpPr>
          <p:cNvPr id="324612" name="Rectangle 3">
            <a:extLst>
              <a:ext uri="{FF2B5EF4-FFF2-40B4-BE49-F238E27FC236}">
                <a16:creationId xmlns:a16="http://schemas.microsoft.com/office/drawing/2014/main" id="{D8764535-0038-44B5-B473-0E4E4EDCD2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primary concern for this course is efficiency.</a:t>
            </a:r>
          </a:p>
          <a:p>
            <a:pPr eaLnBrk="1" hangingPunct="1"/>
            <a:endParaRPr lang="en-US" altLang="en-US"/>
          </a:p>
          <a:p>
            <a:pPr eaLnBrk="1" hangingPunct="1"/>
            <a:r>
              <a:rPr lang="en-US" altLang="en-US"/>
              <a:t>You might believe that faster computers make it unnecessary to be concerned with efficiency.  However…</a:t>
            </a:r>
          </a:p>
          <a:p>
            <a:pPr eaLnBrk="1" hangingPunct="1"/>
            <a:endParaRPr lang="en-US" altLang="en-US"/>
          </a:p>
          <a:p>
            <a:pPr eaLnBrk="1" hangingPunct="1"/>
            <a:r>
              <a:rPr lang="en-US" altLang="en-US"/>
              <a:t>So we need special training.</a:t>
            </a:r>
          </a:p>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a:extLst>
              <a:ext uri="{FF2B5EF4-FFF2-40B4-BE49-F238E27FC236}">
                <a16:creationId xmlns:a16="http://schemas.microsoft.com/office/drawing/2014/main" id="{400D4AA3-A089-436A-B918-9EF899C8FD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270AC22-E81B-4321-B1D5-A2E36A7F71CA}" type="slidenum">
              <a:rPr lang="en-US" altLang="en-US" sz="1300"/>
              <a:pPr eaLnBrk="1" hangingPunct="1"/>
              <a:t>45</a:t>
            </a:fld>
            <a:endParaRPr lang="en-US" altLang="en-US" sz="1300"/>
          </a:p>
        </p:txBody>
      </p:sp>
      <p:sp>
        <p:nvSpPr>
          <p:cNvPr id="361475" name="Rectangle 2">
            <a:extLst>
              <a:ext uri="{FF2B5EF4-FFF2-40B4-BE49-F238E27FC236}">
                <a16:creationId xmlns:a16="http://schemas.microsoft.com/office/drawing/2014/main" id="{8ABBF648-A2E8-43AA-9990-ECD92DAA80EA}"/>
              </a:ext>
            </a:extLst>
          </p:cNvPr>
          <p:cNvSpPr>
            <a:spLocks noChangeArrowheads="1" noTextEdit="1"/>
          </p:cNvSpPr>
          <p:nvPr>
            <p:ph type="sldImg"/>
          </p:nvPr>
        </p:nvSpPr>
        <p:spPr>
          <a:ln/>
        </p:spPr>
      </p:sp>
      <p:sp>
        <p:nvSpPr>
          <p:cNvPr id="361476" name="Rectangle 3">
            <a:extLst>
              <a:ext uri="{FF2B5EF4-FFF2-40B4-BE49-F238E27FC236}">
                <a16:creationId xmlns:a16="http://schemas.microsoft.com/office/drawing/2014/main" id="{A910EE2B-2FF3-4601-A7C5-E9EC83AFD1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For polynomial equations on T(n), we always have </a:t>
            </a:r>
            <a:r>
              <a:rPr lang="en-US" altLang="en-US">
                <a:sym typeface="Symbol" panose="05050102010706020507" pitchFamily="18" charset="2"/>
              </a:rPr>
              <a:t>.  There is no uncertainty, since once we have the equation, we have a “complete” analysis.</a:t>
            </a:r>
          </a:p>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a:extLst>
              <a:ext uri="{FF2B5EF4-FFF2-40B4-BE49-F238E27FC236}">
                <a16:creationId xmlns:a16="http://schemas.microsoft.com/office/drawing/2014/main" id="{AB39B802-DAA8-4087-91B5-28E546FA7E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B2BEA49-0FD6-476F-8E5E-C28F2EF46917}" type="slidenum">
              <a:rPr lang="en-US" altLang="en-US" sz="1300"/>
              <a:pPr eaLnBrk="1" hangingPunct="1"/>
              <a:t>46</a:t>
            </a:fld>
            <a:endParaRPr lang="en-US" altLang="en-US" sz="1300"/>
          </a:p>
        </p:txBody>
      </p:sp>
      <p:sp>
        <p:nvSpPr>
          <p:cNvPr id="362499" name="Rectangle 2">
            <a:extLst>
              <a:ext uri="{FF2B5EF4-FFF2-40B4-BE49-F238E27FC236}">
                <a16:creationId xmlns:a16="http://schemas.microsoft.com/office/drawing/2014/main" id="{1EEE17D5-8105-4788-A63E-B2DE6A53546C}"/>
              </a:ext>
            </a:extLst>
          </p:cNvPr>
          <p:cNvSpPr>
            <a:spLocks noChangeArrowheads="1" noTextEdit="1"/>
          </p:cNvSpPr>
          <p:nvPr>
            <p:ph type="sldImg"/>
          </p:nvPr>
        </p:nvSpPr>
        <p:spPr>
          <a:ln/>
        </p:spPr>
      </p:sp>
      <p:sp>
        <p:nvSpPr>
          <p:cNvPr id="362500" name="Rectangle 3">
            <a:extLst>
              <a:ext uri="{FF2B5EF4-FFF2-40B4-BE49-F238E27FC236}">
                <a16:creationId xmlns:a16="http://schemas.microsoft.com/office/drawing/2014/main" id="{1F054189-E988-46B7-A9D5-6D78774DC5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a:extLst>
              <a:ext uri="{FF2B5EF4-FFF2-40B4-BE49-F238E27FC236}">
                <a16:creationId xmlns:a16="http://schemas.microsoft.com/office/drawing/2014/main" id="{8C931151-33D4-4467-9527-D263573CC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01B031-2DBB-452D-9D6E-771F1F050F50}" type="slidenum">
              <a:rPr lang="en-US" altLang="en-US" sz="1300"/>
              <a:pPr eaLnBrk="1" hangingPunct="1"/>
              <a:t>47</a:t>
            </a:fld>
            <a:endParaRPr lang="en-US" altLang="en-US" sz="1300"/>
          </a:p>
        </p:txBody>
      </p:sp>
      <p:sp>
        <p:nvSpPr>
          <p:cNvPr id="363523" name="Rectangle 2">
            <a:extLst>
              <a:ext uri="{FF2B5EF4-FFF2-40B4-BE49-F238E27FC236}">
                <a16:creationId xmlns:a16="http://schemas.microsoft.com/office/drawing/2014/main" id="{67285DFE-9073-44A7-8EBB-5312A2855549}"/>
              </a:ext>
            </a:extLst>
          </p:cNvPr>
          <p:cNvSpPr>
            <a:spLocks noChangeArrowheads="1" noTextEdit="1"/>
          </p:cNvSpPr>
          <p:nvPr>
            <p:ph type="sldImg"/>
          </p:nvPr>
        </p:nvSpPr>
        <p:spPr>
          <a:ln/>
        </p:spPr>
      </p:sp>
      <p:sp>
        <p:nvSpPr>
          <p:cNvPr id="363524" name="Rectangle 3">
            <a:extLst>
              <a:ext uri="{FF2B5EF4-FFF2-40B4-BE49-F238E27FC236}">
                <a16:creationId xmlns:a16="http://schemas.microsoft.com/office/drawing/2014/main" id="{25E91E1D-EBE5-41A0-B3C3-5E278C656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Chaining</a:t>
            </a:r>
          </a:p>
          <a:p>
            <a:pPr eaLnBrk="1" hangingPunct="1"/>
            <a:r>
              <a:rPr lang="en-US" altLang="en-US"/>
              <a:t>2. Ignore constants</a:t>
            </a:r>
          </a:p>
          <a:p>
            <a:pPr eaLnBrk="1" hangingPunct="1"/>
            <a:r>
              <a:rPr lang="en-US" altLang="en-US"/>
              <a:t>3. Drop low order terms</a:t>
            </a:r>
          </a:p>
          <a:p>
            <a:pPr eaLnBrk="1" hangingPunct="1"/>
            <a:r>
              <a:rPr lang="en-US" altLang="en-US"/>
              <a:t>4. Useful for analyzing loops</a:t>
            </a:r>
          </a:p>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a:extLst>
              <a:ext uri="{FF2B5EF4-FFF2-40B4-BE49-F238E27FC236}">
                <a16:creationId xmlns:a16="http://schemas.microsoft.com/office/drawing/2014/main" id="{200F40BA-A836-40DF-9F71-0AABF3F806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F4612A-2D9B-4551-828F-A84CBB5C4624}" type="slidenum">
              <a:rPr lang="en-US" altLang="en-US" sz="1300"/>
              <a:pPr eaLnBrk="1" hangingPunct="1"/>
              <a:t>48</a:t>
            </a:fld>
            <a:endParaRPr lang="en-US" altLang="en-US" sz="1300"/>
          </a:p>
        </p:txBody>
      </p:sp>
      <p:sp>
        <p:nvSpPr>
          <p:cNvPr id="364547" name="Rectangle 2">
            <a:extLst>
              <a:ext uri="{FF2B5EF4-FFF2-40B4-BE49-F238E27FC236}">
                <a16:creationId xmlns:a16="http://schemas.microsoft.com/office/drawing/2014/main" id="{0AACF720-D946-4A21-BC9F-3F811BAB432C}"/>
              </a:ext>
            </a:extLst>
          </p:cNvPr>
          <p:cNvSpPr>
            <a:spLocks noChangeArrowheads="1" noTextEdit="1"/>
          </p:cNvSpPr>
          <p:nvPr>
            <p:ph type="sldImg"/>
          </p:nvPr>
        </p:nvSpPr>
        <p:spPr>
          <a:ln/>
        </p:spPr>
      </p:sp>
      <p:sp>
        <p:nvSpPr>
          <p:cNvPr id="364548" name="Rectangle 3">
            <a:extLst>
              <a:ext uri="{FF2B5EF4-FFF2-40B4-BE49-F238E27FC236}">
                <a16:creationId xmlns:a16="http://schemas.microsoft.com/office/drawing/2014/main" id="{B251A45F-4B4C-42CB-BF6C-8A26BAED2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t>Asymptotic analysis is defined for equations.  We need to convert programs to equations to analyze them.</a:t>
            </a:r>
          </a:p>
          <a:p>
            <a:pPr marL="228600" indent="-228600" eaLnBrk="1" hangingPunct="1"/>
            <a:endParaRPr lang="en-US" altLang="en-US"/>
          </a:p>
          <a:p>
            <a:pPr marL="228600" indent="-228600" eaLnBrk="1" hangingPunct="1">
              <a:buFontTx/>
              <a:buAutoNum type="arabicPeriod"/>
            </a:pPr>
            <a:r>
              <a:rPr lang="en-US" altLang="en-US"/>
              <a:t>The traditional notation is </a:t>
            </a:r>
            <a:r>
              <a:rPr lang="en-US" altLang="en-US">
                <a:sym typeface="Symbol" panose="05050102010706020507" pitchFamily="18" charset="2"/>
              </a:rPr>
              <a:t>(1), not (</a:t>
            </a:r>
            <a:r>
              <a:rPr lang="en-US" altLang="en-US" i="1">
                <a:sym typeface="Symbol" panose="05050102010706020507" pitchFamily="18" charset="2"/>
              </a:rPr>
              <a:t>c</a:t>
            </a:r>
            <a:r>
              <a:rPr lang="en-US" altLang="en-US">
                <a:sym typeface="Symbol" panose="05050102010706020507" pitchFamily="18" charset="2"/>
              </a:rPr>
              <a:t>).</a:t>
            </a:r>
          </a:p>
          <a:p>
            <a:pPr marL="228600" indent="-228600" eaLnBrk="1" hangingPunct="1">
              <a:buFontTx/>
              <a:buAutoNum type="arabicPeriod"/>
            </a:pPr>
            <a:r>
              <a:rPr lang="en-US" altLang="en-US">
                <a:sym typeface="Symbol" panose="05050102010706020507" pitchFamily="18" charset="2"/>
              </a:rPr>
              <a:t>(</a:t>
            </a:r>
            <a:r>
              <a:rPr lang="en-US" altLang="en-US" i="1">
                <a:sym typeface="Symbol" panose="05050102010706020507" pitchFamily="18" charset="2"/>
              </a:rPr>
              <a:t>n</a:t>
            </a:r>
            <a:r>
              <a:rPr lang="en-US" altLang="en-US">
                <a:sym typeface="Symbol" panose="05050102010706020507" pitchFamily="18" charset="2"/>
              </a:rPr>
              <a:t>) even though the value of sum is </a:t>
            </a:r>
            <a:r>
              <a:rPr lang="en-US" altLang="en-US" i="1">
                <a:sym typeface="Symbol" panose="05050102010706020507" pitchFamily="18" charset="2"/>
              </a:rPr>
              <a:t>n</a:t>
            </a:r>
            <a:r>
              <a:rPr lang="en-US" altLang="en-US" baseline="30000">
                <a:sym typeface="Symbol" panose="05050102010706020507" pitchFamily="18" charset="2"/>
              </a:rPr>
              <a:t>2</a:t>
            </a:r>
            <a:r>
              <a:rPr lang="en-US" altLang="en-US">
                <a:sym typeface="Symbol" panose="05050102010706020507" pitchFamily="18" charset="2"/>
              </a:rPr>
              <a: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a:extLst>
              <a:ext uri="{FF2B5EF4-FFF2-40B4-BE49-F238E27FC236}">
                <a16:creationId xmlns:a16="http://schemas.microsoft.com/office/drawing/2014/main" id="{FBC1145F-5CA1-4428-9F87-14EBE35CCC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8C3496-305F-4156-984D-90F7B7DC2816}" type="slidenum">
              <a:rPr lang="en-US" altLang="en-US" sz="1300"/>
              <a:pPr eaLnBrk="1" hangingPunct="1"/>
              <a:t>49</a:t>
            </a:fld>
            <a:endParaRPr lang="en-US" altLang="en-US" sz="1300"/>
          </a:p>
        </p:txBody>
      </p:sp>
      <p:sp>
        <p:nvSpPr>
          <p:cNvPr id="365571" name="Rectangle 2">
            <a:extLst>
              <a:ext uri="{FF2B5EF4-FFF2-40B4-BE49-F238E27FC236}">
                <a16:creationId xmlns:a16="http://schemas.microsoft.com/office/drawing/2014/main" id="{39A876F2-353A-408C-83B6-FE204A50AB44}"/>
              </a:ext>
            </a:extLst>
          </p:cNvPr>
          <p:cNvSpPr>
            <a:spLocks noChangeArrowheads="1" noTextEdit="1"/>
          </p:cNvSpPr>
          <p:nvPr>
            <p:ph type="sldImg"/>
          </p:nvPr>
        </p:nvSpPr>
        <p:spPr>
          <a:ln/>
        </p:spPr>
      </p:sp>
      <p:sp>
        <p:nvSpPr>
          <p:cNvPr id="365572" name="Rectangle 3">
            <a:extLst>
              <a:ext uri="{FF2B5EF4-FFF2-40B4-BE49-F238E27FC236}">
                <a16:creationId xmlns:a16="http://schemas.microsoft.com/office/drawing/2014/main" id="{6D085413-141E-476C-915A-C1AB117A0E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sym typeface="Symbol" panose="05050102010706020507" pitchFamily="18" charset="2"/>
              </a:rPr>
              <a:t>First statement is (1).  Double for loop is </a:t>
            </a:r>
            <a:r>
              <a:rPr lang="en-US" altLang="en-US" i="1">
                <a:sym typeface="Symbol" panose="05050102010706020507" pitchFamily="18" charset="2"/>
              </a:rPr>
              <a:t>i</a:t>
            </a:r>
            <a:r>
              <a:rPr lang="en-US" altLang="en-US">
                <a:sym typeface="Symbol" panose="05050102010706020507" pitchFamily="18" charset="2"/>
              </a:rPr>
              <a:t> = (</a:t>
            </a:r>
            <a:r>
              <a:rPr lang="en-US" altLang="en-US" i="1">
                <a:sym typeface="Symbol" panose="05050102010706020507" pitchFamily="18" charset="2"/>
              </a:rPr>
              <a:t>n</a:t>
            </a:r>
            <a:r>
              <a:rPr lang="en-US" altLang="en-US" baseline="30000">
                <a:sym typeface="Symbol" panose="05050102010706020507" pitchFamily="18" charset="2"/>
              </a:rPr>
              <a:t>2</a:t>
            </a:r>
            <a:r>
              <a:rPr lang="en-US" altLang="en-US">
                <a:sym typeface="Symbol" panose="05050102010706020507" pitchFamily="18" charset="2"/>
              </a:rPr>
              <a:t>).  Final for loop is (</a:t>
            </a:r>
            <a:r>
              <a:rPr lang="en-US" altLang="en-US" i="1">
                <a:sym typeface="Symbol" panose="05050102010706020507" pitchFamily="18" charset="2"/>
              </a:rPr>
              <a:t>n</a:t>
            </a:r>
            <a:r>
              <a:rPr lang="en-US" altLang="en-US">
                <a:sym typeface="Symbol" panose="05050102010706020507" pitchFamily="18" charset="2"/>
              </a:rPr>
              <a:t>).  Result: (</a:t>
            </a:r>
            <a:r>
              <a:rPr lang="en-US" altLang="en-US" i="1">
                <a:sym typeface="Symbol" panose="05050102010706020507" pitchFamily="18" charset="2"/>
              </a:rPr>
              <a:t>n</a:t>
            </a:r>
            <a:r>
              <a:rPr lang="en-US" altLang="en-US" baseline="30000">
                <a:sym typeface="Symbol" panose="05050102010706020507" pitchFamily="18" charset="2"/>
              </a:rPr>
              <a:t>2</a:t>
            </a:r>
            <a:r>
              <a:rPr lang="en-US" altLang="en-US">
                <a:sym typeface="Symbol" panose="05050102010706020507" pitchFamily="18" charset="2"/>
              </a:rPr>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a:extLst>
              <a:ext uri="{FF2B5EF4-FFF2-40B4-BE49-F238E27FC236}">
                <a16:creationId xmlns:a16="http://schemas.microsoft.com/office/drawing/2014/main" id="{514CD333-B18B-425F-B16B-C2DD8B51E1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40FA3F-81DD-47D0-BFA9-5EC21C922AE6}" type="slidenum">
              <a:rPr lang="en-US" altLang="en-US" sz="1300"/>
              <a:pPr eaLnBrk="1" hangingPunct="1"/>
              <a:t>50</a:t>
            </a:fld>
            <a:endParaRPr lang="en-US" altLang="en-US" sz="1300"/>
          </a:p>
        </p:txBody>
      </p:sp>
      <p:sp>
        <p:nvSpPr>
          <p:cNvPr id="366595" name="Rectangle 2">
            <a:extLst>
              <a:ext uri="{FF2B5EF4-FFF2-40B4-BE49-F238E27FC236}">
                <a16:creationId xmlns:a16="http://schemas.microsoft.com/office/drawing/2014/main" id="{3EF51859-ABBE-4DDF-8DAC-65BA5F1EC514}"/>
              </a:ext>
            </a:extLst>
          </p:cNvPr>
          <p:cNvSpPr>
            <a:spLocks noChangeArrowheads="1" noTextEdit="1"/>
          </p:cNvSpPr>
          <p:nvPr>
            <p:ph type="sldImg"/>
          </p:nvPr>
        </p:nvSpPr>
        <p:spPr>
          <a:ln/>
        </p:spPr>
      </p:sp>
      <p:sp>
        <p:nvSpPr>
          <p:cNvPr id="366596" name="Rectangle 3">
            <a:extLst>
              <a:ext uri="{FF2B5EF4-FFF2-40B4-BE49-F238E27FC236}">
                <a16:creationId xmlns:a16="http://schemas.microsoft.com/office/drawing/2014/main" id="{552AC728-DBB1-40A2-BB48-EB919784D2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sym typeface="Symbol" panose="05050102010706020507" pitchFamily="18" charset="2"/>
              </a:rPr>
              <a:t>The only difference is j&lt;=n vs. j&lt;= i. First loop, sum is </a:t>
            </a:r>
            <a:r>
              <a:rPr lang="en-US" altLang="en-US" i="1">
                <a:sym typeface="Symbol" panose="05050102010706020507" pitchFamily="18" charset="2"/>
              </a:rPr>
              <a:t>n</a:t>
            </a:r>
            <a:r>
              <a:rPr lang="en-US" altLang="en-US" baseline="30000">
                <a:sym typeface="Symbol" panose="05050102010706020507" pitchFamily="18" charset="2"/>
              </a:rPr>
              <a:t>2</a:t>
            </a:r>
            <a:r>
              <a:rPr lang="en-US" altLang="en-US">
                <a:sym typeface="Symbol" panose="05050102010706020507" pitchFamily="18" charset="2"/>
              </a:rPr>
              <a:t>.  Second loop, sum is (</a:t>
            </a:r>
            <a:r>
              <a:rPr lang="en-US" altLang="en-US" i="1">
                <a:sym typeface="Symbol" panose="05050102010706020507" pitchFamily="18" charset="2"/>
              </a:rPr>
              <a:t>n</a:t>
            </a:r>
            <a:r>
              <a:rPr lang="en-US" altLang="en-US">
                <a:sym typeface="Symbol" panose="05050102010706020507" pitchFamily="18" charset="2"/>
              </a:rPr>
              <a:t>+1)(</a:t>
            </a:r>
            <a:r>
              <a:rPr lang="en-US" altLang="en-US" i="1">
                <a:sym typeface="Symbol" panose="05050102010706020507" pitchFamily="18" charset="2"/>
              </a:rPr>
              <a:t>n</a:t>
            </a:r>
            <a:r>
              <a:rPr lang="en-US" altLang="en-US">
                <a:sym typeface="Symbol" panose="05050102010706020507" pitchFamily="18" charset="2"/>
              </a:rPr>
              <a:t>)/2.  Both are (</a:t>
            </a:r>
            <a:r>
              <a:rPr lang="en-US" altLang="en-US" i="1">
                <a:sym typeface="Symbol" panose="05050102010706020507" pitchFamily="18" charset="2"/>
              </a:rPr>
              <a:t>n</a:t>
            </a:r>
            <a:r>
              <a:rPr lang="en-US" altLang="en-US" baseline="30000">
                <a:sym typeface="Symbol" panose="05050102010706020507" pitchFamily="18" charset="2"/>
              </a:rPr>
              <a:t>2</a:t>
            </a:r>
            <a:r>
              <a:rPr lang="en-US" altLang="en-US">
                <a:sym typeface="Symbol" panose="05050102010706020507" pitchFamily="18" charset="2"/>
              </a:rPr>
              <a:t>).</a:t>
            </a:r>
          </a:p>
          <a:p>
            <a:pPr marL="228600" indent="-228600" eaLnBrk="1" hangingPunct="1"/>
            <a:endParaRPr lang="en-US" altLang="en-US">
              <a:sym typeface="Symbol" panose="05050102010706020507" pitchFamily="18" charset="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a:extLst>
              <a:ext uri="{FF2B5EF4-FFF2-40B4-BE49-F238E27FC236}">
                <a16:creationId xmlns:a16="http://schemas.microsoft.com/office/drawing/2014/main" id="{833E7C44-5228-4FA8-B710-641E325C7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F88FB12-C5CD-4669-A3A7-74D18E7CF9AC}" type="slidenum">
              <a:rPr lang="en-US" altLang="en-US" sz="1300"/>
              <a:pPr eaLnBrk="1" hangingPunct="1"/>
              <a:t>51</a:t>
            </a:fld>
            <a:endParaRPr lang="en-US" altLang="en-US" sz="1300"/>
          </a:p>
        </p:txBody>
      </p:sp>
      <p:sp>
        <p:nvSpPr>
          <p:cNvPr id="367619" name="Rectangle 2">
            <a:extLst>
              <a:ext uri="{FF2B5EF4-FFF2-40B4-BE49-F238E27FC236}">
                <a16:creationId xmlns:a16="http://schemas.microsoft.com/office/drawing/2014/main" id="{5D4D8905-C08B-40EC-A88B-259861081440}"/>
              </a:ext>
            </a:extLst>
          </p:cNvPr>
          <p:cNvSpPr>
            <a:spLocks noChangeArrowheads="1" noTextEdit="1"/>
          </p:cNvSpPr>
          <p:nvPr>
            <p:ph type="sldImg"/>
          </p:nvPr>
        </p:nvSpPr>
        <p:spPr>
          <a:ln/>
        </p:spPr>
      </p:sp>
      <p:sp>
        <p:nvSpPr>
          <p:cNvPr id="367620" name="Rectangle 3">
            <a:extLst>
              <a:ext uri="{FF2B5EF4-FFF2-40B4-BE49-F238E27FC236}">
                <a16:creationId xmlns:a16="http://schemas.microsoft.com/office/drawing/2014/main" id="{77712FC6-C106-4A6C-BE18-3A12758935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sym typeface="Symbol" panose="05050102010706020507" pitchFamily="18" charset="2"/>
              </a:rPr>
              <a:t>First loop is </a:t>
            </a:r>
            <a:r>
              <a:rPr lang="en-US" altLang="en-US" i="1">
                <a:sym typeface="Symbol" panose="05050102010706020507" pitchFamily="18" charset="2"/>
              </a:rPr>
              <a:t>n</a:t>
            </a:r>
            <a:r>
              <a:rPr lang="en-US" altLang="en-US">
                <a:sym typeface="Symbol" panose="05050102010706020507" pitchFamily="18" charset="2"/>
              </a:rPr>
              <a:t> for </a:t>
            </a:r>
            <a:r>
              <a:rPr lang="en-US" altLang="en-US" i="1">
                <a:sym typeface="Symbol" panose="05050102010706020507" pitchFamily="18" charset="2"/>
              </a:rPr>
              <a:t>k</a:t>
            </a:r>
            <a:r>
              <a:rPr lang="en-US" altLang="en-US">
                <a:sym typeface="Symbol" panose="05050102010706020507" pitchFamily="18" charset="2"/>
              </a:rPr>
              <a:t> = 1 to log </a:t>
            </a:r>
            <a:r>
              <a:rPr lang="en-US" altLang="en-US" i="1">
                <a:sym typeface="Symbol" panose="05050102010706020507" pitchFamily="18" charset="2"/>
              </a:rPr>
              <a:t>n</a:t>
            </a:r>
            <a:r>
              <a:rPr lang="en-US" altLang="en-US">
                <a:sym typeface="Symbol" panose="05050102010706020507" pitchFamily="18" charset="2"/>
              </a:rPr>
              <a:t>, or (</a:t>
            </a:r>
            <a:r>
              <a:rPr lang="en-US" altLang="en-US" i="1">
                <a:sym typeface="Symbol" panose="05050102010706020507" pitchFamily="18" charset="2"/>
              </a:rPr>
              <a:t>n</a:t>
            </a:r>
            <a:r>
              <a:rPr lang="en-US" altLang="en-US">
                <a:sym typeface="Symbol" panose="05050102010706020507" pitchFamily="18" charset="2"/>
              </a:rPr>
              <a:t> log </a:t>
            </a:r>
            <a:r>
              <a:rPr lang="en-US" altLang="en-US" i="1">
                <a:sym typeface="Symbol" panose="05050102010706020507" pitchFamily="18" charset="2"/>
              </a:rPr>
              <a:t>n</a:t>
            </a:r>
            <a:r>
              <a:rPr lang="en-US" altLang="en-US">
                <a:sym typeface="Symbol" panose="05050102010706020507" pitchFamily="18" charset="2"/>
              </a:rPr>
              <a:t>).</a:t>
            </a:r>
          </a:p>
          <a:p>
            <a:pPr marL="228600" indent="-228600" eaLnBrk="1" hangingPunct="1"/>
            <a:endParaRPr lang="en-US" altLang="en-US">
              <a:sym typeface="Symbol" panose="05050102010706020507" pitchFamily="18" charset="2"/>
            </a:endParaRPr>
          </a:p>
          <a:p>
            <a:pPr marL="228600" indent="-228600" eaLnBrk="1" hangingPunct="1"/>
            <a:r>
              <a:rPr lang="en-US" altLang="en-US">
                <a:sym typeface="Symbol" panose="05050102010706020507" pitchFamily="18" charset="2"/>
              </a:rPr>
              <a:t>Second loop is 2</a:t>
            </a:r>
            <a:r>
              <a:rPr lang="en-US" altLang="en-US" baseline="30000">
                <a:sym typeface="Symbol" panose="05050102010706020507" pitchFamily="18" charset="2"/>
              </a:rPr>
              <a:t>k</a:t>
            </a:r>
            <a:r>
              <a:rPr lang="en-US" altLang="en-US">
                <a:sym typeface="Symbol" panose="05050102010706020507" pitchFamily="18" charset="2"/>
              </a:rPr>
              <a:t> for </a:t>
            </a:r>
            <a:r>
              <a:rPr lang="en-US" altLang="en-US" i="1">
                <a:sym typeface="Symbol" panose="05050102010706020507" pitchFamily="18" charset="2"/>
              </a:rPr>
              <a:t>k</a:t>
            </a:r>
            <a:r>
              <a:rPr lang="en-US" altLang="en-US">
                <a:sym typeface="Symbol" panose="05050102010706020507" pitchFamily="18" charset="2"/>
              </a:rPr>
              <a:t> = 0 to log</a:t>
            </a:r>
            <a:r>
              <a:rPr lang="en-US" altLang="en-US" i="1">
                <a:sym typeface="Symbol" panose="05050102010706020507" pitchFamily="18" charset="2"/>
              </a:rPr>
              <a:t> n</a:t>
            </a:r>
            <a:r>
              <a:rPr lang="en-US" altLang="en-US">
                <a:sym typeface="Symbol" panose="05050102010706020507" pitchFamily="18" charset="2"/>
              </a:rPr>
              <a:t> - 1, or (</a:t>
            </a:r>
            <a:r>
              <a:rPr lang="en-US" altLang="en-US" i="1">
                <a:sym typeface="Symbol" panose="05050102010706020507" pitchFamily="18" charset="2"/>
              </a:rPr>
              <a:t>n</a:t>
            </a:r>
            <a:r>
              <a:rPr lang="en-US" altLang="en-US">
                <a:sym typeface="Symbol" panose="05050102010706020507" pitchFamily="18" charset="2"/>
              </a:rPr>
              <a:t>).</a:t>
            </a:r>
          </a:p>
          <a:p>
            <a:pPr marL="228600" indent="-228600" eaLnBrk="1" hangingPunct="1"/>
            <a:endParaRPr lang="en-US" altLang="en-US">
              <a:sym typeface="Symbol" panose="05050102010706020507" pitchFamily="18" charset="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a:extLst>
              <a:ext uri="{FF2B5EF4-FFF2-40B4-BE49-F238E27FC236}">
                <a16:creationId xmlns:a16="http://schemas.microsoft.com/office/drawing/2014/main" id="{ED397D76-7D4B-4C4B-BBB7-1875AE1A1E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5AADBFF-573C-4B3B-9F68-C0764162D801}" type="slidenum">
              <a:rPr lang="en-US" altLang="en-US" sz="1300"/>
              <a:pPr eaLnBrk="1" hangingPunct="1"/>
              <a:t>52</a:t>
            </a:fld>
            <a:endParaRPr lang="en-US" altLang="en-US" sz="1300"/>
          </a:p>
        </p:txBody>
      </p:sp>
      <p:sp>
        <p:nvSpPr>
          <p:cNvPr id="368643" name="Rectangle 2">
            <a:extLst>
              <a:ext uri="{FF2B5EF4-FFF2-40B4-BE49-F238E27FC236}">
                <a16:creationId xmlns:a16="http://schemas.microsoft.com/office/drawing/2014/main" id="{4524C838-3490-4015-8159-60E21C2BD8F7}"/>
              </a:ext>
            </a:extLst>
          </p:cNvPr>
          <p:cNvSpPr>
            <a:spLocks noChangeArrowheads="1" noTextEdit="1"/>
          </p:cNvSpPr>
          <p:nvPr>
            <p:ph type="sldImg"/>
          </p:nvPr>
        </p:nvSpPr>
        <p:spPr>
          <a:ln/>
        </p:spPr>
      </p:sp>
      <p:sp>
        <p:nvSpPr>
          <p:cNvPr id="368644" name="Rectangle 3">
            <a:extLst>
              <a:ext uri="{FF2B5EF4-FFF2-40B4-BE49-F238E27FC236}">
                <a16:creationId xmlns:a16="http://schemas.microsoft.com/office/drawing/2014/main" id="{FF163A2A-0D1D-4A5A-A00C-D4CABC7AE9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sym typeface="Symbol" panose="05050102010706020507" pitchFamily="18" charset="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a:extLst>
              <a:ext uri="{FF2B5EF4-FFF2-40B4-BE49-F238E27FC236}">
                <a16:creationId xmlns:a16="http://schemas.microsoft.com/office/drawing/2014/main" id="{DC18840F-C4D6-48E1-91EC-DBFA0AB22C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913865-5C9E-4AB8-8CA7-F77A6A02FCED}" type="slidenum">
              <a:rPr lang="en-US" altLang="en-US" sz="1300"/>
              <a:pPr eaLnBrk="1" hangingPunct="1"/>
              <a:t>53</a:t>
            </a:fld>
            <a:endParaRPr lang="en-US" altLang="en-US" sz="1300"/>
          </a:p>
        </p:txBody>
      </p:sp>
      <p:sp>
        <p:nvSpPr>
          <p:cNvPr id="369667" name="Rectangle 2">
            <a:extLst>
              <a:ext uri="{FF2B5EF4-FFF2-40B4-BE49-F238E27FC236}">
                <a16:creationId xmlns:a16="http://schemas.microsoft.com/office/drawing/2014/main" id="{03F1C570-8FF4-41AE-9B48-A07F9987DEA0}"/>
              </a:ext>
            </a:extLst>
          </p:cNvPr>
          <p:cNvSpPr>
            <a:spLocks noChangeArrowheads="1" noTextEdit="1"/>
          </p:cNvSpPr>
          <p:nvPr>
            <p:ph type="sldImg"/>
          </p:nvPr>
        </p:nvSpPr>
        <p:spPr>
          <a:ln/>
        </p:spPr>
      </p:sp>
      <p:sp>
        <p:nvSpPr>
          <p:cNvPr id="369668" name="Rectangle 3">
            <a:extLst>
              <a:ext uri="{FF2B5EF4-FFF2-40B4-BE49-F238E27FC236}">
                <a16:creationId xmlns:a16="http://schemas.microsoft.com/office/drawing/2014/main" id="{613FC47D-63F0-4EBF-BD49-F3C48ECC09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sym typeface="Symbol" panose="05050102010706020507" pitchFamily="18" charset="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a:extLst>
              <a:ext uri="{FF2B5EF4-FFF2-40B4-BE49-F238E27FC236}">
                <a16:creationId xmlns:a16="http://schemas.microsoft.com/office/drawing/2014/main" id="{1271F801-951F-4F93-B38C-489C4BBF1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95C229F-34F1-4CEE-BDF7-6F0E13EF28CE}" type="slidenum">
              <a:rPr lang="en-US" altLang="en-US" sz="1300"/>
              <a:pPr eaLnBrk="1" hangingPunct="1"/>
              <a:t>54</a:t>
            </a:fld>
            <a:endParaRPr lang="en-US" altLang="en-US" sz="1300"/>
          </a:p>
        </p:txBody>
      </p:sp>
      <p:sp>
        <p:nvSpPr>
          <p:cNvPr id="370691" name="Rectangle 2">
            <a:extLst>
              <a:ext uri="{FF2B5EF4-FFF2-40B4-BE49-F238E27FC236}">
                <a16:creationId xmlns:a16="http://schemas.microsoft.com/office/drawing/2014/main" id="{CEA8D225-077E-4AC1-B7DC-3E10D5912F09}"/>
              </a:ext>
            </a:extLst>
          </p:cNvPr>
          <p:cNvSpPr>
            <a:spLocks noChangeArrowheads="1" noTextEdit="1"/>
          </p:cNvSpPr>
          <p:nvPr>
            <p:ph type="sldImg"/>
          </p:nvPr>
        </p:nvSpPr>
        <p:spPr>
          <a:ln/>
        </p:spPr>
      </p:sp>
      <p:sp>
        <p:nvSpPr>
          <p:cNvPr id="370692" name="Rectangle 3">
            <a:extLst>
              <a:ext uri="{FF2B5EF4-FFF2-40B4-BE49-F238E27FC236}">
                <a16:creationId xmlns:a16="http://schemas.microsoft.com/office/drawing/2014/main" id="{C86E41BC-51A5-479E-82EC-F996FE2578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Courier New" panose="02070309020205020404" pitchFamily="49" charset="0"/>
                <a:sym typeface="Symbol" panose="05050102010706020507" pitchFamily="18" charset="2"/>
              </a:rPr>
              <a:t>if</a:t>
            </a:r>
            <a:r>
              <a:rPr lang="en-US" altLang="en-US">
                <a:sym typeface="Symbol" panose="05050102010706020507" pitchFamily="18" charset="2"/>
              </a:rPr>
              <a:t> statement: The probabilities for the then/else clauses being executed must be independent of </a:t>
            </a:r>
            <a:r>
              <a:rPr lang="en-US" altLang="en-US" i="1">
                <a:sym typeface="Symbol" panose="05050102010706020507" pitchFamily="18" charset="2"/>
              </a:rPr>
              <a:t>n</a:t>
            </a:r>
            <a:r>
              <a:rPr lang="en-US" altLang="en-US">
                <a:sym typeface="Symbol" panose="05050102010706020507" pitchFamily="18" charset="2"/>
              </a:rPr>
              <a:t>.</a:t>
            </a:r>
          </a:p>
          <a:p>
            <a:pPr marL="228600" indent="-228600" eaLnBrk="1" hangingPunct="1"/>
            <a:endParaRPr lang="en-US" altLang="en-US">
              <a:sym typeface="Symbol" panose="05050102010706020507" pitchFamily="18" charset="2"/>
            </a:endParaRPr>
          </a:p>
          <a:p>
            <a:pPr marL="228600" indent="-228600" eaLnBrk="1" hangingPunct="1"/>
            <a:r>
              <a:rPr lang="en-US" altLang="en-US">
                <a:latin typeface="Courier New" panose="02070309020205020404" pitchFamily="49" charset="0"/>
                <a:sym typeface="Symbol" panose="05050102010706020507" pitchFamily="18" charset="2"/>
              </a:rPr>
              <a:t>switch</a:t>
            </a:r>
            <a:r>
              <a:rPr lang="en-US" altLang="en-US">
                <a:sym typeface="Symbol" panose="05050102010706020507" pitchFamily="18" charset="2"/>
              </a:rPr>
              <a:t> statement: The probabilities of the various clauses being executed must be independent of </a:t>
            </a:r>
            <a:r>
              <a:rPr lang="en-US" altLang="en-US" i="1">
                <a:sym typeface="Symbol" panose="05050102010706020507" pitchFamily="18" charset="2"/>
              </a:rPr>
              <a:t>n</a:t>
            </a:r>
            <a:r>
              <a:rPr lang="en-US" altLang="en-US">
                <a:sym typeface="Symbol" panose="05050102010706020507" pitchFamily="18" charset="2"/>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a:extLst>
              <a:ext uri="{FF2B5EF4-FFF2-40B4-BE49-F238E27FC236}">
                <a16:creationId xmlns:a16="http://schemas.microsoft.com/office/drawing/2014/main" id="{766DB010-83A4-423E-9D25-CA0B221328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D16A489-5204-4446-92E7-9AFB12ACC6FC}" type="slidenum">
              <a:rPr lang="en-US" altLang="en-US" sz="1300"/>
              <a:pPr eaLnBrk="1" hangingPunct="1"/>
              <a:t>5</a:t>
            </a:fld>
            <a:endParaRPr lang="en-US" altLang="en-US" sz="1300"/>
          </a:p>
        </p:txBody>
      </p:sp>
      <p:sp>
        <p:nvSpPr>
          <p:cNvPr id="325635" name="Rectangle 2">
            <a:extLst>
              <a:ext uri="{FF2B5EF4-FFF2-40B4-BE49-F238E27FC236}">
                <a16:creationId xmlns:a16="http://schemas.microsoft.com/office/drawing/2014/main" id="{A6D2E119-56CE-4E50-BF7E-81A6C8CAFB1D}"/>
              </a:ext>
            </a:extLst>
          </p:cNvPr>
          <p:cNvSpPr>
            <a:spLocks noChangeArrowheads="1" noTextEdit="1"/>
          </p:cNvSpPr>
          <p:nvPr>
            <p:ph type="sldImg"/>
          </p:nvPr>
        </p:nvSpPr>
        <p:spPr>
          <a:ln/>
        </p:spPr>
      </p:sp>
      <p:sp>
        <p:nvSpPr>
          <p:cNvPr id="325636" name="Rectangle 3">
            <a:extLst>
              <a:ext uri="{FF2B5EF4-FFF2-40B4-BE49-F238E27FC236}">
                <a16:creationId xmlns:a16="http://schemas.microsoft.com/office/drawing/2014/main" id="{4A4AFFE4-D560-4B3E-891F-9CE05BE7E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Alternate definition: Better than known alternatives (“relatively efficient”).</a:t>
            </a:r>
          </a:p>
          <a:p>
            <a:pPr eaLnBrk="1" hangingPunct="1"/>
            <a:endParaRPr lang="en-US" altLang="en-US"/>
          </a:p>
          <a:p>
            <a:pPr eaLnBrk="1" hangingPunct="1"/>
            <a:r>
              <a:rPr lang="en-US" altLang="en-US"/>
              <a:t>Space and time are typical constraints for programs.</a:t>
            </a:r>
          </a:p>
          <a:p>
            <a:pPr eaLnBrk="1" hangingPunct="1"/>
            <a:endParaRPr lang="en-US" altLang="en-US"/>
          </a:p>
          <a:p>
            <a:pPr eaLnBrk="1" hangingPunct="1"/>
            <a:r>
              <a:rPr lang="en-US" altLang="en-US">
                <a:latin typeface="Courier New" panose="02070309020205020404" pitchFamily="49" charset="0"/>
              </a:rPr>
              <a:t>This does not mean always strive for the most efficient program.  If the program operates well within resource constraints, there is no benefit to making it faster or smaller.</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a:extLst>
              <a:ext uri="{FF2B5EF4-FFF2-40B4-BE49-F238E27FC236}">
                <a16:creationId xmlns:a16="http://schemas.microsoft.com/office/drawing/2014/main" id="{4177CEB8-9F0D-45AC-A8A5-4848CC4D2A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0A20086-255D-43E1-9EE7-EAED3EEBFE52}" type="slidenum">
              <a:rPr lang="en-US" altLang="en-US" sz="1300"/>
              <a:pPr eaLnBrk="1" hangingPunct="1"/>
              <a:t>55</a:t>
            </a:fld>
            <a:endParaRPr lang="en-US" altLang="en-US" sz="1300"/>
          </a:p>
        </p:txBody>
      </p:sp>
      <p:sp>
        <p:nvSpPr>
          <p:cNvPr id="371715" name="Rectangle 2">
            <a:extLst>
              <a:ext uri="{FF2B5EF4-FFF2-40B4-BE49-F238E27FC236}">
                <a16:creationId xmlns:a16="http://schemas.microsoft.com/office/drawing/2014/main" id="{9254C061-43D0-4A93-8C0E-E4A0E275F7B7}"/>
              </a:ext>
            </a:extLst>
          </p:cNvPr>
          <p:cNvSpPr>
            <a:spLocks noChangeArrowheads="1" noTextEdit="1"/>
          </p:cNvSpPr>
          <p:nvPr>
            <p:ph type="sldImg"/>
          </p:nvPr>
        </p:nvSpPr>
        <p:spPr>
          <a:ln/>
        </p:spPr>
      </p:sp>
      <p:sp>
        <p:nvSpPr>
          <p:cNvPr id="371716" name="Rectangle 3">
            <a:extLst>
              <a:ext uri="{FF2B5EF4-FFF2-40B4-BE49-F238E27FC236}">
                <a16:creationId xmlns:a16="http://schemas.microsoft.com/office/drawing/2014/main" id="{0437DA26-0A06-4692-9F4B-DECF53C24E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Helvetica" panose="020B0604020202020204" pitchFamily="34" charset="0"/>
              </a:rPr>
              <a:t>But NO constraints on HOW the problem is solved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Slide Image Placeholder 1">
            <a:extLst>
              <a:ext uri="{FF2B5EF4-FFF2-40B4-BE49-F238E27FC236}">
                <a16:creationId xmlns:a16="http://schemas.microsoft.com/office/drawing/2014/main" id="{C4FD711D-D28B-445C-9AE3-FD6AE47DAFE9}"/>
              </a:ext>
            </a:extLst>
          </p:cNvPr>
          <p:cNvSpPr>
            <a:spLocks noGrp="1" noRot="1" noChangeAspect="1" noTextEdit="1"/>
          </p:cNvSpPr>
          <p:nvPr>
            <p:ph type="sldImg"/>
          </p:nvPr>
        </p:nvSpPr>
        <p:spPr>
          <a:ln/>
        </p:spPr>
      </p:sp>
      <p:sp>
        <p:nvSpPr>
          <p:cNvPr id="372739" name="Notes Placeholder 2">
            <a:extLst>
              <a:ext uri="{FF2B5EF4-FFF2-40B4-BE49-F238E27FC236}">
                <a16:creationId xmlns:a16="http://schemas.microsoft.com/office/drawing/2014/main" id="{A5599A27-361F-4278-A1C5-A6515C9049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72740" name="Slide Number Placeholder 3">
            <a:extLst>
              <a:ext uri="{FF2B5EF4-FFF2-40B4-BE49-F238E27FC236}">
                <a16:creationId xmlns:a16="http://schemas.microsoft.com/office/drawing/2014/main" id="{97A815CA-D46A-4F62-ABE9-6A9E808777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20E1A5-E9AD-4F40-AFF4-230DE9FDE321}" type="slidenum">
              <a:rPr lang="en-US" altLang="en-US" sz="1300"/>
              <a:pPr eaLnBrk="1" hangingPunct="1"/>
              <a:t>56</a:t>
            </a:fld>
            <a:endParaRPr lang="en-US" altLang="en-US" sz="13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Slide Image Placeholder 1">
            <a:extLst>
              <a:ext uri="{FF2B5EF4-FFF2-40B4-BE49-F238E27FC236}">
                <a16:creationId xmlns:a16="http://schemas.microsoft.com/office/drawing/2014/main" id="{2E73BA52-976A-47D7-8AD6-43E33F184849}"/>
              </a:ext>
            </a:extLst>
          </p:cNvPr>
          <p:cNvSpPr>
            <a:spLocks noGrp="1" noRot="1" noChangeAspect="1" noTextEdit="1"/>
          </p:cNvSpPr>
          <p:nvPr>
            <p:ph type="sldImg"/>
          </p:nvPr>
        </p:nvSpPr>
        <p:spPr>
          <a:ln/>
        </p:spPr>
      </p:sp>
      <p:sp>
        <p:nvSpPr>
          <p:cNvPr id="373763" name="Notes Placeholder 2">
            <a:extLst>
              <a:ext uri="{FF2B5EF4-FFF2-40B4-BE49-F238E27FC236}">
                <a16:creationId xmlns:a16="http://schemas.microsoft.com/office/drawing/2014/main" id="{73A024B8-A3C4-4C9D-A9DB-CF39D0867C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73764" name="Slide Number Placeholder 3">
            <a:extLst>
              <a:ext uri="{FF2B5EF4-FFF2-40B4-BE49-F238E27FC236}">
                <a16:creationId xmlns:a16="http://schemas.microsoft.com/office/drawing/2014/main" id="{A50C5EA0-CAA8-4482-9AF5-0DA3FD2BB8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4F0B35A-5F74-4B4B-9357-B17E5BB6BFEB}" type="slidenum">
              <a:rPr lang="en-US" altLang="en-US" sz="1300"/>
              <a:pPr eaLnBrk="1" hangingPunct="1"/>
              <a:t>57</a:t>
            </a:fld>
            <a:endParaRPr lang="en-US" altLang="en-US" sz="13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a:extLst>
              <a:ext uri="{FF2B5EF4-FFF2-40B4-BE49-F238E27FC236}">
                <a16:creationId xmlns:a16="http://schemas.microsoft.com/office/drawing/2014/main" id="{EBF8B78C-6002-4A69-B607-3040E3BD4A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590A7B-6B3A-4D55-99A0-AF4BCCF67BCD}" type="slidenum">
              <a:rPr lang="en-US" altLang="en-US" sz="1300"/>
              <a:pPr eaLnBrk="1" hangingPunct="1"/>
              <a:t>58</a:t>
            </a:fld>
            <a:endParaRPr lang="en-US" altLang="en-US" sz="1300"/>
          </a:p>
        </p:txBody>
      </p:sp>
      <p:sp>
        <p:nvSpPr>
          <p:cNvPr id="374787" name="Rectangle 2">
            <a:extLst>
              <a:ext uri="{FF2B5EF4-FFF2-40B4-BE49-F238E27FC236}">
                <a16:creationId xmlns:a16="http://schemas.microsoft.com/office/drawing/2014/main" id="{DE9E41E4-BFE8-49D7-A72E-ECAA620AC096}"/>
              </a:ext>
            </a:extLst>
          </p:cNvPr>
          <p:cNvSpPr>
            <a:spLocks noChangeArrowheads="1" noTextEdit="1"/>
          </p:cNvSpPr>
          <p:nvPr>
            <p:ph type="sldImg"/>
          </p:nvPr>
        </p:nvSpPr>
        <p:spPr>
          <a:ln/>
        </p:spPr>
      </p:sp>
      <p:sp>
        <p:nvSpPr>
          <p:cNvPr id="374788" name="Rectangle 3">
            <a:extLst>
              <a:ext uri="{FF2B5EF4-FFF2-40B4-BE49-F238E27FC236}">
                <a16:creationId xmlns:a16="http://schemas.microsoft.com/office/drawing/2014/main" id="{BAF96487-5405-4B56-B924-D37615BC9C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sym typeface="Symbol" panose="05050102010706020507" pitchFamily="18" charset="2"/>
              </a:rPr>
              <a:t>Analyzing problems is done a lot in a senior algorithms class.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a:extLst>
              <a:ext uri="{FF2B5EF4-FFF2-40B4-BE49-F238E27FC236}">
                <a16:creationId xmlns:a16="http://schemas.microsoft.com/office/drawing/2014/main" id="{6F1DD84A-3B9F-413F-B15C-7FE8A90175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6CD7C7-115E-46C2-8B0C-5FA54447DBF1}" type="slidenum">
              <a:rPr lang="en-US" altLang="en-US" sz="1300"/>
              <a:pPr eaLnBrk="1" hangingPunct="1"/>
              <a:t>59</a:t>
            </a:fld>
            <a:endParaRPr lang="en-US" altLang="en-US" sz="1300"/>
          </a:p>
        </p:txBody>
      </p:sp>
      <p:sp>
        <p:nvSpPr>
          <p:cNvPr id="375811" name="Rectangle 2">
            <a:extLst>
              <a:ext uri="{FF2B5EF4-FFF2-40B4-BE49-F238E27FC236}">
                <a16:creationId xmlns:a16="http://schemas.microsoft.com/office/drawing/2014/main" id="{80E7FFAD-953E-4266-9D99-EA516C155CF4}"/>
              </a:ext>
            </a:extLst>
          </p:cNvPr>
          <p:cNvSpPr>
            <a:spLocks noChangeArrowheads="1" noTextEdit="1"/>
          </p:cNvSpPr>
          <p:nvPr>
            <p:ph type="sldImg"/>
          </p:nvPr>
        </p:nvSpPr>
        <p:spPr>
          <a:ln/>
        </p:spPr>
      </p:sp>
      <p:sp>
        <p:nvSpPr>
          <p:cNvPr id="375812" name="Rectangle 3">
            <a:extLst>
              <a:ext uri="{FF2B5EF4-FFF2-40B4-BE49-F238E27FC236}">
                <a16:creationId xmlns:a16="http://schemas.microsoft.com/office/drawing/2014/main" id="{33EC4618-8351-46F6-9041-FFCE070D6C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sym typeface="Symbol" panose="05050102010706020507" pitchFamily="18" charset="2"/>
              </a:rPr>
              <a:t>The examples so far have been easy in that exact equations always yield </a:t>
            </a:r>
            <a:r>
              <a:rPr lang="en-US" altLang="en-US">
                <a:latin typeface="Helvetica" panose="020B0604020202020204" pitchFamily="34" charset="0"/>
                <a:sym typeface="Symbol" panose="05050102010706020507" pitchFamily="18" charset="2"/>
              </a:rPr>
              <a:t>.  Thus, it is hard to distinguish  and O.  This example should help to explain the difference.  Bounds are used to describe our level of uncertainty about an algorithm.</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a:extLst>
              <a:ext uri="{FF2B5EF4-FFF2-40B4-BE49-F238E27FC236}">
                <a16:creationId xmlns:a16="http://schemas.microsoft.com/office/drawing/2014/main" id="{5A67A56E-7373-43BE-BC4F-E782531BE6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1D043E1-6CBA-405D-B3C0-75C4EC9C2106}" type="slidenum">
              <a:rPr lang="en-US" altLang="en-US" sz="1300"/>
              <a:pPr eaLnBrk="1" hangingPunct="1"/>
              <a:t>60</a:t>
            </a:fld>
            <a:endParaRPr lang="en-US" altLang="en-US" sz="1300"/>
          </a:p>
        </p:txBody>
      </p:sp>
      <p:sp>
        <p:nvSpPr>
          <p:cNvPr id="376835" name="Rectangle 2">
            <a:extLst>
              <a:ext uri="{FF2B5EF4-FFF2-40B4-BE49-F238E27FC236}">
                <a16:creationId xmlns:a16="http://schemas.microsoft.com/office/drawing/2014/main" id="{27408614-B188-4AA5-8BAF-CF2F51B69A21}"/>
              </a:ext>
            </a:extLst>
          </p:cNvPr>
          <p:cNvSpPr>
            <a:spLocks noChangeArrowheads="1" noTextEdit="1"/>
          </p:cNvSpPr>
          <p:nvPr>
            <p:ph type="sldImg"/>
          </p:nvPr>
        </p:nvSpPr>
        <p:spPr>
          <a:ln/>
        </p:spPr>
      </p:sp>
      <p:sp>
        <p:nvSpPr>
          <p:cNvPr id="376836" name="Rectangle 3">
            <a:extLst>
              <a:ext uri="{FF2B5EF4-FFF2-40B4-BE49-F238E27FC236}">
                <a16:creationId xmlns:a16="http://schemas.microsoft.com/office/drawing/2014/main" id="{C604DC03-8EEA-4682-A9E9-5185435139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a:extLst>
              <a:ext uri="{FF2B5EF4-FFF2-40B4-BE49-F238E27FC236}">
                <a16:creationId xmlns:a16="http://schemas.microsoft.com/office/drawing/2014/main" id="{8FEAE173-4AEE-4FCF-B103-7423B89124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5EC187F-BC1F-49D0-B821-8ECAE8D5BF0F}" type="slidenum">
              <a:rPr lang="en-US" altLang="en-US" sz="1300"/>
              <a:pPr eaLnBrk="1" hangingPunct="1"/>
              <a:t>61</a:t>
            </a:fld>
            <a:endParaRPr lang="en-US" altLang="en-US" sz="1300"/>
          </a:p>
        </p:txBody>
      </p:sp>
      <p:sp>
        <p:nvSpPr>
          <p:cNvPr id="377859" name="Rectangle 2">
            <a:extLst>
              <a:ext uri="{FF2B5EF4-FFF2-40B4-BE49-F238E27FC236}">
                <a16:creationId xmlns:a16="http://schemas.microsoft.com/office/drawing/2014/main" id="{6B3E9B2F-3C07-4BBE-9AF8-B11D887D778B}"/>
              </a:ext>
            </a:extLst>
          </p:cNvPr>
          <p:cNvSpPr>
            <a:spLocks noChangeArrowheads="1" noTextEdit="1"/>
          </p:cNvSpPr>
          <p:nvPr>
            <p:ph type="sldImg"/>
          </p:nvPr>
        </p:nvSpPr>
        <p:spPr>
          <a:ln/>
        </p:spPr>
      </p:sp>
      <p:sp>
        <p:nvSpPr>
          <p:cNvPr id="377860" name="Rectangle 3">
            <a:extLst>
              <a:ext uri="{FF2B5EF4-FFF2-40B4-BE49-F238E27FC236}">
                <a16:creationId xmlns:a16="http://schemas.microsoft.com/office/drawing/2014/main" id="{621C25A5-3305-45B1-AEAD-00DA37E2FB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sym typeface="Symbol" panose="05050102010706020507" pitchFamily="18" charset="2"/>
              </a:rPr>
              <a:t>Example picture size: 256 colors (8 bits), 1000 by 1000 pixels.</a:t>
            </a:r>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a:extLst>
              <a:ext uri="{FF2B5EF4-FFF2-40B4-BE49-F238E27FC236}">
                <a16:creationId xmlns:a16="http://schemas.microsoft.com/office/drawing/2014/main" id="{2F752BAB-B081-468C-9F11-91E1A37E8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D8D27DF-5C17-4B91-B2D9-BCAE5D474427}" type="slidenum">
              <a:rPr lang="en-US" altLang="en-US" sz="1300"/>
              <a:pPr eaLnBrk="1" hangingPunct="1"/>
              <a:t>62</a:t>
            </a:fld>
            <a:endParaRPr lang="en-US" altLang="en-US" sz="1300"/>
          </a:p>
        </p:txBody>
      </p:sp>
      <p:sp>
        <p:nvSpPr>
          <p:cNvPr id="378883" name="Rectangle 2">
            <a:extLst>
              <a:ext uri="{FF2B5EF4-FFF2-40B4-BE49-F238E27FC236}">
                <a16:creationId xmlns:a16="http://schemas.microsoft.com/office/drawing/2014/main" id="{37C858D0-3801-411E-95CD-BA4FA1041031}"/>
              </a:ext>
            </a:extLst>
          </p:cNvPr>
          <p:cNvSpPr>
            <a:spLocks noChangeArrowheads="1" noTextEdit="1"/>
          </p:cNvSpPr>
          <p:nvPr>
            <p:ph type="sldImg"/>
          </p:nvPr>
        </p:nvSpPr>
        <p:spPr>
          <a:ln/>
        </p:spPr>
      </p:sp>
      <p:sp>
        <p:nvSpPr>
          <p:cNvPr id="378884" name="Rectangle 3">
            <a:extLst>
              <a:ext uri="{FF2B5EF4-FFF2-40B4-BE49-F238E27FC236}">
                <a16:creationId xmlns:a16="http://schemas.microsoft.com/office/drawing/2014/main" id="{90FDCF24-1D5A-485F-BC50-E94AE97480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latin typeface="Helvetica" panose="020B0604020202020204" pitchFamily="34" charset="0"/>
              <a:sym typeface="Symbol" panose="05050102010706020507" pitchFamily="18" charset="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a:extLst>
              <a:ext uri="{FF2B5EF4-FFF2-40B4-BE49-F238E27FC236}">
                <a16:creationId xmlns:a16="http://schemas.microsoft.com/office/drawing/2014/main" id="{9D9278A7-C441-42F4-8264-9BBD71EB4C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6DD9C5-D912-4A39-ACC9-F20DBC834D30}" type="slidenum">
              <a:rPr lang="en-US" altLang="en-US" sz="1300"/>
              <a:pPr eaLnBrk="1" hangingPunct="1"/>
              <a:t>63</a:t>
            </a:fld>
            <a:endParaRPr lang="en-US" altLang="en-US" sz="1300"/>
          </a:p>
        </p:txBody>
      </p:sp>
      <p:sp>
        <p:nvSpPr>
          <p:cNvPr id="379907" name="Rectangle 2">
            <a:extLst>
              <a:ext uri="{FF2B5EF4-FFF2-40B4-BE49-F238E27FC236}">
                <a16:creationId xmlns:a16="http://schemas.microsoft.com/office/drawing/2014/main" id="{C8531366-D596-4186-AE71-995490A3A593}"/>
              </a:ext>
            </a:extLst>
          </p:cNvPr>
          <p:cNvSpPr>
            <a:spLocks noChangeArrowheads="1" noTextEdit="1"/>
          </p:cNvSpPr>
          <p:nvPr>
            <p:ph type="sldImg"/>
          </p:nvPr>
        </p:nvSpPr>
        <p:spPr>
          <a:solidFill>
            <a:srgbClr val="FFFFFF"/>
          </a:solidFill>
          <a:ln/>
        </p:spPr>
      </p:sp>
      <p:sp>
        <p:nvSpPr>
          <p:cNvPr id="379908" name="Rectangle 3">
            <a:extLst>
              <a:ext uri="{FF2B5EF4-FFF2-40B4-BE49-F238E27FC236}">
                <a16:creationId xmlns:a16="http://schemas.microsoft.com/office/drawing/2014/main" id="{FAB853D4-0DE9-4C82-B0EF-29EC45E9418C}"/>
              </a:ext>
            </a:extLst>
          </p:cNvPr>
          <p:cNvSpPr>
            <a:spLocks noChangeArrowheads="1"/>
          </p:cNvSpPr>
          <p:nvPr>
            <p:ph type="body" idx="1"/>
          </p:nvPr>
        </p:nvSpPr>
        <p:spPr>
          <a:solidFill>
            <a:srgbClr val="FFFFFF"/>
          </a:solidFill>
          <a:ln>
            <a:solidFill>
              <a:srgbClr val="000000"/>
            </a:solidFill>
          </a:ln>
        </p:spPr>
        <p:txBody>
          <a:bodyPr/>
          <a:lstStyle/>
          <a:p>
            <a:r>
              <a:rPr lang="en-US" altLang="en-US"/>
              <a:t>Students should already be familiar with lists.</a:t>
            </a:r>
          </a:p>
          <a:p>
            <a:endParaRPr lang="en-US" altLang="en-US"/>
          </a:p>
          <a:p>
            <a:r>
              <a:rPr lang="en-US" altLang="en-US"/>
              <a:t>Chapter objective: Use algorithm analysis in a familiar context to compare implementations.</a:t>
            </a:r>
          </a:p>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a:extLst>
              <a:ext uri="{FF2B5EF4-FFF2-40B4-BE49-F238E27FC236}">
                <a16:creationId xmlns:a16="http://schemas.microsoft.com/office/drawing/2014/main" id="{7D5CE752-B260-44A8-BA3E-55402F9779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74CD3C-7A16-4C13-A4C6-67F486184B4D}" type="slidenum">
              <a:rPr lang="en-US" altLang="en-US" sz="1300"/>
              <a:pPr eaLnBrk="1" hangingPunct="1"/>
              <a:t>64</a:t>
            </a:fld>
            <a:endParaRPr lang="en-US" altLang="en-US" sz="1300"/>
          </a:p>
        </p:txBody>
      </p:sp>
      <p:sp>
        <p:nvSpPr>
          <p:cNvPr id="380931" name="Rectangle 2">
            <a:extLst>
              <a:ext uri="{FF2B5EF4-FFF2-40B4-BE49-F238E27FC236}">
                <a16:creationId xmlns:a16="http://schemas.microsoft.com/office/drawing/2014/main" id="{CB8828E3-72B2-4977-879B-E5463D9F2CAD}"/>
              </a:ext>
            </a:extLst>
          </p:cNvPr>
          <p:cNvSpPr>
            <a:spLocks noChangeArrowheads="1" noTextEdit="1"/>
          </p:cNvSpPr>
          <p:nvPr>
            <p:ph type="sldImg"/>
          </p:nvPr>
        </p:nvSpPr>
        <p:spPr>
          <a:solidFill>
            <a:srgbClr val="FFFFFF"/>
          </a:solidFill>
          <a:ln/>
        </p:spPr>
      </p:sp>
      <p:sp>
        <p:nvSpPr>
          <p:cNvPr id="380932" name="Rectangle 3">
            <a:extLst>
              <a:ext uri="{FF2B5EF4-FFF2-40B4-BE49-F238E27FC236}">
                <a16:creationId xmlns:a16="http://schemas.microsoft.com/office/drawing/2014/main" id="{A14D718B-9BE6-42BF-8FB8-A21476545815}"/>
              </a:ext>
            </a:extLst>
          </p:cNvPr>
          <p:cNvSpPr>
            <a:spLocks noChangeArrowheads="1"/>
          </p:cNvSpPr>
          <p:nvPr>
            <p:ph type="body" idx="1"/>
          </p:nvPr>
        </p:nvSpPr>
        <p:spPr>
          <a:solidFill>
            <a:srgbClr val="FFFFFF"/>
          </a:solidFill>
          <a:ln>
            <a:solidFill>
              <a:srgbClr val="000000"/>
            </a:solidFill>
          </a:ln>
        </p:spPr>
        <p:txBody>
          <a:bodyPr/>
          <a:lstStyle/>
          <a:p>
            <a:r>
              <a:rPr lang="en-US" altLang="en-US"/>
              <a:t>Here, 12 is the “current” node. We use a bar to its left to indicate this in the notation.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a:extLst>
              <a:ext uri="{FF2B5EF4-FFF2-40B4-BE49-F238E27FC236}">
                <a16:creationId xmlns:a16="http://schemas.microsoft.com/office/drawing/2014/main" id="{79E96F2C-FE09-4988-9ED5-7BE96C87F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CAE72B9-9860-4880-B5F1-2307E64E675D}" type="slidenum">
              <a:rPr lang="en-US" altLang="en-US" sz="1300"/>
              <a:pPr eaLnBrk="1" hangingPunct="1"/>
              <a:t>6</a:t>
            </a:fld>
            <a:endParaRPr lang="en-US" altLang="en-US" sz="1300"/>
          </a:p>
        </p:txBody>
      </p:sp>
      <p:sp>
        <p:nvSpPr>
          <p:cNvPr id="326659" name="Rectangle 2">
            <a:extLst>
              <a:ext uri="{FF2B5EF4-FFF2-40B4-BE49-F238E27FC236}">
                <a16:creationId xmlns:a16="http://schemas.microsoft.com/office/drawing/2014/main" id="{19F8B69B-DB65-465F-87CC-9CA9648AACDD}"/>
              </a:ext>
            </a:extLst>
          </p:cNvPr>
          <p:cNvSpPr>
            <a:spLocks noChangeArrowheads="1" noTextEdit="1"/>
          </p:cNvSpPr>
          <p:nvPr>
            <p:ph type="sldImg"/>
          </p:nvPr>
        </p:nvSpPr>
        <p:spPr>
          <a:ln/>
        </p:spPr>
      </p:sp>
      <p:sp>
        <p:nvSpPr>
          <p:cNvPr id="326660" name="Rectangle 3">
            <a:extLst>
              <a:ext uri="{FF2B5EF4-FFF2-40B4-BE49-F238E27FC236}">
                <a16:creationId xmlns:a16="http://schemas.microsoft.com/office/drawing/2014/main" id="{E0B9EFC0-0DC1-4B78-A032-23CC5A8F87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Typically want the “simplest” data structure that will meet the requirements.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a:extLst>
              <a:ext uri="{FF2B5EF4-FFF2-40B4-BE49-F238E27FC236}">
                <a16:creationId xmlns:a16="http://schemas.microsoft.com/office/drawing/2014/main" id="{8423FFE0-B05E-4DBC-BA12-346BAC8677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70C3B2-395C-49FD-97AA-BDFD4DF9BC07}" type="slidenum">
              <a:rPr lang="en-US" altLang="en-US" sz="1300"/>
              <a:pPr eaLnBrk="1" hangingPunct="1"/>
              <a:t>65</a:t>
            </a:fld>
            <a:endParaRPr lang="en-US" altLang="en-US" sz="1300"/>
          </a:p>
        </p:txBody>
      </p:sp>
      <p:sp>
        <p:nvSpPr>
          <p:cNvPr id="381955" name="Rectangle 2">
            <a:extLst>
              <a:ext uri="{FF2B5EF4-FFF2-40B4-BE49-F238E27FC236}">
                <a16:creationId xmlns:a16="http://schemas.microsoft.com/office/drawing/2014/main" id="{46407195-B12C-480A-AC73-916D0AD95AF2}"/>
              </a:ext>
            </a:extLst>
          </p:cNvPr>
          <p:cNvSpPr>
            <a:spLocks noChangeArrowheads="1" noTextEdit="1"/>
          </p:cNvSpPr>
          <p:nvPr>
            <p:ph type="sldImg"/>
          </p:nvPr>
        </p:nvSpPr>
        <p:spPr>
          <a:solidFill>
            <a:srgbClr val="FFFFFF"/>
          </a:solidFill>
          <a:ln/>
        </p:spPr>
      </p:sp>
      <p:sp>
        <p:nvSpPr>
          <p:cNvPr id="381956" name="Rectangle 3">
            <a:extLst>
              <a:ext uri="{FF2B5EF4-FFF2-40B4-BE49-F238E27FC236}">
                <a16:creationId xmlns:a16="http://schemas.microsoft.com/office/drawing/2014/main" id="{89323C47-56D4-4AB5-9A79-9E6906A31524}"/>
              </a:ext>
            </a:extLst>
          </p:cNvPr>
          <p:cNvSpPr>
            <a:spLocks noChangeArrowheads="1"/>
          </p:cNvSpPr>
          <p:nvPr>
            <p:ph type="body" idx="1"/>
          </p:nvPr>
        </p:nvSpPr>
        <p:spPr>
          <a:solidFill>
            <a:srgbClr val="FFFFFF"/>
          </a:solidFill>
          <a:ln>
            <a:solidFill>
              <a:srgbClr val="000000"/>
            </a:solidFill>
          </a:ln>
        </p:spPr>
        <p:txBody>
          <a:bodyPr/>
          <a:lstStyle/>
          <a:p>
            <a:r>
              <a:rPr lang="en-US" altLang="en-US"/>
              <a:t>This is an example ADT that our list implementations must match.</a:t>
            </a:r>
          </a:p>
          <a:p>
            <a:r>
              <a:rPr lang="en-US" altLang="en-US"/>
              <a:t>A key point to note here: This says nothing about HOW the list is implemented! That comes later, and we will use this ADT for our two different implementations.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a:extLst>
              <a:ext uri="{FF2B5EF4-FFF2-40B4-BE49-F238E27FC236}">
                <a16:creationId xmlns:a16="http://schemas.microsoft.com/office/drawing/2014/main" id="{A58D6AB2-0662-431F-8653-428E89B3C3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6909C73-1F6C-412C-A3EB-362BF48EC300}" type="slidenum">
              <a:rPr lang="en-US" altLang="en-US" sz="1300"/>
              <a:pPr eaLnBrk="1" hangingPunct="1"/>
              <a:t>66</a:t>
            </a:fld>
            <a:endParaRPr lang="en-US" altLang="en-US" sz="1300"/>
          </a:p>
        </p:txBody>
      </p:sp>
      <p:sp>
        <p:nvSpPr>
          <p:cNvPr id="382979" name="Rectangle 2">
            <a:extLst>
              <a:ext uri="{FF2B5EF4-FFF2-40B4-BE49-F238E27FC236}">
                <a16:creationId xmlns:a16="http://schemas.microsoft.com/office/drawing/2014/main" id="{9FF68365-E580-4C13-838B-445776BFA9E5}"/>
              </a:ext>
            </a:extLst>
          </p:cNvPr>
          <p:cNvSpPr>
            <a:spLocks noChangeArrowheads="1" noTextEdit="1"/>
          </p:cNvSpPr>
          <p:nvPr>
            <p:ph type="sldImg"/>
          </p:nvPr>
        </p:nvSpPr>
        <p:spPr>
          <a:solidFill>
            <a:srgbClr val="FFFFFF"/>
          </a:solidFill>
          <a:ln/>
        </p:spPr>
      </p:sp>
      <p:sp>
        <p:nvSpPr>
          <p:cNvPr id="382980" name="Rectangle 3">
            <a:extLst>
              <a:ext uri="{FF2B5EF4-FFF2-40B4-BE49-F238E27FC236}">
                <a16:creationId xmlns:a16="http://schemas.microsoft.com/office/drawing/2014/main" id="{CFC47A39-2A0B-447C-B80C-F77F5390E649}"/>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a:extLst>
              <a:ext uri="{FF2B5EF4-FFF2-40B4-BE49-F238E27FC236}">
                <a16:creationId xmlns:a16="http://schemas.microsoft.com/office/drawing/2014/main" id="{8C2B2B9A-2BF4-4871-A401-DD2541A27E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38FDAE1-B0FA-47D9-AD68-12CA0CF9F0F6}" type="slidenum">
              <a:rPr lang="en-US" altLang="en-US" sz="1300"/>
              <a:pPr eaLnBrk="1" hangingPunct="1"/>
              <a:t>67</a:t>
            </a:fld>
            <a:endParaRPr lang="en-US" altLang="en-US" sz="1300"/>
          </a:p>
        </p:txBody>
      </p:sp>
      <p:sp>
        <p:nvSpPr>
          <p:cNvPr id="384003" name="Rectangle 2">
            <a:extLst>
              <a:ext uri="{FF2B5EF4-FFF2-40B4-BE49-F238E27FC236}">
                <a16:creationId xmlns:a16="http://schemas.microsoft.com/office/drawing/2014/main" id="{145684EF-A701-4BAF-979B-ECEFA1CDF52F}"/>
              </a:ext>
            </a:extLst>
          </p:cNvPr>
          <p:cNvSpPr>
            <a:spLocks noChangeArrowheads="1" noTextEdit="1"/>
          </p:cNvSpPr>
          <p:nvPr>
            <p:ph type="sldImg"/>
          </p:nvPr>
        </p:nvSpPr>
        <p:spPr>
          <a:solidFill>
            <a:srgbClr val="FFFFFF"/>
          </a:solidFill>
          <a:ln/>
        </p:spPr>
      </p:sp>
      <p:sp>
        <p:nvSpPr>
          <p:cNvPr id="384004" name="Rectangle 3">
            <a:extLst>
              <a:ext uri="{FF2B5EF4-FFF2-40B4-BE49-F238E27FC236}">
                <a16:creationId xmlns:a16="http://schemas.microsoft.com/office/drawing/2014/main" id="{C9F4035D-1781-4FAC-88A5-46EDE51C8C99}"/>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a:extLst>
              <a:ext uri="{FF2B5EF4-FFF2-40B4-BE49-F238E27FC236}">
                <a16:creationId xmlns:a16="http://schemas.microsoft.com/office/drawing/2014/main" id="{5C0A8DCE-A1CE-4D45-BB8D-BC35616416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F2AC51-7E26-4285-9336-6D7AFE22C67D}" type="slidenum">
              <a:rPr lang="en-US" altLang="en-US" sz="1300"/>
              <a:pPr eaLnBrk="1" hangingPunct="1"/>
              <a:t>68</a:t>
            </a:fld>
            <a:endParaRPr lang="en-US" altLang="en-US" sz="1300"/>
          </a:p>
        </p:txBody>
      </p:sp>
      <p:sp>
        <p:nvSpPr>
          <p:cNvPr id="385027" name="Rectangle 2">
            <a:extLst>
              <a:ext uri="{FF2B5EF4-FFF2-40B4-BE49-F238E27FC236}">
                <a16:creationId xmlns:a16="http://schemas.microsoft.com/office/drawing/2014/main" id="{23F83255-4584-468A-90AD-DB0D8C20AA1E}"/>
              </a:ext>
            </a:extLst>
          </p:cNvPr>
          <p:cNvSpPr>
            <a:spLocks noChangeArrowheads="1" noTextEdit="1"/>
          </p:cNvSpPr>
          <p:nvPr>
            <p:ph type="sldImg"/>
          </p:nvPr>
        </p:nvSpPr>
        <p:spPr>
          <a:solidFill>
            <a:srgbClr val="FFFFFF"/>
          </a:solidFill>
          <a:ln/>
        </p:spPr>
      </p:sp>
      <p:sp>
        <p:nvSpPr>
          <p:cNvPr id="385028" name="Rectangle 3">
            <a:extLst>
              <a:ext uri="{FF2B5EF4-FFF2-40B4-BE49-F238E27FC236}">
                <a16:creationId xmlns:a16="http://schemas.microsoft.com/office/drawing/2014/main" id="{A099ACAB-E7B5-4DB0-8048-7B31377426D8}"/>
              </a:ext>
            </a:extLst>
          </p:cNvPr>
          <p:cNvSpPr>
            <a:spLocks noChangeArrowheads="1"/>
          </p:cNvSpPr>
          <p:nvPr>
            <p:ph type="body" idx="1"/>
          </p:nvPr>
        </p:nvSpPr>
        <p:spPr>
          <a:solidFill>
            <a:srgbClr val="FFFFFF"/>
          </a:solidFill>
          <a:ln>
            <a:solidFill>
              <a:srgbClr val="000000"/>
            </a:solidFill>
          </a:ln>
        </p:spPr>
        <p:txBody>
          <a:bodyPr/>
          <a:lstStyle/>
          <a:p>
            <a:r>
              <a:rPr lang="en-US" altLang="en-US"/>
              <a:t>Push items up/down.  Cost: </a:t>
            </a:r>
            <a:r>
              <a:rPr lang="en-US" altLang="en-US">
                <a:sym typeface="Symbol" panose="05050102010706020507" pitchFamily="18" charset="2"/>
              </a:rPr>
              <a:t></a:t>
            </a:r>
            <a:r>
              <a:rPr lang="en-US" altLang="en-US"/>
              <a:t>(</a:t>
            </a:r>
            <a:r>
              <a:rPr lang="en-US" altLang="en-US" i="1"/>
              <a:t>n</a:t>
            </a:r>
            <a:r>
              <a:rPr lang="en-US" altLang="en-US"/>
              <a: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a:extLst>
              <a:ext uri="{FF2B5EF4-FFF2-40B4-BE49-F238E27FC236}">
                <a16:creationId xmlns:a16="http://schemas.microsoft.com/office/drawing/2014/main" id="{4905666C-7F36-4796-BB1B-31BCEA87C7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6B33CA9-5587-4C79-8372-CD08EC1F110C}" type="slidenum">
              <a:rPr lang="en-US" altLang="en-US" sz="1300"/>
              <a:pPr eaLnBrk="1" hangingPunct="1"/>
              <a:t>69</a:t>
            </a:fld>
            <a:endParaRPr lang="en-US" altLang="en-US" sz="1300"/>
          </a:p>
        </p:txBody>
      </p:sp>
      <p:sp>
        <p:nvSpPr>
          <p:cNvPr id="386051" name="Rectangle 2">
            <a:extLst>
              <a:ext uri="{FF2B5EF4-FFF2-40B4-BE49-F238E27FC236}">
                <a16:creationId xmlns:a16="http://schemas.microsoft.com/office/drawing/2014/main" id="{E0FFEACD-7E17-48EA-8C53-1ADB4E13E54E}"/>
              </a:ext>
            </a:extLst>
          </p:cNvPr>
          <p:cNvSpPr>
            <a:spLocks noChangeArrowheads="1" noTextEdit="1"/>
          </p:cNvSpPr>
          <p:nvPr>
            <p:ph type="sldImg"/>
          </p:nvPr>
        </p:nvSpPr>
        <p:spPr>
          <a:solidFill>
            <a:srgbClr val="FFFFFF"/>
          </a:solidFill>
          <a:ln/>
        </p:spPr>
      </p:sp>
      <p:sp>
        <p:nvSpPr>
          <p:cNvPr id="386052" name="Rectangle 3">
            <a:extLst>
              <a:ext uri="{FF2B5EF4-FFF2-40B4-BE49-F238E27FC236}">
                <a16:creationId xmlns:a16="http://schemas.microsoft.com/office/drawing/2014/main" id="{BCA9C0E4-DDE5-44D2-BC3B-ADCC3BEB79B0}"/>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a:extLst>
              <a:ext uri="{FF2B5EF4-FFF2-40B4-BE49-F238E27FC236}">
                <a16:creationId xmlns:a16="http://schemas.microsoft.com/office/drawing/2014/main" id="{AA4E5B3D-9147-4AF4-AC01-ECC19B8950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2FC2C8C-71B3-4CBE-8F6A-64C661648CEA}" type="slidenum">
              <a:rPr lang="en-US" altLang="en-US" sz="1300"/>
              <a:pPr eaLnBrk="1" hangingPunct="1"/>
              <a:t>70</a:t>
            </a:fld>
            <a:endParaRPr lang="en-US" altLang="en-US" sz="1300"/>
          </a:p>
        </p:txBody>
      </p:sp>
      <p:sp>
        <p:nvSpPr>
          <p:cNvPr id="387075" name="Rectangle 2">
            <a:extLst>
              <a:ext uri="{FF2B5EF4-FFF2-40B4-BE49-F238E27FC236}">
                <a16:creationId xmlns:a16="http://schemas.microsoft.com/office/drawing/2014/main" id="{B934955B-C989-4EF5-A463-BF812B304123}"/>
              </a:ext>
            </a:extLst>
          </p:cNvPr>
          <p:cNvSpPr>
            <a:spLocks noChangeArrowheads="1" noTextEdit="1"/>
          </p:cNvSpPr>
          <p:nvPr>
            <p:ph type="sldImg"/>
          </p:nvPr>
        </p:nvSpPr>
        <p:spPr>
          <a:solidFill>
            <a:srgbClr val="FFFFFF"/>
          </a:solidFill>
          <a:ln/>
        </p:spPr>
      </p:sp>
      <p:sp>
        <p:nvSpPr>
          <p:cNvPr id="387076" name="Rectangle 3">
            <a:extLst>
              <a:ext uri="{FF2B5EF4-FFF2-40B4-BE49-F238E27FC236}">
                <a16:creationId xmlns:a16="http://schemas.microsoft.com/office/drawing/2014/main" id="{C599A5C7-D7E4-4AD5-B77F-6331BC6A21F2}"/>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a:extLst>
              <a:ext uri="{FF2B5EF4-FFF2-40B4-BE49-F238E27FC236}">
                <a16:creationId xmlns:a16="http://schemas.microsoft.com/office/drawing/2014/main" id="{BED35B24-2AC8-4D27-A596-222B69A11B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6B0CF7-BF8D-4333-8A46-43A982D05CCE}" type="slidenum">
              <a:rPr lang="en-US" altLang="en-US" sz="1300"/>
              <a:pPr eaLnBrk="1" hangingPunct="1"/>
              <a:t>71</a:t>
            </a:fld>
            <a:endParaRPr lang="en-US" altLang="en-US" sz="1300"/>
          </a:p>
        </p:txBody>
      </p:sp>
      <p:sp>
        <p:nvSpPr>
          <p:cNvPr id="388099" name="Rectangle 2">
            <a:extLst>
              <a:ext uri="{FF2B5EF4-FFF2-40B4-BE49-F238E27FC236}">
                <a16:creationId xmlns:a16="http://schemas.microsoft.com/office/drawing/2014/main" id="{00BD00D5-3F4F-46C6-A49F-143C4F3BE61C}"/>
              </a:ext>
            </a:extLst>
          </p:cNvPr>
          <p:cNvSpPr>
            <a:spLocks noChangeArrowheads="1" noTextEdit="1"/>
          </p:cNvSpPr>
          <p:nvPr>
            <p:ph type="sldImg"/>
          </p:nvPr>
        </p:nvSpPr>
        <p:spPr>
          <a:solidFill>
            <a:srgbClr val="FFFFFF"/>
          </a:solidFill>
          <a:ln/>
        </p:spPr>
      </p:sp>
      <p:sp>
        <p:nvSpPr>
          <p:cNvPr id="388100" name="Rectangle 3">
            <a:extLst>
              <a:ext uri="{FF2B5EF4-FFF2-40B4-BE49-F238E27FC236}">
                <a16:creationId xmlns:a16="http://schemas.microsoft.com/office/drawing/2014/main" id="{0DE7EB9E-8BA3-4153-9162-38606B6A5D52}"/>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a:extLst>
              <a:ext uri="{FF2B5EF4-FFF2-40B4-BE49-F238E27FC236}">
                <a16:creationId xmlns:a16="http://schemas.microsoft.com/office/drawing/2014/main" id="{33B6B48E-419D-470D-BF5E-F3C8AE0FE7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5B30E9D-D386-4D7C-9AAC-ED66FCC4BCC0}" type="slidenum">
              <a:rPr lang="en-US" altLang="en-US" sz="1300"/>
              <a:pPr eaLnBrk="1" hangingPunct="1"/>
              <a:t>72</a:t>
            </a:fld>
            <a:endParaRPr lang="en-US" altLang="en-US" sz="1300"/>
          </a:p>
        </p:txBody>
      </p:sp>
      <p:sp>
        <p:nvSpPr>
          <p:cNvPr id="389123" name="Rectangle 2">
            <a:extLst>
              <a:ext uri="{FF2B5EF4-FFF2-40B4-BE49-F238E27FC236}">
                <a16:creationId xmlns:a16="http://schemas.microsoft.com/office/drawing/2014/main" id="{BEC598F8-CA36-4147-A5D7-08B65CB967C4}"/>
              </a:ext>
            </a:extLst>
          </p:cNvPr>
          <p:cNvSpPr>
            <a:spLocks noChangeArrowheads="1" noTextEdit="1"/>
          </p:cNvSpPr>
          <p:nvPr>
            <p:ph type="sldImg"/>
          </p:nvPr>
        </p:nvSpPr>
        <p:spPr>
          <a:solidFill>
            <a:srgbClr val="FFFFFF"/>
          </a:solidFill>
          <a:ln/>
        </p:spPr>
      </p:sp>
      <p:sp>
        <p:nvSpPr>
          <p:cNvPr id="389124" name="Rectangle 3">
            <a:extLst>
              <a:ext uri="{FF2B5EF4-FFF2-40B4-BE49-F238E27FC236}">
                <a16:creationId xmlns:a16="http://schemas.microsoft.com/office/drawing/2014/main" id="{651BB2F1-D28A-4EB8-A542-765693356A8D}"/>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a:extLst>
              <a:ext uri="{FF2B5EF4-FFF2-40B4-BE49-F238E27FC236}">
                <a16:creationId xmlns:a16="http://schemas.microsoft.com/office/drawing/2014/main" id="{5ABF8BB9-88BC-481D-8C20-6382BA35B4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ABC9E7-9355-4C42-BC2F-22F65726FB05}" type="slidenum">
              <a:rPr lang="en-US" altLang="en-US" sz="1300"/>
              <a:pPr eaLnBrk="1" hangingPunct="1"/>
              <a:t>73</a:t>
            </a:fld>
            <a:endParaRPr lang="en-US" altLang="en-US" sz="1300"/>
          </a:p>
        </p:txBody>
      </p:sp>
      <p:sp>
        <p:nvSpPr>
          <p:cNvPr id="390147" name="Rectangle 2">
            <a:extLst>
              <a:ext uri="{FF2B5EF4-FFF2-40B4-BE49-F238E27FC236}">
                <a16:creationId xmlns:a16="http://schemas.microsoft.com/office/drawing/2014/main" id="{93A3C285-D9B5-484F-BF9B-6689B4D1000E}"/>
              </a:ext>
            </a:extLst>
          </p:cNvPr>
          <p:cNvSpPr>
            <a:spLocks noChangeArrowheads="1" noTextEdit="1"/>
          </p:cNvSpPr>
          <p:nvPr>
            <p:ph type="sldImg"/>
          </p:nvPr>
        </p:nvSpPr>
        <p:spPr>
          <a:solidFill>
            <a:srgbClr val="FFFFFF"/>
          </a:solidFill>
          <a:ln/>
        </p:spPr>
      </p:sp>
      <p:sp>
        <p:nvSpPr>
          <p:cNvPr id="390148" name="Rectangle 3">
            <a:extLst>
              <a:ext uri="{FF2B5EF4-FFF2-40B4-BE49-F238E27FC236}">
                <a16:creationId xmlns:a16="http://schemas.microsoft.com/office/drawing/2014/main" id="{5E381EA9-C347-4664-8C1E-3E4AF47F8401}"/>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a:extLst>
              <a:ext uri="{FF2B5EF4-FFF2-40B4-BE49-F238E27FC236}">
                <a16:creationId xmlns:a16="http://schemas.microsoft.com/office/drawing/2014/main" id="{92D1ADFF-725A-40BA-8586-CF7AA0620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8A77A7-AB0A-4BD4-BC22-4ABA91959705}" type="slidenum">
              <a:rPr lang="en-US" altLang="en-US" sz="1300"/>
              <a:pPr eaLnBrk="1" hangingPunct="1"/>
              <a:t>74</a:t>
            </a:fld>
            <a:endParaRPr lang="en-US" altLang="en-US" sz="1300"/>
          </a:p>
        </p:txBody>
      </p:sp>
      <p:sp>
        <p:nvSpPr>
          <p:cNvPr id="391171" name="Rectangle 2">
            <a:extLst>
              <a:ext uri="{FF2B5EF4-FFF2-40B4-BE49-F238E27FC236}">
                <a16:creationId xmlns:a16="http://schemas.microsoft.com/office/drawing/2014/main" id="{7502523E-AC16-4279-BF87-636FDCD6FD3E}"/>
              </a:ext>
            </a:extLst>
          </p:cNvPr>
          <p:cNvSpPr>
            <a:spLocks noChangeArrowheads="1" noTextEdit="1"/>
          </p:cNvSpPr>
          <p:nvPr>
            <p:ph type="sldImg"/>
          </p:nvPr>
        </p:nvSpPr>
        <p:spPr>
          <a:solidFill>
            <a:srgbClr val="FFFFFF"/>
          </a:solidFill>
          <a:ln/>
        </p:spPr>
      </p:sp>
      <p:sp>
        <p:nvSpPr>
          <p:cNvPr id="391172" name="Rectangle 3">
            <a:extLst>
              <a:ext uri="{FF2B5EF4-FFF2-40B4-BE49-F238E27FC236}">
                <a16:creationId xmlns:a16="http://schemas.microsoft.com/office/drawing/2014/main" id="{36A8AAA6-5F41-46A7-B323-A92D5FCA9848}"/>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a:extLst>
              <a:ext uri="{FF2B5EF4-FFF2-40B4-BE49-F238E27FC236}">
                <a16:creationId xmlns:a16="http://schemas.microsoft.com/office/drawing/2014/main" id="{C8696ED5-3AB4-438C-9670-74594C5FC4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8515D4-B5E2-48B4-A995-103407470C48}" type="slidenum">
              <a:rPr lang="en-US" altLang="en-US" sz="1300"/>
              <a:pPr eaLnBrk="1" hangingPunct="1"/>
              <a:t>7</a:t>
            </a:fld>
            <a:endParaRPr lang="en-US" altLang="en-US" sz="1300"/>
          </a:p>
        </p:txBody>
      </p:sp>
      <p:sp>
        <p:nvSpPr>
          <p:cNvPr id="327683" name="Rectangle 2">
            <a:extLst>
              <a:ext uri="{FF2B5EF4-FFF2-40B4-BE49-F238E27FC236}">
                <a16:creationId xmlns:a16="http://schemas.microsoft.com/office/drawing/2014/main" id="{093A19F2-121F-407C-9232-939B6C6977EE}"/>
              </a:ext>
            </a:extLst>
          </p:cNvPr>
          <p:cNvSpPr>
            <a:spLocks noChangeArrowheads="1" noTextEdit="1"/>
          </p:cNvSpPr>
          <p:nvPr>
            <p:ph type="sldImg"/>
          </p:nvPr>
        </p:nvSpPr>
        <p:spPr>
          <a:ln/>
        </p:spPr>
      </p:sp>
      <p:sp>
        <p:nvSpPr>
          <p:cNvPr id="327684" name="Rectangle 3">
            <a:extLst>
              <a:ext uri="{FF2B5EF4-FFF2-40B4-BE49-F238E27FC236}">
                <a16:creationId xmlns:a16="http://schemas.microsoft.com/office/drawing/2014/main" id="{346BBFAA-DD8B-43FA-AF4C-4588BFC21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space required includes data and overhead.</a:t>
            </a:r>
          </a:p>
          <a:p>
            <a:pPr eaLnBrk="1" hangingPunct="1"/>
            <a:endParaRPr lang="en-US" altLang="en-US"/>
          </a:p>
          <a:p>
            <a:pPr eaLnBrk="1" hangingPunct="1"/>
            <a:r>
              <a:rPr lang="en-US" altLang="en-US"/>
              <a:t>Some data structures/algorithms are more complicated than others.</a:t>
            </a:r>
          </a:p>
          <a:p>
            <a:pPr eaLnBrk="1" hangingPunct="1"/>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a:extLst>
              <a:ext uri="{FF2B5EF4-FFF2-40B4-BE49-F238E27FC236}">
                <a16:creationId xmlns:a16="http://schemas.microsoft.com/office/drawing/2014/main" id="{DAFFB269-3C8A-41CC-BEAB-0BFED0099A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DBF497F-FC30-4475-85B3-AE128D946FE8}" type="slidenum">
              <a:rPr lang="en-US" altLang="en-US" sz="1300"/>
              <a:pPr eaLnBrk="1" hangingPunct="1"/>
              <a:t>76</a:t>
            </a:fld>
            <a:endParaRPr lang="en-US" altLang="en-US" sz="1300"/>
          </a:p>
        </p:txBody>
      </p:sp>
      <p:sp>
        <p:nvSpPr>
          <p:cNvPr id="392195" name="Rectangle 2">
            <a:extLst>
              <a:ext uri="{FF2B5EF4-FFF2-40B4-BE49-F238E27FC236}">
                <a16:creationId xmlns:a16="http://schemas.microsoft.com/office/drawing/2014/main" id="{2F6B1523-9825-474A-AC15-FE5EA0EDF6BA}"/>
              </a:ext>
            </a:extLst>
          </p:cNvPr>
          <p:cNvSpPr>
            <a:spLocks noChangeArrowheads="1" noTextEdit="1"/>
          </p:cNvSpPr>
          <p:nvPr>
            <p:ph type="sldImg"/>
          </p:nvPr>
        </p:nvSpPr>
        <p:spPr>
          <a:solidFill>
            <a:srgbClr val="FFFFFF"/>
          </a:solidFill>
          <a:ln/>
        </p:spPr>
      </p:sp>
      <p:sp>
        <p:nvSpPr>
          <p:cNvPr id="392196" name="Rectangle 3">
            <a:extLst>
              <a:ext uri="{FF2B5EF4-FFF2-40B4-BE49-F238E27FC236}">
                <a16:creationId xmlns:a16="http://schemas.microsoft.com/office/drawing/2014/main" id="{E29FE77A-FE8B-477B-8D9E-562C088ECA13}"/>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a:extLst>
              <a:ext uri="{FF2B5EF4-FFF2-40B4-BE49-F238E27FC236}">
                <a16:creationId xmlns:a16="http://schemas.microsoft.com/office/drawing/2014/main" id="{B7E73F44-95A9-4792-9BB9-2B9FD9D36E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703790-5653-4CA1-8B38-468E19C3F053}" type="slidenum">
              <a:rPr lang="en-US" altLang="en-US" sz="1300"/>
              <a:pPr eaLnBrk="1" hangingPunct="1"/>
              <a:t>77</a:t>
            </a:fld>
            <a:endParaRPr lang="en-US" altLang="en-US" sz="1300"/>
          </a:p>
        </p:txBody>
      </p:sp>
      <p:sp>
        <p:nvSpPr>
          <p:cNvPr id="393219" name="Rectangle 2">
            <a:extLst>
              <a:ext uri="{FF2B5EF4-FFF2-40B4-BE49-F238E27FC236}">
                <a16:creationId xmlns:a16="http://schemas.microsoft.com/office/drawing/2014/main" id="{69A4487E-613B-4CCD-87FB-7C88D44EB4DF}"/>
              </a:ext>
            </a:extLst>
          </p:cNvPr>
          <p:cNvSpPr>
            <a:spLocks noChangeArrowheads="1" noTextEdit="1"/>
          </p:cNvSpPr>
          <p:nvPr>
            <p:ph type="sldImg"/>
          </p:nvPr>
        </p:nvSpPr>
        <p:spPr>
          <a:solidFill>
            <a:srgbClr val="FFFFFF"/>
          </a:solidFill>
          <a:ln/>
        </p:spPr>
      </p:sp>
      <p:sp>
        <p:nvSpPr>
          <p:cNvPr id="393220" name="Rectangle 3">
            <a:extLst>
              <a:ext uri="{FF2B5EF4-FFF2-40B4-BE49-F238E27FC236}">
                <a16:creationId xmlns:a16="http://schemas.microsoft.com/office/drawing/2014/main" id="{4F6F6F1D-7513-4B88-9F66-B9395AD2A532}"/>
              </a:ext>
            </a:extLst>
          </p:cNvPr>
          <p:cNvSpPr>
            <a:spLocks noChangeArrowheads="1"/>
          </p:cNvSpPr>
          <p:nvPr>
            <p:ph type="body" idx="1"/>
          </p:nvPr>
        </p:nvSpPr>
        <p:spPr>
          <a:solidFill>
            <a:srgbClr val="FFFFFF"/>
          </a:solidFill>
          <a:ln>
            <a:solidFill>
              <a:srgbClr val="000000"/>
            </a:solidFill>
          </a:ln>
        </p:spPr>
        <p:txBody>
          <a:bodyPr/>
          <a:lstStyle/>
          <a:p>
            <a:r>
              <a:rPr lang="en-US" altLang="en-US"/>
              <a:t>Naïve approach: Curr points to first node in right partition.  We want to insert 10 at the beginning of the right partition.  No access if available to the node with value 23.  How can we do the insert?</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a:extLst>
              <a:ext uri="{FF2B5EF4-FFF2-40B4-BE49-F238E27FC236}">
                <a16:creationId xmlns:a16="http://schemas.microsoft.com/office/drawing/2014/main" id="{923B81A4-4EAA-4765-8AAA-956765EA58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94AA6C6-C764-439F-B3E2-951B0757499B}" type="slidenum">
              <a:rPr lang="en-US" altLang="en-US" sz="1300"/>
              <a:pPr eaLnBrk="1" hangingPunct="1"/>
              <a:t>78</a:t>
            </a:fld>
            <a:endParaRPr lang="en-US" altLang="en-US" sz="1300"/>
          </a:p>
        </p:txBody>
      </p:sp>
      <p:sp>
        <p:nvSpPr>
          <p:cNvPr id="394243" name="Rectangle 2">
            <a:extLst>
              <a:ext uri="{FF2B5EF4-FFF2-40B4-BE49-F238E27FC236}">
                <a16:creationId xmlns:a16="http://schemas.microsoft.com/office/drawing/2014/main" id="{E4CF9BAF-292B-41AB-8FE8-B11082A0CE77}"/>
              </a:ext>
            </a:extLst>
          </p:cNvPr>
          <p:cNvSpPr>
            <a:spLocks noChangeArrowheads="1" noTextEdit="1"/>
          </p:cNvSpPr>
          <p:nvPr>
            <p:ph type="sldImg"/>
          </p:nvPr>
        </p:nvSpPr>
        <p:spPr>
          <a:solidFill>
            <a:srgbClr val="FFFFFF"/>
          </a:solidFill>
          <a:ln/>
        </p:spPr>
      </p:sp>
      <p:sp>
        <p:nvSpPr>
          <p:cNvPr id="394244" name="Rectangle 3">
            <a:extLst>
              <a:ext uri="{FF2B5EF4-FFF2-40B4-BE49-F238E27FC236}">
                <a16:creationId xmlns:a16="http://schemas.microsoft.com/office/drawing/2014/main" id="{F3E5A5EC-404F-4C18-826B-CE1DB366F0A7}"/>
              </a:ext>
            </a:extLst>
          </p:cNvPr>
          <p:cNvSpPr>
            <a:spLocks noChangeArrowheads="1"/>
          </p:cNvSpPr>
          <p:nvPr>
            <p:ph type="body" idx="1"/>
          </p:nvPr>
        </p:nvSpPr>
        <p:spPr>
          <a:solidFill>
            <a:srgbClr val="FFFFFF"/>
          </a:solidFill>
          <a:ln>
            <a:solidFill>
              <a:srgbClr val="000000"/>
            </a:solidFill>
          </a:ln>
        </p:spPr>
        <p:txBody>
          <a:bodyPr/>
          <a:lstStyle/>
          <a:p>
            <a:r>
              <a:rPr lang="en-US" altLang="en-US"/>
              <a:t>Alternative Implementation: Curr points to the node preceding the actual first node in the right partition.  Now we can do the insert.  Also note use of the header node.  The header node eliminates special cases in the code.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a:extLst>
              <a:ext uri="{FF2B5EF4-FFF2-40B4-BE49-F238E27FC236}">
                <a16:creationId xmlns:a16="http://schemas.microsoft.com/office/drawing/2014/main" id="{9A818BD0-49E4-436A-80A7-204D02063D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6EADE6-A9BB-47BD-8568-9ED2D27CC654}" type="slidenum">
              <a:rPr lang="en-US" altLang="en-US" sz="1300"/>
              <a:pPr eaLnBrk="1" hangingPunct="1"/>
              <a:t>79</a:t>
            </a:fld>
            <a:endParaRPr lang="en-US" altLang="en-US" sz="1300"/>
          </a:p>
        </p:txBody>
      </p:sp>
      <p:sp>
        <p:nvSpPr>
          <p:cNvPr id="395267" name="Rectangle 2">
            <a:extLst>
              <a:ext uri="{FF2B5EF4-FFF2-40B4-BE49-F238E27FC236}">
                <a16:creationId xmlns:a16="http://schemas.microsoft.com/office/drawing/2014/main" id="{0DF6A8FD-5C9B-4031-9308-9A136C7AD1D6}"/>
              </a:ext>
            </a:extLst>
          </p:cNvPr>
          <p:cNvSpPr>
            <a:spLocks noChangeArrowheads="1" noTextEdit="1"/>
          </p:cNvSpPr>
          <p:nvPr>
            <p:ph type="sldImg"/>
          </p:nvPr>
        </p:nvSpPr>
        <p:spPr>
          <a:solidFill>
            <a:srgbClr val="FFFFFF"/>
          </a:solidFill>
          <a:ln/>
        </p:spPr>
      </p:sp>
      <p:sp>
        <p:nvSpPr>
          <p:cNvPr id="395268" name="Rectangle 3">
            <a:extLst>
              <a:ext uri="{FF2B5EF4-FFF2-40B4-BE49-F238E27FC236}">
                <a16:creationId xmlns:a16="http://schemas.microsoft.com/office/drawing/2014/main" id="{CCAA40D4-40DF-4493-A5E8-4E90DF16AFD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a:extLst>
              <a:ext uri="{FF2B5EF4-FFF2-40B4-BE49-F238E27FC236}">
                <a16:creationId xmlns:a16="http://schemas.microsoft.com/office/drawing/2014/main" id="{E2C55F05-367F-4F3A-8280-058B58D1AD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85AF7B-EC2F-4EBA-A451-9261C3D5560D}" type="slidenum">
              <a:rPr lang="en-US" altLang="en-US" sz="1300"/>
              <a:pPr eaLnBrk="1" hangingPunct="1"/>
              <a:t>80</a:t>
            </a:fld>
            <a:endParaRPr lang="en-US" altLang="en-US" sz="1300"/>
          </a:p>
        </p:txBody>
      </p:sp>
      <p:sp>
        <p:nvSpPr>
          <p:cNvPr id="396291" name="Rectangle 2">
            <a:extLst>
              <a:ext uri="{FF2B5EF4-FFF2-40B4-BE49-F238E27FC236}">
                <a16:creationId xmlns:a16="http://schemas.microsoft.com/office/drawing/2014/main" id="{7A4298CC-CBF9-4035-B9A5-AB18C5DC4565}"/>
              </a:ext>
            </a:extLst>
          </p:cNvPr>
          <p:cNvSpPr>
            <a:spLocks noChangeArrowheads="1" noTextEdit="1"/>
          </p:cNvSpPr>
          <p:nvPr>
            <p:ph type="sldImg"/>
          </p:nvPr>
        </p:nvSpPr>
        <p:spPr>
          <a:solidFill>
            <a:srgbClr val="FFFFFF"/>
          </a:solidFill>
          <a:ln/>
        </p:spPr>
      </p:sp>
      <p:sp>
        <p:nvSpPr>
          <p:cNvPr id="396292" name="Rectangle 3">
            <a:extLst>
              <a:ext uri="{FF2B5EF4-FFF2-40B4-BE49-F238E27FC236}">
                <a16:creationId xmlns:a16="http://schemas.microsoft.com/office/drawing/2014/main" id="{BB6EFA37-A4A9-42E8-A954-B443D2D54D1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a:extLst>
              <a:ext uri="{FF2B5EF4-FFF2-40B4-BE49-F238E27FC236}">
                <a16:creationId xmlns:a16="http://schemas.microsoft.com/office/drawing/2014/main" id="{950615C0-F482-4364-BE82-786CF2AC93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3C0424-D50C-45FB-B2F2-1ED73F28764D}" type="slidenum">
              <a:rPr lang="en-US" altLang="en-US" sz="1300"/>
              <a:pPr eaLnBrk="1" hangingPunct="1"/>
              <a:t>81</a:t>
            </a:fld>
            <a:endParaRPr lang="en-US" altLang="en-US" sz="1300"/>
          </a:p>
        </p:txBody>
      </p:sp>
      <p:sp>
        <p:nvSpPr>
          <p:cNvPr id="397315" name="Rectangle 2">
            <a:extLst>
              <a:ext uri="{FF2B5EF4-FFF2-40B4-BE49-F238E27FC236}">
                <a16:creationId xmlns:a16="http://schemas.microsoft.com/office/drawing/2014/main" id="{3DA0BA9E-43BC-40B7-B35B-670C7A6197BE}"/>
              </a:ext>
            </a:extLst>
          </p:cNvPr>
          <p:cNvSpPr>
            <a:spLocks noChangeArrowheads="1" noTextEdit="1"/>
          </p:cNvSpPr>
          <p:nvPr>
            <p:ph type="sldImg"/>
          </p:nvPr>
        </p:nvSpPr>
        <p:spPr>
          <a:solidFill>
            <a:srgbClr val="FFFFFF"/>
          </a:solidFill>
          <a:ln/>
        </p:spPr>
      </p:sp>
      <p:sp>
        <p:nvSpPr>
          <p:cNvPr id="397316" name="Rectangle 3">
            <a:extLst>
              <a:ext uri="{FF2B5EF4-FFF2-40B4-BE49-F238E27FC236}">
                <a16:creationId xmlns:a16="http://schemas.microsoft.com/office/drawing/2014/main" id="{045DD762-463F-405E-9389-889DB085C23B}"/>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a:extLst>
              <a:ext uri="{FF2B5EF4-FFF2-40B4-BE49-F238E27FC236}">
                <a16:creationId xmlns:a16="http://schemas.microsoft.com/office/drawing/2014/main" id="{4FB84BCA-560C-489F-A5F7-0F6A0B174C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4CC540-9AF6-45DE-9FE4-D3A934CB39AC}" type="slidenum">
              <a:rPr lang="en-US" altLang="en-US" sz="1300"/>
              <a:pPr eaLnBrk="1" hangingPunct="1"/>
              <a:t>82</a:t>
            </a:fld>
            <a:endParaRPr lang="en-US" altLang="en-US" sz="1300"/>
          </a:p>
        </p:txBody>
      </p:sp>
      <p:sp>
        <p:nvSpPr>
          <p:cNvPr id="398339" name="Rectangle 2">
            <a:extLst>
              <a:ext uri="{FF2B5EF4-FFF2-40B4-BE49-F238E27FC236}">
                <a16:creationId xmlns:a16="http://schemas.microsoft.com/office/drawing/2014/main" id="{E732C21C-E775-430C-B471-AAB231C0C93E}"/>
              </a:ext>
            </a:extLst>
          </p:cNvPr>
          <p:cNvSpPr>
            <a:spLocks noChangeArrowheads="1" noTextEdit="1"/>
          </p:cNvSpPr>
          <p:nvPr>
            <p:ph type="sldImg"/>
          </p:nvPr>
        </p:nvSpPr>
        <p:spPr>
          <a:solidFill>
            <a:srgbClr val="FFFFFF"/>
          </a:solidFill>
          <a:ln/>
        </p:spPr>
      </p:sp>
      <p:sp>
        <p:nvSpPr>
          <p:cNvPr id="398340" name="Rectangle 3">
            <a:extLst>
              <a:ext uri="{FF2B5EF4-FFF2-40B4-BE49-F238E27FC236}">
                <a16:creationId xmlns:a16="http://schemas.microsoft.com/office/drawing/2014/main" id="{D0DA9139-6460-4C2A-B30B-A9CC38B9B73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a:extLst>
              <a:ext uri="{FF2B5EF4-FFF2-40B4-BE49-F238E27FC236}">
                <a16:creationId xmlns:a16="http://schemas.microsoft.com/office/drawing/2014/main" id="{1412ACD3-10D5-46B6-9B34-F18FF01BE7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9409C0-D900-4641-8C4A-BD803A600792}" type="slidenum">
              <a:rPr lang="en-US" altLang="en-US" sz="1300"/>
              <a:pPr eaLnBrk="1" hangingPunct="1"/>
              <a:t>83</a:t>
            </a:fld>
            <a:endParaRPr lang="en-US" altLang="en-US" sz="1300"/>
          </a:p>
        </p:txBody>
      </p:sp>
      <p:sp>
        <p:nvSpPr>
          <p:cNvPr id="399363" name="Rectangle 2">
            <a:extLst>
              <a:ext uri="{FF2B5EF4-FFF2-40B4-BE49-F238E27FC236}">
                <a16:creationId xmlns:a16="http://schemas.microsoft.com/office/drawing/2014/main" id="{317C9210-388C-40FB-A6BE-E288680EB1EC}"/>
              </a:ext>
            </a:extLst>
          </p:cNvPr>
          <p:cNvSpPr>
            <a:spLocks noChangeArrowheads="1" noTextEdit="1"/>
          </p:cNvSpPr>
          <p:nvPr>
            <p:ph type="sldImg"/>
          </p:nvPr>
        </p:nvSpPr>
        <p:spPr>
          <a:solidFill>
            <a:srgbClr val="FFFFFF"/>
          </a:solidFill>
          <a:ln/>
        </p:spPr>
      </p:sp>
      <p:sp>
        <p:nvSpPr>
          <p:cNvPr id="399364" name="Rectangle 3">
            <a:extLst>
              <a:ext uri="{FF2B5EF4-FFF2-40B4-BE49-F238E27FC236}">
                <a16:creationId xmlns:a16="http://schemas.microsoft.com/office/drawing/2014/main" id="{05C02CBF-2994-430E-8D4A-4BCEF7810D71}"/>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a:extLst>
              <a:ext uri="{FF2B5EF4-FFF2-40B4-BE49-F238E27FC236}">
                <a16:creationId xmlns:a16="http://schemas.microsoft.com/office/drawing/2014/main" id="{48EDEFC3-C52C-47C5-9BE7-9F0507EDD6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61AEDB7-662E-4024-BC52-D0D0D520B312}" type="slidenum">
              <a:rPr lang="en-US" altLang="en-US" sz="1300"/>
              <a:pPr eaLnBrk="1" hangingPunct="1"/>
              <a:t>84</a:t>
            </a:fld>
            <a:endParaRPr lang="en-US" altLang="en-US" sz="1300"/>
          </a:p>
        </p:txBody>
      </p:sp>
      <p:sp>
        <p:nvSpPr>
          <p:cNvPr id="400387" name="Rectangle 2">
            <a:extLst>
              <a:ext uri="{FF2B5EF4-FFF2-40B4-BE49-F238E27FC236}">
                <a16:creationId xmlns:a16="http://schemas.microsoft.com/office/drawing/2014/main" id="{5FE25D82-C18F-4FD7-8270-467BFB789D2B}"/>
              </a:ext>
            </a:extLst>
          </p:cNvPr>
          <p:cNvSpPr>
            <a:spLocks noChangeArrowheads="1" noTextEdit="1"/>
          </p:cNvSpPr>
          <p:nvPr>
            <p:ph type="sldImg"/>
          </p:nvPr>
        </p:nvSpPr>
        <p:spPr>
          <a:solidFill>
            <a:srgbClr val="FFFFFF"/>
          </a:solidFill>
          <a:ln/>
        </p:spPr>
      </p:sp>
      <p:sp>
        <p:nvSpPr>
          <p:cNvPr id="400388" name="Rectangle 3">
            <a:extLst>
              <a:ext uri="{FF2B5EF4-FFF2-40B4-BE49-F238E27FC236}">
                <a16:creationId xmlns:a16="http://schemas.microsoft.com/office/drawing/2014/main" id="{4F9D0E09-1EE6-434B-9598-837B8579AFCD}"/>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7">
            <a:extLst>
              <a:ext uri="{FF2B5EF4-FFF2-40B4-BE49-F238E27FC236}">
                <a16:creationId xmlns:a16="http://schemas.microsoft.com/office/drawing/2014/main" id="{2D4730E9-61BC-46EB-95F5-1AE0D73C88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117C63-DC39-4A46-80C9-1D4503895D87}" type="slidenum">
              <a:rPr lang="en-US" altLang="en-US" sz="1300"/>
              <a:pPr eaLnBrk="1" hangingPunct="1"/>
              <a:t>85</a:t>
            </a:fld>
            <a:endParaRPr lang="en-US" altLang="en-US" sz="1300"/>
          </a:p>
        </p:txBody>
      </p:sp>
      <p:sp>
        <p:nvSpPr>
          <p:cNvPr id="401411" name="Rectangle 2">
            <a:extLst>
              <a:ext uri="{FF2B5EF4-FFF2-40B4-BE49-F238E27FC236}">
                <a16:creationId xmlns:a16="http://schemas.microsoft.com/office/drawing/2014/main" id="{6A685770-A4AB-4A70-B614-4A7CA64A99C0}"/>
              </a:ext>
            </a:extLst>
          </p:cNvPr>
          <p:cNvSpPr>
            <a:spLocks noChangeArrowheads="1" noTextEdit="1"/>
          </p:cNvSpPr>
          <p:nvPr>
            <p:ph type="sldImg"/>
          </p:nvPr>
        </p:nvSpPr>
        <p:spPr>
          <a:solidFill>
            <a:srgbClr val="FFFFFF"/>
          </a:solidFill>
          <a:ln/>
        </p:spPr>
      </p:sp>
      <p:sp>
        <p:nvSpPr>
          <p:cNvPr id="401412" name="Rectangle 3">
            <a:extLst>
              <a:ext uri="{FF2B5EF4-FFF2-40B4-BE49-F238E27FC236}">
                <a16:creationId xmlns:a16="http://schemas.microsoft.com/office/drawing/2014/main" id="{B01F1D4F-1989-489D-AF10-B1A0169F1FE5}"/>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ED292D9E-5033-4440-A142-DA58C2318A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A381FE-AEA6-490E-A440-335280781D67}" type="slidenum">
              <a:rPr lang="en-US" altLang="en-US" sz="1300"/>
              <a:pPr eaLnBrk="1" hangingPunct="1"/>
              <a:t>8</a:t>
            </a:fld>
            <a:endParaRPr lang="en-US" altLang="en-US" sz="1300"/>
          </a:p>
        </p:txBody>
      </p:sp>
      <p:sp>
        <p:nvSpPr>
          <p:cNvPr id="328707" name="Rectangle 2">
            <a:extLst>
              <a:ext uri="{FF2B5EF4-FFF2-40B4-BE49-F238E27FC236}">
                <a16:creationId xmlns:a16="http://schemas.microsoft.com/office/drawing/2014/main" id="{762E36C5-2374-4F93-A885-6ACAAE511478}"/>
              </a:ext>
            </a:extLst>
          </p:cNvPr>
          <p:cNvSpPr>
            <a:spLocks noChangeArrowheads="1" noTextEdit="1"/>
          </p:cNvSpPr>
          <p:nvPr>
            <p:ph type="sldImg"/>
          </p:nvPr>
        </p:nvSpPr>
        <p:spPr>
          <a:ln/>
        </p:spPr>
      </p:sp>
      <p:sp>
        <p:nvSpPr>
          <p:cNvPr id="328708" name="Rectangle 3">
            <a:extLst>
              <a:ext uri="{FF2B5EF4-FFF2-40B4-BE49-F238E27FC236}">
                <a16:creationId xmlns:a16="http://schemas.microsoft.com/office/drawing/2014/main" id="{237BA482-4B4E-48F7-88AF-96C287DA9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a:extLst>
              <a:ext uri="{FF2B5EF4-FFF2-40B4-BE49-F238E27FC236}">
                <a16:creationId xmlns:a16="http://schemas.microsoft.com/office/drawing/2014/main" id="{A9758B38-E60F-47FF-8424-5FB125C411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6A7287-FB72-41FE-9871-18376675881B}" type="slidenum">
              <a:rPr lang="en-US" altLang="en-US" sz="1300"/>
              <a:pPr eaLnBrk="1" hangingPunct="1"/>
              <a:t>86</a:t>
            </a:fld>
            <a:endParaRPr lang="en-US" altLang="en-US" sz="1300"/>
          </a:p>
        </p:txBody>
      </p:sp>
      <p:sp>
        <p:nvSpPr>
          <p:cNvPr id="402435" name="Rectangle 2">
            <a:extLst>
              <a:ext uri="{FF2B5EF4-FFF2-40B4-BE49-F238E27FC236}">
                <a16:creationId xmlns:a16="http://schemas.microsoft.com/office/drawing/2014/main" id="{48AEB74D-C1FE-4E88-9E09-7E93642353F1}"/>
              </a:ext>
            </a:extLst>
          </p:cNvPr>
          <p:cNvSpPr>
            <a:spLocks noChangeArrowheads="1" noTextEdit="1"/>
          </p:cNvSpPr>
          <p:nvPr>
            <p:ph type="sldImg"/>
          </p:nvPr>
        </p:nvSpPr>
        <p:spPr>
          <a:solidFill>
            <a:srgbClr val="FFFFFF"/>
          </a:solidFill>
          <a:ln/>
        </p:spPr>
      </p:sp>
      <p:sp>
        <p:nvSpPr>
          <p:cNvPr id="402436" name="Rectangle 3">
            <a:extLst>
              <a:ext uri="{FF2B5EF4-FFF2-40B4-BE49-F238E27FC236}">
                <a16:creationId xmlns:a16="http://schemas.microsoft.com/office/drawing/2014/main" id="{848896F2-90EC-4D56-BB9B-504FC034BAFB}"/>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a:extLst>
              <a:ext uri="{FF2B5EF4-FFF2-40B4-BE49-F238E27FC236}">
                <a16:creationId xmlns:a16="http://schemas.microsoft.com/office/drawing/2014/main" id="{92202ECC-F340-42B1-B3B9-CD7A21FA1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7E8C64-6C3F-409F-B2BF-6350424BD69A}" type="slidenum">
              <a:rPr lang="en-US" altLang="en-US" sz="1300"/>
              <a:pPr eaLnBrk="1" hangingPunct="1"/>
              <a:t>87</a:t>
            </a:fld>
            <a:endParaRPr lang="en-US" altLang="en-US" sz="1300"/>
          </a:p>
        </p:txBody>
      </p:sp>
      <p:sp>
        <p:nvSpPr>
          <p:cNvPr id="403459" name="Rectangle 2">
            <a:extLst>
              <a:ext uri="{FF2B5EF4-FFF2-40B4-BE49-F238E27FC236}">
                <a16:creationId xmlns:a16="http://schemas.microsoft.com/office/drawing/2014/main" id="{211C5443-44AD-46F6-8966-A9C33C9D2818}"/>
              </a:ext>
            </a:extLst>
          </p:cNvPr>
          <p:cNvSpPr>
            <a:spLocks noChangeArrowheads="1" noTextEdit="1"/>
          </p:cNvSpPr>
          <p:nvPr>
            <p:ph type="sldImg"/>
          </p:nvPr>
        </p:nvSpPr>
        <p:spPr>
          <a:solidFill>
            <a:srgbClr val="FFFFFF"/>
          </a:solidFill>
          <a:ln/>
        </p:spPr>
      </p:sp>
      <p:sp>
        <p:nvSpPr>
          <p:cNvPr id="403460" name="Rectangle 3">
            <a:extLst>
              <a:ext uri="{FF2B5EF4-FFF2-40B4-BE49-F238E27FC236}">
                <a16:creationId xmlns:a16="http://schemas.microsoft.com/office/drawing/2014/main" id="{1BED12CE-F41A-4E77-B27F-D06BC103F403}"/>
              </a:ext>
            </a:extLst>
          </p:cNvPr>
          <p:cNvSpPr>
            <a:spLocks noChangeArrowheads="1"/>
          </p:cNvSpPr>
          <p:nvPr>
            <p:ph type="body" idx="1"/>
          </p:nvPr>
        </p:nvSpPr>
        <p:spPr>
          <a:solidFill>
            <a:srgbClr val="FFFFFF"/>
          </a:solidFill>
          <a:ln>
            <a:solidFill>
              <a:srgbClr val="000000"/>
            </a:solidFill>
          </a:ln>
        </p:spPr>
        <p:txBody>
          <a:bodyPr/>
          <a:lstStyle/>
          <a:p>
            <a:r>
              <a:rPr lang="en-US" altLang="en-US"/>
              <a:t>Applies to both average and worst cases.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a:extLst>
              <a:ext uri="{FF2B5EF4-FFF2-40B4-BE49-F238E27FC236}">
                <a16:creationId xmlns:a16="http://schemas.microsoft.com/office/drawing/2014/main" id="{83B3609D-0DFB-4CCD-BA10-C8183E0326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FF62B8-6A01-42E8-A6F6-B846433AE6FD}" type="slidenum">
              <a:rPr lang="en-US" altLang="en-US" sz="1300"/>
              <a:pPr eaLnBrk="1" hangingPunct="1"/>
              <a:t>88</a:t>
            </a:fld>
            <a:endParaRPr lang="en-US" altLang="en-US" sz="1300"/>
          </a:p>
        </p:txBody>
      </p:sp>
      <p:sp>
        <p:nvSpPr>
          <p:cNvPr id="404483" name="Rectangle 2">
            <a:extLst>
              <a:ext uri="{FF2B5EF4-FFF2-40B4-BE49-F238E27FC236}">
                <a16:creationId xmlns:a16="http://schemas.microsoft.com/office/drawing/2014/main" id="{F8F30A45-C088-4392-9238-6BF2CFD1D6AC}"/>
              </a:ext>
            </a:extLst>
          </p:cNvPr>
          <p:cNvSpPr>
            <a:spLocks noChangeArrowheads="1" noTextEdit="1"/>
          </p:cNvSpPr>
          <p:nvPr>
            <p:ph type="sldImg"/>
          </p:nvPr>
        </p:nvSpPr>
        <p:spPr>
          <a:solidFill>
            <a:srgbClr val="FFFFFF"/>
          </a:solidFill>
          <a:ln/>
        </p:spPr>
      </p:sp>
      <p:sp>
        <p:nvSpPr>
          <p:cNvPr id="404484" name="Rectangle 3">
            <a:extLst>
              <a:ext uri="{FF2B5EF4-FFF2-40B4-BE49-F238E27FC236}">
                <a16:creationId xmlns:a16="http://schemas.microsoft.com/office/drawing/2014/main" id="{97F9B2C3-FAF6-4637-9C99-626303C0D25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a:extLst>
              <a:ext uri="{FF2B5EF4-FFF2-40B4-BE49-F238E27FC236}">
                <a16:creationId xmlns:a16="http://schemas.microsoft.com/office/drawing/2014/main" id="{98106EDD-FA6B-478D-81A2-AF7245ED141A}"/>
              </a:ext>
            </a:extLst>
          </p:cNvPr>
          <p:cNvSpPr>
            <a:spLocks noGrp="1" noRot="1" noChangeAspect="1" noTextEdit="1"/>
          </p:cNvSpPr>
          <p:nvPr>
            <p:ph type="sldImg"/>
          </p:nvPr>
        </p:nvSpPr>
        <p:spPr>
          <a:ln/>
        </p:spPr>
      </p:sp>
      <p:sp>
        <p:nvSpPr>
          <p:cNvPr id="405507" name="Notes Placeholder 2">
            <a:extLst>
              <a:ext uri="{FF2B5EF4-FFF2-40B4-BE49-F238E27FC236}">
                <a16:creationId xmlns:a16="http://schemas.microsoft.com/office/drawing/2014/main" id="{0A7DB73D-65F0-4685-A08E-6E493CC56E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5508" name="Slide Number Placeholder 3">
            <a:extLst>
              <a:ext uri="{FF2B5EF4-FFF2-40B4-BE49-F238E27FC236}">
                <a16:creationId xmlns:a16="http://schemas.microsoft.com/office/drawing/2014/main" id="{0C9714FF-6036-4BCF-8D5A-8BFC9A06B5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2B475E3-AECD-44C2-8D6E-EC7814337056}" type="slidenum">
              <a:rPr lang="en-US" altLang="en-US" sz="1300"/>
              <a:pPr eaLnBrk="1" hangingPunct="1"/>
              <a:t>89</a:t>
            </a:fld>
            <a:endParaRPr lang="en-US" altLang="en-US" sz="130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a:extLst>
              <a:ext uri="{FF2B5EF4-FFF2-40B4-BE49-F238E27FC236}">
                <a16:creationId xmlns:a16="http://schemas.microsoft.com/office/drawing/2014/main" id="{70892F65-3F0A-4D71-96A6-B79847A73B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860ED9-F07E-43A9-B122-FBB8764B7A2E}" type="slidenum">
              <a:rPr lang="en-US" altLang="en-US" sz="1300"/>
              <a:pPr eaLnBrk="1" hangingPunct="1"/>
              <a:t>90</a:t>
            </a:fld>
            <a:endParaRPr lang="en-US" altLang="en-US" sz="1300"/>
          </a:p>
        </p:txBody>
      </p:sp>
      <p:sp>
        <p:nvSpPr>
          <p:cNvPr id="406531" name="Rectangle 2">
            <a:extLst>
              <a:ext uri="{FF2B5EF4-FFF2-40B4-BE49-F238E27FC236}">
                <a16:creationId xmlns:a16="http://schemas.microsoft.com/office/drawing/2014/main" id="{8907718A-4BF3-4311-85E2-ADF4DF44ACF9}"/>
              </a:ext>
            </a:extLst>
          </p:cNvPr>
          <p:cNvSpPr>
            <a:spLocks noChangeArrowheads="1" noTextEdit="1"/>
          </p:cNvSpPr>
          <p:nvPr>
            <p:ph type="sldImg"/>
          </p:nvPr>
        </p:nvSpPr>
        <p:spPr>
          <a:solidFill>
            <a:srgbClr val="FFFFFF"/>
          </a:solidFill>
          <a:ln/>
        </p:spPr>
      </p:sp>
      <p:sp>
        <p:nvSpPr>
          <p:cNvPr id="406532" name="Rectangle 3">
            <a:extLst>
              <a:ext uri="{FF2B5EF4-FFF2-40B4-BE49-F238E27FC236}">
                <a16:creationId xmlns:a16="http://schemas.microsoft.com/office/drawing/2014/main" id="{75F030E5-B81B-416E-8956-EFE65762F2BA}"/>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a:extLst>
              <a:ext uri="{FF2B5EF4-FFF2-40B4-BE49-F238E27FC236}">
                <a16:creationId xmlns:a16="http://schemas.microsoft.com/office/drawing/2014/main" id="{258B3E96-0D52-4D2B-84D1-B57B62B322AC}"/>
              </a:ext>
            </a:extLst>
          </p:cNvPr>
          <p:cNvSpPr>
            <a:spLocks noGrp="1" noRot="1" noChangeAspect="1" noTextEdit="1"/>
          </p:cNvSpPr>
          <p:nvPr>
            <p:ph type="sldImg"/>
          </p:nvPr>
        </p:nvSpPr>
        <p:spPr>
          <a:ln/>
        </p:spPr>
      </p:sp>
      <p:sp>
        <p:nvSpPr>
          <p:cNvPr id="407555" name="Notes Placeholder 2">
            <a:extLst>
              <a:ext uri="{FF2B5EF4-FFF2-40B4-BE49-F238E27FC236}">
                <a16:creationId xmlns:a16="http://schemas.microsoft.com/office/drawing/2014/main" id="{8E34AA76-B5FC-4B1D-9234-AEEFD4E149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7556" name="Slide Number Placeholder 3">
            <a:extLst>
              <a:ext uri="{FF2B5EF4-FFF2-40B4-BE49-F238E27FC236}">
                <a16:creationId xmlns:a16="http://schemas.microsoft.com/office/drawing/2014/main" id="{73DFC6D1-E3C0-4311-8967-A8773D26D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B2D0AFF-393D-40B6-8E5C-3FE9A821468C}" type="slidenum">
              <a:rPr lang="en-US" altLang="en-US" sz="1300"/>
              <a:pPr eaLnBrk="1" hangingPunct="1"/>
              <a:t>91</a:t>
            </a:fld>
            <a:endParaRPr lang="en-US" altLang="en-US" sz="130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a:extLst>
              <a:ext uri="{FF2B5EF4-FFF2-40B4-BE49-F238E27FC236}">
                <a16:creationId xmlns:a16="http://schemas.microsoft.com/office/drawing/2014/main" id="{A5C3BEFD-FE70-4D78-9969-701ED4CE68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888F04-29CF-48A6-AD09-03415C546F5D}" type="slidenum">
              <a:rPr lang="en-US" altLang="en-US" sz="1300"/>
              <a:pPr eaLnBrk="1" hangingPunct="1"/>
              <a:t>92</a:t>
            </a:fld>
            <a:endParaRPr lang="en-US" altLang="en-US" sz="1300"/>
          </a:p>
        </p:txBody>
      </p:sp>
      <p:sp>
        <p:nvSpPr>
          <p:cNvPr id="408579" name="Rectangle 2">
            <a:extLst>
              <a:ext uri="{FF2B5EF4-FFF2-40B4-BE49-F238E27FC236}">
                <a16:creationId xmlns:a16="http://schemas.microsoft.com/office/drawing/2014/main" id="{6D9F4998-96EB-49A0-A31E-5A61D130DF81}"/>
              </a:ext>
            </a:extLst>
          </p:cNvPr>
          <p:cNvSpPr>
            <a:spLocks noChangeArrowheads="1" noTextEdit="1"/>
          </p:cNvSpPr>
          <p:nvPr>
            <p:ph type="sldImg"/>
          </p:nvPr>
        </p:nvSpPr>
        <p:spPr>
          <a:solidFill>
            <a:srgbClr val="FFFFFF"/>
          </a:solidFill>
          <a:ln/>
        </p:spPr>
      </p:sp>
      <p:sp>
        <p:nvSpPr>
          <p:cNvPr id="408580" name="Rectangle 3">
            <a:extLst>
              <a:ext uri="{FF2B5EF4-FFF2-40B4-BE49-F238E27FC236}">
                <a16:creationId xmlns:a16="http://schemas.microsoft.com/office/drawing/2014/main" id="{9F86B5C0-B6D1-4F0B-A004-53B3AFBFB6B1}"/>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a:extLst>
              <a:ext uri="{FF2B5EF4-FFF2-40B4-BE49-F238E27FC236}">
                <a16:creationId xmlns:a16="http://schemas.microsoft.com/office/drawing/2014/main" id="{1C824A58-EEEC-452E-AFAE-33CCF801A1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549CFD-4143-4B35-8130-77E1047B5D94}" type="slidenum">
              <a:rPr lang="en-US" altLang="en-US" sz="1300"/>
              <a:pPr eaLnBrk="1" hangingPunct="1"/>
              <a:t>93</a:t>
            </a:fld>
            <a:endParaRPr lang="en-US" altLang="en-US" sz="1300"/>
          </a:p>
        </p:txBody>
      </p:sp>
      <p:sp>
        <p:nvSpPr>
          <p:cNvPr id="409603" name="Rectangle 2">
            <a:extLst>
              <a:ext uri="{FF2B5EF4-FFF2-40B4-BE49-F238E27FC236}">
                <a16:creationId xmlns:a16="http://schemas.microsoft.com/office/drawing/2014/main" id="{C7E7AB83-A5CF-45B7-A940-71CD02818DDB}"/>
              </a:ext>
            </a:extLst>
          </p:cNvPr>
          <p:cNvSpPr>
            <a:spLocks noChangeArrowheads="1" noTextEdit="1"/>
          </p:cNvSpPr>
          <p:nvPr>
            <p:ph type="sldImg"/>
          </p:nvPr>
        </p:nvSpPr>
        <p:spPr>
          <a:solidFill>
            <a:srgbClr val="FFFFFF"/>
          </a:solidFill>
          <a:ln/>
        </p:spPr>
      </p:sp>
      <p:sp>
        <p:nvSpPr>
          <p:cNvPr id="409604" name="Rectangle 3">
            <a:extLst>
              <a:ext uri="{FF2B5EF4-FFF2-40B4-BE49-F238E27FC236}">
                <a16:creationId xmlns:a16="http://schemas.microsoft.com/office/drawing/2014/main" id="{257D5466-2609-46C2-B516-56A49965AE55}"/>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a:extLst>
              <a:ext uri="{FF2B5EF4-FFF2-40B4-BE49-F238E27FC236}">
                <a16:creationId xmlns:a16="http://schemas.microsoft.com/office/drawing/2014/main" id="{280B996B-63C9-442E-BF32-AB6D79C862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12F9E99-E09A-43F2-BE68-8F57756C85F6}" type="slidenum">
              <a:rPr lang="en-US" altLang="en-US" sz="1300"/>
              <a:pPr eaLnBrk="1" hangingPunct="1"/>
              <a:t>94</a:t>
            </a:fld>
            <a:endParaRPr lang="en-US" altLang="en-US" sz="1300"/>
          </a:p>
        </p:txBody>
      </p:sp>
      <p:sp>
        <p:nvSpPr>
          <p:cNvPr id="410627" name="Rectangle 2">
            <a:extLst>
              <a:ext uri="{FF2B5EF4-FFF2-40B4-BE49-F238E27FC236}">
                <a16:creationId xmlns:a16="http://schemas.microsoft.com/office/drawing/2014/main" id="{A276CF72-4920-4DD2-843C-2C7F38F7068D}"/>
              </a:ext>
            </a:extLst>
          </p:cNvPr>
          <p:cNvSpPr>
            <a:spLocks noChangeArrowheads="1" noTextEdit="1"/>
          </p:cNvSpPr>
          <p:nvPr>
            <p:ph type="sldImg"/>
          </p:nvPr>
        </p:nvSpPr>
        <p:spPr>
          <a:solidFill>
            <a:srgbClr val="FFFFFF"/>
          </a:solidFill>
          <a:ln/>
        </p:spPr>
      </p:sp>
      <p:sp>
        <p:nvSpPr>
          <p:cNvPr id="410628" name="Rectangle 3">
            <a:extLst>
              <a:ext uri="{FF2B5EF4-FFF2-40B4-BE49-F238E27FC236}">
                <a16:creationId xmlns:a16="http://schemas.microsoft.com/office/drawing/2014/main" id="{DC0B2C86-5B34-46DA-8ABF-46136C98379E}"/>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a:extLst>
              <a:ext uri="{FF2B5EF4-FFF2-40B4-BE49-F238E27FC236}">
                <a16:creationId xmlns:a16="http://schemas.microsoft.com/office/drawing/2014/main" id="{C7DDFC70-3B21-4A6B-8792-D5492FFDD1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5EABCD3-7956-4ECE-A04A-A75AE008B97C}" type="slidenum">
              <a:rPr lang="en-US" altLang="en-US" sz="1300"/>
              <a:pPr eaLnBrk="1" hangingPunct="1"/>
              <a:t>95</a:t>
            </a:fld>
            <a:endParaRPr lang="en-US" altLang="en-US" sz="1300"/>
          </a:p>
        </p:txBody>
      </p:sp>
      <p:sp>
        <p:nvSpPr>
          <p:cNvPr id="411651" name="Rectangle 2">
            <a:extLst>
              <a:ext uri="{FF2B5EF4-FFF2-40B4-BE49-F238E27FC236}">
                <a16:creationId xmlns:a16="http://schemas.microsoft.com/office/drawing/2014/main" id="{94B99059-377C-4D1B-942E-2FFD8E624070}"/>
              </a:ext>
            </a:extLst>
          </p:cNvPr>
          <p:cNvSpPr>
            <a:spLocks noChangeArrowheads="1" noTextEdit="1"/>
          </p:cNvSpPr>
          <p:nvPr>
            <p:ph type="sldImg"/>
          </p:nvPr>
        </p:nvSpPr>
        <p:spPr>
          <a:solidFill>
            <a:srgbClr val="FFFFFF"/>
          </a:solidFill>
          <a:ln/>
        </p:spPr>
      </p:sp>
      <p:sp>
        <p:nvSpPr>
          <p:cNvPr id="411652" name="Rectangle 3">
            <a:extLst>
              <a:ext uri="{FF2B5EF4-FFF2-40B4-BE49-F238E27FC236}">
                <a16:creationId xmlns:a16="http://schemas.microsoft.com/office/drawing/2014/main" id="{3DD9C51A-045D-4B45-B906-22D28E1F3BA6}"/>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a:extLst>
              <a:ext uri="{FF2B5EF4-FFF2-40B4-BE49-F238E27FC236}">
                <a16:creationId xmlns:a16="http://schemas.microsoft.com/office/drawing/2014/main" id="{3DB2E8E5-A7D7-4BAA-971F-41E327533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7FC9FC-3655-4D4A-BF6F-3D9982A7BBC3}" type="slidenum">
              <a:rPr lang="en-US" altLang="en-US" sz="1300"/>
              <a:pPr eaLnBrk="1" hangingPunct="1"/>
              <a:t>9</a:t>
            </a:fld>
            <a:endParaRPr lang="en-US" altLang="en-US" sz="1300"/>
          </a:p>
        </p:txBody>
      </p:sp>
      <p:sp>
        <p:nvSpPr>
          <p:cNvPr id="329731" name="Rectangle 2">
            <a:extLst>
              <a:ext uri="{FF2B5EF4-FFF2-40B4-BE49-F238E27FC236}">
                <a16:creationId xmlns:a16="http://schemas.microsoft.com/office/drawing/2014/main" id="{44DB4721-78B3-4093-B5DC-BBA6C1F8BF6E}"/>
              </a:ext>
            </a:extLst>
          </p:cNvPr>
          <p:cNvSpPr>
            <a:spLocks noChangeArrowheads="1" noTextEdit="1"/>
          </p:cNvSpPr>
          <p:nvPr>
            <p:ph type="sldImg"/>
          </p:nvPr>
        </p:nvSpPr>
        <p:spPr>
          <a:ln/>
        </p:spPr>
      </p:sp>
      <p:sp>
        <p:nvSpPr>
          <p:cNvPr id="329732" name="Rectangle 3">
            <a:extLst>
              <a:ext uri="{FF2B5EF4-FFF2-40B4-BE49-F238E27FC236}">
                <a16:creationId xmlns:a16="http://schemas.microsoft.com/office/drawing/2014/main" id="{062DD839-A011-4E2F-A3F0-62C55DD155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These questions often  help to narrow the possibilities.</a:t>
            </a:r>
          </a:p>
          <a:p>
            <a:pPr eaLnBrk="1" hangingPunct="1"/>
            <a:endParaRPr lang="en-US" altLang="en-US"/>
          </a:p>
          <a:p>
            <a:pPr eaLnBrk="1" hangingPunct="1"/>
            <a:r>
              <a:rPr lang="en-US" altLang="en-US"/>
              <a:t>If data can be deleted, a more complex representation is typically required.</a:t>
            </a:r>
          </a:p>
          <a:p>
            <a:pPr eaLnBrk="1" hangingPunct="1"/>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a:extLst>
              <a:ext uri="{FF2B5EF4-FFF2-40B4-BE49-F238E27FC236}">
                <a16:creationId xmlns:a16="http://schemas.microsoft.com/office/drawing/2014/main" id="{8D15EBE2-7D77-400E-BE9C-1552951DA2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69BD26-A5B1-4317-A8AB-468602B32EC0}" type="slidenum">
              <a:rPr lang="en-US" altLang="en-US" sz="1300"/>
              <a:pPr eaLnBrk="1" hangingPunct="1"/>
              <a:t>96</a:t>
            </a:fld>
            <a:endParaRPr lang="en-US" altLang="en-US" sz="1300"/>
          </a:p>
        </p:txBody>
      </p:sp>
      <p:sp>
        <p:nvSpPr>
          <p:cNvPr id="412675" name="Rectangle 2">
            <a:extLst>
              <a:ext uri="{FF2B5EF4-FFF2-40B4-BE49-F238E27FC236}">
                <a16:creationId xmlns:a16="http://schemas.microsoft.com/office/drawing/2014/main" id="{E7F0B50E-750F-4F81-9284-92E228D35F57}"/>
              </a:ext>
            </a:extLst>
          </p:cNvPr>
          <p:cNvSpPr>
            <a:spLocks noChangeArrowheads="1" noTextEdit="1"/>
          </p:cNvSpPr>
          <p:nvPr>
            <p:ph type="sldImg"/>
          </p:nvPr>
        </p:nvSpPr>
        <p:spPr>
          <a:solidFill>
            <a:srgbClr val="FFFFFF"/>
          </a:solidFill>
          <a:ln/>
        </p:spPr>
      </p:sp>
      <p:sp>
        <p:nvSpPr>
          <p:cNvPr id="412676" name="Rectangle 3">
            <a:extLst>
              <a:ext uri="{FF2B5EF4-FFF2-40B4-BE49-F238E27FC236}">
                <a16:creationId xmlns:a16="http://schemas.microsoft.com/office/drawing/2014/main" id="{F667E585-E9C7-4A98-9E42-1BF05DE39606}"/>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a:extLst>
              <a:ext uri="{FF2B5EF4-FFF2-40B4-BE49-F238E27FC236}">
                <a16:creationId xmlns:a16="http://schemas.microsoft.com/office/drawing/2014/main" id="{CBB0F118-ADF4-4F40-8B28-ABE6F31D17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E096FAB-EE9F-4CD3-B3DC-B6E33D6B3274}" type="slidenum">
              <a:rPr lang="en-US" altLang="en-US" sz="1300"/>
              <a:pPr eaLnBrk="1" hangingPunct="1"/>
              <a:t>97</a:t>
            </a:fld>
            <a:endParaRPr lang="en-US" altLang="en-US" sz="1300"/>
          </a:p>
        </p:txBody>
      </p:sp>
      <p:sp>
        <p:nvSpPr>
          <p:cNvPr id="413699" name="Rectangle 2">
            <a:extLst>
              <a:ext uri="{FF2B5EF4-FFF2-40B4-BE49-F238E27FC236}">
                <a16:creationId xmlns:a16="http://schemas.microsoft.com/office/drawing/2014/main" id="{3B03CDEC-8BAE-40BC-ABE1-4106D9CC3FB3}"/>
              </a:ext>
            </a:extLst>
          </p:cNvPr>
          <p:cNvSpPr>
            <a:spLocks noChangeArrowheads="1" noTextEdit="1"/>
          </p:cNvSpPr>
          <p:nvPr>
            <p:ph type="sldImg"/>
          </p:nvPr>
        </p:nvSpPr>
        <p:spPr>
          <a:solidFill>
            <a:srgbClr val="FFFFFF"/>
          </a:solidFill>
          <a:ln/>
        </p:spPr>
      </p:sp>
      <p:sp>
        <p:nvSpPr>
          <p:cNvPr id="413700" name="Rectangle 3">
            <a:extLst>
              <a:ext uri="{FF2B5EF4-FFF2-40B4-BE49-F238E27FC236}">
                <a16:creationId xmlns:a16="http://schemas.microsoft.com/office/drawing/2014/main" id="{38ABFD7E-C983-4558-B1FF-F74C65D80710}"/>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a:extLst>
              <a:ext uri="{FF2B5EF4-FFF2-40B4-BE49-F238E27FC236}">
                <a16:creationId xmlns:a16="http://schemas.microsoft.com/office/drawing/2014/main" id="{DDFD378A-E0DD-4841-8550-08B832C861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D35AA1-459A-452E-923C-DA034245DD02}" type="slidenum">
              <a:rPr lang="en-US" altLang="en-US" sz="1300"/>
              <a:pPr eaLnBrk="1" hangingPunct="1"/>
              <a:t>98</a:t>
            </a:fld>
            <a:endParaRPr lang="en-US" altLang="en-US" sz="1300"/>
          </a:p>
        </p:txBody>
      </p:sp>
      <p:sp>
        <p:nvSpPr>
          <p:cNvPr id="414723" name="Rectangle 2">
            <a:extLst>
              <a:ext uri="{FF2B5EF4-FFF2-40B4-BE49-F238E27FC236}">
                <a16:creationId xmlns:a16="http://schemas.microsoft.com/office/drawing/2014/main" id="{7958444E-FD03-455F-BA76-16D589F24B19}"/>
              </a:ext>
            </a:extLst>
          </p:cNvPr>
          <p:cNvSpPr>
            <a:spLocks noChangeArrowheads="1" noTextEdit="1"/>
          </p:cNvSpPr>
          <p:nvPr>
            <p:ph type="sldImg"/>
          </p:nvPr>
        </p:nvSpPr>
        <p:spPr>
          <a:solidFill>
            <a:srgbClr val="FFFFFF"/>
          </a:solidFill>
          <a:ln/>
        </p:spPr>
      </p:sp>
      <p:sp>
        <p:nvSpPr>
          <p:cNvPr id="414724" name="Rectangle 3">
            <a:extLst>
              <a:ext uri="{FF2B5EF4-FFF2-40B4-BE49-F238E27FC236}">
                <a16:creationId xmlns:a16="http://schemas.microsoft.com/office/drawing/2014/main" id="{462956AD-6D18-4B34-A661-D16C676B8649}"/>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a:extLst>
              <a:ext uri="{FF2B5EF4-FFF2-40B4-BE49-F238E27FC236}">
                <a16:creationId xmlns:a16="http://schemas.microsoft.com/office/drawing/2014/main" id="{5F3749B2-6507-4CC0-A0D1-BE9CC706DA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D6CA04D-6E9E-4143-AFAA-84D2C3182D97}" type="slidenum">
              <a:rPr lang="en-US" altLang="en-US" sz="1300"/>
              <a:pPr eaLnBrk="1" hangingPunct="1"/>
              <a:t>99</a:t>
            </a:fld>
            <a:endParaRPr lang="en-US" altLang="en-US" sz="1300"/>
          </a:p>
        </p:txBody>
      </p:sp>
      <p:sp>
        <p:nvSpPr>
          <p:cNvPr id="415747" name="Rectangle 2">
            <a:extLst>
              <a:ext uri="{FF2B5EF4-FFF2-40B4-BE49-F238E27FC236}">
                <a16:creationId xmlns:a16="http://schemas.microsoft.com/office/drawing/2014/main" id="{3C908977-C922-4B1A-91DD-F511EFC1461B}"/>
              </a:ext>
            </a:extLst>
          </p:cNvPr>
          <p:cNvSpPr>
            <a:spLocks noChangeArrowheads="1" noTextEdit="1"/>
          </p:cNvSpPr>
          <p:nvPr>
            <p:ph type="sldImg"/>
          </p:nvPr>
        </p:nvSpPr>
        <p:spPr>
          <a:solidFill>
            <a:srgbClr val="FFFFFF"/>
          </a:solidFill>
          <a:ln/>
        </p:spPr>
      </p:sp>
      <p:sp>
        <p:nvSpPr>
          <p:cNvPr id="415748" name="Rectangle 3">
            <a:extLst>
              <a:ext uri="{FF2B5EF4-FFF2-40B4-BE49-F238E27FC236}">
                <a16:creationId xmlns:a16="http://schemas.microsoft.com/office/drawing/2014/main" id="{7F57EA71-0B8E-4C4A-A3F1-266ECC83FE2F}"/>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a:extLst>
              <a:ext uri="{FF2B5EF4-FFF2-40B4-BE49-F238E27FC236}">
                <a16:creationId xmlns:a16="http://schemas.microsoft.com/office/drawing/2014/main" id="{101C23E9-F260-42F2-8146-00B74CD853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D7BA68D-33A2-4E96-B026-E35533D64FB1}" type="slidenum">
              <a:rPr lang="en-US" altLang="en-US" sz="1300"/>
              <a:pPr eaLnBrk="1" hangingPunct="1"/>
              <a:t>100</a:t>
            </a:fld>
            <a:endParaRPr lang="en-US" altLang="en-US" sz="1300"/>
          </a:p>
        </p:txBody>
      </p:sp>
      <p:sp>
        <p:nvSpPr>
          <p:cNvPr id="416771" name="Rectangle 2">
            <a:extLst>
              <a:ext uri="{FF2B5EF4-FFF2-40B4-BE49-F238E27FC236}">
                <a16:creationId xmlns:a16="http://schemas.microsoft.com/office/drawing/2014/main" id="{F9999A03-0CA3-4852-BFBC-D9A2CB7E358A}"/>
              </a:ext>
            </a:extLst>
          </p:cNvPr>
          <p:cNvSpPr>
            <a:spLocks noChangeArrowheads="1" noTextEdit="1"/>
          </p:cNvSpPr>
          <p:nvPr>
            <p:ph type="sldImg"/>
          </p:nvPr>
        </p:nvSpPr>
        <p:spPr>
          <a:solidFill>
            <a:srgbClr val="FFFFFF"/>
          </a:solidFill>
          <a:ln/>
        </p:spPr>
      </p:sp>
      <p:sp>
        <p:nvSpPr>
          <p:cNvPr id="416772" name="Rectangle 3">
            <a:extLst>
              <a:ext uri="{FF2B5EF4-FFF2-40B4-BE49-F238E27FC236}">
                <a16:creationId xmlns:a16="http://schemas.microsoft.com/office/drawing/2014/main" id="{7B2FB6C1-AE96-4E7A-B364-E21E90C282E7}"/>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a:extLst>
              <a:ext uri="{FF2B5EF4-FFF2-40B4-BE49-F238E27FC236}">
                <a16:creationId xmlns:a16="http://schemas.microsoft.com/office/drawing/2014/main" id="{B9B5537C-76B2-4EA0-AD08-7596B00D20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3D8B10-039B-4983-94C7-358E0ABD3496}" type="slidenum">
              <a:rPr lang="en-US" altLang="en-US" sz="1300"/>
              <a:pPr eaLnBrk="1" hangingPunct="1"/>
              <a:t>101</a:t>
            </a:fld>
            <a:endParaRPr lang="en-US" altLang="en-US" sz="1300"/>
          </a:p>
        </p:txBody>
      </p:sp>
      <p:sp>
        <p:nvSpPr>
          <p:cNvPr id="417795" name="Rectangle 2">
            <a:extLst>
              <a:ext uri="{FF2B5EF4-FFF2-40B4-BE49-F238E27FC236}">
                <a16:creationId xmlns:a16="http://schemas.microsoft.com/office/drawing/2014/main" id="{08B3DEDA-7110-42EA-8A2A-140D32C749C1}"/>
              </a:ext>
            </a:extLst>
          </p:cNvPr>
          <p:cNvSpPr>
            <a:spLocks noChangeArrowheads="1" noTextEdit="1"/>
          </p:cNvSpPr>
          <p:nvPr>
            <p:ph type="sldImg"/>
          </p:nvPr>
        </p:nvSpPr>
        <p:spPr>
          <a:solidFill>
            <a:srgbClr val="FFFFFF"/>
          </a:solidFill>
          <a:ln/>
        </p:spPr>
      </p:sp>
      <p:sp>
        <p:nvSpPr>
          <p:cNvPr id="417796" name="Rectangle 3">
            <a:extLst>
              <a:ext uri="{FF2B5EF4-FFF2-40B4-BE49-F238E27FC236}">
                <a16:creationId xmlns:a16="http://schemas.microsoft.com/office/drawing/2014/main" id="{B51DEA28-CF99-4D3B-BF2B-F75FEAB85AEC}"/>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a:extLst>
              <a:ext uri="{FF2B5EF4-FFF2-40B4-BE49-F238E27FC236}">
                <a16:creationId xmlns:a16="http://schemas.microsoft.com/office/drawing/2014/main" id="{0759643A-C634-4056-8CB4-EF921BE3DC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6ECE72-4732-4393-B1E9-7F1FA7241F26}" type="slidenum">
              <a:rPr lang="en-US" altLang="en-US" sz="1300"/>
              <a:pPr eaLnBrk="1" hangingPunct="1"/>
              <a:t>102</a:t>
            </a:fld>
            <a:endParaRPr lang="en-US" altLang="en-US" sz="1300"/>
          </a:p>
        </p:txBody>
      </p:sp>
      <p:sp>
        <p:nvSpPr>
          <p:cNvPr id="418819" name="Rectangle 2">
            <a:extLst>
              <a:ext uri="{FF2B5EF4-FFF2-40B4-BE49-F238E27FC236}">
                <a16:creationId xmlns:a16="http://schemas.microsoft.com/office/drawing/2014/main" id="{F0EAD15F-81AA-4221-9BF0-5DF141B324C8}"/>
              </a:ext>
            </a:extLst>
          </p:cNvPr>
          <p:cNvSpPr>
            <a:spLocks noChangeArrowheads="1" noTextEdit="1"/>
          </p:cNvSpPr>
          <p:nvPr>
            <p:ph type="sldImg"/>
          </p:nvPr>
        </p:nvSpPr>
        <p:spPr>
          <a:solidFill>
            <a:srgbClr val="FFFFFF"/>
          </a:solidFill>
          <a:ln/>
        </p:spPr>
      </p:sp>
      <p:sp>
        <p:nvSpPr>
          <p:cNvPr id="418820" name="Rectangle 3">
            <a:extLst>
              <a:ext uri="{FF2B5EF4-FFF2-40B4-BE49-F238E27FC236}">
                <a16:creationId xmlns:a16="http://schemas.microsoft.com/office/drawing/2014/main" id="{1910E5CC-377F-4C1A-A114-F634A0C7DCED}"/>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a:extLst>
              <a:ext uri="{FF2B5EF4-FFF2-40B4-BE49-F238E27FC236}">
                <a16:creationId xmlns:a16="http://schemas.microsoft.com/office/drawing/2014/main" id="{9ADB6A3F-B940-457C-A766-830103C044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119CB5C-2A0F-4004-996B-0D3D6925FF6D}" type="slidenum">
              <a:rPr lang="en-US" altLang="en-US" sz="1300"/>
              <a:pPr eaLnBrk="1" hangingPunct="1"/>
              <a:t>103</a:t>
            </a:fld>
            <a:endParaRPr lang="en-US" altLang="en-US" sz="1300"/>
          </a:p>
        </p:txBody>
      </p:sp>
      <p:sp>
        <p:nvSpPr>
          <p:cNvPr id="419843" name="Rectangle 2">
            <a:extLst>
              <a:ext uri="{FF2B5EF4-FFF2-40B4-BE49-F238E27FC236}">
                <a16:creationId xmlns:a16="http://schemas.microsoft.com/office/drawing/2014/main" id="{63287889-9191-4893-A2D6-CBAAFC11E492}"/>
              </a:ext>
            </a:extLst>
          </p:cNvPr>
          <p:cNvSpPr>
            <a:spLocks noChangeArrowheads="1" noTextEdit="1"/>
          </p:cNvSpPr>
          <p:nvPr>
            <p:ph type="sldImg"/>
          </p:nvPr>
        </p:nvSpPr>
        <p:spPr>
          <a:solidFill>
            <a:srgbClr val="FFFFFF"/>
          </a:solidFill>
          <a:ln/>
        </p:spPr>
      </p:sp>
      <p:sp>
        <p:nvSpPr>
          <p:cNvPr id="419844" name="Rectangle 3">
            <a:extLst>
              <a:ext uri="{FF2B5EF4-FFF2-40B4-BE49-F238E27FC236}">
                <a16:creationId xmlns:a16="http://schemas.microsoft.com/office/drawing/2014/main" id="{26588ECE-A33F-4655-A347-C99A05BBD6A4}"/>
              </a:ext>
            </a:extLst>
          </p:cNvPr>
          <p:cNvSpPr>
            <a:spLocks noChangeArrowheads="1"/>
          </p:cNvSpPr>
          <p:nvPr>
            <p:ph type="body" idx="1"/>
          </p:nvPr>
        </p:nvSpPr>
        <p:spPr>
          <a:solidFill>
            <a:srgbClr val="FFFFFF"/>
          </a:solidFill>
          <a:ln>
            <a:solidFill>
              <a:srgbClr val="000000"/>
            </a:solidFill>
          </a:ln>
        </p:spPr>
        <p:txBody>
          <a:bodyP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a:extLst>
              <a:ext uri="{FF2B5EF4-FFF2-40B4-BE49-F238E27FC236}">
                <a16:creationId xmlns:a16="http://schemas.microsoft.com/office/drawing/2014/main" id="{F12DF76A-AD16-46DA-97A0-7583FEB78C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390053-8D7D-4910-9236-9D694E841E95}" type="slidenum">
              <a:rPr lang="en-US" altLang="en-US" sz="1300"/>
              <a:pPr eaLnBrk="1" hangingPunct="1"/>
              <a:t>104</a:t>
            </a:fld>
            <a:endParaRPr lang="en-US" altLang="en-US" sz="1300"/>
          </a:p>
        </p:txBody>
      </p:sp>
      <p:sp>
        <p:nvSpPr>
          <p:cNvPr id="420867" name="Rectangle 2">
            <a:extLst>
              <a:ext uri="{FF2B5EF4-FFF2-40B4-BE49-F238E27FC236}">
                <a16:creationId xmlns:a16="http://schemas.microsoft.com/office/drawing/2014/main" id="{D49D750A-B7B0-4FA3-925E-E539243093B2}"/>
              </a:ext>
            </a:extLst>
          </p:cNvPr>
          <p:cNvSpPr>
            <a:spLocks noChangeArrowheads="1" noTextEdit="1"/>
          </p:cNvSpPr>
          <p:nvPr>
            <p:ph type="sldImg"/>
          </p:nvPr>
        </p:nvSpPr>
        <p:spPr>
          <a:solidFill>
            <a:srgbClr val="FFFFFF"/>
          </a:solidFill>
          <a:ln/>
        </p:spPr>
      </p:sp>
      <p:sp>
        <p:nvSpPr>
          <p:cNvPr id="420868" name="Rectangle 3">
            <a:extLst>
              <a:ext uri="{FF2B5EF4-FFF2-40B4-BE49-F238E27FC236}">
                <a16:creationId xmlns:a16="http://schemas.microsoft.com/office/drawing/2014/main" id="{1ABA0A50-7451-4545-9FE7-42529C3580A6}"/>
              </a:ext>
            </a:extLst>
          </p:cNvPr>
          <p:cNvSpPr>
            <a:spLocks noChangeArrowheads="1"/>
          </p:cNvSpPr>
          <p:nvPr>
            <p:ph type="body" idx="1"/>
          </p:nvPr>
        </p:nvSpPr>
        <p:spPr>
          <a:solidFill>
            <a:srgbClr val="FFFFFF"/>
          </a:solidFill>
          <a:ln>
            <a:solidFill>
              <a:srgbClr val="000000"/>
            </a:solidFill>
          </a:ln>
        </p:spPr>
        <p:txBody>
          <a:bodyPr/>
          <a:lstStyle/>
          <a:p>
            <a:r>
              <a:rPr lang="en-US" altLang="en-US"/>
              <a:t>If we stick to the requirement that the queue elements be at the beginning </a:t>
            </a:r>
            <a:r>
              <a:rPr lang="en-US" altLang="en-US" i="1"/>
              <a:t>n</a:t>
            </a:r>
            <a:r>
              <a:rPr lang="en-US" altLang="en-US"/>
              <a:t> elements of the array, then either enqueue or dequeue must be </a:t>
            </a:r>
            <a:r>
              <a:rPr lang="en-US" altLang="en-US">
                <a:sym typeface="Symbol" panose="05050102010706020507" pitchFamily="18" charset="2"/>
              </a:rPr>
              <a:t></a:t>
            </a:r>
            <a:r>
              <a:rPr lang="en-US" altLang="en-US"/>
              <a:t>(</a:t>
            </a:r>
            <a:r>
              <a:rPr lang="en-US" altLang="en-US" i="1"/>
              <a:t>n</a:t>
            </a:r>
            <a:r>
              <a:rPr lang="en-US" altLang="en-US"/>
              <a:t>).</a:t>
            </a:r>
          </a:p>
          <a:p>
            <a:endParaRPr lang="en-US" altLang="en-US"/>
          </a:p>
          <a:p>
            <a:r>
              <a:rPr lang="en-US" altLang="en-US"/>
              <a:t>Better is to let  the elements “drift” within the array.</a:t>
            </a:r>
          </a:p>
          <a:p>
            <a:endParaRPr lang="en-US" altLang="en-US"/>
          </a:p>
          <a:p>
            <a:r>
              <a:rPr lang="en-US" altLang="en-US"/>
              <a:t>Unfortunately, as items are added and removed, the queue “drifts” toward the end.  Eventually, there will be no space to the right of the queue, even though there is space in the array.</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a:extLst>
              <a:ext uri="{FF2B5EF4-FFF2-40B4-BE49-F238E27FC236}">
                <a16:creationId xmlns:a16="http://schemas.microsoft.com/office/drawing/2014/main" id="{7884CFDF-C863-437C-B15C-C90C706748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FBC5E9-1327-4C85-98F4-F6003CE1C9D6}" type="slidenum">
              <a:rPr lang="en-US" altLang="en-US" sz="1300"/>
              <a:pPr eaLnBrk="1" hangingPunct="1"/>
              <a:t>105</a:t>
            </a:fld>
            <a:endParaRPr lang="en-US" altLang="en-US" sz="1300"/>
          </a:p>
        </p:txBody>
      </p:sp>
      <p:sp>
        <p:nvSpPr>
          <p:cNvPr id="421891" name="Rectangle 2">
            <a:extLst>
              <a:ext uri="{FF2B5EF4-FFF2-40B4-BE49-F238E27FC236}">
                <a16:creationId xmlns:a16="http://schemas.microsoft.com/office/drawing/2014/main" id="{34F524C3-A52E-4B44-AF7D-F00C423FE831}"/>
              </a:ext>
            </a:extLst>
          </p:cNvPr>
          <p:cNvSpPr>
            <a:spLocks noChangeArrowheads="1" noTextEdit="1"/>
          </p:cNvSpPr>
          <p:nvPr>
            <p:ph type="sldImg"/>
          </p:nvPr>
        </p:nvSpPr>
        <p:spPr>
          <a:solidFill>
            <a:srgbClr val="FFFFFF"/>
          </a:solidFill>
          <a:ln/>
        </p:spPr>
      </p:sp>
      <p:sp>
        <p:nvSpPr>
          <p:cNvPr id="421892" name="Rectangle 3">
            <a:extLst>
              <a:ext uri="{FF2B5EF4-FFF2-40B4-BE49-F238E27FC236}">
                <a16:creationId xmlns:a16="http://schemas.microsoft.com/office/drawing/2014/main" id="{D87CADFA-1E23-408F-8CF3-E6CF8D35F1A8}"/>
              </a:ext>
            </a:extLst>
          </p:cNvPr>
          <p:cNvSpPr>
            <a:spLocks noChangeArrowheads="1"/>
          </p:cNvSpPr>
          <p:nvPr>
            <p:ph type="body" idx="1"/>
          </p:nvPr>
        </p:nvSpPr>
        <p:spPr>
          <a:solidFill>
            <a:srgbClr val="FFFFFF"/>
          </a:solidFill>
          <a:ln>
            <a:solidFill>
              <a:srgbClr val="000000"/>
            </a:solidFill>
          </a:ln>
        </p:spPr>
        <p:txBody>
          <a:bodyPr/>
          <a:lstStyle/>
          <a:p>
            <a:r>
              <a:rPr lang="en-US" altLang="en-US"/>
              <a:t>By using the mod function, we can easily achieve the effect of a “circular” queue.</a:t>
            </a:r>
          </a:p>
          <a:p>
            <a:endParaRPr lang="en-US" altLang="en-US"/>
          </a:p>
          <a:p>
            <a:r>
              <a:rPr lang="en-US" altLang="en-US"/>
              <a:t>This leaves one more issue.  Where do the front and rear pointers go (point to the item?  Or to the space before/after the item)?  And, how do we distinguish a full from an empty queue?</a:t>
            </a:r>
          </a:p>
          <a:p>
            <a:endParaRPr lang="en-US" altLang="en-US"/>
          </a:p>
          <a:p>
            <a:r>
              <a:rPr lang="en-US" altLang="en-US"/>
              <a:t>Given a fixed position for the front element (and its pointer), there are </a:t>
            </a:r>
            <a:r>
              <a:rPr lang="en-US" altLang="en-US" i="1"/>
              <a:t>n</a:t>
            </a:r>
            <a:r>
              <a:rPr lang="en-US" altLang="en-US"/>
              <a:t>-1 possible states for the queue (0 through </a:t>
            </a:r>
            <a:r>
              <a:rPr lang="en-US" altLang="en-US" i="1"/>
              <a:t>n</a:t>
            </a:r>
            <a:r>
              <a:rPr lang="en-US" altLang="en-US"/>
              <a:t> elements in the queue for an array of size </a:t>
            </a:r>
            <a:r>
              <a:rPr lang="en-US" altLang="en-US" i="1"/>
              <a:t>n</a:t>
            </a:r>
            <a:r>
              <a:rPr lang="en-US" altLang="en-US"/>
              <a:t>), but only </a:t>
            </a:r>
            <a:r>
              <a:rPr lang="en-US" altLang="en-US" i="1"/>
              <a:t>n</a:t>
            </a:r>
            <a:r>
              <a:rPr lang="en-US" altLang="en-US"/>
              <a:t> possible positions for rear.  To solve this dilemma, we must either leave an empty slot in the queue, or use and external variable to determine if the queue is empty or not.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E1C8733-D1FE-46E3-9E24-555D9C0481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0A3B764-3C29-4EA4-AF91-B125B09DCAA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8264852-1BE6-4539-A3F0-AB6E3951242E}"/>
              </a:ext>
            </a:extLst>
          </p:cNvPr>
          <p:cNvSpPr>
            <a:spLocks noGrp="1" noChangeArrowheads="1"/>
          </p:cNvSpPr>
          <p:nvPr>
            <p:ph type="sldNum" sz="quarter" idx="12"/>
          </p:nvPr>
        </p:nvSpPr>
        <p:spPr>
          <a:ln/>
        </p:spPr>
        <p:txBody>
          <a:bodyPr/>
          <a:lstStyle>
            <a:lvl1pPr>
              <a:defRPr/>
            </a:lvl1pPr>
          </a:lstStyle>
          <a:p>
            <a:fld id="{E9825020-A8A0-48D9-87CF-BCCA6165EC6B}" type="slidenum">
              <a:rPr lang="en-US" altLang="en-US"/>
              <a:pPr/>
              <a:t>‹#›</a:t>
            </a:fld>
            <a:endParaRPr lang="en-US" altLang="en-US"/>
          </a:p>
        </p:txBody>
      </p:sp>
    </p:spTree>
    <p:extLst>
      <p:ext uri="{BB962C8B-B14F-4D97-AF65-F5344CB8AC3E}">
        <p14:creationId xmlns:p14="http://schemas.microsoft.com/office/powerpoint/2010/main" val="181914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756AED2-3A71-451A-B57E-32CFA0302D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D5C788-D41D-4578-973D-F95CDFB999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AA34EC7-7594-4349-B94E-CF6A18DB12F5}"/>
              </a:ext>
            </a:extLst>
          </p:cNvPr>
          <p:cNvSpPr>
            <a:spLocks noGrp="1" noChangeArrowheads="1"/>
          </p:cNvSpPr>
          <p:nvPr>
            <p:ph type="sldNum" sz="quarter" idx="12"/>
          </p:nvPr>
        </p:nvSpPr>
        <p:spPr>
          <a:ln/>
        </p:spPr>
        <p:txBody>
          <a:bodyPr/>
          <a:lstStyle>
            <a:lvl1pPr>
              <a:defRPr/>
            </a:lvl1pPr>
          </a:lstStyle>
          <a:p>
            <a:fld id="{F137707A-F64E-49D9-AF84-B79C2F8907E8}" type="slidenum">
              <a:rPr lang="en-US" altLang="en-US"/>
              <a:pPr/>
              <a:t>‹#›</a:t>
            </a:fld>
            <a:endParaRPr lang="en-US" altLang="en-US"/>
          </a:p>
        </p:txBody>
      </p:sp>
    </p:spTree>
    <p:extLst>
      <p:ext uri="{BB962C8B-B14F-4D97-AF65-F5344CB8AC3E}">
        <p14:creationId xmlns:p14="http://schemas.microsoft.com/office/powerpoint/2010/main" val="57861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92E7DF-AE78-438C-A7A5-C1E4D9226C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0887294-9CDB-43EF-9F64-A41378583C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3282A43-08E4-4679-A751-1F3D4CCBB79E}"/>
              </a:ext>
            </a:extLst>
          </p:cNvPr>
          <p:cNvSpPr>
            <a:spLocks noGrp="1" noChangeArrowheads="1"/>
          </p:cNvSpPr>
          <p:nvPr>
            <p:ph type="sldNum" sz="quarter" idx="12"/>
          </p:nvPr>
        </p:nvSpPr>
        <p:spPr>
          <a:ln/>
        </p:spPr>
        <p:txBody>
          <a:bodyPr/>
          <a:lstStyle>
            <a:lvl1pPr>
              <a:defRPr/>
            </a:lvl1pPr>
          </a:lstStyle>
          <a:p>
            <a:fld id="{7D50B499-4747-47BF-9F5A-222B41F06DAA}" type="slidenum">
              <a:rPr lang="en-US" altLang="en-US"/>
              <a:pPr/>
              <a:t>‹#›</a:t>
            </a:fld>
            <a:endParaRPr lang="en-US" altLang="en-US"/>
          </a:p>
        </p:txBody>
      </p:sp>
    </p:spTree>
    <p:extLst>
      <p:ext uri="{BB962C8B-B14F-4D97-AF65-F5344CB8AC3E}">
        <p14:creationId xmlns:p14="http://schemas.microsoft.com/office/powerpoint/2010/main" val="194849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BC68CF43-35CF-4E81-B952-817D5F18EF99}"/>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66909ED0-2023-479A-BDF4-0D628A33AC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4026569C-DCDC-4F3C-B191-57C67BC4BDEF}"/>
              </a:ext>
            </a:extLst>
          </p:cNvPr>
          <p:cNvSpPr>
            <a:spLocks noGrp="1" noChangeArrowheads="1"/>
          </p:cNvSpPr>
          <p:nvPr>
            <p:ph type="sldNum" sz="quarter" idx="12"/>
          </p:nvPr>
        </p:nvSpPr>
        <p:spPr>
          <a:ln/>
        </p:spPr>
        <p:txBody>
          <a:bodyPr/>
          <a:lstStyle>
            <a:lvl1pPr>
              <a:defRPr/>
            </a:lvl1pPr>
          </a:lstStyle>
          <a:p>
            <a:fld id="{EBD6D23C-3967-4BB3-8B8E-53257745D283}" type="slidenum">
              <a:rPr lang="en-US" altLang="en-US"/>
              <a:pPr/>
              <a:t>‹#›</a:t>
            </a:fld>
            <a:endParaRPr lang="en-US" altLang="en-US"/>
          </a:p>
        </p:txBody>
      </p:sp>
    </p:spTree>
    <p:extLst>
      <p:ext uri="{BB962C8B-B14F-4D97-AF65-F5344CB8AC3E}">
        <p14:creationId xmlns:p14="http://schemas.microsoft.com/office/powerpoint/2010/main" val="1261548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11D2D57-A3CD-4C99-9B50-EB00B233F74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67C321A-6CA8-4290-A5DA-E3BB8F674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AC89EA4-DE50-4334-9C99-1AB065905FD1}"/>
              </a:ext>
            </a:extLst>
          </p:cNvPr>
          <p:cNvSpPr>
            <a:spLocks noGrp="1" noChangeArrowheads="1"/>
          </p:cNvSpPr>
          <p:nvPr>
            <p:ph type="sldNum" sz="quarter" idx="12"/>
          </p:nvPr>
        </p:nvSpPr>
        <p:spPr>
          <a:ln/>
        </p:spPr>
        <p:txBody>
          <a:bodyPr/>
          <a:lstStyle>
            <a:lvl1pPr>
              <a:defRPr/>
            </a:lvl1pPr>
          </a:lstStyle>
          <a:p>
            <a:fld id="{81F4BDE0-0726-4324-9343-456B9D0BD59E}" type="slidenum">
              <a:rPr lang="en-US" altLang="en-US"/>
              <a:pPr/>
              <a:t>‹#›</a:t>
            </a:fld>
            <a:endParaRPr lang="en-US" altLang="en-US"/>
          </a:p>
        </p:txBody>
      </p:sp>
    </p:spTree>
    <p:extLst>
      <p:ext uri="{BB962C8B-B14F-4D97-AF65-F5344CB8AC3E}">
        <p14:creationId xmlns:p14="http://schemas.microsoft.com/office/powerpoint/2010/main" val="314863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ED95BA6-292D-4330-A576-FBD3F4AC68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45E7B9B-D40E-448D-86F9-EE99F185FB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443D5A-85BE-4485-87D6-6974B562306E}"/>
              </a:ext>
            </a:extLst>
          </p:cNvPr>
          <p:cNvSpPr>
            <a:spLocks noGrp="1" noChangeArrowheads="1"/>
          </p:cNvSpPr>
          <p:nvPr>
            <p:ph type="sldNum" sz="quarter" idx="12"/>
          </p:nvPr>
        </p:nvSpPr>
        <p:spPr>
          <a:ln/>
        </p:spPr>
        <p:txBody>
          <a:bodyPr/>
          <a:lstStyle>
            <a:lvl1pPr>
              <a:defRPr/>
            </a:lvl1pPr>
          </a:lstStyle>
          <a:p>
            <a:fld id="{2716314A-3D02-4BB6-9353-8294B302DBAE}" type="slidenum">
              <a:rPr lang="en-US" altLang="en-US"/>
              <a:pPr/>
              <a:t>‹#›</a:t>
            </a:fld>
            <a:endParaRPr lang="en-US" altLang="en-US"/>
          </a:p>
        </p:txBody>
      </p:sp>
    </p:spTree>
    <p:extLst>
      <p:ext uri="{BB962C8B-B14F-4D97-AF65-F5344CB8AC3E}">
        <p14:creationId xmlns:p14="http://schemas.microsoft.com/office/powerpoint/2010/main" val="25761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BD1C3B7-01EA-4331-91B8-B2222708EE5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36598E3-E724-4C57-B638-2E72BDA25E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7766D0B-4919-456E-B376-9B8606B32A0F}"/>
              </a:ext>
            </a:extLst>
          </p:cNvPr>
          <p:cNvSpPr>
            <a:spLocks noGrp="1" noChangeArrowheads="1"/>
          </p:cNvSpPr>
          <p:nvPr>
            <p:ph type="sldNum" sz="quarter" idx="12"/>
          </p:nvPr>
        </p:nvSpPr>
        <p:spPr>
          <a:ln/>
        </p:spPr>
        <p:txBody>
          <a:bodyPr/>
          <a:lstStyle>
            <a:lvl1pPr>
              <a:defRPr/>
            </a:lvl1pPr>
          </a:lstStyle>
          <a:p>
            <a:fld id="{3830C9E9-ABA4-4B6B-889A-EE33BF867EC2}" type="slidenum">
              <a:rPr lang="en-US" altLang="en-US"/>
              <a:pPr/>
              <a:t>‹#›</a:t>
            </a:fld>
            <a:endParaRPr lang="en-US" altLang="en-US"/>
          </a:p>
        </p:txBody>
      </p:sp>
    </p:spTree>
    <p:extLst>
      <p:ext uri="{BB962C8B-B14F-4D97-AF65-F5344CB8AC3E}">
        <p14:creationId xmlns:p14="http://schemas.microsoft.com/office/powerpoint/2010/main" val="288901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32E8845-02B4-42A7-9622-C236C1681DC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C244130-CB42-4725-8520-5870FE6CE6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3A9070E-9F29-477D-BD8B-B383260BC381}"/>
              </a:ext>
            </a:extLst>
          </p:cNvPr>
          <p:cNvSpPr>
            <a:spLocks noGrp="1" noChangeArrowheads="1"/>
          </p:cNvSpPr>
          <p:nvPr>
            <p:ph type="sldNum" sz="quarter" idx="12"/>
          </p:nvPr>
        </p:nvSpPr>
        <p:spPr>
          <a:ln/>
        </p:spPr>
        <p:txBody>
          <a:bodyPr/>
          <a:lstStyle>
            <a:lvl1pPr>
              <a:defRPr/>
            </a:lvl1pPr>
          </a:lstStyle>
          <a:p>
            <a:fld id="{A85D5B65-9876-49BC-87F7-39022CA11A13}" type="slidenum">
              <a:rPr lang="en-US" altLang="en-US"/>
              <a:pPr/>
              <a:t>‹#›</a:t>
            </a:fld>
            <a:endParaRPr lang="en-US" altLang="en-US"/>
          </a:p>
        </p:txBody>
      </p:sp>
    </p:spTree>
    <p:extLst>
      <p:ext uri="{BB962C8B-B14F-4D97-AF65-F5344CB8AC3E}">
        <p14:creationId xmlns:p14="http://schemas.microsoft.com/office/powerpoint/2010/main" val="411950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6EF298F-A69C-4F89-A00C-EB666813B8F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42B3ED7-8C1F-466B-AE3D-406003FC0C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803E681-908E-4148-9156-2A12EF959A71}"/>
              </a:ext>
            </a:extLst>
          </p:cNvPr>
          <p:cNvSpPr>
            <a:spLocks noGrp="1" noChangeArrowheads="1"/>
          </p:cNvSpPr>
          <p:nvPr>
            <p:ph type="sldNum" sz="quarter" idx="12"/>
          </p:nvPr>
        </p:nvSpPr>
        <p:spPr>
          <a:ln/>
        </p:spPr>
        <p:txBody>
          <a:bodyPr/>
          <a:lstStyle>
            <a:lvl1pPr>
              <a:defRPr/>
            </a:lvl1pPr>
          </a:lstStyle>
          <a:p>
            <a:fld id="{1A8F77F9-61D1-42EB-9985-B45AB1C260A7}" type="slidenum">
              <a:rPr lang="en-US" altLang="en-US"/>
              <a:pPr/>
              <a:t>‹#›</a:t>
            </a:fld>
            <a:endParaRPr lang="en-US" altLang="en-US"/>
          </a:p>
        </p:txBody>
      </p:sp>
    </p:spTree>
    <p:extLst>
      <p:ext uri="{BB962C8B-B14F-4D97-AF65-F5344CB8AC3E}">
        <p14:creationId xmlns:p14="http://schemas.microsoft.com/office/powerpoint/2010/main" val="29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7F54DF3-588F-4B02-8461-A5818F77335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D838C85-D417-4620-AA9C-36ED75EC44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D4352D1-5DBA-4E8C-8633-96EAFA67A668}"/>
              </a:ext>
            </a:extLst>
          </p:cNvPr>
          <p:cNvSpPr>
            <a:spLocks noGrp="1" noChangeArrowheads="1"/>
          </p:cNvSpPr>
          <p:nvPr>
            <p:ph type="sldNum" sz="quarter" idx="12"/>
          </p:nvPr>
        </p:nvSpPr>
        <p:spPr>
          <a:ln/>
        </p:spPr>
        <p:txBody>
          <a:bodyPr/>
          <a:lstStyle>
            <a:lvl1pPr>
              <a:defRPr/>
            </a:lvl1pPr>
          </a:lstStyle>
          <a:p>
            <a:fld id="{D0D2B9F3-D305-4440-9283-01BB866FD432}" type="slidenum">
              <a:rPr lang="en-US" altLang="en-US"/>
              <a:pPr/>
              <a:t>‹#›</a:t>
            </a:fld>
            <a:endParaRPr lang="en-US" altLang="en-US"/>
          </a:p>
        </p:txBody>
      </p:sp>
    </p:spTree>
    <p:extLst>
      <p:ext uri="{BB962C8B-B14F-4D97-AF65-F5344CB8AC3E}">
        <p14:creationId xmlns:p14="http://schemas.microsoft.com/office/powerpoint/2010/main" val="178013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6EE2B6-251B-476A-BD25-9F747FF6C4C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4B14321-E621-4723-920C-DE723971BC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41B94F7-1052-4874-B039-6C4651A8F1AA}"/>
              </a:ext>
            </a:extLst>
          </p:cNvPr>
          <p:cNvSpPr>
            <a:spLocks noGrp="1" noChangeArrowheads="1"/>
          </p:cNvSpPr>
          <p:nvPr>
            <p:ph type="sldNum" sz="quarter" idx="12"/>
          </p:nvPr>
        </p:nvSpPr>
        <p:spPr>
          <a:ln/>
        </p:spPr>
        <p:txBody>
          <a:bodyPr/>
          <a:lstStyle>
            <a:lvl1pPr>
              <a:defRPr/>
            </a:lvl1pPr>
          </a:lstStyle>
          <a:p>
            <a:fld id="{C7277C07-FC92-4BA6-A215-5E2DF337A0CA}" type="slidenum">
              <a:rPr lang="en-US" altLang="en-US"/>
              <a:pPr/>
              <a:t>‹#›</a:t>
            </a:fld>
            <a:endParaRPr lang="en-US" altLang="en-US"/>
          </a:p>
        </p:txBody>
      </p:sp>
    </p:spTree>
    <p:extLst>
      <p:ext uri="{BB962C8B-B14F-4D97-AF65-F5344CB8AC3E}">
        <p14:creationId xmlns:p14="http://schemas.microsoft.com/office/powerpoint/2010/main" val="327155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2C19B8D-A643-4097-9050-59AF0AACDE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7DDE570-1944-494E-8222-583CDB017B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3FAB059-B36A-4D8F-BAA6-6DA9A5E8C99C}"/>
              </a:ext>
            </a:extLst>
          </p:cNvPr>
          <p:cNvSpPr>
            <a:spLocks noGrp="1" noChangeArrowheads="1"/>
          </p:cNvSpPr>
          <p:nvPr>
            <p:ph type="sldNum" sz="quarter" idx="12"/>
          </p:nvPr>
        </p:nvSpPr>
        <p:spPr>
          <a:ln/>
        </p:spPr>
        <p:txBody>
          <a:bodyPr/>
          <a:lstStyle>
            <a:lvl1pPr>
              <a:defRPr/>
            </a:lvl1pPr>
          </a:lstStyle>
          <a:p>
            <a:fld id="{CEB193CD-2538-4532-ACAF-0B71C206FD4C}" type="slidenum">
              <a:rPr lang="en-US" altLang="en-US"/>
              <a:pPr/>
              <a:t>‹#›</a:t>
            </a:fld>
            <a:endParaRPr lang="en-US" altLang="en-US"/>
          </a:p>
        </p:txBody>
      </p:sp>
    </p:spTree>
    <p:extLst>
      <p:ext uri="{BB962C8B-B14F-4D97-AF65-F5344CB8AC3E}">
        <p14:creationId xmlns:p14="http://schemas.microsoft.com/office/powerpoint/2010/main" val="403778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37A9BA-8D75-4350-937C-9E7DCE796E5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75D2E83-D1EC-43B3-B6A3-86DE6B96E7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D37825F-7AE2-4F36-8FD3-8A4721C95271}"/>
              </a:ext>
            </a:extLst>
          </p:cNvPr>
          <p:cNvSpPr>
            <a:spLocks noGrp="1" noChangeArrowheads="1"/>
          </p:cNvSpPr>
          <p:nvPr>
            <p:ph type="sldNum" sz="quarter" idx="12"/>
          </p:nvPr>
        </p:nvSpPr>
        <p:spPr>
          <a:ln/>
        </p:spPr>
        <p:txBody>
          <a:bodyPr/>
          <a:lstStyle>
            <a:lvl1pPr>
              <a:defRPr/>
            </a:lvl1pPr>
          </a:lstStyle>
          <a:p>
            <a:fld id="{F95688D2-DAD9-46C0-A8C6-EDDF69FBC393}" type="slidenum">
              <a:rPr lang="en-US" altLang="en-US"/>
              <a:pPr/>
              <a:t>‹#›</a:t>
            </a:fld>
            <a:endParaRPr lang="en-US" altLang="en-US"/>
          </a:p>
        </p:txBody>
      </p:sp>
    </p:spTree>
    <p:extLst>
      <p:ext uri="{BB962C8B-B14F-4D97-AF65-F5344CB8AC3E}">
        <p14:creationId xmlns:p14="http://schemas.microsoft.com/office/powerpoint/2010/main" val="14600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0E7A9DE-3648-48F7-A1E8-8DE54B628D4E}"/>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3D8A5B5-B52B-4049-8234-2F3CA97196FA}"/>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09F2E55-EDC7-43D5-A3E8-B8D2BB5B959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New Roman" pitchFamily="18" charset="0"/>
              </a:defRPr>
            </a:lvl1pPr>
          </a:lstStyle>
          <a:p>
            <a:pPr>
              <a:defRPr/>
            </a:pPr>
            <a:endParaRPr lang="en-US"/>
          </a:p>
        </p:txBody>
      </p:sp>
      <p:sp>
        <p:nvSpPr>
          <p:cNvPr id="1029" name="Rectangle 5">
            <a:extLst>
              <a:ext uri="{FF2B5EF4-FFF2-40B4-BE49-F238E27FC236}">
                <a16:creationId xmlns:a16="http://schemas.microsoft.com/office/drawing/2014/main" id="{D9E4A0ED-BE90-4D71-B91E-F10281744C1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30" name="Rectangle 6">
            <a:extLst>
              <a:ext uri="{FF2B5EF4-FFF2-40B4-BE49-F238E27FC236}">
                <a16:creationId xmlns:a16="http://schemas.microsoft.com/office/drawing/2014/main" id="{748BA28A-9005-44F7-8412-7BDB466DF71C}"/>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FB939E0-6261-4A36-9758-CEDBD21B365F}"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9.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7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2.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74.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75.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76.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77.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79.xml"/><Relationship Id="rId1" Type="http://schemas.openxmlformats.org/officeDocument/2006/relationships/slideLayout" Target="../slideLayouts/slideLayout13.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3" Type="http://schemas.openxmlformats.org/officeDocument/2006/relationships/notesSlide" Target="../notesSlides/notesSlide28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6.wmf"/><Relationship Id="rId4" Type="http://schemas.openxmlformats.org/officeDocument/2006/relationships/oleObject" Target="../embeddings/oleObject1.bin"/></Relationships>
</file>

<file path=ppt/slides/_rels/slide293.xml.rels><?xml version="1.0" encoding="UTF-8" standalone="yes"?>
<Relationships xmlns="http://schemas.openxmlformats.org/package/2006/relationships"><Relationship Id="rId3" Type="http://schemas.openxmlformats.org/officeDocument/2006/relationships/notesSlide" Target="../notesSlides/notesSlide28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7.wmf"/><Relationship Id="rId4" Type="http://schemas.openxmlformats.org/officeDocument/2006/relationships/oleObject" Target="../embeddings/oleObject2.bin"/></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3" Type="http://schemas.openxmlformats.org/officeDocument/2006/relationships/notesSlide" Target="../notesSlides/notesSlide288.xml"/><Relationship Id="rId7"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8.wmf"/><Relationship Id="rId4" Type="http://schemas.openxmlformats.org/officeDocument/2006/relationships/oleObject" Target="../embeddings/oleObject3.bin"/></Relationships>
</file>

<file path=ppt/slides/_rels/slide297.xml.rels><?xml version="1.0" encoding="UTF-8" standalone="yes"?>
<Relationships xmlns="http://schemas.openxmlformats.org/package/2006/relationships"><Relationship Id="rId3" Type="http://schemas.openxmlformats.org/officeDocument/2006/relationships/notesSlide" Target="../notesSlides/notesSlide289.xml"/><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0.wmf"/><Relationship Id="rId4" Type="http://schemas.openxmlformats.org/officeDocument/2006/relationships/oleObject" Target="../embeddings/oleObject5.bin"/></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3" Type="http://schemas.openxmlformats.org/officeDocument/2006/relationships/notesSlide" Target="../notesSlides/notesSlide29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2.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92.xml"/><Relationship Id="rId7"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85.wmf"/></Relationships>
</file>

<file path=ppt/slides/_rels/slide301.xml.rels><?xml version="1.0" encoding="UTF-8" standalone="yes"?>
<Relationships xmlns="http://schemas.openxmlformats.org/package/2006/relationships"><Relationship Id="rId3" Type="http://schemas.openxmlformats.org/officeDocument/2006/relationships/notesSlide" Target="../notesSlides/notesSlide293.xml"/><Relationship Id="rId7"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87.wmf"/><Relationship Id="rId4" Type="http://schemas.openxmlformats.org/officeDocument/2006/relationships/oleObject" Target="../embeddings/oleObject12.bin"/></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3" Type="http://schemas.openxmlformats.org/officeDocument/2006/relationships/notesSlide" Target="../notesSlides/notesSlide29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9.wmf"/><Relationship Id="rId4" Type="http://schemas.openxmlformats.org/officeDocument/2006/relationships/oleObject" Target="../embeddings/oleObject14.bin"/></Relationships>
</file>

<file path=ppt/slides/_rels/slide305.xml.rels><?xml version="1.0" encoding="UTF-8" standalone="yes"?>
<Relationships xmlns="http://schemas.openxmlformats.org/package/2006/relationships"><Relationship Id="rId3" Type="http://schemas.openxmlformats.org/officeDocument/2006/relationships/notesSlide" Target="../notesSlides/notesSlide29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0.wmf"/><Relationship Id="rId4" Type="http://schemas.openxmlformats.org/officeDocument/2006/relationships/oleObject" Target="../embeddings/oleObject15.bin"/></Relationships>
</file>

<file path=ppt/slides/_rels/slide306.xml.rels><?xml version="1.0" encoding="UTF-8" standalone="yes"?>
<Relationships xmlns="http://schemas.openxmlformats.org/package/2006/relationships"><Relationship Id="rId3" Type="http://schemas.openxmlformats.org/officeDocument/2006/relationships/notesSlide" Target="../notesSlides/notesSlide298.xml"/><Relationship Id="rId7" Type="http://schemas.openxmlformats.org/officeDocument/2006/relationships/image" Target="../media/image9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91.wmf"/><Relationship Id="rId4" Type="http://schemas.openxmlformats.org/officeDocument/2006/relationships/oleObject" Target="../embeddings/oleObject16.bin"/></Relationships>
</file>

<file path=ppt/slides/_rels/slide307.xml.rels><?xml version="1.0" encoding="UTF-8" standalone="yes"?>
<Relationships xmlns="http://schemas.openxmlformats.org/package/2006/relationships"><Relationship Id="rId3" Type="http://schemas.openxmlformats.org/officeDocument/2006/relationships/notesSlide" Target="../notesSlides/notesSlide299.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93.wmf"/><Relationship Id="rId4" Type="http://schemas.openxmlformats.org/officeDocument/2006/relationships/oleObject" Target="../embeddings/oleObject18.bin"/></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0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algoviz.org/catalog/entry/1935" TargetMode="External"/><Relationship Id="rId2" Type="http://schemas.openxmlformats.org/officeDocument/2006/relationships/hyperlink" Target="http://jhave.org/jhavepo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3981468-FA0A-4E0F-9D0F-4950DF4EA2AA}"/>
              </a:ext>
            </a:extLst>
          </p:cNvPr>
          <p:cNvSpPr>
            <a:spLocks noGrp="1" noChangeArrowheads="1"/>
          </p:cNvSpPr>
          <p:nvPr>
            <p:ph type="body" idx="4294967295"/>
          </p:nvPr>
        </p:nvSpPr>
        <p:spPr>
          <a:xfrm>
            <a:off x="685800" y="609600"/>
            <a:ext cx="7772400" cy="5486400"/>
          </a:xfrm>
        </p:spPr>
        <p:txBody>
          <a:bodyPr/>
          <a:lstStyle/>
          <a:p>
            <a:pPr algn="ctr" eaLnBrk="1" hangingPunct="1">
              <a:lnSpc>
                <a:spcPct val="90000"/>
              </a:lnSpc>
              <a:buFontTx/>
              <a:buNone/>
            </a:pPr>
            <a:r>
              <a:rPr lang="en-US" altLang="en-US" sz="2800">
                <a:latin typeface="Helvetica" panose="020B0604020202020204" pitchFamily="34" charset="0"/>
              </a:rPr>
              <a:t>Coursenotes</a:t>
            </a:r>
          </a:p>
          <a:p>
            <a:pPr algn="ctr" eaLnBrk="1" hangingPunct="1">
              <a:lnSpc>
                <a:spcPct val="90000"/>
              </a:lnSpc>
              <a:buFontTx/>
              <a:buNone/>
            </a:pPr>
            <a:endParaRPr lang="en-US" altLang="en-US" sz="3600">
              <a:latin typeface="Helvetica" panose="020B0604020202020204" pitchFamily="34" charset="0"/>
            </a:endParaRPr>
          </a:p>
          <a:p>
            <a:pPr algn="ctr" eaLnBrk="1" hangingPunct="1">
              <a:lnSpc>
                <a:spcPct val="90000"/>
              </a:lnSpc>
              <a:buFontTx/>
              <a:buNone/>
            </a:pPr>
            <a:r>
              <a:rPr lang="en-US" altLang="en-US" sz="3600">
                <a:latin typeface="Helvetica" panose="020B0604020202020204" pitchFamily="34" charset="0"/>
              </a:rPr>
              <a:t>CS3114: Data Structures and</a:t>
            </a:r>
          </a:p>
          <a:p>
            <a:pPr algn="ctr" eaLnBrk="1" hangingPunct="1">
              <a:lnSpc>
                <a:spcPct val="90000"/>
              </a:lnSpc>
              <a:buFontTx/>
              <a:buNone/>
            </a:pPr>
            <a:r>
              <a:rPr lang="en-US" altLang="en-US" sz="3600">
                <a:latin typeface="Helvetica" panose="020B0604020202020204" pitchFamily="34" charset="0"/>
              </a:rPr>
              <a:t>Algorithms</a:t>
            </a:r>
            <a:endParaRPr lang="en-US" altLang="en-US">
              <a:latin typeface="Helvetica" panose="020B0604020202020204" pitchFamily="34" charset="0"/>
            </a:endParaRPr>
          </a:p>
          <a:p>
            <a:pPr algn="ctr" eaLnBrk="1" hangingPunct="1">
              <a:lnSpc>
                <a:spcPct val="90000"/>
              </a:lnSpc>
              <a:buFontTx/>
              <a:buNone/>
            </a:pPr>
            <a:endParaRPr lang="en-US" altLang="en-US">
              <a:latin typeface="Helvetica" panose="020B0604020202020204" pitchFamily="34" charset="0"/>
            </a:endParaRPr>
          </a:p>
          <a:p>
            <a:pPr algn="ctr" eaLnBrk="1" hangingPunct="1">
              <a:lnSpc>
                <a:spcPct val="90000"/>
              </a:lnSpc>
              <a:buFontTx/>
              <a:buNone/>
            </a:pPr>
            <a:r>
              <a:rPr lang="en-US" altLang="en-US" sz="2800">
                <a:latin typeface="Helvetica" panose="020B0604020202020204" pitchFamily="34" charset="0"/>
              </a:rPr>
              <a:t>Clifford A. Shaffer</a:t>
            </a:r>
          </a:p>
          <a:p>
            <a:pPr algn="ctr" eaLnBrk="1" hangingPunct="1">
              <a:lnSpc>
                <a:spcPct val="90000"/>
              </a:lnSpc>
              <a:buFontTx/>
              <a:buNone/>
            </a:pPr>
            <a:r>
              <a:rPr lang="en-US" altLang="en-US" sz="2800">
                <a:latin typeface="Helvetica" panose="020B0604020202020204" pitchFamily="34" charset="0"/>
              </a:rPr>
              <a:t>Department of Computer Science</a:t>
            </a:r>
          </a:p>
          <a:p>
            <a:pPr algn="ctr" eaLnBrk="1" hangingPunct="1">
              <a:lnSpc>
                <a:spcPct val="90000"/>
              </a:lnSpc>
              <a:buFontTx/>
              <a:buNone/>
            </a:pPr>
            <a:r>
              <a:rPr lang="en-US" altLang="en-US" sz="2800">
                <a:latin typeface="Helvetica" panose="020B0604020202020204" pitchFamily="34" charset="0"/>
              </a:rPr>
              <a:t>Virginia Tech</a:t>
            </a:r>
          </a:p>
          <a:p>
            <a:pPr algn="ctr" eaLnBrk="1" hangingPunct="1">
              <a:lnSpc>
                <a:spcPct val="90000"/>
              </a:lnSpc>
              <a:buFontTx/>
              <a:buNone/>
            </a:pPr>
            <a:r>
              <a:rPr lang="en-US" altLang="en-US" sz="2800">
                <a:latin typeface="Helvetica" panose="020B0604020202020204" pitchFamily="34" charset="0"/>
              </a:rPr>
              <a:t>Copyright © 2008-2012</a:t>
            </a:r>
          </a:p>
          <a:p>
            <a:pPr algn="ctr" eaLnBrk="1" hangingPunct="1">
              <a:lnSpc>
                <a:spcPct val="90000"/>
              </a:lnSpc>
              <a:buFontTx/>
              <a:buNone/>
            </a:pPr>
            <a:endParaRPr lang="en-US" altLang="en-US" sz="1200">
              <a:latin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17F70E-0614-4B87-8DD3-3F78B2570622}"/>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Abstract Data Types</a:t>
            </a:r>
          </a:p>
        </p:txBody>
      </p:sp>
      <p:sp>
        <p:nvSpPr>
          <p:cNvPr id="11267" name="Rectangle 3">
            <a:extLst>
              <a:ext uri="{FF2B5EF4-FFF2-40B4-BE49-F238E27FC236}">
                <a16:creationId xmlns:a16="http://schemas.microsoft.com/office/drawing/2014/main" id="{AB9EEE61-D8FB-48E2-A0F4-C928DE14DC0E}"/>
              </a:ext>
            </a:extLst>
          </p:cNvPr>
          <p:cNvSpPr>
            <a:spLocks noGrp="1" noChangeArrowheads="1"/>
          </p:cNvSpPr>
          <p:nvPr>
            <p:ph type="body" idx="1"/>
          </p:nvPr>
        </p:nvSpPr>
        <p:spPr>
          <a:xfrm>
            <a:off x="455613" y="1598613"/>
            <a:ext cx="8226425" cy="4570412"/>
          </a:xfrm>
        </p:spPr>
        <p:txBody>
          <a:bodyPr/>
          <a:lstStyle/>
          <a:p>
            <a:pPr eaLnBrk="1" hangingPunct="1">
              <a:lnSpc>
                <a:spcPct val="90000"/>
              </a:lnSpc>
              <a:buFontTx/>
              <a:buNone/>
            </a:pPr>
            <a:r>
              <a:rPr lang="en-US" altLang="en-US" u="sng">
                <a:latin typeface="Helvetica" panose="020B0604020202020204" pitchFamily="34" charset="0"/>
              </a:rPr>
              <a:t>Abstract Data Type</a:t>
            </a:r>
            <a:r>
              <a:rPr lang="en-US" altLang="en-US">
                <a:latin typeface="Helvetica" panose="020B0604020202020204" pitchFamily="34" charset="0"/>
              </a:rPr>
              <a:t>  (ADT): a definition for a data type solely in terms of a set of values and a set of operations on that data type.</a:t>
            </a:r>
          </a:p>
          <a:p>
            <a:pPr eaLnBrk="1" hangingPunct="1">
              <a:lnSpc>
                <a:spcPct val="20000"/>
              </a:lnSpc>
              <a:buFontTx/>
              <a:buNone/>
            </a:pPr>
            <a:endParaRPr lang="en-US" altLang="en-US">
              <a:latin typeface="Helvetica" panose="020B0604020202020204" pitchFamily="34" charset="0"/>
            </a:endParaRPr>
          </a:p>
          <a:p>
            <a:pPr eaLnBrk="1" hangingPunct="1">
              <a:lnSpc>
                <a:spcPct val="90000"/>
              </a:lnSpc>
              <a:buFontTx/>
              <a:buNone/>
            </a:pPr>
            <a:r>
              <a:rPr lang="en-US" altLang="en-US">
                <a:latin typeface="Helvetica" panose="020B0604020202020204" pitchFamily="34" charset="0"/>
              </a:rPr>
              <a:t>Each ADT operation is defined by its inputs and outputs.</a:t>
            </a:r>
          </a:p>
          <a:p>
            <a:pPr eaLnBrk="1" hangingPunct="1">
              <a:lnSpc>
                <a:spcPct val="20000"/>
              </a:lnSpc>
              <a:buFontTx/>
              <a:buNone/>
            </a:pPr>
            <a:endParaRPr lang="en-US" altLang="en-US">
              <a:latin typeface="Helvetica" panose="020B0604020202020204" pitchFamily="34" charset="0"/>
            </a:endParaRPr>
          </a:p>
          <a:p>
            <a:pPr eaLnBrk="1" hangingPunct="1">
              <a:lnSpc>
                <a:spcPct val="90000"/>
              </a:lnSpc>
              <a:buFontTx/>
              <a:buNone/>
            </a:pPr>
            <a:r>
              <a:rPr lang="en-US" altLang="en-US" u="sng">
                <a:latin typeface="Helvetica" panose="020B0604020202020204" pitchFamily="34" charset="0"/>
              </a:rPr>
              <a:t>Encapsulation</a:t>
            </a:r>
            <a:r>
              <a:rPr lang="en-US" altLang="en-US">
                <a:latin typeface="Helvetica" panose="020B0604020202020204" pitchFamily="34" charset="0"/>
              </a:rPr>
              <a:t>: Hide implementation details.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a:extLst>
              <a:ext uri="{FF2B5EF4-FFF2-40B4-BE49-F238E27FC236}">
                <a16:creationId xmlns:a16="http://schemas.microsoft.com/office/drawing/2014/main" id="{29DFAAC9-F862-4625-9F14-730D8FFD51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7F275FC-9F2A-4B76-848B-71158D650E4B}" type="slidenum">
              <a:rPr lang="en-US" altLang="en-US" sz="1400"/>
              <a:pPr eaLnBrk="1" hangingPunct="1"/>
              <a:t>100</a:t>
            </a:fld>
            <a:endParaRPr lang="en-US" altLang="en-US" sz="1400"/>
          </a:p>
        </p:txBody>
      </p:sp>
      <p:sp>
        <p:nvSpPr>
          <p:cNvPr id="103427" name="Rectangle 2">
            <a:extLst>
              <a:ext uri="{FF2B5EF4-FFF2-40B4-BE49-F238E27FC236}">
                <a16:creationId xmlns:a16="http://schemas.microsoft.com/office/drawing/2014/main" id="{094C624D-26AA-48E8-8DA6-3B61FEBB8E6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Stack ADT</a:t>
            </a:r>
          </a:p>
        </p:txBody>
      </p:sp>
      <p:sp>
        <p:nvSpPr>
          <p:cNvPr id="103428" name="Rectangle 3">
            <a:extLst>
              <a:ext uri="{FF2B5EF4-FFF2-40B4-BE49-F238E27FC236}">
                <a16:creationId xmlns:a16="http://schemas.microsoft.com/office/drawing/2014/main" id="{96F06426-9615-4454-86B9-4B4FF9AF68FF}"/>
              </a:ext>
            </a:extLst>
          </p:cNvPr>
          <p:cNvSpPr>
            <a:spLocks noGrp="1" noChangeArrowheads="1"/>
          </p:cNvSpPr>
          <p:nvPr>
            <p:ph type="body" idx="1"/>
          </p:nvPr>
        </p:nvSpPr>
        <p:spPr>
          <a:xfrm>
            <a:off x="457200" y="1371600"/>
            <a:ext cx="8458200" cy="4572000"/>
          </a:xfrm>
        </p:spPr>
        <p:txBody>
          <a:bodyPr/>
          <a:lstStyle/>
          <a:p>
            <a:pPr>
              <a:lnSpc>
                <a:spcPct val="70000"/>
              </a:lnSpc>
              <a:buFontTx/>
              <a:buNone/>
            </a:pPr>
            <a:r>
              <a:rPr lang="en-US" altLang="en-US" sz="2000" b="1">
                <a:latin typeface="Courier New" panose="02070309020205020404" pitchFamily="49" charset="0"/>
              </a:rPr>
              <a:t>public interface Stack&lt;E&gt; {</a:t>
            </a:r>
          </a:p>
          <a:p>
            <a:pPr>
              <a:lnSpc>
                <a:spcPct val="70000"/>
              </a:lnSpc>
              <a:buFontTx/>
              <a:buNone/>
            </a:pPr>
            <a:r>
              <a:rPr lang="en-US" altLang="en-US" sz="2000" b="1">
                <a:latin typeface="Courier New" panose="02070309020205020404" pitchFamily="49" charset="0"/>
              </a:rPr>
              <a:t>  /** Reinitialize the stack. */</a:t>
            </a:r>
          </a:p>
          <a:p>
            <a:pPr>
              <a:lnSpc>
                <a:spcPct val="70000"/>
              </a:lnSpc>
              <a:buFontTx/>
              <a:buNone/>
            </a:pPr>
            <a:r>
              <a:rPr lang="en-US" altLang="en-US" sz="2000" b="1">
                <a:latin typeface="Courier New" panose="02070309020205020404" pitchFamily="49" charset="0"/>
              </a:rPr>
              <a:t>  public void clear();</a:t>
            </a:r>
          </a:p>
          <a:p>
            <a:pPr>
              <a:lnSpc>
                <a:spcPct val="70000"/>
              </a:lnSpc>
              <a:buFontTx/>
              <a:buNone/>
            </a:pPr>
            <a:endParaRPr lang="en-US" altLang="en-US" sz="2000" b="1">
              <a:latin typeface="Courier New" panose="02070309020205020404" pitchFamily="49" charset="0"/>
            </a:endParaRPr>
          </a:p>
          <a:p>
            <a:pPr>
              <a:lnSpc>
                <a:spcPct val="70000"/>
              </a:lnSpc>
              <a:buFontTx/>
              <a:buNone/>
            </a:pPr>
            <a:r>
              <a:rPr lang="en-US" altLang="en-US" sz="2000" b="1">
                <a:latin typeface="Courier New" panose="02070309020205020404" pitchFamily="49" charset="0"/>
              </a:rPr>
              <a:t>  /** Push an element onto the top of the stack.</a:t>
            </a:r>
          </a:p>
          <a:p>
            <a:pPr>
              <a:lnSpc>
                <a:spcPct val="70000"/>
              </a:lnSpc>
              <a:buFontTx/>
              <a:buNone/>
            </a:pPr>
            <a:r>
              <a:rPr lang="en-US" altLang="en-US" sz="2000" b="1">
                <a:latin typeface="Courier New" panose="02070309020205020404" pitchFamily="49" charset="0"/>
              </a:rPr>
              <a:t>      @param it Element being pushed onto the stack.*/</a:t>
            </a:r>
          </a:p>
          <a:p>
            <a:pPr>
              <a:lnSpc>
                <a:spcPct val="70000"/>
              </a:lnSpc>
              <a:buFontTx/>
              <a:buNone/>
            </a:pPr>
            <a:r>
              <a:rPr lang="en-US" altLang="en-US" sz="2000" b="1">
                <a:latin typeface="Courier New" panose="02070309020205020404" pitchFamily="49" charset="0"/>
              </a:rPr>
              <a:t>  public void push(E it);</a:t>
            </a:r>
          </a:p>
          <a:p>
            <a:pPr>
              <a:lnSpc>
                <a:spcPct val="70000"/>
              </a:lnSpc>
              <a:buFontTx/>
              <a:buNone/>
            </a:pPr>
            <a:endParaRPr lang="en-US" altLang="en-US" sz="2000" b="1">
              <a:latin typeface="Courier New" panose="02070309020205020404" pitchFamily="49" charset="0"/>
            </a:endParaRPr>
          </a:p>
          <a:p>
            <a:pPr>
              <a:lnSpc>
                <a:spcPct val="70000"/>
              </a:lnSpc>
              <a:buFontTx/>
              <a:buNone/>
            </a:pPr>
            <a:r>
              <a:rPr lang="en-US" altLang="en-US" sz="2000" b="1">
                <a:latin typeface="Courier New" panose="02070309020205020404" pitchFamily="49" charset="0"/>
              </a:rPr>
              <a:t>  /** Remove and return top element.</a:t>
            </a:r>
          </a:p>
          <a:p>
            <a:pPr>
              <a:lnSpc>
                <a:spcPct val="70000"/>
              </a:lnSpc>
              <a:buFontTx/>
              <a:buNone/>
            </a:pPr>
            <a:r>
              <a:rPr lang="en-US" altLang="en-US" sz="2000" b="1">
                <a:latin typeface="Courier New" panose="02070309020205020404" pitchFamily="49" charset="0"/>
              </a:rPr>
              <a:t>      @return The element at the top of the stack.*/</a:t>
            </a:r>
          </a:p>
          <a:p>
            <a:pPr>
              <a:lnSpc>
                <a:spcPct val="70000"/>
              </a:lnSpc>
              <a:buFontTx/>
              <a:buNone/>
            </a:pPr>
            <a:r>
              <a:rPr lang="en-US" altLang="en-US" sz="2000" b="1">
                <a:latin typeface="Courier New" panose="02070309020205020404" pitchFamily="49" charset="0"/>
              </a:rPr>
              <a:t>  public E pop();</a:t>
            </a:r>
          </a:p>
          <a:p>
            <a:pPr>
              <a:lnSpc>
                <a:spcPct val="70000"/>
              </a:lnSpc>
              <a:buFontTx/>
              <a:buNone/>
            </a:pPr>
            <a:endParaRPr lang="en-US" altLang="en-US" sz="2000" b="1">
              <a:latin typeface="Courier New" panose="02070309020205020404" pitchFamily="49" charset="0"/>
            </a:endParaRPr>
          </a:p>
          <a:p>
            <a:pPr>
              <a:lnSpc>
                <a:spcPct val="70000"/>
              </a:lnSpc>
              <a:buFontTx/>
              <a:buNone/>
            </a:pPr>
            <a:r>
              <a:rPr lang="en-US" altLang="en-US" sz="2000" b="1">
                <a:latin typeface="Courier New" panose="02070309020205020404" pitchFamily="49" charset="0"/>
              </a:rPr>
              <a:t>  /** @return A copy of the top element. */</a:t>
            </a:r>
          </a:p>
          <a:p>
            <a:pPr>
              <a:lnSpc>
                <a:spcPct val="70000"/>
              </a:lnSpc>
              <a:buFontTx/>
              <a:buNone/>
            </a:pPr>
            <a:r>
              <a:rPr lang="en-US" altLang="en-US" sz="2000" b="1">
                <a:latin typeface="Courier New" panose="02070309020205020404" pitchFamily="49" charset="0"/>
              </a:rPr>
              <a:t>  public E topValue();</a:t>
            </a:r>
          </a:p>
          <a:p>
            <a:pPr>
              <a:lnSpc>
                <a:spcPct val="70000"/>
              </a:lnSpc>
              <a:buFontTx/>
              <a:buNone/>
            </a:pPr>
            <a:endParaRPr lang="en-US" altLang="en-US" sz="2000" b="1">
              <a:latin typeface="Courier New" panose="02070309020205020404" pitchFamily="49" charset="0"/>
            </a:endParaRPr>
          </a:p>
          <a:p>
            <a:pPr>
              <a:lnSpc>
                <a:spcPct val="70000"/>
              </a:lnSpc>
              <a:buFontTx/>
              <a:buNone/>
            </a:pPr>
            <a:r>
              <a:rPr lang="en-US" altLang="en-US" sz="2000" b="1">
                <a:latin typeface="Courier New" panose="02070309020205020404" pitchFamily="49" charset="0"/>
              </a:rPr>
              <a:t>  /** @return Number of elements in the stack. */</a:t>
            </a:r>
          </a:p>
          <a:p>
            <a:pPr>
              <a:lnSpc>
                <a:spcPct val="70000"/>
              </a:lnSpc>
              <a:buFontTx/>
              <a:buNone/>
            </a:pPr>
            <a:r>
              <a:rPr lang="en-US" altLang="en-US" sz="2000" b="1">
                <a:latin typeface="Courier New" panose="02070309020205020404" pitchFamily="49" charset="0"/>
              </a:rPr>
              <a:t>  public int length();</a:t>
            </a:r>
          </a:p>
          <a:p>
            <a:pPr>
              <a:lnSpc>
                <a:spcPct val="70000"/>
              </a:lnSpc>
              <a:buFontTx/>
              <a:buNone/>
            </a:pPr>
            <a:r>
              <a:rPr lang="en-US" altLang="en-US" sz="2000" b="1">
                <a:latin typeface="Courier New" panose="02070309020205020404" pitchFamily="49" charset="0"/>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a:extLst>
              <a:ext uri="{FF2B5EF4-FFF2-40B4-BE49-F238E27FC236}">
                <a16:creationId xmlns:a16="http://schemas.microsoft.com/office/drawing/2014/main" id="{789CE82C-BAC5-45D8-BA8E-A01E50AA71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C20AB98-6FDF-4DC1-A31A-EA678BB53080}" type="slidenum">
              <a:rPr lang="en-US" altLang="en-US" sz="1400"/>
              <a:pPr eaLnBrk="1" hangingPunct="1"/>
              <a:t>101</a:t>
            </a:fld>
            <a:endParaRPr lang="en-US" altLang="en-US" sz="1400"/>
          </a:p>
        </p:txBody>
      </p:sp>
      <p:sp>
        <p:nvSpPr>
          <p:cNvPr id="104451" name="Rectangle 1026">
            <a:extLst>
              <a:ext uri="{FF2B5EF4-FFF2-40B4-BE49-F238E27FC236}">
                <a16:creationId xmlns:a16="http://schemas.microsoft.com/office/drawing/2014/main" id="{730188E8-B5F0-4BC3-B031-6455E552FD1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Array-Based Stack</a:t>
            </a:r>
          </a:p>
        </p:txBody>
      </p:sp>
      <p:sp>
        <p:nvSpPr>
          <p:cNvPr id="104452" name="Rectangle 1027">
            <a:extLst>
              <a:ext uri="{FF2B5EF4-FFF2-40B4-BE49-F238E27FC236}">
                <a16:creationId xmlns:a16="http://schemas.microsoft.com/office/drawing/2014/main" id="{0E1723F9-97DF-482B-8666-34340B4AF674}"/>
              </a:ext>
            </a:extLst>
          </p:cNvPr>
          <p:cNvSpPr>
            <a:spLocks noGrp="1" noChangeArrowheads="1"/>
          </p:cNvSpPr>
          <p:nvPr>
            <p:ph type="body" idx="1"/>
          </p:nvPr>
        </p:nvSpPr>
        <p:spPr>
          <a:xfrm>
            <a:off x="455613" y="1600200"/>
            <a:ext cx="8226425" cy="4572000"/>
          </a:xfrm>
        </p:spPr>
        <p:txBody>
          <a:bodyPr/>
          <a:lstStyle/>
          <a:p>
            <a:pPr>
              <a:lnSpc>
                <a:spcPct val="70000"/>
              </a:lnSpc>
              <a:buFontTx/>
              <a:buNone/>
            </a:pPr>
            <a:r>
              <a:rPr lang="en-US" altLang="en-US" sz="2400" b="1">
                <a:latin typeface="Courier New" panose="02070309020205020404" pitchFamily="49" charset="0"/>
              </a:rPr>
              <a:t>// Array-based stack implementation</a:t>
            </a:r>
          </a:p>
          <a:p>
            <a:pPr>
              <a:lnSpc>
                <a:spcPct val="70000"/>
              </a:lnSpc>
              <a:buFontTx/>
              <a:buNone/>
            </a:pPr>
            <a:r>
              <a:rPr lang="en-US" altLang="en-US" sz="2400" b="1">
                <a:latin typeface="Courier New" panose="02070309020205020404" pitchFamily="49" charset="0"/>
              </a:rPr>
              <a:t>private int maxSize;  // Max size of stack</a:t>
            </a:r>
          </a:p>
          <a:p>
            <a:pPr>
              <a:lnSpc>
                <a:spcPct val="70000"/>
              </a:lnSpc>
              <a:buFontTx/>
              <a:buNone/>
            </a:pPr>
            <a:r>
              <a:rPr lang="en-US" altLang="en-US" sz="2400" b="1">
                <a:latin typeface="Courier New" panose="02070309020205020404" pitchFamily="49" charset="0"/>
              </a:rPr>
              <a:t>private int top;      // Index for top</a:t>
            </a:r>
          </a:p>
          <a:p>
            <a:pPr>
              <a:lnSpc>
                <a:spcPct val="70000"/>
              </a:lnSpc>
              <a:buFontTx/>
              <a:buNone/>
            </a:pPr>
            <a:r>
              <a:rPr lang="en-US" altLang="en-US" sz="2400" b="1">
                <a:latin typeface="Courier New" panose="02070309020205020404" pitchFamily="49" charset="0"/>
              </a:rPr>
              <a:t>private E [] listArray;</a:t>
            </a:r>
          </a:p>
          <a:p>
            <a:pPr>
              <a:lnSpc>
                <a:spcPct val="70000"/>
              </a:lnSpc>
              <a:buFontTx/>
              <a:buNone/>
            </a:pPr>
            <a:endParaRPr lang="en-US" altLang="en-US" sz="2400">
              <a:latin typeface="Helvetica" panose="020B0604020202020204" pitchFamily="34" charset="0"/>
            </a:endParaRPr>
          </a:p>
          <a:p>
            <a:pPr>
              <a:lnSpc>
                <a:spcPct val="70000"/>
              </a:lnSpc>
              <a:buFontTx/>
              <a:buNone/>
            </a:pPr>
            <a:r>
              <a:rPr lang="en-US" altLang="en-US">
                <a:latin typeface="Helvetica" panose="020B0604020202020204" pitchFamily="34" charset="0"/>
              </a:rPr>
              <a:t>Issues:</a:t>
            </a:r>
          </a:p>
          <a:p>
            <a:pPr>
              <a:lnSpc>
                <a:spcPct val="70000"/>
              </a:lnSpc>
            </a:pPr>
            <a:r>
              <a:rPr lang="en-US" altLang="en-US">
                <a:latin typeface="Helvetica" panose="020B0604020202020204" pitchFamily="34" charset="0"/>
              </a:rPr>
              <a:t>Which end is the top?</a:t>
            </a:r>
          </a:p>
          <a:p>
            <a:pPr>
              <a:lnSpc>
                <a:spcPct val="70000"/>
              </a:lnSpc>
            </a:pPr>
            <a:r>
              <a:rPr lang="en-US" altLang="en-US">
                <a:latin typeface="Helvetica" panose="020B0604020202020204" pitchFamily="34" charset="0"/>
              </a:rPr>
              <a:t>Where does “top” point to?</a:t>
            </a:r>
          </a:p>
          <a:p>
            <a:pPr>
              <a:lnSpc>
                <a:spcPct val="70000"/>
              </a:lnSpc>
            </a:pPr>
            <a:r>
              <a:rPr lang="en-US" altLang="en-US">
                <a:latin typeface="Helvetica" panose="020B0604020202020204" pitchFamily="34" charset="0"/>
              </a:rPr>
              <a:t>What are the costs of the operations?</a:t>
            </a:r>
          </a:p>
          <a:p>
            <a:pPr>
              <a:lnSpc>
                <a:spcPct val="70000"/>
              </a:lnSpc>
              <a:buFontTx/>
              <a:buNone/>
            </a:pPr>
            <a:endParaRPr lang="en-US" altLang="en-US">
              <a:latin typeface="Helvetica"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a:extLst>
              <a:ext uri="{FF2B5EF4-FFF2-40B4-BE49-F238E27FC236}">
                <a16:creationId xmlns:a16="http://schemas.microsoft.com/office/drawing/2014/main" id="{FDF3AC4E-14F9-4537-8534-1368CC994F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10969DA-95C1-4ED3-9802-9E44F3F2E1FD}" type="slidenum">
              <a:rPr lang="en-US" altLang="en-US" sz="1400"/>
              <a:pPr eaLnBrk="1" hangingPunct="1"/>
              <a:t>102</a:t>
            </a:fld>
            <a:endParaRPr lang="en-US" altLang="en-US" sz="1400"/>
          </a:p>
        </p:txBody>
      </p:sp>
      <p:sp>
        <p:nvSpPr>
          <p:cNvPr id="105475" name="Rectangle 1026">
            <a:extLst>
              <a:ext uri="{FF2B5EF4-FFF2-40B4-BE49-F238E27FC236}">
                <a16:creationId xmlns:a16="http://schemas.microsoft.com/office/drawing/2014/main" id="{CECF8B83-73FD-4322-8220-C59CC82CB07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Linked Stack</a:t>
            </a:r>
          </a:p>
        </p:txBody>
      </p:sp>
      <p:sp>
        <p:nvSpPr>
          <p:cNvPr id="105476" name="Rectangle 1027">
            <a:extLst>
              <a:ext uri="{FF2B5EF4-FFF2-40B4-BE49-F238E27FC236}">
                <a16:creationId xmlns:a16="http://schemas.microsoft.com/office/drawing/2014/main" id="{622F4BAD-9766-40A8-A86A-7C82643B4934}"/>
              </a:ext>
            </a:extLst>
          </p:cNvPr>
          <p:cNvSpPr>
            <a:spLocks noGrp="1" noChangeArrowheads="1"/>
          </p:cNvSpPr>
          <p:nvPr>
            <p:ph type="body" idx="1"/>
          </p:nvPr>
        </p:nvSpPr>
        <p:spPr>
          <a:xfrm>
            <a:off x="455613" y="1600200"/>
            <a:ext cx="8226425" cy="4572000"/>
          </a:xfrm>
        </p:spPr>
        <p:txBody>
          <a:bodyPr/>
          <a:lstStyle/>
          <a:p>
            <a:pPr>
              <a:lnSpc>
                <a:spcPct val="60000"/>
              </a:lnSpc>
              <a:buFontTx/>
              <a:buNone/>
            </a:pPr>
            <a:r>
              <a:rPr lang="en-US" altLang="en-US" sz="2400" b="1">
                <a:latin typeface="Courier New" panose="02070309020205020404" pitchFamily="49" charset="0"/>
              </a:rPr>
              <a:t>class LStack&lt;E&gt; implements Stack&lt;E&gt; {</a:t>
            </a:r>
          </a:p>
          <a:p>
            <a:pPr>
              <a:lnSpc>
                <a:spcPct val="60000"/>
              </a:lnSpc>
              <a:buFontTx/>
              <a:buNone/>
            </a:pPr>
            <a:r>
              <a:rPr lang="en-US" altLang="en-US" sz="2400" b="1">
                <a:latin typeface="Courier New" panose="02070309020205020404" pitchFamily="49" charset="0"/>
              </a:rPr>
              <a:t>  private Link&lt;E&gt; top; </a:t>
            </a:r>
          </a:p>
          <a:p>
            <a:pPr>
              <a:lnSpc>
                <a:spcPct val="60000"/>
              </a:lnSpc>
              <a:buFontTx/>
              <a:buNone/>
            </a:pPr>
            <a:r>
              <a:rPr lang="en-US" altLang="en-US" sz="2400" b="1">
                <a:latin typeface="Courier New" panose="02070309020205020404" pitchFamily="49" charset="0"/>
              </a:rPr>
              <a:t>  private int size; </a:t>
            </a:r>
          </a:p>
          <a:p>
            <a:pPr>
              <a:lnSpc>
                <a:spcPct val="70000"/>
              </a:lnSpc>
              <a:buFontTx/>
              <a:buNone/>
            </a:pPr>
            <a:endParaRPr lang="en-US" altLang="en-US">
              <a:latin typeface="Helvetica" panose="020B0604020202020204" pitchFamily="34" charset="0"/>
            </a:endParaRPr>
          </a:p>
          <a:p>
            <a:pPr>
              <a:lnSpc>
                <a:spcPct val="70000"/>
              </a:lnSpc>
              <a:buFontTx/>
              <a:buNone/>
            </a:pPr>
            <a:r>
              <a:rPr lang="en-US" altLang="en-US">
                <a:latin typeface="Helvetica" panose="020B0604020202020204" pitchFamily="34" charset="0"/>
              </a:rPr>
              <a:t>What are the costs of the operations?</a:t>
            </a:r>
          </a:p>
          <a:p>
            <a:pPr>
              <a:lnSpc>
                <a:spcPct val="70000"/>
              </a:lnSpc>
              <a:buFontTx/>
              <a:buNone/>
            </a:pPr>
            <a:endParaRPr lang="en-US" altLang="en-US">
              <a:latin typeface="Helvetica" panose="020B0604020202020204" pitchFamily="34" charset="0"/>
            </a:endParaRPr>
          </a:p>
          <a:p>
            <a:pPr>
              <a:lnSpc>
                <a:spcPct val="70000"/>
              </a:lnSpc>
              <a:buFontTx/>
              <a:buNone/>
            </a:pPr>
            <a:endParaRPr lang="en-US" altLang="en-US">
              <a:latin typeface="Helvetica" panose="020B0604020202020204" pitchFamily="34" charset="0"/>
            </a:endParaRPr>
          </a:p>
          <a:p>
            <a:pPr>
              <a:lnSpc>
                <a:spcPct val="70000"/>
              </a:lnSpc>
              <a:buFontTx/>
              <a:buNone/>
            </a:pPr>
            <a:r>
              <a:rPr lang="en-US" altLang="en-US">
                <a:latin typeface="Helvetica" panose="020B0604020202020204" pitchFamily="34" charset="0"/>
              </a:rPr>
              <a:t>How do space requirements compare to the array-based stack implementation?</a:t>
            </a:r>
          </a:p>
          <a:p>
            <a:pPr>
              <a:lnSpc>
                <a:spcPct val="70000"/>
              </a:lnSpc>
              <a:buFontTx/>
              <a:buNone/>
            </a:pPr>
            <a:endParaRPr lang="en-US" altLang="en-US">
              <a:latin typeface="Helvetica"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a:extLst>
              <a:ext uri="{FF2B5EF4-FFF2-40B4-BE49-F238E27FC236}">
                <a16:creationId xmlns:a16="http://schemas.microsoft.com/office/drawing/2014/main" id="{651E39C1-3374-45BB-B352-CEBDDC05E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98D3C72-CF0C-4590-B821-9BCE600A2FB2}" type="slidenum">
              <a:rPr lang="en-US" altLang="en-US" sz="1400"/>
              <a:pPr eaLnBrk="1" hangingPunct="1"/>
              <a:t>103</a:t>
            </a:fld>
            <a:endParaRPr lang="en-US" altLang="en-US" sz="1400"/>
          </a:p>
        </p:txBody>
      </p:sp>
      <p:sp>
        <p:nvSpPr>
          <p:cNvPr id="106499" name="Rectangle 2">
            <a:extLst>
              <a:ext uri="{FF2B5EF4-FFF2-40B4-BE49-F238E27FC236}">
                <a16:creationId xmlns:a16="http://schemas.microsoft.com/office/drawing/2014/main" id="{79C44738-AA40-4D23-B3DF-6E43F8BDAC0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Queues</a:t>
            </a:r>
          </a:p>
        </p:txBody>
      </p:sp>
      <p:sp>
        <p:nvSpPr>
          <p:cNvPr id="106500" name="Rectangle 3">
            <a:extLst>
              <a:ext uri="{FF2B5EF4-FFF2-40B4-BE49-F238E27FC236}">
                <a16:creationId xmlns:a16="http://schemas.microsoft.com/office/drawing/2014/main" id="{00586356-38DF-41DE-9693-DAE28A9ADAE9}"/>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FIFO: First in, First Out</a:t>
            </a:r>
          </a:p>
          <a:p>
            <a:pPr>
              <a:lnSpc>
                <a:spcPct val="5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Restricted form of list: Insert at one end, remove from the other.</a:t>
            </a:r>
          </a:p>
          <a:p>
            <a:pPr>
              <a:lnSpc>
                <a:spcPct val="50000"/>
              </a:lnSpc>
              <a:buFontTx/>
              <a:buNone/>
            </a:pPr>
            <a:endParaRPr lang="en-US" altLang="en-US">
              <a:latin typeface="Helvetica" panose="020B0604020202020204" pitchFamily="34" charset="0"/>
            </a:endParaRPr>
          </a:p>
          <a:p>
            <a:pPr>
              <a:lnSpc>
                <a:spcPct val="60000"/>
              </a:lnSpc>
              <a:buFontTx/>
              <a:buNone/>
            </a:pPr>
            <a:r>
              <a:rPr lang="en-US" altLang="en-US">
                <a:latin typeface="Helvetica" panose="020B0604020202020204" pitchFamily="34" charset="0"/>
              </a:rPr>
              <a:t>Notation:</a:t>
            </a:r>
          </a:p>
          <a:p>
            <a:pPr>
              <a:lnSpc>
                <a:spcPct val="60000"/>
              </a:lnSpc>
            </a:pPr>
            <a:r>
              <a:rPr lang="en-US" altLang="en-US" sz="2800">
                <a:latin typeface="Helvetica" panose="020B0604020202020204" pitchFamily="34" charset="0"/>
              </a:rPr>
              <a:t>Insert: Enqueue</a:t>
            </a:r>
          </a:p>
          <a:p>
            <a:pPr>
              <a:lnSpc>
                <a:spcPct val="60000"/>
              </a:lnSpc>
            </a:pPr>
            <a:r>
              <a:rPr lang="en-US" altLang="en-US" sz="2800">
                <a:latin typeface="Helvetica" panose="020B0604020202020204" pitchFamily="34" charset="0"/>
              </a:rPr>
              <a:t>Delete: Dequeue</a:t>
            </a:r>
          </a:p>
          <a:p>
            <a:pPr>
              <a:lnSpc>
                <a:spcPct val="60000"/>
              </a:lnSpc>
            </a:pPr>
            <a:r>
              <a:rPr lang="en-US" altLang="en-US" sz="2800">
                <a:latin typeface="Helvetica" panose="020B0604020202020204" pitchFamily="34" charset="0"/>
              </a:rPr>
              <a:t>First element: Front</a:t>
            </a:r>
          </a:p>
          <a:p>
            <a:pPr>
              <a:lnSpc>
                <a:spcPct val="60000"/>
              </a:lnSpc>
            </a:pPr>
            <a:r>
              <a:rPr lang="en-US" altLang="en-US" sz="2800">
                <a:latin typeface="Helvetica" panose="020B0604020202020204" pitchFamily="34" charset="0"/>
              </a:rPr>
              <a:t>Last element: Rear</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a:extLst>
              <a:ext uri="{FF2B5EF4-FFF2-40B4-BE49-F238E27FC236}">
                <a16:creationId xmlns:a16="http://schemas.microsoft.com/office/drawing/2014/main" id="{BFB7AF5A-FB05-45B0-A860-3319F24120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D2F458-EC3A-46B1-B34B-D8A407E5DCDD}" type="slidenum">
              <a:rPr lang="en-US" altLang="en-US" sz="1400"/>
              <a:pPr eaLnBrk="1" hangingPunct="1"/>
              <a:t>104</a:t>
            </a:fld>
            <a:endParaRPr lang="en-US" altLang="en-US" sz="1400"/>
          </a:p>
        </p:txBody>
      </p:sp>
      <p:sp>
        <p:nvSpPr>
          <p:cNvPr id="107523" name="Rectangle 2">
            <a:extLst>
              <a:ext uri="{FF2B5EF4-FFF2-40B4-BE49-F238E27FC236}">
                <a16:creationId xmlns:a16="http://schemas.microsoft.com/office/drawing/2014/main" id="{B85BB20D-C520-4479-872D-9DA04EB94F7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Queue Implementation (1)</a:t>
            </a:r>
          </a:p>
        </p:txBody>
      </p:sp>
      <p:sp>
        <p:nvSpPr>
          <p:cNvPr id="107524" name="Rectangle 3">
            <a:extLst>
              <a:ext uri="{FF2B5EF4-FFF2-40B4-BE49-F238E27FC236}">
                <a16:creationId xmlns:a16="http://schemas.microsoft.com/office/drawing/2014/main" id="{8C086403-7550-4906-9BB9-314E6FCA11A7}"/>
              </a:ext>
            </a:extLst>
          </p:cNvPr>
          <p:cNvSpPr>
            <a:spLocks noGrp="1" noChangeArrowheads="1"/>
          </p:cNvSpPr>
          <p:nvPr>
            <p:ph type="body" idx="1"/>
          </p:nvPr>
        </p:nvSpPr>
        <p:spPr>
          <a:xfrm>
            <a:off x="455613" y="1600200"/>
            <a:ext cx="8226425" cy="4572000"/>
          </a:xfrm>
        </p:spPr>
        <p:txBody>
          <a:bodyPr/>
          <a:lstStyle/>
          <a:p>
            <a:pPr>
              <a:lnSpc>
                <a:spcPct val="80000"/>
              </a:lnSpc>
              <a:buFontTx/>
              <a:buNone/>
            </a:pPr>
            <a:endParaRPr lang="en-US" altLang="en-US" sz="2800">
              <a:latin typeface="Helvetica" panose="020B0604020202020204" pitchFamily="34" charset="0"/>
            </a:endParaRPr>
          </a:p>
        </p:txBody>
      </p:sp>
      <p:pic>
        <p:nvPicPr>
          <p:cNvPr id="107525" name="Picture 4" descr="BadQueue">
            <a:extLst>
              <a:ext uri="{FF2B5EF4-FFF2-40B4-BE49-F238E27FC236}">
                <a16:creationId xmlns:a16="http://schemas.microsoft.com/office/drawing/2014/main" id="{B8497A11-E294-45A4-8DE7-542D5136D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68" t="2628" r="4282" b="3941"/>
          <a:stretch>
            <a:fillRect/>
          </a:stretch>
        </p:blipFill>
        <p:spPr bwMode="auto">
          <a:xfrm>
            <a:off x="457200" y="1600200"/>
            <a:ext cx="82296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a:extLst>
              <a:ext uri="{FF2B5EF4-FFF2-40B4-BE49-F238E27FC236}">
                <a16:creationId xmlns:a16="http://schemas.microsoft.com/office/drawing/2014/main" id="{AF459FE6-EAB1-48F4-8510-FB1BA45121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8502118-823A-4989-8DF6-6929B93758FD}" type="slidenum">
              <a:rPr lang="en-US" altLang="en-US" sz="1400"/>
              <a:pPr eaLnBrk="1" hangingPunct="1"/>
              <a:t>105</a:t>
            </a:fld>
            <a:endParaRPr lang="en-US" altLang="en-US" sz="1400"/>
          </a:p>
        </p:txBody>
      </p:sp>
      <p:sp>
        <p:nvSpPr>
          <p:cNvPr id="108547" name="Rectangle 2">
            <a:extLst>
              <a:ext uri="{FF2B5EF4-FFF2-40B4-BE49-F238E27FC236}">
                <a16:creationId xmlns:a16="http://schemas.microsoft.com/office/drawing/2014/main" id="{C97E436C-5E57-4427-B134-EE9900C7C9E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Queue Implementation (2)</a:t>
            </a:r>
          </a:p>
        </p:txBody>
      </p:sp>
      <p:sp>
        <p:nvSpPr>
          <p:cNvPr id="108548" name="Rectangle 3">
            <a:extLst>
              <a:ext uri="{FF2B5EF4-FFF2-40B4-BE49-F238E27FC236}">
                <a16:creationId xmlns:a16="http://schemas.microsoft.com/office/drawing/2014/main" id="{837140F7-1F70-4D45-A66A-6CBCF62D07B5}"/>
              </a:ext>
            </a:extLst>
          </p:cNvPr>
          <p:cNvSpPr>
            <a:spLocks noGrp="1" noChangeArrowheads="1"/>
          </p:cNvSpPr>
          <p:nvPr>
            <p:ph type="body" idx="1"/>
          </p:nvPr>
        </p:nvSpPr>
        <p:spPr>
          <a:xfrm>
            <a:off x="455613" y="1600200"/>
            <a:ext cx="8226425" cy="4572000"/>
          </a:xfrm>
        </p:spPr>
        <p:txBody>
          <a:bodyPr/>
          <a:lstStyle/>
          <a:p>
            <a:pPr>
              <a:lnSpc>
                <a:spcPct val="80000"/>
              </a:lnSpc>
              <a:buFontTx/>
              <a:buNone/>
            </a:pPr>
            <a:endParaRPr lang="en-US" altLang="en-US" sz="2800">
              <a:latin typeface="Helvetica" panose="020B0604020202020204" pitchFamily="34" charset="0"/>
            </a:endParaRPr>
          </a:p>
        </p:txBody>
      </p:sp>
      <p:pic>
        <p:nvPicPr>
          <p:cNvPr id="108549" name="Picture 4" descr="GoodQ">
            <a:extLst>
              <a:ext uri="{FF2B5EF4-FFF2-40B4-BE49-F238E27FC236}">
                <a16:creationId xmlns:a16="http://schemas.microsoft.com/office/drawing/2014/main" id="{E32DED6E-4242-4827-989C-6751928FD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6" t="2374" r="4781" b="2374"/>
          <a:stretch>
            <a:fillRect/>
          </a:stretch>
        </p:blipFill>
        <p:spPr bwMode="auto">
          <a:xfrm>
            <a:off x="457200" y="1600200"/>
            <a:ext cx="817403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a:extLst>
              <a:ext uri="{FF2B5EF4-FFF2-40B4-BE49-F238E27FC236}">
                <a16:creationId xmlns:a16="http://schemas.microsoft.com/office/drawing/2014/main" id="{6A581CD6-B2E1-4C26-AD7E-192752AC26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9C811B-CED5-439B-865E-F4F207602BDF}" type="slidenum">
              <a:rPr lang="en-US" altLang="en-US" sz="1400"/>
              <a:pPr eaLnBrk="1" hangingPunct="1"/>
              <a:t>106</a:t>
            </a:fld>
            <a:endParaRPr lang="en-US" altLang="en-US" sz="1400"/>
          </a:p>
        </p:txBody>
      </p:sp>
      <p:sp>
        <p:nvSpPr>
          <p:cNvPr id="109571" name="Rectangle 2">
            <a:extLst>
              <a:ext uri="{FF2B5EF4-FFF2-40B4-BE49-F238E27FC236}">
                <a16:creationId xmlns:a16="http://schemas.microsoft.com/office/drawing/2014/main" id="{6EA05DB7-6AF6-4F3A-8E21-671A3BC72EA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Dictionary</a:t>
            </a:r>
          </a:p>
        </p:txBody>
      </p:sp>
      <p:sp>
        <p:nvSpPr>
          <p:cNvPr id="109572" name="Rectangle 3">
            <a:extLst>
              <a:ext uri="{FF2B5EF4-FFF2-40B4-BE49-F238E27FC236}">
                <a16:creationId xmlns:a16="http://schemas.microsoft.com/office/drawing/2014/main" id="{BEF89235-D666-4AC1-A79C-65B8E66810E0}"/>
              </a:ext>
            </a:extLst>
          </p:cNvPr>
          <p:cNvSpPr>
            <a:spLocks noGrp="1" noChangeArrowheads="1"/>
          </p:cNvSpPr>
          <p:nvPr>
            <p:ph type="body" idx="1"/>
          </p:nvPr>
        </p:nvSpPr>
        <p:spPr>
          <a:xfrm>
            <a:off x="455613" y="1600200"/>
            <a:ext cx="8226425" cy="4572000"/>
          </a:xfrm>
        </p:spPr>
        <p:txBody>
          <a:bodyPr/>
          <a:lstStyle/>
          <a:p>
            <a:pPr>
              <a:lnSpc>
                <a:spcPct val="70000"/>
              </a:lnSpc>
              <a:buFontTx/>
              <a:buNone/>
            </a:pPr>
            <a:r>
              <a:rPr lang="en-US" altLang="en-US">
                <a:latin typeface="Helvetica" panose="020B0604020202020204" pitchFamily="34" charset="0"/>
              </a:rPr>
              <a:t>Often want to insert records, delete records, search for records.</a:t>
            </a:r>
          </a:p>
          <a:p>
            <a:pPr>
              <a:lnSpc>
                <a:spcPct val="70000"/>
              </a:lnSpc>
              <a:buFontTx/>
              <a:buNone/>
            </a:pPr>
            <a:endParaRPr lang="en-US" altLang="en-US">
              <a:latin typeface="Helvetica" panose="020B0604020202020204" pitchFamily="34" charset="0"/>
            </a:endParaRPr>
          </a:p>
          <a:p>
            <a:pPr>
              <a:lnSpc>
                <a:spcPct val="70000"/>
              </a:lnSpc>
              <a:buFontTx/>
              <a:buNone/>
            </a:pPr>
            <a:r>
              <a:rPr lang="en-US" altLang="en-US">
                <a:latin typeface="Helvetica" panose="020B0604020202020204" pitchFamily="34" charset="0"/>
              </a:rPr>
              <a:t>Required concepts:</a:t>
            </a:r>
          </a:p>
          <a:p>
            <a:pPr>
              <a:lnSpc>
                <a:spcPct val="70000"/>
              </a:lnSpc>
            </a:pPr>
            <a:r>
              <a:rPr lang="en-US" altLang="en-US">
                <a:latin typeface="Helvetica" panose="020B0604020202020204" pitchFamily="34" charset="0"/>
              </a:rPr>
              <a:t>Search key: Describe what we are looking for</a:t>
            </a:r>
          </a:p>
          <a:p>
            <a:pPr>
              <a:lnSpc>
                <a:spcPct val="70000"/>
              </a:lnSpc>
            </a:pPr>
            <a:r>
              <a:rPr lang="en-US" altLang="en-US">
                <a:latin typeface="Helvetica" panose="020B0604020202020204" pitchFamily="34" charset="0"/>
              </a:rPr>
              <a:t>Key comparison</a:t>
            </a:r>
          </a:p>
          <a:p>
            <a:pPr lvl="1">
              <a:lnSpc>
                <a:spcPct val="70000"/>
              </a:lnSpc>
            </a:pPr>
            <a:r>
              <a:rPr lang="en-US" altLang="en-US">
                <a:latin typeface="Helvetica" panose="020B0604020202020204" pitchFamily="34" charset="0"/>
              </a:rPr>
              <a:t>Equality: sequential search</a:t>
            </a:r>
          </a:p>
          <a:p>
            <a:pPr lvl="1">
              <a:lnSpc>
                <a:spcPct val="70000"/>
              </a:lnSpc>
            </a:pPr>
            <a:r>
              <a:rPr lang="en-US" altLang="en-US">
                <a:latin typeface="Helvetica" panose="020B0604020202020204" pitchFamily="34" charset="0"/>
              </a:rPr>
              <a:t>Relative order: sorting</a:t>
            </a:r>
          </a:p>
          <a:p>
            <a:pPr>
              <a:lnSpc>
                <a:spcPct val="70000"/>
              </a:lnSpc>
              <a:buFontTx/>
              <a:buNone/>
            </a:pPr>
            <a:endParaRPr lang="en-US" altLang="en-US">
              <a:latin typeface="Helvetica"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F446ECF5-8765-47BA-96D9-88088EEB091D}"/>
              </a:ext>
            </a:extLst>
          </p:cNvPr>
          <p:cNvSpPr>
            <a:spLocks noGrp="1"/>
          </p:cNvSpPr>
          <p:nvPr>
            <p:ph type="title"/>
          </p:nvPr>
        </p:nvSpPr>
        <p:spPr/>
        <p:txBody>
          <a:bodyPr/>
          <a:lstStyle/>
          <a:p>
            <a:r>
              <a:rPr lang="en-US" altLang="en-US">
                <a:latin typeface="Helvetica" panose="020B0604020202020204" pitchFamily="34" charset="0"/>
              </a:rPr>
              <a:t>Records and Keys</a:t>
            </a:r>
          </a:p>
        </p:txBody>
      </p:sp>
      <p:sp>
        <p:nvSpPr>
          <p:cNvPr id="110595" name="Content Placeholder 2">
            <a:extLst>
              <a:ext uri="{FF2B5EF4-FFF2-40B4-BE49-F238E27FC236}">
                <a16:creationId xmlns:a16="http://schemas.microsoft.com/office/drawing/2014/main" id="{3C42D326-E44E-4EBC-A972-111D5F2238CC}"/>
              </a:ext>
            </a:extLst>
          </p:cNvPr>
          <p:cNvSpPr>
            <a:spLocks noGrp="1"/>
          </p:cNvSpPr>
          <p:nvPr>
            <p:ph idx="1"/>
          </p:nvPr>
        </p:nvSpPr>
        <p:spPr/>
        <p:txBody>
          <a:bodyPr/>
          <a:lstStyle/>
          <a:p>
            <a:r>
              <a:rPr lang="en-US" altLang="en-US">
                <a:latin typeface="Helvetica" panose="020B0604020202020204" pitchFamily="34" charset="0"/>
              </a:rPr>
              <a:t>Problem: How do we extract the key from a record?</a:t>
            </a:r>
          </a:p>
          <a:p>
            <a:r>
              <a:rPr lang="en-US" altLang="en-US">
                <a:latin typeface="Helvetica" panose="020B0604020202020204" pitchFamily="34" charset="0"/>
              </a:rPr>
              <a:t>Records can have multiple keys.</a:t>
            </a:r>
          </a:p>
          <a:p>
            <a:r>
              <a:rPr lang="en-US" altLang="en-US">
                <a:latin typeface="Helvetica" panose="020B0604020202020204" pitchFamily="34" charset="0"/>
              </a:rPr>
              <a:t>Fundamentally, the key is not a property of the record, but of the context.</a:t>
            </a:r>
          </a:p>
          <a:p>
            <a:r>
              <a:rPr lang="en-US" altLang="en-US">
                <a:latin typeface="Helvetica" panose="020B0604020202020204" pitchFamily="34" charset="0"/>
              </a:rPr>
              <a:t>Solution: We will explicitly store the key with the record.</a:t>
            </a:r>
          </a:p>
          <a:p>
            <a:pPr>
              <a:buFontTx/>
              <a:buNone/>
            </a:pPr>
            <a:endParaRPr lang="en-US" altLang="en-US"/>
          </a:p>
        </p:txBody>
      </p:sp>
      <p:sp>
        <p:nvSpPr>
          <p:cNvPr id="110596" name="Slide Number Placeholder 3">
            <a:extLst>
              <a:ext uri="{FF2B5EF4-FFF2-40B4-BE49-F238E27FC236}">
                <a16:creationId xmlns:a16="http://schemas.microsoft.com/office/drawing/2014/main" id="{2BE30973-01B4-4B2F-8CA5-4F924AF733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02D082-8C0C-4E71-AABF-0EF7201424A6}" type="slidenum">
              <a:rPr lang="en-US" altLang="en-US" sz="1400"/>
              <a:pPr eaLnBrk="1" hangingPunct="1"/>
              <a:t>107</a:t>
            </a:fld>
            <a:endParaRPr lang="en-US" altLang="en-US" sz="1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a:extLst>
              <a:ext uri="{FF2B5EF4-FFF2-40B4-BE49-F238E27FC236}">
                <a16:creationId xmlns:a16="http://schemas.microsoft.com/office/drawing/2014/main" id="{C10171EE-35DE-4327-9D14-CCE2DA1AAC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2C94F3F-C129-4B63-8C0A-7775A5DE55C6}" type="slidenum">
              <a:rPr lang="en-US" altLang="en-US" sz="1400"/>
              <a:pPr eaLnBrk="1" hangingPunct="1"/>
              <a:t>108</a:t>
            </a:fld>
            <a:endParaRPr lang="en-US" altLang="en-US" sz="1400"/>
          </a:p>
        </p:txBody>
      </p:sp>
      <p:sp>
        <p:nvSpPr>
          <p:cNvPr id="111619" name="Rectangle 2">
            <a:extLst>
              <a:ext uri="{FF2B5EF4-FFF2-40B4-BE49-F238E27FC236}">
                <a16:creationId xmlns:a16="http://schemas.microsoft.com/office/drawing/2014/main" id="{8BE75829-90F2-47D3-99EF-FDDD5FECC7AC}"/>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Dictionary ADT</a:t>
            </a:r>
          </a:p>
        </p:txBody>
      </p:sp>
      <p:sp>
        <p:nvSpPr>
          <p:cNvPr id="111620" name="Rectangle 3">
            <a:extLst>
              <a:ext uri="{FF2B5EF4-FFF2-40B4-BE49-F238E27FC236}">
                <a16:creationId xmlns:a16="http://schemas.microsoft.com/office/drawing/2014/main" id="{FD1B78D1-744D-4AFE-B264-AED01FB23DD7}"/>
              </a:ext>
            </a:extLst>
          </p:cNvPr>
          <p:cNvSpPr>
            <a:spLocks noGrp="1" noChangeArrowheads="1"/>
          </p:cNvSpPr>
          <p:nvPr>
            <p:ph type="body" idx="1"/>
          </p:nvPr>
        </p:nvSpPr>
        <p:spPr>
          <a:xfrm>
            <a:off x="152400" y="1371600"/>
            <a:ext cx="8991600" cy="4572000"/>
          </a:xfrm>
        </p:spPr>
        <p:txBody>
          <a:bodyPr/>
          <a:lstStyle/>
          <a:p>
            <a:pPr>
              <a:lnSpc>
                <a:spcPct val="70000"/>
              </a:lnSpc>
              <a:buFontTx/>
              <a:buNone/>
            </a:pPr>
            <a:r>
              <a:rPr lang="en-US" altLang="en-US" sz="2400" b="1">
                <a:latin typeface="Courier New" panose="02070309020205020404" pitchFamily="49" charset="0"/>
              </a:rPr>
              <a:t>public interface Dictionary&lt;Key, E&gt; {</a:t>
            </a:r>
          </a:p>
          <a:p>
            <a:pPr>
              <a:lnSpc>
                <a:spcPct val="70000"/>
              </a:lnSpc>
              <a:buFontTx/>
              <a:buNone/>
            </a:pPr>
            <a:endParaRPr lang="en-US" altLang="en-US" sz="2400" b="1">
              <a:latin typeface="Courier New" panose="02070309020205020404" pitchFamily="49" charset="0"/>
            </a:endParaRPr>
          </a:p>
          <a:p>
            <a:pPr>
              <a:lnSpc>
                <a:spcPct val="70000"/>
              </a:lnSpc>
              <a:buFontTx/>
              <a:buNone/>
            </a:pPr>
            <a:r>
              <a:rPr lang="en-US" altLang="en-US" sz="2400" b="1">
                <a:latin typeface="Courier New" panose="02070309020205020404" pitchFamily="49" charset="0"/>
              </a:rPr>
              <a:t>  public void clear();</a:t>
            </a:r>
          </a:p>
          <a:p>
            <a:pPr>
              <a:lnSpc>
                <a:spcPct val="70000"/>
              </a:lnSpc>
              <a:buFontTx/>
              <a:buNone/>
            </a:pPr>
            <a:r>
              <a:rPr lang="en-US" altLang="en-US" sz="2400" b="1">
                <a:latin typeface="Courier New" panose="02070309020205020404" pitchFamily="49" charset="0"/>
              </a:rPr>
              <a:t>  public void insert(Key k, E e);</a:t>
            </a:r>
          </a:p>
          <a:p>
            <a:pPr>
              <a:lnSpc>
                <a:spcPct val="70000"/>
              </a:lnSpc>
              <a:buFontTx/>
              <a:buNone/>
            </a:pPr>
            <a:r>
              <a:rPr lang="en-US" altLang="en-US" sz="2400" b="1">
                <a:latin typeface="Courier New" panose="02070309020205020404" pitchFamily="49" charset="0"/>
              </a:rPr>
              <a:t>  public E remove(Key k); // Null if none</a:t>
            </a:r>
          </a:p>
          <a:p>
            <a:pPr>
              <a:lnSpc>
                <a:spcPct val="70000"/>
              </a:lnSpc>
              <a:buFontTx/>
              <a:buNone/>
            </a:pPr>
            <a:r>
              <a:rPr lang="en-US" altLang="en-US" sz="2400" b="1">
                <a:latin typeface="Courier New" panose="02070309020205020404" pitchFamily="49" charset="0"/>
              </a:rPr>
              <a:t>  public E removeAny();   // Null if none</a:t>
            </a:r>
          </a:p>
          <a:p>
            <a:pPr>
              <a:lnSpc>
                <a:spcPct val="70000"/>
              </a:lnSpc>
              <a:buFontTx/>
              <a:buNone/>
            </a:pPr>
            <a:r>
              <a:rPr lang="en-US" altLang="en-US" sz="2400" b="1">
                <a:latin typeface="Courier New" panose="02070309020205020404" pitchFamily="49" charset="0"/>
              </a:rPr>
              <a:t>  public E find(Key k);   // Null if none</a:t>
            </a:r>
          </a:p>
          <a:p>
            <a:pPr>
              <a:lnSpc>
                <a:spcPct val="70000"/>
              </a:lnSpc>
              <a:buFontTx/>
              <a:buNone/>
            </a:pPr>
            <a:r>
              <a:rPr lang="en-US" altLang="en-US" sz="2400" b="1">
                <a:latin typeface="Courier New" panose="02070309020205020404" pitchFamily="49" charset="0"/>
              </a:rPr>
              <a:t>  public int size();</a:t>
            </a:r>
          </a:p>
          <a:p>
            <a:pPr>
              <a:lnSpc>
                <a:spcPct val="70000"/>
              </a:lnSpc>
              <a:buFontTx/>
              <a:buNone/>
            </a:pPr>
            <a:r>
              <a:rPr lang="en-US" altLang="en-US" sz="2400" b="1">
                <a:latin typeface="Courier New" panose="02070309020205020404" pitchFamily="49" charset="0"/>
              </a:rPr>
              <a:t>};</a:t>
            </a:r>
          </a:p>
          <a:p>
            <a:pPr>
              <a:lnSpc>
                <a:spcPct val="70000"/>
              </a:lnSpc>
              <a:buFontTx/>
              <a:buNone/>
            </a:pPr>
            <a:endParaRPr lang="en-US" altLang="en-US" sz="2400">
              <a:latin typeface="Courier New" panose="02070309020205020404"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F3E1A7DF-4DEC-4B0C-A8D8-A1470D0073FD}"/>
              </a:ext>
            </a:extLst>
          </p:cNvPr>
          <p:cNvSpPr>
            <a:spLocks noGrp="1"/>
          </p:cNvSpPr>
          <p:nvPr>
            <p:ph type="title"/>
          </p:nvPr>
        </p:nvSpPr>
        <p:spPr>
          <a:xfrm>
            <a:off x="685800" y="381000"/>
            <a:ext cx="7772400" cy="1143000"/>
          </a:xfrm>
        </p:spPr>
        <p:txBody>
          <a:bodyPr/>
          <a:lstStyle/>
          <a:p>
            <a:r>
              <a:rPr lang="en-US" altLang="en-US">
                <a:latin typeface="Helvetica" panose="020B0604020202020204" pitchFamily="34" charset="0"/>
              </a:rPr>
              <a:t>Payroll Class</a:t>
            </a:r>
          </a:p>
        </p:txBody>
      </p:sp>
      <p:sp>
        <p:nvSpPr>
          <p:cNvPr id="112643" name="Content Placeholder 2">
            <a:extLst>
              <a:ext uri="{FF2B5EF4-FFF2-40B4-BE49-F238E27FC236}">
                <a16:creationId xmlns:a16="http://schemas.microsoft.com/office/drawing/2014/main" id="{E167B745-0FE1-4138-A622-6AB13171427B}"/>
              </a:ext>
            </a:extLst>
          </p:cNvPr>
          <p:cNvSpPr>
            <a:spLocks noGrp="1"/>
          </p:cNvSpPr>
          <p:nvPr>
            <p:ph idx="1"/>
          </p:nvPr>
        </p:nvSpPr>
        <p:spPr>
          <a:xfrm>
            <a:off x="0" y="1600200"/>
            <a:ext cx="9144000" cy="4114800"/>
          </a:xfrm>
        </p:spPr>
        <p:txBody>
          <a:bodyPr/>
          <a:lstStyle/>
          <a:p>
            <a:pPr>
              <a:lnSpc>
                <a:spcPct val="60000"/>
              </a:lnSpc>
              <a:buFontTx/>
              <a:buNone/>
            </a:pPr>
            <a:r>
              <a:rPr lang="en-US" altLang="en-US" sz="2400" b="1">
                <a:latin typeface="Courier New" panose="02070309020205020404" pitchFamily="49" charset="0"/>
                <a:cs typeface="Courier New" panose="02070309020205020404" pitchFamily="49" charset="0"/>
              </a:rPr>
              <a:t>// Simple payroll entry: ID, name, address</a:t>
            </a:r>
          </a:p>
          <a:p>
            <a:pPr>
              <a:lnSpc>
                <a:spcPct val="60000"/>
              </a:lnSpc>
              <a:buFontTx/>
              <a:buNone/>
            </a:pPr>
            <a:r>
              <a:rPr lang="en-US" altLang="en-US" sz="2400" b="1">
                <a:latin typeface="Courier New" panose="02070309020205020404" pitchFamily="49" charset="0"/>
                <a:cs typeface="Courier New" panose="02070309020205020404" pitchFamily="49" charset="0"/>
              </a:rPr>
              <a:t>class Payroll {</a:t>
            </a:r>
          </a:p>
          <a:p>
            <a:pPr>
              <a:lnSpc>
                <a:spcPct val="60000"/>
              </a:lnSpc>
              <a:buFontTx/>
              <a:buNone/>
            </a:pPr>
            <a:r>
              <a:rPr lang="en-US" altLang="en-US" sz="2400" b="1">
                <a:latin typeface="Courier New" panose="02070309020205020404" pitchFamily="49" charset="0"/>
                <a:cs typeface="Courier New" panose="02070309020205020404" pitchFamily="49" charset="0"/>
              </a:rPr>
              <a:t>  private Integer ID;</a:t>
            </a:r>
          </a:p>
          <a:p>
            <a:pPr>
              <a:lnSpc>
                <a:spcPct val="60000"/>
              </a:lnSpc>
              <a:buFontTx/>
              <a:buNone/>
            </a:pPr>
            <a:r>
              <a:rPr lang="en-US" altLang="en-US" sz="2400" b="1">
                <a:latin typeface="Courier New" panose="02070309020205020404" pitchFamily="49" charset="0"/>
                <a:cs typeface="Courier New" panose="02070309020205020404" pitchFamily="49" charset="0"/>
              </a:rPr>
              <a:t>  private String name;</a:t>
            </a:r>
          </a:p>
          <a:p>
            <a:pPr>
              <a:lnSpc>
                <a:spcPct val="60000"/>
              </a:lnSpc>
              <a:buFontTx/>
              <a:buNone/>
            </a:pPr>
            <a:r>
              <a:rPr lang="en-US" altLang="en-US" sz="2400" b="1">
                <a:latin typeface="Courier New" panose="02070309020205020404" pitchFamily="49" charset="0"/>
                <a:cs typeface="Courier New" panose="02070309020205020404" pitchFamily="49" charset="0"/>
              </a:rPr>
              <a:t>  private String address;</a:t>
            </a:r>
          </a:p>
          <a:p>
            <a:pPr>
              <a:lnSpc>
                <a:spcPct val="60000"/>
              </a:lnSpc>
              <a:buFontTx/>
              <a:buNone/>
            </a:pPr>
            <a:endParaRPr lang="en-US" altLang="en-US" sz="2400" b="1">
              <a:latin typeface="Courier New" panose="02070309020205020404" pitchFamily="49" charset="0"/>
              <a:cs typeface="Courier New" panose="02070309020205020404" pitchFamily="49" charset="0"/>
            </a:endParaRPr>
          </a:p>
          <a:p>
            <a:pPr>
              <a:lnSpc>
                <a:spcPct val="60000"/>
              </a:lnSpc>
              <a:buFontTx/>
              <a:buNone/>
            </a:pPr>
            <a:r>
              <a:rPr lang="en-US" altLang="en-US" sz="2400" b="1">
                <a:latin typeface="Courier New" panose="02070309020205020404" pitchFamily="49" charset="0"/>
                <a:cs typeface="Courier New" panose="02070309020205020404" pitchFamily="49" charset="0"/>
              </a:rPr>
              <a:t>  Payroll(int inID, String inname, String inaddr) {</a:t>
            </a:r>
          </a:p>
          <a:p>
            <a:pPr>
              <a:lnSpc>
                <a:spcPct val="60000"/>
              </a:lnSpc>
              <a:buFontTx/>
              <a:buNone/>
            </a:pPr>
            <a:r>
              <a:rPr lang="en-US" altLang="en-US" sz="2400" b="1">
                <a:latin typeface="Courier New" panose="02070309020205020404" pitchFamily="49" charset="0"/>
                <a:cs typeface="Courier New" panose="02070309020205020404" pitchFamily="49" charset="0"/>
              </a:rPr>
              <a:t>    ID = inID;</a:t>
            </a:r>
          </a:p>
          <a:p>
            <a:pPr>
              <a:lnSpc>
                <a:spcPct val="60000"/>
              </a:lnSpc>
              <a:buFontTx/>
              <a:buNone/>
            </a:pPr>
            <a:r>
              <a:rPr lang="en-US" altLang="en-US" sz="2400" b="1">
                <a:latin typeface="Courier New" panose="02070309020205020404" pitchFamily="49" charset="0"/>
                <a:cs typeface="Courier New" panose="02070309020205020404" pitchFamily="49" charset="0"/>
              </a:rPr>
              <a:t>    name = inname;</a:t>
            </a:r>
          </a:p>
          <a:p>
            <a:pPr>
              <a:lnSpc>
                <a:spcPct val="60000"/>
              </a:lnSpc>
              <a:buFontTx/>
              <a:buNone/>
            </a:pPr>
            <a:r>
              <a:rPr lang="en-US" altLang="en-US" sz="2400" b="1">
                <a:latin typeface="Courier New" panose="02070309020205020404" pitchFamily="49" charset="0"/>
                <a:cs typeface="Courier New" panose="02070309020205020404" pitchFamily="49" charset="0"/>
              </a:rPr>
              <a:t>    address = inaddr;</a:t>
            </a:r>
          </a:p>
          <a:p>
            <a:pPr>
              <a:lnSpc>
                <a:spcPct val="60000"/>
              </a:lnSpc>
              <a:buFontTx/>
              <a:buNone/>
            </a:pPr>
            <a:r>
              <a:rPr lang="en-US" altLang="en-US" sz="2400" b="1">
                <a:latin typeface="Courier New" panose="02070309020205020404" pitchFamily="49" charset="0"/>
                <a:cs typeface="Courier New" panose="02070309020205020404" pitchFamily="49" charset="0"/>
              </a:rPr>
              <a:t>  }</a:t>
            </a:r>
          </a:p>
          <a:p>
            <a:pPr>
              <a:lnSpc>
                <a:spcPct val="60000"/>
              </a:lnSpc>
              <a:buFontTx/>
              <a:buNone/>
            </a:pPr>
            <a:endParaRPr lang="en-US" altLang="en-US" sz="2400" b="1">
              <a:latin typeface="Courier New" panose="02070309020205020404" pitchFamily="49" charset="0"/>
              <a:cs typeface="Courier New" panose="02070309020205020404" pitchFamily="49" charset="0"/>
            </a:endParaRPr>
          </a:p>
          <a:p>
            <a:pPr>
              <a:lnSpc>
                <a:spcPct val="60000"/>
              </a:lnSpc>
              <a:buFontTx/>
              <a:buNone/>
            </a:pPr>
            <a:r>
              <a:rPr lang="en-US" altLang="en-US" sz="2400" b="1">
                <a:latin typeface="Courier New" panose="02070309020205020404" pitchFamily="49" charset="0"/>
                <a:cs typeface="Courier New" panose="02070309020205020404" pitchFamily="49" charset="0"/>
              </a:rPr>
              <a:t>  public Integer getID() { return ID; }</a:t>
            </a:r>
          </a:p>
          <a:p>
            <a:pPr>
              <a:lnSpc>
                <a:spcPct val="60000"/>
              </a:lnSpc>
              <a:buFontTx/>
              <a:buNone/>
            </a:pPr>
            <a:r>
              <a:rPr lang="en-US" altLang="en-US" sz="2400" b="1">
                <a:latin typeface="Courier New" panose="02070309020205020404" pitchFamily="49" charset="0"/>
                <a:cs typeface="Courier New" panose="02070309020205020404" pitchFamily="49" charset="0"/>
              </a:rPr>
              <a:t>  public String getname() { return name; }</a:t>
            </a:r>
          </a:p>
          <a:p>
            <a:pPr>
              <a:lnSpc>
                <a:spcPct val="60000"/>
              </a:lnSpc>
              <a:buFontTx/>
              <a:buNone/>
            </a:pPr>
            <a:r>
              <a:rPr lang="en-US" altLang="en-US" sz="2400" b="1">
                <a:latin typeface="Courier New" panose="02070309020205020404" pitchFamily="49" charset="0"/>
                <a:cs typeface="Courier New" panose="02070309020205020404" pitchFamily="49" charset="0"/>
              </a:rPr>
              <a:t>  public String getaddr() { return address; }</a:t>
            </a:r>
          </a:p>
          <a:p>
            <a:pPr>
              <a:lnSpc>
                <a:spcPct val="60000"/>
              </a:lnSpc>
              <a:buFontTx/>
              <a:buNone/>
            </a:pPr>
            <a:r>
              <a:rPr lang="en-US" altLang="en-US" sz="2400" b="1">
                <a:latin typeface="Courier New" panose="02070309020205020404" pitchFamily="49" charset="0"/>
                <a:cs typeface="Courier New" panose="02070309020205020404" pitchFamily="49" charset="0"/>
              </a:rPr>
              <a:t>}</a:t>
            </a:r>
          </a:p>
          <a:p>
            <a:endParaRPr lang="en-US" altLang="en-US"/>
          </a:p>
        </p:txBody>
      </p:sp>
      <p:sp>
        <p:nvSpPr>
          <p:cNvPr id="112644" name="Slide Number Placeholder 3">
            <a:extLst>
              <a:ext uri="{FF2B5EF4-FFF2-40B4-BE49-F238E27FC236}">
                <a16:creationId xmlns:a16="http://schemas.microsoft.com/office/drawing/2014/main" id="{6139DD00-F803-4766-9433-BED1511EB6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76AF9B-5C17-452D-8AF6-A1314B64B1CC}" type="slidenum">
              <a:rPr lang="en-US" altLang="en-US" sz="1400"/>
              <a:pPr eaLnBrk="1" hangingPunct="1"/>
              <a:t>109</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B181797-83BF-4450-80EE-F7E174B4A654}"/>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Data Structure</a:t>
            </a:r>
          </a:p>
        </p:txBody>
      </p:sp>
      <p:sp>
        <p:nvSpPr>
          <p:cNvPr id="12291" name="Rectangle 3">
            <a:extLst>
              <a:ext uri="{FF2B5EF4-FFF2-40B4-BE49-F238E27FC236}">
                <a16:creationId xmlns:a16="http://schemas.microsoft.com/office/drawing/2014/main" id="{01412BBB-B0CA-4676-BE05-7001973A8008}"/>
              </a:ext>
            </a:extLst>
          </p:cNvPr>
          <p:cNvSpPr>
            <a:spLocks noGrp="1" noChangeArrowheads="1"/>
          </p:cNvSpPr>
          <p:nvPr>
            <p:ph type="body" idx="1"/>
          </p:nvPr>
        </p:nvSpPr>
        <p:spPr>
          <a:xfrm>
            <a:off x="455613" y="1598613"/>
            <a:ext cx="8226425" cy="4570412"/>
          </a:xfrm>
        </p:spPr>
        <p:txBody>
          <a:bodyPr/>
          <a:lstStyle/>
          <a:p>
            <a:pPr eaLnBrk="1" hangingPunct="1">
              <a:lnSpc>
                <a:spcPct val="90000"/>
              </a:lnSpc>
            </a:pPr>
            <a:r>
              <a:rPr lang="en-US" altLang="en-US">
                <a:latin typeface="Helvetica" panose="020B0604020202020204" pitchFamily="34" charset="0"/>
              </a:rPr>
              <a:t>A </a:t>
            </a:r>
            <a:r>
              <a:rPr lang="en-US" altLang="en-US" u="sng">
                <a:latin typeface="Helvetica" panose="020B0604020202020204" pitchFamily="34" charset="0"/>
              </a:rPr>
              <a:t>data structure</a:t>
            </a:r>
            <a:r>
              <a:rPr lang="en-US" altLang="en-US">
                <a:latin typeface="Helvetica" panose="020B0604020202020204" pitchFamily="34" charset="0"/>
              </a:rPr>
              <a:t> is the physical implementation of an ADT.</a:t>
            </a:r>
          </a:p>
          <a:p>
            <a:pPr lvl="1" eaLnBrk="1" hangingPunct="1">
              <a:lnSpc>
                <a:spcPct val="90000"/>
              </a:lnSpc>
            </a:pPr>
            <a:r>
              <a:rPr lang="en-US" altLang="en-US">
                <a:latin typeface="Helvetica" panose="020B0604020202020204" pitchFamily="34" charset="0"/>
              </a:rPr>
              <a:t>Each operation associated with the ADT is implemented by one or more subroutines in the implementation.</a:t>
            </a:r>
          </a:p>
          <a:p>
            <a:pPr eaLnBrk="1" hangingPunct="1">
              <a:lnSpc>
                <a:spcPct val="0"/>
              </a:lnSpc>
            </a:pPr>
            <a:endParaRPr lang="en-US" altLang="en-US" sz="2800">
              <a:latin typeface="Helvetica" panose="020B0604020202020204" pitchFamily="34" charset="0"/>
            </a:endParaRPr>
          </a:p>
          <a:p>
            <a:pPr eaLnBrk="1" hangingPunct="1">
              <a:lnSpc>
                <a:spcPct val="90000"/>
              </a:lnSpc>
            </a:pPr>
            <a:r>
              <a:rPr lang="en-US" altLang="en-US" u="sng">
                <a:latin typeface="Helvetica" panose="020B0604020202020204" pitchFamily="34" charset="0"/>
              </a:rPr>
              <a:t>Data structure</a:t>
            </a:r>
            <a:r>
              <a:rPr lang="en-US" altLang="en-US">
                <a:latin typeface="Helvetica" panose="020B0604020202020204" pitchFamily="34" charset="0"/>
              </a:rPr>
              <a:t> usually refers to an organization for data in main memory.</a:t>
            </a:r>
          </a:p>
          <a:p>
            <a:pPr eaLnBrk="1" hangingPunct="1">
              <a:lnSpc>
                <a:spcPct val="10000"/>
              </a:lnSpc>
            </a:pPr>
            <a:endParaRPr lang="en-US" altLang="en-US">
              <a:latin typeface="Helvetica" panose="020B0604020202020204" pitchFamily="34" charset="0"/>
            </a:endParaRPr>
          </a:p>
          <a:p>
            <a:pPr eaLnBrk="1" hangingPunct="1">
              <a:lnSpc>
                <a:spcPct val="90000"/>
              </a:lnSpc>
            </a:pPr>
            <a:r>
              <a:rPr lang="en-US" altLang="en-US" u="sng">
                <a:latin typeface="Helvetica" panose="020B0604020202020204" pitchFamily="34" charset="0"/>
              </a:rPr>
              <a:t>File structure</a:t>
            </a:r>
            <a:r>
              <a:rPr lang="en-US" altLang="en-US">
                <a:latin typeface="Helvetica" panose="020B0604020202020204" pitchFamily="34" charset="0"/>
              </a:rPr>
              <a:t>: an organization for data on peripheral storage, such as a disk drive.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CE6F1FE8-D440-41F9-BF54-90B94394E472}"/>
              </a:ext>
            </a:extLst>
          </p:cNvPr>
          <p:cNvSpPr>
            <a:spLocks noGrp="1"/>
          </p:cNvSpPr>
          <p:nvPr>
            <p:ph type="title"/>
          </p:nvPr>
        </p:nvSpPr>
        <p:spPr>
          <a:xfrm>
            <a:off x="685800" y="381000"/>
            <a:ext cx="7772400" cy="1143000"/>
          </a:xfrm>
        </p:spPr>
        <p:txBody>
          <a:bodyPr/>
          <a:lstStyle/>
          <a:p>
            <a:r>
              <a:rPr lang="en-US" altLang="en-US">
                <a:latin typeface="Helvetica" panose="020B0604020202020204" pitchFamily="34" charset="0"/>
              </a:rPr>
              <a:t>Using Dictionary</a:t>
            </a:r>
          </a:p>
        </p:txBody>
      </p:sp>
      <p:sp>
        <p:nvSpPr>
          <p:cNvPr id="113667" name="Content Placeholder 2">
            <a:extLst>
              <a:ext uri="{FF2B5EF4-FFF2-40B4-BE49-F238E27FC236}">
                <a16:creationId xmlns:a16="http://schemas.microsoft.com/office/drawing/2014/main" id="{599ECB05-2166-4352-8EE4-C2E7FC66530F}"/>
              </a:ext>
            </a:extLst>
          </p:cNvPr>
          <p:cNvSpPr>
            <a:spLocks noGrp="1"/>
          </p:cNvSpPr>
          <p:nvPr>
            <p:ph idx="1"/>
          </p:nvPr>
        </p:nvSpPr>
        <p:spPr>
          <a:xfrm>
            <a:off x="0" y="1524000"/>
            <a:ext cx="9144000" cy="4114800"/>
          </a:xfrm>
        </p:spPr>
        <p:txBody>
          <a:bodyPr/>
          <a:lstStyle/>
          <a:p>
            <a:pPr>
              <a:lnSpc>
                <a:spcPct val="60000"/>
              </a:lnSpc>
              <a:buFontTx/>
              <a:buNone/>
            </a:pPr>
            <a:r>
              <a:rPr lang="en-US" altLang="en-US" sz="2400" b="1">
                <a:latin typeface="Courier New" panose="02070309020205020404" pitchFamily="49" charset="0"/>
                <a:cs typeface="Courier New" panose="02070309020205020404" pitchFamily="49" charset="0"/>
              </a:rPr>
              <a:t>// IDdict organizes Payroll records by ID</a:t>
            </a:r>
          </a:p>
          <a:p>
            <a:pPr>
              <a:lnSpc>
                <a:spcPct val="60000"/>
              </a:lnSpc>
              <a:buFontTx/>
              <a:buNone/>
            </a:pPr>
            <a:r>
              <a:rPr lang="en-US" altLang="en-US" sz="2400" b="1">
                <a:latin typeface="Courier New" panose="02070309020205020404" pitchFamily="49" charset="0"/>
                <a:cs typeface="Courier New" panose="02070309020205020404" pitchFamily="49" charset="0"/>
              </a:rPr>
              <a:t>Dictionary&lt;Integer, Payroll&gt; IDdict =</a:t>
            </a:r>
          </a:p>
          <a:p>
            <a:pPr>
              <a:lnSpc>
                <a:spcPct val="60000"/>
              </a:lnSpc>
              <a:buFontTx/>
              <a:buNone/>
            </a:pPr>
            <a:r>
              <a:rPr lang="en-US" altLang="en-US" sz="2400" b="1">
                <a:latin typeface="Courier New" panose="02070309020205020404" pitchFamily="49" charset="0"/>
                <a:cs typeface="Courier New" panose="02070309020205020404" pitchFamily="49" charset="0"/>
              </a:rPr>
              <a:t>   new UALdictionary&lt;Integer, Payroll&gt;();</a:t>
            </a:r>
          </a:p>
          <a:p>
            <a:pPr>
              <a:lnSpc>
                <a:spcPct val="60000"/>
              </a:lnSpc>
              <a:buFontTx/>
              <a:buNone/>
            </a:pPr>
            <a:endParaRPr lang="en-US" altLang="en-US" sz="2400" b="1">
              <a:latin typeface="Courier New" panose="02070309020205020404" pitchFamily="49" charset="0"/>
              <a:cs typeface="Courier New" panose="02070309020205020404" pitchFamily="49" charset="0"/>
            </a:endParaRPr>
          </a:p>
          <a:p>
            <a:pPr>
              <a:lnSpc>
                <a:spcPct val="60000"/>
              </a:lnSpc>
              <a:buFontTx/>
              <a:buNone/>
            </a:pPr>
            <a:r>
              <a:rPr lang="en-US" altLang="en-US" sz="2400" b="1">
                <a:latin typeface="Courier New" panose="02070309020205020404" pitchFamily="49" charset="0"/>
                <a:cs typeface="Courier New" panose="02070309020205020404" pitchFamily="49" charset="0"/>
              </a:rPr>
              <a:t>// namedict organizes Payroll records by name</a:t>
            </a:r>
          </a:p>
          <a:p>
            <a:pPr>
              <a:lnSpc>
                <a:spcPct val="60000"/>
              </a:lnSpc>
              <a:buFontTx/>
              <a:buNone/>
            </a:pPr>
            <a:r>
              <a:rPr lang="en-US" altLang="en-US" sz="2400" b="1">
                <a:latin typeface="Courier New" panose="02070309020205020404" pitchFamily="49" charset="0"/>
                <a:cs typeface="Courier New" panose="02070309020205020404" pitchFamily="49" charset="0"/>
              </a:rPr>
              <a:t>Dictionary&lt;String, Payroll&gt; namedict =</a:t>
            </a:r>
          </a:p>
          <a:p>
            <a:pPr>
              <a:lnSpc>
                <a:spcPct val="60000"/>
              </a:lnSpc>
              <a:buFontTx/>
              <a:buNone/>
            </a:pPr>
            <a:r>
              <a:rPr lang="en-US" altLang="en-US" sz="2400" b="1">
                <a:latin typeface="Courier New" panose="02070309020205020404" pitchFamily="49" charset="0"/>
                <a:cs typeface="Courier New" panose="02070309020205020404" pitchFamily="49" charset="0"/>
              </a:rPr>
              <a:t>      new UALdictionary&lt;String, Payroll&gt;();</a:t>
            </a:r>
          </a:p>
          <a:p>
            <a:pPr>
              <a:lnSpc>
                <a:spcPct val="60000"/>
              </a:lnSpc>
              <a:buFontTx/>
              <a:buNone/>
            </a:pPr>
            <a:endParaRPr lang="en-US" altLang="en-US" sz="2400" b="1">
              <a:latin typeface="Courier New" panose="02070309020205020404" pitchFamily="49" charset="0"/>
              <a:cs typeface="Courier New" panose="02070309020205020404" pitchFamily="49" charset="0"/>
            </a:endParaRPr>
          </a:p>
          <a:p>
            <a:pPr>
              <a:lnSpc>
                <a:spcPct val="60000"/>
              </a:lnSpc>
              <a:buFontTx/>
              <a:buNone/>
            </a:pPr>
            <a:r>
              <a:rPr lang="en-US" altLang="en-US" sz="2400" b="1">
                <a:latin typeface="Courier New" panose="02070309020205020404" pitchFamily="49" charset="0"/>
                <a:cs typeface="Courier New" panose="02070309020205020404" pitchFamily="49" charset="0"/>
              </a:rPr>
              <a:t>Payroll foo1 = new Payroll(5, "Joe", "Anytown");</a:t>
            </a:r>
          </a:p>
          <a:p>
            <a:pPr>
              <a:lnSpc>
                <a:spcPct val="60000"/>
              </a:lnSpc>
              <a:buFontTx/>
              <a:buNone/>
            </a:pPr>
            <a:r>
              <a:rPr lang="en-US" altLang="en-US" sz="2400" b="1">
                <a:latin typeface="Courier New" panose="02070309020205020404" pitchFamily="49" charset="0"/>
                <a:cs typeface="Courier New" panose="02070309020205020404" pitchFamily="49" charset="0"/>
              </a:rPr>
              <a:t>Payroll foo2 = new Payroll(10, "John", "Mytown");</a:t>
            </a:r>
          </a:p>
          <a:p>
            <a:pPr>
              <a:lnSpc>
                <a:spcPct val="60000"/>
              </a:lnSpc>
              <a:buFontTx/>
              <a:buNone/>
            </a:pPr>
            <a:r>
              <a:rPr lang="en-US" altLang="en-US" sz="2400" b="1">
                <a:latin typeface="Courier New" panose="02070309020205020404" pitchFamily="49" charset="0"/>
                <a:cs typeface="Courier New" panose="02070309020205020404" pitchFamily="49" charset="0"/>
              </a:rPr>
              <a:t>IDdict.insert(foo1.getID(), foo1);</a:t>
            </a:r>
          </a:p>
          <a:p>
            <a:pPr>
              <a:lnSpc>
                <a:spcPct val="60000"/>
              </a:lnSpc>
              <a:buFontTx/>
              <a:buNone/>
            </a:pPr>
            <a:r>
              <a:rPr lang="en-US" altLang="en-US" sz="2400" b="1">
                <a:latin typeface="Courier New" panose="02070309020205020404" pitchFamily="49" charset="0"/>
                <a:cs typeface="Courier New" panose="02070309020205020404" pitchFamily="49" charset="0"/>
              </a:rPr>
              <a:t>IDdict.insert(foo2.getID(), foo2);</a:t>
            </a:r>
          </a:p>
          <a:p>
            <a:pPr>
              <a:lnSpc>
                <a:spcPct val="60000"/>
              </a:lnSpc>
              <a:buFontTx/>
              <a:buNone/>
            </a:pPr>
            <a:r>
              <a:rPr lang="en-US" altLang="en-US" sz="2400" b="1">
                <a:latin typeface="Courier New" panose="02070309020205020404" pitchFamily="49" charset="0"/>
                <a:cs typeface="Courier New" panose="02070309020205020404" pitchFamily="49" charset="0"/>
              </a:rPr>
              <a:t>namedict.insert(foo1.getname(), foo1);</a:t>
            </a:r>
          </a:p>
          <a:p>
            <a:pPr>
              <a:lnSpc>
                <a:spcPct val="60000"/>
              </a:lnSpc>
              <a:buFontTx/>
              <a:buNone/>
            </a:pPr>
            <a:r>
              <a:rPr lang="en-US" altLang="en-US" sz="2400" b="1">
                <a:latin typeface="Courier New" panose="02070309020205020404" pitchFamily="49" charset="0"/>
                <a:cs typeface="Courier New" panose="02070309020205020404" pitchFamily="49" charset="0"/>
              </a:rPr>
              <a:t>namedict.insert(foo2.getname(), foo2);</a:t>
            </a:r>
          </a:p>
          <a:p>
            <a:pPr>
              <a:lnSpc>
                <a:spcPct val="60000"/>
              </a:lnSpc>
              <a:buFontTx/>
              <a:buNone/>
            </a:pPr>
            <a:r>
              <a:rPr lang="en-US" altLang="en-US" sz="2400" b="1">
                <a:latin typeface="Courier New" panose="02070309020205020404" pitchFamily="49" charset="0"/>
                <a:cs typeface="Courier New" panose="02070309020205020404" pitchFamily="49" charset="0"/>
              </a:rPr>
              <a:t>Payroll findfoo1 = IDdict.find(5);</a:t>
            </a:r>
          </a:p>
          <a:p>
            <a:pPr>
              <a:lnSpc>
                <a:spcPct val="60000"/>
              </a:lnSpc>
              <a:buFontTx/>
              <a:buNone/>
            </a:pPr>
            <a:r>
              <a:rPr lang="en-US" altLang="en-US" sz="2400" b="1">
                <a:latin typeface="Courier New" panose="02070309020205020404" pitchFamily="49" charset="0"/>
                <a:cs typeface="Courier New" panose="02070309020205020404" pitchFamily="49" charset="0"/>
              </a:rPr>
              <a:t>Payroll findfoo2 = namedict.find("John");</a:t>
            </a:r>
          </a:p>
          <a:p>
            <a:pPr>
              <a:buFontTx/>
              <a:buNone/>
            </a:pPr>
            <a:endParaRPr lang="en-US" altLang="en-US"/>
          </a:p>
        </p:txBody>
      </p:sp>
      <p:sp>
        <p:nvSpPr>
          <p:cNvPr id="113668" name="Slide Number Placeholder 3">
            <a:extLst>
              <a:ext uri="{FF2B5EF4-FFF2-40B4-BE49-F238E27FC236}">
                <a16:creationId xmlns:a16="http://schemas.microsoft.com/office/drawing/2014/main" id="{D3A611B6-BF10-4111-948D-23568F2908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3DD6F5-6ED3-40E6-99D3-F0838BB9967C}" type="slidenum">
              <a:rPr lang="en-US" altLang="en-US" sz="1400"/>
              <a:pPr eaLnBrk="1" hangingPunct="1"/>
              <a:t>110</a:t>
            </a:fld>
            <a:endParaRPr lang="en-US" altLang="en-US" sz="14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a:extLst>
              <a:ext uri="{FF2B5EF4-FFF2-40B4-BE49-F238E27FC236}">
                <a16:creationId xmlns:a16="http://schemas.microsoft.com/office/drawing/2014/main" id="{3C2D718B-D7B0-49EE-9A05-7A06F2AD58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4CC210-CC65-4648-87C4-ACECBD1A012B}" type="slidenum">
              <a:rPr lang="en-US" altLang="en-US" sz="1400"/>
              <a:pPr eaLnBrk="1" hangingPunct="1"/>
              <a:t>111</a:t>
            </a:fld>
            <a:endParaRPr lang="en-US" altLang="en-US" sz="1400"/>
          </a:p>
        </p:txBody>
      </p:sp>
      <p:sp>
        <p:nvSpPr>
          <p:cNvPr id="114691" name="Rectangle 2">
            <a:extLst>
              <a:ext uri="{FF2B5EF4-FFF2-40B4-BE49-F238E27FC236}">
                <a16:creationId xmlns:a16="http://schemas.microsoft.com/office/drawing/2014/main" id="{80855752-6660-413A-81B4-20DA33CCE91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Unsorted List Dictionary</a:t>
            </a:r>
          </a:p>
        </p:txBody>
      </p:sp>
      <p:sp>
        <p:nvSpPr>
          <p:cNvPr id="114692" name="Rectangle 3">
            <a:extLst>
              <a:ext uri="{FF2B5EF4-FFF2-40B4-BE49-F238E27FC236}">
                <a16:creationId xmlns:a16="http://schemas.microsoft.com/office/drawing/2014/main" id="{9757E056-4FF9-4312-BCB5-57ACF8CBEE08}"/>
              </a:ext>
            </a:extLst>
          </p:cNvPr>
          <p:cNvSpPr>
            <a:spLocks noGrp="1" noChangeArrowheads="1"/>
          </p:cNvSpPr>
          <p:nvPr>
            <p:ph type="body" idx="1"/>
          </p:nvPr>
        </p:nvSpPr>
        <p:spPr>
          <a:xfrm>
            <a:off x="0" y="1447800"/>
            <a:ext cx="9144000" cy="4572000"/>
          </a:xfrm>
        </p:spPr>
        <p:txBody>
          <a:bodyPr/>
          <a:lstStyle/>
          <a:p>
            <a:pPr>
              <a:lnSpc>
                <a:spcPct val="60000"/>
              </a:lnSpc>
              <a:buFontTx/>
              <a:buNone/>
            </a:pPr>
            <a:r>
              <a:rPr lang="en-US" altLang="en-US" sz="2400" b="1">
                <a:latin typeface="Courier New" panose="02070309020205020404" pitchFamily="49" charset="0"/>
              </a:rPr>
              <a:t>class UALdictionary&lt;Key, E&gt;</a:t>
            </a:r>
          </a:p>
          <a:p>
            <a:pPr>
              <a:lnSpc>
                <a:spcPct val="60000"/>
              </a:lnSpc>
              <a:buFontTx/>
              <a:buNone/>
            </a:pPr>
            <a:r>
              <a:rPr lang="en-US" altLang="en-US" sz="2400" b="1">
                <a:latin typeface="Courier New" panose="02070309020205020404" pitchFamily="49" charset="0"/>
              </a:rPr>
              <a:t>      implements Dictionary&lt;Key, E&gt; {</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private static final int defaultSize = 10; </a:t>
            </a:r>
          </a:p>
          <a:p>
            <a:pPr>
              <a:lnSpc>
                <a:spcPct val="60000"/>
              </a:lnSpc>
              <a:buFontTx/>
              <a:buNone/>
            </a:pPr>
            <a:r>
              <a:rPr lang="en-US" altLang="en-US" sz="2400" b="1">
                <a:latin typeface="Courier New" panose="02070309020205020404" pitchFamily="49" charset="0"/>
              </a:rPr>
              <a:t>  private AList&lt;KVpair&lt;Key, E&gt;&gt; list;</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 Constructors</a:t>
            </a:r>
          </a:p>
          <a:p>
            <a:pPr>
              <a:lnSpc>
                <a:spcPct val="60000"/>
              </a:lnSpc>
              <a:buFontTx/>
              <a:buNone/>
            </a:pPr>
            <a:r>
              <a:rPr lang="en-US" altLang="en-US" sz="2400" b="1">
                <a:latin typeface="Courier New" panose="02070309020205020404" pitchFamily="49" charset="0"/>
              </a:rPr>
              <a:t>  UALdictionary() { this(defaultSize); }</a:t>
            </a:r>
          </a:p>
          <a:p>
            <a:pPr>
              <a:lnSpc>
                <a:spcPct val="60000"/>
              </a:lnSpc>
              <a:buFontTx/>
              <a:buNone/>
            </a:pPr>
            <a:r>
              <a:rPr lang="en-US" altLang="en-US" sz="2400" b="1">
                <a:latin typeface="Courier New" panose="02070309020205020404" pitchFamily="49" charset="0"/>
              </a:rPr>
              <a:t>  UALdictionary(int sz)</a:t>
            </a:r>
          </a:p>
          <a:p>
            <a:pPr>
              <a:lnSpc>
                <a:spcPct val="60000"/>
              </a:lnSpc>
              <a:buFontTx/>
              <a:buNone/>
            </a:pPr>
            <a:r>
              <a:rPr lang="en-US" altLang="en-US" sz="2400" b="1">
                <a:latin typeface="Courier New" panose="02070309020205020404" pitchFamily="49" charset="0"/>
              </a:rPr>
              <a:t>    { list = new AList&lt;KVpair&lt;Key, E&gt;&gt;(sz); }</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public void clear() { list.clear(); }</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 Insert an element: append to list */</a:t>
            </a:r>
          </a:p>
          <a:p>
            <a:pPr>
              <a:lnSpc>
                <a:spcPct val="60000"/>
              </a:lnSpc>
              <a:buFontTx/>
              <a:buNone/>
            </a:pPr>
            <a:r>
              <a:rPr lang="en-US" altLang="en-US" sz="2400" b="1">
                <a:latin typeface="Courier New" panose="02070309020205020404" pitchFamily="49" charset="0"/>
              </a:rPr>
              <a:t>  public void insert(Key k, E e) {</a:t>
            </a:r>
          </a:p>
          <a:p>
            <a:pPr>
              <a:lnSpc>
                <a:spcPct val="60000"/>
              </a:lnSpc>
              <a:buFontTx/>
              <a:buNone/>
            </a:pPr>
            <a:r>
              <a:rPr lang="en-US" altLang="en-US" sz="2400" b="1">
                <a:latin typeface="Courier New" panose="02070309020205020404" pitchFamily="49" charset="0"/>
              </a:rPr>
              <a:t>    KVpair&lt;Key,E&gt; temp = new KVpair&lt;Key,E&gt;(k, e);</a:t>
            </a:r>
          </a:p>
          <a:p>
            <a:pPr>
              <a:lnSpc>
                <a:spcPct val="60000"/>
              </a:lnSpc>
              <a:buFontTx/>
              <a:buNone/>
            </a:pPr>
            <a:r>
              <a:rPr lang="en-US" altLang="en-US" sz="2400" b="1">
                <a:latin typeface="Courier New" panose="02070309020205020404" pitchFamily="49" charset="0"/>
              </a:rPr>
              <a:t>    list.append(temp);</a:t>
            </a:r>
          </a:p>
          <a:p>
            <a:pPr>
              <a:lnSpc>
                <a:spcPct val="60000"/>
              </a:lnSpc>
              <a:buFontTx/>
              <a:buNone/>
            </a:pPr>
            <a:r>
              <a:rPr lang="en-US" altLang="en-US" sz="2400" b="1">
                <a:latin typeface="Courier New" panose="02070309020205020404" pitchFamily="49" charset="0"/>
              </a:rPr>
              <a:t>  }</a:t>
            </a: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372F124A-F781-4948-9447-2A6C0288D524}"/>
              </a:ext>
            </a:extLst>
          </p:cNvPr>
          <p:cNvSpPr>
            <a:spLocks noGrp="1"/>
          </p:cNvSpPr>
          <p:nvPr>
            <p:ph type="title"/>
          </p:nvPr>
        </p:nvSpPr>
        <p:spPr/>
        <p:txBody>
          <a:bodyPr/>
          <a:lstStyle/>
          <a:p>
            <a:r>
              <a:rPr lang="en-US" altLang="en-US">
                <a:latin typeface="Helvetica" panose="020B0604020202020204" pitchFamily="34" charset="0"/>
              </a:rPr>
              <a:t>Sorted vs. Unsorted List Dictionaries</a:t>
            </a:r>
          </a:p>
        </p:txBody>
      </p:sp>
      <p:sp>
        <p:nvSpPr>
          <p:cNvPr id="115715" name="Content Placeholder 2">
            <a:extLst>
              <a:ext uri="{FF2B5EF4-FFF2-40B4-BE49-F238E27FC236}">
                <a16:creationId xmlns:a16="http://schemas.microsoft.com/office/drawing/2014/main" id="{4CD37078-FBC0-4B91-AF21-BBCE5E2FF6EC}"/>
              </a:ext>
            </a:extLst>
          </p:cNvPr>
          <p:cNvSpPr>
            <a:spLocks noGrp="1"/>
          </p:cNvSpPr>
          <p:nvPr>
            <p:ph idx="1"/>
          </p:nvPr>
        </p:nvSpPr>
        <p:spPr/>
        <p:txBody>
          <a:bodyPr/>
          <a:lstStyle/>
          <a:p>
            <a:r>
              <a:rPr lang="en-US" altLang="en-US">
                <a:latin typeface="Helvetica" panose="020B0604020202020204" pitchFamily="34" charset="0"/>
              </a:rPr>
              <a:t>If list were sorted</a:t>
            </a:r>
          </a:p>
          <a:p>
            <a:pPr lvl="1"/>
            <a:r>
              <a:rPr lang="en-US" altLang="en-US">
                <a:latin typeface="Helvetica" panose="020B0604020202020204" pitchFamily="34" charset="0"/>
              </a:rPr>
              <a:t>Could use binary search to speed search</a:t>
            </a:r>
          </a:p>
          <a:p>
            <a:pPr lvl="1"/>
            <a:r>
              <a:rPr lang="en-US" altLang="en-US">
                <a:latin typeface="Helvetica" panose="020B0604020202020204" pitchFamily="34" charset="0"/>
              </a:rPr>
              <a:t>Would need to insert in order, slowing insert</a:t>
            </a:r>
          </a:p>
          <a:p>
            <a:r>
              <a:rPr lang="en-US" altLang="en-US">
                <a:latin typeface="Helvetica" panose="020B0604020202020204" pitchFamily="34" charset="0"/>
              </a:rPr>
              <a:t>Which is better?</a:t>
            </a:r>
          </a:p>
          <a:p>
            <a:pPr lvl="1"/>
            <a:r>
              <a:rPr lang="en-US" altLang="en-US">
                <a:latin typeface="Helvetica" panose="020B0604020202020204" pitchFamily="34" charset="0"/>
              </a:rPr>
              <a:t>If lots of searches, sorted list is good</a:t>
            </a:r>
          </a:p>
          <a:p>
            <a:pPr lvl="1"/>
            <a:r>
              <a:rPr lang="en-US" altLang="en-US">
                <a:latin typeface="Helvetica" panose="020B0604020202020204" pitchFamily="34" charset="0"/>
              </a:rPr>
              <a:t>If inserts are as likely as searches, then sorting is no benefit.</a:t>
            </a:r>
          </a:p>
        </p:txBody>
      </p:sp>
      <p:sp>
        <p:nvSpPr>
          <p:cNvPr id="115716" name="Slide Number Placeholder 3">
            <a:extLst>
              <a:ext uri="{FF2B5EF4-FFF2-40B4-BE49-F238E27FC236}">
                <a16:creationId xmlns:a16="http://schemas.microsoft.com/office/drawing/2014/main" id="{102ECA8F-E448-480D-841C-10784EC42F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1AB589-E04F-429E-9976-1CA9A76ABFB8}" type="slidenum">
              <a:rPr lang="en-US" altLang="en-US" sz="1400"/>
              <a:pPr eaLnBrk="1" hangingPunct="1"/>
              <a:t>112</a:t>
            </a:fld>
            <a:endParaRPr lang="en-US" altLang="en-US" sz="1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a:extLst>
              <a:ext uri="{FF2B5EF4-FFF2-40B4-BE49-F238E27FC236}">
                <a16:creationId xmlns:a16="http://schemas.microsoft.com/office/drawing/2014/main" id="{190A9FB5-5564-4EDE-8740-A72B77A6F2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F06CC92-3FBF-4EF6-90AF-5F8D8DD136DE}" type="slidenum">
              <a:rPr lang="en-US" altLang="en-US" sz="1400"/>
              <a:pPr eaLnBrk="1" hangingPunct="1"/>
              <a:t>113</a:t>
            </a:fld>
            <a:endParaRPr lang="en-US" altLang="en-US" sz="1400"/>
          </a:p>
        </p:txBody>
      </p:sp>
      <p:sp>
        <p:nvSpPr>
          <p:cNvPr id="116739" name="Rectangle 2">
            <a:extLst>
              <a:ext uri="{FF2B5EF4-FFF2-40B4-BE49-F238E27FC236}">
                <a16:creationId xmlns:a16="http://schemas.microsoft.com/office/drawing/2014/main" id="{65A4EA75-5789-48F3-AC2E-982842627EDC}"/>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Binary Trees</a:t>
            </a:r>
          </a:p>
        </p:txBody>
      </p:sp>
      <p:sp>
        <p:nvSpPr>
          <p:cNvPr id="116740" name="Rectangle 3">
            <a:extLst>
              <a:ext uri="{FF2B5EF4-FFF2-40B4-BE49-F238E27FC236}">
                <a16:creationId xmlns:a16="http://schemas.microsoft.com/office/drawing/2014/main" id="{90D171B8-4354-4767-83F6-3BDE550342D6}"/>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rPr>
              <a:t>A </a:t>
            </a:r>
            <a:r>
              <a:rPr lang="en-US" altLang="en-US" u="sng">
                <a:latin typeface="Helvetica" panose="020B0604020202020204" pitchFamily="34" charset="0"/>
              </a:rPr>
              <a:t>binary tree</a:t>
            </a:r>
            <a:r>
              <a:rPr lang="en-US" altLang="en-US">
                <a:latin typeface="Helvetica" panose="020B0604020202020204" pitchFamily="34" charset="0"/>
              </a:rPr>
              <a:t> is made up of a finite set of nodes that is either </a:t>
            </a:r>
            <a:r>
              <a:rPr lang="en-US" altLang="en-US" u="sng">
                <a:latin typeface="Helvetica" panose="020B0604020202020204" pitchFamily="34" charset="0"/>
              </a:rPr>
              <a:t>empty</a:t>
            </a:r>
            <a:r>
              <a:rPr lang="en-US" altLang="en-US">
                <a:latin typeface="Helvetica" panose="020B0604020202020204" pitchFamily="34" charset="0"/>
              </a:rPr>
              <a:t> or consists of a node called the </a:t>
            </a:r>
            <a:r>
              <a:rPr lang="en-US" altLang="en-US" u="sng">
                <a:latin typeface="Helvetica" panose="020B0604020202020204" pitchFamily="34" charset="0"/>
              </a:rPr>
              <a:t>root</a:t>
            </a:r>
            <a:r>
              <a:rPr lang="en-US" altLang="en-US">
                <a:latin typeface="Helvetica" panose="020B0604020202020204" pitchFamily="34" charset="0"/>
              </a:rPr>
              <a:t> together with two binary trees, called the left and right </a:t>
            </a:r>
            <a:r>
              <a:rPr lang="en-US" altLang="en-US" u="sng">
                <a:latin typeface="Helvetica" panose="020B0604020202020204" pitchFamily="34" charset="0"/>
              </a:rPr>
              <a:t>subtrees</a:t>
            </a:r>
            <a:r>
              <a:rPr lang="en-US" altLang="en-US">
                <a:latin typeface="Helvetica" panose="020B0604020202020204" pitchFamily="34" charset="0"/>
              </a:rPr>
              <a:t>, which are disjoint from each other and from the root.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a:extLst>
              <a:ext uri="{FF2B5EF4-FFF2-40B4-BE49-F238E27FC236}">
                <a16:creationId xmlns:a16="http://schemas.microsoft.com/office/drawing/2014/main" id="{D623DC4A-F596-46FE-A2E9-487E4CEB2A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29B0EC-B4D3-40BE-9061-8B7D1B094FBF}" type="slidenum">
              <a:rPr lang="en-US" altLang="en-US" sz="1400"/>
              <a:pPr eaLnBrk="1" hangingPunct="1"/>
              <a:t>114</a:t>
            </a:fld>
            <a:endParaRPr lang="en-US" altLang="en-US" sz="1400"/>
          </a:p>
        </p:txBody>
      </p:sp>
      <p:sp>
        <p:nvSpPr>
          <p:cNvPr id="117763" name="Rectangle 2">
            <a:extLst>
              <a:ext uri="{FF2B5EF4-FFF2-40B4-BE49-F238E27FC236}">
                <a16:creationId xmlns:a16="http://schemas.microsoft.com/office/drawing/2014/main" id="{241C9988-AF06-455D-B56A-EEAFEDBAEE8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Binary Tree Example</a:t>
            </a:r>
          </a:p>
        </p:txBody>
      </p:sp>
      <p:sp>
        <p:nvSpPr>
          <p:cNvPr id="117764" name="Rectangle 3">
            <a:extLst>
              <a:ext uri="{FF2B5EF4-FFF2-40B4-BE49-F238E27FC236}">
                <a16:creationId xmlns:a16="http://schemas.microsoft.com/office/drawing/2014/main" id="{8DDE391B-73E7-4E4E-96F0-5256F55CBE2E}"/>
              </a:ext>
            </a:extLst>
          </p:cNvPr>
          <p:cNvSpPr>
            <a:spLocks noGrp="1" noChangeArrowheads="1"/>
          </p:cNvSpPr>
          <p:nvPr>
            <p:ph type="body" idx="1"/>
          </p:nvPr>
        </p:nvSpPr>
        <p:spPr>
          <a:xfrm>
            <a:off x="455613" y="1600200"/>
            <a:ext cx="4344987" cy="4495800"/>
          </a:xfrm>
        </p:spPr>
        <p:txBody>
          <a:bodyPr/>
          <a:lstStyle/>
          <a:p>
            <a:pPr>
              <a:lnSpc>
                <a:spcPct val="90000"/>
              </a:lnSpc>
              <a:buFontTx/>
              <a:buNone/>
            </a:pPr>
            <a:r>
              <a:rPr lang="en-US" altLang="en-US">
                <a:latin typeface="Helvetica" panose="020B0604020202020204" pitchFamily="34" charset="0"/>
              </a:rPr>
              <a:t>Notation: </a:t>
            </a:r>
            <a:r>
              <a:rPr lang="en-US" altLang="en-US" u="sng">
                <a:latin typeface="Helvetica" panose="020B0604020202020204" pitchFamily="34" charset="0"/>
              </a:rPr>
              <a:t>Node</a:t>
            </a:r>
            <a:r>
              <a:rPr lang="en-US" altLang="en-US">
                <a:latin typeface="Helvetica" panose="020B0604020202020204" pitchFamily="34" charset="0"/>
              </a:rPr>
              <a:t>, </a:t>
            </a:r>
            <a:r>
              <a:rPr lang="en-US" altLang="en-US" u="sng">
                <a:latin typeface="Helvetica" panose="020B0604020202020204" pitchFamily="34" charset="0"/>
              </a:rPr>
              <a:t>children</a:t>
            </a:r>
            <a:r>
              <a:rPr lang="en-US" altLang="en-US">
                <a:latin typeface="Helvetica" panose="020B0604020202020204" pitchFamily="34" charset="0"/>
              </a:rPr>
              <a:t>, </a:t>
            </a:r>
            <a:r>
              <a:rPr lang="en-US" altLang="en-US" u="sng">
                <a:latin typeface="Helvetica" panose="020B0604020202020204" pitchFamily="34" charset="0"/>
              </a:rPr>
              <a:t>edge</a:t>
            </a:r>
            <a:r>
              <a:rPr lang="en-US" altLang="en-US">
                <a:latin typeface="Helvetica" panose="020B0604020202020204" pitchFamily="34" charset="0"/>
              </a:rPr>
              <a:t>, </a:t>
            </a:r>
            <a:r>
              <a:rPr lang="en-US" altLang="en-US" u="sng">
                <a:latin typeface="Helvetica" panose="020B0604020202020204" pitchFamily="34" charset="0"/>
              </a:rPr>
              <a:t>parent</a:t>
            </a:r>
            <a:r>
              <a:rPr lang="en-US" altLang="en-US">
                <a:latin typeface="Helvetica" panose="020B0604020202020204" pitchFamily="34" charset="0"/>
              </a:rPr>
              <a:t>, </a:t>
            </a:r>
            <a:r>
              <a:rPr lang="en-US" altLang="en-US" u="sng">
                <a:latin typeface="Helvetica" panose="020B0604020202020204" pitchFamily="34" charset="0"/>
              </a:rPr>
              <a:t>ancestor</a:t>
            </a:r>
            <a:r>
              <a:rPr lang="en-US" altLang="en-US">
                <a:latin typeface="Helvetica" panose="020B0604020202020204" pitchFamily="34" charset="0"/>
              </a:rPr>
              <a:t>, </a:t>
            </a:r>
            <a:r>
              <a:rPr lang="en-US" altLang="en-US" u="sng">
                <a:latin typeface="Helvetica" panose="020B0604020202020204" pitchFamily="34" charset="0"/>
              </a:rPr>
              <a:t>descendant</a:t>
            </a:r>
            <a:r>
              <a:rPr lang="en-US" altLang="en-US">
                <a:latin typeface="Helvetica" panose="020B0604020202020204" pitchFamily="34" charset="0"/>
              </a:rPr>
              <a:t>, </a:t>
            </a:r>
            <a:r>
              <a:rPr lang="en-US" altLang="en-US" u="sng">
                <a:latin typeface="Helvetica" panose="020B0604020202020204" pitchFamily="34" charset="0"/>
              </a:rPr>
              <a:t>path</a:t>
            </a:r>
            <a:r>
              <a:rPr lang="en-US" altLang="en-US">
                <a:latin typeface="Helvetica" panose="020B0604020202020204" pitchFamily="34" charset="0"/>
              </a:rPr>
              <a:t>, </a:t>
            </a:r>
            <a:r>
              <a:rPr lang="en-US" altLang="en-US" u="sng">
                <a:latin typeface="Helvetica" panose="020B0604020202020204" pitchFamily="34" charset="0"/>
              </a:rPr>
              <a:t>depth</a:t>
            </a:r>
            <a:r>
              <a:rPr lang="en-US" altLang="en-US">
                <a:latin typeface="Helvetica" panose="020B0604020202020204" pitchFamily="34" charset="0"/>
              </a:rPr>
              <a:t>, </a:t>
            </a:r>
            <a:r>
              <a:rPr lang="en-US" altLang="en-US" u="sng">
                <a:latin typeface="Helvetica" panose="020B0604020202020204" pitchFamily="34" charset="0"/>
              </a:rPr>
              <a:t>height</a:t>
            </a:r>
            <a:r>
              <a:rPr lang="en-US" altLang="en-US">
                <a:latin typeface="Helvetica" panose="020B0604020202020204" pitchFamily="34" charset="0"/>
              </a:rPr>
              <a:t>, </a:t>
            </a:r>
            <a:r>
              <a:rPr lang="en-US" altLang="en-US" u="sng">
                <a:latin typeface="Helvetica" panose="020B0604020202020204" pitchFamily="34" charset="0"/>
              </a:rPr>
              <a:t>level</a:t>
            </a:r>
            <a:r>
              <a:rPr lang="en-US" altLang="en-US">
                <a:latin typeface="Helvetica" panose="020B0604020202020204" pitchFamily="34" charset="0"/>
              </a:rPr>
              <a:t>, </a:t>
            </a:r>
            <a:r>
              <a:rPr lang="en-US" altLang="en-US" u="sng">
                <a:latin typeface="Helvetica" panose="020B0604020202020204" pitchFamily="34" charset="0"/>
              </a:rPr>
              <a:t>leaf node</a:t>
            </a:r>
            <a:r>
              <a:rPr lang="en-US" altLang="en-US">
                <a:latin typeface="Helvetica" panose="020B0604020202020204" pitchFamily="34" charset="0"/>
              </a:rPr>
              <a:t>, </a:t>
            </a:r>
            <a:r>
              <a:rPr lang="en-US" altLang="en-US" u="sng">
                <a:latin typeface="Helvetica" panose="020B0604020202020204" pitchFamily="34" charset="0"/>
              </a:rPr>
              <a:t>internal node</a:t>
            </a:r>
            <a:r>
              <a:rPr lang="en-US" altLang="en-US">
                <a:latin typeface="Helvetica" panose="020B0604020202020204" pitchFamily="34" charset="0"/>
              </a:rPr>
              <a:t>, </a:t>
            </a:r>
            <a:r>
              <a:rPr lang="en-US" altLang="en-US" u="sng">
                <a:latin typeface="Helvetica" panose="020B0604020202020204" pitchFamily="34" charset="0"/>
              </a:rPr>
              <a:t>subtree</a:t>
            </a:r>
            <a:r>
              <a:rPr lang="en-US" altLang="en-US">
                <a:latin typeface="Helvetica" panose="020B0604020202020204" pitchFamily="34" charset="0"/>
              </a:rPr>
              <a:t>.</a:t>
            </a:r>
          </a:p>
          <a:p>
            <a:pPr>
              <a:lnSpc>
                <a:spcPct val="90000"/>
              </a:lnSpc>
              <a:buFontTx/>
              <a:buNone/>
            </a:pPr>
            <a:endParaRPr lang="en-US" altLang="en-US">
              <a:latin typeface="Helvetica" panose="020B0604020202020204" pitchFamily="34" charset="0"/>
            </a:endParaRPr>
          </a:p>
        </p:txBody>
      </p:sp>
      <p:pic>
        <p:nvPicPr>
          <p:cNvPr id="117765" name="Picture 4" descr="BinExamp">
            <a:extLst>
              <a:ext uri="{FF2B5EF4-FFF2-40B4-BE49-F238E27FC236}">
                <a16:creationId xmlns:a16="http://schemas.microsoft.com/office/drawing/2014/main" id="{FC97B381-CD3F-4C59-8314-87C7F797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968" t="2606" r="3726" b="3909"/>
          <a:stretch>
            <a:fillRect/>
          </a:stretch>
        </p:blipFill>
        <p:spPr bwMode="auto">
          <a:xfrm>
            <a:off x="4724400" y="1752600"/>
            <a:ext cx="3962400"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a:extLst>
              <a:ext uri="{FF2B5EF4-FFF2-40B4-BE49-F238E27FC236}">
                <a16:creationId xmlns:a16="http://schemas.microsoft.com/office/drawing/2014/main" id="{A8CB4075-0305-47FA-AB82-A51EE4B719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22AA3B-3FCB-4397-8B7C-E8A0F3B83071}" type="slidenum">
              <a:rPr lang="en-US" altLang="en-US" sz="1400"/>
              <a:pPr eaLnBrk="1" hangingPunct="1"/>
              <a:t>115</a:t>
            </a:fld>
            <a:endParaRPr lang="en-US" altLang="en-US" sz="1400"/>
          </a:p>
        </p:txBody>
      </p:sp>
      <p:sp>
        <p:nvSpPr>
          <p:cNvPr id="118787" name="Rectangle 2">
            <a:extLst>
              <a:ext uri="{FF2B5EF4-FFF2-40B4-BE49-F238E27FC236}">
                <a16:creationId xmlns:a16="http://schemas.microsoft.com/office/drawing/2014/main" id="{A889CE0C-B739-42C2-BFBE-7B03ECED29FD}"/>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Full and Complete Binary Trees</a:t>
            </a:r>
          </a:p>
        </p:txBody>
      </p:sp>
      <p:sp>
        <p:nvSpPr>
          <p:cNvPr id="118788" name="Rectangle 3">
            <a:extLst>
              <a:ext uri="{FF2B5EF4-FFF2-40B4-BE49-F238E27FC236}">
                <a16:creationId xmlns:a16="http://schemas.microsoft.com/office/drawing/2014/main" id="{22FE2EF3-33C3-41D9-B510-5960E4979B77}"/>
              </a:ext>
            </a:extLst>
          </p:cNvPr>
          <p:cNvSpPr>
            <a:spLocks noGrp="1" noChangeArrowheads="1"/>
          </p:cNvSpPr>
          <p:nvPr>
            <p:ph type="body" idx="1"/>
          </p:nvPr>
        </p:nvSpPr>
        <p:spPr>
          <a:xfrm>
            <a:off x="381000" y="1600200"/>
            <a:ext cx="8534400" cy="4572000"/>
          </a:xfrm>
        </p:spPr>
        <p:txBody>
          <a:bodyPr/>
          <a:lstStyle/>
          <a:p>
            <a:pPr>
              <a:lnSpc>
                <a:spcPct val="90000"/>
              </a:lnSpc>
              <a:buFontTx/>
              <a:buNone/>
            </a:pPr>
            <a:r>
              <a:rPr lang="en-US" altLang="en-US" u="sng">
                <a:latin typeface="Helvetica" panose="020B0604020202020204" pitchFamily="34" charset="0"/>
              </a:rPr>
              <a:t>Full</a:t>
            </a:r>
            <a:r>
              <a:rPr lang="en-US" altLang="en-US">
                <a:latin typeface="Helvetica" panose="020B0604020202020204" pitchFamily="34" charset="0"/>
              </a:rPr>
              <a:t> binary tree: </a:t>
            </a:r>
            <a:r>
              <a:rPr lang="en-US" altLang="en-US" sz="2800">
                <a:latin typeface="Helvetica" panose="020B0604020202020204" pitchFamily="34" charset="0"/>
              </a:rPr>
              <a:t>Each node is either a leaf or internal node with exactly two non-empty children.</a:t>
            </a:r>
          </a:p>
          <a:p>
            <a:pPr>
              <a:lnSpc>
                <a:spcPct val="20000"/>
              </a:lnSpc>
              <a:buFontTx/>
              <a:buNone/>
            </a:pPr>
            <a:endParaRPr lang="en-US" altLang="en-US" sz="2800">
              <a:latin typeface="Helvetica" panose="020B0604020202020204" pitchFamily="34" charset="0"/>
            </a:endParaRPr>
          </a:p>
          <a:p>
            <a:pPr>
              <a:lnSpc>
                <a:spcPct val="90000"/>
              </a:lnSpc>
              <a:buFontTx/>
              <a:buNone/>
            </a:pPr>
            <a:r>
              <a:rPr lang="en-US" altLang="en-US" u="sng">
                <a:latin typeface="Helvetica" panose="020B0604020202020204" pitchFamily="34" charset="0"/>
              </a:rPr>
              <a:t>Complete</a:t>
            </a:r>
            <a:r>
              <a:rPr lang="en-US" altLang="en-US">
                <a:latin typeface="Helvetica" panose="020B0604020202020204" pitchFamily="34" charset="0"/>
              </a:rPr>
              <a:t> binary tree: </a:t>
            </a:r>
            <a:r>
              <a:rPr lang="en-US" altLang="en-US" sz="2800">
                <a:latin typeface="Helvetica" panose="020B0604020202020204" pitchFamily="34" charset="0"/>
              </a:rPr>
              <a:t>If the height of the tree is </a:t>
            </a:r>
            <a:r>
              <a:rPr lang="en-US" altLang="en-US" sz="2800" i="1">
                <a:latin typeface="Helvetica" panose="020B0604020202020204" pitchFamily="34" charset="0"/>
              </a:rPr>
              <a:t>d</a:t>
            </a:r>
            <a:r>
              <a:rPr lang="en-US" altLang="en-US" sz="2800">
                <a:latin typeface="Helvetica" panose="020B0604020202020204" pitchFamily="34" charset="0"/>
              </a:rPr>
              <a:t>, then all leaves except possibly level </a:t>
            </a:r>
            <a:r>
              <a:rPr lang="en-US" altLang="en-US" sz="2800" i="1">
                <a:latin typeface="Helvetica" panose="020B0604020202020204" pitchFamily="34" charset="0"/>
              </a:rPr>
              <a:t>d</a:t>
            </a:r>
            <a:r>
              <a:rPr lang="en-US" altLang="en-US" sz="2800">
                <a:latin typeface="Helvetica" panose="020B0604020202020204" pitchFamily="34" charset="0"/>
              </a:rPr>
              <a:t> are completely full.  The bottom level has all nodes to the left side.</a:t>
            </a:r>
          </a:p>
        </p:txBody>
      </p:sp>
      <p:pic>
        <p:nvPicPr>
          <p:cNvPr id="118789" name="Picture 4" descr="FullComp">
            <a:extLst>
              <a:ext uri="{FF2B5EF4-FFF2-40B4-BE49-F238E27FC236}">
                <a16:creationId xmlns:a16="http://schemas.microsoft.com/office/drawing/2014/main" id="{18BBC95D-E05C-4ED6-9447-0AB567DB6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58" r="3473" b="2127"/>
          <a:stretch>
            <a:fillRect/>
          </a:stretch>
        </p:blipFill>
        <p:spPr bwMode="auto">
          <a:xfrm>
            <a:off x="1225550" y="4454525"/>
            <a:ext cx="681355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a:extLst>
              <a:ext uri="{FF2B5EF4-FFF2-40B4-BE49-F238E27FC236}">
                <a16:creationId xmlns:a16="http://schemas.microsoft.com/office/drawing/2014/main" id="{44953272-97EA-41C3-86ED-AB18E194B7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8C578E-840D-42C3-B01A-472DA5582EC0}" type="slidenum">
              <a:rPr lang="en-US" altLang="en-US" sz="1400"/>
              <a:pPr eaLnBrk="1" hangingPunct="1"/>
              <a:t>116</a:t>
            </a:fld>
            <a:endParaRPr lang="en-US" altLang="en-US" sz="1400"/>
          </a:p>
        </p:txBody>
      </p:sp>
      <p:sp>
        <p:nvSpPr>
          <p:cNvPr id="119811" name="Rectangle 2">
            <a:extLst>
              <a:ext uri="{FF2B5EF4-FFF2-40B4-BE49-F238E27FC236}">
                <a16:creationId xmlns:a16="http://schemas.microsoft.com/office/drawing/2014/main" id="{5F078AFF-BD5A-471A-A02B-6DE404C2382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Full Binary Tree Theorem (1)</a:t>
            </a:r>
          </a:p>
        </p:txBody>
      </p:sp>
      <p:sp>
        <p:nvSpPr>
          <p:cNvPr id="119812" name="Rectangle 3">
            <a:extLst>
              <a:ext uri="{FF2B5EF4-FFF2-40B4-BE49-F238E27FC236}">
                <a16:creationId xmlns:a16="http://schemas.microsoft.com/office/drawing/2014/main" id="{A74B013A-5963-424E-98A5-3944603478C3}"/>
              </a:ext>
            </a:extLst>
          </p:cNvPr>
          <p:cNvSpPr>
            <a:spLocks noGrp="1" noChangeArrowheads="1"/>
          </p:cNvSpPr>
          <p:nvPr>
            <p:ph type="body" idx="1"/>
          </p:nvPr>
        </p:nvSpPr>
        <p:spPr>
          <a:xfrm>
            <a:off x="455613" y="1600200"/>
            <a:ext cx="8226425" cy="4572000"/>
          </a:xfrm>
        </p:spPr>
        <p:txBody>
          <a:bodyPr/>
          <a:lstStyle/>
          <a:p>
            <a:pPr>
              <a:buFontTx/>
              <a:buNone/>
            </a:pPr>
            <a:r>
              <a:rPr lang="en-US" altLang="en-US" sz="2800" b="1">
                <a:latin typeface="Helvetica" panose="020B0604020202020204" pitchFamily="34" charset="0"/>
              </a:rPr>
              <a:t>Theorem</a:t>
            </a:r>
            <a:r>
              <a:rPr lang="en-US" altLang="en-US" sz="2800">
                <a:latin typeface="Helvetica" panose="020B0604020202020204" pitchFamily="34" charset="0"/>
              </a:rPr>
              <a:t>: The number of leaves in a non-empty full binary tree is one more than the number of internal nodes.</a:t>
            </a:r>
          </a:p>
          <a:p>
            <a:pPr>
              <a:lnSpc>
                <a:spcPct val="10000"/>
              </a:lnSpc>
              <a:buFontTx/>
              <a:buNone/>
            </a:pPr>
            <a:endParaRPr lang="en-US" altLang="en-US" sz="2800">
              <a:latin typeface="Helvetica" panose="020B0604020202020204" pitchFamily="34" charset="0"/>
            </a:endParaRPr>
          </a:p>
          <a:p>
            <a:pPr>
              <a:buFontTx/>
              <a:buNone/>
            </a:pPr>
            <a:r>
              <a:rPr lang="en-US" altLang="en-US" sz="2800" b="1">
                <a:latin typeface="Helvetica" panose="020B0604020202020204" pitchFamily="34" charset="0"/>
              </a:rPr>
              <a:t>Proof</a:t>
            </a:r>
            <a:r>
              <a:rPr lang="en-US" altLang="en-US" sz="2800">
                <a:latin typeface="Helvetica" panose="020B0604020202020204" pitchFamily="34" charset="0"/>
              </a:rPr>
              <a:t> (by Mathematical Induction):</a:t>
            </a:r>
          </a:p>
          <a:p>
            <a:pPr>
              <a:lnSpc>
                <a:spcPct val="20000"/>
              </a:lnSpc>
              <a:buFontTx/>
              <a:buNone/>
            </a:pPr>
            <a:endParaRPr lang="en-US" altLang="en-US" sz="2800">
              <a:latin typeface="Helvetica" panose="020B0604020202020204" pitchFamily="34" charset="0"/>
            </a:endParaRPr>
          </a:p>
          <a:p>
            <a:pPr>
              <a:buFontTx/>
              <a:buNone/>
            </a:pPr>
            <a:r>
              <a:rPr lang="en-US" altLang="en-US" sz="2800" b="1">
                <a:latin typeface="Helvetica" panose="020B0604020202020204" pitchFamily="34" charset="0"/>
              </a:rPr>
              <a:t>Base case</a:t>
            </a:r>
            <a:r>
              <a:rPr lang="en-US" altLang="en-US" sz="2800">
                <a:latin typeface="Helvetica" panose="020B0604020202020204" pitchFamily="34" charset="0"/>
              </a:rPr>
              <a:t>: </a:t>
            </a:r>
            <a:r>
              <a:rPr lang="en-US" altLang="en-US" sz="2400">
                <a:latin typeface="Helvetica" panose="020B0604020202020204" pitchFamily="34" charset="0"/>
              </a:rPr>
              <a:t>A full binary tree with 1 internal node must have two leaf nodes.</a:t>
            </a:r>
          </a:p>
          <a:p>
            <a:pPr>
              <a:lnSpc>
                <a:spcPct val="10000"/>
              </a:lnSpc>
              <a:buFontTx/>
              <a:buNone/>
            </a:pPr>
            <a:endParaRPr lang="en-US" altLang="en-US" sz="2400">
              <a:latin typeface="Helvetica" panose="020B0604020202020204" pitchFamily="34" charset="0"/>
            </a:endParaRPr>
          </a:p>
          <a:p>
            <a:pPr>
              <a:buFontTx/>
              <a:buNone/>
            </a:pPr>
            <a:r>
              <a:rPr lang="en-US" altLang="en-US" sz="2800" b="1">
                <a:latin typeface="Helvetica" panose="020B0604020202020204" pitchFamily="34" charset="0"/>
              </a:rPr>
              <a:t>Induction Hypothesis</a:t>
            </a:r>
            <a:r>
              <a:rPr lang="en-US" altLang="en-US" sz="2800">
                <a:latin typeface="Helvetica" panose="020B0604020202020204" pitchFamily="34" charset="0"/>
              </a:rPr>
              <a:t>: </a:t>
            </a:r>
            <a:r>
              <a:rPr lang="en-US" altLang="en-US" sz="2400">
                <a:latin typeface="Helvetica" panose="020B0604020202020204" pitchFamily="34" charset="0"/>
              </a:rPr>
              <a:t>Assume any full binary tree </a:t>
            </a:r>
            <a:r>
              <a:rPr lang="en-US" altLang="en-US" sz="2400" b="1">
                <a:latin typeface="Helvetica" panose="020B0604020202020204" pitchFamily="34" charset="0"/>
              </a:rPr>
              <a:t>T</a:t>
            </a:r>
            <a:r>
              <a:rPr lang="en-US" altLang="en-US" sz="2400">
                <a:latin typeface="Helvetica" panose="020B0604020202020204" pitchFamily="34" charset="0"/>
              </a:rPr>
              <a:t> containing </a:t>
            </a:r>
            <a:r>
              <a:rPr lang="en-US" altLang="en-US" sz="2400" i="1">
                <a:latin typeface="Helvetica" panose="020B0604020202020204" pitchFamily="34" charset="0"/>
              </a:rPr>
              <a:t>n</a:t>
            </a:r>
            <a:r>
              <a:rPr lang="en-US" altLang="en-US" sz="2400">
                <a:latin typeface="Helvetica" panose="020B0604020202020204" pitchFamily="34" charset="0"/>
              </a:rPr>
              <a:t>-1 internal nodes has </a:t>
            </a:r>
            <a:r>
              <a:rPr lang="en-US" altLang="en-US" sz="2400" i="1">
                <a:latin typeface="Helvetica" panose="020B0604020202020204" pitchFamily="34" charset="0"/>
              </a:rPr>
              <a:t>n</a:t>
            </a:r>
            <a:r>
              <a:rPr lang="en-US" altLang="en-US" sz="2400">
                <a:latin typeface="Helvetica" panose="020B0604020202020204" pitchFamily="34" charset="0"/>
              </a:rPr>
              <a:t> leaves.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a:extLst>
              <a:ext uri="{FF2B5EF4-FFF2-40B4-BE49-F238E27FC236}">
                <a16:creationId xmlns:a16="http://schemas.microsoft.com/office/drawing/2014/main" id="{3368A0B7-CBE2-44E9-AD71-4517D383CC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1DF3E2-5932-4138-A51C-3357E52CFBAF}" type="slidenum">
              <a:rPr lang="en-US" altLang="en-US" sz="1400"/>
              <a:pPr eaLnBrk="1" hangingPunct="1"/>
              <a:t>117</a:t>
            </a:fld>
            <a:endParaRPr lang="en-US" altLang="en-US" sz="1400"/>
          </a:p>
        </p:txBody>
      </p:sp>
      <p:sp>
        <p:nvSpPr>
          <p:cNvPr id="120835" name="Rectangle 2">
            <a:extLst>
              <a:ext uri="{FF2B5EF4-FFF2-40B4-BE49-F238E27FC236}">
                <a16:creationId xmlns:a16="http://schemas.microsoft.com/office/drawing/2014/main" id="{075E61C6-5431-40D7-9D0A-69CB31951DA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Full Binary Tree Theorem (2)</a:t>
            </a:r>
          </a:p>
        </p:txBody>
      </p:sp>
      <p:sp>
        <p:nvSpPr>
          <p:cNvPr id="120836" name="Rectangle 3">
            <a:extLst>
              <a:ext uri="{FF2B5EF4-FFF2-40B4-BE49-F238E27FC236}">
                <a16:creationId xmlns:a16="http://schemas.microsoft.com/office/drawing/2014/main" id="{A1332AE5-2D25-4436-9B64-735171948559}"/>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b="1">
                <a:latin typeface="Helvetica" panose="020B0604020202020204" pitchFamily="34" charset="0"/>
              </a:rPr>
              <a:t>Induction Step</a:t>
            </a:r>
            <a:r>
              <a:rPr lang="en-US" altLang="en-US">
                <a:latin typeface="Helvetica" panose="020B0604020202020204" pitchFamily="34" charset="0"/>
              </a:rPr>
              <a:t>: </a:t>
            </a:r>
            <a:r>
              <a:rPr lang="en-US" altLang="en-US" sz="2800">
                <a:latin typeface="Helvetica" panose="020B0604020202020204" pitchFamily="34" charset="0"/>
              </a:rPr>
              <a:t>Given tree </a:t>
            </a:r>
            <a:r>
              <a:rPr lang="en-US" altLang="en-US" sz="2800" b="1">
                <a:latin typeface="Helvetica" panose="020B0604020202020204" pitchFamily="34" charset="0"/>
              </a:rPr>
              <a:t>T</a:t>
            </a:r>
            <a:r>
              <a:rPr lang="en-US" altLang="en-US" sz="2800">
                <a:latin typeface="Helvetica" panose="020B0604020202020204" pitchFamily="34" charset="0"/>
              </a:rPr>
              <a:t> with n internal nodes, pick internal node </a:t>
            </a:r>
            <a:r>
              <a:rPr lang="en-US" altLang="en-US" sz="2800" i="1">
                <a:latin typeface="Helvetica" panose="020B0604020202020204" pitchFamily="34" charset="0"/>
              </a:rPr>
              <a:t>I</a:t>
            </a:r>
            <a:r>
              <a:rPr lang="en-US" altLang="en-US" sz="2800">
                <a:latin typeface="Helvetica" panose="020B0604020202020204" pitchFamily="34" charset="0"/>
              </a:rPr>
              <a:t> with two leaf children.  Remove </a:t>
            </a:r>
            <a:r>
              <a:rPr lang="en-US" altLang="en-US" sz="2800" i="1">
                <a:latin typeface="Helvetica" panose="020B0604020202020204" pitchFamily="34" charset="0"/>
              </a:rPr>
              <a:t>I</a:t>
            </a:r>
            <a:r>
              <a:rPr lang="en-US" altLang="en-US" sz="2800">
                <a:latin typeface="Helvetica" panose="020B0604020202020204" pitchFamily="34" charset="0"/>
              </a:rPr>
              <a:t>’s children, call resulting tree </a:t>
            </a:r>
            <a:r>
              <a:rPr lang="en-US" altLang="en-US" sz="2800" b="1">
                <a:latin typeface="Helvetica" panose="020B0604020202020204" pitchFamily="34" charset="0"/>
              </a:rPr>
              <a:t>T’</a:t>
            </a:r>
            <a:r>
              <a:rPr lang="en-US" altLang="en-US" sz="2800">
                <a:latin typeface="Helvetica" panose="020B0604020202020204" pitchFamily="34" charset="0"/>
              </a:rPr>
              <a:t>.</a:t>
            </a:r>
          </a:p>
          <a:p>
            <a:pPr>
              <a:lnSpc>
                <a:spcPct val="1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By induction hypothesis, </a:t>
            </a:r>
            <a:r>
              <a:rPr lang="en-US" altLang="en-US" sz="2800" b="1">
                <a:latin typeface="Helvetica" panose="020B0604020202020204" pitchFamily="34" charset="0"/>
              </a:rPr>
              <a:t>T’</a:t>
            </a:r>
            <a:r>
              <a:rPr lang="en-US" altLang="en-US" sz="2800">
                <a:latin typeface="Helvetica" panose="020B0604020202020204" pitchFamily="34" charset="0"/>
              </a:rPr>
              <a:t> is a full binary tree with n leaves.</a:t>
            </a:r>
          </a:p>
          <a:p>
            <a:pPr>
              <a:lnSpc>
                <a:spcPct val="2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Restore </a:t>
            </a:r>
            <a:r>
              <a:rPr lang="en-US" altLang="en-US" sz="2800" i="1">
                <a:latin typeface="Helvetica" panose="020B0604020202020204" pitchFamily="34" charset="0"/>
              </a:rPr>
              <a:t>I</a:t>
            </a:r>
            <a:r>
              <a:rPr lang="en-US" altLang="en-US" sz="2800">
                <a:latin typeface="Helvetica" panose="020B0604020202020204" pitchFamily="34" charset="0"/>
              </a:rPr>
              <a:t>’s two children.  The number of internal nodes has now gone up by 1 to reach </a:t>
            </a:r>
            <a:r>
              <a:rPr lang="en-US" altLang="en-US" sz="2800" i="1">
                <a:latin typeface="Helvetica" panose="020B0604020202020204" pitchFamily="34" charset="0"/>
              </a:rPr>
              <a:t>n</a:t>
            </a:r>
            <a:r>
              <a:rPr lang="en-US" altLang="en-US" sz="2800">
                <a:latin typeface="Helvetica" panose="020B0604020202020204" pitchFamily="34" charset="0"/>
              </a:rPr>
              <a:t>.  The number of leaves has also gone up by 1.</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a:extLst>
              <a:ext uri="{FF2B5EF4-FFF2-40B4-BE49-F238E27FC236}">
                <a16:creationId xmlns:a16="http://schemas.microsoft.com/office/drawing/2014/main" id="{B2B38909-5EA4-4C68-A297-B7F0560D57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CBBB67A-12DC-4B95-A107-FD9823595D4D}" type="slidenum">
              <a:rPr lang="en-US" altLang="en-US" sz="1400"/>
              <a:pPr eaLnBrk="1" hangingPunct="1"/>
              <a:t>118</a:t>
            </a:fld>
            <a:endParaRPr lang="en-US" altLang="en-US" sz="1400"/>
          </a:p>
        </p:txBody>
      </p:sp>
      <p:sp>
        <p:nvSpPr>
          <p:cNvPr id="121859" name="Rectangle 2">
            <a:extLst>
              <a:ext uri="{FF2B5EF4-FFF2-40B4-BE49-F238E27FC236}">
                <a16:creationId xmlns:a16="http://schemas.microsoft.com/office/drawing/2014/main" id="{7A325B04-11ED-46BA-9668-1351C631F81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Full Binary Tree Corollary</a:t>
            </a:r>
          </a:p>
        </p:txBody>
      </p:sp>
      <p:sp>
        <p:nvSpPr>
          <p:cNvPr id="121860" name="Rectangle 3">
            <a:extLst>
              <a:ext uri="{FF2B5EF4-FFF2-40B4-BE49-F238E27FC236}">
                <a16:creationId xmlns:a16="http://schemas.microsoft.com/office/drawing/2014/main" id="{07D87E1F-8E5E-4161-A6D4-14C0283A96B9}"/>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b="1">
                <a:latin typeface="Helvetica" panose="020B0604020202020204" pitchFamily="34" charset="0"/>
              </a:rPr>
              <a:t>Theorem</a:t>
            </a:r>
            <a:r>
              <a:rPr lang="en-US" altLang="en-US">
                <a:latin typeface="Helvetica" panose="020B0604020202020204" pitchFamily="34" charset="0"/>
              </a:rPr>
              <a:t>: The number of null pointers in a non-empty tree is one more than the number of nodes in the tree.</a:t>
            </a:r>
          </a:p>
          <a:p>
            <a:pPr>
              <a:lnSpc>
                <a:spcPct val="90000"/>
              </a:lnSpc>
              <a:buFontTx/>
              <a:buNone/>
            </a:pPr>
            <a:endParaRPr lang="en-US" altLang="en-US" b="1">
              <a:latin typeface="Helvetica" panose="020B0604020202020204" pitchFamily="34" charset="0"/>
            </a:endParaRPr>
          </a:p>
          <a:p>
            <a:pPr>
              <a:lnSpc>
                <a:spcPct val="90000"/>
              </a:lnSpc>
              <a:buFontTx/>
              <a:buNone/>
            </a:pPr>
            <a:r>
              <a:rPr lang="en-US" altLang="en-US" b="1">
                <a:latin typeface="Helvetica" panose="020B0604020202020204" pitchFamily="34" charset="0"/>
              </a:rPr>
              <a:t>Proof</a:t>
            </a:r>
            <a:r>
              <a:rPr lang="en-US" altLang="en-US">
                <a:latin typeface="Helvetica" panose="020B0604020202020204" pitchFamily="34" charset="0"/>
              </a:rPr>
              <a:t>: Replace all null pointers with a pointer to an empty leaf node.  This is a full binary tree.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a:extLst>
              <a:ext uri="{FF2B5EF4-FFF2-40B4-BE49-F238E27FC236}">
                <a16:creationId xmlns:a16="http://schemas.microsoft.com/office/drawing/2014/main" id="{4CBBBDD4-BDF8-4971-BCF7-45FBB9940F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991ACFF-7A76-42A4-A13D-7B2AF0649FFF}" type="slidenum">
              <a:rPr lang="en-US" altLang="en-US" sz="1400"/>
              <a:pPr eaLnBrk="1" hangingPunct="1"/>
              <a:t>119</a:t>
            </a:fld>
            <a:endParaRPr lang="en-US" altLang="en-US" sz="1400"/>
          </a:p>
        </p:txBody>
      </p:sp>
      <p:sp>
        <p:nvSpPr>
          <p:cNvPr id="122883" name="Rectangle 2">
            <a:extLst>
              <a:ext uri="{FF2B5EF4-FFF2-40B4-BE49-F238E27FC236}">
                <a16:creationId xmlns:a16="http://schemas.microsoft.com/office/drawing/2014/main" id="{E20087F3-9804-44CD-8CDC-916A2DD2C5B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Binary Tree Node Class</a:t>
            </a:r>
          </a:p>
        </p:txBody>
      </p:sp>
      <p:sp>
        <p:nvSpPr>
          <p:cNvPr id="122884" name="Rectangle 3">
            <a:extLst>
              <a:ext uri="{FF2B5EF4-FFF2-40B4-BE49-F238E27FC236}">
                <a16:creationId xmlns:a16="http://schemas.microsoft.com/office/drawing/2014/main" id="{20E0AD7F-254F-47D1-822D-ABE4570A5084}"/>
              </a:ext>
            </a:extLst>
          </p:cNvPr>
          <p:cNvSpPr>
            <a:spLocks noGrp="1" noChangeArrowheads="1"/>
          </p:cNvSpPr>
          <p:nvPr>
            <p:ph type="body" idx="1"/>
          </p:nvPr>
        </p:nvSpPr>
        <p:spPr>
          <a:xfrm>
            <a:off x="455613" y="1600200"/>
            <a:ext cx="8226425" cy="4572000"/>
          </a:xfrm>
        </p:spPr>
        <p:txBody>
          <a:bodyPr/>
          <a:lstStyle/>
          <a:p>
            <a:pPr>
              <a:lnSpc>
                <a:spcPct val="60000"/>
              </a:lnSpc>
              <a:buFontTx/>
              <a:buNone/>
            </a:pPr>
            <a:r>
              <a:rPr lang="en-US" altLang="en-US" sz="2400" b="1">
                <a:latin typeface="Courier New" panose="02070309020205020404" pitchFamily="49" charset="0"/>
              </a:rPr>
              <a:t>/** ADT for binary tree nodes */</a:t>
            </a:r>
          </a:p>
          <a:p>
            <a:pPr>
              <a:lnSpc>
                <a:spcPct val="60000"/>
              </a:lnSpc>
              <a:buFontTx/>
              <a:buNone/>
            </a:pPr>
            <a:r>
              <a:rPr lang="en-US" altLang="en-US" sz="2400" b="1">
                <a:latin typeface="Courier New" panose="02070309020205020404" pitchFamily="49" charset="0"/>
              </a:rPr>
              <a:t>public interface BinNode&lt;E&gt; {</a:t>
            </a:r>
          </a:p>
          <a:p>
            <a:pPr>
              <a:lnSpc>
                <a:spcPct val="60000"/>
              </a:lnSpc>
              <a:buFontTx/>
              <a:buNone/>
            </a:pPr>
            <a:r>
              <a:rPr lang="en-US" altLang="en-US" sz="2400" b="1">
                <a:latin typeface="Courier New" panose="02070309020205020404" pitchFamily="49" charset="0"/>
              </a:rPr>
              <a:t>  /** Return and set the element value */</a:t>
            </a:r>
          </a:p>
          <a:p>
            <a:pPr>
              <a:lnSpc>
                <a:spcPct val="60000"/>
              </a:lnSpc>
              <a:buFontTx/>
              <a:buNone/>
            </a:pPr>
            <a:r>
              <a:rPr lang="en-US" altLang="en-US" sz="2400" b="1">
                <a:latin typeface="Courier New" panose="02070309020205020404" pitchFamily="49" charset="0"/>
              </a:rPr>
              <a:t>  public E element();</a:t>
            </a:r>
          </a:p>
          <a:p>
            <a:pPr>
              <a:lnSpc>
                <a:spcPct val="60000"/>
              </a:lnSpc>
              <a:buFontTx/>
              <a:buNone/>
            </a:pPr>
            <a:r>
              <a:rPr lang="en-US" altLang="en-US" sz="2400" b="1">
                <a:latin typeface="Courier New" panose="02070309020205020404" pitchFamily="49" charset="0"/>
              </a:rPr>
              <a:t>  public E setElement(E v);</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 Return the left child */</a:t>
            </a:r>
          </a:p>
          <a:p>
            <a:pPr>
              <a:lnSpc>
                <a:spcPct val="60000"/>
              </a:lnSpc>
              <a:buFontTx/>
              <a:buNone/>
            </a:pPr>
            <a:r>
              <a:rPr lang="en-US" altLang="en-US" sz="2400" b="1">
                <a:latin typeface="Courier New" panose="02070309020205020404" pitchFamily="49" charset="0"/>
              </a:rPr>
              <a:t>  public BinNode&lt;E&gt; left();</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 Return the right child */</a:t>
            </a:r>
          </a:p>
          <a:p>
            <a:pPr>
              <a:lnSpc>
                <a:spcPct val="60000"/>
              </a:lnSpc>
              <a:buFontTx/>
              <a:buNone/>
            </a:pPr>
            <a:r>
              <a:rPr lang="en-US" altLang="en-US" sz="2400" b="1">
                <a:latin typeface="Courier New" panose="02070309020205020404" pitchFamily="49" charset="0"/>
              </a:rPr>
              <a:t>  public BinNode&lt;E&gt; right();</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 Return true if this is a leaf node */</a:t>
            </a:r>
          </a:p>
          <a:p>
            <a:pPr>
              <a:lnSpc>
                <a:spcPct val="60000"/>
              </a:lnSpc>
              <a:buFontTx/>
              <a:buNone/>
            </a:pPr>
            <a:r>
              <a:rPr lang="en-US" altLang="en-US" sz="2400" b="1">
                <a:latin typeface="Courier New" panose="02070309020205020404" pitchFamily="49" charset="0"/>
              </a:rPr>
              <a:t>  public boolean isLeaf();</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2033C64-3E84-4074-9F07-055C024595AF}"/>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Metaphors</a:t>
            </a:r>
          </a:p>
        </p:txBody>
      </p:sp>
      <p:sp>
        <p:nvSpPr>
          <p:cNvPr id="13315" name="Rectangle 3">
            <a:extLst>
              <a:ext uri="{FF2B5EF4-FFF2-40B4-BE49-F238E27FC236}">
                <a16:creationId xmlns:a16="http://schemas.microsoft.com/office/drawing/2014/main" id="{AD8D93ED-23D6-4A7F-952D-514E88F6AAB5}"/>
              </a:ext>
            </a:extLst>
          </p:cNvPr>
          <p:cNvSpPr>
            <a:spLocks noGrp="1" noChangeArrowheads="1"/>
          </p:cNvSpPr>
          <p:nvPr>
            <p:ph type="body" idx="1"/>
          </p:nvPr>
        </p:nvSpPr>
        <p:spPr>
          <a:xfrm>
            <a:off x="455613" y="1598613"/>
            <a:ext cx="8226425" cy="4570412"/>
          </a:xfrm>
        </p:spPr>
        <p:txBody>
          <a:bodyPr/>
          <a:lstStyle/>
          <a:p>
            <a:pPr eaLnBrk="1" hangingPunct="1">
              <a:lnSpc>
                <a:spcPct val="90000"/>
              </a:lnSpc>
              <a:buFontTx/>
              <a:buNone/>
            </a:pPr>
            <a:r>
              <a:rPr lang="en-US" altLang="en-US">
                <a:latin typeface="Helvetica" panose="020B0604020202020204" pitchFamily="34" charset="0"/>
              </a:rPr>
              <a:t>An ADT manages complexity through abstraction: </a:t>
            </a:r>
            <a:r>
              <a:rPr lang="en-US" altLang="en-US" u="sng">
                <a:latin typeface="Helvetica" panose="020B0604020202020204" pitchFamily="34" charset="0"/>
              </a:rPr>
              <a:t>metaphor</a:t>
            </a:r>
            <a:r>
              <a:rPr lang="en-US" altLang="en-US">
                <a:latin typeface="Helvetica" panose="020B0604020202020204" pitchFamily="34" charset="0"/>
              </a:rPr>
              <a:t>.</a:t>
            </a:r>
          </a:p>
          <a:p>
            <a:pPr lvl="1" eaLnBrk="1" hangingPunct="1">
              <a:lnSpc>
                <a:spcPct val="90000"/>
              </a:lnSpc>
            </a:pPr>
            <a:r>
              <a:rPr lang="en-US" altLang="en-US">
                <a:latin typeface="Helvetica" panose="020B0604020202020204" pitchFamily="34" charset="0"/>
              </a:rPr>
              <a:t>Hierarchies of labels</a:t>
            </a:r>
          </a:p>
          <a:p>
            <a:pPr eaLnBrk="1" hangingPunct="1">
              <a:lnSpc>
                <a:spcPct val="20000"/>
              </a:lnSpc>
            </a:pPr>
            <a:endParaRPr lang="en-US" altLang="en-US">
              <a:latin typeface="Helvetica" panose="020B0604020202020204" pitchFamily="34" charset="0"/>
            </a:endParaRPr>
          </a:p>
          <a:p>
            <a:pPr eaLnBrk="1" hangingPunct="1">
              <a:buFontTx/>
              <a:buNone/>
            </a:pPr>
            <a:r>
              <a:rPr lang="en-US" altLang="en-US">
                <a:latin typeface="Helvetica" panose="020B0604020202020204" pitchFamily="34" charset="0"/>
              </a:rPr>
              <a:t>Ex: transistors  </a:t>
            </a:r>
            <a:r>
              <a:rPr lang="en-US" altLang="en-US">
                <a:latin typeface="Helvetica" panose="020B0604020202020204" pitchFamily="34" charset="0"/>
                <a:sym typeface="Symbol" panose="05050102010706020507" pitchFamily="18" charset="2"/>
              </a:rPr>
              <a:t> </a:t>
            </a:r>
            <a:r>
              <a:rPr lang="en-US" altLang="en-US">
                <a:latin typeface="Helvetica" panose="020B0604020202020204" pitchFamily="34" charset="0"/>
              </a:rPr>
              <a:t>gates </a:t>
            </a:r>
            <a:r>
              <a:rPr lang="en-US" altLang="en-US">
                <a:latin typeface="Helvetica" panose="020B0604020202020204" pitchFamily="34" charset="0"/>
                <a:sym typeface="Symbol" panose="05050102010706020507" pitchFamily="18" charset="2"/>
              </a:rPr>
              <a:t> </a:t>
            </a:r>
            <a:r>
              <a:rPr lang="en-US" altLang="en-US">
                <a:latin typeface="Helvetica" panose="020B0604020202020204" pitchFamily="34" charset="0"/>
              </a:rPr>
              <a:t>CPU.</a:t>
            </a:r>
          </a:p>
          <a:p>
            <a:pPr eaLnBrk="1" hangingPunct="1">
              <a:lnSpc>
                <a:spcPct val="30000"/>
              </a:lnSpc>
              <a:buFontTx/>
              <a:buNone/>
            </a:pPr>
            <a:endParaRPr lang="en-US" altLang="en-US">
              <a:latin typeface="Helvetica" panose="020B0604020202020204" pitchFamily="34" charset="0"/>
            </a:endParaRPr>
          </a:p>
          <a:p>
            <a:pPr eaLnBrk="1" hangingPunct="1">
              <a:lnSpc>
                <a:spcPct val="90000"/>
              </a:lnSpc>
              <a:buFontTx/>
              <a:buNone/>
            </a:pPr>
            <a:r>
              <a:rPr lang="en-US" altLang="en-US">
                <a:latin typeface="Helvetica" panose="020B0604020202020204" pitchFamily="34" charset="0"/>
              </a:rPr>
              <a:t>In a program, implement an ADT, then think only about the ADT, not its implementation.</a:t>
            </a:r>
            <a:endParaRPr lang="en-US"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a:extLst>
              <a:ext uri="{FF2B5EF4-FFF2-40B4-BE49-F238E27FC236}">
                <a16:creationId xmlns:a16="http://schemas.microsoft.com/office/drawing/2014/main" id="{B4442537-5D40-4115-AB35-E9EF084F32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2C6800-6644-4E2F-AF9C-ED87DCB715C5}" type="slidenum">
              <a:rPr lang="en-US" altLang="en-US" sz="1400"/>
              <a:pPr eaLnBrk="1" hangingPunct="1"/>
              <a:t>120</a:t>
            </a:fld>
            <a:endParaRPr lang="en-US" altLang="en-US" sz="1400"/>
          </a:p>
        </p:txBody>
      </p:sp>
      <p:sp>
        <p:nvSpPr>
          <p:cNvPr id="123907" name="Rectangle 2">
            <a:extLst>
              <a:ext uri="{FF2B5EF4-FFF2-40B4-BE49-F238E27FC236}">
                <a16:creationId xmlns:a16="http://schemas.microsoft.com/office/drawing/2014/main" id="{062C27A3-DD72-49D9-B43E-719E68BBA8ED}"/>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Traversals (1)</a:t>
            </a:r>
          </a:p>
        </p:txBody>
      </p:sp>
      <p:sp>
        <p:nvSpPr>
          <p:cNvPr id="123908" name="Rectangle 3">
            <a:extLst>
              <a:ext uri="{FF2B5EF4-FFF2-40B4-BE49-F238E27FC236}">
                <a16:creationId xmlns:a16="http://schemas.microsoft.com/office/drawing/2014/main" id="{25D7B4E9-7C01-4E69-A699-EB9A10EC342F}"/>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sz="3600">
                <a:latin typeface="Helvetica" panose="020B0604020202020204" pitchFamily="34" charset="0"/>
              </a:rPr>
              <a:t>Any process for visiting the nodes in some order is called a </a:t>
            </a:r>
            <a:r>
              <a:rPr lang="en-US" altLang="en-US" sz="3600" u="sng">
                <a:latin typeface="Helvetica" panose="020B0604020202020204" pitchFamily="34" charset="0"/>
              </a:rPr>
              <a:t>traversal</a:t>
            </a:r>
            <a:r>
              <a:rPr lang="en-US" altLang="en-US" sz="3600">
                <a:latin typeface="Helvetica" panose="020B0604020202020204" pitchFamily="34" charset="0"/>
              </a:rPr>
              <a:t>.</a:t>
            </a:r>
          </a:p>
          <a:p>
            <a:pPr>
              <a:lnSpc>
                <a:spcPct val="30000"/>
              </a:lnSpc>
              <a:buFontTx/>
              <a:buNone/>
            </a:pPr>
            <a:endParaRPr lang="en-US" altLang="en-US" sz="3600">
              <a:latin typeface="Helvetica" panose="020B0604020202020204" pitchFamily="34" charset="0"/>
            </a:endParaRPr>
          </a:p>
          <a:p>
            <a:pPr>
              <a:lnSpc>
                <a:spcPct val="90000"/>
              </a:lnSpc>
              <a:buFontTx/>
              <a:buNone/>
            </a:pPr>
            <a:r>
              <a:rPr lang="en-US" altLang="en-US" sz="3600">
                <a:latin typeface="Helvetica" panose="020B0604020202020204" pitchFamily="34" charset="0"/>
              </a:rPr>
              <a:t>Any traversal that lists every node in the tree exactly once is called an </a:t>
            </a:r>
            <a:r>
              <a:rPr lang="en-US" altLang="en-US" sz="3600" u="sng">
                <a:latin typeface="Helvetica" panose="020B0604020202020204" pitchFamily="34" charset="0"/>
              </a:rPr>
              <a:t>enumeration</a:t>
            </a:r>
            <a:r>
              <a:rPr lang="en-US" altLang="en-US" sz="3600">
                <a:latin typeface="Helvetica" panose="020B0604020202020204" pitchFamily="34" charset="0"/>
              </a:rPr>
              <a:t> of the tree’s nodes.</a:t>
            </a:r>
          </a:p>
          <a:p>
            <a:pPr>
              <a:lnSpc>
                <a:spcPct val="10000"/>
              </a:lnSpc>
              <a:buFontTx/>
              <a:buNone/>
            </a:pPr>
            <a:endParaRPr lang="en-US" altLang="en-US" sz="3600">
              <a:latin typeface="Helvetica" panose="020B0604020202020204"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a:extLst>
              <a:ext uri="{FF2B5EF4-FFF2-40B4-BE49-F238E27FC236}">
                <a16:creationId xmlns:a16="http://schemas.microsoft.com/office/drawing/2014/main" id="{3EF6764D-722A-4416-9BF9-83C6B5BEB9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E75B89-18FF-4C8A-A739-0A876381382D}" type="slidenum">
              <a:rPr lang="en-US" altLang="en-US" sz="1400"/>
              <a:pPr eaLnBrk="1" hangingPunct="1"/>
              <a:t>121</a:t>
            </a:fld>
            <a:endParaRPr lang="en-US" altLang="en-US" sz="1400"/>
          </a:p>
        </p:txBody>
      </p:sp>
      <p:sp>
        <p:nvSpPr>
          <p:cNvPr id="124931" name="Rectangle 2">
            <a:extLst>
              <a:ext uri="{FF2B5EF4-FFF2-40B4-BE49-F238E27FC236}">
                <a16:creationId xmlns:a16="http://schemas.microsoft.com/office/drawing/2014/main" id="{BF8E3D32-7DED-4451-99F1-1F3E97C838D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Traversals (2)</a:t>
            </a:r>
          </a:p>
        </p:txBody>
      </p:sp>
      <p:sp>
        <p:nvSpPr>
          <p:cNvPr id="124932" name="Rectangle 3">
            <a:extLst>
              <a:ext uri="{FF2B5EF4-FFF2-40B4-BE49-F238E27FC236}">
                <a16:creationId xmlns:a16="http://schemas.microsoft.com/office/drawing/2014/main" id="{11352C4B-E68F-41D6-B068-88B5ABB1A245}"/>
              </a:ext>
            </a:extLst>
          </p:cNvPr>
          <p:cNvSpPr>
            <a:spLocks noGrp="1" noChangeArrowheads="1"/>
          </p:cNvSpPr>
          <p:nvPr>
            <p:ph type="body" idx="1"/>
          </p:nvPr>
        </p:nvSpPr>
        <p:spPr>
          <a:xfrm>
            <a:off x="455613" y="1600200"/>
            <a:ext cx="8226425" cy="4572000"/>
          </a:xfrm>
        </p:spPr>
        <p:txBody>
          <a:bodyPr/>
          <a:lstStyle/>
          <a:p>
            <a:pPr>
              <a:lnSpc>
                <a:spcPct val="90000"/>
              </a:lnSpc>
            </a:pPr>
            <a:r>
              <a:rPr lang="en-US" altLang="en-US">
                <a:latin typeface="Helvetica" panose="020B0604020202020204" pitchFamily="34" charset="0"/>
              </a:rPr>
              <a:t>Preorder traversal: Visit each node before visiting its children.</a:t>
            </a:r>
          </a:p>
          <a:p>
            <a:pPr>
              <a:lnSpc>
                <a:spcPct val="90000"/>
              </a:lnSpc>
            </a:pPr>
            <a:r>
              <a:rPr lang="en-US" altLang="en-US">
                <a:latin typeface="Helvetica" panose="020B0604020202020204" pitchFamily="34" charset="0"/>
              </a:rPr>
              <a:t>Postorder traversal: Visit each node after visiting its children.</a:t>
            </a:r>
          </a:p>
          <a:p>
            <a:pPr>
              <a:lnSpc>
                <a:spcPct val="90000"/>
              </a:lnSpc>
            </a:pPr>
            <a:r>
              <a:rPr lang="en-US" altLang="en-US">
                <a:latin typeface="Helvetica" panose="020B0604020202020204" pitchFamily="34" charset="0"/>
              </a:rPr>
              <a:t>Inorder traversal: Visit the left subtree, then the node, then the right subtree.</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5">
            <a:extLst>
              <a:ext uri="{FF2B5EF4-FFF2-40B4-BE49-F238E27FC236}">
                <a16:creationId xmlns:a16="http://schemas.microsoft.com/office/drawing/2014/main" id="{60AE3441-143B-4168-BF51-AFD61D323C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A0053B8-17A0-4814-A349-4AE0F44BD476}" type="slidenum">
              <a:rPr lang="en-US" altLang="en-US" sz="1400"/>
              <a:pPr eaLnBrk="1" hangingPunct="1"/>
              <a:t>122</a:t>
            </a:fld>
            <a:endParaRPr lang="en-US" altLang="en-US" sz="1400"/>
          </a:p>
        </p:txBody>
      </p:sp>
      <p:sp>
        <p:nvSpPr>
          <p:cNvPr id="125955" name="Rectangle 2">
            <a:extLst>
              <a:ext uri="{FF2B5EF4-FFF2-40B4-BE49-F238E27FC236}">
                <a16:creationId xmlns:a16="http://schemas.microsoft.com/office/drawing/2014/main" id="{4DB3938E-8BD3-44C7-B188-C26C3234A7C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Traversals (3)</a:t>
            </a:r>
          </a:p>
        </p:txBody>
      </p:sp>
      <p:sp>
        <p:nvSpPr>
          <p:cNvPr id="125956" name="Rectangle 3">
            <a:extLst>
              <a:ext uri="{FF2B5EF4-FFF2-40B4-BE49-F238E27FC236}">
                <a16:creationId xmlns:a16="http://schemas.microsoft.com/office/drawing/2014/main" id="{E0D66F7A-73F8-40C6-AC91-0B0001DB967E}"/>
              </a:ext>
            </a:extLst>
          </p:cNvPr>
          <p:cNvSpPr>
            <a:spLocks noGrp="1" noChangeArrowheads="1"/>
          </p:cNvSpPr>
          <p:nvPr>
            <p:ph type="body" idx="1"/>
          </p:nvPr>
        </p:nvSpPr>
        <p:spPr>
          <a:xfrm>
            <a:off x="152400" y="1600200"/>
            <a:ext cx="8991600" cy="4572000"/>
          </a:xfrm>
        </p:spPr>
        <p:txBody>
          <a:bodyPr/>
          <a:lstStyle/>
          <a:p>
            <a:pPr>
              <a:lnSpc>
                <a:spcPct val="60000"/>
              </a:lnSpc>
              <a:buFontTx/>
              <a:buNone/>
            </a:pPr>
            <a:r>
              <a:rPr lang="en-US" altLang="en-US" sz="2400" b="1">
                <a:latin typeface="Courier New" panose="02070309020205020404" pitchFamily="49" charset="0"/>
              </a:rPr>
              <a:t>/** @param rt The root of the subtree */</a:t>
            </a:r>
          </a:p>
          <a:p>
            <a:pPr>
              <a:lnSpc>
                <a:spcPct val="60000"/>
              </a:lnSpc>
              <a:buFontTx/>
              <a:buNone/>
            </a:pPr>
            <a:r>
              <a:rPr lang="en-US" altLang="en-US" sz="2400" b="1">
                <a:latin typeface="Courier New" panose="02070309020205020404" pitchFamily="49" charset="0"/>
              </a:rPr>
              <a:t>void preorder(BinNode rt)</a:t>
            </a:r>
          </a:p>
          <a:p>
            <a:pPr>
              <a:lnSpc>
                <a:spcPct val="60000"/>
              </a:lnSpc>
              <a:buFontTx/>
              <a:buNone/>
            </a:pPr>
            <a:r>
              <a:rPr lang="en-US" altLang="en-US" sz="2400" b="1">
                <a:latin typeface="Courier New" panose="02070309020205020404" pitchFamily="49" charset="0"/>
              </a:rPr>
              <a:t>{</a:t>
            </a:r>
          </a:p>
          <a:p>
            <a:pPr>
              <a:lnSpc>
                <a:spcPct val="60000"/>
              </a:lnSpc>
              <a:buFontTx/>
              <a:buNone/>
            </a:pPr>
            <a:r>
              <a:rPr lang="en-US" altLang="en-US" sz="2400" b="1">
                <a:latin typeface="Courier New" panose="02070309020205020404" pitchFamily="49" charset="0"/>
              </a:rPr>
              <a:t>  if (rt == null) return; // Empty subtree</a:t>
            </a:r>
          </a:p>
          <a:p>
            <a:pPr>
              <a:lnSpc>
                <a:spcPct val="60000"/>
              </a:lnSpc>
              <a:buFontTx/>
              <a:buNone/>
            </a:pPr>
            <a:r>
              <a:rPr lang="en-US" altLang="en-US" sz="2400" b="1">
                <a:latin typeface="Courier New" panose="02070309020205020404" pitchFamily="49" charset="0"/>
              </a:rPr>
              <a:t>  visit(rt);</a:t>
            </a:r>
          </a:p>
          <a:p>
            <a:pPr>
              <a:lnSpc>
                <a:spcPct val="60000"/>
              </a:lnSpc>
              <a:buFontTx/>
              <a:buNone/>
            </a:pPr>
            <a:r>
              <a:rPr lang="en-US" altLang="en-US" sz="2400" b="1">
                <a:latin typeface="Courier New" panose="02070309020205020404" pitchFamily="49" charset="0"/>
              </a:rPr>
              <a:t>  preorder(rt.left());</a:t>
            </a:r>
          </a:p>
          <a:p>
            <a:pPr>
              <a:lnSpc>
                <a:spcPct val="60000"/>
              </a:lnSpc>
              <a:buFontTx/>
              <a:buNone/>
            </a:pPr>
            <a:r>
              <a:rPr lang="en-US" altLang="en-US" sz="2400" b="1">
                <a:latin typeface="Courier New" panose="02070309020205020404" pitchFamily="49" charset="0"/>
              </a:rPr>
              <a:t>  preorder(rt.right());</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a:extLst>
              <a:ext uri="{FF2B5EF4-FFF2-40B4-BE49-F238E27FC236}">
                <a16:creationId xmlns:a16="http://schemas.microsoft.com/office/drawing/2014/main" id="{AEF4B65F-CD79-4282-B7D2-01C21E6684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8C827E-9F5D-4F3D-B5FE-7713D64E4000}" type="slidenum">
              <a:rPr lang="en-US" altLang="en-US" sz="1400"/>
              <a:pPr eaLnBrk="1" hangingPunct="1"/>
              <a:t>123</a:t>
            </a:fld>
            <a:endParaRPr lang="en-US" altLang="en-US" sz="1400"/>
          </a:p>
        </p:txBody>
      </p:sp>
      <p:sp>
        <p:nvSpPr>
          <p:cNvPr id="126979" name="Rectangle 2">
            <a:extLst>
              <a:ext uri="{FF2B5EF4-FFF2-40B4-BE49-F238E27FC236}">
                <a16:creationId xmlns:a16="http://schemas.microsoft.com/office/drawing/2014/main" id="{B5D9D999-75B4-4881-84F6-114DC3421E9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Traversals (3)</a:t>
            </a:r>
          </a:p>
        </p:txBody>
      </p:sp>
      <p:sp>
        <p:nvSpPr>
          <p:cNvPr id="126980" name="Rectangle 3">
            <a:extLst>
              <a:ext uri="{FF2B5EF4-FFF2-40B4-BE49-F238E27FC236}">
                <a16:creationId xmlns:a16="http://schemas.microsoft.com/office/drawing/2014/main" id="{BD8F595C-362E-4272-AD96-DD0602E886EE}"/>
              </a:ext>
            </a:extLst>
          </p:cNvPr>
          <p:cNvSpPr>
            <a:spLocks noGrp="1" noChangeArrowheads="1"/>
          </p:cNvSpPr>
          <p:nvPr>
            <p:ph type="body" idx="1"/>
          </p:nvPr>
        </p:nvSpPr>
        <p:spPr>
          <a:xfrm>
            <a:off x="152400" y="1600200"/>
            <a:ext cx="8991600" cy="4572000"/>
          </a:xfrm>
        </p:spPr>
        <p:txBody>
          <a:bodyPr/>
          <a:lstStyle/>
          <a:p>
            <a:pPr>
              <a:lnSpc>
                <a:spcPct val="60000"/>
              </a:lnSpc>
              <a:buFontTx/>
              <a:buNone/>
            </a:pPr>
            <a:r>
              <a:rPr lang="en-US" altLang="en-US" sz="2400" b="1">
                <a:latin typeface="Courier New" panose="02070309020205020404" pitchFamily="49" charset="0"/>
              </a:rPr>
              <a:t>/** @param rt The root of the subtree */</a:t>
            </a:r>
          </a:p>
          <a:p>
            <a:pPr>
              <a:lnSpc>
                <a:spcPct val="60000"/>
              </a:lnSpc>
              <a:buFontTx/>
              <a:buNone/>
            </a:pPr>
            <a:r>
              <a:rPr lang="en-US" altLang="en-US" sz="2400" b="1">
                <a:latin typeface="Courier New" panose="02070309020205020404" pitchFamily="49" charset="0"/>
              </a:rPr>
              <a:t>void preorder(BinNode rt)</a:t>
            </a:r>
          </a:p>
          <a:p>
            <a:pPr>
              <a:lnSpc>
                <a:spcPct val="60000"/>
              </a:lnSpc>
              <a:buFontTx/>
              <a:buNone/>
            </a:pPr>
            <a:r>
              <a:rPr lang="en-US" altLang="en-US" sz="2400" b="1">
                <a:latin typeface="Courier New" panose="02070309020205020404" pitchFamily="49" charset="0"/>
              </a:rPr>
              <a:t>{</a:t>
            </a:r>
          </a:p>
          <a:p>
            <a:pPr>
              <a:lnSpc>
                <a:spcPct val="60000"/>
              </a:lnSpc>
              <a:buFontTx/>
              <a:buNone/>
            </a:pPr>
            <a:r>
              <a:rPr lang="en-US" altLang="en-US" sz="2400" b="1">
                <a:latin typeface="Courier New" panose="02070309020205020404" pitchFamily="49" charset="0"/>
              </a:rPr>
              <a:t>  if (rt == null) return; // Empty subtree</a:t>
            </a:r>
          </a:p>
          <a:p>
            <a:pPr>
              <a:lnSpc>
                <a:spcPct val="60000"/>
              </a:lnSpc>
              <a:buFontTx/>
              <a:buNone/>
            </a:pPr>
            <a:r>
              <a:rPr lang="en-US" altLang="en-US" sz="2400" b="1">
                <a:latin typeface="Courier New" panose="02070309020205020404" pitchFamily="49" charset="0"/>
              </a:rPr>
              <a:t>  visit(rt);</a:t>
            </a:r>
          </a:p>
          <a:p>
            <a:pPr>
              <a:lnSpc>
                <a:spcPct val="60000"/>
              </a:lnSpc>
              <a:buFontTx/>
              <a:buNone/>
            </a:pPr>
            <a:r>
              <a:rPr lang="en-US" altLang="en-US" sz="2400" b="1">
                <a:latin typeface="Courier New" panose="02070309020205020404" pitchFamily="49" charset="0"/>
              </a:rPr>
              <a:t>  preorder(rt.left());</a:t>
            </a:r>
          </a:p>
          <a:p>
            <a:pPr>
              <a:lnSpc>
                <a:spcPct val="60000"/>
              </a:lnSpc>
              <a:buFontTx/>
              <a:buNone/>
            </a:pPr>
            <a:r>
              <a:rPr lang="en-US" altLang="en-US" sz="2400" b="1">
                <a:latin typeface="Courier New" panose="02070309020205020404" pitchFamily="49" charset="0"/>
              </a:rPr>
              <a:t>  preorder(rt.right());</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This implementation is error prone</a:t>
            </a:r>
          </a:p>
          <a:p>
            <a:pPr>
              <a:lnSpc>
                <a:spcPct val="60000"/>
              </a:lnSpc>
              <a:buFontTx/>
              <a:buNone/>
            </a:pPr>
            <a:r>
              <a:rPr lang="en-US" altLang="en-US" sz="2400" b="1">
                <a:latin typeface="Courier New" panose="02070309020205020404" pitchFamily="49" charset="0"/>
              </a:rPr>
              <a:t>void preorder(BinNode rt) // Not so good</a:t>
            </a:r>
          </a:p>
          <a:p>
            <a:pPr>
              <a:lnSpc>
                <a:spcPct val="60000"/>
              </a:lnSpc>
              <a:buFontTx/>
              <a:buNone/>
            </a:pPr>
            <a:r>
              <a:rPr lang="en-US" altLang="en-US" sz="2400" b="1">
                <a:latin typeface="Courier New" panose="02070309020205020404" pitchFamily="49" charset="0"/>
              </a:rPr>
              <a:t>{</a:t>
            </a:r>
          </a:p>
          <a:p>
            <a:pPr>
              <a:lnSpc>
                <a:spcPct val="60000"/>
              </a:lnSpc>
              <a:buFontTx/>
              <a:buNone/>
            </a:pPr>
            <a:r>
              <a:rPr lang="en-US" altLang="en-US" sz="2400" b="1">
                <a:latin typeface="Courier New" panose="02070309020205020404" pitchFamily="49" charset="0"/>
              </a:rPr>
              <a:t>  visit(rt);</a:t>
            </a:r>
          </a:p>
          <a:p>
            <a:pPr>
              <a:lnSpc>
                <a:spcPct val="60000"/>
              </a:lnSpc>
              <a:buFontTx/>
              <a:buNone/>
            </a:pPr>
            <a:r>
              <a:rPr lang="en-US" altLang="en-US" sz="2400" b="1">
                <a:latin typeface="Courier New" panose="02070309020205020404" pitchFamily="49" charset="0"/>
              </a:rPr>
              <a:t>  if (rt.left() != null)  preorder2(rt.left());</a:t>
            </a:r>
          </a:p>
          <a:p>
            <a:pPr>
              <a:lnSpc>
                <a:spcPct val="60000"/>
              </a:lnSpc>
              <a:buFontTx/>
              <a:buNone/>
            </a:pPr>
            <a:r>
              <a:rPr lang="en-US" altLang="en-US" sz="2400" b="1">
                <a:latin typeface="Courier New" panose="02070309020205020404" pitchFamily="49" charset="0"/>
              </a:rPr>
              <a:t>  if (rt.right() != null) preorder2(rt.right());</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a:extLst>
              <a:ext uri="{FF2B5EF4-FFF2-40B4-BE49-F238E27FC236}">
                <a16:creationId xmlns:a16="http://schemas.microsoft.com/office/drawing/2014/main" id="{AA86F1CD-93DD-4E92-A118-2D43DFF2A3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8D67327-C0B3-4070-B6F5-40A782DE3A1C}" type="slidenum">
              <a:rPr lang="en-US" altLang="en-US" sz="1400"/>
              <a:pPr eaLnBrk="1" hangingPunct="1"/>
              <a:t>124</a:t>
            </a:fld>
            <a:endParaRPr lang="en-US" altLang="en-US" sz="1400"/>
          </a:p>
        </p:txBody>
      </p:sp>
      <p:sp>
        <p:nvSpPr>
          <p:cNvPr id="128003" name="Rectangle 2">
            <a:extLst>
              <a:ext uri="{FF2B5EF4-FFF2-40B4-BE49-F238E27FC236}">
                <a16:creationId xmlns:a16="http://schemas.microsoft.com/office/drawing/2014/main" id="{DB276EA8-749E-45E3-B84E-CB60B3A2ADD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Recursion Examples 1</a:t>
            </a:r>
          </a:p>
        </p:txBody>
      </p:sp>
      <p:sp>
        <p:nvSpPr>
          <p:cNvPr id="128004" name="Rectangle 3">
            <a:extLst>
              <a:ext uri="{FF2B5EF4-FFF2-40B4-BE49-F238E27FC236}">
                <a16:creationId xmlns:a16="http://schemas.microsoft.com/office/drawing/2014/main" id="{4C21CA17-44F9-489A-932A-45E4FBE2DA20}"/>
              </a:ext>
            </a:extLst>
          </p:cNvPr>
          <p:cNvSpPr>
            <a:spLocks noGrp="1" noChangeArrowheads="1"/>
          </p:cNvSpPr>
          <p:nvPr>
            <p:ph type="body" idx="1"/>
          </p:nvPr>
        </p:nvSpPr>
        <p:spPr>
          <a:xfrm>
            <a:off x="304800" y="1600200"/>
            <a:ext cx="8839200" cy="4572000"/>
          </a:xfrm>
        </p:spPr>
        <p:txBody>
          <a:bodyPr/>
          <a:lstStyle/>
          <a:p>
            <a:pPr>
              <a:lnSpc>
                <a:spcPct val="60000"/>
              </a:lnSpc>
              <a:buFontTx/>
              <a:buNone/>
            </a:pPr>
            <a:r>
              <a:rPr lang="en-US" altLang="en-US" sz="2400" b="1">
                <a:latin typeface="Courier New" panose="02070309020205020404" pitchFamily="49" charset="0"/>
              </a:rPr>
              <a:t>int count(BinNode rt) {</a:t>
            </a:r>
          </a:p>
          <a:p>
            <a:pPr>
              <a:lnSpc>
                <a:spcPct val="60000"/>
              </a:lnSpc>
              <a:buFontTx/>
              <a:buNone/>
            </a:pPr>
            <a:r>
              <a:rPr lang="en-US" altLang="en-US" sz="2400" b="1">
                <a:latin typeface="Courier New" panose="02070309020205020404" pitchFamily="49" charset="0"/>
              </a:rPr>
              <a:t>  if (rt == null) return 0;</a:t>
            </a:r>
          </a:p>
          <a:p>
            <a:pPr>
              <a:lnSpc>
                <a:spcPct val="60000"/>
              </a:lnSpc>
              <a:buFontTx/>
              <a:buNone/>
            </a:pPr>
            <a:r>
              <a:rPr lang="en-US" altLang="en-US" sz="2400" b="1">
                <a:latin typeface="Courier New" panose="02070309020205020404" pitchFamily="49" charset="0"/>
              </a:rPr>
              <a:t>  return 1 + count(rt.left()) + </a:t>
            </a:r>
          </a:p>
          <a:p>
            <a:pPr>
              <a:lnSpc>
                <a:spcPct val="60000"/>
              </a:lnSpc>
              <a:buFontTx/>
              <a:buNone/>
            </a:pPr>
            <a:r>
              <a:rPr lang="en-US" altLang="en-US" sz="2400" b="1">
                <a:latin typeface="Courier New" panose="02070309020205020404" pitchFamily="49" charset="0"/>
              </a:rPr>
              <a:t>             count(rt.right());</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a:extLst>
              <a:ext uri="{FF2B5EF4-FFF2-40B4-BE49-F238E27FC236}">
                <a16:creationId xmlns:a16="http://schemas.microsoft.com/office/drawing/2014/main" id="{CDA2A222-0768-44C9-9536-F74ED3E82C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572C14C-A326-468E-97E2-FC992156C183}" type="slidenum">
              <a:rPr lang="en-US" altLang="en-US" sz="1400"/>
              <a:pPr eaLnBrk="1" hangingPunct="1"/>
              <a:t>125</a:t>
            </a:fld>
            <a:endParaRPr lang="en-US" altLang="en-US" sz="1400"/>
          </a:p>
        </p:txBody>
      </p:sp>
      <p:sp>
        <p:nvSpPr>
          <p:cNvPr id="129027" name="Rectangle 2">
            <a:extLst>
              <a:ext uri="{FF2B5EF4-FFF2-40B4-BE49-F238E27FC236}">
                <a16:creationId xmlns:a16="http://schemas.microsoft.com/office/drawing/2014/main" id="{94254434-9661-4B35-8050-422C81A9FC52}"/>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Recursion Examples 2</a:t>
            </a:r>
          </a:p>
        </p:txBody>
      </p:sp>
      <p:sp>
        <p:nvSpPr>
          <p:cNvPr id="129028" name="Rectangle 3">
            <a:extLst>
              <a:ext uri="{FF2B5EF4-FFF2-40B4-BE49-F238E27FC236}">
                <a16:creationId xmlns:a16="http://schemas.microsoft.com/office/drawing/2014/main" id="{637BD80F-0208-426F-B933-C474ACB5F2B2}"/>
              </a:ext>
            </a:extLst>
          </p:cNvPr>
          <p:cNvSpPr>
            <a:spLocks noGrp="1" noChangeArrowheads="1"/>
          </p:cNvSpPr>
          <p:nvPr>
            <p:ph type="body" idx="1"/>
          </p:nvPr>
        </p:nvSpPr>
        <p:spPr>
          <a:xfrm>
            <a:off x="304800" y="1600200"/>
            <a:ext cx="8839200" cy="4572000"/>
          </a:xfrm>
        </p:spPr>
        <p:txBody>
          <a:bodyPr/>
          <a:lstStyle/>
          <a:p>
            <a:pPr>
              <a:lnSpc>
                <a:spcPct val="60000"/>
              </a:lnSpc>
              <a:buFontTx/>
              <a:buNone/>
            </a:pPr>
            <a:r>
              <a:rPr lang="en-US" altLang="en-US" sz="2400" b="1">
                <a:latin typeface="Courier New" panose="02070309020205020404" pitchFamily="49" charset="0"/>
              </a:rPr>
              <a:t>boolean checkBST(BinNode&lt;Integer&gt; rt,</a:t>
            </a:r>
          </a:p>
          <a:p>
            <a:pPr>
              <a:lnSpc>
                <a:spcPct val="60000"/>
              </a:lnSpc>
              <a:buFontTx/>
              <a:buNone/>
            </a:pPr>
            <a:r>
              <a:rPr lang="en-US" altLang="en-US" sz="2400" b="1">
                <a:latin typeface="Courier New" panose="02070309020205020404" pitchFamily="49" charset="0"/>
              </a:rPr>
              <a:t>                 Integer low, Integer high) {</a:t>
            </a:r>
          </a:p>
          <a:p>
            <a:pPr>
              <a:lnSpc>
                <a:spcPct val="60000"/>
              </a:lnSpc>
              <a:buFontTx/>
              <a:buNone/>
            </a:pPr>
            <a:r>
              <a:rPr lang="en-US" altLang="en-US" sz="2400" b="1">
                <a:latin typeface="Courier New" panose="02070309020205020404" pitchFamily="49" charset="0"/>
              </a:rPr>
              <a:t>  if (rt == null) return true;</a:t>
            </a:r>
          </a:p>
          <a:p>
            <a:pPr>
              <a:lnSpc>
                <a:spcPct val="60000"/>
              </a:lnSpc>
              <a:buFontTx/>
              <a:buNone/>
            </a:pPr>
            <a:r>
              <a:rPr lang="en-US" altLang="en-US" sz="2400" b="1">
                <a:latin typeface="Courier New" panose="02070309020205020404" pitchFamily="49" charset="0"/>
              </a:rPr>
              <a:t>  Integer rootkey = rt.key();</a:t>
            </a:r>
          </a:p>
          <a:p>
            <a:pPr>
              <a:lnSpc>
                <a:spcPct val="60000"/>
              </a:lnSpc>
              <a:buFontTx/>
              <a:buNone/>
            </a:pPr>
            <a:r>
              <a:rPr lang="en-US" altLang="en-US" sz="2400" b="1">
                <a:latin typeface="Courier New" panose="02070309020205020404" pitchFamily="49" charset="0"/>
              </a:rPr>
              <a:t>  if ((rootkey &lt; low) || (rootkey &gt; high))</a:t>
            </a:r>
          </a:p>
          <a:p>
            <a:pPr>
              <a:lnSpc>
                <a:spcPct val="60000"/>
              </a:lnSpc>
              <a:buFontTx/>
              <a:buNone/>
            </a:pPr>
            <a:r>
              <a:rPr lang="en-US" altLang="en-US" sz="2400" b="1">
                <a:latin typeface="Courier New" panose="02070309020205020404" pitchFamily="49" charset="0"/>
              </a:rPr>
              <a:t>    return false; // Out of range</a:t>
            </a:r>
          </a:p>
          <a:p>
            <a:pPr>
              <a:lnSpc>
                <a:spcPct val="60000"/>
              </a:lnSpc>
              <a:buFontTx/>
              <a:buNone/>
            </a:pPr>
            <a:r>
              <a:rPr lang="en-US" altLang="en-US" sz="2400" b="1">
                <a:latin typeface="Courier New" panose="02070309020205020404" pitchFamily="49" charset="0"/>
              </a:rPr>
              <a:t>  if (!checkBST(rt.left(), low, rootkey))</a:t>
            </a:r>
          </a:p>
          <a:p>
            <a:pPr>
              <a:lnSpc>
                <a:spcPct val="60000"/>
              </a:lnSpc>
              <a:buFontTx/>
              <a:buNone/>
            </a:pPr>
            <a:r>
              <a:rPr lang="en-US" altLang="en-US" sz="2400" b="1">
                <a:latin typeface="Courier New" panose="02070309020205020404" pitchFamily="49" charset="0"/>
              </a:rPr>
              <a:t>    return false; // Left side failed</a:t>
            </a:r>
          </a:p>
          <a:p>
            <a:pPr>
              <a:lnSpc>
                <a:spcPct val="60000"/>
              </a:lnSpc>
              <a:buFontTx/>
              <a:buNone/>
            </a:pPr>
            <a:r>
              <a:rPr lang="en-US" altLang="en-US" sz="2400" b="1">
                <a:latin typeface="Courier New" panose="02070309020205020404" pitchFamily="49" charset="0"/>
              </a:rPr>
              <a:t>  return checkBST(rt.right(), rootkey, high);</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a:latin typeface="Courier New" panose="02070309020205020404" pitchFamily="49"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a:extLst>
              <a:ext uri="{FF2B5EF4-FFF2-40B4-BE49-F238E27FC236}">
                <a16:creationId xmlns:a16="http://schemas.microsoft.com/office/drawing/2014/main" id="{4DE340E0-74CA-4757-ADA9-DA6507C848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5A561F8-51F9-4570-97B1-475E7B84DF84}" type="slidenum">
              <a:rPr lang="en-US" altLang="en-US" sz="1400"/>
              <a:pPr eaLnBrk="1" hangingPunct="1"/>
              <a:t>126</a:t>
            </a:fld>
            <a:endParaRPr lang="en-US" altLang="en-US" sz="1400"/>
          </a:p>
        </p:txBody>
      </p:sp>
      <p:sp>
        <p:nvSpPr>
          <p:cNvPr id="130051" name="Rectangle 2">
            <a:extLst>
              <a:ext uri="{FF2B5EF4-FFF2-40B4-BE49-F238E27FC236}">
                <a16:creationId xmlns:a16="http://schemas.microsoft.com/office/drawing/2014/main" id="{7FC199C9-CCA3-4566-ACCD-F9C3B9649DB2}"/>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Binary Tree Implementation (1)</a:t>
            </a:r>
          </a:p>
        </p:txBody>
      </p:sp>
      <p:pic>
        <p:nvPicPr>
          <p:cNvPr id="130052" name="Picture 4" descr="BinLink">
            <a:extLst>
              <a:ext uri="{FF2B5EF4-FFF2-40B4-BE49-F238E27FC236}">
                <a16:creationId xmlns:a16="http://schemas.microsoft.com/office/drawing/2014/main" id="{69B21085-22E8-42A6-BED5-2AB10B319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1" r="3543" b="1195"/>
          <a:stretch>
            <a:fillRect/>
          </a:stretch>
        </p:blipFill>
        <p:spPr bwMode="auto">
          <a:xfrm>
            <a:off x="457200" y="1600200"/>
            <a:ext cx="82296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a:extLst>
              <a:ext uri="{FF2B5EF4-FFF2-40B4-BE49-F238E27FC236}">
                <a16:creationId xmlns:a16="http://schemas.microsoft.com/office/drawing/2014/main" id="{4CEC4AA3-3CE2-4371-BB00-817449403E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B40C0BE-D221-4514-929A-7AE21282875F}" type="slidenum">
              <a:rPr lang="en-US" altLang="en-US" sz="1400"/>
              <a:pPr eaLnBrk="1" hangingPunct="1"/>
              <a:t>127</a:t>
            </a:fld>
            <a:endParaRPr lang="en-US" altLang="en-US" sz="1400"/>
          </a:p>
        </p:txBody>
      </p:sp>
      <p:sp>
        <p:nvSpPr>
          <p:cNvPr id="131075" name="Rectangle 2">
            <a:extLst>
              <a:ext uri="{FF2B5EF4-FFF2-40B4-BE49-F238E27FC236}">
                <a16:creationId xmlns:a16="http://schemas.microsoft.com/office/drawing/2014/main" id="{A483CE75-CE84-4EA1-9A66-0D526941ED2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Binary Tree Implementation (2)</a:t>
            </a:r>
          </a:p>
        </p:txBody>
      </p:sp>
      <p:pic>
        <p:nvPicPr>
          <p:cNvPr id="131076" name="Picture 4" descr="DiffNode.png">
            <a:extLst>
              <a:ext uri="{FF2B5EF4-FFF2-40B4-BE49-F238E27FC236}">
                <a16:creationId xmlns:a16="http://schemas.microsoft.com/office/drawing/2014/main" id="{0EB65EBA-2129-4ADF-B19C-E4C062D0C5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447800"/>
            <a:ext cx="56673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a:extLst>
              <a:ext uri="{FF2B5EF4-FFF2-40B4-BE49-F238E27FC236}">
                <a16:creationId xmlns:a16="http://schemas.microsoft.com/office/drawing/2014/main" id="{A7D4F698-4A2B-401D-B2D1-403B90E31A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131E75-786F-4927-85AA-87DD796DFB90}" type="slidenum">
              <a:rPr lang="en-US" altLang="en-US" sz="1400"/>
              <a:pPr eaLnBrk="1" hangingPunct="1"/>
              <a:t>128</a:t>
            </a:fld>
            <a:endParaRPr lang="en-US" altLang="en-US" sz="1400"/>
          </a:p>
        </p:txBody>
      </p:sp>
      <p:sp>
        <p:nvSpPr>
          <p:cNvPr id="132099" name="Rectangle 2">
            <a:extLst>
              <a:ext uri="{FF2B5EF4-FFF2-40B4-BE49-F238E27FC236}">
                <a16:creationId xmlns:a16="http://schemas.microsoft.com/office/drawing/2014/main" id="{73FD00D7-2ABE-49B0-93AA-7EEE7F496EA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Inheritance (1)</a:t>
            </a:r>
          </a:p>
        </p:txBody>
      </p:sp>
      <p:sp>
        <p:nvSpPr>
          <p:cNvPr id="132100" name="Rectangle 3">
            <a:extLst>
              <a:ext uri="{FF2B5EF4-FFF2-40B4-BE49-F238E27FC236}">
                <a16:creationId xmlns:a16="http://schemas.microsoft.com/office/drawing/2014/main" id="{B4E0B186-95A5-4532-9D5C-89CA7D1CD697}"/>
              </a:ext>
            </a:extLst>
          </p:cNvPr>
          <p:cNvSpPr>
            <a:spLocks noGrp="1" noChangeArrowheads="1"/>
          </p:cNvSpPr>
          <p:nvPr>
            <p:ph type="body" idx="1"/>
          </p:nvPr>
        </p:nvSpPr>
        <p:spPr>
          <a:xfrm>
            <a:off x="455613" y="1600200"/>
            <a:ext cx="8226425" cy="4572000"/>
          </a:xfrm>
        </p:spPr>
        <p:txBody>
          <a:bodyPr/>
          <a:lstStyle/>
          <a:p>
            <a:pPr>
              <a:lnSpc>
                <a:spcPct val="50000"/>
              </a:lnSpc>
              <a:buFontTx/>
              <a:buNone/>
            </a:pPr>
            <a:r>
              <a:rPr lang="en-US" altLang="en-US" sz="2400" b="1">
                <a:latin typeface="Courier New" panose="02070309020205020404" pitchFamily="49" charset="0"/>
              </a:rPr>
              <a:t>/** Base class */</a:t>
            </a:r>
          </a:p>
          <a:p>
            <a:pPr>
              <a:lnSpc>
                <a:spcPct val="50000"/>
              </a:lnSpc>
              <a:buFontTx/>
              <a:buNone/>
            </a:pPr>
            <a:r>
              <a:rPr lang="en-US" altLang="en-US" sz="2400" b="1">
                <a:latin typeface="Courier New" panose="02070309020205020404" pitchFamily="49" charset="0"/>
              </a:rPr>
              <a:t>public interface VarBinNode {</a:t>
            </a:r>
          </a:p>
          <a:p>
            <a:pPr>
              <a:lnSpc>
                <a:spcPct val="50000"/>
              </a:lnSpc>
              <a:buFontTx/>
              <a:buNone/>
            </a:pPr>
            <a:r>
              <a:rPr lang="en-US" altLang="en-US" sz="2400" b="1">
                <a:latin typeface="Courier New" panose="02070309020205020404" pitchFamily="49" charset="0"/>
              </a:rPr>
              <a:t>  public boolean isLeaf();</a:t>
            </a:r>
          </a:p>
          <a:p>
            <a:pPr>
              <a:lnSpc>
                <a:spcPct val="50000"/>
              </a:lnSpc>
              <a:buFontTx/>
              <a:buNone/>
            </a:pPr>
            <a:r>
              <a:rPr lang="en-US" altLang="en-US" sz="2400" b="1">
                <a:latin typeface="Courier New" panose="02070309020205020404" pitchFamily="49" charset="0"/>
              </a:rPr>
              <a:t>}</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Leaf node */</a:t>
            </a:r>
          </a:p>
          <a:p>
            <a:pPr>
              <a:lnSpc>
                <a:spcPct val="50000"/>
              </a:lnSpc>
              <a:buFontTx/>
              <a:buNone/>
            </a:pPr>
            <a:r>
              <a:rPr lang="en-US" altLang="en-US" sz="2400" b="1">
                <a:latin typeface="Courier New" panose="02070309020205020404" pitchFamily="49" charset="0"/>
              </a:rPr>
              <a:t>class VarLeafNode implements VarBinNode {</a:t>
            </a:r>
          </a:p>
          <a:p>
            <a:pPr>
              <a:lnSpc>
                <a:spcPct val="50000"/>
              </a:lnSpc>
              <a:buFontTx/>
              <a:buNone/>
            </a:pPr>
            <a:r>
              <a:rPr lang="en-US" altLang="en-US" sz="2400" b="1">
                <a:latin typeface="Courier New" panose="02070309020205020404" pitchFamily="49" charset="0"/>
              </a:rPr>
              <a:t>  private String operand;</a:t>
            </a:r>
          </a:p>
          <a:p>
            <a:pPr>
              <a:lnSpc>
                <a:spcPct val="50000"/>
              </a:lnSpc>
              <a:buFontTx/>
              <a:buNone/>
            </a:pPr>
            <a:r>
              <a:rPr lang="en-US" altLang="en-US" sz="2400" b="1">
                <a:latin typeface="Courier New" panose="02070309020205020404" pitchFamily="49" charset="0"/>
              </a:rPr>
              <a:t>  public VarLeafNode(String val)</a:t>
            </a:r>
          </a:p>
          <a:p>
            <a:pPr>
              <a:lnSpc>
                <a:spcPct val="50000"/>
              </a:lnSpc>
              <a:buFontTx/>
              <a:buNone/>
            </a:pPr>
            <a:r>
              <a:rPr lang="en-US" altLang="en-US" sz="2400" b="1">
                <a:latin typeface="Courier New" panose="02070309020205020404" pitchFamily="49" charset="0"/>
              </a:rPr>
              <a:t>    { operand = val; }</a:t>
            </a:r>
          </a:p>
          <a:p>
            <a:pPr>
              <a:lnSpc>
                <a:spcPct val="50000"/>
              </a:lnSpc>
              <a:buFontTx/>
              <a:buNone/>
            </a:pPr>
            <a:r>
              <a:rPr lang="en-US" altLang="en-US" sz="2400" b="1">
                <a:latin typeface="Courier New" panose="02070309020205020404" pitchFamily="49" charset="0"/>
              </a:rPr>
              <a:t>  public boolean isLeaf() { return true; }</a:t>
            </a:r>
          </a:p>
          <a:p>
            <a:pPr>
              <a:lnSpc>
                <a:spcPct val="50000"/>
              </a:lnSpc>
              <a:buFontTx/>
              <a:buNone/>
            </a:pPr>
            <a:r>
              <a:rPr lang="en-US" altLang="en-US" sz="2400" b="1">
                <a:latin typeface="Courier New" panose="02070309020205020404" pitchFamily="49" charset="0"/>
              </a:rPr>
              <a:t>  public String value() { return operand; }</a:t>
            </a:r>
          </a:p>
          <a:p>
            <a:pPr>
              <a:lnSpc>
                <a:spcPct val="50000"/>
              </a:lnSpc>
              <a:buFontTx/>
              <a:buNone/>
            </a:pPr>
            <a:r>
              <a:rPr lang="en-US" altLang="en-US" sz="2400" b="1">
                <a:latin typeface="Courier New" panose="02070309020205020404" pitchFamily="49" charset="0"/>
              </a:rPr>
              <a:t>};</a:t>
            </a:r>
          </a:p>
          <a:p>
            <a:pPr>
              <a:lnSpc>
                <a:spcPct val="50000"/>
              </a:lnSpc>
              <a:buFontTx/>
              <a:buNone/>
            </a:pPr>
            <a:endParaRPr lang="en-US" altLang="en-US" sz="2400" b="1">
              <a:latin typeface="Courier New" panose="02070309020205020404" pitchFamily="49"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a:extLst>
              <a:ext uri="{FF2B5EF4-FFF2-40B4-BE49-F238E27FC236}">
                <a16:creationId xmlns:a16="http://schemas.microsoft.com/office/drawing/2014/main" id="{48CF5247-170D-417A-B797-6AFEE8D280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742867E-D6F5-40AA-932F-7E3609470430}" type="slidenum">
              <a:rPr lang="en-US" altLang="en-US" sz="1400"/>
              <a:pPr eaLnBrk="1" hangingPunct="1"/>
              <a:t>129</a:t>
            </a:fld>
            <a:endParaRPr lang="en-US" altLang="en-US" sz="1400"/>
          </a:p>
        </p:txBody>
      </p:sp>
      <p:sp>
        <p:nvSpPr>
          <p:cNvPr id="133123" name="Rectangle 2">
            <a:extLst>
              <a:ext uri="{FF2B5EF4-FFF2-40B4-BE49-F238E27FC236}">
                <a16:creationId xmlns:a16="http://schemas.microsoft.com/office/drawing/2014/main" id="{C12CA855-4179-4D02-817C-E46BF50A30C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Inheritance (2)</a:t>
            </a:r>
          </a:p>
        </p:txBody>
      </p:sp>
      <p:sp>
        <p:nvSpPr>
          <p:cNvPr id="133124" name="Rectangle 3">
            <a:extLst>
              <a:ext uri="{FF2B5EF4-FFF2-40B4-BE49-F238E27FC236}">
                <a16:creationId xmlns:a16="http://schemas.microsoft.com/office/drawing/2014/main" id="{BCF83F10-9208-4F02-ABEC-599EA0C170DB}"/>
              </a:ext>
            </a:extLst>
          </p:cNvPr>
          <p:cNvSpPr>
            <a:spLocks noGrp="1" noChangeArrowheads="1"/>
          </p:cNvSpPr>
          <p:nvPr>
            <p:ph type="body" idx="1"/>
          </p:nvPr>
        </p:nvSpPr>
        <p:spPr>
          <a:xfrm>
            <a:off x="0" y="1600200"/>
            <a:ext cx="9144000" cy="4572000"/>
          </a:xfrm>
        </p:spPr>
        <p:txBody>
          <a:bodyPr/>
          <a:lstStyle/>
          <a:p>
            <a:pPr>
              <a:lnSpc>
                <a:spcPct val="50000"/>
              </a:lnSpc>
              <a:buFontTx/>
              <a:buNone/>
            </a:pPr>
            <a:endParaRPr lang="en-US" altLang="en-US" sz="2400">
              <a:latin typeface="Courier New" panose="02070309020205020404" pitchFamily="49" charset="0"/>
            </a:endParaRPr>
          </a:p>
          <a:p>
            <a:pPr>
              <a:lnSpc>
                <a:spcPct val="50000"/>
              </a:lnSpc>
              <a:buFontTx/>
              <a:buNone/>
            </a:pPr>
            <a:r>
              <a:rPr lang="en-US" altLang="en-US" sz="2400" b="1">
                <a:latin typeface="Courier New" panose="02070309020205020404" pitchFamily="49" charset="0"/>
              </a:rPr>
              <a:t>/** Internal node */</a:t>
            </a:r>
          </a:p>
          <a:p>
            <a:pPr>
              <a:lnSpc>
                <a:spcPct val="50000"/>
              </a:lnSpc>
              <a:buFontTx/>
              <a:buNone/>
            </a:pPr>
            <a:r>
              <a:rPr lang="en-US" altLang="en-US" sz="2400" b="1">
                <a:latin typeface="Courier New" panose="02070309020205020404" pitchFamily="49" charset="0"/>
              </a:rPr>
              <a:t>class VarIntlNode implements VarBinNode {</a:t>
            </a:r>
          </a:p>
          <a:p>
            <a:pPr>
              <a:lnSpc>
                <a:spcPct val="50000"/>
              </a:lnSpc>
              <a:buFontTx/>
              <a:buNone/>
            </a:pPr>
            <a:r>
              <a:rPr lang="en-US" altLang="en-US" sz="2400" b="1">
                <a:latin typeface="Courier New" panose="02070309020205020404" pitchFamily="49" charset="0"/>
              </a:rPr>
              <a:t>  private VarBinNode left;</a:t>
            </a:r>
          </a:p>
          <a:p>
            <a:pPr>
              <a:lnSpc>
                <a:spcPct val="50000"/>
              </a:lnSpc>
              <a:buFontTx/>
              <a:buNone/>
            </a:pPr>
            <a:r>
              <a:rPr lang="en-US" altLang="en-US" sz="2400" b="1">
                <a:latin typeface="Courier New" panose="02070309020205020404" pitchFamily="49" charset="0"/>
              </a:rPr>
              <a:t>  private VarBinNode right;</a:t>
            </a:r>
          </a:p>
          <a:p>
            <a:pPr>
              <a:lnSpc>
                <a:spcPct val="50000"/>
              </a:lnSpc>
              <a:buFontTx/>
              <a:buNone/>
            </a:pPr>
            <a:r>
              <a:rPr lang="en-US" altLang="en-US" sz="2400" b="1">
                <a:latin typeface="Courier New" panose="02070309020205020404" pitchFamily="49" charset="0"/>
              </a:rPr>
              <a:t>  private Character operator;</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public VarIntlNode(Character op,</a:t>
            </a:r>
          </a:p>
          <a:p>
            <a:pPr>
              <a:lnSpc>
                <a:spcPct val="50000"/>
              </a:lnSpc>
              <a:buFontTx/>
              <a:buNone/>
            </a:pPr>
            <a:r>
              <a:rPr lang="en-US" altLang="en-US" sz="2400" b="1">
                <a:latin typeface="Courier New" panose="02070309020205020404" pitchFamily="49" charset="0"/>
              </a:rPr>
              <a:t>                    VarBinNode l, VarBinNode r)</a:t>
            </a:r>
          </a:p>
          <a:p>
            <a:pPr>
              <a:lnSpc>
                <a:spcPct val="50000"/>
              </a:lnSpc>
              <a:buFontTx/>
              <a:buNone/>
            </a:pPr>
            <a:r>
              <a:rPr lang="en-US" altLang="en-US" sz="2400" b="1">
                <a:latin typeface="Courier New" panose="02070309020205020404" pitchFamily="49" charset="0"/>
              </a:rPr>
              <a:t>    { operator = op; left = l; right = r; }</a:t>
            </a:r>
          </a:p>
          <a:p>
            <a:pPr>
              <a:lnSpc>
                <a:spcPct val="50000"/>
              </a:lnSpc>
              <a:buFontTx/>
              <a:buNone/>
            </a:pPr>
            <a:r>
              <a:rPr lang="en-US" altLang="en-US" sz="2400" b="1">
                <a:latin typeface="Courier New" panose="02070309020205020404" pitchFamily="49" charset="0"/>
              </a:rPr>
              <a:t>  public boolean isLeaf() { return false; }</a:t>
            </a:r>
          </a:p>
          <a:p>
            <a:pPr>
              <a:lnSpc>
                <a:spcPct val="50000"/>
              </a:lnSpc>
              <a:buFontTx/>
              <a:buNone/>
            </a:pPr>
            <a:r>
              <a:rPr lang="en-US" altLang="en-US" sz="2400" b="1">
                <a:latin typeface="Courier New" panose="02070309020205020404" pitchFamily="49" charset="0"/>
              </a:rPr>
              <a:t>  public VarBinNode leftchild() { return left; }</a:t>
            </a:r>
          </a:p>
          <a:p>
            <a:pPr>
              <a:lnSpc>
                <a:spcPct val="50000"/>
              </a:lnSpc>
              <a:buFontTx/>
              <a:buNone/>
            </a:pPr>
            <a:r>
              <a:rPr lang="en-US" altLang="en-US" sz="2400" b="1">
                <a:latin typeface="Courier New" panose="02070309020205020404" pitchFamily="49" charset="0"/>
              </a:rPr>
              <a:t>  public VarBinNode rightchild(){ return right; }</a:t>
            </a:r>
          </a:p>
          <a:p>
            <a:pPr>
              <a:lnSpc>
                <a:spcPct val="50000"/>
              </a:lnSpc>
              <a:buFontTx/>
              <a:buNone/>
            </a:pPr>
            <a:r>
              <a:rPr lang="en-US" altLang="en-US" sz="2400" b="1">
                <a:latin typeface="Courier New" panose="02070309020205020404" pitchFamily="49" charset="0"/>
              </a:rPr>
              <a:t>  public Character value() { return operator; }</a:t>
            </a:r>
          </a:p>
          <a:p>
            <a:pPr>
              <a:lnSpc>
                <a:spcPct val="50000"/>
              </a:lnSpc>
              <a:buFontTx/>
              <a:buNone/>
            </a:pPr>
            <a:r>
              <a:rPr lang="en-US" altLang="en-US" sz="2400" b="1">
                <a:latin typeface="Courier New" panose="02070309020205020404" pitchFamily="49" charset="0"/>
              </a:rPr>
              <a:t>}</a:t>
            </a:r>
          </a:p>
          <a:p>
            <a:pPr>
              <a:lnSpc>
                <a:spcPct val="50000"/>
              </a:lnSpc>
              <a:buFontTx/>
              <a:buNone/>
            </a:pPr>
            <a:endParaRPr lang="en-US" altLang="en-US" sz="2400" b="1">
              <a:latin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956BEB7-8879-476A-81BE-27A7242E8CA7}"/>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Logical vs. Physical Form</a:t>
            </a:r>
          </a:p>
        </p:txBody>
      </p:sp>
      <p:sp>
        <p:nvSpPr>
          <p:cNvPr id="14339" name="Rectangle 3">
            <a:extLst>
              <a:ext uri="{FF2B5EF4-FFF2-40B4-BE49-F238E27FC236}">
                <a16:creationId xmlns:a16="http://schemas.microsoft.com/office/drawing/2014/main" id="{A59C6336-1584-45FB-8281-3C700A8D6A8D}"/>
              </a:ext>
            </a:extLst>
          </p:cNvPr>
          <p:cNvSpPr>
            <a:spLocks noGrp="1" noChangeArrowheads="1"/>
          </p:cNvSpPr>
          <p:nvPr>
            <p:ph type="body" idx="1"/>
          </p:nvPr>
        </p:nvSpPr>
        <p:spPr>
          <a:xfrm>
            <a:off x="455613" y="1598613"/>
            <a:ext cx="8226425" cy="4570412"/>
          </a:xfrm>
        </p:spPr>
        <p:txBody>
          <a:bodyPr/>
          <a:lstStyle/>
          <a:p>
            <a:pPr eaLnBrk="1" hangingPunct="1">
              <a:lnSpc>
                <a:spcPct val="90000"/>
              </a:lnSpc>
              <a:buFontTx/>
              <a:buNone/>
            </a:pPr>
            <a:r>
              <a:rPr lang="en-US" altLang="en-US">
                <a:latin typeface="Helvetica" panose="020B0604020202020204" pitchFamily="34" charset="0"/>
              </a:rPr>
              <a:t>Data items have both a </a:t>
            </a:r>
            <a:r>
              <a:rPr lang="en-US" altLang="en-US" u="sng">
                <a:latin typeface="Helvetica" panose="020B0604020202020204" pitchFamily="34" charset="0"/>
              </a:rPr>
              <a:t>logical </a:t>
            </a:r>
            <a:r>
              <a:rPr lang="en-US" altLang="en-US">
                <a:latin typeface="Helvetica" panose="020B0604020202020204" pitchFamily="34" charset="0"/>
              </a:rPr>
              <a:t>and a </a:t>
            </a:r>
            <a:r>
              <a:rPr lang="en-US" altLang="en-US" u="sng">
                <a:latin typeface="Helvetica" panose="020B0604020202020204" pitchFamily="34" charset="0"/>
              </a:rPr>
              <a:t>physical</a:t>
            </a:r>
            <a:r>
              <a:rPr lang="en-US" altLang="en-US">
                <a:latin typeface="Helvetica" panose="020B0604020202020204" pitchFamily="34" charset="0"/>
              </a:rPr>
              <a:t> form.</a:t>
            </a:r>
          </a:p>
          <a:p>
            <a:pPr eaLnBrk="1" hangingPunct="1">
              <a:lnSpc>
                <a:spcPct val="30000"/>
              </a:lnSpc>
            </a:pPr>
            <a:endParaRPr lang="en-US" altLang="en-US">
              <a:latin typeface="Helvetica" panose="020B0604020202020204" pitchFamily="34" charset="0"/>
            </a:endParaRPr>
          </a:p>
          <a:p>
            <a:pPr eaLnBrk="1" hangingPunct="1">
              <a:lnSpc>
                <a:spcPct val="90000"/>
              </a:lnSpc>
              <a:buFontTx/>
              <a:buNone/>
            </a:pPr>
            <a:r>
              <a:rPr lang="en-US" altLang="en-US" u="sng">
                <a:latin typeface="Helvetica" panose="020B0604020202020204" pitchFamily="34" charset="0"/>
              </a:rPr>
              <a:t>Logical form</a:t>
            </a:r>
            <a:r>
              <a:rPr lang="en-US" altLang="en-US">
                <a:latin typeface="Helvetica" panose="020B0604020202020204" pitchFamily="34" charset="0"/>
              </a:rPr>
              <a:t>: definition of the data item within an ADT.</a:t>
            </a:r>
          </a:p>
          <a:p>
            <a:pPr lvl="1" eaLnBrk="1" hangingPunct="1">
              <a:lnSpc>
                <a:spcPct val="90000"/>
              </a:lnSpc>
            </a:pPr>
            <a:r>
              <a:rPr lang="en-US" altLang="en-US">
                <a:latin typeface="Helvetica" panose="020B0604020202020204" pitchFamily="34" charset="0"/>
              </a:rPr>
              <a:t>Ex: Integers in mathematical sense: +, -</a:t>
            </a:r>
          </a:p>
          <a:p>
            <a:pPr eaLnBrk="1" hangingPunct="1">
              <a:lnSpc>
                <a:spcPct val="40000"/>
              </a:lnSpc>
            </a:pPr>
            <a:endParaRPr lang="en-US" altLang="en-US" sz="2800">
              <a:latin typeface="Helvetica" panose="020B0604020202020204" pitchFamily="34" charset="0"/>
            </a:endParaRPr>
          </a:p>
          <a:p>
            <a:pPr eaLnBrk="1" hangingPunct="1">
              <a:lnSpc>
                <a:spcPct val="80000"/>
              </a:lnSpc>
              <a:buFontTx/>
              <a:buNone/>
            </a:pPr>
            <a:r>
              <a:rPr lang="en-US" altLang="en-US" u="sng">
                <a:latin typeface="Helvetica" panose="020B0604020202020204" pitchFamily="34" charset="0"/>
              </a:rPr>
              <a:t>Physical form</a:t>
            </a:r>
            <a:r>
              <a:rPr lang="en-US" altLang="en-US">
                <a:latin typeface="Helvetica" panose="020B0604020202020204" pitchFamily="34" charset="0"/>
              </a:rPr>
              <a:t>: implementation of the data item within a data structure.</a:t>
            </a:r>
          </a:p>
          <a:p>
            <a:pPr lvl="1" eaLnBrk="1" hangingPunct="1">
              <a:lnSpc>
                <a:spcPct val="80000"/>
              </a:lnSpc>
            </a:pPr>
            <a:r>
              <a:rPr lang="en-US" altLang="en-US">
                <a:latin typeface="Helvetica" panose="020B0604020202020204" pitchFamily="34" charset="0"/>
              </a:rPr>
              <a:t>Ex: 16/32 bit integers, overflow.</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5">
            <a:extLst>
              <a:ext uri="{FF2B5EF4-FFF2-40B4-BE49-F238E27FC236}">
                <a16:creationId xmlns:a16="http://schemas.microsoft.com/office/drawing/2014/main" id="{615CC019-96F2-4C80-9B33-DB29C9BB71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7B96AA-79B7-442D-A64B-86AB6DA537D5}" type="slidenum">
              <a:rPr lang="en-US" altLang="en-US" sz="1400"/>
              <a:pPr eaLnBrk="1" hangingPunct="1"/>
              <a:t>130</a:t>
            </a:fld>
            <a:endParaRPr lang="en-US" altLang="en-US" sz="1400"/>
          </a:p>
        </p:txBody>
      </p:sp>
      <p:sp>
        <p:nvSpPr>
          <p:cNvPr id="134147" name="Rectangle 2">
            <a:extLst>
              <a:ext uri="{FF2B5EF4-FFF2-40B4-BE49-F238E27FC236}">
                <a16:creationId xmlns:a16="http://schemas.microsoft.com/office/drawing/2014/main" id="{12C2F423-06A3-4F13-A4AE-B5F85ECFB80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Inheritance (3)</a:t>
            </a:r>
          </a:p>
        </p:txBody>
      </p:sp>
      <p:sp>
        <p:nvSpPr>
          <p:cNvPr id="134148" name="Rectangle 3">
            <a:extLst>
              <a:ext uri="{FF2B5EF4-FFF2-40B4-BE49-F238E27FC236}">
                <a16:creationId xmlns:a16="http://schemas.microsoft.com/office/drawing/2014/main" id="{B6A9B30E-06E7-427B-BD4B-A28850630F6D}"/>
              </a:ext>
            </a:extLst>
          </p:cNvPr>
          <p:cNvSpPr>
            <a:spLocks noGrp="1" noChangeArrowheads="1"/>
          </p:cNvSpPr>
          <p:nvPr>
            <p:ph type="body" idx="1"/>
          </p:nvPr>
        </p:nvSpPr>
        <p:spPr>
          <a:xfrm>
            <a:off x="0" y="1600200"/>
            <a:ext cx="9144000" cy="4572000"/>
          </a:xfrm>
        </p:spPr>
        <p:txBody>
          <a:bodyPr/>
          <a:lstStyle/>
          <a:p>
            <a:pPr>
              <a:lnSpc>
                <a:spcPct val="50000"/>
              </a:lnSpc>
              <a:buFontTx/>
              <a:buNone/>
            </a:pPr>
            <a:endParaRPr lang="en-US" altLang="en-US" sz="2400">
              <a:latin typeface="Courier New" panose="02070309020205020404" pitchFamily="49" charset="0"/>
            </a:endParaRPr>
          </a:p>
          <a:p>
            <a:pPr>
              <a:lnSpc>
                <a:spcPct val="50000"/>
              </a:lnSpc>
              <a:buFontTx/>
              <a:buNone/>
            </a:pPr>
            <a:r>
              <a:rPr lang="en-US" altLang="en-US" sz="2300" b="1">
                <a:latin typeface="Courier New" panose="02070309020205020404" pitchFamily="49" charset="0"/>
              </a:rPr>
              <a:t>/** Preorder traversal */</a:t>
            </a:r>
          </a:p>
          <a:p>
            <a:pPr>
              <a:lnSpc>
                <a:spcPct val="50000"/>
              </a:lnSpc>
              <a:buFontTx/>
              <a:buNone/>
            </a:pPr>
            <a:r>
              <a:rPr lang="en-US" altLang="en-US" sz="2300" b="1">
                <a:latin typeface="Courier New" panose="02070309020205020404" pitchFamily="49" charset="0"/>
              </a:rPr>
              <a:t>public static void traverse(VarBinNode rt) {</a:t>
            </a:r>
          </a:p>
          <a:p>
            <a:pPr>
              <a:lnSpc>
                <a:spcPct val="50000"/>
              </a:lnSpc>
              <a:buFontTx/>
              <a:buNone/>
            </a:pPr>
            <a:r>
              <a:rPr lang="en-US" altLang="en-US" sz="2300" b="1">
                <a:latin typeface="Courier New" panose="02070309020205020404" pitchFamily="49" charset="0"/>
              </a:rPr>
              <a:t>  if (rt == null) return;</a:t>
            </a:r>
          </a:p>
          <a:p>
            <a:pPr>
              <a:lnSpc>
                <a:spcPct val="50000"/>
              </a:lnSpc>
              <a:buFontTx/>
              <a:buNone/>
            </a:pPr>
            <a:r>
              <a:rPr lang="en-US" altLang="en-US" sz="2300" b="1">
                <a:latin typeface="Courier New" panose="02070309020205020404" pitchFamily="49" charset="0"/>
              </a:rPr>
              <a:t>  if (rt.isLeaf())</a:t>
            </a:r>
          </a:p>
          <a:p>
            <a:pPr>
              <a:lnSpc>
                <a:spcPct val="50000"/>
              </a:lnSpc>
              <a:buFontTx/>
              <a:buNone/>
            </a:pPr>
            <a:r>
              <a:rPr lang="en-US" altLang="en-US" sz="2300" b="1">
                <a:latin typeface="Courier New" panose="02070309020205020404" pitchFamily="49" charset="0"/>
              </a:rPr>
              <a:t>    Visit.VisitLeafNode(((VarLeafNode)rt).value());</a:t>
            </a:r>
          </a:p>
          <a:p>
            <a:pPr>
              <a:lnSpc>
                <a:spcPct val="50000"/>
              </a:lnSpc>
              <a:buFontTx/>
              <a:buNone/>
            </a:pPr>
            <a:r>
              <a:rPr lang="en-US" altLang="en-US" sz="2300" b="1">
                <a:latin typeface="Courier New" panose="02070309020205020404" pitchFamily="49" charset="0"/>
              </a:rPr>
              <a:t>  else {</a:t>
            </a:r>
          </a:p>
          <a:p>
            <a:pPr>
              <a:lnSpc>
                <a:spcPct val="50000"/>
              </a:lnSpc>
              <a:buFontTx/>
              <a:buNone/>
            </a:pPr>
            <a:r>
              <a:rPr lang="en-US" altLang="en-US" sz="2300" b="1">
                <a:latin typeface="Courier New" panose="02070309020205020404" pitchFamily="49" charset="0"/>
              </a:rPr>
              <a:t>    Visit.VisitInternalNode(</a:t>
            </a:r>
          </a:p>
          <a:p>
            <a:pPr>
              <a:lnSpc>
                <a:spcPct val="50000"/>
              </a:lnSpc>
              <a:buFontTx/>
              <a:buNone/>
            </a:pPr>
            <a:r>
              <a:rPr lang="en-US" altLang="en-US" sz="2300" b="1">
                <a:latin typeface="Courier New" panose="02070309020205020404" pitchFamily="49" charset="0"/>
              </a:rPr>
              <a:t>                     ((VarIntlNode)rt).value());</a:t>
            </a:r>
          </a:p>
          <a:p>
            <a:pPr>
              <a:lnSpc>
                <a:spcPct val="50000"/>
              </a:lnSpc>
              <a:buFontTx/>
              <a:buNone/>
            </a:pPr>
            <a:r>
              <a:rPr lang="en-US" altLang="en-US" sz="2300" b="1">
                <a:latin typeface="Courier New" panose="02070309020205020404" pitchFamily="49" charset="0"/>
              </a:rPr>
              <a:t>    traverse(((VarIntlNode)rt).leftchild());</a:t>
            </a:r>
          </a:p>
          <a:p>
            <a:pPr>
              <a:lnSpc>
                <a:spcPct val="50000"/>
              </a:lnSpc>
              <a:buFontTx/>
              <a:buNone/>
            </a:pPr>
            <a:r>
              <a:rPr lang="en-US" altLang="en-US" sz="2300" b="1">
                <a:latin typeface="Courier New" panose="02070309020205020404" pitchFamily="49" charset="0"/>
              </a:rPr>
              <a:t>    traverse(((VarIntlNode)rt).rightchild());</a:t>
            </a:r>
          </a:p>
          <a:p>
            <a:pPr>
              <a:lnSpc>
                <a:spcPct val="50000"/>
              </a:lnSpc>
              <a:buFontTx/>
              <a:buNone/>
            </a:pPr>
            <a:r>
              <a:rPr lang="en-US" altLang="en-US" sz="2300" b="1">
                <a:latin typeface="Courier New" panose="02070309020205020404" pitchFamily="49" charset="0"/>
              </a:rPr>
              <a:t>  }</a:t>
            </a:r>
          </a:p>
          <a:p>
            <a:pPr>
              <a:lnSpc>
                <a:spcPct val="50000"/>
              </a:lnSpc>
              <a:buFontTx/>
              <a:buNone/>
            </a:pPr>
            <a:r>
              <a:rPr lang="en-US" altLang="en-US" sz="2300" b="1">
                <a:latin typeface="Courier New" panose="02070309020205020404" pitchFamily="49" charset="0"/>
              </a:rPr>
              <a:t>}</a:t>
            </a:r>
          </a:p>
          <a:p>
            <a:pPr>
              <a:lnSpc>
                <a:spcPct val="50000"/>
              </a:lnSpc>
              <a:buFontTx/>
              <a:buNone/>
            </a:pPr>
            <a:endParaRPr lang="en-US" altLang="en-US" sz="2300" b="1">
              <a:latin typeface="Courier New" panose="02070309020205020404" pitchFamily="49"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83202481-8DC5-435D-B311-9D2885F5DD59}"/>
              </a:ext>
            </a:extLst>
          </p:cNvPr>
          <p:cNvSpPr>
            <a:spLocks noGrp="1"/>
          </p:cNvSpPr>
          <p:nvPr>
            <p:ph type="title"/>
          </p:nvPr>
        </p:nvSpPr>
        <p:spPr/>
        <p:txBody>
          <a:bodyPr/>
          <a:lstStyle/>
          <a:p>
            <a:r>
              <a:rPr lang="en-US" altLang="en-US">
                <a:latin typeface="Helvetica" panose="020B0604020202020204" pitchFamily="34" charset="0"/>
                <a:cs typeface="Helvetica" panose="020B0604020202020204" pitchFamily="34" charset="0"/>
              </a:rPr>
              <a:t>Design Patterns</a:t>
            </a:r>
          </a:p>
        </p:txBody>
      </p:sp>
      <p:sp>
        <p:nvSpPr>
          <p:cNvPr id="135171" name="Content Placeholder 2">
            <a:extLst>
              <a:ext uri="{FF2B5EF4-FFF2-40B4-BE49-F238E27FC236}">
                <a16:creationId xmlns:a16="http://schemas.microsoft.com/office/drawing/2014/main" id="{DDDB429D-2D4E-4618-A292-58D709B07A2B}"/>
              </a:ext>
            </a:extLst>
          </p:cNvPr>
          <p:cNvSpPr>
            <a:spLocks noGrp="1"/>
          </p:cNvSpPr>
          <p:nvPr>
            <p:ph idx="1"/>
          </p:nvPr>
        </p:nvSpPr>
        <p:spPr/>
        <p:txBody>
          <a:bodyPr/>
          <a:lstStyle/>
          <a:p>
            <a:r>
              <a:rPr lang="en-US" altLang="en-US">
                <a:latin typeface="Helvetica" panose="020B0604020202020204" pitchFamily="34" charset="0"/>
                <a:cs typeface="Helvetica" panose="020B0604020202020204" pitchFamily="34" charset="0"/>
              </a:rPr>
              <a:t>Design patterns capture reusable pieces of design wisdom.</a:t>
            </a:r>
          </a:p>
          <a:p>
            <a:r>
              <a:rPr lang="en-US" altLang="en-US">
                <a:latin typeface="Helvetica" panose="020B0604020202020204" pitchFamily="34" charset="0"/>
                <a:cs typeface="Helvetica" panose="020B0604020202020204" pitchFamily="34" charset="0"/>
              </a:rPr>
              <a:t>Goals:</a:t>
            </a:r>
          </a:p>
          <a:p>
            <a:pPr lvl="1"/>
            <a:r>
              <a:rPr lang="en-US" altLang="en-US">
                <a:latin typeface="Helvetica" panose="020B0604020202020204" pitchFamily="34" charset="0"/>
                <a:cs typeface="Helvetica" panose="020B0604020202020204" pitchFamily="34" charset="0"/>
              </a:rPr>
              <a:t>Quickly communicate design wisdom to new designers</a:t>
            </a:r>
          </a:p>
          <a:p>
            <a:pPr lvl="1"/>
            <a:r>
              <a:rPr lang="en-US" altLang="en-US">
                <a:latin typeface="Helvetica" panose="020B0604020202020204" pitchFamily="34" charset="0"/>
                <a:cs typeface="Helvetica" panose="020B0604020202020204" pitchFamily="34" charset="0"/>
              </a:rPr>
              <a:t>Give a shared vocabulary to designers</a:t>
            </a:r>
          </a:p>
        </p:txBody>
      </p:sp>
      <p:sp>
        <p:nvSpPr>
          <p:cNvPr id="135172" name="Slide Number Placeholder 3">
            <a:extLst>
              <a:ext uri="{FF2B5EF4-FFF2-40B4-BE49-F238E27FC236}">
                <a16:creationId xmlns:a16="http://schemas.microsoft.com/office/drawing/2014/main" id="{97194736-FE67-4643-A4AF-952E86DFF3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29526C8-B0B3-4A6E-9C09-1064543D9DDD}" type="slidenum">
              <a:rPr lang="en-US" altLang="en-US" sz="1400"/>
              <a:pPr eaLnBrk="1" hangingPunct="1"/>
              <a:t>131</a:t>
            </a:fld>
            <a:endParaRPr lang="en-US" altLang="en-US" sz="14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5">
            <a:extLst>
              <a:ext uri="{FF2B5EF4-FFF2-40B4-BE49-F238E27FC236}">
                <a16:creationId xmlns:a16="http://schemas.microsoft.com/office/drawing/2014/main" id="{ED8D0046-4461-433C-A7A1-ADF3D6FD40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EBCEF2-9A32-4641-901A-7C9A2FFA28E9}" type="slidenum">
              <a:rPr lang="en-US" altLang="en-US" sz="1400"/>
              <a:pPr eaLnBrk="1" hangingPunct="1"/>
              <a:t>132</a:t>
            </a:fld>
            <a:endParaRPr lang="en-US" altLang="en-US" sz="1400"/>
          </a:p>
        </p:txBody>
      </p:sp>
      <p:sp>
        <p:nvSpPr>
          <p:cNvPr id="136195" name="Rectangle 2">
            <a:extLst>
              <a:ext uri="{FF2B5EF4-FFF2-40B4-BE49-F238E27FC236}">
                <a16:creationId xmlns:a16="http://schemas.microsoft.com/office/drawing/2014/main" id="{76A5ECE0-6725-418C-A104-992E6896931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Composite Design Pattern (1)</a:t>
            </a:r>
          </a:p>
        </p:txBody>
      </p:sp>
      <p:sp>
        <p:nvSpPr>
          <p:cNvPr id="136196" name="Rectangle 3">
            <a:extLst>
              <a:ext uri="{FF2B5EF4-FFF2-40B4-BE49-F238E27FC236}">
                <a16:creationId xmlns:a16="http://schemas.microsoft.com/office/drawing/2014/main" id="{906E3D8C-CEC5-48EC-A195-79712528D7E4}"/>
              </a:ext>
            </a:extLst>
          </p:cNvPr>
          <p:cNvSpPr>
            <a:spLocks noGrp="1" noChangeArrowheads="1"/>
          </p:cNvSpPr>
          <p:nvPr>
            <p:ph type="body" idx="1"/>
          </p:nvPr>
        </p:nvSpPr>
        <p:spPr>
          <a:xfrm>
            <a:off x="152400" y="1600200"/>
            <a:ext cx="8991600" cy="4572000"/>
          </a:xfrm>
        </p:spPr>
        <p:txBody>
          <a:bodyPr/>
          <a:lstStyle/>
          <a:p>
            <a:pPr>
              <a:lnSpc>
                <a:spcPct val="50000"/>
              </a:lnSpc>
              <a:buFontTx/>
              <a:buNone/>
            </a:pPr>
            <a:endParaRPr lang="en-US" altLang="en-US" sz="2400">
              <a:latin typeface="Courier New" panose="02070309020205020404" pitchFamily="49" charset="0"/>
            </a:endParaRPr>
          </a:p>
          <a:p>
            <a:pPr>
              <a:lnSpc>
                <a:spcPct val="50000"/>
              </a:lnSpc>
              <a:buFontTx/>
              <a:buNone/>
            </a:pPr>
            <a:r>
              <a:rPr lang="en-US" altLang="en-US" sz="2400" b="1">
                <a:latin typeface="Courier New" panose="02070309020205020404" pitchFamily="49" charset="0"/>
              </a:rPr>
              <a:t>/* Base class: Composite */</a:t>
            </a:r>
          </a:p>
          <a:p>
            <a:pPr>
              <a:lnSpc>
                <a:spcPct val="50000"/>
              </a:lnSpc>
              <a:buFontTx/>
              <a:buNone/>
            </a:pPr>
            <a:r>
              <a:rPr lang="en-US" altLang="en-US" sz="2400" b="1">
                <a:latin typeface="Courier New" panose="02070309020205020404" pitchFamily="49" charset="0"/>
              </a:rPr>
              <a:t>public interface VarBinNode {</a:t>
            </a:r>
          </a:p>
          <a:p>
            <a:pPr>
              <a:lnSpc>
                <a:spcPct val="50000"/>
              </a:lnSpc>
              <a:buFontTx/>
              <a:buNone/>
            </a:pPr>
            <a:r>
              <a:rPr lang="en-US" altLang="en-US" sz="2400" b="1">
                <a:latin typeface="Courier New" panose="02070309020205020404" pitchFamily="49" charset="0"/>
              </a:rPr>
              <a:t>  public boolean isLeaf();</a:t>
            </a:r>
          </a:p>
          <a:p>
            <a:pPr>
              <a:lnSpc>
                <a:spcPct val="50000"/>
              </a:lnSpc>
              <a:buFontTx/>
              <a:buNone/>
            </a:pPr>
            <a:r>
              <a:rPr lang="en-US" altLang="en-US" sz="2400" b="1">
                <a:latin typeface="Courier New" panose="02070309020205020404" pitchFamily="49" charset="0"/>
              </a:rPr>
              <a:t>  public void traverse();</a:t>
            </a:r>
          </a:p>
          <a:p>
            <a:pPr>
              <a:lnSpc>
                <a:spcPct val="50000"/>
              </a:lnSpc>
              <a:buFontTx/>
              <a:buNone/>
            </a:pPr>
            <a:r>
              <a:rPr lang="en-US" altLang="en-US" sz="2400" b="1">
                <a:latin typeface="Courier New" panose="02070309020205020404" pitchFamily="49" charset="0"/>
              </a:rPr>
              <a:t>}</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Leaf node: Composite */</a:t>
            </a:r>
          </a:p>
          <a:p>
            <a:pPr>
              <a:lnSpc>
                <a:spcPct val="50000"/>
              </a:lnSpc>
              <a:buFontTx/>
              <a:buNone/>
            </a:pPr>
            <a:r>
              <a:rPr lang="en-US" altLang="en-US" sz="2400" b="1">
                <a:latin typeface="Courier New" panose="02070309020205020404" pitchFamily="49" charset="0"/>
              </a:rPr>
              <a:t>class VarLeafNode implements VarBinNode {</a:t>
            </a:r>
          </a:p>
          <a:p>
            <a:pPr>
              <a:lnSpc>
                <a:spcPct val="50000"/>
              </a:lnSpc>
              <a:buFontTx/>
              <a:buNone/>
            </a:pPr>
            <a:r>
              <a:rPr lang="en-US" altLang="en-US" sz="2400" b="1">
                <a:latin typeface="Courier New" panose="02070309020205020404" pitchFamily="49" charset="0"/>
              </a:rPr>
              <a:t>  private String operand;</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public VarLeafNode(String val)</a:t>
            </a:r>
          </a:p>
          <a:p>
            <a:pPr>
              <a:lnSpc>
                <a:spcPct val="50000"/>
              </a:lnSpc>
              <a:buFontTx/>
              <a:buNone/>
            </a:pPr>
            <a:r>
              <a:rPr lang="en-US" altLang="en-US" sz="2400" b="1">
                <a:latin typeface="Courier New" panose="02070309020205020404" pitchFamily="49" charset="0"/>
              </a:rPr>
              <a:t>    { operand = val; }</a:t>
            </a:r>
          </a:p>
          <a:p>
            <a:pPr>
              <a:lnSpc>
                <a:spcPct val="50000"/>
              </a:lnSpc>
              <a:buFontTx/>
              <a:buNone/>
            </a:pPr>
            <a:r>
              <a:rPr lang="en-US" altLang="en-US" sz="2400" b="1">
                <a:latin typeface="Courier New" panose="02070309020205020404" pitchFamily="49" charset="0"/>
              </a:rPr>
              <a:t>  public boolean isLeaf() { return true; }</a:t>
            </a:r>
          </a:p>
          <a:p>
            <a:pPr>
              <a:lnSpc>
                <a:spcPct val="50000"/>
              </a:lnSpc>
              <a:buFontTx/>
              <a:buNone/>
            </a:pPr>
            <a:r>
              <a:rPr lang="en-US" altLang="en-US" sz="2400" b="1">
                <a:latin typeface="Courier New" panose="02070309020205020404" pitchFamily="49" charset="0"/>
              </a:rPr>
              <a:t>  public String value() { return operand; }</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public void traverse()</a:t>
            </a:r>
          </a:p>
          <a:p>
            <a:pPr>
              <a:lnSpc>
                <a:spcPct val="50000"/>
              </a:lnSpc>
              <a:buFontTx/>
              <a:buNone/>
            </a:pPr>
            <a:r>
              <a:rPr lang="en-US" altLang="en-US" sz="2400" b="1">
                <a:latin typeface="Courier New" panose="02070309020205020404" pitchFamily="49" charset="0"/>
              </a:rPr>
              <a:t>    { Visit.VisitLeafNode(operand); }</a:t>
            </a:r>
          </a:p>
          <a:p>
            <a:pPr>
              <a:lnSpc>
                <a:spcPct val="50000"/>
              </a:lnSpc>
              <a:buFontTx/>
              <a:buNone/>
            </a:pPr>
            <a:r>
              <a:rPr lang="en-US" altLang="en-US" sz="2400" b="1">
                <a:latin typeface="Courier New" panose="02070309020205020404" pitchFamily="49" charset="0"/>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a:extLst>
              <a:ext uri="{FF2B5EF4-FFF2-40B4-BE49-F238E27FC236}">
                <a16:creationId xmlns:a16="http://schemas.microsoft.com/office/drawing/2014/main" id="{F7DF415A-B178-4D76-A5D6-5106931817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9C9DD2-7854-4BA1-82C6-BB5869BE527C}" type="slidenum">
              <a:rPr lang="en-US" altLang="en-US" sz="1400"/>
              <a:pPr eaLnBrk="1" hangingPunct="1"/>
              <a:t>133</a:t>
            </a:fld>
            <a:endParaRPr lang="en-US" altLang="en-US" sz="1400"/>
          </a:p>
        </p:txBody>
      </p:sp>
      <p:sp>
        <p:nvSpPr>
          <p:cNvPr id="137219" name="Rectangle 2">
            <a:extLst>
              <a:ext uri="{FF2B5EF4-FFF2-40B4-BE49-F238E27FC236}">
                <a16:creationId xmlns:a16="http://schemas.microsoft.com/office/drawing/2014/main" id="{E04061B1-DA39-4E8A-A25F-E58830D231E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Composite (2)</a:t>
            </a:r>
          </a:p>
        </p:txBody>
      </p:sp>
      <p:sp>
        <p:nvSpPr>
          <p:cNvPr id="137220" name="Rectangle 3">
            <a:extLst>
              <a:ext uri="{FF2B5EF4-FFF2-40B4-BE49-F238E27FC236}">
                <a16:creationId xmlns:a16="http://schemas.microsoft.com/office/drawing/2014/main" id="{E5B249C7-DA0E-4387-B145-5EE7E9C23A92}"/>
              </a:ext>
            </a:extLst>
          </p:cNvPr>
          <p:cNvSpPr>
            <a:spLocks noGrp="1" noChangeArrowheads="1"/>
          </p:cNvSpPr>
          <p:nvPr>
            <p:ph type="body" idx="1"/>
          </p:nvPr>
        </p:nvSpPr>
        <p:spPr>
          <a:xfrm>
            <a:off x="152400" y="1143000"/>
            <a:ext cx="8991600" cy="4572000"/>
          </a:xfrm>
        </p:spPr>
        <p:txBody>
          <a:bodyPr/>
          <a:lstStyle/>
          <a:p>
            <a:pPr>
              <a:lnSpc>
                <a:spcPct val="50000"/>
              </a:lnSpc>
              <a:buFontTx/>
              <a:buNone/>
            </a:pPr>
            <a:endParaRPr lang="en-US" altLang="en-US" sz="2400">
              <a:latin typeface="Courier New" panose="02070309020205020404" pitchFamily="49" charset="0"/>
            </a:endParaRPr>
          </a:p>
          <a:p>
            <a:pPr>
              <a:lnSpc>
                <a:spcPct val="50000"/>
              </a:lnSpc>
              <a:buFontTx/>
              <a:buNone/>
            </a:pPr>
            <a:r>
              <a:rPr lang="en-US" altLang="en-US" sz="2400" b="1">
                <a:latin typeface="Courier New" panose="02070309020205020404" pitchFamily="49" charset="0"/>
              </a:rPr>
              <a:t>/** Internal node: Composite */</a:t>
            </a:r>
          </a:p>
          <a:p>
            <a:pPr>
              <a:lnSpc>
                <a:spcPct val="50000"/>
              </a:lnSpc>
              <a:buFontTx/>
              <a:buNone/>
            </a:pPr>
            <a:r>
              <a:rPr lang="en-US" altLang="en-US" sz="2400" b="1">
                <a:latin typeface="Courier New" panose="02070309020205020404" pitchFamily="49" charset="0"/>
              </a:rPr>
              <a:t>class VarIntlNode implements VarBinNode {</a:t>
            </a:r>
          </a:p>
          <a:p>
            <a:pPr>
              <a:lnSpc>
                <a:spcPct val="50000"/>
              </a:lnSpc>
              <a:buFontTx/>
              <a:buNone/>
            </a:pPr>
            <a:r>
              <a:rPr lang="en-US" altLang="en-US" sz="2400" b="1">
                <a:latin typeface="Courier New" panose="02070309020205020404" pitchFamily="49" charset="0"/>
              </a:rPr>
              <a:t>  private VarBinNode left;</a:t>
            </a:r>
          </a:p>
          <a:p>
            <a:pPr>
              <a:lnSpc>
                <a:spcPct val="50000"/>
              </a:lnSpc>
              <a:buFontTx/>
              <a:buNone/>
            </a:pPr>
            <a:r>
              <a:rPr lang="en-US" altLang="en-US" sz="2400" b="1">
                <a:latin typeface="Courier New" panose="02070309020205020404" pitchFamily="49" charset="0"/>
              </a:rPr>
              <a:t>  private VarBinNode right;</a:t>
            </a:r>
          </a:p>
          <a:p>
            <a:pPr>
              <a:lnSpc>
                <a:spcPct val="50000"/>
              </a:lnSpc>
              <a:buFontTx/>
              <a:buNone/>
            </a:pPr>
            <a:r>
              <a:rPr lang="en-US" altLang="en-US" sz="2400" b="1">
                <a:latin typeface="Courier New" panose="02070309020205020404" pitchFamily="49" charset="0"/>
              </a:rPr>
              <a:t>  private Character operator;</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public VarIntlNode(Character op,</a:t>
            </a:r>
          </a:p>
          <a:p>
            <a:pPr>
              <a:lnSpc>
                <a:spcPct val="50000"/>
              </a:lnSpc>
              <a:buFontTx/>
              <a:buNone/>
            </a:pPr>
            <a:r>
              <a:rPr lang="en-US" altLang="en-US" sz="2400" b="1">
                <a:latin typeface="Courier New" panose="02070309020205020404" pitchFamily="49" charset="0"/>
              </a:rPr>
              <a:t>                     VarBinNode l, VarBinNode r)</a:t>
            </a:r>
          </a:p>
          <a:p>
            <a:pPr>
              <a:lnSpc>
                <a:spcPct val="50000"/>
              </a:lnSpc>
              <a:buFontTx/>
              <a:buNone/>
            </a:pPr>
            <a:r>
              <a:rPr lang="en-US" altLang="en-US" sz="2400" b="1">
                <a:latin typeface="Courier New" panose="02070309020205020404" pitchFamily="49" charset="0"/>
              </a:rPr>
              <a:t>    { operator = op; left = l; right = r; }</a:t>
            </a:r>
          </a:p>
          <a:p>
            <a:pPr>
              <a:lnSpc>
                <a:spcPct val="50000"/>
              </a:lnSpc>
              <a:buFontTx/>
              <a:buNone/>
            </a:pPr>
            <a:r>
              <a:rPr lang="en-US" altLang="en-US" sz="2400" b="1">
                <a:latin typeface="Courier New" panose="02070309020205020404" pitchFamily="49" charset="0"/>
              </a:rPr>
              <a:t>  public boolean isLeaf() { return false; }</a:t>
            </a:r>
          </a:p>
          <a:p>
            <a:pPr>
              <a:lnSpc>
                <a:spcPct val="50000"/>
              </a:lnSpc>
              <a:buFontTx/>
              <a:buNone/>
            </a:pPr>
            <a:r>
              <a:rPr lang="en-US" altLang="en-US" sz="2400" b="1">
                <a:latin typeface="Courier New" panose="02070309020205020404" pitchFamily="49" charset="0"/>
              </a:rPr>
              <a:t>  public VarBinNode leftchild() { return left; }</a:t>
            </a:r>
          </a:p>
          <a:p>
            <a:pPr>
              <a:lnSpc>
                <a:spcPct val="50000"/>
              </a:lnSpc>
              <a:buFontTx/>
              <a:buNone/>
            </a:pPr>
            <a:r>
              <a:rPr lang="en-US" altLang="en-US" sz="2400" b="1">
                <a:latin typeface="Courier New" panose="02070309020205020404" pitchFamily="49" charset="0"/>
              </a:rPr>
              <a:t>  public VarBinNode rightchild()</a:t>
            </a:r>
          </a:p>
          <a:p>
            <a:pPr>
              <a:lnSpc>
                <a:spcPct val="50000"/>
              </a:lnSpc>
              <a:buFontTx/>
              <a:buNone/>
            </a:pPr>
            <a:r>
              <a:rPr lang="en-US" altLang="en-US" sz="2400" b="1">
                <a:latin typeface="Courier New" panose="02070309020205020404" pitchFamily="49" charset="0"/>
              </a:rPr>
              <a:t>    { return right; }</a:t>
            </a:r>
          </a:p>
          <a:p>
            <a:pPr>
              <a:lnSpc>
                <a:spcPct val="50000"/>
              </a:lnSpc>
              <a:buFontTx/>
              <a:buNone/>
            </a:pPr>
            <a:r>
              <a:rPr lang="en-US" altLang="en-US" sz="2400" b="1">
                <a:latin typeface="Courier New" panose="02070309020205020404" pitchFamily="49" charset="0"/>
              </a:rPr>
              <a:t>  public Character value() { return operator; }</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public void traverse() {</a:t>
            </a:r>
          </a:p>
          <a:p>
            <a:pPr>
              <a:lnSpc>
                <a:spcPct val="50000"/>
              </a:lnSpc>
              <a:buFontTx/>
              <a:buNone/>
            </a:pPr>
            <a:r>
              <a:rPr lang="en-US" altLang="en-US" sz="2400" b="1">
                <a:latin typeface="Courier New" panose="02070309020205020404" pitchFamily="49" charset="0"/>
              </a:rPr>
              <a:t>    Visit.VisitInternalNode(operator);</a:t>
            </a:r>
          </a:p>
          <a:p>
            <a:pPr>
              <a:lnSpc>
                <a:spcPct val="50000"/>
              </a:lnSpc>
              <a:buFontTx/>
              <a:buNone/>
            </a:pPr>
            <a:r>
              <a:rPr lang="en-US" altLang="en-US" sz="2400" b="1">
                <a:latin typeface="Courier New" panose="02070309020205020404" pitchFamily="49" charset="0"/>
              </a:rPr>
              <a:t>    if (left != null) left.traverse();</a:t>
            </a:r>
          </a:p>
          <a:p>
            <a:pPr>
              <a:lnSpc>
                <a:spcPct val="50000"/>
              </a:lnSpc>
              <a:buFontTx/>
              <a:buNone/>
            </a:pPr>
            <a:r>
              <a:rPr lang="en-US" altLang="en-US" sz="2400" b="1">
                <a:latin typeface="Courier New" panose="02070309020205020404" pitchFamily="49" charset="0"/>
              </a:rPr>
              <a:t>    if (right != null) right.traverse();</a:t>
            </a:r>
          </a:p>
          <a:p>
            <a:pPr>
              <a:lnSpc>
                <a:spcPct val="50000"/>
              </a:lnSpc>
              <a:buFontTx/>
              <a:buNone/>
            </a:pPr>
            <a:r>
              <a:rPr lang="en-US" altLang="en-US" sz="2400" b="1">
                <a:latin typeface="Courier New" panose="02070309020205020404" pitchFamily="49" charset="0"/>
              </a:rPr>
              <a:t>  }</a:t>
            </a:r>
          </a:p>
          <a:p>
            <a:pPr>
              <a:lnSpc>
                <a:spcPct val="50000"/>
              </a:lnSpc>
              <a:buFontTx/>
              <a:buNone/>
            </a:pPr>
            <a:r>
              <a:rPr lang="en-US" altLang="en-US" sz="2400" b="1">
                <a:latin typeface="Courier New" panose="02070309020205020404" pitchFamily="49" charset="0"/>
              </a:rPr>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5">
            <a:extLst>
              <a:ext uri="{FF2B5EF4-FFF2-40B4-BE49-F238E27FC236}">
                <a16:creationId xmlns:a16="http://schemas.microsoft.com/office/drawing/2014/main" id="{070DF33B-CF86-43D7-AC08-6C1D6A95A2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F2852D6-BEA4-4F27-9D65-004F7D75FE72}" type="slidenum">
              <a:rPr lang="en-US" altLang="en-US" sz="1400"/>
              <a:pPr eaLnBrk="1" hangingPunct="1"/>
              <a:t>134</a:t>
            </a:fld>
            <a:endParaRPr lang="en-US" altLang="en-US" sz="1400"/>
          </a:p>
        </p:txBody>
      </p:sp>
      <p:sp>
        <p:nvSpPr>
          <p:cNvPr id="138243" name="Rectangle 2">
            <a:extLst>
              <a:ext uri="{FF2B5EF4-FFF2-40B4-BE49-F238E27FC236}">
                <a16:creationId xmlns:a16="http://schemas.microsoft.com/office/drawing/2014/main" id="{DACCD248-F513-4E41-B9C5-3D6BE635C91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Composite (3)</a:t>
            </a:r>
          </a:p>
        </p:txBody>
      </p:sp>
      <p:sp>
        <p:nvSpPr>
          <p:cNvPr id="138244" name="Rectangle 3">
            <a:extLst>
              <a:ext uri="{FF2B5EF4-FFF2-40B4-BE49-F238E27FC236}">
                <a16:creationId xmlns:a16="http://schemas.microsoft.com/office/drawing/2014/main" id="{3343D930-7794-4A73-B900-1007F0BE1DE6}"/>
              </a:ext>
            </a:extLst>
          </p:cNvPr>
          <p:cNvSpPr>
            <a:spLocks noGrp="1" noChangeArrowheads="1"/>
          </p:cNvSpPr>
          <p:nvPr>
            <p:ph type="body" idx="1"/>
          </p:nvPr>
        </p:nvSpPr>
        <p:spPr>
          <a:xfrm>
            <a:off x="304800" y="1371600"/>
            <a:ext cx="8839200" cy="4572000"/>
          </a:xfrm>
        </p:spPr>
        <p:txBody>
          <a:bodyPr/>
          <a:lstStyle/>
          <a:p>
            <a:pPr>
              <a:lnSpc>
                <a:spcPct val="50000"/>
              </a:lnSpc>
              <a:buFontTx/>
              <a:buNone/>
            </a:pPr>
            <a:endParaRPr lang="en-US" altLang="en-US" sz="2400">
              <a:latin typeface="Courier New" panose="02070309020205020404" pitchFamily="49" charset="0"/>
            </a:endParaRPr>
          </a:p>
          <a:p>
            <a:pPr>
              <a:lnSpc>
                <a:spcPct val="50000"/>
              </a:lnSpc>
              <a:buFontTx/>
              <a:buNone/>
            </a:pPr>
            <a:r>
              <a:rPr lang="en-US" altLang="en-US" sz="2400" b="1">
                <a:latin typeface="Courier New" panose="02070309020205020404" pitchFamily="49" charset="0"/>
              </a:rPr>
              <a:t>/** Preorder traversal */</a:t>
            </a:r>
          </a:p>
          <a:p>
            <a:pPr>
              <a:lnSpc>
                <a:spcPct val="50000"/>
              </a:lnSpc>
              <a:buFontTx/>
              <a:buNone/>
            </a:pPr>
            <a:r>
              <a:rPr lang="en-US" altLang="en-US" sz="2400" b="1">
                <a:latin typeface="Courier New" panose="02070309020205020404" pitchFamily="49" charset="0"/>
              </a:rPr>
              <a:t>public static void traverse(VarBinNode rt) {</a:t>
            </a:r>
          </a:p>
          <a:p>
            <a:pPr>
              <a:lnSpc>
                <a:spcPct val="50000"/>
              </a:lnSpc>
              <a:buFontTx/>
              <a:buNone/>
            </a:pPr>
            <a:r>
              <a:rPr lang="en-US" altLang="en-US" sz="2400" b="1">
                <a:latin typeface="Courier New" panose="02070309020205020404" pitchFamily="49" charset="0"/>
              </a:rPr>
              <a:t>  if (rt != null) rt.traverse();</a:t>
            </a:r>
          </a:p>
          <a:p>
            <a:pPr>
              <a:lnSpc>
                <a:spcPct val="50000"/>
              </a:lnSpc>
              <a:buFontTx/>
              <a:buNone/>
            </a:pPr>
            <a:r>
              <a:rPr lang="en-US" altLang="en-US" sz="2400" b="1">
                <a:latin typeface="Courier New" panose="02070309020205020404" pitchFamily="49" charset="0"/>
              </a:rPr>
              <a:t>}</a:t>
            </a:r>
          </a:p>
          <a:p>
            <a:pPr>
              <a:lnSpc>
                <a:spcPct val="50000"/>
              </a:lnSpc>
              <a:buFontTx/>
              <a:buNone/>
            </a:pPr>
            <a:endParaRPr lang="en-US" altLang="en-US" sz="2400">
              <a:latin typeface="Courier New" panose="02070309020205020404" pitchFamily="49"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a:extLst>
              <a:ext uri="{FF2B5EF4-FFF2-40B4-BE49-F238E27FC236}">
                <a16:creationId xmlns:a16="http://schemas.microsoft.com/office/drawing/2014/main" id="{848ADB07-CB82-4D98-92BB-4E15DAC3A8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8CC4D53-0E71-4733-BDA8-2721FF5402ED}" type="slidenum">
              <a:rPr lang="en-US" altLang="en-US" sz="1400"/>
              <a:pPr eaLnBrk="1" hangingPunct="1"/>
              <a:t>135</a:t>
            </a:fld>
            <a:endParaRPr lang="en-US" altLang="en-US" sz="1400"/>
          </a:p>
        </p:txBody>
      </p:sp>
      <p:sp>
        <p:nvSpPr>
          <p:cNvPr id="139267" name="Rectangle 2">
            <a:extLst>
              <a:ext uri="{FF2B5EF4-FFF2-40B4-BE49-F238E27FC236}">
                <a16:creationId xmlns:a16="http://schemas.microsoft.com/office/drawing/2014/main" id="{5A568C37-113A-4FFB-9967-77F013768E4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Space Overhead (1)</a:t>
            </a:r>
          </a:p>
        </p:txBody>
      </p:sp>
      <p:sp>
        <p:nvSpPr>
          <p:cNvPr id="139268" name="Rectangle 3">
            <a:extLst>
              <a:ext uri="{FF2B5EF4-FFF2-40B4-BE49-F238E27FC236}">
                <a16:creationId xmlns:a16="http://schemas.microsoft.com/office/drawing/2014/main" id="{9FB87A40-C072-45C0-A454-A01DB2D97C0A}"/>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rPr>
              <a:t>From the Full Binary Tree Theorem:</a:t>
            </a:r>
          </a:p>
          <a:p>
            <a:pPr>
              <a:lnSpc>
                <a:spcPct val="90000"/>
              </a:lnSpc>
            </a:pPr>
            <a:r>
              <a:rPr lang="en-US" altLang="en-US">
                <a:latin typeface="Helvetica" panose="020B0604020202020204" pitchFamily="34" charset="0"/>
              </a:rPr>
              <a:t>Half of the pointers are </a:t>
            </a:r>
            <a:r>
              <a:rPr lang="en-US" altLang="en-US" b="1">
                <a:latin typeface="Courier New" panose="02070309020205020404" pitchFamily="49" charset="0"/>
              </a:rPr>
              <a:t>null</a:t>
            </a:r>
            <a:r>
              <a:rPr lang="en-US" altLang="en-US">
                <a:latin typeface="Helvetica" panose="020B0604020202020204" pitchFamily="34" charset="0"/>
              </a:rPr>
              <a:t>.</a:t>
            </a:r>
          </a:p>
          <a:p>
            <a:pPr>
              <a:lnSpc>
                <a:spcPct val="20000"/>
              </a:lnSpc>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If leaves store only data, then overhead depends on whether the tree is full.</a:t>
            </a:r>
          </a:p>
          <a:p>
            <a:pPr>
              <a:lnSpc>
                <a:spcPct val="20000"/>
              </a:lnSpc>
              <a:buFontTx/>
              <a:buNone/>
            </a:pPr>
            <a:endParaRPr lang="en-US" altLang="en-US">
              <a:latin typeface="Helvetica" panose="020B0604020202020204" pitchFamily="34" charset="0"/>
            </a:endParaRPr>
          </a:p>
          <a:p>
            <a:pPr>
              <a:lnSpc>
                <a:spcPct val="90000"/>
              </a:lnSpc>
              <a:buFontTx/>
              <a:buNone/>
            </a:pPr>
            <a:r>
              <a:rPr lang="en-US" altLang="en-US" sz="2800">
                <a:latin typeface="Helvetica" panose="020B0604020202020204" pitchFamily="34" charset="0"/>
              </a:rPr>
              <a:t>Ex: Full tree, all nodes the same, with two pointers to children and one to element:</a:t>
            </a:r>
          </a:p>
          <a:p>
            <a:pPr>
              <a:lnSpc>
                <a:spcPct val="70000"/>
              </a:lnSpc>
            </a:pPr>
            <a:r>
              <a:rPr lang="en-US" altLang="en-US" sz="2800">
                <a:latin typeface="Helvetica" panose="020B0604020202020204" pitchFamily="34" charset="0"/>
              </a:rPr>
              <a:t>Total space required is (3</a:t>
            </a:r>
            <a:r>
              <a:rPr lang="en-US" altLang="en-US" sz="2800" i="1">
                <a:latin typeface="Helvetica" panose="020B0604020202020204" pitchFamily="34" charset="0"/>
              </a:rPr>
              <a:t>p</a:t>
            </a:r>
            <a:r>
              <a:rPr lang="en-US" altLang="en-US" sz="2800">
                <a:latin typeface="Helvetica" panose="020B0604020202020204" pitchFamily="34" charset="0"/>
              </a:rPr>
              <a:t> + </a:t>
            </a:r>
            <a:r>
              <a:rPr lang="en-US" altLang="en-US" sz="2800" i="1">
                <a:latin typeface="Helvetica" panose="020B0604020202020204" pitchFamily="34" charset="0"/>
              </a:rPr>
              <a:t>d</a:t>
            </a:r>
            <a:r>
              <a:rPr lang="en-US" altLang="en-US" sz="2800">
                <a:latin typeface="Helvetica" panose="020B0604020202020204" pitchFamily="34" charset="0"/>
              </a:rPr>
              <a:t>)</a:t>
            </a:r>
            <a:r>
              <a:rPr lang="en-US" altLang="en-US" sz="2800" i="1">
                <a:latin typeface="Helvetica" panose="020B0604020202020204" pitchFamily="34" charset="0"/>
              </a:rPr>
              <a:t>n</a:t>
            </a:r>
          </a:p>
          <a:p>
            <a:pPr>
              <a:lnSpc>
                <a:spcPct val="70000"/>
              </a:lnSpc>
            </a:pPr>
            <a:r>
              <a:rPr lang="en-US" altLang="en-US" sz="2800">
                <a:latin typeface="Helvetica" panose="020B0604020202020204" pitchFamily="34" charset="0"/>
              </a:rPr>
              <a:t>Overhead: 3</a:t>
            </a:r>
            <a:r>
              <a:rPr lang="en-US" altLang="en-US" sz="2800" i="1">
                <a:latin typeface="Helvetica" panose="020B0604020202020204" pitchFamily="34" charset="0"/>
              </a:rPr>
              <a:t>pn</a:t>
            </a:r>
          </a:p>
          <a:p>
            <a:pPr>
              <a:lnSpc>
                <a:spcPct val="70000"/>
              </a:lnSpc>
            </a:pPr>
            <a:r>
              <a:rPr lang="en-US" altLang="en-US" sz="2800">
                <a:latin typeface="Helvetica" panose="020B0604020202020204" pitchFamily="34" charset="0"/>
              </a:rPr>
              <a:t>If </a:t>
            </a:r>
            <a:r>
              <a:rPr lang="en-US" altLang="en-US" sz="2800" i="1">
                <a:latin typeface="Helvetica" panose="020B0604020202020204" pitchFamily="34" charset="0"/>
              </a:rPr>
              <a:t>p</a:t>
            </a:r>
            <a:r>
              <a:rPr lang="en-US" altLang="en-US" sz="2800">
                <a:latin typeface="Helvetica" panose="020B0604020202020204" pitchFamily="34" charset="0"/>
              </a:rPr>
              <a:t> = </a:t>
            </a:r>
            <a:r>
              <a:rPr lang="en-US" altLang="en-US" sz="2800" i="1">
                <a:latin typeface="Helvetica" panose="020B0604020202020204" pitchFamily="34" charset="0"/>
              </a:rPr>
              <a:t>d</a:t>
            </a:r>
            <a:r>
              <a:rPr lang="en-US" altLang="en-US" sz="2800">
                <a:latin typeface="Helvetica" panose="020B0604020202020204" pitchFamily="34" charset="0"/>
              </a:rPr>
              <a:t>, this means 3</a:t>
            </a:r>
            <a:r>
              <a:rPr lang="en-US" altLang="en-US" sz="2800" i="1">
                <a:latin typeface="Helvetica" panose="020B0604020202020204" pitchFamily="34" charset="0"/>
              </a:rPr>
              <a:t>p</a:t>
            </a:r>
            <a:r>
              <a:rPr lang="en-US" altLang="en-US" sz="2800">
                <a:latin typeface="Helvetica" panose="020B0604020202020204" pitchFamily="34" charset="0"/>
              </a:rPr>
              <a:t>/(3</a:t>
            </a:r>
            <a:r>
              <a:rPr lang="en-US" altLang="en-US" sz="2800" i="1">
                <a:latin typeface="Helvetica" panose="020B0604020202020204" pitchFamily="34" charset="0"/>
              </a:rPr>
              <a:t>p</a:t>
            </a:r>
            <a:r>
              <a:rPr lang="en-US" altLang="en-US" sz="2800">
                <a:latin typeface="Helvetica" panose="020B0604020202020204" pitchFamily="34" charset="0"/>
              </a:rPr>
              <a:t> + </a:t>
            </a:r>
            <a:r>
              <a:rPr lang="en-US" altLang="en-US" sz="2800" i="1">
                <a:latin typeface="Helvetica" panose="020B0604020202020204" pitchFamily="34" charset="0"/>
              </a:rPr>
              <a:t>d</a:t>
            </a:r>
            <a:r>
              <a:rPr lang="en-US" altLang="en-US" sz="2800">
                <a:latin typeface="Helvetica" panose="020B0604020202020204" pitchFamily="34" charset="0"/>
              </a:rPr>
              <a:t>) = 3/4 overhead.</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Number Placeholder 5">
            <a:extLst>
              <a:ext uri="{FF2B5EF4-FFF2-40B4-BE49-F238E27FC236}">
                <a16:creationId xmlns:a16="http://schemas.microsoft.com/office/drawing/2014/main" id="{5C5BCDA3-56B0-445A-BF4A-A03568E25D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E969D2-8893-49F8-A500-D4FDA0A411E0}" type="slidenum">
              <a:rPr lang="en-US" altLang="en-US" sz="1400"/>
              <a:pPr eaLnBrk="1" hangingPunct="1"/>
              <a:t>136</a:t>
            </a:fld>
            <a:endParaRPr lang="en-US" altLang="en-US" sz="1400"/>
          </a:p>
        </p:txBody>
      </p:sp>
      <p:sp>
        <p:nvSpPr>
          <p:cNvPr id="140291" name="Rectangle 2">
            <a:extLst>
              <a:ext uri="{FF2B5EF4-FFF2-40B4-BE49-F238E27FC236}">
                <a16:creationId xmlns:a16="http://schemas.microsoft.com/office/drawing/2014/main" id="{8398D444-61E1-40DF-9EA4-786A059BEB74}"/>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Space Overhead (2)</a:t>
            </a:r>
          </a:p>
        </p:txBody>
      </p:sp>
      <p:sp>
        <p:nvSpPr>
          <p:cNvPr id="140292" name="Rectangle 3">
            <a:extLst>
              <a:ext uri="{FF2B5EF4-FFF2-40B4-BE49-F238E27FC236}">
                <a16:creationId xmlns:a16="http://schemas.microsoft.com/office/drawing/2014/main" id="{76B312AC-89F4-460E-B90D-A9CB6D59E4D4}"/>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rPr>
              <a:t>Eliminate pointers from the leaf nodes:</a:t>
            </a:r>
          </a:p>
          <a:p>
            <a:pPr>
              <a:lnSpc>
                <a:spcPct val="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         </a:t>
            </a:r>
            <a:r>
              <a:rPr lang="en-US" altLang="en-US" i="1">
                <a:latin typeface="Helvetica" panose="020B0604020202020204" pitchFamily="34" charset="0"/>
              </a:rPr>
              <a:t>n</a:t>
            </a:r>
            <a:r>
              <a:rPr lang="en-US" altLang="en-US">
                <a:latin typeface="Helvetica" panose="020B0604020202020204" pitchFamily="34" charset="0"/>
              </a:rPr>
              <a:t>/2(2</a:t>
            </a:r>
            <a:r>
              <a:rPr lang="en-US" altLang="en-US" i="1">
                <a:latin typeface="Helvetica" panose="020B0604020202020204" pitchFamily="34" charset="0"/>
              </a:rPr>
              <a:t>p</a:t>
            </a:r>
            <a:r>
              <a:rPr lang="en-US" altLang="en-US">
                <a:latin typeface="Helvetica" panose="020B0604020202020204" pitchFamily="34" charset="0"/>
              </a:rPr>
              <a:t>)             </a:t>
            </a:r>
            <a:r>
              <a:rPr lang="en-US" altLang="en-US" i="1">
                <a:latin typeface="Helvetica" panose="020B0604020202020204" pitchFamily="34" charset="0"/>
              </a:rPr>
              <a:t>p</a:t>
            </a:r>
          </a:p>
          <a:p>
            <a:pPr>
              <a:lnSpc>
                <a:spcPct val="80000"/>
              </a:lnSpc>
              <a:buFontTx/>
              <a:buNone/>
            </a:pPr>
            <a:r>
              <a:rPr lang="en-US" altLang="en-US">
                <a:latin typeface="Helvetica" panose="020B0604020202020204" pitchFamily="34" charset="0"/>
              </a:rPr>
              <a:t>      </a:t>
            </a:r>
            <a:r>
              <a:rPr lang="en-US" altLang="en-US" i="1">
                <a:latin typeface="Helvetica" panose="020B0604020202020204" pitchFamily="34" charset="0"/>
              </a:rPr>
              <a:t>n</a:t>
            </a:r>
            <a:r>
              <a:rPr lang="en-US" altLang="en-US">
                <a:latin typeface="Helvetica" panose="020B0604020202020204" pitchFamily="34" charset="0"/>
              </a:rPr>
              <a:t>/2(2</a:t>
            </a:r>
            <a:r>
              <a:rPr lang="en-US" altLang="en-US" i="1">
                <a:latin typeface="Helvetica" panose="020B0604020202020204" pitchFamily="34" charset="0"/>
              </a:rPr>
              <a:t>p</a:t>
            </a:r>
            <a:r>
              <a:rPr lang="en-US" altLang="en-US">
                <a:latin typeface="Helvetica" panose="020B0604020202020204" pitchFamily="34" charset="0"/>
              </a:rPr>
              <a:t>) + </a:t>
            </a:r>
            <a:r>
              <a:rPr lang="en-US" altLang="en-US" i="1">
                <a:latin typeface="Helvetica" panose="020B0604020202020204" pitchFamily="34" charset="0"/>
              </a:rPr>
              <a:t>dn</a:t>
            </a:r>
            <a:r>
              <a:rPr lang="en-US" altLang="en-US">
                <a:latin typeface="Helvetica" panose="020B0604020202020204" pitchFamily="34" charset="0"/>
              </a:rPr>
              <a:t>      </a:t>
            </a:r>
            <a:r>
              <a:rPr lang="en-US" altLang="en-US" i="1">
                <a:latin typeface="Helvetica" panose="020B0604020202020204" pitchFamily="34" charset="0"/>
              </a:rPr>
              <a:t>p</a:t>
            </a:r>
            <a:r>
              <a:rPr lang="en-US" altLang="en-US">
                <a:latin typeface="Helvetica" panose="020B0604020202020204" pitchFamily="34" charset="0"/>
              </a:rPr>
              <a:t> + </a:t>
            </a:r>
            <a:r>
              <a:rPr lang="en-US" altLang="en-US" i="1">
                <a:latin typeface="Helvetica" panose="020B0604020202020204" pitchFamily="34" charset="0"/>
              </a:rPr>
              <a:t>d</a:t>
            </a:r>
          </a:p>
          <a:p>
            <a:pPr>
              <a:lnSpc>
                <a:spcPct val="1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This is 1/2 if </a:t>
            </a:r>
            <a:r>
              <a:rPr lang="en-US" altLang="en-US" i="1">
                <a:latin typeface="Helvetica" panose="020B0604020202020204" pitchFamily="34" charset="0"/>
              </a:rPr>
              <a:t>p</a:t>
            </a:r>
            <a:r>
              <a:rPr lang="en-US" altLang="en-US">
                <a:latin typeface="Helvetica" panose="020B0604020202020204" pitchFamily="34" charset="0"/>
              </a:rPr>
              <a:t> = </a:t>
            </a:r>
            <a:r>
              <a:rPr lang="en-US" altLang="en-US" i="1">
                <a:latin typeface="Helvetica" panose="020B0604020202020204" pitchFamily="34" charset="0"/>
              </a:rPr>
              <a:t>d</a:t>
            </a:r>
            <a:r>
              <a:rPr lang="en-US" altLang="en-US">
                <a:latin typeface="Helvetica" panose="020B0604020202020204" pitchFamily="34" charset="0"/>
              </a:rPr>
              <a:t>.</a:t>
            </a:r>
          </a:p>
          <a:p>
            <a:pPr>
              <a:lnSpc>
                <a:spcPct val="1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(2</a:t>
            </a:r>
            <a:r>
              <a:rPr lang="en-US" altLang="en-US" i="1">
                <a:latin typeface="Helvetica" panose="020B0604020202020204" pitchFamily="34" charset="0"/>
              </a:rPr>
              <a:t>p)</a:t>
            </a:r>
            <a:r>
              <a:rPr lang="en-US" altLang="en-US">
                <a:latin typeface="Helvetica" panose="020B0604020202020204" pitchFamily="34" charset="0"/>
              </a:rPr>
              <a:t>/(2</a:t>
            </a:r>
            <a:r>
              <a:rPr lang="en-US" altLang="en-US" i="1">
                <a:latin typeface="Helvetica" panose="020B0604020202020204" pitchFamily="34" charset="0"/>
              </a:rPr>
              <a:t>p</a:t>
            </a:r>
            <a:r>
              <a:rPr lang="en-US" altLang="en-US">
                <a:latin typeface="Helvetica" panose="020B0604020202020204" pitchFamily="34" charset="0"/>
              </a:rPr>
              <a:t> + </a:t>
            </a:r>
            <a:r>
              <a:rPr lang="en-US" altLang="en-US" i="1">
                <a:latin typeface="Helvetica" panose="020B0604020202020204" pitchFamily="34" charset="0"/>
              </a:rPr>
              <a:t>d</a:t>
            </a:r>
            <a:r>
              <a:rPr lang="en-US" altLang="en-US">
                <a:latin typeface="Helvetica" panose="020B0604020202020204" pitchFamily="34" charset="0"/>
              </a:rPr>
              <a:t>) if data only at leaves </a:t>
            </a:r>
            <a:r>
              <a:rPr lang="en-US" altLang="en-US">
                <a:latin typeface="Helvetica" panose="020B0604020202020204" pitchFamily="34" charset="0"/>
                <a:sym typeface="Symbol" panose="05050102010706020507" pitchFamily="18" charset="2"/>
              </a:rPr>
              <a:t> 2/3</a:t>
            </a:r>
            <a:r>
              <a:rPr lang="en-US" altLang="en-US">
                <a:latin typeface="Helvetica" panose="020B0604020202020204" pitchFamily="34" charset="0"/>
              </a:rPr>
              <a:t> overhead.</a:t>
            </a:r>
          </a:p>
          <a:p>
            <a:pPr>
              <a:lnSpc>
                <a:spcPct val="1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Note that some method is needed to distinguish leaves from internal nodes.</a:t>
            </a:r>
          </a:p>
        </p:txBody>
      </p:sp>
      <p:sp>
        <p:nvSpPr>
          <p:cNvPr id="140293" name="Text Box 4">
            <a:extLst>
              <a:ext uri="{FF2B5EF4-FFF2-40B4-BE49-F238E27FC236}">
                <a16:creationId xmlns:a16="http://schemas.microsoft.com/office/drawing/2014/main" id="{AA9CDAB0-9093-42A6-9C12-46AF50CFDFAA}"/>
              </a:ext>
            </a:extLst>
          </p:cNvPr>
          <p:cNvSpPr txBox="1">
            <a:spLocks noChangeArrowheads="1"/>
          </p:cNvSpPr>
          <p:nvPr/>
        </p:nvSpPr>
        <p:spPr bwMode="auto">
          <a:xfrm>
            <a:off x="3429000" y="23622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200"/>
              <a:t> =</a:t>
            </a:r>
          </a:p>
        </p:txBody>
      </p:sp>
      <p:sp>
        <p:nvSpPr>
          <p:cNvPr id="140294" name="Line 5">
            <a:extLst>
              <a:ext uri="{FF2B5EF4-FFF2-40B4-BE49-F238E27FC236}">
                <a16:creationId xmlns:a16="http://schemas.microsoft.com/office/drawing/2014/main" id="{CB0DC395-0113-41E3-AE93-F40807D0628E}"/>
              </a:ext>
            </a:extLst>
          </p:cNvPr>
          <p:cNvSpPr>
            <a:spLocks noChangeShapeType="1"/>
          </p:cNvSpPr>
          <p:nvPr/>
        </p:nvSpPr>
        <p:spPr bwMode="auto">
          <a:xfrm>
            <a:off x="1524000" y="26670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295" name="Line 6">
            <a:extLst>
              <a:ext uri="{FF2B5EF4-FFF2-40B4-BE49-F238E27FC236}">
                <a16:creationId xmlns:a16="http://schemas.microsoft.com/office/drawing/2014/main" id="{468D5377-B6B6-4995-A09E-F5C8CC0FFDDF}"/>
              </a:ext>
            </a:extLst>
          </p:cNvPr>
          <p:cNvSpPr>
            <a:spLocks noChangeShapeType="1"/>
          </p:cNvSpPr>
          <p:nvPr/>
        </p:nvSpPr>
        <p:spPr bwMode="auto">
          <a:xfrm>
            <a:off x="4114800" y="2667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a:extLst>
              <a:ext uri="{FF2B5EF4-FFF2-40B4-BE49-F238E27FC236}">
                <a16:creationId xmlns:a16="http://schemas.microsoft.com/office/drawing/2014/main" id="{63BA4853-BDE7-40C2-9B2E-EEE3F67B66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8242F02-4F30-451F-B52E-2DB15B94DD0B}" type="slidenum">
              <a:rPr lang="en-US" altLang="en-US" sz="1400"/>
              <a:pPr eaLnBrk="1" hangingPunct="1"/>
              <a:t>137</a:t>
            </a:fld>
            <a:endParaRPr lang="en-US" altLang="en-US" sz="1400"/>
          </a:p>
        </p:txBody>
      </p:sp>
      <p:sp>
        <p:nvSpPr>
          <p:cNvPr id="141315" name="Rectangle 2">
            <a:extLst>
              <a:ext uri="{FF2B5EF4-FFF2-40B4-BE49-F238E27FC236}">
                <a16:creationId xmlns:a16="http://schemas.microsoft.com/office/drawing/2014/main" id="{8C5C1FA7-1795-4A32-A8A5-53273AA78F1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Binary Search Trees</a:t>
            </a:r>
          </a:p>
        </p:txBody>
      </p:sp>
      <p:sp>
        <p:nvSpPr>
          <p:cNvPr id="141316" name="Rectangle 3">
            <a:extLst>
              <a:ext uri="{FF2B5EF4-FFF2-40B4-BE49-F238E27FC236}">
                <a16:creationId xmlns:a16="http://schemas.microsoft.com/office/drawing/2014/main" id="{AF6107D0-408C-4518-9FA4-C0BE79C8DAEB}"/>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sz="2800">
                <a:latin typeface="Helvetica" panose="020B0604020202020204" pitchFamily="34" charset="0"/>
              </a:rPr>
              <a:t>BST Property: All elements stored in the left subtree of a node with value </a:t>
            </a:r>
            <a:r>
              <a:rPr lang="en-US" altLang="en-US" sz="2800" i="1">
                <a:latin typeface="Helvetica" panose="020B0604020202020204" pitchFamily="34" charset="0"/>
              </a:rPr>
              <a:t>K</a:t>
            </a:r>
            <a:r>
              <a:rPr lang="en-US" altLang="en-US" sz="2800">
                <a:latin typeface="Helvetica" panose="020B0604020202020204" pitchFamily="34" charset="0"/>
              </a:rPr>
              <a:t> have values &lt; </a:t>
            </a:r>
            <a:r>
              <a:rPr lang="en-US" altLang="en-US" sz="2800" i="1">
                <a:latin typeface="Helvetica" panose="020B0604020202020204" pitchFamily="34" charset="0"/>
              </a:rPr>
              <a:t>K</a:t>
            </a:r>
            <a:r>
              <a:rPr lang="en-US" altLang="en-US" sz="2800">
                <a:latin typeface="Helvetica" panose="020B0604020202020204" pitchFamily="34" charset="0"/>
              </a:rPr>
              <a:t>.  All elements stored in the right subtree of a node with value </a:t>
            </a:r>
            <a:r>
              <a:rPr lang="en-US" altLang="en-US" sz="2800" i="1">
                <a:latin typeface="Helvetica" panose="020B0604020202020204" pitchFamily="34" charset="0"/>
              </a:rPr>
              <a:t>K</a:t>
            </a:r>
            <a:r>
              <a:rPr lang="en-US" altLang="en-US" sz="2800">
                <a:latin typeface="Helvetica" panose="020B0604020202020204" pitchFamily="34" charset="0"/>
              </a:rPr>
              <a:t> have values &gt;= </a:t>
            </a:r>
            <a:r>
              <a:rPr lang="en-US" altLang="en-US" sz="2800" i="1">
                <a:latin typeface="Helvetica" panose="020B0604020202020204" pitchFamily="34" charset="0"/>
              </a:rPr>
              <a:t>K</a:t>
            </a:r>
            <a:r>
              <a:rPr lang="en-US" altLang="en-US" sz="2800">
                <a:latin typeface="Helvetica" panose="020B0604020202020204" pitchFamily="34" charset="0"/>
              </a:rPr>
              <a:t>.</a:t>
            </a:r>
          </a:p>
        </p:txBody>
      </p:sp>
      <p:pic>
        <p:nvPicPr>
          <p:cNvPr id="141317" name="Picture 4" descr="BSTShape">
            <a:extLst>
              <a:ext uri="{FF2B5EF4-FFF2-40B4-BE49-F238E27FC236}">
                <a16:creationId xmlns:a16="http://schemas.microsoft.com/office/drawing/2014/main" id="{5F4C343B-26CF-4F80-92DD-58DC59922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26" t="3815" r="4454" b="10489"/>
          <a:stretch>
            <a:fillRect/>
          </a:stretch>
        </p:blipFill>
        <p:spPr bwMode="auto">
          <a:xfrm>
            <a:off x="1676400" y="3276600"/>
            <a:ext cx="5705475"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5">
            <a:extLst>
              <a:ext uri="{FF2B5EF4-FFF2-40B4-BE49-F238E27FC236}">
                <a16:creationId xmlns:a16="http://schemas.microsoft.com/office/drawing/2014/main" id="{75745F79-F1BF-45F4-A923-D11EE68A11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1E2E081-B44C-4C03-9A16-A149FDA3E0C5}" type="slidenum">
              <a:rPr lang="en-US" altLang="en-US" sz="1400"/>
              <a:pPr eaLnBrk="1" hangingPunct="1"/>
              <a:t>138</a:t>
            </a:fld>
            <a:endParaRPr lang="en-US" altLang="en-US" sz="1400"/>
          </a:p>
        </p:txBody>
      </p:sp>
      <p:sp>
        <p:nvSpPr>
          <p:cNvPr id="142339" name="Rectangle 2">
            <a:extLst>
              <a:ext uri="{FF2B5EF4-FFF2-40B4-BE49-F238E27FC236}">
                <a16:creationId xmlns:a16="http://schemas.microsoft.com/office/drawing/2014/main" id="{D1D5A75D-7F56-4BD8-B259-AE89F8020DF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BSTNode (1)</a:t>
            </a:r>
          </a:p>
        </p:txBody>
      </p:sp>
      <p:sp>
        <p:nvSpPr>
          <p:cNvPr id="142340" name="Rectangle 3">
            <a:extLst>
              <a:ext uri="{FF2B5EF4-FFF2-40B4-BE49-F238E27FC236}">
                <a16:creationId xmlns:a16="http://schemas.microsoft.com/office/drawing/2014/main" id="{569DECE1-83AD-45A3-8F88-2232D8BC424A}"/>
              </a:ext>
            </a:extLst>
          </p:cNvPr>
          <p:cNvSpPr>
            <a:spLocks noGrp="1" noChangeArrowheads="1"/>
          </p:cNvSpPr>
          <p:nvPr>
            <p:ph type="body" idx="1"/>
          </p:nvPr>
        </p:nvSpPr>
        <p:spPr>
          <a:xfrm>
            <a:off x="0" y="1600200"/>
            <a:ext cx="9372600" cy="4572000"/>
          </a:xfrm>
        </p:spPr>
        <p:txBody>
          <a:bodyPr/>
          <a:lstStyle/>
          <a:p>
            <a:pPr>
              <a:lnSpc>
                <a:spcPct val="50000"/>
              </a:lnSpc>
              <a:buFontTx/>
              <a:buNone/>
            </a:pPr>
            <a:r>
              <a:rPr lang="en-US" altLang="en-US" sz="2200" b="1">
                <a:latin typeface="Courier New" panose="02070309020205020404" pitchFamily="49" charset="0"/>
              </a:rPr>
              <a:t>class BSTNode&lt;K,E&gt; implements BinNode&lt;E&gt; {</a:t>
            </a:r>
          </a:p>
          <a:p>
            <a:pPr>
              <a:lnSpc>
                <a:spcPct val="50000"/>
              </a:lnSpc>
              <a:buFontTx/>
              <a:buNone/>
            </a:pPr>
            <a:r>
              <a:rPr lang="en-US" altLang="en-US" sz="2200" b="1">
                <a:latin typeface="Courier New" panose="02070309020205020404" pitchFamily="49" charset="0"/>
              </a:rPr>
              <a:t>  private K key;</a:t>
            </a:r>
          </a:p>
          <a:p>
            <a:pPr>
              <a:lnSpc>
                <a:spcPct val="50000"/>
              </a:lnSpc>
              <a:buFontTx/>
              <a:buNone/>
            </a:pPr>
            <a:r>
              <a:rPr lang="en-US" altLang="en-US" sz="2200" b="1">
                <a:latin typeface="Courier New" panose="02070309020205020404" pitchFamily="49" charset="0"/>
              </a:rPr>
              <a:t>  private E element;</a:t>
            </a:r>
          </a:p>
          <a:p>
            <a:pPr>
              <a:lnSpc>
                <a:spcPct val="50000"/>
              </a:lnSpc>
              <a:buFontTx/>
              <a:buNone/>
            </a:pPr>
            <a:r>
              <a:rPr lang="en-US" altLang="en-US" sz="2200" b="1">
                <a:latin typeface="Courier New" panose="02070309020205020404" pitchFamily="49" charset="0"/>
              </a:rPr>
              <a:t>  private BSTNode&lt;K,E&gt; left;</a:t>
            </a:r>
          </a:p>
          <a:p>
            <a:pPr>
              <a:lnSpc>
                <a:spcPct val="50000"/>
              </a:lnSpc>
              <a:buFontTx/>
              <a:buNone/>
            </a:pPr>
            <a:r>
              <a:rPr lang="en-US" altLang="en-US" sz="2200" b="1">
                <a:latin typeface="Courier New" panose="02070309020205020404" pitchFamily="49" charset="0"/>
              </a:rPr>
              <a:t>  private BSTNode&lt;K,E&gt; right;</a:t>
            </a:r>
          </a:p>
          <a:p>
            <a:pPr>
              <a:lnSpc>
                <a:spcPct val="50000"/>
              </a:lnSpc>
              <a:buFontTx/>
              <a:buNone/>
            </a:pPr>
            <a:endParaRPr lang="en-US" altLang="en-US" sz="2200" b="1">
              <a:latin typeface="Courier New" panose="02070309020205020404" pitchFamily="49" charset="0"/>
            </a:endParaRPr>
          </a:p>
          <a:p>
            <a:pPr>
              <a:lnSpc>
                <a:spcPct val="50000"/>
              </a:lnSpc>
              <a:buFontTx/>
              <a:buNone/>
            </a:pPr>
            <a:r>
              <a:rPr lang="en-US" altLang="en-US" sz="2200" b="1">
                <a:latin typeface="Courier New" panose="02070309020205020404" pitchFamily="49" charset="0"/>
              </a:rPr>
              <a:t>  public BSTNode() {left = right = null; }</a:t>
            </a:r>
          </a:p>
          <a:p>
            <a:pPr>
              <a:lnSpc>
                <a:spcPct val="50000"/>
              </a:lnSpc>
              <a:buFontTx/>
              <a:buNone/>
            </a:pPr>
            <a:r>
              <a:rPr lang="en-US" altLang="en-US" sz="2200" b="1">
                <a:latin typeface="Courier New" panose="02070309020205020404" pitchFamily="49" charset="0"/>
              </a:rPr>
              <a:t>  public BSTNode(K k, E val)</a:t>
            </a:r>
          </a:p>
          <a:p>
            <a:pPr>
              <a:lnSpc>
                <a:spcPct val="50000"/>
              </a:lnSpc>
              <a:buFontTx/>
              <a:buNone/>
            </a:pPr>
            <a:r>
              <a:rPr lang="en-US" altLang="en-US" sz="2200" b="1">
                <a:latin typeface="Courier New" panose="02070309020205020404" pitchFamily="49" charset="0"/>
              </a:rPr>
              <a:t>  { left = right = null; key = k; element = val; }</a:t>
            </a:r>
          </a:p>
          <a:p>
            <a:pPr>
              <a:lnSpc>
                <a:spcPct val="50000"/>
              </a:lnSpc>
              <a:buFontTx/>
              <a:buNone/>
            </a:pPr>
            <a:r>
              <a:rPr lang="en-US" altLang="en-US" sz="2200" b="1">
                <a:latin typeface="Courier New" panose="02070309020205020404" pitchFamily="49" charset="0"/>
              </a:rPr>
              <a:t>  public BSTNode(K k, E val,</a:t>
            </a:r>
          </a:p>
          <a:p>
            <a:pPr>
              <a:lnSpc>
                <a:spcPct val="50000"/>
              </a:lnSpc>
              <a:buFontTx/>
              <a:buNone/>
            </a:pPr>
            <a:r>
              <a:rPr lang="en-US" altLang="en-US" sz="2200" b="1">
                <a:latin typeface="Courier New" panose="02070309020205020404" pitchFamily="49" charset="0"/>
              </a:rPr>
              <a:t>                 BSTNode&lt;K,E&gt; l, BSTNode&lt;K,E&gt; r)</a:t>
            </a:r>
          </a:p>
          <a:p>
            <a:pPr>
              <a:lnSpc>
                <a:spcPct val="50000"/>
              </a:lnSpc>
              <a:buFontTx/>
              <a:buNone/>
            </a:pPr>
            <a:r>
              <a:rPr lang="en-US" altLang="en-US" sz="2200" b="1">
                <a:latin typeface="Courier New" panose="02070309020205020404" pitchFamily="49" charset="0"/>
              </a:rPr>
              <a:t>  { left = l; right = r; key = k; element = val; }</a:t>
            </a:r>
          </a:p>
          <a:p>
            <a:pPr>
              <a:lnSpc>
                <a:spcPct val="50000"/>
              </a:lnSpc>
              <a:buFontTx/>
              <a:buNone/>
            </a:pPr>
            <a:endParaRPr lang="en-US" altLang="en-US" sz="2200" b="1">
              <a:latin typeface="Courier New" panose="02070309020205020404" pitchFamily="49" charset="0"/>
            </a:endParaRPr>
          </a:p>
          <a:p>
            <a:pPr>
              <a:lnSpc>
                <a:spcPct val="50000"/>
              </a:lnSpc>
              <a:buFontTx/>
              <a:buNone/>
            </a:pPr>
            <a:r>
              <a:rPr lang="en-US" altLang="en-US" sz="2200" b="1">
                <a:latin typeface="Courier New" panose="02070309020205020404" pitchFamily="49" charset="0"/>
              </a:rPr>
              <a:t>  public K key() { return key; }</a:t>
            </a:r>
          </a:p>
          <a:p>
            <a:pPr>
              <a:lnSpc>
                <a:spcPct val="50000"/>
              </a:lnSpc>
              <a:buFontTx/>
              <a:buNone/>
            </a:pPr>
            <a:r>
              <a:rPr lang="en-US" altLang="en-US" sz="2200" b="1">
                <a:latin typeface="Courier New" panose="02070309020205020404" pitchFamily="49" charset="0"/>
              </a:rPr>
              <a:t>  public K setKey(K k) { return key = k; }</a:t>
            </a:r>
          </a:p>
          <a:p>
            <a:pPr>
              <a:lnSpc>
                <a:spcPct val="50000"/>
              </a:lnSpc>
              <a:buFontTx/>
              <a:buNone/>
            </a:pPr>
            <a:endParaRPr lang="en-US" altLang="en-US" sz="2200" b="1">
              <a:latin typeface="Courier New" panose="02070309020205020404" pitchFamily="49" charset="0"/>
            </a:endParaRPr>
          </a:p>
          <a:p>
            <a:pPr>
              <a:lnSpc>
                <a:spcPct val="50000"/>
              </a:lnSpc>
              <a:buFontTx/>
              <a:buNone/>
            </a:pPr>
            <a:r>
              <a:rPr lang="en-US" altLang="en-US" sz="2200" b="1">
                <a:latin typeface="Courier New" panose="02070309020205020404" pitchFamily="49" charset="0"/>
              </a:rPr>
              <a:t>  public E element() { return element; }</a:t>
            </a:r>
          </a:p>
          <a:p>
            <a:pPr>
              <a:lnSpc>
                <a:spcPct val="50000"/>
              </a:lnSpc>
              <a:buFontTx/>
              <a:buNone/>
            </a:pPr>
            <a:r>
              <a:rPr lang="en-US" altLang="en-US" sz="2200" b="1">
                <a:latin typeface="Courier New" panose="02070309020205020404" pitchFamily="49" charset="0"/>
              </a:rPr>
              <a:t>  public E setElement(E v) { return element = v; }</a:t>
            </a:r>
          </a:p>
          <a:p>
            <a:pPr>
              <a:lnSpc>
                <a:spcPct val="50000"/>
              </a:lnSpc>
              <a:buFontTx/>
              <a:buNone/>
            </a:pPr>
            <a:endParaRPr lang="en-US" altLang="en-US" sz="2400" b="1">
              <a:latin typeface="Courier New" panose="02070309020205020404" pitchFamily="49"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5">
            <a:extLst>
              <a:ext uri="{FF2B5EF4-FFF2-40B4-BE49-F238E27FC236}">
                <a16:creationId xmlns:a16="http://schemas.microsoft.com/office/drawing/2014/main" id="{7E4EA35C-4E84-4BC5-A9FF-326896FF46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97513C-2B06-43E5-AD76-38CECA83885A}" type="slidenum">
              <a:rPr lang="en-US" altLang="en-US" sz="1400"/>
              <a:pPr eaLnBrk="1" hangingPunct="1"/>
              <a:t>139</a:t>
            </a:fld>
            <a:endParaRPr lang="en-US" altLang="en-US" sz="1400"/>
          </a:p>
        </p:txBody>
      </p:sp>
      <p:sp>
        <p:nvSpPr>
          <p:cNvPr id="143363" name="Rectangle 2">
            <a:extLst>
              <a:ext uri="{FF2B5EF4-FFF2-40B4-BE49-F238E27FC236}">
                <a16:creationId xmlns:a16="http://schemas.microsoft.com/office/drawing/2014/main" id="{BCB7BA85-CCBA-4963-86CD-52EA2D4FFB4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BSTNode (2)</a:t>
            </a:r>
          </a:p>
        </p:txBody>
      </p:sp>
      <p:sp>
        <p:nvSpPr>
          <p:cNvPr id="143364" name="Rectangle 3">
            <a:extLst>
              <a:ext uri="{FF2B5EF4-FFF2-40B4-BE49-F238E27FC236}">
                <a16:creationId xmlns:a16="http://schemas.microsoft.com/office/drawing/2014/main" id="{F430B7A6-09F2-4119-980B-CEE3B0FD175C}"/>
              </a:ext>
            </a:extLst>
          </p:cNvPr>
          <p:cNvSpPr>
            <a:spLocks noGrp="1" noChangeArrowheads="1"/>
          </p:cNvSpPr>
          <p:nvPr>
            <p:ph type="body" idx="1"/>
          </p:nvPr>
        </p:nvSpPr>
        <p:spPr>
          <a:xfrm>
            <a:off x="0" y="1600200"/>
            <a:ext cx="9372600" cy="4572000"/>
          </a:xfrm>
        </p:spPr>
        <p:txBody>
          <a:bodyPr/>
          <a:lstStyle/>
          <a:p>
            <a:pPr>
              <a:lnSpc>
                <a:spcPct val="50000"/>
              </a:lnSpc>
              <a:buFontTx/>
              <a:buNone/>
            </a:pPr>
            <a:r>
              <a:rPr lang="en-US" altLang="en-US" sz="2400">
                <a:latin typeface="Courier New" panose="02070309020205020404" pitchFamily="49" charset="0"/>
              </a:rPr>
              <a:t>  </a:t>
            </a:r>
            <a:r>
              <a:rPr lang="en-US" altLang="en-US" sz="2400" b="1">
                <a:latin typeface="Courier New" panose="02070309020205020404" pitchFamily="49" charset="0"/>
              </a:rPr>
              <a:t>public BSTNode&lt;K,E&gt; left() { return left; }</a:t>
            </a:r>
          </a:p>
          <a:p>
            <a:pPr>
              <a:lnSpc>
                <a:spcPct val="50000"/>
              </a:lnSpc>
              <a:buFontTx/>
              <a:buNone/>
            </a:pPr>
            <a:r>
              <a:rPr lang="en-US" altLang="en-US" sz="2400" b="1">
                <a:latin typeface="Courier New" panose="02070309020205020404" pitchFamily="49" charset="0"/>
              </a:rPr>
              <a:t>  public BSTNode&lt;K,E&gt; setLeft(BSTNode&lt;K,E&gt; p)</a:t>
            </a:r>
          </a:p>
          <a:p>
            <a:pPr>
              <a:lnSpc>
                <a:spcPct val="50000"/>
              </a:lnSpc>
              <a:buFontTx/>
              <a:buNone/>
            </a:pPr>
            <a:r>
              <a:rPr lang="en-US" altLang="en-US" sz="2400" b="1">
                <a:latin typeface="Courier New" panose="02070309020205020404" pitchFamily="49" charset="0"/>
              </a:rPr>
              <a:t>    { return left = p; }</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public BSTNode&lt;K,E&gt; right() { return right; }</a:t>
            </a:r>
          </a:p>
          <a:p>
            <a:pPr>
              <a:lnSpc>
                <a:spcPct val="50000"/>
              </a:lnSpc>
              <a:buFontTx/>
              <a:buNone/>
            </a:pPr>
            <a:r>
              <a:rPr lang="en-US" altLang="en-US" sz="2400" b="1">
                <a:latin typeface="Courier New" panose="02070309020205020404" pitchFamily="49" charset="0"/>
              </a:rPr>
              <a:t>  public BSTNode&lt;K,E&gt; setRight(BSTNode&lt;K,E&gt; p)</a:t>
            </a:r>
          </a:p>
          <a:p>
            <a:pPr>
              <a:lnSpc>
                <a:spcPct val="50000"/>
              </a:lnSpc>
              <a:buFontTx/>
              <a:buNone/>
            </a:pPr>
            <a:r>
              <a:rPr lang="en-US" altLang="en-US" sz="2400" b="1">
                <a:latin typeface="Courier New" panose="02070309020205020404" pitchFamily="49" charset="0"/>
              </a:rPr>
              <a:t>    { return right = p; }</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public boolean isLeaf()</a:t>
            </a:r>
          </a:p>
          <a:p>
            <a:pPr>
              <a:lnSpc>
                <a:spcPct val="50000"/>
              </a:lnSpc>
              <a:buFontTx/>
              <a:buNone/>
            </a:pPr>
            <a:r>
              <a:rPr lang="en-US" altLang="en-US" sz="2400" b="1">
                <a:latin typeface="Courier New" panose="02070309020205020404" pitchFamily="49" charset="0"/>
              </a:rPr>
              <a:t>  { return (left == null) &amp;&amp; (right == null); }</a:t>
            </a:r>
          </a:p>
          <a:p>
            <a:pPr>
              <a:lnSpc>
                <a:spcPct val="50000"/>
              </a:lnSpc>
              <a:buFontTx/>
              <a:buNone/>
            </a:pPr>
            <a:r>
              <a:rPr lang="en-US" altLang="en-US" sz="2400" b="1">
                <a:latin typeface="Courier New" panose="02070309020205020404"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a:extLst>
              <a:ext uri="{FF2B5EF4-FFF2-40B4-BE49-F238E27FC236}">
                <a16:creationId xmlns:a16="http://schemas.microsoft.com/office/drawing/2014/main" id="{D8697A6B-E2B7-4809-8811-04F51C04C865}"/>
              </a:ext>
            </a:extLst>
          </p:cNvPr>
          <p:cNvSpPr>
            <a:spLocks noChangeArrowheads="1"/>
          </p:cNvSpPr>
          <p:nvPr/>
        </p:nvSpPr>
        <p:spPr bwMode="auto">
          <a:xfrm>
            <a:off x="990600" y="990600"/>
            <a:ext cx="72390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3" name="Text Box 10">
            <a:extLst>
              <a:ext uri="{FF2B5EF4-FFF2-40B4-BE49-F238E27FC236}">
                <a16:creationId xmlns:a16="http://schemas.microsoft.com/office/drawing/2014/main" id="{1253FE13-8581-45CB-B2CD-3854D629F976}"/>
              </a:ext>
            </a:extLst>
          </p:cNvPr>
          <p:cNvSpPr txBox="1">
            <a:spLocks noChangeArrowheads="1"/>
          </p:cNvSpPr>
          <p:nvPr/>
        </p:nvSpPr>
        <p:spPr bwMode="auto">
          <a:xfrm>
            <a:off x="2590800" y="12954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latin typeface="Helvetica" panose="020B0604020202020204" pitchFamily="34" charset="0"/>
              </a:rPr>
              <a:t>Data Type</a:t>
            </a:r>
          </a:p>
        </p:txBody>
      </p:sp>
      <p:sp>
        <p:nvSpPr>
          <p:cNvPr id="15364" name="Rectangle 11">
            <a:extLst>
              <a:ext uri="{FF2B5EF4-FFF2-40B4-BE49-F238E27FC236}">
                <a16:creationId xmlns:a16="http://schemas.microsoft.com/office/drawing/2014/main" id="{BEB99265-48A9-4ACF-9978-D41FD91EDC24}"/>
              </a:ext>
            </a:extLst>
          </p:cNvPr>
          <p:cNvSpPr>
            <a:spLocks noChangeArrowheads="1"/>
          </p:cNvSpPr>
          <p:nvPr/>
        </p:nvSpPr>
        <p:spPr bwMode="auto">
          <a:xfrm>
            <a:off x="1600200" y="2057400"/>
            <a:ext cx="6248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5" name="Rectangle 12">
            <a:extLst>
              <a:ext uri="{FF2B5EF4-FFF2-40B4-BE49-F238E27FC236}">
                <a16:creationId xmlns:a16="http://schemas.microsoft.com/office/drawing/2014/main" id="{FE76617F-557B-41D0-8F75-2CE863B03069}"/>
              </a:ext>
            </a:extLst>
          </p:cNvPr>
          <p:cNvSpPr>
            <a:spLocks noChangeArrowheads="1"/>
          </p:cNvSpPr>
          <p:nvPr/>
        </p:nvSpPr>
        <p:spPr bwMode="auto">
          <a:xfrm>
            <a:off x="1600200" y="4191000"/>
            <a:ext cx="6248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66" name="Line 14">
            <a:extLst>
              <a:ext uri="{FF2B5EF4-FFF2-40B4-BE49-F238E27FC236}">
                <a16:creationId xmlns:a16="http://schemas.microsoft.com/office/drawing/2014/main" id="{626582A2-21F9-4F7D-9D17-51A978EFDD31}"/>
              </a:ext>
            </a:extLst>
          </p:cNvPr>
          <p:cNvSpPr>
            <a:spLocks noChangeShapeType="1"/>
          </p:cNvSpPr>
          <p:nvPr/>
        </p:nvSpPr>
        <p:spPr bwMode="auto">
          <a:xfrm>
            <a:off x="4724400" y="3429000"/>
            <a:ext cx="0" cy="762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5367" name="Text Box 15">
            <a:extLst>
              <a:ext uri="{FF2B5EF4-FFF2-40B4-BE49-F238E27FC236}">
                <a16:creationId xmlns:a16="http://schemas.microsoft.com/office/drawing/2014/main" id="{A3FFF6FB-4327-48A9-877F-012E1AF18C67}"/>
              </a:ext>
            </a:extLst>
          </p:cNvPr>
          <p:cNvSpPr txBox="1">
            <a:spLocks noChangeArrowheads="1"/>
          </p:cNvSpPr>
          <p:nvPr/>
        </p:nvSpPr>
        <p:spPr bwMode="auto">
          <a:xfrm>
            <a:off x="1736725" y="2251075"/>
            <a:ext cx="192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endParaRPr lang="en-US" altLang="en-US"/>
          </a:p>
        </p:txBody>
      </p:sp>
      <p:sp>
        <p:nvSpPr>
          <p:cNvPr id="15368" name="Text Box 16">
            <a:extLst>
              <a:ext uri="{FF2B5EF4-FFF2-40B4-BE49-F238E27FC236}">
                <a16:creationId xmlns:a16="http://schemas.microsoft.com/office/drawing/2014/main" id="{8A522C62-A7A6-43CB-9D7C-8DD96D64A6CB}"/>
              </a:ext>
            </a:extLst>
          </p:cNvPr>
          <p:cNvSpPr txBox="1">
            <a:spLocks noChangeArrowheads="1"/>
          </p:cNvSpPr>
          <p:nvPr/>
        </p:nvSpPr>
        <p:spPr bwMode="auto">
          <a:xfrm>
            <a:off x="1828800" y="2286000"/>
            <a:ext cx="2514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50000"/>
              </a:lnSpc>
              <a:spcBef>
                <a:spcPct val="50000"/>
              </a:spcBef>
            </a:pPr>
            <a:r>
              <a:rPr lang="en-US" altLang="en-US">
                <a:latin typeface="Helvetica" panose="020B0604020202020204" pitchFamily="34" charset="0"/>
              </a:rPr>
              <a:t>ADT:</a:t>
            </a:r>
          </a:p>
          <a:p>
            <a:pPr lvl="1" algn="l" eaLnBrk="1" hangingPunct="1">
              <a:lnSpc>
                <a:spcPct val="50000"/>
              </a:lnSpc>
              <a:spcBef>
                <a:spcPct val="50000"/>
              </a:spcBef>
            </a:pPr>
            <a:r>
              <a:rPr lang="en-US" altLang="en-US">
                <a:latin typeface="Helvetica" panose="020B0604020202020204" pitchFamily="34" charset="0"/>
              </a:rPr>
              <a:t>Type</a:t>
            </a:r>
          </a:p>
          <a:p>
            <a:pPr lvl="1" algn="l" eaLnBrk="1" hangingPunct="1">
              <a:lnSpc>
                <a:spcPct val="50000"/>
              </a:lnSpc>
              <a:spcBef>
                <a:spcPct val="50000"/>
              </a:spcBef>
            </a:pPr>
            <a:r>
              <a:rPr lang="en-US" altLang="en-US">
                <a:latin typeface="Helvetica" panose="020B0604020202020204" pitchFamily="34" charset="0"/>
              </a:rPr>
              <a:t>Operations</a:t>
            </a:r>
          </a:p>
        </p:txBody>
      </p:sp>
      <p:sp>
        <p:nvSpPr>
          <p:cNvPr id="15369" name="Text Box 17">
            <a:extLst>
              <a:ext uri="{FF2B5EF4-FFF2-40B4-BE49-F238E27FC236}">
                <a16:creationId xmlns:a16="http://schemas.microsoft.com/office/drawing/2014/main" id="{4FFAFC4A-BB61-4AC0-AFA4-A903BBDCD9CE}"/>
              </a:ext>
            </a:extLst>
          </p:cNvPr>
          <p:cNvSpPr txBox="1">
            <a:spLocks noChangeArrowheads="1"/>
          </p:cNvSpPr>
          <p:nvPr/>
        </p:nvSpPr>
        <p:spPr bwMode="auto">
          <a:xfrm>
            <a:off x="5118100" y="2466975"/>
            <a:ext cx="25019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50000"/>
              </a:lnSpc>
              <a:spcBef>
                <a:spcPct val="50000"/>
              </a:spcBef>
            </a:pPr>
            <a:r>
              <a:rPr lang="en-US" altLang="en-US">
                <a:latin typeface="Helvetica" panose="020B0604020202020204" pitchFamily="34" charset="0"/>
              </a:rPr>
              <a:t>Data Items:  </a:t>
            </a:r>
          </a:p>
          <a:p>
            <a:pPr algn="l" eaLnBrk="1" hangingPunct="1">
              <a:lnSpc>
                <a:spcPct val="50000"/>
              </a:lnSpc>
              <a:spcBef>
                <a:spcPct val="50000"/>
              </a:spcBef>
            </a:pPr>
            <a:r>
              <a:rPr lang="en-US" altLang="en-US">
                <a:latin typeface="Helvetica" panose="020B0604020202020204" pitchFamily="34" charset="0"/>
              </a:rPr>
              <a:t>  Logical Form</a:t>
            </a:r>
          </a:p>
        </p:txBody>
      </p:sp>
      <p:sp>
        <p:nvSpPr>
          <p:cNvPr id="15370" name="Rectangle 18">
            <a:extLst>
              <a:ext uri="{FF2B5EF4-FFF2-40B4-BE49-F238E27FC236}">
                <a16:creationId xmlns:a16="http://schemas.microsoft.com/office/drawing/2014/main" id="{6E3BFB0C-52AB-462C-B3D0-284B300996BA}"/>
              </a:ext>
            </a:extLst>
          </p:cNvPr>
          <p:cNvSpPr>
            <a:spLocks noChangeArrowheads="1"/>
          </p:cNvSpPr>
          <p:nvPr/>
        </p:nvSpPr>
        <p:spPr bwMode="auto">
          <a:xfrm>
            <a:off x="5027613" y="2286000"/>
            <a:ext cx="2514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71" name="Rectangle 19">
            <a:extLst>
              <a:ext uri="{FF2B5EF4-FFF2-40B4-BE49-F238E27FC236}">
                <a16:creationId xmlns:a16="http://schemas.microsoft.com/office/drawing/2014/main" id="{F48911BD-F138-40AA-9754-521C25D55D42}"/>
              </a:ext>
            </a:extLst>
          </p:cNvPr>
          <p:cNvSpPr>
            <a:spLocks noChangeArrowheads="1"/>
          </p:cNvSpPr>
          <p:nvPr/>
        </p:nvSpPr>
        <p:spPr bwMode="auto">
          <a:xfrm>
            <a:off x="5029200" y="4419600"/>
            <a:ext cx="2514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72" name="Text Box 20">
            <a:extLst>
              <a:ext uri="{FF2B5EF4-FFF2-40B4-BE49-F238E27FC236}">
                <a16:creationId xmlns:a16="http://schemas.microsoft.com/office/drawing/2014/main" id="{19960F31-140F-4E92-B54D-75D99399CF52}"/>
              </a:ext>
            </a:extLst>
          </p:cNvPr>
          <p:cNvSpPr txBox="1">
            <a:spLocks noChangeArrowheads="1"/>
          </p:cNvSpPr>
          <p:nvPr/>
        </p:nvSpPr>
        <p:spPr bwMode="auto">
          <a:xfrm>
            <a:off x="5181600" y="4572000"/>
            <a:ext cx="2514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50000"/>
              </a:lnSpc>
              <a:spcBef>
                <a:spcPct val="50000"/>
              </a:spcBef>
            </a:pPr>
            <a:r>
              <a:rPr lang="en-US" altLang="en-US">
                <a:latin typeface="Helvetica" panose="020B0604020202020204" pitchFamily="34" charset="0"/>
              </a:rPr>
              <a:t>Data Items:</a:t>
            </a:r>
          </a:p>
          <a:p>
            <a:pPr algn="l" eaLnBrk="1" hangingPunct="1">
              <a:lnSpc>
                <a:spcPct val="50000"/>
              </a:lnSpc>
              <a:spcBef>
                <a:spcPct val="50000"/>
              </a:spcBef>
            </a:pPr>
            <a:r>
              <a:rPr lang="en-US" altLang="en-US">
                <a:latin typeface="Helvetica" panose="020B0604020202020204" pitchFamily="34" charset="0"/>
              </a:rPr>
              <a:t>  Physical Form</a:t>
            </a:r>
          </a:p>
        </p:txBody>
      </p:sp>
      <p:sp>
        <p:nvSpPr>
          <p:cNvPr id="15373" name="Text Box 21">
            <a:extLst>
              <a:ext uri="{FF2B5EF4-FFF2-40B4-BE49-F238E27FC236}">
                <a16:creationId xmlns:a16="http://schemas.microsoft.com/office/drawing/2014/main" id="{DFA38DEB-12CA-41AE-853D-8A18A15D12E2}"/>
              </a:ext>
            </a:extLst>
          </p:cNvPr>
          <p:cNvSpPr txBox="1">
            <a:spLocks noChangeArrowheads="1"/>
          </p:cNvSpPr>
          <p:nvPr/>
        </p:nvSpPr>
        <p:spPr bwMode="auto">
          <a:xfrm>
            <a:off x="1828800" y="4343400"/>
            <a:ext cx="26590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Helvetica" panose="020B0604020202020204" pitchFamily="34" charset="0"/>
              </a:rPr>
              <a:t>Data Structure:</a:t>
            </a:r>
          </a:p>
          <a:p>
            <a:pPr lvl="1" algn="l" eaLnBrk="1" hangingPunct="1"/>
            <a:r>
              <a:rPr lang="en-US" altLang="en-US">
                <a:latin typeface="Helvetica" panose="020B0604020202020204" pitchFamily="34" charset="0"/>
              </a:rPr>
              <a:t>Storage Space</a:t>
            </a:r>
          </a:p>
          <a:p>
            <a:pPr lvl="1" algn="l" eaLnBrk="1" hangingPunct="1"/>
            <a:r>
              <a:rPr lang="en-US" altLang="en-US">
                <a:latin typeface="Helvetica" panose="020B0604020202020204" pitchFamily="34" charset="0"/>
              </a:rPr>
              <a:t>Subroutines</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5">
            <a:extLst>
              <a:ext uri="{FF2B5EF4-FFF2-40B4-BE49-F238E27FC236}">
                <a16:creationId xmlns:a16="http://schemas.microsoft.com/office/drawing/2014/main" id="{9BED1136-5FF6-4532-BE8B-57BF448232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564DD4-DD47-44E7-916E-994107A4EFC8}" type="slidenum">
              <a:rPr lang="en-US" altLang="en-US" sz="1400"/>
              <a:pPr eaLnBrk="1" hangingPunct="1"/>
              <a:t>140</a:t>
            </a:fld>
            <a:endParaRPr lang="en-US" altLang="en-US" sz="1400"/>
          </a:p>
        </p:txBody>
      </p:sp>
      <p:sp>
        <p:nvSpPr>
          <p:cNvPr id="144387" name="Rectangle 2">
            <a:extLst>
              <a:ext uri="{FF2B5EF4-FFF2-40B4-BE49-F238E27FC236}">
                <a16:creationId xmlns:a16="http://schemas.microsoft.com/office/drawing/2014/main" id="{30B12E0B-3B45-4521-9FDB-723D4163FE0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 (1)</a:t>
            </a:r>
          </a:p>
        </p:txBody>
      </p:sp>
      <p:sp>
        <p:nvSpPr>
          <p:cNvPr id="144388" name="Rectangle 3">
            <a:extLst>
              <a:ext uri="{FF2B5EF4-FFF2-40B4-BE49-F238E27FC236}">
                <a16:creationId xmlns:a16="http://schemas.microsoft.com/office/drawing/2014/main" id="{31A76DB9-4AB2-4C84-9FEF-CFA8E519290F}"/>
              </a:ext>
            </a:extLst>
          </p:cNvPr>
          <p:cNvSpPr>
            <a:spLocks noGrp="1" noChangeArrowheads="1"/>
          </p:cNvSpPr>
          <p:nvPr>
            <p:ph type="body" idx="1"/>
          </p:nvPr>
        </p:nvSpPr>
        <p:spPr>
          <a:xfrm>
            <a:off x="228600" y="1600200"/>
            <a:ext cx="8688388" cy="4572000"/>
          </a:xfrm>
        </p:spPr>
        <p:txBody>
          <a:bodyPr/>
          <a:lstStyle/>
          <a:p>
            <a:pPr>
              <a:lnSpc>
                <a:spcPct val="50000"/>
              </a:lnSpc>
              <a:buFontTx/>
              <a:buNone/>
            </a:pPr>
            <a:r>
              <a:rPr lang="en-US" altLang="en-US" sz="2400" b="1">
                <a:latin typeface="Courier New" panose="02070309020205020404" pitchFamily="49" charset="0"/>
              </a:rPr>
              <a:t>/** BST implementation for Dictionary ADT */</a:t>
            </a:r>
          </a:p>
          <a:p>
            <a:pPr>
              <a:lnSpc>
                <a:spcPct val="50000"/>
              </a:lnSpc>
              <a:buFontTx/>
              <a:buNone/>
            </a:pPr>
            <a:r>
              <a:rPr lang="en-US" altLang="en-US" sz="2400" b="1">
                <a:latin typeface="Courier New" panose="02070309020205020404" pitchFamily="49" charset="0"/>
              </a:rPr>
              <a:t>class BST&lt;K extends Comparable&lt;? super K&gt;, E&gt;</a:t>
            </a:r>
          </a:p>
          <a:p>
            <a:pPr>
              <a:lnSpc>
                <a:spcPct val="50000"/>
              </a:lnSpc>
              <a:buFontTx/>
              <a:buNone/>
            </a:pPr>
            <a:r>
              <a:rPr lang="en-US" altLang="en-US" sz="2400" b="1">
                <a:latin typeface="Courier New" panose="02070309020205020404" pitchFamily="49" charset="0"/>
              </a:rPr>
              <a:t>         implements Dictionary&lt;K, E&gt; {</a:t>
            </a:r>
          </a:p>
          <a:p>
            <a:pPr>
              <a:lnSpc>
                <a:spcPct val="50000"/>
              </a:lnSpc>
              <a:buFontTx/>
              <a:buNone/>
            </a:pPr>
            <a:r>
              <a:rPr lang="en-US" altLang="en-US" sz="2400" b="1">
                <a:latin typeface="Courier New" panose="02070309020205020404" pitchFamily="49" charset="0"/>
              </a:rPr>
              <a:t>  private BSTNode&lt;K,E&gt; root; // Root of BST</a:t>
            </a:r>
          </a:p>
          <a:p>
            <a:pPr>
              <a:lnSpc>
                <a:spcPct val="50000"/>
              </a:lnSpc>
              <a:buFontTx/>
              <a:buNone/>
            </a:pPr>
            <a:r>
              <a:rPr lang="en-US" altLang="en-US" sz="2400" b="1">
                <a:latin typeface="Courier New" panose="02070309020205020404" pitchFamily="49" charset="0"/>
              </a:rPr>
              <a:t>  private int nodecount;     // Size of BST</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 Constructor */</a:t>
            </a:r>
          </a:p>
          <a:p>
            <a:pPr>
              <a:lnSpc>
                <a:spcPct val="50000"/>
              </a:lnSpc>
              <a:buFontTx/>
              <a:buNone/>
            </a:pPr>
            <a:r>
              <a:rPr lang="en-US" altLang="en-US" sz="2400" b="1">
                <a:latin typeface="Courier New" panose="02070309020205020404" pitchFamily="49" charset="0"/>
              </a:rPr>
              <a:t>  BST() { root = null; nodecount = 0; }</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 Reinitialize tree */</a:t>
            </a:r>
          </a:p>
          <a:p>
            <a:pPr>
              <a:lnSpc>
                <a:spcPct val="50000"/>
              </a:lnSpc>
              <a:buFontTx/>
              <a:buNone/>
            </a:pPr>
            <a:r>
              <a:rPr lang="en-US" altLang="en-US" sz="2400" b="1">
                <a:latin typeface="Courier New" panose="02070309020205020404" pitchFamily="49" charset="0"/>
              </a:rPr>
              <a:t>  public void clear()</a:t>
            </a:r>
          </a:p>
          <a:p>
            <a:pPr>
              <a:lnSpc>
                <a:spcPct val="50000"/>
              </a:lnSpc>
              <a:buFontTx/>
              <a:buNone/>
            </a:pPr>
            <a:r>
              <a:rPr lang="en-US" altLang="en-US" sz="2400" b="1">
                <a:latin typeface="Courier New" panose="02070309020205020404" pitchFamily="49" charset="0"/>
              </a:rPr>
              <a:t>    { root = null; nodecount = 0; }</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 Insert a record into the tree.</a:t>
            </a:r>
          </a:p>
          <a:p>
            <a:pPr>
              <a:lnSpc>
                <a:spcPct val="50000"/>
              </a:lnSpc>
              <a:buFontTx/>
              <a:buNone/>
            </a:pPr>
            <a:r>
              <a:rPr lang="en-US" altLang="en-US" sz="2400" b="1">
                <a:latin typeface="Courier New" panose="02070309020205020404" pitchFamily="49" charset="0"/>
              </a:rPr>
              <a:t>      @param k Key value of the record.</a:t>
            </a:r>
          </a:p>
          <a:p>
            <a:pPr>
              <a:lnSpc>
                <a:spcPct val="50000"/>
              </a:lnSpc>
              <a:buFontTx/>
              <a:buNone/>
            </a:pPr>
            <a:r>
              <a:rPr lang="en-US" altLang="en-US" sz="2400" b="1">
                <a:latin typeface="Courier New" panose="02070309020205020404" pitchFamily="49" charset="0"/>
              </a:rPr>
              <a:t>      @param e The record to insert. */</a:t>
            </a:r>
          </a:p>
          <a:p>
            <a:pPr>
              <a:lnSpc>
                <a:spcPct val="50000"/>
              </a:lnSpc>
              <a:buFontTx/>
              <a:buNone/>
            </a:pPr>
            <a:r>
              <a:rPr lang="en-US" altLang="en-US" sz="2400" b="1">
                <a:latin typeface="Courier New" panose="02070309020205020404" pitchFamily="49" charset="0"/>
              </a:rPr>
              <a:t>  public void insert(K k, E e) {</a:t>
            </a:r>
          </a:p>
          <a:p>
            <a:pPr>
              <a:lnSpc>
                <a:spcPct val="50000"/>
              </a:lnSpc>
              <a:buFontTx/>
              <a:buNone/>
            </a:pPr>
            <a:r>
              <a:rPr lang="en-US" altLang="en-US" sz="2400" b="1">
                <a:latin typeface="Courier New" panose="02070309020205020404" pitchFamily="49" charset="0"/>
              </a:rPr>
              <a:t>    root = inserthelp(root, k, e);</a:t>
            </a:r>
          </a:p>
          <a:p>
            <a:pPr>
              <a:lnSpc>
                <a:spcPct val="50000"/>
              </a:lnSpc>
              <a:buFontTx/>
              <a:buNone/>
            </a:pPr>
            <a:r>
              <a:rPr lang="en-US" altLang="en-US" sz="2400" b="1">
                <a:latin typeface="Courier New" panose="02070309020205020404" pitchFamily="49" charset="0"/>
              </a:rPr>
              <a:t>    nodecount++;</a:t>
            </a:r>
          </a:p>
          <a:p>
            <a:pPr>
              <a:lnSpc>
                <a:spcPct val="50000"/>
              </a:lnSpc>
              <a:buFontTx/>
              <a:buNone/>
            </a:pPr>
            <a:r>
              <a:rPr lang="en-US" altLang="en-US" sz="2400" b="1">
                <a:latin typeface="Courier New" panose="02070309020205020404" pitchFamily="49" charset="0"/>
              </a:rPr>
              <a:t>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5">
            <a:extLst>
              <a:ext uri="{FF2B5EF4-FFF2-40B4-BE49-F238E27FC236}">
                <a16:creationId xmlns:a16="http://schemas.microsoft.com/office/drawing/2014/main" id="{A343E6CA-4BBB-4926-B25C-84F76E16CA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4FBF03F-B072-49A7-9864-1AFE970AC863}" type="slidenum">
              <a:rPr lang="en-US" altLang="en-US" sz="1400"/>
              <a:pPr eaLnBrk="1" hangingPunct="1"/>
              <a:t>141</a:t>
            </a:fld>
            <a:endParaRPr lang="en-US" altLang="en-US" sz="1400"/>
          </a:p>
        </p:txBody>
      </p:sp>
      <p:sp>
        <p:nvSpPr>
          <p:cNvPr id="145411" name="Rectangle 2">
            <a:extLst>
              <a:ext uri="{FF2B5EF4-FFF2-40B4-BE49-F238E27FC236}">
                <a16:creationId xmlns:a16="http://schemas.microsoft.com/office/drawing/2014/main" id="{E2939E5E-0F42-4437-8DE5-BDF7C94082C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 (2)</a:t>
            </a:r>
          </a:p>
        </p:txBody>
      </p:sp>
      <p:sp>
        <p:nvSpPr>
          <p:cNvPr id="145412" name="Rectangle 3">
            <a:extLst>
              <a:ext uri="{FF2B5EF4-FFF2-40B4-BE49-F238E27FC236}">
                <a16:creationId xmlns:a16="http://schemas.microsoft.com/office/drawing/2014/main" id="{33CFE3A7-15B1-4F8B-AC51-91AB1CDDBDA1}"/>
              </a:ext>
            </a:extLst>
          </p:cNvPr>
          <p:cNvSpPr>
            <a:spLocks noGrp="1" noChangeArrowheads="1"/>
          </p:cNvSpPr>
          <p:nvPr>
            <p:ph type="body" idx="1"/>
          </p:nvPr>
        </p:nvSpPr>
        <p:spPr>
          <a:xfrm>
            <a:off x="228600" y="1600200"/>
            <a:ext cx="8688388" cy="4572000"/>
          </a:xfrm>
        </p:spPr>
        <p:txBody>
          <a:bodyPr/>
          <a:lstStyle/>
          <a:p>
            <a:pPr>
              <a:lnSpc>
                <a:spcPct val="50000"/>
              </a:lnSpc>
              <a:buFontTx/>
              <a:buNone/>
            </a:pPr>
            <a:r>
              <a:rPr lang="en-US" altLang="en-US" sz="2400">
                <a:latin typeface="Courier New" panose="02070309020205020404" pitchFamily="49" charset="0"/>
              </a:rPr>
              <a:t> </a:t>
            </a:r>
            <a:r>
              <a:rPr lang="en-US" altLang="en-US" sz="2400" b="1">
                <a:latin typeface="Courier New" panose="02070309020205020404" pitchFamily="49" charset="0"/>
              </a:rPr>
              <a:t>/** Remove a record from the tree.</a:t>
            </a:r>
          </a:p>
          <a:p>
            <a:pPr>
              <a:lnSpc>
                <a:spcPct val="50000"/>
              </a:lnSpc>
              <a:buFontTx/>
              <a:buNone/>
            </a:pPr>
            <a:r>
              <a:rPr lang="en-US" altLang="en-US" sz="2400" b="1">
                <a:latin typeface="Courier New" panose="02070309020205020404" pitchFamily="49" charset="0"/>
              </a:rPr>
              <a:t>      @param k Key value of record to remove.</a:t>
            </a:r>
          </a:p>
          <a:p>
            <a:pPr>
              <a:lnSpc>
                <a:spcPct val="50000"/>
              </a:lnSpc>
              <a:buFontTx/>
              <a:buNone/>
            </a:pPr>
            <a:r>
              <a:rPr lang="en-US" altLang="en-US" sz="2400" b="1">
                <a:latin typeface="Courier New" panose="02070309020205020404" pitchFamily="49" charset="0"/>
              </a:rPr>
              <a:t>      @return Record removed, or null if</a:t>
            </a:r>
          </a:p>
          <a:p>
            <a:pPr>
              <a:lnSpc>
                <a:spcPct val="50000"/>
              </a:lnSpc>
              <a:buFontTx/>
              <a:buNone/>
            </a:pPr>
            <a:r>
              <a:rPr lang="en-US" altLang="en-US" sz="2400" b="1">
                <a:latin typeface="Courier New" panose="02070309020205020404" pitchFamily="49" charset="0"/>
              </a:rPr>
              <a:t>       there is none. */</a:t>
            </a:r>
          </a:p>
          <a:p>
            <a:pPr>
              <a:lnSpc>
                <a:spcPct val="50000"/>
              </a:lnSpc>
              <a:buFontTx/>
              <a:buNone/>
            </a:pPr>
            <a:r>
              <a:rPr lang="en-US" altLang="en-US" sz="2400" b="1">
                <a:latin typeface="Courier New" panose="02070309020205020404" pitchFamily="49" charset="0"/>
              </a:rPr>
              <a:t>  public E remove(K k) {</a:t>
            </a:r>
          </a:p>
          <a:p>
            <a:pPr>
              <a:lnSpc>
                <a:spcPct val="50000"/>
              </a:lnSpc>
              <a:buFontTx/>
              <a:buNone/>
            </a:pPr>
            <a:r>
              <a:rPr lang="en-US" altLang="en-US" sz="2400" b="1">
                <a:latin typeface="Courier New" panose="02070309020205020404" pitchFamily="49" charset="0"/>
              </a:rPr>
              <a:t>    E temp = findhelp(root, k);   // find it</a:t>
            </a:r>
          </a:p>
          <a:p>
            <a:pPr>
              <a:lnSpc>
                <a:spcPct val="50000"/>
              </a:lnSpc>
              <a:buFontTx/>
              <a:buNone/>
            </a:pPr>
            <a:r>
              <a:rPr lang="en-US" altLang="en-US" sz="2400" b="1">
                <a:latin typeface="Courier New" panose="02070309020205020404" pitchFamily="49" charset="0"/>
              </a:rPr>
              <a:t>    if (temp != null) {</a:t>
            </a:r>
          </a:p>
          <a:p>
            <a:pPr>
              <a:lnSpc>
                <a:spcPct val="50000"/>
              </a:lnSpc>
              <a:buFontTx/>
              <a:buNone/>
            </a:pPr>
            <a:r>
              <a:rPr lang="en-US" altLang="en-US" sz="2400" b="1">
                <a:latin typeface="Courier New" panose="02070309020205020404" pitchFamily="49" charset="0"/>
              </a:rPr>
              <a:t>      root = removehelp(root, k); // remove it</a:t>
            </a:r>
          </a:p>
          <a:p>
            <a:pPr>
              <a:lnSpc>
                <a:spcPct val="50000"/>
              </a:lnSpc>
              <a:buFontTx/>
              <a:buNone/>
            </a:pPr>
            <a:r>
              <a:rPr lang="en-US" altLang="en-US" sz="2400" b="1">
                <a:latin typeface="Courier New" panose="02070309020205020404" pitchFamily="49" charset="0"/>
              </a:rPr>
              <a:t>      nodecount--;</a:t>
            </a:r>
          </a:p>
          <a:p>
            <a:pPr>
              <a:lnSpc>
                <a:spcPct val="50000"/>
              </a:lnSpc>
              <a:buFontTx/>
              <a:buNone/>
            </a:pPr>
            <a:r>
              <a:rPr lang="en-US" altLang="en-US" sz="2400" b="1">
                <a:latin typeface="Courier New" panose="02070309020205020404" pitchFamily="49" charset="0"/>
              </a:rPr>
              <a:t>    }</a:t>
            </a:r>
          </a:p>
          <a:p>
            <a:pPr>
              <a:lnSpc>
                <a:spcPct val="50000"/>
              </a:lnSpc>
              <a:buFontTx/>
              <a:buNone/>
            </a:pPr>
            <a:r>
              <a:rPr lang="en-US" altLang="en-US" sz="2400" b="1">
                <a:latin typeface="Courier New" panose="02070309020205020404" pitchFamily="49" charset="0"/>
              </a:rPr>
              <a:t>    return temp;</a:t>
            </a:r>
          </a:p>
          <a:p>
            <a:pPr>
              <a:lnSpc>
                <a:spcPct val="50000"/>
              </a:lnSpc>
              <a:buFontTx/>
              <a:buNone/>
            </a:pPr>
            <a:r>
              <a:rPr lang="en-US" altLang="en-US" sz="2400" b="1">
                <a:latin typeface="Courier New" panose="02070309020205020404" pitchFamily="49" charset="0"/>
              </a:rPr>
              <a:t>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Number Placeholder 5">
            <a:extLst>
              <a:ext uri="{FF2B5EF4-FFF2-40B4-BE49-F238E27FC236}">
                <a16:creationId xmlns:a16="http://schemas.microsoft.com/office/drawing/2014/main" id="{A7D8FCEC-333D-4CF1-BDC8-21E7909C81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53CE457-CE28-479E-80B8-BEDF36A7A7B1}" type="slidenum">
              <a:rPr lang="en-US" altLang="en-US" sz="1400"/>
              <a:pPr eaLnBrk="1" hangingPunct="1"/>
              <a:t>142</a:t>
            </a:fld>
            <a:endParaRPr lang="en-US" altLang="en-US" sz="1400"/>
          </a:p>
        </p:txBody>
      </p:sp>
      <p:sp>
        <p:nvSpPr>
          <p:cNvPr id="146435" name="Rectangle 2">
            <a:extLst>
              <a:ext uri="{FF2B5EF4-FFF2-40B4-BE49-F238E27FC236}">
                <a16:creationId xmlns:a16="http://schemas.microsoft.com/office/drawing/2014/main" id="{0DB07553-9892-4876-8453-199FA877C08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 (3)</a:t>
            </a:r>
          </a:p>
        </p:txBody>
      </p:sp>
      <p:sp>
        <p:nvSpPr>
          <p:cNvPr id="146436" name="Rectangle 3">
            <a:extLst>
              <a:ext uri="{FF2B5EF4-FFF2-40B4-BE49-F238E27FC236}">
                <a16:creationId xmlns:a16="http://schemas.microsoft.com/office/drawing/2014/main" id="{933D7A2A-CBCB-425D-BDBA-62874C05572A}"/>
              </a:ext>
            </a:extLst>
          </p:cNvPr>
          <p:cNvSpPr>
            <a:spLocks noGrp="1" noChangeArrowheads="1"/>
          </p:cNvSpPr>
          <p:nvPr>
            <p:ph type="body" idx="1"/>
          </p:nvPr>
        </p:nvSpPr>
        <p:spPr>
          <a:xfrm>
            <a:off x="0" y="1600200"/>
            <a:ext cx="9144000" cy="4572000"/>
          </a:xfrm>
        </p:spPr>
        <p:txBody>
          <a:bodyPr/>
          <a:lstStyle/>
          <a:p>
            <a:pPr>
              <a:lnSpc>
                <a:spcPct val="50000"/>
              </a:lnSpc>
              <a:buFontTx/>
              <a:buNone/>
            </a:pPr>
            <a:r>
              <a:rPr lang="en-US" altLang="en-US" sz="2400">
                <a:latin typeface="Courier New" panose="02070309020205020404" pitchFamily="49" charset="0"/>
              </a:rPr>
              <a:t>  </a:t>
            </a:r>
            <a:r>
              <a:rPr lang="en-US" altLang="en-US" sz="2400" b="1">
                <a:latin typeface="Courier New" panose="02070309020205020404" pitchFamily="49" charset="0"/>
              </a:rPr>
              <a:t>/** Remove/return root node from dictionary.</a:t>
            </a:r>
          </a:p>
          <a:p>
            <a:pPr>
              <a:lnSpc>
                <a:spcPct val="50000"/>
              </a:lnSpc>
              <a:buFontTx/>
              <a:buNone/>
            </a:pPr>
            <a:r>
              <a:rPr lang="en-US" altLang="en-US" sz="2400" b="1">
                <a:latin typeface="Courier New" panose="02070309020205020404" pitchFamily="49" charset="0"/>
              </a:rPr>
              <a:t>    @return The record removed, null if empty. */</a:t>
            </a:r>
          </a:p>
          <a:p>
            <a:pPr>
              <a:lnSpc>
                <a:spcPct val="50000"/>
              </a:lnSpc>
              <a:buFontTx/>
              <a:buNone/>
            </a:pPr>
            <a:r>
              <a:rPr lang="en-US" altLang="en-US" sz="2400" b="1">
                <a:latin typeface="Courier New" panose="02070309020205020404" pitchFamily="49" charset="0"/>
              </a:rPr>
              <a:t>  public E removeAny() {</a:t>
            </a:r>
          </a:p>
          <a:p>
            <a:pPr>
              <a:lnSpc>
                <a:spcPct val="50000"/>
              </a:lnSpc>
              <a:buFontTx/>
              <a:buNone/>
            </a:pPr>
            <a:r>
              <a:rPr lang="en-US" altLang="en-US" sz="2400" b="1">
                <a:latin typeface="Courier New" panose="02070309020205020404" pitchFamily="49" charset="0"/>
              </a:rPr>
              <a:t>    if (root != null) {</a:t>
            </a:r>
          </a:p>
          <a:p>
            <a:pPr>
              <a:lnSpc>
                <a:spcPct val="50000"/>
              </a:lnSpc>
              <a:buFontTx/>
              <a:buNone/>
            </a:pPr>
            <a:r>
              <a:rPr lang="en-US" altLang="en-US" sz="2400" b="1">
                <a:latin typeface="Courier New" panose="02070309020205020404" pitchFamily="49" charset="0"/>
              </a:rPr>
              <a:t>      E temp = root.element();</a:t>
            </a:r>
          </a:p>
          <a:p>
            <a:pPr>
              <a:lnSpc>
                <a:spcPct val="50000"/>
              </a:lnSpc>
              <a:buFontTx/>
              <a:buNone/>
            </a:pPr>
            <a:r>
              <a:rPr lang="en-US" altLang="en-US" sz="2400" b="1">
                <a:latin typeface="Courier New" panose="02070309020205020404" pitchFamily="49" charset="0"/>
              </a:rPr>
              <a:t>      root = removehelp(root, root.key());</a:t>
            </a:r>
          </a:p>
          <a:p>
            <a:pPr>
              <a:lnSpc>
                <a:spcPct val="50000"/>
              </a:lnSpc>
              <a:buFontTx/>
              <a:buNone/>
            </a:pPr>
            <a:r>
              <a:rPr lang="en-US" altLang="en-US" sz="2400" b="1">
                <a:latin typeface="Courier New" panose="02070309020205020404" pitchFamily="49" charset="0"/>
              </a:rPr>
              <a:t>      nodecount--;</a:t>
            </a:r>
          </a:p>
          <a:p>
            <a:pPr>
              <a:lnSpc>
                <a:spcPct val="50000"/>
              </a:lnSpc>
              <a:buFontTx/>
              <a:buNone/>
            </a:pPr>
            <a:r>
              <a:rPr lang="en-US" altLang="en-US" sz="2400" b="1">
                <a:latin typeface="Courier New" panose="02070309020205020404" pitchFamily="49" charset="0"/>
              </a:rPr>
              <a:t>      return temp;</a:t>
            </a:r>
          </a:p>
          <a:p>
            <a:pPr>
              <a:lnSpc>
                <a:spcPct val="50000"/>
              </a:lnSpc>
              <a:buFontTx/>
              <a:buNone/>
            </a:pPr>
            <a:r>
              <a:rPr lang="en-US" altLang="en-US" sz="2400" b="1">
                <a:latin typeface="Courier New" panose="02070309020205020404" pitchFamily="49" charset="0"/>
              </a:rPr>
              <a:t>    }</a:t>
            </a:r>
          </a:p>
          <a:p>
            <a:pPr>
              <a:lnSpc>
                <a:spcPct val="50000"/>
              </a:lnSpc>
              <a:buFontTx/>
              <a:buNone/>
            </a:pPr>
            <a:r>
              <a:rPr lang="en-US" altLang="en-US" sz="2400" b="1">
                <a:latin typeface="Courier New" panose="02070309020205020404" pitchFamily="49" charset="0"/>
              </a:rPr>
              <a:t>    else return null;</a:t>
            </a:r>
          </a:p>
          <a:p>
            <a:pPr>
              <a:lnSpc>
                <a:spcPct val="50000"/>
              </a:lnSpc>
              <a:buFontTx/>
              <a:buNone/>
            </a:pPr>
            <a:r>
              <a:rPr lang="en-US" altLang="en-US" sz="2400" b="1">
                <a:latin typeface="Courier New" panose="02070309020205020404" pitchFamily="49" charset="0"/>
              </a:rPr>
              <a:t>  }</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 @return Record with key k, null if none.</a:t>
            </a:r>
          </a:p>
          <a:p>
            <a:pPr>
              <a:lnSpc>
                <a:spcPct val="50000"/>
              </a:lnSpc>
              <a:buFontTx/>
              <a:buNone/>
            </a:pPr>
            <a:r>
              <a:rPr lang="en-US" altLang="en-US" sz="2400" b="1">
                <a:latin typeface="Courier New" panose="02070309020205020404" pitchFamily="49" charset="0"/>
              </a:rPr>
              <a:t>      @param k The key value to find. */</a:t>
            </a:r>
          </a:p>
          <a:p>
            <a:pPr>
              <a:lnSpc>
                <a:spcPct val="50000"/>
              </a:lnSpc>
              <a:buFontTx/>
              <a:buNone/>
            </a:pPr>
            <a:r>
              <a:rPr lang="en-US" altLang="en-US" sz="2400" b="1">
                <a:latin typeface="Courier New" panose="02070309020205020404" pitchFamily="49" charset="0"/>
              </a:rPr>
              <a:t>  public E find(K k)</a:t>
            </a:r>
          </a:p>
          <a:p>
            <a:pPr>
              <a:lnSpc>
                <a:spcPct val="50000"/>
              </a:lnSpc>
              <a:buFontTx/>
              <a:buNone/>
            </a:pPr>
            <a:r>
              <a:rPr lang="en-US" altLang="en-US" sz="2400" b="1">
                <a:latin typeface="Courier New" panose="02070309020205020404" pitchFamily="49" charset="0"/>
              </a:rPr>
              <a:t>    { return findhelp(root, k); }</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  /** @return Number of records in dictionary. */</a:t>
            </a:r>
          </a:p>
          <a:p>
            <a:pPr>
              <a:lnSpc>
                <a:spcPct val="50000"/>
              </a:lnSpc>
              <a:buFontTx/>
              <a:buNone/>
            </a:pPr>
            <a:r>
              <a:rPr lang="en-US" altLang="en-US" sz="2400" b="1">
                <a:latin typeface="Courier New" panose="02070309020205020404" pitchFamily="49" charset="0"/>
              </a:rPr>
              <a:t>  public int size() { return nodecount; }</a:t>
            </a:r>
          </a:p>
          <a:p>
            <a:pPr>
              <a:lnSpc>
                <a:spcPct val="50000"/>
              </a:lnSpc>
              <a:buFontTx/>
              <a:buNone/>
            </a:pPr>
            <a:r>
              <a:rPr lang="en-US" altLang="en-US" sz="2400" b="1">
                <a:latin typeface="Courier New" panose="02070309020205020404" pitchFamily="49" charset="0"/>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5">
            <a:extLst>
              <a:ext uri="{FF2B5EF4-FFF2-40B4-BE49-F238E27FC236}">
                <a16:creationId xmlns:a16="http://schemas.microsoft.com/office/drawing/2014/main" id="{38750996-8FAE-4495-8183-FC895B795B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6C59ACA-4FE5-4E0D-9789-36F4B4B2AE44}" type="slidenum">
              <a:rPr lang="en-US" altLang="en-US" sz="1400"/>
              <a:pPr eaLnBrk="1" hangingPunct="1"/>
              <a:t>143</a:t>
            </a:fld>
            <a:endParaRPr lang="en-US" altLang="en-US" sz="1400"/>
          </a:p>
        </p:txBody>
      </p:sp>
      <p:sp>
        <p:nvSpPr>
          <p:cNvPr id="147459" name="Rectangle 2">
            <a:extLst>
              <a:ext uri="{FF2B5EF4-FFF2-40B4-BE49-F238E27FC236}">
                <a16:creationId xmlns:a16="http://schemas.microsoft.com/office/drawing/2014/main" id="{09112BC5-F8E5-4202-BB7F-8ACDCCDCD33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 Search</a:t>
            </a:r>
          </a:p>
        </p:txBody>
      </p:sp>
      <p:sp>
        <p:nvSpPr>
          <p:cNvPr id="147460" name="Rectangle 3">
            <a:extLst>
              <a:ext uri="{FF2B5EF4-FFF2-40B4-BE49-F238E27FC236}">
                <a16:creationId xmlns:a16="http://schemas.microsoft.com/office/drawing/2014/main" id="{ADC67E60-C498-4229-A887-AE217ABFDC38}"/>
              </a:ext>
            </a:extLst>
          </p:cNvPr>
          <p:cNvSpPr>
            <a:spLocks noGrp="1" noChangeArrowheads="1"/>
          </p:cNvSpPr>
          <p:nvPr>
            <p:ph type="body" idx="1"/>
          </p:nvPr>
        </p:nvSpPr>
        <p:spPr>
          <a:xfrm>
            <a:off x="228600" y="1600200"/>
            <a:ext cx="8686800" cy="4572000"/>
          </a:xfrm>
        </p:spPr>
        <p:txBody>
          <a:bodyPr/>
          <a:lstStyle/>
          <a:p>
            <a:pPr>
              <a:lnSpc>
                <a:spcPct val="60000"/>
              </a:lnSpc>
              <a:buFontTx/>
              <a:buNone/>
            </a:pPr>
            <a:r>
              <a:rPr lang="en-US" altLang="en-US" sz="2400" b="1">
                <a:latin typeface="Courier New" panose="02070309020205020404" pitchFamily="49" charset="0"/>
              </a:rPr>
              <a:t>private E findhelp(BSTNode&lt;K,E&gt; rt, K k) {</a:t>
            </a:r>
          </a:p>
          <a:p>
            <a:pPr>
              <a:lnSpc>
                <a:spcPct val="60000"/>
              </a:lnSpc>
              <a:buFontTx/>
              <a:buNone/>
            </a:pPr>
            <a:r>
              <a:rPr lang="en-US" altLang="en-US" sz="2400" b="1">
                <a:latin typeface="Courier New" panose="02070309020205020404" pitchFamily="49" charset="0"/>
              </a:rPr>
              <a:t>  if (rt == null) return null;</a:t>
            </a:r>
          </a:p>
          <a:p>
            <a:pPr>
              <a:lnSpc>
                <a:spcPct val="60000"/>
              </a:lnSpc>
              <a:buFontTx/>
              <a:buNone/>
            </a:pPr>
            <a:r>
              <a:rPr lang="en-US" altLang="en-US" sz="2400" b="1">
                <a:latin typeface="Courier New" panose="02070309020205020404" pitchFamily="49" charset="0"/>
              </a:rPr>
              <a:t>  if (rt.key().compareTo(k) &gt; 0)</a:t>
            </a:r>
          </a:p>
          <a:p>
            <a:pPr>
              <a:lnSpc>
                <a:spcPct val="60000"/>
              </a:lnSpc>
              <a:buFontTx/>
              <a:buNone/>
            </a:pPr>
            <a:r>
              <a:rPr lang="en-US" altLang="en-US" sz="2400" b="1">
                <a:latin typeface="Courier New" panose="02070309020205020404" pitchFamily="49" charset="0"/>
              </a:rPr>
              <a:t>    return findhelp(rt.left(), k);</a:t>
            </a:r>
          </a:p>
          <a:p>
            <a:pPr>
              <a:lnSpc>
                <a:spcPct val="60000"/>
              </a:lnSpc>
              <a:buFontTx/>
              <a:buNone/>
            </a:pPr>
            <a:r>
              <a:rPr lang="en-US" altLang="en-US" sz="2400" b="1">
                <a:latin typeface="Courier New" panose="02070309020205020404" pitchFamily="49" charset="0"/>
              </a:rPr>
              <a:t>  else if (rt.key().compareTo(k) == 0)</a:t>
            </a:r>
          </a:p>
          <a:p>
            <a:pPr>
              <a:lnSpc>
                <a:spcPct val="60000"/>
              </a:lnSpc>
              <a:buFontTx/>
              <a:buNone/>
            </a:pPr>
            <a:r>
              <a:rPr lang="en-US" altLang="en-US" sz="2400" b="1">
                <a:latin typeface="Courier New" panose="02070309020205020404" pitchFamily="49" charset="0"/>
              </a:rPr>
              <a:t>    return rt.element();</a:t>
            </a:r>
          </a:p>
          <a:p>
            <a:pPr>
              <a:lnSpc>
                <a:spcPct val="60000"/>
              </a:lnSpc>
              <a:buFontTx/>
              <a:buNone/>
            </a:pPr>
            <a:r>
              <a:rPr lang="en-US" altLang="en-US" sz="2400" b="1">
                <a:latin typeface="Courier New" panose="02070309020205020404" pitchFamily="49" charset="0"/>
              </a:rPr>
              <a:t>  else return findhelp(rt.right(), k);</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Number Placeholder 5">
            <a:extLst>
              <a:ext uri="{FF2B5EF4-FFF2-40B4-BE49-F238E27FC236}">
                <a16:creationId xmlns:a16="http://schemas.microsoft.com/office/drawing/2014/main" id="{6855B6A2-8022-4C00-8FF9-59195B3D95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962D61-91A0-445D-BE36-BF7E8428E64D}" type="slidenum">
              <a:rPr lang="en-US" altLang="en-US" sz="1400"/>
              <a:pPr eaLnBrk="1" hangingPunct="1"/>
              <a:t>144</a:t>
            </a:fld>
            <a:endParaRPr lang="en-US" altLang="en-US" sz="1400"/>
          </a:p>
        </p:txBody>
      </p:sp>
      <p:sp>
        <p:nvSpPr>
          <p:cNvPr id="148483" name="Rectangle 2">
            <a:extLst>
              <a:ext uri="{FF2B5EF4-FFF2-40B4-BE49-F238E27FC236}">
                <a16:creationId xmlns:a16="http://schemas.microsoft.com/office/drawing/2014/main" id="{7E2BC4B2-B345-4987-B20A-DEBAC2EC474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 Insert (1)</a:t>
            </a:r>
          </a:p>
        </p:txBody>
      </p:sp>
      <p:pic>
        <p:nvPicPr>
          <p:cNvPr id="148484" name="Picture 4" descr="BSTAdd">
            <a:extLst>
              <a:ext uri="{FF2B5EF4-FFF2-40B4-BE49-F238E27FC236}">
                <a16:creationId xmlns:a16="http://schemas.microsoft.com/office/drawing/2014/main" id="{071AB8D9-38B1-4F22-B110-37E65F5E0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097" t="3053" r="4097" b="6107"/>
          <a:stretch>
            <a:fillRect/>
          </a:stretch>
        </p:blipFill>
        <p:spPr bwMode="auto">
          <a:xfrm>
            <a:off x="1219200" y="1600200"/>
            <a:ext cx="682466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a:extLst>
              <a:ext uri="{FF2B5EF4-FFF2-40B4-BE49-F238E27FC236}">
                <a16:creationId xmlns:a16="http://schemas.microsoft.com/office/drawing/2014/main" id="{9F4BEFD0-AB4A-4D58-AA8E-3DE4B3D578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DB66DBF-708F-405A-8F26-890AC9A1D5A8}" type="slidenum">
              <a:rPr lang="en-US" altLang="en-US" sz="1400"/>
              <a:pPr eaLnBrk="1" hangingPunct="1"/>
              <a:t>145</a:t>
            </a:fld>
            <a:endParaRPr lang="en-US" altLang="en-US" sz="1400"/>
          </a:p>
        </p:txBody>
      </p:sp>
      <p:sp>
        <p:nvSpPr>
          <p:cNvPr id="149507" name="Rectangle 2">
            <a:extLst>
              <a:ext uri="{FF2B5EF4-FFF2-40B4-BE49-F238E27FC236}">
                <a16:creationId xmlns:a16="http://schemas.microsoft.com/office/drawing/2014/main" id="{4017DB62-1238-447D-9143-0085E8E8E9E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 Insert (2)</a:t>
            </a:r>
          </a:p>
        </p:txBody>
      </p:sp>
      <p:sp>
        <p:nvSpPr>
          <p:cNvPr id="149508" name="Rectangle 3">
            <a:extLst>
              <a:ext uri="{FF2B5EF4-FFF2-40B4-BE49-F238E27FC236}">
                <a16:creationId xmlns:a16="http://schemas.microsoft.com/office/drawing/2014/main" id="{FEDE86D2-61C4-439C-BD16-4D09E0F85090}"/>
              </a:ext>
            </a:extLst>
          </p:cNvPr>
          <p:cNvSpPr>
            <a:spLocks noGrp="1" noChangeArrowheads="1"/>
          </p:cNvSpPr>
          <p:nvPr>
            <p:ph type="body" idx="1"/>
          </p:nvPr>
        </p:nvSpPr>
        <p:spPr>
          <a:xfrm>
            <a:off x="0" y="1600200"/>
            <a:ext cx="9144000" cy="4572000"/>
          </a:xfrm>
        </p:spPr>
        <p:txBody>
          <a:bodyPr/>
          <a:lstStyle/>
          <a:p>
            <a:pPr>
              <a:lnSpc>
                <a:spcPct val="60000"/>
              </a:lnSpc>
              <a:buFontTx/>
              <a:buNone/>
            </a:pPr>
            <a:r>
              <a:rPr lang="en-US" altLang="en-US" sz="2400" b="1">
                <a:latin typeface="Courier New" panose="02070309020205020404" pitchFamily="49" charset="0"/>
              </a:rPr>
              <a:t>private BSTNode&lt;K,E&gt;</a:t>
            </a:r>
          </a:p>
          <a:p>
            <a:pPr>
              <a:lnSpc>
                <a:spcPct val="60000"/>
              </a:lnSpc>
              <a:buFontTx/>
              <a:buNone/>
            </a:pPr>
            <a:r>
              <a:rPr lang="en-US" altLang="en-US" sz="2400" b="1">
                <a:latin typeface="Courier New" panose="02070309020205020404" pitchFamily="49" charset="0"/>
              </a:rPr>
              <a:t>      inserthelp(BSTNode&lt;K,E&gt; rt, K k, E e) {</a:t>
            </a:r>
          </a:p>
          <a:p>
            <a:pPr>
              <a:lnSpc>
                <a:spcPct val="60000"/>
              </a:lnSpc>
              <a:buFontTx/>
              <a:buNone/>
            </a:pPr>
            <a:r>
              <a:rPr lang="en-US" altLang="en-US" sz="2400" b="1">
                <a:latin typeface="Courier New" panose="02070309020205020404" pitchFamily="49" charset="0"/>
              </a:rPr>
              <a:t>  if (rt == null) return new BSTNode&lt;K,E&gt;(k, e);</a:t>
            </a:r>
          </a:p>
          <a:p>
            <a:pPr>
              <a:lnSpc>
                <a:spcPct val="60000"/>
              </a:lnSpc>
              <a:buFontTx/>
              <a:buNone/>
            </a:pPr>
            <a:r>
              <a:rPr lang="en-US" altLang="en-US" sz="2400" b="1">
                <a:latin typeface="Courier New" panose="02070309020205020404" pitchFamily="49" charset="0"/>
              </a:rPr>
              <a:t>  if (rt.key().compareTo(k) &gt; 0)</a:t>
            </a:r>
          </a:p>
          <a:p>
            <a:pPr>
              <a:lnSpc>
                <a:spcPct val="60000"/>
              </a:lnSpc>
              <a:buFontTx/>
              <a:buNone/>
            </a:pPr>
            <a:r>
              <a:rPr lang="en-US" altLang="en-US" sz="2400" b="1">
                <a:latin typeface="Courier New" panose="02070309020205020404" pitchFamily="49" charset="0"/>
              </a:rPr>
              <a:t>    rt.setLeft(inserthelp(rt.left(), k, e));</a:t>
            </a:r>
          </a:p>
          <a:p>
            <a:pPr>
              <a:lnSpc>
                <a:spcPct val="60000"/>
              </a:lnSpc>
              <a:buFontTx/>
              <a:buNone/>
            </a:pPr>
            <a:r>
              <a:rPr lang="en-US" altLang="en-US" sz="2400" b="1">
                <a:latin typeface="Courier New" panose="02070309020205020404" pitchFamily="49" charset="0"/>
              </a:rPr>
              <a:t>  else</a:t>
            </a:r>
          </a:p>
          <a:p>
            <a:pPr>
              <a:lnSpc>
                <a:spcPct val="60000"/>
              </a:lnSpc>
              <a:buFontTx/>
              <a:buNone/>
            </a:pPr>
            <a:r>
              <a:rPr lang="en-US" altLang="en-US" sz="2400" b="1">
                <a:latin typeface="Courier New" panose="02070309020205020404" pitchFamily="49" charset="0"/>
              </a:rPr>
              <a:t>    rt.setRight(inserthelp(rt.right(), k, e));</a:t>
            </a:r>
          </a:p>
          <a:p>
            <a:pPr>
              <a:lnSpc>
                <a:spcPct val="60000"/>
              </a:lnSpc>
              <a:buFontTx/>
              <a:buNone/>
            </a:pPr>
            <a:r>
              <a:rPr lang="en-US" altLang="en-US" sz="2400" b="1">
                <a:latin typeface="Courier New" panose="02070309020205020404" pitchFamily="49" charset="0"/>
              </a:rPr>
              <a:t>  return rt;</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5">
            <a:extLst>
              <a:ext uri="{FF2B5EF4-FFF2-40B4-BE49-F238E27FC236}">
                <a16:creationId xmlns:a16="http://schemas.microsoft.com/office/drawing/2014/main" id="{8EF248DF-EC50-4DAE-A1DA-7349A8B7E4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88C1C88-8A4D-498B-89F4-5340287DB90B}" type="slidenum">
              <a:rPr lang="en-US" altLang="en-US" sz="1400"/>
              <a:pPr eaLnBrk="1" hangingPunct="1"/>
              <a:t>146</a:t>
            </a:fld>
            <a:endParaRPr lang="en-US" altLang="en-US" sz="1400"/>
          </a:p>
        </p:txBody>
      </p:sp>
      <p:sp>
        <p:nvSpPr>
          <p:cNvPr id="150531" name="Rectangle 2">
            <a:extLst>
              <a:ext uri="{FF2B5EF4-FFF2-40B4-BE49-F238E27FC236}">
                <a16:creationId xmlns:a16="http://schemas.microsoft.com/office/drawing/2014/main" id="{D90C1114-4969-4813-9150-5CC6D1F8407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Get/Remove Minimum Value</a:t>
            </a:r>
          </a:p>
        </p:txBody>
      </p:sp>
      <p:sp>
        <p:nvSpPr>
          <p:cNvPr id="150532" name="Rectangle 3">
            <a:extLst>
              <a:ext uri="{FF2B5EF4-FFF2-40B4-BE49-F238E27FC236}">
                <a16:creationId xmlns:a16="http://schemas.microsoft.com/office/drawing/2014/main" id="{4D5625C3-5EE7-406A-AFC8-5DA69AAE332B}"/>
              </a:ext>
            </a:extLst>
          </p:cNvPr>
          <p:cNvSpPr>
            <a:spLocks noGrp="1" noChangeArrowheads="1"/>
          </p:cNvSpPr>
          <p:nvPr>
            <p:ph type="body" idx="1"/>
          </p:nvPr>
        </p:nvSpPr>
        <p:spPr>
          <a:xfrm>
            <a:off x="304800" y="1600200"/>
            <a:ext cx="8839200" cy="4572000"/>
          </a:xfrm>
        </p:spPr>
        <p:txBody>
          <a:bodyPr/>
          <a:lstStyle/>
          <a:p>
            <a:pPr>
              <a:lnSpc>
                <a:spcPct val="60000"/>
              </a:lnSpc>
              <a:buFontTx/>
              <a:buNone/>
            </a:pPr>
            <a:r>
              <a:rPr lang="en-US" altLang="en-US" sz="2400" b="1">
                <a:latin typeface="Courier New" panose="02070309020205020404" pitchFamily="49" charset="0"/>
              </a:rPr>
              <a:t>private BSTNode&lt;K,E&gt;</a:t>
            </a:r>
          </a:p>
          <a:p>
            <a:pPr>
              <a:lnSpc>
                <a:spcPct val="60000"/>
              </a:lnSpc>
              <a:buFontTx/>
              <a:buNone/>
            </a:pPr>
            <a:r>
              <a:rPr lang="en-US" altLang="en-US" sz="2400" b="1">
                <a:latin typeface="Courier New" panose="02070309020205020404" pitchFamily="49" charset="0"/>
              </a:rPr>
              <a:t>        getmin(BSTNode&lt;K,E&gt; rt) {</a:t>
            </a:r>
          </a:p>
          <a:p>
            <a:pPr>
              <a:lnSpc>
                <a:spcPct val="60000"/>
              </a:lnSpc>
              <a:buFontTx/>
              <a:buNone/>
            </a:pPr>
            <a:r>
              <a:rPr lang="en-US" altLang="en-US" sz="2400" b="1">
                <a:latin typeface="Courier New" panose="02070309020205020404" pitchFamily="49" charset="0"/>
              </a:rPr>
              <a:t>  if (rt.left() == null)</a:t>
            </a:r>
          </a:p>
          <a:p>
            <a:pPr>
              <a:lnSpc>
                <a:spcPct val="60000"/>
              </a:lnSpc>
              <a:buFontTx/>
              <a:buNone/>
            </a:pPr>
            <a:r>
              <a:rPr lang="en-US" altLang="en-US" sz="2400" b="1">
                <a:latin typeface="Courier New" panose="02070309020205020404" pitchFamily="49" charset="0"/>
              </a:rPr>
              <a:t>    return rt;</a:t>
            </a:r>
          </a:p>
          <a:p>
            <a:pPr>
              <a:lnSpc>
                <a:spcPct val="60000"/>
              </a:lnSpc>
              <a:buFontTx/>
              <a:buNone/>
            </a:pPr>
            <a:r>
              <a:rPr lang="en-US" altLang="en-US" sz="2400" b="1">
                <a:latin typeface="Courier New" panose="02070309020205020404" pitchFamily="49" charset="0"/>
              </a:rPr>
              <a:t>  else return getmin(rt.left());</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private BSTNode&lt;K,E&gt;</a:t>
            </a:r>
          </a:p>
          <a:p>
            <a:pPr>
              <a:lnSpc>
                <a:spcPct val="60000"/>
              </a:lnSpc>
              <a:buFontTx/>
              <a:buNone/>
            </a:pPr>
            <a:r>
              <a:rPr lang="en-US" altLang="en-US" sz="2400" b="1">
                <a:latin typeface="Courier New" panose="02070309020205020404" pitchFamily="49" charset="0"/>
              </a:rPr>
              <a:t>    deletemin(BSTNode&lt;K,E&gt; rt) {</a:t>
            </a:r>
          </a:p>
          <a:p>
            <a:pPr>
              <a:lnSpc>
                <a:spcPct val="60000"/>
              </a:lnSpc>
              <a:buFontTx/>
              <a:buNone/>
            </a:pPr>
            <a:r>
              <a:rPr lang="en-US" altLang="en-US" sz="2400" b="1">
                <a:latin typeface="Courier New" panose="02070309020205020404" pitchFamily="49" charset="0"/>
              </a:rPr>
              <a:t>  if (rt.left() == null)</a:t>
            </a:r>
          </a:p>
          <a:p>
            <a:pPr>
              <a:lnSpc>
                <a:spcPct val="60000"/>
              </a:lnSpc>
              <a:buFontTx/>
              <a:buNone/>
            </a:pPr>
            <a:r>
              <a:rPr lang="en-US" altLang="en-US" sz="2400" b="1">
                <a:latin typeface="Courier New" panose="02070309020205020404" pitchFamily="49" charset="0"/>
              </a:rPr>
              <a:t>    return rt.right();</a:t>
            </a:r>
          </a:p>
          <a:p>
            <a:pPr>
              <a:lnSpc>
                <a:spcPct val="60000"/>
              </a:lnSpc>
              <a:buFontTx/>
              <a:buNone/>
            </a:pPr>
            <a:r>
              <a:rPr lang="en-US" altLang="en-US" sz="2400" b="1">
                <a:latin typeface="Courier New" panose="02070309020205020404" pitchFamily="49" charset="0"/>
              </a:rPr>
              <a:t>  else {</a:t>
            </a:r>
          </a:p>
          <a:p>
            <a:pPr>
              <a:lnSpc>
                <a:spcPct val="60000"/>
              </a:lnSpc>
              <a:buFontTx/>
              <a:buNone/>
            </a:pPr>
            <a:r>
              <a:rPr lang="en-US" altLang="en-US" sz="2400" b="1">
                <a:latin typeface="Courier New" panose="02070309020205020404" pitchFamily="49" charset="0"/>
              </a:rPr>
              <a:t>    rt.setLeft(deletemin(rt.left()));</a:t>
            </a:r>
          </a:p>
          <a:p>
            <a:pPr>
              <a:lnSpc>
                <a:spcPct val="60000"/>
              </a:lnSpc>
              <a:buFontTx/>
              <a:buNone/>
            </a:pPr>
            <a:r>
              <a:rPr lang="en-US" altLang="en-US" sz="2400" b="1">
                <a:latin typeface="Courier New" panose="02070309020205020404" pitchFamily="49" charset="0"/>
              </a:rPr>
              <a:t>    return rt;</a:t>
            </a:r>
          </a:p>
          <a:p>
            <a:pPr>
              <a:lnSpc>
                <a:spcPct val="60000"/>
              </a:lnSpc>
              <a:buFontTx/>
              <a:buNone/>
            </a:pPr>
            <a:r>
              <a:rPr lang="en-US" altLang="en-US" sz="2400" b="1">
                <a:latin typeface="Courier New" panose="02070309020205020404" pitchFamily="49" charset="0"/>
              </a:rPr>
              <a:t>  }</a:t>
            </a:r>
          </a:p>
          <a:p>
            <a:pPr>
              <a:lnSpc>
                <a:spcPct val="60000"/>
              </a:lnSpc>
              <a:buFontTx/>
              <a:buNone/>
            </a:pPr>
            <a:r>
              <a:rPr lang="en-US" altLang="en-US" sz="2400" b="1">
                <a:latin typeface="Courier New" panose="02070309020205020404" pitchFamily="49" charset="0"/>
              </a:rPr>
              <a:t>}</a:t>
            </a:r>
          </a:p>
        </p:txBody>
      </p:sp>
      <p:pic>
        <p:nvPicPr>
          <p:cNvPr id="150533" name="Picture 4" descr="DelMin">
            <a:extLst>
              <a:ext uri="{FF2B5EF4-FFF2-40B4-BE49-F238E27FC236}">
                <a16:creationId xmlns:a16="http://schemas.microsoft.com/office/drawing/2014/main" id="{8405EC89-06AA-412A-AA97-1BD9E0FAB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619" t="4645" r="3047" b="4645"/>
          <a:stretch>
            <a:fillRect/>
          </a:stretch>
        </p:blipFill>
        <p:spPr bwMode="auto">
          <a:xfrm>
            <a:off x="6477000" y="1371600"/>
            <a:ext cx="2489200"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a:extLst>
              <a:ext uri="{FF2B5EF4-FFF2-40B4-BE49-F238E27FC236}">
                <a16:creationId xmlns:a16="http://schemas.microsoft.com/office/drawing/2014/main" id="{2F8DC19D-E302-42E5-8590-47653C0239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066C6B0-ED2D-4795-B84D-A4496F5F2EF9}" type="slidenum">
              <a:rPr lang="en-US" altLang="en-US" sz="1400"/>
              <a:pPr eaLnBrk="1" hangingPunct="1"/>
              <a:t>147</a:t>
            </a:fld>
            <a:endParaRPr lang="en-US" altLang="en-US" sz="1400"/>
          </a:p>
        </p:txBody>
      </p:sp>
      <p:sp>
        <p:nvSpPr>
          <p:cNvPr id="151555" name="Rectangle 2">
            <a:extLst>
              <a:ext uri="{FF2B5EF4-FFF2-40B4-BE49-F238E27FC236}">
                <a16:creationId xmlns:a16="http://schemas.microsoft.com/office/drawing/2014/main" id="{1423C27C-11F4-48C4-99C4-2C8338B2D4B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 Remove (1)</a:t>
            </a:r>
          </a:p>
        </p:txBody>
      </p:sp>
      <p:pic>
        <p:nvPicPr>
          <p:cNvPr id="151556" name="Picture 4" descr="Remove">
            <a:extLst>
              <a:ext uri="{FF2B5EF4-FFF2-40B4-BE49-F238E27FC236}">
                <a16:creationId xmlns:a16="http://schemas.microsoft.com/office/drawing/2014/main" id="{32D75860-41C1-4721-9BF0-6209F2F61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097" t="3053" r="4097" b="6107"/>
          <a:stretch>
            <a:fillRect/>
          </a:stretch>
        </p:blipFill>
        <p:spPr bwMode="auto">
          <a:xfrm>
            <a:off x="1143000" y="1600200"/>
            <a:ext cx="6875463"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Number Placeholder 5">
            <a:extLst>
              <a:ext uri="{FF2B5EF4-FFF2-40B4-BE49-F238E27FC236}">
                <a16:creationId xmlns:a16="http://schemas.microsoft.com/office/drawing/2014/main" id="{56937D10-7AF4-4AA3-86CE-055960B602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303EC1-7530-4D56-AA06-BE7A9CF2F714}" type="slidenum">
              <a:rPr lang="en-US" altLang="en-US" sz="1400"/>
              <a:pPr eaLnBrk="1" hangingPunct="1"/>
              <a:t>148</a:t>
            </a:fld>
            <a:endParaRPr lang="en-US" altLang="en-US" sz="1400"/>
          </a:p>
        </p:txBody>
      </p:sp>
      <p:sp>
        <p:nvSpPr>
          <p:cNvPr id="152579" name="Rectangle 2">
            <a:extLst>
              <a:ext uri="{FF2B5EF4-FFF2-40B4-BE49-F238E27FC236}">
                <a16:creationId xmlns:a16="http://schemas.microsoft.com/office/drawing/2014/main" id="{103B4000-8BF3-4B58-8B37-F87281C755D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 Remove (2)</a:t>
            </a:r>
          </a:p>
        </p:txBody>
      </p:sp>
      <p:sp>
        <p:nvSpPr>
          <p:cNvPr id="152580" name="Rectangle 3">
            <a:extLst>
              <a:ext uri="{FF2B5EF4-FFF2-40B4-BE49-F238E27FC236}">
                <a16:creationId xmlns:a16="http://schemas.microsoft.com/office/drawing/2014/main" id="{C614AED8-8001-43CE-844B-F007E08E772F}"/>
              </a:ext>
            </a:extLst>
          </p:cNvPr>
          <p:cNvSpPr>
            <a:spLocks noGrp="1" noChangeArrowheads="1"/>
          </p:cNvSpPr>
          <p:nvPr>
            <p:ph type="body" idx="1"/>
          </p:nvPr>
        </p:nvSpPr>
        <p:spPr>
          <a:xfrm>
            <a:off x="0" y="1600200"/>
            <a:ext cx="9144000" cy="4572000"/>
          </a:xfrm>
        </p:spPr>
        <p:txBody>
          <a:bodyPr/>
          <a:lstStyle/>
          <a:p>
            <a:pPr>
              <a:lnSpc>
                <a:spcPct val="60000"/>
              </a:lnSpc>
              <a:buFontTx/>
              <a:buNone/>
            </a:pPr>
            <a:r>
              <a:rPr lang="en-US" altLang="en-US" sz="2400" b="1">
                <a:latin typeface="Courier New" panose="02070309020205020404" pitchFamily="49" charset="0"/>
              </a:rPr>
              <a:t>/** Remove a node with key value k</a:t>
            </a:r>
          </a:p>
          <a:p>
            <a:pPr>
              <a:lnSpc>
                <a:spcPct val="60000"/>
              </a:lnSpc>
              <a:buFontTx/>
              <a:buNone/>
            </a:pPr>
            <a:r>
              <a:rPr lang="en-US" altLang="en-US" sz="2400" b="1">
                <a:latin typeface="Courier New" panose="02070309020205020404" pitchFamily="49" charset="0"/>
              </a:rPr>
              <a:t>    @return The tree with the node removed */</a:t>
            </a:r>
          </a:p>
          <a:p>
            <a:pPr>
              <a:lnSpc>
                <a:spcPct val="60000"/>
              </a:lnSpc>
              <a:buFontTx/>
              <a:buNone/>
            </a:pPr>
            <a:r>
              <a:rPr lang="en-US" altLang="en-US" sz="2400" b="1">
                <a:latin typeface="Courier New" panose="02070309020205020404" pitchFamily="49" charset="0"/>
              </a:rPr>
              <a:t>private BSTNode&lt;K,E&gt;</a:t>
            </a:r>
          </a:p>
          <a:p>
            <a:pPr>
              <a:lnSpc>
                <a:spcPct val="60000"/>
              </a:lnSpc>
              <a:buFontTx/>
              <a:buNone/>
            </a:pPr>
            <a:r>
              <a:rPr lang="en-US" altLang="en-US" sz="2400" b="1">
                <a:latin typeface="Courier New" panose="02070309020205020404" pitchFamily="49" charset="0"/>
              </a:rPr>
              <a:t>              removehelp(BSTNode&lt;K,E&gt; rt, K k) {</a:t>
            </a:r>
          </a:p>
          <a:p>
            <a:pPr>
              <a:lnSpc>
                <a:spcPct val="60000"/>
              </a:lnSpc>
              <a:buFontTx/>
              <a:buNone/>
            </a:pPr>
            <a:r>
              <a:rPr lang="en-US" altLang="en-US" sz="2400" b="1">
                <a:latin typeface="Courier New" panose="02070309020205020404" pitchFamily="49" charset="0"/>
              </a:rPr>
              <a:t>  if (rt == null) return null;</a:t>
            </a:r>
          </a:p>
          <a:p>
            <a:pPr>
              <a:lnSpc>
                <a:spcPct val="60000"/>
              </a:lnSpc>
              <a:buFontTx/>
              <a:buNone/>
            </a:pPr>
            <a:r>
              <a:rPr lang="en-US" altLang="en-US" sz="2400" b="1">
                <a:latin typeface="Courier New" panose="02070309020205020404" pitchFamily="49" charset="0"/>
              </a:rPr>
              <a:t>  if (rt.key().compareTo(k) &gt; 0)</a:t>
            </a:r>
          </a:p>
          <a:p>
            <a:pPr>
              <a:lnSpc>
                <a:spcPct val="60000"/>
              </a:lnSpc>
              <a:buFontTx/>
              <a:buNone/>
            </a:pPr>
            <a:r>
              <a:rPr lang="en-US" altLang="en-US" sz="2400" b="1">
                <a:latin typeface="Courier New" panose="02070309020205020404" pitchFamily="49" charset="0"/>
              </a:rPr>
              <a:t>    rt.setLeft(removehelp(rt.left(), k));</a:t>
            </a:r>
          </a:p>
          <a:p>
            <a:pPr>
              <a:lnSpc>
                <a:spcPct val="60000"/>
              </a:lnSpc>
              <a:buFontTx/>
              <a:buNone/>
            </a:pPr>
            <a:r>
              <a:rPr lang="en-US" altLang="en-US" sz="2400" b="1">
                <a:latin typeface="Courier New" panose="02070309020205020404" pitchFamily="49" charset="0"/>
              </a:rPr>
              <a:t>  else if (rt.key().compareTo(k) &lt; 0)</a:t>
            </a:r>
          </a:p>
          <a:p>
            <a:pPr>
              <a:lnSpc>
                <a:spcPct val="60000"/>
              </a:lnSpc>
              <a:buFontTx/>
              <a:buNone/>
            </a:pPr>
            <a:r>
              <a:rPr lang="en-US" altLang="en-US" sz="2400" b="1">
                <a:latin typeface="Courier New" panose="02070309020205020404" pitchFamily="49" charset="0"/>
              </a:rPr>
              <a:t>    rt.setRight(removehelp(rt.right(), k));</a:t>
            </a:r>
          </a:p>
          <a:p>
            <a:pPr>
              <a:lnSpc>
                <a:spcPct val="60000"/>
              </a:lnSpc>
              <a:buFontTx/>
              <a:buNone/>
            </a:pPr>
            <a:r>
              <a:rPr lang="en-US" altLang="en-US" sz="2400" b="1">
                <a:latin typeface="Courier New" panose="02070309020205020404" pitchFamily="49" charset="0"/>
              </a:rPr>
              <a:t>  </a:t>
            </a:r>
            <a:endParaRPr lang="en-US" altLang="en-US" sz="2000" b="1">
              <a:latin typeface="Courier New" panose="02070309020205020404" pitchFamily="49"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5">
            <a:extLst>
              <a:ext uri="{FF2B5EF4-FFF2-40B4-BE49-F238E27FC236}">
                <a16:creationId xmlns:a16="http://schemas.microsoft.com/office/drawing/2014/main" id="{2EDEFA56-9C0D-4BA5-ABD0-DD015B1BE6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F73905-F9FC-4FE6-BC8B-5B818067D681}" type="slidenum">
              <a:rPr lang="en-US" altLang="en-US" sz="1400"/>
              <a:pPr eaLnBrk="1" hangingPunct="1"/>
              <a:t>149</a:t>
            </a:fld>
            <a:endParaRPr lang="en-US" altLang="en-US" sz="1400"/>
          </a:p>
        </p:txBody>
      </p:sp>
      <p:sp>
        <p:nvSpPr>
          <p:cNvPr id="153603" name="Rectangle 2">
            <a:extLst>
              <a:ext uri="{FF2B5EF4-FFF2-40B4-BE49-F238E27FC236}">
                <a16:creationId xmlns:a16="http://schemas.microsoft.com/office/drawing/2014/main" id="{66072E17-3FBA-4AB1-8FD0-44E4A372868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BST Remove (3)</a:t>
            </a:r>
          </a:p>
        </p:txBody>
      </p:sp>
      <p:sp>
        <p:nvSpPr>
          <p:cNvPr id="153604" name="Rectangle 3">
            <a:extLst>
              <a:ext uri="{FF2B5EF4-FFF2-40B4-BE49-F238E27FC236}">
                <a16:creationId xmlns:a16="http://schemas.microsoft.com/office/drawing/2014/main" id="{F226CD4F-6123-48F7-93AE-39A31DD9F1C1}"/>
              </a:ext>
            </a:extLst>
          </p:cNvPr>
          <p:cNvSpPr>
            <a:spLocks noGrp="1" noChangeArrowheads="1"/>
          </p:cNvSpPr>
          <p:nvPr>
            <p:ph type="body" idx="1"/>
          </p:nvPr>
        </p:nvSpPr>
        <p:spPr>
          <a:xfrm>
            <a:off x="228600" y="1600200"/>
            <a:ext cx="8686800" cy="4572000"/>
          </a:xfrm>
        </p:spPr>
        <p:txBody>
          <a:bodyPr/>
          <a:lstStyle/>
          <a:p>
            <a:pPr>
              <a:lnSpc>
                <a:spcPct val="60000"/>
              </a:lnSpc>
              <a:buFontTx/>
              <a:buNone/>
            </a:pPr>
            <a:r>
              <a:rPr lang="en-US" altLang="en-US" sz="2400">
                <a:latin typeface="Courier New" panose="02070309020205020404" pitchFamily="49" charset="0"/>
              </a:rPr>
              <a:t> </a:t>
            </a:r>
            <a:r>
              <a:rPr lang="en-US" altLang="en-US" sz="2400" b="1">
                <a:latin typeface="Courier New" panose="02070309020205020404" pitchFamily="49" charset="0"/>
              </a:rPr>
              <a:t>else { // Found it, remove it</a:t>
            </a:r>
          </a:p>
          <a:p>
            <a:pPr>
              <a:lnSpc>
                <a:spcPct val="60000"/>
              </a:lnSpc>
              <a:buFontTx/>
              <a:buNone/>
            </a:pPr>
            <a:r>
              <a:rPr lang="en-US" altLang="en-US" sz="2400" b="1">
                <a:latin typeface="Courier New" panose="02070309020205020404" pitchFamily="49" charset="0"/>
              </a:rPr>
              <a:t>    if (rt.left() == null)</a:t>
            </a:r>
          </a:p>
          <a:p>
            <a:pPr>
              <a:lnSpc>
                <a:spcPct val="60000"/>
              </a:lnSpc>
              <a:buFontTx/>
              <a:buNone/>
            </a:pPr>
            <a:r>
              <a:rPr lang="en-US" altLang="en-US" sz="2400" b="1">
                <a:latin typeface="Courier New" panose="02070309020205020404" pitchFamily="49" charset="0"/>
              </a:rPr>
              <a:t>      return rt.right();</a:t>
            </a:r>
          </a:p>
          <a:p>
            <a:pPr>
              <a:lnSpc>
                <a:spcPct val="60000"/>
              </a:lnSpc>
              <a:buFontTx/>
              <a:buNone/>
            </a:pPr>
            <a:r>
              <a:rPr lang="en-US" altLang="en-US" sz="2400" b="1">
                <a:latin typeface="Courier New" panose="02070309020205020404" pitchFamily="49" charset="0"/>
              </a:rPr>
              <a:t>    else if (rt.right() == null)</a:t>
            </a:r>
          </a:p>
          <a:p>
            <a:pPr>
              <a:lnSpc>
                <a:spcPct val="60000"/>
              </a:lnSpc>
              <a:buFontTx/>
              <a:buNone/>
            </a:pPr>
            <a:r>
              <a:rPr lang="en-US" altLang="en-US" sz="2400" b="1">
                <a:latin typeface="Courier New" panose="02070309020205020404" pitchFamily="49" charset="0"/>
              </a:rPr>
              <a:t>      return rt.left();</a:t>
            </a:r>
          </a:p>
          <a:p>
            <a:pPr>
              <a:lnSpc>
                <a:spcPct val="60000"/>
              </a:lnSpc>
              <a:buFontTx/>
              <a:buNone/>
            </a:pPr>
            <a:r>
              <a:rPr lang="en-US" altLang="en-US" sz="2400" b="1">
                <a:latin typeface="Courier New" panose="02070309020205020404" pitchFamily="49" charset="0"/>
              </a:rPr>
              <a:t>    else { // Two children</a:t>
            </a:r>
          </a:p>
          <a:p>
            <a:pPr>
              <a:lnSpc>
                <a:spcPct val="60000"/>
              </a:lnSpc>
              <a:buFontTx/>
              <a:buNone/>
            </a:pPr>
            <a:r>
              <a:rPr lang="en-US" altLang="en-US" sz="2400" b="1">
                <a:latin typeface="Courier New" panose="02070309020205020404" pitchFamily="49" charset="0"/>
              </a:rPr>
              <a:t>      BSTNode&lt;K,E&gt; temp = getmin(rt.right());</a:t>
            </a:r>
          </a:p>
          <a:p>
            <a:pPr>
              <a:lnSpc>
                <a:spcPct val="60000"/>
              </a:lnSpc>
              <a:buFontTx/>
              <a:buNone/>
            </a:pPr>
            <a:r>
              <a:rPr lang="en-US" altLang="en-US" sz="2400" b="1">
                <a:latin typeface="Courier New" panose="02070309020205020404" pitchFamily="49" charset="0"/>
              </a:rPr>
              <a:t>      rt.setElement(temp.element());</a:t>
            </a:r>
          </a:p>
          <a:p>
            <a:pPr>
              <a:lnSpc>
                <a:spcPct val="60000"/>
              </a:lnSpc>
              <a:buFontTx/>
              <a:buNone/>
            </a:pPr>
            <a:r>
              <a:rPr lang="en-US" altLang="en-US" sz="2400" b="1">
                <a:latin typeface="Courier New" panose="02070309020205020404" pitchFamily="49" charset="0"/>
              </a:rPr>
              <a:t>      rt.setKey(temp.key());</a:t>
            </a:r>
          </a:p>
          <a:p>
            <a:pPr>
              <a:lnSpc>
                <a:spcPct val="60000"/>
              </a:lnSpc>
              <a:buFontTx/>
              <a:buNone/>
            </a:pPr>
            <a:r>
              <a:rPr lang="en-US" altLang="en-US" sz="2400" b="1">
                <a:latin typeface="Courier New" panose="02070309020205020404" pitchFamily="49" charset="0"/>
              </a:rPr>
              <a:t>      rt.setRight(deletemin(rt.right()));</a:t>
            </a:r>
          </a:p>
          <a:p>
            <a:pPr>
              <a:lnSpc>
                <a:spcPct val="60000"/>
              </a:lnSpc>
              <a:buFontTx/>
              <a:buNone/>
            </a:pPr>
            <a:r>
              <a:rPr lang="en-US" altLang="en-US" sz="2400" b="1">
                <a:latin typeface="Courier New" panose="02070309020205020404" pitchFamily="49" charset="0"/>
              </a:rPr>
              <a:t>    }</a:t>
            </a:r>
          </a:p>
          <a:p>
            <a:pPr>
              <a:lnSpc>
                <a:spcPct val="60000"/>
              </a:lnSpc>
              <a:buFontTx/>
              <a:buNone/>
            </a:pPr>
            <a:r>
              <a:rPr lang="en-US" altLang="en-US" sz="2400" b="1">
                <a:latin typeface="Courier New" panose="02070309020205020404" pitchFamily="49" charset="0"/>
              </a:rPr>
              <a:t>  }</a:t>
            </a:r>
          </a:p>
          <a:p>
            <a:pPr>
              <a:lnSpc>
                <a:spcPct val="60000"/>
              </a:lnSpc>
              <a:buFontTx/>
              <a:buNone/>
            </a:pPr>
            <a:r>
              <a:rPr lang="en-US" altLang="en-US" sz="2400" b="1">
                <a:latin typeface="Courier New" panose="02070309020205020404" pitchFamily="49" charset="0"/>
              </a:rPr>
              <a:t>  return rt;</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a:extLst>
              <a:ext uri="{FF2B5EF4-FFF2-40B4-BE49-F238E27FC236}">
                <a16:creationId xmlns:a16="http://schemas.microsoft.com/office/drawing/2014/main" id="{5DE714E9-0B2C-469B-93A7-173EBE8900C5}"/>
              </a:ext>
            </a:extLst>
          </p:cNvPr>
          <p:cNvSpPr>
            <a:spLocks noGrp="1" noChangeArrowheads="1"/>
          </p:cNvSpPr>
          <p:nvPr>
            <p:ph type="title"/>
          </p:nvPr>
        </p:nvSpPr>
        <p:spPr/>
        <p:txBody>
          <a:bodyPr/>
          <a:lstStyle/>
          <a:p>
            <a:pPr eaLnBrk="1" hangingPunct="1"/>
            <a:r>
              <a:rPr lang="en-US" altLang="en-US">
                <a:latin typeface="Helvetica" panose="020B0604020202020204" pitchFamily="34" charset="0"/>
                <a:cs typeface="Helvetica" panose="020B0604020202020204" pitchFamily="34" charset="0"/>
              </a:rPr>
              <a:t>Example 1.8</a:t>
            </a:r>
          </a:p>
        </p:txBody>
      </p:sp>
      <p:sp>
        <p:nvSpPr>
          <p:cNvPr id="16387" name="Rectangle 2051">
            <a:extLst>
              <a:ext uri="{FF2B5EF4-FFF2-40B4-BE49-F238E27FC236}">
                <a16:creationId xmlns:a16="http://schemas.microsoft.com/office/drawing/2014/main" id="{424D0936-9D66-448C-8C67-B8D8F2DCE431}"/>
              </a:ext>
            </a:extLst>
          </p:cNvPr>
          <p:cNvSpPr>
            <a:spLocks noGrp="1" noChangeArrowheads="1"/>
          </p:cNvSpPr>
          <p:nvPr>
            <p:ph type="body" idx="1"/>
          </p:nvPr>
        </p:nvSpPr>
        <p:spPr/>
        <p:txBody>
          <a:bodyPr/>
          <a:lstStyle/>
          <a:p>
            <a:pPr eaLnBrk="1" hangingPunct="1">
              <a:buFontTx/>
              <a:buNone/>
            </a:pPr>
            <a:r>
              <a:rPr lang="en-US" altLang="en-US">
                <a:latin typeface="Helvetica" panose="020B0604020202020204" pitchFamily="34" charset="0"/>
                <a:cs typeface="Helvetica" panose="020B0604020202020204" pitchFamily="34" charset="0"/>
              </a:rPr>
              <a:t>A typical database-style project will have many interacting parts.</a:t>
            </a:r>
          </a:p>
        </p:txBody>
      </p:sp>
      <p:pic>
        <p:nvPicPr>
          <p:cNvPr id="16388" name="Picture 2054" descr="Examp18">
            <a:extLst>
              <a:ext uri="{FF2B5EF4-FFF2-40B4-BE49-F238E27FC236}">
                <a16:creationId xmlns:a16="http://schemas.microsoft.com/office/drawing/2014/main" id="{B9DFCC99-FD91-4297-A44B-733C21119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7608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Number Placeholder 5">
            <a:extLst>
              <a:ext uri="{FF2B5EF4-FFF2-40B4-BE49-F238E27FC236}">
                <a16:creationId xmlns:a16="http://schemas.microsoft.com/office/drawing/2014/main" id="{F94A616A-9B03-471D-B94A-7145EEAF35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529E957-3022-4346-B0D5-EEB8315E02F9}" type="slidenum">
              <a:rPr lang="en-US" altLang="en-US" sz="1400"/>
              <a:pPr eaLnBrk="1" hangingPunct="1"/>
              <a:t>150</a:t>
            </a:fld>
            <a:endParaRPr lang="en-US" altLang="en-US" sz="1400"/>
          </a:p>
        </p:txBody>
      </p:sp>
      <p:sp>
        <p:nvSpPr>
          <p:cNvPr id="154627" name="Rectangle 2">
            <a:extLst>
              <a:ext uri="{FF2B5EF4-FFF2-40B4-BE49-F238E27FC236}">
                <a16:creationId xmlns:a16="http://schemas.microsoft.com/office/drawing/2014/main" id="{5B95A696-E36D-4CA0-8C58-3B0B8E8ACE30}"/>
              </a:ext>
            </a:extLst>
          </p:cNvPr>
          <p:cNvSpPr>
            <a:spLocks noGrp="1" noChangeArrowheads="1"/>
          </p:cNvSpPr>
          <p:nvPr>
            <p:ph type="title"/>
          </p:nvPr>
        </p:nvSpPr>
        <p:spPr>
          <a:xfrm>
            <a:off x="0" y="365125"/>
            <a:ext cx="9144000" cy="914400"/>
          </a:xfrm>
        </p:spPr>
        <p:txBody>
          <a:bodyPr/>
          <a:lstStyle/>
          <a:p>
            <a:r>
              <a:rPr lang="en-US" altLang="en-US">
                <a:latin typeface="Helvetica" panose="020B0604020202020204" pitchFamily="34" charset="0"/>
              </a:rPr>
              <a:t>Time Complexity of BST Operations</a:t>
            </a:r>
          </a:p>
        </p:txBody>
      </p:sp>
      <p:sp>
        <p:nvSpPr>
          <p:cNvPr id="154628" name="Rectangle 3">
            <a:extLst>
              <a:ext uri="{FF2B5EF4-FFF2-40B4-BE49-F238E27FC236}">
                <a16:creationId xmlns:a16="http://schemas.microsoft.com/office/drawing/2014/main" id="{B8C8DBE7-AEAB-4306-9008-C12D547F848B}"/>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sz="2800">
                <a:latin typeface="Helvetica" panose="020B0604020202020204" pitchFamily="34" charset="0"/>
              </a:rPr>
              <a:t>Find: O(</a:t>
            </a:r>
            <a:r>
              <a:rPr lang="en-US" altLang="en-US" sz="2800" i="1">
                <a:latin typeface="Helvetica" panose="020B0604020202020204" pitchFamily="34" charset="0"/>
              </a:rPr>
              <a:t>d</a:t>
            </a:r>
            <a:r>
              <a:rPr lang="en-US" altLang="en-US" sz="2800">
                <a:latin typeface="Helvetica" panose="020B0604020202020204" pitchFamily="34" charset="0"/>
              </a:rPr>
              <a:t>)</a:t>
            </a:r>
          </a:p>
          <a:p>
            <a:pPr>
              <a:lnSpc>
                <a:spcPct val="80000"/>
              </a:lnSpc>
              <a:buFontTx/>
              <a:buNone/>
            </a:pPr>
            <a:endParaRPr lang="en-US" altLang="en-US" sz="2800">
              <a:latin typeface="Helvetica" panose="020B0604020202020204" pitchFamily="34" charset="0"/>
            </a:endParaRPr>
          </a:p>
          <a:p>
            <a:pPr>
              <a:lnSpc>
                <a:spcPct val="80000"/>
              </a:lnSpc>
              <a:buFontTx/>
              <a:buNone/>
            </a:pPr>
            <a:r>
              <a:rPr lang="en-US" altLang="en-US" sz="2800">
                <a:latin typeface="Helvetica" panose="020B0604020202020204" pitchFamily="34" charset="0"/>
              </a:rPr>
              <a:t>Insert: O(</a:t>
            </a:r>
            <a:r>
              <a:rPr lang="en-US" altLang="en-US" sz="2800" i="1">
                <a:latin typeface="Helvetica" panose="020B0604020202020204" pitchFamily="34" charset="0"/>
              </a:rPr>
              <a:t>d</a:t>
            </a:r>
            <a:r>
              <a:rPr lang="en-US" altLang="en-US" sz="2800">
                <a:latin typeface="Helvetica" panose="020B0604020202020204" pitchFamily="34" charset="0"/>
              </a:rPr>
              <a:t>)</a:t>
            </a:r>
          </a:p>
          <a:p>
            <a:pPr>
              <a:lnSpc>
                <a:spcPct val="80000"/>
              </a:lnSpc>
              <a:buFontTx/>
              <a:buNone/>
            </a:pPr>
            <a:endParaRPr lang="en-US" altLang="en-US" sz="2800">
              <a:latin typeface="Helvetica" panose="020B0604020202020204" pitchFamily="34" charset="0"/>
            </a:endParaRPr>
          </a:p>
          <a:p>
            <a:pPr>
              <a:lnSpc>
                <a:spcPct val="80000"/>
              </a:lnSpc>
              <a:buFontTx/>
              <a:buNone/>
            </a:pPr>
            <a:r>
              <a:rPr lang="en-US" altLang="en-US" sz="2800">
                <a:latin typeface="Helvetica" panose="020B0604020202020204" pitchFamily="34" charset="0"/>
              </a:rPr>
              <a:t>Delete: O(</a:t>
            </a:r>
            <a:r>
              <a:rPr lang="en-US" altLang="en-US" sz="2800" i="1">
                <a:latin typeface="Helvetica" panose="020B0604020202020204" pitchFamily="34" charset="0"/>
              </a:rPr>
              <a:t>d</a:t>
            </a:r>
            <a:r>
              <a:rPr lang="en-US" altLang="en-US" sz="2800">
                <a:latin typeface="Helvetica" panose="020B0604020202020204" pitchFamily="34" charset="0"/>
              </a:rPr>
              <a:t>)</a:t>
            </a:r>
          </a:p>
          <a:p>
            <a:pPr>
              <a:lnSpc>
                <a:spcPct val="80000"/>
              </a:lnSpc>
              <a:buFontTx/>
              <a:buNone/>
            </a:pPr>
            <a:endParaRPr lang="en-US" altLang="en-US" sz="2800">
              <a:latin typeface="Helvetica" panose="020B0604020202020204" pitchFamily="34" charset="0"/>
            </a:endParaRPr>
          </a:p>
          <a:p>
            <a:pPr>
              <a:lnSpc>
                <a:spcPct val="80000"/>
              </a:lnSpc>
              <a:buFontTx/>
              <a:buNone/>
            </a:pPr>
            <a:r>
              <a:rPr lang="en-US" altLang="en-US" sz="2800" i="1">
                <a:latin typeface="Helvetica" panose="020B0604020202020204" pitchFamily="34" charset="0"/>
              </a:rPr>
              <a:t>d</a:t>
            </a:r>
            <a:r>
              <a:rPr lang="en-US" altLang="en-US" sz="2800">
                <a:latin typeface="Helvetica" panose="020B0604020202020204" pitchFamily="34" charset="0"/>
              </a:rPr>
              <a:t> = depth of the tree</a:t>
            </a:r>
          </a:p>
          <a:p>
            <a:pPr>
              <a:lnSpc>
                <a:spcPct val="80000"/>
              </a:lnSpc>
              <a:buFontTx/>
              <a:buNone/>
            </a:pPr>
            <a:endParaRPr lang="en-US" altLang="en-US" sz="2800">
              <a:latin typeface="Helvetica" panose="020B0604020202020204" pitchFamily="34" charset="0"/>
            </a:endParaRPr>
          </a:p>
          <a:p>
            <a:pPr>
              <a:lnSpc>
                <a:spcPct val="80000"/>
              </a:lnSpc>
              <a:buFontTx/>
              <a:buNone/>
            </a:pPr>
            <a:r>
              <a:rPr lang="en-US" altLang="en-US" sz="2800" i="1">
                <a:latin typeface="Helvetica" panose="020B0604020202020204" pitchFamily="34" charset="0"/>
              </a:rPr>
              <a:t>d</a:t>
            </a:r>
            <a:r>
              <a:rPr lang="en-US" altLang="en-US" sz="2800">
                <a:latin typeface="Helvetica" panose="020B0604020202020204" pitchFamily="34" charset="0"/>
              </a:rPr>
              <a:t> is O(log </a:t>
            </a:r>
            <a:r>
              <a:rPr lang="en-US" altLang="en-US" sz="2800" i="1">
                <a:latin typeface="Helvetica" panose="020B0604020202020204" pitchFamily="34" charset="0"/>
              </a:rPr>
              <a:t>n</a:t>
            </a:r>
            <a:r>
              <a:rPr lang="en-US" altLang="en-US" sz="2800">
                <a:latin typeface="Helvetica" panose="020B0604020202020204" pitchFamily="34" charset="0"/>
              </a:rPr>
              <a:t>) if tree is balanced.  What is the worst case?</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5">
            <a:extLst>
              <a:ext uri="{FF2B5EF4-FFF2-40B4-BE49-F238E27FC236}">
                <a16:creationId xmlns:a16="http://schemas.microsoft.com/office/drawing/2014/main" id="{20F3820D-D0B1-421E-BF44-1C776B1603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EF653E-093A-49A1-8B67-7A93706362C4}" type="slidenum">
              <a:rPr lang="en-US" altLang="en-US" sz="1400"/>
              <a:pPr eaLnBrk="1" hangingPunct="1"/>
              <a:t>151</a:t>
            </a:fld>
            <a:endParaRPr lang="en-US" altLang="en-US" sz="1400"/>
          </a:p>
        </p:txBody>
      </p:sp>
      <p:sp>
        <p:nvSpPr>
          <p:cNvPr id="155651" name="Rectangle 2">
            <a:extLst>
              <a:ext uri="{FF2B5EF4-FFF2-40B4-BE49-F238E27FC236}">
                <a16:creationId xmlns:a16="http://schemas.microsoft.com/office/drawing/2014/main" id="{797BDFBD-7D42-4578-B4F4-2E2F9F17594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Array Implementation (1)</a:t>
            </a:r>
          </a:p>
        </p:txBody>
      </p:sp>
      <p:pic>
        <p:nvPicPr>
          <p:cNvPr id="155652" name="Picture 4" descr="BinArray">
            <a:extLst>
              <a:ext uri="{FF2B5EF4-FFF2-40B4-BE49-F238E27FC236}">
                <a16:creationId xmlns:a16="http://schemas.microsoft.com/office/drawing/2014/main" id="{44536981-26A9-4342-B1A1-448476A11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63" t="3275" r="3160" b="10915"/>
          <a:stretch>
            <a:fillRect/>
          </a:stretch>
        </p:blipFill>
        <p:spPr bwMode="auto">
          <a:xfrm>
            <a:off x="2819400" y="1524000"/>
            <a:ext cx="3522663"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3173" name="Group 5">
            <a:extLst>
              <a:ext uri="{FF2B5EF4-FFF2-40B4-BE49-F238E27FC236}">
                <a16:creationId xmlns:a16="http://schemas.microsoft.com/office/drawing/2014/main" id="{C3C2E0ED-9984-46CD-B2C0-7F8BA8333E43}"/>
              </a:ext>
            </a:extLst>
          </p:cNvPr>
          <p:cNvGraphicFramePr>
            <a:graphicFrameLocks noGrp="1"/>
          </p:cNvGraphicFramePr>
          <p:nvPr/>
        </p:nvGraphicFramePr>
        <p:xfrm>
          <a:off x="533400" y="3505200"/>
          <a:ext cx="8077200" cy="2844800"/>
        </p:xfrm>
        <a:graphic>
          <a:graphicData uri="http://schemas.openxmlformats.org/drawingml/2006/table">
            <a:tbl>
              <a:tblPr/>
              <a:tblGrid>
                <a:gridCol w="2144713">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13">
                  <a:extLst>
                    <a:ext uri="{9D8B030D-6E8A-4147-A177-3AD203B41FA5}">
                      <a16:colId xmlns:a16="http://schemas.microsoft.com/office/drawing/2014/main" val="20004"/>
                    </a:ext>
                  </a:extLst>
                </a:gridCol>
                <a:gridCol w="55086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Position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Parent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Left Child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Right Child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Left Sibling</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Right Sibling</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5">
            <a:extLst>
              <a:ext uri="{FF2B5EF4-FFF2-40B4-BE49-F238E27FC236}">
                <a16:creationId xmlns:a16="http://schemas.microsoft.com/office/drawing/2014/main" id="{32968ADE-E628-4D64-8AE1-A3B56DAAF3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FB49E53-FED2-4006-B061-11502AFEF4E7}" type="slidenum">
              <a:rPr lang="en-US" altLang="en-US" sz="1400"/>
              <a:pPr eaLnBrk="1" hangingPunct="1"/>
              <a:t>152</a:t>
            </a:fld>
            <a:endParaRPr lang="en-US" altLang="en-US" sz="1400"/>
          </a:p>
        </p:txBody>
      </p:sp>
      <p:sp>
        <p:nvSpPr>
          <p:cNvPr id="156675" name="Rectangle 2">
            <a:extLst>
              <a:ext uri="{FF2B5EF4-FFF2-40B4-BE49-F238E27FC236}">
                <a16:creationId xmlns:a16="http://schemas.microsoft.com/office/drawing/2014/main" id="{042175D6-EED9-442E-A964-A2461014F9C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Array Implementation (1)</a:t>
            </a:r>
          </a:p>
        </p:txBody>
      </p:sp>
      <p:sp>
        <p:nvSpPr>
          <p:cNvPr id="156676" name="Rectangle 3">
            <a:extLst>
              <a:ext uri="{FF2B5EF4-FFF2-40B4-BE49-F238E27FC236}">
                <a16:creationId xmlns:a16="http://schemas.microsoft.com/office/drawing/2014/main" id="{4B039041-7C74-4BD6-B029-6188D8182BCD}"/>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rPr>
              <a:t>Parent (</a:t>
            </a:r>
            <a:r>
              <a:rPr lang="en-US" altLang="en-US" i="1">
                <a:latin typeface="Helvetica" panose="020B0604020202020204" pitchFamily="34" charset="0"/>
              </a:rPr>
              <a:t>r</a:t>
            </a:r>
            <a:r>
              <a:rPr lang="en-US" altLang="en-US">
                <a:latin typeface="Helvetica" panose="020B0604020202020204" pitchFamily="34" charset="0"/>
              </a:rPr>
              <a:t>) =</a:t>
            </a:r>
          </a:p>
          <a:p>
            <a:pPr>
              <a:lnSpc>
                <a:spcPct val="1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Leftchild(</a:t>
            </a:r>
            <a:r>
              <a:rPr lang="en-US" altLang="en-US" i="1">
                <a:latin typeface="Helvetica" panose="020B0604020202020204" pitchFamily="34" charset="0"/>
              </a:rPr>
              <a:t>r</a:t>
            </a:r>
            <a:r>
              <a:rPr lang="en-US" altLang="en-US">
                <a:latin typeface="Helvetica" panose="020B0604020202020204" pitchFamily="34" charset="0"/>
              </a:rPr>
              <a:t>) =</a:t>
            </a:r>
          </a:p>
          <a:p>
            <a:pPr>
              <a:lnSpc>
                <a:spcPct val="3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Rightchild(</a:t>
            </a:r>
            <a:r>
              <a:rPr lang="en-US" altLang="en-US" i="1">
                <a:latin typeface="Helvetica" panose="020B0604020202020204" pitchFamily="34" charset="0"/>
              </a:rPr>
              <a:t>r</a:t>
            </a:r>
            <a:r>
              <a:rPr lang="en-US" altLang="en-US">
                <a:latin typeface="Helvetica" panose="020B0604020202020204" pitchFamily="34" charset="0"/>
              </a:rPr>
              <a:t>) =</a:t>
            </a:r>
          </a:p>
          <a:p>
            <a:pPr>
              <a:lnSpc>
                <a:spcPct val="3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Leftsibling(</a:t>
            </a:r>
            <a:r>
              <a:rPr lang="en-US" altLang="en-US" i="1">
                <a:latin typeface="Helvetica" panose="020B0604020202020204" pitchFamily="34" charset="0"/>
              </a:rPr>
              <a:t>r</a:t>
            </a:r>
            <a:r>
              <a:rPr lang="en-US" altLang="en-US">
                <a:latin typeface="Helvetica" panose="020B0604020202020204" pitchFamily="34" charset="0"/>
              </a:rPr>
              <a:t>) =</a:t>
            </a:r>
          </a:p>
          <a:p>
            <a:pPr>
              <a:lnSpc>
                <a:spcPct val="4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Rightsibling(</a:t>
            </a:r>
            <a:r>
              <a:rPr lang="en-US" altLang="en-US" i="1">
                <a:latin typeface="Helvetica" panose="020B0604020202020204" pitchFamily="34" charset="0"/>
              </a:rPr>
              <a:t>r</a:t>
            </a:r>
            <a:r>
              <a:rPr lang="en-US" altLang="en-US">
                <a:latin typeface="Helvetica" panose="020B0604020202020204" pitchFamily="34" charset="0"/>
              </a:rPr>
              <a:t>)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a:extLst>
              <a:ext uri="{FF2B5EF4-FFF2-40B4-BE49-F238E27FC236}">
                <a16:creationId xmlns:a16="http://schemas.microsoft.com/office/drawing/2014/main" id="{22CFF9C0-83D6-40C8-BF15-9E599D0DA7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50BD8FC-75A3-47CA-935D-6B215E2F9492}" type="slidenum">
              <a:rPr lang="en-US" altLang="en-US" sz="1400"/>
              <a:pPr eaLnBrk="1" hangingPunct="1"/>
              <a:t>153</a:t>
            </a:fld>
            <a:endParaRPr lang="en-US" altLang="en-US" sz="1400"/>
          </a:p>
        </p:txBody>
      </p:sp>
      <p:sp>
        <p:nvSpPr>
          <p:cNvPr id="157699" name="Rectangle 2">
            <a:extLst>
              <a:ext uri="{FF2B5EF4-FFF2-40B4-BE49-F238E27FC236}">
                <a16:creationId xmlns:a16="http://schemas.microsoft.com/office/drawing/2014/main" id="{12176F4D-B1BA-4372-96F9-CE926B71FF4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Priority Queues (1)</a:t>
            </a:r>
          </a:p>
        </p:txBody>
      </p:sp>
      <p:sp>
        <p:nvSpPr>
          <p:cNvPr id="157700" name="Rectangle 3">
            <a:extLst>
              <a:ext uri="{FF2B5EF4-FFF2-40B4-BE49-F238E27FC236}">
                <a16:creationId xmlns:a16="http://schemas.microsoft.com/office/drawing/2014/main" id="{EA32282A-1D8E-4DA5-9EC9-9B4DD5C83B7A}"/>
              </a:ext>
            </a:extLst>
          </p:cNvPr>
          <p:cNvSpPr>
            <a:spLocks noGrp="1" noChangeArrowheads="1"/>
          </p:cNvSpPr>
          <p:nvPr>
            <p:ph type="body" idx="1"/>
          </p:nvPr>
        </p:nvSpPr>
        <p:spPr>
          <a:xfrm>
            <a:off x="455613" y="1600200"/>
            <a:ext cx="8226425" cy="4572000"/>
          </a:xfrm>
        </p:spPr>
        <p:txBody>
          <a:bodyPr/>
          <a:lstStyle/>
          <a:p>
            <a:pPr>
              <a:buFontTx/>
              <a:buNone/>
            </a:pPr>
            <a:r>
              <a:rPr lang="en-US" altLang="en-US" sz="2800">
                <a:latin typeface="Helvetica" panose="020B0604020202020204" pitchFamily="34" charset="0"/>
              </a:rPr>
              <a:t>Problem:  We want a data structure that stores records as they come (insert), but on request, releases the record with the greatest value (removemax)</a:t>
            </a:r>
          </a:p>
          <a:p>
            <a:pPr>
              <a:buFontTx/>
              <a:buNone/>
            </a:pPr>
            <a:endParaRPr lang="en-US" altLang="en-US" sz="2800">
              <a:latin typeface="Helvetica" panose="020B0604020202020204" pitchFamily="34" charset="0"/>
            </a:endParaRPr>
          </a:p>
          <a:p>
            <a:pPr>
              <a:lnSpc>
                <a:spcPct val="80000"/>
              </a:lnSpc>
              <a:buFontTx/>
              <a:buNone/>
            </a:pPr>
            <a:r>
              <a:rPr lang="en-US" altLang="en-US" sz="2800">
                <a:latin typeface="Helvetica" panose="020B0604020202020204" pitchFamily="34" charset="0"/>
              </a:rPr>
              <a:t>Example: Scheduling jobs in a multi-tasking operating system.</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a:extLst>
              <a:ext uri="{FF2B5EF4-FFF2-40B4-BE49-F238E27FC236}">
                <a16:creationId xmlns:a16="http://schemas.microsoft.com/office/drawing/2014/main" id="{07B1C102-9D32-4EE6-8653-2D8002175F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FE81AEE-1A5B-44DD-B0F5-509C02421930}" type="slidenum">
              <a:rPr lang="en-US" altLang="en-US" sz="1400"/>
              <a:pPr eaLnBrk="1" hangingPunct="1"/>
              <a:t>154</a:t>
            </a:fld>
            <a:endParaRPr lang="en-US" altLang="en-US" sz="1400"/>
          </a:p>
        </p:txBody>
      </p:sp>
      <p:sp>
        <p:nvSpPr>
          <p:cNvPr id="158723" name="Rectangle 2">
            <a:extLst>
              <a:ext uri="{FF2B5EF4-FFF2-40B4-BE49-F238E27FC236}">
                <a16:creationId xmlns:a16="http://schemas.microsoft.com/office/drawing/2014/main" id="{F1178133-75B8-47C0-BA67-C4089D3D119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Priority Queues (2)</a:t>
            </a:r>
          </a:p>
        </p:txBody>
      </p:sp>
      <p:sp>
        <p:nvSpPr>
          <p:cNvPr id="158724" name="Rectangle 3">
            <a:extLst>
              <a:ext uri="{FF2B5EF4-FFF2-40B4-BE49-F238E27FC236}">
                <a16:creationId xmlns:a16="http://schemas.microsoft.com/office/drawing/2014/main" id="{422B2894-B35D-4DD7-A55E-30448AF5A229}"/>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sz="2800">
                <a:latin typeface="Helvetica" panose="020B0604020202020204" pitchFamily="34" charset="0"/>
              </a:rPr>
              <a:t>Possible Solutions:</a:t>
            </a:r>
          </a:p>
          <a:p>
            <a:pPr>
              <a:lnSpc>
                <a:spcPct val="90000"/>
              </a:lnSpc>
              <a:buFontTx/>
              <a:buChar char="-"/>
            </a:pPr>
            <a:r>
              <a:rPr lang="en-US" altLang="en-US" sz="2800">
                <a:latin typeface="Helvetica" panose="020B0604020202020204" pitchFamily="34" charset="0"/>
              </a:rPr>
              <a:t>insert appends to an array or a linked list ( O(1) ) and then removemax determines the maximum by scanning the list ( O(n) )</a:t>
            </a:r>
          </a:p>
          <a:p>
            <a:pPr>
              <a:lnSpc>
                <a:spcPct val="90000"/>
              </a:lnSpc>
              <a:buFontTx/>
              <a:buChar char="-"/>
            </a:pPr>
            <a:r>
              <a:rPr lang="en-US" altLang="en-US" sz="2800">
                <a:latin typeface="Helvetica" panose="020B0604020202020204" pitchFamily="34" charset="0"/>
              </a:rPr>
              <a:t>A linked list is used and is in decreasing order; insert places an element in its correct position ( O(n) ) and removemax simply removes the head of the list</a:t>
            </a:r>
            <a:br>
              <a:rPr lang="en-US" altLang="en-US" sz="2800">
                <a:latin typeface="Helvetica" panose="020B0604020202020204" pitchFamily="34" charset="0"/>
              </a:rPr>
            </a:br>
            <a:r>
              <a:rPr lang="en-US" altLang="en-US" sz="2800">
                <a:latin typeface="Helvetica" panose="020B0604020202020204" pitchFamily="34" charset="0"/>
              </a:rPr>
              <a:t>( O(1) ).</a:t>
            </a:r>
          </a:p>
          <a:p>
            <a:pPr>
              <a:lnSpc>
                <a:spcPct val="90000"/>
              </a:lnSpc>
              <a:buFontTx/>
              <a:buChar char="-"/>
            </a:pPr>
            <a:r>
              <a:rPr lang="en-US" altLang="en-US" sz="2800">
                <a:latin typeface="Helvetica" panose="020B0604020202020204" pitchFamily="34" charset="0"/>
              </a:rPr>
              <a:t>Use a </a:t>
            </a:r>
            <a:r>
              <a:rPr lang="en-US" altLang="en-US" sz="2800" i="1">
                <a:latin typeface="Helvetica" panose="020B0604020202020204" pitchFamily="34" charset="0"/>
              </a:rPr>
              <a:t>heap</a:t>
            </a:r>
            <a:r>
              <a:rPr lang="en-US" altLang="en-US" sz="2800" b="1">
                <a:latin typeface="Helvetica" panose="020B0604020202020204" pitchFamily="34" charset="0"/>
              </a:rPr>
              <a:t> </a:t>
            </a:r>
            <a:r>
              <a:rPr lang="en-US" altLang="en-US" sz="2800">
                <a:latin typeface="Helvetica" panose="020B0604020202020204" pitchFamily="34" charset="0"/>
              </a:rPr>
              <a:t>– both insert and removemax are</a:t>
            </a:r>
            <a:br>
              <a:rPr lang="en-US" altLang="en-US" sz="2800">
                <a:latin typeface="Helvetica" panose="020B0604020202020204" pitchFamily="34" charset="0"/>
              </a:rPr>
            </a:br>
            <a:r>
              <a:rPr lang="en-US" altLang="en-US" sz="2800">
                <a:latin typeface="Helvetica" panose="020B0604020202020204" pitchFamily="34" charset="0"/>
              </a:rPr>
              <a:t>O( log n ) operations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5">
            <a:extLst>
              <a:ext uri="{FF2B5EF4-FFF2-40B4-BE49-F238E27FC236}">
                <a16:creationId xmlns:a16="http://schemas.microsoft.com/office/drawing/2014/main" id="{3BF48F58-989D-4AC1-BDF3-22F16212D7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DCCBBF7-FAA9-40CA-889F-CC0B74F3578E}" type="slidenum">
              <a:rPr lang="en-US" altLang="en-US" sz="1400"/>
              <a:pPr eaLnBrk="1" hangingPunct="1"/>
              <a:t>155</a:t>
            </a:fld>
            <a:endParaRPr lang="en-US" altLang="en-US" sz="1400"/>
          </a:p>
        </p:txBody>
      </p:sp>
      <p:sp>
        <p:nvSpPr>
          <p:cNvPr id="159747" name="Rectangle 2">
            <a:extLst>
              <a:ext uri="{FF2B5EF4-FFF2-40B4-BE49-F238E27FC236}">
                <a16:creationId xmlns:a16="http://schemas.microsoft.com/office/drawing/2014/main" id="{2ED48320-751E-4AFA-A0EE-772849EC962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Heaps</a:t>
            </a:r>
          </a:p>
        </p:txBody>
      </p:sp>
      <p:sp>
        <p:nvSpPr>
          <p:cNvPr id="159748" name="Rectangle 3">
            <a:extLst>
              <a:ext uri="{FF2B5EF4-FFF2-40B4-BE49-F238E27FC236}">
                <a16:creationId xmlns:a16="http://schemas.microsoft.com/office/drawing/2014/main" id="{68AFBB90-1431-4930-AA41-D3B65E146974}"/>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Heap: Complete binary tree with the </a:t>
            </a:r>
            <a:r>
              <a:rPr lang="en-US" altLang="en-US" u="sng">
                <a:latin typeface="Helvetica" panose="020B0604020202020204" pitchFamily="34" charset="0"/>
              </a:rPr>
              <a:t>heap property</a:t>
            </a:r>
            <a:r>
              <a:rPr lang="en-US" altLang="en-US">
                <a:latin typeface="Helvetica" panose="020B0604020202020204" pitchFamily="34" charset="0"/>
              </a:rPr>
              <a:t>:</a:t>
            </a:r>
          </a:p>
          <a:p>
            <a:pPr>
              <a:lnSpc>
                <a:spcPct val="80000"/>
              </a:lnSpc>
            </a:pPr>
            <a:r>
              <a:rPr lang="en-US" altLang="en-US" sz="2800">
                <a:latin typeface="Helvetica" panose="020B0604020202020204" pitchFamily="34" charset="0"/>
              </a:rPr>
              <a:t>Min-heap: All values less than child values.</a:t>
            </a:r>
          </a:p>
          <a:p>
            <a:pPr>
              <a:lnSpc>
                <a:spcPct val="80000"/>
              </a:lnSpc>
            </a:pPr>
            <a:r>
              <a:rPr lang="en-US" altLang="en-US" sz="2800">
                <a:latin typeface="Helvetica" panose="020B0604020202020204" pitchFamily="34" charset="0"/>
              </a:rPr>
              <a:t>Max-heap: All values greater than child values.</a:t>
            </a:r>
          </a:p>
          <a:p>
            <a:pPr>
              <a:lnSpc>
                <a:spcPct val="40000"/>
              </a:lnSpc>
              <a:buFontTx/>
              <a:buNone/>
            </a:pPr>
            <a:endParaRPr lang="en-US" altLang="en-US" sz="2800">
              <a:latin typeface="Helvetica" panose="020B0604020202020204" pitchFamily="34" charset="0"/>
            </a:endParaRPr>
          </a:p>
          <a:p>
            <a:pPr>
              <a:lnSpc>
                <a:spcPct val="80000"/>
              </a:lnSpc>
              <a:buFontTx/>
              <a:buNone/>
            </a:pPr>
            <a:r>
              <a:rPr lang="en-US" altLang="en-US">
                <a:latin typeface="Helvetica" panose="020B0604020202020204" pitchFamily="34" charset="0"/>
              </a:rPr>
              <a:t>The values are </a:t>
            </a:r>
            <a:r>
              <a:rPr lang="en-US" altLang="en-US" u="sng">
                <a:latin typeface="Helvetica" panose="020B0604020202020204" pitchFamily="34" charset="0"/>
              </a:rPr>
              <a:t>partially ordered</a:t>
            </a:r>
            <a:r>
              <a:rPr lang="en-US" altLang="en-US">
                <a:latin typeface="Helvetica" panose="020B0604020202020204" pitchFamily="34" charset="0"/>
              </a:rPr>
              <a:t>.</a:t>
            </a:r>
          </a:p>
          <a:p>
            <a:pPr>
              <a:lnSpc>
                <a:spcPct val="3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Heap representation: Normally the array-based complete binary tree representation.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5">
            <a:extLst>
              <a:ext uri="{FF2B5EF4-FFF2-40B4-BE49-F238E27FC236}">
                <a16:creationId xmlns:a16="http://schemas.microsoft.com/office/drawing/2014/main" id="{4A113035-D17B-4811-BFDB-AFDA662E85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C83F35-208E-476D-AF8A-498494A102C0}" type="slidenum">
              <a:rPr lang="en-US" altLang="en-US" sz="1400"/>
              <a:pPr eaLnBrk="1" hangingPunct="1"/>
              <a:t>156</a:t>
            </a:fld>
            <a:endParaRPr lang="en-US" altLang="en-US" sz="1400"/>
          </a:p>
        </p:txBody>
      </p:sp>
      <p:sp>
        <p:nvSpPr>
          <p:cNvPr id="160771" name="Rectangle 2">
            <a:extLst>
              <a:ext uri="{FF2B5EF4-FFF2-40B4-BE49-F238E27FC236}">
                <a16:creationId xmlns:a16="http://schemas.microsoft.com/office/drawing/2014/main" id="{63A5C363-C304-4AA9-8B68-4BC3FE1C732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Max Heap Example</a:t>
            </a:r>
          </a:p>
        </p:txBody>
      </p:sp>
      <p:pic>
        <p:nvPicPr>
          <p:cNvPr id="160772" name="Picture 4" descr="Heapsort">
            <a:extLst>
              <a:ext uri="{FF2B5EF4-FFF2-40B4-BE49-F238E27FC236}">
                <a16:creationId xmlns:a16="http://schemas.microsoft.com/office/drawing/2014/main" id="{054FB834-4E43-42AE-922B-AF3B734B0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798" t="24930" r="4613" b="55727"/>
          <a:stretch>
            <a:fillRect/>
          </a:stretch>
        </p:blipFill>
        <p:spPr bwMode="auto">
          <a:xfrm>
            <a:off x="2362200" y="1600200"/>
            <a:ext cx="42672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Text Box 5">
            <a:extLst>
              <a:ext uri="{FF2B5EF4-FFF2-40B4-BE49-F238E27FC236}">
                <a16:creationId xmlns:a16="http://schemas.microsoft.com/office/drawing/2014/main" id="{67B376A6-779A-43FF-8546-F170981D32D2}"/>
              </a:ext>
            </a:extLst>
          </p:cNvPr>
          <p:cNvSpPr txBox="1">
            <a:spLocks noChangeArrowheads="1"/>
          </p:cNvSpPr>
          <p:nvPr/>
        </p:nvSpPr>
        <p:spPr bwMode="auto">
          <a:xfrm>
            <a:off x="2133600" y="4876800"/>
            <a:ext cx="49530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88  85  83  72  73  42  57  6  48  60</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5">
            <a:extLst>
              <a:ext uri="{FF2B5EF4-FFF2-40B4-BE49-F238E27FC236}">
                <a16:creationId xmlns:a16="http://schemas.microsoft.com/office/drawing/2014/main" id="{29E7F9AC-AEB7-4296-9686-D016777EC5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40CBD8-1546-4F3B-9FF4-CDABFD7B578E}" type="slidenum">
              <a:rPr lang="en-US" altLang="en-US" sz="1400"/>
              <a:pPr eaLnBrk="1" hangingPunct="1"/>
              <a:t>157</a:t>
            </a:fld>
            <a:endParaRPr lang="en-US" altLang="en-US" sz="1400"/>
          </a:p>
        </p:txBody>
      </p:sp>
      <p:sp>
        <p:nvSpPr>
          <p:cNvPr id="161795" name="Rectangle 2">
            <a:extLst>
              <a:ext uri="{FF2B5EF4-FFF2-40B4-BE49-F238E27FC236}">
                <a16:creationId xmlns:a16="http://schemas.microsoft.com/office/drawing/2014/main" id="{ED21F215-A77E-47EA-A518-FED7FBB0A296}"/>
              </a:ext>
            </a:extLst>
          </p:cNvPr>
          <p:cNvSpPr>
            <a:spLocks noGrp="1" noChangeArrowheads="1"/>
          </p:cNvSpPr>
          <p:nvPr>
            <p:ph type="title"/>
          </p:nvPr>
        </p:nvSpPr>
        <p:spPr>
          <a:xfrm>
            <a:off x="381000" y="228600"/>
            <a:ext cx="8226425" cy="914400"/>
          </a:xfrm>
        </p:spPr>
        <p:txBody>
          <a:bodyPr/>
          <a:lstStyle/>
          <a:p>
            <a:r>
              <a:rPr lang="en-US" altLang="en-US">
                <a:latin typeface="Helvetica" panose="020B0604020202020204" pitchFamily="34" charset="0"/>
              </a:rPr>
              <a:t>Max Heap Implementation (1)</a:t>
            </a:r>
          </a:p>
        </p:txBody>
      </p:sp>
      <p:sp>
        <p:nvSpPr>
          <p:cNvPr id="161796" name="Rectangle 3">
            <a:extLst>
              <a:ext uri="{FF2B5EF4-FFF2-40B4-BE49-F238E27FC236}">
                <a16:creationId xmlns:a16="http://schemas.microsoft.com/office/drawing/2014/main" id="{00967852-B503-4834-B438-3A49A3DB357B}"/>
              </a:ext>
            </a:extLst>
          </p:cNvPr>
          <p:cNvSpPr>
            <a:spLocks noGrp="1" noChangeArrowheads="1"/>
          </p:cNvSpPr>
          <p:nvPr>
            <p:ph type="body" idx="1"/>
          </p:nvPr>
        </p:nvSpPr>
        <p:spPr>
          <a:xfrm>
            <a:off x="0" y="1295400"/>
            <a:ext cx="9144000" cy="4572000"/>
          </a:xfrm>
        </p:spPr>
        <p:txBody>
          <a:bodyPr/>
          <a:lstStyle/>
          <a:p>
            <a:pPr>
              <a:lnSpc>
                <a:spcPct val="50000"/>
              </a:lnSpc>
              <a:buFontTx/>
              <a:buNone/>
            </a:pPr>
            <a:r>
              <a:rPr lang="en-US" altLang="en-US" sz="2000" b="1">
                <a:latin typeface="Courier New" panose="02070309020205020404" pitchFamily="49" charset="0"/>
              </a:rPr>
              <a:t>public class MaxHeap&lt;K extends Comparable&lt;? super K&gt;, E&gt; {</a:t>
            </a:r>
          </a:p>
          <a:p>
            <a:pPr>
              <a:lnSpc>
                <a:spcPct val="50000"/>
              </a:lnSpc>
              <a:buFontTx/>
              <a:buNone/>
            </a:pPr>
            <a:r>
              <a:rPr lang="en-US" altLang="en-US" sz="2000" b="1">
                <a:latin typeface="Courier New" panose="02070309020205020404" pitchFamily="49" charset="0"/>
              </a:rPr>
              <a:t>  private E[] Heap;    // Pointer to heap array</a:t>
            </a:r>
          </a:p>
          <a:p>
            <a:pPr>
              <a:lnSpc>
                <a:spcPct val="50000"/>
              </a:lnSpc>
              <a:buFontTx/>
              <a:buNone/>
            </a:pPr>
            <a:r>
              <a:rPr lang="en-US" altLang="en-US" sz="2000" b="1">
                <a:latin typeface="Courier New" panose="02070309020205020404" pitchFamily="49" charset="0"/>
              </a:rPr>
              <a:t>  private int size;    // Maximum size of heap</a:t>
            </a:r>
          </a:p>
          <a:p>
            <a:pPr>
              <a:lnSpc>
                <a:spcPct val="50000"/>
              </a:lnSpc>
              <a:buFontTx/>
              <a:buNone/>
            </a:pPr>
            <a:r>
              <a:rPr lang="en-US" altLang="en-US" sz="2000" b="1">
                <a:latin typeface="Courier New" panose="02070309020205020404" pitchFamily="49" charset="0"/>
              </a:rPr>
              <a:t>  private int n;       // # of things in heap</a:t>
            </a:r>
          </a:p>
          <a:p>
            <a:pPr>
              <a:lnSpc>
                <a:spcPct val="50000"/>
              </a:lnSpc>
              <a:buFontTx/>
              <a:buNone/>
            </a:pPr>
            <a:endParaRPr lang="en-US" altLang="en-US" sz="2000" b="1">
              <a:latin typeface="Courier New" panose="02070309020205020404" pitchFamily="49" charset="0"/>
            </a:endParaRPr>
          </a:p>
          <a:p>
            <a:pPr>
              <a:lnSpc>
                <a:spcPct val="50000"/>
              </a:lnSpc>
              <a:buFontTx/>
              <a:buNone/>
            </a:pPr>
            <a:r>
              <a:rPr lang="en-US" altLang="en-US" sz="2000" b="1">
                <a:latin typeface="Courier New" panose="02070309020205020404" pitchFamily="49" charset="0"/>
              </a:rPr>
              <a:t>public MaxHeap(E[] h, int num, int max)</a:t>
            </a:r>
          </a:p>
          <a:p>
            <a:pPr>
              <a:lnSpc>
                <a:spcPct val="50000"/>
              </a:lnSpc>
              <a:buFontTx/>
              <a:buNone/>
            </a:pPr>
            <a:r>
              <a:rPr lang="en-US" altLang="en-US" sz="2000" b="1">
                <a:latin typeface="Courier New" panose="02070309020205020404" pitchFamily="49" charset="0"/>
              </a:rPr>
              <a:t>{ Heap = h;  n = num;  size = max;  buildheap(); }</a:t>
            </a:r>
          </a:p>
          <a:p>
            <a:pPr>
              <a:lnSpc>
                <a:spcPct val="50000"/>
              </a:lnSpc>
              <a:buFontTx/>
              <a:buNone/>
            </a:pPr>
            <a:endParaRPr lang="en-US" altLang="en-US" sz="2000" b="1">
              <a:latin typeface="Courier New" panose="02070309020205020404" pitchFamily="49" charset="0"/>
            </a:endParaRPr>
          </a:p>
          <a:p>
            <a:pPr>
              <a:lnSpc>
                <a:spcPct val="50000"/>
              </a:lnSpc>
              <a:buFontTx/>
              <a:buNone/>
            </a:pPr>
            <a:r>
              <a:rPr lang="en-US" altLang="en-US" sz="2000" b="1">
                <a:latin typeface="Courier New" panose="02070309020205020404" pitchFamily="49" charset="0"/>
              </a:rPr>
              <a:t>public int heapsize() { return n; }</a:t>
            </a:r>
          </a:p>
          <a:p>
            <a:pPr>
              <a:lnSpc>
                <a:spcPct val="50000"/>
              </a:lnSpc>
              <a:buFontTx/>
              <a:buNone/>
            </a:pPr>
            <a:endParaRPr lang="en-US" altLang="en-US" sz="2000" b="1">
              <a:latin typeface="Courier New" panose="02070309020205020404" pitchFamily="49" charset="0"/>
            </a:endParaRPr>
          </a:p>
          <a:p>
            <a:pPr>
              <a:lnSpc>
                <a:spcPct val="50000"/>
              </a:lnSpc>
              <a:buFontTx/>
              <a:buNone/>
            </a:pPr>
            <a:r>
              <a:rPr lang="en-US" altLang="en-US" sz="2000" b="1">
                <a:latin typeface="Courier New" panose="02070309020205020404" pitchFamily="49" charset="0"/>
              </a:rPr>
              <a:t>public boolean isLeaf(int pos) // Is pos a leaf position?</a:t>
            </a:r>
          </a:p>
          <a:p>
            <a:pPr>
              <a:lnSpc>
                <a:spcPct val="50000"/>
              </a:lnSpc>
              <a:buFontTx/>
              <a:buNone/>
            </a:pPr>
            <a:r>
              <a:rPr lang="en-US" altLang="en-US" sz="2000" b="1">
                <a:latin typeface="Courier New" panose="02070309020205020404" pitchFamily="49" charset="0"/>
              </a:rPr>
              <a:t>{ return (pos &gt;= n/2) &amp;&amp; (pos &lt; n); }</a:t>
            </a:r>
          </a:p>
          <a:p>
            <a:pPr>
              <a:lnSpc>
                <a:spcPct val="50000"/>
              </a:lnSpc>
              <a:buFontTx/>
              <a:buNone/>
            </a:pPr>
            <a:endParaRPr lang="en-US" altLang="en-US" sz="2000" b="1">
              <a:latin typeface="Courier New" panose="02070309020205020404" pitchFamily="49" charset="0"/>
            </a:endParaRPr>
          </a:p>
          <a:p>
            <a:pPr>
              <a:lnSpc>
                <a:spcPct val="50000"/>
              </a:lnSpc>
              <a:buFontTx/>
              <a:buNone/>
            </a:pPr>
            <a:r>
              <a:rPr lang="en-US" altLang="en-US" sz="2000" b="1">
                <a:latin typeface="Courier New" panose="02070309020205020404" pitchFamily="49" charset="0"/>
              </a:rPr>
              <a:t>public int leftchild(int pos) { // Leftchild position</a:t>
            </a:r>
          </a:p>
          <a:p>
            <a:pPr>
              <a:lnSpc>
                <a:spcPct val="50000"/>
              </a:lnSpc>
              <a:buFontTx/>
              <a:buNone/>
            </a:pPr>
            <a:r>
              <a:rPr lang="en-US" altLang="en-US" sz="2000" b="1">
                <a:latin typeface="Courier New" panose="02070309020205020404" pitchFamily="49" charset="0"/>
              </a:rPr>
              <a:t>  assert pos &lt; n/2 : "Position has no left child";</a:t>
            </a:r>
          </a:p>
          <a:p>
            <a:pPr>
              <a:lnSpc>
                <a:spcPct val="50000"/>
              </a:lnSpc>
              <a:buFontTx/>
              <a:buNone/>
            </a:pPr>
            <a:r>
              <a:rPr lang="en-US" altLang="en-US" sz="2000" b="1">
                <a:latin typeface="Courier New" panose="02070309020205020404" pitchFamily="49" charset="0"/>
              </a:rPr>
              <a:t>  return 2*pos + 1;</a:t>
            </a:r>
          </a:p>
          <a:p>
            <a:pPr>
              <a:lnSpc>
                <a:spcPct val="50000"/>
              </a:lnSpc>
              <a:buFontTx/>
              <a:buNone/>
            </a:pPr>
            <a:r>
              <a:rPr lang="en-US" altLang="en-US" sz="2000" b="1">
                <a:latin typeface="Courier New" panose="02070309020205020404" pitchFamily="49" charset="0"/>
              </a:rPr>
              <a:t>}</a:t>
            </a:r>
          </a:p>
          <a:p>
            <a:pPr>
              <a:lnSpc>
                <a:spcPct val="50000"/>
              </a:lnSpc>
              <a:buFontTx/>
              <a:buNone/>
            </a:pPr>
            <a:endParaRPr lang="en-US" altLang="en-US" sz="2000" b="1">
              <a:latin typeface="Courier New" panose="02070309020205020404" pitchFamily="49" charset="0"/>
            </a:endParaRPr>
          </a:p>
          <a:p>
            <a:pPr>
              <a:lnSpc>
                <a:spcPct val="50000"/>
              </a:lnSpc>
              <a:buFontTx/>
              <a:buNone/>
            </a:pPr>
            <a:r>
              <a:rPr lang="en-US" altLang="en-US" sz="2000" b="1">
                <a:latin typeface="Courier New" panose="02070309020205020404" pitchFamily="49" charset="0"/>
              </a:rPr>
              <a:t>public int rightchild(int pos) { // Rightchild position</a:t>
            </a:r>
          </a:p>
          <a:p>
            <a:pPr>
              <a:lnSpc>
                <a:spcPct val="50000"/>
              </a:lnSpc>
              <a:buFontTx/>
              <a:buNone/>
            </a:pPr>
            <a:r>
              <a:rPr lang="en-US" altLang="en-US" sz="2000" b="1">
                <a:latin typeface="Courier New" panose="02070309020205020404" pitchFamily="49" charset="0"/>
              </a:rPr>
              <a:t>  assert pos &lt; (n-1)/2 : "Position has no right child";</a:t>
            </a:r>
          </a:p>
          <a:p>
            <a:pPr>
              <a:lnSpc>
                <a:spcPct val="50000"/>
              </a:lnSpc>
              <a:buFontTx/>
              <a:buNone/>
            </a:pPr>
            <a:r>
              <a:rPr lang="en-US" altLang="en-US" sz="2000" b="1">
                <a:latin typeface="Courier New" panose="02070309020205020404" pitchFamily="49" charset="0"/>
              </a:rPr>
              <a:t>  return 2*pos + 2;</a:t>
            </a:r>
          </a:p>
          <a:p>
            <a:pPr>
              <a:lnSpc>
                <a:spcPct val="50000"/>
              </a:lnSpc>
              <a:buFontTx/>
              <a:buNone/>
            </a:pPr>
            <a:r>
              <a:rPr lang="en-US" altLang="en-US" sz="2000" b="1">
                <a:latin typeface="Courier New" panose="02070309020205020404" pitchFamily="49" charset="0"/>
              </a:rPr>
              <a:t>}</a:t>
            </a:r>
          </a:p>
          <a:p>
            <a:pPr>
              <a:lnSpc>
                <a:spcPct val="50000"/>
              </a:lnSpc>
              <a:buFontTx/>
              <a:buNone/>
            </a:pPr>
            <a:r>
              <a:rPr lang="en-US" altLang="en-US" sz="2000" b="1">
                <a:latin typeface="Courier New" panose="02070309020205020404" pitchFamily="49" charset="0"/>
              </a:rPr>
              <a:t>public int parent(int pos) {</a:t>
            </a:r>
          </a:p>
          <a:p>
            <a:pPr>
              <a:lnSpc>
                <a:spcPct val="50000"/>
              </a:lnSpc>
              <a:buFontTx/>
              <a:buNone/>
            </a:pPr>
            <a:r>
              <a:rPr lang="en-US" altLang="en-US" sz="2000" b="1">
                <a:latin typeface="Courier New" panose="02070309020205020404" pitchFamily="49" charset="0"/>
              </a:rPr>
              <a:t>  assert pos &gt; 0 : "Position has no parent";</a:t>
            </a:r>
          </a:p>
          <a:p>
            <a:pPr>
              <a:lnSpc>
                <a:spcPct val="50000"/>
              </a:lnSpc>
              <a:buFontTx/>
              <a:buNone/>
            </a:pPr>
            <a:r>
              <a:rPr lang="en-US" altLang="en-US" sz="2000" b="1">
                <a:latin typeface="Courier New" panose="02070309020205020404" pitchFamily="49" charset="0"/>
              </a:rPr>
              <a:t>  return (pos-1)/2;</a:t>
            </a:r>
          </a:p>
          <a:p>
            <a:pPr>
              <a:lnSpc>
                <a:spcPct val="50000"/>
              </a:lnSpc>
              <a:buFontTx/>
              <a:buNone/>
            </a:pPr>
            <a:r>
              <a:rPr lang="en-US" altLang="en-US" sz="2000" b="1">
                <a:latin typeface="Courier New" panose="02070309020205020404" pitchFamily="49" charset="0"/>
              </a:rPr>
              <a:t>}</a:t>
            </a:r>
          </a:p>
          <a:p>
            <a:pPr>
              <a:lnSpc>
                <a:spcPct val="50000"/>
              </a:lnSpc>
              <a:buFontTx/>
              <a:buNone/>
            </a:pPr>
            <a:endParaRPr lang="en-US" altLang="en-US" sz="2000">
              <a:latin typeface="Courier New" panose="02070309020205020404" pitchFamily="49" charset="0"/>
            </a:endParaRPr>
          </a:p>
          <a:p>
            <a:pPr>
              <a:lnSpc>
                <a:spcPct val="50000"/>
              </a:lnSpc>
              <a:buFontTx/>
              <a:buNone/>
            </a:pPr>
            <a:endParaRPr lang="en-US" altLang="en-US" sz="2000">
              <a:latin typeface="Courier New" panose="02070309020205020404" pitchFamily="49"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Number Placeholder 5">
            <a:extLst>
              <a:ext uri="{FF2B5EF4-FFF2-40B4-BE49-F238E27FC236}">
                <a16:creationId xmlns:a16="http://schemas.microsoft.com/office/drawing/2014/main" id="{C462ADB6-93E7-4051-9BBC-B703425221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10BEE8-0205-4310-95B6-82B3B90145E9}" type="slidenum">
              <a:rPr lang="en-US" altLang="en-US" sz="1400"/>
              <a:pPr eaLnBrk="1" hangingPunct="1"/>
              <a:t>158</a:t>
            </a:fld>
            <a:endParaRPr lang="en-US" altLang="en-US" sz="1400"/>
          </a:p>
        </p:txBody>
      </p:sp>
      <p:sp>
        <p:nvSpPr>
          <p:cNvPr id="162819" name="Rectangle 2">
            <a:extLst>
              <a:ext uri="{FF2B5EF4-FFF2-40B4-BE49-F238E27FC236}">
                <a16:creationId xmlns:a16="http://schemas.microsoft.com/office/drawing/2014/main" id="{0BC12989-828E-43DA-BFF0-2F21C00D9AD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Sift Down</a:t>
            </a:r>
          </a:p>
        </p:txBody>
      </p:sp>
      <p:sp>
        <p:nvSpPr>
          <p:cNvPr id="162820" name="Rectangle 3">
            <a:extLst>
              <a:ext uri="{FF2B5EF4-FFF2-40B4-BE49-F238E27FC236}">
                <a16:creationId xmlns:a16="http://schemas.microsoft.com/office/drawing/2014/main" id="{53E908E2-80F1-49C9-AB57-9978A943680E}"/>
              </a:ext>
            </a:extLst>
          </p:cNvPr>
          <p:cNvSpPr>
            <a:spLocks noGrp="1" noChangeArrowheads="1"/>
          </p:cNvSpPr>
          <p:nvPr>
            <p:ph type="body" idx="1"/>
          </p:nvPr>
        </p:nvSpPr>
        <p:spPr>
          <a:xfrm>
            <a:off x="0" y="1600200"/>
            <a:ext cx="9144000" cy="4572000"/>
          </a:xfrm>
        </p:spPr>
        <p:txBody>
          <a:bodyPr/>
          <a:lstStyle/>
          <a:p>
            <a:pPr>
              <a:lnSpc>
                <a:spcPct val="50000"/>
              </a:lnSpc>
              <a:buFontTx/>
              <a:buNone/>
            </a:pPr>
            <a:r>
              <a:rPr lang="en-US" altLang="en-US" sz="2400" b="1">
                <a:latin typeface="Courier New" panose="02070309020205020404" pitchFamily="49" charset="0"/>
              </a:rPr>
              <a:t>public void buildheap() // Heapify contents</a:t>
            </a:r>
          </a:p>
          <a:p>
            <a:pPr>
              <a:lnSpc>
                <a:spcPct val="50000"/>
              </a:lnSpc>
              <a:buFontTx/>
              <a:buNone/>
            </a:pPr>
            <a:r>
              <a:rPr lang="en-US" altLang="en-US" sz="2400" b="1">
                <a:latin typeface="Courier New" panose="02070309020205020404" pitchFamily="49" charset="0"/>
              </a:rPr>
              <a:t>  { for (int i=n/2-1; i&gt;=0; i--) siftdown(i); }</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private void siftdown(int pos) {</a:t>
            </a:r>
          </a:p>
          <a:p>
            <a:pPr>
              <a:lnSpc>
                <a:spcPct val="50000"/>
              </a:lnSpc>
              <a:buFontTx/>
              <a:buNone/>
            </a:pPr>
            <a:r>
              <a:rPr lang="en-US" altLang="en-US" sz="2400" b="1">
                <a:latin typeface="Courier New" panose="02070309020205020404" pitchFamily="49" charset="0"/>
              </a:rPr>
              <a:t>  assert (pos &gt;= 0) &amp;&amp; (pos &lt; n) :</a:t>
            </a:r>
          </a:p>
          <a:p>
            <a:pPr>
              <a:lnSpc>
                <a:spcPct val="50000"/>
              </a:lnSpc>
              <a:buFontTx/>
              <a:buNone/>
            </a:pPr>
            <a:r>
              <a:rPr lang="en-US" altLang="en-US" sz="2400" b="1">
                <a:latin typeface="Courier New" panose="02070309020205020404" pitchFamily="49" charset="0"/>
              </a:rPr>
              <a:t>         "Illegal heap position";</a:t>
            </a:r>
          </a:p>
          <a:p>
            <a:pPr>
              <a:lnSpc>
                <a:spcPct val="50000"/>
              </a:lnSpc>
              <a:buFontTx/>
              <a:buNone/>
            </a:pPr>
            <a:r>
              <a:rPr lang="en-US" altLang="en-US" sz="2400" b="1">
                <a:latin typeface="Courier New" panose="02070309020205020404" pitchFamily="49" charset="0"/>
              </a:rPr>
              <a:t>  while (!isLeaf(pos)) {</a:t>
            </a:r>
          </a:p>
          <a:p>
            <a:pPr>
              <a:lnSpc>
                <a:spcPct val="50000"/>
              </a:lnSpc>
              <a:buFontTx/>
              <a:buNone/>
            </a:pPr>
            <a:r>
              <a:rPr lang="en-US" altLang="en-US" sz="2400" b="1">
                <a:latin typeface="Courier New" panose="02070309020205020404" pitchFamily="49" charset="0"/>
              </a:rPr>
              <a:t>    int j = leftchild(pos);</a:t>
            </a:r>
          </a:p>
          <a:p>
            <a:pPr>
              <a:lnSpc>
                <a:spcPct val="50000"/>
              </a:lnSpc>
              <a:buFontTx/>
              <a:buNone/>
            </a:pPr>
            <a:r>
              <a:rPr lang="en-US" altLang="en-US" sz="2400" b="1">
                <a:latin typeface="Courier New" panose="02070309020205020404" pitchFamily="49" charset="0"/>
              </a:rPr>
              <a:t>    if ((j&lt;(n-1)) &amp;&amp;</a:t>
            </a:r>
          </a:p>
          <a:p>
            <a:pPr>
              <a:lnSpc>
                <a:spcPct val="50000"/>
              </a:lnSpc>
              <a:buFontTx/>
              <a:buNone/>
            </a:pPr>
            <a:r>
              <a:rPr lang="en-US" altLang="en-US" sz="2400" b="1">
                <a:latin typeface="Courier New" panose="02070309020205020404" pitchFamily="49" charset="0"/>
              </a:rPr>
              <a:t>        (Heap[j].compareTo(Heap[j+1]) &lt; 0))</a:t>
            </a:r>
          </a:p>
          <a:p>
            <a:pPr>
              <a:lnSpc>
                <a:spcPct val="50000"/>
              </a:lnSpc>
              <a:buFontTx/>
              <a:buNone/>
            </a:pPr>
            <a:r>
              <a:rPr lang="en-US" altLang="en-US" sz="2400" b="1">
                <a:latin typeface="Courier New" panose="02070309020205020404" pitchFamily="49" charset="0"/>
              </a:rPr>
              <a:t>      j++; // index of child w/ greater value</a:t>
            </a:r>
          </a:p>
          <a:p>
            <a:pPr>
              <a:lnSpc>
                <a:spcPct val="50000"/>
              </a:lnSpc>
              <a:buFontTx/>
              <a:buNone/>
            </a:pPr>
            <a:r>
              <a:rPr lang="en-US" altLang="en-US" sz="2400" b="1">
                <a:latin typeface="Courier New" panose="02070309020205020404" pitchFamily="49" charset="0"/>
              </a:rPr>
              <a:t>    if (Heap[pos].compareTo(Heap[j]) &gt;= 0)</a:t>
            </a:r>
          </a:p>
          <a:p>
            <a:pPr>
              <a:lnSpc>
                <a:spcPct val="50000"/>
              </a:lnSpc>
              <a:buFontTx/>
              <a:buNone/>
            </a:pPr>
            <a:r>
              <a:rPr lang="en-US" altLang="en-US" sz="2400" b="1">
                <a:latin typeface="Courier New" panose="02070309020205020404" pitchFamily="49" charset="0"/>
              </a:rPr>
              <a:t>      return;</a:t>
            </a:r>
          </a:p>
          <a:p>
            <a:pPr>
              <a:lnSpc>
                <a:spcPct val="50000"/>
              </a:lnSpc>
              <a:buFontTx/>
              <a:buNone/>
            </a:pPr>
            <a:r>
              <a:rPr lang="en-US" altLang="en-US" sz="2400" b="1">
                <a:latin typeface="Courier New" panose="02070309020205020404" pitchFamily="49" charset="0"/>
              </a:rPr>
              <a:t>    DSutil.swap(Heap, pos, j);</a:t>
            </a:r>
          </a:p>
          <a:p>
            <a:pPr>
              <a:lnSpc>
                <a:spcPct val="50000"/>
              </a:lnSpc>
              <a:buFontTx/>
              <a:buNone/>
            </a:pPr>
            <a:r>
              <a:rPr lang="en-US" altLang="en-US" sz="2400" b="1">
                <a:latin typeface="Courier New" panose="02070309020205020404" pitchFamily="49" charset="0"/>
              </a:rPr>
              <a:t>    pos = j;  // Move down</a:t>
            </a:r>
          </a:p>
          <a:p>
            <a:pPr>
              <a:lnSpc>
                <a:spcPct val="50000"/>
              </a:lnSpc>
              <a:buFontTx/>
              <a:buNone/>
            </a:pPr>
            <a:r>
              <a:rPr lang="en-US" altLang="en-US" sz="2400" b="1">
                <a:latin typeface="Courier New" panose="02070309020205020404" pitchFamily="49" charset="0"/>
              </a:rPr>
              <a:t>  }</a:t>
            </a:r>
          </a:p>
          <a:p>
            <a:pPr>
              <a:lnSpc>
                <a:spcPct val="50000"/>
              </a:lnSpc>
              <a:buFontTx/>
              <a:buNone/>
            </a:pPr>
            <a:r>
              <a:rPr lang="en-US" altLang="en-US" sz="2400" b="1">
                <a:latin typeface="Courier New" panose="02070309020205020404" pitchFamily="49" charset="0"/>
              </a:rPr>
              <a:t>}</a:t>
            </a:r>
          </a:p>
          <a:p>
            <a:pPr>
              <a:lnSpc>
                <a:spcPct val="50000"/>
              </a:lnSpc>
              <a:buFontTx/>
              <a:buNone/>
            </a:pPr>
            <a:endParaRPr lang="en-US" altLang="en-US" sz="2400" b="1">
              <a:latin typeface="Courier New" panose="02070309020205020404" pitchFamily="49"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5">
            <a:extLst>
              <a:ext uri="{FF2B5EF4-FFF2-40B4-BE49-F238E27FC236}">
                <a16:creationId xmlns:a16="http://schemas.microsoft.com/office/drawing/2014/main" id="{493DE5B2-904A-4EB1-95AC-32159803E2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9C5D0B-AD88-4174-B75C-9A0F1222EEDD}" type="slidenum">
              <a:rPr lang="en-US" altLang="en-US" sz="1400"/>
              <a:pPr eaLnBrk="1" hangingPunct="1"/>
              <a:t>159</a:t>
            </a:fld>
            <a:endParaRPr lang="en-US" altLang="en-US" sz="1400"/>
          </a:p>
        </p:txBody>
      </p:sp>
      <p:sp>
        <p:nvSpPr>
          <p:cNvPr id="163843" name="Rectangle 2">
            <a:extLst>
              <a:ext uri="{FF2B5EF4-FFF2-40B4-BE49-F238E27FC236}">
                <a16:creationId xmlns:a16="http://schemas.microsoft.com/office/drawing/2014/main" id="{C42A9EC0-B328-459C-B5C6-02265893184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RemoveMax, Insert</a:t>
            </a:r>
          </a:p>
        </p:txBody>
      </p:sp>
      <p:sp>
        <p:nvSpPr>
          <p:cNvPr id="163844" name="Rectangle 3">
            <a:extLst>
              <a:ext uri="{FF2B5EF4-FFF2-40B4-BE49-F238E27FC236}">
                <a16:creationId xmlns:a16="http://schemas.microsoft.com/office/drawing/2014/main" id="{1EF1E4BD-988B-4323-B975-0E3AB03364B6}"/>
              </a:ext>
            </a:extLst>
          </p:cNvPr>
          <p:cNvSpPr>
            <a:spLocks noGrp="1" noChangeArrowheads="1"/>
          </p:cNvSpPr>
          <p:nvPr>
            <p:ph type="body" idx="1"/>
          </p:nvPr>
        </p:nvSpPr>
        <p:spPr>
          <a:xfrm>
            <a:off x="0" y="1371600"/>
            <a:ext cx="9144000" cy="4572000"/>
          </a:xfrm>
        </p:spPr>
        <p:txBody>
          <a:bodyPr/>
          <a:lstStyle/>
          <a:p>
            <a:pPr>
              <a:lnSpc>
                <a:spcPct val="40000"/>
              </a:lnSpc>
              <a:buFontTx/>
              <a:buNone/>
            </a:pPr>
            <a:endParaRPr lang="en-US" altLang="en-US">
              <a:latin typeface="Helvetica" panose="020B0604020202020204" pitchFamily="34" charset="0"/>
            </a:endParaRPr>
          </a:p>
          <a:p>
            <a:pPr>
              <a:lnSpc>
                <a:spcPct val="50000"/>
              </a:lnSpc>
              <a:buFontTx/>
              <a:buNone/>
            </a:pPr>
            <a:r>
              <a:rPr lang="en-US" altLang="en-US" sz="2400" b="1">
                <a:latin typeface="Courier New" panose="02070309020205020404" pitchFamily="49" charset="0"/>
              </a:rPr>
              <a:t>public E removemax() {</a:t>
            </a:r>
          </a:p>
          <a:p>
            <a:pPr>
              <a:lnSpc>
                <a:spcPct val="50000"/>
              </a:lnSpc>
              <a:buFontTx/>
              <a:buNone/>
            </a:pPr>
            <a:r>
              <a:rPr lang="en-US" altLang="en-US" sz="2400" b="1">
                <a:latin typeface="Courier New" panose="02070309020205020404" pitchFamily="49" charset="0"/>
              </a:rPr>
              <a:t>  assert n &gt; 0 : "Removing from empty heap";</a:t>
            </a:r>
          </a:p>
          <a:p>
            <a:pPr>
              <a:lnSpc>
                <a:spcPct val="50000"/>
              </a:lnSpc>
              <a:buFontTx/>
              <a:buNone/>
            </a:pPr>
            <a:r>
              <a:rPr lang="en-US" altLang="en-US" sz="2400" b="1">
                <a:latin typeface="Courier New" panose="02070309020205020404" pitchFamily="49" charset="0"/>
              </a:rPr>
              <a:t>  DSutil.swap(Heap, 0, --n);</a:t>
            </a:r>
          </a:p>
          <a:p>
            <a:pPr>
              <a:lnSpc>
                <a:spcPct val="50000"/>
              </a:lnSpc>
              <a:buFontTx/>
              <a:buNone/>
            </a:pPr>
            <a:r>
              <a:rPr lang="en-US" altLang="en-US" sz="2400" b="1">
                <a:latin typeface="Courier New" panose="02070309020205020404" pitchFamily="49" charset="0"/>
              </a:rPr>
              <a:t>  if (n != 0) siftdown(0);</a:t>
            </a:r>
          </a:p>
          <a:p>
            <a:pPr>
              <a:lnSpc>
                <a:spcPct val="50000"/>
              </a:lnSpc>
              <a:buFontTx/>
              <a:buNone/>
            </a:pPr>
            <a:r>
              <a:rPr lang="en-US" altLang="en-US" sz="2400" b="1">
                <a:latin typeface="Courier New" panose="02070309020205020404" pitchFamily="49" charset="0"/>
              </a:rPr>
              <a:t>  return Heap[n];</a:t>
            </a:r>
          </a:p>
          <a:p>
            <a:pPr>
              <a:lnSpc>
                <a:spcPct val="50000"/>
              </a:lnSpc>
              <a:buFontTx/>
              <a:buNone/>
            </a:pPr>
            <a:r>
              <a:rPr lang="en-US" altLang="en-US" sz="2400" b="1">
                <a:latin typeface="Courier New" panose="02070309020205020404" pitchFamily="49" charset="0"/>
              </a:rPr>
              <a:t>}</a:t>
            </a:r>
          </a:p>
          <a:p>
            <a:pPr>
              <a:lnSpc>
                <a:spcPct val="50000"/>
              </a:lnSpc>
              <a:buFontTx/>
              <a:buNone/>
            </a:pPr>
            <a:endParaRPr lang="en-US" altLang="en-US" sz="2400" b="1">
              <a:latin typeface="Courier New" panose="02070309020205020404" pitchFamily="49" charset="0"/>
            </a:endParaRPr>
          </a:p>
          <a:p>
            <a:pPr>
              <a:lnSpc>
                <a:spcPct val="50000"/>
              </a:lnSpc>
              <a:buFontTx/>
              <a:buNone/>
            </a:pPr>
            <a:r>
              <a:rPr lang="en-US" altLang="en-US" sz="2400" b="1">
                <a:latin typeface="Courier New" panose="02070309020205020404" pitchFamily="49" charset="0"/>
              </a:rPr>
              <a:t>public void insert(E val) {</a:t>
            </a:r>
          </a:p>
          <a:p>
            <a:pPr>
              <a:lnSpc>
                <a:spcPct val="50000"/>
              </a:lnSpc>
              <a:buFontTx/>
              <a:buNone/>
            </a:pPr>
            <a:r>
              <a:rPr lang="en-US" altLang="en-US" sz="2400" b="1">
                <a:latin typeface="Courier New" panose="02070309020205020404" pitchFamily="49" charset="0"/>
              </a:rPr>
              <a:t>  assert n &lt; size : "Heap is full";</a:t>
            </a:r>
          </a:p>
          <a:p>
            <a:pPr>
              <a:lnSpc>
                <a:spcPct val="50000"/>
              </a:lnSpc>
              <a:buFontTx/>
              <a:buNone/>
            </a:pPr>
            <a:r>
              <a:rPr lang="en-US" altLang="en-US" sz="2400" b="1">
                <a:latin typeface="Courier New" panose="02070309020205020404" pitchFamily="49" charset="0"/>
              </a:rPr>
              <a:t>  int curr = n++;</a:t>
            </a:r>
          </a:p>
          <a:p>
            <a:pPr>
              <a:lnSpc>
                <a:spcPct val="50000"/>
              </a:lnSpc>
              <a:buFontTx/>
              <a:buNone/>
            </a:pPr>
            <a:r>
              <a:rPr lang="en-US" altLang="en-US" sz="2400" b="1">
                <a:latin typeface="Courier New" panose="02070309020205020404" pitchFamily="49" charset="0"/>
              </a:rPr>
              <a:t>  Heap[curr] = val;</a:t>
            </a:r>
          </a:p>
          <a:p>
            <a:pPr>
              <a:lnSpc>
                <a:spcPct val="50000"/>
              </a:lnSpc>
              <a:buFontTx/>
              <a:buNone/>
            </a:pPr>
            <a:r>
              <a:rPr lang="en-US" altLang="en-US" sz="2400" b="1">
                <a:latin typeface="Courier New" panose="02070309020205020404" pitchFamily="49" charset="0"/>
              </a:rPr>
              <a:t>  // Siftup until curr parent's key &gt; curr key</a:t>
            </a:r>
          </a:p>
          <a:p>
            <a:pPr>
              <a:lnSpc>
                <a:spcPct val="50000"/>
              </a:lnSpc>
              <a:buFontTx/>
              <a:buNone/>
            </a:pPr>
            <a:r>
              <a:rPr lang="en-US" altLang="en-US" sz="2400" b="1">
                <a:latin typeface="Courier New" panose="02070309020205020404" pitchFamily="49" charset="0"/>
              </a:rPr>
              <a:t>  while ((curr != 0)  &amp;&amp;</a:t>
            </a:r>
          </a:p>
          <a:p>
            <a:pPr>
              <a:lnSpc>
                <a:spcPct val="50000"/>
              </a:lnSpc>
              <a:buFontTx/>
              <a:buNone/>
            </a:pPr>
            <a:r>
              <a:rPr lang="en-US" altLang="en-US" sz="2400" b="1">
                <a:latin typeface="Courier New" panose="02070309020205020404" pitchFamily="49" charset="0"/>
              </a:rPr>
              <a:t>        (Heap[curr].compareTo(Heap[parent(curr)])</a:t>
            </a:r>
          </a:p>
          <a:p>
            <a:pPr>
              <a:lnSpc>
                <a:spcPct val="50000"/>
              </a:lnSpc>
              <a:buFontTx/>
              <a:buNone/>
            </a:pPr>
            <a:r>
              <a:rPr lang="en-US" altLang="en-US" sz="2400" b="1">
                <a:latin typeface="Courier New" panose="02070309020205020404" pitchFamily="49" charset="0"/>
              </a:rPr>
              <a:t>          &gt; 0)) {</a:t>
            </a:r>
          </a:p>
          <a:p>
            <a:pPr>
              <a:lnSpc>
                <a:spcPct val="50000"/>
              </a:lnSpc>
              <a:buFontTx/>
              <a:buNone/>
            </a:pPr>
            <a:r>
              <a:rPr lang="en-US" altLang="en-US" sz="2400" b="1">
                <a:latin typeface="Courier New" panose="02070309020205020404" pitchFamily="49" charset="0"/>
              </a:rPr>
              <a:t>    DSutil.swap(Heap, curr, parent(curr));</a:t>
            </a:r>
          </a:p>
          <a:p>
            <a:pPr>
              <a:lnSpc>
                <a:spcPct val="50000"/>
              </a:lnSpc>
              <a:buFontTx/>
              <a:buNone/>
            </a:pPr>
            <a:r>
              <a:rPr lang="en-US" altLang="en-US" sz="2400" b="1">
                <a:latin typeface="Courier New" panose="02070309020205020404" pitchFamily="49" charset="0"/>
              </a:rPr>
              <a:t>    curr = parent(curr);</a:t>
            </a:r>
          </a:p>
          <a:p>
            <a:pPr>
              <a:lnSpc>
                <a:spcPct val="50000"/>
              </a:lnSpc>
              <a:buFontTx/>
              <a:buNone/>
            </a:pPr>
            <a:r>
              <a:rPr lang="en-US" altLang="en-US" sz="2400" b="1">
                <a:latin typeface="Courier New" panose="02070309020205020404" pitchFamily="49" charset="0"/>
              </a:rPr>
              <a:t>  }</a:t>
            </a:r>
          </a:p>
          <a:p>
            <a:pPr>
              <a:lnSpc>
                <a:spcPct val="50000"/>
              </a:lnSpc>
              <a:buFontTx/>
              <a:buNone/>
            </a:pPr>
            <a:r>
              <a:rPr lang="en-US" altLang="en-US" sz="2400" b="1">
                <a:latin typeface="Courier New" panose="02070309020205020404" pitchFamily="49" charset="0"/>
              </a:rPr>
              <a:t>}</a:t>
            </a:r>
          </a:p>
          <a:p>
            <a:pPr>
              <a:lnSpc>
                <a:spcPct val="50000"/>
              </a:lnSpc>
              <a:buFontTx/>
              <a:buNone/>
            </a:pPr>
            <a:endParaRPr lang="en-US" altLang="en-US" sz="2400" b="1">
              <a:latin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F0BA2BF1-D44F-4C30-A9E4-3C7FD3F13102}"/>
              </a:ext>
            </a:extLst>
          </p:cNvPr>
          <p:cNvSpPr txBox="1">
            <a:spLocks noChangeArrowheads="1"/>
          </p:cNvSpPr>
          <p:nvPr/>
        </p:nvSpPr>
        <p:spPr bwMode="auto">
          <a:xfrm>
            <a:off x="457200" y="274638"/>
            <a:ext cx="8229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r>
              <a:rPr lang="en-GB" altLang="en-US" sz="4400">
                <a:solidFill>
                  <a:schemeClr val="tx2"/>
                </a:solidFill>
                <a:latin typeface="Helvetica" panose="020B0604020202020204" pitchFamily="34" charset="0"/>
              </a:rPr>
              <a:t>Scheduling</a:t>
            </a:r>
          </a:p>
        </p:txBody>
      </p:sp>
      <p:sp>
        <p:nvSpPr>
          <p:cNvPr id="17411" name="Text Box 2">
            <a:extLst>
              <a:ext uri="{FF2B5EF4-FFF2-40B4-BE49-F238E27FC236}">
                <a16:creationId xmlns:a16="http://schemas.microsoft.com/office/drawing/2014/main" id="{36A7969B-A481-4426-9A10-829F80DD009F}"/>
              </a:ext>
            </a:extLst>
          </p:cNvPr>
          <p:cNvSpPr txBox="1">
            <a:spLocks noChangeArrowheads="1"/>
          </p:cNvSpPr>
          <p:nvPr/>
        </p:nvSpPr>
        <p:spPr bwMode="auto">
          <a:xfrm>
            <a:off x="481013" y="1295400"/>
            <a:ext cx="82296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lgn="l" eaLnBrk="1" hangingPunct="1">
              <a:spcBef>
                <a:spcPts val="700"/>
              </a:spcBef>
              <a:buFont typeface="Arial" panose="020B0604020202020204" pitchFamily="34" charset="0"/>
              <a:buChar char="•"/>
            </a:pPr>
            <a:r>
              <a:rPr lang="en-GB" altLang="en-US" sz="3200">
                <a:latin typeface="Helvetica" panose="020B0604020202020204" pitchFamily="34" charset="0"/>
              </a:rPr>
              <a:t>Managing large-scale projects involves scheduling activities</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It is human nature to work better toward intermediate milestones.</a:t>
            </a:r>
          </a:p>
          <a:p>
            <a:pPr algn="l" eaLnBrk="1" hangingPunct="1">
              <a:spcBef>
                <a:spcPts val="700"/>
              </a:spcBef>
              <a:buFont typeface="Arial" panose="020B0604020202020204" pitchFamily="34" charset="0"/>
              <a:buChar char="•"/>
            </a:pPr>
            <a:r>
              <a:rPr lang="en-GB" altLang="en-US" sz="3200">
                <a:latin typeface="Helvetica" panose="020B0604020202020204" pitchFamily="34" charset="0"/>
              </a:rPr>
              <a:t>The same concepts can/should be applied to mid-sized projects encountered in class.</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For any project needing more than a week to complete, break into parts and design a schedule with milestones and deliverables.</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Find some way to keep track of details.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4A3C38EB-55BC-4D4C-A7BC-015ED1A3BE11}"/>
              </a:ext>
            </a:extLst>
          </p:cNvPr>
          <p:cNvSpPr>
            <a:spLocks noGrp="1" noChangeArrowheads="1"/>
          </p:cNvSpPr>
          <p:nvPr>
            <p:ph type="title"/>
          </p:nvPr>
        </p:nvSpPr>
        <p:spPr>
          <a:xfrm>
            <a:off x="685800" y="533400"/>
            <a:ext cx="7848600" cy="381000"/>
          </a:xfrm>
        </p:spPr>
        <p:txBody>
          <a:bodyPr lIns="90487" tIns="44450" rIns="90487" bIns="44450"/>
          <a:lstStyle/>
          <a:p>
            <a:r>
              <a:rPr lang="en-US" altLang="en-US">
                <a:latin typeface="Helvetica" panose="020B0604020202020204" pitchFamily="34" charset="0"/>
                <a:cs typeface="Helvetica" panose="020B0604020202020204" pitchFamily="34" charset="0"/>
              </a:rPr>
              <a:t>Example of Root Deletion</a:t>
            </a:r>
          </a:p>
        </p:txBody>
      </p:sp>
      <p:sp>
        <p:nvSpPr>
          <p:cNvPr id="164867" name="Text Box 3">
            <a:extLst>
              <a:ext uri="{FF2B5EF4-FFF2-40B4-BE49-F238E27FC236}">
                <a16:creationId xmlns:a16="http://schemas.microsoft.com/office/drawing/2014/main" id="{AB1F02B2-C189-42F0-98EF-E33EECB3629B}"/>
              </a:ext>
            </a:extLst>
          </p:cNvPr>
          <p:cNvSpPr txBox="1">
            <a:spLocks noChangeArrowheads="1"/>
          </p:cNvSpPr>
          <p:nvPr/>
        </p:nvSpPr>
        <p:spPr bwMode="auto">
          <a:xfrm>
            <a:off x="381000" y="1143000"/>
            <a:ext cx="822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 pos="800100" algn="l"/>
              </a:tabLst>
              <a:defRPr sz="2400">
                <a:solidFill>
                  <a:schemeClr val="tx1"/>
                </a:solidFill>
                <a:latin typeface="Times New Roman" panose="02020603050405020304" pitchFamily="18" charset="0"/>
              </a:defRPr>
            </a:lvl1pPr>
            <a:lvl2pPr marL="742950" indent="-285750" eaLnBrk="0" hangingPunct="0">
              <a:tabLst>
                <a:tab pos="457200" algn="l"/>
                <a:tab pos="800100" algn="l"/>
              </a:tabLst>
              <a:defRPr sz="2400">
                <a:solidFill>
                  <a:schemeClr val="tx1"/>
                </a:solidFill>
                <a:latin typeface="Times New Roman" panose="02020603050405020304" pitchFamily="18" charset="0"/>
              </a:defRPr>
            </a:lvl2pPr>
            <a:lvl3pPr marL="1143000" indent="-228600" eaLnBrk="0" hangingPunct="0">
              <a:tabLst>
                <a:tab pos="457200" algn="l"/>
                <a:tab pos="800100" algn="l"/>
              </a:tabLst>
              <a:defRPr sz="2400">
                <a:solidFill>
                  <a:schemeClr val="tx1"/>
                </a:solidFill>
                <a:latin typeface="Times New Roman" panose="02020603050405020304" pitchFamily="18" charset="0"/>
              </a:defRPr>
            </a:lvl3pPr>
            <a:lvl4pPr marL="1600200" indent="-228600" eaLnBrk="0" hangingPunct="0">
              <a:tabLst>
                <a:tab pos="457200" algn="l"/>
                <a:tab pos="800100" algn="l"/>
              </a:tabLst>
              <a:defRPr sz="2400">
                <a:solidFill>
                  <a:schemeClr val="tx1"/>
                </a:solidFill>
                <a:latin typeface="Times New Roman" panose="02020603050405020304" pitchFamily="18" charset="0"/>
              </a:defRPr>
            </a:lvl4pPr>
            <a:lvl5pPr marL="2057400" indent="-228600" eaLnBrk="0" hangingPunct="0">
              <a:tabLst>
                <a:tab pos="457200" algn="l"/>
                <a:tab pos="800100"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457200" algn="l"/>
                <a:tab pos="800100"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457200" algn="l"/>
                <a:tab pos="800100"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457200" algn="l"/>
                <a:tab pos="800100"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457200" algn="l"/>
                <a:tab pos="800100" algn="l"/>
              </a:tabLst>
              <a:defRPr sz="2400">
                <a:solidFill>
                  <a:schemeClr val="tx1"/>
                </a:solidFill>
                <a:latin typeface="Times New Roman" panose="02020603050405020304" pitchFamily="18" charset="0"/>
              </a:defRPr>
            </a:lvl9pPr>
          </a:lstStyle>
          <a:p>
            <a:pPr algn="l" eaLnBrk="1" hangingPunct="1">
              <a:spcBef>
                <a:spcPct val="50000"/>
              </a:spcBef>
            </a:pPr>
            <a:r>
              <a:rPr lang="en-US" altLang="en-US" sz="1800">
                <a:latin typeface="Helvetica" panose="020B0604020202020204" pitchFamily="34" charset="0"/>
                <a:cs typeface="Helvetica" panose="020B0604020202020204" pitchFamily="34" charset="0"/>
              </a:rPr>
              <a:t>Given the initial heap:</a:t>
            </a:r>
          </a:p>
        </p:txBody>
      </p:sp>
      <p:sp>
        <p:nvSpPr>
          <p:cNvPr id="164868" name="Text Box 4">
            <a:extLst>
              <a:ext uri="{FF2B5EF4-FFF2-40B4-BE49-F238E27FC236}">
                <a16:creationId xmlns:a16="http://schemas.microsoft.com/office/drawing/2014/main" id="{2A770DBE-5C66-4547-A1C6-F4AA0D94D96E}"/>
              </a:ext>
            </a:extLst>
          </p:cNvPr>
          <p:cNvSpPr txBox="1">
            <a:spLocks noChangeArrowheads="1"/>
          </p:cNvSpPr>
          <p:nvPr/>
        </p:nvSpPr>
        <p:spPr bwMode="auto">
          <a:xfrm>
            <a:off x="5410200" y="5257800"/>
            <a:ext cx="3200400" cy="739775"/>
          </a:xfrm>
          <a:prstGeom prst="rect">
            <a:avLst/>
          </a:prstGeom>
          <a:solidFill>
            <a:schemeClr val="accent1"/>
          </a:solidFill>
          <a:ln w="952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Helvetica" panose="020B0604020202020204" pitchFamily="34" charset="0"/>
                <a:cs typeface="Helvetica" panose="020B0604020202020204" pitchFamily="34" charset="0"/>
              </a:rPr>
              <a:t>In a heap of N nodes, the maximum distance the root can sift down would be </a:t>
            </a:r>
            <a:r>
              <a:rPr lang="en-US" altLang="en-US" sz="1400" b="1">
                <a:latin typeface="Helvetica" panose="020B0604020202020204" pitchFamily="34" charset="0"/>
                <a:cs typeface="Helvetica" panose="020B0604020202020204" pitchFamily="34" charset="0"/>
                <a:sym typeface="Symbol" panose="05050102010706020507" pitchFamily="18" charset="2"/>
              </a:rPr>
              <a:t></a:t>
            </a:r>
            <a:r>
              <a:rPr lang="en-US" altLang="en-US" sz="1400" b="1">
                <a:latin typeface="Helvetica" panose="020B0604020202020204" pitchFamily="34" charset="0"/>
                <a:cs typeface="Helvetica" panose="020B0604020202020204" pitchFamily="34" charset="0"/>
              </a:rPr>
              <a:t>log (N+1)</a:t>
            </a:r>
            <a:r>
              <a:rPr lang="en-US" altLang="en-US" sz="1400" b="1">
                <a:latin typeface="Helvetica" panose="020B0604020202020204" pitchFamily="34" charset="0"/>
                <a:cs typeface="Helvetica" panose="020B0604020202020204" pitchFamily="34" charset="0"/>
                <a:sym typeface="Symbol" panose="05050102010706020507" pitchFamily="18" charset="2"/>
              </a:rPr>
              <a:t> - 1</a:t>
            </a:r>
            <a:r>
              <a:rPr lang="en-US" altLang="en-US" sz="1400" b="1">
                <a:latin typeface="Helvetica" panose="020B0604020202020204" pitchFamily="34" charset="0"/>
                <a:cs typeface="Helvetica" panose="020B0604020202020204" pitchFamily="34" charset="0"/>
              </a:rPr>
              <a:t>.</a:t>
            </a:r>
          </a:p>
        </p:txBody>
      </p:sp>
      <p:grpSp>
        <p:nvGrpSpPr>
          <p:cNvPr id="164869" name="Group 5">
            <a:extLst>
              <a:ext uri="{FF2B5EF4-FFF2-40B4-BE49-F238E27FC236}">
                <a16:creationId xmlns:a16="http://schemas.microsoft.com/office/drawing/2014/main" id="{7B3215A5-4DE0-4CFA-8748-493E44B18F3E}"/>
              </a:ext>
            </a:extLst>
          </p:cNvPr>
          <p:cNvGrpSpPr>
            <a:grpSpLocks noChangeAspect="1"/>
          </p:cNvGrpSpPr>
          <p:nvPr/>
        </p:nvGrpSpPr>
        <p:grpSpPr bwMode="auto">
          <a:xfrm>
            <a:off x="457200" y="1719263"/>
            <a:ext cx="4579938" cy="2014537"/>
            <a:chOff x="1824" y="1248"/>
            <a:chExt cx="3600" cy="1583"/>
          </a:xfrm>
        </p:grpSpPr>
        <p:grpSp>
          <p:nvGrpSpPr>
            <p:cNvPr id="164961" name="Group 6">
              <a:extLst>
                <a:ext uri="{FF2B5EF4-FFF2-40B4-BE49-F238E27FC236}">
                  <a16:creationId xmlns:a16="http://schemas.microsoft.com/office/drawing/2014/main" id="{F64ED9BF-9A2B-41E6-9B9C-BF7AA2155230}"/>
                </a:ext>
              </a:extLst>
            </p:cNvPr>
            <p:cNvGrpSpPr>
              <a:grpSpLocks noChangeAspect="1"/>
            </p:cNvGrpSpPr>
            <p:nvPr/>
          </p:nvGrpSpPr>
          <p:grpSpPr bwMode="auto">
            <a:xfrm>
              <a:off x="3504" y="1248"/>
              <a:ext cx="384" cy="240"/>
              <a:chOff x="960" y="1536"/>
              <a:chExt cx="384" cy="240"/>
            </a:xfrm>
          </p:grpSpPr>
          <p:sp>
            <p:nvSpPr>
              <p:cNvPr id="165006" name="Oval 7">
                <a:extLst>
                  <a:ext uri="{FF2B5EF4-FFF2-40B4-BE49-F238E27FC236}">
                    <a16:creationId xmlns:a16="http://schemas.microsoft.com/office/drawing/2014/main" id="{87100B49-FB92-45FB-A223-28F747CB5B3F}"/>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5007" name="Text Box 8">
                <a:extLst>
                  <a:ext uri="{FF2B5EF4-FFF2-40B4-BE49-F238E27FC236}">
                    <a16:creationId xmlns:a16="http://schemas.microsoft.com/office/drawing/2014/main" id="{692484B3-3EA4-4FF3-B046-EDF00856B116}"/>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97</a:t>
                </a:r>
              </a:p>
            </p:txBody>
          </p:sp>
        </p:grpSp>
        <p:grpSp>
          <p:nvGrpSpPr>
            <p:cNvPr id="164962" name="Group 9">
              <a:extLst>
                <a:ext uri="{FF2B5EF4-FFF2-40B4-BE49-F238E27FC236}">
                  <a16:creationId xmlns:a16="http://schemas.microsoft.com/office/drawing/2014/main" id="{E6F69CFD-5E23-4305-A0CE-08DED1F44690}"/>
                </a:ext>
              </a:extLst>
            </p:cNvPr>
            <p:cNvGrpSpPr>
              <a:grpSpLocks noChangeAspect="1"/>
            </p:cNvGrpSpPr>
            <p:nvPr/>
          </p:nvGrpSpPr>
          <p:grpSpPr bwMode="auto">
            <a:xfrm>
              <a:off x="3120" y="2112"/>
              <a:ext cx="384" cy="240"/>
              <a:chOff x="960" y="1536"/>
              <a:chExt cx="384" cy="240"/>
            </a:xfrm>
          </p:grpSpPr>
          <p:sp>
            <p:nvSpPr>
              <p:cNvPr id="165004" name="Oval 10">
                <a:extLst>
                  <a:ext uri="{FF2B5EF4-FFF2-40B4-BE49-F238E27FC236}">
                    <a16:creationId xmlns:a16="http://schemas.microsoft.com/office/drawing/2014/main" id="{C1F1EEBF-29B0-4FA1-919E-732C39AF1721}"/>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5005" name="Text Box 11">
                <a:extLst>
                  <a:ext uri="{FF2B5EF4-FFF2-40B4-BE49-F238E27FC236}">
                    <a16:creationId xmlns:a16="http://schemas.microsoft.com/office/drawing/2014/main" id="{141BA047-CE19-48EC-B4F9-47B6069CD67C}"/>
                  </a:ext>
                </a:extLst>
              </p:cNvPr>
              <p:cNvSpPr txBox="1">
                <a:spLocks noChangeAspect="1" noChangeArrowheads="1"/>
              </p:cNvSpPr>
              <p:nvPr/>
            </p:nvSpPr>
            <p:spPr bwMode="auto">
              <a:xfrm>
                <a:off x="978" y="1536"/>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79</a:t>
                </a:r>
              </a:p>
            </p:txBody>
          </p:sp>
        </p:grpSp>
        <p:grpSp>
          <p:nvGrpSpPr>
            <p:cNvPr id="164963" name="Group 12">
              <a:extLst>
                <a:ext uri="{FF2B5EF4-FFF2-40B4-BE49-F238E27FC236}">
                  <a16:creationId xmlns:a16="http://schemas.microsoft.com/office/drawing/2014/main" id="{83D47350-59F2-4394-B502-D6015FF37DD8}"/>
                </a:ext>
              </a:extLst>
            </p:cNvPr>
            <p:cNvGrpSpPr>
              <a:grpSpLocks noChangeAspect="1"/>
            </p:cNvGrpSpPr>
            <p:nvPr/>
          </p:nvGrpSpPr>
          <p:grpSpPr bwMode="auto">
            <a:xfrm>
              <a:off x="2574" y="1632"/>
              <a:ext cx="384" cy="240"/>
              <a:chOff x="960" y="1536"/>
              <a:chExt cx="384" cy="240"/>
            </a:xfrm>
          </p:grpSpPr>
          <p:sp>
            <p:nvSpPr>
              <p:cNvPr id="165002" name="Oval 13">
                <a:extLst>
                  <a:ext uri="{FF2B5EF4-FFF2-40B4-BE49-F238E27FC236}">
                    <a16:creationId xmlns:a16="http://schemas.microsoft.com/office/drawing/2014/main" id="{2682F7A5-E876-4CFA-923F-F9B16A245674}"/>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5003" name="Text Box 14">
                <a:extLst>
                  <a:ext uri="{FF2B5EF4-FFF2-40B4-BE49-F238E27FC236}">
                    <a16:creationId xmlns:a16="http://schemas.microsoft.com/office/drawing/2014/main" id="{45211C5B-9BCE-40EA-98F7-17D5486FEFDD}"/>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93</a:t>
                </a:r>
              </a:p>
            </p:txBody>
          </p:sp>
        </p:grpSp>
        <p:grpSp>
          <p:nvGrpSpPr>
            <p:cNvPr id="164964" name="Group 15">
              <a:extLst>
                <a:ext uri="{FF2B5EF4-FFF2-40B4-BE49-F238E27FC236}">
                  <a16:creationId xmlns:a16="http://schemas.microsoft.com/office/drawing/2014/main" id="{B4636666-983B-471C-BAA9-03E34D606D9F}"/>
                </a:ext>
              </a:extLst>
            </p:cNvPr>
            <p:cNvGrpSpPr>
              <a:grpSpLocks noChangeAspect="1"/>
            </p:cNvGrpSpPr>
            <p:nvPr/>
          </p:nvGrpSpPr>
          <p:grpSpPr bwMode="auto">
            <a:xfrm>
              <a:off x="2064" y="2112"/>
              <a:ext cx="384" cy="240"/>
              <a:chOff x="960" y="1536"/>
              <a:chExt cx="384" cy="240"/>
            </a:xfrm>
          </p:grpSpPr>
          <p:sp>
            <p:nvSpPr>
              <p:cNvPr id="165000" name="Oval 16">
                <a:extLst>
                  <a:ext uri="{FF2B5EF4-FFF2-40B4-BE49-F238E27FC236}">
                    <a16:creationId xmlns:a16="http://schemas.microsoft.com/office/drawing/2014/main" id="{56D4F34E-755B-4690-A612-950E8BD317F2}"/>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5001" name="Text Box 17">
                <a:extLst>
                  <a:ext uri="{FF2B5EF4-FFF2-40B4-BE49-F238E27FC236}">
                    <a16:creationId xmlns:a16="http://schemas.microsoft.com/office/drawing/2014/main" id="{9C1620A5-8ECD-4812-8774-3BCC8CF28B52}"/>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90</a:t>
                </a:r>
              </a:p>
            </p:txBody>
          </p:sp>
        </p:grpSp>
        <p:sp>
          <p:nvSpPr>
            <p:cNvPr id="164965" name="Line 18">
              <a:extLst>
                <a:ext uri="{FF2B5EF4-FFF2-40B4-BE49-F238E27FC236}">
                  <a16:creationId xmlns:a16="http://schemas.microsoft.com/office/drawing/2014/main" id="{F44C3EB8-37CB-4DE7-A207-A8DEA371D69C}"/>
                </a:ext>
              </a:extLst>
            </p:cNvPr>
            <p:cNvSpPr>
              <a:spLocks noChangeAspect="1" noChangeShapeType="1"/>
            </p:cNvSpPr>
            <p:nvPr/>
          </p:nvSpPr>
          <p:spPr bwMode="auto">
            <a:xfrm flipV="1">
              <a:off x="2352" y="182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66" name="Line 19">
              <a:extLst>
                <a:ext uri="{FF2B5EF4-FFF2-40B4-BE49-F238E27FC236}">
                  <a16:creationId xmlns:a16="http://schemas.microsoft.com/office/drawing/2014/main" id="{BCE0217D-77C6-4B91-BE6E-D3A2B8A550E6}"/>
                </a:ext>
              </a:extLst>
            </p:cNvPr>
            <p:cNvSpPr>
              <a:spLocks noChangeAspect="1" noChangeShapeType="1"/>
            </p:cNvSpPr>
            <p:nvPr/>
          </p:nvSpPr>
          <p:spPr bwMode="auto">
            <a:xfrm flipH="1" flipV="1">
              <a:off x="2880" y="182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967" name="Group 20">
              <a:extLst>
                <a:ext uri="{FF2B5EF4-FFF2-40B4-BE49-F238E27FC236}">
                  <a16:creationId xmlns:a16="http://schemas.microsoft.com/office/drawing/2014/main" id="{05469E37-08F1-437D-8F86-9E77EB602BF7}"/>
                </a:ext>
              </a:extLst>
            </p:cNvPr>
            <p:cNvGrpSpPr>
              <a:grpSpLocks noChangeAspect="1"/>
            </p:cNvGrpSpPr>
            <p:nvPr/>
          </p:nvGrpSpPr>
          <p:grpSpPr bwMode="auto">
            <a:xfrm>
              <a:off x="5040" y="2112"/>
              <a:ext cx="384" cy="240"/>
              <a:chOff x="960" y="1536"/>
              <a:chExt cx="384" cy="240"/>
            </a:xfrm>
          </p:grpSpPr>
          <p:sp>
            <p:nvSpPr>
              <p:cNvPr id="164998" name="Oval 21">
                <a:extLst>
                  <a:ext uri="{FF2B5EF4-FFF2-40B4-BE49-F238E27FC236}">
                    <a16:creationId xmlns:a16="http://schemas.microsoft.com/office/drawing/2014/main" id="{0599B220-0ED3-40BC-A5DA-289729AC6221}"/>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99" name="Text Box 22">
                <a:extLst>
                  <a:ext uri="{FF2B5EF4-FFF2-40B4-BE49-F238E27FC236}">
                    <a16:creationId xmlns:a16="http://schemas.microsoft.com/office/drawing/2014/main" id="{B24A3A02-2BE6-467C-A319-D808D8C6D5EC}"/>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81</a:t>
                </a:r>
              </a:p>
            </p:txBody>
          </p:sp>
        </p:grpSp>
        <p:grpSp>
          <p:nvGrpSpPr>
            <p:cNvPr id="164968" name="Group 23">
              <a:extLst>
                <a:ext uri="{FF2B5EF4-FFF2-40B4-BE49-F238E27FC236}">
                  <a16:creationId xmlns:a16="http://schemas.microsoft.com/office/drawing/2014/main" id="{FC08340C-0BC3-4B1E-8AD3-8A2E69D3E9AB}"/>
                </a:ext>
              </a:extLst>
            </p:cNvPr>
            <p:cNvGrpSpPr>
              <a:grpSpLocks noChangeAspect="1"/>
            </p:cNvGrpSpPr>
            <p:nvPr/>
          </p:nvGrpSpPr>
          <p:grpSpPr bwMode="auto">
            <a:xfrm>
              <a:off x="4494" y="1632"/>
              <a:ext cx="384" cy="240"/>
              <a:chOff x="960" y="1536"/>
              <a:chExt cx="384" cy="240"/>
            </a:xfrm>
          </p:grpSpPr>
          <p:sp>
            <p:nvSpPr>
              <p:cNvPr id="164996" name="Oval 24">
                <a:extLst>
                  <a:ext uri="{FF2B5EF4-FFF2-40B4-BE49-F238E27FC236}">
                    <a16:creationId xmlns:a16="http://schemas.microsoft.com/office/drawing/2014/main" id="{84CD8886-B9DB-4848-A304-49701D622C69}"/>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97" name="Text Box 25">
                <a:extLst>
                  <a:ext uri="{FF2B5EF4-FFF2-40B4-BE49-F238E27FC236}">
                    <a16:creationId xmlns:a16="http://schemas.microsoft.com/office/drawing/2014/main" id="{EC6ACBF0-33D6-4D57-B70E-5FBAFAEC51C6}"/>
                  </a:ext>
                </a:extLst>
              </p:cNvPr>
              <p:cNvSpPr txBox="1">
                <a:spLocks noChangeAspect="1" noChangeArrowheads="1"/>
              </p:cNvSpPr>
              <p:nvPr/>
            </p:nvSpPr>
            <p:spPr bwMode="auto">
              <a:xfrm>
                <a:off x="978" y="1536"/>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84</a:t>
                </a:r>
              </a:p>
            </p:txBody>
          </p:sp>
        </p:grpSp>
        <p:grpSp>
          <p:nvGrpSpPr>
            <p:cNvPr id="164969" name="Group 26">
              <a:extLst>
                <a:ext uri="{FF2B5EF4-FFF2-40B4-BE49-F238E27FC236}">
                  <a16:creationId xmlns:a16="http://schemas.microsoft.com/office/drawing/2014/main" id="{B73C053D-B784-4566-A288-32335A5B4C0F}"/>
                </a:ext>
              </a:extLst>
            </p:cNvPr>
            <p:cNvGrpSpPr>
              <a:grpSpLocks noChangeAspect="1"/>
            </p:cNvGrpSpPr>
            <p:nvPr/>
          </p:nvGrpSpPr>
          <p:grpSpPr bwMode="auto">
            <a:xfrm>
              <a:off x="3984" y="2112"/>
              <a:ext cx="384" cy="240"/>
              <a:chOff x="960" y="1536"/>
              <a:chExt cx="384" cy="240"/>
            </a:xfrm>
          </p:grpSpPr>
          <p:sp>
            <p:nvSpPr>
              <p:cNvPr id="164994" name="Oval 27">
                <a:extLst>
                  <a:ext uri="{FF2B5EF4-FFF2-40B4-BE49-F238E27FC236}">
                    <a16:creationId xmlns:a16="http://schemas.microsoft.com/office/drawing/2014/main" id="{2752BB8F-3E4A-408D-8494-E9AAC19108AB}"/>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95" name="Text Box 28">
                <a:extLst>
                  <a:ext uri="{FF2B5EF4-FFF2-40B4-BE49-F238E27FC236}">
                    <a16:creationId xmlns:a16="http://schemas.microsoft.com/office/drawing/2014/main" id="{77F9D898-8F56-46D1-B6A2-300A1F775B9D}"/>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83</a:t>
                </a:r>
              </a:p>
            </p:txBody>
          </p:sp>
        </p:grpSp>
        <p:sp>
          <p:nvSpPr>
            <p:cNvPr id="164970" name="Line 29">
              <a:extLst>
                <a:ext uri="{FF2B5EF4-FFF2-40B4-BE49-F238E27FC236}">
                  <a16:creationId xmlns:a16="http://schemas.microsoft.com/office/drawing/2014/main" id="{7B1427D6-9CB0-4B4F-BDEC-E426A2C551B8}"/>
                </a:ext>
              </a:extLst>
            </p:cNvPr>
            <p:cNvSpPr>
              <a:spLocks noChangeAspect="1" noChangeShapeType="1"/>
            </p:cNvSpPr>
            <p:nvPr/>
          </p:nvSpPr>
          <p:spPr bwMode="auto">
            <a:xfrm flipV="1">
              <a:off x="4272" y="182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71" name="Line 30">
              <a:extLst>
                <a:ext uri="{FF2B5EF4-FFF2-40B4-BE49-F238E27FC236}">
                  <a16:creationId xmlns:a16="http://schemas.microsoft.com/office/drawing/2014/main" id="{92F0C050-13B7-48FD-A3B4-B07EE0701401}"/>
                </a:ext>
              </a:extLst>
            </p:cNvPr>
            <p:cNvSpPr>
              <a:spLocks noChangeAspect="1" noChangeShapeType="1"/>
            </p:cNvSpPr>
            <p:nvPr/>
          </p:nvSpPr>
          <p:spPr bwMode="auto">
            <a:xfrm flipH="1" flipV="1">
              <a:off x="4800" y="182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972" name="Group 31">
              <a:extLst>
                <a:ext uri="{FF2B5EF4-FFF2-40B4-BE49-F238E27FC236}">
                  <a16:creationId xmlns:a16="http://schemas.microsoft.com/office/drawing/2014/main" id="{26C4B1B5-C186-4BD2-8C25-BFF8F9C2257C}"/>
                </a:ext>
              </a:extLst>
            </p:cNvPr>
            <p:cNvGrpSpPr>
              <a:grpSpLocks noChangeAspect="1"/>
            </p:cNvGrpSpPr>
            <p:nvPr/>
          </p:nvGrpSpPr>
          <p:grpSpPr bwMode="auto">
            <a:xfrm>
              <a:off x="2304" y="2591"/>
              <a:ext cx="384" cy="240"/>
              <a:chOff x="960" y="1535"/>
              <a:chExt cx="384" cy="240"/>
            </a:xfrm>
          </p:grpSpPr>
          <p:sp>
            <p:nvSpPr>
              <p:cNvPr id="164992" name="Oval 32">
                <a:extLst>
                  <a:ext uri="{FF2B5EF4-FFF2-40B4-BE49-F238E27FC236}">
                    <a16:creationId xmlns:a16="http://schemas.microsoft.com/office/drawing/2014/main" id="{62198452-E09A-4A0F-A115-9651C197ABDB}"/>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93" name="Text Box 33">
                <a:extLst>
                  <a:ext uri="{FF2B5EF4-FFF2-40B4-BE49-F238E27FC236}">
                    <a16:creationId xmlns:a16="http://schemas.microsoft.com/office/drawing/2014/main" id="{3F3C4895-EA25-4386-8878-188AEC174044}"/>
                  </a:ext>
                </a:extLst>
              </p:cNvPr>
              <p:cNvSpPr txBox="1">
                <a:spLocks noChangeAspect="1" noChangeArrowheads="1"/>
              </p:cNvSpPr>
              <p:nvPr/>
            </p:nvSpPr>
            <p:spPr bwMode="auto">
              <a:xfrm>
                <a:off x="978" y="1535"/>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55</a:t>
                </a:r>
              </a:p>
            </p:txBody>
          </p:sp>
        </p:grpSp>
        <p:grpSp>
          <p:nvGrpSpPr>
            <p:cNvPr id="164973" name="Group 34">
              <a:extLst>
                <a:ext uri="{FF2B5EF4-FFF2-40B4-BE49-F238E27FC236}">
                  <a16:creationId xmlns:a16="http://schemas.microsoft.com/office/drawing/2014/main" id="{858CA426-6B62-4FF3-8B5C-1175E159889B}"/>
                </a:ext>
              </a:extLst>
            </p:cNvPr>
            <p:cNvGrpSpPr>
              <a:grpSpLocks noChangeAspect="1"/>
            </p:cNvGrpSpPr>
            <p:nvPr/>
          </p:nvGrpSpPr>
          <p:grpSpPr bwMode="auto">
            <a:xfrm>
              <a:off x="1824" y="2591"/>
              <a:ext cx="384" cy="240"/>
              <a:chOff x="960" y="1535"/>
              <a:chExt cx="384" cy="240"/>
            </a:xfrm>
          </p:grpSpPr>
          <p:sp>
            <p:nvSpPr>
              <p:cNvPr id="164990" name="Oval 35">
                <a:extLst>
                  <a:ext uri="{FF2B5EF4-FFF2-40B4-BE49-F238E27FC236}">
                    <a16:creationId xmlns:a16="http://schemas.microsoft.com/office/drawing/2014/main" id="{7E1DAA04-3FE4-4F56-B8EB-2A42F5E1509C}"/>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91" name="Text Box 36">
                <a:extLst>
                  <a:ext uri="{FF2B5EF4-FFF2-40B4-BE49-F238E27FC236}">
                    <a16:creationId xmlns:a16="http://schemas.microsoft.com/office/drawing/2014/main" id="{BF6DB62E-9FBA-4D9A-BAD7-4234155707F7}"/>
                  </a:ext>
                </a:extLst>
              </p:cNvPr>
              <p:cNvSpPr txBox="1">
                <a:spLocks noChangeAspect="1" noChangeArrowheads="1"/>
              </p:cNvSpPr>
              <p:nvPr/>
            </p:nvSpPr>
            <p:spPr bwMode="auto">
              <a:xfrm>
                <a:off x="977" y="1535"/>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42</a:t>
                </a:r>
              </a:p>
            </p:txBody>
          </p:sp>
        </p:grpSp>
        <p:sp>
          <p:nvSpPr>
            <p:cNvPr id="164974" name="Line 37">
              <a:extLst>
                <a:ext uri="{FF2B5EF4-FFF2-40B4-BE49-F238E27FC236}">
                  <a16:creationId xmlns:a16="http://schemas.microsoft.com/office/drawing/2014/main" id="{63310ED1-3CA7-41BB-8E58-BCA5DD40D1D8}"/>
                </a:ext>
              </a:extLst>
            </p:cNvPr>
            <p:cNvSpPr>
              <a:spLocks noChangeAspect="1" noChangeShapeType="1"/>
            </p:cNvSpPr>
            <p:nvPr/>
          </p:nvSpPr>
          <p:spPr bwMode="auto">
            <a:xfrm flipV="1">
              <a:off x="2016"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75" name="Line 38">
              <a:extLst>
                <a:ext uri="{FF2B5EF4-FFF2-40B4-BE49-F238E27FC236}">
                  <a16:creationId xmlns:a16="http://schemas.microsoft.com/office/drawing/2014/main" id="{6DA97059-7514-47E5-916B-837E1A99FF19}"/>
                </a:ext>
              </a:extLst>
            </p:cNvPr>
            <p:cNvSpPr>
              <a:spLocks noChangeAspect="1" noChangeShapeType="1"/>
            </p:cNvSpPr>
            <p:nvPr/>
          </p:nvSpPr>
          <p:spPr bwMode="auto">
            <a:xfrm flipH="1" flipV="1">
              <a:off x="2304"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976" name="Group 39">
              <a:extLst>
                <a:ext uri="{FF2B5EF4-FFF2-40B4-BE49-F238E27FC236}">
                  <a16:creationId xmlns:a16="http://schemas.microsoft.com/office/drawing/2014/main" id="{D7D3C896-EC6B-4319-BA52-748B453226BC}"/>
                </a:ext>
              </a:extLst>
            </p:cNvPr>
            <p:cNvGrpSpPr>
              <a:grpSpLocks noChangeAspect="1"/>
            </p:cNvGrpSpPr>
            <p:nvPr/>
          </p:nvGrpSpPr>
          <p:grpSpPr bwMode="auto">
            <a:xfrm>
              <a:off x="3381" y="2591"/>
              <a:ext cx="384" cy="240"/>
              <a:chOff x="960" y="1535"/>
              <a:chExt cx="384" cy="240"/>
            </a:xfrm>
          </p:grpSpPr>
          <p:sp>
            <p:nvSpPr>
              <p:cNvPr id="164988" name="Oval 40">
                <a:extLst>
                  <a:ext uri="{FF2B5EF4-FFF2-40B4-BE49-F238E27FC236}">
                    <a16:creationId xmlns:a16="http://schemas.microsoft.com/office/drawing/2014/main" id="{C42E63A5-4D38-463C-B3D0-75F518E26B06}"/>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89" name="Text Box 41">
                <a:extLst>
                  <a:ext uri="{FF2B5EF4-FFF2-40B4-BE49-F238E27FC236}">
                    <a16:creationId xmlns:a16="http://schemas.microsoft.com/office/drawing/2014/main" id="{7E9AC3D8-421E-4113-9168-38B1C563A1BB}"/>
                  </a:ext>
                </a:extLst>
              </p:cNvPr>
              <p:cNvSpPr txBox="1">
                <a:spLocks noChangeAspect="1" noChangeArrowheads="1"/>
              </p:cNvSpPr>
              <p:nvPr/>
            </p:nvSpPr>
            <p:spPr bwMode="auto">
              <a:xfrm>
                <a:off x="978" y="1535"/>
                <a:ext cx="3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21</a:t>
                </a:r>
              </a:p>
            </p:txBody>
          </p:sp>
        </p:grpSp>
        <p:grpSp>
          <p:nvGrpSpPr>
            <p:cNvPr id="164977" name="Group 42">
              <a:extLst>
                <a:ext uri="{FF2B5EF4-FFF2-40B4-BE49-F238E27FC236}">
                  <a16:creationId xmlns:a16="http://schemas.microsoft.com/office/drawing/2014/main" id="{5D3584D3-68AC-43E6-B6A1-9232637D9BB6}"/>
                </a:ext>
              </a:extLst>
            </p:cNvPr>
            <p:cNvGrpSpPr>
              <a:grpSpLocks noChangeAspect="1"/>
            </p:cNvGrpSpPr>
            <p:nvPr/>
          </p:nvGrpSpPr>
          <p:grpSpPr bwMode="auto">
            <a:xfrm>
              <a:off x="2901" y="2591"/>
              <a:ext cx="384" cy="240"/>
              <a:chOff x="960" y="1535"/>
              <a:chExt cx="384" cy="240"/>
            </a:xfrm>
          </p:grpSpPr>
          <p:sp>
            <p:nvSpPr>
              <p:cNvPr id="164986" name="Oval 43">
                <a:extLst>
                  <a:ext uri="{FF2B5EF4-FFF2-40B4-BE49-F238E27FC236}">
                    <a16:creationId xmlns:a16="http://schemas.microsoft.com/office/drawing/2014/main" id="{4312AF87-92BA-4990-9EA4-ECA0ADCC9228}"/>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87" name="Text Box 44">
                <a:extLst>
                  <a:ext uri="{FF2B5EF4-FFF2-40B4-BE49-F238E27FC236}">
                    <a16:creationId xmlns:a16="http://schemas.microsoft.com/office/drawing/2014/main" id="{F6FB35E2-AD6E-4D63-B6D7-76D7123893FC}"/>
                  </a:ext>
                </a:extLst>
              </p:cNvPr>
              <p:cNvSpPr txBox="1">
                <a:spLocks noChangeAspect="1" noChangeArrowheads="1"/>
              </p:cNvSpPr>
              <p:nvPr/>
            </p:nvSpPr>
            <p:spPr bwMode="auto">
              <a:xfrm>
                <a:off x="977" y="1535"/>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73</a:t>
                </a:r>
              </a:p>
            </p:txBody>
          </p:sp>
        </p:grpSp>
        <p:sp>
          <p:nvSpPr>
            <p:cNvPr id="164978" name="Line 45">
              <a:extLst>
                <a:ext uri="{FF2B5EF4-FFF2-40B4-BE49-F238E27FC236}">
                  <a16:creationId xmlns:a16="http://schemas.microsoft.com/office/drawing/2014/main" id="{44FDEB7D-6C7A-4D19-BFF1-7A104E93DDEE}"/>
                </a:ext>
              </a:extLst>
            </p:cNvPr>
            <p:cNvSpPr>
              <a:spLocks noChangeAspect="1" noChangeShapeType="1"/>
            </p:cNvSpPr>
            <p:nvPr/>
          </p:nvSpPr>
          <p:spPr bwMode="auto">
            <a:xfrm flipV="1">
              <a:off x="3093"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79" name="Line 46">
              <a:extLst>
                <a:ext uri="{FF2B5EF4-FFF2-40B4-BE49-F238E27FC236}">
                  <a16:creationId xmlns:a16="http://schemas.microsoft.com/office/drawing/2014/main" id="{DD970731-3D3A-453D-9E64-0225185008B8}"/>
                </a:ext>
              </a:extLst>
            </p:cNvPr>
            <p:cNvSpPr>
              <a:spLocks noChangeAspect="1" noChangeShapeType="1"/>
            </p:cNvSpPr>
            <p:nvPr/>
          </p:nvSpPr>
          <p:spPr bwMode="auto">
            <a:xfrm flipH="1" flipV="1">
              <a:off x="3381"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980" name="Group 47">
              <a:extLst>
                <a:ext uri="{FF2B5EF4-FFF2-40B4-BE49-F238E27FC236}">
                  <a16:creationId xmlns:a16="http://schemas.microsoft.com/office/drawing/2014/main" id="{7E422DED-88E9-4C47-8022-02FD6123C3BA}"/>
                </a:ext>
              </a:extLst>
            </p:cNvPr>
            <p:cNvGrpSpPr>
              <a:grpSpLocks noChangeAspect="1"/>
            </p:cNvGrpSpPr>
            <p:nvPr/>
          </p:nvGrpSpPr>
          <p:grpSpPr bwMode="auto">
            <a:xfrm>
              <a:off x="3792" y="2592"/>
              <a:ext cx="384" cy="239"/>
              <a:chOff x="960" y="1536"/>
              <a:chExt cx="384" cy="239"/>
            </a:xfrm>
          </p:grpSpPr>
          <p:sp>
            <p:nvSpPr>
              <p:cNvPr id="164984" name="Oval 48">
                <a:extLst>
                  <a:ext uri="{FF2B5EF4-FFF2-40B4-BE49-F238E27FC236}">
                    <a16:creationId xmlns:a16="http://schemas.microsoft.com/office/drawing/2014/main" id="{48D5E8B2-AE7F-4939-8340-73ED00F63A9F}"/>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85" name="Text Box 49">
                <a:extLst>
                  <a:ext uri="{FF2B5EF4-FFF2-40B4-BE49-F238E27FC236}">
                    <a16:creationId xmlns:a16="http://schemas.microsoft.com/office/drawing/2014/main" id="{92C2702A-DCDA-4608-9DAA-17B62EC16E16}"/>
                  </a:ext>
                </a:extLst>
              </p:cNvPr>
              <p:cNvSpPr txBox="1">
                <a:spLocks noChangeAspect="1" noChangeArrowheads="1"/>
              </p:cNvSpPr>
              <p:nvPr/>
            </p:nvSpPr>
            <p:spPr bwMode="auto">
              <a:xfrm>
                <a:off x="977" y="1536"/>
                <a:ext cx="33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83</a:t>
                </a:r>
              </a:p>
            </p:txBody>
          </p:sp>
        </p:grpSp>
        <p:sp>
          <p:nvSpPr>
            <p:cNvPr id="164981" name="Line 50">
              <a:extLst>
                <a:ext uri="{FF2B5EF4-FFF2-40B4-BE49-F238E27FC236}">
                  <a16:creationId xmlns:a16="http://schemas.microsoft.com/office/drawing/2014/main" id="{3C5E6DBE-FF0D-44F9-9651-F1B0D8DD4575}"/>
                </a:ext>
              </a:extLst>
            </p:cNvPr>
            <p:cNvSpPr>
              <a:spLocks noChangeAspect="1" noChangeShapeType="1"/>
            </p:cNvSpPr>
            <p:nvPr/>
          </p:nvSpPr>
          <p:spPr bwMode="auto">
            <a:xfrm flipV="1">
              <a:off x="3984"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82" name="Line 51">
              <a:extLst>
                <a:ext uri="{FF2B5EF4-FFF2-40B4-BE49-F238E27FC236}">
                  <a16:creationId xmlns:a16="http://schemas.microsoft.com/office/drawing/2014/main" id="{CE4E1BFF-2070-4DDA-AEAC-747C612D33B1}"/>
                </a:ext>
              </a:extLst>
            </p:cNvPr>
            <p:cNvSpPr>
              <a:spLocks noChangeAspect="1" noChangeShapeType="1"/>
            </p:cNvSpPr>
            <p:nvPr/>
          </p:nvSpPr>
          <p:spPr bwMode="auto">
            <a:xfrm flipH="1">
              <a:off x="2784" y="1440"/>
              <a:ext cx="81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83" name="Line 52">
              <a:extLst>
                <a:ext uri="{FF2B5EF4-FFF2-40B4-BE49-F238E27FC236}">
                  <a16:creationId xmlns:a16="http://schemas.microsoft.com/office/drawing/2014/main" id="{87C4149E-1294-45B0-9E10-25E7B9033360}"/>
                </a:ext>
              </a:extLst>
            </p:cNvPr>
            <p:cNvSpPr>
              <a:spLocks noChangeAspect="1" noChangeShapeType="1"/>
            </p:cNvSpPr>
            <p:nvPr/>
          </p:nvSpPr>
          <p:spPr bwMode="auto">
            <a:xfrm>
              <a:off x="3792" y="1440"/>
              <a:ext cx="81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64870" name="Freeform 53">
            <a:extLst>
              <a:ext uri="{FF2B5EF4-FFF2-40B4-BE49-F238E27FC236}">
                <a16:creationId xmlns:a16="http://schemas.microsoft.com/office/drawing/2014/main" id="{75FFA4CD-C82B-491F-B6CA-CB44D5684457}"/>
              </a:ext>
            </a:extLst>
          </p:cNvPr>
          <p:cNvSpPr>
            <a:spLocks/>
          </p:cNvSpPr>
          <p:nvPr/>
        </p:nvSpPr>
        <p:spPr bwMode="auto">
          <a:xfrm>
            <a:off x="3200400" y="1676400"/>
            <a:ext cx="2578100" cy="1905000"/>
          </a:xfrm>
          <a:custGeom>
            <a:avLst/>
            <a:gdLst>
              <a:gd name="T0" fmla="*/ 2147483647 w 1624"/>
              <a:gd name="T1" fmla="*/ 2147483647 h 1200"/>
              <a:gd name="T2" fmla="*/ 2147483647 w 1624"/>
              <a:gd name="T3" fmla="*/ 2147483647 h 1200"/>
              <a:gd name="T4" fmla="*/ 2147483647 w 1624"/>
              <a:gd name="T5" fmla="*/ 2147483647 h 1200"/>
              <a:gd name="T6" fmla="*/ 0 w 1624"/>
              <a:gd name="T7" fmla="*/ 2147483647 h 1200"/>
              <a:gd name="T8" fmla="*/ 0 60000 65536"/>
              <a:gd name="T9" fmla="*/ 0 60000 65536"/>
              <a:gd name="T10" fmla="*/ 0 60000 65536"/>
              <a:gd name="T11" fmla="*/ 0 60000 65536"/>
              <a:gd name="T12" fmla="*/ 0 w 1624"/>
              <a:gd name="T13" fmla="*/ 0 h 1200"/>
              <a:gd name="T14" fmla="*/ 1624 w 1624"/>
              <a:gd name="T15" fmla="*/ 1200 h 1200"/>
            </a:gdLst>
            <a:ahLst/>
            <a:cxnLst>
              <a:cxn ang="T8">
                <a:pos x="T0" y="T1"/>
              </a:cxn>
              <a:cxn ang="T9">
                <a:pos x="T2" y="T3"/>
              </a:cxn>
              <a:cxn ang="T10">
                <a:pos x="T4" y="T5"/>
              </a:cxn>
              <a:cxn ang="T11">
                <a:pos x="T6" y="T7"/>
              </a:cxn>
            </a:cxnLst>
            <a:rect l="T12" t="T13" r="T14" b="T15"/>
            <a:pathLst>
              <a:path w="1624" h="1200">
                <a:moveTo>
                  <a:pt x="144" y="1200"/>
                </a:moveTo>
                <a:cubicBezTo>
                  <a:pt x="664" y="1168"/>
                  <a:pt x="1184" y="1136"/>
                  <a:pt x="1392" y="960"/>
                </a:cubicBezTo>
                <a:cubicBezTo>
                  <a:pt x="1600" y="784"/>
                  <a:pt x="1624" y="288"/>
                  <a:pt x="1392" y="144"/>
                </a:cubicBezTo>
                <a:cubicBezTo>
                  <a:pt x="1160" y="0"/>
                  <a:pt x="580" y="48"/>
                  <a:pt x="0" y="96"/>
                </a:cubicBezTo>
              </a:path>
            </a:pathLst>
          </a:custGeom>
          <a:noFill/>
          <a:ln w="25400">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nvGrpSpPr>
          <p:cNvPr id="164871" name="Group 54">
            <a:extLst>
              <a:ext uri="{FF2B5EF4-FFF2-40B4-BE49-F238E27FC236}">
                <a16:creationId xmlns:a16="http://schemas.microsoft.com/office/drawing/2014/main" id="{6964C3D1-505B-408D-AA4D-CD5470FD4BE0}"/>
              </a:ext>
            </a:extLst>
          </p:cNvPr>
          <p:cNvGrpSpPr>
            <a:grpSpLocks/>
          </p:cNvGrpSpPr>
          <p:nvPr/>
        </p:nvGrpSpPr>
        <p:grpSpPr bwMode="auto">
          <a:xfrm>
            <a:off x="4343400" y="2895600"/>
            <a:ext cx="4579938" cy="2014538"/>
            <a:chOff x="288" y="2283"/>
            <a:chExt cx="2885" cy="1269"/>
          </a:xfrm>
        </p:grpSpPr>
        <p:grpSp>
          <p:nvGrpSpPr>
            <p:cNvPr id="164918" name="Group 55">
              <a:extLst>
                <a:ext uri="{FF2B5EF4-FFF2-40B4-BE49-F238E27FC236}">
                  <a16:creationId xmlns:a16="http://schemas.microsoft.com/office/drawing/2014/main" id="{44941B57-725A-46E6-A6C8-C21D58A44910}"/>
                </a:ext>
              </a:extLst>
            </p:cNvPr>
            <p:cNvGrpSpPr>
              <a:grpSpLocks noChangeAspect="1"/>
            </p:cNvGrpSpPr>
            <p:nvPr/>
          </p:nvGrpSpPr>
          <p:grpSpPr bwMode="auto">
            <a:xfrm>
              <a:off x="1634" y="2283"/>
              <a:ext cx="308" cy="192"/>
              <a:chOff x="960" y="1536"/>
              <a:chExt cx="384" cy="240"/>
            </a:xfrm>
          </p:grpSpPr>
          <p:sp>
            <p:nvSpPr>
              <p:cNvPr id="164959" name="Oval 56">
                <a:extLst>
                  <a:ext uri="{FF2B5EF4-FFF2-40B4-BE49-F238E27FC236}">
                    <a16:creationId xmlns:a16="http://schemas.microsoft.com/office/drawing/2014/main" id="{C1C5F82D-E980-4496-80F5-F25B39D1F9C1}"/>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60" name="Text Box 57">
                <a:extLst>
                  <a:ext uri="{FF2B5EF4-FFF2-40B4-BE49-F238E27FC236}">
                    <a16:creationId xmlns:a16="http://schemas.microsoft.com/office/drawing/2014/main" id="{3F4118F6-6D8B-4AD3-BD27-010E631D3AFE}"/>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83</a:t>
                </a:r>
              </a:p>
            </p:txBody>
          </p:sp>
        </p:grpSp>
        <p:grpSp>
          <p:nvGrpSpPr>
            <p:cNvPr id="164919" name="Group 58">
              <a:extLst>
                <a:ext uri="{FF2B5EF4-FFF2-40B4-BE49-F238E27FC236}">
                  <a16:creationId xmlns:a16="http://schemas.microsoft.com/office/drawing/2014/main" id="{C5E270AE-A29C-4B0E-A1F7-D5CD1C596247}"/>
                </a:ext>
              </a:extLst>
            </p:cNvPr>
            <p:cNvGrpSpPr>
              <a:grpSpLocks noChangeAspect="1"/>
            </p:cNvGrpSpPr>
            <p:nvPr/>
          </p:nvGrpSpPr>
          <p:grpSpPr bwMode="auto">
            <a:xfrm>
              <a:off x="1327" y="2976"/>
              <a:ext cx="307" cy="192"/>
              <a:chOff x="960" y="1536"/>
              <a:chExt cx="384" cy="240"/>
            </a:xfrm>
          </p:grpSpPr>
          <p:sp>
            <p:nvSpPr>
              <p:cNvPr id="164957" name="Oval 59">
                <a:extLst>
                  <a:ext uri="{FF2B5EF4-FFF2-40B4-BE49-F238E27FC236}">
                    <a16:creationId xmlns:a16="http://schemas.microsoft.com/office/drawing/2014/main" id="{2F197A80-F536-4AD2-92A8-60F3ABEB3E39}"/>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58" name="Text Box 60">
                <a:extLst>
                  <a:ext uri="{FF2B5EF4-FFF2-40B4-BE49-F238E27FC236}">
                    <a16:creationId xmlns:a16="http://schemas.microsoft.com/office/drawing/2014/main" id="{867FDAF6-E0A7-48B6-BC7C-652EBC00BBE9}"/>
                  </a:ext>
                </a:extLst>
              </p:cNvPr>
              <p:cNvSpPr txBox="1">
                <a:spLocks noChangeAspect="1" noChangeArrowheads="1"/>
              </p:cNvSpPr>
              <p:nvPr/>
            </p:nvSpPr>
            <p:spPr bwMode="auto">
              <a:xfrm>
                <a:off x="978" y="1536"/>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79</a:t>
                </a:r>
              </a:p>
            </p:txBody>
          </p:sp>
        </p:grpSp>
        <p:grpSp>
          <p:nvGrpSpPr>
            <p:cNvPr id="164920" name="Group 61">
              <a:extLst>
                <a:ext uri="{FF2B5EF4-FFF2-40B4-BE49-F238E27FC236}">
                  <a16:creationId xmlns:a16="http://schemas.microsoft.com/office/drawing/2014/main" id="{E56FAADA-00C7-4E97-BCE1-D62D35C189CE}"/>
                </a:ext>
              </a:extLst>
            </p:cNvPr>
            <p:cNvGrpSpPr>
              <a:grpSpLocks noChangeAspect="1"/>
            </p:cNvGrpSpPr>
            <p:nvPr/>
          </p:nvGrpSpPr>
          <p:grpSpPr bwMode="auto">
            <a:xfrm>
              <a:off x="889" y="2591"/>
              <a:ext cx="308" cy="192"/>
              <a:chOff x="960" y="1536"/>
              <a:chExt cx="384" cy="240"/>
            </a:xfrm>
          </p:grpSpPr>
          <p:sp>
            <p:nvSpPr>
              <p:cNvPr id="164955" name="Oval 62">
                <a:extLst>
                  <a:ext uri="{FF2B5EF4-FFF2-40B4-BE49-F238E27FC236}">
                    <a16:creationId xmlns:a16="http://schemas.microsoft.com/office/drawing/2014/main" id="{3106A9C1-566B-442F-AF2C-B93C08E424F4}"/>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56" name="Text Box 63">
                <a:extLst>
                  <a:ext uri="{FF2B5EF4-FFF2-40B4-BE49-F238E27FC236}">
                    <a16:creationId xmlns:a16="http://schemas.microsoft.com/office/drawing/2014/main" id="{1359A0F0-2908-435F-8C4C-07A1040A4C0F}"/>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93</a:t>
                </a:r>
              </a:p>
            </p:txBody>
          </p:sp>
        </p:grpSp>
        <p:grpSp>
          <p:nvGrpSpPr>
            <p:cNvPr id="164921" name="Group 64">
              <a:extLst>
                <a:ext uri="{FF2B5EF4-FFF2-40B4-BE49-F238E27FC236}">
                  <a16:creationId xmlns:a16="http://schemas.microsoft.com/office/drawing/2014/main" id="{F5FEA409-372E-4693-B886-4128709CE5B3}"/>
                </a:ext>
              </a:extLst>
            </p:cNvPr>
            <p:cNvGrpSpPr>
              <a:grpSpLocks noChangeAspect="1"/>
            </p:cNvGrpSpPr>
            <p:nvPr/>
          </p:nvGrpSpPr>
          <p:grpSpPr bwMode="auto">
            <a:xfrm>
              <a:off x="480" y="2976"/>
              <a:ext cx="308" cy="192"/>
              <a:chOff x="960" y="1536"/>
              <a:chExt cx="384" cy="240"/>
            </a:xfrm>
          </p:grpSpPr>
          <p:sp>
            <p:nvSpPr>
              <p:cNvPr id="164953" name="Oval 65">
                <a:extLst>
                  <a:ext uri="{FF2B5EF4-FFF2-40B4-BE49-F238E27FC236}">
                    <a16:creationId xmlns:a16="http://schemas.microsoft.com/office/drawing/2014/main" id="{3D1F67B2-5C06-427D-9911-BFB843DFEE90}"/>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54" name="Text Box 66">
                <a:extLst>
                  <a:ext uri="{FF2B5EF4-FFF2-40B4-BE49-F238E27FC236}">
                    <a16:creationId xmlns:a16="http://schemas.microsoft.com/office/drawing/2014/main" id="{C70AF554-5EF9-46C1-BBD4-0368717143E1}"/>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90</a:t>
                </a:r>
              </a:p>
            </p:txBody>
          </p:sp>
        </p:grpSp>
        <p:sp>
          <p:nvSpPr>
            <p:cNvPr id="164922" name="Line 67">
              <a:extLst>
                <a:ext uri="{FF2B5EF4-FFF2-40B4-BE49-F238E27FC236}">
                  <a16:creationId xmlns:a16="http://schemas.microsoft.com/office/drawing/2014/main" id="{A7F50331-DF02-4B02-8D5E-1ACDE178A088}"/>
                </a:ext>
              </a:extLst>
            </p:cNvPr>
            <p:cNvSpPr>
              <a:spLocks noChangeAspect="1" noChangeShapeType="1"/>
            </p:cNvSpPr>
            <p:nvPr/>
          </p:nvSpPr>
          <p:spPr bwMode="auto">
            <a:xfrm flipV="1">
              <a:off x="711" y="2745"/>
              <a:ext cx="269"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23" name="Line 68">
              <a:extLst>
                <a:ext uri="{FF2B5EF4-FFF2-40B4-BE49-F238E27FC236}">
                  <a16:creationId xmlns:a16="http://schemas.microsoft.com/office/drawing/2014/main" id="{F969E153-EAE0-48B3-817A-11379F13C081}"/>
                </a:ext>
              </a:extLst>
            </p:cNvPr>
            <p:cNvSpPr>
              <a:spLocks noChangeAspect="1" noChangeShapeType="1"/>
            </p:cNvSpPr>
            <p:nvPr/>
          </p:nvSpPr>
          <p:spPr bwMode="auto">
            <a:xfrm flipH="1" flipV="1">
              <a:off x="1134" y="2745"/>
              <a:ext cx="27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924" name="Group 69">
              <a:extLst>
                <a:ext uri="{FF2B5EF4-FFF2-40B4-BE49-F238E27FC236}">
                  <a16:creationId xmlns:a16="http://schemas.microsoft.com/office/drawing/2014/main" id="{FCE8E6AC-CE13-41E5-AE92-4A392899FF2D}"/>
                </a:ext>
              </a:extLst>
            </p:cNvPr>
            <p:cNvGrpSpPr>
              <a:grpSpLocks noChangeAspect="1"/>
            </p:cNvGrpSpPr>
            <p:nvPr/>
          </p:nvGrpSpPr>
          <p:grpSpPr bwMode="auto">
            <a:xfrm>
              <a:off x="2865" y="2976"/>
              <a:ext cx="308" cy="192"/>
              <a:chOff x="960" y="1536"/>
              <a:chExt cx="384" cy="240"/>
            </a:xfrm>
          </p:grpSpPr>
          <p:sp>
            <p:nvSpPr>
              <p:cNvPr id="164951" name="Oval 70">
                <a:extLst>
                  <a:ext uri="{FF2B5EF4-FFF2-40B4-BE49-F238E27FC236}">
                    <a16:creationId xmlns:a16="http://schemas.microsoft.com/office/drawing/2014/main" id="{FF841EFB-BBBA-4A92-9B4F-B519F4F0C3F8}"/>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52" name="Text Box 71">
                <a:extLst>
                  <a:ext uri="{FF2B5EF4-FFF2-40B4-BE49-F238E27FC236}">
                    <a16:creationId xmlns:a16="http://schemas.microsoft.com/office/drawing/2014/main" id="{7699A1D3-C901-4E07-98BA-B5CB2D6BDB98}"/>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81</a:t>
                </a:r>
              </a:p>
            </p:txBody>
          </p:sp>
        </p:grpSp>
        <p:grpSp>
          <p:nvGrpSpPr>
            <p:cNvPr id="164925" name="Group 72">
              <a:extLst>
                <a:ext uri="{FF2B5EF4-FFF2-40B4-BE49-F238E27FC236}">
                  <a16:creationId xmlns:a16="http://schemas.microsoft.com/office/drawing/2014/main" id="{1B9F8DF3-F905-4ADF-B789-9E95D2AC606D}"/>
                </a:ext>
              </a:extLst>
            </p:cNvPr>
            <p:cNvGrpSpPr>
              <a:grpSpLocks noChangeAspect="1"/>
            </p:cNvGrpSpPr>
            <p:nvPr/>
          </p:nvGrpSpPr>
          <p:grpSpPr bwMode="auto">
            <a:xfrm>
              <a:off x="2428" y="2591"/>
              <a:ext cx="307" cy="192"/>
              <a:chOff x="960" y="1536"/>
              <a:chExt cx="384" cy="240"/>
            </a:xfrm>
          </p:grpSpPr>
          <p:sp>
            <p:nvSpPr>
              <p:cNvPr id="164949" name="Oval 73">
                <a:extLst>
                  <a:ext uri="{FF2B5EF4-FFF2-40B4-BE49-F238E27FC236}">
                    <a16:creationId xmlns:a16="http://schemas.microsoft.com/office/drawing/2014/main" id="{870D577C-4791-449F-BD3C-6701B5804249}"/>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50" name="Text Box 74">
                <a:extLst>
                  <a:ext uri="{FF2B5EF4-FFF2-40B4-BE49-F238E27FC236}">
                    <a16:creationId xmlns:a16="http://schemas.microsoft.com/office/drawing/2014/main" id="{79D40F41-7A8B-422D-AB27-3470ACA10613}"/>
                  </a:ext>
                </a:extLst>
              </p:cNvPr>
              <p:cNvSpPr txBox="1">
                <a:spLocks noChangeAspect="1" noChangeArrowheads="1"/>
              </p:cNvSpPr>
              <p:nvPr/>
            </p:nvSpPr>
            <p:spPr bwMode="auto">
              <a:xfrm>
                <a:off x="978" y="1536"/>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84</a:t>
                </a:r>
              </a:p>
            </p:txBody>
          </p:sp>
        </p:grpSp>
        <p:grpSp>
          <p:nvGrpSpPr>
            <p:cNvPr id="164926" name="Group 75">
              <a:extLst>
                <a:ext uri="{FF2B5EF4-FFF2-40B4-BE49-F238E27FC236}">
                  <a16:creationId xmlns:a16="http://schemas.microsoft.com/office/drawing/2014/main" id="{2619D4FC-4DCB-465E-8FF9-A3ABC0F0682B}"/>
                </a:ext>
              </a:extLst>
            </p:cNvPr>
            <p:cNvGrpSpPr>
              <a:grpSpLocks noChangeAspect="1"/>
            </p:cNvGrpSpPr>
            <p:nvPr/>
          </p:nvGrpSpPr>
          <p:grpSpPr bwMode="auto">
            <a:xfrm>
              <a:off x="2019" y="2976"/>
              <a:ext cx="308" cy="192"/>
              <a:chOff x="960" y="1536"/>
              <a:chExt cx="384" cy="240"/>
            </a:xfrm>
          </p:grpSpPr>
          <p:sp>
            <p:nvSpPr>
              <p:cNvPr id="164947" name="Oval 76">
                <a:extLst>
                  <a:ext uri="{FF2B5EF4-FFF2-40B4-BE49-F238E27FC236}">
                    <a16:creationId xmlns:a16="http://schemas.microsoft.com/office/drawing/2014/main" id="{CF2CE655-BE77-4A1E-A260-7FBB95812F9B}"/>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48" name="Text Box 77">
                <a:extLst>
                  <a:ext uri="{FF2B5EF4-FFF2-40B4-BE49-F238E27FC236}">
                    <a16:creationId xmlns:a16="http://schemas.microsoft.com/office/drawing/2014/main" id="{80C5FAC7-E1FE-4EE0-9E0A-1BB2156BEF5B}"/>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83</a:t>
                </a:r>
              </a:p>
            </p:txBody>
          </p:sp>
        </p:grpSp>
        <p:sp>
          <p:nvSpPr>
            <p:cNvPr id="164927" name="Line 78">
              <a:extLst>
                <a:ext uri="{FF2B5EF4-FFF2-40B4-BE49-F238E27FC236}">
                  <a16:creationId xmlns:a16="http://schemas.microsoft.com/office/drawing/2014/main" id="{0345497C-5A01-4C9A-B017-D0A5FAE797AD}"/>
                </a:ext>
              </a:extLst>
            </p:cNvPr>
            <p:cNvSpPr>
              <a:spLocks noChangeAspect="1" noChangeShapeType="1"/>
            </p:cNvSpPr>
            <p:nvPr/>
          </p:nvSpPr>
          <p:spPr bwMode="auto">
            <a:xfrm flipV="1">
              <a:off x="2250" y="2745"/>
              <a:ext cx="269"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28" name="Line 79">
              <a:extLst>
                <a:ext uri="{FF2B5EF4-FFF2-40B4-BE49-F238E27FC236}">
                  <a16:creationId xmlns:a16="http://schemas.microsoft.com/office/drawing/2014/main" id="{AB15A8DF-2165-45D1-86CC-178E104009DD}"/>
                </a:ext>
              </a:extLst>
            </p:cNvPr>
            <p:cNvSpPr>
              <a:spLocks noChangeAspect="1" noChangeShapeType="1"/>
            </p:cNvSpPr>
            <p:nvPr/>
          </p:nvSpPr>
          <p:spPr bwMode="auto">
            <a:xfrm flipH="1" flipV="1">
              <a:off x="2673" y="2745"/>
              <a:ext cx="269"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929" name="Group 80">
              <a:extLst>
                <a:ext uri="{FF2B5EF4-FFF2-40B4-BE49-F238E27FC236}">
                  <a16:creationId xmlns:a16="http://schemas.microsoft.com/office/drawing/2014/main" id="{63902DD8-EAF4-415B-BA7A-ED374D7DA341}"/>
                </a:ext>
              </a:extLst>
            </p:cNvPr>
            <p:cNvGrpSpPr>
              <a:grpSpLocks noChangeAspect="1"/>
            </p:cNvGrpSpPr>
            <p:nvPr/>
          </p:nvGrpSpPr>
          <p:grpSpPr bwMode="auto">
            <a:xfrm>
              <a:off x="673" y="3360"/>
              <a:ext cx="307" cy="192"/>
              <a:chOff x="960" y="1535"/>
              <a:chExt cx="384" cy="240"/>
            </a:xfrm>
          </p:grpSpPr>
          <p:sp>
            <p:nvSpPr>
              <p:cNvPr id="164945" name="Oval 81">
                <a:extLst>
                  <a:ext uri="{FF2B5EF4-FFF2-40B4-BE49-F238E27FC236}">
                    <a16:creationId xmlns:a16="http://schemas.microsoft.com/office/drawing/2014/main" id="{90C1D8A4-E2C1-452C-AC54-94B31A1F8D5B}"/>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46" name="Text Box 82">
                <a:extLst>
                  <a:ext uri="{FF2B5EF4-FFF2-40B4-BE49-F238E27FC236}">
                    <a16:creationId xmlns:a16="http://schemas.microsoft.com/office/drawing/2014/main" id="{B4CED81F-3A9C-4D14-86B5-A284ACB82BD4}"/>
                  </a:ext>
                </a:extLst>
              </p:cNvPr>
              <p:cNvSpPr txBox="1">
                <a:spLocks noChangeAspect="1" noChangeArrowheads="1"/>
              </p:cNvSpPr>
              <p:nvPr/>
            </p:nvSpPr>
            <p:spPr bwMode="auto">
              <a:xfrm>
                <a:off x="978" y="1535"/>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55</a:t>
                </a:r>
              </a:p>
            </p:txBody>
          </p:sp>
        </p:grpSp>
        <p:grpSp>
          <p:nvGrpSpPr>
            <p:cNvPr id="164930" name="Group 83">
              <a:extLst>
                <a:ext uri="{FF2B5EF4-FFF2-40B4-BE49-F238E27FC236}">
                  <a16:creationId xmlns:a16="http://schemas.microsoft.com/office/drawing/2014/main" id="{FD05687C-8D5E-4602-AE5D-60641E6B17A7}"/>
                </a:ext>
              </a:extLst>
            </p:cNvPr>
            <p:cNvGrpSpPr>
              <a:grpSpLocks noChangeAspect="1"/>
            </p:cNvGrpSpPr>
            <p:nvPr/>
          </p:nvGrpSpPr>
          <p:grpSpPr bwMode="auto">
            <a:xfrm>
              <a:off x="288" y="3360"/>
              <a:ext cx="308" cy="192"/>
              <a:chOff x="960" y="1535"/>
              <a:chExt cx="384" cy="240"/>
            </a:xfrm>
          </p:grpSpPr>
          <p:sp>
            <p:nvSpPr>
              <p:cNvPr id="164943" name="Oval 84">
                <a:extLst>
                  <a:ext uri="{FF2B5EF4-FFF2-40B4-BE49-F238E27FC236}">
                    <a16:creationId xmlns:a16="http://schemas.microsoft.com/office/drawing/2014/main" id="{48A865F3-565D-4B31-8ADA-8375AB353A7F}"/>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44" name="Text Box 85">
                <a:extLst>
                  <a:ext uri="{FF2B5EF4-FFF2-40B4-BE49-F238E27FC236}">
                    <a16:creationId xmlns:a16="http://schemas.microsoft.com/office/drawing/2014/main" id="{DD76DDAC-F609-4483-AC6E-0ADD2C927163}"/>
                  </a:ext>
                </a:extLst>
              </p:cNvPr>
              <p:cNvSpPr txBox="1">
                <a:spLocks noChangeAspect="1" noChangeArrowheads="1"/>
              </p:cNvSpPr>
              <p:nvPr/>
            </p:nvSpPr>
            <p:spPr bwMode="auto">
              <a:xfrm>
                <a:off x="977" y="1535"/>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42</a:t>
                </a:r>
              </a:p>
            </p:txBody>
          </p:sp>
        </p:grpSp>
        <p:sp>
          <p:nvSpPr>
            <p:cNvPr id="164931" name="Line 86">
              <a:extLst>
                <a:ext uri="{FF2B5EF4-FFF2-40B4-BE49-F238E27FC236}">
                  <a16:creationId xmlns:a16="http://schemas.microsoft.com/office/drawing/2014/main" id="{C3F3A2DF-9DA3-4E56-B4EF-9C85990A0721}"/>
                </a:ext>
              </a:extLst>
            </p:cNvPr>
            <p:cNvSpPr>
              <a:spLocks noChangeAspect="1" noChangeShapeType="1"/>
            </p:cNvSpPr>
            <p:nvPr/>
          </p:nvSpPr>
          <p:spPr bwMode="auto">
            <a:xfrm flipV="1">
              <a:off x="442" y="3130"/>
              <a:ext cx="115"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32" name="Line 87">
              <a:extLst>
                <a:ext uri="{FF2B5EF4-FFF2-40B4-BE49-F238E27FC236}">
                  <a16:creationId xmlns:a16="http://schemas.microsoft.com/office/drawing/2014/main" id="{889A40CC-ABE8-4830-9269-C405691090D2}"/>
                </a:ext>
              </a:extLst>
            </p:cNvPr>
            <p:cNvSpPr>
              <a:spLocks noChangeAspect="1" noChangeShapeType="1"/>
            </p:cNvSpPr>
            <p:nvPr/>
          </p:nvSpPr>
          <p:spPr bwMode="auto">
            <a:xfrm flipH="1" flipV="1">
              <a:off x="673" y="3130"/>
              <a:ext cx="115"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933" name="Group 88">
              <a:extLst>
                <a:ext uri="{FF2B5EF4-FFF2-40B4-BE49-F238E27FC236}">
                  <a16:creationId xmlns:a16="http://schemas.microsoft.com/office/drawing/2014/main" id="{DA5550F3-4025-449F-9A80-AFA399BF6D74}"/>
                </a:ext>
              </a:extLst>
            </p:cNvPr>
            <p:cNvGrpSpPr>
              <a:grpSpLocks noChangeAspect="1"/>
            </p:cNvGrpSpPr>
            <p:nvPr/>
          </p:nvGrpSpPr>
          <p:grpSpPr bwMode="auto">
            <a:xfrm>
              <a:off x="1536" y="3360"/>
              <a:ext cx="307" cy="192"/>
              <a:chOff x="960" y="1535"/>
              <a:chExt cx="384" cy="240"/>
            </a:xfrm>
          </p:grpSpPr>
          <p:sp>
            <p:nvSpPr>
              <p:cNvPr id="164941" name="Oval 89">
                <a:extLst>
                  <a:ext uri="{FF2B5EF4-FFF2-40B4-BE49-F238E27FC236}">
                    <a16:creationId xmlns:a16="http://schemas.microsoft.com/office/drawing/2014/main" id="{22023C44-5A10-4A7A-B7B3-EE611AC7F815}"/>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42" name="Text Box 90">
                <a:extLst>
                  <a:ext uri="{FF2B5EF4-FFF2-40B4-BE49-F238E27FC236}">
                    <a16:creationId xmlns:a16="http://schemas.microsoft.com/office/drawing/2014/main" id="{A6D85D36-4506-4B34-A6B5-4FC55B7F6A69}"/>
                  </a:ext>
                </a:extLst>
              </p:cNvPr>
              <p:cNvSpPr txBox="1">
                <a:spLocks noChangeAspect="1" noChangeArrowheads="1"/>
              </p:cNvSpPr>
              <p:nvPr/>
            </p:nvSpPr>
            <p:spPr bwMode="auto">
              <a:xfrm>
                <a:off x="978" y="1535"/>
                <a:ext cx="3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21</a:t>
                </a:r>
              </a:p>
            </p:txBody>
          </p:sp>
        </p:grpSp>
        <p:grpSp>
          <p:nvGrpSpPr>
            <p:cNvPr id="164934" name="Group 91">
              <a:extLst>
                <a:ext uri="{FF2B5EF4-FFF2-40B4-BE49-F238E27FC236}">
                  <a16:creationId xmlns:a16="http://schemas.microsoft.com/office/drawing/2014/main" id="{477038AC-215B-4C87-9B16-BD5D1C1E782B}"/>
                </a:ext>
              </a:extLst>
            </p:cNvPr>
            <p:cNvGrpSpPr>
              <a:grpSpLocks noChangeAspect="1"/>
            </p:cNvGrpSpPr>
            <p:nvPr/>
          </p:nvGrpSpPr>
          <p:grpSpPr bwMode="auto">
            <a:xfrm>
              <a:off x="1151" y="3360"/>
              <a:ext cx="308" cy="192"/>
              <a:chOff x="960" y="1535"/>
              <a:chExt cx="384" cy="240"/>
            </a:xfrm>
          </p:grpSpPr>
          <p:sp>
            <p:nvSpPr>
              <p:cNvPr id="164939" name="Oval 92">
                <a:extLst>
                  <a:ext uri="{FF2B5EF4-FFF2-40B4-BE49-F238E27FC236}">
                    <a16:creationId xmlns:a16="http://schemas.microsoft.com/office/drawing/2014/main" id="{3720E2F9-E82C-404F-AA7F-7F26D389883A}"/>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40" name="Text Box 93">
                <a:extLst>
                  <a:ext uri="{FF2B5EF4-FFF2-40B4-BE49-F238E27FC236}">
                    <a16:creationId xmlns:a16="http://schemas.microsoft.com/office/drawing/2014/main" id="{20E0F56D-C35C-4F41-B3FE-11AFED0C6DF5}"/>
                  </a:ext>
                </a:extLst>
              </p:cNvPr>
              <p:cNvSpPr txBox="1">
                <a:spLocks noChangeAspect="1" noChangeArrowheads="1"/>
              </p:cNvSpPr>
              <p:nvPr/>
            </p:nvSpPr>
            <p:spPr bwMode="auto">
              <a:xfrm>
                <a:off x="977" y="1535"/>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73</a:t>
                </a:r>
              </a:p>
            </p:txBody>
          </p:sp>
        </p:grpSp>
        <p:sp>
          <p:nvSpPr>
            <p:cNvPr id="164935" name="Line 94">
              <a:extLst>
                <a:ext uri="{FF2B5EF4-FFF2-40B4-BE49-F238E27FC236}">
                  <a16:creationId xmlns:a16="http://schemas.microsoft.com/office/drawing/2014/main" id="{1F573957-B4CB-425D-A8ED-7291CEE5FA97}"/>
                </a:ext>
              </a:extLst>
            </p:cNvPr>
            <p:cNvSpPr>
              <a:spLocks noChangeAspect="1" noChangeShapeType="1"/>
            </p:cNvSpPr>
            <p:nvPr/>
          </p:nvSpPr>
          <p:spPr bwMode="auto">
            <a:xfrm flipV="1">
              <a:off x="1305" y="3130"/>
              <a:ext cx="115"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36" name="Line 95">
              <a:extLst>
                <a:ext uri="{FF2B5EF4-FFF2-40B4-BE49-F238E27FC236}">
                  <a16:creationId xmlns:a16="http://schemas.microsoft.com/office/drawing/2014/main" id="{63F6CE66-E8FB-4A96-A9EB-11655A822488}"/>
                </a:ext>
              </a:extLst>
            </p:cNvPr>
            <p:cNvSpPr>
              <a:spLocks noChangeAspect="1" noChangeShapeType="1"/>
            </p:cNvSpPr>
            <p:nvPr/>
          </p:nvSpPr>
          <p:spPr bwMode="auto">
            <a:xfrm flipH="1" flipV="1">
              <a:off x="1536" y="3130"/>
              <a:ext cx="115"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37" name="Line 96">
              <a:extLst>
                <a:ext uri="{FF2B5EF4-FFF2-40B4-BE49-F238E27FC236}">
                  <a16:creationId xmlns:a16="http://schemas.microsoft.com/office/drawing/2014/main" id="{FE7A7EE1-3C33-4820-8201-07DB3975A5A0}"/>
                </a:ext>
              </a:extLst>
            </p:cNvPr>
            <p:cNvSpPr>
              <a:spLocks noChangeAspect="1" noChangeShapeType="1"/>
            </p:cNvSpPr>
            <p:nvPr/>
          </p:nvSpPr>
          <p:spPr bwMode="auto">
            <a:xfrm flipH="1">
              <a:off x="1057" y="2437"/>
              <a:ext cx="654"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938" name="Line 97">
              <a:extLst>
                <a:ext uri="{FF2B5EF4-FFF2-40B4-BE49-F238E27FC236}">
                  <a16:creationId xmlns:a16="http://schemas.microsoft.com/office/drawing/2014/main" id="{50081561-E8B8-4607-98A9-1A3B36CEE673}"/>
                </a:ext>
              </a:extLst>
            </p:cNvPr>
            <p:cNvSpPr>
              <a:spLocks noChangeAspect="1" noChangeShapeType="1"/>
            </p:cNvSpPr>
            <p:nvPr/>
          </p:nvSpPr>
          <p:spPr bwMode="auto">
            <a:xfrm>
              <a:off x="1865" y="2437"/>
              <a:ext cx="654"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64872" name="Freeform 98">
            <a:extLst>
              <a:ext uri="{FF2B5EF4-FFF2-40B4-BE49-F238E27FC236}">
                <a16:creationId xmlns:a16="http://schemas.microsoft.com/office/drawing/2014/main" id="{8A059D63-70B9-40EC-A178-A5D86DB25CBA}"/>
              </a:ext>
            </a:extLst>
          </p:cNvPr>
          <p:cNvSpPr>
            <a:spLocks/>
          </p:cNvSpPr>
          <p:nvPr/>
        </p:nvSpPr>
        <p:spPr bwMode="auto">
          <a:xfrm>
            <a:off x="5562600" y="2971800"/>
            <a:ext cx="838200" cy="355600"/>
          </a:xfrm>
          <a:custGeom>
            <a:avLst/>
            <a:gdLst>
              <a:gd name="T0" fmla="*/ 2147483647 w 528"/>
              <a:gd name="T1" fmla="*/ 2147483647 h 224"/>
              <a:gd name="T2" fmla="*/ 2147483647 w 528"/>
              <a:gd name="T3" fmla="*/ 2147483647 h 224"/>
              <a:gd name="T4" fmla="*/ 0 w 528"/>
              <a:gd name="T5" fmla="*/ 2147483647 h 224"/>
              <a:gd name="T6" fmla="*/ 0 60000 65536"/>
              <a:gd name="T7" fmla="*/ 0 60000 65536"/>
              <a:gd name="T8" fmla="*/ 0 60000 65536"/>
              <a:gd name="T9" fmla="*/ 0 w 528"/>
              <a:gd name="T10" fmla="*/ 0 h 224"/>
              <a:gd name="T11" fmla="*/ 528 w 528"/>
              <a:gd name="T12" fmla="*/ 224 h 224"/>
            </a:gdLst>
            <a:ahLst/>
            <a:cxnLst>
              <a:cxn ang="T6">
                <a:pos x="T0" y="T1"/>
              </a:cxn>
              <a:cxn ang="T7">
                <a:pos x="T2" y="T3"/>
              </a:cxn>
              <a:cxn ang="T8">
                <a:pos x="T4" y="T5"/>
              </a:cxn>
            </a:cxnLst>
            <a:rect l="T9" t="T10" r="T11" b="T12"/>
            <a:pathLst>
              <a:path w="528" h="224">
                <a:moveTo>
                  <a:pt x="528" y="32"/>
                </a:moveTo>
                <a:cubicBezTo>
                  <a:pt x="452" y="16"/>
                  <a:pt x="376" y="0"/>
                  <a:pt x="288" y="32"/>
                </a:cubicBezTo>
                <a:cubicBezTo>
                  <a:pt x="200" y="64"/>
                  <a:pt x="100" y="144"/>
                  <a:pt x="0" y="224"/>
                </a:cubicBezTo>
              </a:path>
            </a:pathLst>
          </a:custGeom>
          <a:noFill/>
          <a:ln w="25400">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nvGrpSpPr>
          <p:cNvPr id="164873" name="Group 99">
            <a:extLst>
              <a:ext uri="{FF2B5EF4-FFF2-40B4-BE49-F238E27FC236}">
                <a16:creationId xmlns:a16="http://schemas.microsoft.com/office/drawing/2014/main" id="{ACE90FD3-4646-484A-8F34-DF126470401B}"/>
              </a:ext>
            </a:extLst>
          </p:cNvPr>
          <p:cNvGrpSpPr>
            <a:grpSpLocks/>
          </p:cNvGrpSpPr>
          <p:nvPr/>
        </p:nvGrpSpPr>
        <p:grpSpPr bwMode="auto">
          <a:xfrm>
            <a:off x="449263" y="4691063"/>
            <a:ext cx="4579937" cy="2014537"/>
            <a:chOff x="288" y="2283"/>
            <a:chExt cx="2885" cy="1269"/>
          </a:xfrm>
        </p:grpSpPr>
        <p:grpSp>
          <p:nvGrpSpPr>
            <p:cNvPr id="164875" name="Group 100">
              <a:extLst>
                <a:ext uri="{FF2B5EF4-FFF2-40B4-BE49-F238E27FC236}">
                  <a16:creationId xmlns:a16="http://schemas.microsoft.com/office/drawing/2014/main" id="{4DFAAC05-6321-45D1-8E44-F7249290391D}"/>
                </a:ext>
              </a:extLst>
            </p:cNvPr>
            <p:cNvGrpSpPr>
              <a:grpSpLocks noChangeAspect="1"/>
            </p:cNvGrpSpPr>
            <p:nvPr/>
          </p:nvGrpSpPr>
          <p:grpSpPr bwMode="auto">
            <a:xfrm>
              <a:off x="1634" y="2283"/>
              <a:ext cx="308" cy="192"/>
              <a:chOff x="960" y="1536"/>
              <a:chExt cx="384" cy="240"/>
            </a:xfrm>
          </p:grpSpPr>
          <p:sp>
            <p:nvSpPr>
              <p:cNvPr id="164916" name="Oval 101">
                <a:extLst>
                  <a:ext uri="{FF2B5EF4-FFF2-40B4-BE49-F238E27FC236}">
                    <a16:creationId xmlns:a16="http://schemas.microsoft.com/office/drawing/2014/main" id="{D63F2516-7DB2-49C7-986D-67A5B20BFEBE}"/>
                  </a:ext>
                </a:extLst>
              </p:cNvPr>
              <p:cNvSpPr>
                <a:spLocks noChangeAspect="1" noChangeArrowheads="1"/>
              </p:cNvSpPr>
              <p:nvPr/>
            </p:nvSpPr>
            <p:spPr bwMode="auto">
              <a:xfrm>
                <a:off x="960" y="1537"/>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17" name="Text Box 102">
                <a:extLst>
                  <a:ext uri="{FF2B5EF4-FFF2-40B4-BE49-F238E27FC236}">
                    <a16:creationId xmlns:a16="http://schemas.microsoft.com/office/drawing/2014/main" id="{F4365EF1-4BC9-4A05-84BF-91A02C1516CD}"/>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93</a:t>
                </a:r>
              </a:p>
            </p:txBody>
          </p:sp>
        </p:grpSp>
        <p:grpSp>
          <p:nvGrpSpPr>
            <p:cNvPr id="164876" name="Group 103">
              <a:extLst>
                <a:ext uri="{FF2B5EF4-FFF2-40B4-BE49-F238E27FC236}">
                  <a16:creationId xmlns:a16="http://schemas.microsoft.com/office/drawing/2014/main" id="{0DB806E7-8A3D-4DC7-8B8D-90F326860A17}"/>
                </a:ext>
              </a:extLst>
            </p:cNvPr>
            <p:cNvGrpSpPr>
              <a:grpSpLocks noChangeAspect="1"/>
            </p:cNvGrpSpPr>
            <p:nvPr/>
          </p:nvGrpSpPr>
          <p:grpSpPr bwMode="auto">
            <a:xfrm>
              <a:off x="1327" y="2976"/>
              <a:ext cx="307" cy="192"/>
              <a:chOff x="960" y="1536"/>
              <a:chExt cx="384" cy="240"/>
            </a:xfrm>
          </p:grpSpPr>
          <p:sp>
            <p:nvSpPr>
              <p:cNvPr id="164914" name="Oval 104">
                <a:extLst>
                  <a:ext uri="{FF2B5EF4-FFF2-40B4-BE49-F238E27FC236}">
                    <a16:creationId xmlns:a16="http://schemas.microsoft.com/office/drawing/2014/main" id="{1884259E-99C7-4B2E-AB05-B9A24E16EA64}"/>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15" name="Text Box 105">
                <a:extLst>
                  <a:ext uri="{FF2B5EF4-FFF2-40B4-BE49-F238E27FC236}">
                    <a16:creationId xmlns:a16="http://schemas.microsoft.com/office/drawing/2014/main" id="{39072605-5522-4D69-A619-BA26220623C8}"/>
                  </a:ext>
                </a:extLst>
              </p:cNvPr>
              <p:cNvSpPr txBox="1">
                <a:spLocks noChangeAspect="1" noChangeArrowheads="1"/>
              </p:cNvSpPr>
              <p:nvPr/>
            </p:nvSpPr>
            <p:spPr bwMode="auto">
              <a:xfrm>
                <a:off x="978" y="1536"/>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79</a:t>
                </a:r>
              </a:p>
            </p:txBody>
          </p:sp>
        </p:grpSp>
        <p:grpSp>
          <p:nvGrpSpPr>
            <p:cNvPr id="164877" name="Group 106">
              <a:extLst>
                <a:ext uri="{FF2B5EF4-FFF2-40B4-BE49-F238E27FC236}">
                  <a16:creationId xmlns:a16="http://schemas.microsoft.com/office/drawing/2014/main" id="{9EC318F5-4B0A-4CBF-99EA-894EF5BB6C2D}"/>
                </a:ext>
              </a:extLst>
            </p:cNvPr>
            <p:cNvGrpSpPr>
              <a:grpSpLocks noChangeAspect="1"/>
            </p:cNvGrpSpPr>
            <p:nvPr/>
          </p:nvGrpSpPr>
          <p:grpSpPr bwMode="auto">
            <a:xfrm>
              <a:off x="889" y="2591"/>
              <a:ext cx="308" cy="192"/>
              <a:chOff x="960" y="1536"/>
              <a:chExt cx="384" cy="240"/>
            </a:xfrm>
          </p:grpSpPr>
          <p:sp>
            <p:nvSpPr>
              <p:cNvPr id="164912" name="Oval 107">
                <a:extLst>
                  <a:ext uri="{FF2B5EF4-FFF2-40B4-BE49-F238E27FC236}">
                    <a16:creationId xmlns:a16="http://schemas.microsoft.com/office/drawing/2014/main" id="{F8E41069-3532-421F-B236-32AEFC56A7A6}"/>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13" name="Text Box 108">
                <a:extLst>
                  <a:ext uri="{FF2B5EF4-FFF2-40B4-BE49-F238E27FC236}">
                    <a16:creationId xmlns:a16="http://schemas.microsoft.com/office/drawing/2014/main" id="{C8359F1B-A690-4468-B1CE-AEF3860D813B}"/>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83</a:t>
                </a:r>
              </a:p>
            </p:txBody>
          </p:sp>
        </p:grpSp>
        <p:grpSp>
          <p:nvGrpSpPr>
            <p:cNvPr id="164878" name="Group 109">
              <a:extLst>
                <a:ext uri="{FF2B5EF4-FFF2-40B4-BE49-F238E27FC236}">
                  <a16:creationId xmlns:a16="http://schemas.microsoft.com/office/drawing/2014/main" id="{91134604-5F46-4DCD-BE95-89398FEB6B59}"/>
                </a:ext>
              </a:extLst>
            </p:cNvPr>
            <p:cNvGrpSpPr>
              <a:grpSpLocks noChangeAspect="1"/>
            </p:cNvGrpSpPr>
            <p:nvPr/>
          </p:nvGrpSpPr>
          <p:grpSpPr bwMode="auto">
            <a:xfrm>
              <a:off x="480" y="2976"/>
              <a:ext cx="308" cy="192"/>
              <a:chOff x="960" y="1536"/>
              <a:chExt cx="384" cy="240"/>
            </a:xfrm>
          </p:grpSpPr>
          <p:sp>
            <p:nvSpPr>
              <p:cNvPr id="164910" name="Oval 110">
                <a:extLst>
                  <a:ext uri="{FF2B5EF4-FFF2-40B4-BE49-F238E27FC236}">
                    <a16:creationId xmlns:a16="http://schemas.microsoft.com/office/drawing/2014/main" id="{E525B276-6C96-451D-B76E-47D0AF2EC72A}"/>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11" name="Text Box 111">
                <a:extLst>
                  <a:ext uri="{FF2B5EF4-FFF2-40B4-BE49-F238E27FC236}">
                    <a16:creationId xmlns:a16="http://schemas.microsoft.com/office/drawing/2014/main" id="{FA771964-9D8C-4280-88D0-D2D3050913BE}"/>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90</a:t>
                </a:r>
              </a:p>
            </p:txBody>
          </p:sp>
        </p:grpSp>
        <p:sp>
          <p:nvSpPr>
            <p:cNvPr id="164879" name="Line 112">
              <a:extLst>
                <a:ext uri="{FF2B5EF4-FFF2-40B4-BE49-F238E27FC236}">
                  <a16:creationId xmlns:a16="http://schemas.microsoft.com/office/drawing/2014/main" id="{F165E92E-99E6-4B15-801A-E12F0BEC197E}"/>
                </a:ext>
              </a:extLst>
            </p:cNvPr>
            <p:cNvSpPr>
              <a:spLocks noChangeAspect="1" noChangeShapeType="1"/>
            </p:cNvSpPr>
            <p:nvPr/>
          </p:nvSpPr>
          <p:spPr bwMode="auto">
            <a:xfrm flipV="1">
              <a:off x="711" y="2745"/>
              <a:ext cx="269"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880" name="Line 113">
              <a:extLst>
                <a:ext uri="{FF2B5EF4-FFF2-40B4-BE49-F238E27FC236}">
                  <a16:creationId xmlns:a16="http://schemas.microsoft.com/office/drawing/2014/main" id="{49D34E4A-DB7E-4ECC-95E5-AFF7737F53D6}"/>
                </a:ext>
              </a:extLst>
            </p:cNvPr>
            <p:cNvSpPr>
              <a:spLocks noChangeAspect="1" noChangeShapeType="1"/>
            </p:cNvSpPr>
            <p:nvPr/>
          </p:nvSpPr>
          <p:spPr bwMode="auto">
            <a:xfrm flipH="1" flipV="1">
              <a:off x="1134" y="2745"/>
              <a:ext cx="27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881" name="Group 114">
              <a:extLst>
                <a:ext uri="{FF2B5EF4-FFF2-40B4-BE49-F238E27FC236}">
                  <a16:creationId xmlns:a16="http://schemas.microsoft.com/office/drawing/2014/main" id="{56C37ECF-3E4B-4DF3-8268-B8F7CCADF2E6}"/>
                </a:ext>
              </a:extLst>
            </p:cNvPr>
            <p:cNvGrpSpPr>
              <a:grpSpLocks noChangeAspect="1"/>
            </p:cNvGrpSpPr>
            <p:nvPr/>
          </p:nvGrpSpPr>
          <p:grpSpPr bwMode="auto">
            <a:xfrm>
              <a:off x="2865" y="2976"/>
              <a:ext cx="308" cy="192"/>
              <a:chOff x="960" y="1536"/>
              <a:chExt cx="384" cy="240"/>
            </a:xfrm>
          </p:grpSpPr>
          <p:sp>
            <p:nvSpPr>
              <p:cNvPr id="164908" name="Oval 115">
                <a:extLst>
                  <a:ext uri="{FF2B5EF4-FFF2-40B4-BE49-F238E27FC236}">
                    <a16:creationId xmlns:a16="http://schemas.microsoft.com/office/drawing/2014/main" id="{3DB793AC-2737-4B61-BFB2-20857214FD27}"/>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09" name="Text Box 116">
                <a:extLst>
                  <a:ext uri="{FF2B5EF4-FFF2-40B4-BE49-F238E27FC236}">
                    <a16:creationId xmlns:a16="http://schemas.microsoft.com/office/drawing/2014/main" id="{F946D265-8C84-45F2-8728-3F720451FE8F}"/>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81</a:t>
                </a:r>
              </a:p>
            </p:txBody>
          </p:sp>
        </p:grpSp>
        <p:grpSp>
          <p:nvGrpSpPr>
            <p:cNvPr id="164882" name="Group 117">
              <a:extLst>
                <a:ext uri="{FF2B5EF4-FFF2-40B4-BE49-F238E27FC236}">
                  <a16:creationId xmlns:a16="http://schemas.microsoft.com/office/drawing/2014/main" id="{A112FCDB-F08D-4D2A-AE02-E2432EA4F1DC}"/>
                </a:ext>
              </a:extLst>
            </p:cNvPr>
            <p:cNvGrpSpPr>
              <a:grpSpLocks noChangeAspect="1"/>
            </p:cNvGrpSpPr>
            <p:nvPr/>
          </p:nvGrpSpPr>
          <p:grpSpPr bwMode="auto">
            <a:xfrm>
              <a:off x="2428" y="2591"/>
              <a:ext cx="307" cy="192"/>
              <a:chOff x="960" y="1536"/>
              <a:chExt cx="384" cy="240"/>
            </a:xfrm>
          </p:grpSpPr>
          <p:sp>
            <p:nvSpPr>
              <p:cNvPr id="164906" name="Oval 118">
                <a:extLst>
                  <a:ext uri="{FF2B5EF4-FFF2-40B4-BE49-F238E27FC236}">
                    <a16:creationId xmlns:a16="http://schemas.microsoft.com/office/drawing/2014/main" id="{52EEA4BE-7B02-44F7-A907-2426567C1A78}"/>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07" name="Text Box 119">
                <a:extLst>
                  <a:ext uri="{FF2B5EF4-FFF2-40B4-BE49-F238E27FC236}">
                    <a16:creationId xmlns:a16="http://schemas.microsoft.com/office/drawing/2014/main" id="{15E12D56-1D5C-419C-8852-F5A19C183E37}"/>
                  </a:ext>
                </a:extLst>
              </p:cNvPr>
              <p:cNvSpPr txBox="1">
                <a:spLocks noChangeAspect="1" noChangeArrowheads="1"/>
              </p:cNvSpPr>
              <p:nvPr/>
            </p:nvSpPr>
            <p:spPr bwMode="auto">
              <a:xfrm>
                <a:off x="978" y="1536"/>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84</a:t>
                </a:r>
              </a:p>
            </p:txBody>
          </p:sp>
        </p:grpSp>
        <p:grpSp>
          <p:nvGrpSpPr>
            <p:cNvPr id="164883" name="Group 120">
              <a:extLst>
                <a:ext uri="{FF2B5EF4-FFF2-40B4-BE49-F238E27FC236}">
                  <a16:creationId xmlns:a16="http://schemas.microsoft.com/office/drawing/2014/main" id="{3AA98182-B160-44E1-A07A-82381C2A35DD}"/>
                </a:ext>
              </a:extLst>
            </p:cNvPr>
            <p:cNvGrpSpPr>
              <a:grpSpLocks noChangeAspect="1"/>
            </p:cNvGrpSpPr>
            <p:nvPr/>
          </p:nvGrpSpPr>
          <p:grpSpPr bwMode="auto">
            <a:xfrm>
              <a:off x="2019" y="2976"/>
              <a:ext cx="308" cy="192"/>
              <a:chOff x="960" y="1536"/>
              <a:chExt cx="384" cy="240"/>
            </a:xfrm>
          </p:grpSpPr>
          <p:sp>
            <p:nvSpPr>
              <p:cNvPr id="164904" name="Oval 121">
                <a:extLst>
                  <a:ext uri="{FF2B5EF4-FFF2-40B4-BE49-F238E27FC236}">
                    <a16:creationId xmlns:a16="http://schemas.microsoft.com/office/drawing/2014/main" id="{37FB2D9C-8FB6-4525-9E97-744454EDD752}"/>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05" name="Text Box 122">
                <a:extLst>
                  <a:ext uri="{FF2B5EF4-FFF2-40B4-BE49-F238E27FC236}">
                    <a16:creationId xmlns:a16="http://schemas.microsoft.com/office/drawing/2014/main" id="{B7BE733A-7686-4247-B4D5-C2DC15B44C6B}"/>
                  </a:ext>
                </a:extLst>
              </p:cNvPr>
              <p:cNvSpPr txBox="1">
                <a:spLocks noChangeAspect="1" noChangeArrowheads="1"/>
              </p:cNvSpPr>
              <p:nvPr/>
            </p:nvSpPr>
            <p:spPr bwMode="auto">
              <a:xfrm>
                <a:off x="977" y="1536"/>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83</a:t>
                </a:r>
              </a:p>
            </p:txBody>
          </p:sp>
        </p:grpSp>
        <p:sp>
          <p:nvSpPr>
            <p:cNvPr id="164884" name="Line 123">
              <a:extLst>
                <a:ext uri="{FF2B5EF4-FFF2-40B4-BE49-F238E27FC236}">
                  <a16:creationId xmlns:a16="http://schemas.microsoft.com/office/drawing/2014/main" id="{645CDA55-D219-40E8-A72B-C5E0481C8A8C}"/>
                </a:ext>
              </a:extLst>
            </p:cNvPr>
            <p:cNvSpPr>
              <a:spLocks noChangeAspect="1" noChangeShapeType="1"/>
            </p:cNvSpPr>
            <p:nvPr/>
          </p:nvSpPr>
          <p:spPr bwMode="auto">
            <a:xfrm flipV="1">
              <a:off x="2250" y="2745"/>
              <a:ext cx="269"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885" name="Line 124">
              <a:extLst>
                <a:ext uri="{FF2B5EF4-FFF2-40B4-BE49-F238E27FC236}">
                  <a16:creationId xmlns:a16="http://schemas.microsoft.com/office/drawing/2014/main" id="{B1D2AC54-0306-406E-96C7-1A2AC8F5B00F}"/>
                </a:ext>
              </a:extLst>
            </p:cNvPr>
            <p:cNvSpPr>
              <a:spLocks noChangeAspect="1" noChangeShapeType="1"/>
            </p:cNvSpPr>
            <p:nvPr/>
          </p:nvSpPr>
          <p:spPr bwMode="auto">
            <a:xfrm flipH="1" flipV="1">
              <a:off x="2673" y="2745"/>
              <a:ext cx="269"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886" name="Group 125">
              <a:extLst>
                <a:ext uri="{FF2B5EF4-FFF2-40B4-BE49-F238E27FC236}">
                  <a16:creationId xmlns:a16="http://schemas.microsoft.com/office/drawing/2014/main" id="{4F1728E7-2C8E-498E-BCCA-4D25BED550C4}"/>
                </a:ext>
              </a:extLst>
            </p:cNvPr>
            <p:cNvGrpSpPr>
              <a:grpSpLocks noChangeAspect="1"/>
            </p:cNvGrpSpPr>
            <p:nvPr/>
          </p:nvGrpSpPr>
          <p:grpSpPr bwMode="auto">
            <a:xfrm>
              <a:off x="673" y="3360"/>
              <a:ext cx="307" cy="192"/>
              <a:chOff x="960" y="1535"/>
              <a:chExt cx="384" cy="240"/>
            </a:xfrm>
          </p:grpSpPr>
          <p:sp>
            <p:nvSpPr>
              <p:cNvPr id="164902" name="Oval 126">
                <a:extLst>
                  <a:ext uri="{FF2B5EF4-FFF2-40B4-BE49-F238E27FC236}">
                    <a16:creationId xmlns:a16="http://schemas.microsoft.com/office/drawing/2014/main" id="{8765A1C0-6E27-417A-A1EF-53D825B63441}"/>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03" name="Text Box 127">
                <a:extLst>
                  <a:ext uri="{FF2B5EF4-FFF2-40B4-BE49-F238E27FC236}">
                    <a16:creationId xmlns:a16="http://schemas.microsoft.com/office/drawing/2014/main" id="{33AB4938-B8AC-4DA8-ABB8-F0066BF994BE}"/>
                  </a:ext>
                </a:extLst>
              </p:cNvPr>
              <p:cNvSpPr txBox="1">
                <a:spLocks noChangeAspect="1" noChangeArrowheads="1"/>
              </p:cNvSpPr>
              <p:nvPr/>
            </p:nvSpPr>
            <p:spPr bwMode="auto">
              <a:xfrm>
                <a:off x="978" y="1535"/>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55</a:t>
                </a:r>
              </a:p>
            </p:txBody>
          </p:sp>
        </p:grpSp>
        <p:grpSp>
          <p:nvGrpSpPr>
            <p:cNvPr id="164887" name="Group 128">
              <a:extLst>
                <a:ext uri="{FF2B5EF4-FFF2-40B4-BE49-F238E27FC236}">
                  <a16:creationId xmlns:a16="http://schemas.microsoft.com/office/drawing/2014/main" id="{9F0B45B6-E093-4F63-8840-4DE1CAF6FE98}"/>
                </a:ext>
              </a:extLst>
            </p:cNvPr>
            <p:cNvGrpSpPr>
              <a:grpSpLocks noChangeAspect="1"/>
            </p:cNvGrpSpPr>
            <p:nvPr/>
          </p:nvGrpSpPr>
          <p:grpSpPr bwMode="auto">
            <a:xfrm>
              <a:off x="288" y="3360"/>
              <a:ext cx="308" cy="192"/>
              <a:chOff x="960" y="1535"/>
              <a:chExt cx="384" cy="240"/>
            </a:xfrm>
          </p:grpSpPr>
          <p:sp>
            <p:nvSpPr>
              <p:cNvPr id="164900" name="Oval 129">
                <a:extLst>
                  <a:ext uri="{FF2B5EF4-FFF2-40B4-BE49-F238E27FC236}">
                    <a16:creationId xmlns:a16="http://schemas.microsoft.com/office/drawing/2014/main" id="{69EBEA6D-D18E-4012-905D-AF25FBF0FAD8}"/>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901" name="Text Box 130">
                <a:extLst>
                  <a:ext uri="{FF2B5EF4-FFF2-40B4-BE49-F238E27FC236}">
                    <a16:creationId xmlns:a16="http://schemas.microsoft.com/office/drawing/2014/main" id="{63EF11FC-957C-4B51-8890-12C025306EF3}"/>
                  </a:ext>
                </a:extLst>
              </p:cNvPr>
              <p:cNvSpPr txBox="1">
                <a:spLocks noChangeAspect="1" noChangeArrowheads="1"/>
              </p:cNvSpPr>
              <p:nvPr/>
            </p:nvSpPr>
            <p:spPr bwMode="auto">
              <a:xfrm>
                <a:off x="977" y="1535"/>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42</a:t>
                </a:r>
              </a:p>
            </p:txBody>
          </p:sp>
        </p:grpSp>
        <p:sp>
          <p:nvSpPr>
            <p:cNvPr id="164888" name="Line 131">
              <a:extLst>
                <a:ext uri="{FF2B5EF4-FFF2-40B4-BE49-F238E27FC236}">
                  <a16:creationId xmlns:a16="http://schemas.microsoft.com/office/drawing/2014/main" id="{5D8DF9E1-3D4F-4C93-87FF-3BF5EB214847}"/>
                </a:ext>
              </a:extLst>
            </p:cNvPr>
            <p:cNvSpPr>
              <a:spLocks noChangeAspect="1" noChangeShapeType="1"/>
            </p:cNvSpPr>
            <p:nvPr/>
          </p:nvSpPr>
          <p:spPr bwMode="auto">
            <a:xfrm flipV="1">
              <a:off x="442" y="3130"/>
              <a:ext cx="115"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889" name="Line 132">
              <a:extLst>
                <a:ext uri="{FF2B5EF4-FFF2-40B4-BE49-F238E27FC236}">
                  <a16:creationId xmlns:a16="http://schemas.microsoft.com/office/drawing/2014/main" id="{9F0990F8-95B8-4B2B-B9C0-806761E7ABD3}"/>
                </a:ext>
              </a:extLst>
            </p:cNvPr>
            <p:cNvSpPr>
              <a:spLocks noChangeAspect="1" noChangeShapeType="1"/>
            </p:cNvSpPr>
            <p:nvPr/>
          </p:nvSpPr>
          <p:spPr bwMode="auto">
            <a:xfrm flipH="1" flipV="1">
              <a:off x="673" y="3130"/>
              <a:ext cx="115"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64890" name="Group 133">
              <a:extLst>
                <a:ext uri="{FF2B5EF4-FFF2-40B4-BE49-F238E27FC236}">
                  <a16:creationId xmlns:a16="http://schemas.microsoft.com/office/drawing/2014/main" id="{10090E59-152A-444E-BED2-4D5F20C558C8}"/>
                </a:ext>
              </a:extLst>
            </p:cNvPr>
            <p:cNvGrpSpPr>
              <a:grpSpLocks noChangeAspect="1"/>
            </p:cNvGrpSpPr>
            <p:nvPr/>
          </p:nvGrpSpPr>
          <p:grpSpPr bwMode="auto">
            <a:xfrm>
              <a:off x="1536" y="3360"/>
              <a:ext cx="307" cy="192"/>
              <a:chOff x="960" y="1535"/>
              <a:chExt cx="384" cy="240"/>
            </a:xfrm>
          </p:grpSpPr>
          <p:sp>
            <p:nvSpPr>
              <p:cNvPr id="164898" name="Oval 134">
                <a:extLst>
                  <a:ext uri="{FF2B5EF4-FFF2-40B4-BE49-F238E27FC236}">
                    <a16:creationId xmlns:a16="http://schemas.microsoft.com/office/drawing/2014/main" id="{67E21B25-1AE2-4372-91C6-4C2E77F10B1E}"/>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899" name="Text Box 135">
                <a:extLst>
                  <a:ext uri="{FF2B5EF4-FFF2-40B4-BE49-F238E27FC236}">
                    <a16:creationId xmlns:a16="http://schemas.microsoft.com/office/drawing/2014/main" id="{3D87E8EF-F657-4E91-A2B7-E7FF2E6F5A99}"/>
                  </a:ext>
                </a:extLst>
              </p:cNvPr>
              <p:cNvSpPr txBox="1">
                <a:spLocks noChangeAspect="1" noChangeArrowheads="1"/>
              </p:cNvSpPr>
              <p:nvPr/>
            </p:nvSpPr>
            <p:spPr bwMode="auto">
              <a:xfrm>
                <a:off x="978" y="1535"/>
                <a:ext cx="3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21</a:t>
                </a:r>
              </a:p>
            </p:txBody>
          </p:sp>
        </p:grpSp>
        <p:grpSp>
          <p:nvGrpSpPr>
            <p:cNvPr id="164891" name="Group 136">
              <a:extLst>
                <a:ext uri="{FF2B5EF4-FFF2-40B4-BE49-F238E27FC236}">
                  <a16:creationId xmlns:a16="http://schemas.microsoft.com/office/drawing/2014/main" id="{28EEC239-4831-477C-A416-C72C7A5F7D91}"/>
                </a:ext>
              </a:extLst>
            </p:cNvPr>
            <p:cNvGrpSpPr>
              <a:grpSpLocks noChangeAspect="1"/>
            </p:cNvGrpSpPr>
            <p:nvPr/>
          </p:nvGrpSpPr>
          <p:grpSpPr bwMode="auto">
            <a:xfrm>
              <a:off x="1151" y="3360"/>
              <a:ext cx="308" cy="192"/>
              <a:chOff x="960" y="1535"/>
              <a:chExt cx="384" cy="240"/>
            </a:xfrm>
          </p:grpSpPr>
          <p:sp>
            <p:nvSpPr>
              <p:cNvPr id="164896" name="Oval 137">
                <a:extLst>
                  <a:ext uri="{FF2B5EF4-FFF2-40B4-BE49-F238E27FC236}">
                    <a16:creationId xmlns:a16="http://schemas.microsoft.com/office/drawing/2014/main" id="{16240417-1B55-4312-88AA-DD0B8A0E315D}"/>
                  </a:ext>
                </a:extLst>
              </p:cNvPr>
              <p:cNvSpPr>
                <a:spLocks noChangeAspect="1" noChangeArrowheads="1"/>
              </p:cNvSpPr>
              <p:nvPr/>
            </p:nvSpPr>
            <p:spPr bwMode="auto">
              <a:xfrm>
                <a:off x="960" y="1536"/>
                <a:ext cx="384" cy="192"/>
              </a:xfrm>
              <a:prstGeom prst="ellipse">
                <a:avLst/>
              </a:prstGeom>
              <a:solidFill>
                <a:schemeClr val="accent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897" name="Text Box 138">
                <a:extLst>
                  <a:ext uri="{FF2B5EF4-FFF2-40B4-BE49-F238E27FC236}">
                    <a16:creationId xmlns:a16="http://schemas.microsoft.com/office/drawing/2014/main" id="{80380CB2-E198-4FAC-A1BB-6B6B386958D2}"/>
                  </a:ext>
                </a:extLst>
              </p:cNvPr>
              <p:cNvSpPr txBox="1">
                <a:spLocks noChangeAspect="1" noChangeArrowheads="1"/>
              </p:cNvSpPr>
              <p:nvPr/>
            </p:nvSpPr>
            <p:spPr bwMode="auto">
              <a:xfrm>
                <a:off x="977" y="1535"/>
                <a:ext cx="3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b="1">
                    <a:latin typeface="Arial" panose="020B0604020202020204" pitchFamily="34" charset="0"/>
                  </a:rPr>
                  <a:t>73</a:t>
                </a:r>
              </a:p>
            </p:txBody>
          </p:sp>
        </p:grpSp>
        <p:sp>
          <p:nvSpPr>
            <p:cNvPr id="164892" name="Line 139">
              <a:extLst>
                <a:ext uri="{FF2B5EF4-FFF2-40B4-BE49-F238E27FC236}">
                  <a16:creationId xmlns:a16="http://schemas.microsoft.com/office/drawing/2014/main" id="{093FE227-AFD7-47DC-ACEB-8291239AE398}"/>
                </a:ext>
              </a:extLst>
            </p:cNvPr>
            <p:cNvSpPr>
              <a:spLocks noChangeAspect="1" noChangeShapeType="1"/>
            </p:cNvSpPr>
            <p:nvPr/>
          </p:nvSpPr>
          <p:spPr bwMode="auto">
            <a:xfrm flipV="1">
              <a:off x="1305" y="3130"/>
              <a:ext cx="115"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893" name="Line 140">
              <a:extLst>
                <a:ext uri="{FF2B5EF4-FFF2-40B4-BE49-F238E27FC236}">
                  <a16:creationId xmlns:a16="http://schemas.microsoft.com/office/drawing/2014/main" id="{B4409CC1-11F4-4817-92FF-D6BA87CCF894}"/>
                </a:ext>
              </a:extLst>
            </p:cNvPr>
            <p:cNvSpPr>
              <a:spLocks noChangeAspect="1" noChangeShapeType="1"/>
            </p:cNvSpPr>
            <p:nvPr/>
          </p:nvSpPr>
          <p:spPr bwMode="auto">
            <a:xfrm flipH="1" flipV="1">
              <a:off x="1536" y="3130"/>
              <a:ext cx="115"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894" name="Line 141">
              <a:extLst>
                <a:ext uri="{FF2B5EF4-FFF2-40B4-BE49-F238E27FC236}">
                  <a16:creationId xmlns:a16="http://schemas.microsoft.com/office/drawing/2014/main" id="{D49EBE88-F056-4C65-A727-2BA811953A47}"/>
                </a:ext>
              </a:extLst>
            </p:cNvPr>
            <p:cNvSpPr>
              <a:spLocks noChangeAspect="1" noChangeShapeType="1"/>
            </p:cNvSpPr>
            <p:nvPr/>
          </p:nvSpPr>
          <p:spPr bwMode="auto">
            <a:xfrm flipH="1">
              <a:off x="1057" y="2437"/>
              <a:ext cx="654"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4895" name="Line 142">
              <a:extLst>
                <a:ext uri="{FF2B5EF4-FFF2-40B4-BE49-F238E27FC236}">
                  <a16:creationId xmlns:a16="http://schemas.microsoft.com/office/drawing/2014/main" id="{917E6B85-17E8-4CE3-808B-BDA3656377CC}"/>
                </a:ext>
              </a:extLst>
            </p:cNvPr>
            <p:cNvSpPr>
              <a:spLocks noChangeAspect="1" noChangeShapeType="1"/>
            </p:cNvSpPr>
            <p:nvPr/>
          </p:nvSpPr>
          <p:spPr bwMode="auto">
            <a:xfrm>
              <a:off x="1865" y="2437"/>
              <a:ext cx="654"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64874" name="Freeform 143">
            <a:extLst>
              <a:ext uri="{FF2B5EF4-FFF2-40B4-BE49-F238E27FC236}">
                <a16:creationId xmlns:a16="http://schemas.microsoft.com/office/drawing/2014/main" id="{7840F1CD-8D22-443F-B74F-1F0D522E5947}"/>
              </a:ext>
            </a:extLst>
          </p:cNvPr>
          <p:cNvSpPr>
            <a:spLocks/>
          </p:cNvSpPr>
          <p:nvPr/>
        </p:nvSpPr>
        <p:spPr bwMode="auto">
          <a:xfrm>
            <a:off x="990600" y="5334000"/>
            <a:ext cx="381000" cy="381000"/>
          </a:xfrm>
          <a:custGeom>
            <a:avLst/>
            <a:gdLst>
              <a:gd name="T0" fmla="*/ 2147483647 w 240"/>
              <a:gd name="T1" fmla="*/ 0 h 240"/>
              <a:gd name="T2" fmla="*/ 2147483647 w 240"/>
              <a:gd name="T3" fmla="*/ 2147483647 h 240"/>
              <a:gd name="T4" fmla="*/ 0 w 240"/>
              <a:gd name="T5" fmla="*/ 2147483647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0"/>
                </a:moveTo>
                <a:cubicBezTo>
                  <a:pt x="188" y="28"/>
                  <a:pt x="136" y="56"/>
                  <a:pt x="96" y="96"/>
                </a:cubicBezTo>
                <a:cubicBezTo>
                  <a:pt x="56" y="136"/>
                  <a:pt x="28" y="188"/>
                  <a:pt x="0" y="240"/>
                </a:cubicBezTo>
              </a:path>
            </a:pathLst>
          </a:custGeom>
          <a:noFill/>
          <a:ln w="25400">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a:extLst>
              <a:ext uri="{FF2B5EF4-FFF2-40B4-BE49-F238E27FC236}">
                <a16:creationId xmlns:a16="http://schemas.microsoft.com/office/drawing/2014/main" id="{1F4358D1-8267-40C2-BDA9-39E8AF44BDF4}"/>
              </a:ext>
            </a:extLst>
          </p:cNvPr>
          <p:cNvSpPr>
            <a:spLocks noGrp="1"/>
          </p:cNvSpPr>
          <p:nvPr>
            <p:ph type="title"/>
          </p:nvPr>
        </p:nvSpPr>
        <p:spPr/>
        <p:txBody>
          <a:bodyPr/>
          <a:lstStyle/>
          <a:p>
            <a:r>
              <a:rPr lang="en-US" altLang="en-US"/>
              <a:t>Heap Building</a:t>
            </a:r>
          </a:p>
        </p:txBody>
      </p:sp>
      <p:pic>
        <p:nvPicPr>
          <p:cNvPr id="165891" name="Content Placeholder 4" descr="HeapBld.gif">
            <a:extLst>
              <a:ext uri="{FF2B5EF4-FFF2-40B4-BE49-F238E27FC236}">
                <a16:creationId xmlns:a16="http://schemas.microsoft.com/office/drawing/2014/main" id="{569D3A66-C803-489B-8F92-01791A9326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5856288" cy="4038600"/>
          </a:xfrm>
        </p:spPr>
      </p:pic>
      <p:sp>
        <p:nvSpPr>
          <p:cNvPr id="165892" name="Slide Number Placeholder 3">
            <a:extLst>
              <a:ext uri="{FF2B5EF4-FFF2-40B4-BE49-F238E27FC236}">
                <a16:creationId xmlns:a16="http://schemas.microsoft.com/office/drawing/2014/main" id="{65E118D6-94DE-4C3E-89AF-1D465D5477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A7C362B-AEC8-4113-830F-F7ED53B655BF}" type="slidenum">
              <a:rPr lang="en-US" altLang="en-US" sz="1400"/>
              <a:pPr eaLnBrk="1" hangingPunct="1"/>
              <a:t>161</a:t>
            </a:fld>
            <a:endParaRPr lang="en-US" altLang="en-US" sz="1400"/>
          </a:p>
        </p:txBody>
      </p:sp>
      <p:sp>
        <p:nvSpPr>
          <p:cNvPr id="165893" name="TextBox 5">
            <a:extLst>
              <a:ext uri="{FF2B5EF4-FFF2-40B4-BE49-F238E27FC236}">
                <a16:creationId xmlns:a16="http://schemas.microsoft.com/office/drawing/2014/main" id="{B2F6944B-98A9-4546-AFCE-7BD58360612A}"/>
              </a:ext>
            </a:extLst>
          </p:cNvPr>
          <p:cNvSpPr txBox="1">
            <a:spLocks noChangeArrowheads="1"/>
          </p:cNvSpPr>
          <p:nvPr/>
        </p:nvSpPr>
        <p:spPr bwMode="auto">
          <a:xfrm>
            <a:off x="6324600" y="2209800"/>
            <a:ext cx="236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(4-2) (4-1) (2-1) (5-2) (5-4) (6-3) (6-5) (7-5) (7-6)</a:t>
            </a:r>
          </a:p>
        </p:txBody>
      </p:sp>
      <p:sp>
        <p:nvSpPr>
          <p:cNvPr id="165894" name="TextBox 7">
            <a:extLst>
              <a:ext uri="{FF2B5EF4-FFF2-40B4-BE49-F238E27FC236}">
                <a16:creationId xmlns:a16="http://schemas.microsoft.com/office/drawing/2014/main" id="{16ADBFD2-19D3-4FF9-A5CF-FA7DDE0271EE}"/>
              </a:ext>
            </a:extLst>
          </p:cNvPr>
          <p:cNvSpPr txBox="1">
            <a:spLocks noChangeArrowheads="1"/>
          </p:cNvSpPr>
          <p:nvPr/>
        </p:nvSpPr>
        <p:spPr bwMode="auto">
          <a:xfrm>
            <a:off x="6629400" y="4267200"/>
            <a:ext cx="182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(5-2) (7-3) (7-1) (6-1)</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a:extLst>
              <a:ext uri="{FF2B5EF4-FFF2-40B4-BE49-F238E27FC236}">
                <a16:creationId xmlns:a16="http://schemas.microsoft.com/office/drawing/2014/main" id="{EF2D17F7-7FAF-466C-BD05-FBE6D39EE139}"/>
              </a:ext>
            </a:extLst>
          </p:cNvPr>
          <p:cNvSpPr>
            <a:spLocks noGrp="1"/>
          </p:cNvSpPr>
          <p:nvPr>
            <p:ph type="title"/>
          </p:nvPr>
        </p:nvSpPr>
        <p:spPr/>
        <p:txBody>
          <a:bodyPr/>
          <a:lstStyle/>
          <a:p>
            <a:r>
              <a:rPr lang="en-US" altLang="en-US">
                <a:latin typeface="Helvetica" panose="020B0604020202020204" pitchFamily="34" charset="0"/>
                <a:cs typeface="Helvetica" panose="020B0604020202020204" pitchFamily="34" charset="0"/>
              </a:rPr>
              <a:t>Heap Building Analysis</a:t>
            </a:r>
          </a:p>
        </p:txBody>
      </p:sp>
      <p:sp>
        <p:nvSpPr>
          <p:cNvPr id="166915" name="Content Placeholder 2">
            <a:extLst>
              <a:ext uri="{FF2B5EF4-FFF2-40B4-BE49-F238E27FC236}">
                <a16:creationId xmlns:a16="http://schemas.microsoft.com/office/drawing/2014/main" id="{5AF86AFD-33B8-4021-A3C6-5D4B68FDB7D6}"/>
              </a:ext>
            </a:extLst>
          </p:cNvPr>
          <p:cNvSpPr>
            <a:spLocks noGrp="1"/>
          </p:cNvSpPr>
          <p:nvPr>
            <p:ph idx="1"/>
          </p:nvPr>
        </p:nvSpPr>
        <p:spPr>
          <a:xfrm>
            <a:off x="685800" y="1981200"/>
            <a:ext cx="7772400" cy="4495800"/>
          </a:xfrm>
        </p:spPr>
        <p:txBody>
          <a:bodyPr/>
          <a:lstStyle/>
          <a:p>
            <a:r>
              <a:rPr lang="en-US" altLang="en-US" sz="2800">
                <a:latin typeface="Helvetica" panose="020B0604020202020204" pitchFamily="34" charset="0"/>
              </a:rPr>
              <a:t>Insert into the heap one value at a time: </a:t>
            </a:r>
          </a:p>
          <a:p>
            <a:pPr lvl="1"/>
            <a:r>
              <a:rPr lang="en-US" altLang="en-US" sz="2400">
                <a:latin typeface="Helvetica" panose="020B0604020202020204" pitchFamily="34" charset="0"/>
              </a:rPr>
              <a:t>Push each new value down the tree from the root to where it belongs</a:t>
            </a:r>
          </a:p>
          <a:p>
            <a:pPr lvl="1"/>
            <a:r>
              <a:rPr lang="en-US" altLang="en-US" sz="2400">
                <a:latin typeface="Helvetica" panose="020B0604020202020204" pitchFamily="34" charset="0"/>
              </a:rPr>
              <a:t> </a:t>
            </a:r>
            <a:r>
              <a:rPr lang="en-US" altLang="en-US" sz="2400">
                <a:latin typeface="Symbol" panose="05050102010706020507" pitchFamily="18" charset="2"/>
              </a:rPr>
              <a:t>S</a:t>
            </a:r>
            <a:r>
              <a:rPr lang="en-US" altLang="en-US" sz="2400">
                <a:latin typeface="Helvetica" panose="020B0604020202020204" pitchFamily="34" charset="0"/>
              </a:rPr>
              <a:t> log i = </a:t>
            </a:r>
            <a:r>
              <a:rPr lang="en-US" altLang="en-US" sz="2400">
                <a:latin typeface="Symbol" panose="05050102010706020507" pitchFamily="18" charset="2"/>
              </a:rPr>
              <a:t>Q</a:t>
            </a:r>
            <a:r>
              <a:rPr lang="en-US" altLang="en-US" sz="2400">
                <a:latin typeface="Helvetica" panose="020B0604020202020204" pitchFamily="34" charset="0"/>
              </a:rPr>
              <a:t>(n log n)</a:t>
            </a:r>
          </a:p>
          <a:p>
            <a:r>
              <a:rPr lang="en-US" altLang="en-US" sz="2800">
                <a:latin typeface="Helvetica" panose="020B0604020202020204" pitchFamily="34" charset="0"/>
              </a:rPr>
              <a:t>Starting with full array, work from bottom up</a:t>
            </a:r>
          </a:p>
          <a:p>
            <a:pPr lvl="1"/>
            <a:r>
              <a:rPr lang="en-US" altLang="en-US" sz="2400">
                <a:latin typeface="Helvetica" panose="020B0604020202020204" pitchFamily="34" charset="0"/>
              </a:rPr>
              <a:t>Since nodes below form a heap, just need to push current node down (at worst, go to bottom)</a:t>
            </a:r>
          </a:p>
          <a:p>
            <a:pPr lvl="1"/>
            <a:r>
              <a:rPr lang="en-US" altLang="en-US" sz="2400">
                <a:latin typeface="Helvetica" panose="020B0604020202020204" pitchFamily="34" charset="0"/>
              </a:rPr>
              <a:t>Most nodes are at the bottom, so not far to go</a:t>
            </a:r>
          </a:p>
          <a:p>
            <a:pPr lvl="1"/>
            <a:r>
              <a:rPr lang="en-US" altLang="en-US" sz="2400">
                <a:latin typeface="Helvetica" panose="020B0604020202020204" pitchFamily="34" charset="0"/>
              </a:rPr>
              <a:t> When </a:t>
            </a:r>
            <a:r>
              <a:rPr lang="en-US" altLang="en-US" sz="2400" i="1">
                <a:latin typeface="Helvetica" panose="020B0604020202020204" pitchFamily="34" charset="0"/>
              </a:rPr>
              <a:t>i</a:t>
            </a:r>
            <a:r>
              <a:rPr lang="en-US" altLang="en-US" sz="2400">
                <a:latin typeface="Helvetica" panose="020B0604020202020204" pitchFamily="34" charset="0"/>
              </a:rPr>
              <a:t> is the level of the node counting from the bottom starting with 1, this is </a:t>
            </a:r>
            <a:r>
              <a:rPr lang="en-US" altLang="en-US" sz="2400">
                <a:latin typeface="Symbol" panose="05050102010706020507" pitchFamily="18" charset="2"/>
              </a:rPr>
              <a:t>S</a:t>
            </a:r>
            <a:r>
              <a:rPr lang="en-US" altLang="en-US" sz="2400">
                <a:latin typeface="Helvetica" panose="020B0604020202020204" pitchFamily="34" charset="0"/>
              </a:rPr>
              <a:t> (i-1) n/2</a:t>
            </a:r>
            <a:r>
              <a:rPr lang="en-US" altLang="en-US" sz="2400" baseline="30000">
                <a:latin typeface="Helvetica" panose="020B0604020202020204" pitchFamily="34" charset="0"/>
              </a:rPr>
              <a:t>i</a:t>
            </a:r>
            <a:r>
              <a:rPr lang="en-US" altLang="en-US" sz="2400">
                <a:latin typeface="Helvetica" panose="020B0604020202020204" pitchFamily="34" charset="0"/>
              </a:rPr>
              <a:t> = </a:t>
            </a:r>
            <a:r>
              <a:rPr lang="en-US" altLang="en-US" sz="2400">
                <a:latin typeface="Symbol" panose="05050102010706020507" pitchFamily="18" charset="2"/>
              </a:rPr>
              <a:t>Q</a:t>
            </a:r>
            <a:r>
              <a:rPr lang="en-US" altLang="en-US" sz="2400">
                <a:latin typeface="Helvetica" panose="020B0604020202020204" pitchFamily="34" charset="0"/>
              </a:rPr>
              <a:t>(n).</a:t>
            </a:r>
          </a:p>
        </p:txBody>
      </p:sp>
      <p:sp>
        <p:nvSpPr>
          <p:cNvPr id="166916" name="Slide Number Placeholder 3">
            <a:extLst>
              <a:ext uri="{FF2B5EF4-FFF2-40B4-BE49-F238E27FC236}">
                <a16:creationId xmlns:a16="http://schemas.microsoft.com/office/drawing/2014/main" id="{2F121FDF-225B-4B01-A196-B14C2844C1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F556EC8-2CAE-43A5-8E9C-6340670895AC}" type="slidenum">
              <a:rPr lang="en-US" altLang="en-US" sz="1400"/>
              <a:pPr eaLnBrk="1" hangingPunct="1"/>
              <a:t>162</a:t>
            </a:fld>
            <a:endParaRPr lang="en-US" altLang="en-US" sz="140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E1220586-20BC-4F46-9CC2-B779FCE75DB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Programmer’s View of Files</a:t>
            </a:r>
          </a:p>
        </p:txBody>
      </p:sp>
      <p:sp>
        <p:nvSpPr>
          <p:cNvPr id="167939" name="Rectangle 3">
            <a:extLst>
              <a:ext uri="{FF2B5EF4-FFF2-40B4-BE49-F238E27FC236}">
                <a16:creationId xmlns:a16="http://schemas.microsoft.com/office/drawing/2014/main" id="{8DDF4D08-46C7-44F0-89C6-4675A136EB33}"/>
              </a:ext>
            </a:extLst>
          </p:cNvPr>
          <p:cNvSpPr>
            <a:spLocks noGrp="1" noChangeArrowheads="1"/>
          </p:cNvSpPr>
          <p:nvPr>
            <p:ph type="body" idx="1"/>
          </p:nvPr>
        </p:nvSpPr>
        <p:spPr>
          <a:xfrm>
            <a:off x="455613" y="1598613"/>
            <a:ext cx="8226425" cy="4570412"/>
          </a:xfrm>
        </p:spPr>
        <p:txBody>
          <a:bodyPr/>
          <a:lstStyle/>
          <a:p>
            <a:pPr marL="609600" indent="-609600">
              <a:lnSpc>
                <a:spcPct val="70000"/>
              </a:lnSpc>
              <a:buFontTx/>
              <a:buNone/>
            </a:pPr>
            <a:r>
              <a:rPr lang="en-US" altLang="en-US">
                <a:latin typeface="Helvetica" panose="020B0604020202020204" pitchFamily="34" charset="0"/>
                <a:sym typeface="Symbol" panose="05050102010706020507" pitchFamily="18" charset="2"/>
              </a:rPr>
              <a:t>Logical view of files:</a:t>
            </a:r>
          </a:p>
          <a:p>
            <a:pPr marL="990600" lvl="1" indent="-533400">
              <a:lnSpc>
                <a:spcPct val="70000"/>
              </a:lnSpc>
            </a:pPr>
            <a:r>
              <a:rPr lang="en-US" altLang="en-US">
                <a:latin typeface="Helvetica" panose="020B0604020202020204" pitchFamily="34" charset="0"/>
                <a:sym typeface="Symbol" panose="05050102010706020507" pitchFamily="18" charset="2"/>
              </a:rPr>
              <a:t>An a array of bytes.</a:t>
            </a:r>
          </a:p>
          <a:p>
            <a:pPr marL="990600" lvl="1" indent="-533400">
              <a:lnSpc>
                <a:spcPct val="70000"/>
              </a:lnSpc>
            </a:pPr>
            <a:r>
              <a:rPr lang="en-US" altLang="en-US">
                <a:latin typeface="Helvetica" panose="020B0604020202020204" pitchFamily="34" charset="0"/>
                <a:sym typeface="Symbol" panose="05050102010706020507" pitchFamily="18" charset="2"/>
              </a:rPr>
              <a:t>A </a:t>
            </a:r>
            <a:r>
              <a:rPr lang="en-US" altLang="en-US" u="sng">
                <a:latin typeface="Helvetica" panose="020B0604020202020204" pitchFamily="34" charset="0"/>
                <a:sym typeface="Symbol" panose="05050102010706020507" pitchFamily="18" charset="2"/>
              </a:rPr>
              <a:t>file pointer</a:t>
            </a:r>
            <a:r>
              <a:rPr lang="en-US" altLang="en-US">
                <a:latin typeface="Helvetica" panose="020B0604020202020204" pitchFamily="34" charset="0"/>
                <a:sym typeface="Symbol" panose="05050102010706020507" pitchFamily="18" charset="2"/>
              </a:rPr>
              <a:t> marks the current position.</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70000"/>
              </a:lnSpc>
              <a:buFontTx/>
              <a:buNone/>
            </a:pPr>
            <a:r>
              <a:rPr lang="en-US" altLang="en-US">
                <a:latin typeface="Helvetica" panose="020B0604020202020204" pitchFamily="34" charset="0"/>
                <a:sym typeface="Symbol" panose="05050102010706020507" pitchFamily="18" charset="2"/>
              </a:rPr>
              <a:t>Three fundamental operations:</a:t>
            </a:r>
          </a:p>
          <a:p>
            <a:pPr marL="990600" lvl="1" indent="-533400">
              <a:lnSpc>
                <a:spcPct val="70000"/>
              </a:lnSpc>
            </a:pPr>
            <a:r>
              <a:rPr lang="en-US" altLang="en-US">
                <a:latin typeface="Helvetica" panose="020B0604020202020204" pitchFamily="34" charset="0"/>
                <a:sym typeface="Symbol" panose="05050102010706020507" pitchFamily="18" charset="2"/>
              </a:rPr>
              <a:t>Read bytes from current position (move file pointer)</a:t>
            </a:r>
          </a:p>
          <a:p>
            <a:pPr marL="990600" lvl="1" indent="-533400">
              <a:lnSpc>
                <a:spcPct val="70000"/>
              </a:lnSpc>
            </a:pPr>
            <a:r>
              <a:rPr lang="en-US" altLang="en-US">
                <a:latin typeface="Helvetica" panose="020B0604020202020204" pitchFamily="34" charset="0"/>
                <a:sym typeface="Symbol" panose="05050102010706020507" pitchFamily="18" charset="2"/>
              </a:rPr>
              <a:t>Write bytes to current position (move file pointer)</a:t>
            </a:r>
          </a:p>
          <a:p>
            <a:pPr marL="990600" lvl="1" indent="-533400">
              <a:lnSpc>
                <a:spcPct val="70000"/>
              </a:lnSpc>
            </a:pPr>
            <a:r>
              <a:rPr lang="en-US" altLang="en-US">
                <a:latin typeface="Helvetica" panose="020B0604020202020204" pitchFamily="34" charset="0"/>
                <a:sym typeface="Symbol" panose="05050102010706020507" pitchFamily="18" charset="2"/>
              </a:rPr>
              <a:t>Set file pointer to specified byte position.</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90B1726D-83B7-4153-A9B2-F9DE952C8AD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Java File Functions</a:t>
            </a:r>
          </a:p>
        </p:txBody>
      </p:sp>
      <p:sp>
        <p:nvSpPr>
          <p:cNvPr id="168963" name="Rectangle 3">
            <a:extLst>
              <a:ext uri="{FF2B5EF4-FFF2-40B4-BE49-F238E27FC236}">
                <a16:creationId xmlns:a16="http://schemas.microsoft.com/office/drawing/2014/main" id="{46463C7B-4129-4C18-B56E-808DEE308B05}"/>
              </a:ext>
            </a:extLst>
          </p:cNvPr>
          <p:cNvSpPr>
            <a:spLocks noGrp="1" noChangeArrowheads="1"/>
          </p:cNvSpPr>
          <p:nvPr>
            <p:ph type="body" idx="1"/>
          </p:nvPr>
        </p:nvSpPr>
        <p:spPr>
          <a:xfrm>
            <a:off x="304800" y="1598613"/>
            <a:ext cx="8610600" cy="4570412"/>
          </a:xfrm>
        </p:spPr>
        <p:txBody>
          <a:bodyPr/>
          <a:lstStyle/>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RandomAccessFile(String name, String mode)</a:t>
            </a:r>
          </a:p>
          <a:p>
            <a:pPr marL="609600" indent="-609600">
              <a:lnSpc>
                <a:spcPct val="70000"/>
              </a:lnSpc>
              <a:buFontTx/>
              <a:buNone/>
            </a:pPr>
            <a:endParaRPr lang="en-US" altLang="en-US" sz="2400" b="1">
              <a:latin typeface="Courier New" panose="02070309020205020404" pitchFamily="49" charset="0"/>
              <a:sym typeface="Symbol" panose="05050102010706020507" pitchFamily="18" charset="2"/>
            </a:endParaRP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close()</a:t>
            </a:r>
          </a:p>
          <a:p>
            <a:pPr marL="609600" indent="-609600">
              <a:lnSpc>
                <a:spcPct val="70000"/>
              </a:lnSpc>
              <a:buFontTx/>
              <a:buNone/>
            </a:pPr>
            <a:endParaRPr lang="en-US" altLang="en-US" sz="2400" b="1">
              <a:latin typeface="Courier New" panose="02070309020205020404" pitchFamily="49" charset="0"/>
              <a:sym typeface="Symbol" panose="05050102010706020507" pitchFamily="18" charset="2"/>
            </a:endParaRP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read(byte[] b)</a:t>
            </a:r>
          </a:p>
          <a:p>
            <a:pPr marL="609600" indent="-609600">
              <a:lnSpc>
                <a:spcPct val="70000"/>
              </a:lnSpc>
              <a:buFontTx/>
              <a:buNone/>
            </a:pPr>
            <a:endParaRPr lang="en-US" altLang="en-US" sz="2400" b="1">
              <a:latin typeface="Courier New" panose="02070309020205020404" pitchFamily="49" charset="0"/>
              <a:sym typeface="Symbol" panose="05050102010706020507" pitchFamily="18" charset="2"/>
            </a:endParaRP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write(byte[] b)</a:t>
            </a:r>
          </a:p>
          <a:p>
            <a:pPr marL="609600" indent="-609600">
              <a:lnSpc>
                <a:spcPct val="70000"/>
              </a:lnSpc>
              <a:buFontTx/>
              <a:buNone/>
            </a:pPr>
            <a:endParaRPr lang="en-US" altLang="en-US" sz="2400" b="1">
              <a:latin typeface="Courier New" panose="02070309020205020404" pitchFamily="49" charset="0"/>
              <a:sym typeface="Symbol" panose="05050102010706020507" pitchFamily="18" charset="2"/>
            </a:endParaRP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seek(long pos)</a:t>
            </a:r>
          </a:p>
          <a:p>
            <a:pPr marL="609600" indent="-609600">
              <a:lnSpc>
                <a:spcPct val="70000"/>
              </a:lnSpc>
              <a:buFontTx/>
              <a:buNone/>
            </a:pPr>
            <a:endParaRPr lang="en-US" altLang="en-US" sz="2400" b="1">
              <a:latin typeface="Courier New" panose="02070309020205020404" pitchFamily="49" charset="0"/>
              <a:sym typeface="Symbol" panose="05050102010706020507" pitchFamily="18" charset="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3F866A8-3CA0-413B-9F80-30AF6A4F5E2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Primary vs. Secondary Storage</a:t>
            </a:r>
          </a:p>
        </p:txBody>
      </p:sp>
      <p:sp>
        <p:nvSpPr>
          <p:cNvPr id="169987" name="Rectangle 3">
            <a:extLst>
              <a:ext uri="{FF2B5EF4-FFF2-40B4-BE49-F238E27FC236}">
                <a16:creationId xmlns:a16="http://schemas.microsoft.com/office/drawing/2014/main" id="{9D371D76-1745-436F-8798-4048F1AB9FBE}"/>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u="sng">
                <a:latin typeface="Helvetica" panose="020B0604020202020204" pitchFamily="34" charset="0"/>
                <a:sym typeface="Symbol" panose="05050102010706020507" pitchFamily="18" charset="2"/>
              </a:rPr>
              <a:t>Primary storage</a:t>
            </a:r>
            <a:r>
              <a:rPr lang="en-US" altLang="en-US">
                <a:latin typeface="Helvetica" panose="020B0604020202020204" pitchFamily="34" charset="0"/>
                <a:sym typeface="Symbol" panose="05050102010706020507" pitchFamily="18" charset="2"/>
              </a:rPr>
              <a:t>: Main memory (RAM)</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u="sng">
                <a:latin typeface="Helvetica" panose="020B0604020202020204" pitchFamily="34" charset="0"/>
                <a:sym typeface="Symbol" panose="05050102010706020507" pitchFamily="18" charset="2"/>
              </a:rPr>
              <a:t>Secondary Storage</a:t>
            </a:r>
            <a:r>
              <a:rPr lang="en-US" altLang="en-US">
                <a:latin typeface="Helvetica" panose="020B0604020202020204" pitchFamily="34" charset="0"/>
                <a:sym typeface="Symbol" panose="05050102010706020507" pitchFamily="18" charset="2"/>
              </a:rPr>
              <a:t>: Peripheral devices</a:t>
            </a:r>
          </a:p>
          <a:p>
            <a:pPr marL="990600" lvl="1" indent="-533400">
              <a:lnSpc>
                <a:spcPct val="80000"/>
              </a:lnSpc>
            </a:pPr>
            <a:r>
              <a:rPr lang="en-US" altLang="en-US">
                <a:latin typeface="Helvetica" panose="020B0604020202020204" pitchFamily="34" charset="0"/>
                <a:sym typeface="Symbol" panose="05050102010706020507" pitchFamily="18" charset="2"/>
              </a:rPr>
              <a:t>Disk drives</a:t>
            </a:r>
          </a:p>
          <a:p>
            <a:pPr marL="990600" lvl="1" indent="-533400">
              <a:lnSpc>
                <a:spcPct val="80000"/>
              </a:lnSpc>
            </a:pPr>
            <a:r>
              <a:rPr lang="en-US" altLang="en-US">
                <a:latin typeface="Helvetica" panose="020B0604020202020204" pitchFamily="34" charset="0"/>
                <a:sym typeface="Symbol" panose="05050102010706020507" pitchFamily="18" charset="2"/>
              </a:rPr>
              <a:t>Tape drives</a:t>
            </a:r>
          </a:p>
          <a:p>
            <a:pPr marL="990600" lvl="1" indent="-533400">
              <a:lnSpc>
                <a:spcPct val="80000"/>
              </a:lnSpc>
            </a:pPr>
            <a:r>
              <a:rPr lang="en-US" altLang="en-US">
                <a:latin typeface="Helvetica" panose="020B0604020202020204" pitchFamily="34" charset="0"/>
                <a:sym typeface="Symbol" panose="05050102010706020507" pitchFamily="18" charset="2"/>
              </a:rPr>
              <a:t>Flash drives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D340ABEF-4712-4EFF-A044-202577CD990C}"/>
              </a:ext>
            </a:extLst>
          </p:cNvPr>
          <p:cNvSpPr>
            <a:spLocks noGrp="1" noChangeArrowheads="1"/>
          </p:cNvSpPr>
          <p:nvPr>
            <p:ph type="title"/>
          </p:nvPr>
        </p:nvSpPr>
        <p:spPr>
          <a:xfrm>
            <a:off x="457200" y="304800"/>
            <a:ext cx="8226425" cy="914400"/>
          </a:xfrm>
        </p:spPr>
        <p:txBody>
          <a:bodyPr/>
          <a:lstStyle/>
          <a:p>
            <a:r>
              <a:rPr lang="en-US" altLang="en-US">
                <a:latin typeface="Helvetica" panose="020B0604020202020204" pitchFamily="34" charset="0"/>
              </a:rPr>
              <a:t>Comparisons</a:t>
            </a:r>
          </a:p>
        </p:txBody>
      </p:sp>
      <p:sp>
        <p:nvSpPr>
          <p:cNvPr id="171011" name="Rectangle 3">
            <a:extLst>
              <a:ext uri="{FF2B5EF4-FFF2-40B4-BE49-F238E27FC236}">
                <a16:creationId xmlns:a16="http://schemas.microsoft.com/office/drawing/2014/main" id="{39096700-5ACA-4DA1-8F41-13F9A0F94734}"/>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12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12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12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400">
                <a:latin typeface="Helvetica" panose="020B0604020202020204" pitchFamily="34" charset="0"/>
                <a:sym typeface="Symbol" panose="05050102010706020507" pitchFamily="18" charset="2"/>
              </a:rPr>
              <a:t>RAM is usually </a:t>
            </a:r>
            <a:r>
              <a:rPr lang="en-US" altLang="en-US" sz="2400" u="sng">
                <a:latin typeface="Helvetica" panose="020B0604020202020204" pitchFamily="34" charset="0"/>
                <a:sym typeface="Symbol" panose="05050102010706020507" pitchFamily="18" charset="2"/>
              </a:rPr>
              <a:t>volatile</a:t>
            </a:r>
            <a:r>
              <a:rPr lang="en-US" altLang="en-US" sz="2400">
                <a:latin typeface="Helvetica" panose="020B0604020202020204" pitchFamily="34" charset="0"/>
                <a:sym typeface="Symbol" panose="05050102010706020507" pitchFamily="18" charset="2"/>
              </a:rPr>
              <a:t>.</a:t>
            </a:r>
          </a:p>
          <a:p>
            <a:pPr marL="609600" indent="-609600">
              <a:lnSpc>
                <a:spcPct val="30000"/>
              </a:lnSpc>
              <a:buFontTx/>
              <a:buNone/>
            </a:pPr>
            <a:endParaRPr lang="en-US" altLang="en-US" sz="24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400">
                <a:latin typeface="Helvetica" panose="020B0604020202020204" pitchFamily="34" charset="0"/>
                <a:sym typeface="Symbol" panose="05050102010706020507" pitchFamily="18" charset="2"/>
              </a:rPr>
              <a:t>RAM is about 1/2 million times faster than disk.</a:t>
            </a:r>
          </a:p>
        </p:txBody>
      </p:sp>
      <p:graphicFrame>
        <p:nvGraphicFramePr>
          <p:cNvPr id="429213" name="Group 157">
            <a:extLst>
              <a:ext uri="{FF2B5EF4-FFF2-40B4-BE49-F238E27FC236}">
                <a16:creationId xmlns:a16="http://schemas.microsoft.com/office/drawing/2014/main" id="{DEC85621-19F6-4B0F-9427-9BDED3767FA9}"/>
              </a:ext>
            </a:extLst>
          </p:cNvPr>
          <p:cNvGraphicFramePr>
            <a:graphicFrameLocks noGrp="1"/>
          </p:cNvGraphicFramePr>
          <p:nvPr/>
        </p:nvGraphicFramePr>
        <p:xfrm>
          <a:off x="304800" y="1295400"/>
          <a:ext cx="8458200" cy="2995613"/>
        </p:xfrm>
        <a:graphic>
          <a:graphicData uri="http://schemas.openxmlformats.org/drawingml/2006/table">
            <a:tbl>
              <a:tblPr/>
              <a:tblGrid>
                <a:gridCol w="1219201">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1219202">
                  <a:extLst>
                    <a:ext uri="{9D8B030D-6E8A-4147-A177-3AD203B41FA5}">
                      <a16:colId xmlns:a16="http://schemas.microsoft.com/office/drawing/2014/main" val="20007"/>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Medium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1996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$45.00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0.3500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0.1500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0.0742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0.0339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Disk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Flash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0.0900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0.0098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0.0029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Floppy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B7E0CF3F-A14D-431D-9389-4ED3F962DE3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Golden Rule of File Processing</a:t>
            </a:r>
          </a:p>
        </p:txBody>
      </p:sp>
      <p:sp>
        <p:nvSpPr>
          <p:cNvPr id="172035" name="Rectangle 3">
            <a:extLst>
              <a:ext uri="{FF2B5EF4-FFF2-40B4-BE49-F238E27FC236}">
                <a16:creationId xmlns:a16="http://schemas.microsoft.com/office/drawing/2014/main" id="{E82F10C3-ECEF-408F-89F0-935ABAB0D4E7}"/>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sz="2800">
                <a:latin typeface="Helvetica" panose="020B0604020202020204" pitchFamily="34" charset="0"/>
                <a:sym typeface="Symbol" panose="05050102010706020507" pitchFamily="18" charset="2"/>
              </a:rPr>
              <a:t>Minimize the number of disk accesses!</a:t>
            </a:r>
          </a:p>
          <a:p>
            <a:pPr marL="609600" indent="-609600">
              <a:lnSpc>
                <a:spcPct val="0"/>
              </a:lnSpc>
              <a:buFontTx/>
              <a:buNone/>
            </a:pPr>
            <a:endParaRPr lang="en-US" altLang="en-US" sz="2800">
              <a:latin typeface="Helvetica" panose="020B0604020202020204" pitchFamily="34" charset="0"/>
              <a:sym typeface="Symbol" panose="05050102010706020507" pitchFamily="18" charset="2"/>
            </a:endParaRPr>
          </a:p>
          <a:p>
            <a:pPr marL="990600" lvl="1" indent="-533400">
              <a:lnSpc>
                <a:spcPct val="80000"/>
              </a:lnSpc>
              <a:buFontTx/>
              <a:buNone/>
            </a:pPr>
            <a:r>
              <a:rPr lang="en-US" altLang="en-US" sz="2400">
                <a:latin typeface="Helvetica" panose="020B0604020202020204" pitchFamily="34" charset="0"/>
                <a:sym typeface="Symbol" panose="05050102010706020507" pitchFamily="18" charset="2"/>
              </a:rPr>
              <a:t>1. Arrange information so that you get what you want with few disk accesses.</a:t>
            </a:r>
          </a:p>
          <a:p>
            <a:pPr marL="990600" lvl="1" indent="-533400">
              <a:lnSpc>
                <a:spcPct val="80000"/>
              </a:lnSpc>
              <a:buFontTx/>
              <a:buNone/>
            </a:pPr>
            <a:r>
              <a:rPr lang="en-US" altLang="en-US" sz="2400">
                <a:latin typeface="Helvetica" panose="020B0604020202020204" pitchFamily="34" charset="0"/>
                <a:sym typeface="Symbol" panose="05050102010706020507" pitchFamily="18" charset="2"/>
              </a:rPr>
              <a:t>2. Arrange information to minimize future disk accesses.</a:t>
            </a:r>
          </a:p>
          <a:p>
            <a:pPr marL="609600" indent="-609600">
              <a:lnSpc>
                <a:spcPct val="30000"/>
              </a:lnSpc>
              <a:buFontTx/>
              <a:buNone/>
            </a:pPr>
            <a:endParaRPr lang="en-US" altLang="en-US" sz="24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An organization for data on disk is often called a </a:t>
            </a:r>
            <a:r>
              <a:rPr lang="en-US" altLang="en-US" sz="2800" u="sng">
                <a:latin typeface="Helvetica" panose="020B0604020202020204" pitchFamily="34" charset="0"/>
                <a:sym typeface="Symbol" panose="05050102010706020507" pitchFamily="18" charset="2"/>
              </a:rPr>
              <a:t>file structure</a:t>
            </a:r>
            <a:r>
              <a:rPr lang="en-US" altLang="en-US" sz="2800">
                <a:latin typeface="Helvetica" panose="020B0604020202020204" pitchFamily="34" charset="0"/>
                <a:sym typeface="Symbol" panose="05050102010706020507" pitchFamily="18" charset="2"/>
              </a:rPr>
              <a:t>.</a:t>
            </a:r>
          </a:p>
          <a:p>
            <a:pPr marL="609600" indent="-609600">
              <a:lnSpc>
                <a:spcPct val="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Disk-based space/time tradeoff: Compress information to save processing time by reducing disk accesses.</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38067F4-77FE-48A7-B4BC-5FDC40FA884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Disk Drives</a:t>
            </a:r>
          </a:p>
        </p:txBody>
      </p:sp>
      <p:sp>
        <p:nvSpPr>
          <p:cNvPr id="173059" name="Rectangle 3">
            <a:extLst>
              <a:ext uri="{FF2B5EF4-FFF2-40B4-BE49-F238E27FC236}">
                <a16:creationId xmlns:a16="http://schemas.microsoft.com/office/drawing/2014/main" id="{878627A1-1FC8-4B32-8BED-0340E5E5D036}"/>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endParaRPr lang="en-US" altLang="en-US" sz="3600">
              <a:latin typeface="Helvetica" panose="020B0604020202020204" pitchFamily="34" charset="0"/>
              <a:sym typeface="Symbol" panose="05050102010706020507" pitchFamily="18" charset="2"/>
            </a:endParaRPr>
          </a:p>
        </p:txBody>
      </p:sp>
      <p:pic>
        <p:nvPicPr>
          <p:cNvPr id="173060" name="Picture 4" descr="Plat">
            <a:extLst>
              <a:ext uri="{FF2B5EF4-FFF2-40B4-BE49-F238E27FC236}">
                <a16:creationId xmlns:a16="http://schemas.microsoft.com/office/drawing/2014/main" id="{D99CA060-1E4B-4AFF-AEDA-8981E1F8E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25" t="2350" r="4259" b="2350"/>
          <a:stretch>
            <a:fillRect/>
          </a:stretch>
        </p:blipFill>
        <p:spPr bwMode="auto">
          <a:xfrm>
            <a:off x="457200" y="1600200"/>
            <a:ext cx="818515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4EED3524-515A-45D4-B3B6-DD2AD0E041D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Sectors</a:t>
            </a:r>
          </a:p>
        </p:txBody>
      </p:sp>
      <p:sp>
        <p:nvSpPr>
          <p:cNvPr id="174083" name="Rectangle 3">
            <a:extLst>
              <a:ext uri="{FF2B5EF4-FFF2-40B4-BE49-F238E27FC236}">
                <a16:creationId xmlns:a16="http://schemas.microsoft.com/office/drawing/2014/main" id="{6A128D61-F5FB-4B9E-83D9-336CC0461C00}"/>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13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 </a:t>
            </a:r>
            <a:r>
              <a:rPr lang="en-US" altLang="en-US" u="sng">
                <a:latin typeface="Helvetica" panose="020B0604020202020204" pitchFamily="34" charset="0"/>
                <a:sym typeface="Symbol" panose="05050102010706020507" pitchFamily="18" charset="2"/>
              </a:rPr>
              <a:t>sector</a:t>
            </a:r>
            <a:r>
              <a:rPr lang="en-US" altLang="en-US">
                <a:latin typeface="Helvetica" panose="020B0604020202020204" pitchFamily="34" charset="0"/>
                <a:sym typeface="Symbol" panose="05050102010706020507" pitchFamily="18" charset="2"/>
              </a:rPr>
              <a:t> is the basic unit of I/O.</a:t>
            </a:r>
          </a:p>
          <a:p>
            <a:pPr marL="609600" indent="-609600">
              <a:lnSpc>
                <a:spcPct val="0"/>
              </a:lnSpc>
              <a:buFontTx/>
              <a:buNone/>
            </a:pPr>
            <a:endParaRPr lang="en-US" altLang="en-US">
              <a:latin typeface="Helvetica" panose="020B0604020202020204" pitchFamily="34" charset="0"/>
              <a:sym typeface="Symbol" panose="05050102010706020507" pitchFamily="18" charset="2"/>
            </a:endParaRPr>
          </a:p>
        </p:txBody>
      </p:sp>
      <p:pic>
        <p:nvPicPr>
          <p:cNvPr id="174084" name="Picture 4" descr="Disk">
            <a:extLst>
              <a:ext uri="{FF2B5EF4-FFF2-40B4-BE49-F238E27FC236}">
                <a16:creationId xmlns:a16="http://schemas.microsoft.com/office/drawing/2014/main" id="{D7875F4D-AE53-4109-95ED-C8A6A3645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59" t="844" r="4106" b="1688"/>
          <a:stretch>
            <a:fillRect/>
          </a:stretch>
        </p:blipFill>
        <p:spPr bwMode="auto">
          <a:xfrm>
            <a:off x="2819400" y="1524000"/>
            <a:ext cx="3586163"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a:extLst>
              <a:ext uri="{FF2B5EF4-FFF2-40B4-BE49-F238E27FC236}">
                <a16:creationId xmlns:a16="http://schemas.microsoft.com/office/drawing/2014/main" id="{DFAAEFA9-D701-4C6D-8015-626C1D08C095}"/>
              </a:ext>
            </a:extLst>
          </p:cNvPr>
          <p:cNvSpPr txBox="1">
            <a:spLocks noChangeArrowheads="1"/>
          </p:cNvSpPr>
          <p:nvPr/>
        </p:nvSpPr>
        <p:spPr bwMode="auto">
          <a:xfrm>
            <a:off x="457200" y="274638"/>
            <a:ext cx="8229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r>
              <a:rPr lang="en-GB" altLang="en-US" sz="4400">
                <a:solidFill>
                  <a:schemeClr val="tx2"/>
                </a:solidFill>
                <a:latin typeface="Helvetica" panose="020B0604020202020204" pitchFamily="34" charset="0"/>
              </a:rPr>
              <a:t>Real Results #1: Fall 2006</a:t>
            </a:r>
          </a:p>
        </p:txBody>
      </p:sp>
      <p:grpSp>
        <p:nvGrpSpPr>
          <p:cNvPr id="18435" name="Group 2">
            <a:extLst>
              <a:ext uri="{FF2B5EF4-FFF2-40B4-BE49-F238E27FC236}">
                <a16:creationId xmlns:a16="http://schemas.microsoft.com/office/drawing/2014/main" id="{3763E097-87E7-46D8-8B01-2601A1BE5278}"/>
              </a:ext>
            </a:extLst>
          </p:cNvPr>
          <p:cNvGrpSpPr>
            <a:grpSpLocks/>
          </p:cNvGrpSpPr>
          <p:nvPr/>
        </p:nvGrpSpPr>
        <p:grpSpPr bwMode="auto">
          <a:xfrm>
            <a:off x="1371600" y="1447800"/>
            <a:ext cx="6323013" cy="5049838"/>
            <a:chOff x="864" y="912"/>
            <a:chExt cx="3983" cy="3181"/>
          </a:xfrm>
        </p:grpSpPr>
        <p:pic>
          <p:nvPicPr>
            <p:cNvPr id="18437" name="Picture 3">
              <a:extLst>
                <a:ext uri="{FF2B5EF4-FFF2-40B4-BE49-F238E27FC236}">
                  <a16:creationId xmlns:a16="http://schemas.microsoft.com/office/drawing/2014/main" id="{DF4D776D-ED47-442D-B11E-D84035E15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 y="912"/>
              <a:ext cx="3984" cy="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8" name="Text Box 4">
              <a:extLst>
                <a:ext uri="{FF2B5EF4-FFF2-40B4-BE49-F238E27FC236}">
                  <a16:creationId xmlns:a16="http://schemas.microsoft.com/office/drawing/2014/main" id="{753FF931-6677-4A4B-864F-7F9F0932007C}"/>
                </a:ext>
              </a:extLst>
            </p:cNvPr>
            <p:cNvSpPr txBox="1">
              <a:spLocks noChangeArrowheads="1"/>
            </p:cNvSpPr>
            <p:nvPr/>
          </p:nvSpPr>
          <p:spPr bwMode="auto">
            <a:xfrm>
              <a:off x="864" y="912"/>
              <a:ext cx="3984" cy="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18436" name="TextBox 5">
            <a:extLst>
              <a:ext uri="{FF2B5EF4-FFF2-40B4-BE49-F238E27FC236}">
                <a16:creationId xmlns:a16="http://schemas.microsoft.com/office/drawing/2014/main" id="{FCA03C1D-62C2-4EB9-B896-C045D8AA709B}"/>
              </a:ext>
            </a:extLst>
          </p:cNvPr>
          <p:cNvSpPr txBox="1">
            <a:spLocks noChangeArrowheads="1"/>
          </p:cNvSpPr>
          <p:nvPr/>
        </p:nvSpPr>
        <p:spPr bwMode="auto">
          <a:xfrm>
            <a:off x="2057400" y="5943600"/>
            <a:ext cx="5486400" cy="461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bg2"/>
                </a:solidFill>
              </a:rPr>
              <a:t>Amount Done 1 Week Prior to Due Date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FAF53BA8-95D0-4580-BC44-9601C861638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Terms</a:t>
            </a:r>
          </a:p>
        </p:txBody>
      </p:sp>
      <p:sp>
        <p:nvSpPr>
          <p:cNvPr id="175107" name="Rectangle 3">
            <a:extLst>
              <a:ext uri="{FF2B5EF4-FFF2-40B4-BE49-F238E27FC236}">
                <a16:creationId xmlns:a16="http://schemas.microsoft.com/office/drawing/2014/main" id="{9EA3902D-61B2-4C01-83CE-0C7991D80623}"/>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u="sng">
                <a:latin typeface="Helvetica" panose="020B0604020202020204" pitchFamily="34" charset="0"/>
                <a:sym typeface="Symbol" panose="05050102010706020507" pitchFamily="18" charset="2"/>
              </a:rPr>
              <a:t>Locality of Reference</a:t>
            </a:r>
            <a:r>
              <a:rPr lang="en-US" altLang="en-US">
                <a:latin typeface="Helvetica" panose="020B0604020202020204" pitchFamily="34" charset="0"/>
                <a:sym typeface="Symbol" panose="05050102010706020507" pitchFamily="18" charset="2"/>
              </a:rPr>
              <a:t>: </a:t>
            </a:r>
            <a:r>
              <a:rPr lang="en-US" altLang="en-US" sz="2800">
                <a:latin typeface="Helvetica" panose="020B0604020202020204" pitchFamily="34" charset="0"/>
                <a:sym typeface="Symbol" panose="05050102010706020507" pitchFamily="18" charset="2"/>
              </a:rPr>
              <a:t>When record is read from disk, next request is likely to come from near the same place on the disk.</a:t>
            </a:r>
          </a:p>
          <a:p>
            <a:pPr marL="609600" indent="-609600">
              <a:lnSpc>
                <a:spcPct val="1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u="sng">
                <a:latin typeface="Helvetica" panose="020B0604020202020204" pitchFamily="34" charset="0"/>
                <a:sym typeface="Symbol" panose="05050102010706020507" pitchFamily="18" charset="2"/>
              </a:rPr>
              <a:t>Cluster</a:t>
            </a:r>
            <a:r>
              <a:rPr lang="en-US" altLang="en-US">
                <a:latin typeface="Helvetica" panose="020B0604020202020204" pitchFamily="34" charset="0"/>
                <a:sym typeface="Symbol" panose="05050102010706020507" pitchFamily="18" charset="2"/>
              </a:rPr>
              <a:t>: </a:t>
            </a:r>
            <a:r>
              <a:rPr lang="en-US" altLang="en-US" sz="2800">
                <a:latin typeface="Helvetica" panose="020B0604020202020204" pitchFamily="34" charset="0"/>
                <a:sym typeface="Symbol" panose="05050102010706020507" pitchFamily="18" charset="2"/>
              </a:rPr>
              <a:t>Smallest unit of file allocation,  usually several sectors.</a:t>
            </a:r>
          </a:p>
          <a:p>
            <a:pPr marL="609600" indent="-609600">
              <a:lnSpc>
                <a:spcPct val="1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u="sng">
                <a:latin typeface="Helvetica" panose="020B0604020202020204" pitchFamily="34" charset="0"/>
                <a:sym typeface="Symbol" panose="05050102010706020507" pitchFamily="18" charset="2"/>
              </a:rPr>
              <a:t>Extent</a:t>
            </a:r>
            <a:r>
              <a:rPr lang="en-US" altLang="en-US">
                <a:latin typeface="Helvetica" panose="020B0604020202020204" pitchFamily="34" charset="0"/>
                <a:sym typeface="Symbol" panose="05050102010706020507" pitchFamily="18" charset="2"/>
              </a:rPr>
              <a:t>: </a:t>
            </a:r>
            <a:r>
              <a:rPr lang="en-US" altLang="en-US" sz="2800">
                <a:latin typeface="Helvetica" panose="020B0604020202020204" pitchFamily="34" charset="0"/>
                <a:sym typeface="Symbol" panose="05050102010706020507" pitchFamily="18" charset="2"/>
              </a:rPr>
              <a:t>A group of physically contiguous clusters.</a:t>
            </a:r>
          </a:p>
          <a:p>
            <a:pPr marL="609600" indent="-609600">
              <a:lnSpc>
                <a:spcPct val="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u="sng">
                <a:latin typeface="Helvetica" panose="020B0604020202020204" pitchFamily="34" charset="0"/>
                <a:sym typeface="Symbol" panose="05050102010706020507" pitchFamily="18" charset="2"/>
              </a:rPr>
              <a:t>Internal fragmentation</a:t>
            </a:r>
            <a:r>
              <a:rPr lang="en-US" altLang="en-US">
                <a:latin typeface="Helvetica" panose="020B0604020202020204" pitchFamily="34" charset="0"/>
                <a:sym typeface="Symbol" panose="05050102010706020507" pitchFamily="18" charset="2"/>
              </a:rPr>
              <a:t>: </a:t>
            </a:r>
            <a:r>
              <a:rPr lang="en-US" altLang="en-US" sz="2800">
                <a:latin typeface="Helvetica" panose="020B0604020202020204" pitchFamily="34" charset="0"/>
                <a:sym typeface="Symbol" panose="05050102010706020507" pitchFamily="18" charset="2"/>
              </a:rPr>
              <a:t>Wasted space within sector if record size does not match sector size; wasted space within cluster if file size is not a multiple of cluster size.</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F0E0E514-9934-4717-8E60-0167E70CF10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Seek Time</a:t>
            </a:r>
          </a:p>
        </p:txBody>
      </p:sp>
      <p:sp>
        <p:nvSpPr>
          <p:cNvPr id="176131" name="Rectangle 3">
            <a:extLst>
              <a:ext uri="{FF2B5EF4-FFF2-40B4-BE49-F238E27FC236}">
                <a16:creationId xmlns:a16="http://schemas.microsoft.com/office/drawing/2014/main" id="{37DFC8B4-6897-4ABE-BCC1-CA56C7B8289E}"/>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u="sng">
                <a:latin typeface="Helvetica" panose="020B0604020202020204" pitchFamily="34" charset="0"/>
                <a:sym typeface="Symbol" panose="05050102010706020507" pitchFamily="18" charset="2"/>
              </a:rPr>
              <a:t>Seek time</a:t>
            </a:r>
            <a:r>
              <a:rPr lang="en-US" altLang="en-US">
                <a:latin typeface="Helvetica" panose="020B0604020202020204" pitchFamily="34" charset="0"/>
                <a:sym typeface="Symbol" panose="05050102010706020507" pitchFamily="18" charset="2"/>
              </a:rPr>
              <a:t>: Time for I/O head to reach desired track.  Largely determined by distance between I/O head and desired track.</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u="sng">
                <a:latin typeface="Helvetica" panose="020B0604020202020204" pitchFamily="34" charset="0"/>
                <a:sym typeface="Symbol" panose="05050102010706020507" pitchFamily="18" charset="2"/>
              </a:rPr>
              <a:t>Track-to-track time</a:t>
            </a:r>
            <a:r>
              <a:rPr lang="en-US" altLang="en-US">
                <a:latin typeface="Helvetica" panose="020B0604020202020204" pitchFamily="34" charset="0"/>
                <a:sym typeface="Symbol" panose="05050102010706020507" pitchFamily="18" charset="2"/>
              </a:rPr>
              <a:t>: Minimum time to move from one track to an adjacent track.</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u="sng">
                <a:latin typeface="Helvetica" panose="020B0604020202020204" pitchFamily="34" charset="0"/>
                <a:sym typeface="Symbol" panose="05050102010706020507" pitchFamily="18" charset="2"/>
              </a:rPr>
              <a:t>Average Access time</a:t>
            </a:r>
            <a:r>
              <a:rPr lang="en-US" altLang="en-US">
                <a:latin typeface="Helvetica" panose="020B0604020202020204" pitchFamily="34" charset="0"/>
                <a:sym typeface="Symbol" panose="05050102010706020507" pitchFamily="18" charset="2"/>
              </a:rPr>
              <a:t>: Average time to reach a track for random access.</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852E1060-14C2-4F8D-8712-3451E821A6AD}"/>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Other Factors</a:t>
            </a:r>
          </a:p>
        </p:txBody>
      </p:sp>
      <p:sp>
        <p:nvSpPr>
          <p:cNvPr id="177155" name="Rectangle 3">
            <a:extLst>
              <a:ext uri="{FF2B5EF4-FFF2-40B4-BE49-F238E27FC236}">
                <a16:creationId xmlns:a16="http://schemas.microsoft.com/office/drawing/2014/main" id="{886051DB-8E89-451F-A962-36E44BB18D02}"/>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u="sng">
                <a:latin typeface="Helvetica" panose="020B0604020202020204" pitchFamily="34" charset="0"/>
                <a:sym typeface="Symbol" panose="05050102010706020507" pitchFamily="18" charset="2"/>
              </a:rPr>
              <a:t>Rotational Delay</a:t>
            </a:r>
            <a:r>
              <a:rPr lang="en-US" altLang="en-US">
                <a:latin typeface="Helvetica" panose="020B0604020202020204" pitchFamily="34" charset="0"/>
                <a:sym typeface="Symbol" panose="05050102010706020507" pitchFamily="18" charset="2"/>
              </a:rPr>
              <a:t> or </a:t>
            </a:r>
            <a:r>
              <a:rPr lang="en-US" altLang="en-US" u="sng">
                <a:latin typeface="Helvetica" panose="020B0604020202020204" pitchFamily="34" charset="0"/>
                <a:sym typeface="Symbol" panose="05050102010706020507" pitchFamily="18" charset="2"/>
              </a:rPr>
              <a:t>Latency</a:t>
            </a:r>
            <a:r>
              <a:rPr lang="en-US" altLang="en-US">
                <a:latin typeface="Helvetica" panose="020B0604020202020204" pitchFamily="34" charset="0"/>
                <a:sym typeface="Symbol" panose="05050102010706020507" pitchFamily="18" charset="2"/>
              </a:rPr>
              <a:t>: Time for data to rotate under I/O head.</a:t>
            </a:r>
          </a:p>
          <a:p>
            <a:pPr marL="990600" lvl="1" indent="-533400">
              <a:lnSpc>
                <a:spcPct val="80000"/>
              </a:lnSpc>
            </a:pPr>
            <a:r>
              <a:rPr lang="en-US" altLang="en-US">
                <a:latin typeface="Helvetica" panose="020B0604020202020204" pitchFamily="34" charset="0"/>
                <a:sym typeface="Symbol" panose="05050102010706020507" pitchFamily="18" charset="2"/>
              </a:rPr>
              <a:t>One half of a rotation on average.</a:t>
            </a:r>
          </a:p>
          <a:p>
            <a:pPr marL="990600" lvl="1" indent="-533400">
              <a:lnSpc>
                <a:spcPct val="80000"/>
              </a:lnSpc>
            </a:pPr>
            <a:r>
              <a:rPr lang="en-US" altLang="en-US">
                <a:latin typeface="Helvetica" panose="020B0604020202020204" pitchFamily="34" charset="0"/>
                <a:sym typeface="Symbol" panose="05050102010706020507" pitchFamily="18" charset="2"/>
              </a:rPr>
              <a:t>At 7200 rpm, this is 8.3/2 = 4.2ms.</a:t>
            </a:r>
          </a:p>
          <a:p>
            <a:pPr marL="609600" indent="-609600">
              <a:lnSpc>
                <a:spcPct val="8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u="sng">
                <a:latin typeface="Helvetica" panose="020B0604020202020204" pitchFamily="34" charset="0"/>
                <a:sym typeface="Symbol" panose="05050102010706020507" pitchFamily="18" charset="2"/>
              </a:rPr>
              <a:t>Transfer time</a:t>
            </a:r>
            <a:r>
              <a:rPr lang="en-US" altLang="en-US">
                <a:latin typeface="Helvetica" panose="020B0604020202020204" pitchFamily="34" charset="0"/>
                <a:sym typeface="Symbol" panose="05050102010706020507" pitchFamily="18" charset="2"/>
              </a:rPr>
              <a:t>: Time for data to move under the I/O head.</a:t>
            </a:r>
          </a:p>
          <a:p>
            <a:pPr marL="990600" lvl="1" indent="-533400">
              <a:lnSpc>
                <a:spcPct val="80000"/>
              </a:lnSpc>
            </a:pPr>
            <a:r>
              <a:rPr lang="en-US" altLang="en-US">
                <a:latin typeface="Helvetica" panose="020B0604020202020204" pitchFamily="34" charset="0"/>
                <a:sym typeface="Symbol" panose="05050102010706020507" pitchFamily="18" charset="2"/>
              </a:rPr>
              <a:t>At 7200 rpm: Number of sectors read/Number of sectors per track * 8.3ms.</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D102CCA7-A98D-4077-9031-CF719E17432C}"/>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Disk Spec Example</a:t>
            </a:r>
          </a:p>
        </p:txBody>
      </p:sp>
      <p:sp>
        <p:nvSpPr>
          <p:cNvPr id="178179" name="Rectangle 3">
            <a:extLst>
              <a:ext uri="{FF2B5EF4-FFF2-40B4-BE49-F238E27FC236}">
                <a16:creationId xmlns:a16="http://schemas.microsoft.com/office/drawing/2014/main" id="{BDAFA18C-FB19-43C6-8639-C76440BFA01A}"/>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16.8 GB disk on 10 platters = 1.68GB/platter</a:t>
            </a:r>
          </a:p>
          <a:p>
            <a:pPr marL="609600" indent="-609600">
              <a:lnSpc>
                <a:spcPct val="80000"/>
              </a:lnSpc>
              <a:buFontTx/>
              <a:buNone/>
            </a:pPr>
            <a:r>
              <a:rPr lang="en-US" altLang="en-US">
                <a:latin typeface="Helvetica" panose="020B0604020202020204" pitchFamily="34" charset="0"/>
                <a:sym typeface="Symbol" panose="05050102010706020507" pitchFamily="18" charset="2"/>
              </a:rPr>
              <a:t>13,085 tracks/platter</a:t>
            </a:r>
          </a:p>
          <a:p>
            <a:pPr marL="609600" indent="-609600">
              <a:lnSpc>
                <a:spcPct val="80000"/>
              </a:lnSpc>
              <a:buFontTx/>
              <a:buNone/>
            </a:pPr>
            <a:r>
              <a:rPr lang="en-US" altLang="en-US">
                <a:latin typeface="Helvetica" panose="020B0604020202020204" pitchFamily="34" charset="0"/>
                <a:sym typeface="Symbol" panose="05050102010706020507" pitchFamily="18" charset="2"/>
              </a:rPr>
              <a:t>256 sectors/track</a:t>
            </a:r>
          </a:p>
          <a:p>
            <a:pPr marL="609600" indent="-609600">
              <a:lnSpc>
                <a:spcPct val="80000"/>
              </a:lnSpc>
              <a:buFontTx/>
              <a:buNone/>
            </a:pPr>
            <a:r>
              <a:rPr lang="en-US" altLang="en-US">
                <a:latin typeface="Helvetica" panose="020B0604020202020204" pitchFamily="34" charset="0"/>
                <a:sym typeface="Symbol" panose="05050102010706020507" pitchFamily="18" charset="2"/>
              </a:rPr>
              <a:t>512 bytes/sector</a:t>
            </a:r>
          </a:p>
          <a:p>
            <a:pPr marL="609600" indent="-609600">
              <a:lnSpc>
                <a:spcPct val="80000"/>
              </a:lnSpc>
              <a:buFontTx/>
              <a:buNone/>
            </a:pPr>
            <a:r>
              <a:rPr lang="en-US" altLang="en-US">
                <a:latin typeface="Helvetica" panose="020B0604020202020204" pitchFamily="34" charset="0"/>
                <a:sym typeface="Symbol" panose="05050102010706020507" pitchFamily="18" charset="2"/>
              </a:rPr>
              <a:t>Track-to-track seek time: 2.2 ms</a:t>
            </a:r>
          </a:p>
          <a:p>
            <a:pPr marL="609600" indent="-609600">
              <a:lnSpc>
                <a:spcPct val="80000"/>
              </a:lnSpc>
              <a:buFontTx/>
              <a:buNone/>
            </a:pPr>
            <a:r>
              <a:rPr lang="en-US" altLang="en-US">
                <a:latin typeface="Helvetica" panose="020B0604020202020204" pitchFamily="34" charset="0"/>
                <a:sym typeface="Symbol" panose="05050102010706020507" pitchFamily="18" charset="2"/>
              </a:rPr>
              <a:t>Average seek time: 9.5ms</a:t>
            </a:r>
          </a:p>
          <a:p>
            <a:pPr marL="609600" indent="-609600">
              <a:lnSpc>
                <a:spcPct val="80000"/>
              </a:lnSpc>
              <a:buFontTx/>
              <a:buNone/>
            </a:pPr>
            <a:r>
              <a:rPr lang="en-US" altLang="en-US">
                <a:latin typeface="Helvetica" panose="020B0604020202020204" pitchFamily="34" charset="0"/>
                <a:sym typeface="Symbol" panose="05050102010706020507" pitchFamily="18" charset="2"/>
              </a:rPr>
              <a:t>4KB clusters, 32 clusters/track.</a:t>
            </a:r>
          </a:p>
          <a:p>
            <a:pPr marL="609600" indent="-609600">
              <a:lnSpc>
                <a:spcPct val="80000"/>
              </a:lnSpc>
              <a:buFontTx/>
              <a:buNone/>
            </a:pPr>
            <a:r>
              <a:rPr lang="en-US" altLang="en-US">
                <a:latin typeface="Helvetica" panose="020B0604020202020204" pitchFamily="34" charset="0"/>
                <a:sym typeface="Symbol" panose="05050102010706020507" pitchFamily="18" charset="2"/>
              </a:rPr>
              <a:t>5400RPM</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FFD0B7A4-7921-4E8A-9FF1-6758C1406A9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Disk Access Cost Example (1)</a:t>
            </a:r>
          </a:p>
        </p:txBody>
      </p:sp>
      <p:sp>
        <p:nvSpPr>
          <p:cNvPr id="179203" name="Rectangle 3">
            <a:extLst>
              <a:ext uri="{FF2B5EF4-FFF2-40B4-BE49-F238E27FC236}">
                <a16:creationId xmlns:a16="http://schemas.microsoft.com/office/drawing/2014/main" id="{22A75C81-89C7-47B5-80F3-8D9471BC3E80}"/>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Read a 1MB file divided into 2048 records of 512 bytes (1 sector) each.</a:t>
            </a:r>
          </a:p>
          <a:p>
            <a:pPr marL="609600" indent="-609600">
              <a:lnSpc>
                <a:spcPct val="3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Assume all records are on 8 contiguous tracks.</a:t>
            </a:r>
          </a:p>
          <a:p>
            <a:pPr marL="609600" indent="-609600">
              <a:lnSpc>
                <a:spcPct val="3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First track: 9.5 + (11.1)(1.5) = 26.2 ms</a:t>
            </a:r>
          </a:p>
          <a:p>
            <a:pPr marL="609600" indent="-609600">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Remaining 7 tracks: 2.2 + (11.1)(1.5) = 18.9ms.</a:t>
            </a:r>
          </a:p>
          <a:p>
            <a:pPr marL="609600" indent="-609600">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Total: 26.2 + 7 * 18.9 = 158.5ms</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9883B564-EB0B-4E2B-BA42-6A01FFF97D4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Disk Access Cost Example (2)</a:t>
            </a:r>
          </a:p>
        </p:txBody>
      </p:sp>
      <p:sp>
        <p:nvSpPr>
          <p:cNvPr id="180227" name="Rectangle 3">
            <a:extLst>
              <a:ext uri="{FF2B5EF4-FFF2-40B4-BE49-F238E27FC236}">
                <a16:creationId xmlns:a16="http://schemas.microsoft.com/office/drawing/2014/main" id="{0D45E508-587E-4CCF-B402-64C130EFA10E}"/>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Read a 1MB file divided into 2048 records of 512 bytes (1 sector) each.</a:t>
            </a:r>
          </a:p>
          <a:p>
            <a:pPr marL="609600" indent="-609600">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Assume all file clusters are randomly spread across the disk.</a:t>
            </a:r>
          </a:p>
          <a:p>
            <a:pPr marL="609600" indent="-609600">
              <a:lnSpc>
                <a:spcPct val="30000"/>
              </a:lnSpc>
              <a:buFontTx/>
              <a:buNone/>
            </a:pPr>
            <a:endParaRPr lang="en-US" altLang="en-US">
              <a:latin typeface="Helvetica" panose="020B0604020202020204" pitchFamily="34" charset="0"/>
              <a:sym typeface="Symbol" panose="05050102010706020507" pitchFamily="18" charset="2"/>
            </a:endParaRPr>
          </a:p>
          <a:p>
            <a:pPr marL="609600" indent="-609600">
              <a:lnSpc>
                <a:spcPct val="60000"/>
              </a:lnSpc>
              <a:buFontTx/>
              <a:buNone/>
            </a:pPr>
            <a:r>
              <a:rPr lang="en-US" altLang="en-US">
                <a:latin typeface="Helvetica" panose="020B0604020202020204" pitchFamily="34" charset="0"/>
                <a:sym typeface="Symbol" panose="05050102010706020507" pitchFamily="18" charset="2"/>
              </a:rPr>
              <a:t>256 clusters.  Cluster read time is</a:t>
            </a:r>
          </a:p>
          <a:p>
            <a:pPr marL="609600" indent="-609600">
              <a:lnSpc>
                <a:spcPct val="80000"/>
              </a:lnSpc>
              <a:buFontTx/>
              <a:buNone/>
            </a:pPr>
            <a:r>
              <a:rPr lang="en-US" altLang="en-US">
                <a:latin typeface="Helvetica" panose="020B0604020202020204" pitchFamily="34" charset="0"/>
                <a:sym typeface="Symbol" panose="05050102010706020507" pitchFamily="18" charset="2"/>
              </a:rPr>
              <a:t>      8/256 of a rotation for about 5.9ms for both latency and read time.</a:t>
            </a:r>
          </a:p>
          <a:p>
            <a:pPr marL="609600" indent="-609600">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a:lnSpc>
                <a:spcPct val="90000"/>
              </a:lnSpc>
              <a:buFontTx/>
              <a:buNone/>
            </a:pPr>
            <a:r>
              <a:rPr lang="en-US" altLang="en-US">
                <a:latin typeface="Helvetica" panose="020B0604020202020204" pitchFamily="34" charset="0"/>
                <a:sym typeface="Symbol" panose="05050102010706020507" pitchFamily="18" charset="2"/>
              </a:rPr>
              <a:t>256(9.5 + 5.9) is about 3942ms or nearly 4 sec.</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9B5B8DA9-9CDB-4F87-B6C2-20E63247973C}"/>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How Much to Read?</a:t>
            </a:r>
          </a:p>
        </p:txBody>
      </p:sp>
      <p:sp>
        <p:nvSpPr>
          <p:cNvPr id="181251" name="Rectangle 3">
            <a:extLst>
              <a:ext uri="{FF2B5EF4-FFF2-40B4-BE49-F238E27FC236}">
                <a16:creationId xmlns:a16="http://schemas.microsoft.com/office/drawing/2014/main" id="{62E02794-6736-4EC1-AEDE-6CB1E78710C6}"/>
              </a:ext>
            </a:extLst>
          </p:cNvPr>
          <p:cNvSpPr>
            <a:spLocks noGrp="1" noChangeArrowheads="1"/>
          </p:cNvSpPr>
          <p:nvPr>
            <p:ph type="body" idx="1"/>
          </p:nvPr>
        </p:nvSpPr>
        <p:spPr>
          <a:xfrm>
            <a:off x="455613" y="1598613"/>
            <a:ext cx="8226425" cy="4570412"/>
          </a:xfrm>
        </p:spPr>
        <p:txBody>
          <a:bodyPr/>
          <a:lstStyle/>
          <a:p>
            <a:pPr marL="609600" indent="-609600">
              <a:lnSpc>
                <a:spcPct val="60000"/>
              </a:lnSpc>
              <a:buFontTx/>
              <a:buNone/>
            </a:pPr>
            <a:r>
              <a:rPr lang="en-US" altLang="en-US">
                <a:latin typeface="Helvetica" panose="020B0604020202020204" pitchFamily="34" charset="0"/>
                <a:sym typeface="Symbol" panose="05050102010706020507" pitchFamily="18" charset="2"/>
              </a:rPr>
              <a:t>Read time for one track:</a:t>
            </a:r>
          </a:p>
          <a:p>
            <a:pPr marL="990600" lvl="1" indent="-533400">
              <a:lnSpc>
                <a:spcPct val="60000"/>
              </a:lnSpc>
              <a:buFontTx/>
              <a:buNone/>
            </a:pPr>
            <a:r>
              <a:rPr lang="en-US" altLang="en-US">
                <a:latin typeface="Helvetica" panose="020B0604020202020204" pitchFamily="34" charset="0"/>
                <a:sym typeface="Symbol" panose="05050102010706020507" pitchFamily="18" charset="2"/>
              </a:rPr>
              <a:t>9.5 + (11.1)(1.5) = 26.2ms</a:t>
            </a:r>
          </a:p>
          <a:p>
            <a:pPr marL="609600" indent="-609600">
              <a:lnSpc>
                <a:spcPct val="30000"/>
              </a:lnSpc>
              <a:buFontTx/>
              <a:buNone/>
            </a:pPr>
            <a:endParaRPr lang="en-US" altLang="en-US">
              <a:latin typeface="Helvetica" panose="020B0604020202020204" pitchFamily="34" charset="0"/>
              <a:sym typeface="Symbol" panose="05050102010706020507" pitchFamily="18" charset="2"/>
            </a:endParaRPr>
          </a:p>
          <a:p>
            <a:pPr marL="609600" indent="-609600">
              <a:lnSpc>
                <a:spcPct val="60000"/>
              </a:lnSpc>
              <a:buFontTx/>
              <a:buNone/>
            </a:pPr>
            <a:r>
              <a:rPr lang="en-US" altLang="en-US">
                <a:latin typeface="Helvetica" panose="020B0604020202020204" pitchFamily="34" charset="0"/>
                <a:sym typeface="Symbol" panose="05050102010706020507" pitchFamily="18" charset="2"/>
              </a:rPr>
              <a:t>Read time for one sector:</a:t>
            </a:r>
          </a:p>
          <a:p>
            <a:pPr marL="990600" lvl="1" indent="-533400">
              <a:lnSpc>
                <a:spcPct val="60000"/>
              </a:lnSpc>
              <a:buFontTx/>
              <a:buNone/>
            </a:pPr>
            <a:r>
              <a:rPr lang="en-US" altLang="en-US">
                <a:latin typeface="Helvetica" panose="020B0604020202020204" pitchFamily="34" charset="0"/>
                <a:sym typeface="Symbol" panose="05050102010706020507" pitchFamily="18" charset="2"/>
              </a:rPr>
              <a:t>9.5 + 11.1/2 + (1/256)11.1 = 15.1ms</a:t>
            </a:r>
          </a:p>
          <a:p>
            <a:pPr marL="609600" indent="-609600">
              <a:lnSpc>
                <a:spcPct val="30000"/>
              </a:lnSpc>
              <a:buFontTx/>
              <a:buNone/>
            </a:pPr>
            <a:endParaRPr lang="en-US" altLang="en-US">
              <a:latin typeface="Helvetica" panose="020B0604020202020204" pitchFamily="34" charset="0"/>
              <a:sym typeface="Symbol" panose="05050102010706020507" pitchFamily="18" charset="2"/>
            </a:endParaRPr>
          </a:p>
          <a:p>
            <a:pPr marL="609600" indent="-609600">
              <a:lnSpc>
                <a:spcPct val="60000"/>
              </a:lnSpc>
              <a:buFontTx/>
              <a:buNone/>
            </a:pPr>
            <a:r>
              <a:rPr lang="en-US" altLang="en-US" sz="2800">
                <a:latin typeface="Helvetica" panose="020B0604020202020204" pitchFamily="34" charset="0"/>
                <a:sym typeface="Symbol" panose="05050102010706020507" pitchFamily="18" charset="2"/>
              </a:rPr>
              <a:t>Read time for one byte:</a:t>
            </a:r>
          </a:p>
          <a:p>
            <a:pPr marL="990600" lvl="1" indent="-533400">
              <a:lnSpc>
                <a:spcPct val="60000"/>
              </a:lnSpc>
              <a:buFontTx/>
              <a:buNone/>
            </a:pPr>
            <a:r>
              <a:rPr lang="en-US" altLang="en-US">
                <a:latin typeface="Helvetica" panose="020B0604020202020204" pitchFamily="34" charset="0"/>
                <a:sym typeface="Symbol" panose="05050102010706020507" pitchFamily="18" charset="2"/>
              </a:rPr>
              <a:t>9.5 + 11.1/2 = 15.05ms</a:t>
            </a:r>
          </a:p>
          <a:p>
            <a:pPr marL="609600" indent="-609600">
              <a:lnSpc>
                <a:spcPct val="3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Nearly all disk drives read/write one sector (or more) at every I/O access</a:t>
            </a:r>
          </a:p>
          <a:p>
            <a:pPr marL="990600" lvl="1" indent="-533400">
              <a:lnSpc>
                <a:spcPct val="80000"/>
              </a:lnSpc>
            </a:pPr>
            <a:r>
              <a:rPr lang="en-US" altLang="en-US">
                <a:latin typeface="Helvetica" panose="020B0604020202020204" pitchFamily="34" charset="0"/>
                <a:sym typeface="Symbol" panose="05050102010706020507" pitchFamily="18" charset="2"/>
              </a:rPr>
              <a:t>Also referred to as a page or block</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a:extLst>
              <a:ext uri="{FF2B5EF4-FFF2-40B4-BE49-F238E27FC236}">
                <a16:creationId xmlns:a16="http://schemas.microsoft.com/office/drawing/2014/main" id="{A2EB9910-2F5B-4A21-B994-D06E369DD13B}"/>
              </a:ext>
            </a:extLst>
          </p:cNvPr>
          <p:cNvSpPr>
            <a:spLocks noGrp="1"/>
          </p:cNvSpPr>
          <p:nvPr>
            <p:ph type="title"/>
          </p:nvPr>
        </p:nvSpPr>
        <p:spPr/>
        <p:txBody>
          <a:bodyPr/>
          <a:lstStyle/>
          <a:p>
            <a:r>
              <a:rPr lang="en-US" altLang="en-US">
                <a:latin typeface="Helvetica" panose="020B0604020202020204" pitchFamily="34" charset="0"/>
              </a:rPr>
              <a:t>More Recent Drive Specs</a:t>
            </a:r>
          </a:p>
        </p:txBody>
      </p:sp>
      <p:sp>
        <p:nvSpPr>
          <p:cNvPr id="182275" name="Content Placeholder 2">
            <a:extLst>
              <a:ext uri="{FF2B5EF4-FFF2-40B4-BE49-F238E27FC236}">
                <a16:creationId xmlns:a16="http://schemas.microsoft.com/office/drawing/2014/main" id="{61FB8046-76EF-4CC1-845A-083CB589AB08}"/>
              </a:ext>
            </a:extLst>
          </p:cNvPr>
          <p:cNvSpPr>
            <a:spLocks noGrp="1"/>
          </p:cNvSpPr>
          <p:nvPr>
            <p:ph idx="1"/>
          </p:nvPr>
        </p:nvSpPr>
        <p:spPr/>
        <p:txBody>
          <a:bodyPr/>
          <a:lstStyle/>
          <a:p>
            <a:r>
              <a:rPr lang="en-US" altLang="en-US">
                <a:latin typeface="Helvetica" panose="020B0604020202020204" pitchFamily="34" charset="0"/>
              </a:rPr>
              <a:t>Samsung Spinpoint T166</a:t>
            </a:r>
          </a:p>
          <a:p>
            <a:r>
              <a:rPr lang="en-US" altLang="en-US">
                <a:latin typeface="Helvetica" panose="020B0604020202020204" pitchFamily="34" charset="0"/>
              </a:rPr>
              <a:t>500GB (nominal)</a:t>
            </a:r>
          </a:p>
          <a:p>
            <a:r>
              <a:rPr lang="en-US" altLang="en-US">
                <a:latin typeface="Helvetica" panose="020B0604020202020204" pitchFamily="34" charset="0"/>
              </a:rPr>
              <a:t>7200 RPM</a:t>
            </a:r>
          </a:p>
          <a:p>
            <a:r>
              <a:rPr lang="en-US" altLang="en-US">
                <a:latin typeface="Helvetica" panose="020B0604020202020204" pitchFamily="34" charset="0"/>
              </a:rPr>
              <a:t>Track to track: 0.8 ms</a:t>
            </a:r>
          </a:p>
          <a:p>
            <a:r>
              <a:rPr lang="en-US" altLang="en-US">
                <a:latin typeface="Helvetica" panose="020B0604020202020204" pitchFamily="34" charset="0"/>
              </a:rPr>
              <a:t>Average track access: 8.9 ms</a:t>
            </a:r>
          </a:p>
          <a:p>
            <a:r>
              <a:rPr lang="en-US" altLang="en-US">
                <a:latin typeface="Helvetica" panose="020B0604020202020204" pitchFamily="34" charset="0"/>
              </a:rPr>
              <a:t>Bytes/sector 512</a:t>
            </a:r>
          </a:p>
          <a:p>
            <a:r>
              <a:rPr lang="en-US" altLang="en-US">
                <a:latin typeface="Helvetica" panose="020B0604020202020204" pitchFamily="34" charset="0"/>
              </a:rPr>
              <a:t>6 surfaces/heads</a:t>
            </a:r>
          </a:p>
        </p:txBody>
      </p:sp>
      <p:sp>
        <p:nvSpPr>
          <p:cNvPr id="182276" name="Slide Number Placeholder 3">
            <a:extLst>
              <a:ext uri="{FF2B5EF4-FFF2-40B4-BE49-F238E27FC236}">
                <a16:creationId xmlns:a16="http://schemas.microsoft.com/office/drawing/2014/main" id="{C55ED0CB-3A1A-4EFA-AECC-0E217FA31B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B60D820-34FD-4C1A-8391-F16F4ECB36FB}" type="slidenum">
              <a:rPr lang="en-US" altLang="en-US" sz="1400"/>
              <a:pPr eaLnBrk="1" hangingPunct="1"/>
              <a:t>177</a:t>
            </a:fld>
            <a:endParaRPr lang="en-US" altLang="en-US" sz="14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25B736C3-3D9A-4A7F-83A3-CD88B518A58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Buffers</a:t>
            </a:r>
          </a:p>
        </p:txBody>
      </p:sp>
      <p:sp>
        <p:nvSpPr>
          <p:cNvPr id="183299" name="Rectangle 3">
            <a:extLst>
              <a:ext uri="{FF2B5EF4-FFF2-40B4-BE49-F238E27FC236}">
                <a16:creationId xmlns:a16="http://schemas.microsoft.com/office/drawing/2014/main" id="{7BB415C3-52A7-4E70-99ED-40882D40F115}"/>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The information in a sector is stored in a </a:t>
            </a:r>
            <a:r>
              <a:rPr lang="en-US" altLang="en-US" u="sng">
                <a:latin typeface="Helvetica" panose="020B0604020202020204" pitchFamily="34" charset="0"/>
                <a:sym typeface="Symbol" panose="05050102010706020507" pitchFamily="18" charset="2"/>
              </a:rPr>
              <a:t>buffer</a:t>
            </a:r>
            <a:r>
              <a:rPr lang="en-US" altLang="en-US">
                <a:latin typeface="Helvetica" panose="020B0604020202020204" pitchFamily="34" charset="0"/>
                <a:sym typeface="Symbol" panose="05050102010706020507" pitchFamily="18" charset="2"/>
              </a:rPr>
              <a:t> or </a:t>
            </a:r>
            <a:r>
              <a:rPr lang="en-US" altLang="en-US" u="sng">
                <a:latin typeface="Helvetica" panose="020B0604020202020204" pitchFamily="34" charset="0"/>
                <a:sym typeface="Symbol" panose="05050102010706020507" pitchFamily="18" charset="2"/>
              </a:rPr>
              <a:t>cache</a:t>
            </a:r>
            <a:r>
              <a:rPr lang="en-US" altLang="en-US">
                <a:latin typeface="Helvetica" panose="020B0604020202020204" pitchFamily="34" charset="0"/>
                <a:sym typeface="Symbol" panose="05050102010706020507" pitchFamily="18" charset="2"/>
              </a:rPr>
              <a:t>.</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If the next I/O access is to the same buffer, then no need to go to disk.</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There are usually one or more input buffers and one or more output buffers.</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50CF5600-C48A-44F7-B724-D31958EF664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Buffer Pools</a:t>
            </a:r>
          </a:p>
        </p:txBody>
      </p:sp>
      <p:sp>
        <p:nvSpPr>
          <p:cNvPr id="184323" name="Rectangle 3">
            <a:extLst>
              <a:ext uri="{FF2B5EF4-FFF2-40B4-BE49-F238E27FC236}">
                <a16:creationId xmlns:a16="http://schemas.microsoft.com/office/drawing/2014/main" id="{5CB3EB97-D267-48AA-BF00-7CA2C05454E8}"/>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A series of buffers used by an application to cache disk data is called a </a:t>
            </a:r>
            <a:r>
              <a:rPr lang="en-US" altLang="en-US" u="sng">
                <a:latin typeface="Helvetica" panose="020B0604020202020204" pitchFamily="34" charset="0"/>
                <a:sym typeface="Symbol" panose="05050102010706020507" pitchFamily="18" charset="2"/>
              </a:rPr>
              <a:t>buffer pool</a:t>
            </a:r>
            <a:r>
              <a:rPr lang="en-US" altLang="en-US">
                <a:latin typeface="Helvetica" panose="020B0604020202020204" pitchFamily="34" charset="0"/>
                <a:sym typeface="Symbol" panose="05050102010706020507" pitchFamily="18" charset="2"/>
              </a:rPr>
              <a:t>.</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u="sng">
                <a:latin typeface="Helvetica" panose="020B0604020202020204" pitchFamily="34" charset="0"/>
                <a:sym typeface="Symbol" panose="05050102010706020507" pitchFamily="18" charset="2"/>
              </a:rPr>
              <a:t>Virtual memory</a:t>
            </a:r>
            <a:r>
              <a:rPr lang="en-US" altLang="en-US">
                <a:latin typeface="Helvetica" panose="020B0604020202020204" pitchFamily="34" charset="0"/>
                <a:sym typeface="Symbol" panose="05050102010706020507" pitchFamily="18" charset="2"/>
              </a:rPr>
              <a:t> uses a buffer pool to imitate greater RAM memory by actually storing information on disk and “swapping” between disk and RAM.</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2CB01162-FD73-4060-AF22-68C88E309D66}"/>
              </a:ext>
            </a:extLst>
          </p:cNvPr>
          <p:cNvSpPr txBox="1">
            <a:spLocks noChangeArrowheads="1"/>
          </p:cNvSpPr>
          <p:nvPr/>
        </p:nvSpPr>
        <p:spPr bwMode="auto">
          <a:xfrm>
            <a:off x="457200" y="274638"/>
            <a:ext cx="8229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r>
              <a:rPr lang="en-GB" altLang="en-US" sz="4400">
                <a:solidFill>
                  <a:schemeClr val="tx2"/>
                </a:solidFill>
                <a:latin typeface="Helvetica" panose="020B0604020202020204" pitchFamily="34" charset="0"/>
              </a:rPr>
              <a:t>Real Results #2</a:t>
            </a:r>
          </a:p>
        </p:txBody>
      </p:sp>
      <p:sp>
        <p:nvSpPr>
          <p:cNvPr id="19459" name="Text Box 2">
            <a:extLst>
              <a:ext uri="{FF2B5EF4-FFF2-40B4-BE49-F238E27FC236}">
                <a16:creationId xmlns:a16="http://schemas.microsoft.com/office/drawing/2014/main" id="{42DBC6ED-065F-461B-AA76-8C071D38DF25}"/>
              </a:ext>
            </a:extLst>
          </p:cNvPr>
          <p:cNvSpPr txBox="1">
            <a:spLocks noChangeArrowheads="1"/>
          </p:cNvSpPr>
          <p:nvPr/>
        </p:nvSpPr>
        <p:spPr bwMode="auto">
          <a:xfrm>
            <a:off x="457200" y="1600200"/>
            <a:ext cx="82296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lgn="l" eaLnBrk="1" hangingPunct="1">
              <a:spcBef>
                <a:spcPts val="700"/>
              </a:spcBef>
              <a:buFont typeface="Arial" panose="020B0604020202020204" pitchFamily="34" charset="0"/>
              <a:buChar char="•"/>
            </a:pPr>
            <a:r>
              <a:rPr lang="en-GB" altLang="en-US" sz="3200">
                <a:latin typeface="Helvetica" panose="020B0604020202020204" pitchFamily="34" charset="0"/>
              </a:rPr>
              <a:t>Results were significant:</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90% of scores below median were students who did less than 50% of the project prior to the last week.</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Few did poorly who put in &gt; 50% time early</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Some did well who didn’t put in &gt;50% time early, but most who did well put in the early time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96D41CCC-1A9F-4C6F-898E-D533EC79AF6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Buffer Pools</a:t>
            </a:r>
          </a:p>
        </p:txBody>
      </p:sp>
      <p:sp>
        <p:nvSpPr>
          <p:cNvPr id="185347" name="Rectangle 3">
            <a:extLst>
              <a:ext uri="{FF2B5EF4-FFF2-40B4-BE49-F238E27FC236}">
                <a16:creationId xmlns:a16="http://schemas.microsoft.com/office/drawing/2014/main" id="{BBD71D98-450A-4E41-A800-69189DE50FFA}"/>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p:txBody>
      </p:sp>
      <p:pic>
        <p:nvPicPr>
          <p:cNvPr id="185348" name="Picture 4" descr="Virtual">
            <a:extLst>
              <a:ext uri="{FF2B5EF4-FFF2-40B4-BE49-F238E27FC236}">
                <a16:creationId xmlns:a16="http://schemas.microsoft.com/office/drawing/2014/main" id="{EB535AFB-2792-47D5-9E7F-D69CC7004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28" t="2502" r="2182" b="1668"/>
          <a:stretch>
            <a:fillRect/>
          </a:stretch>
        </p:blipFill>
        <p:spPr bwMode="auto">
          <a:xfrm>
            <a:off x="1905000" y="1600200"/>
            <a:ext cx="5295900"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06AA05A8-6DAB-4E0B-B034-E6B1EEA4E77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Organizing Buffer Pools</a:t>
            </a:r>
          </a:p>
        </p:txBody>
      </p:sp>
      <p:sp>
        <p:nvSpPr>
          <p:cNvPr id="186371" name="Rectangle 3">
            <a:extLst>
              <a:ext uri="{FF2B5EF4-FFF2-40B4-BE49-F238E27FC236}">
                <a16:creationId xmlns:a16="http://schemas.microsoft.com/office/drawing/2014/main" id="{1FA52055-F03F-4625-B895-2CDF95480519}"/>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Which buffer should be replaced when new data must be read?</a:t>
            </a:r>
          </a:p>
          <a:p>
            <a:pPr marL="609600" indent="-609600">
              <a:lnSpc>
                <a:spcPct val="3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First-in, First-out: Use the first one on the queue.</a:t>
            </a:r>
          </a:p>
          <a:p>
            <a:pPr marL="609600" indent="-609600">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Least Frequently Used (LFU): Count buffer accesses, reuse the least used.</a:t>
            </a:r>
          </a:p>
          <a:p>
            <a:pPr marL="609600" indent="-609600">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Least Recently used (LRU): Keep buffers on a linked list.  When buffer is accessed, bring it to front.  Reuse the one at end.</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616C81D7-DAC3-4B4E-8A46-762F2F08D7F4}"/>
              </a:ext>
            </a:extLst>
          </p:cNvPr>
          <p:cNvSpPr>
            <a:spLocks noGrp="1" noChangeArrowheads="1"/>
          </p:cNvSpPr>
          <p:nvPr>
            <p:ph type="title"/>
          </p:nvPr>
        </p:nvSpPr>
        <p:spPr>
          <a:xfrm>
            <a:off x="0" y="365125"/>
            <a:ext cx="9144000" cy="914400"/>
          </a:xfrm>
        </p:spPr>
        <p:txBody>
          <a:bodyPr/>
          <a:lstStyle/>
          <a:p>
            <a:r>
              <a:rPr lang="en-US" altLang="en-US">
                <a:latin typeface="Helvetica" panose="020B0604020202020204" pitchFamily="34" charset="0"/>
              </a:rPr>
              <a:t>Bufferpool ADT: Message Passing</a:t>
            </a:r>
          </a:p>
        </p:txBody>
      </p:sp>
      <p:sp>
        <p:nvSpPr>
          <p:cNvPr id="187395" name="Rectangle 3">
            <a:extLst>
              <a:ext uri="{FF2B5EF4-FFF2-40B4-BE49-F238E27FC236}">
                <a16:creationId xmlns:a16="http://schemas.microsoft.com/office/drawing/2014/main" id="{B1AF0E3A-D6DF-4C80-BABF-2139C9EDC734}"/>
              </a:ext>
            </a:extLst>
          </p:cNvPr>
          <p:cNvSpPr>
            <a:spLocks noGrp="1" noChangeArrowheads="1"/>
          </p:cNvSpPr>
          <p:nvPr>
            <p:ph type="body" idx="1"/>
          </p:nvPr>
        </p:nvSpPr>
        <p:spPr>
          <a:xfrm>
            <a:off x="228600" y="1598613"/>
            <a:ext cx="8686800" cy="4570412"/>
          </a:xfrm>
        </p:spPr>
        <p:txBody>
          <a:bodyPr/>
          <a:lstStyle/>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 Buffer pool: message-passing style */</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public interface BufferPoolADT {</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  /** Copy "sz" bytes from "space" to position </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      "pos" in the buffered storage */</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  public void insert(byte[] space,</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                     int sz, int pos);</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  /** Copy "sz" bytes from position "pos" of </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      the buffered storage to "space". */</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  public void getbytes(byte[] space,</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                       int sz, int pos);</a:t>
            </a:r>
          </a:p>
          <a:p>
            <a:pPr marL="609600" indent="-609600">
              <a:lnSpc>
                <a:spcPct val="70000"/>
              </a:lnSpc>
              <a:buFontTx/>
              <a:buNone/>
            </a:pPr>
            <a:r>
              <a:rPr lang="en-US" altLang="en-US" sz="2400" b="1">
                <a:latin typeface="Courier New" panose="02070309020205020404" pitchFamily="49" charset="0"/>
                <a:sym typeface="Symbol" panose="05050102010706020507" pitchFamily="18" charset="2"/>
              </a:rPr>
              <a:t>}</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a:extLst>
              <a:ext uri="{FF2B5EF4-FFF2-40B4-BE49-F238E27FC236}">
                <a16:creationId xmlns:a16="http://schemas.microsoft.com/office/drawing/2014/main" id="{4E19937A-D027-4682-A28C-4CFE34A275C7}"/>
              </a:ext>
            </a:extLst>
          </p:cNvPr>
          <p:cNvSpPr>
            <a:spLocks noGrp="1"/>
          </p:cNvSpPr>
          <p:nvPr>
            <p:ph type="title"/>
          </p:nvPr>
        </p:nvSpPr>
        <p:spPr>
          <a:xfrm>
            <a:off x="381000" y="609600"/>
            <a:ext cx="8382000" cy="1143000"/>
          </a:xfrm>
        </p:spPr>
        <p:txBody>
          <a:bodyPr/>
          <a:lstStyle/>
          <a:p>
            <a:r>
              <a:rPr lang="en-US" altLang="en-US">
                <a:latin typeface="Helvetica" panose="020B0604020202020204" pitchFamily="34" charset="0"/>
              </a:rPr>
              <a:t>Bufferpool ADT: Buffer Passing</a:t>
            </a:r>
          </a:p>
        </p:txBody>
      </p:sp>
      <p:sp>
        <p:nvSpPr>
          <p:cNvPr id="188419" name="Content Placeholder 2">
            <a:extLst>
              <a:ext uri="{FF2B5EF4-FFF2-40B4-BE49-F238E27FC236}">
                <a16:creationId xmlns:a16="http://schemas.microsoft.com/office/drawing/2014/main" id="{671F993F-36DE-4FEA-B038-85434DCC165E}"/>
              </a:ext>
            </a:extLst>
          </p:cNvPr>
          <p:cNvSpPr>
            <a:spLocks noGrp="1"/>
          </p:cNvSpPr>
          <p:nvPr>
            <p:ph idx="1"/>
          </p:nvPr>
        </p:nvSpPr>
        <p:spPr>
          <a:xfrm>
            <a:off x="381000" y="1981200"/>
            <a:ext cx="8382000" cy="4114800"/>
          </a:xfrm>
        </p:spPr>
        <p:txBody>
          <a:bodyPr/>
          <a:lstStyle/>
          <a:p>
            <a:pPr>
              <a:lnSpc>
                <a:spcPct val="70000"/>
              </a:lnSpc>
              <a:buFontTx/>
              <a:buNone/>
            </a:pPr>
            <a:r>
              <a:rPr lang="en-US" altLang="en-US" sz="2400" b="1">
                <a:latin typeface="Courier New" panose="02070309020205020404" pitchFamily="49" charset="0"/>
                <a:cs typeface="Courier New" panose="02070309020205020404" pitchFamily="49" charset="0"/>
              </a:rPr>
              <a:t>/** Buffer pool: buffer-passing style */</a:t>
            </a:r>
          </a:p>
          <a:p>
            <a:pPr>
              <a:lnSpc>
                <a:spcPct val="70000"/>
              </a:lnSpc>
              <a:buFontTx/>
              <a:buNone/>
            </a:pPr>
            <a:r>
              <a:rPr lang="en-US" altLang="en-US" sz="2400" b="1">
                <a:latin typeface="Courier New" panose="02070309020205020404" pitchFamily="49" charset="0"/>
                <a:cs typeface="Courier New" panose="02070309020205020404" pitchFamily="49" charset="0"/>
              </a:rPr>
              <a:t>public interface BufferPoolADT {</a:t>
            </a:r>
          </a:p>
          <a:p>
            <a:pPr>
              <a:lnSpc>
                <a:spcPct val="70000"/>
              </a:lnSpc>
              <a:buFontTx/>
              <a:buNone/>
            </a:pPr>
            <a:r>
              <a:rPr lang="en-US" altLang="en-US" sz="2400" b="1">
                <a:latin typeface="Courier New" panose="02070309020205020404" pitchFamily="49" charset="0"/>
                <a:cs typeface="Courier New" panose="02070309020205020404" pitchFamily="49" charset="0"/>
              </a:rPr>
              <a:t>  /** Return pointer to requested block */</a:t>
            </a:r>
          </a:p>
          <a:p>
            <a:pPr>
              <a:lnSpc>
                <a:spcPct val="70000"/>
              </a:lnSpc>
              <a:buFontTx/>
              <a:buNone/>
            </a:pPr>
            <a:r>
              <a:rPr lang="en-US" altLang="en-US" sz="2400" b="1">
                <a:latin typeface="Courier New" panose="02070309020205020404" pitchFamily="49" charset="0"/>
                <a:cs typeface="Courier New" panose="02070309020205020404" pitchFamily="49" charset="0"/>
              </a:rPr>
              <a:t>  public byte[] getblock(int block);</a:t>
            </a:r>
          </a:p>
          <a:p>
            <a:pPr>
              <a:lnSpc>
                <a:spcPct val="70000"/>
              </a:lnSpc>
              <a:buFontTx/>
              <a:buNone/>
            </a:pPr>
            <a:endParaRPr lang="en-US" altLang="en-US" sz="2400" b="1">
              <a:latin typeface="Courier New" panose="02070309020205020404" pitchFamily="49" charset="0"/>
              <a:cs typeface="Courier New" panose="02070309020205020404" pitchFamily="49" charset="0"/>
            </a:endParaRPr>
          </a:p>
          <a:p>
            <a:pPr>
              <a:lnSpc>
                <a:spcPct val="70000"/>
              </a:lnSpc>
              <a:buFontTx/>
              <a:buNone/>
            </a:pPr>
            <a:r>
              <a:rPr lang="en-US" altLang="en-US" sz="2400" b="1">
                <a:latin typeface="Courier New" panose="02070309020205020404" pitchFamily="49" charset="0"/>
                <a:cs typeface="Courier New" panose="02070309020205020404" pitchFamily="49" charset="0"/>
              </a:rPr>
              <a:t>  /** Set the dirty bit for the buffer </a:t>
            </a:r>
          </a:p>
          <a:p>
            <a:pPr>
              <a:lnSpc>
                <a:spcPct val="70000"/>
              </a:lnSpc>
              <a:buFontTx/>
              <a:buNone/>
            </a:pPr>
            <a:r>
              <a:rPr lang="en-US" altLang="en-US" sz="2400" b="1">
                <a:latin typeface="Courier New" panose="02070309020205020404" pitchFamily="49" charset="0"/>
                <a:cs typeface="Courier New" panose="02070309020205020404" pitchFamily="49" charset="0"/>
              </a:rPr>
              <a:t>      holding "block" */</a:t>
            </a:r>
          </a:p>
          <a:p>
            <a:pPr>
              <a:lnSpc>
                <a:spcPct val="70000"/>
              </a:lnSpc>
              <a:buFontTx/>
              <a:buNone/>
            </a:pPr>
            <a:r>
              <a:rPr lang="en-US" altLang="en-US" sz="2400" b="1">
                <a:latin typeface="Courier New" panose="02070309020205020404" pitchFamily="49" charset="0"/>
                <a:cs typeface="Courier New" panose="02070309020205020404" pitchFamily="49" charset="0"/>
              </a:rPr>
              <a:t>  public void dirtyblock(int block);</a:t>
            </a:r>
          </a:p>
          <a:p>
            <a:pPr>
              <a:lnSpc>
                <a:spcPct val="70000"/>
              </a:lnSpc>
              <a:buFontTx/>
              <a:buNone/>
            </a:pPr>
            <a:endParaRPr lang="en-US" altLang="en-US" sz="2400" b="1">
              <a:latin typeface="Courier New" panose="02070309020205020404" pitchFamily="49" charset="0"/>
              <a:cs typeface="Courier New" panose="02070309020205020404" pitchFamily="49" charset="0"/>
            </a:endParaRPr>
          </a:p>
          <a:p>
            <a:pPr>
              <a:lnSpc>
                <a:spcPct val="70000"/>
              </a:lnSpc>
              <a:buFontTx/>
              <a:buNone/>
            </a:pPr>
            <a:r>
              <a:rPr lang="en-US" altLang="en-US" sz="2400" b="1">
                <a:latin typeface="Courier New" panose="02070309020205020404" pitchFamily="49" charset="0"/>
                <a:cs typeface="Courier New" panose="02070309020205020404" pitchFamily="49" charset="0"/>
              </a:rPr>
              <a:t>  /** Tell the size of a buffer */</a:t>
            </a:r>
          </a:p>
          <a:p>
            <a:pPr>
              <a:lnSpc>
                <a:spcPct val="70000"/>
              </a:lnSpc>
              <a:buFontTx/>
              <a:buNone/>
            </a:pPr>
            <a:r>
              <a:rPr lang="en-US" altLang="en-US" sz="2400" b="1">
                <a:latin typeface="Courier New" panose="02070309020205020404" pitchFamily="49" charset="0"/>
                <a:cs typeface="Courier New" panose="02070309020205020404" pitchFamily="49" charset="0"/>
              </a:rPr>
              <a:t>  public int blocksize();</a:t>
            </a:r>
          </a:p>
          <a:p>
            <a:pPr>
              <a:lnSpc>
                <a:spcPct val="70000"/>
              </a:lnSpc>
              <a:buFontTx/>
              <a:buNone/>
            </a:pPr>
            <a:r>
              <a:rPr lang="en-US" altLang="en-US" sz="2400" b="1">
                <a:latin typeface="Courier New" panose="02070309020205020404" pitchFamily="49" charset="0"/>
                <a:cs typeface="Courier New" panose="02070309020205020404" pitchFamily="49" charset="0"/>
              </a:rPr>
              <a:t>}</a:t>
            </a:r>
          </a:p>
          <a:p>
            <a:pPr>
              <a:lnSpc>
                <a:spcPct val="70000"/>
              </a:lnSpc>
              <a:buFontTx/>
              <a:buNone/>
            </a:pPr>
            <a:endParaRPr lang="en-US" altLang="en-US" b="1"/>
          </a:p>
        </p:txBody>
      </p:sp>
      <p:sp>
        <p:nvSpPr>
          <p:cNvPr id="188420" name="Slide Number Placeholder 3">
            <a:extLst>
              <a:ext uri="{FF2B5EF4-FFF2-40B4-BE49-F238E27FC236}">
                <a16:creationId xmlns:a16="http://schemas.microsoft.com/office/drawing/2014/main" id="{7D366D2A-068B-422D-A73B-5F4A520669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326B2B4-C4C5-44AC-AD05-5DD1B988DD87}" type="slidenum">
              <a:rPr lang="en-US" altLang="en-US" sz="1400"/>
              <a:pPr eaLnBrk="1" hangingPunct="1"/>
              <a:t>183</a:t>
            </a:fld>
            <a:endParaRPr lang="en-US" altLang="en-US" sz="140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DA07F600-5830-4A23-91DD-C8561028124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Design Issues</a:t>
            </a:r>
          </a:p>
        </p:txBody>
      </p:sp>
      <p:sp>
        <p:nvSpPr>
          <p:cNvPr id="233475" name="Rectangle 3">
            <a:extLst>
              <a:ext uri="{FF2B5EF4-FFF2-40B4-BE49-F238E27FC236}">
                <a16:creationId xmlns:a16="http://schemas.microsoft.com/office/drawing/2014/main" id="{26DCE7DB-CE2E-428D-B4BB-C176EFF5B393}"/>
              </a:ext>
            </a:extLst>
          </p:cNvPr>
          <p:cNvSpPr>
            <a:spLocks noGrp="1" noChangeArrowheads="1"/>
          </p:cNvSpPr>
          <p:nvPr>
            <p:ph type="body" idx="1"/>
          </p:nvPr>
        </p:nvSpPr>
        <p:spPr>
          <a:xfrm>
            <a:off x="304800" y="1598613"/>
            <a:ext cx="8534400" cy="4570412"/>
          </a:xfrm>
        </p:spPr>
        <p:txBody>
          <a:bodyPr/>
          <a:lstStyle/>
          <a:p>
            <a:pPr marL="609600" indent="-609600">
              <a:lnSpc>
                <a:spcPct val="70000"/>
              </a:lnSpc>
              <a:buFontTx/>
              <a:buNone/>
              <a:defRPr/>
            </a:pPr>
            <a:r>
              <a:rPr lang="en-US" sz="2800" dirty="0">
                <a:latin typeface="Helvetica" pitchFamily="26" charset="0"/>
                <a:sym typeface="Symbol" pitchFamily="26" charset="2"/>
              </a:rPr>
              <a:t>Disadvantage of message passing:</a:t>
            </a:r>
          </a:p>
          <a:p>
            <a:pPr marL="590550" indent="-533400">
              <a:lnSpc>
                <a:spcPct val="80000"/>
              </a:lnSpc>
              <a:defRPr/>
            </a:pPr>
            <a:r>
              <a:rPr lang="en-US" sz="2800" dirty="0">
                <a:latin typeface="Helvetica" pitchFamily="26" charset="0"/>
                <a:sym typeface="Symbol" pitchFamily="26" charset="2"/>
              </a:rPr>
              <a:t>Messages are copied and passed back and forth. </a:t>
            </a:r>
          </a:p>
          <a:p>
            <a:pPr marL="609600" indent="-609600">
              <a:lnSpc>
                <a:spcPct val="70000"/>
              </a:lnSpc>
              <a:buFontTx/>
              <a:buNone/>
              <a:defRPr/>
            </a:pPr>
            <a:r>
              <a:rPr lang="en-US" sz="2800" dirty="0">
                <a:latin typeface="Helvetica" pitchFamily="26" charset="0"/>
                <a:sym typeface="Symbol" pitchFamily="26" charset="2"/>
              </a:rPr>
              <a:t>Disadvantages of buffer passing:</a:t>
            </a:r>
          </a:p>
          <a:p>
            <a:pPr marL="590550" indent="-533400">
              <a:lnSpc>
                <a:spcPct val="80000"/>
              </a:lnSpc>
              <a:defRPr/>
            </a:pPr>
            <a:r>
              <a:rPr lang="en-US" sz="2800" dirty="0">
                <a:latin typeface="Helvetica" pitchFamily="26" charset="0"/>
                <a:sym typeface="Symbol" pitchFamily="26" charset="2"/>
              </a:rPr>
              <a:t>The user is given access to system memory (the buffer itself)</a:t>
            </a:r>
          </a:p>
          <a:p>
            <a:pPr marL="590550" indent="-533400">
              <a:lnSpc>
                <a:spcPct val="80000"/>
              </a:lnSpc>
              <a:defRPr/>
            </a:pPr>
            <a:r>
              <a:rPr lang="en-US" sz="2800" dirty="0">
                <a:latin typeface="Helvetica" pitchFamily="26" charset="0"/>
                <a:sym typeface="Symbol" pitchFamily="26" charset="2"/>
              </a:rPr>
              <a:t>The user must explicitly tell the buffer pool when buffer contents have been modified, so that modified data can be rewritten to disk when the buffer is flushed. </a:t>
            </a:r>
          </a:p>
          <a:p>
            <a:pPr marL="590550" indent="-533400">
              <a:lnSpc>
                <a:spcPct val="80000"/>
              </a:lnSpc>
              <a:defRPr/>
            </a:pPr>
            <a:r>
              <a:rPr lang="en-US" sz="2800" dirty="0">
                <a:latin typeface="Helvetica" pitchFamily="26" charset="0"/>
                <a:sym typeface="Symbol" pitchFamily="26" charset="2"/>
              </a:rPr>
              <a:t>The pointer might become </a:t>
            </a:r>
            <a:r>
              <a:rPr lang="en-US" sz="2800" u="sng" dirty="0">
                <a:latin typeface="Helvetica" pitchFamily="26" charset="0"/>
                <a:sym typeface="Symbol" pitchFamily="26" charset="2"/>
              </a:rPr>
              <a:t>stale</a:t>
            </a:r>
            <a:r>
              <a:rPr lang="en-US" sz="2800" dirty="0">
                <a:latin typeface="Helvetica" pitchFamily="26" charset="0"/>
                <a:sym typeface="Symbol" pitchFamily="26" charset="2"/>
              </a:rPr>
              <a:t> when the </a:t>
            </a:r>
            <a:r>
              <a:rPr lang="en-US" sz="2800" dirty="0" err="1">
                <a:latin typeface="Helvetica" pitchFamily="26" charset="0"/>
                <a:sym typeface="Symbol" pitchFamily="26" charset="2"/>
              </a:rPr>
              <a:t>bufferpool</a:t>
            </a:r>
            <a:r>
              <a:rPr lang="en-US" sz="2800" dirty="0">
                <a:latin typeface="Helvetica" pitchFamily="26" charset="0"/>
                <a:sym typeface="Symbol" pitchFamily="26" charset="2"/>
              </a:rPr>
              <a:t> replaces the contents of a buffer.</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a:extLst>
              <a:ext uri="{FF2B5EF4-FFF2-40B4-BE49-F238E27FC236}">
                <a16:creationId xmlns:a16="http://schemas.microsoft.com/office/drawing/2014/main" id="{33875764-101A-4C98-8384-2D4B899A6050}"/>
              </a:ext>
            </a:extLst>
          </p:cNvPr>
          <p:cNvSpPr>
            <a:spLocks noGrp="1"/>
          </p:cNvSpPr>
          <p:nvPr>
            <p:ph type="title"/>
          </p:nvPr>
        </p:nvSpPr>
        <p:spPr/>
        <p:txBody>
          <a:bodyPr/>
          <a:lstStyle/>
          <a:p>
            <a:r>
              <a:rPr lang="en-US" altLang="en-US">
                <a:latin typeface="Helvetica" panose="020B0604020202020204" pitchFamily="34" charset="0"/>
              </a:rPr>
              <a:t>Some Goals</a:t>
            </a:r>
          </a:p>
        </p:txBody>
      </p:sp>
      <p:sp>
        <p:nvSpPr>
          <p:cNvPr id="190467" name="Content Placeholder 2">
            <a:extLst>
              <a:ext uri="{FF2B5EF4-FFF2-40B4-BE49-F238E27FC236}">
                <a16:creationId xmlns:a16="http://schemas.microsoft.com/office/drawing/2014/main" id="{3133EB32-5445-4F00-9FC7-0004BCA02C7B}"/>
              </a:ext>
            </a:extLst>
          </p:cNvPr>
          <p:cNvSpPr>
            <a:spLocks noGrp="1"/>
          </p:cNvSpPr>
          <p:nvPr>
            <p:ph idx="1"/>
          </p:nvPr>
        </p:nvSpPr>
        <p:spPr/>
        <p:txBody>
          <a:bodyPr/>
          <a:lstStyle/>
          <a:p>
            <a:r>
              <a:rPr lang="en-US" altLang="en-US">
                <a:latin typeface="Helvetica" panose="020B0604020202020204" pitchFamily="34" charset="0"/>
              </a:rPr>
              <a:t>Be able to avoid reading data when the block contents will be replaced.</a:t>
            </a:r>
          </a:p>
          <a:p>
            <a:r>
              <a:rPr lang="en-US" altLang="en-US">
                <a:latin typeface="Helvetica" panose="020B0604020202020204" pitchFamily="34" charset="0"/>
              </a:rPr>
              <a:t>Be able to support multiple users accessing a buffer, and indpendantly releasing a buffer.</a:t>
            </a:r>
          </a:p>
          <a:p>
            <a:r>
              <a:rPr lang="en-US" altLang="en-US">
                <a:latin typeface="Helvetica" panose="020B0604020202020204" pitchFamily="34" charset="0"/>
              </a:rPr>
              <a:t>Don’t make an active buffer stale.</a:t>
            </a:r>
          </a:p>
        </p:txBody>
      </p:sp>
      <p:sp>
        <p:nvSpPr>
          <p:cNvPr id="190468" name="Slide Number Placeholder 3">
            <a:extLst>
              <a:ext uri="{FF2B5EF4-FFF2-40B4-BE49-F238E27FC236}">
                <a16:creationId xmlns:a16="http://schemas.microsoft.com/office/drawing/2014/main" id="{9268D651-CB6D-46A1-9D0B-07A94D2458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426635-A9AE-4AAC-BD9E-E9BD8BE5170F}" type="slidenum">
              <a:rPr lang="en-US" altLang="en-US" sz="1400"/>
              <a:pPr eaLnBrk="1" hangingPunct="1"/>
              <a:t>185</a:t>
            </a:fld>
            <a:endParaRPr lang="en-US" altLang="en-US" sz="140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a:extLst>
              <a:ext uri="{FF2B5EF4-FFF2-40B4-BE49-F238E27FC236}">
                <a16:creationId xmlns:a16="http://schemas.microsoft.com/office/drawing/2014/main" id="{131C8BD0-FC64-4352-81E0-39DBC764DC0F}"/>
              </a:ext>
            </a:extLst>
          </p:cNvPr>
          <p:cNvSpPr>
            <a:spLocks noGrp="1"/>
          </p:cNvSpPr>
          <p:nvPr>
            <p:ph type="title"/>
          </p:nvPr>
        </p:nvSpPr>
        <p:spPr/>
        <p:txBody>
          <a:bodyPr/>
          <a:lstStyle/>
          <a:p>
            <a:r>
              <a:rPr lang="en-US" altLang="en-US">
                <a:latin typeface="Helvetica" panose="020B0604020202020204" pitchFamily="34" charset="0"/>
              </a:rPr>
              <a:t>Improved Interface</a:t>
            </a:r>
          </a:p>
        </p:txBody>
      </p:sp>
      <p:sp>
        <p:nvSpPr>
          <p:cNvPr id="191491" name="Content Placeholder 2">
            <a:extLst>
              <a:ext uri="{FF2B5EF4-FFF2-40B4-BE49-F238E27FC236}">
                <a16:creationId xmlns:a16="http://schemas.microsoft.com/office/drawing/2014/main" id="{54939093-C302-447D-B6E9-AC67712099CB}"/>
              </a:ext>
            </a:extLst>
          </p:cNvPr>
          <p:cNvSpPr>
            <a:spLocks noGrp="1"/>
          </p:cNvSpPr>
          <p:nvPr>
            <p:ph idx="1"/>
          </p:nvPr>
        </p:nvSpPr>
        <p:spPr/>
        <p:txBody>
          <a:bodyPr/>
          <a:lstStyle/>
          <a:p>
            <a:pPr>
              <a:lnSpc>
                <a:spcPct val="70000"/>
              </a:lnSpc>
              <a:buFontTx/>
              <a:buNone/>
            </a:pPr>
            <a:r>
              <a:rPr lang="en-US" altLang="en-US" sz="2400" b="1">
                <a:latin typeface="Courier New" panose="02070309020205020404" pitchFamily="49" charset="0"/>
                <a:cs typeface="Courier New" panose="02070309020205020404" pitchFamily="49" charset="0"/>
              </a:rPr>
              <a:t>public interface BufferPoolADT {</a:t>
            </a:r>
          </a:p>
          <a:p>
            <a:pPr>
              <a:lnSpc>
                <a:spcPct val="70000"/>
              </a:lnSpc>
              <a:buFontTx/>
              <a:buNone/>
            </a:pPr>
            <a:r>
              <a:rPr lang="en-US" altLang="en-US" sz="2400" b="1">
                <a:latin typeface="Courier New" panose="02070309020205020404" pitchFamily="49" charset="0"/>
                <a:cs typeface="Courier New" panose="02070309020205020404" pitchFamily="49" charset="0"/>
              </a:rPr>
              <a:t>  Buffer acquireBuffer(int block);</a:t>
            </a:r>
          </a:p>
          <a:p>
            <a:pPr>
              <a:lnSpc>
                <a:spcPct val="70000"/>
              </a:lnSpc>
              <a:buFontTx/>
              <a:buNone/>
            </a:pPr>
            <a:r>
              <a:rPr lang="en-US" altLang="en-US" sz="2400" b="1">
                <a:latin typeface="Courier New" panose="02070309020205020404" pitchFamily="49" charset="0"/>
                <a:cs typeface="Courier New" panose="02070309020205020404" pitchFamily="49" charset="0"/>
              </a:rPr>
              <a:t>}</a:t>
            </a:r>
          </a:p>
          <a:p>
            <a:pPr>
              <a:lnSpc>
                <a:spcPct val="70000"/>
              </a:lnSpc>
              <a:buFontTx/>
              <a:buNone/>
            </a:pPr>
            <a:endParaRPr lang="en-US" altLang="en-US" sz="2400" b="1">
              <a:latin typeface="Courier New" panose="02070309020205020404" pitchFamily="49" charset="0"/>
              <a:cs typeface="Courier New" panose="02070309020205020404" pitchFamily="49" charset="0"/>
            </a:endParaRPr>
          </a:p>
          <a:p>
            <a:pPr>
              <a:lnSpc>
                <a:spcPct val="70000"/>
              </a:lnSpc>
              <a:buFontTx/>
              <a:buNone/>
            </a:pPr>
            <a:r>
              <a:rPr lang="en-US" altLang="en-US" sz="2400" b="1">
                <a:latin typeface="Courier New" panose="02070309020205020404" pitchFamily="49" charset="0"/>
                <a:cs typeface="Courier New" panose="02070309020205020404" pitchFamily="49" charset="0"/>
              </a:rPr>
              <a:t>public interface BufferADT {</a:t>
            </a:r>
          </a:p>
          <a:p>
            <a:pPr>
              <a:lnSpc>
                <a:spcPct val="70000"/>
              </a:lnSpc>
              <a:buFontTx/>
              <a:buNone/>
            </a:pPr>
            <a:r>
              <a:rPr lang="en-US" altLang="en-US" sz="2400" b="1">
                <a:latin typeface="Courier New" panose="02070309020205020404" pitchFamily="49" charset="0"/>
                <a:cs typeface="Courier New" panose="02070309020205020404" pitchFamily="49" charset="0"/>
              </a:rPr>
              <a:t>  // Read the block from disk</a:t>
            </a:r>
          </a:p>
          <a:p>
            <a:pPr>
              <a:lnSpc>
                <a:spcPct val="70000"/>
              </a:lnSpc>
              <a:buFontTx/>
              <a:buNone/>
            </a:pPr>
            <a:r>
              <a:rPr lang="en-US" altLang="en-US" sz="2400" b="1">
                <a:latin typeface="Courier New" panose="02070309020205020404" pitchFamily="49" charset="0"/>
                <a:cs typeface="Courier New" panose="02070309020205020404" pitchFamily="49" charset="0"/>
              </a:rPr>
              <a:t>  public byte[] readBlock();</a:t>
            </a:r>
          </a:p>
          <a:p>
            <a:pPr>
              <a:lnSpc>
                <a:spcPct val="70000"/>
              </a:lnSpc>
              <a:buFontTx/>
              <a:buNone/>
            </a:pPr>
            <a:r>
              <a:rPr lang="en-US" altLang="en-US" sz="2400" b="1">
                <a:latin typeface="Courier New" panose="02070309020205020404" pitchFamily="49" charset="0"/>
                <a:cs typeface="Courier New" panose="02070309020205020404" pitchFamily="49" charset="0"/>
              </a:rPr>
              <a:t>  // Just get pointer to space, no read</a:t>
            </a:r>
          </a:p>
          <a:p>
            <a:pPr>
              <a:lnSpc>
                <a:spcPct val="70000"/>
              </a:lnSpc>
              <a:buFontTx/>
              <a:buNone/>
            </a:pPr>
            <a:r>
              <a:rPr lang="en-US" altLang="en-US" sz="2400" b="1">
                <a:latin typeface="Courier New" panose="02070309020205020404" pitchFamily="49" charset="0"/>
                <a:cs typeface="Courier New" panose="02070309020205020404" pitchFamily="49" charset="0"/>
              </a:rPr>
              <a:t>  public byte[] getDataPointer();</a:t>
            </a:r>
          </a:p>
          <a:p>
            <a:pPr>
              <a:lnSpc>
                <a:spcPct val="70000"/>
              </a:lnSpc>
              <a:buFontTx/>
              <a:buNone/>
            </a:pPr>
            <a:r>
              <a:rPr lang="en-US" altLang="en-US" sz="2400" b="1">
                <a:latin typeface="Courier New" panose="02070309020205020404" pitchFamily="49" charset="0"/>
                <a:cs typeface="Courier New" panose="02070309020205020404" pitchFamily="49" charset="0"/>
              </a:rPr>
              <a:t>  // Contents have changed</a:t>
            </a:r>
          </a:p>
          <a:p>
            <a:pPr>
              <a:lnSpc>
                <a:spcPct val="70000"/>
              </a:lnSpc>
              <a:buFontTx/>
              <a:buNone/>
            </a:pPr>
            <a:r>
              <a:rPr lang="en-US" altLang="en-US" sz="2400" b="1">
                <a:latin typeface="Courier New" panose="02070309020205020404" pitchFamily="49" charset="0"/>
                <a:cs typeface="Courier New" panose="02070309020205020404" pitchFamily="49" charset="0"/>
              </a:rPr>
              <a:t>  public void markDirty();</a:t>
            </a:r>
          </a:p>
          <a:p>
            <a:pPr>
              <a:lnSpc>
                <a:spcPct val="70000"/>
              </a:lnSpc>
              <a:buFontTx/>
              <a:buNone/>
            </a:pPr>
            <a:r>
              <a:rPr lang="en-US" altLang="en-US" sz="2400" b="1">
                <a:latin typeface="Courier New" panose="02070309020205020404" pitchFamily="49" charset="0"/>
                <a:cs typeface="Courier New" panose="02070309020205020404" pitchFamily="49" charset="0"/>
              </a:rPr>
              <a:t>  // Release access to the block</a:t>
            </a:r>
          </a:p>
          <a:p>
            <a:pPr>
              <a:lnSpc>
                <a:spcPct val="70000"/>
              </a:lnSpc>
              <a:buFontTx/>
              <a:buNone/>
            </a:pPr>
            <a:r>
              <a:rPr lang="en-US" altLang="en-US" sz="2400" b="1">
                <a:latin typeface="Courier New" panose="02070309020205020404" pitchFamily="49" charset="0"/>
                <a:cs typeface="Courier New" panose="02070309020205020404" pitchFamily="49" charset="0"/>
              </a:rPr>
              <a:t>  public void release();</a:t>
            </a:r>
          </a:p>
          <a:p>
            <a:pPr>
              <a:lnSpc>
                <a:spcPct val="70000"/>
              </a:lnSpc>
              <a:buFontTx/>
              <a:buNone/>
            </a:pPr>
            <a:r>
              <a:rPr lang="en-US" altLang="en-US" sz="2400" b="1">
                <a:latin typeface="Courier New" panose="02070309020205020404" pitchFamily="49" charset="0"/>
                <a:cs typeface="Courier New" panose="02070309020205020404" pitchFamily="49" charset="0"/>
              </a:rPr>
              <a:t>}</a:t>
            </a:r>
          </a:p>
          <a:p>
            <a:pPr>
              <a:lnSpc>
                <a:spcPct val="70000"/>
              </a:lnSpc>
              <a:buFontTx/>
              <a:buNone/>
            </a:pPr>
            <a:endParaRPr lang="en-US" altLang="en-US" sz="2400" b="1">
              <a:latin typeface="Courier New" panose="02070309020205020404" pitchFamily="49" charset="0"/>
              <a:cs typeface="Courier New" panose="02070309020205020404" pitchFamily="49" charset="0"/>
            </a:endParaRPr>
          </a:p>
        </p:txBody>
      </p:sp>
      <p:sp>
        <p:nvSpPr>
          <p:cNvPr id="191492" name="Slide Number Placeholder 3">
            <a:extLst>
              <a:ext uri="{FF2B5EF4-FFF2-40B4-BE49-F238E27FC236}">
                <a16:creationId xmlns:a16="http://schemas.microsoft.com/office/drawing/2014/main" id="{19152A93-EA44-477D-90B2-91D5EC660A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4F32FB-EC50-4747-8765-F63C786B2660}" type="slidenum">
              <a:rPr lang="en-US" altLang="en-US" sz="1400"/>
              <a:pPr eaLnBrk="1" hangingPunct="1"/>
              <a:t>186</a:t>
            </a:fld>
            <a:endParaRPr lang="en-US" altLang="en-US" sz="140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A966A626-2C15-44BD-9A3C-A6378595543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External Sorting</a:t>
            </a:r>
          </a:p>
        </p:txBody>
      </p:sp>
      <p:sp>
        <p:nvSpPr>
          <p:cNvPr id="192515" name="Rectangle 3">
            <a:extLst>
              <a:ext uri="{FF2B5EF4-FFF2-40B4-BE49-F238E27FC236}">
                <a16:creationId xmlns:a16="http://schemas.microsoft.com/office/drawing/2014/main" id="{80E2376F-A1F2-4768-8674-8135040B2D60}"/>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Problem: Sorting data sets too large to fit into main memory.</a:t>
            </a:r>
          </a:p>
          <a:p>
            <a:pPr marL="990600" lvl="1" indent="-533400">
              <a:lnSpc>
                <a:spcPct val="80000"/>
              </a:lnSpc>
            </a:pPr>
            <a:r>
              <a:rPr lang="en-US" altLang="en-US">
                <a:latin typeface="Helvetica" panose="020B0604020202020204" pitchFamily="34" charset="0"/>
                <a:sym typeface="Symbol" panose="05050102010706020507" pitchFamily="18" charset="2"/>
              </a:rPr>
              <a:t>Assume data are stored on disk drive.</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To sort, portions of the data must be brought into main memory, processed, and returned to disk.</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An external sort should minimize disk accesses.</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50B34F98-1FCF-492E-BEA6-A68AAE15F71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Model of External Computation</a:t>
            </a:r>
          </a:p>
        </p:txBody>
      </p:sp>
      <p:sp>
        <p:nvSpPr>
          <p:cNvPr id="193539" name="Rectangle 3">
            <a:extLst>
              <a:ext uri="{FF2B5EF4-FFF2-40B4-BE49-F238E27FC236}">
                <a16:creationId xmlns:a16="http://schemas.microsoft.com/office/drawing/2014/main" id="{F392184E-7AFC-47D8-9FB9-F2D767E11C45}"/>
              </a:ext>
            </a:extLst>
          </p:cNvPr>
          <p:cNvSpPr>
            <a:spLocks noGrp="1" noChangeArrowheads="1"/>
          </p:cNvSpPr>
          <p:nvPr>
            <p:ph type="body" idx="1"/>
          </p:nvPr>
        </p:nvSpPr>
        <p:spPr>
          <a:xfrm>
            <a:off x="457200" y="1598613"/>
            <a:ext cx="8224838" cy="4570412"/>
          </a:xfrm>
        </p:spPr>
        <p:txBody>
          <a:bodyPr/>
          <a:lstStyle/>
          <a:p>
            <a:pPr marL="609600" indent="-609600">
              <a:lnSpc>
                <a:spcPct val="80000"/>
              </a:lnSpc>
              <a:buFontTx/>
              <a:buNone/>
            </a:pPr>
            <a:r>
              <a:rPr lang="en-US" altLang="en-US" sz="2800">
                <a:latin typeface="Helvetica" panose="020B0604020202020204" pitchFamily="34" charset="0"/>
                <a:sym typeface="Symbol" panose="05050102010706020507" pitchFamily="18" charset="2"/>
              </a:rPr>
              <a:t>Secondary memory is divided into equal-sized blocks (512, 1024, etc…)</a:t>
            </a:r>
          </a:p>
          <a:p>
            <a:pPr marL="609600" indent="-609600">
              <a:lnSpc>
                <a:spcPct val="1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A basic I/O operation transfers the contents of one disk block to/from main memory.</a:t>
            </a:r>
          </a:p>
          <a:p>
            <a:pPr marL="609600" indent="-609600">
              <a:lnSpc>
                <a:spcPct val="2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Under certain circumstances, reading blocks of a file in sequential order is more efficient. (When?)</a:t>
            </a:r>
          </a:p>
          <a:p>
            <a:pPr marL="609600" indent="-609600">
              <a:lnSpc>
                <a:spcPct val="2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Primary goal is to minimize I/O operations.</a:t>
            </a:r>
          </a:p>
          <a:p>
            <a:pPr marL="609600" indent="-609600">
              <a:lnSpc>
                <a:spcPct val="1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Assume only one disk drive is available.</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50611C08-6994-48BF-933D-90A4A063F95D}"/>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Key Sorting</a:t>
            </a:r>
          </a:p>
        </p:txBody>
      </p:sp>
      <p:sp>
        <p:nvSpPr>
          <p:cNvPr id="194563" name="Rectangle 3">
            <a:extLst>
              <a:ext uri="{FF2B5EF4-FFF2-40B4-BE49-F238E27FC236}">
                <a16:creationId xmlns:a16="http://schemas.microsoft.com/office/drawing/2014/main" id="{646565C1-816B-41BA-A6C6-36EBA8E14774}"/>
              </a:ext>
            </a:extLst>
          </p:cNvPr>
          <p:cNvSpPr>
            <a:spLocks noGrp="1" noChangeArrowheads="1"/>
          </p:cNvSpPr>
          <p:nvPr>
            <p:ph type="body" idx="1"/>
          </p:nvPr>
        </p:nvSpPr>
        <p:spPr>
          <a:xfrm>
            <a:off x="457200" y="1598613"/>
            <a:ext cx="8224838"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Often, records are large, keys are small.</a:t>
            </a:r>
          </a:p>
          <a:p>
            <a:pPr marL="990600" lvl="1" indent="-533400">
              <a:lnSpc>
                <a:spcPct val="60000"/>
              </a:lnSpc>
            </a:pPr>
            <a:r>
              <a:rPr lang="en-US" altLang="en-US">
                <a:latin typeface="Helvetica" panose="020B0604020202020204" pitchFamily="34" charset="0"/>
                <a:sym typeface="Symbol" panose="05050102010706020507" pitchFamily="18" charset="2"/>
              </a:rPr>
              <a:t>Ex: Payroll entries keyed on ID number</a:t>
            </a:r>
          </a:p>
          <a:p>
            <a:pPr marL="609600" indent="-609600">
              <a:lnSpc>
                <a:spcPct val="3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Approach 1: Read in entire records, sort them, then write them out again.</a:t>
            </a:r>
          </a:p>
          <a:p>
            <a:pPr marL="609600" indent="-609600">
              <a:lnSpc>
                <a:spcPct val="3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Approach 2: Read only the key values, store with each key the location on disk of its associated record.</a:t>
            </a:r>
          </a:p>
          <a:p>
            <a:pPr marL="609600" indent="-609600">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After keys are sorted the records can be read and rewritten in sorted order.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DF6EF60C-57F3-4443-9834-65FA2FC13F10}"/>
              </a:ext>
            </a:extLst>
          </p:cNvPr>
          <p:cNvSpPr>
            <a:spLocks noGrp="1"/>
          </p:cNvSpPr>
          <p:nvPr>
            <p:ph type="title"/>
          </p:nvPr>
        </p:nvSpPr>
        <p:spPr/>
        <p:txBody>
          <a:bodyPr/>
          <a:lstStyle/>
          <a:p>
            <a:r>
              <a:rPr lang="en-US" altLang="en-US">
                <a:latin typeface="Helvetica" panose="020B0604020202020204" pitchFamily="34" charset="0"/>
              </a:rPr>
              <a:t>Real Results #3</a:t>
            </a:r>
          </a:p>
        </p:txBody>
      </p:sp>
      <p:sp>
        <p:nvSpPr>
          <p:cNvPr id="4" name="Content Placeholder 3">
            <a:extLst>
              <a:ext uri="{FF2B5EF4-FFF2-40B4-BE49-F238E27FC236}">
                <a16:creationId xmlns:a16="http://schemas.microsoft.com/office/drawing/2014/main" id="{BE925B66-15A3-46CB-89C7-6F0DEEF678EE}"/>
              </a:ext>
            </a:extLst>
          </p:cNvPr>
          <p:cNvSpPr>
            <a:spLocks noGrp="1"/>
          </p:cNvSpPr>
          <p:nvPr>
            <p:ph idx="1"/>
          </p:nvPr>
        </p:nvSpPr>
        <p:spPr/>
        <p:txBody>
          <a:bodyPr/>
          <a:lstStyle/>
          <a:p>
            <a:pPr marL="341313" indent="-34131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Helvetica"/>
              </a:rPr>
              <a:t>Correlations:</a:t>
            </a:r>
          </a:p>
          <a:p>
            <a:pPr marL="741363" lvl="1" indent="-284163">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Helvetica"/>
              </a:rPr>
              <a:t>Strong correlation between early time and high score</a:t>
            </a:r>
          </a:p>
          <a:p>
            <a:pPr marL="741363" lvl="1" indent="-284163">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Helvetica"/>
              </a:rPr>
              <a:t>No correlation between time spent and score</a:t>
            </a:r>
          </a:p>
          <a:p>
            <a:pPr marL="741363" lvl="1" indent="-284163">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Helvetica"/>
              </a:rPr>
              <a:t>No correlation between % early time and total time</a:t>
            </a:r>
          </a:p>
          <a:p>
            <a:pPr>
              <a:defRPr/>
            </a:pPr>
            <a:endParaRPr lang="en-US" dirty="0"/>
          </a:p>
        </p:txBody>
      </p:sp>
      <p:sp>
        <p:nvSpPr>
          <p:cNvPr id="20484" name="Slide Number Placeholder 1">
            <a:extLst>
              <a:ext uri="{FF2B5EF4-FFF2-40B4-BE49-F238E27FC236}">
                <a16:creationId xmlns:a16="http://schemas.microsoft.com/office/drawing/2014/main" id="{F6A5AF9D-19DD-4ED7-96EB-9AD6D9D49F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CAF5AE-95C2-4E75-94FA-2C79261CAF2B}" type="slidenum">
              <a:rPr lang="en-US" altLang="en-US" sz="1400"/>
              <a:pPr eaLnBrk="1" hangingPunct="1"/>
              <a:t>19</a:t>
            </a:fld>
            <a:endParaRPr lang="en-US" altLang="en-US" sz="14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C9BCAF5-71EF-45AB-A00B-3013A2CE78D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Simple External Mergesort (1)</a:t>
            </a:r>
          </a:p>
        </p:txBody>
      </p:sp>
      <p:sp>
        <p:nvSpPr>
          <p:cNvPr id="195587" name="Rectangle 3">
            <a:extLst>
              <a:ext uri="{FF2B5EF4-FFF2-40B4-BE49-F238E27FC236}">
                <a16:creationId xmlns:a16="http://schemas.microsoft.com/office/drawing/2014/main" id="{BE131A4F-E61B-4C06-8256-68A0B923470C}"/>
              </a:ext>
            </a:extLst>
          </p:cNvPr>
          <p:cNvSpPr>
            <a:spLocks noGrp="1" noChangeArrowheads="1"/>
          </p:cNvSpPr>
          <p:nvPr>
            <p:ph type="body" idx="1"/>
          </p:nvPr>
        </p:nvSpPr>
        <p:spPr>
          <a:xfrm>
            <a:off x="457200" y="1598613"/>
            <a:ext cx="8224838"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Quicksort requires random access to the entire set of records.</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Better: Modified Mergesort algorithm.</a:t>
            </a:r>
          </a:p>
          <a:p>
            <a:pPr marL="990600" lvl="1" indent="-533400">
              <a:lnSpc>
                <a:spcPct val="80000"/>
              </a:lnSpc>
            </a:pPr>
            <a:r>
              <a:rPr lang="en-US" altLang="en-US">
                <a:latin typeface="Helvetica" panose="020B0604020202020204" pitchFamily="34" charset="0"/>
                <a:sym typeface="Symbol" panose="05050102010706020507" pitchFamily="18" charset="2"/>
              </a:rPr>
              <a:t>Process </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elements in </a:t>
            </a:r>
            <a:r>
              <a:rPr lang="en-US" altLang="en-US">
                <a:latin typeface="Symbol" panose="05050102010706020507" pitchFamily="18" charset="2"/>
                <a:sym typeface="Symbol" panose="05050102010706020507" pitchFamily="18" charset="2"/>
              </a:rPr>
              <a:t>Q</a:t>
            </a:r>
            <a:r>
              <a:rPr lang="en-US" altLang="en-US">
                <a:latin typeface="Helvetica" panose="020B0604020202020204" pitchFamily="34" charset="0"/>
                <a:sym typeface="Symbol" panose="05050102010706020507" pitchFamily="18" charset="2"/>
              </a:rPr>
              <a:t>(log </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passes.</a:t>
            </a:r>
          </a:p>
          <a:p>
            <a:pPr marL="990600" lvl="1" indent="-533400">
              <a:lnSpc>
                <a:spcPct val="80000"/>
              </a:lnSpc>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 group of sorted records is called a </a:t>
            </a:r>
            <a:r>
              <a:rPr lang="en-US" altLang="en-US" i="1">
                <a:latin typeface="Helvetica" panose="020B0604020202020204" pitchFamily="34" charset="0"/>
                <a:sym typeface="Symbol" panose="05050102010706020507" pitchFamily="18" charset="2"/>
              </a:rPr>
              <a:t>run</a:t>
            </a:r>
            <a:r>
              <a:rPr lang="en-US" altLang="en-US">
                <a:latin typeface="Helvetica" panose="020B0604020202020204" pitchFamily="34" charset="0"/>
                <a:sym typeface="Symbol" panose="05050102010706020507" pitchFamily="18" charset="2"/>
              </a:rPr>
              <a:t>.</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3677F053-5419-4DB9-8937-91F87CE2324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Simple External Mergesort (2)</a:t>
            </a:r>
          </a:p>
        </p:txBody>
      </p:sp>
      <p:sp>
        <p:nvSpPr>
          <p:cNvPr id="196611" name="Rectangle 3">
            <a:extLst>
              <a:ext uri="{FF2B5EF4-FFF2-40B4-BE49-F238E27FC236}">
                <a16:creationId xmlns:a16="http://schemas.microsoft.com/office/drawing/2014/main" id="{8D61D8FE-DEC4-4BDF-91CE-37517CE8B844}"/>
              </a:ext>
            </a:extLst>
          </p:cNvPr>
          <p:cNvSpPr>
            <a:spLocks noGrp="1" noChangeArrowheads="1"/>
          </p:cNvSpPr>
          <p:nvPr>
            <p:ph type="body" idx="1"/>
          </p:nvPr>
        </p:nvSpPr>
        <p:spPr>
          <a:xfrm>
            <a:off x="304800" y="1598613"/>
            <a:ext cx="8534400" cy="4570412"/>
          </a:xfrm>
        </p:spPr>
        <p:txBody>
          <a:bodyPr/>
          <a:lstStyle/>
          <a:p>
            <a:pPr marL="609600" indent="-609600">
              <a:lnSpc>
                <a:spcPct val="80000"/>
              </a:lnSpc>
            </a:pPr>
            <a:r>
              <a:rPr lang="en-US" altLang="en-US" sz="2800">
                <a:latin typeface="Helvetica" panose="020B0604020202020204" pitchFamily="34" charset="0"/>
                <a:sym typeface="Symbol" panose="05050102010706020507" pitchFamily="18" charset="2"/>
              </a:rPr>
              <a:t>Split the file into two files.</a:t>
            </a:r>
          </a:p>
          <a:p>
            <a:pPr marL="609600" indent="-609600">
              <a:lnSpc>
                <a:spcPct val="80000"/>
              </a:lnSpc>
            </a:pPr>
            <a:r>
              <a:rPr lang="en-US" altLang="en-US" sz="2800">
                <a:latin typeface="Helvetica" panose="020B0604020202020204" pitchFamily="34" charset="0"/>
                <a:sym typeface="Symbol" panose="05050102010706020507" pitchFamily="18" charset="2"/>
              </a:rPr>
              <a:t>Read in a block from each file.</a:t>
            </a:r>
          </a:p>
          <a:p>
            <a:pPr marL="609600" indent="-609600">
              <a:lnSpc>
                <a:spcPct val="80000"/>
              </a:lnSpc>
            </a:pPr>
            <a:r>
              <a:rPr lang="en-US" altLang="en-US" sz="2800">
                <a:latin typeface="Helvetica" panose="020B0604020202020204" pitchFamily="34" charset="0"/>
                <a:sym typeface="Symbol" panose="05050102010706020507" pitchFamily="18" charset="2"/>
              </a:rPr>
              <a:t>Take first record from each block, output them in sorted order.</a:t>
            </a:r>
          </a:p>
          <a:p>
            <a:pPr marL="609600" indent="-609600">
              <a:lnSpc>
                <a:spcPct val="80000"/>
              </a:lnSpc>
            </a:pPr>
            <a:r>
              <a:rPr lang="en-US" altLang="en-US" sz="2800">
                <a:latin typeface="Helvetica" panose="020B0604020202020204" pitchFamily="34" charset="0"/>
                <a:sym typeface="Symbol" panose="05050102010706020507" pitchFamily="18" charset="2"/>
              </a:rPr>
              <a:t>Take next record from each block, output them to a second file in sorted order.</a:t>
            </a:r>
          </a:p>
          <a:p>
            <a:pPr marL="609600" indent="-609600">
              <a:lnSpc>
                <a:spcPct val="80000"/>
              </a:lnSpc>
            </a:pPr>
            <a:r>
              <a:rPr lang="en-US" altLang="en-US" sz="2800">
                <a:latin typeface="Helvetica" panose="020B0604020202020204" pitchFamily="34" charset="0"/>
                <a:sym typeface="Symbol" panose="05050102010706020507" pitchFamily="18" charset="2"/>
              </a:rPr>
              <a:t>Repeat until finished, alternating between output files.  Read new input blocks as needed.</a:t>
            </a:r>
          </a:p>
          <a:p>
            <a:pPr marL="609600" indent="-609600">
              <a:lnSpc>
                <a:spcPct val="80000"/>
              </a:lnSpc>
            </a:pPr>
            <a:r>
              <a:rPr lang="en-US" altLang="en-US" sz="2800">
                <a:latin typeface="Helvetica" panose="020B0604020202020204" pitchFamily="34" charset="0"/>
                <a:sym typeface="Symbol" panose="05050102010706020507" pitchFamily="18" charset="2"/>
              </a:rPr>
              <a:t>Repeat steps 2-5, except this time input files have runs of two sorted records that are merged together.</a:t>
            </a:r>
          </a:p>
          <a:p>
            <a:pPr marL="609600" indent="-609600">
              <a:lnSpc>
                <a:spcPct val="80000"/>
              </a:lnSpc>
            </a:pPr>
            <a:r>
              <a:rPr lang="en-US" altLang="en-US" sz="2800">
                <a:latin typeface="Helvetica" panose="020B0604020202020204" pitchFamily="34" charset="0"/>
                <a:sym typeface="Symbol" panose="05050102010706020507" pitchFamily="18" charset="2"/>
              </a:rPr>
              <a:t>Each pass through the files provides larger runs.</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C05BFEDD-0D38-4CBD-ADF2-7D8EBD4DBD8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Simple External Mergesort (3)</a:t>
            </a:r>
          </a:p>
        </p:txBody>
      </p:sp>
      <p:sp>
        <p:nvSpPr>
          <p:cNvPr id="197635" name="Rectangle 3">
            <a:extLst>
              <a:ext uri="{FF2B5EF4-FFF2-40B4-BE49-F238E27FC236}">
                <a16:creationId xmlns:a16="http://schemas.microsoft.com/office/drawing/2014/main" id="{380147B9-CAA5-478C-A5E0-B4726494D3D1}"/>
              </a:ext>
            </a:extLst>
          </p:cNvPr>
          <p:cNvSpPr>
            <a:spLocks noGrp="1" noChangeArrowheads="1"/>
          </p:cNvSpPr>
          <p:nvPr>
            <p:ph type="body" idx="1"/>
          </p:nvPr>
        </p:nvSpPr>
        <p:spPr>
          <a:xfrm>
            <a:off x="457200" y="1598613"/>
            <a:ext cx="8224838" cy="4570412"/>
          </a:xfrm>
        </p:spPr>
        <p:txBody>
          <a:bodyPr/>
          <a:lstStyle/>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p:txBody>
      </p:sp>
      <p:pic>
        <p:nvPicPr>
          <p:cNvPr id="197636" name="Picture 4" descr="ExMerge">
            <a:extLst>
              <a:ext uri="{FF2B5EF4-FFF2-40B4-BE49-F238E27FC236}">
                <a16:creationId xmlns:a16="http://schemas.microsoft.com/office/drawing/2014/main" id="{967E6D47-7DAA-4E2B-9062-94390D16F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9" r="5000" b="3755"/>
          <a:stretch>
            <a:fillRect/>
          </a:stretch>
        </p:blipFill>
        <p:spPr bwMode="auto">
          <a:xfrm>
            <a:off x="457200" y="1600200"/>
            <a:ext cx="8266113"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1026">
            <a:extLst>
              <a:ext uri="{FF2B5EF4-FFF2-40B4-BE49-F238E27FC236}">
                <a16:creationId xmlns:a16="http://schemas.microsoft.com/office/drawing/2014/main" id="{C0370B4A-1371-4701-9B48-15710C8EBDE3}"/>
              </a:ext>
            </a:extLst>
          </p:cNvPr>
          <p:cNvSpPr>
            <a:spLocks noGrp="1" noChangeArrowheads="1"/>
          </p:cNvSpPr>
          <p:nvPr>
            <p:ph type="title"/>
          </p:nvPr>
        </p:nvSpPr>
        <p:spPr>
          <a:xfrm>
            <a:off x="381000" y="365125"/>
            <a:ext cx="8301038" cy="914400"/>
          </a:xfrm>
        </p:spPr>
        <p:txBody>
          <a:bodyPr/>
          <a:lstStyle/>
          <a:p>
            <a:r>
              <a:rPr lang="en-US" altLang="en-US">
                <a:latin typeface="Helvetica" panose="020B0604020202020204" pitchFamily="34" charset="0"/>
              </a:rPr>
              <a:t>Problems with Simple Mergesort</a:t>
            </a:r>
          </a:p>
        </p:txBody>
      </p:sp>
      <p:sp>
        <p:nvSpPr>
          <p:cNvPr id="198659" name="Rectangle 1027">
            <a:extLst>
              <a:ext uri="{FF2B5EF4-FFF2-40B4-BE49-F238E27FC236}">
                <a16:creationId xmlns:a16="http://schemas.microsoft.com/office/drawing/2014/main" id="{DE7FC7DA-704C-4122-AF28-DF9CE80D16E2}"/>
              </a:ext>
            </a:extLst>
          </p:cNvPr>
          <p:cNvSpPr>
            <a:spLocks noGrp="1" noChangeArrowheads="1"/>
          </p:cNvSpPr>
          <p:nvPr>
            <p:ph type="body" idx="1"/>
          </p:nvPr>
        </p:nvSpPr>
        <p:spPr>
          <a:xfrm>
            <a:off x="457200" y="1598613"/>
            <a:ext cx="8224838" cy="4570412"/>
          </a:xfrm>
        </p:spPr>
        <p:txBody>
          <a:bodyPr/>
          <a:lstStyle/>
          <a:p>
            <a:pPr marL="609600" indent="-609600">
              <a:lnSpc>
                <a:spcPct val="80000"/>
              </a:lnSpc>
              <a:buFontTx/>
              <a:buNone/>
            </a:pPr>
            <a:r>
              <a:rPr lang="en-US" altLang="en-US" sz="2800">
                <a:latin typeface="Helvetica" panose="020B0604020202020204" pitchFamily="34" charset="0"/>
                <a:sym typeface="Symbol" panose="05050102010706020507" pitchFamily="18" charset="2"/>
              </a:rPr>
              <a:t>Is each pass through input and output files sequential?</a:t>
            </a:r>
          </a:p>
          <a:p>
            <a:pPr marL="609600" indent="-609600">
              <a:lnSpc>
                <a:spcPct val="1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What happens if all work is done on a single disk drive?</a:t>
            </a:r>
          </a:p>
          <a:p>
            <a:pPr marL="609600" indent="-609600">
              <a:lnSpc>
                <a:spcPct val="1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How can we reduce the number of Mergesort passes?</a:t>
            </a:r>
          </a:p>
          <a:p>
            <a:pPr marL="609600" indent="-609600">
              <a:lnSpc>
                <a:spcPct val="1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In general, external sorting consists of two phases:</a:t>
            </a:r>
          </a:p>
          <a:p>
            <a:pPr marL="990600" lvl="1" indent="-533400">
              <a:lnSpc>
                <a:spcPct val="60000"/>
              </a:lnSpc>
            </a:pPr>
            <a:r>
              <a:rPr lang="en-US" altLang="en-US" sz="2400">
                <a:latin typeface="Helvetica" panose="020B0604020202020204" pitchFamily="34" charset="0"/>
                <a:sym typeface="Symbol" panose="05050102010706020507" pitchFamily="18" charset="2"/>
              </a:rPr>
              <a:t>Break the files into initial runs</a:t>
            </a:r>
          </a:p>
          <a:p>
            <a:pPr marL="990600" lvl="1" indent="-533400">
              <a:lnSpc>
                <a:spcPct val="70000"/>
              </a:lnSpc>
            </a:pPr>
            <a:r>
              <a:rPr lang="en-US" altLang="en-US" sz="2400">
                <a:latin typeface="Helvetica" panose="020B0604020202020204" pitchFamily="34" charset="0"/>
                <a:sym typeface="Symbol" panose="05050102010706020507" pitchFamily="18" charset="2"/>
              </a:rPr>
              <a:t>Merge the runs together into a single run.</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9981A823-84FA-4CEE-B956-518EBB60AE9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Breaking a File into Runs</a:t>
            </a:r>
          </a:p>
        </p:txBody>
      </p:sp>
      <p:sp>
        <p:nvSpPr>
          <p:cNvPr id="199683" name="Rectangle 3">
            <a:extLst>
              <a:ext uri="{FF2B5EF4-FFF2-40B4-BE49-F238E27FC236}">
                <a16:creationId xmlns:a16="http://schemas.microsoft.com/office/drawing/2014/main" id="{6D5E7F35-9E64-4C55-9AC0-F1574B383309}"/>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General approach:</a:t>
            </a:r>
          </a:p>
          <a:p>
            <a:pPr marL="990600" lvl="1" indent="-533400">
              <a:lnSpc>
                <a:spcPct val="80000"/>
              </a:lnSpc>
            </a:pPr>
            <a:r>
              <a:rPr lang="en-US" altLang="en-US">
                <a:latin typeface="Helvetica" panose="020B0604020202020204" pitchFamily="34" charset="0"/>
                <a:sym typeface="Symbol" panose="05050102010706020507" pitchFamily="18" charset="2"/>
              </a:rPr>
              <a:t>Read as much of the file into memory as possible.</a:t>
            </a:r>
          </a:p>
          <a:p>
            <a:pPr marL="990600" lvl="1" indent="-533400">
              <a:lnSpc>
                <a:spcPct val="80000"/>
              </a:lnSpc>
            </a:pPr>
            <a:r>
              <a:rPr lang="en-US" altLang="en-US">
                <a:latin typeface="Helvetica" panose="020B0604020202020204" pitchFamily="34" charset="0"/>
                <a:sym typeface="Symbol" panose="05050102010706020507" pitchFamily="18" charset="2"/>
              </a:rPr>
              <a:t>Perform an in-memory sort.</a:t>
            </a:r>
          </a:p>
          <a:p>
            <a:pPr marL="990600" lvl="1" indent="-533400">
              <a:lnSpc>
                <a:spcPct val="80000"/>
              </a:lnSpc>
            </a:pPr>
            <a:r>
              <a:rPr lang="en-US" altLang="en-US">
                <a:latin typeface="Helvetica" panose="020B0604020202020204" pitchFamily="34" charset="0"/>
                <a:sym typeface="Symbol" panose="05050102010706020507" pitchFamily="18" charset="2"/>
              </a:rPr>
              <a:t>Output this group of records as a single run.</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116403B2-0548-45B0-B049-93DC702B7DE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Replacement Selection (1)</a:t>
            </a:r>
          </a:p>
        </p:txBody>
      </p:sp>
      <p:sp>
        <p:nvSpPr>
          <p:cNvPr id="200707" name="Rectangle 3">
            <a:extLst>
              <a:ext uri="{FF2B5EF4-FFF2-40B4-BE49-F238E27FC236}">
                <a16:creationId xmlns:a16="http://schemas.microsoft.com/office/drawing/2014/main" id="{4A0E64F1-18DB-4FE5-AFF7-A40B0F2C13F1}"/>
              </a:ext>
            </a:extLst>
          </p:cNvPr>
          <p:cNvSpPr>
            <a:spLocks noGrp="1" noChangeArrowheads="1"/>
          </p:cNvSpPr>
          <p:nvPr>
            <p:ph type="body" idx="1"/>
          </p:nvPr>
        </p:nvSpPr>
        <p:spPr>
          <a:xfrm>
            <a:off x="455613" y="1598613"/>
            <a:ext cx="8226425" cy="4570412"/>
          </a:xfrm>
        </p:spPr>
        <p:txBody>
          <a:bodyPr/>
          <a:lstStyle/>
          <a:p>
            <a:pPr marL="609600" indent="-609600">
              <a:lnSpc>
                <a:spcPct val="80000"/>
              </a:lnSpc>
            </a:pPr>
            <a:r>
              <a:rPr lang="en-US" altLang="en-US">
                <a:latin typeface="Helvetica" panose="020B0604020202020204" pitchFamily="34" charset="0"/>
                <a:sym typeface="Symbol" panose="05050102010706020507" pitchFamily="18" charset="2"/>
              </a:rPr>
              <a:t>Break available memory into an array for the heap, an input buffer, and an output buffer.</a:t>
            </a:r>
          </a:p>
          <a:p>
            <a:pPr marL="609600" indent="-609600">
              <a:lnSpc>
                <a:spcPct val="80000"/>
              </a:lnSpc>
            </a:pPr>
            <a:r>
              <a:rPr lang="en-US" altLang="en-US">
                <a:latin typeface="Helvetica" panose="020B0604020202020204" pitchFamily="34" charset="0"/>
                <a:sym typeface="Symbol" panose="05050102010706020507" pitchFamily="18" charset="2"/>
              </a:rPr>
              <a:t>Fill the array from disk.</a:t>
            </a:r>
          </a:p>
          <a:p>
            <a:pPr marL="609600" indent="-609600">
              <a:lnSpc>
                <a:spcPct val="80000"/>
              </a:lnSpc>
            </a:pPr>
            <a:r>
              <a:rPr lang="en-US" altLang="en-US">
                <a:latin typeface="Helvetica" panose="020B0604020202020204" pitchFamily="34" charset="0"/>
                <a:sym typeface="Symbol" panose="05050102010706020507" pitchFamily="18" charset="2"/>
              </a:rPr>
              <a:t>Make a min-heap.</a:t>
            </a:r>
          </a:p>
          <a:p>
            <a:pPr marL="609600" indent="-609600">
              <a:lnSpc>
                <a:spcPct val="80000"/>
              </a:lnSpc>
            </a:pPr>
            <a:r>
              <a:rPr lang="en-US" altLang="en-US">
                <a:latin typeface="Helvetica" panose="020B0604020202020204" pitchFamily="34" charset="0"/>
                <a:sym typeface="Symbol" panose="05050102010706020507" pitchFamily="18" charset="2"/>
              </a:rPr>
              <a:t>Send the smallest value (root) to the output buffer.</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BEFFDACB-C67A-455C-9B71-366F2BD3E5F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Replacement Selection (2)</a:t>
            </a:r>
          </a:p>
        </p:txBody>
      </p:sp>
      <p:sp>
        <p:nvSpPr>
          <p:cNvPr id="201731" name="Rectangle 3">
            <a:extLst>
              <a:ext uri="{FF2B5EF4-FFF2-40B4-BE49-F238E27FC236}">
                <a16:creationId xmlns:a16="http://schemas.microsoft.com/office/drawing/2014/main" id="{379FC3FA-E4D0-4F14-A299-CFBC2C73EA29}"/>
              </a:ext>
            </a:extLst>
          </p:cNvPr>
          <p:cNvSpPr>
            <a:spLocks noGrp="1" noChangeArrowheads="1"/>
          </p:cNvSpPr>
          <p:nvPr>
            <p:ph type="body" idx="1"/>
          </p:nvPr>
        </p:nvSpPr>
        <p:spPr>
          <a:xfrm>
            <a:off x="455613" y="1598613"/>
            <a:ext cx="8226425" cy="4570412"/>
          </a:xfrm>
        </p:spPr>
        <p:txBody>
          <a:bodyPr/>
          <a:lstStyle/>
          <a:p>
            <a:pPr marL="609600" indent="-609600">
              <a:lnSpc>
                <a:spcPct val="80000"/>
              </a:lnSpc>
            </a:pPr>
            <a:r>
              <a:rPr lang="en-US" altLang="en-US">
                <a:latin typeface="Helvetica" panose="020B0604020202020204" pitchFamily="34" charset="0"/>
                <a:sym typeface="Symbol" panose="05050102010706020507" pitchFamily="18" charset="2"/>
              </a:rPr>
              <a:t>If the next key in the file is greater than the last value output, then</a:t>
            </a:r>
          </a:p>
          <a:p>
            <a:pPr marL="990600" lvl="1" indent="-533400">
              <a:lnSpc>
                <a:spcPct val="80000"/>
              </a:lnSpc>
            </a:pPr>
            <a:r>
              <a:rPr lang="en-US" altLang="en-US">
                <a:latin typeface="Helvetica" panose="020B0604020202020204" pitchFamily="34" charset="0"/>
                <a:sym typeface="Symbol" panose="05050102010706020507" pitchFamily="18" charset="2"/>
              </a:rPr>
              <a:t>Replace the root with this key</a:t>
            </a:r>
          </a:p>
          <a:p>
            <a:pPr marL="990600" lvl="1" indent="-533400">
              <a:lnSpc>
                <a:spcPct val="80000"/>
              </a:lnSpc>
              <a:buFontTx/>
              <a:buNone/>
            </a:pPr>
            <a:r>
              <a:rPr lang="en-US" altLang="en-US">
                <a:latin typeface="Helvetica" panose="020B0604020202020204" pitchFamily="34" charset="0"/>
                <a:sym typeface="Symbol" panose="05050102010706020507" pitchFamily="18" charset="2"/>
              </a:rPr>
              <a:t>else</a:t>
            </a:r>
          </a:p>
          <a:p>
            <a:pPr marL="990600" lvl="1" indent="-533400">
              <a:lnSpc>
                <a:spcPct val="80000"/>
              </a:lnSpc>
            </a:pPr>
            <a:r>
              <a:rPr lang="en-US" altLang="en-US">
                <a:latin typeface="Helvetica" panose="020B0604020202020204" pitchFamily="34" charset="0"/>
                <a:sym typeface="Symbol" panose="05050102010706020507" pitchFamily="18" charset="2"/>
              </a:rPr>
              <a:t>Replace the root with the last key in the array</a:t>
            </a:r>
          </a:p>
          <a:p>
            <a:pPr marL="990600" lvl="1" indent="-533400">
              <a:lnSpc>
                <a:spcPct val="80000"/>
              </a:lnSpc>
              <a:buFontTx/>
              <a:buNone/>
            </a:pPr>
            <a:r>
              <a:rPr lang="en-US" altLang="en-US">
                <a:latin typeface="Helvetica" panose="020B0604020202020204" pitchFamily="34" charset="0"/>
                <a:sym typeface="Symbol" panose="05050102010706020507" pitchFamily="18" charset="2"/>
              </a:rPr>
              <a:t>Add the next record in the file to a new heap (actually, stick it at the end of the array).</a:t>
            </a:r>
          </a:p>
          <a:p>
            <a:pPr marL="990600" lvl="1" indent="-533400">
              <a:lnSpc>
                <a:spcPct val="80000"/>
              </a:lnSpc>
              <a:buFontTx/>
              <a:buNone/>
            </a:pPr>
            <a:endParaRPr lang="en-US" altLang="en-US">
              <a:latin typeface="Helvetica" panose="020B0604020202020204" pitchFamily="34" charset="0"/>
              <a:sym typeface="Symbol" panose="05050102010706020507" pitchFamily="18" charset="2"/>
            </a:endParaRPr>
          </a:p>
        </p:txBody>
      </p:sp>
      <p:pic>
        <p:nvPicPr>
          <p:cNvPr id="201732" name="Picture 4" descr="RSOver.gif">
            <a:extLst>
              <a:ext uri="{FF2B5EF4-FFF2-40B4-BE49-F238E27FC236}">
                <a16:creationId xmlns:a16="http://schemas.microsoft.com/office/drawing/2014/main" id="{C3FA5FAF-3345-4A20-A72E-3AD5DFB595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876800"/>
            <a:ext cx="64770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5C4C1EEF-2CDC-41B7-BEAB-1B10D6E5C02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RS Example</a:t>
            </a:r>
          </a:p>
        </p:txBody>
      </p:sp>
      <p:sp>
        <p:nvSpPr>
          <p:cNvPr id="202755" name="Rectangle 3">
            <a:extLst>
              <a:ext uri="{FF2B5EF4-FFF2-40B4-BE49-F238E27FC236}">
                <a16:creationId xmlns:a16="http://schemas.microsoft.com/office/drawing/2014/main" id="{85946F3F-D67A-4BBA-A5A4-A822225C82C7}"/>
              </a:ext>
            </a:extLst>
          </p:cNvPr>
          <p:cNvSpPr>
            <a:spLocks noGrp="1" noChangeArrowheads="1"/>
          </p:cNvSpPr>
          <p:nvPr>
            <p:ph type="body" idx="1"/>
          </p:nvPr>
        </p:nvSpPr>
        <p:spPr>
          <a:xfrm>
            <a:off x="455613" y="1598613"/>
            <a:ext cx="8226425" cy="4570412"/>
          </a:xfrm>
        </p:spPr>
        <p:txBody>
          <a:bodyPr/>
          <a:lstStyle/>
          <a:p>
            <a:pPr marL="990600" lvl="1" indent="-533400">
              <a:lnSpc>
                <a:spcPct val="80000"/>
              </a:lnSpc>
              <a:buFontTx/>
              <a:buNone/>
            </a:pPr>
            <a:endParaRPr lang="en-US" altLang="en-US">
              <a:latin typeface="Helvetica" panose="020B0604020202020204" pitchFamily="34" charset="0"/>
              <a:sym typeface="Symbol" panose="05050102010706020507" pitchFamily="18" charset="2"/>
            </a:endParaRPr>
          </a:p>
        </p:txBody>
      </p:sp>
      <p:pic>
        <p:nvPicPr>
          <p:cNvPr id="202756" name="Picture 4" descr="RepSel">
            <a:extLst>
              <a:ext uri="{FF2B5EF4-FFF2-40B4-BE49-F238E27FC236}">
                <a16:creationId xmlns:a16="http://schemas.microsoft.com/office/drawing/2014/main" id="{2B98C3F4-92B6-4ABC-AAB6-3F45E11A8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37" t="4758" r="4074" b="46779"/>
          <a:stretch>
            <a:fillRect/>
          </a:stretch>
        </p:blipFill>
        <p:spPr bwMode="auto">
          <a:xfrm>
            <a:off x="457200" y="1600200"/>
            <a:ext cx="42306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57" name="Picture 5" descr="RepSel">
            <a:extLst>
              <a:ext uri="{FF2B5EF4-FFF2-40B4-BE49-F238E27FC236}">
                <a16:creationId xmlns:a16="http://schemas.microsoft.com/office/drawing/2014/main" id="{A4ECF97B-7428-4DDD-99B8-868C9FFD6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37" t="53122" r="4074" b="793"/>
          <a:stretch>
            <a:fillRect/>
          </a:stretch>
        </p:blipFill>
        <p:spPr bwMode="auto">
          <a:xfrm>
            <a:off x="4800600" y="1600200"/>
            <a:ext cx="3886200"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DE52A123-1CB6-467B-8185-3425B036036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Snowplow Analogy (1)</a:t>
            </a:r>
          </a:p>
        </p:txBody>
      </p:sp>
      <p:sp>
        <p:nvSpPr>
          <p:cNvPr id="203779" name="Rectangle 3">
            <a:extLst>
              <a:ext uri="{FF2B5EF4-FFF2-40B4-BE49-F238E27FC236}">
                <a16:creationId xmlns:a16="http://schemas.microsoft.com/office/drawing/2014/main" id="{DB0D729E-E046-4667-B7FD-1CB6A99F257D}"/>
              </a:ext>
            </a:extLst>
          </p:cNvPr>
          <p:cNvSpPr>
            <a:spLocks noGrp="1" noChangeArrowheads="1"/>
          </p:cNvSpPr>
          <p:nvPr>
            <p:ph type="body" idx="1"/>
          </p:nvPr>
        </p:nvSpPr>
        <p:spPr>
          <a:xfrm>
            <a:off x="304800" y="1598613"/>
            <a:ext cx="8534400"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Imagine a snowplow moving around a circular track on which snow falls at a steady rate.</a:t>
            </a:r>
          </a:p>
          <a:p>
            <a:pPr marL="609600" indent="-609600">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At any instant, there is a certain amount of snow </a:t>
            </a:r>
            <a:r>
              <a:rPr lang="en-US" altLang="en-US" i="1">
                <a:latin typeface="Helvetica" panose="020B0604020202020204" pitchFamily="34" charset="0"/>
                <a:sym typeface="Symbol" panose="05050102010706020507" pitchFamily="18" charset="2"/>
              </a:rPr>
              <a:t>S</a:t>
            </a:r>
            <a:r>
              <a:rPr lang="en-US" altLang="en-US">
                <a:latin typeface="Helvetica" panose="020B0604020202020204" pitchFamily="34" charset="0"/>
                <a:sym typeface="Symbol" panose="05050102010706020507" pitchFamily="18" charset="2"/>
              </a:rPr>
              <a:t> on the track.  Some falling snow comes in front of the plow, some behind.</a:t>
            </a:r>
          </a:p>
          <a:p>
            <a:pPr marL="609600" indent="-609600">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During the next revolution of the plow, all of this is removed, plus 1/2 of what falls during that revolution.</a:t>
            </a:r>
          </a:p>
          <a:p>
            <a:pPr marL="609600" indent="-609600">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Thus, the plow removes 2</a:t>
            </a:r>
            <a:r>
              <a:rPr lang="en-US" altLang="en-US" i="1">
                <a:latin typeface="Helvetica" panose="020B0604020202020204" pitchFamily="34" charset="0"/>
                <a:sym typeface="Symbol" panose="05050102010706020507" pitchFamily="18" charset="2"/>
              </a:rPr>
              <a:t>S</a:t>
            </a:r>
            <a:r>
              <a:rPr lang="en-US" altLang="en-US">
                <a:latin typeface="Helvetica" panose="020B0604020202020204" pitchFamily="34" charset="0"/>
                <a:sym typeface="Symbol" panose="05050102010706020507" pitchFamily="18" charset="2"/>
              </a:rPr>
              <a:t> amount of snow.</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F72C3882-902A-4361-89B9-AA6BF73A8572}"/>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Snowplow Analogy (2)</a:t>
            </a:r>
          </a:p>
        </p:txBody>
      </p:sp>
      <p:sp>
        <p:nvSpPr>
          <p:cNvPr id="204803" name="Rectangle 3">
            <a:extLst>
              <a:ext uri="{FF2B5EF4-FFF2-40B4-BE49-F238E27FC236}">
                <a16:creationId xmlns:a16="http://schemas.microsoft.com/office/drawing/2014/main" id="{A5533702-2E70-4141-8D3A-7E20C92FFE23}"/>
              </a:ext>
            </a:extLst>
          </p:cNvPr>
          <p:cNvSpPr>
            <a:spLocks noGrp="1" noChangeArrowheads="1"/>
          </p:cNvSpPr>
          <p:nvPr>
            <p:ph type="body" idx="1"/>
          </p:nvPr>
        </p:nvSpPr>
        <p:spPr>
          <a:xfrm>
            <a:off x="304800" y="1598613"/>
            <a:ext cx="8534400" cy="4570412"/>
          </a:xfrm>
        </p:spPr>
        <p:txBody>
          <a:bodyPr/>
          <a:lstStyle/>
          <a:p>
            <a:pPr marL="609600" indent="-609600">
              <a:lnSpc>
                <a:spcPct val="80000"/>
              </a:lnSpc>
              <a:buFontTx/>
              <a:buNone/>
            </a:pPr>
            <a:endParaRPr lang="en-US" altLang="en-US" sz="3600">
              <a:latin typeface="Helvetica" panose="020B0604020202020204" pitchFamily="34" charset="0"/>
              <a:sym typeface="Symbol" panose="05050102010706020507" pitchFamily="18" charset="2"/>
            </a:endParaRPr>
          </a:p>
        </p:txBody>
      </p:sp>
      <p:pic>
        <p:nvPicPr>
          <p:cNvPr id="204804" name="Picture 4" descr="SnowPlow">
            <a:extLst>
              <a:ext uri="{FF2B5EF4-FFF2-40B4-BE49-F238E27FC236}">
                <a16:creationId xmlns:a16="http://schemas.microsoft.com/office/drawing/2014/main" id="{DC365674-5A7A-48B3-A657-ADE679E2D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769" t="2963" r="2827" b="4445"/>
          <a:stretch>
            <a:fillRect/>
          </a:stretch>
        </p:blipFill>
        <p:spPr bwMode="auto">
          <a:xfrm>
            <a:off x="914400" y="1600200"/>
            <a:ext cx="72390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542FDE0-F55E-4EC4-A5B3-0F225F518F02}"/>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Goals of this Course</a:t>
            </a:r>
          </a:p>
        </p:txBody>
      </p:sp>
      <p:sp>
        <p:nvSpPr>
          <p:cNvPr id="3075" name="Rectangle 3">
            <a:extLst>
              <a:ext uri="{FF2B5EF4-FFF2-40B4-BE49-F238E27FC236}">
                <a16:creationId xmlns:a16="http://schemas.microsoft.com/office/drawing/2014/main" id="{0C90DBB6-5B1A-46C2-8335-447D9B8A57CF}"/>
              </a:ext>
            </a:extLst>
          </p:cNvPr>
          <p:cNvSpPr>
            <a:spLocks noGrp="1" noChangeArrowheads="1"/>
          </p:cNvSpPr>
          <p:nvPr>
            <p:ph type="body" idx="1"/>
          </p:nvPr>
        </p:nvSpPr>
        <p:spPr>
          <a:xfrm>
            <a:off x="455613" y="1598613"/>
            <a:ext cx="8226425" cy="4570412"/>
          </a:xfrm>
        </p:spPr>
        <p:txBody>
          <a:bodyPr/>
          <a:lstStyle/>
          <a:p>
            <a:pPr marL="533400" indent="-533400" eaLnBrk="1" hangingPunct="1">
              <a:lnSpc>
                <a:spcPct val="80000"/>
              </a:lnSpc>
              <a:buFontTx/>
              <a:buAutoNum type="arabicPeriod"/>
            </a:pPr>
            <a:r>
              <a:rPr lang="en-US" altLang="en-US">
                <a:latin typeface="Helvetica" panose="020B0604020202020204" pitchFamily="34" charset="0"/>
              </a:rPr>
              <a:t>Reinforce the concept that costs and benefits exist for every data structure.</a:t>
            </a:r>
          </a:p>
          <a:p>
            <a:pPr marL="914400" lvl="1" indent="-457200" eaLnBrk="1" hangingPunct="1">
              <a:lnSpc>
                <a:spcPct val="0"/>
              </a:lnSpc>
              <a:buFontTx/>
              <a:buNone/>
            </a:pPr>
            <a:endParaRPr lang="en-US" altLang="en-US" sz="2400">
              <a:latin typeface="Helvetica" panose="020B0604020202020204" pitchFamily="34" charset="0"/>
            </a:endParaRPr>
          </a:p>
          <a:p>
            <a:pPr marL="533400" indent="-533400" eaLnBrk="1" hangingPunct="1">
              <a:lnSpc>
                <a:spcPct val="80000"/>
              </a:lnSpc>
              <a:buFontTx/>
              <a:buAutoNum type="arabicPeriod"/>
            </a:pPr>
            <a:r>
              <a:rPr lang="en-US" altLang="en-US">
                <a:latin typeface="Helvetica" panose="020B0604020202020204" pitchFamily="34" charset="0"/>
              </a:rPr>
              <a:t>Learn the commonly used data structures.</a:t>
            </a:r>
          </a:p>
          <a:p>
            <a:pPr marL="914400" lvl="1" indent="-457200" eaLnBrk="1" hangingPunct="1">
              <a:lnSpc>
                <a:spcPct val="80000"/>
              </a:lnSpc>
            </a:pPr>
            <a:r>
              <a:rPr lang="en-US" altLang="en-US">
                <a:latin typeface="Helvetica" panose="020B0604020202020204" pitchFamily="34" charset="0"/>
              </a:rPr>
              <a:t>These form a programmer's basic data structure ``toolkit.'‘</a:t>
            </a:r>
          </a:p>
          <a:p>
            <a:pPr marL="914400" lvl="1" indent="-457200" eaLnBrk="1" hangingPunct="1">
              <a:lnSpc>
                <a:spcPct val="10000"/>
              </a:lnSpc>
            </a:pPr>
            <a:endParaRPr lang="en-US" altLang="en-US">
              <a:latin typeface="Helvetica" panose="020B0604020202020204" pitchFamily="34" charset="0"/>
            </a:endParaRPr>
          </a:p>
          <a:p>
            <a:pPr marL="533400" indent="-533400" eaLnBrk="1" hangingPunct="1">
              <a:lnSpc>
                <a:spcPct val="80000"/>
              </a:lnSpc>
              <a:buFontTx/>
              <a:buAutoNum type="arabicPeriod"/>
            </a:pPr>
            <a:r>
              <a:rPr lang="en-US" altLang="en-US">
                <a:latin typeface="Helvetica" panose="020B0604020202020204" pitchFamily="34" charset="0"/>
              </a:rPr>
              <a:t>Understand how to measure the cost of a data structure or program.</a:t>
            </a:r>
          </a:p>
          <a:p>
            <a:pPr marL="914400" lvl="1" indent="-457200" eaLnBrk="1" hangingPunct="1">
              <a:lnSpc>
                <a:spcPct val="80000"/>
              </a:lnSpc>
            </a:pPr>
            <a:r>
              <a:rPr lang="en-US" altLang="en-US">
                <a:latin typeface="Helvetica" panose="020B0604020202020204" pitchFamily="34" charset="0"/>
              </a:rPr>
              <a:t>These techniques also allow you to judge the merits of new data structures that you or others might invent.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72ADCA8F-AEAB-42FC-948F-DED05C538425}"/>
              </a:ext>
            </a:extLst>
          </p:cNvPr>
          <p:cNvSpPr txBox="1">
            <a:spLocks noChangeArrowheads="1"/>
          </p:cNvSpPr>
          <p:nvPr/>
        </p:nvSpPr>
        <p:spPr bwMode="auto">
          <a:xfrm>
            <a:off x="457200" y="274638"/>
            <a:ext cx="82296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r>
              <a:rPr lang="en-GB" altLang="en-US" sz="4400">
                <a:solidFill>
                  <a:schemeClr val="tx2"/>
                </a:solidFill>
                <a:latin typeface="Helvetica" panose="020B0604020202020204" pitchFamily="34" charset="0"/>
              </a:rPr>
              <a:t>What is the Mechanism?</a:t>
            </a:r>
          </a:p>
        </p:txBody>
      </p:sp>
      <p:sp>
        <p:nvSpPr>
          <p:cNvPr id="21507" name="Text Box 2">
            <a:extLst>
              <a:ext uri="{FF2B5EF4-FFF2-40B4-BE49-F238E27FC236}">
                <a16:creationId xmlns:a16="http://schemas.microsoft.com/office/drawing/2014/main" id="{CED0DC18-2B4C-479E-A1DD-4D8BFD4F62B0}"/>
              </a:ext>
            </a:extLst>
          </p:cNvPr>
          <p:cNvSpPr txBox="1">
            <a:spLocks noChangeArrowheads="1"/>
          </p:cNvSpPr>
          <p:nvPr/>
        </p:nvSpPr>
        <p:spPr bwMode="auto">
          <a:xfrm>
            <a:off x="228600" y="1600200"/>
            <a:ext cx="86868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lgn="l" eaLnBrk="1" hangingPunct="1">
              <a:spcBef>
                <a:spcPts val="700"/>
              </a:spcBef>
              <a:buFont typeface="Arial" panose="020B0604020202020204" pitchFamily="34" charset="0"/>
              <a:buChar char="•"/>
            </a:pPr>
            <a:r>
              <a:rPr lang="en-GB" altLang="en-US" sz="3200">
                <a:latin typeface="Helvetica" panose="020B0604020202020204" pitchFamily="34" charset="0"/>
              </a:rPr>
              <a:t>Correlations are not causal</a:t>
            </a:r>
          </a:p>
          <a:p>
            <a:pPr lvl="1" algn="l" eaLnBrk="1" hangingPunct="1">
              <a:spcBef>
                <a:spcPts val="600"/>
              </a:spcBef>
              <a:buFont typeface="Arial" panose="020B0604020202020204" pitchFamily="34" charset="0"/>
              <a:buChar char="–"/>
            </a:pPr>
            <a:r>
              <a:rPr lang="en-GB" altLang="en-US" sz="2800">
                <a:latin typeface="Helvetica" panose="020B0604020202020204" pitchFamily="34" charset="0"/>
              </a:rPr>
              <a:t>Do they behave that way because they are good, or does behaving that way make them good?</a:t>
            </a:r>
          </a:p>
          <a:p>
            <a:pPr algn="l" eaLnBrk="1" hangingPunct="1">
              <a:spcBef>
                <a:spcPts val="700"/>
              </a:spcBef>
              <a:buFont typeface="Arial" panose="020B0604020202020204" pitchFamily="34" charset="0"/>
              <a:buChar char="•"/>
            </a:pPr>
            <a:r>
              <a:rPr lang="en-GB" altLang="en-US" sz="3200">
                <a:latin typeface="Helvetica" panose="020B0604020202020204" pitchFamily="34" charset="0"/>
              </a:rPr>
              <a:t>Spreading projects over time allows the “sleep on it” heuristic to operate</a:t>
            </a:r>
          </a:p>
          <a:p>
            <a:pPr algn="l" eaLnBrk="1" hangingPunct="1">
              <a:spcBef>
                <a:spcPts val="700"/>
              </a:spcBef>
              <a:buFont typeface="Arial" panose="020B0604020202020204" pitchFamily="34" charset="0"/>
              <a:buChar char="•"/>
            </a:pPr>
            <a:r>
              <a:rPr lang="en-GB" altLang="en-US" sz="3200">
                <a:latin typeface="Helvetica" panose="020B0604020202020204" pitchFamily="34" charset="0"/>
              </a:rPr>
              <a:t>Avoiding the “zombie” effect makes people more productive (and cuts time requirements)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00259854-C2E3-44B3-91E4-D25983B893A2}"/>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Problems with Simple Merge</a:t>
            </a:r>
          </a:p>
        </p:txBody>
      </p:sp>
      <p:sp>
        <p:nvSpPr>
          <p:cNvPr id="205827" name="Rectangle 3">
            <a:extLst>
              <a:ext uri="{FF2B5EF4-FFF2-40B4-BE49-F238E27FC236}">
                <a16:creationId xmlns:a16="http://schemas.microsoft.com/office/drawing/2014/main" id="{8AD4813D-296A-47A5-9603-0A439B8E17E7}"/>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Simple mergesort: Place runs into two files.</a:t>
            </a:r>
          </a:p>
          <a:p>
            <a:pPr marL="990600" lvl="1" indent="-533400">
              <a:lnSpc>
                <a:spcPct val="80000"/>
              </a:lnSpc>
            </a:pPr>
            <a:r>
              <a:rPr lang="en-US" altLang="en-US">
                <a:latin typeface="Helvetica" panose="020B0604020202020204" pitchFamily="34" charset="0"/>
                <a:sym typeface="Symbol" panose="05050102010706020507" pitchFamily="18" charset="2"/>
              </a:rPr>
              <a:t>Merge the first two runs to output file, then next two runs, etc.</a:t>
            </a:r>
          </a:p>
          <a:p>
            <a:pPr marL="990600" lvl="1" indent="-533400">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Repeat process until only one run remains.</a:t>
            </a:r>
          </a:p>
          <a:p>
            <a:pPr marL="990600" lvl="1" indent="-533400">
              <a:lnSpc>
                <a:spcPct val="70000"/>
              </a:lnSpc>
            </a:pPr>
            <a:r>
              <a:rPr lang="en-US" altLang="en-US">
                <a:latin typeface="Helvetica" panose="020B0604020202020204" pitchFamily="34" charset="0"/>
                <a:sym typeface="Symbol" panose="05050102010706020507" pitchFamily="18" charset="2"/>
              </a:rPr>
              <a:t>How many passes for </a:t>
            </a:r>
            <a:r>
              <a:rPr lang="en-US" altLang="en-US" i="1">
                <a:latin typeface="Helvetica" panose="020B0604020202020204" pitchFamily="34" charset="0"/>
                <a:sym typeface="Symbol" panose="05050102010706020507" pitchFamily="18" charset="2"/>
              </a:rPr>
              <a:t>r</a:t>
            </a:r>
            <a:r>
              <a:rPr lang="en-US" altLang="en-US">
                <a:latin typeface="Helvetica" panose="020B0604020202020204" pitchFamily="34" charset="0"/>
                <a:sym typeface="Symbol" panose="05050102010706020507" pitchFamily="18" charset="2"/>
              </a:rPr>
              <a:t> initial runs?</a:t>
            </a:r>
          </a:p>
          <a:p>
            <a:pPr marL="609600" indent="-609600">
              <a:lnSpc>
                <a:spcPct val="3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Is there benefit from sequential reading?</a:t>
            </a:r>
          </a:p>
          <a:p>
            <a:pPr marL="609600" indent="-609600">
              <a:lnSpc>
                <a:spcPct val="80000"/>
              </a:lnSpc>
              <a:buFontTx/>
              <a:buNone/>
            </a:pPr>
            <a:r>
              <a:rPr lang="en-US" altLang="en-US">
                <a:latin typeface="Helvetica" panose="020B0604020202020204" pitchFamily="34" charset="0"/>
                <a:sym typeface="Symbol" panose="05050102010706020507" pitchFamily="18" charset="2"/>
              </a:rPr>
              <a:t>Is working memory well used?</a:t>
            </a:r>
          </a:p>
          <a:p>
            <a:pPr marL="609600" indent="-609600">
              <a:lnSpc>
                <a:spcPct val="80000"/>
              </a:lnSpc>
              <a:buFontTx/>
              <a:buNone/>
            </a:pPr>
            <a:r>
              <a:rPr lang="en-US" altLang="en-US">
                <a:latin typeface="Helvetica" panose="020B0604020202020204" pitchFamily="34" charset="0"/>
                <a:sym typeface="Symbol" panose="05050102010706020507" pitchFamily="18" charset="2"/>
              </a:rPr>
              <a:t>Need a way to reduce the number of passes.</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28A47092-1E05-4C38-B886-4DB8C0CE87A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Multiway Merge (1)</a:t>
            </a:r>
          </a:p>
        </p:txBody>
      </p:sp>
      <p:sp>
        <p:nvSpPr>
          <p:cNvPr id="206851" name="Rectangle 3">
            <a:extLst>
              <a:ext uri="{FF2B5EF4-FFF2-40B4-BE49-F238E27FC236}">
                <a16:creationId xmlns:a16="http://schemas.microsoft.com/office/drawing/2014/main" id="{19711084-4D70-4492-A592-962A3296F343}"/>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With replacement selection, each initial run is several blocks long.</a:t>
            </a:r>
          </a:p>
          <a:p>
            <a:pPr marL="609600" indent="-609600">
              <a:lnSpc>
                <a:spcPct val="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Assume each run is placed in separate file.</a:t>
            </a:r>
          </a:p>
          <a:p>
            <a:pPr marL="609600" indent="-609600">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Read the first block from each file into memory and perform an </a:t>
            </a:r>
            <a:r>
              <a:rPr lang="en-US" altLang="en-US" i="1">
                <a:latin typeface="Helvetica" panose="020B0604020202020204" pitchFamily="34" charset="0"/>
                <a:sym typeface="Symbol" panose="05050102010706020507" pitchFamily="18" charset="2"/>
              </a:rPr>
              <a:t>r</a:t>
            </a:r>
            <a:r>
              <a:rPr lang="en-US" altLang="en-US">
                <a:latin typeface="Helvetica" panose="020B0604020202020204" pitchFamily="34" charset="0"/>
                <a:sym typeface="Symbol" panose="05050102010706020507" pitchFamily="18" charset="2"/>
              </a:rPr>
              <a:t>-way merge.</a:t>
            </a:r>
          </a:p>
          <a:p>
            <a:pPr marL="609600" indent="-609600">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When a buffer becomes empty, read a block from the appropriate run file.</a:t>
            </a:r>
          </a:p>
          <a:p>
            <a:pPr marL="609600" indent="-609600">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Each record is read only once from disk during the merge process.</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0E0C6FBD-1340-4076-8E97-964E023A213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Multiway Merge (2)</a:t>
            </a:r>
          </a:p>
        </p:txBody>
      </p:sp>
      <p:sp>
        <p:nvSpPr>
          <p:cNvPr id="207875" name="Rectangle 3">
            <a:extLst>
              <a:ext uri="{FF2B5EF4-FFF2-40B4-BE49-F238E27FC236}">
                <a16:creationId xmlns:a16="http://schemas.microsoft.com/office/drawing/2014/main" id="{31932147-5CDA-4078-9299-5DE7DBE77459}"/>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In practice, use only one file and seek to appropriate block.</a:t>
            </a:r>
          </a:p>
        </p:txBody>
      </p:sp>
      <p:pic>
        <p:nvPicPr>
          <p:cNvPr id="207876" name="Picture 4" descr="MultiMrg">
            <a:extLst>
              <a:ext uri="{FF2B5EF4-FFF2-40B4-BE49-F238E27FC236}">
                <a16:creationId xmlns:a16="http://schemas.microsoft.com/office/drawing/2014/main" id="{3E154FAE-BAA0-45AA-8DEC-917BC1F2C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6" t="1234" r="4149" b="2469"/>
          <a:stretch>
            <a:fillRect/>
          </a:stretch>
        </p:blipFill>
        <p:spPr bwMode="auto">
          <a:xfrm>
            <a:off x="762000" y="2590800"/>
            <a:ext cx="7602538"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050">
            <a:extLst>
              <a:ext uri="{FF2B5EF4-FFF2-40B4-BE49-F238E27FC236}">
                <a16:creationId xmlns:a16="http://schemas.microsoft.com/office/drawing/2014/main" id="{9C78F0E5-414C-4810-8C7A-B2C90063B0C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Limits to Multiway Merge (1)</a:t>
            </a:r>
          </a:p>
        </p:txBody>
      </p:sp>
      <p:sp>
        <p:nvSpPr>
          <p:cNvPr id="208899" name="Rectangle 2051">
            <a:extLst>
              <a:ext uri="{FF2B5EF4-FFF2-40B4-BE49-F238E27FC236}">
                <a16:creationId xmlns:a16="http://schemas.microsoft.com/office/drawing/2014/main" id="{644CE49F-D2B6-41E3-9682-C39D398D053E}"/>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Assume working memory is </a:t>
            </a:r>
            <a:r>
              <a:rPr lang="en-US" altLang="en-US" i="1">
                <a:latin typeface="Helvetica" panose="020B0604020202020204" pitchFamily="34" charset="0"/>
                <a:sym typeface="Symbol" panose="05050102010706020507" pitchFamily="18" charset="2"/>
              </a:rPr>
              <a:t>b</a:t>
            </a:r>
            <a:r>
              <a:rPr lang="en-US" altLang="en-US">
                <a:latin typeface="Helvetica" panose="020B0604020202020204" pitchFamily="34" charset="0"/>
                <a:sym typeface="Symbol" panose="05050102010706020507" pitchFamily="18" charset="2"/>
              </a:rPr>
              <a:t> blocks in size.</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How many runs can be processed at one time?</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The runs are 2</a:t>
            </a:r>
            <a:r>
              <a:rPr lang="en-US" altLang="en-US" i="1">
                <a:latin typeface="Helvetica" panose="020B0604020202020204" pitchFamily="34" charset="0"/>
                <a:sym typeface="Symbol" panose="05050102010706020507" pitchFamily="18" charset="2"/>
              </a:rPr>
              <a:t>b</a:t>
            </a:r>
            <a:r>
              <a:rPr lang="en-US" altLang="en-US">
                <a:latin typeface="Helvetica" panose="020B0604020202020204" pitchFamily="34" charset="0"/>
                <a:sym typeface="Symbol" panose="05050102010706020507" pitchFamily="18" charset="2"/>
              </a:rPr>
              <a:t> blocks long (on average).</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How big a file can be merged in one pass?</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122DF003-72BB-47E4-9439-1A8589BCE9B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Limits to Multiway Merge (2)</a:t>
            </a:r>
          </a:p>
        </p:txBody>
      </p:sp>
      <p:sp>
        <p:nvSpPr>
          <p:cNvPr id="209923" name="Rectangle 3">
            <a:extLst>
              <a:ext uri="{FF2B5EF4-FFF2-40B4-BE49-F238E27FC236}">
                <a16:creationId xmlns:a16="http://schemas.microsoft.com/office/drawing/2014/main" id="{87923AE9-B1E2-4B04-8F78-6534825EE6B2}"/>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Larger files will need more passes -- but the run size grows quickly!</a:t>
            </a:r>
          </a:p>
          <a:p>
            <a:pPr marL="609600" indent="-609600">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This approach trades (log </a:t>
            </a:r>
            <a:r>
              <a:rPr lang="en-US" altLang="en-US" i="1">
                <a:latin typeface="Helvetica" panose="020B0604020202020204" pitchFamily="34" charset="0"/>
                <a:sym typeface="Symbol" panose="05050102010706020507" pitchFamily="18" charset="2"/>
              </a:rPr>
              <a:t>b</a:t>
            </a:r>
            <a:r>
              <a:rPr lang="en-US" altLang="en-US">
                <a:latin typeface="Helvetica" panose="020B0604020202020204" pitchFamily="34" charset="0"/>
                <a:sym typeface="Symbol" panose="05050102010706020507" pitchFamily="18" charset="2"/>
              </a:rPr>
              <a:t>) (possibly) sequential passes for a single or very few random (block) access passes.</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6DAD167A-54A6-4418-9F38-182FE27BC83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General Principles</a:t>
            </a:r>
          </a:p>
        </p:txBody>
      </p:sp>
      <p:sp>
        <p:nvSpPr>
          <p:cNvPr id="210947" name="Rectangle 3">
            <a:extLst>
              <a:ext uri="{FF2B5EF4-FFF2-40B4-BE49-F238E27FC236}">
                <a16:creationId xmlns:a16="http://schemas.microsoft.com/office/drawing/2014/main" id="{CF17C4C3-671B-45A8-930B-B64410C26839}"/>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sz="2800">
                <a:latin typeface="Helvetica" panose="020B0604020202020204" pitchFamily="34" charset="0"/>
                <a:sym typeface="Symbol" panose="05050102010706020507" pitchFamily="18" charset="2"/>
              </a:rPr>
              <a:t>A good external sorting algorithm will seek to do the following:</a:t>
            </a:r>
          </a:p>
          <a:p>
            <a:pPr marL="990600" lvl="1" indent="-533400">
              <a:lnSpc>
                <a:spcPct val="80000"/>
              </a:lnSpc>
            </a:pPr>
            <a:r>
              <a:rPr lang="en-US" altLang="en-US">
                <a:latin typeface="Helvetica" panose="020B0604020202020204" pitchFamily="34" charset="0"/>
                <a:sym typeface="Symbol" panose="05050102010706020507" pitchFamily="18" charset="2"/>
              </a:rPr>
              <a:t>Make the initial runs as long as possible.</a:t>
            </a:r>
          </a:p>
          <a:p>
            <a:pPr marL="990600" lvl="1" indent="-533400">
              <a:lnSpc>
                <a:spcPct val="80000"/>
              </a:lnSpc>
            </a:pPr>
            <a:r>
              <a:rPr lang="en-US" altLang="en-US">
                <a:latin typeface="Helvetica" panose="020B0604020202020204" pitchFamily="34" charset="0"/>
                <a:sym typeface="Symbol" panose="05050102010706020507" pitchFamily="18" charset="2"/>
              </a:rPr>
              <a:t>At all stages, overlap input, processing and output as much as possible.</a:t>
            </a:r>
          </a:p>
          <a:p>
            <a:pPr marL="990600" lvl="1" indent="-533400">
              <a:lnSpc>
                <a:spcPct val="80000"/>
              </a:lnSpc>
            </a:pPr>
            <a:r>
              <a:rPr lang="en-US" altLang="en-US">
                <a:latin typeface="Helvetica" panose="020B0604020202020204" pitchFamily="34" charset="0"/>
                <a:sym typeface="Symbol" panose="05050102010706020507" pitchFamily="18" charset="2"/>
              </a:rPr>
              <a:t>Use as much working memory as possible.  Applying more memory usually speeds processing.</a:t>
            </a:r>
          </a:p>
          <a:p>
            <a:pPr marL="990600" lvl="1" indent="-533400">
              <a:lnSpc>
                <a:spcPct val="80000"/>
              </a:lnSpc>
            </a:pPr>
            <a:r>
              <a:rPr lang="en-US" altLang="en-US">
                <a:latin typeface="Helvetica" panose="020B0604020202020204" pitchFamily="34" charset="0"/>
                <a:sym typeface="Symbol" panose="05050102010706020507" pitchFamily="18" charset="2"/>
              </a:rPr>
              <a:t>If possible, use additional disk drives for more overlapping of processing with I/O, and allow for more sequential file processing.</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Number Placeholder 5">
            <a:extLst>
              <a:ext uri="{FF2B5EF4-FFF2-40B4-BE49-F238E27FC236}">
                <a16:creationId xmlns:a16="http://schemas.microsoft.com/office/drawing/2014/main" id="{2470DD8A-60E1-4A5B-B274-BA5D4F569C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A698B59-EC9E-458D-BC0D-F710A7C0AA1F}" type="slidenum">
              <a:rPr lang="en-US" altLang="en-US" sz="1400"/>
              <a:pPr eaLnBrk="1" hangingPunct="1"/>
              <a:t>206</a:t>
            </a:fld>
            <a:endParaRPr lang="en-US" altLang="en-US" sz="1400"/>
          </a:p>
        </p:txBody>
      </p:sp>
      <p:sp>
        <p:nvSpPr>
          <p:cNvPr id="211971" name="Rectangle 2">
            <a:extLst>
              <a:ext uri="{FF2B5EF4-FFF2-40B4-BE49-F238E27FC236}">
                <a16:creationId xmlns:a16="http://schemas.microsoft.com/office/drawing/2014/main" id="{FFE4E1AD-1DB0-40B1-9348-17D0B0F3A0F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Indexing</a:t>
            </a:r>
          </a:p>
        </p:txBody>
      </p:sp>
      <p:sp>
        <p:nvSpPr>
          <p:cNvPr id="211972" name="Rectangle 3">
            <a:extLst>
              <a:ext uri="{FF2B5EF4-FFF2-40B4-BE49-F238E27FC236}">
                <a16:creationId xmlns:a16="http://schemas.microsoft.com/office/drawing/2014/main" id="{3A75218D-CDE9-490A-8F6A-FCF9C4B9E1F7}"/>
              </a:ext>
            </a:extLst>
          </p:cNvPr>
          <p:cNvSpPr>
            <a:spLocks noGrp="1" noChangeArrowheads="1"/>
          </p:cNvSpPr>
          <p:nvPr>
            <p:ph type="body" idx="1"/>
          </p:nvPr>
        </p:nvSpPr>
        <p:spPr>
          <a:xfrm>
            <a:off x="455613" y="1600200"/>
            <a:ext cx="8226425" cy="4572000"/>
          </a:xfrm>
        </p:spPr>
        <p:txBody>
          <a:bodyPr/>
          <a:lstStyle/>
          <a:p>
            <a:pPr>
              <a:buFontTx/>
              <a:buNone/>
            </a:pPr>
            <a:r>
              <a:rPr lang="en-US" altLang="en-US">
                <a:latin typeface="Helvetica" panose="020B0604020202020204" pitchFamily="34" charset="0"/>
              </a:rPr>
              <a:t>Goals:</a:t>
            </a:r>
          </a:p>
          <a:p>
            <a:pPr lvl="1"/>
            <a:r>
              <a:rPr lang="en-US" altLang="en-US">
                <a:latin typeface="Helvetica" panose="020B0604020202020204" pitchFamily="34" charset="0"/>
                <a:sym typeface="Symbol" panose="05050102010706020507" pitchFamily="18" charset="2"/>
              </a:rPr>
              <a:t>Store large files</a:t>
            </a:r>
          </a:p>
          <a:p>
            <a:pPr lvl="1"/>
            <a:r>
              <a:rPr lang="en-US" altLang="en-US">
                <a:latin typeface="Helvetica" panose="020B0604020202020204" pitchFamily="34" charset="0"/>
                <a:sym typeface="Symbol" panose="05050102010706020507" pitchFamily="18" charset="2"/>
              </a:rPr>
              <a:t>Support multiple search keys</a:t>
            </a:r>
          </a:p>
          <a:p>
            <a:pPr lvl="1"/>
            <a:r>
              <a:rPr lang="en-US" altLang="en-US">
                <a:latin typeface="Helvetica" panose="020B0604020202020204" pitchFamily="34" charset="0"/>
                <a:sym typeface="Symbol" panose="05050102010706020507" pitchFamily="18" charset="2"/>
              </a:rPr>
              <a:t>Support efficient insert, delete, and range queries</a:t>
            </a:r>
          </a:p>
          <a:p>
            <a:pPr>
              <a:buFontTx/>
              <a:buNone/>
            </a:pPr>
            <a:endParaRPr lang="en-US" altLang="en-US">
              <a:latin typeface="Helvetica" panose="020B0604020202020204" pitchFamily="34" charset="0"/>
              <a:sym typeface="Symbol" panose="05050102010706020507" pitchFamily="18" charset="2"/>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Number Placeholder 5">
            <a:extLst>
              <a:ext uri="{FF2B5EF4-FFF2-40B4-BE49-F238E27FC236}">
                <a16:creationId xmlns:a16="http://schemas.microsoft.com/office/drawing/2014/main" id="{BBB933A7-BE04-423E-887E-41A151D3A5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60FC39F-881F-4372-B347-7E6FC48C6183}" type="slidenum">
              <a:rPr lang="en-US" altLang="en-US" sz="1400"/>
              <a:pPr eaLnBrk="1" hangingPunct="1"/>
              <a:t>207</a:t>
            </a:fld>
            <a:endParaRPr lang="en-US" altLang="en-US" sz="1400"/>
          </a:p>
        </p:txBody>
      </p:sp>
      <p:sp>
        <p:nvSpPr>
          <p:cNvPr id="212995" name="Rectangle 2">
            <a:extLst>
              <a:ext uri="{FF2B5EF4-FFF2-40B4-BE49-F238E27FC236}">
                <a16:creationId xmlns:a16="http://schemas.microsoft.com/office/drawing/2014/main" id="{B75FD276-D62B-4930-A7AE-76159194665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Files and Indexing</a:t>
            </a:r>
          </a:p>
        </p:txBody>
      </p:sp>
      <p:sp>
        <p:nvSpPr>
          <p:cNvPr id="212996" name="Rectangle 3">
            <a:extLst>
              <a:ext uri="{FF2B5EF4-FFF2-40B4-BE49-F238E27FC236}">
                <a16:creationId xmlns:a16="http://schemas.microsoft.com/office/drawing/2014/main" id="{37944DDA-BB62-4AB4-AD86-25EF1A177317}"/>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u="sng">
                <a:latin typeface="Helvetica" panose="020B0604020202020204" pitchFamily="34" charset="0"/>
              </a:rPr>
              <a:t>Entry sequenced file</a:t>
            </a:r>
            <a:r>
              <a:rPr lang="en-US" altLang="en-US">
                <a:latin typeface="Helvetica" panose="020B0604020202020204" pitchFamily="34" charset="0"/>
              </a:rPr>
              <a:t>: Order records by time of insertion.</a:t>
            </a:r>
          </a:p>
          <a:p>
            <a:pPr lvl="1">
              <a:lnSpc>
                <a:spcPct val="80000"/>
              </a:lnSpc>
            </a:pPr>
            <a:r>
              <a:rPr lang="en-US" altLang="en-US">
                <a:latin typeface="Helvetica" panose="020B0604020202020204" pitchFamily="34" charset="0"/>
              </a:rPr>
              <a:t>Search with sequential search</a:t>
            </a:r>
          </a:p>
          <a:p>
            <a:pPr>
              <a:lnSpc>
                <a:spcPct val="30000"/>
              </a:lnSpc>
              <a:buFontTx/>
              <a:buNone/>
            </a:pPr>
            <a:endParaRPr lang="en-US" altLang="en-US">
              <a:latin typeface="Helvetica" panose="020B0604020202020204" pitchFamily="34" charset="0"/>
            </a:endParaRPr>
          </a:p>
          <a:p>
            <a:pPr>
              <a:lnSpc>
                <a:spcPct val="80000"/>
              </a:lnSpc>
              <a:buFontTx/>
              <a:buNone/>
            </a:pPr>
            <a:r>
              <a:rPr lang="en-US" altLang="en-US" u="sng">
                <a:latin typeface="Helvetica" panose="020B0604020202020204" pitchFamily="34" charset="0"/>
              </a:rPr>
              <a:t>Index file</a:t>
            </a:r>
            <a:r>
              <a:rPr lang="en-US" altLang="en-US">
                <a:latin typeface="Helvetica" panose="020B0604020202020204" pitchFamily="34" charset="0"/>
              </a:rPr>
              <a:t>: Organized, stores pointers to actual records.</a:t>
            </a:r>
          </a:p>
          <a:p>
            <a:pPr lvl="1">
              <a:lnSpc>
                <a:spcPct val="80000"/>
              </a:lnSpc>
            </a:pPr>
            <a:r>
              <a:rPr lang="en-US" altLang="en-US">
                <a:latin typeface="Helvetica" panose="020B0604020202020204" pitchFamily="34" charset="0"/>
              </a:rPr>
              <a:t>Could be organized with a tree or other data structure.</a:t>
            </a:r>
          </a:p>
          <a:p>
            <a:pPr>
              <a:lnSpc>
                <a:spcPct val="40000"/>
              </a:lnSpc>
              <a:buFontTx/>
              <a:buNone/>
            </a:pPr>
            <a:endParaRPr lang="en-US" altLang="en-US">
              <a:latin typeface="Helvetica" panose="020B0604020202020204" pitchFamily="34"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Number Placeholder 5">
            <a:extLst>
              <a:ext uri="{FF2B5EF4-FFF2-40B4-BE49-F238E27FC236}">
                <a16:creationId xmlns:a16="http://schemas.microsoft.com/office/drawing/2014/main" id="{24B60330-089E-4D36-97CC-11931CA695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19AC29-5505-49DD-A822-8D71CBF61D9F}" type="slidenum">
              <a:rPr lang="en-US" altLang="en-US" sz="1400"/>
              <a:pPr eaLnBrk="1" hangingPunct="1"/>
              <a:t>208</a:t>
            </a:fld>
            <a:endParaRPr lang="en-US" altLang="en-US" sz="1400"/>
          </a:p>
        </p:txBody>
      </p:sp>
      <p:sp>
        <p:nvSpPr>
          <p:cNvPr id="214019" name="Rectangle 2">
            <a:extLst>
              <a:ext uri="{FF2B5EF4-FFF2-40B4-BE49-F238E27FC236}">
                <a16:creationId xmlns:a16="http://schemas.microsoft.com/office/drawing/2014/main" id="{87C5CD57-A1BE-41C7-AF22-F353FAC0665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Keys and Indexing</a:t>
            </a:r>
          </a:p>
        </p:txBody>
      </p:sp>
      <p:sp>
        <p:nvSpPr>
          <p:cNvPr id="214020" name="Rectangle 3">
            <a:extLst>
              <a:ext uri="{FF2B5EF4-FFF2-40B4-BE49-F238E27FC236}">
                <a16:creationId xmlns:a16="http://schemas.microsoft.com/office/drawing/2014/main" id="{402F887E-3281-42DC-B4BB-E8422F20785D}"/>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u="sng">
                <a:latin typeface="Helvetica" panose="020B0604020202020204" pitchFamily="34" charset="0"/>
              </a:rPr>
              <a:t>Primary Key</a:t>
            </a:r>
            <a:r>
              <a:rPr lang="en-US" altLang="en-US">
                <a:latin typeface="Helvetica" panose="020B0604020202020204" pitchFamily="34" charset="0"/>
              </a:rPr>
              <a:t>: A unique identifier for records.  May be inconvenient for search.</a:t>
            </a:r>
          </a:p>
          <a:p>
            <a:pPr>
              <a:lnSpc>
                <a:spcPct val="40000"/>
              </a:lnSpc>
              <a:buFontTx/>
              <a:buNone/>
            </a:pPr>
            <a:endParaRPr lang="en-US" altLang="en-US">
              <a:latin typeface="Helvetica" panose="020B0604020202020204" pitchFamily="34" charset="0"/>
            </a:endParaRPr>
          </a:p>
          <a:p>
            <a:pPr>
              <a:lnSpc>
                <a:spcPct val="80000"/>
              </a:lnSpc>
              <a:buFontTx/>
              <a:buNone/>
            </a:pPr>
            <a:r>
              <a:rPr lang="en-US" altLang="en-US" u="sng">
                <a:latin typeface="Helvetica" panose="020B0604020202020204" pitchFamily="34" charset="0"/>
              </a:rPr>
              <a:t>Secondary Key</a:t>
            </a:r>
            <a:r>
              <a:rPr lang="en-US" altLang="en-US">
                <a:latin typeface="Helvetica" panose="020B0604020202020204" pitchFamily="34" charset="0"/>
              </a:rPr>
              <a:t>: An alternate search key, often not unique for each record.  Often used for search key.</a:t>
            </a:r>
            <a:endParaRPr lang="en-US" altLang="en-US">
              <a:latin typeface="Helvetica" panose="020B0604020202020204" pitchFamily="34" charset="0"/>
              <a:sym typeface="Symbol" panose="05050102010706020507" pitchFamily="18" charset="2"/>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Number Placeholder 5">
            <a:extLst>
              <a:ext uri="{FF2B5EF4-FFF2-40B4-BE49-F238E27FC236}">
                <a16:creationId xmlns:a16="http://schemas.microsoft.com/office/drawing/2014/main" id="{4A25C64C-AEDC-4C02-AA86-169A2F3916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3389494-64E0-40E4-B5B0-64046945F5CD}" type="slidenum">
              <a:rPr lang="en-US" altLang="en-US" sz="1400"/>
              <a:pPr eaLnBrk="1" hangingPunct="1"/>
              <a:t>209</a:t>
            </a:fld>
            <a:endParaRPr lang="en-US" altLang="en-US" sz="1400"/>
          </a:p>
        </p:txBody>
      </p:sp>
      <p:sp>
        <p:nvSpPr>
          <p:cNvPr id="215043" name="Rectangle 2">
            <a:extLst>
              <a:ext uri="{FF2B5EF4-FFF2-40B4-BE49-F238E27FC236}">
                <a16:creationId xmlns:a16="http://schemas.microsoft.com/office/drawing/2014/main" id="{C8FAFE8E-B638-4783-AA45-0CEC98C4C384}"/>
              </a:ext>
            </a:extLst>
          </p:cNvPr>
          <p:cNvSpPr>
            <a:spLocks noGrp="1" noChangeArrowheads="1"/>
          </p:cNvSpPr>
          <p:nvPr>
            <p:ph type="title"/>
          </p:nvPr>
        </p:nvSpPr>
        <p:spPr>
          <a:xfrm>
            <a:off x="457200" y="152400"/>
            <a:ext cx="8226425" cy="914400"/>
          </a:xfrm>
        </p:spPr>
        <p:txBody>
          <a:bodyPr/>
          <a:lstStyle/>
          <a:p>
            <a:r>
              <a:rPr lang="en-US" altLang="en-US">
                <a:latin typeface="Helvetica" panose="020B0604020202020204" pitchFamily="34" charset="0"/>
              </a:rPr>
              <a:t>Linear Indexing (1)</a:t>
            </a:r>
          </a:p>
        </p:txBody>
      </p:sp>
      <p:sp>
        <p:nvSpPr>
          <p:cNvPr id="215044" name="Rectangle 3">
            <a:extLst>
              <a:ext uri="{FF2B5EF4-FFF2-40B4-BE49-F238E27FC236}">
                <a16:creationId xmlns:a16="http://schemas.microsoft.com/office/drawing/2014/main" id="{3097A8B9-D648-4F55-8CC9-A51052CEC29B}"/>
              </a:ext>
            </a:extLst>
          </p:cNvPr>
          <p:cNvSpPr>
            <a:spLocks noGrp="1" noChangeArrowheads="1"/>
          </p:cNvSpPr>
          <p:nvPr>
            <p:ph type="body" idx="1"/>
          </p:nvPr>
        </p:nvSpPr>
        <p:spPr>
          <a:xfrm>
            <a:off x="457200" y="1219200"/>
            <a:ext cx="8226425" cy="4572000"/>
          </a:xfrm>
        </p:spPr>
        <p:txBody>
          <a:bodyPr/>
          <a:lstStyle/>
          <a:p>
            <a:pPr>
              <a:lnSpc>
                <a:spcPct val="80000"/>
              </a:lnSpc>
              <a:buFontTx/>
              <a:buNone/>
            </a:pPr>
            <a:r>
              <a:rPr lang="en-US" altLang="en-US" u="sng">
                <a:latin typeface="Helvetica" panose="020B0604020202020204" pitchFamily="34" charset="0"/>
              </a:rPr>
              <a:t>Linear index</a:t>
            </a:r>
            <a:r>
              <a:rPr lang="en-US" altLang="en-US">
                <a:latin typeface="Helvetica" panose="020B0604020202020204" pitchFamily="34" charset="0"/>
              </a:rPr>
              <a:t>: Index file organized as a simple sequence of key/record pointer pairs with key values are in sorted order.</a:t>
            </a:r>
          </a:p>
          <a:p>
            <a:pPr>
              <a:lnSpc>
                <a:spcPct val="1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Linear indexing is good for searching variable-length records.</a:t>
            </a:r>
          </a:p>
          <a:p>
            <a:pPr>
              <a:lnSpc>
                <a:spcPct val="10000"/>
              </a:lnSpc>
              <a:buFontTx/>
              <a:buNone/>
            </a:pPr>
            <a:endParaRPr lang="en-US" altLang="en-US">
              <a:latin typeface="Helvetica" panose="020B0604020202020204" pitchFamily="34" charset="0"/>
            </a:endParaRPr>
          </a:p>
        </p:txBody>
      </p:sp>
      <p:pic>
        <p:nvPicPr>
          <p:cNvPr id="215045" name="Picture 4" descr="LinVar">
            <a:extLst>
              <a:ext uri="{FF2B5EF4-FFF2-40B4-BE49-F238E27FC236}">
                <a16:creationId xmlns:a16="http://schemas.microsoft.com/office/drawing/2014/main" id="{3187D823-210A-4311-BAED-12783E800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13" t="2968" r="4712" b="4453"/>
          <a:stretch>
            <a:fillRect/>
          </a:stretch>
        </p:blipFill>
        <p:spPr bwMode="auto">
          <a:xfrm>
            <a:off x="762000" y="3657600"/>
            <a:ext cx="77724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BF69A0C6-B3B8-4DA8-857B-0926AD137E78}"/>
              </a:ext>
            </a:extLst>
          </p:cNvPr>
          <p:cNvSpPr>
            <a:spLocks noGrp="1"/>
          </p:cNvSpPr>
          <p:nvPr>
            <p:ph type="title"/>
          </p:nvPr>
        </p:nvSpPr>
        <p:spPr>
          <a:xfrm>
            <a:off x="685800" y="228600"/>
            <a:ext cx="7772400" cy="1143000"/>
          </a:xfrm>
        </p:spPr>
        <p:txBody>
          <a:bodyPr/>
          <a:lstStyle/>
          <a:p>
            <a:r>
              <a:rPr lang="en-US" altLang="en-US">
                <a:latin typeface="Helvetica" panose="020B0604020202020204" pitchFamily="34" charset="0"/>
                <a:cs typeface="Helvetica" panose="020B0604020202020204" pitchFamily="34" charset="0"/>
              </a:rPr>
              <a:t>Incremental Development</a:t>
            </a:r>
          </a:p>
        </p:txBody>
      </p:sp>
      <p:sp>
        <p:nvSpPr>
          <p:cNvPr id="4" name="Content Placeholder 3">
            <a:extLst>
              <a:ext uri="{FF2B5EF4-FFF2-40B4-BE49-F238E27FC236}">
                <a16:creationId xmlns:a16="http://schemas.microsoft.com/office/drawing/2014/main" id="{66191BE0-2516-4311-8F74-7A999D1D7E6D}"/>
              </a:ext>
            </a:extLst>
          </p:cNvPr>
          <p:cNvSpPr>
            <a:spLocks noGrp="1"/>
          </p:cNvSpPr>
          <p:nvPr>
            <p:ph idx="1"/>
          </p:nvPr>
        </p:nvSpPr>
        <p:spPr>
          <a:xfrm>
            <a:off x="685800" y="1447800"/>
            <a:ext cx="7772400" cy="4114800"/>
          </a:xfrm>
        </p:spPr>
        <p:txBody>
          <a:bodyPr/>
          <a:lstStyle/>
          <a:p>
            <a:pPr marL="0" indent="0">
              <a:buFontTx/>
              <a:buNone/>
              <a:defRPr/>
            </a:pPr>
            <a:r>
              <a:rPr lang="en-US" dirty="0">
                <a:latin typeface="Helvetica" pitchFamily="34" charset="0"/>
                <a:cs typeface="Helvetica" pitchFamily="34" charset="0"/>
              </a:rPr>
              <a:t>How to fail at implementing your project:</a:t>
            </a:r>
          </a:p>
          <a:p>
            <a:pPr marL="514350" indent="-514350">
              <a:buFont typeface="+mj-lt"/>
              <a:buAutoNum type="arabicPeriod"/>
              <a:defRPr/>
            </a:pPr>
            <a:r>
              <a:rPr lang="en-US" sz="2800" dirty="0">
                <a:latin typeface="Helvetica" pitchFamily="34" charset="0"/>
                <a:cs typeface="Helvetica" pitchFamily="34" charset="0"/>
              </a:rPr>
              <a:t>Write the project</a:t>
            </a:r>
          </a:p>
          <a:p>
            <a:pPr marL="514350" indent="-514350">
              <a:buFont typeface="+mj-lt"/>
              <a:buAutoNum type="arabicPeriod"/>
              <a:defRPr/>
            </a:pPr>
            <a:r>
              <a:rPr lang="en-US" sz="2800" dirty="0">
                <a:latin typeface="Helvetica" pitchFamily="34" charset="0"/>
                <a:cs typeface="Helvetica" pitchFamily="34" charset="0"/>
              </a:rPr>
              <a:t>Debug the project</a:t>
            </a:r>
          </a:p>
          <a:p>
            <a:pPr marL="0" indent="0">
              <a:buFontTx/>
              <a:buNone/>
              <a:defRPr/>
            </a:pPr>
            <a:r>
              <a:rPr lang="en-US" dirty="0">
                <a:latin typeface="Helvetica" pitchFamily="34" charset="0"/>
                <a:cs typeface="Helvetica" pitchFamily="34" charset="0"/>
              </a:rPr>
              <a:t>How to succeed:</a:t>
            </a:r>
          </a:p>
          <a:p>
            <a:pPr marL="514350" indent="-514350">
              <a:buFont typeface="+mj-lt"/>
              <a:buAutoNum type="arabicPeriod"/>
              <a:defRPr/>
            </a:pPr>
            <a:r>
              <a:rPr lang="en-US" sz="2800" dirty="0">
                <a:latin typeface="Helvetica" pitchFamily="34" charset="0"/>
                <a:cs typeface="Helvetica" pitchFamily="34" charset="0"/>
              </a:rPr>
              <a:t>Write the smallest possible kernel</a:t>
            </a:r>
          </a:p>
          <a:p>
            <a:pPr marL="514350" indent="-514350">
              <a:buFont typeface="+mj-lt"/>
              <a:buAutoNum type="arabicPeriod"/>
              <a:defRPr/>
            </a:pPr>
            <a:r>
              <a:rPr lang="en-US" sz="2800" dirty="0">
                <a:latin typeface="Helvetica" pitchFamily="34" charset="0"/>
                <a:cs typeface="Helvetica" pitchFamily="34" charset="0"/>
              </a:rPr>
              <a:t>Debug the kernel thoroughly</a:t>
            </a:r>
          </a:p>
          <a:p>
            <a:pPr marL="514350" indent="-514350">
              <a:buFont typeface="+mj-lt"/>
              <a:buAutoNum type="arabicPeriod"/>
              <a:defRPr/>
            </a:pPr>
            <a:r>
              <a:rPr lang="en-US" sz="2800" dirty="0">
                <a:latin typeface="Helvetica" pitchFamily="34" charset="0"/>
                <a:cs typeface="Helvetica" pitchFamily="34" charset="0"/>
              </a:rPr>
              <a:t>Repeat until completion:</a:t>
            </a:r>
          </a:p>
          <a:p>
            <a:pPr marL="914400" lvl="1" indent="-514350">
              <a:buFont typeface="+mj-lt"/>
              <a:buAutoNum type="romanLcPeriod"/>
              <a:defRPr/>
            </a:pPr>
            <a:r>
              <a:rPr lang="en-US" sz="2400" dirty="0">
                <a:latin typeface="Helvetica" pitchFamily="34" charset="0"/>
                <a:cs typeface="Helvetica" pitchFamily="34" charset="0"/>
              </a:rPr>
              <a:t>Add a functional unit</a:t>
            </a:r>
          </a:p>
          <a:p>
            <a:pPr marL="914400" lvl="1" indent="-514350">
              <a:buFont typeface="+mj-lt"/>
              <a:buAutoNum type="romanLcPeriod"/>
              <a:defRPr/>
            </a:pPr>
            <a:r>
              <a:rPr lang="en-US" sz="2400" dirty="0">
                <a:latin typeface="Helvetica" pitchFamily="34" charset="0"/>
                <a:cs typeface="Helvetica" pitchFamily="34" charset="0"/>
              </a:rPr>
              <a:t>Debug the resulting program</a:t>
            </a:r>
          </a:p>
          <a:p>
            <a:pPr marL="514350" indent="-514350">
              <a:buFont typeface="+mj-lt"/>
              <a:buAutoNum type="arabicPeriod"/>
              <a:defRPr/>
            </a:pPr>
            <a:r>
              <a:rPr lang="en-US" sz="2800" dirty="0">
                <a:latin typeface="Helvetica" pitchFamily="34" charset="0"/>
                <a:cs typeface="Helvetica" pitchFamily="34" charset="0"/>
              </a:rPr>
              <a:t>Have a way to track details</a:t>
            </a:r>
          </a:p>
        </p:txBody>
      </p:sp>
      <p:sp>
        <p:nvSpPr>
          <p:cNvPr id="22532" name="Slide Number Placeholder 1">
            <a:extLst>
              <a:ext uri="{FF2B5EF4-FFF2-40B4-BE49-F238E27FC236}">
                <a16:creationId xmlns:a16="http://schemas.microsoft.com/office/drawing/2014/main" id="{D5B6CCF1-410B-4B5C-8739-2661BFDA65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CF0FD4-EB59-4E6F-864D-42EB43253934}" type="slidenum">
              <a:rPr lang="en-US" altLang="en-US" sz="1400"/>
              <a:pPr eaLnBrk="1" hangingPunct="1"/>
              <a:t>21</a:t>
            </a:fld>
            <a:endParaRPr lang="en-US" altLang="en-US" sz="140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Number Placeholder 5">
            <a:extLst>
              <a:ext uri="{FF2B5EF4-FFF2-40B4-BE49-F238E27FC236}">
                <a16:creationId xmlns:a16="http://schemas.microsoft.com/office/drawing/2014/main" id="{5BAB9C37-2334-4DDF-88E6-76983BAD44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BA6FFBE-B7C8-450F-9EAC-70448F122411}" type="slidenum">
              <a:rPr lang="en-US" altLang="en-US" sz="1400"/>
              <a:pPr eaLnBrk="1" hangingPunct="1"/>
              <a:t>210</a:t>
            </a:fld>
            <a:endParaRPr lang="en-US" altLang="en-US" sz="1400"/>
          </a:p>
        </p:txBody>
      </p:sp>
      <p:sp>
        <p:nvSpPr>
          <p:cNvPr id="216067" name="Rectangle 2">
            <a:extLst>
              <a:ext uri="{FF2B5EF4-FFF2-40B4-BE49-F238E27FC236}">
                <a16:creationId xmlns:a16="http://schemas.microsoft.com/office/drawing/2014/main" id="{96D44B36-21DC-4074-BCE9-490F373CA52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Linear Indexing (2)</a:t>
            </a:r>
          </a:p>
        </p:txBody>
      </p:sp>
      <p:sp>
        <p:nvSpPr>
          <p:cNvPr id="216068" name="Rectangle 3">
            <a:extLst>
              <a:ext uri="{FF2B5EF4-FFF2-40B4-BE49-F238E27FC236}">
                <a16:creationId xmlns:a16="http://schemas.microsoft.com/office/drawing/2014/main" id="{C6402C85-04B4-446A-A8E4-5622D4666F31}"/>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If the index is too large to fit in main memory, a second-level index might be used.</a:t>
            </a:r>
          </a:p>
        </p:txBody>
      </p:sp>
      <p:pic>
        <p:nvPicPr>
          <p:cNvPr id="216069" name="Picture 4" descr="LinIndex">
            <a:extLst>
              <a:ext uri="{FF2B5EF4-FFF2-40B4-BE49-F238E27FC236}">
                <a16:creationId xmlns:a16="http://schemas.microsoft.com/office/drawing/2014/main" id="{067DB3DE-01DD-4AB5-BC82-716AC2B9C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66" r="4550" b="5345"/>
          <a:stretch>
            <a:fillRect/>
          </a:stretch>
        </p:blipFill>
        <p:spPr bwMode="auto">
          <a:xfrm>
            <a:off x="457200" y="3048000"/>
            <a:ext cx="822960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Number Placeholder 5">
            <a:extLst>
              <a:ext uri="{FF2B5EF4-FFF2-40B4-BE49-F238E27FC236}">
                <a16:creationId xmlns:a16="http://schemas.microsoft.com/office/drawing/2014/main" id="{FD1B7EB4-18C2-4D61-927C-FC8AD47844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CC3737-C516-4112-B90A-E6A600433479}" type="slidenum">
              <a:rPr lang="en-US" altLang="en-US" sz="1400"/>
              <a:pPr eaLnBrk="1" hangingPunct="1"/>
              <a:t>211</a:t>
            </a:fld>
            <a:endParaRPr lang="en-US" altLang="en-US" sz="1400"/>
          </a:p>
        </p:txBody>
      </p:sp>
      <p:sp>
        <p:nvSpPr>
          <p:cNvPr id="217091" name="Rectangle 2">
            <a:extLst>
              <a:ext uri="{FF2B5EF4-FFF2-40B4-BE49-F238E27FC236}">
                <a16:creationId xmlns:a16="http://schemas.microsoft.com/office/drawing/2014/main" id="{59A7975E-FB73-499A-BE6F-205E23F7201C}"/>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Tree Indexing (1)</a:t>
            </a:r>
          </a:p>
        </p:txBody>
      </p:sp>
      <p:sp>
        <p:nvSpPr>
          <p:cNvPr id="217092" name="Rectangle 3">
            <a:extLst>
              <a:ext uri="{FF2B5EF4-FFF2-40B4-BE49-F238E27FC236}">
                <a16:creationId xmlns:a16="http://schemas.microsoft.com/office/drawing/2014/main" id="{0611DF59-3D04-4161-91D2-5F9CBC16AA9B}"/>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Linear index is poor for insertion/deletion.</a:t>
            </a:r>
          </a:p>
          <a:p>
            <a:pPr>
              <a:lnSpc>
                <a:spcPct val="8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Tree index can efficiently support all desired operations:</a:t>
            </a:r>
          </a:p>
          <a:p>
            <a:pPr lvl="1">
              <a:lnSpc>
                <a:spcPct val="80000"/>
              </a:lnSpc>
            </a:pPr>
            <a:r>
              <a:rPr lang="en-US" altLang="en-US">
                <a:latin typeface="Helvetica" panose="020B0604020202020204" pitchFamily="34" charset="0"/>
              </a:rPr>
              <a:t>Insert/delete</a:t>
            </a:r>
          </a:p>
          <a:p>
            <a:pPr lvl="1">
              <a:lnSpc>
                <a:spcPct val="80000"/>
              </a:lnSpc>
            </a:pPr>
            <a:r>
              <a:rPr lang="en-US" altLang="en-US">
                <a:latin typeface="Helvetica" panose="020B0604020202020204" pitchFamily="34" charset="0"/>
              </a:rPr>
              <a:t>Multiple search keys (multiple indices)</a:t>
            </a:r>
          </a:p>
          <a:p>
            <a:pPr lvl="1">
              <a:lnSpc>
                <a:spcPct val="80000"/>
              </a:lnSpc>
            </a:pPr>
            <a:r>
              <a:rPr lang="en-US" altLang="en-US">
                <a:latin typeface="Helvetica" panose="020B0604020202020204" pitchFamily="34" charset="0"/>
              </a:rPr>
              <a:t>Key range search</a:t>
            </a:r>
          </a:p>
          <a:p>
            <a:pPr lvl="1">
              <a:lnSpc>
                <a:spcPct val="80000"/>
              </a:lnSpc>
              <a:buFontTx/>
              <a:buNone/>
            </a:pPr>
            <a:endParaRPr lang="en-US" altLang="en-US">
              <a:latin typeface="Helvetica" panose="020B0604020202020204" pitchFamily="34"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Number Placeholder 5">
            <a:extLst>
              <a:ext uri="{FF2B5EF4-FFF2-40B4-BE49-F238E27FC236}">
                <a16:creationId xmlns:a16="http://schemas.microsoft.com/office/drawing/2014/main" id="{44D8FED0-B960-41C1-A323-83FB8C51D1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4BE81D-2656-4AC7-9D57-D2115E4414B0}" type="slidenum">
              <a:rPr lang="en-US" altLang="en-US" sz="1400"/>
              <a:pPr eaLnBrk="1" hangingPunct="1"/>
              <a:t>212</a:t>
            </a:fld>
            <a:endParaRPr lang="en-US" altLang="en-US" sz="1400"/>
          </a:p>
        </p:txBody>
      </p:sp>
      <p:sp>
        <p:nvSpPr>
          <p:cNvPr id="218115" name="Rectangle 2">
            <a:extLst>
              <a:ext uri="{FF2B5EF4-FFF2-40B4-BE49-F238E27FC236}">
                <a16:creationId xmlns:a16="http://schemas.microsoft.com/office/drawing/2014/main" id="{A2486F84-84C5-45F8-8223-71813AE48BB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Tree Indexing (2)</a:t>
            </a:r>
          </a:p>
        </p:txBody>
      </p:sp>
      <p:sp>
        <p:nvSpPr>
          <p:cNvPr id="218116" name="Rectangle 3">
            <a:extLst>
              <a:ext uri="{FF2B5EF4-FFF2-40B4-BE49-F238E27FC236}">
                <a16:creationId xmlns:a16="http://schemas.microsoft.com/office/drawing/2014/main" id="{8F10BF4D-1A9C-45E8-95B4-EFEB27E775E8}"/>
              </a:ext>
            </a:extLst>
          </p:cNvPr>
          <p:cNvSpPr>
            <a:spLocks noGrp="1" noChangeArrowheads="1"/>
          </p:cNvSpPr>
          <p:nvPr>
            <p:ph type="body" idx="1"/>
          </p:nvPr>
        </p:nvSpPr>
        <p:spPr>
          <a:xfrm>
            <a:off x="455613" y="1600200"/>
            <a:ext cx="6097587" cy="4495800"/>
          </a:xfrm>
        </p:spPr>
        <p:txBody>
          <a:bodyPr/>
          <a:lstStyle/>
          <a:p>
            <a:pPr>
              <a:lnSpc>
                <a:spcPct val="80000"/>
              </a:lnSpc>
              <a:buFontTx/>
              <a:buNone/>
            </a:pPr>
            <a:r>
              <a:rPr lang="en-US" altLang="en-US">
                <a:latin typeface="Helvetica" panose="020B0604020202020204" pitchFamily="34" charset="0"/>
              </a:rPr>
              <a:t>Difficulties when storing tree index on disk:</a:t>
            </a:r>
          </a:p>
          <a:p>
            <a:pPr lvl="1">
              <a:lnSpc>
                <a:spcPct val="80000"/>
              </a:lnSpc>
            </a:pPr>
            <a:r>
              <a:rPr lang="en-US" altLang="en-US">
                <a:latin typeface="Helvetica" panose="020B0604020202020204" pitchFamily="34" charset="0"/>
              </a:rPr>
              <a:t>Tree must be balanced.</a:t>
            </a:r>
          </a:p>
          <a:p>
            <a:pPr lvl="1">
              <a:lnSpc>
                <a:spcPct val="80000"/>
              </a:lnSpc>
            </a:pPr>
            <a:r>
              <a:rPr lang="en-US" altLang="en-US">
                <a:latin typeface="Helvetica" panose="020B0604020202020204" pitchFamily="34" charset="0"/>
              </a:rPr>
              <a:t>Each path from root to leaf should cover few disk pages.</a:t>
            </a:r>
          </a:p>
        </p:txBody>
      </p:sp>
      <p:pic>
        <p:nvPicPr>
          <p:cNvPr id="218117" name="Picture 4" descr="BSTBal">
            <a:extLst>
              <a:ext uri="{FF2B5EF4-FFF2-40B4-BE49-F238E27FC236}">
                <a16:creationId xmlns:a16="http://schemas.microsoft.com/office/drawing/2014/main" id="{EFB9C91A-8E32-4137-A8B7-F49D4340E5E1}"/>
              </a:ext>
            </a:extLst>
          </p:cNvPr>
          <p:cNvPicPr>
            <a:picLocks noChangeArrowheads="1"/>
          </p:cNvPicPr>
          <p:nvPr/>
        </p:nvPicPr>
        <p:blipFill>
          <a:blip r:embed="rId3">
            <a:extLst>
              <a:ext uri="{28A0092B-C50C-407E-A947-70E740481C1C}">
                <a14:useLocalDpi xmlns:a14="http://schemas.microsoft.com/office/drawing/2010/main" val="0"/>
              </a:ext>
            </a:extLst>
          </a:blip>
          <a:srcRect l="1599" t="1335" r="4797" b="1335"/>
          <a:stretch>
            <a:fillRect/>
          </a:stretch>
        </p:blipFill>
        <p:spPr bwMode="auto">
          <a:xfrm>
            <a:off x="1143000" y="4114800"/>
            <a:ext cx="5602288"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118" name="Picture 5" descr="PagedBST">
            <a:extLst>
              <a:ext uri="{FF2B5EF4-FFF2-40B4-BE49-F238E27FC236}">
                <a16:creationId xmlns:a16="http://schemas.microsoft.com/office/drawing/2014/main" id="{400C132F-8CF5-43E0-8883-1523E0EA0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396" r="3297" b="6154"/>
          <a:stretch>
            <a:fillRect/>
          </a:stretch>
        </p:blipFill>
        <p:spPr bwMode="auto">
          <a:xfrm>
            <a:off x="5943600" y="2057400"/>
            <a:ext cx="22018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Number Placeholder 5">
            <a:extLst>
              <a:ext uri="{FF2B5EF4-FFF2-40B4-BE49-F238E27FC236}">
                <a16:creationId xmlns:a16="http://schemas.microsoft.com/office/drawing/2014/main" id="{0D4C3829-13EE-4728-9F4F-C4976C177B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254DD05-F05C-44B8-939D-114DE62EDAC2}" type="slidenum">
              <a:rPr lang="en-US" altLang="en-US" sz="1400"/>
              <a:pPr eaLnBrk="1" hangingPunct="1"/>
              <a:t>213</a:t>
            </a:fld>
            <a:endParaRPr lang="en-US" altLang="en-US" sz="1400"/>
          </a:p>
        </p:txBody>
      </p:sp>
      <p:sp>
        <p:nvSpPr>
          <p:cNvPr id="219139" name="Rectangle 2">
            <a:extLst>
              <a:ext uri="{FF2B5EF4-FFF2-40B4-BE49-F238E27FC236}">
                <a16:creationId xmlns:a16="http://schemas.microsoft.com/office/drawing/2014/main" id="{219FADFE-5DCB-4D38-9245-AF83C0FE266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2-3 Tree</a:t>
            </a:r>
          </a:p>
        </p:txBody>
      </p:sp>
      <p:sp>
        <p:nvSpPr>
          <p:cNvPr id="219140" name="Rectangle 3">
            <a:extLst>
              <a:ext uri="{FF2B5EF4-FFF2-40B4-BE49-F238E27FC236}">
                <a16:creationId xmlns:a16="http://schemas.microsoft.com/office/drawing/2014/main" id="{DE334953-5F01-4013-8E92-3C953D0BF8A9}"/>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None/>
            </a:pPr>
            <a:r>
              <a:rPr lang="en-US" altLang="en-US">
                <a:latin typeface="Helvetica" panose="020B0604020202020204" pitchFamily="34" charset="0"/>
              </a:rPr>
              <a:t>A 2-3 Tree has the following properties:</a:t>
            </a:r>
          </a:p>
          <a:p>
            <a:pPr marL="990600" lvl="1" indent="-533400">
              <a:lnSpc>
                <a:spcPct val="80000"/>
              </a:lnSpc>
              <a:buFontTx/>
              <a:buAutoNum type="arabicPeriod"/>
            </a:pPr>
            <a:r>
              <a:rPr lang="en-US" altLang="en-US">
                <a:latin typeface="Helvetica" panose="020B0604020202020204" pitchFamily="34" charset="0"/>
              </a:rPr>
              <a:t>A node contains one or two keys</a:t>
            </a:r>
          </a:p>
          <a:p>
            <a:pPr marL="990600" lvl="1" indent="-533400">
              <a:lnSpc>
                <a:spcPct val="80000"/>
              </a:lnSpc>
              <a:buFontTx/>
              <a:buAutoNum type="arabicPeriod"/>
            </a:pPr>
            <a:r>
              <a:rPr lang="en-US" altLang="en-US">
                <a:latin typeface="Helvetica" panose="020B0604020202020204" pitchFamily="34" charset="0"/>
              </a:rPr>
              <a:t>Every internal node has either two children (if it contains one key) or three children (if it contains two keys).</a:t>
            </a:r>
          </a:p>
          <a:p>
            <a:pPr marL="990600" lvl="1" indent="-533400">
              <a:lnSpc>
                <a:spcPct val="80000"/>
              </a:lnSpc>
              <a:buFontTx/>
              <a:buAutoNum type="arabicPeriod"/>
            </a:pPr>
            <a:r>
              <a:rPr lang="en-US" altLang="en-US">
                <a:latin typeface="Helvetica" panose="020B0604020202020204" pitchFamily="34" charset="0"/>
              </a:rPr>
              <a:t>All leaves are at the same level in the tree, so the tree is always height balanced.</a:t>
            </a:r>
          </a:p>
          <a:p>
            <a:pPr marL="609600" indent="-609600">
              <a:lnSpc>
                <a:spcPct val="80000"/>
              </a:lnSpc>
              <a:buFontTx/>
              <a:buNone/>
            </a:pPr>
            <a:endParaRPr lang="en-US" altLang="en-US">
              <a:latin typeface="Helvetica" panose="020B0604020202020204" pitchFamily="34" charset="0"/>
            </a:endParaRPr>
          </a:p>
          <a:p>
            <a:pPr marL="609600" indent="-609600">
              <a:lnSpc>
                <a:spcPct val="80000"/>
              </a:lnSpc>
              <a:buFontTx/>
              <a:buNone/>
            </a:pPr>
            <a:r>
              <a:rPr lang="en-US" altLang="en-US">
                <a:latin typeface="Helvetica" panose="020B0604020202020204" pitchFamily="34" charset="0"/>
              </a:rPr>
              <a:t>The 2-3 Tree has a search tree property analogous to the BST.</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Number Placeholder 5">
            <a:extLst>
              <a:ext uri="{FF2B5EF4-FFF2-40B4-BE49-F238E27FC236}">
                <a16:creationId xmlns:a16="http://schemas.microsoft.com/office/drawing/2014/main" id="{93FDF7CB-C88B-420A-A012-F27E4FCA2C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80E959-F634-4D68-8322-054842836C46}" type="slidenum">
              <a:rPr lang="en-US" altLang="en-US" sz="1400"/>
              <a:pPr eaLnBrk="1" hangingPunct="1"/>
              <a:t>214</a:t>
            </a:fld>
            <a:endParaRPr lang="en-US" altLang="en-US" sz="1400"/>
          </a:p>
        </p:txBody>
      </p:sp>
      <p:sp>
        <p:nvSpPr>
          <p:cNvPr id="220163" name="Rectangle 2">
            <a:extLst>
              <a:ext uri="{FF2B5EF4-FFF2-40B4-BE49-F238E27FC236}">
                <a16:creationId xmlns:a16="http://schemas.microsoft.com/office/drawing/2014/main" id="{B3FE170A-B11D-4D97-B902-B87C6DEDA06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2-3 Tree Example</a:t>
            </a:r>
          </a:p>
        </p:txBody>
      </p:sp>
      <p:sp>
        <p:nvSpPr>
          <p:cNvPr id="220164" name="Rectangle 3">
            <a:extLst>
              <a:ext uri="{FF2B5EF4-FFF2-40B4-BE49-F238E27FC236}">
                <a16:creationId xmlns:a16="http://schemas.microsoft.com/office/drawing/2014/main" id="{50EF6CDF-A773-4438-B60E-4FCA2E0B6F20}"/>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None/>
            </a:pPr>
            <a:r>
              <a:rPr lang="en-US" altLang="en-US">
                <a:latin typeface="Helvetica" panose="020B0604020202020204" pitchFamily="34" charset="0"/>
              </a:rPr>
              <a:t>The advantage of the 2-3 Tree over the BST is that it can be updated at low cost.</a:t>
            </a:r>
          </a:p>
          <a:p>
            <a:pPr marL="609600" indent="-609600">
              <a:lnSpc>
                <a:spcPct val="80000"/>
              </a:lnSpc>
              <a:buFontTx/>
              <a:buNone/>
            </a:pPr>
            <a:endParaRPr lang="en-US" altLang="en-US">
              <a:latin typeface="Helvetica" panose="020B0604020202020204" pitchFamily="34" charset="0"/>
            </a:endParaRPr>
          </a:p>
        </p:txBody>
      </p:sp>
      <p:pic>
        <p:nvPicPr>
          <p:cNvPr id="220165" name="Picture 4" descr="TTExamp">
            <a:extLst>
              <a:ext uri="{FF2B5EF4-FFF2-40B4-BE49-F238E27FC236}">
                <a16:creationId xmlns:a16="http://schemas.microsoft.com/office/drawing/2014/main" id="{2C93AD0C-1182-4A64-9B81-4EBDA7D49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63" r="4543" b="3214"/>
          <a:stretch>
            <a:fillRect/>
          </a:stretch>
        </p:blipFill>
        <p:spPr bwMode="auto">
          <a:xfrm>
            <a:off x="838200" y="2743200"/>
            <a:ext cx="74612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Number Placeholder 5">
            <a:extLst>
              <a:ext uri="{FF2B5EF4-FFF2-40B4-BE49-F238E27FC236}">
                <a16:creationId xmlns:a16="http://schemas.microsoft.com/office/drawing/2014/main" id="{4F766434-D3A0-403A-A0F8-FD5E8122AA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85364B4-4268-40EC-95AC-7DC48245791A}" type="slidenum">
              <a:rPr lang="en-US" altLang="en-US" sz="1400"/>
              <a:pPr eaLnBrk="1" hangingPunct="1"/>
              <a:t>215</a:t>
            </a:fld>
            <a:endParaRPr lang="en-US" altLang="en-US" sz="1400"/>
          </a:p>
        </p:txBody>
      </p:sp>
      <p:sp>
        <p:nvSpPr>
          <p:cNvPr id="221187" name="Rectangle 2">
            <a:extLst>
              <a:ext uri="{FF2B5EF4-FFF2-40B4-BE49-F238E27FC236}">
                <a16:creationId xmlns:a16="http://schemas.microsoft.com/office/drawing/2014/main" id="{C5984DA8-71DE-4129-8FC1-5638EBBB46F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2-3 Tree Insertion (1)</a:t>
            </a:r>
          </a:p>
        </p:txBody>
      </p:sp>
      <p:sp>
        <p:nvSpPr>
          <p:cNvPr id="221188" name="Rectangle 3">
            <a:extLst>
              <a:ext uri="{FF2B5EF4-FFF2-40B4-BE49-F238E27FC236}">
                <a16:creationId xmlns:a16="http://schemas.microsoft.com/office/drawing/2014/main" id="{FA178547-908C-4F41-880E-0512D01A9E0E}"/>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None/>
            </a:pPr>
            <a:endParaRPr lang="en-US" altLang="en-US">
              <a:latin typeface="Helvetica" panose="020B0604020202020204" pitchFamily="34" charset="0"/>
            </a:endParaRPr>
          </a:p>
        </p:txBody>
      </p:sp>
      <p:pic>
        <p:nvPicPr>
          <p:cNvPr id="221189" name="Picture 4" descr="TTExamp">
            <a:extLst>
              <a:ext uri="{FF2B5EF4-FFF2-40B4-BE49-F238E27FC236}">
                <a16:creationId xmlns:a16="http://schemas.microsoft.com/office/drawing/2014/main" id="{A538C97B-C560-47E0-B39F-75ADFF39B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63" r="4543" b="3214"/>
          <a:stretch>
            <a:fillRect/>
          </a:stretch>
        </p:blipFill>
        <p:spPr bwMode="auto">
          <a:xfrm>
            <a:off x="838200" y="1600200"/>
            <a:ext cx="74612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90" name="Picture 5" descr="TTEasyIn">
            <a:extLst>
              <a:ext uri="{FF2B5EF4-FFF2-40B4-BE49-F238E27FC236}">
                <a16:creationId xmlns:a16="http://schemas.microsoft.com/office/drawing/2014/main" id="{25EBA854-5F0B-4376-81F1-0956ECBAF9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08" r="4543" b="4396"/>
          <a:stretch>
            <a:fillRect/>
          </a:stretch>
        </p:blipFill>
        <p:spPr bwMode="auto">
          <a:xfrm>
            <a:off x="914400" y="3886200"/>
            <a:ext cx="73152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Number Placeholder 5">
            <a:extLst>
              <a:ext uri="{FF2B5EF4-FFF2-40B4-BE49-F238E27FC236}">
                <a16:creationId xmlns:a16="http://schemas.microsoft.com/office/drawing/2014/main" id="{6E4A9362-5640-4849-8370-D9ED3D5A0D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A09CACD-8C09-477A-AEE2-1EE0DA24F2D3}" type="slidenum">
              <a:rPr lang="en-US" altLang="en-US" sz="1400"/>
              <a:pPr eaLnBrk="1" hangingPunct="1"/>
              <a:t>216</a:t>
            </a:fld>
            <a:endParaRPr lang="en-US" altLang="en-US" sz="1400"/>
          </a:p>
        </p:txBody>
      </p:sp>
      <p:sp>
        <p:nvSpPr>
          <p:cNvPr id="222211" name="Rectangle 2">
            <a:extLst>
              <a:ext uri="{FF2B5EF4-FFF2-40B4-BE49-F238E27FC236}">
                <a16:creationId xmlns:a16="http://schemas.microsoft.com/office/drawing/2014/main" id="{106D2A4A-B480-4CFB-B24C-16ED1948A53D}"/>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2-3 Tree Insertion (2)</a:t>
            </a:r>
          </a:p>
        </p:txBody>
      </p:sp>
      <p:pic>
        <p:nvPicPr>
          <p:cNvPr id="222212" name="Picture 4" descr="TTExamp">
            <a:extLst>
              <a:ext uri="{FF2B5EF4-FFF2-40B4-BE49-F238E27FC236}">
                <a16:creationId xmlns:a16="http://schemas.microsoft.com/office/drawing/2014/main" id="{6A187CCF-00FA-4774-8867-E7293FFD1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63" r="4543" b="3214"/>
          <a:stretch>
            <a:fillRect/>
          </a:stretch>
        </p:blipFill>
        <p:spPr bwMode="auto">
          <a:xfrm>
            <a:off x="838200" y="1600200"/>
            <a:ext cx="74612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3" name="Picture 5" descr="TTPromot">
            <a:extLst>
              <a:ext uri="{FF2B5EF4-FFF2-40B4-BE49-F238E27FC236}">
                <a16:creationId xmlns:a16="http://schemas.microsoft.com/office/drawing/2014/main" id="{DACE1679-75F7-4EFD-A1CA-D40809CF3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369" r="4564" b="4642"/>
          <a:stretch>
            <a:fillRect/>
          </a:stretch>
        </p:blipFill>
        <p:spPr bwMode="auto">
          <a:xfrm>
            <a:off x="685800" y="3886200"/>
            <a:ext cx="7691438"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Number Placeholder 5">
            <a:extLst>
              <a:ext uri="{FF2B5EF4-FFF2-40B4-BE49-F238E27FC236}">
                <a16:creationId xmlns:a16="http://schemas.microsoft.com/office/drawing/2014/main" id="{16A166B1-8658-46C6-B957-2D1EE2C21F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E352CE-B912-41A9-A6E8-875080111E0A}" type="slidenum">
              <a:rPr lang="en-US" altLang="en-US" sz="1400"/>
              <a:pPr eaLnBrk="1" hangingPunct="1"/>
              <a:t>217</a:t>
            </a:fld>
            <a:endParaRPr lang="en-US" altLang="en-US" sz="1400"/>
          </a:p>
        </p:txBody>
      </p:sp>
      <p:sp>
        <p:nvSpPr>
          <p:cNvPr id="223235" name="Rectangle 2">
            <a:extLst>
              <a:ext uri="{FF2B5EF4-FFF2-40B4-BE49-F238E27FC236}">
                <a16:creationId xmlns:a16="http://schemas.microsoft.com/office/drawing/2014/main" id="{D3EA9953-A977-4D36-910B-3591387CF9E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2-3 Tree Insertion (3)</a:t>
            </a:r>
          </a:p>
        </p:txBody>
      </p:sp>
      <p:pic>
        <p:nvPicPr>
          <p:cNvPr id="223236" name="Picture 4" descr="TTSplit">
            <a:extLst>
              <a:ext uri="{FF2B5EF4-FFF2-40B4-BE49-F238E27FC236}">
                <a16:creationId xmlns:a16="http://schemas.microsoft.com/office/drawing/2014/main" id="{9E887999-CDB0-4173-824C-67246E8F2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12" t="3729" r="4561" b="1244"/>
          <a:stretch>
            <a:fillRect/>
          </a:stretch>
        </p:blipFill>
        <p:spPr bwMode="auto">
          <a:xfrm>
            <a:off x="1371600" y="1600200"/>
            <a:ext cx="62484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Number Placeholder 5">
            <a:extLst>
              <a:ext uri="{FF2B5EF4-FFF2-40B4-BE49-F238E27FC236}">
                <a16:creationId xmlns:a16="http://schemas.microsoft.com/office/drawing/2014/main" id="{A5911E4C-8625-4462-AC7F-26FBBDA259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B802D8-33AE-4394-A7A8-7121FF7B9FBE}" type="slidenum">
              <a:rPr lang="en-US" altLang="en-US" sz="1400"/>
              <a:pPr eaLnBrk="1" hangingPunct="1"/>
              <a:t>218</a:t>
            </a:fld>
            <a:endParaRPr lang="en-US" altLang="en-US" sz="1400"/>
          </a:p>
        </p:txBody>
      </p:sp>
      <p:sp>
        <p:nvSpPr>
          <p:cNvPr id="224259" name="Rectangle 2">
            <a:extLst>
              <a:ext uri="{FF2B5EF4-FFF2-40B4-BE49-F238E27FC236}">
                <a16:creationId xmlns:a16="http://schemas.microsoft.com/office/drawing/2014/main" id="{82B37E66-6F61-405B-9F34-ACB3DEE3B142}"/>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B-Trees (1)</a:t>
            </a:r>
          </a:p>
        </p:txBody>
      </p:sp>
      <p:sp>
        <p:nvSpPr>
          <p:cNvPr id="224260" name="Rectangle 3">
            <a:extLst>
              <a:ext uri="{FF2B5EF4-FFF2-40B4-BE49-F238E27FC236}">
                <a16:creationId xmlns:a16="http://schemas.microsoft.com/office/drawing/2014/main" id="{131E31C3-7643-4EE6-A791-5BCE7F2E4709}"/>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None/>
            </a:pPr>
            <a:r>
              <a:rPr lang="en-US" altLang="en-US">
                <a:latin typeface="Helvetica" panose="020B0604020202020204" pitchFamily="34" charset="0"/>
              </a:rPr>
              <a:t>The B-Tree is an extension of the 2-3 Tree.</a:t>
            </a:r>
          </a:p>
          <a:p>
            <a:pPr marL="609600" indent="-609600">
              <a:lnSpc>
                <a:spcPct val="80000"/>
              </a:lnSpc>
              <a:buFontTx/>
              <a:buNone/>
            </a:pPr>
            <a:endParaRPr lang="en-US" altLang="en-US">
              <a:latin typeface="Helvetica" panose="020B0604020202020204" pitchFamily="34" charset="0"/>
            </a:endParaRPr>
          </a:p>
          <a:p>
            <a:pPr marL="609600" indent="-609600">
              <a:lnSpc>
                <a:spcPct val="80000"/>
              </a:lnSpc>
              <a:buFontTx/>
              <a:buNone/>
            </a:pPr>
            <a:r>
              <a:rPr lang="en-US" altLang="en-US">
                <a:latin typeface="Helvetica" panose="020B0604020202020204" pitchFamily="34" charset="0"/>
              </a:rPr>
              <a:t>The B-Tree is now </a:t>
            </a:r>
            <a:r>
              <a:rPr lang="en-US" altLang="en-US" b="1" u="sng">
                <a:latin typeface="Helvetica" panose="020B0604020202020204" pitchFamily="34" charset="0"/>
              </a:rPr>
              <a:t>the</a:t>
            </a:r>
            <a:r>
              <a:rPr lang="en-US" altLang="en-US">
                <a:latin typeface="Helvetica" panose="020B0604020202020204" pitchFamily="34" charset="0"/>
              </a:rPr>
              <a:t> standard file organization for applications requiring insertion, deletion, and key range searches.</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Number Placeholder 5">
            <a:extLst>
              <a:ext uri="{FF2B5EF4-FFF2-40B4-BE49-F238E27FC236}">
                <a16:creationId xmlns:a16="http://schemas.microsoft.com/office/drawing/2014/main" id="{C33A9731-1A42-456B-A84A-ED12B7800B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E07534-423A-4298-9274-1B6E3D1BE877}" type="slidenum">
              <a:rPr lang="en-US" altLang="en-US" sz="1400"/>
              <a:pPr eaLnBrk="1" hangingPunct="1"/>
              <a:t>219</a:t>
            </a:fld>
            <a:endParaRPr lang="en-US" altLang="en-US" sz="1400"/>
          </a:p>
        </p:txBody>
      </p:sp>
      <p:sp>
        <p:nvSpPr>
          <p:cNvPr id="225283" name="Rectangle 2">
            <a:extLst>
              <a:ext uri="{FF2B5EF4-FFF2-40B4-BE49-F238E27FC236}">
                <a16:creationId xmlns:a16="http://schemas.microsoft.com/office/drawing/2014/main" id="{51EEE4E1-8472-492B-AD04-EA2B92440D2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B-Trees (2)</a:t>
            </a:r>
          </a:p>
        </p:txBody>
      </p:sp>
      <p:sp>
        <p:nvSpPr>
          <p:cNvPr id="225284" name="Rectangle 3">
            <a:extLst>
              <a:ext uri="{FF2B5EF4-FFF2-40B4-BE49-F238E27FC236}">
                <a16:creationId xmlns:a16="http://schemas.microsoft.com/office/drawing/2014/main" id="{D24EA4CE-38A4-443D-B8F0-FC0BB525B2E0}"/>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AutoNum type="arabicPeriod"/>
            </a:pPr>
            <a:r>
              <a:rPr lang="en-US" altLang="en-US">
                <a:latin typeface="Helvetica" panose="020B0604020202020204" pitchFamily="34" charset="0"/>
              </a:rPr>
              <a:t>B-Trees are always balanced.</a:t>
            </a:r>
          </a:p>
          <a:p>
            <a:pPr marL="609600" indent="-609600">
              <a:lnSpc>
                <a:spcPct val="80000"/>
              </a:lnSpc>
              <a:buFontTx/>
              <a:buAutoNum type="arabicPeriod"/>
            </a:pPr>
            <a:r>
              <a:rPr lang="en-US" altLang="en-US">
                <a:latin typeface="Helvetica" panose="020B0604020202020204" pitchFamily="34" charset="0"/>
              </a:rPr>
              <a:t>B-Trees keep similar-valued records together on a disk page, which takes advantage of locality of reference.</a:t>
            </a:r>
          </a:p>
          <a:p>
            <a:pPr marL="609600" indent="-609600">
              <a:lnSpc>
                <a:spcPct val="80000"/>
              </a:lnSpc>
              <a:buFontTx/>
              <a:buAutoNum type="arabicPeriod"/>
            </a:pPr>
            <a:r>
              <a:rPr lang="en-US" altLang="en-US">
                <a:latin typeface="Helvetica" panose="020B0604020202020204" pitchFamily="34" charset="0"/>
              </a:rPr>
              <a:t>B-Trees guarantee that every node in the tree will be full at least to a certain minimum percentage.  This improves space efficiency while reducing the typical number of disk fetches necessary during a search or update operation.</a:t>
            </a:r>
          </a:p>
          <a:p>
            <a:pPr marL="609600" indent="-609600">
              <a:lnSpc>
                <a:spcPct val="80000"/>
              </a:lnSpc>
              <a:buFontTx/>
              <a:buNone/>
            </a:pPr>
            <a:endParaRPr lang="en-US" altLang="en-US">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E9DD1929-4427-4765-A9B1-496F13BCC1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12BC5F5-8953-4161-BF62-D8D1792FC19F}" type="slidenum">
              <a:rPr lang="en-US" altLang="en-US" sz="1400"/>
              <a:pPr eaLnBrk="1" hangingPunct="1"/>
              <a:t>22</a:t>
            </a:fld>
            <a:endParaRPr lang="en-US" altLang="en-US" sz="1400"/>
          </a:p>
        </p:txBody>
      </p:sp>
      <p:sp>
        <p:nvSpPr>
          <p:cNvPr id="23555" name="Rectangle 2">
            <a:extLst>
              <a:ext uri="{FF2B5EF4-FFF2-40B4-BE49-F238E27FC236}">
                <a16:creationId xmlns:a16="http://schemas.microsoft.com/office/drawing/2014/main" id="{9DCAA70C-8A88-42E7-A849-C9C7296C6D33}"/>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Mathematical Background</a:t>
            </a:r>
          </a:p>
        </p:txBody>
      </p:sp>
      <p:sp>
        <p:nvSpPr>
          <p:cNvPr id="23556" name="Rectangle 3">
            <a:extLst>
              <a:ext uri="{FF2B5EF4-FFF2-40B4-BE49-F238E27FC236}">
                <a16:creationId xmlns:a16="http://schemas.microsoft.com/office/drawing/2014/main" id="{750747E3-B470-44C8-BDC7-7D6D44FA3B1B}"/>
              </a:ext>
            </a:extLst>
          </p:cNvPr>
          <p:cNvSpPr>
            <a:spLocks noGrp="1" noChangeArrowheads="1"/>
          </p:cNvSpPr>
          <p:nvPr>
            <p:ph type="body" idx="1"/>
          </p:nvPr>
        </p:nvSpPr>
        <p:spPr>
          <a:xfrm>
            <a:off x="455613" y="1598613"/>
            <a:ext cx="8226425" cy="4570412"/>
          </a:xfrm>
        </p:spPr>
        <p:txBody>
          <a:bodyPr/>
          <a:lstStyle/>
          <a:p>
            <a:pPr eaLnBrk="1" hangingPunct="1">
              <a:spcBef>
                <a:spcPct val="60000"/>
              </a:spcBef>
              <a:buFontTx/>
              <a:buNone/>
            </a:pPr>
            <a:r>
              <a:rPr lang="en-US" altLang="en-US" sz="2800" b="1">
                <a:latin typeface="Helvetica" panose="020B0604020202020204" pitchFamily="34" charset="0"/>
              </a:rPr>
              <a:t>Set concepts and notation</a:t>
            </a:r>
          </a:p>
          <a:p>
            <a:pPr eaLnBrk="1" hangingPunct="1">
              <a:spcBef>
                <a:spcPct val="60000"/>
              </a:spcBef>
              <a:buFontTx/>
              <a:buNone/>
            </a:pPr>
            <a:r>
              <a:rPr lang="en-US" altLang="en-US" sz="2800" b="1">
                <a:latin typeface="Helvetica" panose="020B0604020202020204" pitchFamily="34" charset="0"/>
              </a:rPr>
              <a:t>Logarithms</a:t>
            </a:r>
          </a:p>
          <a:p>
            <a:pPr eaLnBrk="1" hangingPunct="1">
              <a:spcBef>
                <a:spcPct val="60000"/>
              </a:spcBef>
              <a:buFontTx/>
              <a:buNone/>
            </a:pPr>
            <a:r>
              <a:rPr lang="en-US" altLang="en-US" sz="2800" b="1">
                <a:latin typeface="Helvetica" panose="020B0604020202020204" pitchFamily="34" charset="0"/>
              </a:rPr>
              <a:t>Recursion</a:t>
            </a:r>
          </a:p>
          <a:p>
            <a:pPr eaLnBrk="1" hangingPunct="1">
              <a:spcBef>
                <a:spcPct val="60000"/>
              </a:spcBef>
              <a:buFontTx/>
              <a:buNone/>
            </a:pPr>
            <a:r>
              <a:rPr lang="en-US" altLang="en-US" sz="2800" b="1">
                <a:latin typeface="Helvetica" panose="020B0604020202020204" pitchFamily="34" charset="0"/>
              </a:rPr>
              <a:t>Induction Proofs</a:t>
            </a:r>
          </a:p>
          <a:p>
            <a:pPr eaLnBrk="1" hangingPunct="1">
              <a:spcBef>
                <a:spcPct val="60000"/>
              </a:spcBef>
              <a:buFontTx/>
              <a:buNone/>
            </a:pPr>
            <a:r>
              <a:rPr lang="en-US" altLang="en-US" sz="2800" b="1">
                <a:latin typeface="Helvetica" panose="020B0604020202020204" pitchFamily="34" charset="0"/>
              </a:rPr>
              <a:t>Summations</a:t>
            </a:r>
          </a:p>
          <a:p>
            <a:pPr eaLnBrk="1" hangingPunct="1">
              <a:spcBef>
                <a:spcPct val="60000"/>
              </a:spcBef>
              <a:buFontTx/>
              <a:buNone/>
            </a:pPr>
            <a:r>
              <a:rPr lang="en-US" altLang="en-US" sz="2800" b="1">
                <a:latin typeface="Helvetica" panose="020B0604020202020204" pitchFamily="34" charset="0"/>
              </a:rPr>
              <a:t>Recurrence Relations</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Number Placeholder 5">
            <a:extLst>
              <a:ext uri="{FF2B5EF4-FFF2-40B4-BE49-F238E27FC236}">
                <a16:creationId xmlns:a16="http://schemas.microsoft.com/office/drawing/2014/main" id="{2B737F61-9ECB-48C2-8AEA-44710AA39B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4C0A582-77F1-4DEF-89E3-D203613712C3}" type="slidenum">
              <a:rPr lang="en-US" altLang="en-US" sz="1400"/>
              <a:pPr eaLnBrk="1" hangingPunct="1"/>
              <a:t>220</a:t>
            </a:fld>
            <a:endParaRPr lang="en-US" altLang="en-US" sz="1400"/>
          </a:p>
        </p:txBody>
      </p:sp>
      <p:sp>
        <p:nvSpPr>
          <p:cNvPr id="226307" name="Rectangle 2">
            <a:extLst>
              <a:ext uri="{FF2B5EF4-FFF2-40B4-BE49-F238E27FC236}">
                <a16:creationId xmlns:a16="http://schemas.microsoft.com/office/drawing/2014/main" id="{A7B043D5-2EB8-4145-A7A2-762F6CE186E2}"/>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B-Tree Definition</a:t>
            </a:r>
          </a:p>
        </p:txBody>
      </p:sp>
      <p:sp>
        <p:nvSpPr>
          <p:cNvPr id="226308" name="Rectangle 3">
            <a:extLst>
              <a:ext uri="{FF2B5EF4-FFF2-40B4-BE49-F238E27FC236}">
                <a16:creationId xmlns:a16="http://schemas.microsoft.com/office/drawing/2014/main" id="{55621D2A-D9B0-4C15-91BE-5B8739B46834}"/>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None/>
            </a:pPr>
            <a:r>
              <a:rPr lang="en-US" altLang="en-US">
                <a:latin typeface="Helvetica" panose="020B0604020202020204" pitchFamily="34" charset="0"/>
              </a:rPr>
              <a:t>A B-Tree of order </a:t>
            </a:r>
            <a:r>
              <a:rPr lang="en-US" altLang="en-US" i="1">
                <a:latin typeface="Helvetica" panose="020B0604020202020204" pitchFamily="34" charset="0"/>
              </a:rPr>
              <a:t>m</a:t>
            </a:r>
            <a:r>
              <a:rPr lang="en-US" altLang="en-US">
                <a:latin typeface="Helvetica" panose="020B0604020202020204" pitchFamily="34" charset="0"/>
              </a:rPr>
              <a:t> has these properties:</a:t>
            </a:r>
          </a:p>
          <a:p>
            <a:pPr marL="990600" lvl="1" indent="-533400">
              <a:lnSpc>
                <a:spcPct val="80000"/>
              </a:lnSpc>
            </a:pPr>
            <a:r>
              <a:rPr lang="en-US" altLang="en-US">
                <a:latin typeface="Helvetica" panose="020B0604020202020204" pitchFamily="34" charset="0"/>
              </a:rPr>
              <a:t>The root is either a leaf or has two children.</a:t>
            </a:r>
          </a:p>
          <a:p>
            <a:pPr marL="990600" lvl="1" indent="-533400">
              <a:lnSpc>
                <a:spcPct val="90000"/>
              </a:lnSpc>
            </a:pPr>
            <a:r>
              <a:rPr lang="en-US" altLang="en-US">
                <a:latin typeface="Helvetica" panose="020B0604020202020204" pitchFamily="34" charset="0"/>
              </a:rPr>
              <a:t>Each node, except for the root and the leaves, has between </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rPr>
              <a:t>m</a:t>
            </a:r>
            <a:r>
              <a:rPr lang="en-US" altLang="en-US">
                <a:latin typeface="Helvetica" panose="020B0604020202020204" pitchFamily="34" charset="0"/>
              </a:rPr>
              <a:t>/2</a:t>
            </a:r>
            <a:r>
              <a:rPr lang="en-US" altLang="en-US">
                <a:latin typeface="Helvetica" panose="020B0604020202020204" pitchFamily="34" charset="0"/>
                <a:sym typeface="Symbol" panose="05050102010706020507" pitchFamily="18" charset="2"/>
              </a:rPr>
              <a:t></a:t>
            </a:r>
            <a:r>
              <a:rPr lang="en-US" altLang="en-US">
                <a:latin typeface="Helvetica" panose="020B0604020202020204" pitchFamily="34" charset="0"/>
              </a:rPr>
              <a:t> and </a:t>
            </a:r>
            <a:r>
              <a:rPr lang="en-US" altLang="en-US" i="1">
                <a:latin typeface="Helvetica" panose="020B0604020202020204" pitchFamily="34" charset="0"/>
              </a:rPr>
              <a:t>m</a:t>
            </a:r>
            <a:r>
              <a:rPr lang="en-US" altLang="en-US">
                <a:latin typeface="Helvetica" panose="020B0604020202020204" pitchFamily="34" charset="0"/>
              </a:rPr>
              <a:t> children.</a:t>
            </a:r>
          </a:p>
          <a:p>
            <a:pPr marL="990600" lvl="1" indent="-533400">
              <a:lnSpc>
                <a:spcPct val="80000"/>
              </a:lnSpc>
            </a:pPr>
            <a:r>
              <a:rPr lang="en-US" altLang="en-US">
                <a:latin typeface="Helvetica" panose="020B0604020202020204" pitchFamily="34" charset="0"/>
              </a:rPr>
              <a:t>All leaves are at the same level in the tree, so the tree is always height balanced.</a:t>
            </a:r>
          </a:p>
          <a:p>
            <a:pPr marL="609600" indent="-609600">
              <a:lnSpc>
                <a:spcPct val="40000"/>
              </a:lnSpc>
              <a:buFontTx/>
              <a:buNone/>
            </a:pPr>
            <a:endParaRPr lang="en-US" altLang="en-US" sz="2800">
              <a:latin typeface="Helvetica" panose="020B0604020202020204" pitchFamily="34" charset="0"/>
            </a:endParaRPr>
          </a:p>
          <a:p>
            <a:pPr marL="609600" indent="-609600">
              <a:lnSpc>
                <a:spcPct val="80000"/>
              </a:lnSpc>
              <a:buFontTx/>
              <a:buNone/>
            </a:pPr>
            <a:r>
              <a:rPr lang="en-US" altLang="en-US">
                <a:latin typeface="Helvetica" panose="020B0604020202020204" pitchFamily="34" charset="0"/>
              </a:rPr>
              <a:t>A B-Tree node is usually selected to match the size of a disk block.</a:t>
            </a:r>
          </a:p>
          <a:p>
            <a:pPr marL="990600" lvl="1" indent="-533400">
              <a:lnSpc>
                <a:spcPct val="80000"/>
              </a:lnSpc>
            </a:pPr>
            <a:r>
              <a:rPr lang="en-US" altLang="en-US">
                <a:latin typeface="Helvetica" panose="020B0604020202020204" pitchFamily="34" charset="0"/>
              </a:rPr>
              <a:t>A B-Tree node could have hundreds of children.</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Number Placeholder 5">
            <a:extLst>
              <a:ext uri="{FF2B5EF4-FFF2-40B4-BE49-F238E27FC236}">
                <a16:creationId xmlns:a16="http://schemas.microsoft.com/office/drawing/2014/main" id="{366578C0-1821-4ABC-83CC-C3BCBEE76E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2B322DE-84C5-425F-8E84-A6BEF9929E87}" type="slidenum">
              <a:rPr lang="en-US" altLang="en-US" sz="1400"/>
              <a:pPr eaLnBrk="1" hangingPunct="1"/>
              <a:t>221</a:t>
            </a:fld>
            <a:endParaRPr lang="en-US" altLang="en-US" sz="1400"/>
          </a:p>
        </p:txBody>
      </p:sp>
      <p:sp>
        <p:nvSpPr>
          <p:cNvPr id="227331" name="Rectangle 2">
            <a:extLst>
              <a:ext uri="{FF2B5EF4-FFF2-40B4-BE49-F238E27FC236}">
                <a16:creationId xmlns:a16="http://schemas.microsoft.com/office/drawing/2014/main" id="{5B1EDB8E-38DC-4351-8E10-16763A2C2C7C}"/>
              </a:ext>
            </a:extLst>
          </p:cNvPr>
          <p:cNvSpPr>
            <a:spLocks noGrp="1" noChangeArrowheads="1"/>
          </p:cNvSpPr>
          <p:nvPr>
            <p:ph type="title"/>
          </p:nvPr>
        </p:nvSpPr>
        <p:spPr>
          <a:xfrm>
            <a:off x="457200" y="0"/>
            <a:ext cx="8226425" cy="914400"/>
          </a:xfrm>
        </p:spPr>
        <p:txBody>
          <a:bodyPr/>
          <a:lstStyle/>
          <a:p>
            <a:r>
              <a:rPr lang="en-US" altLang="en-US">
                <a:latin typeface="Helvetica" panose="020B0604020202020204" pitchFamily="34" charset="0"/>
              </a:rPr>
              <a:t>B-Tree Search</a:t>
            </a:r>
          </a:p>
        </p:txBody>
      </p:sp>
      <p:sp>
        <p:nvSpPr>
          <p:cNvPr id="227332" name="Rectangle 3">
            <a:extLst>
              <a:ext uri="{FF2B5EF4-FFF2-40B4-BE49-F238E27FC236}">
                <a16:creationId xmlns:a16="http://schemas.microsoft.com/office/drawing/2014/main" id="{42048DCB-E8B2-4AF9-8245-64605ABCA4D3}"/>
              </a:ext>
            </a:extLst>
          </p:cNvPr>
          <p:cNvSpPr>
            <a:spLocks noGrp="1" noChangeArrowheads="1"/>
          </p:cNvSpPr>
          <p:nvPr>
            <p:ph type="body" idx="1"/>
          </p:nvPr>
        </p:nvSpPr>
        <p:spPr>
          <a:xfrm>
            <a:off x="533400" y="990600"/>
            <a:ext cx="8226425" cy="4572000"/>
          </a:xfrm>
        </p:spPr>
        <p:txBody>
          <a:bodyPr/>
          <a:lstStyle/>
          <a:p>
            <a:pPr marL="609600" indent="-609600">
              <a:lnSpc>
                <a:spcPct val="80000"/>
              </a:lnSpc>
              <a:buFontTx/>
              <a:buNone/>
            </a:pPr>
            <a:r>
              <a:rPr lang="en-US" altLang="en-US">
                <a:latin typeface="Helvetica" panose="020B0604020202020204" pitchFamily="34" charset="0"/>
              </a:rPr>
              <a:t>Generalizes search in a 2-3 Tree.</a:t>
            </a:r>
          </a:p>
          <a:p>
            <a:pPr marL="990600" lvl="1" indent="-533400">
              <a:lnSpc>
                <a:spcPct val="80000"/>
              </a:lnSpc>
              <a:buFontTx/>
              <a:buAutoNum type="arabicPeriod"/>
            </a:pPr>
            <a:r>
              <a:rPr lang="en-US" altLang="en-US">
                <a:latin typeface="Helvetica" panose="020B0604020202020204" pitchFamily="34" charset="0"/>
              </a:rPr>
              <a:t>Do binary search on keys in current node.  If search key is found, then return record.  If current node is a leaf node and key is not found, then report an unsuccessful search.</a:t>
            </a:r>
          </a:p>
          <a:p>
            <a:pPr marL="990600" lvl="1" indent="-533400">
              <a:lnSpc>
                <a:spcPct val="80000"/>
              </a:lnSpc>
              <a:buFontTx/>
              <a:buAutoNum type="arabicPeriod"/>
            </a:pPr>
            <a:r>
              <a:rPr lang="en-US" altLang="en-US">
                <a:latin typeface="Helvetica" panose="020B0604020202020204" pitchFamily="34" charset="0"/>
              </a:rPr>
              <a:t>Otherwise, follow the proper branch and repeat the process.</a:t>
            </a:r>
          </a:p>
        </p:txBody>
      </p:sp>
      <p:pic>
        <p:nvPicPr>
          <p:cNvPr id="227333" name="Picture 4" descr="BTexamp">
            <a:extLst>
              <a:ext uri="{FF2B5EF4-FFF2-40B4-BE49-F238E27FC236}">
                <a16:creationId xmlns:a16="http://schemas.microsoft.com/office/drawing/2014/main" id="{40C53D59-97ED-4553-B1C5-27CB77D943F5}"/>
              </a:ext>
            </a:extLst>
          </p:cNvPr>
          <p:cNvPicPr>
            <a:picLocks noChangeArrowheads="1"/>
          </p:cNvPicPr>
          <p:nvPr/>
        </p:nvPicPr>
        <p:blipFill>
          <a:blip r:embed="rId3">
            <a:extLst>
              <a:ext uri="{28A0092B-C50C-407E-A947-70E740481C1C}">
                <a14:useLocalDpi xmlns:a14="http://schemas.microsoft.com/office/drawing/2010/main" val="0"/>
              </a:ext>
            </a:extLst>
          </a:blip>
          <a:srcRect l="1370" r="5045" b="5032"/>
          <a:stretch>
            <a:fillRect/>
          </a:stretch>
        </p:blipFill>
        <p:spPr bwMode="auto">
          <a:xfrm>
            <a:off x="838200" y="3962400"/>
            <a:ext cx="7202488"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Number Placeholder 5">
            <a:extLst>
              <a:ext uri="{FF2B5EF4-FFF2-40B4-BE49-F238E27FC236}">
                <a16:creationId xmlns:a16="http://schemas.microsoft.com/office/drawing/2014/main" id="{E6C80CB1-881C-42C4-87C8-4980042344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D5377C2-BBF1-4290-B3D9-275D7C8563BE}" type="slidenum">
              <a:rPr lang="en-US" altLang="en-US" sz="1400"/>
              <a:pPr eaLnBrk="1" hangingPunct="1"/>
              <a:t>222</a:t>
            </a:fld>
            <a:endParaRPr lang="en-US" altLang="en-US" sz="1400"/>
          </a:p>
        </p:txBody>
      </p:sp>
      <p:sp>
        <p:nvSpPr>
          <p:cNvPr id="228355" name="Rectangle 2">
            <a:extLst>
              <a:ext uri="{FF2B5EF4-FFF2-40B4-BE49-F238E27FC236}">
                <a16:creationId xmlns:a16="http://schemas.microsoft.com/office/drawing/2014/main" id="{8C1F68DA-E092-4247-9861-89460F205B8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a:t>
            </a:r>
            <a:r>
              <a:rPr lang="en-US" altLang="en-US" baseline="30000">
                <a:latin typeface="Helvetica" panose="020B0604020202020204" pitchFamily="34" charset="0"/>
              </a:rPr>
              <a:t>+</a:t>
            </a:r>
            <a:r>
              <a:rPr lang="en-US" altLang="en-US">
                <a:latin typeface="Helvetica" panose="020B0604020202020204" pitchFamily="34" charset="0"/>
              </a:rPr>
              <a:t>-Trees</a:t>
            </a:r>
          </a:p>
        </p:txBody>
      </p:sp>
      <p:sp>
        <p:nvSpPr>
          <p:cNvPr id="228356" name="Rectangle 3">
            <a:extLst>
              <a:ext uri="{FF2B5EF4-FFF2-40B4-BE49-F238E27FC236}">
                <a16:creationId xmlns:a16="http://schemas.microsoft.com/office/drawing/2014/main" id="{D32E95F4-8FCF-44C7-9258-CE5C7B286C8C}"/>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None/>
            </a:pPr>
            <a:r>
              <a:rPr lang="en-US" altLang="en-US" sz="2800">
                <a:latin typeface="Helvetica" panose="020B0604020202020204" pitchFamily="34" charset="0"/>
              </a:rPr>
              <a:t>The most commonly implemented form of the B-Tree is the B</a:t>
            </a:r>
            <a:r>
              <a:rPr lang="en-US" altLang="en-US" sz="2800" baseline="30000">
                <a:latin typeface="Helvetica" panose="020B0604020202020204" pitchFamily="34" charset="0"/>
              </a:rPr>
              <a:t>+</a:t>
            </a:r>
            <a:r>
              <a:rPr lang="en-US" altLang="en-US" sz="2800">
                <a:latin typeface="Helvetica" panose="020B0604020202020204" pitchFamily="34" charset="0"/>
              </a:rPr>
              <a:t>-Tree.</a:t>
            </a:r>
          </a:p>
          <a:p>
            <a:pPr marL="609600" indent="-609600">
              <a:lnSpc>
                <a:spcPct val="30000"/>
              </a:lnSpc>
              <a:buFontTx/>
              <a:buNone/>
            </a:pPr>
            <a:endParaRPr lang="en-US" altLang="en-US" sz="2800">
              <a:latin typeface="Helvetica" panose="020B0604020202020204" pitchFamily="34" charset="0"/>
            </a:endParaRPr>
          </a:p>
          <a:p>
            <a:pPr marL="609600" indent="-609600">
              <a:lnSpc>
                <a:spcPct val="80000"/>
              </a:lnSpc>
              <a:buFontTx/>
              <a:buNone/>
            </a:pPr>
            <a:r>
              <a:rPr lang="en-US" altLang="en-US" sz="2800">
                <a:latin typeface="Helvetica" panose="020B0604020202020204" pitchFamily="34" charset="0"/>
              </a:rPr>
              <a:t>Internal nodes of the B</a:t>
            </a:r>
            <a:r>
              <a:rPr lang="en-US" altLang="en-US" sz="2800" baseline="30000">
                <a:latin typeface="Helvetica" panose="020B0604020202020204" pitchFamily="34" charset="0"/>
              </a:rPr>
              <a:t>+</a:t>
            </a:r>
            <a:r>
              <a:rPr lang="en-US" altLang="en-US" sz="2800">
                <a:latin typeface="Helvetica" panose="020B0604020202020204" pitchFamily="34" charset="0"/>
              </a:rPr>
              <a:t>-Tree do not store record -- only key values to guild the search.</a:t>
            </a:r>
          </a:p>
          <a:p>
            <a:pPr marL="609600" indent="-609600">
              <a:lnSpc>
                <a:spcPct val="30000"/>
              </a:lnSpc>
              <a:buFontTx/>
              <a:buNone/>
            </a:pPr>
            <a:endParaRPr lang="en-US" altLang="en-US" sz="2800">
              <a:latin typeface="Helvetica" panose="020B0604020202020204" pitchFamily="34" charset="0"/>
            </a:endParaRPr>
          </a:p>
          <a:p>
            <a:pPr marL="609600" indent="-609600">
              <a:lnSpc>
                <a:spcPct val="80000"/>
              </a:lnSpc>
              <a:buFontTx/>
              <a:buNone/>
            </a:pPr>
            <a:r>
              <a:rPr lang="en-US" altLang="en-US" sz="2800">
                <a:latin typeface="Helvetica" panose="020B0604020202020204" pitchFamily="34" charset="0"/>
              </a:rPr>
              <a:t>Leaf nodes store records or pointers to records.</a:t>
            </a:r>
          </a:p>
          <a:p>
            <a:pPr marL="609600" indent="-609600">
              <a:lnSpc>
                <a:spcPct val="30000"/>
              </a:lnSpc>
              <a:buFontTx/>
              <a:buNone/>
            </a:pPr>
            <a:endParaRPr lang="en-US" altLang="en-US" sz="2800">
              <a:latin typeface="Helvetica" panose="020B0604020202020204" pitchFamily="34" charset="0"/>
            </a:endParaRPr>
          </a:p>
          <a:p>
            <a:pPr marL="609600" indent="-609600">
              <a:lnSpc>
                <a:spcPct val="80000"/>
              </a:lnSpc>
              <a:buFontTx/>
              <a:buNone/>
            </a:pPr>
            <a:r>
              <a:rPr lang="en-US" altLang="en-US" sz="2800">
                <a:latin typeface="Helvetica" panose="020B0604020202020204" pitchFamily="34" charset="0"/>
              </a:rPr>
              <a:t>A leaf node may store more or less records than an internal node stores keys.</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Number Placeholder 5">
            <a:extLst>
              <a:ext uri="{FF2B5EF4-FFF2-40B4-BE49-F238E27FC236}">
                <a16:creationId xmlns:a16="http://schemas.microsoft.com/office/drawing/2014/main" id="{2E386345-0EC1-4928-AC49-1998699D3F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AAF6B52-9E04-423F-92B7-47541AAC628B}" type="slidenum">
              <a:rPr lang="en-US" altLang="en-US" sz="1400"/>
              <a:pPr eaLnBrk="1" hangingPunct="1"/>
              <a:t>223</a:t>
            </a:fld>
            <a:endParaRPr lang="en-US" altLang="en-US" sz="1400"/>
          </a:p>
        </p:txBody>
      </p:sp>
      <p:sp>
        <p:nvSpPr>
          <p:cNvPr id="229379" name="Rectangle 2">
            <a:extLst>
              <a:ext uri="{FF2B5EF4-FFF2-40B4-BE49-F238E27FC236}">
                <a16:creationId xmlns:a16="http://schemas.microsoft.com/office/drawing/2014/main" id="{9CFEE922-1758-4230-8E37-B7191717130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a:t>
            </a:r>
            <a:r>
              <a:rPr lang="en-US" altLang="en-US" baseline="30000">
                <a:latin typeface="Helvetica" panose="020B0604020202020204" pitchFamily="34" charset="0"/>
              </a:rPr>
              <a:t>+</a:t>
            </a:r>
            <a:r>
              <a:rPr lang="en-US" altLang="en-US">
                <a:latin typeface="Helvetica" panose="020B0604020202020204" pitchFamily="34" charset="0"/>
              </a:rPr>
              <a:t>-Tree Example</a:t>
            </a:r>
          </a:p>
        </p:txBody>
      </p:sp>
      <p:pic>
        <p:nvPicPr>
          <p:cNvPr id="229380" name="Picture 4" descr="BPexamp">
            <a:extLst>
              <a:ext uri="{FF2B5EF4-FFF2-40B4-BE49-F238E27FC236}">
                <a16:creationId xmlns:a16="http://schemas.microsoft.com/office/drawing/2014/main" id="{5B244CF3-5442-4ABC-9465-CBA171AB4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73" r="5034" b="5031"/>
          <a:stretch>
            <a:fillRect/>
          </a:stretch>
        </p:blipFill>
        <p:spPr bwMode="auto">
          <a:xfrm>
            <a:off x="457200" y="1600200"/>
            <a:ext cx="82359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Number Placeholder 5">
            <a:extLst>
              <a:ext uri="{FF2B5EF4-FFF2-40B4-BE49-F238E27FC236}">
                <a16:creationId xmlns:a16="http://schemas.microsoft.com/office/drawing/2014/main" id="{10A411C2-9B00-4ED1-8852-64ABFF8F84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8ED8251-A849-495F-9AFB-859F4C12F98B}" type="slidenum">
              <a:rPr lang="en-US" altLang="en-US" sz="1400"/>
              <a:pPr eaLnBrk="1" hangingPunct="1"/>
              <a:t>224</a:t>
            </a:fld>
            <a:endParaRPr lang="en-US" altLang="en-US" sz="1400"/>
          </a:p>
        </p:txBody>
      </p:sp>
      <p:sp>
        <p:nvSpPr>
          <p:cNvPr id="230403" name="Rectangle 2">
            <a:extLst>
              <a:ext uri="{FF2B5EF4-FFF2-40B4-BE49-F238E27FC236}">
                <a16:creationId xmlns:a16="http://schemas.microsoft.com/office/drawing/2014/main" id="{860A7F18-8D48-4A87-AAC9-5730832AED9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a:t>
            </a:r>
            <a:r>
              <a:rPr lang="en-US" altLang="en-US" baseline="30000">
                <a:latin typeface="Helvetica" panose="020B0604020202020204" pitchFamily="34" charset="0"/>
              </a:rPr>
              <a:t>+</a:t>
            </a:r>
            <a:r>
              <a:rPr lang="en-US" altLang="en-US">
                <a:latin typeface="Helvetica" panose="020B0604020202020204" pitchFamily="34" charset="0"/>
              </a:rPr>
              <a:t>-Tree Insertion</a:t>
            </a:r>
          </a:p>
        </p:txBody>
      </p:sp>
      <p:pic>
        <p:nvPicPr>
          <p:cNvPr id="230404" name="Picture 4" descr="BPins">
            <a:extLst>
              <a:ext uri="{FF2B5EF4-FFF2-40B4-BE49-F238E27FC236}">
                <a16:creationId xmlns:a16="http://schemas.microsoft.com/office/drawing/2014/main" id="{919C6414-20E1-4DC5-A3FD-71E3FF224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78" t="3203" r="4594" b="1282"/>
          <a:stretch>
            <a:fillRect/>
          </a:stretch>
        </p:blipFill>
        <p:spPr bwMode="auto">
          <a:xfrm>
            <a:off x="1371600" y="1447800"/>
            <a:ext cx="655320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Number Placeholder 5">
            <a:extLst>
              <a:ext uri="{FF2B5EF4-FFF2-40B4-BE49-F238E27FC236}">
                <a16:creationId xmlns:a16="http://schemas.microsoft.com/office/drawing/2014/main" id="{580D363B-7572-430F-911D-800CC5271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061F6F6-A7C3-4F07-8CAC-6DBB27359055}" type="slidenum">
              <a:rPr lang="en-US" altLang="en-US" sz="1400"/>
              <a:pPr eaLnBrk="1" hangingPunct="1"/>
              <a:t>225</a:t>
            </a:fld>
            <a:endParaRPr lang="en-US" altLang="en-US" sz="1400"/>
          </a:p>
        </p:txBody>
      </p:sp>
      <p:sp>
        <p:nvSpPr>
          <p:cNvPr id="231427" name="Rectangle 2">
            <a:extLst>
              <a:ext uri="{FF2B5EF4-FFF2-40B4-BE49-F238E27FC236}">
                <a16:creationId xmlns:a16="http://schemas.microsoft.com/office/drawing/2014/main" id="{1BA85384-C04B-40B6-9817-936CD083536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a:t>
            </a:r>
            <a:r>
              <a:rPr lang="en-US" altLang="en-US" baseline="30000">
                <a:latin typeface="Helvetica" panose="020B0604020202020204" pitchFamily="34" charset="0"/>
              </a:rPr>
              <a:t>+</a:t>
            </a:r>
            <a:r>
              <a:rPr lang="en-US" altLang="en-US">
                <a:latin typeface="Helvetica" panose="020B0604020202020204" pitchFamily="34" charset="0"/>
              </a:rPr>
              <a:t>-Tree Deletion (1)</a:t>
            </a:r>
          </a:p>
        </p:txBody>
      </p:sp>
      <p:pic>
        <p:nvPicPr>
          <p:cNvPr id="231428" name="Picture 3" descr="BPexamp">
            <a:extLst>
              <a:ext uri="{FF2B5EF4-FFF2-40B4-BE49-F238E27FC236}">
                <a16:creationId xmlns:a16="http://schemas.microsoft.com/office/drawing/2014/main" id="{387378D8-C4BB-4362-B0F6-BD5FA8F43A5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l="1373" r="5034" b="5031"/>
          <a:stretch>
            <a:fillRect/>
          </a:stretch>
        </p:blipFill>
        <p:spPr>
          <a:xfrm>
            <a:off x="457200" y="1447800"/>
            <a:ext cx="8226425" cy="2278063"/>
          </a:xfrm>
          <a:noFill/>
        </p:spPr>
      </p:pic>
      <p:pic>
        <p:nvPicPr>
          <p:cNvPr id="231429" name="Picture 4" descr="BPsimDel">
            <a:extLst>
              <a:ext uri="{FF2B5EF4-FFF2-40B4-BE49-F238E27FC236}">
                <a16:creationId xmlns:a16="http://schemas.microsoft.com/office/drawing/2014/main" id="{D4DEFB88-6299-4134-AB4C-260076A80F36}"/>
              </a:ext>
            </a:extLst>
          </p:cNvPr>
          <p:cNvPicPr>
            <a:picLocks noChangeArrowheads="1"/>
          </p:cNvPicPr>
          <p:nvPr/>
        </p:nvPicPr>
        <p:blipFill>
          <a:blip r:embed="rId4">
            <a:extLst>
              <a:ext uri="{28A0092B-C50C-407E-A947-70E740481C1C}">
                <a14:useLocalDpi xmlns:a14="http://schemas.microsoft.com/office/drawing/2010/main" val="0"/>
              </a:ext>
            </a:extLst>
          </a:blip>
          <a:srcRect l="1379" r="5074" b="5357"/>
          <a:stretch>
            <a:fillRect/>
          </a:stretch>
        </p:blipFill>
        <p:spPr bwMode="auto">
          <a:xfrm>
            <a:off x="457200" y="3962400"/>
            <a:ext cx="8162925"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Number Placeholder 5">
            <a:extLst>
              <a:ext uri="{FF2B5EF4-FFF2-40B4-BE49-F238E27FC236}">
                <a16:creationId xmlns:a16="http://schemas.microsoft.com/office/drawing/2014/main" id="{FAC981BE-6494-467A-9DF1-755E0EA00A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09DB32-2B8A-4BA5-8EA1-872DFE619028}" type="slidenum">
              <a:rPr lang="en-US" altLang="en-US" sz="1400"/>
              <a:pPr eaLnBrk="1" hangingPunct="1"/>
              <a:t>226</a:t>
            </a:fld>
            <a:endParaRPr lang="en-US" altLang="en-US" sz="1400"/>
          </a:p>
        </p:txBody>
      </p:sp>
      <p:sp>
        <p:nvSpPr>
          <p:cNvPr id="232451" name="Rectangle 2">
            <a:extLst>
              <a:ext uri="{FF2B5EF4-FFF2-40B4-BE49-F238E27FC236}">
                <a16:creationId xmlns:a16="http://schemas.microsoft.com/office/drawing/2014/main" id="{2C6795A0-D88E-4EFF-B7C5-2F80526550E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a:t>
            </a:r>
            <a:r>
              <a:rPr lang="en-US" altLang="en-US" baseline="30000">
                <a:latin typeface="Helvetica" panose="020B0604020202020204" pitchFamily="34" charset="0"/>
              </a:rPr>
              <a:t>+</a:t>
            </a:r>
            <a:r>
              <a:rPr lang="en-US" altLang="en-US">
                <a:latin typeface="Helvetica" panose="020B0604020202020204" pitchFamily="34" charset="0"/>
              </a:rPr>
              <a:t>-Tree Deletion (2)</a:t>
            </a:r>
          </a:p>
        </p:txBody>
      </p:sp>
      <p:pic>
        <p:nvPicPr>
          <p:cNvPr id="232452" name="Picture 3" descr="BPexamp">
            <a:extLst>
              <a:ext uri="{FF2B5EF4-FFF2-40B4-BE49-F238E27FC236}">
                <a16:creationId xmlns:a16="http://schemas.microsoft.com/office/drawing/2014/main" id="{A1B27868-454F-4126-8A57-621C93FA937B}"/>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l="1373" r="5034" b="5031"/>
          <a:stretch>
            <a:fillRect/>
          </a:stretch>
        </p:blipFill>
        <p:spPr>
          <a:xfrm>
            <a:off x="457200" y="1447800"/>
            <a:ext cx="8226425" cy="2278063"/>
          </a:xfrm>
          <a:noFill/>
        </p:spPr>
      </p:pic>
      <p:pic>
        <p:nvPicPr>
          <p:cNvPr id="232453" name="Picture 4" descr="BPborrow">
            <a:extLst>
              <a:ext uri="{FF2B5EF4-FFF2-40B4-BE49-F238E27FC236}">
                <a16:creationId xmlns:a16="http://schemas.microsoft.com/office/drawing/2014/main" id="{65C20E98-CE36-42B1-8BDF-03CB1952A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378" r="5055" b="5357"/>
          <a:stretch>
            <a:fillRect/>
          </a:stretch>
        </p:blipFill>
        <p:spPr bwMode="auto">
          <a:xfrm>
            <a:off x="457200" y="3886200"/>
            <a:ext cx="82296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Number Placeholder 5">
            <a:extLst>
              <a:ext uri="{FF2B5EF4-FFF2-40B4-BE49-F238E27FC236}">
                <a16:creationId xmlns:a16="http://schemas.microsoft.com/office/drawing/2014/main" id="{71A24AC9-92F9-4079-AE09-D1457FBF86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1A6277-7029-43EE-85EA-B96D132BC2F3}" type="slidenum">
              <a:rPr lang="en-US" altLang="en-US" sz="1400"/>
              <a:pPr eaLnBrk="1" hangingPunct="1"/>
              <a:t>227</a:t>
            </a:fld>
            <a:endParaRPr lang="en-US" altLang="en-US" sz="1400"/>
          </a:p>
        </p:txBody>
      </p:sp>
      <p:sp>
        <p:nvSpPr>
          <p:cNvPr id="233475" name="Rectangle 2">
            <a:extLst>
              <a:ext uri="{FF2B5EF4-FFF2-40B4-BE49-F238E27FC236}">
                <a16:creationId xmlns:a16="http://schemas.microsoft.com/office/drawing/2014/main" id="{ACF59264-D9B2-483A-89F3-B7F001023CF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a:t>
            </a:r>
            <a:r>
              <a:rPr lang="en-US" altLang="en-US" baseline="30000">
                <a:latin typeface="Helvetica" panose="020B0604020202020204" pitchFamily="34" charset="0"/>
              </a:rPr>
              <a:t>+</a:t>
            </a:r>
            <a:r>
              <a:rPr lang="en-US" altLang="en-US">
                <a:latin typeface="Helvetica" panose="020B0604020202020204" pitchFamily="34" charset="0"/>
              </a:rPr>
              <a:t>-Tree Deletion (3)</a:t>
            </a:r>
          </a:p>
        </p:txBody>
      </p:sp>
      <p:pic>
        <p:nvPicPr>
          <p:cNvPr id="233476" name="Picture 3" descr="BPexamp">
            <a:extLst>
              <a:ext uri="{FF2B5EF4-FFF2-40B4-BE49-F238E27FC236}">
                <a16:creationId xmlns:a16="http://schemas.microsoft.com/office/drawing/2014/main" id="{01D13289-B893-4683-855D-5BC8EF20B1CB}"/>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l="1373" r="5034" b="5031"/>
          <a:stretch>
            <a:fillRect/>
          </a:stretch>
        </p:blipFill>
        <p:spPr>
          <a:xfrm>
            <a:off x="914400" y="1219200"/>
            <a:ext cx="7312025" cy="2024063"/>
          </a:xfrm>
          <a:noFill/>
        </p:spPr>
      </p:pic>
      <p:pic>
        <p:nvPicPr>
          <p:cNvPr id="233477" name="Picture 4" descr="BPmerge">
            <a:extLst>
              <a:ext uri="{FF2B5EF4-FFF2-40B4-BE49-F238E27FC236}">
                <a16:creationId xmlns:a16="http://schemas.microsoft.com/office/drawing/2014/main" id="{7ACF4F32-B3BB-4560-B527-BB6A2F25D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12" t="2733" r="4564" b="1822"/>
          <a:stretch>
            <a:fillRect/>
          </a:stretch>
        </p:blipFill>
        <p:spPr bwMode="auto">
          <a:xfrm>
            <a:off x="1447800" y="3352800"/>
            <a:ext cx="624840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Number Placeholder 5">
            <a:extLst>
              <a:ext uri="{FF2B5EF4-FFF2-40B4-BE49-F238E27FC236}">
                <a16:creationId xmlns:a16="http://schemas.microsoft.com/office/drawing/2014/main" id="{B6E767F4-DE6A-478F-88BD-B4A7038AE5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DC4B06D-9540-482A-9C69-67C0B0540B25}" type="slidenum">
              <a:rPr lang="en-US" altLang="en-US" sz="1400"/>
              <a:pPr eaLnBrk="1" hangingPunct="1"/>
              <a:t>228</a:t>
            </a:fld>
            <a:endParaRPr lang="en-US" altLang="en-US" sz="1400"/>
          </a:p>
        </p:txBody>
      </p:sp>
      <p:sp>
        <p:nvSpPr>
          <p:cNvPr id="234499" name="Rectangle 2">
            <a:extLst>
              <a:ext uri="{FF2B5EF4-FFF2-40B4-BE49-F238E27FC236}">
                <a16:creationId xmlns:a16="http://schemas.microsoft.com/office/drawing/2014/main" id="{E6E82EA3-ADBD-45CB-8B88-F3815F8A0EE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B-Tree Space Analysis (1)</a:t>
            </a:r>
          </a:p>
        </p:txBody>
      </p:sp>
      <p:sp>
        <p:nvSpPr>
          <p:cNvPr id="234500" name="Rectangle 3">
            <a:extLst>
              <a:ext uri="{FF2B5EF4-FFF2-40B4-BE49-F238E27FC236}">
                <a16:creationId xmlns:a16="http://schemas.microsoft.com/office/drawing/2014/main" id="{61F3CF3A-D21F-4A05-B96E-37D8AA62E684}"/>
              </a:ext>
            </a:extLst>
          </p:cNvPr>
          <p:cNvSpPr>
            <a:spLocks noGrp="1" noChangeArrowheads="1"/>
          </p:cNvSpPr>
          <p:nvPr>
            <p:ph type="body" idx="1"/>
          </p:nvPr>
        </p:nvSpPr>
        <p:spPr>
          <a:xfrm>
            <a:off x="304800" y="1600200"/>
            <a:ext cx="8458200" cy="4572000"/>
          </a:xfrm>
        </p:spPr>
        <p:txBody>
          <a:bodyPr/>
          <a:lstStyle/>
          <a:p>
            <a:pPr marL="609600" indent="-609600">
              <a:lnSpc>
                <a:spcPct val="80000"/>
              </a:lnSpc>
              <a:buFontTx/>
              <a:buNone/>
            </a:pPr>
            <a:r>
              <a:rPr lang="en-US" altLang="en-US">
                <a:latin typeface="Helvetica" panose="020B0604020202020204" pitchFamily="34" charset="0"/>
              </a:rPr>
              <a:t>B</a:t>
            </a:r>
            <a:r>
              <a:rPr lang="en-US" altLang="en-US" baseline="30000">
                <a:latin typeface="Helvetica" panose="020B0604020202020204" pitchFamily="34" charset="0"/>
              </a:rPr>
              <a:t>+</a:t>
            </a:r>
            <a:r>
              <a:rPr lang="en-US" altLang="en-US">
                <a:latin typeface="Helvetica" panose="020B0604020202020204" pitchFamily="34" charset="0"/>
              </a:rPr>
              <a:t>-Trees nodes are always at least half full.</a:t>
            </a:r>
          </a:p>
          <a:p>
            <a:pPr marL="609600" indent="-609600">
              <a:lnSpc>
                <a:spcPct val="80000"/>
              </a:lnSpc>
              <a:buFontTx/>
              <a:buNone/>
            </a:pPr>
            <a:endParaRPr lang="en-US" altLang="en-US">
              <a:latin typeface="Helvetica" panose="020B0604020202020204" pitchFamily="34" charset="0"/>
            </a:endParaRPr>
          </a:p>
          <a:p>
            <a:pPr marL="609600" indent="-609600">
              <a:lnSpc>
                <a:spcPct val="80000"/>
              </a:lnSpc>
              <a:buFontTx/>
              <a:buNone/>
            </a:pPr>
            <a:r>
              <a:rPr lang="en-US" altLang="en-US">
                <a:latin typeface="Helvetica" panose="020B0604020202020204" pitchFamily="34" charset="0"/>
              </a:rPr>
              <a:t>The B*-Tree splits two pages for three, and combines three pages into two.  In this way, nodes are always 2/3 full.</a:t>
            </a:r>
          </a:p>
          <a:p>
            <a:pPr marL="609600" indent="-609600">
              <a:lnSpc>
                <a:spcPct val="80000"/>
              </a:lnSpc>
              <a:buFontTx/>
              <a:buNone/>
            </a:pPr>
            <a:endParaRPr lang="en-US" altLang="en-US">
              <a:latin typeface="Helvetica" panose="020B0604020202020204" pitchFamily="34" charset="0"/>
            </a:endParaRPr>
          </a:p>
          <a:p>
            <a:pPr marL="609600" indent="-609600">
              <a:lnSpc>
                <a:spcPct val="80000"/>
              </a:lnSpc>
              <a:buFontTx/>
              <a:buNone/>
            </a:pPr>
            <a:r>
              <a:rPr lang="en-US" altLang="en-US">
                <a:latin typeface="Helvetica" panose="020B0604020202020204" pitchFamily="34" charset="0"/>
              </a:rPr>
              <a:t>Asymptotic cost of search, insertion, and deletion of nodes from B-Trees is </a:t>
            </a:r>
            <a:r>
              <a:rPr lang="en-US" altLang="en-US">
                <a:latin typeface="Helvetica" panose="020B0604020202020204" pitchFamily="34" charset="0"/>
                <a:sym typeface="Symbol" panose="05050102010706020507" pitchFamily="18" charset="2"/>
              </a:rPr>
              <a:t></a:t>
            </a:r>
            <a:r>
              <a:rPr lang="en-US" altLang="en-US">
                <a:latin typeface="Helvetica" panose="020B0604020202020204" pitchFamily="34" charset="0"/>
              </a:rPr>
              <a:t>(log </a:t>
            </a:r>
            <a:r>
              <a:rPr lang="en-US" altLang="en-US" i="1">
                <a:latin typeface="Helvetica" panose="020B0604020202020204" pitchFamily="34" charset="0"/>
              </a:rPr>
              <a:t>n</a:t>
            </a:r>
            <a:r>
              <a:rPr lang="en-US" altLang="en-US">
                <a:latin typeface="Helvetica" panose="020B0604020202020204" pitchFamily="34" charset="0"/>
              </a:rPr>
              <a:t>).</a:t>
            </a:r>
          </a:p>
          <a:p>
            <a:pPr marL="990600" lvl="1" indent="-533400">
              <a:lnSpc>
                <a:spcPct val="80000"/>
              </a:lnSpc>
            </a:pPr>
            <a:r>
              <a:rPr lang="en-US" altLang="en-US">
                <a:latin typeface="Helvetica" panose="020B0604020202020204" pitchFamily="34" charset="0"/>
              </a:rPr>
              <a:t>Base of the log is the (average) branching factor of the tree.</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Number Placeholder 5">
            <a:extLst>
              <a:ext uri="{FF2B5EF4-FFF2-40B4-BE49-F238E27FC236}">
                <a16:creationId xmlns:a16="http://schemas.microsoft.com/office/drawing/2014/main" id="{E039AD81-AB30-49D3-B92C-C1600864DB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4B875C-93DC-4F11-95EA-618A3D19610B}" type="slidenum">
              <a:rPr lang="en-US" altLang="en-US" sz="1400"/>
              <a:pPr eaLnBrk="1" hangingPunct="1"/>
              <a:t>229</a:t>
            </a:fld>
            <a:endParaRPr lang="en-US" altLang="en-US" sz="1400"/>
          </a:p>
        </p:txBody>
      </p:sp>
      <p:sp>
        <p:nvSpPr>
          <p:cNvPr id="235523" name="Rectangle 2">
            <a:extLst>
              <a:ext uri="{FF2B5EF4-FFF2-40B4-BE49-F238E27FC236}">
                <a16:creationId xmlns:a16="http://schemas.microsoft.com/office/drawing/2014/main" id="{DAC85422-E9C9-4188-B35D-BFCD3584908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B-Tree Space Analysis (2)</a:t>
            </a:r>
          </a:p>
        </p:txBody>
      </p:sp>
      <p:sp>
        <p:nvSpPr>
          <p:cNvPr id="235524" name="Rectangle 3">
            <a:extLst>
              <a:ext uri="{FF2B5EF4-FFF2-40B4-BE49-F238E27FC236}">
                <a16:creationId xmlns:a16="http://schemas.microsoft.com/office/drawing/2014/main" id="{CD2E50D5-361C-42C0-BA3F-AD86A422E412}"/>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None/>
            </a:pPr>
            <a:r>
              <a:rPr lang="en-US" altLang="en-US">
                <a:latin typeface="Helvetica" panose="020B0604020202020204" pitchFamily="34" charset="0"/>
              </a:rPr>
              <a:t>Example: Consider a B+-Tree of order 100 with leaf nodes containing 100 records.</a:t>
            </a:r>
          </a:p>
          <a:p>
            <a:pPr marL="990600" lvl="1" indent="-533400">
              <a:lnSpc>
                <a:spcPct val="80000"/>
              </a:lnSpc>
              <a:buFontTx/>
              <a:buNone/>
            </a:pPr>
            <a:r>
              <a:rPr lang="en-US" altLang="en-US">
                <a:latin typeface="Helvetica" panose="020B0604020202020204" pitchFamily="34" charset="0"/>
              </a:rPr>
              <a:t>1 level B+-tree:</a:t>
            </a:r>
          </a:p>
          <a:p>
            <a:pPr marL="990600" lvl="1" indent="-533400">
              <a:lnSpc>
                <a:spcPct val="80000"/>
              </a:lnSpc>
              <a:buFontTx/>
              <a:buNone/>
            </a:pPr>
            <a:r>
              <a:rPr lang="en-US" altLang="en-US">
                <a:latin typeface="Helvetica" panose="020B0604020202020204" pitchFamily="34" charset="0"/>
              </a:rPr>
              <a:t>2 level B+-tree:</a:t>
            </a:r>
          </a:p>
          <a:p>
            <a:pPr marL="990600" lvl="1" indent="-533400">
              <a:lnSpc>
                <a:spcPct val="80000"/>
              </a:lnSpc>
              <a:buFontTx/>
              <a:buNone/>
            </a:pPr>
            <a:r>
              <a:rPr lang="en-US" altLang="en-US">
                <a:latin typeface="Helvetica" panose="020B0604020202020204" pitchFamily="34" charset="0"/>
              </a:rPr>
              <a:t>3 level B+-tree:</a:t>
            </a:r>
          </a:p>
          <a:p>
            <a:pPr marL="990600" lvl="1" indent="-533400">
              <a:lnSpc>
                <a:spcPct val="80000"/>
              </a:lnSpc>
              <a:buFontTx/>
              <a:buNone/>
            </a:pPr>
            <a:r>
              <a:rPr lang="en-US" altLang="en-US">
                <a:latin typeface="Helvetica" panose="020B0604020202020204" pitchFamily="34" charset="0"/>
              </a:rPr>
              <a:t>4 level B+-tree:</a:t>
            </a:r>
          </a:p>
          <a:p>
            <a:pPr marL="990600" lvl="1" indent="-533400">
              <a:lnSpc>
                <a:spcPct val="80000"/>
              </a:lnSpc>
              <a:buFontTx/>
              <a:buNone/>
            </a:pPr>
            <a:endParaRPr lang="en-US" altLang="en-US">
              <a:latin typeface="Helvetica" panose="020B0604020202020204" pitchFamily="34" charset="0"/>
            </a:endParaRPr>
          </a:p>
          <a:p>
            <a:pPr marL="609600" indent="-609600">
              <a:lnSpc>
                <a:spcPct val="80000"/>
              </a:lnSpc>
              <a:buFontTx/>
              <a:buNone/>
            </a:pPr>
            <a:r>
              <a:rPr lang="en-US" altLang="en-US">
                <a:latin typeface="Helvetica" panose="020B0604020202020204" pitchFamily="34" charset="0"/>
              </a:rPr>
              <a:t>Ways to reduce the number of disk fetches:</a:t>
            </a:r>
          </a:p>
          <a:p>
            <a:pPr marL="990600" lvl="1" indent="-533400">
              <a:lnSpc>
                <a:spcPct val="80000"/>
              </a:lnSpc>
            </a:pPr>
            <a:r>
              <a:rPr lang="en-US" altLang="en-US">
                <a:latin typeface="Helvetica" panose="020B0604020202020204" pitchFamily="34" charset="0"/>
              </a:rPr>
              <a:t>Keep the upper levels in memory.</a:t>
            </a:r>
          </a:p>
          <a:p>
            <a:pPr marL="990600" lvl="1" indent="-533400">
              <a:lnSpc>
                <a:spcPct val="80000"/>
              </a:lnSpc>
            </a:pPr>
            <a:r>
              <a:rPr lang="en-US" altLang="en-US">
                <a:latin typeface="Helvetica" panose="020B0604020202020204" pitchFamily="34" charset="0"/>
              </a:rPr>
              <a:t>Manage B+-Tree pages with a buffer pool.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1808F03-8BD7-43E3-9CCD-614E9DFA95BE}"/>
              </a:ext>
            </a:extLst>
          </p:cNvPr>
          <p:cNvSpPr>
            <a:spLocks noGrp="1"/>
          </p:cNvSpPr>
          <p:nvPr>
            <p:ph type="title"/>
          </p:nvPr>
        </p:nvSpPr>
        <p:spPr>
          <a:xfrm>
            <a:off x="685800" y="685800"/>
            <a:ext cx="6553200" cy="304800"/>
          </a:xfrm>
        </p:spPr>
        <p:txBody>
          <a:bodyPr/>
          <a:lstStyle/>
          <a:p>
            <a:r>
              <a:rPr lang="en-US" altLang="en-US">
                <a:latin typeface="Helvetica" panose="020B0604020202020204" pitchFamily="34" charset="0"/>
                <a:cs typeface="Helvetica" panose="020B0604020202020204" pitchFamily="34" charset="0"/>
              </a:rPr>
              <a:t>Logarithm</a:t>
            </a:r>
          </a:p>
        </p:txBody>
      </p:sp>
      <p:sp>
        <p:nvSpPr>
          <p:cNvPr id="24579" name="Content Placeholder 2">
            <a:extLst>
              <a:ext uri="{FF2B5EF4-FFF2-40B4-BE49-F238E27FC236}">
                <a16:creationId xmlns:a16="http://schemas.microsoft.com/office/drawing/2014/main" id="{44BDE85C-2F9A-4A48-9A1C-3CC21AA877B7}"/>
              </a:ext>
            </a:extLst>
          </p:cNvPr>
          <p:cNvSpPr>
            <a:spLocks noGrp="1"/>
          </p:cNvSpPr>
          <p:nvPr>
            <p:ph idx="1"/>
          </p:nvPr>
        </p:nvSpPr>
        <p:spPr>
          <a:xfrm>
            <a:off x="685800" y="1524000"/>
            <a:ext cx="7772400" cy="685800"/>
          </a:xfrm>
        </p:spPr>
        <p:txBody>
          <a:bodyPr/>
          <a:lstStyle/>
          <a:p>
            <a:r>
              <a:rPr lang="en-US" altLang="en-US">
                <a:latin typeface="Helvetica" panose="020B0604020202020204" pitchFamily="34" charset="0"/>
                <a:cs typeface="Helvetica" panose="020B0604020202020204" pitchFamily="34" charset="0"/>
              </a:rPr>
              <a:t>Definition: </a:t>
            </a:r>
          </a:p>
        </p:txBody>
      </p:sp>
      <p:pic>
        <p:nvPicPr>
          <p:cNvPr id="24580" name="Picture 4">
            <a:extLst>
              <a:ext uri="{FF2B5EF4-FFF2-40B4-BE49-F238E27FC236}">
                <a16:creationId xmlns:a16="http://schemas.microsoft.com/office/drawing/2014/main" id="{6E8BC57D-9024-42E6-8822-108596C394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772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22D2CF53-07CC-4E65-ABC2-B86A194FB62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Graphs</a:t>
            </a:r>
          </a:p>
        </p:txBody>
      </p:sp>
      <p:sp>
        <p:nvSpPr>
          <p:cNvPr id="236547" name="Rectangle 3">
            <a:extLst>
              <a:ext uri="{FF2B5EF4-FFF2-40B4-BE49-F238E27FC236}">
                <a16:creationId xmlns:a16="http://schemas.microsoft.com/office/drawing/2014/main" id="{838AE252-8419-4D3E-9515-C979F67D0B4D}"/>
              </a:ext>
            </a:extLst>
          </p:cNvPr>
          <p:cNvSpPr>
            <a:spLocks noGrp="1" noChangeArrowheads="1"/>
          </p:cNvSpPr>
          <p:nvPr>
            <p:ph type="body" idx="1"/>
          </p:nvPr>
        </p:nvSpPr>
        <p:spPr>
          <a:xfrm>
            <a:off x="455613" y="1600200"/>
            <a:ext cx="8226425" cy="4572000"/>
          </a:xfrm>
        </p:spPr>
        <p:txBody>
          <a:bodyPr/>
          <a:lstStyle/>
          <a:p>
            <a:pPr>
              <a:buFontTx/>
              <a:buNone/>
            </a:pPr>
            <a:r>
              <a:rPr lang="en-US" altLang="en-US">
                <a:latin typeface="Helvetica" panose="020B0604020202020204" pitchFamily="34" charset="0"/>
              </a:rPr>
              <a:t>A graph </a:t>
            </a:r>
            <a:r>
              <a:rPr lang="en-US" altLang="en-US" b="1">
                <a:latin typeface="Helvetica" panose="020B0604020202020204" pitchFamily="34" charset="0"/>
              </a:rPr>
              <a:t>G</a:t>
            </a:r>
            <a:r>
              <a:rPr lang="en-US" altLang="en-US">
                <a:latin typeface="Helvetica" panose="020B0604020202020204" pitchFamily="34" charset="0"/>
              </a:rPr>
              <a:t> = (</a:t>
            </a:r>
            <a:r>
              <a:rPr lang="en-US" altLang="en-US" b="1">
                <a:latin typeface="Helvetica" panose="020B0604020202020204" pitchFamily="34" charset="0"/>
              </a:rPr>
              <a:t>V</a:t>
            </a:r>
            <a:r>
              <a:rPr lang="en-US" altLang="en-US">
                <a:latin typeface="Helvetica" panose="020B0604020202020204" pitchFamily="34" charset="0"/>
              </a:rPr>
              <a:t>, </a:t>
            </a:r>
            <a:r>
              <a:rPr lang="en-US" altLang="en-US" b="1">
                <a:latin typeface="Helvetica" panose="020B0604020202020204" pitchFamily="34" charset="0"/>
              </a:rPr>
              <a:t>E</a:t>
            </a:r>
            <a:r>
              <a:rPr lang="en-US" altLang="en-US">
                <a:latin typeface="Helvetica" panose="020B0604020202020204" pitchFamily="34" charset="0"/>
              </a:rPr>
              <a:t>) consists of a set of vertices </a:t>
            </a:r>
            <a:r>
              <a:rPr lang="en-US" altLang="en-US" b="1">
                <a:latin typeface="Helvetica" panose="020B0604020202020204" pitchFamily="34" charset="0"/>
              </a:rPr>
              <a:t>V</a:t>
            </a:r>
            <a:r>
              <a:rPr lang="en-US" altLang="en-US">
                <a:latin typeface="Helvetica" panose="020B0604020202020204" pitchFamily="34" charset="0"/>
              </a:rPr>
              <a:t>, and a set of edges </a:t>
            </a:r>
            <a:r>
              <a:rPr lang="en-US" altLang="en-US" b="1">
                <a:latin typeface="Helvetica" panose="020B0604020202020204" pitchFamily="34" charset="0"/>
              </a:rPr>
              <a:t>E</a:t>
            </a:r>
            <a:r>
              <a:rPr lang="en-US" altLang="en-US">
                <a:latin typeface="Helvetica" panose="020B0604020202020204" pitchFamily="34" charset="0"/>
              </a:rPr>
              <a:t>, such that each edge in </a:t>
            </a:r>
            <a:r>
              <a:rPr lang="en-US" altLang="en-US" b="1">
                <a:latin typeface="Helvetica" panose="020B0604020202020204" pitchFamily="34" charset="0"/>
              </a:rPr>
              <a:t>E</a:t>
            </a:r>
            <a:r>
              <a:rPr lang="en-US" altLang="en-US">
                <a:latin typeface="Helvetica" panose="020B0604020202020204" pitchFamily="34" charset="0"/>
              </a:rPr>
              <a:t> is a connection between a pair of vertices in </a:t>
            </a:r>
            <a:r>
              <a:rPr lang="en-US" altLang="en-US" b="1">
                <a:latin typeface="Helvetica" panose="020B0604020202020204" pitchFamily="34" charset="0"/>
              </a:rPr>
              <a:t>V</a:t>
            </a:r>
            <a:r>
              <a:rPr lang="en-US" altLang="en-US">
                <a:latin typeface="Helvetica" panose="020B0604020202020204" pitchFamily="34" charset="0"/>
              </a:rPr>
              <a:t>.</a:t>
            </a:r>
          </a:p>
          <a:p>
            <a:pPr>
              <a:buFontTx/>
              <a:buNone/>
            </a:pPr>
            <a:endParaRPr lang="en-US" altLang="en-US">
              <a:latin typeface="Helvetica" panose="020B0604020202020204" pitchFamily="34" charset="0"/>
            </a:endParaRPr>
          </a:p>
          <a:p>
            <a:pPr>
              <a:buFontTx/>
              <a:buNone/>
            </a:pPr>
            <a:r>
              <a:rPr lang="en-US" altLang="en-US">
                <a:latin typeface="Helvetica" panose="020B0604020202020204" pitchFamily="34" charset="0"/>
              </a:rPr>
              <a:t>The number of vertices is written |</a:t>
            </a:r>
            <a:r>
              <a:rPr lang="en-US" altLang="en-US" b="1">
                <a:latin typeface="Helvetica" panose="020B0604020202020204" pitchFamily="34" charset="0"/>
              </a:rPr>
              <a:t>V</a:t>
            </a:r>
            <a:r>
              <a:rPr lang="en-US" altLang="en-US">
                <a:latin typeface="Helvetica" panose="020B0604020202020204" pitchFamily="34" charset="0"/>
              </a:rPr>
              <a:t>|, and the number edges is written |</a:t>
            </a:r>
            <a:r>
              <a:rPr lang="en-US" altLang="en-US" b="1">
                <a:latin typeface="Helvetica" panose="020B0604020202020204" pitchFamily="34" charset="0"/>
              </a:rPr>
              <a:t>E</a:t>
            </a:r>
            <a:r>
              <a:rPr lang="en-US" altLang="en-US">
                <a:latin typeface="Helvetica" panose="020B0604020202020204" pitchFamily="34" charset="0"/>
              </a:rPr>
              <a:t>|.</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F8B74D83-EDAD-4430-B138-9A2D386B16A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Graphs (2)</a:t>
            </a:r>
          </a:p>
        </p:txBody>
      </p:sp>
      <p:sp>
        <p:nvSpPr>
          <p:cNvPr id="237571" name="Rectangle 3">
            <a:extLst>
              <a:ext uri="{FF2B5EF4-FFF2-40B4-BE49-F238E27FC236}">
                <a16:creationId xmlns:a16="http://schemas.microsoft.com/office/drawing/2014/main" id="{ABC41A60-EA63-42E4-B7FE-C2EE719E5FC2}"/>
              </a:ext>
            </a:extLst>
          </p:cNvPr>
          <p:cNvSpPr>
            <a:spLocks noGrp="1" noChangeArrowheads="1"/>
          </p:cNvSpPr>
          <p:nvPr>
            <p:ph type="body" idx="1"/>
          </p:nvPr>
        </p:nvSpPr>
        <p:spPr>
          <a:xfrm>
            <a:off x="455613" y="1600200"/>
            <a:ext cx="8226425" cy="4572000"/>
          </a:xfrm>
        </p:spPr>
        <p:txBody>
          <a:bodyPr/>
          <a:lstStyle/>
          <a:p>
            <a:pPr>
              <a:buFontTx/>
              <a:buNone/>
            </a:pPr>
            <a:endParaRPr lang="en-US" altLang="en-US">
              <a:latin typeface="Helvetica" panose="020B0604020202020204" pitchFamily="34" charset="0"/>
            </a:endParaRPr>
          </a:p>
        </p:txBody>
      </p:sp>
      <p:pic>
        <p:nvPicPr>
          <p:cNvPr id="237572" name="Picture 4" descr="GraphDef">
            <a:extLst>
              <a:ext uri="{FF2B5EF4-FFF2-40B4-BE49-F238E27FC236}">
                <a16:creationId xmlns:a16="http://schemas.microsoft.com/office/drawing/2014/main" id="{7DB9B446-A1D6-419D-8DA9-31B330CBC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16" t="1443" r="4723" b="2888"/>
          <a:stretch>
            <a:fillRect/>
          </a:stretch>
        </p:blipFill>
        <p:spPr bwMode="auto">
          <a:xfrm>
            <a:off x="457200" y="1600200"/>
            <a:ext cx="82296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5FEEF674-76D7-4391-9EC6-FC2509252ED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Paths and Cycles</a:t>
            </a:r>
          </a:p>
        </p:txBody>
      </p:sp>
      <p:sp>
        <p:nvSpPr>
          <p:cNvPr id="238595" name="Rectangle 3">
            <a:extLst>
              <a:ext uri="{FF2B5EF4-FFF2-40B4-BE49-F238E27FC236}">
                <a16:creationId xmlns:a16="http://schemas.microsoft.com/office/drawing/2014/main" id="{566506DF-4F6A-4FD8-8AAA-5EB76689E2A1}"/>
              </a:ext>
            </a:extLst>
          </p:cNvPr>
          <p:cNvSpPr>
            <a:spLocks noGrp="1" noChangeArrowheads="1"/>
          </p:cNvSpPr>
          <p:nvPr>
            <p:ph type="body" idx="1"/>
          </p:nvPr>
        </p:nvSpPr>
        <p:spPr>
          <a:xfrm>
            <a:off x="455613" y="1600200"/>
            <a:ext cx="8226425" cy="4572000"/>
          </a:xfrm>
        </p:spPr>
        <p:txBody>
          <a:bodyPr/>
          <a:lstStyle/>
          <a:p>
            <a:pPr>
              <a:buFontTx/>
              <a:buNone/>
            </a:pPr>
            <a:r>
              <a:rPr lang="en-US" altLang="en-US" sz="2800" u="sng">
                <a:latin typeface="Helvetica" panose="020B0604020202020204" pitchFamily="34" charset="0"/>
              </a:rPr>
              <a:t>Path</a:t>
            </a:r>
            <a:r>
              <a:rPr lang="en-US" altLang="en-US" sz="2800">
                <a:latin typeface="Helvetica" panose="020B0604020202020204" pitchFamily="34" charset="0"/>
              </a:rPr>
              <a:t>: A sequence of vertices </a:t>
            </a:r>
            <a:r>
              <a:rPr lang="en-US" altLang="en-US" sz="2800" i="1">
                <a:latin typeface="Helvetica" panose="020B0604020202020204" pitchFamily="34" charset="0"/>
              </a:rPr>
              <a:t>v</a:t>
            </a:r>
            <a:r>
              <a:rPr lang="en-US" altLang="en-US" sz="2800" baseline="-25000">
                <a:latin typeface="Helvetica" panose="020B0604020202020204" pitchFamily="34" charset="0"/>
              </a:rPr>
              <a:t>1</a:t>
            </a:r>
            <a:r>
              <a:rPr lang="en-US" altLang="en-US" sz="2800">
                <a:latin typeface="Helvetica" panose="020B0604020202020204" pitchFamily="34" charset="0"/>
              </a:rPr>
              <a:t>, </a:t>
            </a:r>
            <a:r>
              <a:rPr lang="en-US" altLang="en-US" sz="2800" i="1">
                <a:latin typeface="Helvetica" panose="020B0604020202020204" pitchFamily="34" charset="0"/>
              </a:rPr>
              <a:t>v</a:t>
            </a:r>
            <a:r>
              <a:rPr lang="en-US" altLang="en-US" sz="2800" baseline="-25000">
                <a:latin typeface="Helvetica" panose="020B0604020202020204" pitchFamily="34" charset="0"/>
              </a:rPr>
              <a:t>2</a:t>
            </a:r>
            <a:r>
              <a:rPr lang="en-US" altLang="en-US" sz="2800">
                <a:latin typeface="Helvetica" panose="020B0604020202020204" pitchFamily="34" charset="0"/>
              </a:rPr>
              <a:t>, …, </a:t>
            </a:r>
            <a:r>
              <a:rPr lang="en-US" altLang="en-US" sz="2800" i="1">
                <a:latin typeface="Helvetica" panose="020B0604020202020204" pitchFamily="34" charset="0"/>
              </a:rPr>
              <a:t>v</a:t>
            </a:r>
            <a:r>
              <a:rPr lang="en-US" altLang="en-US" sz="2800" i="1" baseline="-25000">
                <a:latin typeface="Helvetica" panose="020B0604020202020204" pitchFamily="34" charset="0"/>
              </a:rPr>
              <a:t>n</a:t>
            </a:r>
            <a:r>
              <a:rPr lang="en-US" altLang="en-US" sz="2800">
                <a:latin typeface="Helvetica" panose="020B0604020202020204" pitchFamily="34" charset="0"/>
              </a:rPr>
              <a:t> of length </a:t>
            </a:r>
            <a:r>
              <a:rPr lang="en-US" altLang="en-US" sz="2800" i="1">
                <a:latin typeface="Helvetica" panose="020B0604020202020204" pitchFamily="34" charset="0"/>
              </a:rPr>
              <a:t>n</a:t>
            </a:r>
            <a:r>
              <a:rPr lang="en-US" altLang="en-US" sz="2800">
                <a:latin typeface="Helvetica" panose="020B0604020202020204" pitchFamily="34" charset="0"/>
              </a:rPr>
              <a:t>-1 with an edge from </a:t>
            </a:r>
            <a:r>
              <a:rPr lang="en-US" altLang="en-US" sz="2800" i="1">
                <a:latin typeface="Helvetica" panose="020B0604020202020204" pitchFamily="34" charset="0"/>
              </a:rPr>
              <a:t>v</a:t>
            </a:r>
            <a:r>
              <a:rPr lang="en-US" altLang="en-US" sz="2800" i="1" baseline="-25000">
                <a:latin typeface="Helvetica" panose="020B0604020202020204" pitchFamily="34" charset="0"/>
              </a:rPr>
              <a:t>i</a:t>
            </a:r>
            <a:r>
              <a:rPr lang="en-US" altLang="en-US" sz="2800">
                <a:latin typeface="Helvetica" panose="020B0604020202020204" pitchFamily="34" charset="0"/>
              </a:rPr>
              <a:t> to </a:t>
            </a:r>
            <a:r>
              <a:rPr lang="en-US" altLang="en-US" sz="2800" i="1">
                <a:latin typeface="Helvetica" panose="020B0604020202020204" pitchFamily="34" charset="0"/>
              </a:rPr>
              <a:t>v</a:t>
            </a:r>
            <a:r>
              <a:rPr lang="en-US" altLang="en-US" sz="2800" i="1" baseline="-25000">
                <a:latin typeface="Helvetica" panose="020B0604020202020204" pitchFamily="34" charset="0"/>
              </a:rPr>
              <a:t>i</a:t>
            </a:r>
            <a:r>
              <a:rPr lang="en-US" altLang="en-US" sz="2800" baseline="-25000">
                <a:latin typeface="Helvetica" panose="020B0604020202020204" pitchFamily="34" charset="0"/>
              </a:rPr>
              <a:t>+1</a:t>
            </a:r>
            <a:r>
              <a:rPr lang="en-US" altLang="en-US" sz="2800">
                <a:latin typeface="Helvetica" panose="020B0604020202020204" pitchFamily="34" charset="0"/>
              </a:rPr>
              <a:t> for   1 &lt;= </a:t>
            </a:r>
            <a:r>
              <a:rPr lang="en-US" altLang="en-US" sz="2800" i="1">
                <a:latin typeface="Helvetica" panose="020B0604020202020204" pitchFamily="34" charset="0"/>
              </a:rPr>
              <a:t>i</a:t>
            </a:r>
            <a:r>
              <a:rPr lang="en-US" altLang="en-US" sz="2800">
                <a:latin typeface="Helvetica" panose="020B0604020202020204" pitchFamily="34" charset="0"/>
              </a:rPr>
              <a:t> &lt; </a:t>
            </a:r>
            <a:r>
              <a:rPr lang="en-US" altLang="en-US" sz="2800" i="1">
                <a:latin typeface="Helvetica" panose="020B0604020202020204" pitchFamily="34" charset="0"/>
              </a:rPr>
              <a:t>n</a:t>
            </a:r>
            <a:r>
              <a:rPr lang="en-US" altLang="en-US" sz="2800">
                <a:latin typeface="Helvetica" panose="020B0604020202020204" pitchFamily="34" charset="0"/>
              </a:rPr>
              <a:t>.</a:t>
            </a:r>
          </a:p>
          <a:p>
            <a:pPr>
              <a:lnSpc>
                <a:spcPct val="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A path is </a:t>
            </a:r>
            <a:r>
              <a:rPr lang="en-US" altLang="en-US" sz="2800" u="sng">
                <a:latin typeface="Helvetica" panose="020B0604020202020204" pitchFamily="34" charset="0"/>
              </a:rPr>
              <a:t>simple</a:t>
            </a:r>
            <a:r>
              <a:rPr lang="en-US" altLang="en-US" sz="2800">
                <a:latin typeface="Helvetica" panose="020B0604020202020204" pitchFamily="34" charset="0"/>
              </a:rPr>
              <a:t> if all vertices on the path are distinct.</a:t>
            </a:r>
          </a:p>
          <a:p>
            <a:pPr>
              <a:lnSpc>
                <a:spcPct val="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A </a:t>
            </a:r>
            <a:r>
              <a:rPr lang="en-US" altLang="en-US" sz="2800" u="sng">
                <a:latin typeface="Helvetica" panose="020B0604020202020204" pitchFamily="34" charset="0"/>
              </a:rPr>
              <a:t>cycle</a:t>
            </a:r>
            <a:r>
              <a:rPr lang="en-US" altLang="en-US" sz="2800">
                <a:latin typeface="Helvetica" panose="020B0604020202020204" pitchFamily="34" charset="0"/>
              </a:rPr>
              <a:t> is a path of length 3 or more that connects </a:t>
            </a:r>
            <a:r>
              <a:rPr lang="en-US" altLang="en-US" sz="2800" i="1">
                <a:latin typeface="Helvetica" panose="020B0604020202020204" pitchFamily="34" charset="0"/>
              </a:rPr>
              <a:t>v</a:t>
            </a:r>
            <a:r>
              <a:rPr lang="en-US" altLang="en-US" sz="2800" i="1" baseline="-25000">
                <a:latin typeface="Helvetica" panose="020B0604020202020204" pitchFamily="34" charset="0"/>
              </a:rPr>
              <a:t>i</a:t>
            </a:r>
            <a:r>
              <a:rPr lang="en-US" altLang="en-US" sz="2800">
                <a:latin typeface="Helvetica" panose="020B0604020202020204" pitchFamily="34" charset="0"/>
              </a:rPr>
              <a:t> to itself.</a:t>
            </a:r>
          </a:p>
          <a:p>
            <a:pPr>
              <a:lnSpc>
                <a:spcPct val="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A cycle is </a:t>
            </a:r>
            <a:r>
              <a:rPr lang="en-US" altLang="en-US" sz="2800" u="sng">
                <a:latin typeface="Helvetica" panose="020B0604020202020204" pitchFamily="34" charset="0"/>
              </a:rPr>
              <a:t>simple</a:t>
            </a:r>
            <a:r>
              <a:rPr lang="en-US" altLang="en-US" sz="2800">
                <a:latin typeface="Helvetica" panose="020B0604020202020204" pitchFamily="34" charset="0"/>
              </a:rPr>
              <a:t> if the path is simple, except the first and last vertices are the same.</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E344A5AF-539D-40F7-B3B6-9EE5B3C1018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Connected Components</a:t>
            </a:r>
          </a:p>
        </p:txBody>
      </p:sp>
      <p:sp>
        <p:nvSpPr>
          <p:cNvPr id="239619" name="Rectangle 3">
            <a:extLst>
              <a:ext uri="{FF2B5EF4-FFF2-40B4-BE49-F238E27FC236}">
                <a16:creationId xmlns:a16="http://schemas.microsoft.com/office/drawing/2014/main" id="{32B21E1A-FB65-45DF-BC36-873D2021A1A0}"/>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rPr>
              <a:t>An undirected graph is connected if there is at least one path from any vertex to any other.</a:t>
            </a:r>
          </a:p>
          <a:p>
            <a:pPr>
              <a:lnSpc>
                <a:spcPct val="1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The maximum connected subgraphs of an undirected graph are called connected components.</a:t>
            </a:r>
          </a:p>
        </p:txBody>
      </p:sp>
      <p:pic>
        <p:nvPicPr>
          <p:cNvPr id="239620" name="Picture 4" descr="ConCom">
            <a:extLst>
              <a:ext uri="{FF2B5EF4-FFF2-40B4-BE49-F238E27FC236}">
                <a16:creationId xmlns:a16="http://schemas.microsoft.com/office/drawing/2014/main" id="{72F74CFA-FD27-4786-AAB8-30AE3E203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71" t="1619" r="3964" b="6477"/>
          <a:stretch>
            <a:fillRect/>
          </a:stretch>
        </p:blipFill>
        <p:spPr bwMode="auto">
          <a:xfrm>
            <a:off x="3581400" y="4267200"/>
            <a:ext cx="421005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312C04ED-8D16-4C15-9EE2-9DBECE81AA7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Directed Representation</a:t>
            </a:r>
          </a:p>
        </p:txBody>
      </p:sp>
      <p:sp>
        <p:nvSpPr>
          <p:cNvPr id="240643" name="Rectangle 3">
            <a:extLst>
              <a:ext uri="{FF2B5EF4-FFF2-40B4-BE49-F238E27FC236}">
                <a16:creationId xmlns:a16="http://schemas.microsoft.com/office/drawing/2014/main" id="{CAE362CB-21C5-4CCB-8658-E926AB506DAB}"/>
              </a:ext>
            </a:extLst>
          </p:cNvPr>
          <p:cNvSpPr>
            <a:spLocks noGrp="1" noChangeArrowheads="1"/>
          </p:cNvSpPr>
          <p:nvPr>
            <p:ph type="body" idx="1"/>
          </p:nvPr>
        </p:nvSpPr>
        <p:spPr>
          <a:xfrm>
            <a:off x="455613" y="1600200"/>
            <a:ext cx="8226425" cy="4572000"/>
          </a:xfrm>
        </p:spPr>
        <p:txBody>
          <a:bodyPr/>
          <a:lstStyle/>
          <a:p>
            <a:pPr>
              <a:lnSpc>
                <a:spcPct val="90000"/>
              </a:lnSpc>
              <a:buFontTx/>
              <a:buNone/>
            </a:pPr>
            <a:endParaRPr lang="en-US" altLang="en-US">
              <a:latin typeface="Helvetica" panose="020B0604020202020204" pitchFamily="34" charset="0"/>
            </a:endParaRPr>
          </a:p>
        </p:txBody>
      </p:sp>
      <p:pic>
        <p:nvPicPr>
          <p:cNvPr id="240644" name="Picture 4" descr="GraphRep">
            <a:extLst>
              <a:ext uri="{FF2B5EF4-FFF2-40B4-BE49-F238E27FC236}">
                <a16:creationId xmlns:a16="http://schemas.microsoft.com/office/drawing/2014/main" id="{F4A77A8E-64FF-412B-B700-C748A0CB6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92" t="4088" r="3786" b="1363"/>
          <a:stretch>
            <a:fillRect/>
          </a:stretch>
        </p:blipFill>
        <p:spPr bwMode="auto">
          <a:xfrm>
            <a:off x="1981200" y="1447800"/>
            <a:ext cx="5324475"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79A79735-1B7A-4578-8DEF-E80B253ECBD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Undirected Representation</a:t>
            </a:r>
          </a:p>
        </p:txBody>
      </p:sp>
      <p:sp>
        <p:nvSpPr>
          <p:cNvPr id="241667" name="Rectangle 3">
            <a:extLst>
              <a:ext uri="{FF2B5EF4-FFF2-40B4-BE49-F238E27FC236}">
                <a16:creationId xmlns:a16="http://schemas.microsoft.com/office/drawing/2014/main" id="{F11C8155-2F8F-451F-A584-4FCEF60F2E1A}"/>
              </a:ext>
            </a:extLst>
          </p:cNvPr>
          <p:cNvSpPr>
            <a:spLocks noGrp="1" noChangeArrowheads="1"/>
          </p:cNvSpPr>
          <p:nvPr>
            <p:ph type="body" idx="1"/>
          </p:nvPr>
        </p:nvSpPr>
        <p:spPr>
          <a:xfrm>
            <a:off x="455613" y="1600200"/>
            <a:ext cx="8226425" cy="4572000"/>
          </a:xfrm>
        </p:spPr>
        <p:txBody>
          <a:bodyPr/>
          <a:lstStyle/>
          <a:p>
            <a:pPr>
              <a:lnSpc>
                <a:spcPct val="90000"/>
              </a:lnSpc>
              <a:buFontTx/>
              <a:buNone/>
            </a:pPr>
            <a:endParaRPr lang="en-US" altLang="en-US">
              <a:latin typeface="Helvetica" panose="020B0604020202020204" pitchFamily="34" charset="0"/>
            </a:endParaRPr>
          </a:p>
        </p:txBody>
      </p:sp>
      <p:pic>
        <p:nvPicPr>
          <p:cNvPr id="241668" name="Picture 4" descr="GraphUD">
            <a:extLst>
              <a:ext uri="{FF2B5EF4-FFF2-40B4-BE49-F238E27FC236}">
                <a16:creationId xmlns:a16="http://schemas.microsoft.com/office/drawing/2014/main" id="{17CC5376-307B-485F-9F00-34BCCD7AE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62" t="3427" r="3154" b="1372"/>
          <a:stretch>
            <a:fillRect/>
          </a:stretch>
        </p:blipFill>
        <p:spPr bwMode="auto">
          <a:xfrm>
            <a:off x="1981200" y="1524000"/>
            <a:ext cx="51816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026">
            <a:extLst>
              <a:ext uri="{FF2B5EF4-FFF2-40B4-BE49-F238E27FC236}">
                <a16:creationId xmlns:a16="http://schemas.microsoft.com/office/drawing/2014/main" id="{7BA10457-3DC3-46AA-BF0B-E132C2BA6E5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Representation Costs</a:t>
            </a:r>
          </a:p>
        </p:txBody>
      </p:sp>
      <p:sp>
        <p:nvSpPr>
          <p:cNvPr id="242691" name="Rectangle 1027">
            <a:extLst>
              <a:ext uri="{FF2B5EF4-FFF2-40B4-BE49-F238E27FC236}">
                <a16:creationId xmlns:a16="http://schemas.microsoft.com/office/drawing/2014/main" id="{BCE01009-F399-42A5-8208-907F739B613B}"/>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rPr>
              <a:t>Adjacency Matrix:</a:t>
            </a:r>
          </a:p>
          <a:p>
            <a:pPr>
              <a:lnSpc>
                <a:spcPct val="9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Adjacency List:</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64F149ED-72D0-4EC7-B901-13C72AA65E0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Graph ADT</a:t>
            </a:r>
          </a:p>
        </p:txBody>
      </p:sp>
      <p:sp>
        <p:nvSpPr>
          <p:cNvPr id="243715" name="Rectangle 3">
            <a:extLst>
              <a:ext uri="{FF2B5EF4-FFF2-40B4-BE49-F238E27FC236}">
                <a16:creationId xmlns:a16="http://schemas.microsoft.com/office/drawing/2014/main" id="{05EA8313-10FD-4C7A-86A0-CEA3FFDBA1EE}"/>
              </a:ext>
            </a:extLst>
          </p:cNvPr>
          <p:cNvSpPr>
            <a:spLocks noGrp="1" noChangeArrowheads="1"/>
          </p:cNvSpPr>
          <p:nvPr>
            <p:ph type="body" idx="1"/>
          </p:nvPr>
        </p:nvSpPr>
        <p:spPr>
          <a:xfrm>
            <a:off x="0" y="1600200"/>
            <a:ext cx="8915400" cy="4572000"/>
          </a:xfrm>
        </p:spPr>
        <p:txBody>
          <a:bodyPr/>
          <a:lstStyle/>
          <a:p>
            <a:pPr>
              <a:lnSpc>
                <a:spcPct val="60000"/>
              </a:lnSpc>
              <a:buFontTx/>
              <a:buNone/>
            </a:pPr>
            <a:r>
              <a:rPr lang="en-US" altLang="en-US" sz="2400" b="1">
                <a:latin typeface="Courier New" panose="02070309020205020404" pitchFamily="49" charset="0"/>
              </a:rPr>
              <a:t>interface Graph {          // Graph class ADT</a:t>
            </a:r>
          </a:p>
          <a:p>
            <a:pPr>
              <a:lnSpc>
                <a:spcPct val="60000"/>
              </a:lnSpc>
              <a:buFontTx/>
              <a:buNone/>
            </a:pPr>
            <a:r>
              <a:rPr lang="en-US" altLang="en-US" sz="2400" b="1">
                <a:latin typeface="Courier New" panose="02070309020205020404" pitchFamily="49" charset="0"/>
              </a:rPr>
              <a:t>  public void Init(int n); // Initialize</a:t>
            </a:r>
          </a:p>
          <a:p>
            <a:pPr>
              <a:lnSpc>
                <a:spcPct val="60000"/>
              </a:lnSpc>
              <a:buFontTx/>
              <a:buNone/>
            </a:pPr>
            <a:r>
              <a:rPr lang="en-US" altLang="en-US" sz="2400" b="1">
                <a:latin typeface="Courier New" panose="02070309020205020404" pitchFamily="49" charset="0"/>
              </a:rPr>
              <a:t>  public int n();          // # of vertices</a:t>
            </a:r>
          </a:p>
          <a:p>
            <a:pPr>
              <a:lnSpc>
                <a:spcPct val="60000"/>
              </a:lnSpc>
              <a:buFontTx/>
              <a:buNone/>
            </a:pPr>
            <a:r>
              <a:rPr lang="en-US" altLang="en-US" sz="2400" b="1">
                <a:latin typeface="Courier New" panose="02070309020205020404" pitchFamily="49" charset="0"/>
              </a:rPr>
              <a:t>  public int e();          // # of edges</a:t>
            </a:r>
          </a:p>
          <a:p>
            <a:pPr>
              <a:lnSpc>
                <a:spcPct val="60000"/>
              </a:lnSpc>
              <a:buFontTx/>
              <a:buNone/>
            </a:pPr>
            <a:r>
              <a:rPr lang="en-US" altLang="en-US" sz="2400" b="1">
                <a:latin typeface="Courier New" panose="02070309020205020404" pitchFamily="49" charset="0"/>
              </a:rPr>
              <a:t>  public int first(int v); // First neighbor</a:t>
            </a:r>
          </a:p>
          <a:p>
            <a:pPr>
              <a:lnSpc>
                <a:spcPct val="60000"/>
              </a:lnSpc>
              <a:buFontTx/>
              <a:buNone/>
            </a:pPr>
            <a:r>
              <a:rPr lang="en-US" altLang="en-US" sz="2400" b="1">
                <a:latin typeface="Courier New" panose="02070309020205020404" pitchFamily="49" charset="0"/>
              </a:rPr>
              <a:t>  public int next(int v, int w); // Neighbor</a:t>
            </a:r>
          </a:p>
          <a:p>
            <a:pPr>
              <a:lnSpc>
                <a:spcPct val="60000"/>
              </a:lnSpc>
              <a:buFontTx/>
              <a:buNone/>
            </a:pPr>
            <a:r>
              <a:rPr lang="en-US" altLang="en-US" sz="2400" b="1">
                <a:latin typeface="Courier New" panose="02070309020205020404" pitchFamily="49" charset="0"/>
              </a:rPr>
              <a:t>  public void setEdge(int i, int j, int wght);</a:t>
            </a:r>
          </a:p>
          <a:p>
            <a:pPr>
              <a:lnSpc>
                <a:spcPct val="60000"/>
              </a:lnSpc>
              <a:buFontTx/>
              <a:buNone/>
            </a:pPr>
            <a:r>
              <a:rPr lang="en-US" altLang="en-US" sz="2400" b="1">
                <a:latin typeface="Courier New" panose="02070309020205020404" pitchFamily="49" charset="0"/>
              </a:rPr>
              <a:t>  public void delEdge(int i, int j);</a:t>
            </a:r>
          </a:p>
          <a:p>
            <a:pPr>
              <a:lnSpc>
                <a:spcPct val="60000"/>
              </a:lnSpc>
              <a:buFontTx/>
              <a:buNone/>
            </a:pPr>
            <a:r>
              <a:rPr lang="en-US" altLang="en-US" sz="2400" b="1">
                <a:latin typeface="Courier New" panose="02070309020205020404" pitchFamily="49" charset="0"/>
              </a:rPr>
              <a:t>  public boolean isEdge(int i, int j);</a:t>
            </a:r>
          </a:p>
          <a:p>
            <a:pPr>
              <a:lnSpc>
                <a:spcPct val="60000"/>
              </a:lnSpc>
              <a:buFontTx/>
              <a:buNone/>
            </a:pPr>
            <a:r>
              <a:rPr lang="en-US" altLang="en-US" sz="2400" b="1">
                <a:latin typeface="Courier New" panose="02070309020205020404" pitchFamily="49" charset="0"/>
              </a:rPr>
              <a:t>  public int weight(int i, int j);</a:t>
            </a:r>
          </a:p>
          <a:p>
            <a:pPr>
              <a:lnSpc>
                <a:spcPct val="60000"/>
              </a:lnSpc>
              <a:buFontTx/>
              <a:buNone/>
            </a:pPr>
            <a:r>
              <a:rPr lang="en-US" altLang="en-US" sz="2400" b="1">
                <a:latin typeface="Courier New" panose="02070309020205020404" pitchFamily="49" charset="0"/>
              </a:rPr>
              <a:t>  public void setMark(int v, int val);</a:t>
            </a:r>
          </a:p>
          <a:p>
            <a:pPr>
              <a:lnSpc>
                <a:spcPct val="60000"/>
              </a:lnSpc>
              <a:buFontTx/>
              <a:buNone/>
            </a:pPr>
            <a:r>
              <a:rPr lang="en-US" altLang="en-US" sz="2400" b="1">
                <a:latin typeface="Courier New" panose="02070309020205020404" pitchFamily="49" charset="0"/>
              </a:rPr>
              <a:t>  public int getMark(int v);  // Get v’s Mark</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C2075C09-91A3-41C5-825D-4BB5F03EA58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Graph Traversals</a:t>
            </a:r>
          </a:p>
        </p:txBody>
      </p:sp>
      <p:sp>
        <p:nvSpPr>
          <p:cNvPr id="244739" name="Rectangle 3">
            <a:extLst>
              <a:ext uri="{FF2B5EF4-FFF2-40B4-BE49-F238E27FC236}">
                <a16:creationId xmlns:a16="http://schemas.microsoft.com/office/drawing/2014/main" id="{94AADF75-3ECE-400A-B305-B4F66AE48F52}"/>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Some applications require visiting every vertex in the graph exactly once.</a:t>
            </a:r>
          </a:p>
          <a:p>
            <a:pPr>
              <a:lnSpc>
                <a:spcPct val="8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The application may require that vertices be visited in some special order based on graph topology.</a:t>
            </a:r>
          </a:p>
          <a:p>
            <a:pPr>
              <a:lnSpc>
                <a:spcPct val="8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Examples:</a:t>
            </a:r>
          </a:p>
          <a:p>
            <a:pPr lvl="1">
              <a:lnSpc>
                <a:spcPct val="80000"/>
              </a:lnSpc>
            </a:pPr>
            <a:r>
              <a:rPr lang="en-US" altLang="en-US">
                <a:latin typeface="Helvetica" panose="020B0604020202020204" pitchFamily="34" charset="0"/>
              </a:rPr>
              <a:t>Artificial Intelligence Search</a:t>
            </a:r>
          </a:p>
          <a:p>
            <a:pPr lvl="1">
              <a:lnSpc>
                <a:spcPct val="80000"/>
              </a:lnSpc>
            </a:pPr>
            <a:r>
              <a:rPr lang="en-US" altLang="en-US">
                <a:latin typeface="Helvetica" panose="020B0604020202020204" pitchFamily="34" charset="0"/>
              </a:rPr>
              <a:t>Shortest paths problems</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257B48E2-A5E9-4523-A931-DF6E4706807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Graph Traversals (2)</a:t>
            </a:r>
          </a:p>
        </p:txBody>
      </p:sp>
      <p:sp>
        <p:nvSpPr>
          <p:cNvPr id="245763" name="Rectangle 3">
            <a:extLst>
              <a:ext uri="{FF2B5EF4-FFF2-40B4-BE49-F238E27FC236}">
                <a16:creationId xmlns:a16="http://schemas.microsoft.com/office/drawing/2014/main" id="{AB3B889D-CF57-4AA7-B954-C172EB9E4E67}"/>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To insure visiting all vertices:</a:t>
            </a:r>
          </a:p>
          <a:p>
            <a:pPr>
              <a:lnSpc>
                <a:spcPct val="50000"/>
              </a:lnSpc>
              <a:buFontTx/>
              <a:buNone/>
            </a:pPr>
            <a:endParaRPr lang="en-US" altLang="en-US">
              <a:latin typeface="Helvetica" panose="020B0604020202020204" pitchFamily="34" charset="0"/>
            </a:endParaRPr>
          </a:p>
          <a:p>
            <a:pPr>
              <a:lnSpc>
                <a:spcPct val="60000"/>
              </a:lnSpc>
              <a:buFontTx/>
              <a:buNone/>
            </a:pPr>
            <a:r>
              <a:rPr lang="en-US" altLang="en-US" sz="2400" b="1">
                <a:latin typeface="Courier New" panose="02070309020205020404" pitchFamily="49" charset="0"/>
              </a:rPr>
              <a:t>void graphTraverse(Graph G) {</a:t>
            </a:r>
          </a:p>
          <a:p>
            <a:pPr>
              <a:lnSpc>
                <a:spcPct val="60000"/>
              </a:lnSpc>
              <a:buFontTx/>
              <a:buNone/>
            </a:pPr>
            <a:r>
              <a:rPr lang="en-US" altLang="en-US" sz="2400" b="1">
                <a:latin typeface="Courier New" panose="02070309020205020404" pitchFamily="49" charset="0"/>
              </a:rPr>
              <a:t>  int v;</a:t>
            </a:r>
          </a:p>
          <a:p>
            <a:pPr>
              <a:lnSpc>
                <a:spcPct val="60000"/>
              </a:lnSpc>
              <a:buFontTx/>
              <a:buNone/>
            </a:pPr>
            <a:r>
              <a:rPr lang="en-US" altLang="en-US" sz="2400" b="1">
                <a:latin typeface="Courier New" panose="02070309020205020404" pitchFamily="49" charset="0"/>
              </a:rPr>
              <a:t>  for (v=0; v&lt;G.n(); v++)</a:t>
            </a:r>
          </a:p>
          <a:p>
            <a:pPr>
              <a:lnSpc>
                <a:spcPct val="60000"/>
              </a:lnSpc>
              <a:buFontTx/>
              <a:buNone/>
            </a:pPr>
            <a:r>
              <a:rPr lang="en-US" altLang="en-US" sz="2400" b="1">
                <a:latin typeface="Courier New" panose="02070309020205020404" pitchFamily="49" charset="0"/>
              </a:rPr>
              <a:t>    G.setMark(v, UNVISITED); // Initialize </a:t>
            </a:r>
          </a:p>
          <a:p>
            <a:pPr>
              <a:lnSpc>
                <a:spcPct val="60000"/>
              </a:lnSpc>
              <a:buFontTx/>
              <a:buNone/>
            </a:pPr>
            <a:r>
              <a:rPr lang="en-US" altLang="en-US" sz="2400" b="1">
                <a:latin typeface="Courier New" panose="02070309020205020404" pitchFamily="49" charset="0"/>
              </a:rPr>
              <a:t>  for (v=0; v&lt;G.n(); v++)</a:t>
            </a:r>
          </a:p>
          <a:p>
            <a:pPr>
              <a:lnSpc>
                <a:spcPct val="60000"/>
              </a:lnSpc>
              <a:buFontTx/>
              <a:buNone/>
            </a:pPr>
            <a:r>
              <a:rPr lang="en-US" altLang="en-US" sz="2400" b="1">
                <a:latin typeface="Courier New" panose="02070309020205020404" pitchFamily="49" charset="0"/>
              </a:rPr>
              <a:t>    if (G.getMark(v) == UNVISITED)</a:t>
            </a:r>
          </a:p>
          <a:p>
            <a:pPr>
              <a:lnSpc>
                <a:spcPct val="60000"/>
              </a:lnSpc>
              <a:buFontTx/>
              <a:buNone/>
            </a:pPr>
            <a:r>
              <a:rPr lang="en-US" altLang="en-US" sz="2400" b="1">
                <a:latin typeface="Courier New" panose="02070309020205020404" pitchFamily="49" charset="0"/>
              </a:rPr>
              <a:t>      doTraverse(G, v);</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51DBF6A-09F2-4803-B65F-67E3E0301CC8}"/>
              </a:ext>
            </a:extLst>
          </p:cNvPr>
          <p:cNvSpPr>
            <a:spLocks noGrp="1"/>
          </p:cNvSpPr>
          <p:nvPr>
            <p:ph type="title"/>
          </p:nvPr>
        </p:nvSpPr>
        <p:spPr/>
        <p:txBody>
          <a:bodyPr/>
          <a:lstStyle/>
          <a:p>
            <a:r>
              <a:rPr lang="en-US" altLang="en-US">
                <a:latin typeface="Helvetica" panose="020B0604020202020204" pitchFamily="34" charset="0"/>
                <a:cs typeface="Helvetica" panose="020B0604020202020204" pitchFamily="34" charset="0"/>
              </a:rPr>
              <a:t>Summation</a:t>
            </a:r>
          </a:p>
        </p:txBody>
      </p:sp>
      <p:pic>
        <p:nvPicPr>
          <p:cNvPr id="25603" name="Content Placeholder 4" descr="eq.png">
            <a:extLst>
              <a:ext uri="{FF2B5EF4-FFF2-40B4-BE49-F238E27FC236}">
                <a16:creationId xmlns:a16="http://schemas.microsoft.com/office/drawing/2014/main" id="{0C34B469-5603-431F-BC79-7281CB31272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19400" y="1905000"/>
            <a:ext cx="3429000" cy="4365625"/>
          </a:xfrm>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BBF6A424-3A62-4AF3-B59B-5303238FBBD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Depth First Search (1)</a:t>
            </a:r>
          </a:p>
        </p:txBody>
      </p:sp>
      <p:sp>
        <p:nvSpPr>
          <p:cNvPr id="246787" name="Rectangle 3">
            <a:extLst>
              <a:ext uri="{FF2B5EF4-FFF2-40B4-BE49-F238E27FC236}">
                <a16:creationId xmlns:a16="http://schemas.microsoft.com/office/drawing/2014/main" id="{9D6EA3D6-57B3-441B-9D14-81D4E69D9612}"/>
              </a:ext>
            </a:extLst>
          </p:cNvPr>
          <p:cNvSpPr>
            <a:spLocks noGrp="1" noChangeArrowheads="1"/>
          </p:cNvSpPr>
          <p:nvPr>
            <p:ph type="body" idx="1"/>
          </p:nvPr>
        </p:nvSpPr>
        <p:spPr>
          <a:xfrm>
            <a:off x="228600" y="1600200"/>
            <a:ext cx="8686800" cy="4572000"/>
          </a:xfrm>
        </p:spPr>
        <p:txBody>
          <a:bodyPr/>
          <a:lstStyle/>
          <a:p>
            <a:pPr>
              <a:lnSpc>
                <a:spcPct val="60000"/>
              </a:lnSpc>
              <a:buFontTx/>
              <a:buNone/>
            </a:pPr>
            <a:r>
              <a:rPr lang="en-US" altLang="en-US" sz="2400" b="1">
                <a:latin typeface="Courier New" panose="02070309020205020404" pitchFamily="49" charset="0"/>
              </a:rPr>
              <a:t>// Depth first search </a:t>
            </a:r>
          </a:p>
          <a:p>
            <a:pPr>
              <a:lnSpc>
                <a:spcPct val="60000"/>
              </a:lnSpc>
              <a:buFontTx/>
              <a:buNone/>
            </a:pPr>
            <a:r>
              <a:rPr lang="en-US" altLang="en-US" sz="2400" b="1">
                <a:latin typeface="Courier New" panose="02070309020205020404" pitchFamily="49" charset="0"/>
              </a:rPr>
              <a:t>void DFS(Graph G, int v) {</a:t>
            </a:r>
          </a:p>
          <a:p>
            <a:pPr>
              <a:lnSpc>
                <a:spcPct val="60000"/>
              </a:lnSpc>
              <a:buFontTx/>
              <a:buNone/>
            </a:pPr>
            <a:r>
              <a:rPr lang="en-US" altLang="en-US" sz="2400" b="1">
                <a:latin typeface="Courier New" panose="02070309020205020404" pitchFamily="49" charset="0"/>
              </a:rPr>
              <a:t>  PreVisit(G, v);  // Take appropriate action</a:t>
            </a:r>
          </a:p>
          <a:p>
            <a:pPr>
              <a:lnSpc>
                <a:spcPct val="60000"/>
              </a:lnSpc>
              <a:buFontTx/>
              <a:buNone/>
            </a:pPr>
            <a:r>
              <a:rPr lang="en-US" altLang="en-US" sz="2400" b="1">
                <a:latin typeface="Courier New" panose="02070309020205020404" pitchFamily="49" charset="0"/>
              </a:rPr>
              <a:t>  G.setMark(v, VISITED);</a:t>
            </a:r>
          </a:p>
          <a:p>
            <a:pPr>
              <a:lnSpc>
                <a:spcPct val="60000"/>
              </a:lnSpc>
              <a:buFontTx/>
              <a:buNone/>
            </a:pPr>
            <a:r>
              <a:rPr lang="en-US" altLang="en-US" sz="2400" b="1">
                <a:latin typeface="Courier New" panose="02070309020205020404" pitchFamily="49" charset="0"/>
              </a:rPr>
              <a:t>  for (int w = G.first(v); w &lt; G.n();</a:t>
            </a:r>
          </a:p>
          <a:p>
            <a:pPr>
              <a:lnSpc>
                <a:spcPct val="60000"/>
              </a:lnSpc>
              <a:buFontTx/>
              <a:buNone/>
            </a:pPr>
            <a:r>
              <a:rPr lang="en-US" altLang="en-US" sz="2400" b="1">
                <a:latin typeface="Courier New" panose="02070309020205020404" pitchFamily="49" charset="0"/>
              </a:rPr>
              <a:t>                           w = G.next(v, w))</a:t>
            </a:r>
          </a:p>
          <a:p>
            <a:pPr>
              <a:lnSpc>
                <a:spcPct val="60000"/>
              </a:lnSpc>
              <a:buFontTx/>
              <a:buNone/>
            </a:pPr>
            <a:r>
              <a:rPr lang="en-US" altLang="en-US" sz="2400" b="1">
                <a:latin typeface="Courier New" panose="02070309020205020404" pitchFamily="49" charset="0"/>
              </a:rPr>
              <a:t>    if (G.getMark(w) == UNVISITED)</a:t>
            </a:r>
          </a:p>
          <a:p>
            <a:pPr>
              <a:lnSpc>
                <a:spcPct val="60000"/>
              </a:lnSpc>
              <a:buFontTx/>
              <a:buNone/>
            </a:pPr>
            <a:r>
              <a:rPr lang="en-US" altLang="en-US" sz="2400" b="1">
                <a:latin typeface="Courier New" panose="02070309020205020404" pitchFamily="49" charset="0"/>
              </a:rPr>
              <a:t>      DFS(G, w);</a:t>
            </a:r>
          </a:p>
          <a:p>
            <a:pPr>
              <a:lnSpc>
                <a:spcPct val="60000"/>
              </a:lnSpc>
              <a:buFontTx/>
              <a:buNone/>
            </a:pPr>
            <a:r>
              <a:rPr lang="en-US" altLang="en-US" sz="2400" b="1">
                <a:latin typeface="Courier New" panose="02070309020205020404" pitchFamily="49" charset="0"/>
              </a:rPr>
              <a:t>  PostVisit(G, v); // Take appropriate action</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E60A15FD-2F4A-4DE4-B51F-4E05770E52B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Depth First Search (2)</a:t>
            </a:r>
          </a:p>
        </p:txBody>
      </p:sp>
      <p:sp>
        <p:nvSpPr>
          <p:cNvPr id="247811" name="Rectangle 3">
            <a:extLst>
              <a:ext uri="{FF2B5EF4-FFF2-40B4-BE49-F238E27FC236}">
                <a16:creationId xmlns:a16="http://schemas.microsoft.com/office/drawing/2014/main" id="{E70160B9-3A95-42B8-8C2E-9F3A04095D04}"/>
              </a:ext>
            </a:extLst>
          </p:cNvPr>
          <p:cNvSpPr>
            <a:spLocks noGrp="1" noChangeArrowheads="1"/>
          </p:cNvSpPr>
          <p:nvPr>
            <p:ph type="body" idx="1"/>
          </p:nvPr>
        </p:nvSpPr>
        <p:spPr>
          <a:xfrm>
            <a:off x="455613" y="1600200"/>
            <a:ext cx="8226425" cy="4572000"/>
          </a:xfrm>
        </p:spPr>
        <p:txBody>
          <a:bodyPr/>
          <a:lstStyle/>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endParaRPr lang="en-US" altLang="en-US" sz="2400">
              <a:latin typeface="Courier New" panose="02070309020205020404" pitchFamily="49" charset="0"/>
            </a:endParaRPr>
          </a:p>
          <a:p>
            <a:pPr>
              <a:lnSpc>
                <a:spcPct val="60000"/>
              </a:lnSpc>
              <a:buFontTx/>
              <a:buNone/>
            </a:pPr>
            <a:r>
              <a:rPr lang="en-US" altLang="en-US">
                <a:latin typeface="Helvetica" panose="020B0604020202020204" pitchFamily="34" charset="0"/>
              </a:rPr>
              <a:t>Cost: </a:t>
            </a:r>
            <a:r>
              <a:rPr lang="en-US" altLang="en-US">
                <a:latin typeface="Helvetica" panose="020B0604020202020204" pitchFamily="34" charset="0"/>
                <a:sym typeface="Symbol" panose="05050102010706020507" pitchFamily="18" charset="2"/>
              </a:rPr>
              <a:t></a:t>
            </a:r>
            <a:r>
              <a:rPr lang="en-US" altLang="en-US">
                <a:latin typeface="Helvetica" panose="020B0604020202020204" pitchFamily="34" charset="0"/>
              </a:rPr>
              <a:t>(|</a:t>
            </a:r>
            <a:r>
              <a:rPr lang="en-US" altLang="en-US" b="1">
                <a:latin typeface="Helvetica" panose="020B0604020202020204" pitchFamily="34" charset="0"/>
              </a:rPr>
              <a:t>V</a:t>
            </a:r>
            <a:r>
              <a:rPr lang="en-US" altLang="en-US">
                <a:latin typeface="Helvetica" panose="020B0604020202020204" pitchFamily="34" charset="0"/>
              </a:rPr>
              <a:t>| + |</a:t>
            </a:r>
            <a:r>
              <a:rPr lang="en-US" altLang="en-US" b="1">
                <a:latin typeface="Helvetica" panose="020B0604020202020204" pitchFamily="34" charset="0"/>
              </a:rPr>
              <a:t>E</a:t>
            </a:r>
            <a:r>
              <a:rPr lang="en-US" altLang="en-US">
                <a:latin typeface="Helvetica" panose="020B0604020202020204" pitchFamily="34" charset="0"/>
              </a:rPr>
              <a:t>|).</a:t>
            </a:r>
          </a:p>
        </p:txBody>
      </p:sp>
      <p:pic>
        <p:nvPicPr>
          <p:cNvPr id="247812" name="Picture 4" descr="DFSTree">
            <a:extLst>
              <a:ext uri="{FF2B5EF4-FFF2-40B4-BE49-F238E27FC236}">
                <a16:creationId xmlns:a16="http://schemas.microsoft.com/office/drawing/2014/main" id="{ECC3AF52-C95B-4AC0-BBA4-748A53CDD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16" t="3038" r="4723" b="2025"/>
          <a:stretch>
            <a:fillRect/>
          </a:stretch>
        </p:blipFill>
        <p:spPr bwMode="auto">
          <a:xfrm>
            <a:off x="457200" y="1524000"/>
            <a:ext cx="83058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D1FB7FA5-237F-4F95-8F31-772B8C44C53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Breadth First Search (1)</a:t>
            </a:r>
          </a:p>
        </p:txBody>
      </p:sp>
      <p:sp>
        <p:nvSpPr>
          <p:cNvPr id="248835" name="Rectangle 3">
            <a:extLst>
              <a:ext uri="{FF2B5EF4-FFF2-40B4-BE49-F238E27FC236}">
                <a16:creationId xmlns:a16="http://schemas.microsoft.com/office/drawing/2014/main" id="{911D2C33-91C1-42C3-B4D7-476A7E96ACE8}"/>
              </a:ext>
            </a:extLst>
          </p:cNvPr>
          <p:cNvSpPr>
            <a:spLocks noGrp="1" noChangeArrowheads="1"/>
          </p:cNvSpPr>
          <p:nvPr>
            <p:ph type="body" idx="1"/>
          </p:nvPr>
        </p:nvSpPr>
        <p:spPr>
          <a:xfrm>
            <a:off x="533400" y="1600200"/>
            <a:ext cx="8229600" cy="4572000"/>
          </a:xfrm>
        </p:spPr>
        <p:txBody>
          <a:bodyPr/>
          <a:lstStyle/>
          <a:p>
            <a:pPr>
              <a:lnSpc>
                <a:spcPct val="70000"/>
              </a:lnSpc>
              <a:buFontTx/>
              <a:buNone/>
            </a:pPr>
            <a:r>
              <a:rPr lang="en-US" altLang="en-US">
                <a:latin typeface="Helvetica" panose="020B0604020202020204" pitchFamily="34" charset="0"/>
              </a:rPr>
              <a:t>Like DFS, but replace stack with a queue.</a:t>
            </a:r>
          </a:p>
          <a:p>
            <a:pPr lvl="1">
              <a:lnSpc>
                <a:spcPct val="80000"/>
              </a:lnSpc>
            </a:pPr>
            <a:r>
              <a:rPr lang="en-US" altLang="en-US">
                <a:latin typeface="Helvetica" panose="020B0604020202020204" pitchFamily="34" charset="0"/>
              </a:rPr>
              <a:t>Visit vertex’s neighbors before continuing deeper in the tree.</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BFF34E37-88CA-4637-A422-06DA2DB547D2}"/>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Breadth First Search (2)</a:t>
            </a:r>
          </a:p>
        </p:txBody>
      </p:sp>
      <p:sp>
        <p:nvSpPr>
          <p:cNvPr id="249859" name="Rectangle 3">
            <a:extLst>
              <a:ext uri="{FF2B5EF4-FFF2-40B4-BE49-F238E27FC236}">
                <a16:creationId xmlns:a16="http://schemas.microsoft.com/office/drawing/2014/main" id="{2140D166-D36D-45F2-9977-E5F65E609B40}"/>
              </a:ext>
            </a:extLst>
          </p:cNvPr>
          <p:cNvSpPr>
            <a:spLocks noGrp="1" noChangeArrowheads="1"/>
          </p:cNvSpPr>
          <p:nvPr>
            <p:ph type="body" idx="1"/>
          </p:nvPr>
        </p:nvSpPr>
        <p:spPr>
          <a:xfrm>
            <a:off x="0" y="1371600"/>
            <a:ext cx="9144000" cy="4572000"/>
          </a:xfrm>
        </p:spPr>
        <p:txBody>
          <a:bodyPr/>
          <a:lstStyle/>
          <a:p>
            <a:pPr>
              <a:lnSpc>
                <a:spcPct val="20000"/>
              </a:lnSpc>
              <a:buFontTx/>
              <a:buNone/>
            </a:pPr>
            <a:endParaRPr lang="en-US" altLang="en-US">
              <a:latin typeface="Helvetica" panose="020B0604020202020204" pitchFamily="34" charset="0"/>
            </a:endParaRPr>
          </a:p>
          <a:p>
            <a:pPr>
              <a:lnSpc>
                <a:spcPct val="60000"/>
              </a:lnSpc>
              <a:buFontTx/>
              <a:buNone/>
            </a:pPr>
            <a:r>
              <a:rPr lang="en-US" altLang="en-US" sz="2400" b="1">
                <a:latin typeface="Courier New" panose="02070309020205020404" pitchFamily="49" charset="0"/>
              </a:rPr>
              <a:t>void BFS(Graph G, int start) {</a:t>
            </a:r>
          </a:p>
          <a:p>
            <a:pPr>
              <a:lnSpc>
                <a:spcPct val="60000"/>
              </a:lnSpc>
              <a:buFontTx/>
              <a:buNone/>
            </a:pPr>
            <a:r>
              <a:rPr lang="en-US" altLang="en-US" sz="2400" b="1">
                <a:latin typeface="Courier New" panose="02070309020205020404" pitchFamily="49" charset="0"/>
              </a:rPr>
              <a:t>  Queue&lt;Integer&gt; Q = new AQueue&lt;Integer&gt;(G.n());</a:t>
            </a:r>
          </a:p>
          <a:p>
            <a:pPr>
              <a:lnSpc>
                <a:spcPct val="60000"/>
              </a:lnSpc>
              <a:buFontTx/>
              <a:buNone/>
            </a:pPr>
            <a:r>
              <a:rPr lang="en-US" altLang="en-US" sz="2400" b="1">
                <a:latin typeface="Courier New" panose="02070309020205020404" pitchFamily="49" charset="0"/>
              </a:rPr>
              <a:t>  Q.enqueue(start);</a:t>
            </a:r>
          </a:p>
          <a:p>
            <a:pPr>
              <a:lnSpc>
                <a:spcPct val="60000"/>
              </a:lnSpc>
              <a:buFontTx/>
              <a:buNone/>
            </a:pPr>
            <a:r>
              <a:rPr lang="en-US" altLang="en-US" sz="2400" b="1">
                <a:latin typeface="Courier New" panose="02070309020205020404" pitchFamily="49" charset="0"/>
              </a:rPr>
              <a:t>  G.setMark(start, VISITED);</a:t>
            </a:r>
          </a:p>
          <a:p>
            <a:pPr>
              <a:lnSpc>
                <a:spcPct val="60000"/>
              </a:lnSpc>
              <a:buFontTx/>
              <a:buNone/>
            </a:pPr>
            <a:r>
              <a:rPr lang="en-US" altLang="en-US" sz="2400" b="1">
                <a:latin typeface="Courier New" panose="02070309020205020404" pitchFamily="49" charset="0"/>
              </a:rPr>
              <a:t>  while (Q.length() &gt; 0) { // For each vertex</a:t>
            </a:r>
          </a:p>
          <a:p>
            <a:pPr>
              <a:lnSpc>
                <a:spcPct val="60000"/>
              </a:lnSpc>
              <a:buFontTx/>
              <a:buNone/>
            </a:pPr>
            <a:r>
              <a:rPr lang="en-US" altLang="en-US" sz="2400" b="1">
                <a:latin typeface="Courier New" panose="02070309020205020404" pitchFamily="49" charset="0"/>
              </a:rPr>
              <a:t>    int v = Q.dequeue();</a:t>
            </a:r>
          </a:p>
          <a:p>
            <a:pPr>
              <a:lnSpc>
                <a:spcPct val="60000"/>
              </a:lnSpc>
              <a:buFontTx/>
              <a:buNone/>
            </a:pPr>
            <a:r>
              <a:rPr lang="en-US" altLang="en-US" sz="2400" b="1">
                <a:latin typeface="Courier New" panose="02070309020205020404" pitchFamily="49" charset="0"/>
              </a:rPr>
              <a:t>    PreVisit(G, v); // Take appropriate action</a:t>
            </a:r>
          </a:p>
          <a:p>
            <a:pPr>
              <a:lnSpc>
                <a:spcPct val="60000"/>
              </a:lnSpc>
              <a:buFontTx/>
              <a:buNone/>
            </a:pPr>
            <a:r>
              <a:rPr lang="en-US" altLang="en-US" sz="2400" b="1">
                <a:latin typeface="Courier New" panose="02070309020205020404" pitchFamily="49" charset="0"/>
              </a:rPr>
              <a:t>    for (int w = G.first(v); w &lt; G.n();</a:t>
            </a:r>
          </a:p>
          <a:p>
            <a:pPr>
              <a:lnSpc>
                <a:spcPct val="60000"/>
              </a:lnSpc>
              <a:buFontTx/>
              <a:buNone/>
            </a:pPr>
            <a:r>
              <a:rPr lang="en-US" altLang="en-US" sz="2400" b="1">
                <a:latin typeface="Courier New" panose="02070309020205020404" pitchFamily="49" charset="0"/>
              </a:rPr>
              <a:t>                             w = G.next(v, w))</a:t>
            </a:r>
          </a:p>
          <a:p>
            <a:pPr>
              <a:lnSpc>
                <a:spcPct val="60000"/>
              </a:lnSpc>
              <a:buFontTx/>
              <a:buNone/>
            </a:pPr>
            <a:r>
              <a:rPr lang="en-US" altLang="en-US" sz="2400" b="1">
                <a:latin typeface="Courier New" panose="02070309020205020404" pitchFamily="49" charset="0"/>
              </a:rPr>
              <a:t>      if (G.getMark(w) == UNVISITED) {</a:t>
            </a:r>
          </a:p>
          <a:p>
            <a:pPr>
              <a:lnSpc>
                <a:spcPct val="60000"/>
              </a:lnSpc>
              <a:buFontTx/>
              <a:buNone/>
            </a:pPr>
            <a:r>
              <a:rPr lang="en-US" altLang="en-US" sz="2400" b="1">
                <a:latin typeface="Courier New" panose="02070309020205020404" pitchFamily="49" charset="0"/>
              </a:rPr>
              <a:t>        // Put neighbors on Q</a:t>
            </a:r>
          </a:p>
          <a:p>
            <a:pPr>
              <a:lnSpc>
                <a:spcPct val="60000"/>
              </a:lnSpc>
              <a:buFontTx/>
              <a:buNone/>
            </a:pPr>
            <a:r>
              <a:rPr lang="en-US" altLang="en-US" sz="2400" b="1">
                <a:latin typeface="Courier New" panose="02070309020205020404" pitchFamily="49" charset="0"/>
              </a:rPr>
              <a:t>        G.setMark(w, VISITED);</a:t>
            </a:r>
          </a:p>
          <a:p>
            <a:pPr>
              <a:lnSpc>
                <a:spcPct val="60000"/>
              </a:lnSpc>
              <a:buFontTx/>
              <a:buNone/>
            </a:pPr>
            <a:r>
              <a:rPr lang="en-US" altLang="en-US" sz="2400" b="1">
                <a:latin typeface="Courier New" panose="02070309020205020404" pitchFamily="49" charset="0"/>
              </a:rPr>
              <a:t>        Q.enqueue(w);</a:t>
            </a:r>
          </a:p>
          <a:p>
            <a:pPr>
              <a:lnSpc>
                <a:spcPct val="60000"/>
              </a:lnSpc>
              <a:buFontTx/>
              <a:buNone/>
            </a:pPr>
            <a:r>
              <a:rPr lang="en-US" altLang="en-US" sz="2400" b="1">
                <a:latin typeface="Courier New" panose="02070309020205020404" pitchFamily="49" charset="0"/>
              </a:rPr>
              <a:t>      }</a:t>
            </a:r>
          </a:p>
          <a:p>
            <a:pPr>
              <a:lnSpc>
                <a:spcPct val="60000"/>
              </a:lnSpc>
              <a:buFontTx/>
              <a:buNone/>
            </a:pPr>
            <a:r>
              <a:rPr lang="en-US" altLang="en-US" sz="2400" b="1">
                <a:latin typeface="Courier New" panose="02070309020205020404" pitchFamily="49" charset="0"/>
              </a:rPr>
              <a:t>    PostVisit(G, v); // Take appropriate action</a:t>
            </a:r>
          </a:p>
          <a:p>
            <a:pPr>
              <a:lnSpc>
                <a:spcPct val="60000"/>
              </a:lnSpc>
              <a:buFontTx/>
              <a:buNone/>
            </a:pPr>
            <a:r>
              <a:rPr lang="en-US" altLang="en-US" sz="2400" b="1">
                <a:latin typeface="Courier New" panose="02070309020205020404" pitchFamily="49" charset="0"/>
              </a:rPr>
              <a:t>  }</a:t>
            </a:r>
          </a:p>
          <a:p>
            <a:pPr>
              <a:lnSpc>
                <a:spcPct val="60000"/>
              </a:lnSpc>
              <a:buFontTx/>
              <a:buNone/>
            </a:pPr>
            <a:r>
              <a:rPr lang="en-US" altLang="en-US" sz="2400" b="1">
                <a:latin typeface="Courier New" panose="02070309020205020404" pitchFamily="49" charset="0"/>
              </a:rPr>
              <a:t>}</a:t>
            </a:r>
            <a:endParaRPr lang="en-US" altLang="en-US" sz="2400" b="1">
              <a:latin typeface="Helvetica" panose="020B0604020202020204" pitchFamily="34" charset="0"/>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660482C3-24B9-48E6-9407-4323E1B426F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Breadth First Search (3)</a:t>
            </a:r>
          </a:p>
        </p:txBody>
      </p:sp>
      <p:sp>
        <p:nvSpPr>
          <p:cNvPr id="250883" name="Rectangle 3">
            <a:extLst>
              <a:ext uri="{FF2B5EF4-FFF2-40B4-BE49-F238E27FC236}">
                <a16:creationId xmlns:a16="http://schemas.microsoft.com/office/drawing/2014/main" id="{21330E6C-8AE2-4B71-9A1C-4C417C6D34E4}"/>
              </a:ext>
            </a:extLst>
          </p:cNvPr>
          <p:cNvSpPr>
            <a:spLocks noGrp="1" noChangeArrowheads="1"/>
          </p:cNvSpPr>
          <p:nvPr>
            <p:ph type="body" idx="1"/>
          </p:nvPr>
        </p:nvSpPr>
        <p:spPr>
          <a:xfrm>
            <a:off x="228600" y="1600200"/>
            <a:ext cx="8686800" cy="4572000"/>
          </a:xfrm>
        </p:spPr>
        <p:txBody>
          <a:bodyPr/>
          <a:lstStyle/>
          <a:p>
            <a:pPr>
              <a:lnSpc>
                <a:spcPct val="20000"/>
              </a:lnSpc>
              <a:buFontTx/>
              <a:buNone/>
            </a:pPr>
            <a:endParaRPr lang="en-US" altLang="en-US" sz="2800">
              <a:latin typeface="Helvetica" panose="020B0604020202020204" pitchFamily="34" charset="0"/>
            </a:endParaRPr>
          </a:p>
        </p:txBody>
      </p:sp>
      <p:pic>
        <p:nvPicPr>
          <p:cNvPr id="250884" name="Picture 4" descr="BFSTree">
            <a:extLst>
              <a:ext uri="{FF2B5EF4-FFF2-40B4-BE49-F238E27FC236}">
                <a16:creationId xmlns:a16="http://schemas.microsoft.com/office/drawing/2014/main" id="{9B059071-780C-471A-B061-6259F537D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89" t="2025" r="4723" b="1013"/>
          <a:stretch>
            <a:fillRect/>
          </a:stretch>
        </p:blipFill>
        <p:spPr bwMode="auto">
          <a:xfrm>
            <a:off x="457200" y="1524000"/>
            <a:ext cx="8305800"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9265F3A4-A021-44F7-9B55-1ECEC9DD264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Topological Sort (1)</a:t>
            </a:r>
          </a:p>
        </p:txBody>
      </p:sp>
      <p:sp>
        <p:nvSpPr>
          <p:cNvPr id="251907" name="Rectangle 3">
            <a:extLst>
              <a:ext uri="{FF2B5EF4-FFF2-40B4-BE49-F238E27FC236}">
                <a16:creationId xmlns:a16="http://schemas.microsoft.com/office/drawing/2014/main" id="{3CD2EE68-E347-4A25-980D-2DFA52681EC2}"/>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rPr>
              <a:t>Problem: Given a set of jobs, courses, etc., with prerequisite constraints, output the jobs in an order that does not violate any of the prerequisites.</a:t>
            </a:r>
          </a:p>
          <a:p>
            <a:pPr>
              <a:lnSpc>
                <a:spcPct val="90000"/>
              </a:lnSpc>
              <a:buFontTx/>
              <a:buNone/>
            </a:pPr>
            <a:endParaRPr lang="en-US" altLang="en-US">
              <a:latin typeface="Helvetica" panose="020B0604020202020204" pitchFamily="34" charset="0"/>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0C0AA47F-FB7D-4365-8F2D-8A304419EF6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Topological Sort (2)</a:t>
            </a:r>
          </a:p>
        </p:txBody>
      </p:sp>
      <p:sp>
        <p:nvSpPr>
          <p:cNvPr id="252931" name="Rectangle 3">
            <a:extLst>
              <a:ext uri="{FF2B5EF4-FFF2-40B4-BE49-F238E27FC236}">
                <a16:creationId xmlns:a16="http://schemas.microsoft.com/office/drawing/2014/main" id="{067DA022-2191-4559-A081-D4B624E222FD}"/>
              </a:ext>
            </a:extLst>
          </p:cNvPr>
          <p:cNvSpPr>
            <a:spLocks noGrp="1" noChangeArrowheads="1"/>
          </p:cNvSpPr>
          <p:nvPr>
            <p:ph type="body" idx="1"/>
          </p:nvPr>
        </p:nvSpPr>
        <p:spPr>
          <a:xfrm>
            <a:off x="455613" y="1600200"/>
            <a:ext cx="8226425" cy="4572000"/>
          </a:xfrm>
        </p:spPr>
        <p:txBody>
          <a:bodyPr/>
          <a:lstStyle/>
          <a:p>
            <a:pPr>
              <a:lnSpc>
                <a:spcPct val="60000"/>
              </a:lnSpc>
              <a:buFontTx/>
              <a:buNone/>
            </a:pPr>
            <a:r>
              <a:rPr lang="en-US" altLang="en-US" sz="2400" b="1">
                <a:latin typeface="Courier New" panose="02070309020205020404" pitchFamily="49" charset="0"/>
              </a:rPr>
              <a:t>void topsort(Graph G) {</a:t>
            </a:r>
          </a:p>
          <a:p>
            <a:pPr>
              <a:lnSpc>
                <a:spcPct val="60000"/>
              </a:lnSpc>
              <a:buFontTx/>
              <a:buNone/>
            </a:pPr>
            <a:r>
              <a:rPr lang="en-US" altLang="en-US" sz="2400" b="1">
                <a:latin typeface="Courier New" panose="02070309020205020404" pitchFamily="49" charset="0"/>
              </a:rPr>
              <a:t>  for (int i=0; i&lt;G.n(); i++)</a:t>
            </a:r>
          </a:p>
          <a:p>
            <a:pPr>
              <a:lnSpc>
                <a:spcPct val="60000"/>
              </a:lnSpc>
              <a:buFontTx/>
              <a:buNone/>
            </a:pPr>
            <a:r>
              <a:rPr lang="en-US" altLang="en-US" sz="2400" b="1">
                <a:latin typeface="Courier New" panose="02070309020205020404" pitchFamily="49" charset="0"/>
              </a:rPr>
              <a:t>    G.setMark(i, UNVISITED);</a:t>
            </a:r>
          </a:p>
          <a:p>
            <a:pPr>
              <a:lnSpc>
                <a:spcPct val="60000"/>
              </a:lnSpc>
              <a:buFontTx/>
              <a:buNone/>
            </a:pPr>
            <a:r>
              <a:rPr lang="en-US" altLang="en-US" sz="2400" b="1">
                <a:latin typeface="Courier New" panose="02070309020205020404" pitchFamily="49" charset="0"/>
              </a:rPr>
              <a:t>  for (int i=0; i&lt;G.n(); i++)</a:t>
            </a:r>
          </a:p>
          <a:p>
            <a:pPr>
              <a:lnSpc>
                <a:spcPct val="60000"/>
              </a:lnSpc>
              <a:buFontTx/>
              <a:buNone/>
            </a:pPr>
            <a:r>
              <a:rPr lang="en-US" altLang="en-US" sz="2400" b="1">
                <a:latin typeface="Courier New" panose="02070309020205020404" pitchFamily="49" charset="0"/>
              </a:rPr>
              <a:t>    if (G.getMark(i) == UNVISITED)</a:t>
            </a:r>
          </a:p>
          <a:p>
            <a:pPr>
              <a:lnSpc>
                <a:spcPct val="60000"/>
              </a:lnSpc>
              <a:buFontTx/>
              <a:buNone/>
            </a:pPr>
            <a:r>
              <a:rPr lang="en-US" altLang="en-US" sz="2400" b="1">
                <a:latin typeface="Courier New" panose="02070309020205020404" pitchFamily="49" charset="0"/>
              </a:rPr>
              <a:t>      tophelp(G, i);</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void tophelp(Graph G, int v) {</a:t>
            </a:r>
          </a:p>
          <a:p>
            <a:pPr>
              <a:lnSpc>
                <a:spcPct val="60000"/>
              </a:lnSpc>
              <a:buFontTx/>
              <a:buNone/>
            </a:pPr>
            <a:r>
              <a:rPr lang="en-US" altLang="en-US" sz="2400" b="1">
                <a:latin typeface="Courier New" panose="02070309020205020404" pitchFamily="49" charset="0"/>
              </a:rPr>
              <a:t>  G.setMark(v, VISITED);</a:t>
            </a:r>
          </a:p>
          <a:p>
            <a:pPr>
              <a:lnSpc>
                <a:spcPct val="60000"/>
              </a:lnSpc>
              <a:buFontTx/>
              <a:buNone/>
            </a:pPr>
            <a:r>
              <a:rPr lang="en-US" altLang="en-US" sz="2400" b="1">
                <a:latin typeface="Courier New" panose="02070309020205020404" pitchFamily="49" charset="0"/>
              </a:rPr>
              <a:t>  for (int w = G.first(v); w &lt; G.n();</a:t>
            </a:r>
          </a:p>
          <a:p>
            <a:pPr>
              <a:lnSpc>
                <a:spcPct val="60000"/>
              </a:lnSpc>
              <a:buFontTx/>
              <a:buNone/>
            </a:pPr>
            <a:r>
              <a:rPr lang="en-US" altLang="en-US" sz="2400" b="1">
                <a:latin typeface="Courier New" panose="02070309020205020404" pitchFamily="49" charset="0"/>
              </a:rPr>
              <a:t>                           w = G.next(v, w))</a:t>
            </a:r>
          </a:p>
          <a:p>
            <a:pPr>
              <a:lnSpc>
                <a:spcPct val="60000"/>
              </a:lnSpc>
              <a:buFontTx/>
              <a:buNone/>
            </a:pPr>
            <a:r>
              <a:rPr lang="en-US" altLang="en-US" sz="2400" b="1">
                <a:latin typeface="Courier New" panose="02070309020205020404" pitchFamily="49" charset="0"/>
              </a:rPr>
              <a:t>    if (G.getMark(w) == UNVISITED)</a:t>
            </a:r>
          </a:p>
          <a:p>
            <a:pPr>
              <a:lnSpc>
                <a:spcPct val="60000"/>
              </a:lnSpc>
              <a:buFontTx/>
              <a:buNone/>
            </a:pPr>
            <a:r>
              <a:rPr lang="en-US" altLang="en-US" sz="2400" b="1">
                <a:latin typeface="Courier New" panose="02070309020205020404" pitchFamily="49" charset="0"/>
              </a:rPr>
              <a:t>      tophelp(G, w);</a:t>
            </a:r>
          </a:p>
          <a:p>
            <a:pPr>
              <a:lnSpc>
                <a:spcPct val="60000"/>
              </a:lnSpc>
              <a:buFontTx/>
              <a:buNone/>
            </a:pPr>
            <a:r>
              <a:rPr lang="en-US" altLang="en-US" sz="2400" b="1">
                <a:latin typeface="Courier New" panose="02070309020205020404" pitchFamily="49" charset="0"/>
              </a:rPr>
              <a:t>  printout(v);</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B6032E38-B762-4DCA-93DB-47A89867053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Topological Sort (3)</a:t>
            </a:r>
          </a:p>
        </p:txBody>
      </p:sp>
      <p:sp>
        <p:nvSpPr>
          <p:cNvPr id="253955" name="Rectangle 3">
            <a:extLst>
              <a:ext uri="{FF2B5EF4-FFF2-40B4-BE49-F238E27FC236}">
                <a16:creationId xmlns:a16="http://schemas.microsoft.com/office/drawing/2014/main" id="{938A878A-B662-4EE9-BAD2-65FB42DA51C9}"/>
              </a:ext>
            </a:extLst>
          </p:cNvPr>
          <p:cNvSpPr>
            <a:spLocks noGrp="1" noChangeArrowheads="1"/>
          </p:cNvSpPr>
          <p:nvPr>
            <p:ph type="body" idx="1"/>
          </p:nvPr>
        </p:nvSpPr>
        <p:spPr>
          <a:xfrm>
            <a:off x="455613" y="1600200"/>
            <a:ext cx="8226425" cy="4572000"/>
          </a:xfrm>
        </p:spPr>
        <p:txBody>
          <a:bodyPr/>
          <a:lstStyle/>
          <a:p>
            <a:pPr>
              <a:lnSpc>
                <a:spcPct val="60000"/>
              </a:lnSpc>
              <a:buFontTx/>
              <a:buNone/>
            </a:pPr>
            <a:endParaRPr lang="en-US" altLang="en-US" sz="2800">
              <a:latin typeface="Courier New" panose="02070309020205020404" pitchFamily="49" charset="0"/>
            </a:endParaRPr>
          </a:p>
        </p:txBody>
      </p:sp>
      <p:pic>
        <p:nvPicPr>
          <p:cNvPr id="253956" name="Picture 4" descr="TopSort">
            <a:extLst>
              <a:ext uri="{FF2B5EF4-FFF2-40B4-BE49-F238E27FC236}">
                <a16:creationId xmlns:a16="http://schemas.microsoft.com/office/drawing/2014/main" id="{2305DCBD-3465-4B10-8325-D0C0EA874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95" r="4424" b="7843"/>
          <a:stretch>
            <a:fillRect/>
          </a:stretch>
        </p:blipFill>
        <p:spPr bwMode="auto">
          <a:xfrm>
            <a:off x="457200" y="1600200"/>
            <a:ext cx="82296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238356B2-A7FE-4A4F-9C29-A4342D578DC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Queue-Based Topsort</a:t>
            </a:r>
          </a:p>
        </p:txBody>
      </p:sp>
      <p:sp>
        <p:nvSpPr>
          <p:cNvPr id="254979" name="Rectangle 3">
            <a:extLst>
              <a:ext uri="{FF2B5EF4-FFF2-40B4-BE49-F238E27FC236}">
                <a16:creationId xmlns:a16="http://schemas.microsoft.com/office/drawing/2014/main" id="{393B82BD-C6CC-4D99-9741-8D04F5530BD6}"/>
              </a:ext>
            </a:extLst>
          </p:cNvPr>
          <p:cNvSpPr>
            <a:spLocks noGrp="1" noChangeArrowheads="1"/>
          </p:cNvSpPr>
          <p:nvPr>
            <p:ph type="body" idx="1"/>
          </p:nvPr>
        </p:nvSpPr>
        <p:spPr>
          <a:xfrm>
            <a:off x="0" y="1600200"/>
            <a:ext cx="9448800" cy="4572000"/>
          </a:xfrm>
        </p:spPr>
        <p:txBody>
          <a:bodyPr/>
          <a:lstStyle/>
          <a:p>
            <a:pPr>
              <a:lnSpc>
                <a:spcPct val="50000"/>
              </a:lnSpc>
              <a:buFontTx/>
              <a:buNone/>
            </a:pPr>
            <a:r>
              <a:rPr lang="en-US" altLang="en-US" sz="2400" b="1">
                <a:latin typeface="Courier New" panose="02070309020205020404" pitchFamily="49" charset="0"/>
              </a:rPr>
              <a:t>void topsort(Graph G) {</a:t>
            </a:r>
          </a:p>
          <a:p>
            <a:pPr>
              <a:lnSpc>
                <a:spcPct val="50000"/>
              </a:lnSpc>
              <a:buFontTx/>
              <a:buNone/>
            </a:pPr>
            <a:r>
              <a:rPr lang="en-US" altLang="en-US" sz="2400" b="1">
                <a:latin typeface="Courier New" panose="02070309020205020404" pitchFamily="49" charset="0"/>
              </a:rPr>
              <a:t>  Queue&lt;Integer&gt; Q = new AQueue&lt;Integer&gt;(G.n());</a:t>
            </a:r>
          </a:p>
          <a:p>
            <a:pPr>
              <a:lnSpc>
                <a:spcPct val="50000"/>
              </a:lnSpc>
              <a:buFontTx/>
              <a:buNone/>
            </a:pPr>
            <a:r>
              <a:rPr lang="en-US" altLang="en-US" sz="2400" b="1">
                <a:latin typeface="Courier New" panose="02070309020205020404" pitchFamily="49" charset="0"/>
              </a:rPr>
              <a:t>  int[] Count = new int[G.n()];</a:t>
            </a:r>
          </a:p>
          <a:p>
            <a:pPr>
              <a:lnSpc>
                <a:spcPct val="50000"/>
              </a:lnSpc>
              <a:buFontTx/>
              <a:buNone/>
            </a:pPr>
            <a:r>
              <a:rPr lang="en-US" altLang="en-US" sz="2400" b="1">
                <a:latin typeface="Courier New" panose="02070309020205020404" pitchFamily="49" charset="0"/>
              </a:rPr>
              <a:t>  int v, w;</a:t>
            </a:r>
          </a:p>
          <a:p>
            <a:pPr>
              <a:lnSpc>
                <a:spcPct val="50000"/>
              </a:lnSpc>
              <a:buFontTx/>
              <a:buNone/>
            </a:pPr>
            <a:r>
              <a:rPr lang="en-US" altLang="en-US" sz="2400" b="1">
                <a:latin typeface="Courier New" panose="02070309020205020404" pitchFamily="49" charset="0"/>
              </a:rPr>
              <a:t>  for (v=0; v&lt;G.n(); v++) Count[v] = 0;</a:t>
            </a:r>
          </a:p>
          <a:p>
            <a:pPr>
              <a:lnSpc>
                <a:spcPct val="50000"/>
              </a:lnSpc>
              <a:buFontTx/>
              <a:buNone/>
            </a:pPr>
            <a:r>
              <a:rPr lang="en-US" altLang="en-US" sz="2400" b="1">
                <a:latin typeface="Courier New" panose="02070309020205020404" pitchFamily="49" charset="0"/>
              </a:rPr>
              <a:t>  for (v=0; v&lt;G.n(); v++)</a:t>
            </a:r>
          </a:p>
          <a:p>
            <a:pPr>
              <a:lnSpc>
                <a:spcPct val="50000"/>
              </a:lnSpc>
              <a:buFontTx/>
              <a:buNone/>
            </a:pPr>
            <a:r>
              <a:rPr lang="en-US" altLang="en-US" sz="2400" b="1">
                <a:latin typeface="Courier New" panose="02070309020205020404" pitchFamily="49" charset="0"/>
              </a:rPr>
              <a:t>    for (w=G.first(v); w&lt;G.n(); w=G.next(v, w))</a:t>
            </a:r>
          </a:p>
          <a:p>
            <a:pPr>
              <a:lnSpc>
                <a:spcPct val="50000"/>
              </a:lnSpc>
              <a:buFontTx/>
              <a:buNone/>
            </a:pPr>
            <a:r>
              <a:rPr lang="en-US" altLang="en-US" sz="2400" b="1">
                <a:latin typeface="Courier New" panose="02070309020205020404" pitchFamily="49" charset="0"/>
              </a:rPr>
              <a:t>       Count[w]++;</a:t>
            </a:r>
          </a:p>
          <a:p>
            <a:pPr>
              <a:lnSpc>
                <a:spcPct val="50000"/>
              </a:lnSpc>
              <a:buFontTx/>
              <a:buNone/>
            </a:pPr>
            <a:r>
              <a:rPr lang="en-US" altLang="en-US" sz="2400" b="1">
                <a:latin typeface="Courier New" panose="02070309020205020404" pitchFamily="49" charset="0"/>
              </a:rPr>
              <a:t>  for (v=0; v&lt;G.n(); v++)</a:t>
            </a:r>
          </a:p>
          <a:p>
            <a:pPr>
              <a:lnSpc>
                <a:spcPct val="50000"/>
              </a:lnSpc>
              <a:buFontTx/>
              <a:buNone/>
            </a:pPr>
            <a:r>
              <a:rPr lang="en-US" altLang="en-US" sz="2400" b="1">
                <a:latin typeface="Courier New" panose="02070309020205020404" pitchFamily="49" charset="0"/>
              </a:rPr>
              <a:t>    if (Count[v] == 0) Q.enqueue(v);</a:t>
            </a:r>
          </a:p>
          <a:p>
            <a:pPr>
              <a:lnSpc>
                <a:spcPct val="50000"/>
              </a:lnSpc>
              <a:buFontTx/>
              <a:buNone/>
            </a:pPr>
            <a:r>
              <a:rPr lang="en-US" altLang="en-US" sz="2400" b="1">
                <a:latin typeface="Courier New" panose="02070309020205020404" pitchFamily="49" charset="0"/>
              </a:rPr>
              <a:t>  while (Q.length() &gt; 0) {</a:t>
            </a:r>
          </a:p>
          <a:p>
            <a:pPr>
              <a:lnSpc>
                <a:spcPct val="50000"/>
              </a:lnSpc>
              <a:buFontTx/>
              <a:buNone/>
            </a:pPr>
            <a:r>
              <a:rPr lang="en-US" altLang="en-US" sz="2400" b="1">
                <a:latin typeface="Courier New" panose="02070309020205020404" pitchFamily="49" charset="0"/>
              </a:rPr>
              <a:t>    v = Q.dequeue().intValue();</a:t>
            </a:r>
          </a:p>
          <a:p>
            <a:pPr>
              <a:lnSpc>
                <a:spcPct val="50000"/>
              </a:lnSpc>
              <a:buFontTx/>
              <a:buNone/>
            </a:pPr>
            <a:r>
              <a:rPr lang="en-US" altLang="en-US" sz="2400" b="1">
                <a:latin typeface="Courier New" panose="02070309020205020404" pitchFamily="49" charset="0"/>
              </a:rPr>
              <a:t>    printout(v);</a:t>
            </a:r>
          </a:p>
          <a:p>
            <a:pPr>
              <a:lnSpc>
                <a:spcPct val="50000"/>
              </a:lnSpc>
              <a:buFontTx/>
              <a:buNone/>
            </a:pPr>
            <a:r>
              <a:rPr lang="en-US" altLang="en-US" sz="2400" b="1">
                <a:latin typeface="Courier New" panose="02070309020205020404" pitchFamily="49" charset="0"/>
              </a:rPr>
              <a:t>    for (w=G.first(v); w&lt;G.n(); w=G.next(v, w)) {</a:t>
            </a:r>
          </a:p>
          <a:p>
            <a:pPr>
              <a:lnSpc>
                <a:spcPct val="50000"/>
              </a:lnSpc>
              <a:buFontTx/>
              <a:buNone/>
            </a:pPr>
            <a:r>
              <a:rPr lang="en-US" altLang="en-US" sz="2400" b="1">
                <a:latin typeface="Courier New" panose="02070309020205020404" pitchFamily="49" charset="0"/>
              </a:rPr>
              <a:t>      Count[w]--;</a:t>
            </a:r>
          </a:p>
          <a:p>
            <a:pPr>
              <a:lnSpc>
                <a:spcPct val="50000"/>
              </a:lnSpc>
              <a:buFontTx/>
              <a:buNone/>
            </a:pPr>
            <a:r>
              <a:rPr lang="en-US" altLang="en-US" sz="2400" b="1">
                <a:latin typeface="Courier New" panose="02070309020205020404" pitchFamily="49" charset="0"/>
              </a:rPr>
              <a:t>      if (Count[w] == 0)</a:t>
            </a:r>
          </a:p>
          <a:p>
            <a:pPr>
              <a:lnSpc>
                <a:spcPct val="50000"/>
              </a:lnSpc>
              <a:buFontTx/>
              <a:buNone/>
            </a:pPr>
            <a:r>
              <a:rPr lang="en-US" altLang="en-US" sz="2400" b="1">
                <a:latin typeface="Courier New" panose="02070309020205020404" pitchFamily="49" charset="0"/>
              </a:rPr>
              <a:t>        Q.enqueue(w);</a:t>
            </a:r>
          </a:p>
          <a:p>
            <a:pPr>
              <a:lnSpc>
                <a:spcPct val="50000"/>
              </a:lnSpc>
              <a:buFontTx/>
              <a:buNone/>
            </a:pPr>
            <a:r>
              <a:rPr lang="en-US" altLang="en-US" sz="2400" b="1">
                <a:latin typeface="Courier New" panose="02070309020205020404" pitchFamily="49" charset="0"/>
              </a:rPr>
              <a:t>    }</a:t>
            </a:r>
          </a:p>
          <a:p>
            <a:pPr>
              <a:lnSpc>
                <a:spcPct val="50000"/>
              </a:lnSpc>
              <a:buFontTx/>
              <a:buNone/>
            </a:pPr>
            <a:r>
              <a:rPr lang="en-US" altLang="en-US" sz="2400" b="1">
                <a:latin typeface="Courier New" panose="02070309020205020404" pitchFamily="49" charset="0"/>
              </a:rPr>
              <a:t>  }</a:t>
            </a:r>
          </a:p>
          <a:p>
            <a:pPr>
              <a:lnSpc>
                <a:spcPct val="50000"/>
              </a:lnSpc>
              <a:buFontTx/>
              <a:buNone/>
            </a:pPr>
            <a:r>
              <a:rPr lang="en-US" altLang="en-US" sz="2400" b="1">
                <a:latin typeface="Courier New" panose="02070309020205020404" pitchFamily="49" charset="0"/>
              </a:rPr>
              <a:t>}</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6C9237FF-C7C6-49D5-80B1-5498EE0EEFE4}"/>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Shortest Paths Problems</a:t>
            </a:r>
          </a:p>
        </p:txBody>
      </p:sp>
      <p:sp>
        <p:nvSpPr>
          <p:cNvPr id="256003" name="Rectangle 3">
            <a:extLst>
              <a:ext uri="{FF2B5EF4-FFF2-40B4-BE49-F238E27FC236}">
                <a16:creationId xmlns:a16="http://schemas.microsoft.com/office/drawing/2014/main" id="{F2A3BAE1-FA40-4918-A9DB-0EEFB60CF661}"/>
              </a:ext>
            </a:extLst>
          </p:cNvPr>
          <p:cNvSpPr>
            <a:spLocks noGrp="1" noChangeArrowheads="1"/>
          </p:cNvSpPr>
          <p:nvPr>
            <p:ph type="body" idx="1"/>
          </p:nvPr>
        </p:nvSpPr>
        <p:spPr>
          <a:xfrm>
            <a:off x="457200" y="1600200"/>
            <a:ext cx="8305800" cy="4572000"/>
          </a:xfrm>
        </p:spPr>
        <p:txBody>
          <a:bodyPr/>
          <a:lstStyle/>
          <a:p>
            <a:pPr>
              <a:lnSpc>
                <a:spcPct val="80000"/>
              </a:lnSpc>
              <a:buFontTx/>
              <a:buNone/>
            </a:pPr>
            <a:r>
              <a:rPr lang="en-US" altLang="en-US">
                <a:latin typeface="Helvetica" panose="020B0604020202020204" pitchFamily="34" charset="0"/>
              </a:rPr>
              <a:t>Input: A graph with </a:t>
            </a:r>
            <a:r>
              <a:rPr lang="en-US" altLang="en-US" u="sng">
                <a:latin typeface="Helvetica" panose="020B0604020202020204" pitchFamily="34" charset="0"/>
              </a:rPr>
              <a:t>weights</a:t>
            </a:r>
            <a:r>
              <a:rPr lang="en-US" altLang="en-US">
                <a:latin typeface="Helvetica" panose="020B0604020202020204" pitchFamily="34" charset="0"/>
              </a:rPr>
              <a:t> or </a:t>
            </a:r>
            <a:r>
              <a:rPr lang="en-US" altLang="en-US" u="sng">
                <a:latin typeface="Helvetica" panose="020B0604020202020204" pitchFamily="34" charset="0"/>
              </a:rPr>
              <a:t>costs</a:t>
            </a:r>
            <a:r>
              <a:rPr lang="en-US" altLang="en-US">
                <a:latin typeface="Helvetica" panose="020B0604020202020204" pitchFamily="34" charset="0"/>
              </a:rPr>
              <a:t> associated with each edge.</a:t>
            </a:r>
          </a:p>
          <a:p>
            <a:pPr>
              <a:lnSpc>
                <a:spcPct val="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Output: The list of edges forming the shortest path.</a:t>
            </a:r>
          </a:p>
          <a:p>
            <a:pPr>
              <a:lnSpc>
                <a:spcPct val="1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Sample problems:</a:t>
            </a:r>
          </a:p>
          <a:p>
            <a:pPr lvl="1">
              <a:lnSpc>
                <a:spcPct val="80000"/>
              </a:lnSpc>
            </a:pPr>
            <a:r>
              <a:rPr lang="en-US" altLang="en-US" sz="2400">
                <a:latin typeface="Helvetica" panose="020B0604020202020204" pitchFamily="34" charset="0"/>
              </a:rPr>
              <a:t>Find shortest path between two named vertices</a:t>
            </a:r>
          </a:p>
          <a:p>
            <a:pPr lvl="1">
              <a:lnSpc>
                <a:spcPct val="80000"/>
              </a:lnSpc>
            </a:pPr>
            <a:r>
              <a:rPr lang="en-US" altLang="en-US" sz="2400">
                <a:latin typeface="Helvetica" panose="020B0604020202020204" pitchFamily="34" charset="0"/>
              </a:rPr>
              <a:t>Find shortest path from </a:t>
            </a:r>
            <a:r>
              <a:rPr lang="en-US" altLang="en-US" sz="2400" i="1">
                <a:latin typeface="Helvetica" panose="020B0604020202020204" pitchFamily="34" charset="0"/>
              </a:rPr>
              <a:t>S</a:t>
            </a:r>
            <a:r>
              <a:rPr lang="en-US" altLang="en-US" sz="2400">
                <a:latin typeface="Helvetica" panose="020B0604020202020204" pitchFamily="34" charset="0"/>
              </a:rPr>
              <a:t> to all other vertices</a:t>
            </a:r>
          </a:p>
          <a:p>
            <a:pPr lvl="1">
              <a:lnSpc>
                <a:spcPct val="80000"/>
              </a:lnSpc>
            </a:pPr>
            <a:r>
              <a:rPr lang="en-US" altLang="en-US" sz="2400">
                <a:latin typeface="Helvetica" panose="020B0604020202020204" pitchFamily="34" charset="0"/>
              </a:rPr>
              <a:t>Find shortest path between all pairs of vertices</a:t>
            </a:r>
          </a:p>
          <a:p>
            <a:pPr>
              <a:lnSpc>
                <a:spcPct val="2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Will actually calculate only distances.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696A8B3-8D87-48A2-B786-BB90D4D7AD67}"/>
              </a:ext>
            </a:extLst>
          </p:cNvPr>
          <p:cNvSpPr>
            <a:spLocks noGrp="1"/>
          </p:cNvSpPr>
          <p:nvPr>
            <p:ph type="title"/>
          </p:nvPr>
        </p:nvSpPr>
        <p:spPr/>
        <p:txBody>
          <a:bodyPr/>
          <a:lstStyle/>
          <a:p>
            <a:r>
              <a:rPr lang="en-US" altLang="en-US">
                <a:latin typeface="Helvetica" panose="020B0604020202020204" pitchFamily="34" charset="0"/>
                <a:cs typeface="Helvetica" panose="020B0604020202020204" pitchFamily="34" charset="0"/>
              </a:rPr>
              <a:t>Recursion</a:t>
            </a:r>
          </a:p>
        </p:txBody>
      </p:sp>
      <p:sp>
        <p:nvSpPr>
          <p:cNvPr id="26627" name="Content Placeholder 2">
            <a:extLst>
              <a:ext uri="{FF2B5EF4-FFF2-40B4-BE49-F238E27FC236}">
                <a16:creationId xmlns:a16="http://schemas.microsoft.com/office/drawing/2014/main" id="{A4193FD4-AB5C-47A6-B7FE-14BB856BF5A4}"/>
              </a:ext>
            </a:extLst>
          </p:cNvPr>
          <p:cNvSpPr>
            <a:spLocks noGrp="1"/>
          </p:cNvSpPr>
          <p:nvPr>
            <p:ph idx="1"/>
          </p:nvPr>
        </p:nvSpPr>
        <p:spPr>
          <a:xfrm>
            <a:off x="685800" y="1524000"/>
            <a:ext cx="7772400" cy="4572000"/>
          </a:xfrm>
        </p:spPr>
        <p:txBody>
          <a:bodyPr/>
          <a:lstStyle/>
          <a:p>
            <a:r>
              <a:rPr lang="en-US" altLang="en-US">
                <a:latin typeface="Helvetica" panose="020B0604020202020204" pitchFamily="34" charset="0"/>
                <a:cs typeface="Helvetica" panose="020B0604020202020204" pitchFamily="34" charset="0"/>
              </a:rPr>
              <a:t>An algorithm is recursive if it calls itself to do part of its work. </a:t>
            </a:r>
          </a:p>
          <a:p>
            <a:endParaRPr lang="en-US" altLang="en-US">
              <a:latin typeface="Helvetica" panose="020B0604020202020204" pitchFamily="34" charset="0"/>
              <a:cs typeface="Helvetica" panose="020B0604020202020204" pitchFamily="34" charset="0"/>
            </a:endParaRPr>
          </a:p>
          <a:p>
            <a:r>
              <a:rPr lang="en-US" altLang="en-US">
                <a:latin typeface="Helvetica" panose="020B0604020202020204" pitchFamily="34" charset="0"/>
                <a:cs typeface="Helvetica" panose="020B0604020202020204" pitchFamily="34" charset="0"/>
              </a:rPr>
              <a:t>Example: </a:t>
            </a:r>
          </a:p>
          <a:p>
            <a:r>
              <a:rPr lang="en-US" altLang="en-US">
                <a:latin typeface="Helvetica" panose="020B0604020202020204" pitchFamily="34" charset="0"/>
                <a:cs typeface="Helvetica" panose="020B0604020202020204" pitchFamily="34" charset="0"/>
              </a:rPr>
              <a:t>	</a:t>
            </a:r>
            <a:r>
              <a:rPr lang="en-US" altLang="en-US" sz="2800">
                <a:latin typeface="Helvetica" panose="020B0604020202020204" pitchFamily="34" charset="0"/>
                <a:cs typeface="Helvetica" panose="020B0604020202020204" pitchFamily="34" charset="0"/>
              </a:rPr>
              <a:t>1. Compute n!</a:t>
            </a:r>
          </a:p>
          <a:p>
            <a:r>
              <a:rPr lang="en-US" altLang="en-US" sz="2800">
                <a:latin typeface="Helvetica" panose="020B0604020202020204" pitchFamily="34" charset="0"/>
                <a:cs typeface="Helvetica" panose="020B0604020202020204" pitchFamily="34" charset="0"/>
              </a:rPr>
              <a:t>	2. Hanoi puzzle</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D05974F2-3991-4D85-A7A4-338D5D11C1D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Shortest Paths Definitions</a:t>
            </a:r>
          </a:p>
        </p:txBody>
      </p:sp>
      <p:sp>
        <p:nvSpPr>
          <p:cNvPr id="257027" name="Rectangle 3">
            <a:extLst>
              <a:ext uri="{FF2B5EF4-FFF2-40B4-BE49-F238E27FC236}">
                <a16:creationId xmlns:a16="http://schemas.microsoft.com/office/drawing/2014/main" id="{24651F25-8698-4A43-88AC-9500CB6B7969}"/>
              </a:ext>
            </a:extLst>
          </p:cNvPr>
          <p:cNvSpPr>
            <a:spLocks noGrp="1" noChangeArrowheads="1"/>
          </p:cNvSpPr>
          <p:nvPr>
            <p:ph type="body" idx="1"/>
          </p:nvPr>
        </p:nvSpPr>
        <p:spPr>
          <a:xfrm>
            <a:off x="533400" y="1600200"/>
            <a:ext cx="8153400" cy="4572000"/>
          </a:xfrm>
        </p:spPr>
        <p:txBody>
          <a:bodyPr/>
          <a:lstStyle/>
          <a:p>
            <a:pPr>
              <a:lnSpc>
                <a:spcPct val="80000"/>
              </a:lnSpc>
              <a:buFontTx/>
              <a:buNone/>
            </a:pPr>
            <a:r>
              <a:rPr lang="en-US" altLang="en-US" sz="3600">
                <a:latin typeface="Helvetica" panose="020B0604020202020204" pitchFamily="34" charset="0"/>
              </a:rPr>
              <a:t>d(A, B) is the shortest distance from vertex A to B.</a:t>
            </a:r>
          </a:p>
          <a:p>
            <a:pPr>
              <a:lnSpc>
                <a:spcPct val="40000"/>
              </a:lnSpc>
              <a:buFontTx/>
              <a:buNone/>
            </a:pPr>
            <a:endParaRPr lang="en-US" altLang="en-US" sz="3600">
              <a:latin typeface="Helvetica" panose="020B0604020202020204" pitchFamily="34" charset="0"/>
            </a:endParaRPr>
          </a:p>
          <a:p>
            <a:pPr>
              <a:lnSpc>
                <a:spcPct val="80000"/>
              </a:lnSpc>
              <a:buFontTx/>
              <a:buNone/>
            </a:pPr>
            <a:r>
              <a:rPr lang="en-US" altLang="en-US" sz="3600">
                <a:latin typeface="Helvetica" panose="020B0604020202020204" pitchFamily="34" charset="0"/>
              </a:rPr>
              <a:t>w(A, B) is the weight of the edge connecting A to B.</a:t>
            </a:r>
          </a:p>
          <a:p>
            <a:pPr lvl="1">
              <a:lnSpc>
                <a:spcPct val="80000"/>
              </a:lnSpc>
            </a:pPr>
            <a:r>
              <a:rPr lang="en-US" altLang="en-US">
                <a:latin typeface="Helvetica" panose="020B0604020202020204" pitchFamily="34" charset="0"/>
              </a:rPr>
              <a:t>If there is no such edge, then w(A, B) = </a:t>
            </a:r>
            <a:r>
              <a:rPr lang="en-US" altLang="en-US">
                <a:latin typeface="Helvetica" panose="020B0604020202020204" pitchFamily="34" charset="0"/>
                <a:sym typeface="Symbol" panose="05050102010706020507" pitchFamily="18" charset="2"/>
              </a:rPr>
              <a:t>.</a:t>
            </a:r>
            <a:endParaRPr lang="en-US" altLang="en-US">
              <a:latin typeface="Helvetica" panose="020B0604020202020204" pitchFamily="34" charset="0"/>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D86DE3A1-25A9-4DAE-9FE4-10C7AA875F4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Single-Source Shortest Paths</a:t>
            </a:r>
          </a:p>
        </p:txBody>
      </p:sp>
      <p:sp>
        <p:nvSpPr>
          <p:cNvPr id="258051" name="Rectangle 3">
            <a:extLst>
              <a:ext uri="{FF2B5EF4-FFF2-40B4-BE49-F238E27FC236}">
                <a16:creationId xmlns:a16="http://schemas.microsoft.com/office/drawing/2014/main" id="{160C8CFE-C511-41FE-ADE2-00298DD1EE2E}"/>
              </a:ext>
            </a:extLst>
          </p:cNvPr>
          <p:cNvSpPr>
            <a:spLocks noGrp="1" noChangeArrowheads="1"/>
          </p:cNvSpPr>
          <p:nvPr>
            <p:ph type="body" idx="1"/>
          </p:nvPr>
        </p:nvSpPr>
        <p:spPr>
          <a:xfrm>
            <a:off x="455613" y="1600200"/>
            <a:ext cx="8226425" cy="4572000"/>
          </a:xfrm>
        </p:spPr>
        <p:txBody>
          <a:bodyPr/>
          <a:lstStyle/>
          <a:p>
            <a:pPr>
              <a:buFontTx/>
              <a:buNone/>
            </a:pPr>
            <a:r>
              <a:rPr lang="en-US" altLang="en-US" sz="2800">
                <a:latin typeface="Helvetica" panose="020B0604020202020204" pitchFamily="34" charset="0"/>
              </a:rPr>
              <a:t>Given start vertex </a:t>
            </a:r>
            <a:r>
              <a:rPr lang="en-US" altLang="en-US" sz="2800" i="1">
                <a:latin typeface="Helvetica" panose="020B0604020202020204" pitchFamily="34" charset="0"/>
              </a:rPr>
              <a:t>s</a:t>
            </a:r>
            <a:r>
              <a:rPr lang="en-US" altLang="en-US" sz="2800">
                <a:latin typeface="Helvetica" panose="020B0604020202020204" pitchFamily="34" charset="0"/>
              </a:rPr>
              <a:t>, find the shortest path from </a:t>
            </a:r>
            <a:r>
              <a:rPr lang="en-US" altLang="en-US" sz="2800" i="1">
                <a:latin typeface="Helvetica" panose="020B0604020202020204" pitchFamily="34" charset="0"/>
              </a:rPr>
              <a:t>s</a:t>
            </a:r>
            <a:r>
              <a:rPr lang="en-US" altLang="en-US" sz="2800">
                <a:latin typeface="Helvetica" panose="020B0604020202020204" pitchFamily="34" charset="0"/>
              </a:rPr>
              <a:t> to all other vertices.</a:t>
            </a:r>
          </a:p>
          <a:p>
            <a:pPr>
              <a:lnSpc>
                <a:spcPct val="2000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Try 1: Visit vertices in some order, compute shortest paths for all vertices seen so far, then add shortest path to next vertex </a:t>
            </a:r>
            <a:r>
              <a:rPr lang="en-US" altLang="en-US" sz="2800" i="1">
                <a:latin typeface="Helvetica" panose="020B0604020202020204" pitchFamily="34" charset="0"/>
              </a:rPr>
              <a:t>x</a:t>
            </a:r>
            <a:r>
              <a:rPr lang="en-US" altLang="en-US" sz="2800">
                <a:latin typeface="Helvetica" panose="020B0604020202020204" pitchFamily="34" charset="0"/>
              </a:rPr>
              <a:t>.</a:t>
            </a:r>
          </a:p>
          <a:p>
            <a:pPr>
              <a:lnSpc>
                <a:spcPct val="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Problem: Shortest path to a vertex already processed might go through </a:t>
            </a:r>
            <a:r>
              <a:rPr lang="en-US" altLang="en-US" sz="2800" i="1">
                <a:latin typeface="Helvetica" panose="020B0604020202020204" pitchFamily="34" charset="0"/>
              </a:rPr>
              <a:t>x</a:t>
            </a:r>
            <a:r>
              <a:rPr lang="en-US" altLang="en-US" sz="2800">
                <a:latin typeface="Helvetica" panose="020B0604020202020204" pitchFamily="34" charset="0"/>
              </a:rPr>
              <a:t>.</a:t>
            </a:r>
          </a:p>
          <a:p>
            <a:pPr>
              <a:buFontTx/>
              <a:buNone/>
            </a:pPr>
            <a:r>
              <a:rPr lang="en-US" altLang="en-US" sz="2800">
                <a:latin typeface="Helvetica" panose="020B0604020202020204" pitchFamily="34" charset="0"/>
              </a:rPr>
              <a:t>Solution: Process vertices in order of distance from </a:t>
            </a:r>
            <a:r>
              <a:rPr lang="en-US" altLang="en-US" sz="2800" i="1">
                <a:latin typeface="Helvetica" panose="020B0604020202020204" pitchFamily="34" charset="0"/>
              </a:rPr>
              <a:t>s</a:t>
            </a:r>
            <a:r>
              <a:rPr lang="en-US" altLang="en-US" sz="2800">
                <a:latin typeface="Helvetica" panose="020B0604020202020204" pitchFamily="34" charset="0"/>
              </a:rPr>
              <a:t>.</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E2E260C8-09DB-4BFC-9880-CDB05A934E30}"/>
              </a:ext>
            </a:extLst>
          </p:cNvPr>
          <p:cNvSpPr>
            <a:spLocks noGrp="1" noChangeArrowheads="1"/>
          </p:cNvSpPr>
          <p:nvPr>
            <p:ph type="title"/>
          </p:nvPr>
        </p:nvSpPr>
        <p:spPr/>
        <p:txBody>
          <a:bodyPr/>
          <a:lstStyle/>
          <a:p>
            <a:r>
              <a:rPr lang="en-US" altLang="en-US"/>
              <a:t>Example Graph</a:t>
            </a:r>
          </a:p>
        </p:txBody>
      </p:sp>
      <p:pic>
        <p:nvPicPr>
          <p:cNvPr id="259075" name="Picture 4" descr="DisGraph">
            <a:extLst>
              <a:ext uri="{FF2B5EF4-FFF2-40B4-BE49-F238E27FC236}">
                <a16:creationId xmlns:a16="http://schemas.microsoft.com/office/drawing/2014/main" id="{8852BC9A-35CD-44F7-9324-786FDE07B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76400"/>
            <a:ext cx="6762750"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8CB90B24-FD09-4C8C-A578-4A8E14CF23D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Dijkstra’s Algorithm Example</a:t>
            </a:r>
          </a:p>
        </p:txBody>
      </p:sp>
      <p:sp>
        <p:nvSpPr>
          <p:cNvPr id="260099" name="Rectangle 3">
            <a:extLst>
              <a:ext uri="{FF2B5EF4-FFF2-40B4-BE49-F238E27FC236}">
                <a16:creationId xmlns:a16="http://schemas.microsoft.com/office/drawing/2014/main" id="{FB14AB7F-8419-4B3D-808D-B3113C73AB38}"/>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sz="3600">
                <a:latin typeface="Helvetica" panose="020B0604020202020204" pitchFamily="34" charset="0"/>
              </a:rPr>
              <a:t> </a:t>
            </a:r>
          </a:p>
        </p:txBody>
      </p:sp>
      <p:graphicFrame>
        <p:nvGraphicFramePr>
          <p:cNvPr id="685060" name="Group 4">
            <a:extLst>
              <a:ext uri="{FF2B5EF4-FFF2-40B4-BE49-F238E27FC236}">
                <a16:creationId xmlns:a16="http://schemas.microsoft.com/office/drawing/2014/main" id="{1C12FE05-FA75-4962-B2B9-427EE3F670B4}"/>
              </a:ext>
            </a:extLst>
          </p:cNvPr>
          <p:cNvGraphicFramePr>
            <a:graphicFrameLocks noGrp="1"/>
          </p:cNvGraphicFramePr>
          <p:nvPr/>
        </p:nvGraphicFramePr>
        <p:xfrm>
          <a:off x="1828800" y="1676400"/>
          <a:ext cx="5334000" cy="4064000"/>
        </p:xfrm>
        <a:graphic>
          <a:graphicData uri="http://schemas.openxmlformats.org/drawingml/2006/table">
            <a:tbl>
              <a:tblPr/>
              <a:tblGrid>
                <a:gridCol w="184150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98500">
                  <a:extLst>
                    <a:ext uri="{9D8B030D-6E8A-4147-A177-3AD203B41FA5}">
                      <a16:colId xmlns:a16="http://schemas.microsoft.com/office/drawing/2014/main" val="20005"/>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Initial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sym typeface="Symbol" pitchFamily="26" charset="2"/>
                        </a:rPr>
                        <a:t></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sym typeface="Symbol" pitchFamily="26"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sym typeface="Symbol" pitchFamily="26"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sym typeface="Symbol" pitchFamily="26"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Process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sym typeface="Symbol" pitchFamily="26"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Process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Process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Process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Process 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F1A16E25-101C-4138-8A05-619FAF2B8CE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Dijkstra’s Implementation</a:t>
            </a:r>
          </a:p>
        </p:txBody>
      </p:sp>
      <p:sp>
        <p:nvSpPr>
          <p:cNvPr id="261123" name="Rectangle 3">
            <a:extLst>
              <a:ext uri="{FF2B5EF4-FFF2-40B4-BE49-F238E27FC236}">
                <a16:creationId xmlns:a16="http://schemas.microsoft.com/office/drawing/2014/main" id="{6C5F7A8A-6C43-4F94-89E4-544A629BC426}"/>
              </a:ext>
            </a:extLst>
          </p:cNvPr>
          <p:cNvSpPr>
            <a:spLocks noGrp="1" noChangeArrowheads="1"/>
          </p:cNvSpPr>
          <p:nvPr>
            <p:ph type="body" idx="1"/>
          </p:nvPr>
        </p:nvSpPr>
        <p:spPr>
          <a:xfrm>
            <a:off x="228600" y="1600200"/>
            <a:ext cx="8686800" cy="4572000"/>
          </a:xfrm>
        </p:spPr>
        <p:txBody>
          <a:bodyPr/>
          <a:lstStyle/>
          <a:p>
            <a:pPr>
              <a:lnSpc>
                <a:spcPct val="60000"/>
              </a:lnSpc>
              <a:buFontTx/>
              <a:buNone/>
            </a:pPr>
            <a:r>
              <a:rPr lang="en-US" altLang="en-US" sz="2400" b="1">
                <a:latin typeface="Courier New" panose="02070309020205020404" pitchFamily="49" charset="0"/>
              </a:rPr>
              <a:t>// Compute shortest path distances from s,</a:t>
            </a:r>
          </a:p>
          <a:p>
            <a:pPr>
              <a:lnSpc>
                <a:spcPct val="60000"/>
              </a:lnSpc>
              <a:buFontTx/>
              <a:buNone/>
            </a:pPr>
            <a:r>
              <a:rPr lang="en-US" altLang="en-US" sz="2400" b="1">
                <a:latin typeface="Courier New" panose="02070309020205020404" pitchFamily="49" charset="0"/>
              </a:rPr>
              <a:t>//   store them in D</a:t>
            </a:r>
          </a:p>
          <a:p>
            <a:pPr>
              <a:lnSpc>
                <a:spcPct val="60000"/>
              </a:lnSpc>
              <a:buFontTx/>
              <a:buNone/>
            </a:pPr>
            <a:r>
              <a:rPr lang="en-US" altLang="en-US" sz="2400" b="1">
                <a:latin typeface="Courier New" panose="02070309020205020404" pitchFamily="49" charset="0"/>
              </a:rPr>
              <a:t>void Dijkstra(Graph G, int s, int[] D) {</a:t>
            </a:r>
          </a:p>
          <a:p>
            <a:pPr>
              <a:lnSpc>
                <a:spcPct val="60000"/>
              </a:lnSpc>
              <a:buFontTx/>
              <a:buNone/>
            </a:pPr>
            <a:r>
              <a:rPr lang="en-US" altLang="en-US" sz="2400" b="1">
                <a:latin typeface="Courier New" panose="02070309020205020404" pitchFamily="49" charset="0"/>
              </a:rPr>
              <a:t>  for (int i=0; i&lt;G.n(); i++) // Initialize</a:t>
            </a:r>
          </a:p>
          <a:p>
            <a:pPr>
              <a:lnSpc>
                <a:spcPct val="60000"/>
              </a:lnSpc>
              <a:buFontTx/>
              <a:buNone/>
            </a:pPr>
            <a:r>
              <a:rPr lang="en-US" altLang="en-US" sz="2400" b="1">
                <a:latin typeface="Courier New" panose="02070309020205020404" pitchFamily="49" charset="0"/>
              </a:rPr>
              <a:t>    D[i] = Integer.MAX_VALUE;</a:t>
            </a:r>
          </a:p>
          <a:p>
            <a:pPr>
              <a:lnSpc>
                <a:spcPct val="60000"/>
              </a:lnSpc>
              <a:buFontTx/>
              <a:buNone/>
            </a:pPr>
            <a:r>
              <a:rPr lang="en-US" altLang="en-US" sz="2400" b="1">
                <a:latin typeface="Courier New" panose="02070309020205020404" pitchFamily="49" charset="0"/>
              </a:rPr>
              <a:t>  D[s] = 0;</a:t>
            </a:r>
          </a:p>
          <a:p>
            <a:pPr>
              <a:lnSpc>
                <a:spcPct val="60000"/>
              </a:lnSpc>
              <a:buFontTx/>
              <a:buNone/>
            </a:pPr>
            <a:r>
              <a:rPr lang="en-US" altLang="en-US" sz="2400" b="1">
                <a:latin typeface="Courier New" panose="02070309020205020404" pitchFamily="49" charset="0"/>
              </a:rPr>
              <a:t>  for (int i=0; i&lt;G.n(); i++) {</a:t>
            </a:r>
          </a:p>
          <a:p>
            <a:pPr>
              <a:lnSpc>
                <a:spcPct val="60000"/>
              </a:lnSpc>
              <a:buFontTx/>
              <a:buNone/>
            </a:pPr>
            <a:r>
              <a:rPr lang="en-US" altLang="en-US" sz="2400" b="1">
                <a:latin typeface="Courier New" panose="02070309020205020404" pitchFamily="49" charset="0"/>
              </a:rPr>
              <a:t>    int v = minVertex(G, D);</a:t>
            </a:r>
          </a:p>
          <a:p>
            <a:pPr>
              <a:lnSpc>
                <a:spcPct val="60000"/>
              </a:lnSpc>
              <a:buFontTx/>
              <a:buNone/>
            </a:pPr>
            <a:r>
              <a:rPr lang="en-US" altLang="en-US" sz="2400" b="1">
                <a:latin typeface="Courier New" panose="02070309020205020404" pitchFamily="49" charset="0"/>
              </a:rPr>
              <a:t>    G.setMark(v, VISITED);</a:t>
            </a:r>
          </a:p>
          <a:p>
            <a:pPr>
              <a:lnSpc>
                <a:spcPct val="60000"/>
              </a:lnSpc>
              <a:buFontTx/>
              <a:buNone/>
            </a:pPr>
            <a:r>
              <a:rPr lang="en-US" altLang="en-US" sz="2400" b="1">
                <a:latin typeface="Courier New" panose="02070309020205020404" pitchFamily="49" charset="0"/>
              </a:rPr>
              <a:t>    if (D[v] == Integer.MAX_VALUE) return;</a:t>
            </a:r>
          </a:p>
          <a:p>
            <a:pPr>
              <a:lnSpc>
                <a:spcPct val="60000"/>
              </a:lnSpc>
              <a:buFontTx/>
              <a:buNone/>
            </a:pPr>
            <a:r>
              <a:rPr lang="en-US" altLang="en-US" sz="2400" b="1">
                <a:latin typeface="Courier New" panose="02070309020205020404" pitchFamily="49" charset="0"/>
              </a:rPr>
              <a:t>    for (int w = G.first(v); w &lt; G.n();</a:t>
            </a:r>
          </a:p>
          <a:p>
            <a:pPr>
              <a:lnSpc>
                <a:spcPct val="60000"/>
              </a:lnSpc>
              <a:buFontTx/>
              <a:buNone/>
            </a:pPr>
            <a:r>
              <a:rPr lang="en-US" altLang="en-US" sz="2400" b="1">
                <a:latin typeface="Courier New" panose="02070309020205020404" pitchFamily="49" charset="0"/>
              </a:rPr>
              <a:t>                             w = G.next(v, w))</a:t>
            </a:r>
          </a:p>
          <a:p>
            <a:pPr>
              <a:lnSpc>
                <a:spcPct val="60000"/>
              </a:lnSpc>
              <a:buFontTx/>
              <a:buNone/>
            </a:pPr>
            <a:r>
              <a:rPr lang="en-US" altLang="en-US" sz="2400" b="1">
                <a:latin typeface="Courier New" panose="02070309020205020404" pitchFamily="49" charset="0"/>
              </a:rPr>
              <a:t>      if (D[w] &gt; (D[v] + G.weight(v, w)))</a:t>
            </a:r>
          </a:p>
          <a:p>
            <a:pPr>
              <a:lnSpc>
                <a:spcPct val="60000"/>
              </a:lnSpc>
              <a:buFontTx/>
              <a:buNone/>
            </a:pPr>
            <a:r>
              <a:rPr lang="en-US" altLang="en-US" sz="2400" b="1">
                <a:latin typeface="Courier New" panose="02070309020205020404" pitchFamily="49" charset="0"/>
              </a:rPr>
              <a:t>        D[w] = D[v] + G.weight(v, w);</a:t>
            </a:r>
          </a:p>
          <a:p>
            <a:pPr>
              <a:lnSpc>
                <a:spcPct val="60000"/>
              </a:lnSpc>
              <a:buFontTx/>
              <a:buNone/>
            </a:pPr>
            <a:r>
              <a:rPr lang="en-US" altLang="en-US" sz="2400" b="1">
                <a:latin typeface="Courier New" panose="02070309020205020404" pitchFamily="49" charset="0"/>
              </a:rPr>
              <a:t>  }</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316D7684-FD2D-4295-A4BA-8BC13D7632F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Implementing </a:t>
            </a:r>
            <a:r>
              <a:rPr lang="en-US" altLang="en-US">
                <a:latin typeface="Courier New" panose="02070309020205020404" pitchFamily="49" charset="0"/>
              </a:rPr>
              <a:t>minVertex</a:t>
            </a:r>
          </a:p>
        </p:txBody>
      </p:sp>
      <p:sp>
        <p:nvSpPr>
          <p:cNvPr id="262147" name="Rectangle 3">
            <a:extLst>
              <a:ext uri="{FF2B5EF4-FFF2-40B4-BE49-F238E27FC236}">
                <a16:creationId xmlns:a16="http://schemas.microsoft.com/office/drawing/2014/main" id="{A5E66A1D-BB1B-4AF8-9C34-61408201A549}"/>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Issue: How to determine the next-closest vertex? (I.e., implement </a:t>
            </a:r>
            <a:r>
              <a:rPr lang="en-US" altLang="en-US" b="1">
                <a:latin typeface="Courier New" panose="02070309020205020404" pitchFamily="49" charset="0"/>
              </a:rPr>
              <a:t>minVertex</a:t>
            </a:r>
            <a:r>
              <a:rPr lang="en-US" altLang="en-US">
                <a:latin typeface="Helvetica" panose="020B0604020202020204" pitchFamily="34" charset="0"/>
              </a:rPr>
              <a:t>)</a:t>
            </a:r>
          </a:p>
          <a:p>
            <a:pPr>
              <a:lnSpc>
                <a:spcPct val="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Approach 1: Scan through the table of current distances.</a:t>
            </a:r>
          </a:p>
          <a:p>
            <a:pPr lvl="1">
              <a:lnSpc>
                <a:spcPct val="80000"/>
              </a:lnSpc>
            </a:pPr>
            <a:r>
              <a:rPr lang="en-US" altLang="en-US">
                <a:latin typeface="Helvetica" panose="020B0604020202020204" pitchFamily="34" charset="0"/>
              </a:rPr>
              <a:t>Cost: </a:t>
            </a:r>
            <a:r>
              <a:rPr lang="en-US" altLang="en-US">
                <a:latin typeface="Symbol" panose="05050102010706020507" pitchFamily="18" charset="2"/>
              </a:rPr>
              <a:t>Q</a:t>
            </a:r>
            <a:r>
              <a:rPr lang="en-US" altLang="en-US">
                <a:latin typeface="Helvetica" panose="020B0604020202020204" pitchFamily="34" charset="0"/>
              </a:rPr>
              <a:t>(|</a:t>
            </a:r>
            <a:r>
              <a:rPr lang="en-US" altLang="en-US" b="1">
                <a:latin typeface="Helvetica" panose="020B0604020202020204" pitchFamily="34" charset="0"/>
              </a:rPr>
              <a:t>V</a:t>
            </a:r>
            <a:r>
              <a:rPr lang="en-US" altLang="en-US">
                <a:latin typeface="Helvetica" panose="020B0604020202020204" pitchFamily="34" charset="0"/>
              </a:rPr>
              <a:t>|</a:t>
            </a:r>
            <a:r>
              <a:rPr lang="en-US" altLang="en-US" baseline="30000">
                <a:latin typeface="Helvetica" panose="020B0604020202020204" pitchFamily="34" charset="0"/>
              </a:rPr>
              <a:t>2</a:t>
            </a:r>
            <a:r>
              <a:rPr lang="en-US" altLang="en-US">
                <a:latin typeface="Helvetica" panose="020B0604020202020204" pitchFamily="34" charset="0"/>
              </a:rPr>
              <a:t> + |</a:t>
            </a:r>
            <a:r>
              <a:rPr lang="en-US" altLang="en-US" b="1">
                <a:latin typeface="Helvetica" panose="020B0604020202020204" pitchFamily="34" charset="0"/>
              </a:rPr>
              <a:t>E</a:t>
            </a:r>
            <a:r>
              <a:rPr lang="en-US" altLang="en-US">
                <a:latin typeface="Helvetica" panose="020B0604020202020204" pitchFamily="34" charset="0"/>
              </a:rPr>
              <a:t>|) = </a:t>
            </a:r>
            <a:r>
              <a:rPr lang="en-US" altLang="en-US">
                <a:latin typeface="Symbol" panose="05050102010706020507" pitchFamily="18" charset="2"/>
              </a:rPr>
              <a:t>Q</a:t>
            </a:r>
            <a:r>
              <a:rPr lang="en-US" altLang="en-US">
                <a:latin typeface="Helvetica" panose="020B0604020202020204" pitchFamily="34" charset="0"/>
              </a:rPr>
              <a:t>(|</a:t>
            </a:r>
            <a:r>
              <a:rPr lang="en-US" altLang="en-US" b="1">
                <a:latin typeface="Helvetica" panose="020B0604020202020204" pitchFamily="34" charset="0"/>
              </a:rPr>
              <a:t>V</a:t>
            </a:r>
            <a:r>
              <a:rPr lang="en-US" altLang="en-US">
                <a:latin typeface="Helvetica" panose="020B0604020202020204" pitchFamily="34" charset="0"/>
              </a:rPr>
              <a:t>|</a:t>
            </a:r>
            <a:r>
              <a:rPr lang="en-US" altLang="en-US" baseline="30000">
                <a:latin typeface="Helvetica" panose="020B0604020202020204" pitchFamily="34" charset="0"/>
              </a:rPr>
              <a:t>2</a:t>
            </a:r>
            <a:r>
              <a:rPr lang="en-US" altLang="en-US">
                <a:latin typeface="Helvetica" panose="020B0604020202020204" pitchFamily="34" charset="0"/>
              </a:rPr>
              <a:t>).</a:t>
            </a:r>
          </a:p>
          <a:p>
            <a:pPr>
              <a:lnSpc>
                <a:spcPct val="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Approach 2: Store unprocessed vertices using a min-heap to implement a priority queue ordered by D value.  Must update priority queue for each edge.</a:t>
            </a:r>
          </a:p>
          <a:p>
            <a:pPr lvl="1">
              <a:lnSpc>
                <a:spcPct val="80000"/>
              </a:lnSpc>
            </a:pPr>
            <a:r>
              <a:rPr lang="en-US" altLang="en-US">
                <a:latin typeface="Helvetica" panose="020B0604020202020204" pitchFamily="34" charset="0"/>
              </a:rPr>
              <a:t>Cost: </a:t>
            </a:r>
            <a:r>
              <a:rPr lang="en-US" altLang="en-US">
                <a:latin typeface="Symbol" panose="05050102010706020507" pitchFamily="18" charset="2"/>
              </a:rPr>
              <a:t>Q</a:t>
            </a:r>
            <a:r>
              <a:rPr lang="en-US" altLang="en-US">
                <a:latin typeface="Helvetica" panose="020B0604020202020204" pitchFamily="34" charset="0"/>
              </a:rPr>
              <a:t>((|</a:t>
            </a:r>
            <a:r>
              <a:rPr lang="en-US" altLang="en-US" b="1">
                <a:latin typeface="Helvetica" panose="020B0604020202020204" pitchFamily="34" charset="0"/>
              </a:rPr>
              <a:t>V</a:t>
            </a:r>
            <a:r>
              <a:rPr lang="en-US" altLang="en-US">
                <a:latin typeface="Helvetica" panose="020B0604020202020204" pitchFamily="34" charset="0"/>
              </a:rPr>
              <a:t>| + |</a:t>
            </a:r>
            <a:r>
              <a:rPr lang="en-US" altLang="en-US" b="1">
                <a:latin typeface="Helvetica" panose="020B0604020202020204" pitchFamily="34" charset="0"/>
              </a:rPr>
              <a:t>E</a:t>
            </a:r>
            <a:r>
              <a:rPr lang="en-US" altLang="en-US">
                <a:latin typeface="Helvetica" panose="020B0604020202020204" pitchFamily="34" charset="0"/>
              </a:rPr>
              <a:t>|)log|</a:t>
            </a:r>
            <a:r>
              <a:rPr lang="en-US" altLang="en-US" b="1">
                <a:latin typeface="Helvetica" panose="020B0604020202020204" pitchFamily="34" charset="0"/>
              </a:rPr>
              <a:t>V</a:t>
            </a:r>
            <a:r>
              <a:rPr lang="en-US" altLang="en-US">
                <a:latin typeface="Helvetica" panose="020B0604020202020204" pitchFamily="34" charset="0"/>
              </a:rPr>
              <a:t>|)</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ABDFABFC-6019-4778-A0A8-659C463668E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Approach 1</a:t>
            </a:r>
            <a:endParaRPr lang="en-US" altLang="en-US">
              <a:latin typeface="Courier New" panose="02070309020205020404" pitchFamily="49" charset="0"/>
            </a:endParaRPr>
          </a:p>
        </p:txBody>
      </p:sp>
      <p:sp>
        <p:nvSpPr>
          <p:cNvPr id="263171" name="Rectangle 3">
            <a:extLst>
              <a:ext uri="{FF2B5EF4-FFF2-40B4-BE49-F238E27FC236}">
                <a16:creationId xmlns:a16="http://schemas.microsoft.com/office/drawing/2014/main" id="{B58C6D9C-463D-4C79-B320-21F7659FFE02}"/>
              </a:ext>
            </a:extLst>
          </p:cNvPr>
          <p:cNvSpPr>
            <a:spLocks noGrp="1" noChangeArrowheads="1"/>
          </p:cNvSpPr>
          <p:nvPr>
            <p:ph type="body" idx="1"/>
          </p:nvPr>
        </p:nvSpPr>
        <p:spPr>
          <a:xfrm>
            <a:off x="0" y="1600200"/>
            <a:ext cx="9144000" cy="4572000"/>
          </a:xfrm>
        </p:spPr>
        <p:txBody>
          <a:bodyPr/>
          <a:lstStyle/>
          <a:p>
            <a:pPr>
              <a:lnSpc>
                <a:spcPct val="60000"/>
              </a:lnSpc>
              <a:buFontTx/>
              <a:buNone/>
            </a:pPr>
            <a:r>
              <a:rPr lang="en-US" altLang="en-US" sz="2400" b="1">
                <a:latin typeface="Courier New" panose="02070309020205020404" pitchFamily="49" charset="0"/>
              </a:rPr>
              <a:t>int minVertex(Graph G, int[] D) {</a:t>
            </a:r>
          </a:p>
          <a:p>
            <a:pPr>
              <a:lnSpc>
                <a:spcPct val="60000"/>
              </a:lnSpc>
              <a:buFontTx/>
              <a:buNone/>
            </a:pPr>
            <a:r>
              <a:rPr lang="en-US" altLang="en-US" sz="2400" b="1">
                <a:latin typeface="Courier New" panose="02070309020205020404" pitchFamily="49" charset="0"/>
              </a:rPr>
              <a:t>  int v = 0; // Initialize to unvisited vertex;</a:t>
            </a:r>
          </a:p>
          <a:p>
            <a:pPr>
              <a:lnSpc>
                <a:spcPct val="60000"/>
              </a:lnSpc>
              <a:buFontTx/>
              <a:buNone/>
            </a:pPr>
            <a:r>
              <a:rPr lang="en-US" altLang="en-US" sz="2400" b="1">
                <a:latin typeface="Courier New" panose="02070309020205020404" pitchFamily="49" charset="0"/>
              </a:rPr>
              <a:t>  for (int i=0; i&lt;G.n(); i++)</a:t>
            </a:r>
          </a:p>
          <a:p>
            <a:pPr>
              <a:lnSpc>
                <a:spcPct val="60000"/>
              </a:lnSpc>
              <a:buFontTx/>
              <a:buNone/>
            </a:pPr>
            <a:r>
              <a:rPr lang="en-US" altLang="en-US" sz="2400" b="1">
                <a:latin typeface="Courier New" panose="02070309020205020404" pitchFamily="49" charset="0"/>
              </a:rPr>
              <a:t>    if (G.getMark(i) == UNVISITED)</a:t>
            </a:r>
          </a:p>
          <a:p>
            <a:pPr>
              <a:lnSpc>
                <a:spcPct val="60000"/>
              </a:lnSpc>
              <a:buFontTx/>
              <a:buNone/>
            </a:pPr>
            <a:r>
              <a:rPr lang="en-US" altLang="en-US" sz="2400" b="1">
                <a:latin typeface="Courier New" panose="02070309020205020404" pitchFamily="49" charset="0"/>
              </a:rPr>
              <a:t>      { v = i; break; }</a:t>
            </a:r>
          </a:p>
          <a:p>
            <a:pPr>
              <a:lnSpc>
                <a:spcPct val="60000"/>
              </a:lnSpc>
              <a:buFontTx/>
              <a:buNone/>
            </a:pPr>
            <a:r>
              <a:rPr lang="en-US" altLang="en-US" sz="2400" b="1">
                <a:latin typeface="Courier New" panose="02070309020205020404" pitchFamily="49" charset="0"/>
              </a:rPr>
              <a:t>  for (int i=0; i&lt;G.n(); i++)</a:t>
            </a:r>
          </a:p>
          <a:p>
            <a:pPr>
              <a:lnSpc>
                <a:spcPct val="60000"/>
              </a:lnSpc>
              <a:buFontTx/>
              <a:buNone/>
            </a:pPr>
            <a:r>
              <a:rPr lang="en-US" altLang="en-US" sz="2400" b="1">
                <a:latin typeface="Courier New" panose="02070309020205020404" pitchFamily="49" charset="0"/>
              </a:rPr>
              <a:t>    // Now find smallest value</a:t>
            </a:r>
          </a:p>
          <a:p>
            <a:pPr>
              <a:lnSpc>
                <a:spcPct val="60000"/>
              </a:lnSpc>
              <a:buFontTx/>
              <a:buNone/>
            </a:pPr>
            <a:r>
              <a:rPr lang="en-US" altLang="en-US" sz="2400" b="1">
                <a:latin typeface="Courier New" panose="02070309020205020404" pitchFamily="49" charset="0"/>
              </a:rPr>
              <a:t>    if ((G.getMark(i) == UNVISITED) &amp;&amp;</a:t>
            </a:r>
          </a:p>
          <a:p>
            <a:pPr>
              <a:lnSpc>
                <a:spcPct val="60000"/>
              </a:lnSpc>
              <a:buFontTx/>
              <a:buNone/>
            </a:pPr>
            <a:r>
              <a:rPr lang="en-US" altLang="en-US" sz="2400" b="1">
                <a:latin typeface="Courier New" panose="02070309020205020404" pitchFamily="49" charset="0"/>
              </a:rPr>
              <a:t>        (D[i] &lt; D[v]))</a:t>
            </a:r>
          </a:p>
          <a:p>
            <a:pPr>
              <a:lnSpc>
                <a:spcPct val="60000"/>
              </a:lnSpc>
              <a:buFontTx/>
              <a:buNone/>
            </a:pPr>
            <a:r>
              <a:rPr lang="en-US" altLang="en-US" sz="2400" b="1">
                <a:latin typeface="Courier New" panose="02070309020205020404" pitchFamily="49" charset="0"/>
              </a:rPr>
              <a:t>      v = i;</a:t>
            </a:r>
          </a:p>
          <a:p>
            <a:pPr>
              <a:lnSpc>
                <a:spcPct val="60000"/>
              </a:lnSpc>
              <a:buFontTx/>
              <a:buNone/>
            </a:pPr>
            <a:r>
              <a:rPr lang="en-US" altLang="en-US" sz="2400" b="1">
                <a:latin typeface="Courier New" panose="02070309020205020404" pitchFamily="49" charset="0"/>
              </a:rPr>
              <a:t>  return v;</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D876F382-D05F-4429-B43E-7FC0E71AEAD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Approach 2</a:t>
            </a:r>
            <a:endParaRPr lang="en-US" altLang="en-US">
              <a:latin typeface="Courier New" panose="02070309020205020404" pitchFamily="49" charset="0"/>
            </a:endParaRPr>
          </a:p>
        </p:txBody>
      </p:sp>
      <p:sp>
        <p:nvSpPr>
          <p:cNvPr id="264195" name="Rectangle 3">
            <a:extLst>
              <a:ext uri="{FF2B5EF4-FFF2-40B4-BE49-F238E27FC236}">
                <a16:creationId xmlns:a16="http://schemas.microsoft.com/office/drawing/2014/main" id="{3E238FEF-2AC7-454D-8ACD-9918FA426825}"/>
              </a:ext>
            </a:extLst>
          </p:cNvPr>
          <p:cNvSpPr>
            <a:spLocks noGrp="1" noChangeArrowheads="1"/>
          </p:cNvSpPr>
          <p:nvPr>
            <p:ph type="body" idx="1"/>
          </p:nvPr>
        </p:nvSpPr>
        <p:spPr>
          <a:xfrm>
            <a:off x="228600" y="1371600"/>
            <a:ext cx="8915400" cy="4572000"/>
          </a:xfrm>
        </p:spPr>
        <p:txBody>
          <a:bodyPr/>
          <a:lstStyle/>
          <a:p>
            <a:pPr>
              <a:lnSpc>
                <a:spcPct val="50000"/>
              </a:lnSpc>
              <a:spcBef>
                <a:spcPts val="600"/>
              </a:spcBef>
              <a:buFontTx/>
              <a:buNone/>
            </a:pPr>
            <a:r>
              <a:rPr lang="en-US" altLang="en-US" sz="2400" b="1">
                <a:latin typeface="Courier New" panose="02070309020205020404" pitchFamily="49" charset="0"/>
              </a:rPr>
              <a:t>void Dijkstra(Graph G, int s, int[] D) {</a:t>
            </a:r>
          </a:p>
          <a:p>
            <a:pPr>
              <a:lnSpc>
                <a:spcPct val="50000"/>
              </a:lnSpc>
              <a:spcBef>
                <a:spcPts val="600"/>
              </a:spcBef>
              <a:buFontTx/>
              <a:buNone/>
            </a:pPr>
            <a:r>
              <a:rPr lang="en-US" altLang="en-US" sz="2400" b="1">
                <a:latin typeface="Courier New" panose="02070309020205020404" pitchFamily="49" charset="0"/>
              </a:rPr>
              <a:t>  int v, w;</a:t>
            </a:r>
          </a:p>
          <a:p>
            <a:pPr>
              <a:lnSpc>
                <a:spcPct val="50000"/>
              </a:lnSpc>
              <a:spcBef>
                <a:spcPts val="600"/>
              </a:spcBef>
              <a:buFontTx/>
              <a:buNone/>
            </a:pPr>
            <a:r>
              <a:rPr lang="en-US" altLang="en-US" sz="2400" b="1">
                <a:latin typeface="Courier New" panose="02070309020205020404" pitchFamily="49" charset="0"/>
              </a:rPr>
              <a:t>  DijkElem[] E = new DijkElem[G.e()];</a:t>
            </a:r>
          </a:p>
          <a:p>
            <a:pPr>
              <a:lnSpc>
                <a:spcPct val="50000"/>
              </a:lnSpc>
              <a:spcBef>
                <a:spcPts val="600"/>
              </a:spcBef>
              <a:buFontTx/>
              <a:buNone/>
            </a:pPr>
            <a:r>
              <a:rPr lang="en-US" altLang="en-US" sz="2400" b="1">
                <a:latin typeface="Courier New" panose="02070309020205020404" pitchFamily="49" charset="0"/>
              </a:rPr>
              <a:t>  E[0] = new DijkElem(s, 0);</a:t>
            </a:r>
          </a:p>
          <a:p>
            <a:pPr>
              <a:lnSpc>
                <a:spcPct val="50000"/>
              </a:lnSpc>
              <a:spcBef>
                <a:spcPts val="600"/>
              </a:spcBef>
              <a:buFontTx/>
              <a:buNone/>
            </a:pPr>
            <a:r>
              <a:rPr lang="en-US" altLang="en-US" sz="2400" b="1">
                <a:latin typeface="Courier New" panose="02070309020205020404" pitchFamily="49" charset="0"/>
              </a:rPr>
              <a:t>  MinHeap&lt;DijkElem&gt; H =</a:t>
            </a:r>
          </a:p>
          <a:p>
            <a:pPr>
              <a:lnSpc>
                <a:spcPct val="50000"/>
              </a:lnSpc>
              <a:spcBef>
                <a:spcPts val="600"/>
              </a:spcBef>
              <a:buFontTx/>
              <a:buNone/>
            </a:pPr>
            <a:r>
              <a:rPr lang="en-US" altLang="en-US" sz="2400" b="1">
                <a:latin typeface="Courier New" panose="02070309020205020404" pitchFamily="49" charset="0"/>
              </a:rPr>
              <a:t>           new MinHeap&lt;DijkElem&gt;(E, 1, G.e());</a:t>
            </a:r>
          </a:p>
          <a:p>
            <a:pPr>
              <a:lnSpc>
                <a:spcPct val="50000"/>
              </a:lnSpc>
              <a:spcBef>
                <a:spcPts val="600"/>
              </a:spcBef>
              <a:buFontTx/>
              <a:buNone/>
            </a:pPr>
            <a:r>
              <a:rPr lang="en-US" altLang="en-US" sz="2400" b="1">
                <a:latin typeface="Courier New" panose="02070309020205020404" pitchFamily="49" charset="0"/>
              </a:rPr>
              <a:t>  for (int i=0; i&lt;G.n(); i++)</a:t>
            </a:r>
          </a:p>
          <a:p>
            <a:pPr>
              <a:lnSpc>
                <a:spcPct val="50000"/>
              </a:lnSpc>
              <a:spcBef>
                <a:spcPts val="600"/>
              </a:spcBef>
              <a:buFontTx/>
              <a:buNone/>
            </a:pPr>
            <a:r>
              <a:rPr lang="en-US" altLang="en-US" sz="2400" b="1">
                <a:latin typeface="Courier New" panose="02070309020205020404" pitchFamily="49" charset="0"/>
              </a:rPr>
              <a:t>    D[i] = Integer.MAX_VALUE;</a:t>
            </a:r>
          </a:p>
          <a:p>
            <a:pPr>
              <a:lnSpc>
                <a:spcPct val="50000"/>
              </a:lnSpc>
              <a:spcBef>
                <a:spcPts val="600"/>
              </a:spcBef>
              <a:buFontTx/>
              <a:buNone/>
            </a:pPr>
            <a:r>
              <a:rPr lang="en-US" altLang="en-US" sz="2400" b="1">
                <a:latin typeface="Courier New" panose="02070309020205020404" pitchFamily="49" charset="0"/>
              </a:rPr>
              <a:t>  D[s] = 0;</a:t>
            </a:r>
          </a:p>
          <a:p>
            <a:pPr>
              <a:lnSpc>
                <a:spcPct val="50000"/>
              </a:lnSpc>
              <a:spcBef>
                <a:spcPts val="600"/>
              </a:spcBef>
              <a:buFontTx/>
              <a:buNone/>
            </a:pPr>
            <a:r>
              <a:rPr lang="en-US" altLang="en-US" sz="2400" b="1">
                <a:latin typeface="Courier New" panose="02070309020205020404" pitchFamily="49" charset="0"/>
              </a:rPr>
              <a:t>  for (int i=0; i&lt;G.n(); i++) {</a:t>
            </a:r>
          </a:p>
          <a:p>
            <a:pPr>
              <a:lnSpc>
                <a:spcPct val="50000"/>
              </a:lnSpc>
              <a:spcBef>
                <a:spcPts val="600"/>
              </a:spcBef>
              <a:buFontTx/>
              <a:buNone/>
            </a:pPr>
            <a:r>
              <a:rPr lang="en-US" altLang="en-US" sz="2400" b="1">
                <a:latin typeface="Courier New" panose="02070309020205020404" pitchFamily="49" charset="0"/>
              </a:rPr>
              <a:t>    do { v = (H.removemin()).vertex(); }</a:t>
            </a:r>
          </a:p>
          <a:p>
            <a:pPr>
              <a:lnSpc>
                <a:spcPct val="50000"/>
              </a:lnSpc>
              <a:spcBef>
                <a:spcPts val="600"/>
              </a:spcBef>
              <a:buFontTx/>
              <a:buNone/>
            </a:pPr>
            <a:r>
              <a:rPr lang="en-US" altLang="en-US" sz="2400" b="1">
                <a:latin typeface="Courier New" panose="02070309020205020404" pitchFamily="49" charset="0"/>
              </a:rPr>
              <a:t>      while (G.getMark(v) == VISITED);</a:t>
            </a:r>
          </a:p>
          <a:p>
            <a:pPr>
              <a:lnSpc>
                <a:spcPct val="50000"/>
              </a:lnSpc>
              <a:spcBef>
                <a:spcPts val="600"/>
              </a:spcBef>
              <a:buFontTx/>
              <a:buNone/>
            </a:pPr>
            <a:r>
              <a:rPr lang="en-US" altLang="en-US" sz="2400" b="1">
                <a:latin typeface="Courier New" panose="02070309020205020404" pitchFamily="49" charset="0"/>
              </a:rPr>
              <a:t>    G.setMark(v, VISITED);</a:t>
            </a:r>
          </a:p>
          <a:p>
            <a:pPr>
              <a:lnSpc>
                <a:spcPct val="50000"/>
              </a:lnSpc>
              <a:spcBef>
                <a:spcPts val="600"/>
              </a:spcBef>
              <a:buFontTx/>
              <a:buNone/>
            </a:pPr>
            <a:r>
              <a:rPr lang="en-US" altLang="en-US" sz="2400" b="1">
                <a:latin typeface="Courier New" panose="02070309020205020404" pitchFamily="49" charset="0"/>
              </a:rPr>
              <a:t>    if (D[v] == Integer.MAX_VALUE) return;</a:t>
            </a:r>
          </a:p>
          <a:p>
            <a:pPr>
              <a:lnSpc>
                <a:spcPct val="50000"/>
              </a:lnSpc>
              <a:spcBef>
                <a:spcPts val="600"/>
              </a:spcBef>
              <a:buFontTx/>
              <a:buNone/>
            </a:pPr>
            <a:r>
              <a:rPr lang="en-US" altLang="en-US" sz="2400" b="1">
                <a:latin typeface="Courier New" panose="02070309020205020404" pitchFamily="49" charset="0"/>
              </a:rPr>
              <a:t>    for (w=G.first(v); w&lt;G.n(); w=G.next(v, w))</a:t>
            </a:r>
          </a:p>
          <a:p>
            <a:pPr>
              <a:lnSpc>
                <a:spcPct val="50000"/>
              </a:lnSpc>
              <a:spcBef>
                <a:spcPts val="600"/>
              </a:spcBef>
              <a:buFontTx/>
              <a:buNone/>
            </a:pPr>
            <a:r>
              <a:rPr lang="en-US" altLang="en-US" sz="2400" b="1">
                <a:latin typeface="Courier New" panose="02070309020205020404" pitchFamily="49" charset="0"/>
              </a:rPr>
              <a:t>      if (D[w] &gt; (D[v] + G.weight(v, w))) {</a:t>
            </a:r>
          </a:p>
          <a:p>
            <a:pPr>
              <a:lnSpc>
                <a:spcPct val="50000"/>
              </a:lnSpc>
              <a:spcBef>
                <a:spcPts val="600"/>
              </a:spcBef>
              <a:buFontTx/>
              <a:buNone/>
            </a:pPr>
            <a:r>
              <a:rPr lang="en-US" altLang="en-US" sz="2400" b="1">
                <a:latin typeface="Courier New" panose="02070309020205020404" pitchFamily="49" charset="0"/>
              </a:rPr>
              <a:t>        D[w] = D[v] + G.weight(v, w);</a:t>
            </a:r>
          </a:p>
          <a:p>
            <a:pPr>
              <a:lnSpc>
                <a:spcPct val="50000"/>
              </a:lnSpc>
              <a:spcBef>
                <a:spcPts val="600"/>
              </a:spcBef>
              <a:buFontTx/>
              <a:buNone/>
            </a:pPr>
            <a:r>
              <a:rPr lang="en-US" altLang="en-US" sz="2400" b="1">
                <a:latin typeface="Courier New" panose="02070309020205020404" pitchFamily="49" charset="0"/>
              </a:rPr>
              <a:t>        H.insert(new DijkElem(w, D[w]));</a:t>
            </a:r>
          </a:p>
          <a:p>
            <a:pPr>
              <a:lnSpc>
                <a:spcPct val="50000"/>
              </a:lnSpc>
              <a:spcBef>
                <a:spcPts val="600"/>
              </a:spcBef>
              <a:buFontTx/>
              <a:buNone/>
            </a:pPr>
            <a:r>
              <a:rPr lang="en-US" altLang="en-US" sz="2400" b="1">
                <a:latin typeface="Courier New" panose="02070309020205020404" pitchFamily="49" charset="0"/>
              </a:rPr>
              <a:t>      }</a:t>
            </a:r>
          </a:p>
          <a:p>
            <a:pPr>
              <a:lnSpc>
                <a:spcPct val="50000"/>
              </a:lnSpc>
              <a:spcBef>
                <a:spcPts val="600"/>
              </a:spcBef>
              <a:buFontTx/>
              <a:buNone/>
            </a:pPr>
            <a:r>
              <a:rPr lang="en-US" altLang="en-US" sz="2400" b="1">
                <a:latin typeface="Courier New" panose="02070309020205020404" pitchFamily="49" charset="0"/>
              </a:rPr>
              <a:t>  }</a:t>
            </a:r>
          </a:p>
          <a:p>
            <a:pPr>
              <a:lnSpc>
                <a:spcPct val="50000"/>
              </a:lnSpc>
              <a:spcBef>
                <a:spcPts val="600"/>
              </a:spcBef>
              <a:buFontTx/>
              <a:buNone/>
            </a:pPr>
            <a:r>
              <a:rPr lang="en-US" altLang="en-US" sz="2400" b="1">
                <a:latin typeface="Courier New" panose="02070309020205020404" pitchFamily="49" charset="0"/>
              </a:rPr>
              <a:t>}</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8FE111A1-8291-4CB8-ACD0-D478A8EA89E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Minimal Cost Spanning Trees</a:t>
            </a:r>
            <a:endParaRPr lang="en-US" altLang="en-US">
              <a:latin typeface="Courier New" panose="02070309020205020404" pitchFamily="49" charset="0"/>
            </a:endParaRPr>
          </a:p>
        </p:txBody>
      </p:sp>
      <p:sp>
        <p:nvSpPr>
          <p:cNvPr id="265219" name="Rectangle 3">
            <a:extLst>
              <a:ext uri="{FF2B5EF4-FFF2-40B4-BE49-F238E27FC236}">
                <a16:creationId xmlns:a16="http://schemas.microsoft.com/office/drawing/2014/main" id="{FD2EE2A5-CB51-488E-AE55-172FBC71FDB1}"/>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Minimal Cost Spanning Tree (MST) Problem:</a:t>
            </a:r>
          </a:p>
          <a:p>
            <a:pPr>
              <a:lnSpc>
                <a:spcPct val="10000"/>
              </a:lnSpc>
              <a:buFontTx/>
              <a:buNone/>
            </a:pPr>
            <a:endParaRPr lang="en-US" altLang="en-US">
              <a:latin typeface="Helvetica" panose="020B0604020202020204" pitchFamily="34" charset="0"/>
            </a:endParaRPr>
          </a:p>
          <a:p>
            <a:pPr lvl="1">
              <a:lnSpc>
                <a:spcPct val="80000"/>
              </a:lnSpc>
              <a:buFontTx/>
              <a:buNone/>
            </a:pPr>
            <a:r>
              <a:rPr lang="en-US" altLang="en-US">
                <a:latin typeface="Helvetica" panose="020B0604020202020204" pitchFamily="34" charset="0"/>
              </a:rPr>
              <a:t>Input: An undirected, connected graph G.</a:t>
            </a:r>
          </a:p>
          <a:p>
            <a:pPr lvl="1">
              <a:lnSpc>
                <a:spcPct val="80000"/>
              </a:lnSpc>
              <a:buFontTx/>
              <a:buNone/>
            </a:pPr>
            <a:r>
              <a:rPr lang="en-US" altLang="en-US">
                <a:latin typeface="Helvetica" panose="020B0604020202020204" pitchFamily="34" charset="0"/>
              </a:rPr>
              <a:t>Output: The subgraph of G that</a:t>
            </a:r>
          </a:p>
          <a:p>
            <a:pPr lvl="1">
              <a:lnSpc>
                <a:spcPct val="80000"/>
              </a:lnSpc>
              <a:buFontTx/>
              <a:buNone/>
            </a:pPr>
            <a:r>
              <a:rPr lang="en-US" altLang="en-US">
                <a:latin typeface="Helvetica" panose="020B0604020202020204" pitchFamily="34" charset="0"/>
              </a:rPr>
              <a:t>  1) has minimum total cost as measured by summing the values of all the edges in the subset, and</a:t>
            </a:r>
          </a:p>
          <a:p>
            <a:pPr lvl="1">
              <a:lnSpc>
                <a:spcPct val="80000"/>
              </a:lnSpc>
              <a:buFontTx/>
              <a:buNone/>
            </a:pPr>
            <a:r>
              <a:rPr lang="en-US" altLang="en-US">
                <a:latin typeface="Helvetica" panose="020B0604020202020204" pitchFamily="34" charset="0"/>
              </a:rPr>
              <a:t>  2) keeps the vertices connected.</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CF42CDD5-AB0E-4CD5-B538-0645E79BBB1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MST Example</a:t>
            </a:r>
            <a:endParaRPr lang="en-US" altLang="en-US">
              <a:latin typeface="Courier New" panose="02070309020205020404" pitchFamily="49" charset="0"/>
            </a:endParaRPr>
          </a:p>
        </p:txBody>
      </p:sp>
      <p:sp>
        <p:nvSpPr>
          <p:cNvPr id="266243" name="Rectangle 3">
            <a:extLst>
              <a:ext uri="{FF2B5EF4-FFF2-40B4-BE49-F238E27FC236}">
                <a16:creationId xmlns:a16="http://schemas.microsoft.com/office/drawing/2014/main" id="{AE2F3871-5BE1-42C0-826A-54439CF1400C}"/>
              </a:ext>
            </a:extLst>
          </p:cNvPr>
          <p:cNvSpPr>
            <a:spLocks noGrp="1" noChangeArrowheads="1"/>
          </p:cNvSpPr>
          <p:nvPr>
            <p:ph type="body" idx="1"/>
          </p:nvPr>
        </p:nvSpPr>
        <p:spPr>
          <a:xfrm>
            <a:off x="455613" y="1600200"/>
            <a:ext cx="8226425" cy="4572000"/>
          </a:xfrm>
        </p:spPr>
        <p:txBody>
          <a:bodyPr/>
          <a:lstStyle/>
          <a:p>
            <a:pPr>
              <a:lnSpc>
                <a:spcPct val="80000"/>
              </a:lnSpc>
              <a:buFontTx/>
              <a:buNone/>
            </a:pPr>
            <a:endParaRPr lang="en-US" altLang="en-US">
              <a:latin typeface="Helvetica" panose="020B0604020202020204" pitchFamily="34" charset="0"/>
            </a:endParaRPr>
          </a:p>
        </p:txBody>
      </p:sp>
      <p:pic>
        <p:nvPicPr>
          <p:cNvPr id="266244" name="Picture 4" descr="MST">
            <a:extLst>
              <a:ext uri="{FF2B5EF4-FFF2-40B4-BE49-F238E27FC236}">
                <a16:creationId xmlns:a16="http://schemas.microsoft.com/office/drawing/2014/main" id="{0AA9F1B2-9855-45E6-AAF3-4366B1132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92" t="3195" r="3192" b="3195"/>
          <a:stretch>
            <a:fillRect/>
          </a:stretch>
        </p:blipFill>
        <p:spPr bwMode="auto">
          <a:xfrm>
            <a:off x="2362200" y="1524000"/>
            <a:ext cx="47244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31EA098-D3E0-40AD-BB82-E4375840C581}"/>
              </a:ext>
            </a:extLst>
          </p:cNvPr>
          <p:cNvSpPr>
            <a:spLocks noGrp="1"/>
          </p:cNvSpPr>
          <p:nvPr>
            <p:ph type="title"/>
          </p:nvPr>
        </p:nvSpPr>
        <p:spPr/>
        <p:txBody>
          <a:bodyPr/>
          <a:lstStyle/>
          <a:p>
            <a:r>
              <a:rPr lang="en-US" altLang="en-US">
                <a:latin typeface="Helvetica" panose="020B0604020202020204" pitchFamily="34" charset="0"/>
                <a:cs typeface="Helvetica" panose="020B0604020202020204" pitchFamily="34" charset="0"/>
              </a:rPr>
              <a:t>Mathematical Proof</a:t>
            </a:r>
          </a:p>
        </p:txBody>
      </p:sp>
      <p:sp>
        <p:nvSpPr>
          <p:cNvPr id="3" name="Content Placeholder 2">
            <a:extLst>
              <a:ext uri="{FF2B5EF4-FFF2-40B4-BE49-F238E27FC236}">
                <a16:creationId xmlns:a16="http://schemas.microsoft.com/office/drawing/2014/main" id="{84D8FA20-D267-47F1-8963-45DBF499E11F}"/>
              </a:ext>
            </a:extLst>
          </p:cNvPr>
          <p:cNvSpPr>
            <a:spLocks noGrp="1"/>
          </p:cNvSpPr>
          <p:nvPr>
            <p:ph idx="1"/>
          </p:nvPr>
        </p:nvSpPr>
        <p:spPr>
          <a:xfrm>
            <a:off x="685800" y="1981200"/>
            <a:ext cx="7772400" cy="5029200"/>
          </a:xfrm>
        </p:spPr>
        <p:txBody>
          <a:bodyPr/>
          <a:lstStyle/>
          <a:p>
            <a:pPr marL="457200" indent="-457200">
              <a:defRPr/>
            </a:pPr>
            <a:r>
              <a:rPr lang="en-US" dirty="0">
                <a:latin typeface="Helvetica" pitchFamily="34" charset="0"/>
                <a:cs typeface="Helvetica" pitchFamily="34" charset="0"/>
              </a:rPr>
              <a:t>Three templates for mathematical proof</a:t>
            </a:r>
          </a:p>
          <a:p>
            <a:pPr marL="914400" lvl="1" indent="-514350">
              <a:buFont typeface="+mj-lt"/>
              <a:buAutoNum type="arabicPeriod"/>
              <a:defRPr/>
            </a:pPr>
            <a:r>
              <a:rPr lang="en-US" dirty="0">
                <a:latin typeface="Helvetica" pitchFamily="34" charset="0"/>
                <a:cs typeface="Helvetica" pitchFamily="34" charset="0"/>
              </a:rPr>
              <a:t>Direct Proof</a:t>
            </a:r>
          </a:p>
          <a:p>
            <a:pPr marL="857250" lvl="1" indent="-457200">
              <a:buFont typeface="+mj-lt"/>
              <a:buAutoNum type="arabicPeriod"/>
              <a:defRPr/>
            </a:pPr>
            <a:r>
              <a:rPr lang="en-US" dirty="0">
                <a:latin typeface="Helvetica" pitchFamily="34" charset="0"/>
                <a:cs typeface="Helvetica" pitchFamily="34" charset="0"/>
              </a:rPr>
              <a:t>Proof by Contradiction</a:t>
            </a:r>
          </a:p>
          <a:p>
            <a:pPr marL="857250" lvl="1" indent="-457200">
              <a:buFont typeface="+mj-lt"/>
              <a:buAutoNum type="arabicPeriod"/>
              <a:defRPr/>
            </a:pPr>
            <a:r>
              <a:rPr lang="en-US" dirty="0">
                <a:latin typeface="Helvetica" pitchFamily="34" charset="0"/>
                <a:cs typeface="Helvetica" pitchFamily="34" charset="0"/>
              </a:rPr>
              <a:t>Proof by mathematical induction</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0E6C9E31-1639-492B-B072-C1BBCD65CA7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Prim’s MST Algorithm</a:t>
            </a:r>
            <a:endParaRPr lang="en-US" altLang="en-US">
              <a:latin typeface="Courier New" panose="02070309020205020404" pitchFamily="49" charset="0"/>
            </a:endParaRPr>
          </a:p>
        </p:txBody>
      </p:sp>
      <p:sp>
        <p:nvSpPr>
          <p:cNvPr id="267267" name="Rectangle 3">
            <a:extLst>
              <a:ext uri="{FF2B5EF4-FFF2-40B4-BE49-F238E27FC236}">
                <a16:creationId xmlns:a16="http://schemas.microsoft.com/office/drawing/2014/main" id="{A98DAD47-52DF-4FEA-878D-5D22D80640B0}"/>
              </a:ext>
            </a:extLst>
          </p:cNvPr>
          <p:cNvSpPr>
            <a:spLocks noGrp="1" noChangeArrowheads="1"/>
          </p:cNvSpPr>
          <p:nvPr>
            <p:ph type="body" idx="1"/>
          </p:nvPr>
        </p:nvSpPr>
        <p:spPr>
          <a:xfrm>
            <a:off x="0" y="1371600"/>
            <a:ext cx="9144000" cy="4572000"/>
          </a:xfrm>
        </p:spPr>
        <p:txBody>
          <a:bodyPr/>
          <a:lstStyle/>
          <a:p>
            <a:pPr>
              <a:lnSpc>
                <a:spcPct val="60000"/>
              </a:lnSpc>
              <a:buFontTx/>
              <a:buNone/>
            </a:pPr>
            <a:r>
              <a:rPr lang="en-US" altLang="en-US" sz="2400" b="1">
                <a:latin typeface="Courier New" panose="02070309020205020404" pitchFamily="49" charset="0"/>
              </a:rPr>
              <a:t>// Compute a minimal-cost spanning tree</a:t>
            </a:r>
          </a:p>
          <a:p>
            <a:pPr>
              <a:lnSpc>
                <a:spcPct val="60000"/>
              </a:lnSpc>
              <a:buFontTx/>
              <a:buNone/>
            </a:pPr>
            <a:r>
              <a:rPr lang="en-US" altLang="en-US" sz="2400" b="1">
                <a:latin typeface="Courier New" panose="02070309020205020404" pitchFamily="49" charset="0"/>
              </a:rPr>
              <a:t>void Prim(Graph G, int s, int[] D, int[] V) {</a:t>
            </a:r>
          </a:p>
          <a:p>
            <a:pPr>
              <a:lnSpc>
                <a:spcPct val="60000"/>
              </a:lnSpc>
              <a:buFontTx/>
              <a:buNone/>
            </a:pPr>
            <a:r>
              <a:rPr lang="en-US" altLang="en-US" sz="2400" b="1">
                <a:latin typeface="Courier New" panose="02070309020205020404" pitchFamily="49" charset="0"/>
              </a:rPr>
              <a:t>  int v, w;</a:t>
            </a:r>
          </a:p>
          <a:p>
            <a:pPr>
              <a:lnSpc>
                <a:spcPct val="60000"/>
              </a:lnSpc>
              <a:buFontTx/>
              <a:buNone/>
            </a:pPr>
            <a:r>
              <a:rPr lang="en-US" altLang="en-US" sz="2400" b="1">
                <a:latin typeface="Courier New" panose="02070309020205020404" pitchFamily="49" charset="0"/>
              </a:rPr>
              <a:t>  for (int i=0; i&lt;G.n(); i++)   // Initialize</a:t>
            </a:r>
          </a:p>
          <a:p>
            <a:pPr>
              <a:lnSpc>
                <a:spcPct val="60000"/>
              </a:lnSpc>
              <a:buFontTx/>
              <a:buNone/>
            </a:pPr>
            <a:r>
              <a:rPr lang="en-US" altLang="en-US" sz="2400" b="1">
                <a:latin typeface="Courier New" panose="02070309020205020404" pitchFamily="49" charset="0"/>
              </a:rPr>
              <a:t>    D[i] = Integer.MAX_VALUE;</a:t>
            </a:r>
          </a:p>
          <a:p>
            <a:pPr>
              <a:lnSpc>
                <a:spcPct val="60000"/>
              </a:lnSpc>
              <a:buFontTx/>
              <a:buNone/>
            </a:pPr>
            <a:r>
              <a:rPr lang="en-US" altLang="en-US" sz="2400" b="1">
                <a:latin typeface="Courier New" panose="02070309020205020404" pitchFamily="49" charset="0"/>
              </a:rPr>
              <a:t>  D[s] = 0;</a:t>
            </a:r>
          </a:p>
          <a:p>
            <a:pPr>
              <a:lnSpc>
                <a:spcPct val="60000"/>
              </a:lnSpc>
              <a:buFontTx/>
              <a:buNone/>
            </a:pPr>
            <a:r>
              <a:rPr lang="en-US" altLang="en-US" sz="2400" b="1">
                <a:latin typeface="Courier New" panose="02070309020205020404" pitchFamily="49" charset="0"/>
              </a:rPr>
              <a:t>  for (int i=0; i&lt;G.n(); i++) {</a:t>
            </a:r>
          </a:p>
          <a:p>
            <a:pPr>
              <a:lnSpc>
                <a:spcPct val="60000"/>
              </a:lnSpc>
              <a:buFontTx/>
              <a:buNone/>
            </a:pPr>
            <a:r>
              <a:rPr lang="en-US" altLang="en-US" sz="2400" b="1">
                <a:latin typeface="Courier New" panose="02070309020205020404" pitchFamily="49" charset="0"/>
              </a:rPr>
              <a:t>    v = minVertex(G, D);</a:t>
            </a:r>
          </a:p>
          <a:p>
            <a:pPr>
              <a:lnSpc>
                <a:spcPct val="60000"/>
              </a:lnSpc>
              <a:buFontTx/>
              <a:buNone/>
            </a:pPr>
            <a:r>
              <a:rPr lang="en-US" altLang="en-US" sz="2400" b="1">
                <a:latin typeface="Courier New" panose="02070309020205020404" pitchFamily="49" charset="0"/>
              </a:rPr>
              <a:t>    G.setMark(v, VISITED);</a:t>
            </a:r>
          </a:p>
          <a:p>
            <a:pPr>
              <a:lnSpc>
                <a:spcPct val="60000"/>
              </a:lnSpc>
              <a:buFontTx/>
              <a:buNone/>
            </a:pPr>
            <a:r>
              <a:rPr lang="en-US" altLang="en-US" sz="2400" b="1">
                <a:latin typeface="Courier New" panose="02070309020205020404" pitchFamily="49" charset="0"/>
              </a:rPr>
              <a:t>    if (v != s) AddEdgetoMST(V[v], v);</a:t>
            </a:r>
          </a:p>
          <a:p>
            <a:pPr>
              <a:lnSpc>
                <a:spcPct val="60000"/>
              </a:lnSpc>
              <a:buFontTx/>
              <a:buNone/>
            </a:pPr>
            <a:r>
              <a:rPr lang="en-US" altLang="en-US" sz="2400" b="1">
                <a:latin typeface="Courier New" panose="02070309020205020404" pitchFamily="49" charset="0"/>
              </a:rPr>
              <a:t>    if (D[v] == Integer.MAX_VALUE) return;</a:t>
            </a:r>
          </a:p>
          <a:p>
            <a:pPr>
              <a:lnSpc>
                <a:spcPct val="60000"/>
              </a:lnSpc>
              <a:buFontTx/>
              <a:buNone/>
            </a:pPr>
            <a:r>
              <a:rPr lang="en-US" altLang="en-US" sz="2400" b="1">
                <a:latin typeface="Courier New" panose="02070309020205020404" pitchFamily="49" charset="0"/>
              </a:rPr>
              <a:t>    for (w=G.first(v); w&lt;G.n(); w=G.next(v, w))</a:t>
            </a:r>
          </a:p>
          <a:p>
            <a:pPr>
              <a:lnSpc>
                <a:spcPct val="60000"/>
              </a:lnSpc>
              <a:buFontTx/>
              <a:buNone/>
            </a:pPr>
            <a:r>
              <a:rPr lang="en-US" altLang="en-US" sz="2400" b="1">
                <a:latin typeface="Courier New" panose="02070309020205020404" pitchFamily="49" charset="0"/>
              </a:rPr>
              <a:t>      if (D[w] &gt; G.weight(v, w)) {</a:t>
            </a:r>
          </a:p>
          <a:p>
            <a:pPr>
              <a:lnSpc>
                <a:spcPct val="60000"/>
              </a:lnSpc>
              <a:buFontTx/>
              <a:buNone/>
            </a:pPr>
            <a:r>
              <a:rPr lang="en-US" altLang="en-US" sz="2400" b="1">
                <a:latin typeface="Courier New" panose="02070309020205020404" pitchFamily="49" charset="0"/>
              </a:rPr>
              <a:t>        D[w] = G.weight(v, w);</a:t>
            </a:r>
          </a:p>
          <a:p>
            <a:pPr>
              <a:lnSpc>
                <a:spcPct val="60000"/>
              </a:lnSpc>
              <a:buFontTx/>
              <a:buNone/>
            </a:pPr>
            <a:r>
              <a:rPr lang="en-US" altLang="en-US" sz="2400" b="1">
                <a:latin typeface="Courier New" panose="02070309020205020404" pitchFamily="49" charset="0"/>
              </a:rPr>
              <a:t>        V[w] = v;</a:t>
            </a:r>
          </a:p>
          <a:p>
            <a:pPr>
              <a:lnSpc>
                <a:spcPct val="60000"/>
              </a:lnSpc>
              <a:buFontTx/>
              <a:buNone/>
            </a:pPr>
            <a:r>
              <a:rPr lang="en-US" altLang="en-US" sz="2400" b="1">
                <a:latin typeface="Courier New" panose="02070309020205020404" pitchFamily="49" charset="0"/>
              </a:rPr>
              <a:t>      }</a:t>
            </a:r>
          </a:p>
          <a:p>
            <a:pPr>
              <a:lnSpc>
                <a:spcPct val="60000"/>
              </a:lnSpc>
              <a:buFontTx/>
              <a:buNone/>
            </a:pPr>
            <a:r>
              <a:rPr lang="en-US" altLang="en-US" sz="2400" b="1">
                <a:latin typeface="Courier New" panose="02070309020205020404" pitchFamily="49" charset="0"/>
              </a:rPr>
              <a:t>  }</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E7784161-31FD-446C-8C76-F409F252C20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Alternate Implementation</a:t>
            </a:r>
            <a:endParaRPr lang="en-US" altLang="en-US">
              <a:latin typeface="Courier New" panose="02070309020205020404" pitchFamily="49" charset="0"/>
            </a:endParaRPr>
          </a:p>
        </p:txBody>
      </p:sp>
      <p:sp>
        <p:nvSpPr>
          <p:cNvPr id="268291" name="Rectangle 3">
            <a:extLst>
              <a:ext uri="{FF2B5EF4-FFF2-40B4-BE49-F238E27FC236}">
                <a16:creationId xmlns:a16="http://schemas.microsoft.com/office/drawing/2014/main" id="{A5252C90-0EF6-4BE9-8A5D-B4DFBA4B2CEF}"/>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As with Dijkstra’s algorithm, the key issue is determining which vertex is next closest.</a:t>
            </a:r>
          </a:p>
          <a:p>
            <a:pPr>
              <a:lnSpc>
                <a:spcPct val="8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As with Dijkstra’s algorithm, the alternative is to use a priority queue.</a:t>
            </a:r>
          </a:p>
          <a:p>
            <a:pPr>
              <a:lnSpc>
                <a:spcPct val="8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Running times for the two implementations are identical to the corresponding Dijkstra’s algorithm implementations.</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7B02CECE-6613-451B-8BCD-4B45F27239E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Kruskal’s MST Algorithm (1)</a:t>
            </a:r>
            <a:endParaRPr lang="en-US" altLang="en-US">
              <a:latin typeface="Courier New" panose="02070309020205020404" pitchFamily="49" charset="0"/>
            </a:endParaRPr>
          </a:p>
        </p:txBody>
      </p:sp>
      <p:sp>
        <p:nvSpPr>
          <p:cNvPr id="269315" name="Rectangle 3">
            <a:extLst>
              <a:ext uri="{FF2B5EF4-FFF2-40B4-BE49-F238E27FC236}">
                <a16:creationId xmlns:a16="http://schemas.microsoft.com/office/drawing/2014/main" id="{FEF50E11-E809-4772-A261-93FEC0CF94AB}"/>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Initially, each vertex is in its own MST.</a:t>
            </a:r>
          </a:p>
          <a:p>
            <a:pPr>
              <a:lnSpc>
                <a:spcPct val="3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Merge two MST’s that have the shortest edge between them.</a:t>
            </a:r>
          </a:p>
          <a:p>
            <a:pPr lvl="1">
              <a:lnSpc>
                <a:spcPct val="80000"/>
              </a:lnSpc>
            </a:pPr>
            <a:r>
              <a:rPr lang="en-US" altLang="en-US">
                <a:latin typeface="Helvetica" panose="020B0604020202020204" pitchFamily="34" charset="0"/>
              </a:rPr>
              <a:t>Use a priority queue to order the unprocessed edges.  Grab next one at each step.</a:t>
            </a:r>
          </a:p>
          <a:p>
            <a:pPr>
              <a:lnSpc>
                <a:spcPct val="40000"/>
              </a:lnSpc>
              <a:buFontTx/>
              <a:buNone/>
            </a:pPr>
            <a:endParaRPr lang="en-US" altLang="en-US" sz="2800">
              <a:latin typeface="Helvetica" panose="020B0604020202020204" pitchFamily="34" charset="0"/>
            </a:endParaRPr>
          </a:p>
          <a:p>
            <a:pPr>
              <a:lnSpc>
                <a:spcPct val="80000"/>
              </a:lnSpc>
              <a:buFontTx/>
              <a:buNone/>
            </a:pPr>
            <a:r>
              <a:rPr lang="en-US" altLang="en-US">
                <a:latin typeface="Helvetica" panose="020B0604020202020204" pitchFamily="34" charset="0"/>
              </a:rPr>
              <a:t>How to tell if an edge connects two vertices already in the same MST?</a:t>
            </a:r>
          </a:p>
          <a:p>
            <a:pPr lvl="1">
              <a:lnSpc>
                <a:spcPct val="80000"/>
              </a:lnSpc>
            </a:pPr>
            <a:r>
              <a:rPr lang="en-US" altLang="en-US">
                <a:latin typeface="Helvetica" panose="020B0604020202020204" pitchFamily="34" charset="0"/>
              </a:rPr>
              <a:t>Use the UNION/FIND algorithm with parent-pointer representation.</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D380284D-16B6-42A5-8CAB-FD4801D1E13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Kruskal’s MST Algorithm (2)</a:t>
            </a:r>
            <a:endParaRPr lang="en-US" altLang="en-US">
              <a:latin typeface="Courier New" panose="02070309020205020404" pitchFamily="49" charset="0"/>
            </a:endParaRPr>
          </a:p>
        </p:txBody>
      </p:sp>
      <p:sp>
        <p:nvSpPr>
          <p:cNvPr id="270339" name="Rectangle 3">
            <a:extLst>
              <a:ext uri="{FF2B5EF4-FFF2-40B4-BE49-F238E27FC236}">
                <a16:creationId xmlns:a16="http://schemas.microsoft.com/office/drawing/2014/main" id="{619B0823-D62D-4904-A6D5-C660FF7C00B1}"/>
              </a:ext>
            </a:extLst>
          </p:cNvPr>
          <p:cNvSpPr>
            <a:spLocks noGrp="1" noChangeArrowheads="1"/>
          </p:cNvSpPr>
          <p:nvPr>
            <p:ph type="body" idx="1"/>
          </p:nvPr>
        </p:nvSpPr>
        <p:spPr>
          <a:xfrm>
            <a:off x="455613" y="1600200"/>
            <a:ext cx="8226425" cy="4572000"/>
          </a:xfrm>
        </p:spPr>
        <p:txBody>
          <a:bodyPr/>
          <a:lstStyle/>
          <a:p>
            <a:pPr>
              <a:lnSpc>
                <a:spcPct val="80000"/>
              </a:lnSpc>
              <a:buFontTx/>
              <a:buNone/>
            </a:pPr>
            <a:endParaRPr lang="en-US" altLang="en-US" sz="3600">
              <a:latin typeface="Helvetica" panose="020B0604020202020204" pitchFamily="34" charset="0"/>
            </a:endParaRPr>
          </a:p>
        </p:txBody>
      </p:sp>
      <p:pic>
        <p:nvPicPr>
          <p:cNvPr id="270340" name="Picture 4" descr="Kruskal">
            <a:extLst>
              <a:ext uri="{FF2B5EF4-FFF2-40B4-BE49-F238E27FC236}">
                <a16:creationId xmlns:a16="http://schemas.microsoft.com/office/drawing/2014/main" id="{B38C98C7-5CD2-422B-A757-93D5AD051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31" t="4539" r="4189" b="505"/>
          <a:stretch>
            <a:fillRect/>
          </a:stretch>
        </p:blipFill>
        <p:spPr bwMode="auto">
          <a:xfrm>
            <a:off x="1828800" y="1371600"/>
            <a:ext cx="5472113"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0B26D227-80CB-43DE-BF81-9BD26621B6E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Kruskal’s MST Algorithm (3)</a:t>
            </a:r>
            <a:endParaRPr lang="en-US" altLang="en-US">
              <a:latin typeface="Courier New" panose="02070309020205020404" pitchFamily="49" charset="0"/>
            </a:endParaRPr>
          </a:p>
        </p:txBody>
      </p:sp>
      <p:sp>
        <p:nvSpPr>
          <p:cNvPr id="271363" name="Rectangle 3">
            <a:extLst>
              <a:ext uri="{FF2B5EF4-FFF2-40B4-BE49-F238E27FC236}">
                <a16:creationId xmlns:a16="http://schemas.microsoft.com/office/drawing/2014/main" id="{0B8B97BF-E27A-4F66-9361-6CF9EE7AC3C3}"/>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Cost is dominated by the time to remove edges from the heap.</a:t>
            </a:r>
          </a:p>
          <a:p>
            <a:pPr lvl="1">
              <a:lnSpc>
                <a:spcPct val="80000"/>
              </a:lnSpc>
            </a:pPr>
            <a:r>
              <a:rPr lang="en-US" altLang="en-US">
                <a:latin typeface="Helvetica" panose="020B0604020202020204" pitchFamily="34" charset="0"/>
              </a:rPr>
              <a:t>Can stop processing edges once all vertices are in the same MST</a:t>
            </a:r>
          </a:p>
          <a:p>
            <a:pPr>
              <a:lnSpc>
                <a:spcPct val="8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Total cost: </a:t>
            </a:r>
            <a:r>
              <a:rPr lang="en-US" altLang="en-US">
                <a:latin typeface="Symbol" panose="05050102010706020507" pitchFamily="18" charset="2"/>
              </a:rPr>
              <a:t>Q</a:t>
            </a:r>
            <a:r>
              <a:rPr lang="en-US" altLang="en-US">
                <a:latin typeface="Helvetica" panose="020B0604020202020204" pitchFamily="34" charset="0"/>
              </a:rPr>
              <a:t>(|</a:t>
            </a:r>
            <a:r>
              <a:rPr lang="en-US" altLang="en-US" b="1">
                <a:latin typeface="Helvetica" panose="020B0604020202020204" pitchFamily="34" charset="0"/>
              </a:rPr>
              <a:t>V</a:t>
            </a:r>
            <a:r>
              <a:rPr lang="en-US" altLang="en-US">
                <a:latin typeface="Helvetica" panose="020B0604020202020204" pitchFamily="34" charset="0"/>
              </a:rPr>
              <a:t>| + |</a:t>
            </a:r>
            <a:r>
              <a:rPr lang="en-US" altLang="en-US" b="1">
                <a:latin typeface="Helvetica" panose="020B0604020202020204" pitchFamily="34" charset="0"/>
              </a:rPr>
              <a:t>E</a:t>
            </a:r>
            <a:r>
              <a:rPr lang="en-US" altLang="en-US">
                <a:latin typeface="Helvetica" panose="020B0604020202020204" pitchFamily="34" charset="0"/>
              </a:rPr>
              <a:t>| log |</a:t>
            </a:r>
            <a:r>
              <a:rPr lang="en-US" altLang="en-US" b="1">
                <a:latin typeface="Helvetica" panose="020B0604020202020204" pitchFamily="34" charset="0"/>
              </a:rPr>
              <a:t>E</a:t>
            </a:r>
            <a:r>
              <a:rPr lang="en-US" altLang="en-US">
                <a:latin typeface="Helvetica" panose="020B0604020202020204" pitchFamily="34" charset="0"/>
              </a:rPr>
              <a:t>|).</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Number Placeholder 5">
            <a:extLst>
              <a:ext uri="{FF2B5EF4-FFF2-40B4-BE49-F238E27FC236}">
                <a16:creationId xmlns:a16="http://schemas.microsoft.com/office/drawing/2014/main" id="{40C3EE46-0D8C-429B-BFCB-0F0035C218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5601F5-946D-493D-88CD-6E1EB71F3123}" type="slidenum">
              <a:rPr lang="en-US" altLang="en-US" sz="1400"/>
              <a:pPr eaLnBrk="1" hangingPunct="1"/>
              <a:t>265</a:t>
            </a:fld>
            <a:endParaRPr lang="en-US" altLang="en-US" sz="1400"/>
          </a:p>
        </p:txBody>
      </p:sp>
      <p:sp>
        <p:nvSpPr>
          <p:cNvPr id="272387" name="Rectangle 2">
            <a:extLst>
              <a:ext uri="{FF2B5EF4-FFF2-40B4-BE49-F238E27FC236}">
                <a16:creationId xmlns:a16="http://schemas.microsoft.com/office/drawing/2014/main" id="{21D17030-E62D-47E5-A0E7-B7F06C57C14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Huffman Coding Trees</a:t>
            </a:r>
          </a:p>
        </p:txBody>
      </p:sp>
      <p:sp>
        <p:nvSpPr>
          <p:cNvPr id="272388" name="Rectangle 3">
            <a:extLst>
              <a:ext uri="{FF2B5EF4-FFF2-40B4-BE49-F238E27FC236}">
                <a16:creationId xmlns:a16="http://schemas.microsoft.com/office/drawing/2014/main" id="{970F618F-CAFD-441E-AECE-D723560E64D3}"/>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sz="2800">
                <a:latin typeface="Helvetica" panose="020B0604020202020204" pitchFamily="34" charset="0"/>
              </a:rPr>
              <a:t>ASCII codes: 8 bits per character.</a:t>
            </a:r>
          </a:p>
          <a:p>
            <a:pPr>
              <a:lnSpc>
                <a:spcPct val="80000"/>
              </a:lnSpc>
            </a:pPr>
            <a:r>
              <a:rPr lang="en-US" altLang="en-US" sz="2800">
                <a:latin typeface="Helvetica" panose="020B0604020202020204" pitchFamily="34" charset="0"/>
              </a:rPr>
              <a:t>Fixed-length coding.</a:t>
            </a:r>
          </a:p>
          <a:p>
            <a:pPr>
              <a:lnSpc>
                <a:spcPct val="3000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Can take advantage of relative frequency of letters to save space.</a:t>
            </a:r>
          </a:p>
          <a:p>
            <a:r>
              <a:rPr lang="en-US" altLang="en-US" sz="2800">
                <a:latin typeface="Helvetica" panose="020B0604020202020204" pitchFamily="34" charset="0"/>
              </a:rPr>
              <a:t>Variable-length coding</a:t>
            </a:r>
          </a:p>
          <a:p>
            <a:endParaRPr lang="en-US" altLang="en-US" sz="2800">
              <a:latin typeface="Helvetica" panose="020B0604020202020204" pitchFamily="34" charset="0"/>
            </a:endParaRPr>
          </a:p>
          <a:p>
            <a:pPr>
              <a:lnSpc>
                <a:spcPct val="110000"/>
              </a:lnSpc>
            </a:pPr>
            <a:endParaRPr lang="en-US" altLang="en-US" sz="2800">
              <a:latin typeface="Helvetica" panose="020B0604020202020204" pitchFamily="34" charset="0"/>
            </a:endParaRPr>
          </a:p>
          <a:p>
            <a:pPr>
              <a:lnSpc>
                <a:spcPct val="110000"/>
              </a:lnSpc>
              <a:buFontTx/>
              <a:buNone/>
            </a:pPr>
            <a:r>
              <a:rPr lang="en-US" altLang="en-US" sz="2800">
                <a:latin typeface="Helvetica" panose="020B0604020202020204" pitchFamily="34" charset="0"/>
              </a:rPr>
              <a:t>Build the tree with minimum external path weight.</a:t>
            </a:r>
          </a:p>
        </p:txBody>
      </p:sp>
      <p:graphicFrame>
        <p:nvGraphicFramePr>
          <p:cNvPr id="310276" name="Group 4">
            <a:extLst>
              <a:ext uri="{FF2B5EF4-FFF2-40B4-BE49-F238E27FC236}">
                <a16:creationId xmlns:a16="http://schemas.microsoft.com/office/drawing/2014/main" id="{EF7EA435-72D5-43A0-860B-B11AC1363F3F}"/>
              </a:ext>
            </a:extLst>
          </p:cNvPr>
          <p:cNvGraphicFramePr>
            <a:graphicFrameLocks noGrp="1"/>
          </p:cNvGraphicFramePr>
          <p:nvPr/>
        </p:nvGraphicFramePr>
        <p:xfrm>
          <a:off x="1295400" y="4191000"/>
          <a:ext cx="6248400" cy="1036638"/>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Helvetica" pitchFamily="26" charset="0"/>
                        </a:rPr>
                        <a:t>Z</a:t>
                      </a:r>
                    </a:p>
                  </a:txBody>
                  <a:tcPr marT="45734" marB="45734"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K</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Helvetica" pitchFamily="26" charset="0"/>
                        </a:rPr>
                        <a:t>M</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C</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U</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L</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E</a:t>
                      </a:r>
                    </a:p>
                  </a:txBody>
                  <a:tcPr marT="45734" marB="45734"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2</a:t>
                      </a:r>
                    </a:p>
                  </a:txBody>
                  <a:tcPr marT="45734" marB="45734"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7</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24</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32</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37</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42</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42</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Helvetica" pitchFamily="26" charset="0"/>
                        </a:rPr>
                        <a:t>120</a:t>
                      </a:r>
                    </a:p>
                  </a:txBody>
                  <a:tcPr marT="45734" marB="45734"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Slide Number Placeholder 5">
            <a:extLst>
              <a:ext uri="{FF2B5EF4-FFF2-40B4-BE49-F238E27FC236}">
                <a16:creationId xmlns:a16="http://schemas.microsoft.com/office/drawing/2014/main" id="{081C60F1-6821-4873-ABD5-376B5E80F5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66E9700-87E6-4164-A739-8D4979D50CA2}" type="slidenum">
              <a:rPr lang="en-US" altLang="en-US" sz="1400"/>
              <a:pPr eaLnBrk="1" hangingPunct="1"/>
              <a:t>266</a:t>
            </a:fld>
            <a:endParaRPr lang="en-US" altLang="en-US" sz="1400"/>
          </a:p>
        </p:txBody>
      </p:sp>
      <p:sp>
        <p:nvSpPr>
          <p:cNvPr id="273411" name="Rectangle 2">
            <a:extLst>
              <a:ext uri="{FF2B5EF4-FFF2-40B4-BE49-F238E27FC236}">
                <a16:creationId xmlns:a16="http://schemas.microsoft.com/office/drawing/2014/main" id="{CE451B82-1857-4C22-B8B0-A1603DF040A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Huffman Tree Construction (1)</a:t>
            </a:r>
          </a:p>
        </p:txBody>
      </p:sp>
      <p:pic>
        <p:nvPicPr>
          <p:cNvPr id="273412" name="Picture 4" descr="HuffTree">
            <a:extLst>
              <a:ext uri="{FF2B5EF4-FFF2-40B4-BE49-F238E27FC236}">
                <a16:creationId xmlns:a16="http://schemas.microsoft.com/office/drawing/2014/main" id="{CC402F56-F8ED-4729-8C39-FC6992C8B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38" t="3084" r="3111" b="52820"/>
          <a:stretch>
            <a:fillRect/>
          </a:stretch>
        </p:blipFill>
        <p:spPr bwMode="auto">
          <a:xfrm>
            <a:off x="1371600" y="1600200"/>
            <a:ext cx="6543675"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Number Placeholder 5">
            <a:extLst>
              <a:ext uri="{FF2B5EF4-FFF2-40B4-BE49-F238E27FC236}">
                <a16:creationId xmlns:a16="http://schemas.microsoft.com/office/drawing/2014/main" id="{9E4C32A9-71C5-4D7C-8ED5-6B3D05A0D0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DC2B989-43C2-4C5B-A4D5-4CC3E14A13F3}" type="slidenum">
              <a:rPr lang="en-US" altLang="en-US" sz="1400"/>
              <a:pPr eaLnBrk="1" hangingPunct="1"/>
              <a:t>267</a:t>
            </a:fld>
            <a:endParaRPr lang="en-US" altLang="en-US" sz="1400"/>
          </a:p>
        </p:txBody>
      </p:sp>
      <p:sp>
        <p:nvSpPr>
          <p:cNvPr id="274435" name="Rectangle 2">
            <a:extLst>
              <a:ext uri="{FF2B5EF4-FFF2-40B4-BE49-F238E27FC236}">
                <a16:creationId xmlns:a16="http://schemas.microsoft.com/office/drawing/2014/main" id="{5CD5800D-FFE7-4ED9-BC98-B0C88BD3F71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Huffman Tree Construction (2)</a:t>
            </a:r>
          </a:p>
        </p:txBody>
      </p:sp>
      <p:pic>
        <p:nvPicPr>
          <p:cNvPr id="274436" name="Picture 4" descr="HuffTree">
            <a:extLst>
              <a:ext uri="{FF2B5EF4-FFF2-40B4-BE49-F238E27FC236}">
                <a16:creationId xmlns:a16="http://schemas.microsoft.com/office/drawing/2014/main" id="{2EE42BC4-F3B5-4109-AA6A-21FE51AB5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38" t="48193" r="3111" b="1157"/>
          <a:stretch>
            <a:fillRect/>
          </a:stretch>
        </p:blipFill>
        <p:spPr bwMode="auto">
          <a:xfrm>
            <a:off x="1371600" y="1600200"/>
            <a:ext cx="654367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Slide Number Placeholder 5">
            <a:extLst>
              <a:ext uri="{FF2B5EF4-FFF2-40B4-BE49-F238E27FC236}">
                <a16:creationId xmlns:a16="http://schemas.microsoft.com/office/drawing/2014/main" id="{A8170C71-43FF-4693-A422-2BC7B5BA61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DAE2BCC-7A2B-464E-8ACA-68FC8822CEDF}" type="slidenum">
              <a:rPr lang="en-US" altLang="en-US" sz="1400"/>
              <a:pPr eaLnBrk="1" hangingPunct="1"/>
              <a:t>268</a:t>
            </a:fld>
            <a:endParaRPr lang="en-US" altLang="en-US" sz="1400"/>
          </a:p>
        </p:txBody>
      </p:sp>
      <p:sp>
        <p:nvSpPr>
          <p:cNvPr id="275459" name="Rectangle 2">
            <a:extLst>
              <a:ext uri="{FF2B5EF4-FFF2-40B4-BE49-F238E27FC236}">
                <a16:creationId xmlns:a16="http://schemas.microsoft.com/office/drawing/2014/main" id="{257CF225-CD56-40F8-B4A8-614516038A4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Assigning Codes</a:t>
            </a:r>
          </a:p>
        </p:txBody>
      </p:sp>
      <p:pic>
        <p:nvPicPr>
          <p:cNvPr id="275460" name="Picture 4" descr="HuffCode">
            <a:extLst>
              <a:ext uri="{FF2B5EF4-FFF2-40B4-BE49-F238E27FC236}">
                <a16:creationId xmlns:a16="http://schemas.microsoft.com/office/drawing/2014/main" id="{C6839AE5-95A9-4ADD-9059-44DDF0E60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4" t="2548" r="3552" b="1698"/>
          <a:stretch>
            <a:fillRect/>
          </a:stretch>
        </p:blipFill>
        <p:spPr bwMode="auto">
          <a:xfrm>
            <a:off x="457200" y="1600200"/>
            <a:ext cx="4800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6421" name="Group 5">
            <a:extLst>
              <a:ext uri="{FF2B5EF4-FFF2-40B4-BE49-F238E27FC236}">
                <a16:creationId xmlns:a16="http://schemas.microsoft.com/office/drawing/2014/main" id="{461D7270-E4BE-4E12-8994-7AE63EE23072}"/>
              </a:ext>
            </a:extLst>
          </p:cNvPr>
          <p:cNvGraphicFramePr>
            <a:graphicFrameLocks noGrp="1"/>
          </p:cNvGraphicFramePr>
          <p:nvPr/>
        </p:nvGraphicFramePr>
        <p:xfrm>
          <a:off x="5334000" y="1600200"/>
          <a:ext cx="3352800" cy="4191000"/>
        </p:xfrm>
        <a:graphic>
          <a:graphicData uri="http://schemas.openxmlformats.org/drawingml/2006/table">
            <a:tbl>
              <a:tblPr/>
              <a:tblGrid>
                <a:gridCol w="914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Letter</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Bits</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C</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D</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E</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M</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K</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U</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Z</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5">
            <a:extLst>
              <a:ext uri="{FF2B5EF4-FFF2-40B4-BE49-F238E27FC236}">
                <a16:creationId xmlns:a16="http://schemas.microsoft.com/office/drawing/2014/main" id="{A06B6220-8355-450D-B5E5-02F026CB59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8242FB-FA9E-47E4-846A-529BFDBD393D}" type="slidenum">
              <a:rPr lang="en-US" altLang="en-US" sz="1400"/>
              <a:pPr eaLnBrk="1" hangingPunct="1"/>
              <a:t>269</a:t>
            </a:fld>
            <a:endParaRPr lang="en-US" altLang="en-US" sz="1400"/>
          </a:p>
        </p:txBody>
      </p:sp>
      <p:sp>
        <p:nvSpPr>
          <p:cNvPr id="276483" name="Rectangle 2">
            <a:extLst>
              <a:ext uri="{FF2B5EF4-FFF2-40B4-BE49-F238E27FC236}">
                <a16:creationId xmlns:a16="http://schemas.microsoft.com/office/drawing/2014/main" id="{854EE72D-971B-46BD-B9B9-8EAAAC1F2E0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Coding and Decoding</a:t>
            </a:r>
          </a:p>
        </p:txBody>
      </p:sp>
      <p:sp>
        <p:nvSpPr>
          <p:cNvPr id="276484" name="Rectangle 3">
            <a:extLst>
              <a:ext uri="{FF2B5EF4-FFF2-40B4-BE49-F238E27FC236}">
                <a16:creationId xmlns:a16="http://schemas.microsoft.com/office/drawing/2014/main" id="{64BA99B3-260B-4092-9C77-84B3BAAEE5F7}"/>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A set of codes is said to meet the </a:t>
            </a:r>
            <a:r>
              <a:rPr lang="en-US" altLang="en-US" u="sng">
                <a:latin typeface="Helvetica" panose="020B0604020202020204" pitchFamily="34" charset="0"/>
              </a:rPr>
              <a:t>prefix property</a:t>
            </a:r>
            <a:r>
              <a:rPr lang="en-US" altLang="en-US">
                <a:latin typeface="Helvetica" panose="020B0604020202020204" pitchFamily="34" charset="0"/>
              </a:rPr>
              <a:t> if no code in the set is the prefix of another.</a:t>
            </a:r>
          </a:p>
          <a:p>
            <a:pPr>
              <a:lnSpc>
                <a:spcPct val="8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Code for DEED:</a:t>
            </a:r>
          </a:p>
          <a:p>
            <a:pPr>
              <a:lnSpc>
                <a:spcPct val="8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Decode 1011001110111101:</a:t>
            </a:r>
          </a:p>
          <a:p>
            <a:pPr>
              <a:lnSpc>
                <a:spcPct val="8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Expected cost per letter: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CFED3B23-0722-4C1A-832F-C5B13C8022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3B04D4-D044-4D19-A92B-710803A502E1}" type="slidenum">
              <a:rPr lang="en-US" altLang="en-US" sz="1400"/>
              <a:pPr eaLnBrk="1" hangingPunct="1"/>
              <a:t>27</a:t>
            </a:fld>
            <a:endParaRPr lang="en-US" altLang="en-US" sz="1400"/>
          </a:p>
        </p:txBody>
      </p:sp>
      <p:sp>
        <p:nvSpPr>
          <p:cNvPr id="28675" name="Rectangle 2">
            <a:extLst>
              <a:ext uri="{FF2B5EF4-FFF2-40B4-BE49-F238E27FC236}">
                <a16:creationId xmlns:a16="http://schemas.microsoft.com/office/drawing/2014/main" id="{2C9A3203-AE5A-42E2-8283-66583AB3A34B}"/>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Estimation Techniques</a:t>
            </a:r>
          </a:p>
        </p:txBody>
      </p:sp>
      <p:sp>
        <p:nvSpPr>
          <p:cNvPr id="28676" name="Rectangle 3">
            <a:extLst>
              <a:ext uri="{FF2B5EF4-FFF2-40B4-BE49-F238E27FC236}">
                <a16:creationId xmlns:a16="http://schemas.microsoft.com/office/drawing/2014/main" id="{F7C04C24-7DF6-4D0F-BEAD-F1598FBCA916}"/>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90000"/>
              </a:lnSpc>
              <a:buFontTx/>
              <a:buNone/>
            </a:pPr>
            <a:r>
              <a:rPr lang="en-US" altLang="en-US" sz="3600">
                <a:latin typeface="Helvetica" panose="020B0604020202020204" pitchFamily="34" charset="0"/>
              </a:rPr>
              <a:t>Known as “back of the envelope” or “back of the napkin” calculation</a:t>
            </a:r>
          </a:p>
          <a:p>
            <a:pPr marL="609600" indent="-609600" eaLnBrk="1" hangingPunct="1">
              <a:buFontTx/>
              <a:buAutoNum type="arabicPeriod"/>
            </a:pPr>
            <a:r>
              <a:rPr lang="en-US" altLang="en-US" sz="2800">
                <a:latin typeface="Helvetica" panose="020B0604020202020204" pitchFamily="34" charset="0"/>
              </a:rPr>
              <a:t>Determine the major parameters that effect the problem.</a:t>
            </a:r>
          </a:p>
          <a:p>
            <a:pPr marL="609600" indent="-609600" eaLnBrk="1" hangingPunct="1">
              <a:buFontTx/>
              <a:buAutoNum type="arabicPeriod"/>
            </a:pPr>
            <a:r>
              <a:rPr lang="en-US" altLang="en-US" sz="2800">
                <a:latin typeface="Helvetica" panose="020B0604020202020204" pitchFamily="34" charset="0"/>
              </a:rPr>
              <a:t>Derive an equation that relates the parameters to the problem.</a:t>
            </a:r>
          </a:p>
          <a:p>
            <a:pPr marL="609600" indent="-609600" eaLnBrk="1" hangingPunct="1">
              <a:buFontTx/>
              <a:buAutoNum type="arabicPeriod"/>
            </a:pPr>
            <a:r>
              <a:rPr lang="en-US" altLang="en-US" sz="2800">
                <a:latin typeface="Helvetica" panose="020B0604020202020204" pitchFamily="34" charset="0"/>
              </a:rPr>
              <a:t>Select values for the parameters, and apply the equation to yield and estimated solution.</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a:extLst>
              <a:ext uri="{FF2B5EF4-FFF2-40B4-BE49-F238E27FC236}">
                <a16:creationId xmlns:a16="http://schemas.microsoft.com/office/drawing/2014/main" id="{3565A2D3-F748-4A93-BF7D-11A0BBAB5B65}"/>
              </a:ext>
            </a:extLst>
          </p:cNvPr>
          <p:cNvSpPr>
            <a:spLocks noGrp="1"/>
          </p:cNvSpPr>
          <p:nvPr>
            <p:ph type="title"/>
          </p:nvPr>
        </p:nvSpPr>
        <p:spPr/>
        <p:txBody>
          <a:bodyPr/>
          <a:lstStyle/>
          <a:p>
            <a:r>
              <a:rPr lang="en-US" altLang="en-US">
                <a:latin typeface="Helvetica" panose="020B0604020202020204" pitchFamily="34" charset="0"/>
                <a:cs typeface="Helvetica" panose="020B0604020202020204" pitchFamily="34" charset="0"/>
              </a:rPr>
              <a:t>Search Tree vs. Trie</a:t>
            </a:r>
          </a:p>
        </p:txBody>
      </p:sp>
      <p:sp>
        <p:nvSpPr>
          <p:cNvPr id="277507" name="Content Placeholder 2">
            <a:extLst>
              <a:ext uri="{FF2B5EF4-FFF2-40B4-BE49-F238E27FC236}">
                <a16:creationId xmlns:a16="http://schemas.microsoft.com/office/drawing/2014/main" id="{04160864-7C9B-4AA7-894D-C349C8F9D8DE}"/>
              </a:ext>
            </a:extLst>
          </p:cNvPr>
          <p:cNvSpPr>
            <a:spLocks noGrp="1"/>
          </p:cNvSpPr>
          <p:nvPr>
            <p:ph idx="1"/>
          </p:nvPr>
        </p:nvSpPr>
        <p:spPr>
          <a:xfrm>
            <a:off x="685800" y="1828800"/>
            <a:ext cx="7772400" cy="4114800"/>
          </a:xfrm>
        </p:spPr>
        <p:txBody>
          <a:bodyPr/>
          <a:lstStyle/>
          <a:p>
            <a:r>
              <a:rPr lang="en-US" altLang="en-US" sz="2800">
                <a:latin typeface="Helvetica" panose="020B0604020202020204" pitchFamily="34" charset="0"/>
                <a:cs typeface="Helvetica" panose="020B0604020202020204" pitchFamily="34" charset="0"/>
              </a:rPr>
              <a:t>In a BST, the root value splits the key range into everything less than or greater than the key</a:t>
            </a:r>
          </a:p>
          <a:p>
            <a:pPr lvl="1"/>
            <a:r>
              <a:rPr lang="en-US" altLang="en-US" sz="2400">
                <a:latin typeface="Helvetica" panose="020B0604020202020204" pitchFamily="34" charset="0"/>
                <a:cs typeface="Helvetica" panose="020B0604020202020204" pitchFamily="34" charset="0"/>
              </a:rPr>
              <a:t>The split points are determined by the data values</a:t>
            </a:r>
          </a:p>
          <a:p>
            <a:r>
              <a:rPr lang="en-US" altLang="en-US" sz="2800">
                <a:latin typeface="Helvetica" panose="020B0604020202020204" pitchFamily="34" charset="0"/>
                <a:cs typeface="Helvetica" panose="020B0604020202020204" pitchFamily="34" charset="0"/>
              </a:rPr>
              <a:t>View Huffman tree as a search tree</a:t>
            </a:r>
          </a:p>
          <a:p>
            <a:pPr lvl="1"/>
            <a:r>
              <a:rPr lang="en-US" altLang="en-US" sz="2400">
                <a:latin typeface="Helvetica" panose="020B0604020202020204" pitchFamily="34" charset="0"/>
                <a:cs typeface="Helvetica" panose="020B0604020202020204" pitchFamily="34" charset="0"/>
              </a:rPr>
              <a:t>All keys starting with 0 are in the left branch, all keys starting with 1 are in the right branch</a:t>
            </a:r>
          </a:p>
          <a:p>
            <a:pPr lvl="1"/>
            <a:r>
              <a:rPr lang="en-US" altLang="en-US" sz="2400">
                <a:latin typeface="Helvetica" panose="020B0604020202020204" pitchFamily="34" charset="0"/>
                <a:cs typeface="Helvetica" panose="020B0604020202020204" pitchFamily="34" charset="0"/>
              </a:rPr>
              <a:t>The root splits the key range in half</a:t>
            </a:r>
          </a:p>
          <a:p>
            <a:pPr lvl="1"/>
            <a:r>
              <a:rPr lang="en-US" altLang="en-US" sz="2400">
                <a:latin typeface="Helvetica" panose="020B0604020202020204" pitchFamily="34" charset="0"/>
                <a:cs typeface="Helvetica" panose="020B0604020202020204" pitchFamily="34" charset="0"/>
              </a:rPr>
              <a:t>The split points are determined by the data structure, not the data values</a:t>
            </a:r>
          </a:p>
          <a:p>
            <a:pPr lvl="1"/>
            <a:r>
              <a:rPr lang="en-US" altLang="en-US" sz="2400">
                <a:latin typeface="Helvetica" panose="020B0604020202020204" pitchFamily="34" charset="0"/>
                <a:cs typeface="Helvetica" panose="020B0604020202020204" pitchFamily="34" charset="0"/>
              </a:rPr>
              <a:t>Such a structure is called a Trie</a:t>
            </a:r>
          </a:p>
        </p:txBody>
      </p:sp>
      <p:sp>
        <p:nvSpPr>
          <p:cNvPr id="277508" name="Slide Number Placeholder 3">
            <a:extLst>
              <a:ext uri="{FF2B5EF4-FFF2-40B4-BE49-F238E27FC236}">
                <a16:creationId xmlns:a16="http://schemas.microsoft.com/office/drawing/2014/main" id="{7A4E17B8-1EF1-4EF5-BE81-1F6D3E3DB2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FDB284-65E7-4B76-AE4D-0F80971BA7A8}" type="slidenum">
              <a:rPr lang="en-US" altLang="en-US" sz="1400"/>
              <a:pPr eaLnBrk="1" hangingPunct="1"/>
              <a:t>270</a:t>
            </a:fld>
            <a:endParaRPr lang="en-US" altLang="en-US" sz="140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Number Placeholder 5">
            <a:extLst>
              <a:ext uri="{FF2B5EF4-FFF2-40B4-BE49-F238E27FC236}">
                <a16:creationId xmlns:a16="http://schemas.microsoft.com/office/drawing/2014/main" id="{DED2B934-E0C5-438B-88B6-0710C89923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05753A5-E160-4B7F-8A12-F03BDF7D245D}" type="slidenum">
              <a:rPr lang="en-US" altLang="en-US" sz="1400"/>
              <a:pPr eaLnBrk="1" hangingPunct="1"/>
              <a:t>271</a:t>
            </a:fld>
            <a:endParaRPr lang="en-US" altLang="en-US" sz="1400"/>
          </a:p>
        </p:txBody>
      </p:sp>
      <p:sp>
        <p:nvSpPr>
          <p:cNvPr id="278531" name="Rectangle 2">
            <a:extLst>
              <a:ext uri="{FF2B5EF4-FFF2-40B4-BE49-F238E27FC236}">
                <a16:creationId xmlns:a16="http://schemas.microsoft.com/office/drawing/2014/main" id="{CE81734A-795C-49F6-9A88-E8F86FE5C99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General Trees</a:t>
            </a:r>
          </a:p>
        </p:txBody>
      </p:sp>
      <p:pic>
        <p:nvPicPr>
          <p:cNvPr id="278532" name="Picture 4" descr="GTreeFig">
            <a:extLst>
              <a:ext uri="{FF2B5EF4-FFF2-40B4-BE49-F238E27FC236}">
                <a16:creationId xmlns:a16="http://schemas.microsoft.com/office/drawing/2014/main" id="{4FF44DDF-EC4D-4236-A06C-E5193D213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10" t="2264" r="6052" b="755"/>
          <a:stretch>
            <a:fillRect/>
          </a:stretch>
        </p:blipFill>
        <p:spPr bwMode="auto">
          <a:xfrm>
            <a:off x="1828800" y="1600200"/>
            <a:ext cx="54864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Number Placeholder 5">
            <a:extLst>
              <a:ext uri="{FF2B5EF4-FFF2-40B4-BE49-F238E27FC236}">
                <a16:creationId xmlns:a16="http://schemas.microsoft.com/office/drawing/2014/main" id="{32B97978-02BE-403C-A3BB-FCBD6BB760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B8B5DE-C71B-42EC-9994-3A2A65C4DF5F}" type="slidenum">
              <a:rPr lang="en-US" altLang="en-US" sz="1400"/>
              <a:pPr eaLnBrk="1" hangingPunct="1"/>
              <a:t>272</a:t>
            </a:fld>
            <a:endParaRPr lang="en-US" altLang="en-US" sz="1400"/>
          </a:p>
        </p:txBody>
      </p:sp>
      <p:sp>
        <p:nvSpPr>
          <p:cNvPr id="279555" name="Rectangle 2">
            <a:extLst>
              <a:ext uri="{FF2B5EF4-FFF2-40B4-BE49-F238E27FC236}">
                <a16:creationId xmlns:a16="http://schemas.microsoft.com/office/drawing/2014/main" id="{8AAC9E68-3F06-47C3-9522-F75499F4E43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General Tree Node</a:t>
            </a:r>
          </a:p>
        </p:txBody>
      </p:sp>
      <p:sp>
        <p:nvSpPr>
          <p:cNvPr id="279556" name="Rectangle 3">
            <a:extLst>
              <a:ext uri="{FF2B5EF4-FFF2-40B4-BE49-F238E27FC236}">
                <a16:creationId xmlns:a16="http://schemas.microsoft.com/office/drawing/2014/main" id="{98DB7A07-8C04-4DB8-A292-C9B636F615E4}"/>
              </a:ext>
            </a:extLst>
          </p:cNvPr>
          <p:cNvSpPr>
            <a:spLocks noGrp="1" noChangeArrowheads="1"/>
          </p:cNvSpPr>
          <p:nvPr>
            <p:ph type="body" idx="1"/>
          </p:nvPr>
        </p:nvSpPr>
        <p:spPr>
          <a:xfrm>
            <a:off x="0" y="1598613"/>
            <a:ext cx="9144000" cy="4570412"/>
          </a:xfrm>
        </p:spPr>
        <p:txBody>
          <a:bodyPr/>
          <a:lstStyle/>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interface GTNode&lt;E&gt;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E value();</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boolean isLeaf();</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GTNode&lt;E&gt; parent();</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GTNode&lt;E&gt; leftmostChild();</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GTNode&lt;E&gt; rightSibling();</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void setValue(E value);</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void setParent(GTNode&lt;E&gt; par);</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void insertFirst(GTNode&lt;E&gt; n);</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void insertNext(GTNode&lt;E&gt; n);</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void removeFirst();</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public void removeNext();</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a:t>
            </a:r>
          </a:p>
          <a:p>
            <a:pPr marL="609600" indent="-609600">
              <a:lnSpc>
                <a:spcPct val="50000"/>
              </a:lnSpc>
              <a:buFontTx/>
              <a:buNone/>
            </a:pPr>
            <a:endParaRPr lang="en-US" altLang="en-US" sz="2400" b="1">
              <a:latin typeface="Courier New" panose="02070309020205020404" pitchFamily="49" charset="0"/>
              <a:sym typeface="Symbol" panose="05050102010706020507" pitchFamily="18" charset="2"/>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Number Placeholder 5">
            <a:extLst>
              <a:ext uri="{FF2B5EF4-FFF2-40B4-BE49-F238E27FC236}">
                <a16:creationId xmlns:a16="http://schemas.microsoft.com/office/drawing/2014/main" id="{415A2CCD-9075-432C-BE13-E1720F6FE1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8538B1-56E7-470C-9DE9-CAF8271DF5CD}" type="slidenum">
              <a:rPr lang="en-US" altLang="en-US" sz="1400"/>
              <a:pPr eaLnBrk="1" hangingPunct="1"/>
              <a:t>273</a:t>
            </a:fld>
            <a:endParaRPr lang="en-US" altLang="en-US" sz="1400"/>
          </a:p>
        </p:txBody>
      </p:sp>
      <p:sp>
        <p:nvSpPr>
          <p:cNvPr id="280579" name="Rectangle 2">
            <a:extLst>
              <a:ext uri="{FF2B5EF4-FFF2-40B4-BE49-F238E27FC236}">
                <a16:creationId xmlns:a16="http://schemas.microsoft.com/office/drawing/2014/main" id="{9F4B3848-1EE3-4825-B81B-9D80401FDEB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General Tree Traversal</a:t>
            </a:r>
          </a:p>
        </p:txBody>
      </p:sp>
      <p:sp>
        <p:nvSpPr>
          <p:cNvPr id="280580" name="Rectangle 3">
            <a:extLst>
              <a:ext uri="{FF2B5EF4-FFF2-40B4-BE49-F238E27FC236}">
                <a16:creationId xmlns:a16="http://schemas.microsoft.com/office/drawing/2014/main" id="{94CD4B44-9564-4906-B19A-618086BCFD25}"/>
              </a:ext>
            </a:extLst>
          </p:cNvPr>
          <p:cNvSpPr>
            <a:spLocks noGrp="1" noChangeArrowheads="1"/>
          </p:cNvSpPr>
          <p:nvPr>
            <p:ph type="body" idx="1"/>
          </p:nvPr>
        </p:nvSpPr>
        <p:spPr>
          <a:xfrm>
            <a:off x="304800" y="1598613"/>
            <a:ext cx="8610600" cy="4570412"/>
          </a:xfrm>
        </p:spPr>
        <p:txBody>
          <a:bodyPr/>
          <a:lstStyle/>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Preorder traversal for general trees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static &lt;E&gt; void preorder(GTNode&lt;E&gt; rt)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PrintNode(rt);</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if (!rt.isLeaf())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GTNode&lt;E&gt; temp = rt.leftmostChild();</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while (temp != null)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preorder(temp);</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temp = temp.rightSibling();</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a:t>
            </a:r>
          </a:p>
          <a:p>
            <a:pPr marL="609600" indent="-609600">
              <a:lnSpc>
                <a:spcPct val="50000"/>
              </a:lnSpc>
              <a:buFontTx/>
              <a:buNone/>
            </a:pPr>
            <a:endParaRPr lang="en-US" altLang="en-US" sz="2400" b="1">
              <a:latin typeface="Courier New" panose="02070309020205020404" pitchFamily="49" charset="0"/>
              <a:sym typeface="Symbol" panose="05050102010706020507" pitchFamily="18" charset="2"/>
            </a:endParaRPr>
          </a:p>
        </p:txBody>
      </p:sp>
      <p:pic>
        <p:nvPicPr>
          <p:cNvPr id="280581" name="Picture 4" descr="GTreeEx">
            <a:extLst>
              <a:ext uri="{FF2B5EF4-FFF2-40B4-BE49-F238E27FC236}">
                <a16:creationId xmlns:a16="http://schemas.microsoft.com/office/drawing/2014/main" id="{BEBF26B9-5F7B-466E-BFF2-AE9248EDF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960" t="1649" r="2640" b="4948"/>
          <a:stretch>
            <a:fillRect/>
          </a:stretch>
        </p:blipFill>
        <p:spPr bwMode="auto">
          <a:xfrm>
            <a:off x="5410200" y="4267200"/>
            <a:ext cx="28956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2AE59494-04D3-426C-8847-5D78C45859A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Parent Pointer Implementation</a:t>
            </a:r>
          </a:p>
        </p:txBody>
      </p:sp>
      <p:sp>
        <p:nvSpPr>
          <p:cNvPr id="281603" name="Rectangle 3">
            <a:extLst>
              <a:ext uri="{FF2B5EF4-FFF2-40B4-BE49-F238E27FC236}">
                <a16:creationId xmlns:a16="http://schemas.microsoft.com/office/drawing/2014/main" id="{B089EE45-C924-4260-A38A-33A7527C3625}"/>
              </a:ext>
            </a:extLst>
          </p:cNvPr>
          <p:cNvSpPr>
            <a:spLocks noGrp="1" noChangeArrowheads="1"/>
          </p:cNvSpPr>
          <p:nvPr>
            <p:ph type="body" idx="1"/>
          </p:nvPr>
        </p:nvSpPr>
        <p:spPr>
          <a:xfrm>
            <a:off x="304800" y="1598613"/>
            <a:ext cx="8610600" cy="4570412"/>
          </a:xfrm>
        </p:spPr>
        <p:txBody>
          <a:bodyPr/>
          <a:lstStyle/>
          <a:p>
            <a:pPr marL="609600" indent="-609600">
              <a:lnSpc>
                <a:spcPct val="50000"/>
              </a:lnSpc>
              <a:buFontTx/>
              <a:buNone/>
            </a:pPr>
            <a:endParaRPr lang="en-US" altLang="en-US" sz="2400">
              <a:latin typeface="Courier New" panose="02070309020205020404" pitchFamily="49" charset="0"/>
              <a:sym typeface="Symbol" panose="05050102010706020507" pitchFamily="18" charset="2"/>
            </a:endParaRPr>
          </a:p>
        </p:txBody>
      </p:sp>
      <p:pic>
        <p:nvPicPr>
          <p:cNvPr id="281604" name="Picture 4" descr="C:\Shaffer\CS2604\Figs\ParPtr.gif">
            <a:extLst>
              <a:ext uri="{FF2B5EF4-FFF2-40B4-BE49-F238E27FC236}">
                <a16:creationId xmlns:a16="http://schemas.microsoft.com/office/drawing/2014/main" id="{DE1510B1-B599-4656-BED8-CED753E30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10" t="3088" r="4224" b="2060"/>
          <a:stretch>
            <a:fillRect/>
          </a:stretch>
        </p:blipFill>
        <p:spPr bwMode="auto">
          <a:xfrm>
            <a:off x="685800" y="1524000"/>
            <a:ext cx="7797800"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6C719458-BB4C-4C31-9A76-49288FFE18B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Equivalence Class Problem</a:t>
            </a:r>
          </a:p>
        </p:txBody>
      </p:sp>
      <p:sp>
        <p:nvSpPr>
          <p:cNvPr id="282627" name="Rectangle 3">
            <a:extLst>
              <a:ext uri="{FF2B5EF4-FFF2-40B4-BE49-F238E27FC236}">
                <a16:creationId xmlns:a16="http://schemas.microsoft.com/office/drawing/2014/main" id="{718F51BD-F130-4BA9-9FA4-63762CBBD86F}"/>
              </a:ext>
            </a:extLst>
          </p:cNvPr>
          <p:cNvSpPr>
            <a:spLocks noGrp="1" noChangeArrowheads="1"/>
          </p:cNvSpPr>
          <p:nvPr>
            <p:ph type="body" idx="1"/>
          </p:nvPr>
        </p:nvSpPr>
        <p:spPr>
          <a:xfrm>
            <a:off x="228600" y="1598613"/>
            <a:ext cx="8915400" cy="4570412"/>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The parent pointer representation is good for answering:</a:t>
            </a:r>
          </a:p>
          <a:p>
            <a:pPr marL="990600" lvl="1" indent="-533400">
              <a:lnSpc>
                <a:spcPct val="80000"/>
              </a:lnSpc>
            </a:pPr>
            <a:r>
              <a:rPr lang="en-US" altLang="en-US">
                <a:latin typeface="Helvetica" panose="020B0604020202020204" pitchFamily="34" charset="0"/>
                <a:sym typeface="Symbol" panose="05050102010706020507" pitchFamily="18" charset="2"/>
              </a:rPr>
              <a:t>Are two elements in the same tree?</a:t>
            </a:r>
          </a:p>
          <a:p>
            <a:pPr marL="609600" indent="-609600">
              <a:lnSpc>
                <a:spcPct val="60000"/>
              </a:lnSpc>
              <a:buFontTx/>
              <a:buNone/>
            </a:pPr>
            <a:endParaRPr lang="en-US" altLang="en-US">
              <a:latin typeface="Helvetica" panose="020B0604020202020204" pitchFamily="34" charset="0"/>
              <a:sym typeface="Symbol" panose="05050102010706020507" pitchFamily="18" charset="2"/>
            </a:endParaRP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 Determine if nodes in different trees */</a:t>
            </a: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public boolean differ(int a, int b) {</a:t>
            </a: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  Integer root1 = FIND(array[a]);</a:t>
            </a: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  Integer root2 = FIND(array[b]);</a:t>
            </a: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  return root1 != root2;</a:t>
            </a: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08F7E6DF-2FD2-4083-95E0-F0600958874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Union/Find</a:t>
            </a:r>
          </a:p>
        </p:txBody>
      </p:sp>
      <p:sp>
        <p:nvSpPr>
          <p:cNvPr id="283651" name="Rectangle 3">
            <a:extLst>
              <a:ext uri="{FF2B5EF4-FFF2-40B4-BE49-F238E27FC236}">
                <a16:creationId xmlns:a16="http://schemas.microsoft.com/office/drawing/2014/main" id="{C8E3EACF-4C36-4255-92F1-912F4E88B5C2}"/>
              </a:ext>
            </a:extLst>
          </p:cNvPr>
          <p:cNvSpPr>
            <a:spLocks noGrp="1" noChangeArrowheads="1"/>
          </p:cNvSpPr>
          <p:nvPr>
            <p:ph type="body" idx="1"/>
          </p:nvPr>
        </p:nvSpPr>
        <p:spPr>
          <a:xfrm>
            <a:off x="228600" y="1371600"/>
            <a:ext cx="8915400" cy="4570413"/>
          </a:xfrm>
        </p:spPr>
        <p:txBody>
          <a:bodyPr/>
          <a:lstStyle/>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Merge two subtrees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public void UNION(int a, int b)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Integer root1 = FIND(a); // Find a’s root</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Integer root2 = FIND(b); // Find b’s root</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if (root1 != root2) array[root2] = root1;</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a:t>
            </a:r>
          </a:p>
          <a:p>
            <a:pPr marL="609600" indent="-609600">
              <a:lnSpc>
                <a:spcPct val="50000"/>
              </a:lnSpc>
              <a:buFontTx/>
              <a:buNone/>
            </a:pPr>
            <a:endParaRPr lang="en-US" altLang="en-US" sz="2400" b="1">
              <a:latin typeface="Courier New" panose="02070309020205020404" pitchFamily="49" charset="0"/>
              <a:sym typeface="Symbol" panose="05050102010706020507" pitchFamily="18" charset="2"/>
            </a:endParaRPr>
          </a:p>
          <a:p>
            <a:pPr marL="609600" indent="-609600">
              <a:lnSpc>
                <a:spcPct val="50000"/>
              </a:lnSpc>
              <a:buFontTx/>
              <a:buNone/>
            </a:pPr>
            <a:endParaRPr lang="en-US" altLang="en-US" sz="2400" b="1">
              <a:latin typeface="Courier New" panose="02070309020205020404" pitchFamily="49" charset="0"/>
              <a:sym typeface="Symbol" panose="05050102010706020507" pitchFamily="18" charset="2"/>
            </a:endParaRP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public Integer FIND(Integer curr) {</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if (array[curr] == null) return curr;</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while (array[curr] != null)</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curr = array[curr];</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  return curr;</a:t>
            </a:r>
          </a:p>
          <a:p>
            <a:pPr marL="609600" indent="-609600">
              <a:lnSpc>
                <a:spcPct val="50000"/>
              </a:lnSpc>
              <a:buFontTx/>
              <a:buNone/>
            </a:pPr>
            <a:r>
              <a:rPr lang="en-US" altLang="en-US" sz="2400" b="1">
                <a:latin typeface="Courier New" panose="02070309020205020404" pitchFamily="49" charset="0"/>
                <a:sym typeface="Symbol" panose="05050102010706020507" pitchFamily="18" charset="2"/>
              </a:rPr>
              <a:t>}</a:t>
            </a:r>
          </a:p>
          <a:p>
            <a:pPr marL="609600" indent="-609600">
              <a:lnSpc>
                <a:spcPct val="4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Want to keep the depth small.</a:t>
            </a:r>
          </a:p>
          <a:p>
            <a:pPr marL="609600" indent="-609600">
              <a:lnSpc>
                <a:spcPct val="2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Weighted union rule: Join the tree with fewer nodes to the tree with more nodes.</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5ADF9A64-FB5F-4E4E-A5BE-F5D994D5712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Equiv Class Processing (1)</a:t>
            </a:r>
          </a:p>
        </p:txBody>
      </p:sp>
      <p:sp>
        <p:nvSpPr>
          <p:cNvPr id="284675" name="Rectangle 3">
            <a:extLst>
              <a:ext uri="{FF2B5EF4-FFF2-40B4-BE49-F238E27FC236}">
                <a16:creationId xmlns:a16="http://schemas.microsoft.com/office/drawing/2014/main" id="{B42FA969-254F-4E24-814E-3DC870C789BF}"/>
              </a:ext>
            </a:extLst>
          </p:cNvPr>
          <p:cNvSpPr>
            <a:spLocks noGrp="1" noChangeArrowheads="1"/>
          </p:cNvSpPr>
          <p:nvPr>
            <p:ph type="body" idx="1"/>
          </p:nvPr>
        </p:nvSpPr>
        <p:spPr>
          <a:xfrm>
            <a:off x="381000" y="1600200"/>
            <a:ext cx="8453438" cy="4570413"/>
          </a:xfrm>
        </p:spPr>
        <p:txBody>
          <a:bodyPr/>
          <a:lstStyle/>
          <a:p>
            <a:pPr marL="609600" indent="-609600">
              <a:lnSpc>
                <a:spcPct val="50000"/>
              </a:lnSpc>
              <a:buFontTx/>
              <a:buNone/>
            </a:pPr>
            <a:endParaRPr lang="en-US" altLang="en-US" sz="3600">
              <a:latin typeface="Helvetica" panose="020B0604020202020204" pitchFamily="34" charset="0"/>
              <a:sym typeface="Symbol" panose="05050102010706020507" pitchFamily="18" charset="2"/>
            </a:endParaRPr>
          </a:p>
        </p:txBody>
      </p:sp>
      <p:pic>
        <p:nvPicPr>
          <p:cNvPr id="284676" name="Picture 4" descr="C:\Shaffer\CS2604\Figs\EquivEx.gif">
            <a:extLst>
              <a:ext uri="{FF2B5EF4-FFF2-40B4-BE49-F238E27FC236}">
                <a16:creationId xmlns:a16="http://schemas.microsoft.com/office/drawing/2014/main" id="{6488743B-C8F7-4A24-AED0-17AFBA5C6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55" t="4031" r="4086" b="35547"/>
          <a:stretch>
            <a:fillRect/>
          </a:stretch>
        </p:blipFill>
        <p:spPr bwMode="auto">
          <a:xfrm>
            <a:off x="1371600" y="1447800"/>
            <a:ext cx="6543675"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6937F3DB-E8A2-428A-92D3-CB931646D24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Equiv Class Processing (2)</a:t>
            </a:r>
          </a:p>
        </p:txBody>
      </p:sp>
      <p:sp>
        <p:nvSpPr>
          <p:cNvPr id="285699" name="Rectangle 3">
            <a:extLst>
              <a:ext uri="{FF2B5EF4-FFF2-40B4-BE49-F238E27FC236}">
                <a16:creationId xmlns:a16="http://schemas.microsoft.com/office/drawing/2014/main" id="{DC8727B0-7DA0-4992-9165-AF6963A0159B}"/>
              </a:ext>
            </a:extLst>
          </p:cNvPr>
          <p:cNvSpPr>
            <a:spLocks noGrp="1" noChangeArrowheads="1"/>
          </p:cNvSpPr>
          <p:nvPr>
            <p:ph type="body" idx="1"/>
          </p:nvPr>
        </p:nvSpPr>
        <p:spPr>
          <a:xfrm>
            <a:off x="381000" y="1600200"/>
            <a:ext cx="8453438" cy="4570413"/>
          </a:xfrm>
        </p:spPr>
        <p:txBody>
          <a:bodyPr/>
          <a:lstStyle/>
          <a:p>
            <a:pPr marL="609600" indent="-609600">
              <a:lnSpc>
                <a:spcPct val="50000"/>
              </a:lnSpc>
              <a:buFontTx/>
              <a:buNone/>
            </a:pPr>
            <a:endParaRPr lang="en-US" altLang="en-US" sz="3600">
              <a:latin typeface="Helvetica" panose="020B0604020202020204" pitchFamily="34" charset="0"/>
              <a:sym typeface="Symbol" panose="05050102010706020507" pitchFamily="18" charset="2"/>
            </a:endParaRPr>
          </a:p>
        </p:txBody>
      </p:sp>
      <p:pic>
        <p:nvPicPr>
          <p:cNvPr id="285700" name="Picture 4" descr="C:\Shaffer\CS2604\Figs\EquivEx.gif">
            <a:extLst>
              <a:ext uri="{FF2B5EF4-FFF2-40B4-BE49-F238E27FC236}">
                <a16:creationId xmlns:a16="http://schemas.microsoft.com/office/drawing/2014/main" id="{CA843CFD-0E08-432C-A8BE-FA1DD8A15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55" t="41045" r="4086" b="732"/>
          <a:stretch>
            <a:fillRect/>
          </a:stretch>
        </p:blipFill>
        <p:spPr bwMode="auto">
          <a:xfrm>
            <a:off x="1447800" y="1447800"/>
            <a:ext cx="6543675"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0CA4B72E-D362-4619-BF3B-613C8756CC7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Path Compression</a:t>
            </a:r>
          </a:p>
        </p:txBody>
      </p:sp>
      <p:sp>
        <p:nvSpPr>
          <p:cNvPr id="286723" name="Rectangle 3">
            <a:extLst>
              <a:ext uri="{FF2B5EF4-FFF2-40B4-BE49-F238E27FC236}">
                <a16:creationId xmlns:a16="http://schemas.microsoft.com/office/drawing/2014/main" id="{6B958BAA-0F87-407E-8B7E-72302A5F7B7D}"/>
              </a:ext>
            </a:extLst>
          </p:cNvPr>
          <p:cNvSpPr>
            <a:spLocks noGrp="1" noChangeArrowheads="1"/>
          </p:cNvSpPr>
          <p:nvPr>
            <p:ph type="body" idx="1"/>
          </p:nvPr>
        </p:nvSpPr>
        <p:spPr>
          <a:xfrm>
            <a:off x="381000" y="1600200"/>
            <a:ext cx="8453438" cy="4570413"/>
          </a:xfrm>
        </p:spPr>
        <p:txBody>
          <a:bodyPr/>
          <a:lstStyle/>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public Integer FIND(Integer curr) {</a:t>
            </a: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  if (array[curr] == null) return curr;</a:t>
            </a: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  array[curr] = FIND(array[curr]);</a:t>
            </a: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  return array[curr];</a:t>
            </a:r>
          </a:p>
          <a:p>
            <a:pPr marL="609600" indent="-609600">
              <a:lnSpc>
                <a:spcPct val="60000"/>
              </a:lnSpc>
              <a:buFontTx/>
              <a:buNone/>
            </a:pPr>
            <a:r>
              <a:rPr lang="en-US" altLang="en-US" sz="2400" b="1">
                <a:latin typeface="Courier New" panose="02070309020205020404" pitchFamily="49" charset="0"/>
                <a:sym typeface="Symbol" panose="05050102010706020507" pitchFamily="18" charset="2"/>
              </a:rPr>
              <a:t>}</a:t>
            </a:r>
          </a:p>
        </p:txBody>
      </p:sp>
      <p:pic>
        <p:nvPicPr>
          <p:cNvPr id="286724" name="Picture 4" descr="C:\Shaffer\CS2604\Figs\PathComp.gif">
            <a:extLst>
              <a:ext uri="{FF2B5EF4-FFF2-40B4-BE49-F238E27FC236}">
                <a16:creationId xmlns:a16="http://schemas.microsoft.com/office/drawing/2014/main" id="{5DD5D8CE-3F16-4233-8CE0-503CA0C20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8" r="4541" b="4858"/>
          <a:stretch>
            <a:fillRect/>
          </a:stretch>
        </p:blipFill>
        <p:spPr bwMode="auto">
          <a:xfrm>
            <a:off x="457200" y="4038600"/>
            <a:ext cx="794385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0307A2C7-5AC1-42E7-A016-8CAC89EBD9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D85D8D4-9BCB-4069-B0D5-79CA1C2C2AE3}" type="slidenum">
              <a:rPr lang="en-US" altLang="en-US" sz="1400"/>
              <a:pPr eaLnBrk="1" hangingPunct="1"/>
              <a:t>28</a:t>
            </a:fld>
            <a:endParaRPr lang="en-US" altLang="en-US" sz="1400"/>
          </a:p>
        </p:txBody>
      </p:sp>
      <p:sp>
        <p:nvSpPr>
          <p:cNvPr id="29699" name="Rectangle 2">
            <a:extLst>
              <a:ext uri="{FF2B5EF4-FFF2-40B4-BE49-F238E27FC236}">
                <a16:creationId xmlns:a16="http://schemas.microsoft.com/office/drawing/2014/main" id="{B54B50CE-DA30-42D3-B5C1-322FD9416020}"/>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Estimation Example</a:t>
            </a:r>
          </a:p>
        </p:txBody>
      </p:sp>
      <p:sp>
        <p:nvSpPr>
          <p:cNvPr id="29700" name="Rectangle 3">
            <a:extLst>
              <a:ext uri="{FF2B5EF4-FFF2-40B4-BE49-F238E27FC236}">
                <a16:creationId xmlns:a16="http://schemas.microsoft.com/office/drawing/2014/main" id="{9478C317-7005-47E9-A9EF-1200645B4B5F}"/>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90000"/>
              </a:lnSpc>
              <a:buFontTx/>
              <a:buNone/>
            </a:pPr>
            <a:r>
              <a:rPr lang="en-US" altLang="en-US" sz="3600">
                <a:latin typeface="Helvetica" panose="020B0604020202020204" pitchFamily="34" charset="0"/>
              </a:rPr>
              <a:t>How many library bookcases does it take to store books totaling one million pages?</a:t>
            </a:r>
          </a:p>
          <a:p>
            <a:pPr marL="609600" indent="-609600" eaLnBrk="1" hangingPunct="1">
              <a:lnSpc>
                <a:spcPct val="40000"/>
              </a:lnSpc>
              <a:buFontTx/>
              <a:buNone/>
            </a:pPr>
            <a:endParaRPr lang="en-US" altLang="en-US" sz="3600">
              <a:latin typeface="Helvetica" panose="020B0604020202020204" pitchFamily="34" charset="0"/>
            </a:endParaRPr>
          </a:p>
          <a:p>
            <a:pPr marL="609600" indent="-609600" eaLnBrk="1" hangingPunct="1">
              <a:lnSpc>
                <a:spcPct val="90000"/>
              </a:lnSpc>
              <a:buFontTx/>
              <a:buNone/>
            </a:pPr>
            <a:r>
              <a:rPr lang="en-US" altLang="en-US" sz="3600">
                <a:latin typeface="Helvetica" panose="020B0604020202020204" pitchFamily="34" charset="0"/>
              </a:rPr>
              <a:t>Estimate:</a:t>
            </a:r>
          </a:p>
          <a:p>
            <a:pPr marL="990600" lvl="1" indent="-533400" eaLnBrk="1" hangingPunct="1">
              <a:lnSpc>
                <a:spcPct val="90000"/>
              </a:lnSpc>
            </a:pPr>
            <a:r>
              <a:rPr lang="en-US" altLang="en-US" sz="2400">
                <a:latin typeface="Helvetica" panose="020B0604020202020204" pitchFamily="34" charset="0"/>
              </a:rPr>
              <a:t>Pages/inch</a:t>
            </a:r>
          </a:p>
          <a:p>
            <a:pPr marL="990600" lvl="1" indent="-533400" eaLnBrk="1" hangingPunct="1">
              <a:lnSpc>
                <a:spcPct val="90000"/>
              </a:lnSpc>
            </a:pPr>
            <a:r>
              <a:rPr lang="en-US" altLang="en-US" sz="2400">
                <a:latin typeface="Helvetica" panose="020B0604020202020204" pitchFamily="34" charset="0"/>
              </a:rPr>
              <a:t>Feet/shelf</a:t>
            </a:r>
          </a:p>
          <a:p>
            <a:pPr marL="990600" lvl="1" indent="-533400" eaLnBrk="1" hangingPunct="1">
              <a:lnSpc>
                <a:spcPct val="90000"/>
              </a:lnSpc>
            </a:pPr>
            <a:r>
              <a:rPr lang="en-US" altLang="en-US" sz="2400">
                <a:latin typeface="Helvetica" panose="020B0604020202020204" pitchFamily="34" charset="0"/>
              </a:rPr>
              <a:t>Shelves/bookcase</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Slide Number Placeholder 5">
            <a:extLst>
              <a:ext uri="{FF2B5EF4-FFF2-40B4-BE49-F238E27FC236}">
                <a16:creationId xmlns:a16="http://schemas.microsoft.com/office/drawing/2014/main" id="{E6E048DE-6C60-4A86-A0BC-EAFC679894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18E521-AF1B-45A3-B758-D3852F9D7EF8}" type="slidenum">
              <a:rPr lang="en-US" altLang="en-US" sz="1400"/>
              <a:pPr eaLnBrk="1" hangingPunct="1"/>
              <a:t>280</a:t>
            </a:fld>
            <a:endParaRPr lang="en-US" altLang="en-US" sz="1400"/>
          </a:p>
        </p:txBody>
      </p:sp>
      <p:sp>
        <p:nvSpPr>
          <p:cNvPr id="287747" name="Rectangle 2">
            <a:extLst>
              <a:ext uri="{FF2B5EF4-FFF2-40B4-BE49-F238E27FC236}">
                <a16:creationId xmlns:a16="http://schemas.microsoft.com/office/drawing/2014/main" id="{33571F87-0214-41CF-9CD0-D2F86D7437A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Lists of Children</a:t>
            </a:r>
          </a:p>
        </p:txBody>
      </p:sp>
      <p:pic>
        <p:nvPicPr>
          <p:cNvPr id="287748" name="Picture 4" descr="ChildLst">
            <a:extLst>
              <a:ext uri="{FF2B5EF4-FFF2-40B4-BE49-F238E27FC236}">
                <a16:creationId xmlns:a16="http://schemas.microsoft.com/office/drawing/2014/main" id="{8EA104F1-7D78-4BD1-A81C-4D4ED6F6E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61" t="2632" r="3922" b="2632"/>
          <a:stretch>
            <a:fillRect/>
          </a:stretch>
        </p:blipFill>
        <p:spPr bwMode="auto">
          <a:xfrm>
            <a:off x="1557338" y="1600200"/>
            <a:ext cx="6151562" cy="4611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Number Placeholder 5">
            <a:extLst>
              <a:ext uri="{FF2B5EF4-FFF2-40B4-BE49-F238E27FC236}">
                <a16:creationId xmlns:a16="http://schemas.microsoft.com/office/drawing/2014/main" id="{8805D835-74C4-49EA-9199-031861F1A1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0AF4C5-63B8-453C-B9E9-5D3AF14A8157}" type="slidenum">
              <a:rPr lang="en-US" altLang="en-US" sz="1400"/>
              <a:pPr eaLnBrk="1" hangingPunct="1"/>
              <a:t>281</a:t>
            </a:fld>
            <a:endParaRPr lang="en-US" altLang="en-US" sz="1400"/>
          </a:p>
        </p:txBody>
      </p:sp>
      <p:sp>
        <p:nvSpPr>
          <p:cNvPr id="288771" name="Rectangle 2">
            <a:extLst>
              <a:ext uri="{FF2B5EF4-FFF2-40B4-BE49-F238E27FC236}">
                <a16:creationId xmlns:a16="http://schemas.microsoft.com/office/drawing/2014/main" id="{7135019D-D348-44E7-B472-012E8D5293E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Leftmost Child/Right Sibling (1)</a:t>
            </a:r>
          </a:p>
        </p:txBody>
      </p:sp>
      <p:pic>
        <p:nvPicPr>
          <p:cNvPr id="288772" name="Picture 4" descr="Explicit">
            <a:extLst>
              <a:ext uri="{FF2B5EF4-FFF2-40B4-BE49-F238E27FC236}">
                <a16:creationId xmlns:a16="http://schemas.microsoft.com/office/drawing/2014/main" id="{BF7DE088-81AD-4AB7-93EE-DBBD6308F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1" t="1721" r="2919" b="1721"/>
          <a:stretch>
            <a:fillRect/>
          </a:stretch>
        </p:blipFill>
        <p:spPr bwMode="auto">
          <a:xfrm>
            <a:off x="1296988" y="1601788"/>
            <a:ext cx="6626225" cy="4579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Number Placeholder 5">
            <a:extLst>
              <a:ext uri="{FF2B5EF4-FFF2-40B4-BE49-F238E27FC236}">
                <a16:creationId xmlns:a16="http://schemas.microsoft.com/office/drawing/2014/main" id="{B3678B05-AFAE-417B-8D1C-F20634BF3B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1674E6-C48C-4A21-BDFD-60C657E76FBD}" type="slidenum">
              <a:rPr lang="en-US" altLang="en-US" sz="1400"/>
              <a:pPr eaLnBrk="1" hangingPunct="1"/>
              <a:t>282</a:t>
            </a:fld>
            <a:endParaRPr lang="en-US" altLang="en-US" sz="1400"/>
          </a:p>
        </p:txBody>
      </p:sp>
      <p:sp>
        <p:nvSpPr>
          <p:cNvPr id="289795" name="Rectangle 2">
            <a:extLst>
              <a:ext uri="{FF2B5EF4-FFF2-40B4-BE49-F238E27FC236}">
                <a16:creationId xmlns:a16="http://schemas.microsoft.com/office/drawing/2014/main" id="{20F4EB67-FEEE-4BA7-8CC3-FC249A5E0A9D}"/>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Leftmost Child/Right Sibling (2)</a:t>
            </a:r>
          </a:p>
        </p:txBody>
      </p:sp>
      <p:pic>
        <p:nvPicPr>
          <p:cNvPr id="289796" name="Picture 4" descr="ExpliAdd">
            <a:extLst>
              <a:ext uri="{FF2B5EF4-FFF2-40B4-BE49-F238E27FC236}">
                <a16:creationId xmlns:a16="http://schemas.microsoft.com/office/drawing/2014/main" id="{E7FA7937-818B-468D-B145-4960B3A29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41" t="2531" r="3426" b="1688"/>
          <a:stretch>
            <a:fillRect/>
          </a:stretch>
        </p:blipFill>
        <p:spPr bwMode="auto">
          <a:xfrm>
            <a:off x="1295400" y="1600200"/>
            <a:ext cx="67564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Number Placeholder 5">
            <a:extLst>
              <a:ext uri="{FF2B5EF4-FFF2-40B4-BE49-F238E27FC236}">
                <a16:creationId xmlns:a16="http://schemas.microsoft.com/office/drawing/2014/main" id="{6BA7ED38-FFB0-49D7-AEAE-61D4893970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EE14F0-4BD6-42A2-B0F6-83457E32D178}" type="slidenum">
              <a:rPr lang="en-US" altLang="en-US" sz="1400"/>
              <a:pPr eaLnBrk="1" hangingPunct="1"/>
              <a:t>283</a:t>
            </a:fld>
            <a:endParaRPr lang="en-US" altLang="en-US" sz="1400"/>
          </a:p>
        </p:txBody>
      </p:sp>
      <p:sp>
        <p:nvSpPr>
          <p:cNvPr id="290819" name="Rectangle 2">
            <a:extLst>
              <a:ext uri="{FF2B5EF4-FFF2-40B4-BE49-F238E27FC236}">
                <a16:creationId xmlns:a16="http://schemas.microsoft.com/office/drawing/2014/main" id="{B1A7C2D6-D9B2-4FA1-BC6B-E5CC3F78C36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Linked Implementations (1)</a:t>
            </a:r>
          </a:p>
        </p:txBody>
      </p:sp>
      <p:pic>
        <p:nvPicPr>
          <p:cNvPr id="290820" name="Picture 4" descr="GenLkFx">
            <a:extLst>
              <a:ext uri="{FF2B5EF4-FFF2-40B4-BE49-F238E27FC236}">
                <a16:creationId xmlns:a16="http://schemas.microsoft.com/office/drawing/2014/main" id="{FBE5ECBE-6F2D-47C5-A31D-86971141C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46" t="1175" r="4256" b="1175"/>
          <a:stretch>
            <a:fillRect/>
          </a:stretch>
        </p:blipFill>
        <p:spPr bwMode="auto">
          <a:xfrm>
            <a:off x="381000" y="1600200"/>
            <a:ext cx="8458200"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Slide Number Placeholder 5">
            <a:extLst>
              <a:ext uri="{FF2B5EF4-FFF2-40B4-BE49-F238E27FC236}">
                <a16:creationId xmlns:a16="http://schemas.microsoft.com/office/drawing/2014/main" id="{034CB8D8-7621-4D14-A1D3-240D4E9ADD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1FD604E-3ED6-479F-9F9F-30B72935A81C}" type="slidenum">
              <a:rPr lang="en-US" altLang="en-US" sz="1400"/>
              <a:pPr eaLnBrk="1" hangingPunct="1"/>
              <a:t>284</a:t>
            </a:fld>
            <a:endParaRPr lang="en-US" altLang="en-US" sz="1400"/>
          </a:p>
        </p:txBody>
      </p:sp>
      <p:sp>
        <p:nvSpPr>
          <p:cNvPr id="291843" name="Rectangle 2">
            <a:extLst>
              <a:ext uri="{FF2B5EF4-FFF2-40B4-BE49-F238E27FC236}">
                <a16:creationId xmlns:a16="http://schemas.microsoft.com/office/drawing/2014/main" id="{274CAC44-596F-4F67-B938-C78E6646E0F2}"/>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Linked Implementations (2)</a:t>
            </a:r>
          </a:p>
        </p:txBody>
      </p:sp>
      <p:pic>
        <p:nvPicPr>
          <p:cNvPr id="291844" name="Picture 4" descr="GenLkLk">
            <a:extLst>
              <a:ext uri="{FF2B5EF4-FFF2-40B4-BE49-F238E27FC236}">
                <a16:creationId xmlns:a16="http://schemas.microsoft.com/office/drawing/2014/main" id="{C712A951-67A6-43C8-8CFF-23033E428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9" t="883" r="4091"/>
          <a:stretch>
            <a:fillRect/>
          </a:stretch>
        </p:blipFill>
        <p:spPr bwMode="auto">
          <a:xfrm>
            <a:off x="381000" y="1600200"/>
            <a:ext cx="84582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itle 1">
            <a:extLst>
              <a:ext uri="{FF2B5EF4-FFF2-40B4-BE49-F238E27FC236}">
                <a16:creationId xmlns:a16="http://schemas.microsoft.com/office/drawing/2014/main" id="{A9E38548-17E7-456C-BF59-B89C98A27A43}"/>
              </a:ext>
            </a:extLst>
          </p:cNvPr>
          <p:cNvSpPr>
            <a:spLocks noGrp="1"/>
          </p:cNvSpPr>
          <p:nvPr>
            <p:ph type="title"/>
          </p:nvPr>
        </p:nvSpPr>
        <p:spPr>
          <a:xfrm>
            <a:off x="228600" y="609600"/>
            <a:ext cx="8686800" cy="1143000"/>
          </a:xfrm>
        </p:spPr>
        <p:txBody>
          <a:bodyPr/>
          <a:lstStyle/>
          <a:p>
            <a:r>
              <a:rPr lang="en-US" altLang="en-US"/>
              <a:t>Efficient Linked Implementation</a:t>
            </a:r>
          </a:p>
        </p:txBody>
      </p:sp>
      <p:pic>
        <p:nvPicPr>
          <p:cNvPr id="292867" name="Content Placeholder 4" descr="figure.png">
            <a:extLst>
              <a:ext uri="{FF2B5EF4-FFF2-40B4-BE49-F238E27FC236}">
                <a16:creationId xmlns:a16="http://schemas.microsoft.com/office/drawing/2014/main" id="{C7CD3C83-088C-4447-BBE6-1E3BC4BEC30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1237" t="13832" r="28641" b="59886"/>
          <a:stretch>
            <a:fillRect/>
          </a:stretch>
        </p:blipFill>
        <p:spPr>
          <a:xfrm>
            <a:off x="1447800" y="1752600"/>
            <a:ext cx="6248400" cy="4240213"/>
          </a:xfrm>
        </p:spPr>
      </p:pic>
      <p:sp>
        <p:nvSpPr>
          <p:cNvPr id="292868" name="Slide Number Placeholder 3">
            <a:extLst>
              <a:ext uri="{FF2B5EF4-FFF2-40B4-BE49-F238E27FC236}">
                <a16:creationId xmlns:a16="http://schemas.microsoft.com/office/drawing/2014/main" id="{29B85EA1-B951-46DE-88B6-D1A3DF83D4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0EC72C-94F1-4C14-8048-4F8F4AC0D4BC}" type="slidenum">
              <a:rPr lang="en-US" altLang="en-US" sz="1400"/>
              <a:pPr eaLnBrk="1" hangingPunct="1"/>
              <a:t>285</a:t>
            </a:fld>
            <a:endParaRPr lang="en-US" altLang="en-US" sz="140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Slide Number Placeholder 5">
            <a:extLst>
              <a:ext uri="{FF2B5EF4-FFF2-40B4-BE49-F238E27FC236}">
                <a16:creationId xmlns:a16="http://schemas.microsoft.com/office/drawing/2014/main" id="{E9B3A4C6-E708-4C1B-B903-3899A8B2AD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408DF61-1EC0-4989-97C4-AF3775912ABE}" type="slidenum">
              <a:rPr lang="en-US" altLang="en-US" sz="1400"/>
              <a:pPr eaLnBrk="1" hangingPunct="1"/>
              <a:t>286</a:t>
            </a:fld>
            <a:endParaRPr lang="en-US" altLang="en-US" sz="1400"/>
          </a:p>
        </p:txBody>
      </p:sp>
      <p:sp>
        <p:nvSpPr>
          <p:cNvPr id="293891" name="Rectangle 2">
            <a:extLst>
              <a:ext uri="{FF2B5EF4-FFF2-40B4-BE49-F238E27FC236}">
                <a16:creationId xmlns:a16="http://schemas.microsoft.com/office/drawing/2014/main" id="{A9B8B821-00C8-4C56-A0A9-64ABC5E83A99}"/>
              </a:ext>
            </a:extLst>
          </p:cNvPr>
          <p:cNvSpPr>
            <a:spLocks noGrp="1" noChangeArrowheads="1"/>
          </p:cNvSpPr>
          <p:nvPr>
            <p:ph type="title"/>
          </p:nvPr>
        </p:nvSpPr>
        <p:spPr>
          <a:xfrm>
            <a:off x="455613" y="365125"/>
            <a:ext cx="8226425" cy="914400"/>
          </a:xfrm>
        </p:spPr>
        <p:txBody>
          <a:bodyPr/>
          <a:lstStyle/>
          <a:p>
            <a:r>
              <a:rPr lang="en-US" altLang="en-US" sz="4000">
                <a:latin typeface="Helvetica" panose="020B0604020202020204" pitchFamily="34" charset="0"/>
              </a:rPr>
              <a:t>Sequential Implementations (1)</a:t>
            </a:r>
          </a:p>
        </p:txBody>
      </p:sp>
      <p:sp>
        <p:nvSpPr>
          <p:cNvPr id="293892" name="Rectangle 3">
            <a:extLst>
              <a:ext uri="{FF2B5EF4-FFF2-40B4-BE49-F238E27FC236}">
                <a16:creationId xmlns:a16="http://schemas.microsoft.com/office/drawing/2014/main" id="{F7D89101-0458-421D-A470-556F77584BF8}"/>
              </a:ext>
            </a:extLst>
          </p:cNvPr>
          <p:cNvSpPr>
            <a:spLocks noGrp="1" noChangeArrowheads="1"/>
          </p:cNvSpPr>
          <p:nvPr>
            <p:ph type="body" idx="1"/>
          </p:nvPr>
        </p:nvSpPr>
        <p:spPr>
          <a:xfrm>
            <a:off x="455613" y="1598613"/>
            <a:ext cx="8226425" cy="4570412"/>
          </a:xfrm>
        </p:spPr>
        <p:txBody>
          <a:bodyPr/>
          <a:lstStyle/>
          <a:p>
            <a:pPr marL="609600" indent="-609600">
              <a:lnSpc>
                <a:spcPct val="80000"/>
              </a:lnSpc>
              <a:buFontTx/>
              <a:buNone/>
            </a:pPr>
            <a:r>
              <a:rPr lang="en-US" altLang="en-US" sz="2800">
                <a:latin typeface="Helvetica" panose="020B0604020202020204" pitchFamily="34" charset="0"/>
                <a:sym typeface="Symbol" panose="05050102010706020507" pitchFamily="18" charset="2"/>
              </a:rPr>
              <a:t>List node values in the order they would be visited by a preorder traversal.</a:t>
            </a:r>
          </a:p>
          <a:p>
            <a:pPr marL="609600" indent="-609600">
              <a:lnSpc>
                <a:spcPct val="2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Saves space, but allows only sequential access.</a:t>
            </a:r>
          </a:p>
          <a:p>
            <a:pPr marL="609600" indent="-609600">
              <a:lnSpc>
                <a:spcPct val="3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Need to retain tree structure for reconstruction.</a:t>
            </a:r>
          </a:p>
          <a:p>
            <a:pPr marL="609600" indent="-609600">
              <a:lnSpc>
                <a:spcPct val="3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Example: For binary trees, us a symbol to mark </a:t>
            </a:r>
            <a:r>
              <a:rPr lang="en-US" altLang="en-US" sz="2800" b="1">
                <a:latin typeface="Courier New" panose="02070309020205020404" pitchFamily="49" charset="0"/>
                <a:sym typeface="Symbol" panose="05050102010706020507" pitchFamily="18" charset="2"/>
              </a:rPr>
              <a:t>null</a:t>
            </a:r>
            <a:r>
              <a:rPr lang="en-US" altLang="en-US" sz="2800">
                <a:latin typeface="Helvetica" panose="020B0604020202020204" pitchFamily="34" charset="0"/>
                <a:sym typeface="Symbol" panose="05050102010706020507" pitchFamily="18" charset="2"/>
              </a:rPr>
              <a:t> links.</a:t>
            </a:r>
          </a:p>
          <a:p>
            <a:pPr marL="609600" indent="-609600" algn="ctr">
              <a:lnSpc>
                <a:spcPct val="80000"/>
              </a:lnSpc>
              <a:buFontTx/>
              <a:buNone/>
            </a:pPr>
            <a:r>
              <a:rPr lang="en-US" altLang="en-US" sz="2400">
                <a:latin typeface="Helvetica" panose="020B0604020202020204" pitchFamily="34" charset="0"/>
                <a:sym typeface="Symbol" panose="05050102010706020507" pitchFamily="18" charset="2"/>
              </a:rPr>
              <a:t>AB/D//CEG///FH//I//</a:t>
            </a:r>
          </a:p>
          <a:p>
            <a:pPr marL="609600" indent="-609600">
              <a:lnSpc>
                <a:spcPct val="80000"/>
              </a:lnSpc>
              <a:buFontTx/>
              <a:buNone/>
            </a:pPr>
            <a:r>
              <a:rPr lang="en-US" altLang="en-US" sz="2400">
                <a:latin typeface="Helvetica" panose="020B0604020202020204" pitchFamily="34" charset="0"/>
                <a:sym typeface="Symbol" panose="05050102010706020507" pitchFamily="18" charset="2"/>
              </a:rPr>
              <a:t>For full binary trees, use a bit to indicate internal nodes.</a:t>
            </a:r>
          </a:p>
          <a:p>
            <a:pPr marL="609600" indent="-609600" algn="ctr">
              <a:lnSpc>
                <a:spcPct val="80000"/>
              </a:lnSpc>
              <a:buFontTx/>
              <a:buNone/>
            </a:pPr>
            <a:r>
              <a:rPr lang="en-US" altLang="en-US" sz="2400">
                <a:latin typeface="Helvetica" panose="020B0604020202020204" pitchFamily="34" charset="0"/>
                <a:sym typeface="Symbol" panose="05050102010706020507" pitchFamily="18" charset="2"/>
              </a:rPr>
              <a:t>A’B’/DC’E’G/F’HI</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Number Placeholder 6">
            <a:extLst>
              <a:ext uri="{FF2B5EF4-FFF2-40B4-BE49-F238E27FC236}">
                <a16:creationId xmlns:a16="http://schemas.microsoft.com/office/drawing/2014/main" id="{0507F7F7-F05B-43F0-90C3-D38A34A20D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8DEB23-7669-4E1E-A988-69DC6E0E701F}" type="slidenum">
              <a:rPr lang="en-US" altLang="en-US" sz="1400"/>
              <a:pPr eaLnBrk="1" hangingPunct="1"/>
              <a:t>287</a:t>
            </a:fld>
            <a:endParaRPr lang="en-US" altLang="en-US" sz="1400"/>
          </a:p>
        </p:txBody>
      </p:sp>
      <p:sp>
        <p:nvSpPr>
          <p:cNvPr id="294915" name="Rectangle 2">
            <a:extLst>
              <a:ext uri="{FF2B5EF4-FFF2-40B4-BE49-F238E27FC236}">
                <a16:creationId xmlns:a16="http://schemas.microsoft.com/office/drawing/2014/main" id="{9E1F27C9-824C-4150-8D06-CFDBDAC11F8B}"/>
              </a:ext>
            </a:extLst>
          </p:cNvPr>
          <p:cNvSpPr>
            <a:spLocks noGrp="1" noChangeArrowheads="1"/>
          </p:cNvSpPr>
          <p:nvPr>
            <p:ph type="title"/>
          </p:nvPr>
        </p:nvSpPr>
        <p:spPr>
          <a:xfrm>
            <a:off x="0" y="381000"/>
            <a:ext cx="9144000" cy="1143000"/>
          </a:xfrm>
        </p:spPr>
        <p:txBody>
          <a:bodyPr/>
          <a:lstStyle/>
          <a:p>
            <a:r>
              <a:rPr lang="en-US" altLang="en-US" sz="4000">
                <a:latin typeface="Helvetica" panose="020B0604020202020204" pitchFamily="34" charset="0"/>
              </a:rPr>
              <a:t>Sequential Implementations (2)</a:t>
            </a:r>
          </a:p>
        </p:txBody>
      </p:sp>
      <p:sp>
        <p:nvSpPr>
          <p:cNvPr id="294916" name="Rectangle 3">
            <a:extLst>
              <a:ext uri="{FF2B5EF4-FFF2-40B4-BE49-F238E27FC236}">
                <a16:creationId xmlns:a16="http://schemas.microsoft.com/office/drawing/2014/main" id="{36C8F41B-EA81-4F2A-9BB8-34E7E39A6284}"/>
              </a:ext>
            </a:extLst>
          </p:cNvPr>
          <p:cNvSpPr>
            <a:spLocks noGrp="1" noChangeArrowheads="1"/>
          </p:cNvSpPr>
          <p:nvPr>
            <p:ph type="body" sz="half" idx="1"/>
          </p:nvPr>
        </p:nvSpPr>
        <p:spPr>
          <a:xfrm>
            <a:off x="685800" y="1981200"/>
            <a:ext cx="7772400" cy="4114800"/>
          </a:xfrm>
        </p:spPr>
        <p:txBody>
          <a:bodyPr/>
          <a:lstStyle/>
          <a:p>
            <a:pPr marL="609600" indent="-609600">
              <a:lnSpc>
                <a:spcPct val="80000"/>
              </a:lnSpc>
              <a:buFontTx/>
              <a:buNone/>
            </a:pPr>
            <a:r>
              <a:rPr lang="en-US" altLang="en-US" sz="2800">
                <a:latin typeface="Helvetica" panose="020B0604020202020204" pitchFamily="34" charset="0"/>
                <a:sym typeface="Symbol" panose="05050102010706020507" pitchFamily="18" charset="2"/>
              </a:rPr>
              <a:t>Example: For general trees, mark the end of each subtree.</a:t>
            </a:r>
          </a:p>
          <a:p>
            <a:pPr marL="609600" indent="-609600" algn="ctr">
              <a:lnSpc>
                <a:spcPct val="80000"/>
              </a:lnSpc>
              <a:buFontTx/>
              <a:buNone/>
            </a:pPr>
            <a:endParaRPr lang="en-US" altLang="en-US" sz="2400">
              <a:latin typeface="Helvetica" panose="020B0604020202020204" pitchFamily="34" charset="0"/>
              <a:sym typeface="Symbol" panose="05050102010706020507" pitchFamily="18" charset="2"/>
            </a:endParaRPr>
          </a:p>
          <a:p>
            <a:pPr marL="609600" indent="-609600" algn="ctr">
              <a:lnSpc>
                <a:spcPct val="80000"/>
              </a:lnSpc>
              <a:buFontTx/>
              <a:buNone/>
            </a:pPr>
            <a:endParaRPr lang="en-US" altLang="en-US" sz="2400">
              <a:latin typeface="Helvetica" panose="020B0604020202020204" pitchFamily="34" charset="0"/>
              <a:sym typeface="Symbol" panose="05050102010706020507" pitchFamily="18" charset="2"/>
            </a:endParaRPr>
          </a:p>
          <a:p>
            <a:pPr marL="609600" indent="-609600" algn="ctr">
              <a:lnSpc>
                <a:spcPct val="80000"/>
              </a:lnSpc>
              <a:buFontTx/>
              <a:buNone/>
            </a:pPr>
            <a:endParaRPr lang="en-US" altLang="en-US" sz="2400">
              <a:latin typeface="Helvetica" panose="020B0604020202020204" pitchFamily="34" charset="0"/>
              <a:sym typeface="Symbol" panose="05050102010706020507" pitchFamily="18" charset="2"/>
            </a:endParaRPr>
          </a:p>
          <a:p>
            <a:pPr marL="609600" indent="-609600" algn="ctr">
              <a:lnSpc>
                <a:spcPct val="80000"/>
              </a:lnSpc>
              <a:buFontTx/>
              <a:buNone/>
            </a:pPr>
            <a:r>
              <a:rPr lang="en-US" altLang="en-US" sz="2400">
                <a:latin typeface="Helvetica" panose="020B0604020202020204" pitchFamily="34" charset="0"/>
                <a:sym typeface="Symbol" panose="05050102010706020507" pitchFamily="18" charset="2"/>
              </a:rPr>
              <a:t>				RAC)D)E))BF)))</a:t>
            </a:r>
          </a:p>
          <a:p>
            <a:pPr marL="609600" indent="-609600">
              <a:lnSpc>
                <a:spcPct val="80000"/>
              </a:lnSpc>
              <a:buFontTx/>
              <a:buNone/>
            </a:pPr>
            <a:endParaRPr lang="en-US" altLang="en-US" sz="2400">
              <a:latin typeface="Helvetica" panose="020B0604020202020204" pitchFamily="34" charset="0"/>
              <a:sym typeface="Symbol" panose="05050102010706020507" pitchFamily="18" charset="2"/>
            </a:endParaRPr>
          </a:p>
        </p:txBody>
      </p:sp>
      <p:pic>
        <p:nvPicPr>
          <p:cNvPr id="294917" name="Picture 4" descr="GenLkLk">
            <a:extLst>
              <a:ext uri="{FF2B5EF4-FFF2-40B4-BE49-F238E27FC236}">
                <a16:creationId xmlns:a16="http://schemas.microsoft.com/office/drawing/2014/main" id="{ACE6CF48-0273-4345-A162-00952D02DADC}"/>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l="909" t="33437" r="64545" b="-1277"/>
          <a:stretch>
            <a:fillRect/>
          </a:stretch>
        </p:blipFill>
        <p:spPr>
          <a:xfrm>
            <a:off x="990600" y="2895600"/>
            <a:ext cx="3657600" cy="3543300"/>
          </a:xfrm>
          <a:noFill/>
        </p:spPr>
      </p:pic>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7EFAC7CE-32AB-4811-8F8F-B5140313097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Search</a:t>
            </a:r>
          </a:p>
        </p:txBody>
      </p:sp>
      <p:sp>
        <p:nvSpPr>
          <p:cNvPr id="295939" name="Rectangle 3">
            <a:extLst>
              <a:ext uri="{FF2B5EF4-FFF2-40B4-BE49-F238E27FC236}">
                <a16:creationId xmlns:a16="http://schemas.microsoft.com/office/drawing/2014/main" id="{184824DF-298B-4EBF-A7BC-BBCA2C306CE9}"/>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sym typeface="Symbol" panose="05050102010706020507" pitchFamily="18" charset="2"/>
              </a:rPr>
              <a:t>Given: Distinct keys </a:t>
            </a:r>
            <a:r>
              <a:rPr lang="en-US" altLang="en-US" i="1">
                <a:latin typeface="Helvetica" panose="020B0604020202020204" pitchFamily="34" charset="0"/>
                <a:sym typeface="Symbol" panose="05050102010706020507" pitchFamily="18" charset="2"/>
              </a:rPr>
              <a:t>k</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 </a:t>
            </a:r>
            <a:r>
              <a:rPr lang="en-US" altLang="en-US" i="1">
                <a:latin typeface="Helvetica" panose="020B0604020202020204" pitchFamily="34" charset="0"/>
                <a:sym typeface="Symbol" panose="05050102010706020507" pitchFamily="18" charset="2"/>
              </a:rPr>
              <a:t>k</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 …, </a:t>
            </a:r>
            <a:r>
              <a:rPr lang="en-US" altLang="en-US" i="1">
                <a:latin typeface="Helvetica" panose="020B0604020202020204" pitchFamily="34" charset="0"/>
                <a:sym typeface="Symbol" panose="05050102010706020507" pitchFamily="18" charset="2"/>
              </a:rPr>
              <a:t>k</a:t>
            </a:r>
            <a:r>
              <a:rPr lang="en-US" altLang="en-US" i="1" baseline="-25000">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and collection </a:t>
            </a:r>
            <a:r>
              <a:rPr lang="en-US" altLang="en-US" b="1">
                <a:latin typeface="Helvetica" panose="020B0604020202020204" pitchFamily="34" charset="0"/>
                <a:sym typeface="Symbol" panose="05050102010706020507" pitchFamily="18" charset="2"/>
              </a:rPr>
              <a:t>L</a:t>
            </a:r>
            <a:r>
              <a:rPr lang="en-US" altLang="en-US">
                <a:latin typeface="Helvetica" panose="020B0604020202020204" pitchFamily="34" charset="0"/>
                <a:sym typeface="Symbol" panose="05050102010706020507" pitchFamily="18" charset="2"/>
              </a:rPr>
              <a:t> of </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records of the form</a:t>
            </a:r>
          </a:p>
          <a:p>
            <a:pPr algn="ctr">
              <a:lnSpc>
                <a:spcPct val="70000"/>
              </a:lnSpc>
              <a:buFontTx/>
              <a:buNone/>
            </a:pP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k</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 </a:t>
            </a:r>
            <a:r>
              <a:rPr lang="en-US" altLang="en-US" i="1">
                <a:latin typeface="Helvetica" panose="020B0604020202020204" pitchFamily="34" charset="0"/>
                <a:sym typeface="Symbol" panose="05050102010706020507" pitchFamily="18" charset="2"/>
              </a:rPr>
              <a:t>I</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 (</a:t>
            </a:r>
            <a:r>
              <a:rPr lang="en-US" altLang="en-US" i="1">
                <a:latin typeface="Helvetica" panose="020B0604020202020204" pitchFamily="34" charset="0"/>
                <a:sym typeface="Symbol" panose="05050102010706020507" pitchFamily="18" charset="2"/>
              </a:rPr>
              <a:t>k</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 </a:t>
            </a:r>
            <a:r>
              <a:rPr lang="en-US" altLang="en-US" i="1">
                <a:latin typeface="Helvetica" panose="020B0604020202020204" pitchFamily="34" charset="0"/>
                <a:sym typeface="Symbol" panose="05050102010706020507" pitchFamily="18" charset="2"/>
              </a:rPr>
              <a:t>I</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 …, (</a:t>
            </a:r>
            <a:r>
              <a:rPr lang="en-US" altLang="en-US" i="1">
                <a:latin typeface="Helvetica" panose="020B0604020202020204" pitchFamily="34" charset="0"/>
                <a:sym typeface="Symbol" panose="05050102010706020507" pitchFamily="18" charset="2"/>
              </a:rPr>
              <a:t>k</a:t>
            </a:r>
            <a:r>
              <a:rPr lang="en-US" altLang="en-US" i="1" baseline="-25000">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a:t>
            </a:r>
            <a:r>
              <a:rPr lang="en-US" altLang="en-US" i="1">
                <a:latin typeface="Helvetica" panose="020B0604020202020204" pitchFamily="34" charset="0"/>
                <a:sym typeface="Symbol" panose="05050102010706020507" pitchFamily="18" charset="2"/>
              </a:rPr>
              <a:t>I</a:t>
            </a:r>
            <a:r>
              <a:rPr lang="en-US" altLang="en-US" i="1" baseline="-25000">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p>
          <a:p>
            <a:pPr>
              <a:lnSpc>
                <a:spcPct val="80000"/>
              </a:lnSpc>
              <a:buFontTx/>
              <a:buNone/>
            </a:pPr>
            <a:r>
              <a:rPr lang="en-US" altLang="en-US">
                <a:latin typeface="Helvetica" panose="020B0604020202020204" pitchFamily="34" charset="0"/>
                <a:sym typeface="Symbol" panose="05050102010706020507" pitchFamily="18" charset="2"/>
              </a:rPr>
              <a:t>where </a:t>
            </a:r>
            <a:r>
              <a:rPr lang="en-US" altLang="en-US" i="1">
                <a:latin typeface="Helvetica" panose="020B0604020202020204" pitchFamily="34" charset="0"/>
                <a:sym typeface="Symbol" panose="05050102010706020507" pitchFamily="18" charset="2"/>
              </a:rPr>
              <a:t>I</a:t>
            </a:r>
            <a:r>
              <a:rPr lang="en-US" altLang="en-US" i="1" baseline="-25000">
                <a:latin typeface="Helvetica" panose="020B0604020202020204" pitchFamily="34" charset="0"/>
                <a:sym typeface="Symbol" panose="05050102010706020507" pitchFamily="18" charset="2"/>
              </a:rPr>
              <a:t>j</a:t>
            </a:r>
            <a:r>
              <a:rPr lang="en-US" altLang="en-US">
                <a:latin typeface="Helvetica" panose="020B0604020202020204" pitchFamily="34" charset="0"/>
                <a:sym typeface="Symbol" panose="05050102010706020507" pitchFamily="18" charset="2"/>
              </a:rPr>
              <a:t> is the information associated with key </a:t>
            </a:r>
            <a:r>
              <a:rPr lang="en-US" altLang="en-US" i="1">
                <a:latin typeface="Helvetica" panose="020B0604020202020204" pitchFamily="34" charset="0"/>
                <a:sym typeface="Symbol" panose="05050102010706020507" pitchFamily="18" charset="2"/>
              </a:rPr>
              <a:t>k</a:t>
            </a:r>
            <a:r>
              <a:rPr lang="en-US" altLang="en-US" i="1" baseline="-25000">
                <a:latin typeface="Helvetica" panose="020B0604020202020204" pitchFamily="34" charset="0"/>
                <a:sym typeface="Symbol" panose="05050102010706020507" pitchFamily="18" charset="2"/>
              </a:rPr>
              <a:t>j</a:t>
            </a:r>
            <a:r>
              <a:rPr lang="en-US" altLang="en-US">
                <a:latin typeface="Helvetica" panose="020B0604020202020204" pitchFamily="34" charset="0"/>
                <a:sym typeface="Symbol" panose="05050102010706020507" pitchFamily="18" charset="2"/>
              </a:rPr>
              <a:t> for 1 &lt;= </a:t>
            </a:r>
            <a:r>
              <a:rPr lang="en-US" altLang="en-US" i="1">
                <a:latin typeface="Helvetica" panose="020B0604020202020204" pitchFamily="34" charset="0"/>
                <a:sym typeface="Symbol" panose="05050102010706020507" pitchFamily="18" charset="2"/>
              </a:rPr>
              <a:t>j</a:t>
            </a:r>
            <a:r>
              <a:rPr lang="en-US" altLang="en-US">
                <a:latin typeface="Helvetica" panose="020B0604020202020204" pitchFamily="34" charset="0"/>
                <a:sym typeface="Symbol" panose="05050102010706020507" pitchFamily="18" charset="2"/>
              </a:rPr>
              <a:t> &lt;= </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p>
          <a:p>
            <a:pPr>
              <a:lnSpc>
                <a:spcPct val="10000"/>
              </a:lnSpc>
              <a:buFontTx/>
              <a:buNone/>
            </a:pPr>
            <a:endParaRPr lang="en-US" altLang="en-US">
              <a:latin typeface="Helvetica" panose="020B0604020202020204" pitchFamily="34" charset="0"/>
              <a:sym typeface="Symbol" panose="05050102010706020507" pitchFamily="18" charset="2"/>
            </a:endParaRPr>
          </a:p>
          <a:p>
            <a:pPr>
              <a:lnSpc>
                <a:spcPct val="90000"/>
              </a:lnSpc>
              <a:buFontTx/>
              <a:buNone/>
            </a:pPr>
            <a:r>
              <a:rPr lang="en-US" altLang="en-US" u="sng">
                <a:latin typeface="Helvetica" panose="020B0604020202020204" pitchFamily="34" charset="0"/>
                <a:sym typeface="Symbol" panose="05050102010706020507" pitchFamily="18" charset="2"/>
              </a:rPr>
              <a:t>Search Problem</a:t>
            </a:r>
            <a:r>
              <a:rPr lang="en-US" altLang="en-US">
                <a:latin typeface="Helvetica" panose="020B0604020202020204" pitchFamily="34" charset="0"/>
                <a:sym typeface="Symbol" panose="05050102010706020507" pitchFamily="18" charset="2"/>
              </a:rPr>
              <a:t>: For key value </a:t>
            </a:r>
            <a:r>
              <a:rPr lang="en-US" altLang="en-US" i="1">
                <a:latin typeface="Helvetica" panose="020B0604020202020204" pitchFamily="34" charset="0"/>
                <a:sym typeface="Symbol" panose="05050102010706020507" pitchFamily="18" charset="2"/>
              </a:rPr>
              <a:t>K</a:t>
            </a:r>
            <a:r>
              <a:rPr lang="en-US" altLang="en-US">
                <a:latin typeface="Helvetica" panose="020B0604020202020204" pitchFamily="34" charset="0"/>
                <a:sym typeface="Symbol" panose="05050102010706020507" pitchFamily="18" charset="2"/>
              </a:rPr>
              <a:t>, locate the record (</a:t>
            </a:r>
            <a:r>
              <a:rPr lang="en-US" altLang="en-US" i="1">
                <a:latin typeface="Helvetica" panose="020B0604020202020204" pitchFamily="34" charset="0"/>
                <a:sym typeface="Symbol" panose="05050102010706020507" pitchFamily="18" charset="2"/>
              </a:rPr>
              <a:t>k</a:t>
            </a:r>
            <a:r>
              <a:rPr lang="en-US" altLang="en-US" i="1" baseline="-25000">
                <a:latin typeface="Helvetica" panose="020B0604020202020204" pitchFamily="34" charset="0"/>
                <a:sym typeface="Symbol" panose="05050102010706020507" pitchFamily="18" charset="2"/>
              </a:rPr>
              <a:t>j</a:t>
            </a:r>
            <a:r>
              <a:rPr lang="en-US" altLang="en-US">
                <a:latin typeface="Helvetica" panose="020B0604020202020204" pitchFamily="34" charset="0"/>
                <a:sym typeface="Symbol" panose="05050102010706020507" pitchFamily="18" charset="2"/>
              </a:rPr>
              <a:t>, </a:t>
            </a:r>
            <a:r>
              <a:rPr lang="en-US" altLang="en-US" i="1">
                <a:latin typeface="Helvetica" panose="020B0604020202020204" pitchFamily="34" charset="0"/>
                <a:sym typeface="Symbol" panose="05050102010706020507" pitchFamily="18" charset="2"/>
              </a:rPr>
              <a:t>I</a:t>
            </a:r>
            <a:r>
              <a:rPr lang="en-US" altLang="en-US" i="1" baseline="-25000">
                <a:latin typeface="Helvetica" panose="020B0604020202020204" pitchFamily="34" charset="0"/>
                <a:sym typeface="Symbol" panose="05050102010706020507" pitchFamily="18" charset="2"/>
              </a:rPr>
              <a:t>j</a:t>
            </a:r>
            <a:r>
              <a:rPr lang="en-US" altLang="en-US">
                <a:latin typeface="Helvetica" panose="020B0604020202020204" pitchFamily="34" charset="0"/>
                <a:sym typeface="Symbol" panose="05050102010706020507" pitchFamily="18" charset="2"/>
              </a:rPr>
              <a:t>) in </a:t>
            </a:r>
            <a:r>
              <a:rPr lang="en-US" altLang="en-US" b="1">
                <a:latin typeface="Helvetica" panose="020B0604020202020204" pitchFamily="34" charset="0"/>
                <a:sym typeface="Symbol" panose="05050102010706020507" pitchFamily="18" charset="2"/>
              </a:rPr>
              <a:t>L</a:t>
            </a:r>
            <a:r>
              <a:rPr lang="en-US" altLang="en-US">
                <a:latin typeface="Helvetica" panose="020B0604020202020204" pitchFamily="34" charset="0"/>
                <a:sym typeface="Symbol" panose="05050102010706020507" pitchFamily="18" charset="2"/>
              </a:rPr>
              <a:t> such that </a:t>
            </a:r>
            <a:r>
              <a:rPr lang="en-US" altLang="en-US" i="1">
                <a:latin typeface="Helvetica" panose="020B0604020202020204" pitchFamily="34" charset="0"/>
                <a:sym typeface="Symbol" panose="05050102010706020507" pitchFamily="18" charset="2"/>
              </a:rPr>
              <a:t>k</a:t>
            </a:r>
            <a:r>
              <a:rPr lang="en-US" altLang="en-US" i="1" baseline="-25000">
                <a:latin typeface="Helvetica" panose="020B0604020202020204" pitchFamily="34" charset="0"/>
                <a:sym typeface="Symbol" panose="05050102010706020507" pitchFamily="18" charset="2"/>
              </a:rPr>
              <a:t>j</a:t>
            </a:r>
            <a:r>
              <a:rPr lang="en-US" altLang="en-US">
                <a:latin typeface="Helvetica" panose="020B0604020202020204" pitchFamily="34" charset="0"/>
                <a:sym typeface="Symbol" panose="05050102010706020507" pitchFamily="18" charset="2"/>
              </a:rPr>
              <a:t> = </a:t>
            </a:r>
            <a:r>
              <a:rPr lang="en-US" altLang="en-US" i="1">
                <a:latin typeface="Helvetica" panose="020B0604020202020204" pitchFamily="34" charset="0"/>
                <a:sym typeface="Symbol" panose="05050102010706020507" pitchFamily="18" charset="2"/>
              </a:rPr>
              <a:t>K</a:t>
            </a:r>
            <a:r>
              <a:rPr lang="en-US" altLang="en-US">
                <a:latin typeface="Helvetica" panose="020B0604020202020204" pitchFamily="34" charset="0"/>
                <a:sym typeface="Symbol" panose="05050102010706020507" pitchFamily="18" charset="2"/>
              </a:rPr>
              <a:t>.</a:t>
            </a:r>
          </a:p>
          <a:p>
            <a:pPr>
              <a:lnSpc>
                <a:spcPct val="10000"/>
              </a:lnSpc>
              <a:buFontTx/>
              <a:buNone/>
            </a:pPr>
            <a:endParaRPr lang="en-US" altLang="en-US">
              <a:latin typeface="Helvetica" panose="020B0604020202020204" pitchFamily="34" charset="0"/>
              <a:sym typeface="Symbol" panose="05050102010706020507" pitchFamily="18" charset="2"/>
            </a:endParaRPr>
          </a:p>
          <a:p>
            <a:pPr>
              <a:lnSpc>
                <a:spcPct val="90000"/>
              </a:lnSpc>
              <a:buFontTx/>
              <a:buNone/>
            </a:pPr>
            <a:r>
              <a:rPr lang="en-US" altLang="en-US" u="sng">
                <a:latin typeface="Helvetica" panose="020B0604020202020204" pitchFamily="34" charset="0"/>
                <a:sym typeface="Symbol" panose="05050102010706020507" pitchFamily="18" charset="2"/>
              </a:rPr>
              <a:t>Searching</a:t>
            </a:r>
            <a:r>
              <a:rPr lang="en-US" altLang="en-US">
                <a:latin typeface="Helvetica" panose="020B0604020202020204" pitchFamily="34" charset="0"/>
                <a:sym typeface="Symbol" panose="05050102010706020507" pitchFamily="18" charset="2"/>
              </a:rPr>
              <a:t> is a systematic method for locating the record(s) with key value </a:t>
            </a:r>
            <a:r>
              <a:rPr lang="en-US" altLang="en-US" i="1">
                <a:latin typeface="Helvetica" panose="020B0604020202020204" pitchFamily="34" charset="0"/>
                <a:sym typeface="Symbol" panose="05050102010706020507" pitchFamily="18" charset="2"/>
              </a:rPr>
              <a:t>k</a:t>
            </a:r>
            <a:r>
              <a:rPr lang="en-US" altLang="en-US" i="1" baseline="-25000">
                <a:latin typeface="Helvetica" panose="020B0604020202020204" pitchFamily="34" charset="0"/>
                <a:sym typeface="Symbol" panose="05050102010706020507" pitchFamily="18" charset="2"/>
              </a:rPr>
              <a:t>j</a:t>
            </a:r>
            <a:r>
              <a:rPr lang="en-US" altLang="en-US">
                <a:latin typeface="Helvetica" panose="020B0604020202020204" pitchFamily="34" charset="0"/>
                <a:sym typeface="Symbol" panose="05050102010706020507" pitchFamily="18" charset="2"/>
              </a:rPr>
              <a:t> = </a:t>
            </a:r>
            <a:r>
              <a:rPr lang="en-US" altLang="en-US" i="1">
                <a:latin typeface="Helvetica" panose="020B0604020202020204" pitchFamily="34" charset="0"/>
                <a:sym typeface="Symbol" panose="05050102010706020507" pitchFamily="18" charset="2"/>
              </a:rPr>
              <a:t>K</a:t>
            </a:r>
            <a:r>
              <a:rPr lang="en-US" altLang="en-US">
                <a:latin typeface="Helvetica" panose="020B0604020202020204" pitchFamily="34" charset="0"/>
                <a:sym typeface="Symbol" panose="05050102010706020507" pitchFamily="18" charset="2"/>
              </a:rPr>
              <a:t>.</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C8EA405E-9EB8-42A1-B143-78149B8556C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Successful vs. Unsuccessful</a:t>
            </a:r>
          </a:p>
        </p:txBody>
      </p:sp>
      <p:sp>
        <p:nvSpPr>
          <p:cNvPr id="296963" name="Rectangle 3">
            <a:extLst>
              <a:ext uri="{FF2B5EF4-FFF2-40B4-BE49-F238E27FC236}">
                <a16:creationId xmlns:a16="http://schemas.microsoft.com/office/drawing/2014/main" id="{8611120F-DBF3-4767-93F7-11C272659F14}"/>
              </a:ext>
            </a:extLst>
          </p:cNvPr>
          <p:cNvSpPr>
            <a:spLocks noGrp="1" noChangeArrowheads="1"/>
          </p:cNvSpPr>
          <p:nvPr>
            <p:ph type="body" idx="1"/>
          </p:nvPr>
        </p:nvSpPr>
        <p:spPr>
          <a:xfrm>
            <a:off x="455613" y="1600200"/>
            <a:ext cx="8226425" cy="4572000"/>
          </a:xfrm>
        </p:spPr>
        <p:txBody>
          <a:bodyPr/>
          <a:lstStyle/>
          <a:p>
            <a:pPr>
              <a:buFontTx/>
              <a:buNone/>
            </a:pPr>
            <a:r>
              <a:rPr lang="en-US" altLang="en-US">
                <a:latin typeface="Helvetica" panose="020B0604020202020204" pitchFamily="34" charset="0"/>
                <a:sym typeface="Symbol" panose="05050102010706020507" pitchFamily="18" charset="2"/>
              </a:rPr>
              <a:t>A </a:t>
            </a:r>
            <a:r>
              <a:rPr lang="en-US" altLang="en-US" u="sng">
                <a:latin typeface="Helvetica" panose="020B0604020202020204" pitchFamily="34" charset="0"/>
                <a:sym typeface="Symbol" panose="05050102010706020507" pitchFamily="18" charset="2"/>
              </a:rPr>
              <a:t>successful</a:t>
            </a:r>
            <a:r>
              <a:rPr lang="en-US" altLang="en-US">
                <a:latin typeface="Helvetica" panose="020B0604020202020204" pitchFamily="34" charset="0"/>
                <a:sym typeface="Symbol" panose="05050102010706020507" pitchFamily="18" charset="2"/>
              </a:rPr>
              <a:t> search is one in which a record with key </a:t>
            </a:r>
            <a:r>
              <a:rPr lang="en-US" altLang="en-US" i="1">
                <a:latin typeface="Helvetica" panose="020B0604020202020204" pitchFamily="34" charset="0"/>
                <a:sym typeface="Symbol" panose="05050102010706020507" pitchFamily="18" charset="2"/>
              </a:rPr>
              <a:t>k</a:t>
            </a:r>
            <a:r>
              <a:rPr lang="en-US" altLang="en-US" i="1" baseline="-25000">
                <a:latin typeface="Helvetica" panose="020B0604020202020204" pitchFamily="34" charset="0"/>
                <a:sym typeface="Symbol" panose="05050102010706020507" pitchFamily="18" charset="2"/>
              </a:rPr>
              <a:t>j</a:t>
            </a:r>
            <a:r>
              <a:rPr lang="en-US" altLang="en-US">
                <a:latin typeface="Helvetica" panose="020B0604020202020204" pitchFamily="34" charset="0"/>
                <a:sym typeface="Symbol" panose="05050102010706020507" pitchFamily="18" charset="2"/>
              </a:rPr>
              <a:t> = </a:t>
            </a:r>
            <a:r>
              <a:rPr lang="en-US" altLang="en-US" i="1">
                <a:latin typeface="Helvetica" panose="020B0604020202020204" pitchFamily="34" charset="0"/>
                <a:sym typeface="Symbol" panose="05050102010706020507" pitchFamily="18" charset="2"/>
              </a:rPr>
              <a:t>K</a:t>
            </a:r>
            <a:r>
              <a:rPr lang="en-US" altLang="en-US">
                <a:latin typeface="Helvetica" panose="020B0604020202020204" pitchFamily="34" charset="0"/>
                <a:sym typeface="Symbol" panose="05050102010706020507" pitchFamily="18" charset="2"/>
              </a:rPr>
              <a:t> is found.</a:t>
            </a:r>
          </a:p>
          <a:p>
            <a:pPr>
              <a:buFontTx/>
              <a:buNone/>
            </a:pPr>
            <a:endParaRPr lang="en-US" altLang="en-US">
              <a:latin typeface="Helvetica" panose="020B0604020202020204" pitchFamily="34" charset="0"/>
              <a:sym typeface="Symbol" panose="05050102010706020507" pitchFamily="18" charset="2"/>
            </a:endParaRPr>
          </a:p>
          <a:p>
            <a:pPr>
              <a:buFontTx/>
              <a:buNone/>
            </a:pPr>
            <a:r>
              <a:rPr lang="en-US" altLang="en-US">
                <a:latin typeface="Helvetica" panose="020B0604020202020204" pitchFamily="34" charset="0"/>
                <a:sym typeface="Symbol" panose="05050102010706020507" pitchFamily="18" charset="2"/>
              </a:rPr>
              <a:t>An </a:t>
            </a:r>
            <a:r>
              <a:rPr lang="en-US" altLang="en-US" u="sng">
                <a:latin typeface="Helvetica" panose="020B0604020202020204" pitchFamily="34" charset="0"/>
                <a:sym typeface="Symbol" panose="05050102010706020507" pitchFamily="18" charset="2"/>
              </a:rPr>
              <a:t>unsuccessful</a:t>
            </a:r>
            <a:r>
              <a:rPr lang="en-US" altLang="en-US">
                <a:latin typeface="Helvetica" panose="020B0604020202020204" pitchFamily="34" charset="0"/>
                <a:sym typeface="Symbol" panose="05050102010706020507" pitchFamily="18" charset="2"/>
              </a:rPr>
              <a:t> search is one in which no record with </a:t>
            </a:r>
            <a:r>
              <a:rPr lang="en-US" altLang="en-US" i="1">
                <a:latin typeface="Helvetica" panose="020B0604020202020204" pitchFamily="34" charset="0"/>
                <a:sym typeface="Symbol" panose="05050102010706020507" pitchFamily="18" charset="2"/>
              </a:rPr>
              <a:t>k</a:t>
            </a:r>
            <a:r>
              <a:rPr lang="en-US" altLang="en-US" i="1" baseline="-25000">
                <a:latin typeface="Helvetica" panose="020B0604020202020204" pitchFamily="34" charset="0"/>
                <a:sym typeface="Symbol" panose="05050102010706020507" pitchFamily="18" charset="2"/>
              </a:rPr>
              <a:t>j</a:t>
            </a:r>
            <a:r>
              <a:rPr lang="en-US" altLang="en-US">
                <a:latin typeface="Helvetica" panose="020B0604020202020204" pitchFamily="34" charset="0"/>
                <a:sym typeface="Symbol" panose="05050102010706020507" pitchFamily="18" charset="2"/>
              </a:rPr>
              <a:t> = </a:t>
            </a:r>
            <a:r>
              <a:rPr lang="en-US" altLang="en-US" i="1">
                <a:latin typeface="Helvetica" panose="020B0604020202020204" pitchFamily="34" charset="0"/>
                <a:sym typeface="Symbol" panose="05050102010706020507" pitchFamily="18" charset="2"/>
              </a:rPr>
              <a:t>K</a:t>
            </a:r>
            <a:r>
              <a:rPr lang="en-US" altLang="en-US">
                <a:latin typeface="Helvetica" panose="020B0604020202020204" pitchFamily="34" charset="0"/>
                <a:sym typeface="Symbol" panose="05050102010706020507" pitchFamily="18" charset="2"/>
              </a:rPr>
              <a:t> is found (and presumably no such record exists).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8878219B-F6B4-430B-B925-9B68AC7681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48B03AB-5890-462B-B630-FE374ED9D1D8}" type="slidenum">
              <a:rPr lang="en-US" altLang="en-US" sz="1400"/>
              <a:pPr eaLnBrk="1" hangingPunct="1"/>
              <a:t>29</a:t>
            </a:fld>
            <a:endParaRPr lang="en-US" altLang="en-US" sz="1400"/>
          </a:p>
        </p:txBody>
      </p:sp>
      <p:sp>
        <p:nvSpPr>
          <p:cNvPr id="30723" name="Rectangle 2">
            <a:extLst>
              <a:ext uri="{FF2B5EF4-FFF2-40B4-BE49-F238E27FC236}">
                <a16:creationId xmlns:a16="http://schemas.microsoft.com/office/drawing/2014/main" id="{6C07DB89-397D-4D4D-808B-743E2903422F}"/>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Algorithm Efficiency</a:t>
            </a:r>
          </a:p>
        </p:txBody>
      </p:sp>
      <p:sp>
        <p:nvSpPr>
          <p:cNvPr id="30724" name="Rectangle 3">
            <a:extLst>
              <a:ext uri="{FF2B5EF4-FFF2-40B4-BE49-F238E27FC236}">
                <a16:creationId xmlns:a16="http://schemas.microsoft.com/office/drawing/2014/main" id="{2D2C7B8F-D0C8-4323-897C-55413A8D07D6}"/>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80000"/>
              </a:lnSpc>
              <a:buFontTx/>
              <a:buNone/>
            </a:pPr>
            <a:r>
              <a:rPr lang="en-US" altLang="en-US">
                <a:latin typeface="Helvetica" panose="020B0604020202020204" pitchFamily="34" charset="0"/>
              </a:rPr>
              <a:t>There are often many approaches (algorithms) to solve a problem.  How do we choose between them?</a:t>
            </a:r>
          </a:p>
          <a:p>
            <a:pPr marL="609600" indent="-609600" eaLnBrk="1" hangingPunct="1">
              <a:lnSpc>
                <a:spcPct val="30000"/>
              </a:lnSpc>
              <a:buFontTx/>
              <a:buNone/>
            </a:pPr>
            <a:endParaRPr lang="en-US" altLang="en-US">
              <a:latin typeface="Helvetica" panose="020B0604020202020204" pitchFamily="34" charset="0"/>
            </a:endParaRPr>
          </a:p>
          <a:p>
            <a:pPr marL="609600" indent="-609600" eaLnBrk="1" hangingPunct="1">
              <a:lnSpc>
                <a:spcPct val="80000"/>
              </a:lnSpc>
              <a:buFontTx/>
              <a:buNone/>
            </a:pPr>
            <a:r>
              <a:rPr lang="en-US" altLang="en-US">
                <a:latin typeface="Helvetica" panose="020B0604020202020204" pitchFamily="34" charset="0"/>
              </a:rPr>
              <a:t>At the heart of computer program design are two (sometimes conflicting) goals.</a:t>
            </a:r>
          </a:p>
          <a:p>
            <a:pPr marL="990600" lvl="1" indent="-533400" eaLnBrk="1" hangingPunct="1">
              <a:lnSpc>
                <a:spcPct val="90000"/>
              </a:lnSpc>
              <a:buFontTx/>
              <a:buAutoNum type="arabicPeriod"/>
            </a:pPr>
            <a:r>
              <a:rPr lang="en-US" altLang="en-US">
                <a:latin typeface="Helvetica" panose="020B0604020202020204" pitchFamily="34" charset="0"/>
              </a:rPr>
              <a:t>To design an algorithm that is easy to understand, code, debug.</a:t>
            </a:r>
          </a:p>
          <a:p>
            <a:pPr marL="990600" lvl="1" indent="-533400" eaLnBrk="1" hangingPunct="1">
              <a:lnSpc>
                <a:spcPct val="90000"/>
              </a:lnSpc>
              <a:buFontTx/>
              <a:buAutoNum type="arabicPeriod"/>
            </a:pPr>
            <a:r>
              <a:rPr lang="en-US" altLang="en-US">
                <a:latin typeface="Helvetica" panose="020B0604020202020204" pitchFamily="34" charset="0"/>
              </a:rPr>
              <a:t>To design an algorithm that makes efficient use of the computer’s resources.</a:t>
            </a:r>
            <a:endParaRPr lang="en-US" altLang="en-US" sz="2400">
              <a:latin typeface="Helvetica" panose="020B0604020202020204" pitchFamily="34" charset="0"/>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E44CFD97-4B92-486F-8DE3-4B55D66FD97D}"/>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Approaches to Search</a:t>
            </a:r>
          </a:p>
        </p:txBody>
      </p:sp>
      <p:sp>
        <p:nvSpPr>
          <p:cNvPr id="297987" name="Rectangle 3">
            <a:extLst>
              <a:ext uri="{FF2B5EF4-FFF2-40B4-BE49-F238E27FC236}">
                <a16:creationId xmlns:a16="http://schemas.microsoft.com/office/drawing/2014/main" id="{ADF906CB-7C44-465A-A792-FFB903B93670}"/>
              </a:ext>
            </a:extLst>
          </p:cNvPr>
          <p:cNvSpPr>
            <a:spLocks noGrp="1" noChangeArrowheads="1"/>
          </p:cNvSpPr>
          <p:nvPr>
            <p:ph type="body" idx="1"/>
          </p:nvPr>
        </p:nvSpPr>
        <p:spPr>
          <a:xfrm>
            <a:off x="455613" y="1600200"/>
            <a:ext cx="8226425" cy="4572000"/>
          </a:xfrm>
        </p:spPr>
        <p:txBody>
          <a:bodyPr/>
          <a:lstStyle/>
          <a:p>
            <a:pPr>
              <a:buFontTx/>
              <a:buNone/>
            </a:pPr>
            <a:r>
              <a:rPr lang="en-US" altLang="en-US">
                <a:latin typeface="Helvetica" panose="020B0604020202020204" pitchFamily="34" charset="0"/>
                <a:sym typeface="Symbol" panose="05050102010706020507" pitchFamily="18" charset="2"/>
              </a:rPr>
              <a:t>1. Sequential and list methods (lists, tables, arrays).</a:t>
            </a:r>
          </a:p>
          <a:p>
            <a:pPr>
              <a:buFontTx/>
              <a:buNone/>
            </a:pPr>
            <a:endParaRPr lang="en-US" altLang="en-US">
              <a:latin typeface="Helvetica" panose="020B0604020202020204" pitchFamily="34" charset="0"/>
              <a:sym typeface="Symbol" panose="05050102010706020507" pitchFamily="18" charset="2"/>
            </a:endParaRPr>
          </a:p>
          <a:p>
            <a:pPr>
              <a:buFontTx/>
              <a:buNone/>
            </a:pPr>
            <a:r>
              <a:rPr lang="en-US" altLang="en-US">
                <a:latin typeface="Helvetica" panose="020B0604020202020204" pitchFamily="34" charset="0"/>
                <a:sym typeface="Symbol" panose="05050102010706020507" pitchFamily="18" charset="2"/>
              </a:rPr>
              <a:t>2. Direct access by key value (hashing)</a:t>
            </a:r>
          </a:p>
          <a:p>
            <a:pPr>
              <a:buFontTx/>
              <a:buNone/>
            </a:pPr>
            <a:endParaRPr lang="en-US" altLang="en-US">
              <a:latin typeface="Helvetica" panose="020B0604020202020204" pitchFamily="34" charset="0"/>
              <a:sym typeface="Symbol" panose="05050102010706020507" pitchFamily="18" charset="2"/>
            </a:endParaRPr>
          </a:p>
          <a:p>
            <a:pPr>
              <a:buFontTx/>
              <a:buNone/>
            </a:pPr>
            <a:r>
              <a:rPr lang="en-US" altLang="en-US">
                <a:latin typeface="Helvetica" panose="020B0604020202020204" pitchFamily="34" charset="0"/>
                <a:sym typeface="Symbol" panose="05050102010706020507" pitchFamily="18" charset="2"/>
              </a:rPr>
              <a:t>3. Tree indexing methods.</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1026">
            <a:extLst>
              <a:ext uri="{FF2B5EF4-FFF2-40B4-BE49-F238E27FC236}">
                <a16:creationId xmlns:a16="http://schemas.microsoft.com/office/drawing/2014/main" id="{80574FA5-D353-4054-B8F4-53F49F5121CB}"/>
              </a:ext>
            </a:extLst>
          </p:cNvPr>
          <p:cNvSpPr>
            <a:spLocks noGrp="1" noChangeArrowheads="1"/>
          </p:cNvSpPr>
          <p:nvPr>
            <p:ph type="title"/>
          </p:nvPr>
        </p:nvSpPr>
        <p:spPr/>
        <p:txBody>
          <a:bodyPr/>
          <a:lstStyle/>
          <a:p>
            <a:r>
              <a:rPr lang="en-US" altLang="en-US">
                <a:latin typeface="Helvetica" panose="020B0604020202020204" pitchFamily="34" charset="0"/>
              </a:rPr>
              <a:t>Average Cost for Sequential Search</a:t>
            </a:r>
          </a:p>
        </p:txBody>
      </p:sp>
      <p:sp>
        <p:nvSpPr>
          <p:cNvPr id="299011" name="Rectangle 1027">
            <a:extLst>
              <a:ext uri="{FF2B5EF4-FFF2-40B4-BE49-F238E27FC236}">
                <a16:creationId xmlns:a16="http://schemas.microsoft.com/office/drawing/2014/main" id="{837622A3-6149-4F47-9E84-CEB6837EF330}"/>
              </a:ext>
            </a:extLst>
          </p:cNvPr>
          <p:cNvSpPr>
            <a:spLocks noGrp="1" noChangeArrowheads="1"/>
          </p:cNvSpPr>
          <p:nvPr>
            <p:ph type="body" idx="1"/>
          </p:nvPr>
        </p:nvSpPr>
        <p:spPr/>
        <p:txBody>
          <a:bodyPr/>
          <a:lstStyle/>
          <a:p>
            <a:r>
              <a:rPr lang="en-US" altLang="en-US" sz="2800">
                <a:latin typeface="Helvetica" panose="020B0604020202020204" pitchFamily="34" charset="0"/>
                <a:ea typeface="MS Mincho" panose="020B0400000000000000" pitchFamily="49" charset="-128"/>
              </a:rPr>
              <a:t>How many comparisons does sequential search do on average?</a:t>
            </a:r>
          </a:p>
          <a:p>
            <a:r>
              <a:rPr lang="en-US" altLang="en-US" sz="2800">
                <a:latin typeface="Helvetica" panose="020B0604020202020204" pitchFamily="34" charset="0"/>
                <a:ea typeface="MS Mincho" panose="020B0400000000000000" pitchFamily="49" charset="-128"/>
              </a:rPr>
              <a:t>We must know the probability of occurrence for each possible input.</a:t>
            </a:r>
          </a:p>
          <a:p>
            <a:r>
              <a:rPr lang="en-US" altLang="en-US" sz="2800">
                <a:latin typeface="Helvetica" panose="020B0604020202020204" pitchFamily="34" charset="0"/>
                <a:ea typeface="MS Mincho" panose="020B0400000000000000" pitchFamily="49" charset="-128"/>
              </a:rPr>
              <a:t>Must </a:t>
            </a:r>
            <a:r>
              <a:rPr lang="en-US" altLang="en-US" sz="2800" i="1">
                <a:latin typeface="Helvetica" panose="020B0604020202020204" pitchFamily="34" charset="0"/>
                <a:ea typeface="MS Mincho" panose="020B0400000000000000" pitchFamily="49" charset="-128"/>
              </a:rPr>
              <a:t>K</a:t>
            </a:r>
            <a:r>
              <a:rPr lang="en-US" altLang="en-US" sz="2800">
                <a:latin typeface="Helvetica" panose="020B0604020202020204" pitchFamily="34" charset="0"/>
                <a:ea typeface="MS Mincho" panose="020B0400000000000000" pitchFamily="49" charset="-128"/>
              </a:rPr>
              <a:t> be in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a:t>
            </a:r>
          </a:p>
          <a:p>
            <a:r>
              <a:rPr lang="en-US" altLang="en-US" sz="2800">
                <a:latin typeface="Helvetica" panose="020B0604020202020204" pitchFamily="34" charset="0"/>
                <a:ea typeface="MS Mincho" panose="020B0400000000000000" pitchFamily="49" charset="-128"/>
              </a:rPr>
              <a:t>For analysis, ignore everything except the position of </a:t>
            </a:r>
            <a:r>
              <a:rPr lang="en-US" altLang="en-US" sz="2800" i="1">
                <a:latin typeface="Helvetica" panose="020B0604020202020204" pitchFamily="34" charset="0"/>
                <a:ea typeface="MS Mincho" panose="020B0400000000000000" pitchFamily="49" charset="-128"/>
              </a:rPr>
              <a:t>K</a:t>
            </a:r>
            <a:r>
              <a:rPr lang="en-US" altLang="en-US" sz="2800">
                <a:latin typeface="Helvetica" panose="020B0604020202020204" pitchFamily="34" charset="0"/>
                <a:ea typeface="MS Mincho" panose="020B0400000000000000" pitchFamily="49" charset="-128"/>
              </a:rPr>
              <a:t> in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  Why?</a:t>
            </a:r>
          </a:p>
          <a:p>
            <a:r>
              <a:rPr lang="en-US" altLang="en-US" sz="2800">
                <a:latin typeface="Helvetica" panose="020B0604020202020204" pitchFamily="34" charset="0"/>
                <a:ea typeface="MS Mincho" panose="020B0400000000000000" pitchFamily="49" charset="-128"/>
              </a:rPr>
              <a:t>What are the </a:t>
            </a:r>
            <a:r>
              <a:rPr lang="en-US" altLang="en-US" sz="2800" i="1">
                <a:latin typeface="Helvetica" panose="020B0604020202020204" pitchFamily="34" charset="0"/>
                <a:ea typeface="MS Mincho" panose="020B0400000000000000" pitchFamily="49" charset="-128"/>
              </a:rPr>
              <a:t>n</a:t>
            </a:r>
            <a:r>
              <a:rPr lang="en-US" altLang="en-US" sz="2800">
                <a:latin typeface="Helvetica" panose="020B0604020202020204" pitchFamily="34" charset="0"/>
                <a:ea typeface="MS Mincho" panose="020B0400000000000000" pitchFamily="49" charset="-128"/>
              </a:rPr>
              <a:t> + 1 events?</a:t>
            </a:r>
            <a:endParaRPr lang="en-US" altLang="en-US" sz="2800">
              <a:latin typeface="Helvetica" panose="020B0604020202020204" pitchFamily="34" charset="0"/>
              <a:cs typeface="Courier New" panose="02070309020205020404" pitchFamily="49" charset="0"/>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4098">
            <a:extLst>
              <a:ext uri="{FF2B5EF4-FFF2-40B4-BE49-F238E27FC236}">
                <a16:creationId xmlns:a16="http://schemas.microsoft.com/office/drawing/2014/main" id="{6894B957-C335-45B2-9402-CDEF4BB9C873}"/>
              </a:ext>
            </a:extLst>
          </p:cNvPr>
          <p:cNvSpPr>
            <a:spLocks noGrp="1" noChangeArrowheads="1"/>
          </p:cNvSpPr>
          <p:nvPr>
            <p:ph type="title"/>
          </p:nvPr>
        </p:nvSpPr>
        <p:spPr/>
        <p:txBody>
          <a:bodyPr/>
          <a:lstStyle/>
          <a:p>
            <a:r>
              <a:rPr lang="en-US" altLang="en-US">
                <a:latin typeface="Helvetica" panose="020B0604020202020204" pitchFamily="34" charset="0"/>
              </a:rPr>
              <a:t>Average Cost (cont)</a:t>
            </a:r>
          </a:p>
        </p:txBody>
      </p:sp>
      <p:sp>
        <p:nvSpPr>
          <p:cNvPr id="300035" name="Rectangle 4099">
            <a:extLst>
              <a:ext uri="{FF2B5EF4-FFF2-40B4-BE49-F238E27FC236}">
                <a16:creationId xmlns:a16="http://schemas.microsoft.com/office/drawing/2014/main" id="{BC7B0F41-C3FD-4461-8767-E8CC432FB00C}"/>
              </a:ext>
            </a:extLst>
          </p:cNvPr>
          <p:cNvSpPr>
            <a:spLocks noGrp="1" noChangeArrowheads="1"/>
          </p:cNvSpPr>
          <p:nvPr>
            <p:ph type="body" idx="1"/>
          </p:nvPr>
        </p:nvSpPr>
        <p:spPr>
          <a:xfrm>
            <a:off x="685800" y="1752600"/>
            <a:ext cx="7772400" cy="4114800"/>
          </a:xfrm>
        </p:spPr>
        <p:txBody>
          <a:bodyPr/>
          <a:lstStyle/>
          <a:p>
            <a:r>
              <a:rPr lang="en-US" altLang="en-US" sz="2800">
                <a:latin typeface="Helvetica" panose="020B0604020202020204" pitchFamily="34" charset="0"/>
                <a:ea typeface="MS Mincho" panose="020B0400000000000000" pitchFamily="49" charset="-128"/>
              </a:rPr>
              <a:t>Let </a:t>
            </a:r>
            <a:r>
              <a:rPr lang="en-US" altLang="en-US" sz="2800" i="1">
                <a:latin typeface="Helvetica" panose="020B0604020202020204" pitchFamily="34" charset="0"/>
                <a:ea typeface="MS Mincho" panose="020B0400000000000000" pitchFamily="49" charset="-128"/>
              </a:rPr>
              <a:t>k</a:t>
            </a:r>
            <a:r>
              <a:rPr lang="en-US" altLang="en-US" sz="2800" i="1" baseline="-25000">
                <a:latin typeface="Helvetica" panose="020B0604020202020204" pitchFamily="34" charset="0"/>
                <a:ea typeface="MS Mincho" panose="020B0400000000000000" pitchFamily="49" charset="-128"/>
              </a:rPr>
              <a:t>i</a:t>
            </a:r>
            <a:r>
              <a:rPr lang="en-US" altLang="en-US" sz="2800">
                <a:latin typeface="Helvetica" panose="020B0604020202020204" pitchFamily="34" charset="0"/>
                <a:ea typeface="MS Mincho" panose="020B0400000000000000" pitchFamily="49" charset="-128"/>
              </a:rPr>
              <a:t> = </a:t>
            </a:r>
            <a:r>
              <a:rPr lang="en-US" altLang="en-US" sz="2800" i="1">
                <a:latin typeface="Helvetica" panose="020B0604020202020204" pitchFamily="34" charset="0"/>
                <a:ea typeface="MS Mincho" panose="020B0400000000000000" pitchFamily="49" charset="-128"/>
              </a:rPr>
              <a:t>I</a:t>
            </a:r>
            <a:r>
              <a:rPr lang="en-US" altLang="en-US" sz="2800">
                <a:latin typeface="Helvetica" panose="020B0604020202020204" pitchFamily="34" charset="0"/>
                <a:ea typeface="MS Mincho" panose="020B0400000000000000" pitchFamily="49" charset="-128"/>
              </a:rPr>
              <a:t>+1 be the number of comparisons when </a:t>
            </a:r>
            <a:r>
              <a:rPr lang="en-US" altLang="en-US" sz="2800" i="1">
                <a:latin typeface="Helvetica" panose="020B0604020202020204" pitchFamily="34" charset="0"/>
                <a:ea typeface="MS Mincho" panose="020B0400000000000000" pitchFamily="49" charset="-128"/>
              </a:rPr>
              <a:t>X</a:t>
            </a:r>
            <a:r>
              <a:rPr lang="en-US" altLang="en-US" sz="2800">
                <a:latin typeface="Helvetica" panose="020B0604020202020204" pitchFamily="34" charset="0"/>
                <a:ea typeface="MS Mincho" panose="020B0400000000000000" pitchFamily="49" charset="-128"/>
              </a:rPr>
              <a:t> =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a:t>
            </a:r>
            <a:r>
              <a:rPr lang="en-US" altLang="en-US" sz="2800" i="1">
                <a:latin typeface="Helvetica" panose="020B0604020202020204" pitchFamily="34" charset="0"/>
                <a:ea typeface="MS Mincho" panose="020B0400000000000000" pitchFamily="49" charset="-128"/>
              </a:rPr>
              <a:t>i</a:t>
            </a:r>
            <a:r>
              <a:rPr lang="en-US" altLang="en-US" sz="2800">
                <a:latin typeface="Helvetica" panose="020B0604020202020204" pitchFamily="34" charset="0"/>
                <a:ea typeface="MS Mincho" panose="020B0400000000000000" pitchFamily="49" charset="-128"/>
              </a:rPr>
              <a:t>].</a:t>
            </a:r>
          </a:p>
          <a:p>
            <a:r>
              <a:rPr lang="en-US" altLang="en-US" sz="2800">
                <a:latin typeface="Helvetica" panose="020B0604020202020204" pitchFamily="34" charset="0"/>
                <a:ea typeface="MS Mincho" panose="020B0400000000000000" pitchFamily="49" charset="-128"/>
              </a:rPr>
              <a:t>Let </a:t>
            </a:r>
            <a:r>
              <a:rPr lang="en-US" altLang="en-US" sz="2800" i="1">
                <a:latin typeface="Helvetica" panose="020B0604020202020204" pitchFamily="34" charset="0"/>
                <a:ea typeface="MS Mincho" panose="020B0400000000000000" pitchFamily="49" charset="-128"/>
              </a:rPr>
              <a:t>k</a:t>
            </a:r>
            <a:r>
              <a:rPr lang="en-US" altLang="en-US" sz="2800" i="1" baseline="-25000">
                <a:latin typeface="Helvetica" panose="020B0604020202020204" pitchFamily="34" charset="0"/>
                <a:ea typeface="MS Mincho" panose="020B0400000000000000" pitchFamily="49" charset="-128"/>
              </a:rPr>
              <a:t>n</a:t>
            </a:r>
            <a:r>
              <a:rPr lang="en-US" altLang="en-US" sz="2800">
                <a:latin typeface="Helvetica" panose="020B0604020202020204" pitchFamily="34" charset="0"/>
                <a:ea typeface="MS Mincho" panose="020B0400000000000000" pitchFamily="49" charset="-128"/>
              </a:rPr>
              <a:t> = </a:t>
            </a:r>
            <a:r>
              <a:rPr lang="en-US" altLang="en-US" sz="2800" i="1">
                <a:latin typeface="Helvetica" panose="020B0604020202020204" pitchFamily="34" charset="0"/>
                <a:ea typeface="MS Mincho" panose="020B0400000000000000" pitchFamily="49" charset="-128"/>
              </a:rPr>
              <a:t>n</a:t>
            </a:r>
            <a:r>
              <a:rPr lang="en-US" altLang="en-US" sz="2800">
                <a:latin typeface="Helvetica" panose="020B0604020202020204" pitchFamily="34" charset="0"/>
                <a:ea typeface="MS Mincho" panose="020B0400000000000000" pitchFamily="49" charset="-128"/>
              </a:rPr>
              <a:t> be the number of comparisons when </a:t>
            </a:r>
            <a:r>
              <a:rPr lang="en-US" altLang="en-US" sz="2800" i="1">
                <a:latin typeface="Helvetica" panose="020B0604020202020204" pitchFamily="34" charset="0"/>
                <a:ea typeface="MS Mincho" panose="020B0400000000000000" pitchFamily="49" charset="-128"/>
              </a:rPr>
              <a:t>X</a:t>
            </a:r>
            <a:r>
              <a:rPr lang="en-US" altLang="en-US" sz="2800">
                <a:latin typeface="Helvetica" panose="020B0604020202020204" pitchFamily="34" charset="0"/>
                <a:ea typeface="MS Mincho" panose="020B0400000000000000" pitchFamily="49" charset="-128"/>
              </a:rPr>
              <a:t>  is not in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a:t>
            </a:r>
          </a:p>
          <a:p>
            <a:r>
              <a:rPr lang="en-US" altLang="en-US" sz="2800">
                <a:latin typeface="Helvetica" panose="020B0604020202020204" pitchFamily="34" charset="0"/>
                <a:ea typeface="MS Mincho" panose="020B0400000000000000" pitchFamily="49" charset="-128"/>
              </a:rPr>
              <a:t>Let </a:t>
            </a:r>
            <a:r>
              <a:rPr lang="en-US" altLang="en-US" sz="2800" i="1">
                <a:latin typeface="Helvetica" panose="020B0604020202020204" pitchFamily="34" charset="0"/>
                <a:ea typeface="MS Mincho" panose="020B0400000000000000" pitchFamily="49" charset="-128"/>
              </a:rPr>
              <a:t>p</a:t>
            </a:r>
            <a:r>
              <a:rPr lang="en-US" altLang="en-US" sz="2800" baseline="-25000">
                <a:latin typeface="Helvetica" panose="020B0604020202020204" pitchFamily="34" charset="0"/>
                <a:ea typeface="MS Mincho" panose="020B0400000000000000" pitchFamily="49" charset="-128"/>
              </a:rPr>
              <a:t>i</a:t>
            </a:r>
            <a:r>
              <a:rPr lang="en-US" altLang="en-US" sz="2800">
                <a:latin typeface="Helvetica" panose="020B0604020202020204" pitchFamily="34" charset="0"/>
                <a:ea typeface="MS Mincho" panose="020B0400000000000000" pitchFamily="49" charset="-128"/>
              </a:rPr>
              <a:t> be the probability that </a:t>
            </a:r>
            <a:r>
              <a:rPr lang="en-US" altLang="en-US" sz="2800" i="1">
                <a:latin typeface="Helvetica" panose="020B0604020202020204" pitchFamily="34" charset="0"/>
                <a:ea typeface="MS Mincho" panose="020B0400000000000000" pitchFamily="49" charset="-128"/>
              </a:rPr>
              <a:t>X</a:t>
            </a:r>
            <a:r>
              <a:rPr lang="en-US" altLang="en-US" sz="2800">
                <a:latin typeface="Helvetica" panose="020B0604020202020204" pitchFamily="34" charset="0"/>
                <a:ea typeface="MS Mincho" panose="020B0400000000000000" pitchFamily="49" charset="-128"/>
              </a:rPr>
              <a:t> =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a:t>
            </a:r>
            <a:r>
              <a:rPr lang="en-US" altLang="en-US" sz="2800" i="1">
                <a:latin typeface="Helvetica" panose="020B0604020202020204" pitchFamily="34" charset="0"/>
                <a:ea typeface="MS Mincho" panose="020B0400000000000000" pitchFamily="49" charset="-128"/>
              </a:rPr>
              <a:t>i</a:t>
            </a:r>
            <a:r>
              <a:rPr lang="en-US" altLang="en-US" sz="2800">
                <a:latin typeface="Helvetica" panose="020B0604020202020204" pitchFamily="34" charset="0"/>
                <a:ea typeface="MS Mincho" panose="020B0400000000000000" pitchFamily="49" charset="-128"/>
              </a:rPr>
              <a:t>].</a:t>
            </a:r>
          </a:p>
          <a:p>
            <a:r>
              <a:rPr lang="en-US" altLang="en-US" sz="2800">
                <a:latin typeface="Helvetica" panose="020B0604020202020204" pitchFamily="34" charset="0"/>
                <a:ea typeface="MS Mincho" panose="020B0400000000000000" pitchFamily="49" charset="-128"/>
              </a:rPr>
              <a:t>Let </a:t>
            </a:r>
            <a:r>
              <a:rPr lang="en-US" altLang="en-US" sz="2800" i="1">
                <a:latin typeface="Helvetica" panose="020B0604020202020204" pitchFamily="34" charset="0"/>
                <a:ea typeface="MS Mincho" panose="020B0400000000000000" pitchFamily="49" charset="-128"/>
              </a:rPr>
              <a:t>p</a:t>
            </a:r>
            <a:r>
              <a:rPr lang="en-US" altLang="en-US" sz="2800" i="1" baseline="-25000">
                <a:latin typeface="Helvetica" panose="020B0604020202020204" pitchFamily="34" charset="0"/>
                <a:ea typeface="MS Mincho" panose="020B0400000000000000" pitchFamily="49" charset="-128"/>
              </a:rPr>
              <a:t>n</a:t>
            </a:r>
            <a:r>
              <a:rPr lang="en-US" altLang="en-US" sz="2800">
                <a:latin typeface="Helvetica" panose="020B0604020202020204" pitchFamily="34" charset="0"/>
                <a:ea typeface="MS Mincho" panose="020B0400000000000000" pitchFamily="49" charset="-128"/>
              </a:rPr>
              <a:t> be the probability that X is not in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a:t>
            </a:r>
            <a:r>
              <a:rPr lang="en-US" altLang="en-US" sz="2800" i="1">
                <a:latin typeface="Helvetica" panose="020B0604020202020204" pitchFamily="34" charset="0"/>
                <a:ea typeface="MS Mincho" panose="020B0400000000000000" pitchFamily="49" charset="-128"/>
              </a:rPr>
              <a:t>i</a:t>
            </a:r>
            <a:r>
              <a:rPr lang="en-US" altLang="en-US" sz="2800">
                <a:latin typeface="Helvetica" panose="020B0604020202020204" pitchFamily="34" charset="0"/>
                <a:ea typeface="MS Mincho" panose="020B0400000000000000" pitchFamily="49" charset="-128"/>
              </a:rPr>
              <a:t>] for any I.</a:t>
            </a:r>
          </a:p>
          <a:p>
            <a:pPr>
              <a:buFontTx/>
              <a:buNone/>
            </a:pPr>
            <a:endParaRPr lang="en-US" altLang="en-US" sz="2800" baseline="-25000">
              <a:latin typeface="Helvetica" panose="020B0604020202020204" pitchFamily="34" charset="0"/>
              <a:ea typeface="MS Mincho" panose="020B0400000000000000" pitchFamily="49" charset="-128"/>
            </a:endParaRPr>
          </a:p>
        </p:txBody>
      </p:sp>
      <p:graphicFrame>
        <p:nvGraphicFramePr>
          <p:cNvPr id="300036" name="Object 2">
            <a:extLst>
              <a:ext uri="{FF2B5EF4-FFF2-40B4-BE49-F238E27FC236}">
                <a16:creationId xmlns:a16="http://schemas.microsoft.com/office/drawing/2014/main" id="{69E4C162-EE84-4BD1-8F4C-106D0EC9E21A}"/>
              </a:ext>
            </a:extLst>
          </p:cNvPr>
          <p:cNvGraphicFramePr>
            <a:graphicFrameLocks noChangeAspect="1"/>
          </p:cNvGraphicFramePr>
          <p:nvPr/>
        </p:nvGraphicFramePr>
        <p:xfrm>
          <a:off x="1676400" y="5257800"/>
          <a:ext cx="5943600" cy="1077913"/>
        </p:xfrm>
        <a:graphic>
          <a:graphicData uri="http://schemas.openxmlformats.org/presentationml/2006/ole">
            <mc:AlternateContent xmlns:mc="http://schemas.openxmlformats.org/markup-compatibility/2006">
              <mc:Choice xmlns:v="urn:schemas-microsoft-com:vml" Requires="v">
                <p:oleObj spid="_x0000_s300037" name="Equation" r:id="rId4" imgW="2171700" imgH="431800" progId="Equation.3">
                  <p:embed/>
                </p:oleObj>
              </mc:Choice>
              <mc:Fallback>
                <p:oleObj name="Equation" r:id="rId4" imgW="21717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257800"/>
                        <a:ext cx="5943600" cy="10779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1026">
            <a:extLst>
              <a:ext uri="{FF2B5EF4-FFF2-40B4-BE49-F238E27FC236}">
                <a16:creationId xmlns:a16="http://schemas.microsoft.com/office/drawing/2014/main" id="{3D01B81F-7FE1-497B-ADC6-B7E890ABEB92}"/>
              </a:ext>
            </a:extLst>
          </p:cNvPr>
          <p:cNvSpPr>
            <a:spLocks noGrp="1" noChangeArrowheads="1"/>
          </p:cNvSpPr>
          <p:nvPr>
            <p:ph type="title"/>
          </p:nvPr>
        </p:nvSpPr>
        <p:spPr/>
        <p:txBody>
          <a:bodyPr/>
          <a:lstStyle/>
          <a:p>
            <a:r>
              <a:rPr lang="en-US" altLang="en-US">
                <a:latin typeface="Helvetica" panose="020B0604020202020204" pitchFamily="34" charset="0"/>
              </a:rPr>
              <a:t>Generalizing Average Cost</a:t>
            </a:r>
          </a:p>
        </p:txBody>
      </p:sp>
      <p:sp>
        <p:nvSpPr>
          <p:cNvPr id="301059" name="Rectangle 1027">
            <a:extLst>
              <a:ext uri="{FF2B5EF4-FFF2-40B4-BE49-F238E27FC236}">
                <a16:creationId xmlns:a16="http://schemas.microsoft.com/office/drawing/2014/main" id="{51F61BD2-A1AE-486B-BBC2-CFE72BC98E69}"/>
              </a:ext>
            </a:extLst>
          </p:cNvPr>
          <p:cNvSpPr>
            <a:spLocks noGrp="1" noChangeArrowheads="1"/>
          </p:cNvSpPr>
          <p:nvPr>
            <p:ph type="body" idx="1"/>
          </p:nvPr>
        </p:nvSpPr>
        <p:spPr/>
        <p:txBody>
          <a:bodyPr/>
          <a:lstStyle/>
          <a:p>
            <a:pPr>
              <a:buFontTx/>
              <a:buNone/>
            </a:pPr>
            <a:r>
              <a:rPr lang="en-US" altLang="en-US">
                <a:latin typeface="Helvetica" panose="020B0604020202020204" pitchFamily="34" charset="0"/>
                <a:ea typeface="MS Mincho" panose="020B0400000000000000" pitchFamily="49" charset="-128"/>
              </a:rPr>
              <a:t>What happens to the equation if we assume all </a:t>
            </a:r>
            <a:r>
              <a:rPr lang="en-US" altLang="en-US" i="1">
                <a:latin typeface="Helvetica" panose="020B0604020202020204" pitchFamily="34" charset="0"/>
                <a:ea typeface="MS Mincho" panose="020B0400000000000000" pitchFamily="49" charset="-128"/>
              </a:rPr>
              <a:t>p</a:t>
            </a:r>
            <a:r>
              <a:rPr lang="en-US" altLang="en-US" baseline="-25000">
                <a:latin typeface="Helvetica" panose="020B0604020202020204" pitchFamily="34" charset="0"/>
                <a:ea typeface="MS Mincho" panose="020B0400000000000000" pitchFamily="49" charset="-128"/>
              </a:rPr>
              <a:t>i</a:t>
            </a:r>
            <a:r>
              <a:rPr lang="en-US" altLang="en-US">
                <a:latin typeface="Helvetica" panose="020B0604020202020204" pitchFamily="34" charset="0"/>
                <a:ea typeface="MS Mincho" panose="020B0400000000000000" pitchFamily="49" charset="-128"/>
              </a:rPr>
              <a:t>'s are equal (except </a:t>
            </a:r>
            <a:r>
              <a:rPr lang="en-US" altLang="en-US" i="1">
                <a:latin typeface="Helvetica" panose="020B0604020202020204" pitchFamily="34" charset="0"/>
                <a:ea typeface="MS Mincho" panose="020B0400000000000000" pitchFamily="49" charset="-128"/>
              </a:rPr>
              <a:t>p</a:t>
            </a:r>
            <a:r>
              <a:rPr lang="en-US" altLang="en-US" baseline="-25000">
                <a:latin typeface="Helvetica" panose="020B0604020202020204" pitchFamily="34" charset="0"/>
                <a:ea typeface="MS Mincho" panose="020B0400000000000000" pitchFamily="49" charset="-128"/>
              </a:rPr>
              <a:t>0</a:t>
            </a:r>
            <a:r>
              <a:rPr lang="en-US" altLang="en-US">
                <a:latin typeface="Helvetica" panose="020B0604020202020204" pitchFamily="34" charset="0"/>
                <a:ea typeface="MS Mincho" panose="020B0400000000000000" pitchFamily="49" charset="-128"/>
              </a:rPr>
              <a:t>)?</a:t>
            </a:r>
          </a:p>
          <a:p>
            <a:pPr>
              <a:buFontTx/>
              <a:buNone/>
            </a:pPr>
            <a:endParaRPr lang="en-US" altLang="en-US">
              <a:latin typeface="Helvetica" panose="020B0604020202020204" pitchFamily="34" charset="0"/>
              <a:ea typeface="MS Mincho" panose="020B0400000000000000" pitchFamily="49" charset="-128"/>
            </a:endParaRPr>
          </a:p>
          <a:p>
            <a:pPr>
              <a:buFontTx/>
              <a:buNone/>
            </a:pPr>
            <a:endParaRPr lang="en-US" altLang="en-US">
              <a:latin typeface="Helvetica" panose="020B0604020202020204" pitchFamily="34" charset="0"/>
              <a:ea typeface="MS Mincho" panose="020B0400000000000000" pitchFamily="49" charset="-128"/>
            </a:endParaRPr>
          </a:p>
          <a:p>
            <a:pPr>
              <a:buFontTx/>
              <a:buNone/>
            </a:pPr>
            <a:r>
              <a:rPr lang="en-US" altLang="en-US">
                <a:latin typeface="Helvetica" panose="020B0604020202020204" pitchFamily="34" charset="0"/>
                <a:ea typeface="MS Mincho" panose="020B0400000000000000" pitchFamily="49" charset="-128"/>
              </a:rPr>
              <a:t>Depending on the value of p</a:t>
            </a:r>
            <a:r>
              <a:rPr lang="en-US" altLang="en-US" baseline="-25000">
                <a:latin typeface="Helvetica" panose="020B0604020202020204" pitchFamily="34" charset="0"/>
                <a:ea typeface="MS Mincho" panose="020B0400000000000000" pitchFamily="49" charset="-128"/>
              </a:rPr>
              <a:t>0</a:t>
            </a:r>
            <a:r>
              <a:rPr lang="en-US" altLang="en-US">
                <a:latin typeface="Helvetica" panose="020B0604020202020204" pitchFamily="34" charset="0"/>
                <a:ea typeface="MS Mincho" panose="020B0400000000000000" pitchFamily="49" charset="-128"/>
              </a:rPr>
              <a:t>,</a:t>
            </a:r>
          </a:p>
          <a:p>
            <a:pPr>
              <a:buFontTx/>
              <a:buNone/>
            </a:pPr>
            <a:r>
              <a:rPr lang="en-US" altLang="en-US">
                <a:latin typeface="Helvetica" panose="020B0604020202020204" pitchFamily="34" charset="0"/>
                <a:ea typeface="MS Mincho" panose="020B0400000000000000" pitchFamily="49" charset="-128"/>
              </a:rPr>
              <a:t>(</a:t>
            </a:r>
            <a:r>
              <a:rPr lang="en-US" altLang="en-US" i="1">
                <a:latin typeface="Helvetica" panose="020B0604020202020204" pitchFamily="34" charset="0"/>
                <a:ea typeface="MS Mincho" panose="020B0400000000000000" pitchFamily="49" charset="-128"/>
              </a:rPr>
              <a:t>n</a:t>
            </a:r>
            <a:r>
              <a:rPr lang="en-US" altLang="en-US">
                <a:latin typeface="Helvetica" panose="020B0604020202020204" pitchFamily="34" charset="0"/>
                <a:ea typeface="MS Mincho" panose="020B0400000000000000" pitchFamily="49" charset="-128"/>
              </a:rPr>
              <a:t>+1)/2 &lt; </a:t>
            </a:r>
            <a:r>
              <a:rPr lang="en-US" altLang="en-US" b="1">
                <a:latin typeface="Helvetica" panose="020B0604020202020204" pitchFamily="34" charset="0"/>
                <a:ea typeface="MS Mincho" panose="020B0400000000000000" pitchFamily="49" charset="-128"/>
              </a:rPr>
              <a:t>T</a:t>
            </a:r>
            <a:r>
              <a:rPr lang="en-US" altLang="en-US">
                <a:latin typeface="Helvetica" panose="020B0604020202020204" pitchFamily="34" charset="0"/>
                <a:ea typeface="MS Mincho" panose="020B0400000000000000" pitchFamily="49" charset="-128"/>
              </a:rPr>
              <a:t>(</a:t>
            </a:r>
            <a:r>
              <a:rPr lang="en-US" altLang="en-US" i="1">
                <a:latin typeface="Helvetica" panose="020B0604020202020204" pitchFamily="34" charset="0"/>
                <a:ea typeface="MS Mincho" panose="020B0400000000000000" pitchFamily="49" charset="-128"/>
              </a:rPr>
              <a:t>n</a:t>
            </a:r>
            <a:r>
              <a:rPr lang="en-US" altLang="en-US">
                <a:latin typeface="Helvetica" panose="020B0604020202020204" pitchFamily="34" charset="0"/>
                <a:ea typeface="MS Mincho" panose="020B0400000000000000" pitchFamily="49" charset="-128"/>
              </a:rPr>
              <a:t>) &lt; </a:t>
            </a:r>
            <a:r>
              <a:rPr lang="en-US" altLang="en-US" i="1">
                <a:latin typeface="Helvetica" panose="020B0604020202020204" pitchFamily="34" charset="0"/>
                <a:ea typeface="MS Mincho" panose="020B0400000000000000" pitchFamily="49" charset="-128"/>
              </a:rPr>
              <a:t>n</a:t>
            </a:r>
            <a:r>
              <a:rPr lang="en-US" altLang="en-US">
                <a:latin typeface="Helvetica" panose="020B0604020202020204" pitchFamily="34" charset="0"/>
                <a:ea typeface="MS Mincho" panose="020B0400000000000000" pitchFamily="49" charset="-128"/>
              </a:rPr>
              <a:t>.</a:t>
            </a:r>
            <a:endParaRPr lang="en-US" altLang="en-US">
              <a:latin typeface="Helvetica" panose="020B0604020202020204" pitchFamily="34" charset="0"/>
            </a:endParaRPr>
          </a:p>
          <a:p>
            <a:pPr>
              <a:buFontTx/>
              <a:buNone/>
            </a:pPr>
            <a:endParaRPr lang="en-US" altLang="en-US"/>
          </a:p>
        </p:txBody>
      </p:sp>
      <p:sp>
        <p:nvSpPr>
          <p:cNvPr id="301060" name="Line 1030">
            <a:extLst>
              <a:ext uri="{FF2B5EF4-FFF2-40B4-BE49-F238E27FC236}">
                <a16:creationId xmlns:a16="http://schemas.microsoft.com/office/drawing/2014/main" id="{E885006B-9E5F-4A67-B4FD-8F1C1C4063AA}"/>
              </a:ext>
            </a:extLst>
          </p:cNvPr>
          <p:cNvSpPr>
            <a:spLocks noChangeShapeType="1"/>
          </p:cNvSpPr>
          <p:nvPr/>
        </p:nvSpPr>
        <p:spPr bwMode="auto">
          <a:xfrm>
            <a:off x="2192338" y="4660900"/>
            <a:ext cx="1825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1061" name="Line 1031">
            <a:extLst>
              <a:ext uri="{FF2B5EF4-FFF2-40B4-BE49-F238E27FC236}">
                <a16:creationId xmlns:a16="http://schemas.microsoft.com/office/drawing/2014/main" id="{80CF3FD6-BF8A-4BB9-B98E-1C55F92C3A5A}"/>
              </a:ext>
            </a:extLst>
          </p:cNvPr>
          <p:cNvSpPr>
            <a:spLocks noChangeShapeType="1"/>
          </p:cNvSpPr>
          <p:nvPr/>
        </p:nvSpPr>
        <p:spPr bwMode="auto">
          <a:xfrm>
            <a:off x="3400425" y="4660900"/>
            <a:ext cx="1825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01062" name="Object 2">
            <a:extLst>
              <a:ext uri="{FF2B5EF4-FFF2-40B4-BE49-F238E27FC236}">
                <a16:creationId xmlns:a16="http://schemas.microsoft.com/office/drawing/2014/main" id="{8C24F892-E3C5-48DB-B325-9B12ECFAA6DD}"/>
              </a:ext>
            </a:extLst>
          </p:cNvPr>
          <p:cNvGraphicFramePr>
            <a:graphicFrameLocks noChangeAspect="1"/>
          </p:cNvGraphicFramePr>
          <p:nvPr/>
        </p:nvGraphicFramePr>
        <p:xfrm>
          <a:off x="1752600" y="3124200"/>
          <a:ext cx="5365750" cy="1054100"/>
        </p:xfrm>
        <a:graphic>
          <a:graphicData uri="http://schemas.openxmlformats.org/presentationml/2006/ole">
            <mc:AlternateContent xmlns:mc="http://schemas.openxmlformats.org/markup-compatibility/2006">
              <mc:Choice xmlns:v="urn:schemas-microsoft-com:vml" Requires="v">
                <p:oleObj spid="_x0000_s301063" name="Equation" r:id="rId4" imgW="2197100" imgH="431800" progId="Equation.3">
                  <p:embed/>
                </p:oleObj>
              </mc:Choice>
              <mc:Fallback>
                <p:oleObj name="Equation" r:id="rId4" imgW="21971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124200"/>
                        <a:ext cx="5365750" cy="10541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1026">
            <a:extLst>
              <a:ext uri="{FF2B5EF4-FFF2-40B4-BE49-F238E27FC236}">
                <a16:creationId xmlns:a16="http://schemas.microsoft.com/office/drawing/2014/main" id="{DD96973E-9901-4514-B745-05FDFF3376CE}"/>
              </a:ext>
            </a:extLst>
          </p:cNvPr>
          <p:cNvSpPr>
            <a:spLocks noGrp="1" noChangeArrowheads="1"/>
          </p:cNvSpPr>
          <p:nvPr>
            <p:ph type="title"/>
          </p:nvPr>
        </p:nvSpPr>
        <p:spPr/>
        <p:txBody>
          <a:bodyPr/>
          <a:lstStyle/>
          <a:p>
            <a:r>
              <a:rPr lang="en-US" altLang="en-US">
                <a:latin typeface="Helvetica" panose="020B0604020202020204" pitchFamily="34" charset="0"/>
              </a:rPr>
              <a:t>Searching Ordered Arrays</a:t>
            </a:r>
          </a:p>
        </p:txBody>
      </p:sp>
      <p:sp>
        <p:nvSpPr>
          <p:cNvPr id="302083" name="Rectangle 1027">
            <a:extLst>
              <a:ext uri="{FF2B5EF4-FFF2-40B4-BE49-F238E27FC236}">
                <a16:creationId xmlns:a16="http://schemas.microsoft.com/office/drawing/2014/main" id="{0BF959E8-2B74-47AA-9762-C511034B3764}"/>
              </a:ext>
            </a:extLst>
          </p:cNvPr>
          <p:cNvSpPr>
            <a:spLocks noGrp="1" noChangeArrowheads="1"/>
          </p:cNvSpPr>
          <p:nvPr>
            <p:ph type="body" idx="1"/>
          </p:nvPr>
        </p:nvSpPr>
        <p:spPr>
          <a:xfrm>
            <a:off x="685800" y="1828800"/>
            <a:ext cx="7772400" cy="4114800"/>
          </a:xfrm>
        </p:spPr>
        <p:txBody>
          <a:bodyPr/>
          <a:lstStyle/>
          <a:p>
            <a:pPr>
              <a:lnSpc>
                <a:spcPct val="90000"/>
              </a:lnSpc>
            </a:pPr>
            <a:r>
              <a:rPr lang="en-US" altLang="en-US" sz="2800">
                <a:latin typeface="Helvetica" panose="020B0604020202020204" pitchFamily="34" charset="0"/>
                <a:ea typeface="MS Mincho" panose="020B0400000000000000" pitchFamily="49" charset="-128"/>
              </a:rPr>
              <a:t>Change the model: Assume that the elements are in ascending order.</a:t>
            </a:r>
          </a:p>
          <a:p>
            <a:pPr>
              <a:lnSpc>
                <a:spcPct val="90000"/>
              </a:lnSpc>
            </a:pPr>
            <a:r>
              <a:rPr lang="en-US" altLang="en-US" sz="2800">
                <a:latin typeface="Helvetica" panose="020B0604020202020204" pitchFamily="34" charset="0"/>
                <a:ea typeface="MS Mincho" panose="020B0400000000000000" pitchFamily="49" charset="-128"/>
              </a:rPr>
              <a:t>Is linear search still optimal?  Why not?</a:t>
            </a:r>
          </a:p>
          <a:p>
            <a:pPr>
              <a:lnSpc>
                <a:spcPct val="90000"/>
              </a:lnSpc>
            </a:pPr>
            <a:r>
              <a:rPr lang="en-US" altLang="en-US" sz="2800">
                <a:latin typeface="Helvetica" panose="020B0604020202020204" pitchFamily="34" charset="0"/>
                <a:ea typeface="MS Mincho" panose="020B0400000000000000" pitchFamily="49" charset="-128"/>
              </a:rPr>
              <a:t>Optimization: Use linear search, but test if the element is greater than </a:t>
            </a:r>
            <a:r>
              <a:rPr lang="en-US" altLang="en-US" sz="2800" i="1">
                <a:latin typeface="Helvetica" panose="020B0604020202020204" pitchFamily="34" charset="0"/>
                <a:ea typeface="MS Mincho" panose="020B0400000000000000" pitchFamily="49" charset="-128"/>
              </a:rPr>
              <a:t>K</a:t>
            </a:r>
            <a:r>
              <a:rPr lang="en-US" altLang="en-US" sz="2800">
                <a:latin typeface="Helvetica" panose="020B0604020202020204" pitchFamily="34" charset="0"/>
                <a:ea typeface="MS Mincho" panose="020B0400000000000000" pitchFamily="49" charset="-128"/>
              </a:rPr>
              <a:t>.  Why?</a:t>
            </a:r>
          </a:p>
          <a:p>
            <a:pPr>
              <a:lnSpc>
                <a:spcPct val="90000"/>
              </a:lnSpc>
            </a:pPr>
            <a:r>
              <a:rPr lang="en-US" altLang="en-US" sz="2800">
                <a:latin typeface="Helvetica" panose="020B0604020202020204" pitchFamily="34" charset="0"/>
                <a:ea typeface="MS Mincho" panose="020B0400000000000000" pitchFamily="49" charset="-128"/>
              </a:rPr>
              <a:t>Observation: If we look at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[5] and find that </a:t>
            </a:r>
            <a:r>
              <a:rPr lang="en-US" altLang="en-US" sz="2800" i="1">
                <a:latin typeface="Helvetica" panose="020B0604020202020204" pitchFamily="34" charset="0"/>
                <a:ea typeface="MS Mincho" panose="020B0400000000000000" pitchFamily="49" charset="-128"/>
              </a:rPr>
              <a:t>K </a:t>
            </a:r>
            <a:r>
              <a:rPr lang="en-US" altLang="en-US" sz="2800">
                <a:latin typeface="Helvetica" panose="020B0604020202020204" pitchFamily="34" charset="0"/>
                <a:ea typeface="MS Mincho" panose="020B0400000000000000" pitchFamily="49" charset="-128"/>
              </a:rPr>
              <a:t>is bigger, then we rule out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[1] to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[4] as well.</a:t>
            </a:r>
          </a:p>
          <a:p>
            <a:pPr>
              <a:lnSpc>
                <a:spcPct val="90000"/>
              </a:lnSpc>
            </a:pPr>
            <a:r>
              <a:rPr lang="en-US" altLang="en-US" sz="2800">
                <a:latin typeface="Helvetica" panose="020B0604020202020204" pitchFamily="34" charset="0"/>
                <a:ea typeface="MS Mincho" panose="020B0400000000000000" pitchFamily="49" charset="-128"/>
              </a:rPr>
              <a:t>More is Better: If </a:t>
            </a:r>
            <a:r>
              <a:rPr lang="en-US" altLang="en-US" sz="2800" i="1">
                <a:latin typeface="Helvetica" panose="020B0604020202020204" pitchFamily="34" charset="0"/>
                <a:ea typeface="MS Mincho" panose="020B0400000000000000" pitchFamily="49" charset="-128"/>
              </a:rPr>
              <a:t>K &gt;</a:t>
            </a:r>
            <a:r>
              <a:rPr lang="en-US" altLang="en-US" sz="2800">
                <a:latin typeface="Helvetica" panose="020B0604020202020204" pitchFamily="34" charset="0"/>
                <a:ea typeface="MS Mincho" panose="020B0400000000000000" pitchFamily="49" charset="-128"/>
              </a:rPr>
              <a:t>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a:t>
            </a:r>
            <a:r>
              <a:rPr lang="en-US" altLang="en-US" sz="2800" i="1">
                <a:latin typeface="Helvetica" panose="020B0604020202020204" pitchFamily="34" charset="0"/>
                <a:ea typeface="MS Mincho" panose="020B0400000000000000" pitchFamily="49" charset="-128"/>
              </a:rPr>
              <a:t>n</a:t>
            </a:r>
            <a:r>
              <a:rPr lang="en-US" altLang="en-US" sz="2800">
                <a:latin typeface="Helvetica" panose="020B0604020202020204" pitchFamily="34" charset="0"/>
                <a:ea typeface="MS Mincho" panose="020B0400000000000000" pitchFamily="49" charset="-128"/>
              </a:rPr>
              <a:t>], then we know in one test that </a:t>
            </a:r>
            <a:r>
              <a:rPr lang="en-US" altLang="en-US" sz="2800" i="1">
                <a:latin typeface="Helvetica" panose="020B0604020202020204" pitchFamily="34" charset="0"/>
                <a:ea typeface="MS Mincho" panose="020B0400000000000000" pitchFamily="49" charset="-128"/>
              </a:rPr>
              <a:t>K</a:t>
            </a:r>
            <a:r>
              <a:rPr lang="en-US" altLang="en-US" sz="2800">
                <a:latin typeface="Helvetica" panose="020B0604020202020204" pitchFamily="34" charset="0"/>
                <a:ea typeface="MS Mincho" panose="020B0400000000000000" pitchFamily="49" charset="-128"/>
              </a:rPr>
              <a:t> is not in </a:t>
            </a:r>
            <a:r>
              <a:rPr lang="en-US" altLang="en-US" sz="2800" b="1">
                <a:latin typeface="Helvetica" panose="020B0604020202020204" pitchFamily="34" charset="0"/>
                <a:ea typeface="MS Mincho" panose="020B0400000000000000" pitchFamily="49" charset="-128"/>
              </a:rPr>
              <a:t>L</a:t>
            </a:r>
            <a:r>
              <a:rPr lang="en-US" altLang="en-US" sz="2800">
                <a:latin typeface="Helvetica" panose="020B0604020202020204" pitchFamily="34" charset="0"/>
                <a:ea typeface="MS Mincho" panose="020B0400000000000000" pitchFamily="49" charset="-128"/>
              </a:rPr>
              <a:t>. </a:t>
            </a:r>
          </a:p>
          <a:p>
            <a:pPr lvl="1">
              <a:lnSpc>
                <a:spcPct val="90000"/>
              </a:lnSpc>
            </a:pPr>
            <a:r>
              <a:rPr lang="en-US" altLang="en-US" sz="2400">
                <a:latin typeface="Helvetica" panose="020B0604020202020204" pitchFamily="34" charset="0"/>
                <a:ea typeface="MS Mincho" panose="020B0400000000000000" pitchFamily="49" charset="-128"/>
              </a:rPr>
              <a:t>What is wrong here?</a:t>
            </a:r>
            <a:br>
              <a:rPr lang="en-US" altLang="en-US" sz="2400">
                <a:latin typeface="Helvetica" panose="020B0604020202020204" pitchFamily="34" charset="0"/>
                <a:ea typeface="MS Mincho" panose="020B0400000000000000" pitchFamily="49" charset="-128"/>
              </a:rPr>
            </a:br>
            <a:endParaRPr lang="en-US" altLang="en-US" sz="2400">
              <a:latin typeface="Helvetica" panose="020B0604020202020204" pitchFamily="34" charset="0"/>
              <a:cs typeface="Courier New" panose="02070309020205020404" pitchFamily="49" charset="0"/>
            </a:endParaRPr>
          </a:p>
          <a:p>
            <a:pPr>
              <a:lnSpc>
                <a:spcPct val="90000"/>
              </a:lnSpc>
            </a:pPr>
            <a:endParaRPr lang="en-US" altLang="en-US" sz="2800">
              <a:latin typeface="Helvetica" panose="020B0604020202020204" pitchFamily="34" charset="0"/>
            </a:endParaRP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5D521A4A-31B4-4ABE-87DB-4F99EE6EC4AC}"/>
              </a:ext>
            </a:extLst>
          </p:cNvPr>
          <p:cNvSpPr>
            <a:spLocks noGrp="1" noChangeArrowheads="1"/>
          </p:cNvSpPr>
          <p:nvPr>
            <p:ph type="title"/>
          </p:nvPr>
        </p:nvSpPr>
        <p:spPr/>
        <p:txBody>
          <a:bodyPr/>
          <a:lstStyle/>
          <a:p>
            <a:r>
              <a:rPr lang="en-US" altLang="en-US">
                <a:latin typeface="Helvetica" panose="020B0604020202020204" pitchFamily="34" charset="0"/>
              </a:rPr>
              <a:t>Jump Search</a:t>
            </a:r>
          </a:p>
        </p:txBody>
      </p:sp>
      <p:sp>
        <p:nvSpPr>
          <p:cNvPr id="303107" name="Rectangle 3">
            <a:extLst>
              <a:ext uri="{FF2B5EF4-FFF2-40B4-BE49-F238E27FC236}">
                <a16:creationId xmlns:a16="http://schemas.microsoft.com/office/drawing/2014/main" id="{34E1E309-7280-4848-8C32-059D5D44B01D}"/>
              </a:ext>
            </a:extLst>
          </p:cNvPr>
          <p:cNvSpPr>
            <a:spLocks noGrp="1" noChangeArrowheads="1"/>
          </p:cNvSpPr>
          <p:nvPr>
            <p:ph type="body" idx="1"/>
          </p:nvPr>
        </p:nvSpPr>
        <p:spPr/>
        <p:txBody>
          <a:bodyPr/>
          <a:lstStyle/>
          <a:p>
            <a:pPr>
              <a:lnSpc>
                <a:spcPct val="90000"/>
              </a:lnSpc>
            </a:pPr>
            <a:r>
              <a:rPr lang="en-US" altLang="en-US" sz="2800">
                <a:latin typeface="Helvetica" panose="020B0604020202020204" pitchFamily="34" charset="0"/>
                <a:ea typeface="MS Mincho" panose="020B0400000000000000" pitchFamily="49" charset="-128"/>
              </a:rPr>
              <a:t>What is the right amount to jump?</a:t>
            </a:r>
            <a:br>
              <a:rPr lang="en-US" altLang="en-US" sz="2800">
                <a:latin typeface="Helvetica" panose="020B0604020202020204" pitchFamily="34" charset="0"/>
                <a:ea typeface="MS Mincho" panose="020B0400000000000000" pitchFamily="49" charset="-128"/>
              </a:rPr>
            </a:br>
            <a:endParaRPr lang="en-US" altLang="en-US" sz="2800">
              <a:latin typeface="Helvetica" panose="020B0604020202020204" pitchFamily="34" charset="0"/>
              <a:ea typeface="MS Mincho" panose="020B0400000000000000" pitchFamily="49" charset="-128"/>
            </a:endParaRPr>
          </a:p>
          <a:p>
            <a:pPr>
              <a:lnSpc>
                <a:spcPct val="90000"/>
              </a:lnSpc>
            </a:pPr>
            <a:r>
              <a:rPr lang="en-US" altLang="en-US" sz="2800">
                <a:latin typeface="Helvetica" panose="020B0604020202020204" pitchFamily="34" charset="0"/>
                <a:ea typeface="MS Mincho" panose="020B0400000000000000" pitchFamily="49" charset="-128"/>
              </a:rPr>
              <a:t>Algorithm:</a:t>
            </a:r>
          </a:p>
          <a:p>
            <a:pPr lvl="1">
              <a:lnSpc>
                <a:spcPct val="90000"/>
              </a:lnSpc>
            </a:pPr>
            <a:r>
              <a:rPr lang="en-US" altLang="en-US">
                <a:latin typeface="Helvetica" panose="020B0604020202020204" pitchFamily="34" charset="0"/>
                <a:ea typeface="MS Mincho" panose="020B0400000000000000" pitchFamily="49" charset="-128"/>
              </a:rPr>
              <a:t>Check every </a:t>
            </a:r>
            <a:r>
              <a:rPr lang="en-US" altLang="en-US" i="1">
                <a:latin typeface="Helvetica" panose="020B0604020202020204" pitchFamily="34" charset="0"/>
                <a:ea typeface="MS Mincho" panose="020B0400000000000000" pitchFamily="49" charset="-128"/>
              </a:rPr>
              <a:t>k</a:t>
            </a:r>
            <a:r>
              <a:rPr lang="en-US" altLang="en-US">
                <a:latin typeface="Helvetica" panose="020B0604020202020204" pitchFamily="34" charset="0"/>
                <a:ea typeface="MS Mincho" panose="020B0400000000000000" pitchFamily="49" charset="-128"/>
              </a:rPr>
              <a:t>'th element (</a:t>
            </a:r>
            <a:r>
              <a:rPr lang="en-US" altLang="en-US" b="1">
                <a:latin typeface="Helvetica" panose="020B0604020202020204" pitchFamily="34" charset="0"/>
                <a:ea typeface="MS Mincho" panose="020B0400000000000000" pitchFamily="49" charset="-128"/>
              </a:rPr>
              <a:t>L</a:t>
            </a:r>
            <a:r>
              <a:rPr lang="en-US" altLang="en-US">
                <a:latin typeface="Helvetica" panose="020B0604020202020204" pitchFamily="34" charset="0"/>
                <a:ea typeface="MS Mincho" panose="020B0400000000000000" pitchFamily="49" charset="-128"/>
              </a:rPr>
              <a:t>[</a:t>
            </a:r>
            <a:r>
              <a:rPr lang="en-US" altLang="en-US" i="1">
                <a:latin typeface="Helvetica" panose="020B0604020202020204" pitchFamily="34" charset="0"/>
                <a:ea typeface="MS Mincho" panose="020B0400000000000000" pitchFamily="49" charset="-128"/>
              </a:rPr>
              <a:t>k</a:t>
            </a:r>
            <a:r>
              <a:rPr lang="en-US" altLang="en-US">
                <a:latin typeface="Helvetica" panose="020B0604020202020204" pitchFamily="34" charset="0"/>
                <a:ea typeface="MS Mincho" panose="020B0400000000000000" pitchFamily="49" charset="-128"/>
              </a:rPr>
              <a:t>], </a:t>
            </a:r>
            <a:r>
              <a:rPr lang="en-US" altLang="en-US" b="1">
                <a:latin typeface="Helvetica" panose="020B0604020202020204" pitchFamily="34" charset="0"/>
                <a:ea typeface="MS Mincho" panose="020B0400000000000000" pitchFamily="49" charset="-128"/>
              </a:rPr>
              <a:t>L</a:t>
            </a:r>
            <a:r>
              <a:rPr lang="en-US" altLang="en-US">
                <a:latin typeface="Helvetica" panose="020B0604020202020204" pitchFamily="34" charset="0"/>
                <a:ea typeface="MS Mincho" panose="020B0400000000000000" pitchFamily="49" charset="-128"/>
              </a:rPr>
              <a:t>[2</a:t>
            </a:r>
            <a:r>
              <a:rPr lang="en-US" altLang="en-US" i="1">
                <a:latin typeface="Helvetica" panose="020B0604020202020204" pitchFamily="34" charset="0"/>
                <a:ea typeface="MS Mincho" panose="020B0400000000000000" pitchFamily="49" charset="-128"/>
              </a:rPr>
              <a:t>k</a:t>
            </a:r>
            <a:r>
              <a:rPr lang="en-US" altLang="en-US">
                <a:latin typeface="Helvetica" panose="020B0604020202020204" pitchFamily="34" charset="0"/>
                <a:ea typeface="MS Mincho" panose="020B0400000000000000" pitchFamily="49" charset="-128"/>
              </a:rPr>
              <a:t>], ...).</a:t>
            </a:r>
          </a:p>
          <a:p>
            <a:pPr lvl="1">
              <a:lnSpc>
                <a:spcPct val="90000"/>
              </a:lnSpc>
            </a:pPr>
            <a:r>
              <a:rPr lang="en-US" altLang="en-US">
                <a:latin typeface="Helvetica" panose="020B0604020202020204" pitchFamily="34" charset="0"/>
                <a:ea typeface="MS Mincho" panose="020B0400000000000000" pitchFamily="49" charset="-128"/>
              </a:rPr>
              <a:t>If </a:t>
            </a:r>
            <a:r>
              <a:rPr lang="en-US" altLang="en-US" i="1">
                <a:latin typeface="Helvetica" panose="020B0604020202020204" pitchFamily="34" charset="0"/>
                <a:ea typeface="MS Mincho" panose="020B0400000000000000" pitchFamily="49" charset="-128"/>
              </a:rPr>
              <a:t>K</a:t>
            </a:r>
            <a:r>
              <a:rPr lang="en-US" altLang="en-US">
                <a:latin typeface="Helvetica" panose="020B0604020202020204" pitchFamily="34" charset="0"/>
                <a:ea typeface="MS Mincho" panose="020B0400000000000000" pitchFamily="49" charset="-128"/>
              </a:rPr>
              <a:t> is greater, then go on.</a:t>
            </a:r>
          </a:p>
          <a:p>
            <a:pPr lvl="1">
              <a:lnSpc>
                <a:spcPct val="90000"/>
              </a:lnSpc>
            </a:pPr>
            <a:r>
              <a:rPr lang="en-US" altLang="en-US">
                <a:latin typeface="Helvetica" panose="020B0604020202020204" pitchFamily="34" charset="0"/>
                <a:ea typeface="MS Mincho" panose="020B0400000000000000" pitchFamily="49" charset="-128"/>
              </a:rPr>
              <a:t>If </a:t>
            </a:r>
            <a:r>
              <a:rPr lang="en-US" altLang="en-US" i="1">
                <a:latin typeface="Helvetica" panose="020B0604020202020204" pitchFamily="34" charset="0"/>
                <a:ea typeface="MS Mincho" panose="020B0400000000000000" pitchFamily="49" charset="-128"/>
              </a:rPr>
              <a:t>K</a:t>
            </a:r>
            <a:r>
              <a:rPr lang="en-US" altLang="en-US">
                <a:latin typeface="Helvetica" panose="020B0604020202020204" pitchFamily="34" charset="0"/>
                <a:ea typeface="MS Mincho" panose="020B0400000000000000" pitchFamily="49" charset="-128"/>
              </a:rPr>
              <a:t> is less, then use linear search on the </a:t>
            </a:r>
            <a:r>
              <a:rPr lang="en-US" altLang="en-US" i="1">
                <a:latin typeface="Helvetica" panose="020B0604020202020204" pitchFamily="34" charset="0"/>
                <a:ea typeface="MS Mincho" panose="020B0400000000000000" pitchFamily="49" charset="-128"/>
              </a:rPr>
              <a:t>k</a:t>
            </a:r>
            <a:r>
              <a:rPr lang="en-US" altLang="en-US">
                <a:latin typeface="Helvetica" panose="020B0604020202020204" pitchFamily="34" charset="0"/>
                <a:ea typeface="MS Mincho" panose="020B0400000000000000" pitchFamily="49" charset="-128"/>
              </a:rPr>
              <a:t> elements.</a:t>
            </a:r>
            <a:br>
              <a:rPr lang="en-US" altLang="en-US">
                <a:latin typeface="Helvetica" panose="020B0604020202020204" pitchFamily="34" charset="0"/>
                <a:ea typeface="MS Mincho" panose="020B0400000000000000" pitchFamily="49" charset="-128"/>
              </a:rPr>
            </a:br>
            <a:endParaRPr lang="en-US" altLang="en-US">
              <a:latin typeface="Helvetica" panose="020B0604020202020204" pitchFamily="34" charset="0"/>
              <a:ea typeface="MS Mincho" panose="020B0400000000000000" pitchFamily="49" charset="-128"/>
            </a:endParaRPr>
          </a:p>
          <a:p>
            <a:pPr>
              <a:lnSpc>
                <a:spcPct val="90000"/>
              </a:lnSpc>
            </a:pPr>
            <a:r>
              <a:rPr lang="en-US" altLang="en-US" sz="2800">
                <a:latin typeface="Helvetica" panose="020B0604020202020204" pitchFamily="34" charset="0"/>
                <a:ea typeface="MS Mincho" panose="020B0400000000000000" pitchFamily="49" charset="-128"/>
              </a:rPr>
              <a:t>This is called Jump Search.</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1026">
            <a:extLst>
              <a:ext uri="{FF2B5EF4-FFF2-40B4-BE49-F238E27FC236}">
                <a16:creationId xmlns:a16="http://schemas.microsoft.com/office/drawing/2014/main" id="{100DAF90-3898-48FF-8444-6F82101982FE}"/>
              </a:ext>
            </a:extLst>
          </p:cNvPr>
          <p:cNvSpPr>
            <a:spLocks noGrp="1" noChangeArrowheads="1"/>
          </p:cNvSpPr>
          <p:nvPr>
            <p:ph type="title"/>
          </p:nvPr>
        </p:nvSpPr>
        <p:spPr/>
        <p:txBody>
          <a:bodyPr/>
          <a:lstStyle/>
          <a:p>
            <a:r>
              <a:rPr lang="en-US" altLang="en-US"/>
              <a:t>Analysis of Jump Search</a:t>
            </a:r>
          </a:p>
        </p:txBody>
      </p:sp>
      <p:sp>
        <p:nvSpPr>
          <p:cNvPr id="304131" name="Rectangle 1027">
            <a:extLst>
              <a:ext uri="{FF2B5EF4-FFF2-40B4-BE49-F238E27FC236}">
                <a16:creationId xmlns:a16="http://schemas.microsoft.com/office/drawing/2014/main" id="{A3AB795F-E135-4EBB-A1E7-6A2BF2713664}"/>
              </a:ext>
            </a:extLst>
          </p:cNvPr>
          <p:cNvSpPr>
            <a:spLocks noGrp="1" noChangeArrowheads="1"/>
          </p:cNvSpPr>
          <p:nvPr>
            <p:ph type="body" idx="1"/>
          </p:nvPr>
        </p:nvSpPr>
        <p:spPr/>
        <p:txBody>
          <a:bodyPr/>
          <a:lstStyle/>
          <a:p>
            <a:pPr>
              <a:lnSpc>
                <a:spcPct val="90000"/>
              </a:lnSpc>
              <a:buFontTx/>
              <a:buNone/>
            </a:pPr>
            <a:r>
              <a:rPr lang="en-US" altLang="en-US" sz="2800">
                <a:latin typeface="Helvetica" panose="020B0604020202020204" pitchFamily="34" charset="0"/>
                <a:ea typeface="MS Mincho" panose="020B0400000000000000" pitchFamily="49" charset="-128"/>
              </a:rPr>
              <a:t>If </a:t>
            </a:r>
            <a:r>
              <a:rPr lang="en-US" altLang="en-US" sz="2800" i="1">
                <a:latin typeface="Helvetica" panose="020B0604020202020204" pitchFamily="34" charset="0"/>
                <a:ea typeface="MS Mincho" panose="020B0400000000000000" pitchFamily="49" charset="-128"/>
              </a:rPr>
              <a:t>mk</a:t>
            </a:r>
            <a:r>
              <a:rPr lang="en-US" altLang="en-US" sz="2800">
                <a:latin typeface="Helvetica" panose="020B0604020202020204" pitchFamily="34" charset="0"/>
                <a:ea typeface="MS Mincho" panose="020B0400000000000000" pitchFamily="49" charset="-128"/>
              </a:rPr>
              <a:t> &lt;= </a:t>
            </a:r>
            <a:r>
              <a:rPr lang="en-US" altLang="en-US" sz="2800" i="1">
                <a:latin typeface="Helvetica" panose="020B0604020202020204" pitchFamily="34" charset="0"/>
                <a:ea typeface="MS Mincho" panose="020B0400000000000000" pitchFamily="49" charset="-128"/>
              </a:rPr>
              <a:t>n</a:t>
            </a:r>
            <a:r>
              <a:rPr lang="en-US" altLang="en-US" sz="2800">
                <a:latin typeface="Helvetica" panose="020B0604020202020204" pitchFamily="34" charset="0"/>
                <a:ea typeface="MS Mincho" panose="020B0400000000000000" pitchFamily="49" charset="-128"/>
              </a:rPr>
              <a:t> &lt; (</a:t>
            </a:r>
            <a:r>
              <a:rPr lang="en-US" altLang="en-US" sz="2800" i="1">
                <a:latin typeface="Helvetica" panose="020B0604020202020204" pitchFamily="34" charset="0"/>
                <a:ea typeface="MS Mincho" panose="020B0400000000000000" pitchFamily="49" charset="-128"/>
              </a:rPr>
              <a:t>m</a:t>
            </a:r>
            <a:r>
              <a:rPr lang="en-US" altLang="en-US" sz="2800">
                <a:latin typeface="Helvetica" panose="020B0604020202020204" pitchFamily="34" charset="0"/>
                <a:ea typeface="MS Mincho" panose="020B0400000000000000" pitchFamily="49" charset="-128"/>
              </a:rPr>
              <a:t>+1)</a:t>
            </a:r>
            <a:r>
              <a:rPr lang="en-US" altLang="en-US" sz="2800" i="1">
                <a:latin typeface="Helvetica" panose="020B0604020202020204" pitchFamily="34" charset="0"/>
                <a:ea typeface="MS Mincho" panose="020B0400000000000000" pitchFamily="49" charset="-128"/>
              </a:rPr>
              <a:t>k</a:t>
            </a:r>
            <a:r>
              <a:rPr lang="en-US" altLang="en-US" sz="2800">
                <a:latin typeface="Helvetica" panose="020B0604020202020204" pitchFamily="34" charset="0"/>
                <a:ea typeface="MS Mincho" panose="020B0400000000000000" pitchFamily="49" charset="-128"/>
              </a:rPr>
              <a:t>, then the total cost is at most </a:t>
            </a:r>
            <a:r>
              <a:rPr lang="en-US" altLang="en-US" sz="2800" i="1">
                <a:latin typeface="Helvetica" panose="020B0604020202020204" pitchFamily="34" charset="0"/>
                <a:ea typeface="MS Mincho" panose="020B0400000000000000" pitchFamily="49" charset="-128"/>
              </a:rPr>
              <a:t>m</a:t>
            </a:r>
            <a:r>
              <a:rPr lang="en-US" altLang="en-US" sz="2800">
                <a:latin typeface="Helvetica" panose="020B0604020202020204" pitchFamily="34" charset="0"/>
                <a:ea typeface="MS Mincho" panose="020B0400000000000000" pitchFamily="49" charset="-128"/>
              </a:rPr>
              <a:t> + </a:t>
            </a:r>
            <a:r>
              <a:rPr lang="en-US" altLang="en-US" sz="2800" i="1">
                <a:latin typeface="Helvetica" panose="020B0604020202020204" pitchFamily="34" charset="0"/>
                <a:ea typeface="MS Mincho" panose="020B0400000000000000" pitchFamily="49" charset="-128"/>
              </a:rPr>
              <a:t>k</a:t>
            </a:r>
            <a:r>
              <a:rPr lang="en-US" altLang="en-US" sz="2800">
                <a:latin typeface="Helvetica" panose="020B0604020202020204" pitchFamily="34" charset="0"/>
                <a:ea typeface="MS Mincho" panose="020B0400000000000000" pitchFamily="49" charset="-128"/>
              </a:rPr>
              <a:t> – 1 3-way comparisons.</a:t>
            </a:r>
            <a:br>
              <a:rPr lang="en-US" altLang="en-US" sz="2800">
                <a:latin typeface="Helvetica" panose="020B0604020202020204" pitchFamily="34" charset="0"/>
                <a:ea typeface="MS Mincho" panose="020B0400000000000000" pitchFamily="49" charset="-128"/>
              </a:rPr>
            </a:br>
            <a:br>
              <a:rPr lang="en-US" altLang="en-US" sz="2800">
                <a:latin typeface="Helvetica" panose="020B0604020202020204" pitchFamily="34" charset="0"/>
                <a:ea typeface="MS Mincho" panose="020B0400000000000000" pitchFamily="49" charset="-128"/>
              </a:rPr>
            </a:br>
            <a:endParaRPr lang="en-US" altLang="en-US" sz="2800">
              <a:latin typeface="Helvetica" panose="020B0604020202020204" pitchFamily="34" charset="0"/>
              <a:ea typeface="MS Mincho" panose="020B0400000000000000" pitchFamily="49" charset="-128"/>
            </a:endParaRPr>
          </a:p>
          <a:p>
            <a:pPr>
              <a:lnSpc>
                <a:spcPct val="90000"/>
              </a:lnSpc>
              <a:buFontTx/>
              <a:buNone/>
            </a:pPr>
            <a:endParaRPr lang="en-US" altLang="en-US" sz="2800">
              <a:latin typeface="Helvetica" panose="020B0604020202020204" pitchFamily="34" charset="0"/>
              <a:ea typeface="MS Mincho" panose="020B0400000000000000" pitchFamily="49" charset="-128"/>
            </a:endParaRPr>
          </a:p>
          <a:p>
            <a:pPr>
              <a:lnSpc>
                <a:spcPct val="90000"/>
              </a:lnSpc>
              <a:buFontTx/>
              <a:buNone/>
            </a:pPr>
            <a:endParaRPr lang="en-US" altLang="en-US" sz="2800">
              <a:latin typeface="Helvetica" panose="020B0604020202020204" pitchFamily="34" charset="0"/>
              <a:ea typeface="MS Mincho" panose="020B0400000000000000" pitchFamily="49" charset="-128"/>
            </a:endParaRPr>
          </a:p>
          <a:p>
            <a:pPr>
              <a:lnSpc>
                <a:spcPct val="90000"/>
              </a:lnSpc>
              <a:buFontTx/>
              <a:buNone/>
            </a:pPr>
            <a:r>
              <a:rPr lang="en-US" altLang="en-US" sz="2800">
                <a:latin typeface="Helvetica" panose="020B0604020202020204" pitchFamily="34" charset="0"/>
                <a:ea typeface="MS Mincho" panose="020B0400000000000000" pitchFamily="49" charset="-128"/>
              </a:rPr>
              <a:t>What should </a:t>
            </a:r>
            <a:r>
              <a:rPr lang="en-US" altLang="en-US" sz="2800" i="1">
                <a:latin typeface="Helvetica" panose="020B0604020202020204" pitchFamily="34" charset="0"/>
                <a:ea typeface="MS Mincho" panose="020B0400000000000000" pitchFamily="49" charset="-128"/>
              </a:rPr>
              <a:t>k</a:t>
            </a:r>
            <a:r>
              <a:rPr lang="en-US" altLang="en-US" sz="2800">
                <a:latin typeface="Helvetica" panose="020B0604020202020204" pitchFamily="34" charset="0"/>
                <a:ea typeface="MS Mincho" panose="020B0400000000000000" pitchFamily="49" charset="-128"/>
              </a:rPr>
              <a:t> be?</a:t>
            </a:r>
            <a:br>
              <a:rPr lang="en-US" altLang="en-US" sz="2800">
                <a:latin typeface="Helvetica" panose="020B0604020202020204" pitchFamily="34" charset="0"/>
                <a:ea typeface="MS Mincho" panose="020B0400000000000000" pitchFamily="49" charset="-128"/>
              </a:rPr>
            </a:br>
            <a:br>
              <a:rPr lang="en-US" altLang="en-US" sz="2800">
                <a:latin typeface="Helvetica" panose="020B0604020202020204" pitchFamily="34" charset="0"/>
                <a:ea typeface="MS Mincho" panose="020B0400000000000000" pitchFamily="49" charset="-128"/>
              </a:rPr>
            </a:br>
            <a:endParaRPr lang="en-US" altLang="en-US" sz="2800">
              <a:latin typeface="Helvetica" panose="020B0604020202020204" pitchFamily="34" charset="0"/>
            </a:endParaRPr>
          </a:p>
        </p:txBody>
      </p:sp>
      <p:graphicFrame>
        <p:nvGraphicFramePr>
          <p:cNvPr id="304132" name="Object 2">
            <a:extLst>
              <a:ext uri="{FF2B5EF4-FFF2-40B4-BE49-F238E27FC236}">
                <a16:creationId xmlns:a16="http://schemas.microsoft.com/office/drawing/2014/main" id="{53CF0D84-D642-402C-A9F9-A5D7D614DA06}"/>
              </a:ext>
            </a:extLst>
          </p:cNvPr>
          <p:cNvGraphicFramePr>
            <a:graphicFrameLocks noChangeAspect="1"/>
          </p:cNvGraphicFramePr>
          <p:nvPr/>
        </p:nvGraphicFramePr>
        <p:xfrm>
          <a:off x="2124075" y="2924175"/>
          <a:ext cx="4895850" cy="1101725"/>
        </p:xfrm>
        <a:graphic>
          <a:graphicData uri="http://schemas.openxmlformats.org/presentationml/2006/ole">
            <mc:AlternateContent xmlns:mc="http://schemas.openxmlformats.org/markup-compatibility/2006">
              <mc:Choice xmlns:v="urn:schemas-microsoft-com:vml" Requires="v">
                <p:oleObj spid="_x0000_s304134" name="Equation" r:id="rId4" imgW="1917700" imgH="431800" progId="Equation.3">
                  <p:embed/>
                </p:oleObj>
              </mc:Choice>
              <mc:Fallback>
                <p:oleObj name="Equation" r:id="rId4" imgW="19177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924175"/>
                        <a:ext cx="4895850" cy="11017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3" name="Object 3">
            <a:extLst>
              <a:ext uri="{FF2B5EF4-FFF2-40B4-BE49-F238E27FC236}">
                <a16:creationId xmlns:a16="http://schemas.microsoft.com/office/drawing/2014/main" id="{80DF390A-796A-4273-A638-043DB8D327E6}"/>
              </a:ext>
            </a:extLst>
          </p:cNvPr>
          <p:cNvGraphicFramePr>
            <a:graphicFrameLocks noChangeAspect="1"/>
          </p:cNvGraphicFramePr>
          <p:nvPr/>
        </p:nvGraphicFramePr>
        <p:xfrm>
          <a:off x="2743200" y="5106988"/>
          <a:ext cx="3962400" cy="1751012"/>
        </p:xfrm>
        <a:graphic>
          <a:graphicData uri="http://schemas.openxmlformats.org/presentationml/2006/ole">
            <mc:AlternateContent xmlns:mc="http://schemas.openxmlformats.org/markup-compatibility/2006">
              <mc:Choice xmlns:v="urn:schemas-microsoft-com:vml" Requires="v">
                <p:oleObj spid="_x0000_s304135" name="Equation" r:id="rId6" imgW="1091726" imgH="482391" progId="Equation.3">
                  <p:embed/>
                </p:oleObj>
              </mc:Choice>
              <mc:Fallback>
                <p:oleObj name="Equation" r:id="rId6" imgW="1091726" imgH="48239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106988"/>
                        <a:ext cx="3962400" cy="175101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73F45707-8DBC-4B91-BF7A-7153467CD04A}"/>
              </a:ext>
            </a:extLst>
          </p:cNvPr>
          <p:cNvSpPr>
            <a:spLocks noGrp="1" noChangeArrowheads="1"/>
          </p:cNvSpPr>
          <p:nvPr>
            <p:ph type="title"/>
          </p:nvPr>
        </p:nvSpPr>
        <p:spPr/>
        <p:txBody>
          <a:bodyPr/>
          <a:lstStyle/>
          <a:p>
            <a:r>
              <a:rPr lang="en-US" altLang="en-US">
                <a:latin typeface="Helvetica" panose="020B0604020202020204" pitchFamily="34" charset="0"/>
              </a:rPr>
              <a:t>Jump Search Analysis (cont)</a:t>
            </a:r>
          </a:p>
        </p:txBody>
      </p:sp>
      <p:sp>
        <p:nvSpPr>
          <p:cNvPr id="305155" name="Rectangle 3">
            <a:extLst>
              <a:ext uri="{FF2B5EF4-FFF2-40B4-BE49-F238E27FC236}">
                <a16:creationId xmlns:a16="http://schemas.microsoft.com/office/drawing/2014/main" id="{73732AC3-E26E-444A-9CBE-90E70FA6F106}"/>
              </a:ext>
            </a:extLst>
          </p:cNvPr>
          <p:cNvSpPr>
            <a:spLocks noGrp="1" noChangeArrowheads="1"/>
          </p:cNvSpPr>
          <p:nvPr>
            <p:ph type="body" idx="1"/>
          </p:nvPr>
        </p:nvSpPr>
        <p:spPr/>
        <p:txBody>
          <a:bodyPr/>
          <a:lstStyle/>
          <a:p>
            <a:pPr>
              <a:buFontTx/>
              <a:buNone/>
            </a:pPr>
            <a:r>
              <a:rPr lang="en-US" altLang="en-US">
                <a:latin typeface="Helvetica" panose="020B0604020202020204" pitchFamily="34" charset="0"/>
                <a:ea typeface="MS Mincho" panose="020B0400000000000000" pitchFamily="49" charset="-128"/>
              </a:rPr>
              <a:t>Take the derivative and solve for </a:t>
            </a:r>
            <a:r>
              <a:rPr lang="en-US" altLang="en-US" b="1">
                <a:latin typeface="Helvetica" panose="020B0604020202020204" pitchFamily="34" charset="0"/>
                <a:ea typeface="MS Mincho" panose="020B0400000000000000" pitchFamily="49" charset="-128"/>
              </a:rPr>
              <a:t>T</a:t>
            </a:r>
            <a:r>
              <a:rPr lang="en-US" altLang="en-US">
                <a:latin typeface="Helvetica" panose="020B0604020202020204" pitchFamily="34" charset="0"/>
                <a:cs typeface="Times New Roman" panose="02020603050405020304" pitchFamily="18" charset="0"/>
              </a:rPr>
              <a:t>'</a:t>
            </a:r>
            <a:r>
              <a:rPr lang="en-US" altLang="en-US">
                <a:latin typeface="Helvetica" panose="020B0604020202020204" pitchFamily="34" charset="0"/>
                <a:ea typeface="MS Mincho" panose="020B0400000000000000" pitchFamily="49" charset="-128"/>
              </a:rPr>
              <a:t>(</a:t>
            </a:r>
            <a:r>
              <a:rPr lang="en-US" altLang="en-US" i="1">
                <a:latin typeface="Helvetica" panose="020B0604020202020204" pitchFamily="34" charset="0"/>
                <a:ea typeface="MS Mincho" panose="020B0400000000000000" pitchFamily="49" charset="-128"/>
              </a:rPr>
              <a:t>x</a:t>
            </a:r>
            <a:r>
              <a:rPr lang="en-US" altLang="en-US">
                <a:latin typeface="Helvetica" panose="020B0604020202020204" pitchFamily="34" charset="0"/>
                <a:ea typeface="MS Mincho" panose="020B0400000000000000" pitchFamily="49" charset="-128"/>
              </a:rPr>
              <a:t>) = 0 to find the minimum.</a:t>
            </a:r>
            <a:br>
              <a:rPr lang="en-US" altLang="en-US">
                <a:latin typeface="Helvetica" panose="020B0604020202020204" pitchFamily="34" charset="0"/>
                <a:ea typeface="MS Mincho" panose="020B0400000000000000" pitchFamily="49" charset="-128"/>
              </a:rPr>
            </a:br>
            <a:br>
              <a:rPr lang="en-US" altLang="en-US">
                <a:latin typeface="Helvetica" panose="020B0604020202020204" pitchFamily="34" charset="0"/>
                <a:ea typeface="MS Mincho" panose="020B0400000000000000" pitchFamily="49" charset="-128"/>
              </a:rPr>
            </a:br>
            <a:r>
              <a:rPr lang="en-US" altLang="en-US">
                <a:latin typeface="Helvetica" panose="020B0604020202020204" pitchFamily="34" charset="0"/>
                <a:ea typeface="MS Mincho" panose="020B0400000000000000" pitchFamily="49" charset="-128"/>
              </a:rPr>
              <a:t>This is a minimum when </a:t>
            </a:r>
          </a:p>
          <a:p>
            <a:pPr>
              <a:buFontTx/>
              <a:buNone/>
            </a:pPr>
            <a:br>
              <a:rPr lang="en-US" altLang="en-US">
                <a:latin typeface="Helvetica" panose="020B0604020202020204" pitchFamily="34" charset="0"/>
                <a:ea typeface="MS Mincho" panose="020B0400000000000000" pitchFamily="49" charset="-128"/>
              </a:rPr>
            </a:br>
            <a:r>
              <a:rPr lang="en-US" altLang="en-US">
                <a:latin typeface="Helvetica" panose="020B0604020202020204" pitchFamily="34" charset="0"/>
                <a:ea typeface="MS Mincho" panose="020B0400000000000000" pitchFamily="49" charset="-128"/>
              </a:rPr>
              <a:t>What is the worst case cost?</a:t>
            </a:r>
            <a:br>
              <a:rPr lang="en-US" altLang="en-US">
                <a:latin typeface="Helvetica" panose="020B0604020202020204" pitchFamily="34" charset="0"/>
                <a:ea typeface="MS Mincho" panose="020B0400000000000000" pitchFamily="49" charset="-128"/>
              </a:rPr>
            </a:br>
            <a:br>
              <a:rPr lang="en-US" altLang="en-US">
                <a:latin typeface="Helvetica" panose="020B0604020202020204" pitchFamily="34" charset="0"/>
                <a:ea typeface="MS Mincho" panose="020B0400000000000000" pitchFamily="49" charset="-128"/>
              </a:rPr>
            </a:br>
            <a:r>
              <a:rPr lang="en-US" altLang="en-US">
                <a:latin typeface="Helvetica" panose="020B0604020202020204" pitchFamily="34" charset="0"/>
                <a:ea typeface="MS Mincho" panose="020B0400000000000000" pitchFamily="49" charset="-128"/>
              </a:rPr>
              <a:t>Roughly</a:t>
            </a:r>
            <a:endParaRPr lang="en-US" altLang="en-US"/>
          </a:p>
        </p:txBody>
      </p:sp>
      <p:graphicFrame>
        <p:nvGraphicFramePr>
          <p:cNvPr id="305156" name="Object 2">
            <a:extLst>
              <a:ext uri="{FF2B5EF4-FFF2-40B4-BE49-F238E27FC236}">
                <a16:creationId xmlns:a16="http://schemas.microsoft.com/office/drawing/2014/main" id="{2CC79906-F3BC-4229-A83A-233243B1A516}"/>
              </a:ext>
            </a:extLst>
          </p:cNvPr>
          <p:cNvGraphicFramePr>
            <a:graphicFrameLocks noChangeAspect="1"/>
          </p:cNvGraphicFramePr>
          <p:nvPr/>
        </p:nvGraphicFramePr>
        <p:xfrm>
          <a:off x="5638800" y="3352800"/>
          <a:ext cx="1371600" cy="669925"/>
        </p:xfrm>
        <a:graphic>
          <a:graphicData uri="http://schemas.openxmlformats.org/presentationml/2006/ole">
            <mc:AlternateContent xmlns:mc="http://schemas.openxmlformats.org/markup-compatibility/2006">
              <mc:Choice xmlns:v="urn:schemas-microsoft-com:vml" Requires="v">
                <p:oleObj spid="_x0000_s305158" name="Equation" r:id="rId4" imgW="469900" imgH="228600" progId="Equation.3">
                  <p:embed/>
                </p:oleObj>
              </mc:Choice>
              <mc:Fallback>
                <p:oleObj name="Equation" r:id="rId4" imgW="4699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3352800"/>
                        <a:ext cx="1371600" cy="6699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57" name="Object 3">
            <a:extLst>
              <a:ext uri="{FF2B5EF4-FFF2-40B4-BE49-F238E27FC236}">
                <a16:creationId xmlns:a16="http://schemas.microsoft.com/office/drawing/2014/main" id="{74EB4CC4-516E-43BD-BB6F-4A347A2C8810}"/>
              </a:ext>
            </a:extLst>
          </p:cNvPr>
          <p:cNvGraphicFramePr>
            <a:graphicFrameLocks noChangeAspect="1"/>
          </p:cNvGraphicFramePr>
          <p:nvPr/>
        </p:nvGraphicFramePr>
        <p:xfrm>
          <a:off x="2743200" y="5438775"/>
          <a:ext cx="914400" cy="658813"/>
        </p:xfrm>
        <a:graphic>
          <a:graphicData uri="http://schemas.openxmlformats.org/presentationml/2006/ole">
            <mc:AlternateContent xmlns:mc="http://schemas.openxmlformats.org/markup-compatibility/2006">
              <mc:Choice xmlns:v="urn:schemas-microsoft-com:vml" Requires="v">
                <p:oleObj spid="_x0000_s305159" name="Equation" r:id="rId6" imgW="317362" imgH="228501" progId="Equation.3">
                  <p:embed/>
                </p:oleObj>
              </mc:Choice>
              <mc:Fallback>
                <p:oleObj name="Equation" r:id="rId6" imgW="317362" imgH="22850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438775"/>
                        <a:ext cx="914400" cy="6588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1026">
            <a:extLst>
              <a:ext uri="{FF2B5EF4-FFF2-40B4-BE49-F238E27FC236}">
                <a16:creationId xmlns:a16="http://schemas.microsoft.com/office/drawing/2014/main" id="{A056EB0B-97E8-410B-90E1-7483607137C9}"/>
              </a:ext>
            </a:extLst>
          </p:cNvPr>
          <p:cNvSpPr>
            <a:spLocks noGrp="1" noChangeArrowheads="1"/>
          </p:cNvSpPr>
          <p:nvPr>
            <p:ph type="title"/>
          </p:nvPr>
        </p:nvSpPr>
        <p:spPr/>
        <p:txBody>
          <a:bodyPr/>
          <a:lstStyle/>
          <a:p>
            <a:r>
              <a:rPr lang="en-US" altLang="en-US">
                <a:latin typeface="Helvetica" panose="020B0604020202020204" pitchFamily="34" charset="0"/>
              </a:rPr>
              <a:t>Lessons</a:t>
            </a:r>
          </a:p>
        </p:txBody>
      </p:sp>
      <p:sp>
        <p:nvSpPr>
          <p:cNvPr id="306179" name="Rectangle 1027">
            <a:extLst>
              <a:ext uri="{FF2B5EF4-FFF2-40B4-BE49-F238E27FC236}">
                <a16:creationId xmlns:a16="http://schemas.microsoft.com/office/drawing/2014/main" id="{1CED7EA1-CC76-4C40-8A01-73905FE7A777}"/>
              </a:ext>
            </a:extLst>
          </p:cNvPr>
          <p:cNvSpPr>
            <a:spLocks noGrp="1" noChangeArrowheads="1"/>
          </p:cNvSpPr>
          <p:nvPr>
            <p:ph type="body" idx="1"/>
          </p:nvPr>
        </p:nvSpPr>
        <p:spPr/>
        <p:txBody>
          <a:bodyPr/>
          <a:lstStyle/>
          <a:p>
            <a:pPr>
              <a:lnSpc>
                <a:spcPct val="90000"/>
              </a:lnSpc>
              <a:buFontTx/>
              <a:buNone/>
            </a:pPr>
            <a:r>
              <a:rPr lang="en-US" altLang="en-US" sz="2800">
                <a:latin typeface="Helvetica" panose="020B0604020202020204" pitchFamily="34" charset="0"/>
              </a:rPr>
              <a:t>We want to balance the work done while selecting a sublist with the work done while searching a sublist.</a:t>
            </a:r>
          </a:p>
          <a:p>
            <a:pPr>
              <a:lnSpc>
                <a:spcPct val="9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In general, make sub-problems of equal effort.</a:t>
            </a:r>
          </a:p>
          <a:p>
            <a:pPr>
              <a:lnSpc>
                <a:spcPct val="9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This is an example of </a:t>
            </a:r>
            <a:r>
              <a:rPr lang="en-US" altLang="en-US" sz="2800" u="sng">
                <a:latin typeface="Helvetica" panose="020B0604020202020204" pitchFamily="34" charset="0"/>
              </a:rPr>
              <a:t>divide and conquer</a:t>
            </a:r>
            <a:r>
              <a:rPr lang="en-US" altLang="en-US" sz="2800">
                <a:latin typeface="Helvetica" panose="020B0604020202020204" pitchFamily="34" charset="0"/>
              </a:rPr>
              <a:t>.</a:t>
            </a:r>
          </a:p>
          <a:p>
            <a:pPr>
              <a:lnSpc>
                <a:spcPct val="9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What if we extend this to three levels?</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1026">
            <a:extLst>
              <a:ext uri="{FF2B5EF4-FFF2-40B4-BE49-F238E27FC236}">
                <a16:creationId xmlns:a16="http://schemas.microsoft.com/office/drawing/2014/main" id="{AD1052F0-1D2F-4CEC-A8AF-CEFA358682D5}"/>
              </a:ext>
            </a:extLst>
          </p:cNvPr>
          <p:cNvSpPr>
            <a:spLocks noGrp="1" noChangeArrowheads="1"/>
          </p:cNvSpPr>
          <p:nvPr>
            <p:ph type="title"/>
          </p:nvPr>
        </p:nvSpPr>
        <p:spPr/>
        <p:txBody>
          <a:bodyPr/>
          <a:lstStyle/>
          <a:p>
            <a:r>
              <a:rPr lang="en-US" altLang="en-US">
                <a:latin typeface="Helvetica" panose="020B0604020202020204" pitchFamily="34" charset="0"/>
              </a:rPr>
              <a:t>Interpolation Search</a:t>
            </a:r>
          </a:p>
        </p:txBody>
      </p:sp>
      <p:sp>
        <p:nvSpPr>
          <p:cNvPr id="307203" name="Rectangle 1027">
            <a:extLst>
              <a:ext uri="{FF2B5EF4-FFF2-40B4-BE49-F238E27FC236}">
                <a16:creationId xmlns:a16="http://schemas.microsoft.com/office/drawing/2014/main" id="{4D35FEB3-187D-4798-818B-7B030F31ED28}"/>
              </a:ext>
            </a:extLst>
          </p:cNvPr>
          <p:cNvSpPr>
            <a:spLocks noGrp="1" noChangeArrowheads="1"/>
          </p:cNvSpPr>
          <p:nvPr>
            <p:ph type="body" idx="1"/>
          </p:nvPr>
        </p:nvSpPr>
        <p:spPr/>
        <p:txBody>
          <a:bodyPr/>
          <a:lstStyle/>
          <a:p>
            <a:pPr>
              <a:lnSpc>
                <a:spcPct val="90000"/>
              </a:lnSpc>
              <a:buFontTx/>
              <a:buNone/>
            </a:pPr>
            <a:r>
              <a:rPr lang="en-US" altLang="en-US" sz="2800">
                <a:latin typeface="Helvetica" panose="020B0604020202020204" pitchFamily="34" charset="0"/>
              </a:rPr>
              <a:t>(Also known as Dictionary Search)</a:t>
            </a:r>
          </a:p>
          <a:p>
            <a:pPr>
              <a:lnSpc>
                <a:spcPct val="9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Search </a:t>
            </a:r>
            <a:r>
              <a:rPr lang="en-US" altLang="en-US" sz="2800" b="1">
                <a:latin typeface="Helvetica" panose="020B0604020202020204" pitchFamily="34" charset="0"/>
              </a:rPr>
              <a:t>L</a:t>
            </a:r>
            <a:r>
              <a:rPr lang="en-US" altLang="en-US" sz="2800">
                <a:latin typeface="Helvetica" panose="020B0604020202020204" pitchFamily="34" charset="0"/>
              </a:rPr>
              <a:t> at a position that is appropriate to the value </a:t>
            </a:r>
            <a:r>
              <a:rPr lang="en-US" altLang="en-US" sz="2800" i="1">
                <a:latin typeface="Helvetica" panose="020B0604020202020204" pitchFamily="34" charset="0"/>
              </a:rPr>
              <a:t>K</a:t>
            </a:r>
            <a:r>
              <a:rPr lang="en-US" altLang="en-US" sz="2800">
                <a:latin typeface="Helvetica" panose="020B0604020202020204" pitchFamily="34" charset="0"/>
              </a:rPr>
              <a:t>.</a:t>
            </a:r>
          </a:p>
          <a:p>
            <a:pPr>
              <a:lnSpc>
                <a:spcPct val="90000"/>
              </a:lnSpc>
              <a:buFontTx/>
              <a:buNone/>
            </a:pPr>
            <a:endParaRPr lang="en-US" altLang="en-US" sz="2800">
              <a:latin typeface="Helvetica" panose="020B0604020202020204" pitchFamily="34" charset="0"/>
            </a:endParaRPr>
          </a:p>
          <a:p>
            <a:pPr>
              <a:lnSpc>
                <a:spcPct val="90000"/>
              </a:lnSpc>
              <a:buFontTx/>
              <a:buNone/>
            </a:pPr>
            <a:endParaRPr lang="en-US" altLang="en-US" sz="2800">
              <a:latin typeface="Helvetica" panose="020B0604020202020204" pitchFamily="34" charset="0"/>
            </a:endParaRPr>
          </a:p>
          <a:p>
            <a:pPr>
              <a:lnSpc>
                <a:spcPct val="9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Repeat as necessary to recalculate </a:t>
            </a:r>
            <a:r>
              <a:rPr lang="en-US" altLang="en-US" sz="2800" i="1">
                <a:latin typeface="Helvetica" panose="020B0604020202020204" pitchFamily="34" charset="0"/>
              </a:rPr>
              <a:t>p</a:t>
            </a:r>
            <a:r>
              <a:rPr lang="en-US" altLang="en-US" sz="2800">
                <a:latin typeface="Helvetica" panose="020B0604020202020204" pitchFamily="34" charset="0"/>
              </a:rPr>
              <a:t> for future searches.</a:t>
            </a:r>
          </a:p>
        </p:txBody>
      </p:sp>
      <p:graphicFrame>
        <p:nvGraphicFramePr>
          <p:cNvPr id="307204" name="Object 2">
            <a:extLst>
              <a:ext uri="{FF2B5EF4-FFF2-40B4-BE49-F238E27FC236}">
                <a16:creationId xmlns:a16="http://schemas.microsoft.com/office/drawing/2014/main" id="{E182F907-7325-40B5-A300-F9C9337A9BB6}"/>
              </a:ext>
            </a:extLst>
          </p:cNvPr>
          <p:cNvGraphicFramePr>
            <a:graphicFrameLocks noChangeAspect="1"/>
          </p:cNvGraphicFramePr>
          <p:nvPr/>
        </p:nvGraphicFramePr>
        <p:xfrm>
          <a:off x="2971800" y="3810000"/>
          <a:ext cx="2743200" cy="1190625"/>
        </p:xfrm>
        <a:graphic>
          <a:graphicData uri="http://schemas.openxmlformats.org/presentationml/2006/ole">
            <mc:AlternateContent xmlns:mc="http://schemas.openxmlformats.org/markup-compatibility/2006">
              <mc:Choice xmlns:v="urn:schemas-microsoft-com:vml" Requires="v">
                <p:oleObj spid="_x0000_s307205" name="Equation" r:id="rId4" imgW="965200" imgH="419100" progId="Equation.3">
                  <p:embed/>
                </p:oleObj>
              </mc:Choice>
              <mc:Fallback>
                <p:oleObj name="Equation" r:id="rId4" imgW="965200" imgH="4191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810000"/>
                        <a:ext cx="2743200" cy="11906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934F0E3-CD98-4749-930F-D6F181C2D436}"/>
              </a:ext>
            </a:extLst>
          </p:cNvPr>
          <p:cNvSpPr>
            <a:spLocks noGrp="1"/>
          </p:cNvSpPr>
          <p:nvPr>
            <p:ph type="title"/>
          </p:nvPr>
        </p:nvSpPr>
        <p:spPr>
          <a:xfrm>
            <a:off x="685800" y="381000"/>
            <a:ext cx="7772400" cy="1143000"/>
          </a:xfrm>
        </p:spPr>
        <p:txBody>
          <a:bodyPr/>
          <a:lstStyle/>
          <a:p>
            <a:r>
              <a:rPr lang="en-US" altLang="en-US">
                <a:latin typeface="Helvetica" panose="020B0604020202020204" pitchFamily="34" charset="0"/>
                <a:cs typeface="Helvetica" panose="020B0604020202020204" pitchFamily="34" charset="0"/>
              </a:rPr>
              <a:t>Role in the Curriculum</a:t>
            </a:r>
          </a:p>
        </p:txBody>
      </p:sp>
      <p:sp>
        <p:nvSpPr>
          <p:cNvPr id="4099" name="Content Placeholder 2">
            <a:extLst>
              <a:ext uri="{FF2B5EF4-FFF2-40B4-BE49-F238E27FC236}">
                <a16:creationId xmlns:a16="http://schemas.microsoft.com/office/drawing/2014/main" id="{D576FC87-A189-41CC-AB25-9B3CF018A790}"/>
              </a:ext>
            </a:extLst>
          </p:cNvPr>
          <p:cNvSpPr>
            <a:spLocks noGrp="1"/>
          </p:cNvSpPr>
          <p:nvPr>
            <p:ph idx="1"/>
          </p:nvPr>
        </p:nvSpPr>
        <p:spPr>
          <a:xfrm>
            <a:off x="457200" y="1676400"/>
            <a:ext cx="8458200" cy="4114800"/>
          </a:xfrm>
        </p:spPr>
        <p:txBody>
          <a:bodyPr/>
          <a:lstStyle/>
          <a:p>
            <a:r>
              <a:rPr lang="en-US" altLang="en-US">
                <a:latin typeface="Helvetica" panose="020B0604020202020204" pitchFamily="34" charset="0"/>
                <a:cs typeface="Helvetica" panose="020B0604020202020204" pitchFamily="34" charset="0"/>
              </a:rPr>
              <a:t>This course represents a transition between “learning to program” courses (CS 1114, CS 2114) and “content” courses.</a:t>
            </a:r>
          </a:p>
          <a:p>
            <a:r>
              <a:rPr lang="en-US" altLang="en-US">
                <a:latin typeface="Helvetica" panose="020B0604020202020204" pitchFamily="34" charset="0"/>
                <a:cs typeface="Helvetica" panose="020B0604020202020204" pitchFamily="34" charset="0"/>
              </a:rPr>
              <a:t>To do well, you must be able to handle </a:t>
            </a:r>
            <a:r>
              <a:rPr lang="en-US" altLang="en-US" b="1">
                <a:latin typeface="Helvetica" panose="020B0604020202020204" pitchFamily="34" charset="0"/>
                <a:cs typeface="Helvetica" panose="020B0604020202020204" pitchFamily="34" charset="0"/>
              </a:rPr>
              <a:t>both</a:t>
            </a:r>
            <a:endParaRPr lang="en-US" altLang="en-US">
              <a:latin typeface="Helvetica" panose="020B0604020202020204" pitchFamily="34" charset="0"/>
              <a:cs typeface="Helvetica" panose="020B0604020202020204" pitchFamily="34" charset="0"/>
            </a:endParaRPr>
          </a:p>
          <a:p>
            <a:pPr lvl="1"/>
            <a:r>
              <a:rPr lang="en-US" altLang="en-US">
                <a:latin typeface="Helvetica" panose="020B0604020202020204" pitchFamily="34" charset="0"/>
                <a:cs typeface="Helvetica" panose="020B0604020202020204" pitchFamily="34" charset="0"/>
              </a:rPr>
              <a:t>Programming (we focus on projects with dynamic memory allocation and file processing)</a:t>
            </a:r>
          </a:p>
          <a:p>
            <a:pPr lvl="1"/>
            <a:r>
              <a:rPr lang="en-US" altLang="en-US">
                <a:latin typeface="Helvetica" panose="020B0604020202020204" pitchFamily="34" charset="0"/>
                <a:cs typeface="Helvetica" panose="020B0604020202020204" pitchFamily="34" charset="0"/>
              </a:rPr>
              <a:t>Content, theory and analysis</a:t>
            </a:r>
          </a:p>
        </p:txBody>
      </p:sp>
      <p:sp>
        <p:nvSpPr>
          <p:cNvPr id="4100" name="Slide Number Placeholder 3">
            <a:extLst>
              <a:ext uri="{FF2B5EF4-FFF2-40B4-BE49-F238E27FC236}">
                <a16:creationId xmlns:a16="http://schemas.microsoft.com/office/drawing/2014/main" id="{4DAB8BE9-3067-4CA4-AC50-FA030EAD51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DDBAD8-B53E-4A71-BAB2-92CB39D8AD20}" type="slidenum">
              <a:rPr lang="en-US" altLang="en-US" sz="1400"/>
              <a:pPr eaLnBrk="1" hangingPunct="1"/>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BAE44BC5-4C6A-41C9-9EE9-14199B2E0F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354E34-9F57-4FAA-83AC-DAC47BCF968C}" type="slidenum">
              <a:rPr lang="en-US" altLang="en-US" sz="1400"/>
              <a:pPr eaLnBrk="1" hangingPunct="1"/>
              <a:t>30</a:t>
            </a:fld>
            <a:endParaRPr lang="en-US" altLang="en-US" sz="1400"/>
          </a:p>
        </p:txBody>
      </p:sp>
      <p:sp>
        <p:nvSpPr>
          <p:cNvPr id="31747" name="Rectangle 2">
            <a:extLst>
              <a:ext uri="{FF2B5EF4-FFF2-40B4-BE49-F238E27FC236}">
                <a16:creationId xmlns:a16="http://schemas.microsoft.com/office/drawing/2014/main" id="{4FDC4EC1-1C0C-4580-AC6B-75C60B6FC0A4}"/>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Algorithm Efficiency (cont)</a:t>
            </a:r>
          </a:p>
        </p:txBody>
      </p:sp>
      <p:sp>
        <p:nvSpPr>
          <p:cNvPr id="31748" name="Rectangle 3">
            <a:extLst>
              <a:ext uri="{FF2B5EF4-FFF2-40B4-BE49-F238E27FC236}">
                <a16:creationId xmlns:a16="http://schemas.microsoft.com/office/drawing/2014/main" id="{2B476D44-86E6-4D03-B0FF-78F551E908BE}"/>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90000"/>
              </a:lnSpc>
              <a:buFontTx/>
              <a:buNone/>
            </a:pPr>
            <a:r>
              <a:rPr lang="en-US" altLang="en-US">
                <a:latin typeface="Helvetica" panose="020B0604020202020204" pitchFamily="34" charset="0"/>
              </a:rPr>
              <a:t>Goal (1) is the concern of Software Engineering.</a:t>
            </a:r>
          </a:p>
          <a:p>
            <a:pPr marL="609600" indent="-609600" eaLnBrk="1" hangingPunct="1">
              <a:lnSpc>
                <a:spcPct val="30000"/>
              </a:lnSpc>
              <a:buFontTx/>
              <a:buNone/>
            </a:pPr>
            <a:endParaRPr lang="en-US" altLang="en-US">
              <a:latin typeface="Helvetica" panose="020B0604020202020204" pitchFamily="34" charset="0"/>
            </a:endParaRPr>
          </a:p>
          <a:p>
            <a:pPr marL="609600" indent="-609600" eaLnBrk="1" hangingPunct="1">
              <a:lnSpc>
                <a:spcPct val="90000"/>
              </a:lnSpc>
              <a:buFontTx/>
              <a:buNone/>
            </a:pPr>
            <a:r>
              <a:rPr lang="en-US" altLang="en-US">
                <a:latin typeface="Helvetica" panose="020B0604020202020204" pitchFamily="34" charset="0"/>
              </a:rPr>
              <a:t>Goal (2) is the concern of data structures and algorithm analysis.</a:t>
            </a:r>
          </a:p>
          <a:p>
            <a:pPr marL="609600" indent="-609600" eaLnBrk="1" hangingPunct="1">
              <a:lnSpc>
                <a:spcPct val="40000"/>
              </a:lnSpc>
              <a:buFontTx/>
              <a:buNone/>
            </a:pPr>
            <a:endParaRPr lang="en-US" altLang="en-US">
              <a:latin typeface="Helvetica" panose="020B0604020202020204" pitchFamily="34" charset="0"/>
            </a:endParaRPr>
          </a:p>
          <a:p>
            <a:pPr marL="609600" indent="-609600" eaLnBrk="1" hangingPunct="1">
              <a:lnSpc>
                <a:spcPct val="90000"/>
              </a:lnSpc>
              <a:buFontTx/>
              <a:buNone/>
            </a:pPr>
            <a:r>
              <a:rPr lang="en-US" altLang="en-US">
                <a:latin typeface="Helvetica" panose="020B0604020202020204" pitchFamily="34" charset="0"/>
              </a:rPr>
              <a:t>When goal (2) is important, how do we measure an algorithm’s cost?</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4AB5CE3A-16D1-447C-B95D-2ED589AA1EA7}"/>
              </a:ext>
            </a:extLst>
          </p:cNvPr>
          <p:cNvSpPr>
            <a:spLocks noGrp="1" noChangeArrowheads="1"/>
          </p:cNvSpPr>
          <p:nvPr>
            <p:ph type="title"/>
          </p:nvPr>
        </p:nvSpPr>
        <p:spPr/>
        <p:txBody>
          <a:bodyPr/>
          <a:lstStyle/>
          <a:p>
            <a:r>
              <a:rPr lang="en-US" altLang="en-US">
                <a:latin typeface="Helvetica" panose="020B0604020202020204" pitchFamily="34" charset="0"/>
              </a:rPr>
              <a:t>Quadratic Binary Search</a:t>
            </a:r>
          </a:p>
        </p:txBody>
      </p:sp>
      <p:sp>
        <p:nvSpPr>
          <p:cNvPr id="308227" name="Rectangle 3">
            <a:extLst>
              <a:ext uri="{FF2B5EF4-FFF2-40B4-BE49-F238E27FC236}">
                <a16:creationId xmlns:a16="http://schemas.microsoft.com/office/drawing/2014/main" id="{51C92D4C-DEE2-492E-AB33-7E74E21ED488}"/>
              </a:ext>
            </a:extLst>
          </p:cNvPr>
          <p:cNvSpPr>
            <a:spLocks noGrp="1" noChangeArrowheads="1"/>
          </p:cNvSpPr>
          <p:nvPr>
            <p:ph type="body" idx="1"/>
          </p:nvPr>
        </p:nvSpPr>
        <p:spPr/>
        <p:txBody>
          <a:bodyPr/>
          <a:lstStyle/>
          <a:p>
            <a:pPr>
              <a:lnSpc>
                <a:spcPct val="90000"/>
              </a:lnSpc>
              <a:buFontTx/>
              <a:buNone/>
            </a:pPr>
            <a:r>
              <a:rPr lang="en-US" altLang="en-US" sz="2800">
                <a:latin typeface="Helvetica" panose="020B0604020202020204" pitchFamily="34" charset="0"/>
              </a:rPr>
              <a:t>(This is easier to analyze.)</a:t>
            </a:r>
          </a:p>
          <a:p>
            <a:pPr>
              <a:lnSpc>
                <a:spcPct val="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Compute </a:t>
            </a:r>
            <a:r>
              <a:rPr lang="en-US" altLang="en-US" sz="2800" i="1">
                <a:latin typeface="Helvetica" panose="020B0604020202020204" pitchFamily="34" charset="0"/>
              </a:rPr>
              <a:t>p</a:t>
            </a:r>
            <a:r>
              <a:rPr lang="en-US" altLang="en-US" sz="2800">
                <a:latin typeface="Helvetica" panose="020B0604020202020204" pitchFamily="34" charset="0"/>
              </a:rPr>
              <a:t> and examine </a:t>
            </a:r>
          </a:p>
          <a:p>
            <a:pPr>
              <a:lnSpc>
                <a:spcPct val="5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If                       then sequentially probe</a:t>
            </a:r>
          </a:p>
          <a:p>
            <a:pPr>
              <a:lnSpc>
                <a:spcPct val="90000"/>
              </a:lnSpc>
              <a:buFontTx/>
              <a:buNone/>
            </a:pPr>
            <a:endParaRPr lang="en-US" altLang="en-US" sz="2800">
              <a:latin typeface="Helvetica" panose="020B0604020202020204" pitchFamily="34" charset="0"/>
            </a:endParaRPr>
          </a:p>
          <a:p>
            <a:pPr>
              <a:lnSpc>
                <a:spcPct val="8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Until we reach a value less than or equal to K.</a:t>
            </a:r>
          </a:p>
          <a:p>
            <a:pPr>
              <a:lnSpc>
                <a:spcPct val="9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Similar for</a:t>
            </a:r>
          </a:p>
        </p:txBody>
      </p:sp>
      <p:graphicFrame>
        <p:nvGraphicFramePr>
          <p:cNvPr id="308228" name="Object 2">
            <a:extLst>
              <a:ext uri="{FF2B5EF4-FFF2-40B4-BE49-F238E27FC236}">
                <a16:creationId xmlns:a16="http://schemas.microsoft.com/office/drawing/2014/main" id="{FB0837AB-C53B-4072-96F1-53CB90A40FE9}"/>
              </a:ext>
            </a:extLst>
          </p:cNvPr>
          <p:cNvGraphicFramePr>
            <a:graphicFrameLocks noChangeAspect="1"/>
          </p:cNvGraphicFramePr>
          <p:nvPr/>
        </p:nvGraphicFramePr>
        <p:xfrm>
          <a:off x="4876800" y="2514600"/>
          <a:ext cx="1371600" cy="601663"/>
        </p:xfrm>
        <a:graphic>
          <a:graphicData uri="http://schemas.openxmlformats.org/presentationml/2006/ole">
            <mc:AlternateContent xmlns:mc="http://schemas.openxmlformats.org/markup-compatibility/2006">
              <mc:Choice xmlns:v="urn:schemas-microsoft-com:vml" Requires="v">
                <p:oleObj spid="_x0000_s308232" name="Equation" r:id="rId4" imgW="520700" imgH="228600" progId="Equation.3">
                  <p:embed/>
                </p:oleObj>
              </mc:Choice>
              <mc:Fallback>
                <p:oleObj name="Equation" r:id="rId4" imgW="5207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514600"/>
                        <a:ext cx="1371600" cy="6016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29" name="Object 3">
            <a:extLst>
              <a:ext uri="{FF2B5EF4-FFF2-40B4-BE49-F238E27FC236}">
                <a16:creationId xmlns:a16="http://schemas.microsoft.com/office/drawing/2014/main" id="{3D09948F-611B-4202-8F3A-6191467771D3}"/>
              </a:ext>
            </a:extLst>
          </p:cNvPr>
          <p:cNvGraphicFramePr>
            <a:graphicFrameLocks noChangeAspect="1"/>
          </p:cNvGraphicFramePr>
          <p:nvPr/>
        </p:nvGraphicFramePr>
        <p:xfrm>
          <a:off x="1066800" y="3276600"/>
          <a:ext cx="2057400" cy="587375"/>
        </p:xfrm>
        <a:graphic>
          <a:graphicData uri="http://schemas.openxmlformats.org/presentationml/2006/ole">
            <mc:AlternateContent xmlns:mc="http://schemas.openxmlformats.org/markup-compatibility/2006">
              <mc:Choice xmlns:v="urn:schemas-microsoft-com:vml" Requires="v">
                <p:oleObj spid="_x0000_s308233" name="Equation" r:id="rId6" imgW="800100" imgH="228600" progId="Equation.3">
                  <p:embed/>
                </p:oleObj>
              </mc:Choice>
              <mc:Fallback>
                <p:oleObj name="Equation" r:id="rId6" imgW="80010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276600"/>
                        <a:ext cx="2057400" cy="5873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30" name="Object 4">
            <a:extLst>
              <a:ext uri="{FF2B5EF4-FFF2-40B4-BE49-F238E27FC236}">
                <a16:creationId xmlns:a16="http://schemas.microsoft.com/office/drawing/2014/main" id="{B0771617-BCF6-4AF2-9BA2-999EED527A1D}"/>
              </a:ext>
            </a:extLst>
          </p:cNvPr>
          <p:cNvGraphicFramePr>
            <a:graphicFrameLocks noChangeAspect="1"/>
          </p:cNvGraphicFramePr>
          <p:nvPr/>
        </p:nvGraphicFramePr>
        <p:xfrm>
          <a:off x="2514600" y="4038600"/>
          <a:ext cx="3314700" cy="555625"/>
        </p:xfrm>
        <a:graphic>
          <a:graphicData uri="http://schemas.openxmlformats.org/presentationml/2006/ole">
            <mc:AlternateContent xmlns:mc="http://schemas.openxmlformats.org/markup-compatibility/2006">
              <mc:Choice xmlns:v="urn:schemas-microsoft-com:vml" Requires="v">
                <p:oleObj spid="_x0000_s308234" name="Equation" r:id="rId8" imgW="1333500" imgH="203200" progId="Equation.3">
                  <p:embed/>
                </p:oleObj>
              </mc:Choice>
              <mc:Fallback>
                <p:oleObj name="Equation" r:id="rId8" imgW="1333500" imgH="2032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4038600"/>
                        <a:ext cx="3314700" cy="5556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31" name="Object 5">
            <a:extLst>
              <a:ext uri="{FF2B5EF4-FFF2-40B4-BE49-F238E27FC236}">
                <a16:creationId xmlns:a16="http://schemas.microsoft.com/office/drawing/2014/main" id="{60618077-C978-4823-8F72-09B7375C16B3}"/>
              </a:ext>
            </a:extLst>
          </p:cNvPr>
          <p:cNvGraphicFramePr>
            <a:graphicFrameLocks noChangeAspect="1"/>
          </p:cNvGraphicFramePr>
          <p:nvPr/>
        </p:nvGraphicFramePr>
        <p:xfrm>
          <a:off x="2590800" y="5562600"/>
          <a:ext cx="2133600" cy="619125"/>
        </p:xfrm>
        <a:graphic>
          <a:graphicData uri="http://schemas.openxmlformats.org/presentationml/2006/ole">
            <mc:AlternateContent xmlns:mc="http://schemas.openxmlformats.org/markup-compatibility/2006">
              <mc:Choice xmlns:v="urn:schemas-microsoft-com:vml" Requires="v">
                <p:oleObj spid="_x0000_s308235" name="Equation" r:id="rId10" imgW="787400" imgH="228600" progId="Equation.3">
                  <p:embed/>
                </p:oleObj>
              </mc:Choice>
              <mc:Fallback>
                <p:oleObj name="Equation" r:id="rId10" imgW="7874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5562600"/>
                        <a:ext cx="2133600" cy="6191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75C7806B-1D57-4C7E-82B7-B2BDAC350B50}"/>
              </a:ext>
            </a:extLst>
          </p:cNvPr>
          <p:cNvSpPr>
            <a:spLocks noGrp="1" noChangeArrowheads="1"/>
          </p:cNvSpPr>
          <p:nvPr>
            <p:ph type="title"/>
          </p:nvPr>
        </p:nvSpPr>
        <p:spPr>
          <a:xfrm>
            <a:off x="457200" y="609600"/>
            <a:ext cx="8305800" cy="1143000"/>
          </a:xfrm>
        </p:spPr>
        <p:txBody>
          <a:bodyPr/>
          <a:lstStyle/>
          <a:p>
            <a:r>
              <a:rPr lang="en-US" altLang="en-US">
                <a:latin typeface="Helvetica" panose="020B0604020202020204" pitchFamily="34" charset="0"/>
              </a:rPr>
              <a:t>Quadratic Binary Search (cont)</a:t>
            </a:r>
          </a:p>
        </p:txBody>
      </p:sp>
      <p:sp>
        <p:nvSpPr>
          <p:cNvPr id="309251" name="Rectangle 3">
            <a:extLst>
              <a:ext uri="{FF2B5EF4-FFF2-40B4-BE49-F238E27FC236}">
                <a16:creationId xmlns:a16="http://schemas.microsoft.com/office/drawing/2014/main" id="{6E0A2769-3286-4398-9526-70E6F69324AD}"/>
              </a:ext>
            </a:extLst>
          </p:cNvPr>
          <p:cNvSpPr>
            <a:spLocks noGrp="1" noChangeArrowheads="1"/>
          </p:cNvSpPr>
          <p:nvPr>
            <p:ph type="body" idx="1"/>
          </p:nvPr>
        </p:nvSpPr>
        <p:spPr/>
        <p:txBody>
          <a:bodyPr/>
          <a:lstStyle/>
          <a:p>
            <a:pPr>
              <a:buFontTx/>
              <a:buNone/>
            </a:pPr>
            <a:r>
              <a:rPr lang="en-US" altLang="en-US" sz="2800">
                <a:latin typeface="Helvetica" panose="020B0604020202020204" pitchFamily="34" charset="0"/>
              </a:rPr>
              <a:t>We are now within      positions of </a:t>
            </a:r>
            <a:r>
              <a:rPr lang="en-US" altLang="en-US" sz="2800" i="1">
                <a:latin typeface="Helvetica" panose="020B0604020202020204" pitchFamily="34" charset="0"/>
              </a:rPr>
              <a:t>K</a:t>
            </a:r>
            <a:r>
              <a:rPr lang="en-US" altLang="en-US" sz="2800">
                <a:latin typeface="Helvetica" panose="020B0604020202020204" pitchFamily="34" charset="0"/>
              </a:rPr>
              <a:t>.</a:t>
            </a:r>
          </a:p>
          <a:p>
            <a:pPr>
              <a:lnSpc>
                <a:spcPct val="4000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ASSUME (for now) that this takes a constant number of comparisons.</a:t>
            </a:r>
          </a:p>
          <a:p>
            <a:pPr>
              <a:lnSpc>
                <a:spcPct val="5000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We now have a sublist of size      .</a:t>
            </a:r>
          </a:p>
          <a:p>
            <a:pPr>
              <a:lnSpc>
                <a:spcPct val="5000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Repeat the process recursively.</a:t>
            </a:r>
          </a:p>
          <a:p>
            <a:pPr>
              <a:lnSpc>
                <a:spcPct val="40000"/>
              </a:lnSpc>
              <a:buFontTx/>
              <a:buNone/>
            </a:pPr>
            <a:endParaRPr lang="en-US" altLang="en-US" sz="2800">
              <a:latin typeface="Helvetica" panose="020B0604020202020204" pitchFamily="34" charset="0"/>
            </a:endParaRPr>
          </a:p>
          <a:p>
            <a:pPr>
              <a:buFontTx/>
              <a:buNone/>
            </a:pPr>
            <a:r>
              <a:rPr lang="en-US" altLang="en-US" sz="2800">
                <a:latin typeface="Helvetica" panose="020B0604020202020204" pitchFamily="34" charset="0"/>
              </a:rPr>
              <a:t>What is the cost?</a:t>
            </a:r>
          </a:p>
        </p:txBody>
      </p:sp>
      <p:graphicFrame>
        <p:nvGraphicFramePr>
          <p:cNvPr id="309252" name="Object 2">
            <a:extLst>
              <a:ext uri="{FF2B5EF4-FFF2-40B4-BE49-F238E27FC236}">
                <a16:creationId xmlns:a16="http://schemas.microsoft.com/office/drawing/2014/main" id="{F01D74FA-44EB-4F3E-8C34-3AF3559FE7A3}"/>
              </a:ext>
            </a:extLst>
          </p:cNvPr>
          <p:cNvGraphicFramePr>
            <a:graphicFrameLocks noChangeAspect="1"/>
          </p:cNvGraphicFramePr>
          <p:nvPr/>
        </p:nvGraphicFramePr>
        <p:xfrm>
          <a:off x="3733800" y="1981200"/>
          <a:ext cx="533400" cy="503238"/>
        </p:xfrm>
        <a:graphic>
          <a:graphicData uri="http://schemas.openxmlformats.org/presentationml/2006/ole">
            <mc:AlternateContent xmlns:mc="http://schemas.openxmlformats.org/markup-compatibility/2006">
              <mc:Choice xmlns:v="urn:schemas-microsoft-com:vml" Requires="v">
                <p:oleObj spid="_x0000_s309254" name="Equation" r:id="rId4" imgW="241300" imgH="228600" progId="Equation.3">
                  <p:embed/>
                </p:oleObj>
              </mc:Choice>
              <mc:Fallback>
                <p:oleObj name="Equation" r:id="rId4" imgW="2413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981200"/>
                        <a:ext cx="533400" cy="5032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53" name="Object 3">
            <a:extLst>
              <a:ext uri="{FF2B5EF4-FFF2-40B4-BE49-F238E27FC236}">
                <a16:creationId xmlns:a16="http://schemas.microsoft.com/office/drawing/2014/main" id="{AC885491-206F-4A18-B1E7-85472DF5839E}"/>
              </a:ext>
            </a:extLst>
          </p:cNvPr>
          <p:cNvGraphicFramePr>
            <a:graphicFrameLocks noChangeAspect="1"/>
          </p:cNvGraphicFramePr>
          <p:nvPr/>
        </p:nvGraphicFramePr>
        <p:xfrm>
          <a:off x="5486400" y="3962400"/>
          <a:ext cx="533400" cy="503238"/>
        </p:xfrm>
        <a:graphic>
          <a:graphicData uri="http://schemas.openxmlformats.org/presentationml/2006/ole">
            <mc:AlternateContent xmlns:mc="http://schemas.openxmlformats.org/markup-compatibility/2006">
              <mc:Choice xmlns:v="urn:schemas-microsoft-com:vml" Requires="v">
                <p:oleObj spid="_x0000_s309255" name="Equation" r:id="rId6" imgW="241300" imgH="228600" progId="Equation.3">
                  <p:embed/>
                </p:oleObj>
              </mc:Choice>
              <mc:Fallback>
                <p:oleObj name="Equation" r:id="rId6" imgW="24130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3962400"/>
                        <a:ext cx="533400" cy="5032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1026">
            <a:extLst>
              <a:ext uri="{FF2B5EF4-FFF2-40B4-BE49-F238E27FC236}">
                <a16:creationId xmlns:a16="http://schemas.microsoft.com/office/drawing/2014/main" id="{BC05E3E4-4157-4372-8879-5C5DF6EBA233}"/>
              </a:ext>
            </a:extLst>
          </p:cNvPr>
          <p:cNvSpPr>
            <a:spLocks noGrp="1" noChangeArrowheads="1"/>
          </p:cNvSpPr>
          <p:nvPr>
            <p:ph type="title"/>
          </p:nvPr>
        </p:nvSpPr>
        <p:spPr/>
        <p:txBody>
          <a:bodyPr/>
          <a:lstStyle/>
          <a:p>
            <a:r>
              <a:rPr lang="en-US" altLang="en-US">
                <a:latin typeface="Helvetica" panose="020B0604020202020204" pitchFamily="34" charset="0"/>
              </a:rPr>
              <a:t>QBS Probe Count</a:t>
            </a:r>
          </a:p>
        </p:txBody>
      </p:sp>
      <p:sp>
        <p:nvSpPr>
          <p:cNvPr id="310275" name="Rectangle 1027">
            <a:extLst>
              <a:ext uri="{FF2B5EF4-FFF2-40B4-BE49-F238E27FC236}">
                <a16:creationId xmlns:a16="http://schemas.microsoft.com/office/drawing/2014/main" id="{A96C120E-C734-48B7-9E6E-4A362B87E625}"/>
              </a:ext>
            </a:extLst>
          </p:cNvPr>
          <p:cNvSpPr>
            <a:spLocks noGrp="1" noChangeArrowheads="1"/>
          </p:cNvSpPr>
          <p:nvPr>
            <p:ph type="body" idx="1"/>
          </p:nvPr>
        </p:nvSpPr>
        <p:spPr/>
        <p:txBody>
          <a:bodyPr/>
          <a:lstStyle/>
          <a:p>
            <a:pPr>
              <a:lnSpc>
                <a:spcPct val="90000"/>
              </a:lnSpc>
              <a:buFontTx/>
              <a:buNone/>
            </a:pPr>
            <a:r>
              <a:rPr lang="en-US" altLang="en-US" sz="2800">
                <a:latin typeface="Helvetica" panose="020B0604020202020204" pitchFamily="34" charset="0"/>
              </a:rPr>
              <a:t>QBS cost is </a:t>
            </a:r>
            <a:r>
              <a:rPr lang="en-US" altLang="en-US" sz="2800">
                <a:latin typeface="Symbol" panose="05050102010706020507" pitchFamily="18" charset="2"/>
              </a:rPr>
              <a:t>Q</a:t>
            </a:r>
            <a:r>
              <a:rPr lang="en-US" altLang="en-US" sz="2800">
                <a:latin typeface="Helvetica" panose="020B0604020202020204" pitchFamily="34" charset="0"/>
              </a:rPr>
              <a:t>(log log </a:t>
            </a:r>
            <a:r>
              <a:rPr lang="en-US" altLang="en-US" sz="2800" i="1">
                <a:latin typeface="Helvetica" panose="020B0604020202020204" pitchFamily="34" charset="0"/>
              </a:rPr>
              <a:t>n</a:t>
            </a:r>
            <a:r>
              <a:rPr lang="en-US" altLang="en-US" sz="2800">
                <a:latin typeface="Helvetica" panose="020B0604020202020204" pitchFamily="34" charset="0"/>
              </a:rPr>
              <a:t>) if the number of probes on jump search is constant.</a:t>
            </a:r>
          </a:p>
          <a:p>
            <a:pPr>
              <a:lnSpc>
                <a:spcPct val="9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From Cebysev’s inequality, we can show that on uniformly distributed data, the average number of probes required will be about 2.4.</a:t>
            </a:r>
          </a:p>
          <a:p>
            <a:pPr>
              <a:lnSpc>
                <a:spcPct val="90000"/>
              </a:lnSpc>
              <a:buFontTx/>
              <a:buNone/>
            </a:pPr>
            <a:endParaRPr lang="en-US" altLang="en-US" sz="2800">
              <a:latin typeface="Helvetica" panose="020B0604020202020204" pitchFamily="34" charset="0"/>
            </a:endParaRPr>
          </a:p>
          <a:p>
            <a:pPr>
              <a:lnSpc>
                <a:spcPct val="90000"/>
              </a:lnSpc>
              <a:buFontTx/>
              <a:buNone/>
            </a:pPr>
            <a:r>
              <a:rPr lang="en-US" altLang="en-US" sz="2800">
                <a:latin typeface="Helvetica" panose="020B0604020202020204" pitchFamily="34" charset="0"/>
              </a:rPr>
              <a:t>Is this better than binary search? Theoretically, yes (in the average case).</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C114F52D-9BC7-468A-9D2D-2B68C1642F0A}"/>
              </a:ext>
            </a:extLst>
          </p:cNvPr>
          <p:cNvSpPr>
            <a:spLocks noGrp="1" noChangeArrowheads="1"/>
          </p:cNvSpPr>
          <p:nvPr>
            <p:ph type="title"/>
          </p:nvPr>
        </p:nvSpPr>
        <p:spPr>
          <a:xfrm>
            <a:off x="685800" y="0"/>
            <a:ext cx="7772400" cy="1143000"/>
          </a:xfrm>
        </p:spPr>
        <p:txBody>
          <a:bodyPr/>
          <a:lstStyle/>
          <a:p>
            <a:r>
              <a:rPr lang="en-US" altLang="en-US">
                <a:latin typeface="Helvetica" panose="020B0604020202020204" pitchFamily="34" charset="0"/>
              </a:rPr>
              <a:t>Comparison</a:t>
            </a:r>
          </a:p>
        </p:txBody>
      </p:sp>
      <p:sp>
        <p:nvSpPr>
          <p:cNvPr id="311299" name="Rectangle 3">
            <a:extLst>
              <a:ext uri="{FF2B5EF4-FFF2-40B4-BE49-F238E27FC236}">
                <a16:creationId xmlns:a16="http://schemas.microsoft.com/office/drawing/2014/main" id="{F01050F5-DB42-4A18-ABC7-906EF5C8B6E9}"/>
              </a:ext>
            </a:extLst>
          </p:cNvPr>
          <p:cNvSpPr>
            <a:spLocks noGrp="1" noChangeArrowheads="1"/>
          </p:cNvSpPr>
          <p:nvPr>
            <p:ph type="body" idx="1"/>
          </p:nvPr>
        </p:nvSpPr>
        <p:spPr/>
        <p:txBody>
          <a:bodyPr/>
          <a:lstStyle/>
          <a:p>
            <a:pPr>
              <a:buFontTx/>
              <a:buNone/>
            </a:pPr>
            <a:r>
              <a:rPr lang="en-US" altLang="en-US"/>
              <a:t> </a:t>
            </a:r>
          </a:p>
        </p:txBody>
      </p:sp>
      <p:graphicFrame>
        <p:nvGraphicFramePr>
          <p:cNvPr id="839744" name="Group 64">
            <a:extLst>
              <a:ext uri="{FF2B5EF4-FFF2-40B4-BE49-F238E27FC236}">
                <a16:creationId xmlns:a16="http://schemas.microsoft.com/office/drawing/2014/main" id="{7B481876-111F-42B7-A9DF-0840B4E793E1}"/>
              </a:ext>
            </a:extLst>
          </p:cNvPr>
          <p:cNvGraphicFramePr>
            <a:graphicFrameLocks noGrp="1"/>
          </p:cNvGraphicFramePr>
          <p:nvPr/>
        </p:nvGraphicFramePr>
        <p:xfrm>
          <a:off x="2667000" y="1066800"/>
          <a:ext cx="4038600" cy="2622550"/>
        </p:xfrm>
        <a:graphic>
          <a:graphicData uri="http://schemas.openxmlformats.org/drawingml/2006/table">
            <a:tbl>
              <a:tblPr/>
              <a:tblGrid>
                <a:gridCol w="762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5494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n</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log 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log log n</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Diff</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16</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256</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2.7</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64k</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r>
                        <a:rPr kumimoji="0" lang="en-US" sz="2800" b="0" i="0" u="none" strike="noStrike" cap="none" normalizeH="0" baseline="30000">
                          <a:ln>
                            <a:noFill/>
                          </a:ln>
                          <a:solidFill>
                            <a:schemeClr val="tx1"/>
                          </a:solidFill>
                          <a:effectLst/>
                          <a:latin typeface="Times New Roman" pitchFamily="18" charset="0"/>
                        </a:rPr>
                        <a:t>32</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6.4</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839798" name="Group 118">
            <a:extLst>
              <a:ext uri="{FF2B5EF4-FFF2-40B4-BE49-F238E27FC236}">
                <a16:creationId xmlns:a16="http://schemas.microsoft.com/office/drawing/2014/main" id="{54F645A6-2B4F-4B4A-9FF9-C5CE918279B2}"/>
              </a:ext>
            </a:extLst>
          </p:cNvPr>
          <p:cNvGraphicFramePr>
            <a:graphicFrameLocks noGrp="1"/>
          </p:cNvGraphicFramePr>
          <p:nvPr/>
        </p:nvGraphicFramePr>
        <p:xfrm>
          <a:off x="2133600" y="3886200"/>
          <a:ext cx="5029200" cy="2590800"/>
        </p:xfrm>
        <a:graphic>
          <a:graphicData uri="http://schemas.openxmlformats.org/drawingml/2006/table">
            <a:tbl>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log 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2.4 log 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Diff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worse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same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64k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r>
                        <a:rPr kumimoji="0" lang="en-US" sz="2800" b="0" i="0" u="none" strike="noStrike" cap="none" normalizeH="0" baseline="30000">
                          <a:ln>
                            <a:noFill/>
                          </a:ln>
                          <a:solidFill>
                            <a:schemeClr val="tx1"/>
                          </a:solidFill>
                          <a:effectLst/>
                          <a:latin typeface="Times New Roman"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02DB00CF-0E38-4552-9AF0-174156129DF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Lists Ordered by Frequency</a:t>
            </a:r>
          </a:p>
        </p:txBody>
      </p:sp>
      <p:sp>
        <p:nvSpPr>
          <p:cNvPr id="312323" name="Rectangle 3">
            <a:extLst>
              <a:ext uri="{FF2B5EF4-FFF2-40B4-BE49-F238E27FC236}">
                <a16:creationId xmlns:a16="http://schemas.microsoft.com/office/drawing/2014/main" id="{4F0F1AD0-9627-49D7-A7AC-7229113D391E}"/>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sz="3600">
                <a:latin typeface="Helvetica" panose="020B0604020202020204" pitchFamily="34" charset="0"/>
                <a:sym typeface="Symbol" panose="05050102010706020507" pitchFamily="18" charset="2"/>
              </a:rPr>
              <a:t>Order lists by (expected) frequency of occurrence.</a:t>
            </a:r>
          </a:p>
          <a:p>
            <a:pPr lvl="1"/>
            <a:r>
              <a:rPr lang="en-US" altLang="en-US" sz="3200">
                <a:latin typeface="Helvetica" panose="020B0604020202020204" pitchFamily="34" charset="0"/>
                <a:sym typeface="Symbol" panose="05050102010706020507" pitchFamily="18" charset="2"/>
              </a:rPr>
              <a:t>Perform sequential search</a:t>
            </a:r>
          </a:p>
          <a:p>
            <a:pPr>
              <a:lnSpc>
                <a:spcPct val="30000"/>
              </a:lnSpc>
              <a:buFontTx/>
              <a:buNone/>
            </a:pPr>
            <a:endParaRPr lang="en-US" altLang="en-US">
              <a:latin typeface="Helvetica" panose="020B0604020202020204" pitchFamily="34" charset="0"/>
              <a:sym typeface="Symbol" panose="05050102010706020507" pitchFamily="18" charset="2"/>
            </a:endParaRPr>
          </a:p>
          <a:p>
            <a:pPr>
              <a:lnSpc>
                <a:spcPct val="70000"/>
              </a:lnSpc>
              <a:buFontTx/>
              <a:buNone/>
            </a:pPr>
            <a:r>
              <a:rPr lang="en-US" altLang="en-US" sz="3600">
                <a:latin typeface="Helvetica" panose="020B0604020202020204" pitchFamily="34" charset="0"/>
                <a:sym typeface="Symbol" panose="05050102010706020507" pitchFamily="18" charset="2"/>
              </a:rPr>
              <a:t>Cost to access first record: 1</a:t>
            </a:r>
          </a:p>
          <a:p>
            <a:pPr>
              <a:lnSpc>
                <a:spcPct val="70000"/>
              </a:lnSpc>
              <a:buFontTx/>
              <a:buNone/>
            </a:pPr>
            <a:r>
              <a:rPr lang="en-US" altLang="en-US" sz="3600">
                <a:latin typeface="Helvetica" panose="020B0604020202020204" pitchFamily="34" charset="0"/>
                <a:sym typeface="Symbol" panose="05050102010706020507" pitchFamily="18" charset="2"/>
              </a:rPr>
              <a:t>Cost to access second record: 2</a:t>
            </a:r>
          </a:p>
          <a:p>
            <a:pPr>
              <a:lnSpc>
                <a:spcPct val="30000"/>
              </a:lnSpc>
              <a:buFontTx/>
              <a:buNone/>
            </a:pPr>
            <a:endParaRPr lang="en-US" altLang="en-US" sz="3600">
              <a:latin typeface="Helvetica" panose="020B0604020202020204" pitchFamily="34" charset="0"/>
              <a:sym typeface="Symbol" panose="05050102010706020507" pitchFamily="18" charset="2"/>
            </a:endParaRPr>
          </a:p>
          <a:p>
            <a:pPr>
              <a:buFontTx/>
              <a:buNone/>
            </a:pPr>
            <a:r>
              <a:rPr lang="en-US" altLang="en-US" sz="3600">
                <a:latin typeface="Helvetica" panose="020B0604020202020204" pitchFamily="34" charset="0"/>
                <a:sym typeface="Symbol" panose="05050102010706020507" pitchFamily="18" charset="2"/>
              </a:rPr>
              <a:t>Expected search cost:</a:t>
            </a:r>
          </a:p>
          <a:p>
            <a:pPr>
              <a:buFontTx/>
              <a:buNone/>
            </a:pPr>
            <a:endParaRPr lang="en-US" altLang="en-US" sz="3600">
              <a:latin typeface="Helvetica" panose="020B0604020202020204" pitchFamily="34" charset="0"/>
              <a:sym typeface="Symbol" panose="05050102010706020507" pitchFamily="18" charset="2"/>
            </a:endParaRPr>
          </a:p>
        </p:txBody>
      </p:sp>
      <p:graphicFrame>
        <p:nvGraphicFramePr>
          <p:cNvPr id="312324" name="Object 2">
            <a:extLst>
              <a:ext uri="{FF2B5EF4-FFF2-40B4-BE49-F238E27FC236}">
                <a16:creationId xmlns:a16="http://schemas.microsoft.com/office/drawing/2014/main" id="{7CE3346F-B638-443C-8198-67E088D3666F}"/>
              </a:ext>
            </a:extLst>
          </p:cNvPr>
          <p:cNvGraphicFramePr>
            <a:graphicFrameLocks noChangeAspect="1"/>
          </p:cNvGraphicFramePr>
          <p:nvPr/>
        </p:nvGraphicFramePr>
        <p:xfrm>
          <a:off x="1905000" y="5334000"/>
          <a:ext cx="5715000" cy="896938"/>
        </p:xfrm>
        <a:graphic>
          <a:graphicData uri="http://schemas.openxmlformats.org/presentationml/2006/ole">
            <mc:AlternateContent xmlns:mc="http://schemas.openxmlformats.org/markup-compatibility/2006">
              <mc:Choice xmlns:v="urn:schemas-microsoft-com:vml" Requires="v">
                <p:oleObj spid="_x0000_s312325" name="Equation" r:id="rId4" imgW="1536700" imgH="241300" progId="Equation.3">
                  <p:embed/>
                </p:oleObj>
              </mc:Choice>
              <mc:Fallback>
                <p:oleObj name="Equation" r:id="rId4" imgW="15367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5334000"/>
                        <a:ext cx="5715000" cy="89693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F52C7634-84C3-4BCA-8B73-23C97825AFA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Examples(1)</a:t>
            </a:r>
          </a:p>
        </p:txBody>
      </p:sp>
      <p:sp>
        <p:nvSpPr>
          <p:cNvPr id="313347" name="Rectangle 3">
            <a:extLst>
              <a:ext uri="{FF2B5EF4-FFF2-40B4-BE49-F238E27FC236}">
                <a16:creationId xmlns:a16="http://schemas.microsoft.com/office/drawing/2014/main" id="{80E76BC4-57D1-4618-92CC-A9EAD5C7F22F}"/>
              </a:ext>
            </a:extLst>
          </p:cNvPr>
          <p:cNvSpPr>
            <a:spLocks noGrp="1" noChangeArrowheads="1"/>
          </p:cNvSpPr>
          <p:nvPr>
            <p:ph type="body" idx="1"/>
          </p:nvPr>
        </p:nvSpPr>
        <p:spPr>
          <a:xfrm>
            <a:off x="455613" y="1600200"/>
            <a:ext cx="8226425" cy="4572000"/>
          </a:xfrm>
        </p:spPr>
        <p:txBody>
          <a:bodyPr/>
          <a:lstStyle/>
          <a:p>
            <a:pPr>
              <a:buFontTx/>
              <a:buNone/>
            </a:pPr>
            <a:r>
              <a:rPr lang="en-US" altLang="en-US" sz="3600">
                <a:latin typeface="Helvetica" panose="020B0604020202020204" pitchFamily="34" charset="0"/>
                <a:sym typeface="Symbol" panose="05050102010706020507" pitchFamily="18" charset="2"/>
              </a:rPr>
              <a:t>(1) All records have equal frequency.</a:t>
            </a:r>
          </a:p>
        </p:txBody>
      </p:sp>
      <p:graphicFrame>
        <p:nvGraphicFramePr>
          <p:cNvPr id="313348" name="Object 2">
            <a:extLst>
              <a:ext uri="{FF2B5EF4-FFF2-40B4-BE49-F238E27FC236}">
                <a16:creationId xmlns:a16="http://schemas.microsoft.com/office/drawing/2014/main" id="{DF8E720F-6167-4FF3-9DBA-FA3A024339CA}"/>
              </a:ext>
            </a:extLst>
          </p:cNvPr>
          <p:cNvGraphicFramePr>
            <a:graphicFrameLocks noChangeAspect="1"/>
          </p:cNvGraphicFramePr>
          <p:nvPr/>
        </p:nvGraphicFramePr>
        <p:xfrm>
          <a:off x="1981200" y="2362200"/>
          <a:ext cx="5105400" cy="1522413"/>
        </p:xfrm>
        <a:graphic>
          <a:graphicData uri="http://schemas.openxmlformats.org/presentationml/2006/ole">
            <mc:AlternateContent xmlns:mc="http://schemas.openxmlformats.org/markup-compatibility/2006">
              <mc:Choice xmlns:v="urn:schemas-microsoft-com:vml" Requires="v">
                <p:oleObj spid="_x0000_s313349" name="Equation" r:id="rId4" imgW="1447800" imgH="431800" progId="Equation.3">
                  <p:embed/>
                </p:oleObj>
              </mc:Choice>
              <mc:Fallback>
                <p:oleObj name="Equation" r:id="rId4" imgW="14478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362200"/>
                        <a:ext cx="5105400" cy="15224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08ABB7A8-7B0D-4661-8982-844343D87ED4}"/>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Examples(2)</a:t>
            </a:r>
          </a:p>
        </p:txBody>
      </p:sp>
      <p:sp>
        <p:nvSpPr>
          <p:cNvPr id="314371" name="Rectangle 3">
            <a:extLst>
              <a:ext uri="{FF2B5EF4-FFF2-40B4-BE49-F238E27FC236}">
                <a16:creationId xmlns:a16="http://schemas.microsoft.com/office/drawing/2014/main" id="{0EE23E2E-06F0-4655-A2C5-433049A90049}"/>
              </a:ext>
            </a:extLst>
          </p:cNvPr>
          <p:cNvSpPr>
            <a:spLocks noGrp="1" noChangeArrowheads="1"/>
          </p:cNvSpPr>
          <p:nvPr>
            <p:ph type="body" idx="1"/>
          </p:nvPr>
        </p:nvSpPr>
        <p:spPr>
          <a:xfrm>
            <a:off x="455613" y="1600200"/>
            <a:ext cx="8226425" cy="4572000"/>
          </a:xfrm>
        </p:spPr>
        <p:txBody>
          <a:bodyPr/>
          <a:lstStyle/>
          <a:p>
            <a:pPr>
              <a:buFontTx/>
              <a:buNone/>
            </a:pPr>
            <a:r>
              <a:rPr lang="en-US" altLang="en-US" sz="3600">
                <a:latin typeface="Helvetica" panose="020B0604020202020204" pitchFamily="34" charset="0"/>
                <a:sym typeface="Symbol" panose="05050102010706020507" pitchFamily="18" charset="2"/>
              </a:rPr>
              <a:t>(2) Geometric Frequency</a:t>
            </a:r>
          </a:p>
          <a:p>
            <a:pPr>
              <a:buFontTx/>
              <a:buNone/>
            </a:pPr>
            <a:endParaRPr lang="en-US" altLang="en-US" sz="3600">
              <a:latin typeface="Helvetica" panose="020B0604020202020204" pitchFamily="34" charset="0"/>
              <a:sym typeface="Symbol" panose="05050102010706020507" pitchFamily="18" charset="2"/>
            </a:endParaRPr>
          </a:p>
          <a:p>
            <a:pPr>
              <a:buFontTx/>
              <a:buNone/>
            </a:pPr>
            <a:endParaRPr lang="en-US" altLang="en-US" sz="3600">
              <a:latin typeface="Helvetica" panose="020B0604020202020204" pitchFamily="34" charset="0"/>
              <a:sym typeface="Symbol" panose="05050102010706020507" pitchFamily="18" charset="2"/>
            </a:endParaRPr>
          </a:p>
        </p:txBody>
      </p:sp>
      <p:graphicFrame>
        <p:nvGraphicFramePr>
          <p:cNvPr id="314372" name="Object 2">
            <a:extLst>
              <a:ext uri="{FF2B5EF4-FFF2-40B4-BE49-F238E27FC236}">
                <a16:creationId xmlns:a16="http://schemas.microsoft.com/office/drawing/2014/main" id="{F48A0E26-7CD3-4FF0-949E-E36B05C4664E}"/>
              </a:ext>
            </a:extLst>
          </p:cNvPr>
          <p:cNvGraphicFramePr>
            <a:graphicFrameLocks noChangeAspect="1"/>
          </p:cNvGraphicFramePr>
          <p:nvPr/>
        </p:nvGraphicFramePr>
        <p:xfrm>
          <a:off x="1524000" y="2286000"/>
          <a:ext cx="6096000" cy="1795463"/>
        </p:xfrm>
        <a:graphic>
          <a:graphicData uri="http://schemas.openxmlformats.org/presentationml/2006/ole">
            <mc:AlternateContent xmlns:mc="http://schemas.openxmlformats.org/markup-compatibility/2006">
              <mc:Choice xmlns:v="urn:schemas-microsoft-com:vml" Requires="v">
                <p:oleObj spid="_x0000_s314374" name="Equation" r:id="rId4" imgW="1853396" imgH="545863" progId="Equation.3">
                  <p:embed/>
                </p:oleObj>
              </mc:Choice>
              <mc:Fallback>
                <p:oleObj name="Equation" r:id="rId4" imgW="1853396" imgH="54586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86000"/>
                        <a:ext cx="6096000" cy="17954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73" name="Object 3">
            <a:extLst>
              <a:ext uri="{FF2B5EF4-FFF2-40B4-BE49-F238E27FC236}">
                <a16:creationId xmlns:a16="http://schemas.microsoft.com/office/drawing/2014/main" id="{4E539C4C-87F1-4B94-B864-A489772BF36E}"/>
              </a:ext>
            </a:extLst>
          </p:cNvPr>
          <p:cNvGraphicFramePr>
            <a:graphicFrameLocks noChangeAspect="1"/>
          </p:cNvGraphicFramePr>
          <p:nvPr/>
        </p:nvGraphicFramePr>
        <p:xfrm>
          <a:off x="2133600" y="4267200"/>
          <a:ext cx="5029200" cy="1858963"/>
        </p:xfrm>
        <a:graphic>
          <a:graphicData uri="http://schemas.openxmlformats.org/presentationml/2006/ole">
            <mc:AlternateContent xmlns:mc="http://schemas.openxmlformats.org/markup-compatibility/2006">
              <mc:Choice xmlns:v="urn:schemas-microsoft-com:vml" Requires="v">
                <p:oleObj spid="_x0000_s314375" name="Equation" r:id="rId6" imgW="1167893" imgH="431613" progId="Equation.3">
                  <p:embed/>
                </p:oleObj>
              </mc:Choice>
              <mc:Fallback>
                <p:oleObj name="Equation" r:id="rId6" imgW="1167893" imgH="431613"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267200"/>
                        <a:ext cx="5029200" cy="18589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2E952D6E-7914-4E91-87F7-FAFB71B64AD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Zipf Distributions</a:t>
            </a:r>
          </a:p>
        </p:txBody>
      </p:sp>
      <p:sp>
        <p:nvSpPr>
          <p:cNvPr id="315395" name="Rectangle 3">
            <a:extLst>
              <a:ext uri="{FF2B5EF4-FFF2-40B4-BE49-F238E27FC236}">
                <a16:creationId xmlns:a16="http://schemas.microsoft.com/office/drawing/2014/main" id="{6BF3E29E-6DEF-4553-AF9D-D9CF861977FC}"/>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sym typeface="Symbol" panose="05050102010706020507" pitchFamily="18" charset="2"/>
              </a:rPr>
              <a:t>Applications:</a:t>
            </a:r>
          </a:p>
          <a:p>
            <a:pPr lvl="1">
              <a:lnSpc>
                <a:spcPct val="80000"/>
              </a:lnSpc>
            </a:pPr>
            <a:r>
              <a:rPr lang="en-US" altLang="en-US">
                <a:latin typeface="Helvetica" panose="020B0604020202020204" pitchFamily="34" charset="0"/>
                <a:sym typeface="Symbol" panose="05050102010706020507" pitchFamily="18" charset="2"/>
              </a:rPr>
              <a:t>Distribution for frequency of word usage in natural languages.</a:t>
            </a:r>
          </a:p>
          <a:p>
            <a:pPr lvl="1">
              <a:lnSpc>
                <a:spcPct val="80000"/>
              </a:lnSpc>
            </a:pPr>
            <a:r>
              <a:rPr lang="en-US" altLang="en-US">
                <a:latin typeface="Helvetica" panose="020B0604020202020204" pitchFamily="34" charset="0"/>
                <a:sym typeface="Symbol" panose="05050102010706020507" pitchFamily="18" charset="2"/>
              </a:rPr>
              <a:t>Distribution for populations of cities, etc.</a:t>
            </a:r>
          </a:p>
          <a:p>
            <a:pPr>
              <a:buFontTx/>
              <a:buNone/>
            </a:pPr>
            <a:endParaRPr lang="en-US" altLang="en-US">
              <a:latin typeface="Helvetica" panose="020B0604020202020204" pitchFamily="34" charset="0"/>
              <a:sym typeface="Symbol" panose="05050102010706020507" pitchFamily="18" charset="2"/>
            </a:endParaRPr>
          </a:p>
          <a:p>
            <a:pPr>
              <a:buFontTx/>
              <a:buNone/>
            </a:pPr>
            <a:endParaRPr lang="en-US" altLang="en-US">
              <a:latin typeface="Helvetica" panose="020B0604020202020204" pitchFamily="34" charset="0"/>
              <a:sym typeface="Symbol" panose="05050102010706020507" pitchFamily="18" charset="2"/>
            </a:endParaRPr>
          </a:p>
          <a:p>
            <a:pPr>
              <a:lnSpc>
                <a:spcPct val="70000"/>
              </a:lnSpc>
              <a:buFontTx/>
              <a:buNone/>
            </a:pPr>
            <a:r>
              <a:rPr lang="en-US" altLang="en-US">
                <a:latin typeface="Helvetica" panose="020B0604020202020204" pitchFamily="34" charset="0"/>
                <a:sym typeface="Symbol" panose="05050102010706020507" pitchFamily="18" charset="2"/>
              </a:rPr>
              <a:t>80/20 rule:</a:t>
            </a:r>
          </a:p>
          <a:p>
            <a:pPr lvl="1">
              <a:lnSpc>
                <a:spcPct val="70000"/>
              </a:lnSpc>
            </a:pPr>
            <a:r>
              <a:rPr lang="en-US" altLang="en-US">
                <a:latin typeface="Helvetica" panose="020B0604020202020204" pitchFamily="34" charset="0"/>
                <a:sym typeface="Symbol" panose="05050102010706020507" pitchFamily="18" charset="2"/>
              </a:rPr>
              <a:t>80% of accesses are to 20% of the records.</a:t>
            </a:r>
          </a:p>
          <a:p>
            <a:pPr lvl="1">
              <a:lnSpc>
                <a:spcPct val="70000"/>
              </a:lnSpc>
            </a:pPr>
            <a:r>
              <a:rPr lang="en-US" altLang="en-US">
                <a:latin typeface="Helvetica" panose="020B0604020202020204" pitchFamily="34" charset="0"/>
                <a:sym typeface="Symbol" panose="05050102010706020507" pitchFamily="18" charset="2"/>
              </a:rPr>
              <a:t>For distributions following 80/20 rule,</a:t>
            </a:r>
          </a:p>
        </p:txBody>
      </p:sp>
      <p:graphicFrame>
        <p:nvGraphicFramePr>
          <p:cNvPr id="315396" name="Object 2">
            <a:extLst>
              <a:ext uri="{FF2B5EF4-FFF2-40B4-BE49-F238E27FC236}">
                <a16:creationId xmlns:a16="http://schemas.microsoft.com/office/drawing/2014/main" id="{86F027FD-F73E-4B75-973E-A4CC82FB384E}"/>
              </a:ext>
            </a:extLst>
          </p:cNvPr>
          <p:cNvGraphicFramePr>
            <a:graphicFrameLocks noChangeAspect="1"/>
          </p:cNvGraphicFramePr>
          <p:nvPr/>
        </p:nvGraphicFramePr>
        <p:xfrm>
          <a:off x="1981200" y="3352800"/>
          <a:ext cx="5105400" cy="1033463"/>
        </p:xfrm>
        <a:graphic>
          <a:graphicData uri="http://schemas.openxmlformats.org/presentationml/2006/ole">
            <mc:AlternateContent xmlns:mc="http://schemas.openxmlformats.org/markup-compatibility/2006">
              <mc:Choice xmlns:v="urn:schemas-microsoft-com:vml" Requires="v">
                <p:oleObj spid="_x0000_s315398" name="Equation" r:id="rId4" imgW="2133600" imgH="431800" progId="Equation.3">
                  <p:embed/>
                </p:oleObj>
              </mc:Choice>
              <mc:Fallback>
                <p:oleObj name="Equation" r:id="rId4" imgW="21336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352800"/>
                        <a:ext cx="5105400" cy="10334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5397" name="Object 3">
            <a:extLst>
              <a:ext uri="{FF2B5EF4-FFF2-40B4-BE49-F238E27FC236}">
                <a16:creationId xmlns:a16="http://schemas.microsoft.com/office/drawing/2014/main" id="{EDFCCB51-E4EB-49A0-BBC3-F1CD5CA791B6}"/>
              </a:ext>
            </a:extLst>
          </p:cNvPr>
          <p:cNvGraphicFramePr>
            <a:graphicFrameLocks noChangeAspect="1"/>
          </p:cNvGraphicFramePr>
          <p:nvPr/>
        </p:nvGraphicFramePr>
        <p:xfrm>
          <a:off x="3200400" y="5694363"/>
          <a:ext cx="2667000" cy="792162"/>
        </p:xfrm>
        <a:graphic>
          <a:graphicData uri="http://schemas.openxmlformats.org/presentationml/2006/ole">
            <mc:AlternateContent xmlns:mc="http://schemas.openxmlformats.org/markup-compatibility/2006">
              <mc:Choice xmlns:v="urn:schemas-microsoft-com:vml" Requires="v">
                <p:oleObj spid="_x0000_s315399" name="Equation" r:id="rId6" imgW="812447" imgH="241195" progId="Equation.3">
                  <p:embed/>
                </p:oleObj>
              </mc:Choice>
              <mc:Fallback>
                <p:oleObj name="Equation" r:id="rId6" imgW="812447" imgH="24119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5694363"/>
                        <a:ext cx="2667000" cy="7921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955943B4-2FCA-4324-B105-5C8B69F8103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Self-Organizing Lists</a:t>
            </a:r>
          </a:p>
        </p:txBody>
      </p:sp>
      <p:sp>
        <p:nvSpPr>
          <p:cNvPr id="316419" name="Rectangle 3">
            <a:extLst>
              <a:ext uri="{FF2B5EF4-FFF2-40B4-BE49-F238E27FC236}">
                <a16:creationId xmlns:a16="http://schemas.microsoft.com/office/drawing/2014/main" id="{B6C0C994-4951-4199-9A58-EA74E4E69C33}"/>
              </a:ext>
            </a:extLst>
          </p:cNvPr>
          <p:cNvSpPr>
            <a:spLocks noGrp="1" noChangeArrowheads="1"/>
          </p:cNvSpPr>
          <p:nvPr>
            <p:ph type="body" idx="1"/>
          </p:nvPr>
        </p:nvSpPr>
        <p:spPr>
          <a:xfrm>
            <a:off x="455613" y="1600200"/>
            <a:ext cx="8226425" cy="4572000"/>
          </a:xfrm>
        </p:spPr>
        <p:txBody>
          <a:bodyPr/>
          <a:lstStyle/>
          <a:p>
            <a:pPr>
              <a:buFontTx/>
              <a:buNone/>
            </a:pPr>
            <a:r>
              <a:rPr lang="en-US" altLang="en-US">
                <a:latin typeface="Helvetica" panose="020B0604020202020204" pitchFamily="34" charset="0"/>
                <a:sym typeface="Symbol" panose="05050102010706020507" pitchFamily="18" charset="2"/>
              </a:rPr>
              <a:t>Self-organizing lists modify the order of records within the list based on the actual pattern of record accesses.</a:t>
            </a:r>
          </a:p>
          <a:p>
            <a:pPr>
              <a:buFontTx/>
              <a:buNone/>
            </a:pPr>
            <a:endParaRPr lang="en-US" altLang="en-US">
              <a:latin typeface="Helvetica" panose="020B0604020202020204" pitchFamily="34" charset="0"/>
              <a:sym typeface="Symbol" panose="05050102010706020507" pitchFamily="18" charset="2"/>
            </a:endParaRPr>
          </a:p>
          <a:p>
            <a:pPr>
              <a:buFontTx/>
              <a:buNone/>
            </a:pPr>
            <a:r>
              <a:rPr lang="en-US" altLang="en-US">
                <a:latin typeface="Helvetica" panose="020B0604020202020204" pitchFamily="34" charset="0"/>
                <a:sym typeface="Symbol" panose="05050102010706020507" pitchFamily="18" charset="2"/>
              </a:rPr>
              <a:t>Self-organizing lists use a </a:t>
            </a:r>
            <a:r>
              <a:rPr lang="en-US" altLang="en-US" u="sng">
                <a:latin typeface="Helvetica" panose="020B0604020202020204" pitchFamily="34" charset="0"/>
                <a:sym typeface="Symbol" panose="05050102010706020507" pitchFamily="18" charset="2"/>
              </a:rPr>
              <a:t>heuristic</a:t>
            </a:r>
            <a:r>
              <a:rPr lang="en-US" altLang="en-US">
                <a:latin typeface="Helvetica" panose="020B0604020202020204" pitchFamily="34" charset="0"/>
                <a:sym typeface="Symbol" panose="05050102010706020507" pitchFamily="18" charset="2"/>
              </a:rPr>
              <a:t> for deciding how to reorder the list.  These heuristics are similar to the rules for managing buffer pools.</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1B734264-677C-4A3A-BEB4-A9F1042A3714}"/>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Heuristics</a:t>
            </a:r>
          </a:p>
        </p:txBody>
      </p:sp>
      <p:sp>
        <p:nvSpPr>
          <p:cNvPr id="317443" name="Rectangle 3">
            <a:extLst>
              <a:ext uri="{FF2B5EF4-FFF2-40B4-BE49-F238E27FC236}">
                <a16:creationId xmlns:a16="http://schemas.microsoft.com/office/drawing/2014/main" id="{D9ED9A45-8E98-4D56-9AD8-623E0A73F8A4}"/>
              </a:ext>
            </a:extLst>
          </p:cNvPr>
          <p:cNvSpPr>
            <a:spLocks noGrp="1" noChangeArrowheads="1"/>
          </p:cNvSpPr>
          <p:nvPr>
            <p:ph type="body" idx="1"/>
          </p:nvPr>
        </p:nvSpPr>
        <p:spPr>
          <a:xfrm>
            <a:off x="455613" y="1600200"/>
            <a:ext cx="8226425" cy="4572000"/>
          </a:xfrm>
        </p:spPr>
        <p:txBody>
          <a:bodyPr/>
          <a:lstStyle/>
          <a:p>
            <a:pPr marL="609600" indent="-609600">
              <a:spcAft>
                <a:spcPts val="300"/>
              </a:spcAft>
              <a:buFontTx/>
              <a:buAutoNum type="arabicPeriod"/>
            </a:pPr>
            <a:r>
              <a:rPr lang="en-US" altLang="en-US">
                <a:latin typeface="Helvetica" panose="020B0604020202020204" pitchFamily="34" charset="0"/>
                <a:sym typeface="Symbol" panose="05050102010706020507" pitchFamily="18" charset="2"/>
              </a:rPr>
              <a:t>Order by actual historical frequency of access.  (Similar to LFU buffer pool replacement strategy.)</a:t>
            </a:r>
          </a:p>
          <a:p>
            <a:pPr marL="609600" indent="-609600">
              <a:spcAft>
                <a:spcPts val="300"/>
              </a:spcAft>
              <a:buFontTx/>
              <a:buAutoNum type="arabicPeriod"/>
            </a:pPr>
            <a:r>
              <a:rPr lang="en-US" altLang="en-US">
                <a:latin typeface="Helvetica" panose="020B0604020202020204" pitchFamily="34" charset="0"/>
                <a:sym typeface="Symbol" panose="05050102010706020507" pitchFamily="18" charset="2"/>
              </a:rPr>
              <a:t>When a record is found, swap it with the first record on list.</a:t>
            </a:r>
          </a:p>
          <a:p>
            <a:pPr marL="609600" indent="-609600">
              <a:spcAft>
                <a:spcPts val="300"/>
              </a:spcAft>
              <a:buFontTx/>
              <a:buAutoNum type="arabicPeriod"/>
            </a:pPr>
            <a:r>
              <a:rPr lang="en-US" altLang="en-US" u="sng">
                <a:latin typeface="Helvetica" panose="020B0604020202020204" pitchFamily="34" charset="0"/>
                <a:sym typeface="Symbol" panose="05050102010706020507" pitchFamily="18" charset="2"/>
              </a:rPr>
              <a:t>Move-to-Front</a:t>
            </a:r>
            <a:r>
              <a:rPr lang="en-US" altLang="en-US">
                <a:latin typeface="Helvetica" panose="020B0604020202020204" pitchFamily="34" charset="0"/>
                <a:sym typeface="Symbol" panose="05050102010706020507" pitchFamily="18" charset="2"/>
              </a:rPr>
              <a:t>: When a record is found, move it to the front of the list.</a:t>
            </a:r>
          </a:p>
          <a:p>
            <a:pPr marL="609600" indent="-609600">
              <a:spcAft>
                <a:spcPts val="300"/>
              </a:spcAft>
              <a:buFontTx/>
              <a:buAutoNum type="arabicPeriod"/>
            </a:pPr>
            <a:r>
              <a:rPr lang="en-US" altLang="en-US" u="sng">
                <a:latin typeface="Helvetica" panose="020B0604020202020204" pitchFamily="34" charset="0"/>
                <a:sym typeface="Symbol" panose="05050102010706020507" pitchFamily="18" charset="2"/>
              </a:rPr>
              <a:t>Transpose</a:t>
            </a:r>
            <a:r>
              <a:rPr lang="en-US" altLang="en-US">
                <a:latin typeface="Helvetica" panose="020B0604020202020204" pitchFamily="34" charset="0"/>
                <a:sym typeface="Symbol" panose="05050102010706020507" pitchFamily="18" charset="2"/>
              </a:rPr>
              <a:t>: When a record is found, swap it with the record ahead of 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2F81CCAA-065A-4230-85CF-9E7C9EF9EA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60C71D-75ED-4DF2-90BC-62E101D48F3A}" type="slidenum">
              <a:rPr lang="en-US" altLang="en-US" sz="1400"/>
              <a:pPr eaLnBrk="1" hangingPunct="1"/>
              <a:t>31</a:t>
            </a:fld>
            <a:endParaRPr lang="en-US" altLang="en-US" sz="1400"/>
          </a:p>
        </p:txBody>
      </p:sp>
      <p:sp>
        <p:nvSpPr>
          <p:cNvPr id="32771" name="Rectangle 2">
            <a:extLst>
              <a:ext uri="{FF2B5EF4-FFF2-40B4-BE49-F238E27FC236}">
                <a16:creationId xmlns:a16="http://schemas.microsoft.com/office/drawing/2014/main" id="{2892D247-4742-4948-9D48-9A9B721CDA02}"/>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How to Measure Efficiency?</a:t>
            </a:r>
          </a:p>
        </p:txBody>
      </p:sp>
      <p:sp>
        <p:nvSpPr>
          <p:cNvPr id="32772" name="Rectangle 3">
            <a:extLst>
              <a:ext uri="{FF2B5EF4-FFF2-40B4-BE49-F238E27FC236}">
                <a16:creationId xmlns:a16="http://schemas.microsoft.com/office/drawing/2014/main" id="{95338B16-9C1A-418A-B30D-EC55964EC067}"/>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70000"/>
              </a:lnSpc>
              <a:buFontTx/>
              <a:buAutoNum type="arabicPeriod"/>
            </a:pPr>
            <a:r>
              <a:rPr lang="en-US" altLang="en-US">
                <a:latin typeface="Helvetica" panose="020B0604020202020204" pitchFamily="34" charset="0"/>
              </a:rPr>
              <a:t>Empirical comparison (run programs)</a:t>
            </a:r>
          </a:p>
          <a:p>
            <a:pPr marL="609600" indent="-609600" eaLnBrk="1" hangingPunct="1">
              <a:lnSpc>
                <a:spcPct val="70000"/>
              </a:lnSpc>
              <a:buFontTx/>
              <a:buAutoNum type="arabicPeriod"/>
            </a:pPr>
            <a:r>
              <a:rPr lang="en-US" altLang="en-US">
                <a:latin typeface="Helvetica" panose="020B0604020202020204" pitchFamily="34" charset="0"/>
              </a:rPr>
              <a:t>Asymptotic Algorithm Analysis</a:t>
            </a:r>
          </a:p>
          <a:p>
            <a:pPr marL="609600" indent="-609600" eaLnBrk="1" hangingPunct="1">
              <a:lnSpc>
                <a:spcPct val="10000"/>
              </a:lnSpc>
              <a:buFontTx/>
              <a:buAutoNum type="arabicPeriod"/>
            </a:pPr>
            <a:endParaRPr lang="en-US" altLang="en-US">
              <a:latin typeface="Helvetica" panose="020B0604020202020204" pitchFamily="34" charset="0"/>
            </a:endParaRPr>
          </a:p>
          <a:p>
            <a:pPr marL="609600" indent="-609600" eaLnBrk="1" hangingPunct="1">
              <a:lnSpc>
                <a:spcPct val="90000"/>
              </a:lnSpc>
              <a:buFontTx/>
              <a:buNone/>
            </a:pPr>
            <a:r>
              <a:rPr lang="en-US" altLang="en-US">
                <a:latin typeface="Helvetica" panose="020B0604020202020204" pitchFamily="34" charset="0"/>
              </a:rPr>
              <a:t>Critical resources:</a:t>
            </a:r>
          </a:p>
          <a:p>
            <a:pPr marL="609600" indent="-609600" eaLnBrk="1" hangingPunct="1">
              <a:lnSpc>
                <a:spcPct val="70000"/>
              </a:lnSpc>
              <a:buFontTx/>
              <a:buNone/>
            </a:pPr>
            <a:endParaRPr lang="en-US" altLang="en-US">
              <a:latin typeface="Helvetica" panose="020B0604020202020204" pitchFamily="34" charset="0"/>
            </a:endParaRPr>
          </a:p>
          <a:p>
            <a:pPr marL="609600" indent="-609600" eaLnBrk="1" hangingPunct="1">
              <a:lnSpc>
                <a:spcPct val="60000"/>
              </a:lnSpc>
              <a:buFontTx/>
              <a:buNone/>
            </a:pPr>
            <a:r>
              <a:rPr lang="en-US" altLang="en-US">
                <a:latin typeface="Helvetica" panose="020B0604020202020204" pitchFamily="34" charset="0"/>
              </a:rPr>
              <a:t>Factors affecting running time:</a:t>
            </a:r>
          </a:p>
          <a:p>
            <a:pPr marL="609600" indent="-609600" eaLnBrk="1" hangingPunct="1">
              <a:lnSpc>
                <a:spcPct val="60000"/>
              </a:lnSpc>
              <a:buFontTx/>
              <a:buNone/>
            </a:pPr>
            <a:endParaRPr lang="en-US" altLang="en-US">
              <a:latin typeface="Helvetica" panose="020B0604020202020204" pitchFamily="34" charset="0"/>
            </a:endParaRPr>
          </a:p>
          <a:p>
            <a:pPr marL="609600" indent="-609600" eaLnBrk="1" hangingPunct="1">
              <a:lnSpc>
                <a:spcPct val="80000"/>
              </a:lnSpc>
              <a:buFontTx/>
              <a:buNone/>
            </a:pPr>
            <a:r>
              <a:rPr lang="en-US" altLang="en-US">
                <a:latin typeface="Helvetica" panose="020B0604020202020204" pitchFamily="34" charset="0"/>
              </a:rPr>
              <a:t>For most algorithms, running time depends on “size” of the input.</a:t>
            </a:r>
          </a:p>
          <a:p>
            <a:pPr marL="609600" indent="-609600" eaLnBrk="1" hangingPunct="1">
              <a:lnSpc>
                <a:spcPct val="0"/>
              </a:lnSpc>
              <a:buFontTx/>
              <a:buNone/>
            </a:pPr>
            <a:endParaRPr lang="en-US" altLang="en-US">
              <a:latin typeface="Helvetica" panose="020B0604020202020204" pitchFamily="34" charset="0"/>
            </a:endParaRPr>
          </a:p>
          <a:p>
            <a:pPr marL="609600" indent="-609600" eaLnBrk="1" hangingPunct="1">
              <a:lnSpc>
                <a:spcPct val="80000"/>
              </a:lnSpc>
              <a:buFontTx/>
              <a:buNone/>
            </a:pPr>
            <a:r>
              <a:rPr lang="en-US" altLang="en-US">
                <a:latin typeface="Helvetica" panose="020B0604020202020204" pitchFamily="34" charset="0"/>
              </a:rPr>
              <a:t>Running time is expressed as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for some function </a:t>
            </a:r>
            <a:r>
              <a:rPr lang="en-US" altLang="en-US" b="1">
                <a:latin typeface="Helvetica" panose="020B0604020202020204" pitchFamily="34" charset="0"/>
              </a:rPr>
              <a:t>T</a:t>
            </a:r>
            <a:r>
              <a:rPr lang="en-US" altLang="en-US">
                <a:latin typeface="Helvetica" panose="020B0604020202020204" pitchFamily="34" charset="0"/>
              </a:rPr>
              <a:t> on input size </a:t>
            </a:r>
            <a:r>
              <a:rPr lang="en-US" altLang="en-US" i="1">
                <a:latin typeface="Helvetica" panose="020B0604020202020204" pitchFamily="34" charset="0"/>
              </a:rPr>
              <a:t>n</a:t>
            </a:r>
            <a:r>
              <a:rPr lang="en-US" altLang="en-US">
                <a:latin typeface="Helvetica" panose="020B0604020202020204" pitchFamily="34" charset="0"/>
              </a:rPr>
              <a:t>.</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2B7C3DAC-EE71-4052-8FBF-9002B0787E8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Text Compression Example</a:t>
            </a:r>
          </a:p>
        </p:txBody>
      </p:sp>
      <p:sp>
        <p:nvSpPr>
          <p:cNvPr id="318467" name="Rectangle 3">
            <a:extLst>
              <a:ext uri="{FF2B5EF4-FFF2-40B4-BE49-F238E27FC236}">
                <a16:creationId xmlns:a16="http://schemas.microsoft.com/office/drawing/2014/main" id="{215AF43F-2A4E-4171-8CC8-BCCAD4F488FE}"/>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None/>
            </a:pPr>
            <a:r>
              <a:rPr lang="en-US" altLang="en-US">
                <a:latin typeface="Helvetica" panose="020B0604020202020204" pitchFamily="34" charset="0"/>
                <a:sym typeface="Symbol" panose="05050102010706020507" pitchFamily="18" charset="2"/>
              </a:rPr>
              <a:t>Application: Text Compression.</a:t>
            </a:r>
          </a:p>
          <a:p>
            <a:pPr marL="609600" indent="-609600">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Keep a table of words already seen, organized via Move-to-Front heuristic.</a:t>
            </a:r>
          </a:p>
          <a:p>
            <a:pPr marL="990600" lvl="1" indent="-533400">
              <a:lnSpc>
                <a:spcPct val="80000"/>
              </a:lnSpc>
              <a:buFontTx/>
              <a:buChar char="•"/>
            </a:pPr>
            <a:r>
              <a:rPr lang="en-US" altLang="en-US">
                <a:latin typeface="Helvetica" panose="020B0604020202020204" pitchFamily="34" charset="0"/>
                <a:sym typeface="Symbol" panose="05050102010706020507" pitchFamily="18" charset="2"/>
              </a:rPr>
              <a:t>If a word not yet seen, send the word.</a:t>
            </a:r>
          </a:p>
          <a:p>
            <a:pPr marL="990600" lvl="1" indent="-533400">
              <a:lnSpc>
                <a:spcPct val="80000"/>
              </a:lnSpc>
              <a:buFontTx/>
              <a:buChar char="•"/>
            </a:pPr>
            <a:r>
              <a:rPr lang="en-US" altLang="en-US">
                <a:latin typeface="Helvetica" panose="020B0604020202020204" pitchFamily="34" charset="0"/>
                <a:sym typeface="Symbol" panose="05050102010706020507" pitchFamily="18" charset="2"/>
              </a:rPr>
              <a:t>Otherwise, send (current) index in the table.</a:t>
            </a:r>
          </a:p>
          <a:p>
            <a:pPr marL="609600" indent="-609600">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The car on the left hit the car I left.</a:t>
            </a:r>
          </a:p>
          <a:p>
            <a:pPr marL="609600" indent="-609600">
              <a:lnSpc>
                <a:spcPct val="80000"/>
              </a:lnSpc>
              <a:buFontTx/>
              <a:buNone/>
            </a:pPr>
            <a:r>
              <a:rPr lang="en-US" altLang="en-US">
                <a:latin typeface="Helvetica" panose="020B0604020202020204" pitchFamily="34" charset="0"/>
                <a:sym typeface="Symbol" panose="05050102010706020507" pitchFamily="18" charset="2"/>
              </a:rPr>
              <a:t>The car on 3 left hit 3 5 I 5.</a:t>
            </a:r>
          </a:p>
          <a:p>
            <a:pPr marL="609600" indent="-609600">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a:lnSpc>
                <a:spcPct val="80000"/>
              </a:lnSpc>
              <a:buFontTx/>
              <a:buNone/>
            </a:pPr>
            <a:r>
              <a:rPr lang="en-US" altLang="en-US">
                <a:latin typeface="Helvetica" panose="020B0604020202020204" pitchFamily="34" charset="0"/>
                <a:sym typeface="Symbol" panose="05050102010706020507" pitchFamily="18" charset="2"/>
              </a:rPr>
              <a:t>This is similar in spirit to Ziv-Lempel coding.</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0E54D7C0-4D44-4C89-82F7-263884D09C0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Searching in Sets</a:t>
            </a:r>
          </a:p>
        </p:txBody>
      </p:sp>
      <p:sp>
        <p:nvSpPr>
          <p:cNvPr id="319491" name="Rectangle 3">
            <a:extLst>
              <a:ext uri="{FF2B5EF4-FFF2-40B4-BE49-F238E27FC236}">
                <a16:creationId xmlns:a16="http://schemas.microsoft.com/office/drawing/2014/main" id="{C6021FB6-3D26-432A-8DF9-6995B214C60C}"/>
              </a:ext>
            </a:extLst>
          </p:cNvPr>
          <p:cNvSpPr>
            <a:spLocks noGrp="1" noChangeArrowheads="1"/>
          </p:cNvSpPr>
          <p:nvPr>
            <p:ph type="body" idx="1"/>
          </p:nvPr>
        </p:nvSpPr>
        <p:spPr>
          <a:xfrm>
            <a:off x="455613" y="1600200"/>
            <a:ext cx="8226425" cy="4572000"/>
          </a:xfrm>
        </p:spPr>
        <p:txBody>
          <a:bodyPr/>
          <a:lstStyle/>
          <a:p>
            <a:pPr marL="609600" indent="-609600">
              <a:lnSpc>
                <a:spcPct val="80000"/>
              </a:lnSpc>
              <a:buFontTx/>
              <a:buNone/>
            </a:pPr>
            <a:r>
              <a:rPr lang="en-US" altLang="en-US" sz="2800">
                <a:latin typeface="Helvetica" panose="020B0604020202020204" pitchFamily="34" charset="0"/>
                <a:sym typeface="Symbol" panose="05050102010706020507" pitchFamily="18" charset="2"/>
              </a:rPr>
              <a:t>For dense sets (small range, high percentage of elements in set).</a:t>
            </a:r>
          </a:p>
          <a:p>
            <a:pPr marL="609600" indent="-609600">
              <a:lnSpc>
                <a:spcPct val="3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Can use logical bit operators.</a:t>
            </a:r>
          </a:p>
          <a:p>
            <a:pPr marL="609600" indent="-609600">
              <a:lnSpc>
                <a:spcPct val="4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Example: To find all primes that are odd numbers, compute:</a:t>
            </a:r>
          </a:p>
          <a:p>
            <a:pPr marL="609600" indent="-609600" algn="ctr">
              <a:lnSpc>
                <a:spcPct val="80000"/>
              </a:lnSpc>
              <a:buFontTx/>
              <a:buNone/>
            </a:pPr>
            <a:r>
              <a:rPr lang="en-US" altLang="en-US" sz="2800">
                <a:latin typeface="Helvetica" panose="020B0604020202020204" pitchFamily="34" charset="0"/>
                <a:sym typeface="Symbol" panose="05050102010706020507" pitchFamily="18" charset="2"/>
              </a:rPr>
              <a:t>0011010100010100 &amp; 0101010101010101</a:t>
            </a:r>
          </a:p>
          <a:p>
            <a:pPr marL="609600" indent="-609600" algn="ctr">
              <a:lnSpc>
                <a:spcPct val="8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endParaRPr lang="en-US" altLang="en-US" sz="2800">
              <a:latin typeface="Helvetica" panose="020B0604020202020204" pitchFamily="34" charset="0"/>
              <a:sym typeface="Symbol" panose="05050102010706020507" pitchFamily="18" charset="2"/>
            </a:endParaRPr>
          </a:p>
          <a:p>
            <a:pPr marL="609600" indent="-609600">
              <a:lnSpc>
                <a:spcPct val="80000"/>
              </a:lnSpc>
              <a:buFontTx/>
              <a:buNone/>
            </a:pPr>
            <a:r>
              <a:rPr lang="en-US" altLang="en-US" sz="2800">
                <a:latin typeface="Helvetica" panose="020B0604020202020204" pitchFamily="34" charset="0"/>
                <a:sym typeface="Symbol" panose="05050102010706020507" pitchFamily="18" charset="2"/>
              </a:rPr>
              <a:t>Document processing: Signature files</a:t>
            </a:r>
          </a:p>
        </p:txBody>
      </p:sp>
      <p:pic>
        <p:nvPicPr>
          <p:cNvPr id="319492" name="Picture 4" descr="Primes.gif">
            <a:extLst>
              <a:ext uri="{FF2B5EF4-FFF2-40B4-BE49-F238E27FC236}">
                <a16:creationId xmlns:a16="http://schemas.microsoft.com/office/drawing/2014/main" id="{17C53787-E379-4FEF-8FBE-C13A5B1831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0"/>
            <a:ext cx="76962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05DCFDD8-3B2A-452A-95D9-F0A8645E6F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FD7EBD-F7C8-4909-A5D2-3C35B7A751CE}" type="slidenum">
              <a:rPr lang="en-US" altLang="en-US" sz="1400"/>
              <a:pPr eaLnBrk="1" hangingPunct="1"/>
              <a:t>32</a:t>
            </a:fld>
            <a:endParaRPr lang="en-US" altLang="en-US" sz="1400"/>
          </a:p>
        </p:txBody>
      </p:sp>
      <p:sp>
        <p:nvSpPr>
          <p:cNvPr id="33795" name="Rectangle 2">
            <a:extLst>
              <a:ext uri="{FF2B5EF4-FFF2-40B4-BE49-F238E27FC236}">
                <a16:creationId xmlns:a16="http://schemas.microsoft.com/office/drawing/2014/main" id="{0FF5F333-1780-4DD3-AA2F-395AA68A5E73}"/>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Examples of Growth Rate</a:t>
            </a:r>
          </a:p>
        </p:txBody>
      </p:sp>
      <p:sp>
        <p:nvSpPr>
          <p:cNvPr id="33796" name="Rectangle 3">
            <a:extLst>
              <a:ext uri="{FF2B5EF4-FFF2-40B4-BE49-F238E27FC236}">
                <a16:creationId xmlns:a16="http://schemas.microsoft.com/office/drawing/2014/main" id="{5EC8FA5E-E2AB-4736-9604-59F945302FA0}"/>
              </a:ext>
            </a:extLst>
          </p:cNvPr>
          <p:cNvSpPr>
            <a:spLocks noGrp="1" noChangeArrowheads="1"/>
          </p:cNvSpPr>
          <p:nvPr>
            <p:ph type="body" idx="1"/>
          </p:nvPr>
        </p:nvSpPr>
        <p:spPr>
          <a:xfrm>
            <a:off x="228600" y="1600200"/>
            <a:ext cx="8915400" cy="4568825"/>
          </a:xfrm>
        </p:spPr>
        <p:txBody>
          <a:bodyPr/>
          <a:lstStyle/>
          <a:p>
            <a:pPr marL="609600" indent="-609600" eaLnBrk="1" hangingPunct="1">
              <a:lnSpc>
                <a:spcPct val="70000"/>
              </a:lnSpc>
              <a:buFontTx/>
              <a:buNone/>
            </a:pPr>
            <a:r>
              <a:rPr lang="en-US" altLang="en-US">
                <a:latin typeface="Helvetica" panose="020B0604020202020204" pitchFamily="34" charset="0"/>
              </a:rPr>
              <a:t>Example 1.</a:t>
            </a:r>
          </a:p>
          <a:p>
            <a:pPr marL="609600" indent="-609600" eaLnBrk="1" hangingPunct="1">
              <a:lnSpc>
                <a:spcPct val="30000"/>
              </a:lnSpc>
              <a:buFontTx/>
              <a:buNone/>
            </a:pPr>
            <a:endParaRPr lang="en-US" altLang="en-US">
              <a:latin typeface="Helvetica" panose="020B0604020202020204" pitchFamily="34" charset="0"/>
            </a:endParaRPr>
          </a:p>
          <a:p>
            <a:pPr marL="609600" indent="-609600" eaLnBrk="1" hangingPunct="1">
              <a:lnSpc>
                <a:spcPct val="70000"/>
              </a:lnSpc>
              <a:buFontTx/>
              <a:buNone/>
            </a:pPr>
            <a:r>
              <a:rPr lang="en-US" altLang="en-US" sz="2400" b="1">
                <a:latin typeface="Courier New" panose="02070309020205020404" pitchFamily="49" charset="0"/>
              </a:rPr>
              <a:t>/** @return Position of largest value in "A“ */</a:t>
            </a:r>
          </a:p>
          <a:p>
            <a:pPr marL="609600" indent="-609600" eaLnBrk="1" hangingPunct="1">
              <a:lnSpc>
                <a:spcPct val="70000"/>
              </a:lnSpc>
              <a:buFontTx/>
              <a:buNone/>
            </a:pPr>
            <a:r>
              <a:rPr lang="en-US" altLang="en-US" sz="2400" b="1">
                <a:latin typeface="Courier New" panose="02070309020205020404" pitchFamily="49" charset="0"/>
              </a:rPr>
              <a:t>static int largest(int[] A) {</a:t>
            </a:r>
          </a:p>
          <a:p>
            <a:pPr marL="609600" indent="-609600" eaLnBrk="1" hangingPunct="1">
              <a:lnSpc>
                <a:spcPct val="70000"/>
              </a:lnSpc>
              <a:buFontTx/>
              <a:buNone/>
            </a:pPr>
            <a:r>
              <a:rPr lang="en-US" altLang="en-US" sz="2400" b="1">
                <a:latin typeface="Courier New" panose="02070309020205020404" pitchFamily="49" charset="0"/>
              </a:rPr>
              <a:t>  int currlarge = 0;  // Position of largest</a:t>
            </a:r>
          </a:p>
          <a:p>
            <a:pPr marL="609600" indent="-609600" eaLnBrk="1" hangingPunct="1">
              <a:lnSpc>
                <a:spcPct val="70000"/>
              </a:lnSpc>
              <a:buFontTx/>
              <a:buNone/>
            </a:pPr>
            <a:r>
              <a:rPr lang="en-US" altLang="en-US" sz="2400" b="1">
                <a:latin typeface="Courier New" panose="02070309020205020404" pitchFamily="49" charset="0"/>
              </a:rPr>
              <a:t>  for (int i=1; i&lt;A.length; i++)</a:t>
            </a:r>
          </a:p>
          <a:p>
            <a:pPr marL="609600" indent="-609600" eaLnBrk="1" hangingPunct="1">
              <a:lnSpc>
                <a:spcPct val="70000"/>
              </a:lnSpc>
              <a:buFontTx/>
              <a:buNone/>
            </a:pPr>
            <a:r>
              <a:rPr lang="en-US" altLang="en-US" sz="2400" b="1">
                <a:latin typeface="Courier New" panose="02070309020205020404" pitchFamily="49" charset="0"/>
              </a:rPr>
              <a:t>    if (A[currlarge] &lt; A[i])</a:t>
            </a:r>
          </a:p>
          <a:p>
            <a:pPr marL="609600" indent="-609600" eaLnBrk="1" hangingPunct="1">
              <a:lnSpc>
                <a:spcPct val="70000"/>
              </a:lnSpc>
              <a:buFontTx/>
              <a:buNone/>
            </a:pPr>
            <a:r>
              <a:rPr lang="en-US" altLang="en-US" sz="2400" b="1">
                <a:latin typeface="Courier New" panose="02070309020205020404" pitchFamily="49" charset="0"/>
              </a:rPr>
              <a:t>       currlarge = i; // Remember pos</a:t>
            </a:r>
          </a:p>
          <a:p>
            <a:pPr marL="609600" indent="-609600" eaLnBrk="1" hangingPunct="1">
              <a:lnSpc>
                <a:spcPct val="70000"/>
              </a:lnSpc>
              <a:buFontTx/>
              <a:buNone/>
            </a:pPr>
            <a:r>
              <a:rPr lang="en-US" altLang="en-US" sz="2400" b="1">
                <a:latin typeface="Courier New" panose="02070309020205020404" pitchFamily="49" charset="0"/>
              </a:rPr>
              <a:t>  return currlarge;   // Return largest pos</a:t>
            </a:r>
          </a:p>
          <a:p>
            <a:pPr marL="609600" indent="-609600" eaLnBrk="1" hangingPunct="1">
              <a:lnSpc>
                <a:spcPct val="70000"/>
              </a:lnSpc>
              <a:buFontTx/>
              <a:buNone/>
            </a:pPr>
            <a:r>
              <a:rPr lang="en-US" altLang="en-US" sz="2400" b="1">
                <a:latin typeface="Courier New" panose="02070309020205020404" pitchFamily="49" charset="0"/>
              </a:rPr>
              <a:t>}</a:t>
            </a:r>
          </a:p>
          <a:p>
            <a:pPr marL="609600" indent="-609600" eaLnBrk="1" hangingPunct="1">
              <a:lnSpc>
                <a:spcPct val="70000"/>
              </a:lnSpc>
              <a:buFontTx/>
              <a:buNone/>
            </a:pPr>
            <a:endParaRPr lang="en-US" altLang="en-US" sz="2400">
              <a:latin typeface="Helvetica"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388F8387-6996-4577-BAE3-2AC811A86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0BEC72-AACB-4F75-818B-7E9ED155583C}" type="slidenum">
              <a:rPr lang="en-US" altLang="en-US" sz="1400"/>
              <a:pPr eaLnBrk="1" hangingPunct="1"/>
              <a:t>33</a:t>
            </a:fld>
            <a:endParaRPr lang="en-US" altLang="en-US" sz="1400"/>
          </a:p>
        </p:txBody>
      </p:sp>
      <p:sp>
        <p:nvSpPr>
          <p:cNvPr id="34819" name="Rectangle 2">
            <a:extLst>
              <a:ext uri="{FF2B5EF4-FFF2-40B4-BE49-F238E27FC236}">
                <a16:creationId xmlns:a16="http://schemas.microsoft.com/office/drawing/2014/main" id="{7D0C4B41-25FC-4EC4-A872-FE95B0565602}"/>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Examples (cont)</a:t>
            </a:r>
          </a:p>
        </p:txBody>
      </p:sp>
      <p:sp>
        <p:nvSpPr>
          <p:cNvPr id="34820" name="Rectangle 3">
            <a:extLst>
              <a:ext uri="{FF2B5EF4-FFF2-40B4-BE49-F238E27FC236}">
                <a16:creationId xmlns:a16="http://schemas.microsoft.com/office/drawing/2014/main" id="{15F45BFA-C876-4839-8697-281C241C0CFE}"/>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70000"/>
              </a:lnSpc>
              <a:buFontTx/>
              <a:buNone/>
            </a:pPr>
            <a:r>
              <a:rPr lang="en-US" altLang="en-US">
                <a:latin typeface="Helvetica" panose="020B0604020202020204" pitchFamily="34" charset="0"/>
              </a:rPr>
              <a:t>Example 2: Assignment statement.</a:t>
            </a:r>
          </a:p>
          <a:p>
            <a:pPr marL="609600" indent="-609600" eaLnBrk="1" hangingPunct="1">
              <a:lnSpc>
                <a:spcPct val="70000"/>
              </a:lnSpc>
              <a:buFontTx/>
              <a:buNone/>
            </a:pPr>
            <a:endParaRPr lang="en-US" altLang="en-US">
              <a:latin typeface="Helvetica" panose="020B0604020202020204" pitchFamily="34" charset="0"/>
            </a:endParaRPr>
          </a:p>
          <a:p>
            <a:pPr marL="609600" indent="-609600" eaLnBrk="1" hangingPunct="1">
              <a:lnSpc>
                <a:spcPct val="70000"/>
              </a:lnSpc>
              <a:buFontTx/>
              <a:buNone/>
            </a:pPr>
            <a:r>
              <a:rPr lang="en-US" altLang="en-US">
                <a:latin typeface="Helvetica" panose="020B0604020202020204" pitchFamily="34" charset="0"/>
              </a:rPr>
              <a:t>Example 3:</a:t>
            </a:r>
          </a:p>
          <a:p>
            <a:pPr marL="609600" indent="-609600" eaLnBrk="1" hangingPunct="1">
              <a:lnSpc>
                <a:spcPct val="30000"/>
              </a:lnSpc>
              <a:buFontTx/>
              <a:buNone/>
            </a:pPr>
            <a:endParaRPr lang="en-US" altLang="en-US">
              <a:latin typeface="Courier New" panose="02070309020205020404" pitchFamily="49" charset="0"/>
            </a:endParaRPr>
          </a:p>
          <a:p>
            <a:pPr marL="609600" indent="-609600" eaLnBrk="1" hangingPunct="1">
              <a:lnSpc>
                <a:spcPct val="70000"/>
              </a:lnSpc>
              <a:buFontTx/>
              <a:buNone/>
            </a:pPr>
            <a:r>
              <a:rPr lang="en-US" altLang="en-US" sz="2400" b="1">
                <a:latin typeface="Courier New" panose="02070309020205020404" pitchFamily="49" charset="0"/>
              </a:rPr>
              <a:t>sum = 0;</a:t>
            </a:r>
          </a:p>
          <a:p>
            <a:pPr marL="609600" indent="-609600" eaLnBrk="1" hangingPunct="1">
              <a:lnSpc>
                <a:spcPct val="70000"/>
              </a:lnSpc>
              <a:buFontTx/>
              <a:buNone/>
            </a:pPr>
            <a:r>
              <a:rPr lang="en-US" altLang="en-US" sz="2400" b="1">
                <a:latin typeface="Courier New" panose="02070309020205020404" pitchFamily="49" charset="0"/>
              </a:rPr>
              <a:t>for (i=1; i&lt;=n; i++)</a:t>
            </a:r>
          </a:p>
          <a:p>
            <a:pPr marL="609600" indent="-609600" eaLnBrk="1" hangingPunct="1">
              <a:lnSpc>
                <a:spcPct val="70000"/>
              </a:lnSpc>
              <a:buFontTx/>
              <a:buNone/>
            </a:pPr>
            <a:r>
              <a:rPr lang="en-US" altLang="en-US" sz="2400" b="1">
                <a:latin typeface="Courier New" panose="02070309020205020404" pitchFamily="49" charset="0"/>
              </a:rPr>
              <a:t>  for (j=1; j&lt;=n; j++)</a:t>
            </a:r>
          </a:p>
          <a:p>
            <a:pPr marL="609600" indent="-609600" eaLnBrk="1" hangingPunct="1">
              <a:lnSpc>
                <a:spcPct val="70000"/>
              </a:lnSpc>
              <a:buFontTx/>
              <a:buNone/>
            </a:pPr>
            <a:r>
              <a:rPr lang="en-US" altLang="en-US" sz="2400" b="1">
                <a:latin typeface="Courier New" panose="02070309020205020404" pitchFamily="49" charset="0"/>
              </a:rPr>
              <a:t>    sum++;</a:t>
            </a:r>
          </a:p>
          <a:p>
            <a:pPr marL="609600" indent="-609600" eaLnBrk="1" hangingPunct="1">
              <a:lnSpc>
                <a:spcPct val="70000"/>
              </a:lnSpc>
              <a:buFontTx/>
              <a:buNone/>
            </a:pPr>
            <a:r>
              <a:rPr lang="en-US" altLang="en-US" sz="2400" b="1">
                <a:latin typeface="Courier New" panose="020703090202050204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D933C571-463E-4159-9133-1652C7FF71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7532A1-92B6-4D0A-BB06-E142071E98FF}" type="slidenum">
              <a:rPr lang="en-US" altLang="en-US" sz="1400"/>
              <a:pPr eaLnBrk="1" hangingPunct="1"/>
              <a:t>34</a:t>
            </a:fld>
            <a:endParaRPr lang="en-US" altLang="en-US" sz="1400"/>
          </a:p>
        </p:txBody>
      </p:sp>
      <p:sp>
        <p:nvSpPr>
          <p:cNvPr id="35843" name="Rectangle 2">
            <a:extLst>
              <a:ext uri="{FF2B5EF4-FFF2-40B4-BE49-F238E27FC236}">
                <a16:creationId xmlns:a16="http://schemas.microsoft.com/office/drawing/2014/main" id="{953DE61D-884B-449C-A29F-C9476D1712FD}"/>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Growth Rate Graph</a:t>
            </a:r>
          </a:p>
        </p:txBody>
      </p:sp>
      <p:pic>
        <p:nvPicPr>
          <p:cNvPr id="35844" name="Picture 5" descr="plot">
            <a:extLst>
              <a:ext uri="{FF2B5EF4-FFF2-40B4-BE49-F238E27FC236}">
                <a16:creationId xmlns:a16="http://schemas.microsoft.com/office/drawing/2014/main" id="{735ACA5E-9977-4CEC-9019-2CD0AADDF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915" t="17677" r="22876" b="24748"/>
          <a:stretch>
            <a:fillRect/>
          </a:stretch>
        </p:blipFill>
        <p:spPr bwMode="auto">
          <a:xfrm>
            <a:off x="2667000" y="1295400"/>
            <a:ext cx="3887788"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DB257239-0C3C-4F5A-B7AA-1915FADD57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286686-9301-4B80-999C-9D66C9EB1967}" type="slidenum">
              <a:rPr lang="en-US" altLang="en-US" sz="1400"/>
              <a:pPr eaLnBrk="1" hangingPunct="1"/>
              <a:t>35</a:t>
            </a:fld>
            <a:endParaRPr lang="en-US" altLang="en-US" sz="1400"/>
          </a:p>
        </p:txBody>
      </p:sp>
      <p:sp>
        <p:nvSpPr>
          <p:cNvPr id="36867" name="Rectangle 2">
            <a:extLst>
              <a:ext uri="{FF2B5EF4-FFF2-40B4-BE49-F238E27FC236}">
                <a16:creationId xmlns:a16="http://schemas.microsoft.com/office/drawing/2014/main" id="{F506838A-BBAB-4310-BDB6-44B813124D27}"/>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Best, Worst, Average Cases</a:t>
            </a:r>
          </a:p>
        </p:txBody>
      </p:sp>
      <p:sp>
        <p:nvSpPr>
          <p:cNvPr id="36868" name="Rectangle 3">
            <a:extLst>
              <a:ext uri="{FF2B5EF4-FFF2-40B4-BE49-F238E27FC236}">
                <a16:creationId xmlns:a16="http://schemas.microsoft.com/office/drawing/2014/main" id="{C1A1D2AC-B41F-48BD-A3C5-99855499E36C}"/>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70000"/>
              </a:lnSpc>
              <a:buFontTx/>
              <a:buNone/>
            </a:pPr>
            <a:r>
              <a:rPr lang="en-US" altLang="en-US">
                <a:latin typeface="Helvetica" panose="020B0604020202020204" pitchFamily="34" charset="0"/>
              </a:rPr>
              <a:t>Not all inputs of a given size take the same time to run.</a:t>
            </a:r>
          </a:p>
          <a:p>
            <a:pPr marL="609600" indent="-609600" eaLnBrk="1" hangingPunct="1">
              <a:lnSpc>
                <a:spcPct val="20000"/>
              </a:lnSpc>
              <a:buFontTx/>
              <a:buNone/>
            </a:pPr>
            <a:endParaRPr lang="en-US" altLang="en-US">
              <a:latin typeface="Helvetica" panose="020B0604020202020204" pitchFamily="34" charset="0"/>
            </a:endParaRPr>
          </a:p>
          <a:p>
            <a:pPr marL="609600" indent="-609600" eaLnBrk="1" hangingPunct="1">
              <a:lnSpc>
                <a:spcPct val="70000"/>
              </a:lnSpc>
              <a:buFontTx/>
              <a:buNone/>
            </a:pPr>
            <a:r>
              <a:rPr lang="en-US" altLang="en-US">
                <a:latin typeface="Helvetica" panose="020B0604020202020204" pitchFamily="34" charset="0"/>
              </a:rPr>
              <a:t>Sequential search for </a:t>
            </a:r>
            <a:r>
              <a:rPr lang="en-US" altLang="en-US" i="1">
                <a:latin typeface="Helvetica" panose="020B0604020202020204" pitchFamily="34" charset="0"/>
              </a:rPr>
              <a:t>K</a:t>
            </a:r>
            <a:r>
              <a:rPr lang="en-US" altLang="en-US">
                <a:latin typeface="Helvetica" panose="020B0604020202020204" pitchFamily="34" charset="0"/>
              </a:rPr>
              <a:t> in an array of </a:t>
            </a:r>
            <a:r>
              <a:rPr lang="en-US" altLang="en-US" i="1">
                <a:latin typeface="Helvetica" panose="020B0604020202020204" pitchFamily="34" charset="0"/>
              </a:rPr>
              <a:t>n</a:t>
            </a:r>
            <a:r>
              <a:rPr lang="en-US" altLang="en-US">
                <a:latin typeface="Helvetica" panose="020B0604020202020204" pitchFamily="34" charset="0"/>
              </a:rPr>
              <a:t> integers:</a:t>
            </a:r>
          </a:p>
          <a:p>
            <a:pPr marL="990600" lvl="1" indent="-533400" eaLnBrk="1" hangingPunct="1">
              <a:lnSpc>
                <a:spcPct val="80000"/>
              </a:lnSpc>
              <a:buFontTx/>
              <a:buChar char="•"/>
            </a:pPr>
            <a:r>
              <a:rPr lang="en-US" altLang="en-US">
                <a:latin typeface="Helvetica" panose="020B0604020202020204" pitchFamily="34" charset="0"/>
              </a:rPr>
              <a:t>Begin at first element in array and look at each element in turn until </a:t>
            </a:r>
            <a:r>
              <a:rPr lang="en-US" altLang="en-US" i="1">
                <a:latin typeface="Helvetica" panose="020B0604020202020204" pitchFamily="34" charset="0"/>
              </a:rPr>
              <a:t>K</a:t>
            </a:r>
            <a:r>
              <a:rPr lang="en-US" altLang="en-US">
                <a:latin typeface="Helvetica" panose="020B0604020202020204" pitchFamily="34" charset="0"/>
              </a:rPr>
              <a:t> is found</a:t>
            </a:r>
          </a:p>
          <a:p>
            <a:pPr marL="990600" lvl="1" indent="-533400" eaLnBrk="1" hangingPunct="1">
              <a:lnSpc>
                <a:spcPct val="70000"/>
              </a:lnSpc>
              <a:buFontTx/>
              <a:buChar char="•"/>
            </a:pPr>
            <a:endParaRPr lang="en-US" altLang="en-US">
              <a:latin typeface="Helvetica" panose="020B0604020202020204" pitchFamily="34" charset="0"/>
            </a:endParaRPr>
          </a:p>
          <a:p>
            <a:pPr marL="609600" indent="-609600" eaLnBrk="1" hangingPunct="1">
              <a:lnSpc>
                <a:spcPct val="70000"/>
              </a:lnSpc>
              <a:buFontTx/>
              <a:buNone/>
            </a:pPr>
            <a:r>
              <a:rPr lang="en-US" altLang="en-US">
                <a:latin typeface="Helvetica" panose="020B0604020202020204" pitchFamily="34" charset="0"/>
              </a:rPr>
              <a:t>Best case:</a:t>
            </a:r>
          </a:p>
          <a:p>
            <a:pPr marL="609600" indent="-609600" eaLnBrk="1" hangingPunct="1">
              <a:lnSpc>
                <a:spcPct val="20000"/>
              </a:lnSpc>
              <a:buFontTx/>
              <a:buNone/>
            </a:pPr>
            <a:endParaRPr lang="en-US" altLang="en-US">
              <a:latin typeface="Helvetica" panose="020B0604020202020204" pitchFamily="34" charset="0"/>
            </a:endParaRPr>
          </a:p>
          <a:p>
            <a:pPr marL="609600" indent="-609600" eaLnBrk="1" hangingPunct="1">
              <a:lnSpc>
                <a:spcPct val="70000"/>
              </a:lnSpc>
              <a:buFontTx/>
              <a:buNone/>
            </a:pPr>
            <a:r>
              <a:rPr lang="en-US" altLang="en-US">
                <a:latin typeface="Helvetica" panose="020B0604020202020204" pitchFamily="34" charset="0"/>
              </a:rPr>
              <a:t>Worst case:</a:t>
            </a:r>
          </a:p>
          <a:p>
            <a:pPr marL="609600" indent="-609600" eaLnBrk="1" hangingPunct="1">
              <a:lnSpc>
                <a:spcPct val="10000"/>
              </a:lnSpc>
              <a:buFontTx/>
              <a:buNone/>
            </a:pPr>
            <a:endParaRPr lang="en-US" altLang="en-US">
              <a:latin typeface="Helvetica" panose="020B0604020202020204" pitchFamily="34" charset="0"/>
            </a:endParaRPr>
          </a:p>
          <a:p>
            <a:pPr marL="609600" indent="-609600" eaLnBrk="1" hangingPunct="1">
              <a:lnSpc>
                <a:spcPct val="70000"/>
              </a:lnSpc>
              <a:buFontTx/>
              <a:buNone/>
            </a:pPr>
            <a:r>
              <a:rPr lang="en-US" altLang="en-US">
                <a:latin typeface="Helvetica" panose="020B0604020202020204" pitchFamily="34" charset="0"/>
              </a:rPr>
              <a:t>Average case: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E51C5016-24DC-4F4D-A549-5590287719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227298-94F8-4EAB-94BF-58166A43F36C}" type="slidenum">
              <a:rPr lang="en-US" altLang="en-US" sz="1400"/>
              <a:pPr eaLnBrk="1" hangingPunct="1"/>
              <a:t>36</a:t>
            </a:fld>
            <a:endParaRPr lang="en-US" altLang="en-US" sz="1400"/>
          </a:p>
        </p:txBody>
      </p:sp>
      <p:sp>
        <p:nvSpPr>
          <p:cNvPr id="37891" name="Rectangle 2">
            <a:extLst>
              <a:ext uri="{FF2B5EF4-FFF2-40B4-BE49-F238E27FC236}">
                <a16:creationId xmlns:a16="http://schemas.microsoft.com/office/drawing/2014/main" id="{7D3921BF-64B9-4267-9A15-917D96D915D2}"/>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Which Analysis to Use?</a:t>
            </a:r>
          </a:p>
        </p:txBody>
      </p:sp>
      <p:sp>
        <p:nvSpPr>
          <p:cNvPr id="37892" name="Rectangle 3">
            <a:extLst>
              <a:ext uri="{FF2B5EF4-FFF2-40B4-BE49-F238E27FC236}">
                <a16:creationId xmlns:a16="http://schemas.microsoft.com/office/drawing/2014/main" id="{3654E9C7-E6DB-4E9B-8999-7BAAA8DCFBA5}"/>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90000"/>
              </a:lnSpc>
              <a:buFontTx/>
              <a:buNone/>
            </a:pPr>
            <a:r>
              <a:rPr lang="en-US" altLang="en-US">
                <a:latin typeface="Helvetica" panose="020B0604020202020204" pitchFamily="34" charset="0"/>
              </a:rPr>
              <a:t>While average time appears to be the fairest measure, it may be difficult to determine.</a:t>
            </a:r>
          </a:p>
          <a:p>
            <a:pPr marL="609600" indent="-609600" eaLnBrk="1" hangingPunct="1">
              <a:lnSpc>
                <a:spcPct val="70000"/>
              </a:lnSpc>
              <a:buFontTx/>
              <a:buNone/>
            </a:pPr>
            <a:endParaRPr lang="en-US" altLang="en-US">
              <a:latin typeface="Helvetica" panose="020B0604020202020204" pitchFamily="34" charset="0"/>
            </a:endParaRPr>
          </a:p>
          <a:p>
            <a:pPr marL="609600" indent="-609600" eaLnBrk="1" hangingPunct="1">
              <a:lnSpc>
                <a:spcPct val="70000"/>
              </a:lnSpc>
              <a:buFontTx/>
              <a:buNone/>
            </a:pPr>
            <a:r>
              <a:rPr lang="en-US" altLang="en-US">
                <a:latin typeface="Helvetica" panose="020B0604020202020204" pitchFamily="34" charset="0"/>
              </a:rPr>
              <a:t>When is the worst case time important?</a:t>
            </a:r>
          </a:p>
          <a:p>
            <a:pPr marL="609600" indent="-609600" eaLnBrk="1" hangingPunct="1">
              <a:lnSpc>
                <a:spcPct val="70000"/>
              </a:lnSpc>
              <a:buFontTx/>
              <a:buNone/>
            </a:pPr>
            <a:endParaRPr lang="en-US" altLang="en-US">
              <a:latin typeface="Helvetica"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361DCBA7-6FC3-49B9-9B32-5A02084C44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5DCFD1C-29B1-4808-A61F-8361DF1F8D23}" type="slidenum">
              <a:rPr lang="en-US" altLang="en-US" sz="1400"/>
              <a:pPr eaLnBrk="1" hangingPunct="1"/>
              <a:t>37</a:t>
            </a:fld>
            <a:endParaRPr lang="en-US" altLang="en-US" sz="1400"/>
          </a:p>
        </p:txBody>
      </p:sp>
      <p:sp>
        <p:nvSpPr>
          <p:cNvPr id="38915" name="Rectangle 2">
            <a:extLst>
              <a:ext uri="{FF2B5EF4-FFF2-40B4-BE49-F238E27FC236}">
                <a16:creationId xmlns:a16="http://schemas.microsoft.com/office/drawing/2014/main" id="{BAD0088A-347E-4ADF-93D1-88BF5786251A}"/>
              </a:ext>
            </a:extLst>
          </p:cNvPr>
          <p:cNvSpPr>
            <a:spLocks noGrp="1" noChangeArrowheads="1"/>
          </p:cNvSpPr>
          <p:nvPr>
            <p:ph type="title"/>
          </p:nvPr>
        </p:nvSpPr>
        <p:spPr>
          <a:xfrm>
            <a:off x="533400" y="0"/>
            <a:ext cx="8226425" cy="914400"/>
          </a:xfrm>
        </p:spPr>
        <p:txBody>
          <a:bodyPr/>
          <a:lstStyle/>
          <a:p>
            <a:pPr eaLnBrk="1" hangingPunct="1"/>
            <a:r>
              <a:rPr lang="en-US" altLang="en-US">
                <a:latin typeface="Helvetica" panose="020B0604020202020204" pitchFamily="34" charset="0"/>
              </a:rPr>
              <a:t>Faster Computer or Algorithm?</a:t>
            </a:r>
          </a:p>
        </p:txBody>
      </p:sp>
      <p:sp>
        <p:nvSpPr>
          <p:cNvPr id="38916" name="Rectangle 3">
            <a:extLst>
              <a:ext uri="{FF2B5EF4-FFF2-40B4-BE49-F238E27FC236}">
                <a16:creationId xmlns:a16="http://schemas.microsoft.com/office/drawing/2014/main" id="{D99F9DEB-54D4-4FA9-AF91-1393B828A3F4}"/>
              </a:ext>
            </a:extLst>
          </p:cNvPr>
          <p:cNvSpPr>
            <a:spLocks noGrp="1" noChangeArrowheads="1"/>
          </p:cNvSpPr>
          <p:nvPr>
            <p:ph type="body" idx="1"/>
          </p:nvPr>
        </p:nvSpPr>
        <p:spPr>
          <a:xfrm>
            <a:off x="228600" y="1066800"/>
            <a:ext cx="8763000" cy="4038600"/>
          </a:xfrm>
        </p:spPr>
        <p:txBody>
          <a:bodyPr/>
          <a:lstStyle/>
          <a:p>
            <a:pPr marL="609600" indent="-609600" eaLnBrk="1" hangingPunct="1">
              <a:lnSpc>
                <a:spcPct val="90000"/>
              </a:lnSpc>
              <a:buFontTx/>
              <a:buNone/>
            </a:pPr>
            <a:r>
              <a:rPr lang="en-US" altLang="en-US" sz="2800">
                <a:latin typeface="Helvetica" panose="020B0604020202020204" pitchFamily="34" charset="0"/>
              </a:rPr>
              <a:t>Suppose we buy a computer 10 times faster.</a:t>
            </a:r>
          </a:p>
          <a:p>
            <a:pPr marL="609600" indent="-609600" eaLnBrk="1" hangingPunct="1">
              <a:lnSpc>
                <a:spcPct val="90000"/>
              </a:lnSpc>
              <a:buFontTx/>
              <a:buNone/>
            </a:pPr>
            <a:r>
              <a:rPr lang="en-US" altLang="en-US" sz="2800" i="1">
                <a:latin typeface="Helvetica" panose="020B0604020202020204" pitchFamily="34" charset="0"/>
              </a:rPr>
              <a:t>n</a:t>
            </a:r>
            <a:r>
              <a:rPr lang="en-US" altLang="en-US" sz="2800">
                <a:latin typeface="Helvetica" panose="020B0604020202020204" pitchFamily="34" charset="0"/>
              </a:rPr>
              <a:t>: size of input that can be processed in one second on old computer (in 1000 computational units)</a:t>
            </a:r>
          </a:p>
          <a:p>
            <a:pPr marL="609600" indent="-609600" eaLnBrk="1" hangingPunct="1">
              <a:lnSpc>
                <a:spcPct val="90000"/>
              </a:lnSpc>
              <a:buFontTx/>
              <a:buNone/>
            </a:pPr>
            <a:r>
              <a:rPr lang="en-US" altLang="en-US" sz="2800" i="1">
                <a:latin typeface="Helvetica" panose="020B0604020202020204" pitchFamily="34" charset="0"/>
              </a:rPr>
              <a:t>n’</a:t>
            </a:r>
            <a:r>
              <a:rPr lang="en-US" altLang="en-US" sz="2800">
                <a:latin typeface="Helvetica" panose="020B0604020202020204" pitchFamily="34" charset="0"/>
              </a:rPr>
              <a:t>: size of input that can be processed in one second on new computer (in 10,000 computational units)</a:t>
            </a:r>
          </a:p>
          <a:p>
            <a:pPr marL="609600" indent="-609600" eaLnBrk="1" hangingPunct="1">
              <a:lnSpc>
                <a:spcPct val="90000"/>
              </a:lnSpc>
              <a:buFontTx/>
              <a:buNone/>
            </a:pPr>
            <a:endParaRPr lang="en-US" altLang="en-US" sz="2800">
              <a:latin typeface="Helvetica" panose="020B0604020202020204" pitchFamily="34" charset="0"/>
            </a:endParaRPr>
          </a:p>
          <a:p>
            <a:pPr marL="609600" indent="-609600" eaLnBrk="1" hangingPunct="1">
              <a:lnSpc>
                <a:spcPct val="90000"/>
              </a:lnSpc>
              <a:buFontTx/>
              <a:buNone/>
            </a:pPr>
            <a:endParaRPr lang="en-US" altLang="en-US">
              <a:latin typeface="Helvetica" panose="020B0604020202020204" pitchFamily="34" charset="0"/>
            </a:endParaRPr>
          </a:p>
        </p:txBody>
      </p:sp>
      <p:graphicFrame>
        <p:nvGraphicFramePr>
          <p:cNvPr id="60714" name="Group 298">
            <a:extLst>
              <a:ext uri="{FF2B5EF4-FFF2-40B4-BE49-F238E27FC236}">
                <a16:creationId xmlns:a16="http://schemas.microsoft.com/office/drawing/2014/main" id="{E646D735-2891-4B32-9328-C623E20D1138}"/>
              </a:ext>
            </a:extLst>
          </p:cNvPr>
          <p:cNvGraphicFramePr>
            <a:graphicFrameLocks noGrp="1"/>
          </p:cNvGraphicFramePr>
          <p:nvPr/>
        </p:nvGraphicFramePr>
        <p:xfrm>
          <a:off x="762000" y="3505200"/>
          <a:ext cx="7620000" cy="2073276"/>
        </p:xfrm>
        <a:graphic>
          <a:graphicData uri="http://schemas.openxmlformats.org/drawingml/2006/table">
            <a:tbl>
              <a:tblPr/>
              <a:tblGrid>
                <a:gridCol w="1474788">
                  <a:extLst>
                    <a:ext uri="{9D8B030D-6E8A-4147-A177-3AD203B41FA5}">
                      <a16:colId xmlns:a16="http://schemas.microsoft.com/office/drawing/2014/main" val="20000"/>
                    </a:ext>
                  </a:extLst>
                </a:gridCol>
                <a:gridCol w="1065212">
                  <a:extLst>
                    <a:ext uri="{9D8B030D-6E8A-4147-A177-3AD203B41FA5}">
                      <a16:colId xmlns:a16="http://schemas.microsoft.com/office/drawing/2014/main" val="20001"/>
                    </a:ext>
                  </a:extLst>
                </a:gridCol>
                <a:gridCol w="1311275">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T</a:t>
                      </a:r>
                      <a:r>
                        <a:rPr kumimoji="0" lang="en-US" sz="2800" b="0" i="0" u="none" strike="noStrike" cap="none" normalizeH="0" baseline="0" dirty="0">
                          <a:ln>
                            <a:noFill/>
                          </a:ln>
                          <a:solidFill>
                            <a:schemeClr val="tx1"/>
                          </a:solidFill>
                          <a:effectLst/>
                          <a:latin typeface="Times New Roman" pitchFamily="18" charset="0"/>
                        </a:rPr>
                        <a:t>(</a:t>
                      </a:r>
                      <a:r>
                        <a:rPr kumimoji="0" lang="en-US" sz="2800" b="0" i="1" u="none" strike="noStrike" cap="none" normalizeH="0" baseline="0" dirty="0">
                          <a:ln>
                            <a:noFill/>
                          </a:ln>
                          <a:solidFill>
                            <a:schemeClr val="tx1"/>
                          </a:solidFill>
                          <a:effectLst/>
                          <a:latin typeface="Times New Roman" pitchFamily="18" charset="0"/>
                        </a:rPr>
                        <a:t>n</a:t>
                      </a:r>
                      <a:r>
                        <a:rPr kumimoji="0" lang="en-US" sz="2800" b="0" i="0" u="none" strike="noStrike" cap="none" normalizeH="0" baseline="0" dirty="0">
                          <a:ln>
                            <a:noFill/>
                          </a:ln>
                          <a:solidFill>
                            <a:schemeClr val="tx1"/>
                          </a:solidFill>
                          <a:effectLst/>
                          <a:latin typeface="Times New Roman" pitchFamily="18" charset="0"/>
                        </a:rPr>
                        <a:t>)</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New Roman" pitchFamily="18" charset="0"/>
                        </a:rPr>
                        <a:t>n</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rPr>
                        <a:t>n’</a:t>
                      </a:r>
                      <a:endParaRPr kumimoji="0" lang="en-US" sz="2800" b="0" i="0" u="none" strike="noStrike" cap="none" normalizeH="0" baseline="0" dirty="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Change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rPr>
                        <a:t>n’</a:t>
                      </a:r>
                      <a:r>
                        <a:rPr kumimoji="0" lang="en-US" sz="2800" b="0" i="0" u="none" strike="noStrike" cap="none" normalizeH="0" baseline="0" dirty="0">
                          <a:ln>
                            <a:noFill/>
                          </a:ln>
                          <a:solidFill>
                            <a:schemeClr val="tx1"/>
                          </a:solidFill>
                          <a:effectLst/>
                          <a:latin typeface="Times New Roman" pitchFamily="18" charset="0"/>
                        </a:rPr>
                        <a:t>/</a:t>
                      </a:r>
                      <a:r>
                        <a:rPr kumimoji="0" lang="en-US" sz="2800" b="0" i="1" u="none" strike="noStrike" cap="none" normalizeH="0" baseline="0" dirty="0">
                          <a:ln>
                            <a:noFill/>
                          </a:ln>
                          <a:solidFill>
                            <a:schemeClr val="tx1"/>
                          </a:solidFill>
                          <a:effectLst/>
                          <a:latin typeface="Times New Roman" pitchFamily="18" charset="0"/>
                        </a:rPr>
                        <a:t>n</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10</a:t>
                      </a:r>
                      <a:r>
                        <a:rPr kumimoji="0" lang="en-US" sz="2800" b="0" i="1" u="none" strike="noStrike" cap="none" normalizeH="0" baseline="0" dirty="0">
                          <a:ln>
                            <a:noFill/>
                          </a:ln>
                          <a:solidFill>
                            <a:schemeClr val="tx1"/>
                          </a:solidFill>
                          <a:effectLst/>
                          <a:latin typeface="Times New Roman" pitchFamily="18" charset="0"/>
                        </a:rPr>
                        <a:t>n</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100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1,000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rPr>
                        <a:t>n’ </a:t>
                      </a:r>
                      <a:r>
                        <a:rPr kumimoji="0" lang="en-US" sz="2800" b="0" i="0" u="none" strike="noStrike" cap="none" normalizeH="0" baseline="0" dirty="0">
                          <a:ln>
                            <a:noFill/>
                          </a:ln>
                          <a:solidFill>
                            <a:schemeClr val="tx1"/>
                          </a:solidFill>
                          <a:effectLst/>
                          <a:latin typeface="Times New Roman" pitchFamily="18" charset="0"/>
                        </a:rPr>
                        <a:t>= 10</a:t>
                      </a:r>
                      <a:r>
                        <a:rPr kumimoji="0" lang="en-US" sz="2800" b="0" i="1" u="none" strike="noStrike" cap="none" normalizeH="0" baseline="0" dirty="0">
                          <a:ln>
                            <a:noFill/>
                          </a:ln>
                          <a:solidFill>
                            <a:schemeClr val="tx1"/>
                          </a:solidFill>
                          <a:effectLst/>
                          <a:latin typeface="Times New Roman" pitchFamily="18" charset="0"/>
                        </a:rPr>
                        <a:t>n</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r>
                        <a:rPr kumimoji="0" lang="en-US" sz="2800" b="0" i="1" u="none" strike="noStrike" cap="none" normalizeH="0" baseline="0">
                          <a:ln>
                            <a:noFill/>
                          </a:ln>
                          <a:solidFill>
                            <a:schemeClr val="tx1"/>
                          </a:solidFill>
                          <a:effectLst/>
                          <a:latin typeface="Times New Roman" pitchFamily="18" charset="0"/>
                        </a:rPr>
                        <a:t>n</a:t>
                      </a:r>
                      <a:r>
                        <a:rPr kumimoji="0" lang="en-US" sz="2800" b="0" i="0" u="none" strike="noStrike" cap="none" normalizeH="0" baseline="30000">
                          <a:ln>
                            <a:noFill/>
                          </a:ln>
                          <a:solidFill>
                            <a:schemeClr val="tx1"/>
                          </a:solidFill>
                          <a:effectLst/>
                          <a:latin typeface="Times New Roman" pitchFamily="18" charset="0"/>
                        </a:rPr>
                        <a:t>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31.6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rPr>
                        <a:t>n’</a:t>
                      </a:r>
                      <a:r>
                        <a:rPr kumimoji="0" lang="en-US" sz="2800" b="0" i="0" u="none" strike="noStrike" cap="none" normalizeH="0" baseline="0" dirty="0">
                          <a:ln>
                            <a:noFill/>
                          </a:ln>
                          <a:solidFill>
                            <a:schemeClr val="tx1"/>
                          </a:solidFill>
                          <a:effectLst/>
                          <a:latin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sym typeface="Symbol" pitchFamily="18" charset="2"/>
                        </a:rPr>
                        <a:t>10</a:t>
                      </a:r>
                      <a:r>
                        <a:rPr kumimoji="0" lang="en-US" sz="2800" b="0" i="1" u="none" strike="noStrike" cap="none" normalizeH="0" baseline="0" dirty="0">
                          <a:ln>
                            <a:noFill/>
                          </a:ln>
                          <a:solidFill>
                            <a:schemeClr val="tx1"/>
                          </a:solidFill>
                          <a:effectLst/>
                          <a:latin typeface="Times New Roman" pitchFamily="18" charset="0"/>
                          <a:sym typeface="Symbol" pitchFamily="18" charset="2"/>
                        </a:rPr>
                        <a:t>n</a:t>
                      </a:r>
                      <a:endParaRPr kumimoji="0" lang="en-US" sz="2800" b="0" i="1" u="none" strike="noStrike" cap="none" normalizeH="0" baseline="0" dirty="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3.16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a:t>
                      </a:r>
                      <a:r>
                        <a:rPr kumimoji="0" lang="en-US" sz="2800" b="0" i="0" u="none" strike="noStrike" cap="none" normalizeH="0" baseline="30000">
                          <a:ln>
                            <a:noFill/>
                          </a:ln>
                          <a:solidFill>
                            <a:schemeClr val="tx1"/>
                          </a:solidFill>
                          <a:effectLst/>
                          <a:latin typeface="Times New Roman" pitchFamily="18" charset="0"/>
                        </a:rPr>
                        <a:t>n</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rPr>
                        <a:t>n’</a:t>
                      </a:r>
                      <a:r>
                        <a:rPr kumimoji="0" lang="en-US" sz="2800" b="0" i="0" u="none" strike="noStrike" cap="none" normalizeH="0" baseline="0" dirty="0">
                          <a:ln>
                            <a:noFill/>
                          </a:ln>
                          <a:solidFill>
                            <a:schemeClr val="tx1"/>
                          </a:solidFill>
                          <a:effectLst/>
                          <a:latin typeface="Times New Roman" pitchFamily="18" charset="0"/>
                        </a:rPr>
                        <a:t> = </a:t>
                      </a:r>
                      <a:r>
                        <a:rPr kumimoji="0" lang="en-US" sz="2800" b="0" i="1" u="none" strike="noStrike" cap="none" normalizeH="0" baseline="0" dirty="0">
                          <a:ln>
                            <a:noFill/>
                          </a:ln>
                          <a:solidFill>
                            <a:schemeClr val="tx1"/>
                          </a:solidFill>
                          <a:effectLst/>
                          <a:latin typeface="Times New Roman" pitchFamily="18" charset="0"/>
                        </a:rPr>
                        <a:t>n</a:t>
                      </a:r>
                      <a:r>
                        <a:rPr kumimoji="0" lang="en-US" sz="2800" b="0" i="0" u="none" strike="noStrike" cap="none" normalizeH="0" baseline="0" dirty="0">
                          <a:ln>
                            <a:noFill/>
                          </a:ln>
                          <a:solidFill>
                            <a:schemeClr val="tx1"/>
                          </a:solidFill>
                          <a:effectLst/>
                          <a:latin typeface="Times New Roman" pitchFamily="18" charset="0"/>
                        </a:rPr>
                        <a:t> + 1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 </a:t>
                      </a:r>
                      <a:r>
                        <a:rPr kumimoji="0" lang="en-US" sz="2000" b="0" i="0" u="none" strike="noStrike" cap="none" normalizeH="0" baseline="0" dirty="0">
                          <a:ln>
                            <a:noFill/>
                          </a:ln>
                          <a:solidFill>
                            <a:schemeClr val="tx1"/>
                          </a:solidFill>
                          <a:effectLst/>
                          <a:latin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rPr>
                        <a:t>1/n</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8454651C-70E4-4194-817B-0874BBC7CF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12137B-A922-4E8A-AE35-F45E45CB6EB9}" type="slidenum">
              <a:rPr lang="en-US" altLang="en-US" sz="1400"/>
              <a:pPr eaLnBrk="1" hangingPunct="1"/>
              <a:t>38</a:t>
            </a:fld>
            <a:endParaRPr lang="en-US" altLang="en-US" sz="1400"/>
          </a:p>
        </p:txBody>
      </p:sp>
      <p:sp>
        <p:nvSpPr>
          <p:cNvPr id="39939" name="Rectangle 2">
            <a:extLst>
              <a:ext uri="{FF2B5EF4-FFF2-40B4-BE49-F238E27FC236}">
                <a16:creationId xmlns:a16="http://schemas.microsoft.com/office/drawing/2014/main" id="{1168584D-BCE8-47B9-AB1B-045FB6CC3563}"/>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Asymptotic Analysis: Big-oh</a:t>
            </a:r>
          </a:p>
        </p:txBody>
      </p:sp>
      <p:sp>
        <p:nvSpPr>
          <p:cNvPr id="39940" name="Rectangle 3">
            <a:extLst>
              <a:ext uri="{FF2B5EF4-FFF2-40B4-BE49-F238E27FC236}">
                <a16:creationId xmlns:a16="http://schemas.microsoft.com/office/drawing/2014/main" id="{6F64A119-5084-43AA-934B-CF442E95A524}"/>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90000"/>
              </a:lnSpc>
              <a:buFontTx/>
              <a:buNone/>
            </a:pPr>
            <a:r>
              <a:rPr lang="en-US" altLang="en-US">
                <a:latin typeface="Helvetica" panose="020B0604020202020204" pitchFamily="34" charset="0"/>
              </a:rPr>
              <a:t>Definition: For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a non-negatively valued function,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is in the set O(</a:t>
            </a:r>
            <a:r>
              <a:rPr lang="en-US" altLang="en-US" i="1">
                <a:latin typeface="Helvetica" panose="020B0604020202020204" pitchFamily="34" charset="0"/>
              </a:rPr>
              <a:t>f</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if there exist two positive constants </a:t>
            </a:r>
            <a:r>
              <a:rPr lang="en-US" altLang="en-US" i="1">
                <a:latin typeface="Helvetica" panose="020B0604020202020204" pitchFamily="34" charset="0"/>
              </a:rPr>
              <a:t>c</a:t>
            </a:r>
            <a:r>
              <a:rPr lang="en-US" altLang="en-US">
                <a:latin typeface="Helvetica" panose="020B0604020202020204" pitchFamily="34" charset="0"/>
              </a:rPr>
              <a:t> and </a:t>
            </a:r>
            <a:r>
              <a:rPr lang="en-US" altLang="en-US" i="1">
                <a:latin typeface="Helvetica" panose="020B0604020202020204" pitchFamily="34" charset="0"/>
              </a:rPr>
              <a:t>n</a:t>
            </a:r>
            <a:r>
              <a:rPr lang="en-US" altLang="en-US" baseline="-25000">
                <a:latin typeface="Helvetica" panose="020B0604020202020204" pitchFamily="34" charset="0"/>
              </a:rPr>
              <a:t>0</a:t>
            </a:r>
            <a:r>
              <a:rPr lang="en-US" altLang="en-US">
                <a:latin typeface="Helvetica" panose="020B0604020202020204" pitchFamily="34" charset="0"/>
              </a:rPr>
              <a:t> such that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&lt;= </a:t>
            </a:r>
            <a:r>
              <a:rPr lang="en-US" altLang="en-US" i="1">
                <a:latin typeface="Helvetica" panose="020B0604020202020204" pitchFamily="34" charset="0"/>
              </a:rPr>
              <a:t>cf</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for all </a:t>
            </a:r>
            <a:r>
              <a:rPr lang="en-US" altLang="en-US" i="1">
                <a:latin typeface="Helvetica" panose="020B0604020202020204" pitchFamily="34" charset="0"/>
              </a:rPr>
              <a:t>n</a:t>
            </a:r>
            <a:r>
              <a:rPr lang="en-US" altLang="en-US">
                <a:latin typeface="Helvetica" panose="020B0604020202020204" pitchFamily="34" charset="0"/>
              </a:rPr>
              <a:t> &gt; </a:t>
            </a:r>
            <a:r>
              <a:rPr lang="en-US" altLang="en-US" i="1">
                <a:latin typeface="Helvetica" panose="020B0604020202020204" pitchFamily="34" charset="0"/>
              </a:rPr>
              <a:t>n</a:t>
            </a:r>
            <a:r>
              <a:rPr lang="en-US" altLang="en-US" baseline="-25000">
                <a:latin typeface="Helvetica" panose="020B0604020202020204" pitchFamily="34" charset="0"/>
              </a:rPr>
              <a:t>0</a:t>
            </a:r>
            <a:r>
              <a:rPr lang="en-US" altLang="en-US">
                <a:latin typeface="Helvetica" panose="020B0604020202020204" pitchFamily="34" charset="0"/>
              </a:rPr>
              <a:t>.</a:t>
            </a:r>
          </a:p>
          <a:p>
            <a:pPr marL="609600" indent="-609600" eaLnBrk="1" hangingPunct="1">
              <a:lnSpc>
                <a:spcPct val="30000"/>
              </a:lnSpc>
              <a:buFontTx/>
              <a:buNone/>
            </a:pPr>
            <a:endParaRPr lang="en-US" altLang="en-US">
              <a:latin typeface="Helvetica" panose="020B0604020202020204" pitchFamily="34" charset="0"/>
            </a:endParaRPr>
          </a:p>
          <a:p>
            <a:pPr marL="609600" indent="-609600" eaLnBrk="1" hangingPunct="1">
              <a:lnSpc>
                <a:spcPct val="90000"/>
              </a:lnSpc>
              <a:buFontTx/>
              <a:buNone/>
            </a:pPr>
            <a:r>
              <a:rPr lang="en-US" altLang="en-US" sz="2800">
                <a:latin typeface="Helvetica" panose="020B0604020202020204" pitchFamily="34" charset="0"/>
              </a:rPr>
              <a:t>Use: The algorithm is in O(</a:t>
            </a:r>
            <a:r>
              <a:rPr lang="en-US" altLang="en-US" sz="2800" i="1">
                <a:latin typeface="Helvetica" panose="020B0604020202020204" pitchFamily="34" charset="0"/>
              </a:rPr>
              <a:t>n</a:t>
            </a:r>
            <a:r>
              <a:rPr lang="en-US" altLang="en-US" sz="2800" baseline="30000">
                <a:latin typeface="Helvetica" panose="020B0604020202020204" pitchFamily="34" charset="0"/>
              </a:rPr>
              <a:t>2</a:t>
            </a:r>
            <a:r>
              <a:rPr lang="en-US" altLang="en-US" sz="2800">
                <a:latin typeface="Helvetica" panose="020B0604020202020204" pitchFamily="34" charset="0"/>
              </a:rPr>
              <a:t>) in [best, average, worst] case.</a:t>
            </a:r>
          </a:p>
          <a:p>
            <a:pPr marL="609600" indent="-609600" eaLnBrk="1" hangingPunct="1">
              <a:lnSpc>
                <a:spcPct val="20000"/>
              </a:lnSpc>
              <a:buFontTx/>
              <a:buNone/>
            </a:pPr>
            <a:endParaRPr lang="en-US" altLang="en-US" sz="2800">
              <a:latin typeface="Helvetica" panose="020B0604020202020204" pitchFamily="34" charset="0"/>
            </a:endParaRPr>
          </a:p>
          <a:p>
            <a:pPr marL="609600" indent="-609600" eaLnBrk="1" hangingPunct="1">
              <a:lnSpc>
                <a:spcPct val="90000"/>
              </a:lnSpc>
              <a:buFontTx/>
              <a:buNone/>
            </a:pPr>
            <a:r>
              <a:rPr lang="en-US" altLang="en-US" sz="2800">
                <a:latin typeface="Helvetica" panose="020B0604020202020204" pitchFamily="34" charset="0"/>
              </a:rPr>
              <a:t>Meaning: For all data sets big enough (i.e., </a:t>
            </a:r>
            <a:r>
              <a:rPr lang="en-US" altLang="en-US" sz="2800" i="1">
                <a:latin typeface="Helvetica" panose="020B0604020202020204" pitchFamily="34" charset="0"/>
              </a:rPr>
              <a:t>n</a:t>
            </a:r>
            <a:r>
              <a:rPr lang="en-US" altLang="en-US" sz="2800">
                <a:latin typeface="Helvetica" panose="020B0604020202020204" pitchFamily="34" charset="0"/>
              </a:rPr>
              <a:t>&gt;</a:t>
            </a:r>
            <a:r>
              <a:rPr lang="en-US" altLang="en-US" sz="2800" i="1">
                <a:latin typeface="Helvetica" panose="020B0604020202020204" pitchFamily="34" charset="0"/>
              </a:rPr>
              <a:t>n</a:t>
            </a:r>
            <a:r>
              <a:rPr lang="en-US" altLang="en-US" sz="2800" baseline="-25000">
                <a:latin typeface="Helvetica" panose="020B0604020202020204" pitchFamily="34" charset="0"/>
              </a:rPr>
              <a:t>0</a:t>
            </a:r>
            <a:r>
              <a:rPr lang="en-US" altLang="en-US" sz="2800">
                <a:latin typeface="Helvetica" panose="020B0604020202020204" pitchFamily="34" charset="0"/>
              </a:rPr>
              <a:t>), the algorithm always executes in less than </a:t>
            </a:r>
            <a:r>
              <a:rPr lang="en-US" altLang="en-US" sz="2800" i="1">
                <a:latin typeface="Helvetica" panose="020B0604020202020204" pitchFamily="34" charset="0"/>
              </a:rPr>
              <a:t>cf</a:t>
            </a:r>
            <a:r>
              <a:rPr lang="en-US" altLang="en-US" sz="2800">
                <a:latin typeface="Helvetica" panose="020B0604020202020204" pitchFamily="34" charset="0"/>
              </a:rPr>
              <a:t>(</a:t>
            </a:r>
            <a:r>
              <a:rPr lang="en-US" altLang="en-US" sz="2800" i="1">
                <a:latin typeface="Helvetica" panose="020B0604020202020204" pitchFamily="34" charset="0"/>
              </a:rPr>
              <a:t>n</a:t>
            </a:r>
            <a:r>
              <a:rPr lang="en-US" altLang="en-US" sz="2800">
                <a:latin typeface="Helvetica" panose="020B0604020202020204" pitchFamily="34" charset="0"/>
              </a:rPr>
              <a:t>) steps in [best, average, worst] case.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5AEA63E0-D83C-4D30-A41E-0B556CB1D0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028B68F-05F3-42FC-BAD1-448BF34B4E69}" type="slidenum">
              <a:rPr lang="en-US" altLang="en-US" sz="1400"/>
              <a:pPr eaLnBrk="1" hangingPunct="1"/>
              <a:t>39</a:t>
            </a:fld>
            <a:endParaRPr lang="en-US" altLang="en-US" sz="1400"/>
          </a:p>
        </p:txBody>
      </p:sp>
      <p:sp>
        <p:nvSpPr>
          <p:cNvPr id="40963" name="Rectangle 2">
            <a:extLst>
              <a:ext uri="{FF2B5EF4-FFF2-40B4-BE49-F238E27FC236}">
                <a16:creationId xmlns:a16="http://schemas.microsoft.com/office/drawing/2014/main" id="{F1A4005A-DA9F-4BA5-8DB8-3F443284C525}"/>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Big-oh Notation (cont)</a:t>
            </a:r>
          </a:p>
        </p:txBody>
      </p:sp>
      <p:sp>
        <p:nvSpPr>
          <p:cNvPr id="40964" name="Rectangle 3">
            <a:extLst>
              <a:ext uri="{FF2B5EF4-FFF2-40B4-BE49-F238E27FC236}">
                <a16:creationId xmlns:a16="http://schemas.microsoft.com/office/drawing/2014/main" id="{56131FB3-EA26-428E-99EA-848300F6B52E}"/>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90000"/>
              </a:lnSpc>
              <a:buFontTx/>
              <a:buNone/>
            </a:pPr>
            <a:r>
              <a:rPr lang="en-US" altLang="en-US">
                <a:latin typeface="Helvetica" panose="020B0604020202020204" pitchFamily="34" charset="0"/>
              </a:rPr>
              <a:t>Big-oh notation indicates an upper bound.</a:t>
            </a:r>
          </a:p>
          <a:p>
            <a:pPr marL="609600" indent="-609600" eaLnBrk="1" hangingPunct="1">
              <a:lnSpc>
                <a:spcPct val="90000"/>
              </a:lnSpc>
              <a:buFontTx/>
              <a:buNone/>
            </a:pPr>
            <a:endParaRPr lang="en-US" altLang="en-US">
              <a:latin typeface="Helvetica" panose="020B0604020202020204" pitchFamily="34" charset="0"/>
            </a:endParaRPr>
          </a:p>
          <a:p>
            <a:pPr marL="609600" indent="-609600" eaLnBrk="1" hangingPunct="1">
              <a:lnSpc>
                <a:spcPct val="90000"/>
              </a:lnSpc>
              <a:buFontTx/>
              <a:buNone/>
            </a:pPr>
            <a:r>
              <a:rPr lang="en-US" altLang="en-US">
                <a:latin typeface="Helvetica" panose="020B0604020202020204" pitchFamily="34" charset="0"/>
              </a:rPr>
              <a:t>Example: If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 3</a:t>
            </a:r>
            <a:r>
              <a:rPr lang="en-US" altLang="en-US" i="1">
                <a:latin typeface="Helvetica" panose="020B0604020202020204" pitchFamily="34" charset="0"/>
              </a:rPr>
              <a:t>n</a:t>
            </a:r>
            <a:r>
              <a:rPr lang="en-US" altLang="en-US" baseline="30000">
                <a:latin typeface="Helvetica" panose="020B0604020202020204" pitchFamily="34" charset="0"/>
              </a:rPr>
              <a:t>2</a:t>
            </a:r>
            <a:r>
              <a:rPr lang="en-US" altLang="en-US">
                <a:latin typeface="Helvetica" panose="020B0604020202020204" pitchFamily="34" charset="0"/>
              </a:rPr>
              <a:t> then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is in O(</a:t>
            </a:r>
            <a:r>
              <a:rPr lang="en-US" altLang="en-US" i="1">
                <a:latin typeface="Helvetica" panose="020B0604020202020204" pitchFamily="34" charset="0"/>
              </a:rPr>
              <a:t>n</a:t>
            </a:r>
            <a:r>
              <a:rPr lang="en-US" altLang="en-US" baseline="30000">
                <a:latin typeface="Helvetica" panose="020B0604020202020204" pitchFamily="34" charset="0"/>
              </a:rPr>
              <a:t>2</a:t>
            </a:r>
            <a:r>
              <a:rPr lang="en-US" altLang="en-US">
                <a:latin typeface="Helvetica" panose="020B0604020202020204" pitchFamily="34" charset="0"/>
              </a:rPr>
              <a:t>).</a:t>
            </a:r>
          </a:p>
          <a:p>
            <a:pPr marL="609600" indent="-609600" eaLnBrk="1" hangingPunct="1">
              <a:lnSpc>
                <a:spcPct val="90000"/>
              </a:lnSpc>
              <a:buFontTx/>
              <a:buNone/>
            </a:pPr>
            <a:endParaRPr lang="en-US" altLang="en-US">
              <a:latin typeface="Helvetica" panose="020B0604020202020204" pitchFamily="34" charset="0"/>
            </a:endParaRPr>
          </a:p>
          <a:p>
            <a:pPr marL="609600" indent="-609600" eaLnBrk="1" hangingPunct="1">
              <a:lnSpc>
                <a:spcPct val="90000"/>
              </a:lnSpc>
              <a:buFontTx/>
              <a:buNone/>
            </a:pPr>
            <a:r>
              <a:rPr lang="en-US" altLang="en-US">
                <a:latin typeface="Helvetica" panose="020B0604020202020204" pitchFamily="34" charset="0"/>
              </a:rPr>
              <a:t>Look for the tightest upper bound:</a:t>
            </a:r>
          </a:p>
          <a:p>
            <a:pPr marL="609600" indent="-609600" algn="ctr" eaLnBrk="1" hangingPunct="1">
              <a:lnSpc>
                <a:spcPct val="90000"/>
              </a:lnSpc>
              <a:spcBef>
                <a:spcPct val="60000"/>
              </a:spcBef>
              <a:buFontTx/>
              <a:buNone/>
            </a:pPr>
            <a:r>
              <a:rPr lang="en-US" altLang="en-US">
                <a:latin typeface="Helvetica" panose="020B0604020202020204" pitchFamily="34" charset="0"/>
              </a:rPr>
              <a:t>While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 3</a:t>
            </a:r>
            <a:r>
              <a:rPr lang="en-US" altLang="en-US" i="1">
                <a:latin typeface="Helvetica" panose="020B0604020202020204" pitchFamily="34" charset="0"/>
              </a:rPr>
              <a:t>n</a:t>
            </a:r>
            <a:r>
              <a:rPr lang="en-US" altLang="en-US" baseline="30000">
                <a:latin typeface="Helvetica" panose="020B0604020202020204" pitchFamily="34" charset="0"/>
              </a:rPr>
              <a:t>2</a:t>
            </a:r>
            <a:r>
              <a:rPr lang="en-US" altLang="en-US">
                <a:latin typeface="Helvetica" panose="020B0604020202020204" pitchFamily="34" charset="0"/>
              </a:rPr>
              <a:t> is in O(</a:t>
            </a:r>
            <a:r>
              <a:rPr lang="en-US" altLang="en-US" i="1">
                <a:latin typeface="Helvetica" panose="020B0604020202020204" pitchFamily="34" charset="0"/>
              </a:rPr>
              <a:t>n</a:t>
            </a:r>
            <a:r>
              <a:rPr lang="en-US" altLang="en-US" baseline="30000">
                <a:latin typeface="Helvetica" panose="020B0604020202020204" pitchFamily="34" charset="0"/>
              </a:rPr>
              <a:t>3</a:t>
            </a:r>
            <a:r>
              <a:rPr lang="en-US" altLang="en-US">
                <a:latin typeface="Helvetica" panose="020B0604020202020204" pitchFamily="34" charset="0"/>
              </a:rPr>
              <a:t>), we prefer O(</a:t>
            </a:r>
            <a:r>
              <a:rPr lang="en-US" altLang="en-US" i="1">
                <a:latin typeface="Helvetica" panose="020B0604020202020204" pitchFamily="34" charset="0"/>
              </a:rPr>
              <a:t>n</a:t>
            </a:r>
            <a:r>
              <a:rPr lang="en-US" altLang="en-US" baseline="30000">
                <a:latin typeface="Helvetica" panose="020B0604020202020204" pitchFamily="34" charset="0"/>
              </a:rPr>
              <a:t>2</a:t>
            </a:r>
            <a:r>
              <a:rPr lang="en-US" altLang="en-US">
                <a:latin typeface="Helvetica" panose="020B0604020202020204" pitchFamily="34" charset="0"/>
              </a:rPr>
              <a:t>).</a:t>
            </a:r>
            <a:endParaRPr lang="en-US" altLang="en-US" sz="2800">
              <a:latin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139D243-7798-4DA9-8A05-1C91821133A6}"/>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The Need for Data Structures</a:t>
            </a:r>
          </a:p>
        </p:txBody>
      </p:sp>
      <p:sp>
        <p:nvSpPr>
          <p:cNvPr id="5123" name="Rectangle 3">
            <a:extLst>
              <a:ext uri="{FF2B5EF4-FFF2-40B4-BE49-F238E27FC236}">
                <a16:creationId xmlns:a16="http://schemas.microsoft.com/office/drawing/2014/main" id="{6933C342-4F82-44FF-BE2D-9FE4631344C7}"/>
              </a:ext>
            </a:extLst>
          </p:cNvPr>
          <p:cNvSpPr>
            <a:spLocks noGrp="1" noChangeArrowheads="1"/>
          </p:cNvSpPr>
          <p:nvPr>
            <p:ph type="body" idx="1"/>
          </p:nvPr>
        </p:nvSpPr>
        <p:spPr>
          <a:xfrm>
            <a:off x="455613" y="1600200"/>
            <a:ext cx="8226425" cy="4572000"/>
          </a:xfrm>
        </p:spPr>
        <p:txBody>
          <a:bodyPr/>
          <a:lstStyle/>
          <a:p>
            <a:pPr eaLnBrk="1" hangingPunct="1">
              <a:buFontTx/>
              <a:buNone/>
            </a:pPr>
            <a:r>
              <a:rPr lang="en-US" altLang="en-US">
                <a:latin typeface="Helvetica" panose="020B0604020202020204" pitchFamily="34" charset="0"/>
              </a:rPr>
              <a:t>Data structures organize data</a:t>
            </a:r>
          </a:p>
          <a:p>
            <a:pPr eaLnBrk="1" hangingPunct="1">
              <a:buFontTx/>
              <a:buNone/>
            </a:pPr>
            <a:r>
              <a:rPr lang="en-US" altLang="en-US">
                <a:latin typeface="Helvetica" panose="020B0604020202020204" pitchFamily="34" charset="0"/>
                <a:sym typeface="Symbol" panose="05050102010706020507" pitchFamily="18" charset="2"/>
              </a:rPr>
              <a:t>		 </a:t>
            </a:r>
            <a:r>
              <a:rPr lang="en-US" altLang="en-US">
                <a:latin typeface="Helvetica" panose="020B0604020202020204" pitchFamily="34" charset="0"/>
              </a:rPr>
              <a:t>more efficient programs.</a:t>
            </a:r>
          </a:p>
          <a:p>
            <a:pPr eaLnBrk="1" hangingPunct="1">
              <a:buFontTx/>
              <a:buNone/>
            </a:pPr>
            <a:r>
              <a:rPr lang="en-US" altLang="en-US">
                <a:latin typeface="Helvetica" panose="020B0604020202020204" pitchFamily="34" charset="0"/>
              </a:rPr>
              <a:t>More powerful computers</a:t>
            </a:r>
          </a:p>
          <a:p>
            <a:pPr eaLnBrk="1" hangingPunct="1">
              <a:buFontTx/>
              <a:buNone/>
            </a:pPr>
            <a:r>
              <a:rPr lang="en-US" altLang="en-US">
                <a:latin typeface="Helvetica" panose="020B0604020202020204" pitchFamily="34" charset="0"/>
              </a:rPr>
              <a:t>		</a:t>
            </a:r>
            <a:r>
              <a:rPr lang="en-US" altLang="en-US">
                <a:latin typeface="Helvetica" panose="020B0604020202020204" pitchFamily="34" charset="0"/>
                <a:sym typeface="Symbol" panose="05050102010706020507" pitchFamily="18" charset="2"/>
              </a:rPr>
              <a:t> </a:t>
            </a:r>
            <a:r>
              <a:rPr lang="en-US" altLang="en-US">
                <a:latin typeface="Helvetica" panose="020B0604020202020204" pitchFamily="34" charset="0"/>
              </a:rPr>
              <a:t>more complex applications.</a:t>
            </a:r>
          </a:p>
          <a:p>
            <a:pPr eaLnBrk="1" hangingPunct="1">
              <a:buFontTx/>
              <a:buNone/>
            </a:pPr>
            <a:r>
              <a:rPr lang="en-US" altLang="en-US">
                <a:latin typeface="Helvetica" panose="020B0604020202020204" pitchFamily="34" charset="0"/>
              </a:rPr>
              <a:t>More complex applications demand more calculations.</a:t>
            </a:r>
          </a:p>
          <a:p>
            <a:pPr eaLnBrk="1" hangingPunct="1">
              <a:buFontTx/>
              <a:buNone/>
            </a:pPr>
            <a:r>
              <a:rPr lang="en-US" altLang="en-US">
                <a:latin typeface="Helvetica" panose="020B0604020202020204" pitchFamily="34" charset="0"/>
              </a:rPr>
              <a:t>Complex computing tasks are unlike our everyday experience.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F52B4500-CD97-4541-A954-84199DC855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DA870BB-C0C7-4E2A-BCF4-42A7D2EF14F9}" type="slidenum">
              <a:rPr lang="en-US" altLang="en-US" sz="1400"/>
              <a:pPr eaLnBrk="1" hangingPunct="1"/>
              <a:t>40</a:t>
            </a:fld>
            <a:endParaRPr lang="en-US" altLang="en-US" sz="1400"/>
          </a:p>
        </p:txBody>
      </p:sp>
      <p:sp>
        <p:nvSpPr>
          <p:cNvPr id="41987" name="Rectangle 2">
            <a:extLst>
              <a:ext uri="{FF2B5EF4-FFF2-40B4-BE49-F238E27FC236}">
                <a16:creationId xmlns:a16="http://schemas.microsoft.com/office/drawing/2014/main" id="{87D522A2-5E3F-406A-916C-D8E91B532488}"/>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Big-Oh Examples</a:t>
            </a:r>
          </a:p>
        </p:txBody>
      </p:sp>
      <p:sp>
        <p:nvSpPr>
          <p:cNvPr id="41988" name="Rectangle 3">
            <a:extLst>
              <a:ext uri="{FF2B5EF4-FFF2-40B4-BE49-F238E27FC236}">
                <a16:creationId xmlns:a16="http://schemas.microsoft.com/office/drawing/2014/main" id="{01AB2534-E9C4-4E30-9F16-57D955876FF8}"/>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90000"/>
              </a:lnSpc>
              <a:spcAft>
                <a:spcPct val="50000"/>
              </a:spcAft>
              <a:buFontTx/>
              <a:buNone/>
            </a:pPr>
            <a:r>
              <a:rPr lang="en-US" altLang="en-US">
                <a:latin typeface="Helvetica" panose="020B0604020202020204" pitchFamily="34" charset="0"/>
              </a:rPr>
              <a:t>Example 1: Finding value </a:t>
            </a:r>
            <a:r>
              <a:rPr lang="en-US" altLang="en-US" i="1">
                <a:latin typeface="Helvetica" panose="020B0604020202020204" pitchFamily="34" charset="0"/>
              </a:rPr>
              <a:t>X</a:t>
            </a:r>
            <a:r>
              <a:rPr lang="en-US" altLang="en-US">
                <a:latin typeface="Helvetica" panose="020B0604020202020204" pitchFamily="34" charset="0"/>
              </a:rPr>
              <a:t> in an array (average cost).</a:t>
            </a:r>
          </a:p>
          <a:p>
            <a:pPr marL="609600" indent="-609600" eaLnBrk="1" hangingPunct="1">
              <a:lnSpc>
                <a:spcPct val="90000"/>
              </a:lnSpc>
              <a:spcAft>
                <a:spcPts val="600"/>
              </a:spcAft>
              <a:buFontTx/>
              <a:buNone/>
            </a:pPr>
            <a:r>
              <a:rPr lang="en-US" altLang="en-US">
                <a:latin typeface="Helvetica" panose="020B0604020202020204" pitchFamily="34" charset="0"/>
              </a:rPr>
              <a:t>Then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 </a:t>
            </a:r>
            <a:r>
              <a:rPr lang="en-US" altLang="en-US" i="1">
                <a:latin typeface="Helvetica" panose="020B0604020202020204" pitchFamily="34" charset="0"/>
              </a:rPr>
              <a:t>c</a:t>
            </a:r>
            <a:r>
              <a:rPr lang="en-US" altLang="en-US" i="1" baseline="-25000">
                <a:latin typeface="Helvetica" panose="020B0604020202020204" pitchFamily="34" charset="0"/>
              </a:rPr>
              <a:t>s</a:t>
            </a:r>
            <a:r>
              <a:rPr lang="en-US" altLang="en-US" i="1">
                <a:latin typeface="Helvetica" panose="020B0604020202020204" pitchFamily="34" charset="0"/>
              </a:rPr>
              <a:t>n</a:t>
            </a:r>
            <a:r>
              <a:rPr lang="en-US" altLang="en-US">
                <a:latin typeface="Helvetica" panose="020B0604020202020204" pitchFamily="34" charset="0"/>
              </a:rPr>
              <a:t>/2.</a:t>
            </a:r>
          </a:p>
          <a:p>
            <a:pPr marL="609600" indent="-609600" eaLnBrk="1" hangingPunct="1">
              <a:lnSpc>
                <a:spcPct val="90000"/>
              </a:lnSpc>
              <a:spcAft>
                <a:spcPts val="600"/>
              </a:spcAft>
              <a:buFontTx/>
              <a:buNone/>
            </a:pPr>
            <a:r>
              <a:rPr lang="en-US" altLang="en-US">
                <a:latin typeface="Helvetica" panose="020B0604020202020204" pitchFamily="34" charset="0"/>
              </a:rPr>
              <a:t>For all values of </a:t>
            </a:r>
            <a:r>
              <a:rPr lang="en-US" altLang="en-US" i="1">
                <a:latin typeface="Helvetica" panose="020B0604020202020204" pitchFamily="34" charset="0"/>
              </a:rPr>
              <a:t>n</a:t>
            </a:r>
            <a:r>
              <a:rPr lang="en-US" altLang="en-US">
                <a:latin typeface="Helvetica" panose="020B0604020202020204" pitchFamily="34" charset="0"/>
              </a:rPr>
              <a:t> &gt; 1, </a:t>
            </a:r>
            <a:r>
              <a:rPr lang="en-US" altLang="en-US" i="1">
                <a:latin typeface="Helvetica" panose="020B0604020202020204" pitchFamily="34" charset="0"/>
              </a:rPr>
              <a:t>c</a:t>
            </a:r>
            <a:r>
              <a:rPr lang="en-US" altLang="en-US" i="1" baseline="-25000">
                <a:latin typeface="Helvetica" panose="020B0604020202020204" pitchFamily="34" charset="0"/>
              </a:rPr>
              <a:t>s</a:t>
            </a:r>
            <a:r>
              <a:rPr lang="en-US" altLang="en-US" i="1">
                <a:latin typeface="Helvetica" panose="020B0604020202020204" pitchFamily="34" charset="0"/>
              </a:rPr>
              <a:t>n</a:t>
            </a:r>
            <a:r>
              <a:rPr lang="en-US" altLang="en-US">
                <a:latin typeface="Helvetica" panose="020B0604020202020204" pitchFamily="34" charset="0"/>
              </a:rPr>
              <a:t>/2 &lt;= </a:t>
            </a:r>
            <a:r>
              <a:rPr lang="en-US" altLang="en-US" i="1">
                <a:latin typeface="Helvetica" panose="020B0604020202020204" pitchFamily="34" charset="0"/>
              </a:rPr>
              <a:t>c</a:t>
            </a:r>
            <a:r>
              <a:rPr lang="en-US" altLang="en-US" i="1" baseline="-25000">
                <a:latin typeface="Helvetica" panose="020B0604020202020204" pitchFamily="34" charset="0"/>
              </a:rPr>
              <a:t>s</a:t>
            </a:r>
            <a:r>
              <a:rPr lang="en-US" altLang="en-US" i="1">
                <a:latin typeface="Helvetica" panose="020B0604020202020204" pitchFamily="34" charset="0"/>
              </a:rPr>
              <a:t>n</a:t>
            </a:r>
            <a:r>
              <a:rPr lang="en-US" altLang="en-US">
                <a:latin typeface="Helvetica" panose="020B0604020202020204" pitchFamily="34" charset="0"/>
              </a:rPr>
              <a:t>.</a:t>
            </a:r>
          </a:p>
          <a:p>
            <a:pPr marL="609600" indent="-609600" eaLnBrk="1" hangingPunct="1">
              <a:lnSpc>
                <a:spcPct val="90000"/>
              </a:lnSpc>
              <a:spcAft>
                <a:spcPts val="600"/>
              </a:spcAft>
              <a:buFontTx/>
              <a:buNone/>
            </a:pPr>
            <a:r>
              <a:rPr lang="en-US" altLang="en-US">
                <a:latin typeface="Helvetica" panose="020B0604020202020204" pitchFamily="34" charset="0"/>
              </a:rPr>
              <a:t>Therefore, the definition is satisfied for </a:t>
            </a:r>
            <a:r>
              <a:rPr lang="en-US" altLang="en-US" i="1">
                <a:latin typeface="Helvetica" panose="020B0604020202020204" pitchFamily="34" charset="0"/>
              </a:rPr>
              <a:t>f(n)=n</a:t>
            </a:r>
            <a:r>
              <a:rPr lang="en-US" altLang="en-US">
                <a:latin typeface="Helvetica" panose="020B0604020202020204" pitchFamily="34" charset="0"/>
              </a:rPr>
              <a:t>, </a:t>
            </a:r>
            <a:r>
              <a:rPr lang="en-US" altLang="en-US" i="1">
                <a:latin typeface="Helvetica" panose="020B0604020202020204" pitchFamily="34" charset="0"/>
              </a:rPr>
              <a:t>n</a:t>
            </a:r>
            <a:r>
              <a:rPr lang="en-US" altLang="en-US" baseline="-25000">
                <a:latin typeface="Helvetica" panose="020B0604020202020204" pitchFamily="34" charset="0"/>
              </a:rPr>
              <a:t>0</a:t>
            </a:r>
            <a:r>
              <a:rPr lang="en-US" altLang="en-US">
                <a:latin typeface="Helvetica" panose="020B0604020202020204" pitchFamily="34" charset="0"/>
              </a:rPr>
              <a:t> = 1, and </a:t>
            </a:r>
            <a:r>
              <a:rPr lang="en-US" altLang="en-US" i="1">
                <a:latin typeface="Helvetica" panose="020B0604020202020204" pitchFamily="34" charset="0"/>
              </a:rPr>
              <a:t>c</a:t>
            </a:r>
            <a:r>
              <a:rPr lang="en-US" altLang="en-US">
                <a:latin typeface="Helvetica" panose="020B0604020202020204" pitchFamily="34" charset="0"/>
              </a:rPr>
              <a:t> = </a:t>
            </a:r>
            <a:r>
              <a:rPr lang="en-US" altLang="en-US" i="1">
                <a:latin typeface="Helvetica" panose="020B0604020202020204" pitchFamily="34" charset="0"/>
              </a:rPr>
              <a:t>c</a:t>
            </a:r>
            <a:r>
              <a:rPr lang="en-US" altLang="en-US" i="1" baseline="-25000">
                <a:latin typeface="Helvetica" panose="020B0604020202020204" pitchFamily="34" charset="0"/>
              </a:rPr>
              <a:t>s</a:t>
            </a:r>
            <a:r>
              <a:rPr lang="en-US" altLang="en-US">
                <a:latin typeface="Helvetica" panose="020B0604020202020204" pitchFamily="34" charset="0"/>
              </a:rPr>
              <a:t>.</a:t>
            </a:r>
          </a:p>
          <a:p>
            <a:pPr marL="609600" indent="-609600" eaLnBrk="1" hangingPunct="1">
              <a:lnSpc>
                <a:spcPct val="90000"/>
              </a:lnSpc>
              <a:spcAft>
                <a:spcPts val="600"/>
              </a:spcAft>
              <a:buFontTx/>
              <a:buNone/>
            </a:pPr>
            <a:r>
              <a:rPr lang="en-US" altLang="en-US">
                <a:latin typeface="Helvetica" panose="020B0604020202020204" pitchFamily="34" charset="0"/>
              </a:rPr>
              <a:t>Hence,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is in O(</a:t>
            </a:r>
            <a:r>
              <a:rPr lang="en-US" altLang="en-US" i="1">
                <a:latin typeface="Helvetica" panose="020B0604020202020204" pitchFamily="34" charset="0"/>
              </a:rPr>
              <a:t>n</a:t>
            </a:r>
            <a:r>
              <a:rPr lang="en-US" altLang="en-US">
                <a:latin typeface="Helvetica" panose="020B0604020202020204" pitchFamily="34"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535B8B99-22D9-42F4-9BD0-FACE9A27C4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0B531F2-D208-4571-98E7-E8FAE6206B41}" type="slidenum">
              <a:rPr lang="en-US" altLang="en-US" sz="1400"/>
              <a:pPr eaLnBrk="1" hangingPunct="1"/>
              <a:t>41</a:t>
            </a:fld>
            <a:endParaRPr lang="en-US" altLang="en-US" sz="1400"/>
          </a:p>
        </p:txBody>
      </p:sp>
      <p:sp>
        <p:nvSpPr>
          <p:cNvPr id="43011" name="Rectangle 2">
            <a:extLst>
              <a:ext uri="{FF2B5EF4-FFF2-40B4-BE49-F238E27FC236}">
                <a16:creationId xmlns:a16="http://schemas.microsoft.com/office/drawing/2014/main" id="{2FD0130C-6DB6-4D9B-9AB4-ACB3857788EA}"/>
              </a:ext>
            </a:extLst>
          </p:cNvPr>
          <p:cNvSpPr>
            <a:spLocks noGrp="1" noChangeArrowheads="1"/>
          </p:cNvSpPr>
          <p:nvPr>
            <p:ph type="title"/>
          </p:nvPr>
        </p:nvSpPr>
        <p:spPr>
          <a:xfrm>
            <a:off x="457200" y="457200"/>
            <a:ext cx="8226425" cy="762000"/>
          </a:xfrm>
        </p:spPr>
        <p:txBody>
          <a:bodyPr/>
          <a:lstStyle/>
          <a:p>
            <a:pPr eaLnBrk="1" hangingPunct="1"/>
            <a:r>
              <a:rPr lang="en-US" altLang="en-US">
                <a:latin typeface="Helvetica" panose="020B0604020202020204" pitchFamily="34" charset="0"/>
              </a:rPr>
              <a:t>Big-Oh Examples (2)</a:t>
            </a:r>
          </a:p>
        </p:txBody>
      </p:sp>
      <p:sp>
        <p:nvSpPr>
          <p:cNvPr id="43012" name="Rectangle 3">
            <a:extLst>
              <a:ext uri="{FF2B5EF4-FFF2-40B4-BE49-F238E27FC236}">
                <a16:creationId xmlns:a16="http://schemas.microsoft.com/office/drawing/2014/main" id="{9877E7F9-1B87-431D-AE6A-91C1B93990DA}"/>
              </a:ext>
            </a:extLst>
          </p:cNvPr>
          <p:cNvSpPr>
            <a:spLocks noGrp="1" noChangeArrowheads="1"/>
          </p:cNvSpPr>
          <p:nvPr>
            <p:ph type="body" idx="1"/>
          </p:nvPr>
        </p:nvSpPr>
        <p:spPr>
          <a:xfrm>
            <a:off x="533400" y="1600200"/>
            <a:ext cx="8226425" cy="4570413"/>
          </a:xfrm>
        </p:spPr>
        <p:txBody>
          <a:bodyPr/>
          <a:lstStyle/>
          <a:p>
            <a:pPr marL="609600" indent="-609600" eaLnBrk="1" hangingPunct="1">
              <a:lnSpc>
                <a:spcPct val="90000"/>
              </a:lnSpc>
              <a:spcAft>
                <a:spcPct val="50000"/>
              </a:spcAft>
              <a:buFontTx/>
              <a:buNone/>
            </a:pPr>
            <a:r>
              <a:rPr lang="en-US" altLang="en-US" sz="2800">
                <a:latin typeface="Helvetica" panose="020B0604020202020204" pitchFamily="34" charset="0"/>
              </a:rPr>
              <a:t>Example 2: Suppose </a:t>
            </a:r>
            <a:r>
              <a:rPr lang="en-US" altLang="en-US" sz="2800" b="1">
                <a:latin typeface="Helvetica" panose="020B0604020202020204" pitchFamily="34" charset="0"/>
              </a:rPr>
              <a:t>T</a:t>
            </a:r>
            <a:r>
              <a:rPr lang="en-US" altLang="en-US" sz="2800">
                <a:latin typeface="Helvetica" panose="020B0604020202020204" pitchFamily="34" charset="0"/>
              </a:rPr>
              <a:t>(</a:t>
            </a:r>
            <a:r>
              <a:rPr lang="en-US" altLang="en-US" sz="2800" i="1">
                <a:latin typeface="Helvetica" panose="020B0604020202020204" pitchFamily="34" charset="0"/>
              </a:rPr>
              <a:t>n</a:t>
            </a:r>
            <a:r>
              <a:rPr lang="en-US" altLang="en-US" sz="2800">
                <a:latin typeface="Helvetica" panose="020B0604020202020204" pitchFamily="34" charset="0"/>
              </a:rPr>
              <a:t>) = </a:t>
            </a:r>
            <a:r>
              <a:rPr lang="en-US" altLang="en-US" sz="2800" i="1">
                <a:latin typeface="Helvetica" panose="020B0604020202020204" pitchFamily="34" charset="0"/>
              </a:rPr>
              <a:t>c</a:t>
            </a:r>
            <a:r>
              <a:rPr lang="en-US" altLang="en-US" sz="2800" baseline="-25000">
                <a:latin typeface="Helvetica" panose="020B0604020202020204" pitchFamily="34" charset="0"/>
              </a:rPr>
              <a:t>1</a:t>
            </a:r>
            <a:r>
              <a:rPr lang="en-US" altLang="en-US" sz="2800" i="1">
                <a:latin typeface="Helvetica" panose="020B0604020202020204" pitchFamily="34" charset="0"/>
              </a:rPr>
              <a:t>n</a:t>
            </a:r>
            <a:r>
              <a:rPr lang="en-US" altLang="en-US" sz="2800" baseline="30000">
                <a:latin typeface="Helvetica" panose="020B0604020202020204" pitchFamily="34" charset="0"/>
              </a:rPr>
              <a:t>2</a:t>
            </a:r>
            <a:r>
              <a:rPr lang="en-US" altLang="en-US" sz="2800">
                <a:latin typeface="Helvetica" panose="020B0604020202020204" pitchFamily="34" charset="0"/>
              </a:rPr>
              <a:t> + </a:t>
            </a:r>
            <a:r>
              <a:rPr lang="en-US" altLang="en-US" sz="2800" i="1">
                <a:latin typeface="Helvetica" panose="020B0604020202020204" pitchFamily="34" charset="0"/>
              </a:rPr>
              <a:t>c</a:t>
            </a:r>
            <a:r>
              <a:rPr lang="en-US" altLang="en-US" sz="2800" baseline="-25000">
                <a:latin typeface="Helvetica" panose="020B0604020202020204" pitchFamily="34" charset="0"/>
              </a:rPr>
              <a:t>2</a:t>
            </a:r>
            <a:r>
              <a:rPr lang="en-US" altLang="en-US" sz="2800" i="1">
                <a:latin typeface="Helvetica" panose="020B0604020202020204" pitchFamily="34" charset="0"/>
              </a:rPr>
              <a:t>n, where c</a:t>
            </a:r>
            <a:r>
              <a:rPr lang="en-US" altLang="en-US" sz="2800" baseline="-25000">
                <a:latin typeface="Helvetica" panose="020B0604020202020204" pitchFamily="34" charset="0"/>
              </a:rPr>
              <a:t>1</a:t>
            </a:r>
            <a:r>
              <a:rPr lang="en-US" altLang="en-US" sz="2800">
                <a:latin typeface="Helvetica" panose="020B0604020202020204" pitchFamily="34" charset="0"/>
              </a:rPr>
              <a:t> and </a:t>
            </a:r>
            <a:r>
              <a:rPr lang="en-US" altLang="en-US" sz="2800" i="1">
                <a:latin typeface="Helvetica" panose="020B0604020202020204" pitchFamily="34" charset="0"/>
              </a:rPr>
              <a:t>c</a:t>
            </a:r>
            <a:r>
              <a:rPr lang="en-US" altLang="en-US" sz="2800" baseline="-25000">
                <a:latin typeface="Helvetica" panose="020B0604020202020204" pitchFamily="34" charset="0"/>
              </a:rPr>
              <a:t>2 </a:t>
            </a:r>
            <a:r>
              <a:rPr lang="en-US" altLang="en-US" sz="2800">
                <a:latin typeface="Helvetica" panose="020B0604020202020204" pitchFamily="34" charset="0"/>
              </a:rPr>
              <a:t>are positive.</a:t>
            </a:r>
          </a:p>
          <a:p>
            <a:pPr marL="609600" indent="-609600" eaLnBrk="1" hangingPunct="1">
              <a:lnSpc>
                <a:spcPct val="90000"/>
              </a:lnSpc>
              <a:spcAft>
                <a:spcPct val="50000"/>
              </a:spcAft>
              <a:buFontTx/>
              <a:buNone/>
            </a:pPr>
            <a:r>
              <a:rPr lang="en-US" altLang="en-US" sz="2800" i="1">
                <a:latin typeface="Helvetica" panose="020B0604020202020204" pitchFamily="34" charset="0"/>
              </a:rPr>
              <a:t>c</a:t>
            </a:r>
            <a:r>
              <a:rPr lang="en-US" altLang="en-US" sz="2800" baseline="-25000">
                <a:latin typeface="Helvetica" panose="020B0604020202020204" pitchFamily="34" charset="0"/>
              </a:rPr>
              <a:t>1</a:t>
            </a:r>
            <a:r>
              <a:rPr lang="en-US" altLang="en-US" sz="2800" i="1">
                <a:latin typeface="Helvetica" panose="020B0604020202020204" pitchFamily="34" charset="0"/>
              </a:rPr>
              <a:t>n</a:t>
            </a:r>
            <a:r>
              <a:rPr lang="en-US" altLang="en-US" sz="2800" baseline="30000">
                <a:latin typeface="Helvetica" panose="020B0604020202020204" pitchFamily="34" charset="0"/>
              </a:rPr>
              <a:t>2</a:t>
            </a:r>
            <a:r>
              <a:rPr lang="en-US" altLang="en-US" sz="2800">
                <a:latin typeface="Helvetica" panose="020B0604020202020204" pitchFamily="34" charset="0"/>
              </a:rPr>
              <a:t> + </a:t>
            </a:r>
            <a:r>
              <a:rPr lang="en-US" altLang="en-US" sz="2800" i="1">
                <a:latin typeface="Helvetica" panose="020B0604020202020204" pitchFamily="34" charset="0"/>
              </a:rPr>
              <a:t>c</a:t>
            </a:r>
            <a:r>
              <a:rPr lang="en-US" altLang="en-US" sz="2800" baseline="-25000">
                <a:latin typeface="Helvetica" panose="020B0604020202020204" pitchFamily="34" charset="0"/>
              </a:rPr>
              <a:t>2</a:t>
            </a:r>
            <a:r>
              <a:rPr lang="en-US" altLang="en-US" sz="2800" i="1">
                <a:latin typeface="Helvetica" panose="020B0604020202020204" pitchFamily="34" charset="0"/>
              </a:rPr>
              <a:t>n</a:t>
            </a:r>
            <a:r>
              <a:rPr lang="en-US" altLang="en-US" sz="2800">
                <a:latin typeface="Helvetica" panose="020B0604020202020204" pitchFamily="34" charset="0"/>
              </a:rPr>
              <a:t> &lt;= </a:t>
            </a:r>
            <a:r>
              <a:rPr lang="en-US" altLang="en-US" sz="2800" i="1">
                <a:latin typeface="Helvetica" panose="020B0604020202020204" pitchFamily="34" charset="0"/>
              </a:rPr>
              <a:t>c</a:t>
            </a:r>
            <a:r>
              <a:rPr lang="en-US" altLang="en-US" sz="2800" baseline="-25000">
                <a:latin typeface="Helvetica" panose="020B0604020202020204" pitchFamily="34" charset="0"/>
              </a:rPr>
              <a:t>1</a:t>
            </a:r>
            <a:r>
              <a:rPr lang="en-US" altLang="en-US" sz="2800" i="1">
                <a:latin typeface="Helvetica" panose="020B0604020202020204" pitchFamily="34" charset="0"/>
              </a:rPr>
              <a:t>n</a:t>
            </a:r>
            <a:r>
              <a:rPr lang="en-US" altLang="en-US" sz="2800" baseline="30000">
                <a:latin typeface="Helvetica" panose="020B0604020202020204" pitchFamily="34" charset="0"/>
              </a:rPr>
              <a:t>2</a:t>
            </a:r>
            <a:r>
              <a:rPr lang="en-US" altLang="en-US" sz="2800">
                <a:latin typeface="Helvetica" panose="020B0604020202020204" pitchFamily="34" charset="0"/>
              </a:rPr>
              <a:t> + </a:t>
            </a:r>
            <a:r>
              <a:rPr lang="en-US" altLang="en-US" sz="2800" i="1">
                <a:latin typeface="Helvetica" panose="020B0604020202020204" pitchFamily="34" charset="0"/>
              </a:rPr>
              <a:t>c</a:t>
            </a:r>
            <a:r>
              <a:rPr lang="en-US" altLang="en-US" sz="2800" baseline="-25000">
                <a:latin typeface="Helvetica" panose="020B0604020202020204" pitchFamily="34" charset="0"/>
              </a:rPr>
              <a:t>2</a:t>
            </a:r>
            <a:r>
              <a:rPr lang="en-US" altLang="en-US" sz="2800" i="1">
                <a:latin typeface="Helvetica" panose="020B0604020202020204" pitchFamily="34" charset="0"/>
              </a:rPr>
              <a:t>n</a:t>
            </a:r>
            <a:r>
              <a:rPr lang="en-US" altLang="en-US" sz="2800" baseline="30000">
                <a:latin typeface="Helvetica" panose="020B0604020202020204" pitchFamily="34" charset="0"/>
              </a:rPr>
              <a:t>2</a:t>
            </a:r>
            <a:r>
              <a:rPr lang="en-US" altLang="en-US" sz="2800">
                <a:latin typeface="Helvetica" panose="020B0604020202020204" pitchFamily="34" charset="0"/>
              </a:rPr>
              <a:t> &lt;= (</a:t>
            </a:r>
            <a:r>
              <a:rPr lang="en-US" altLang="en-US" sz="2800" i="1">
                <a:latin typeface="Helvetica" panose="020B0604020202020204" pitchFamily="34" charset="0"/>
              </a:rPr>
              <a:t>c</a:t>
            </a:r>
            <a:r>
              <a:rPr lang="en-US" altLang="en-US" sz="2800" baseline="-25000">
                <a:latin typeface="Helvetica" panose="020B0604020202020204" pitchFamily="34" charset="0"/>
              </a:rPr>
              <a:t>1</a:t>
            </a:r>
            <a:r>
              <a:rPr lang="en-US" altLang="en-US" sz="2800">
                <a:latin typeface="Helvetica" panose="020B0604020202020204" pitchFamily="34" charset="0"/>
              </a:rPr>
              <a:t> + </a:t>
            </a:r>
            <a:r>
              <a:rPr lang="en-US" altLang="en-US" sz="2800" i="1">
                <a:latin typeface="Helvetica" panose="020B0604020202020204" pitchFamily="34" charset="0"/>
              </a:rPr>
              <a:t>c</a:t>
            </a:r>
            <a:r>
              <a:rPr lang="en-US" altLang="en-US" sz="2800" baseline="-25000">
                <a:latin typeface="Helvetica" panose="020B0604020202020204" pitchFamily="34" charset="0"/>
              </a:rPr>
              <a:t>2</a:t>
            </a:r>
            <a:r>
              <a:rPr lang="en-US" altLang="en-US" sz="2800">
                <a:latin typeface="Helvetica" panose="020B0604020202020204" pitchFamily="34" charset="0"/>
              </a:rPr>
              <a:t>)</a:t>
            </a:r>
            <a:r>
              <a:rPr lang="en-US" altLang="en-US" sz="2800" i="1">
                <a:latin typeface="Helvetica" panose="020B0604020202020204" pitchFamily="34" charset="0"/>
              </a:rPr>
              <a:t>n</a:t>
            </a:r>
            <a:r>
              <a:rPr lang="en-US" altLang="en-US" sz="2800" baseline="30000">
                <a:latin typeface="Helvetica" panose="020B0604020202020204" pitchFamily="34" charset="0"/>
              </a:rPr>
              <a:t>2</a:t>
            </a:r>
            <a:r>
              <a:rPr lang="en-US" altLang="en-US" sz="2800">
                <a:latin typeface="Helvetica" panose="020B0604020202020204" pitchFamily="34" charset="0"/>
              </a:rPr>
              <a:t> for all </a:t>
            </a:r>
            <a:r>
              <a:rPr lang="en-US" altLang="en-US" sz="2800" i="1">
                <a:latin typeface="Helvetica" panose="020B0604020202020204" pitchFamily="34" charset="0"/>
              </a:rPr>
              <a:t>n</a:t>
            </a:r>
            <a:r>
              <a:rPr lang="en-US" altLang="en-US" sz="2800">
                <a:latin typeface="Helvetica" panose="020B0604020202020204" pitchFamily="34" charset="0"/>
              </a:rPr>
              <a:t> &gt; 1.</a:t>
            </a:r>
          </a:p>
          <a:p>
            <a:pPr marL="609600" indent="-609600" eaLnBrk="1" hangingPunct="1">
              <a:lnSpc>
                <a:spcPct val="90000"/>
              </a:lnSpc>
              <a:buFontTx/>
              <a:buNone/>
            </a:pPr>
            <a:r>
              <a:rPr lang="en-US" altLang="en-US" sz="2800" b="1">
                <a:latin typeface="Helvetica" panose="020B0604020202020204" pitchFamily="34" charset="0"/>
              </a:rPr>
              <a:t>Then T</a:t>
            </a:r>
            <a:r>
              <a:rPr lang="en-US" altLang="en-US" sz="2800">
                <a:latin typeface="Helvetica" panose="020B0604020202020204" pitchFamily="34" charset="0"/>
              </a:rPr>
              <a:t>(</a:t>
            </a:r>
            <a:r>
              <a:rPr lang="en-US" altLang="en-US" sz="2800" i="1">
                <a:latin typeface="Helvetica" panose="020B0604020202020204" pitchFamily="34" charset="0"/>
              </a:rPr>
              <a:t>n</a:t>
            </a:r>
            <a:r>
              <a:rPr lang="en-US" altLang="en-US" sz="2800">
                <a:latin typeface="Helvetica" panose="020B0604020202020204" pitchFamily="34" charset="0"/>
              </a:rPr>
              <a:t>) &lt;= </a:t>
            </a:r>
            <a:r>
              <a:rPr lang="en-US" altLang="en-US" sz="2800" i="1">
                <a:latin typeface="Helvetica" panose="020B0604020202020204" pitchFamily="34" charset="0"/>
              </a:rPr>
              <a:t>cn</a:t>
            </a:r>
            <a:r>
              <a:rPr lang="en-US" altLang="en-US" sz="2800" baseline="30000">
                <a:latin typeface="Helvetica" panose="020B0604020202020204" pitchFamily="34" charset="0"/>
              </a:rPr>
              <a:t>2</a:t>
            </a:r>
            <a:r>
              <a:rPr lang="en-US" altLang="en-US" sz="2800">
                <a:latin typeface="Helvetica" panose="020B0604020202020204" pitchFamily="34" charset="0"/>
              </a:rPr>
              <a:t> whenever </a:t>
            </a:r>
            <a:r>
              <a:rPr lang="en-US" altLang="en-US" sz="2800" i="1">
                <a:latin typeface="Helvetica" panose="020B0604020202020204" pitchFamily="34" charset="0"/>
              </a:rPr>
              <a:t>n</a:t>
            </a:r>
            <a:r>
              <a:rPr lang="en-US" altLang="en-US" sz="2800">
                <a:latin typeface="Helvetica" panose="020B0604020202020204" pitchFamily="34" charset="0"/>
              </a:rPr>
              <a:t> &gt; </a:t>
            </a:r>
            <a:r>
              <a:rPr lang="en-US" altLang="en-US" sz="2800" i="1">
                <a:latin typeface="Helvetica" panose="020B0604020202020204" pitchFamily="34" charset="0"/>
              </a:rPr>
              <a:t>n</a:t>
            </a:r>
            <a:r>
              <a:rPr lang="en-US" altLang="en-US" sz="2800" baseline="-25000">
                <a:latin typeface="Helvetica" panose="020B0604020202020204" pitchFamily="34" charset="0"/>
              </a:rPr>
              <a:t>0</a:t>
            </a:r>
            <a:r>
              <a:rPr lang="en-US" altLang="en-US" sz="2800">
                <a:latin typeface="Helvetica" panose="020B0604020202020204" pitchFamily="34" charset="0"/>
              </a:rPr>
              <a:t>, for </a:t>
            </a:r>
            <a:r>
              <a:rPr lang="en-US" altLang="en-US" sz="2800" i="1">
                <a:latin typeface="Helvetica" panose="020B0604020202020204" pitchFamily="34" charset="0"/>
              </a:rPr>
              <a:t>c</a:t>
            </a:r>
            <a:r>
              <a:rPr lang="en-US" altLang="en-US" sz="2800">
                <a:latin typeface="Helvetica" panose="020B0604020202020204" pitchFamily="34" charset="0"/>
              </a:rPr>
              <a:t> = </a:t>
            </a:r>
            <a:r>
              <a:rPr lang="en-US" altLang="en-US" sz="2800" i="1">
                <a:latin typeface="Helvetica" panose="020B0604020202020204" pitchFamily="34" charset="0"/>
              </a:rPr>
              <a:t>c</a:t>
            </a:r>
            <a:r>
              <a:rPr lang="en-US" altLang="en-US" sz="2800" baseline="-25000">
                <a:latin typeface="Helvetica" panose="020B0604020202020204" pitchFamily="34" charset="0"/>
              </a:rPr>
              <a:t>1</a:t>
            </a:r>
            <a:r>
              <a:rPr lang="en-US" altLang="en-US" sz="2800">
                <a:latin typeface="Helvetica" panose="020B0604020202020204" pitchFamily="34" charset="0"/>
              </a:rPr>
              <a:t> + </a:t>
            </a:r>
            <a:r>
              <a:rPr lang="en-US" altLang="en-US" sz="2800" i="1">
                <a:latin typeface="Helvetica" panose="020B0604020202020204" pitchFamily="34" charset="0"/>
              </a:rPr>
              <a:t>c</a:t>
            </a:r>
            <a:r>
              <a:rPr lang="en-US" altLang="en-US" sz="2800" baseline="-25000">
                <a:latin typeface="Helvetica" panose="020B0604020202020204" pitchFamily="34" charset="0"/>
              </a:rPr>
              <a:t>2</a:t>
            </a:r>
            <a:r>
              <a:rPr lang="en-US" altLang="en-US" sz="2800">
                <a:latin typeface="Helvetica" panose="020B0604020202020204" pitchFamily="34" charset="0"/>
              </a:rPr>
              <a:t> and </a:t>
            </a:r>
            <a:r>
              <a:rPr lang="en-US" altLang="en-US" sz="2800" i="1">
                <a:latin typeface="Helvetica" panose="020B0604020202020204" pitchFamily="34" charset="0"/>
              </a:rPr>
              <a:t>n</a:t>
            </a:r>
            <a:r>
              <a:rPr lang="en-US" altLang="en-US" sz="2800" baseline="-25000">
                <a:latin typeface="Helvetica" panose="020B0604020202020204" pitchFamily="34" charset="0"/>
              </a:rPr>
              <a:t>0</a:t>
            </a:r>
            <a:r>
              <a:rPr lang="en-US" altLang="en-US" sz="2800">
                <a:latin typeface="Helvetica" panose="020B0604020202020204" pitchFamily="34" charset="0"/>
              </a:rPr>
              <a:t> = 1.</a:t>
            </a:r>
          </a:p>
          <a:p>
            <a:pPr marL="609600" indent="-609600" eaLnBrk="1" hangingPunct="1">
              <a:lnSpc>
                <a:spcPct val="20000"/>
              </a:lnSpc>
              <a:buFontTx/>
              <a:buNone/>
            </a:pPr>
            <a:endParaRPr lang="en-US" altLang="en-US" sz="2800">
              <a:latin typeface="Helvetica" panose="020B0604020202020204" pitchFamily="34" charset="0"/>
            </a:endParaRPr>
          </a:p>
          <a:p>
            <a:pPr marL="609600" indent="-609600" eaLnBrk="1" hangingPunct="1">
              <a:lnSpc>
                <a:spcPct val="90000"/>
              </a:lnSpc>
              <a:buFontTx/>
              <a:buNone/>
            </a:pPr>
            <a:r>
              <a:rPr lang="en-US" altLang="en-US" sz="2800">
                <a:latin typeface="Helvetica" panose="020B0604020202020204" pitchFamily="34" charset="0"/>
              </a:rPr>
              <a:t>Therefore, </a:t>
            </a:r>
            <a:r>
              <a:rPr lang="en-US" altLang="en-US" sz="2800" b="1">
                <a:latin typeface="Helvetica" panose="020B0604020202020204" pitchFamily="34" charset="0"/>
              </a:rPr>
              <a:t>T</a:t>
            </a:r>
            <a:r>
              <a:rPr lang="en-US" altLang="en-US" sz="2800">
                <a:latin typeface="Helvetica" panose="020B0604020202020204" pitchFamily="34" charset="0"/>
              </a:rPr>
              <a:t>(</a:t>
            </a:r>
            <a:r>
              <a:rPr lang="en-US" altLang="en-US" sz="2800" i="1">
                <a:latin typeface="Helvetica" panose="020B0604020202020204" pitchFamily="34" charset="0"/>
              </a:rPr>
              <a:t>n</a:t>
            </a:r>
            <a:r>
              <a:rPr lang="en-US" altLang="en-US" sz="2800">
                <a:latin typeface="Helvetica" panose="020B0604020202020204" pitchFamily="34" charset="0"/>
              </a:rPr>
              <a:t>) is in O(</a:t>
            </a:r>
            <a:r>
              <a:rPr lang="en-US" altLang="en-US" sz="2800" i="1">
                <a:latin typeface="Helvetica" panose="020B0604020202020204" pitchFamily="34" charset="0"/>
              </a:rPr>
              <a:t>n</a:t>
            </a:r>
            <a:r>
              <a:rPr lang="en-US" altLang="en-US" sz="2800" baseline="30000">
                <a:latin typeface="Helvetica" panose="020B0604020202020204" pitchFamily="34" charset="0"/>
              </a:rPr>
              <a:t>2</a:t>
            </a:r>
            <a:r>
              <a:rPr lang="en-US" altLang="en-US" sz="2800">
                <a:latin typeface="Helvetica" panose="020B0604020202020204" pitchFamily="34" charset="0"/>
              </a:rPr>
              <a:t>) by definition.</a:t>
            </a:r>
          </a:p>
          <a:p>
            <a:pPr marL="609600" indent="-609600" eaLnBrk="1" hangingPunct="1">
              <a:lnSpc>
                <a:spcPct val="70000"/>
              </a:lnSpc>
              <a:buFontTx/>
              <a:buNone/>
            </a:pPr>
            <a:endParaRPr lang="en-US" altLang="en-US" sz="2800">
              <a:latin typeface="Helvetica" panose="020B0604020202020204" pitchFamily="34" charset="0"/>
            </a:endParaRPr>
          </a:p>
          <a:p>
            <a:pPr marL="609600" indent="-609600" eaLnBrk="1" hangingPunct="1">
              <a:lnSpc>
                <a:spcPct val="90000"/>
              </a:lnSpc>
              <a:buFontTx/>
              <a:buNone/>
            </a:pPr>
            <a:r>
              <a:rPr lang="en-US" altLang="en-US" sz="2800">
                <a:latin typeface="Helvetica" panose="020B0604020202020204" pitchFamily="34" charset="0"/>
              </a:rPr>
              <a:t>Example 3: </a:t>
            </a:r>
            <a:r>
              <a:rPr lang="en-US" altLang="en-US" sz="2800" b="1">
                <a:latin typeface="Helvetica" panose="020B0604020202020204" pitchFamily="34" charset="0"/>
              </a:rPr>
              <a:t>T</a:t>
            </a:r>
            <a:r>
              <a:rPr lang="en-US" altLang="en-US" sz="2800">
                <a:latin typeface="Helvetica" panose="020B0604020202020204" pitchFamily="34" charset="0"/>
              </a:rPr>
              <a:t>(</a:t>
            </a:r>
            <a:r>
              <a:rPr lang="en-US" altLang="en-US" sz="2800" i="1">
                <a:latin typeface="Helvetica" panose="020B0604020202020204" pitchFamily="34" charset="0"/>
              </a:rPr>
              <a:t>n</a:t>
            </a:r>
            <a:r>
              <a:rPr lang="en-US" altLang="en-US" sz="2800">
                <a:latin typeface="Helvetica" panose="020B0604020202020204" pitchFamily="34" charset="0"/>
              </a:rPr>
              <a:t>) = </a:t>
            </a:r>
            <a:r>
              <a:rPr lang="en-US" altLang="en-US" sz="2800" i="1">
                <a:latin typeface="Helvetica" panose="020B0604020202020204" pitchFamily="34" charset="0"/>
              </a:rPr>
              <a:t>c</a:t>
            </a:r>
            <a:r>
              <a:rPr lang="en-US" altLang="en-US" sz="2800">
                <a:latin typeface="Helvetica" panose="020B0604020202020204" pitchFamily="34" charset="0"/>
              </a:rPr>
              <a:t>.  Then </a:t>
            </a:r>
            <a:r>
              <a:rPr lang="en-US" altLang="en-US" sz="2800" b="1">
                <a:latin typeface="Helvetica" panose="020B0604020202020204" pitchFamily="34" charset="0"/>
              </a:rPr>
              <a:t>T</a:t>
            </a:r>
            <a:r>
              <a:rPr lang="en-US" altLang="en-US" sz="2800">
                <a:latin typeface="Helvetica" panose="020B0604020202020204" pitchFamily="34" charset="0"/>
              </a:rPr>
              <a:t>(</a:t>
            </a:r>
            <a:r>
              <a:rPr lang="en-US" altLang="en-US" sz="2800" i="1">
                <a:latin typeface="Helvetica" panose="020B0604020202020204" pitchFamily="34" charset="0"/>
              </a:rPr>
              <a:t>n</a:t>
            </a:r>
            <a:r>
              <a:rPr lang="en-US" altLang="en-US" sz="2800">
                <a:latin typeface="Helvetica" panose="020B0604020202020204" pitchFamily="34" charset="0"/>
              </a:rPr>
              <a:t>) is in O(1).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834EAD35-0B12-4F29-90F7-7B8A28BEE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BB81BB-1945-4951-A5D2-8736F9E34E8E}" type="slidenum">
              <a:rPr lang="en-US" altLang="en-US" sz="1400"/>
              <a:pPr eaLnBrk="1" hangingPunct="1"/>
              <a:t>42</a:t>
            </a:fld>
            <a:endParaRPr lang="en-US" altLang="en-US" sz="1400"/>
          </a:p>
        </p:txBody>
      </p:sp>
      <p:sp>
        <p:nvSpPr>
          <p:cNvPr id="44035" name="Rectangle 2">
            <a:extLst>
              <a:ext uri="{FF2B5EF4-FFF2-40B4-BE49-F238E27FC236}">
                <a16:creationId xmlns:a16="http://schemas.microsoft.com/office/drawing/2014/main" id="{24D35454-3592-4840-B75D-360425412DD5}"/>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 Common Misunderstanding</a:t>
            </a:r>
          </a:p>
        </p:txBody>
      </p:sp>
      <p:sp>
        <p:nvSpPr>
          <p:cNvPr id="44036" name="Rectangle 3">
            <a:extLst>
              <a:ext uri="{FF2B5EF4-FFF2-40B4-BE49-F238E27FC236}">
                <a16:creationId xmlns:a16="http://schemas.microsoft.com/office/drawing/2014/main" id="{84D9A1A7-F5E3-4CF6-8C99-62AA3230E0E8}"/>
              </a:ext>
            </a:extLst>
          </p:cNvPr>
          <p:cNvSpPr>
            <a:spLocks noGrp="1" noChangeArrowheads="1"/>
          </p:cNvSpPr>
          <p:nvPr>
            <p:ph type="body" idx="1"/>
          </p:nvPr>
        </p:nvSpPr>
        <p:spPr>
          <a:xfrm>
            <a:off x="455613" y="1598613"/>
            <a:ext cx="8226425" cy="4570412"/>
          </a:xfrm>
        </p:spPr>
        <p:txBody>
          <a:bodyPr/>
          <a:lstStyle/>
          <a:p>
            <a:pPr marL="609600" indent="-609600" eaLnBrk="1" hangingPunct="1">
              <a:spcBef>
                <a:spcPct val="0"/>
              </a:spcBef>
              <a:spcAft>
                <a:spcPts val="800"/>
              </a:spcAft>
              <a:buFontTx/>
              <a:buNone/>
            </a:pPr>
            <a:r>
              <a:rPr lang="en-US" altLang="en-US">
                <a:latin typeface="Helvetica" panose="020B0604020202020204" pitchFamily="34" charset="0"/>
              </a:rPr>
              <a:t>“The best case for my algorithm is </a:t>
            </a:r>
            <a:r>
              <a:rPr lang="en-US" altLang="en-US" i="1">
                <a:latin typeface="Helvetica" panose="020B0604020202020204" pitchFamily="34" charset="0"/>
              </a:rPr>
              <a:t>n</a:t>
            </a:r>
            <a:r>
              <a:rPr lang="en-US" altLang="en-US">
                <a:latin typeface="Helvetica" panose="020B0604020202020204" pitchFamily="34" charset="0"/>
              </a:rPr>
              <a:t>=1 because that is the fastest.”  WRONG!</a:t>
            </a:r>
          </a:p>
          <a:p>
            <a:pPr marL="609600" indent="-609600" eaLnBrk="1" hangingPunct="1">
              <a:spcBef>
                <a:spcPct val="0"/>
              </a:spcBef>
              <a:spcAft>
                <a:spcPts val="800"/>
              </a:spcAft>
              <a:buFontTx/>
              <a:buNone/>
            </a:pPr>
            <a:r>
              <a:rPr lang="en-US" altLang="en-US">
                <a:latin typeface="Helvetica" panose="020B0604020202020204" pitchFamily="34" charset="0"/>
              </a:rPr>
              <a:t>Big-oh refers to a </a:t>
            </a:r>
            <a:r>
              <a:rPr lang="en-US" altLang="en-US" u="sng">
                <a:latin typeface="Helvetica" panose="020B0604020202020204" pitchFamily="34" charset="0"/>
              </a:rPr>
              <a:t>growth rate</a:t>
            </a:r>
            <a:r>
              <a:rPr lang="en-US" altLang="en-US">
                <a:latin typeface="Helvetica" panose="020B0604020202020204" pitchFamily="34" charset="0"/>
              </a:rPr>
              <a:t> as </a:t>
            </a:r>
            <a:r>
              <a:rPr lang="en-US" altLang="en-US" i="1">
                <a:latin typeface="Helvetica" panose="020B0604020202020204" pitchFamily="34" charset="0"/>
              </a:rPr>
              <a:t>n</a:t>
            </a:r>
            <a:r>
              <a:rPr lang="en-US" altLang="en-US">
                <a:latin typeface="Helvetica" panose="020B0604020202020204" pitchFamily="34" charset="0"/>
              </a:rPr>
              <a:t> grows to </a:t>
            </a:r>
            <a:r>
              <a:rPr lang="en-US" altLang="en-US">
                <a:latin typeface="Helvetica" panose="020B0604020202020204" pitchFamily="34" charset="0"/>
                <a:sym typeface="Symbol" panose="05050102010706020507" pitchFamily="18" charset="2"/>
              </a:rPr>
              <a:t>.</a:t>
            </a:r>
          </a:p>
          <a:p>
            <a:pPr marL="609600" indent="-609600" eaLnBrk="1" hangingPunct="1">
              <a:spcBef>
                <a:spcPct val="0"/>
              </a:spcBef>
              <a:spcAft>
                <a:spcPts val="800"/>
              </a:spcAft>
              <a:buFontTx/>
              <a:buNone/>
            </a:pPr>
            <a:r>
              <a:rPr lang="en-US" altLang="en-US">
                <a:latin typeface="Helvetica" panose="020B0604020202020204" pitchFamily="34" charset="0"/>
                <a:sym typeface="Symbol" panose="05050102010706020507" pitchFamily="18" charset="2"/>
              </a:rPr>
              <a:t>Best case is defined for the input of size </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that is cheapest among all inputs of size </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endParaRPr lang="en-US" altLang="en-US">
              <a:latin typeface="Helvetica"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AB5B7D7C-5B42-489D-BBDB-3BCB4886C6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3FDA67F-E5E3-4E08-8A1F-51A613BD516C}" type="slidenum">
              <a:rPr lang="en-US" altLang="en-US" sz="1400"/>
              <a:pPr eaLnBrk="1" hangingPunct="1"/>
              <a:t>43</a:t>
            </a:fld>
            <a:endParaRPr lang="en-US" altLang="en-US" sz="1400"/>
          </a:p>
        </p:txBody>
      </p:sp>
      <p:sp>
        <p:nvSpPr>
          <p:cNvPr id="45059" name="Rectangle 2">
            <a:extLst>
              <a:ext uri="{FF2B5EF4-FFF2-40B4-BE49-F238E27FC236}">
                <a16:creationId xmlns:a16="http://schemas.microsoft.com/office/drawing/2014/main" id="{3D9C0F4C-CD67-48D4-A663-958E8B74C60F}"/>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Big-Omega</a:t>
            </a:r>
          </a:p>
        </p:txBody>
      </p:sp>
      <p:sp>
        <p:nvSpPr>
          <p:cNvPr id="45060" name="Rectangle 3">
            <a:extLst>
              <a:ext uri="{FF2B5EF4-FFF2-40B4-BE49-F238E27FC236}">
                <a16:creationId xmlns:a16="http://schemas.microsoft.com/office/drawing/2014/main" id="{A8CCC0BA-B5D4-45FE-9132-BB2B1ACBAD25}"/>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90000"/>
              </a:lnSpc>
              <a:buFontTx/>
              <a:buNone/>
            </a:pPr>
            <a:r>
              <a:rPr lang="en-US" altLang="en-US">
                <a:latin typeface="Helvetica" panose="020B0604020202020204" pitchFamily="34" charset="0"/>
              </a:rPr>
              <a:t>Definition: For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a non-negatively valued function,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is in the set </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g</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if there exist two positive constants </a:t>
            </a:r>
            <a:r>
              <a:rPr lang="en-US" altLang="en-US" i="1">
                <a:latin typeface="Helvetica" panose="020B0604020202020204" pitchFamily="34" charset="0"/>
                <a:sym typeface="Symbol" panose="05050102010706020507" pitchFamily="18" charset="2"/>
              </a:rPr>
              <a:t>c</a:t>
            </a:r>
            <a:r>
              <a:rPr lang="en-US" altLang="en-US">
                <a:latin typeface="Helvetica" panose="020B0604020202020204" pitchFamily="34" charset="0"/>
                <a:sym typeface="Symbol" panose="05050102010706020507" pitchFamily="18" charset="2"/>
              </a:rPr>
              <a:t> and </a:t>
            </a:r>
            <a:r>
              <a:rPr lang="en-US" altLang="en-US" i="1">
                <a:latin typeface="Helvetica" panose="020B0604020202020204" pitchFamily="34" charset="0"/>
                <a:sym typeface="Symbol" panose="05050102010706020507" pitchFamily="18" charset="2"/>
              </a:rPr>
              <a:t>n</a:t>
            </a:r>
            <a:r>
              <a:rPr lang="en-US" altLang="en-US" baseline="-25000">
                <a:latin typeface="Helvetica" panose="020B0604020202020204" pitchFamily="34" charset="0"/>
                <a:sym typeface="Symbol" panose="05050102010706020507" pitchFamily="18" charset="2"/>
              </a:rPr>
              <a:t>0</a:t>
            </a:r>
            <a:r>
              <a:rPr lang="en-US" altLang="en-US">
                <a:latin typeface="Helvetica" panose="020B0604020202020204" pitchFamily="34" charset="0"/>
                <a:sym typeface="Symbol" panose="05050102010706020507" pitchFamily="18" charset="2"/>
              </a:rPr>
              <a:t> such that </a:t>
            </a:r>
            <a:r>
              <a:rPr lang="en-US" altLang="en-US" b="1">
                <a:latin typeface="Helvetica" panose="020B0604020202020204" pitchFamily="34" charset="0"/>
                <a:sym typeface="Symbol" panose="05050102010706020507" pitchFamily="18" charset="2"/>
              </a:rPr>
              <a:t>T</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&gt;= </a:t>
            </a:r>
            <a:r>
              <a:rPr lang="en-US" altLang="en-US" i="1">
                <a:latin typeface="Helvetica" panose="020B0604020202020204" pitchFamily="34" charset="0"/>
                <a:sym typeface="Symbol" panose="05050102010706020507" pitchFamily="18" charset="2"/>
              </a:rPr>
              <a:t>cg</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for all </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&gt; </a:t>
            </a:r>
            <a:r>
              <a:rPr lang="en-US" altLang="en-US" i="1">
                <a:latin typeface="Helvetica" panose="020B0604020202020204" pitchFamily="34" charset="0"/>
                <a:sym typeface="Symbol" panose="05050102010706020507" pitchFamily="18" charset="2"/>
              </a:rPr>
              <a:t>n</a:t>
            </a:r>
            <a:r>
              <a:rPr lang="en-US" altLang="en-US" baseline="-25000">
                <a:latin typeface="Helvetica" panose="020B0604020202020204" pitchFamily="34" charset="0"/>
                <a:sym typeface="Symbol" panose="05050102010706020507" pitchFamily="18" charset="2"/>
              </a:rPr>
              <a:t>0</a:t>
            </a:r>
            <a:r>
              <a:rPr lang="en-US" altLang="en-US">
                <a:latin typeface="Helvetica" panose="020B0604020202020204" pitchFamily="34" charset="0"/>
                <a:sym typeface="Symbol" panose="05050102010706020507" pitchFamily="18" charset="2"/>
              </a:rPr>
              <a:t>.</a:t>
            </a:r>
          </a:p>
          <a:p>
            <a:pPr marL="609600" indent="-609600" eaLnBrk="1" hangingPunct="1">
              <a:lnSpc>
                <a:spcPct val="6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90000"/>
              </a:lnSpc>
              <a:buFontTx/>
              <a:buNone/>
            </a:pPr>
            <a:r>
              <a:rPr lang="en-US" altLang="en-US">
                <a:latin typeface="Helvetica" panose="020B0604020202020204" pitchFamily="34" charset="0"/>
                <a:sym typeface="Symbol" panose="05050102010706020507" pitchFamily="18" charset="2"/>
              </a:rPr>
              <a:t>Meaning: For all data sets big enough (i.e.,  </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&gt; </a:t>
            </a:r>
            <a:r>
              <a:rPr lang="en-US" altLang="en-US" i="1">
                <a:latin typeface="Helvetica" panose="020B0604020202020204" pitchFamily="34" charset="0"/>
                <a:sym typeface="Symbol" panose="05050102010706020507" pitchFamily="18" charset="2"/>
              </a:rPr>
              <a:t>n</a:t>
            </a:r>
            <a:r>
              <a:rPr lang="en-US" altLang="en-US" baseline="-25000">
                <a:latin typeface="Helvetica" panose="020B0604020202020204" pitchFamily="34" charset="0"/>
                <a:sym typeface="Symbol" panose="05050102010706020507" pitchFamily="18" charset="2"/>
              </a:rPr>
              <a:t>0</a:t>
            </a:r>
            <a:r>
              <a:rPr lang="en-US" altLang="en-US">
                <a:latin typeface="Helvetica" panose="020B0604020202020204" pitchFamily="34" charset="0"/>
                <a:sym typeface="Symbol" panose="05050102010706020507" pitchFamily="18" charset="2"/>
              </a:rPr>
              <a:t>), the algorithm always requires more than </a:t>
            </a:r>
            <a:r>
              <a:rPr lang="en-US" altLang="en-US" i="1">
                <a:latin typeface="Helvetica" panose="020B0604020202020204" pitchFamily="34" charset="0"/>
                <a:sym typeface="Symbol" panose="05050102010706020507" pitchFamily="18" charset="2"/>
              </a:rPr>
              <a:t>cg</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steps.</a:t>
            </a:r>
          </a:p>
          <a:p>
            <a:pPr marL="609600" indent="-609600" eaLnBrk="1" hangingPunct="1">
              <a:lnSpc>
                <a:spcPct val="60000"/>
              </a:lnSpc>
              <a:buFontTx/>
              <a:buNone/>
            </a:pPr>
            <a:endParaRPr lang="en-US" altLang="en-US" sz="2800">
              <a:latin typeface="Helvetica" panose="020B0604020202020204" pitchFamily="34" charset="0"/>
            </a:endParaRPr>
          </a:p>
          <a:p>
            <a:pPr marL="609600" indent="-609600" eaLnBrk="1" hangingPunct="1">
              <a:lnSpc>
                <a:spcPct val="90000"/>
              </a:lnSpc>
              <a:buFontTx/>
              <a:buNone/>
            </a:pPr>
            <a:r>
              <a:rPr lang="en-US" altLang="en-US">
                <a:latin typeface="Helvetica" panose="020B0604020202020204" pitchFamily="34" charset="0"/>
              </a:rPr>
              <a:t>Lower bound.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8E8F0840-A425-4107-AC3A-0FAE010DCD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69C99BF-F9B2-4BEE-8663-9154E1768A62}" type="slidenum">
              <a:rPr lang="en-US" altLang="en-US" sz="1400"/>
              <a:pPr eaLnBrk="1" hangingPunct="1"/>
              <a:t>44</a:t>
            </a:fld>
            <a:endParaRPr lang="en-US" altLang="en-US" sz="1400"/>
          </a:p>
        </p:txBody>
      </p:sp>
      <p:sp>
        <p:nvSpPr>
          <p:cNvPr id="46083" name="Rectangle 2">
            <a:extLst>
              <a:ext uri="{FF2B5EF4-FFF2-40B4-BE49-F238E27FC236}">
                <a16:creationId xmlns:a16="http://schemas.microsoft.com/office/drawing/2014/main" id="{9D6E6974-E993-4236-AFF1-913384DCB5A8}"/>
              </a:ext>
            </a:extLst>
          </p:cNvPr>
          <p:cNvSpPr>
            <a:spLocks noGrp="1" noChangeArrowheads="1"/>
          </p:cNvSpPr>
          <p:nvPr>
            <p:ph type="title"/>
          </p:nvPr>
        </p:nvSpPr>
        <p:spPr>
          <a:xfrm>
            <a:off x="457200" y="0"/>
            <a:ext cx="8226425" cy="914400"/>
          </a:xfrm>
        </p:spPr>
        <p:txBody>
          <a:bodyPr/>
          <a:lstStyle/>
          <a:p>
            <a:pPr eaLnBrk="1" hangingPunct="1"/>
            <a:r>
              <a:rPr lang="en-US" altLang="en-US">
                <a:latin typeface="Helvetica" panose="020B0604020202020204" pitchFamily="34" charset="0"/>
              </a:rPr>
              <a:t>Big-Omega Example</a:t>
            </a:r>
          </a:p>
        </p:txBody>
      </p:sp>
      <p:sp>
        <p:nvSpPr>
          <p:cNvPr id="46084" name="Rectangle 3">
            <a:extLst>
              <a:ext uri="{FF2B5EF4-FFF2-40B4-BE49-F238E27FC236}">
                <a16:creationId xmlns:a16="http://schemas.microsoft.com/office/drawing/2014/main" id="{39D74AEC-8CE1-4A2D-8072-049543471F5C}"/>
              </a:ext>
            </a:extLst>
          </p:cNvPr>
          <p:cNvSpPr>
            <a:spLocks noGrp="1" noChangeArrowheads="1"/>
          </p:cNvSpPr>
          <p:nvPr>
            <p:ph type="body" idx="1"/>
          </p:nvPr>
        </p:nvSpPr>
        <p:spPr>
          <a:xfrm>
            <a:off x="533400" y="1524000"/>
            <a:ext cx="8226425" cy="4191000"/>
          </a:xfrm>
        </p:spPr>
        <p:txBody>
          <a:bodyPr/>
          <a:lstStyle/>
          <a:p>
            <a:pPr marL="609600" indent="-609600" eaLnBrk="1" hangingPunct="1">
              <a:spcBef>
                <a:spcPct val="0"/>
              </a:spcBef>
              <a:spcAft>
                <a:spcPts val="2400"/>
              </a:spcAft>
              <a:buFontTx/>
              <a:buNone/>
            </a:pP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 </a:t>
            </a:r>
            <a:r>
              <a:rPr lang="en-US" altLang="en-US" i="1">
                <a:latin typeface="Helvetica" panose="020B0604020202020204" pitchFamily="34" charset="0"/>
              </a:rPr>
              <a:t>c</a:t>
            </a:r>
            <a:r>
              <a:rPr lang="en-US" altLang="en-US" baseline="-25000">
                <a:latin typeface="Helvetica" panose="020B0604020202020204" pitchFamily="34" charset="0"/>
              </a:rPr>
              <a:t>1</a:t>
            </a:r>
            <a:r>
              <a:rPr lang="en-US" altLang="en-US" i="1">
                <a:latin typeface="Helvetica" panose="020B0604020202020204" pitchFamily="34" charset="0"/>
              </a:rPr>
              <a:t>n</a:t>
            </a:r>
            <a:r>
              <a:rPr lang="en-US" altLang="en-US" baseline="30000">
                <a:latin typeface="Helvetica" panose="020B0604020202020204" pitchFamily="34" charset="0"/>
              </a:rPr>
              <a:t>2</a:t>
            </a:r>
            <a:r>
              <a:rPr lang="en-US" altLang="en-US">
                <a:latin typeface="Helvetica" panose="020B0604020202020204" pitchFamily="34" charset="0"/>
              </a:rPr>
              <a:t> + </a:t>
            </a:r>
            <a:r>
              <a:rPr lang="en-US" altLang="en-US" i="1">
                <a:latin typeface="Helvetica" panose="020B0604020202020204" pitchFamily="34" charset="0"/>
              </a:rPr>
              <a:t>c</a:t>
            </a:r>
            <a:r>
              <a:rPr lang="en-US" altLang="en-US" baseline="-25000">
                <a:latin typeface="Helvetica" panose="020B0604020202020204" pitchFamily="34" charset="0"/>
              </a:rPr>
              <a:t>2</a:t>
            </a:r>
            <a:r>
              <a:rPr lang="en-US" altLang="en-US" i="1">
                <a:latin typeface="Helvetica" panose="020B0604020202020204" pitchFamily="34" charset="0"/>
              </a:rPr>
              <a:t>n</a:t>
            </a:r>
            <a:r>
              <a:rPr lang="en-US" altLang="en-US">
                <a:latin typeface="Helvetica" panose="020B0604020202020204" pitchFamily="34" charset="0"/>
              </a:rPr>
              <a:t>.</a:t>
            </a:r>
            <a:endParaRPr lang="en-US" altLang="en-US" i="1">
              <a:latin typeface="Helvetica" panose="020B0604020202020204" pitchFamily="34" charset="0"/>
            </a:endParaRPr>
          </a:p>
          <a:p>
            <a:pPr marL="609600" indent="-609600" eaLnBrk="1" hangingPunct="1">
              <a:spcBef>
                <a:spcPct val="0"/>
              </a:spcBef>
              <a:spcAft>
                <a:spcPts val="1200"/>
              </a:spcAft>
              <a:buFontTx/>
              <a:buNone/>
            </a:pPr>
            <a:r>
              <a:rPr lang="en-US" altLang="en-US" i="1">
                <a:latin typeface="Helvetica" panose="020B0604020202020204" pitchFamily="34" charset="0"/>
              </a:rPr>
              <a:t>c</a:t>
            </a:r>
            <a:r>
              <a:rPr lang="en-US" altLang="en-US" baseline="-25000">
                <a:latin typeface="Helvetica" panose="020B0604020202020204" pitchFamily="34" charset="0"/>
              </a:rPr>
              <a:t>1</a:t>
            </a:r>
            <a:r>
              <a:rPr lang="en-US" altLang="en-US" i="1">
                <a:latin typeface="Helvetica" panose="020B0604020202020204" pitchFamily="34" charset="0"/>
              </a:rPr>
              <a:t>n</a:t>
            </a:r>
            <a:r>
              <a:rPr lang="en-US" altLang="en-US" baseline="30000">
                <a:latin typeface="Helvetica" panose="020B0604020202020204" pitchFamily="34" charset="0"/>
              </a:rPr>
              <a:t>2</a:t>
            </a:r>
            <a:r>
              <a:rPr lang="en-US" altLang="en-US">
                <a:latin typeface="Helvetica" panose="020B0604020202020204" pitchFamily="34" charset="0"/>
              </a:rPr>
              <a:t> + </a:t>
            </a:r>
            <a:r>
              <a:rPr lang="en-US" altLang="en-US" i="1">
                <a:latin typeface="Helvetica" panose="020B0604020202020204" pitchFamily="34" charset="0"/>
              </a:rPr>
              <a:t>c</a:t>
            </a:r>
            <a:r>
              <a:rPr lang="en-US" altLang="en-US" baseline="-25000">
                <a:latin typeface="Helvetica" panose="020B0604020202020204" pitchFamily="34" charset="0"/>
              </a:rPr>
              <a:t>2</a:t>
            </a:r>
            <a:r>
              <a:rPr lang="en-US" altLang="en-US" i="1">
                <a:latin typeface="Helvetica" panose="020B0604020202020204" pitchFamily="34" charset="0"/>
              </a:rPr>
              <a:t>n</a:t>
            </a:r>
            <a:r>
              <a:rPr lang="en-US" altLang="en-US">
                <a:latin typeface="Helvetica" panose="020B0604020202020204" pitchFamily="34" charset="0"/>
              </a:rPr>
              <a:t> &gt;= </a:t>
            </a:r>
            <a:r>
              <a:rPr lang="en-US" altLang="en-US" i="1">
                <a:latin typeface="Helvetica" panose="020B0604020202020204" pitchFamily="34" charset="0"/>
              </a:rPr>
              <a:t>c</a:t>
            </a:r>
            <a:r>
              <a:rPr lang="en-US" altLang="en-US" baseline="-25000">
                <a:latin typeface="Helvetica" panose="020B0604020202020204" pitchFamily="34" charset="0"/>
              </a:rPr>
              <a:t>1</a:t>
            </a:r>
            <a:r>
              <a:rPr lang="en-US" altLang="en-US" i="1">
                <a:latin typeface="Helvetica" panose="020B0604020202020204" pitchFamily="34" charset="0"/>
              </a:rPr>
              <a:t>n</a:t>
            </a:r>
            <a:r>
              <a:rPr lang="en-US" altLang="en-US" baseline="30000">
                <a:latin typeface="Helvetica" panose="020B0604020202020204" pitchFamily="34" charset="0"/>
              </a:rPr>
              <a:t>2</a:t>
            </a:r>
            <a:r>
              <a:rPr lang="en-US" altLang="en-US">
                <a:latin typeface="Helvetica" panose="020B0604020202020204" pitchFamily="34" charset="0"/>
              </a:rPr>
              <a:t> for all </a:t>
            </a:r>
            <a:r>
              <a:rPr lang="en-US" altLang="en-US" i="1">
                <a:latin typeface="Helvetica" panose="020B0604020202020204" pitchFamily="34" charset="0"/>
              </a:rPr>
              <a:t>n</a:t>
            </a:r>
            <a:r>
              <a:rPr lang="en-US" altLang="en-US">
                <a:latin typeface="Helvetica" panose="020B0604020202020204" pitchFamily="34" charset="0"/>
              </a:rPr>
              <a:t> &gt; 1.</a:t>
            </a:r>
          </a:p>
          <a:p>
            <a:pPr marL="609600" indent="-609600" eaLnBrk="1" hangingPunct="1">
              <a:spcBef>
                <a:spcPct val="0"/>
              </a:spcBef>
              <a:spcAft>
                <a:spcPts val="1200"/>
              </a:spcAft>
              <a:buFontTx/>
              <a:buNone/>
            </a:pP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&gt;= </a:t>
            </a:r>
            <a:r>
              <a:rPr lang="en-US" altLang="en-US" i="1">
                <a:latin typeface="Helvetica" panose="020B0604020202020204" pitchFamily="34" charset="0"/>
              </a:rPr>
              <a:t>cn</a:t>
            </a:r>
            <a:r>
              <a:rPr lang="en-US" altLang="en-US" baseline="30000">
                <a:latin typeface="Helvetica" panose="020B0604020202020204" pitchFamily="34" charset="0"/>
              </a:rPr>
              <a:t>2</a:t>
            </a:r>
            <a:r>
              <a:rPr lang="en-US" altLang="en-US">
                <a:latin typeface="Helvetica" panose="020B0604020202020204" pitchFamily="34" charset="0"/>
              </a:rPr>
              <a:t> for </a:t>
            </a:r>
            <a:r>
              <a:rPr lang="en-US" altLang="en-US" i="1">
                <a:latin typeface="Helvetica" panose="020B0604020202020204" pitchFamily="34" charset="0"/>
              </a:rPr>
              <a:t>c</a:t>
            </a:r>
            <a:r>
              <a:rPr lang="en-US" altLang="en-US">
                <a:latin typeface="Helvetica" panose="020B0604020202020204" pitchFamily="34" charset="0"/>
              </a:rPr>
              <a:t> = </a:t>
            </a:r>
            <a:r>
              <a:rPr lang="en-US" altLang="en-US" i="1">
                <a:latin typeface="Helvetica" panose="020B0604020202020204" pitchFamily="34" charset="0"/>
              </a:rPr>
              <a:t>c</a:t>
            </a:r>
            <a:r>
              <a:rPr lang="en-US" altLang="en-US" baseline="-25000">
                <a:latin typeface="Helvetica" panose="020B0604020202020204" pitchFamily="34" charset="0"/>
              </a:rPr>
              <a:t>1</a:t>
            </a:r>
            <a:r>
              <a:rPr lang="en-US" altLang="en-US">
                <a:latin typeface="Helvetica" panose="020B0604020202020204" pitchFamily="34" charset="0"/>
              </a:rPr>
              <a:t> and </a:t>
            </a:r>
            <a:r>
              <a:rPr lang="en-US" altLang="en-US" i="1">
                <a:latin typeface="Helvetica" panose="020B0604020202020204" pitchFamily="34" charset="0"/>
              </a:rPr>
              <a:t>n</a:t>
            </a:r>
            <a:r>
              <a:rPr lang="en-US" altLang="en-US" baseline="-25000">
                <a:latin typeface="Helvetica" panose="020B0604020202020204" pitchFamily="34" charset="0"/>
              </a:rPr>
              <a:t>0</a:t>
            </a:r>
            <a:r>
              <a:rPr lang="en-US" altLang="en-US">
                <a:latin typeface="Helvetica" panose="020B0604020202020204" pitchFamily="34" charset="0"/>
              </a:rPr>
              <a:t> = 1.</a:t>
            </a:r>
          </a:p>
          <a:p>
            <a:pPr marL="609600" indent="-609600" eaLnBrk="1" hangingPunct="1">
              <a:spcBef>
                <a:spcPct val="0"/>
              </a:spcBef>
              <a:spcAft>
                <a:spcPts val="1200"/>
              </a:spcAft>
              <a:buFontTx/>
              <a:buNone/>
            </a:pPr>
            <a:r>
              <a:rPr lang="en-US" altLang="en-US">
                <a:latin typeface="Helvetica" panose="020B0604020202020204" pitchFamily="34" charset="0"/>
              </a:rPr>
              <a:t>Therefore, </a:t>
            </a:r>
            <a:r>
              <a:rPr lang="en-US" altLang="en-US" b="1">
                <a:latin typeface="Helvetica" panose="020B0604020202020204" pitchFamily="34" charset="0"/>
              </a:rPr>
              <a:t>T</a:t>
            </a:r>
            <a:r>
              <a:rPr lang="en-US" altLang="en-US">
                <a:latin typeface="Helvetica" panose="020B0604020202020204" pitchFamily="34" charset="0"/>
              </a:rPr>
              <a:t>(</a:t>
            </a:r>
            <a:r>
              <a:rPr lang="en-US" altLang="en-US" i="1">
                <a:latin typeface="Helvetica" panose="020B0604020202020204" pitchFamily="34" charset="0"/>
              </a:rPr>
              <a:t>n</a:t>
            </a:r>
            <a:r>
              <a:rPr lang="en-US" altLang="en-US">
                <a:latin typeface="Helvetica" panose="020B0604020202020204" pitchFamily="34" charset="0"/>
              </a:rPr>
              <a:t>) is in </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baseline="30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 by the definition.</a:t>
            </a:r>
          </a:p>
          <a:p>
            <a:pPr marL="609600" indent="-609600" eaLnBrk="1" hangingPunct="1">
              <a:spcBef>
                <a:spcPts val="1600"/>
              </a:spcBef>
              <a:spcAft>
                <a:spcPts val="1200"/>
              </a:spcAft>
              <a:buFontTx/>
              <a:buNone/>
            </a:pPr>
            <a:r>
              <a:rPr lang="en-US" altLang="en-US">
                <a:latin typeface="Helvetica" panose="020B0604020202020204" pitchFamily="34" charset="0"/>
                <a:sym typeface="Symbol" panose="05050102010706020507" pitchFamily="18" charset="2"/>
              </a:rPr>
              <a:t>We want the greatest lower bound.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DCA0D115-DFBB-4A26-8894-68E050107E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32AA27-56A6-49E2-903B-4F9D48378517}" type="slidenum">
              <a:rPr lang="en-US" altLang="en-US" sz="1400"/>
              <a:pPr eaLnBrk="1" hangingPunct="1"/>
              <a:t>45</a:t>
            </a:fld>
            <a:endParaRPr lang="en-US" altLang="en-US" sz="1400"/>
          </a:p>
        </p:txBody>
      </p:sp>
      <p:sp>
        <p:nvSpPr>
          <p:cNvPr id="47107" name="Rectangle 2">
            <a:extLst>
              <a:ext uri="{FF2B5EF4-FFF2-40B4-BE49-F238E27FC236}">
                <a16:creationId xmlns:a16="http://schemas.microsoft.com/office/drawing/2014/main" id="{38B30406-1378-43FC-B567-684D0686AE10}"/>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Theta Notation</a:t>
            </a:r>
          </a:p>
        </p:txBody>
      </p:sp>
      <p:sp>
        <p:nvSpPr>
          <p:cNvPr id="47108" name="Rectangle 3">
            <a:extLst>
              <a:ext uri="{FF2B5EF4-FFF2-40B4-BE49-F238E27FC236}">
                <a16:creationId xmlns:a16="http://schemas.microsoft.com/office/drawing/2014/main" id="{68CA438A-1B58-43AF-A398-1FE9220213C6}"/>
              </a:ext>
            </a:extLst>
          </p:cNvPr>
          <p:cNvSpPr>
            <a:spLocks noGrp="1" noChangeArrowheads="1"/>
          </p:cNvSpPr>
          <p:nvPr>
            <p:ph type="body" idx="1"/>
          </p:nvPr>
        </p:nvSpPr>
        <p:spPr>
          <a:xfrm>
            <a:off x="455613" y="1598613"/>
            <a:ext cx="8226425" cy="4570412"/>
          </a:xfrm>
        </p:spPr>
        <p:txBody>
          <a:bodyPr/>
          <a:lstStyle/>
          <a:p>
            <a:pPr marL="609600" indent="-609600" eaLnBrk="1" hangingPunct="1">
              <a:buFontTx/>
              <a:buNone/>
            </a:pPr>
            <a:r>
              <a:rPr lang="en-US" altLang="en-US">
                <a:latin typeface="Helvetica" panose="020B0604020202020204" pitchFamily="34" charset="0"/>
                <a:sym typeface="Symbol" panose="05050102010706020507" pitchFamily="18" charset="2"/>
              </a:rPr>
              <a:t>When big-Oh and  coincide, we indicate this by using  (big-Theta) notation.</a:t>
            </a:r>
          </a:p>
          <a:p>
            <a:pPr marL="609600" indent="-609600" eaLnBrk="1" hangingPunct="1">
              <a:buFontTx/>
              <a:buNone/>
            </a:pPr>
            <a:endParaRPr lang="en-US" altLang="en-US">
              <a:latin typeface="Helvetica" panose="020B0604020202020204" pitchFamily="34" charset="0"/>
              <a:sym typeface="Symbol" panose="05050102010706020507" pitchFamily="18" charset="2"/>
            </a:endParaRPr>
          </a:p>
          <a:p>
            <a:pPr marL="609600" indent="-609600" eaLnBrk="1" hangingPunct="1">
              <a:buFontTx/>
              <a:buNone/>
            </a:pPr>
            <a:r>
              <a:rPr lang="en-US" altLang="en-US">
                <a:latin typeface="Helvetica" panose="020B0604020202020204" pitchFamily="34" charset="0"/>
                <a:sym typeface="Symbol" panose="05050102010706020507" pitchFamily="18" charset="2"/>
              </a:rPr>
              <a:t>Definition: An algorithm is said to be in (</a:t>
            </a:r>
            <a:r>
              <a:rPr lang="en-US" altLang="en-US" i="1">
                <a:latin typeface="Helvetica" panose="020B0604020202020204" pitchFamily="34" charset="0"/>
                <a:sym typeface="Symbol" panose="05050102010706020507" pitchFamily="18" charset="2"/>
              </a:rPr>
              <a:t>h</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if it is in O(</a:t>
            </a:r>
            <a:r>
              <a:rPr lang="en-US" altLang="en-US" i="1">
                <a:latin typeface="Helvetica" panose="020B0604020202020204" pitchFamily="34" charset="0"/>
                <a:sym typeface="Symbol" panose="05050102010706020507" pitchFamily="18" charset="2"/>
              </a:rPr>
              <a:t>h</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and it is in (</a:t>
            </a:r>
            <a:r>
              <a:rPr lang="en-US" altLang="en-US" i="1">
                <a:latin typeface="Helvetica" panose="020B0604020202020204" pitchFamily="34" charset="0"/>
                <a:sym typeface="Symbol" panose="05050102010706020507" pitchFamily="18" charset="2"/>
              </a:rPr>
              <a:t>h</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49D182CD-EFD3-4A7D-A377-3A2D033F1D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9E065A-DAC1-4DBD-8784-2644892FA8F0}" type="slidenum">
              <a:rPr lang="en-US" altLang="en-US" sz="1400"/>
              <a:pPr eaLnBrk="1" hangingPunct="1"/>
              <a:t>46</a:t>
            </a:fld>
            <a:endParaRPr lang="en-US" altLang="en-US" sz="1400"/>
          </a:p>
        </p:txBody>
      </p:sp>
      <p:sp>
        <p:nvSpPr>
          <p:cNvPr id="48131" name="Rectangle 2">
            <a:extLst>
              <a:ext uri="{FF2B5EF4-FFF2-40B4-BE49-F238E27FC236}">
                <a16:creationId xmlns:a16="http://schemas.microsoft.com/office/drawing/2014/main" id="{6534B715-1B9F-41AA-A8BB-E686767C175D}"/>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 Common Misunderstanding</a:t>
            </a:r>
          </a:p>
        </p:txBody>
      </p:sp>
      <p:sp>
        <p:nvSpPr>
          <p:cNvPr id="48132" name="Rectangle 3">
            <a:extLst>
              <a:ext uri="{FF2B5EF4-FFF2-40B4-BE49-F238E27FC236}">
                <a16:creationId xmlns:a16="http://schemas.microsoft.com/office/drawing/2014/main" id="{7CC3EAAA-1A4D-4BA3-BAF7-C6747E94770C}"/>
              </a:ext>
            </a:extLst>
          </p:cNvPr>
          <p:cNvSpPr>
            <a:spLocks noGrp="1" noChangeArrowheads="1"/>
          </p:cNvSpPr>
          <p:nvPr>
            <p:ph type="body" idx="1"/>
          </p:nvPr>
        </p:nvSpPr>
        <p:spPr>
          <a:xfrm>
            <a:off x="455613" y="1598613"/>
            <a:ext cx="8226425" cy="4570412"/>
          </a:xfrm>
        </p:spPr>
        <p:txBody>
          <a:bodyPr/>
          <a:lstStyle/>
          <a:p>
            <a:pPr marL="609600" indent="-609600" eaLnBrk="1" hangingPunct="1">
              <a:buFontTx/>
              <a:buNone/>
            </a:pPr>
            <a:r>
              <a:rPr lang="en-US" altLang="en-US">
                <a:latin typeface="Helvetica" panose="020B0604020202020204" pitchFamily="34" charset="0"/>
                <a:sym typeface="Symbol" panose="05050102010706020507" pitchFamily="18" charset="2"/>
              </a:rPr>
              <a:t>Confusing worst case with upper bound.</a:t>
            </a:r>
          </a:p>
          <a:p>
            <a:pPr marL="609600" indent="-609600" eaLnBrk="1" hangingPunct="1">
              <a:lnSpc>
                <a:spcPct val="5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buFontTx/>
              <a:buNone/>
            </a:pPr>
            <a:r>
              <a:rPr lang="en-US" altLang="en-US">
                <a:latin typeface="Helvetica" panose="020B0604020202020204" pitchFamily="34" charset="0"/>
                <a:sym typeface="Symbol" panose="05050102010706020507" pitchFamily="18" charset="2"/>
              </a:rPr>
              <a:t>Upper bound refers to a growth rate.</a:t>
            </a:r>
          </a:p>
          <a:p>
            <a:pPr marL="609600" indent="-609600" eaLnBrk="1" hangingPunct="1">
              <a:lnSpc>
                <a:spcPct val="5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buFontTx/>
              <a:buNone/>
            </a:pPr>
            <a:r>
              <a:rPr lang="en-US" altLang="en-US">
                <a:latin typeface="Helvetica" panose="020B0604020202020204" pitchFamily="34" charset="0"/>
                <a:sym typeface="Symbol" panose="05050102010706020507" pitchFamily="18" charset="2"/>
              </a:rPr>
              <a:t>Worst case refers to the worst input from among the choices for possible inputs of a given size.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CB50EF41-357B-4663-B794-C1D78126E9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7D80162-5DF5-490A-BF39-4A29CF4CD709}" type="slidenum">
              <a:rPr lang="en-US" altLang="en-US" sz="1400"/>
              <a:pPr eaLnBrk="1" hangingPunct="1"/>
              <a:t>47</a:t>
            </a:fld>
            <a:endParaRPr lang="en-US" altLang="en-US" sz="1400"/>
          </a:p>
        </p:txBody>
      </p:sp>
      <p:sp>
        <p:nvSpPr>
          <p:cNvPr id="49155" name="Rectangle 2">
            <a:extLst>
              <a:ext uri="{FF2B5EF4-FFF2-40B4-BE49-F238E27FC236}">
                <a16:creationId xmlns:a16="http://schemas.microsoft.com/office/drawing/2014/main" id="{E70CE877-2232-4964-A46F-28645D574BF9}"/>
              </a:ext>
            </a:extLst>
          </p:cNvPr>
          <p:cNvSpPr>
            <a:spLocks noGrp="1" noChangeArrowheads="1"/>
          </p:cNvSpPr>
          <p:nvPr>
            <p:ph type="title"/>
          </p:nvPr>
        </p:nvSpPr>
        <p:spPr>
          <a:xfrm>
            <a:off x="457200" y="152400"/>
            <a:ext cx="8226425" cy="914400"/>
          </a:xfrm>
        </p:spPr>
        <p:txBody>
          <a:bodyPr/>
          <a:lstStyle/>
          <a:p>
            <a:pPr eaLnBrk="1" hangingPunct="1"/>
            <a:r>
              <a:rPr lang="en-US" altLang="en-US">
                <a:latin typeface="Helvetica" panose="020B0604020202020204" pitchFamily="34" charset="0"/>
              </a:rPr>
              <a:t>Simplifying Rules</a:t>
            </a:r>
          </a:p>
        </p:txBody>
      </p:sp>
      <p:sp>
        <p:nvSpPr>
          <p:cNvPr id="49156" name="Rectangle 3">
            <a:extLst>
              <a:ext uri="{FF2B5EF4-FFF2-40B4-BE49-F238E27FC236}">
                <a16:creationId xmlns:a16="http://schemas.microsoft.com/office/drawing/2014/main" id="{7A812454-0703-4464-8D9B-DA5EE1118938}"/>
              </a:ext>
            </a:extLst>
          </p:cNvPr>
          <p:cNvSpPr>
            <a:spLocks noGrp="1" noChangeArrowheads="1"/>
          </p:cNvSpPr>
          <p:nvPr>
            <p:ph type="body" idx="1"/>
          </p:nvPr>
        </p:nvSpPr>
        <p:spPr>
          <a:xfrm>
            <a:off x="457200" y="1371600"/>
            <a:ext cx="8226425" cy="5029200"/>
          </a:xfrm>
        </p:spPr>
        <p:txBody>
          <a:bodyPr/>
          <a:lstStyle/>
          <a:p>
            <a:pPr marL="609600" indent="-609600" eaLnBrk="1" hangingPunct="1">
              <a:lnSpc>
                <a:spcPct val="90000"/>
              </a:lnSpc>
              <a:spcBef>
                <a:spcPct val="0"/>
              </a:spcBef>
              <a:spcAft>
                <a:spcPts val="1600"/>
              </a:spcAft>
              <a:buFontTx/>
              <a:buAutoNum type="arabicPeriod"/>
            </a:pPr>
            <a:r>
              <a:rPr lang="en-US" altLang="en-US">
                <a:latin typeface="Helvetica" panose="020B0604020202020204" pitchFamily="34" charset="0"/>
                <a:sym typeface="Symbol" panose="05050102010706020507" pitchFamily="18" charset="2"/>
              </a:rPr>
              <a:t>If </a:t>
            </a:r>
            <a:r>
              <a:rPr lang="en-US" altLang="en-US" i="1">
                <a:latin typeface="Helvetica" panose="020B0604020202020204" pitchFamily="34" charset="0"/>
                <a:sym typeface="Symbol" panose="05050102010706020507" pitchFamily="18" charset="2"/>
              </a:rPr>
              <a:t>f</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g</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and </a:t>
            </a:r>
            <a:r>
              <a:rPr lang="en-US" altLang="en-US" i="1">
                <a:latin typeface="Helvetica" panose="020B0604020202020204" pitchFamily="34" charset="0"/>
                <a:sym typeface="Symbol" panose="05050102010706020507" pitchFamily="18" charset="2"/>
              </a:rPr>
              <a:t>g</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h</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then </a:t>
            </a:r>
            <a:r>
              <a:rPr lang="en-US" altLang="en-US" i="1">
                <a:latin typeface="Helvetica" panose="020B0604020202020204" pitchFamily="34" charset="0"/>
                <a:sym typeface="Symbol" panose="05050102010706020507" pitchFamily="18" charset="2"/>
              </a:rPr>
              <a:t>f</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h</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p>
          <a:p>
            <a:pPr marL="609600" indent="-609600" eaLnBrk="1" hangingPunct="1">
              <a:lnSpc>
                <a:spcPct val="90000"/>
              </a:lnSpc>
              <a:spcBef>
                <a:spcPct val="0"/>
              </a:spcBef>
              <a:spcAft>
                <a:spcPts val="1600"/>
              </a:spcAft>
              <a:buFontTx/>
              <a:buAutoNum type="arabicPeriod"/>
            </a:pPr>
            <a:r>
              <a:rPr lang="en-US" altLang="en-US">
                <a:latin typeface="Helvetica" panose="020B0604020202020204" pitchFamily="34" charset="0"/>
                <a:sym typeface="Symbol" panose="05050102010706020507" pitchFamily="18" charset="2"/>
              </a:rPr>
              <a:t>If </a:t>
            </a:r>
            <a:r>
              <a:rPr lang="en-US" altLang="en-US" i="1">
                <a:latin typeface="Helvetica" panose="020B0604020202020204" pitchFamily="34" charset="0"/>
                <a:sym typeface="Symbol" panose="05050102010706020507" pitchFamily="18" charset="2"/>
              </a:rPr>
              <a:t>f</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kg</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for some constant </a:t>
            </a:r>
            <a:r>
              <a:rPr lang="en-US" altLang="en-US" i="1">
                <a:latin typeface="Helvetica" panose="020B0604020202020204" pitchFamily="34" charset="0"/>
                <a:sym typeface="Symbol" panose="05050102010706020507" pitchFamily="18" charset="2"/>
              </a:rPr>
              <a:t>k</a:t>
            </a:r>
            <a:r>
              <a:rPr lang="en-US" altLang="en-US">
                <a:latin typeface="Helvetica" panose="020B0604020202020204" pitchFamily="34" charset="0"/>
                <a:sym typeface="Symbol" panose="05050102010706020507" pitchFamily="18" charset="2"/>
              </a:rPr>
              <a:t> &gt; 0, then </a:t>
            </a:r>
            <a:r>
              <a:rPr lang="en-US" altLang="en-US" i="1">
                <a:latin typeface="Helvetica" panose="020B0604020202020204" pitchFamily="34" charset="0"/>
                <a:sym typeface="Symbol" panose="05050102010706020507" pitchFamily="18" charset="2"/>
              </a:rPr>
              <a:t>f</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g</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p>
          <a:p>
            <a:pPr marL="609600" indent="-609600" eaLnBrk="1" hangingPunct="1">
              <a:lnSpc>
                <a:spcPct val="90000"/>
              </a:lnSpc>
              <a:spcBef>
                <a:spcPct val="0"/>
              </a:spcBef>
              <a:spcAft>
                <a:spcPts val="1600"/>
              </a:spcAft>
              <a:buFontTx/>
              <a:buAutoNum type="arabicPeriod"/>
            </a:pPr>
            <a:r>
              <a:rPr lang="en-US" altLang="en-US">
                <a:latin typeface="Helvetica" panose="020B0604020202020204" pitchFamily="34" charset="0"/>
                <a:sym typeface="Symbol" panose="05050102010706020507" pitchFamily="18" charset="2"/>
              </a:rPr>
              <a:t>If </a:t>
            </a:r>
            <a:r>
              <a:rPr lang="en-US" altLang="en-US" i="1">
                <a:latin typeface="Helvetica" panose="020B0604020202020204" pitchFamily="34" charset="0"/>
                <a:sym typeface="Symbol" panose="05050102010706020507" pitchFamily="18" charset="2"/>
              </a:rPr>
              <a:t>f</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g</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and </a:t>
            </a:r>
            <a:r>
              <a:rPr lang="en-US" altLang="en-US" i="1">
                <a:latin typeface="Helvetica" panose="020B0604020202020204" pitchFamily="34" charset="0"/>
                <a:sym typeface="Symbol" panose="05050102010706020507" pitchFamily="18" charset="2"/>
              </a:rPr>
              <a:t>f</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g</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then (</a:t>
            </a:r>
            <a:r>
              <a:rPr lang="en-US" altLang="en-US" i="1">
                <a:latin typeface="Helvetica" panose="020B0604020202020204" pitchFamily="34" charset="0"/>
                <a:sym typeface="Symbol" panose="05050102010706020507" pitchFamily="18" charset="2"/>
              </a:rPr>
              <a:t>f</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 + </a:t>
            </a:r>
            <a:r>
              <a:rPr lang="en-US" altLang="en-US" i="1">
                <a:latin typeface="Helvetica" panose="020B0604020202020204" pitchFamily="34" charset="0"/>
                <a:sym typeface="Symbol" panose="05050102010706020507" pitchFamily="18" charset="2"/>
              </a:rPr>
              <a:t>f</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O(max(</a:t>
            </a:r>
            <a:r>
              <a:rPr lang="en-US" altLang="en-US" i="1">
                <a:latin typeface="Helvetica" panose="020B0604020202020204" pitchFamily="34" charset="0"/>
                <a:sym typeface="Symbol" panose="05050102010706020507" pitchFamily="18" charset="2"/>
              </a:rPr>
              <a:t>g</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a:t>
            </a:r>
            <a:r>
              <a:rPr lang="en-US" altLang="en-US" i="1">
                <a:latin typeface="Helvetica" panose="020B0604020202020204" pitchFamily="34" charset="0"/>
                <a:sym typeface="Symbol" panose="05050102010706020507" pitchFamily="18" charset="2"/>
              </a:rPr>
              <a:t>g</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p>
          <a:p>
            <a:pPr marL="609600" indent="-609600" eaLnBrk="1" hangingPunct="1">
              <a:lnSpc>
                <a:spcPct val="90000"/>
              </a:lnSpc>
              <a:spcBef>
                <a:spcPct val="0"/>
              </a:spcBef>
              <a:spcAft>
                <a:spcPts val="1600"/>
              </a:spcAft>
              <a:buFontTx/>
              <a:buAutoNum type="arabicPeriod"/>
            </a:pPr>
            <a:r>
              <a:rPr lang="en-US" altLang="en-US">
                <a:latin typeface="Helvetica" panose="020B0604020202020204" pitchFamily="34" charset="0"/>
                <a:sym typeface="Symbol" panose="05050102010706020507" pitchFamily="18" charset="2"/>
              </a:rPr>
              <a:t>If </a:t>
            </a:r>
            <a:r>
              <a:rPr lang="en-US" altLang="en-US" i="1">
                <a:latin typeface="Helvetica" panose="020B0604020202020204" pitchFamily="34" charset="0"/>
                <a:sym typeface="Symbol" panose="05050102010706020507" pitchFamily="18" charset="2"/>
              </a:rPr>
              <a:t>f</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g</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and </a:t>
            </a:r>
            <a:r>
              <a:rPr lang="en-US" altLang="en-US" i="1">
                <a:latin typeface="Helvetica" panose="020B0604020202020204" pitchFamily="34" charset="0"/>
                <a:sym typeface="Symbol" panose="05050102010706020507" pitchFamily="18" charset="2"/>
              </a:rPr>
              <a:t>f</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g</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then </a:t>
            </a:r>
            <a:r>
              <a:rPr lang="en-US" altLang="en-US" i="1">
                <a:latin typeface="Helvetica" panose="020B0604020202020204" pitchFamily="34" charset="0"/>
                <a:sym typeface="Symbol" panose="05050102010706020507" pitchFamily="18" charset="2"/>
              </a:rPr>
              <a:t>f</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f</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 is in O(</a:t>
            </a:r>
            <a:r>
              <a:rPr lang="en-US" altLang="en-US" i="1">
                <a:latin typeface="Helvetica" panose="020B0604020202020204" pitchFamily="34" charset="0"/>
                <a:sym typeface="Symbol" panose="05050102010706020507" pitchFamily="18" charset="2"/>
              </a:rPr>
              <a:t>g</a:t>
            </a:r>
            <a:r>
              <a:rPr lang="en-US" altLang="en-US" baseline="-25000">
                <a:latin typeface="Helvetica" panose="020B0604020202020204" pitchFamily="34" charset="0"/>
                <a:sym typeface="Symbol" panose="05050102010706020507" pitchFamily="18" charset="2"/>
              </a:rPr>
              <a:t>1</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g</a:t>
            </a:r>
            <a:r>
              <a:rPr lang="en-US" altLang="en-US" baseline="-25000">
                <a:latin typeface="Helvetica" panose="020B0604020202020204" pitchFamily="34" charset="0"/>
                <a:sym typeface="Symbol" panose="05050102010706020507" pitchFamily="18" charset="2"/>
              </a:rPr>
              <a:t>2</a:t>
            </a:r>
            <a:r>
              <a:rPr lang="en-US" altLang="en-US">
                <a:latin typeface="Helvetica" panose="020B0604020202020204" pitchFamily="34" charset="0"/>
                <a:sym typeface="Symbol" panose="05050102010706020507" pitchFamily="18" charset="2"/>
              </a:rPr>
              <a:t>(</a:t>
            </a:r>
            <a:r>
              <a:rPr lang="en-US" altLang="en-US" i="1">
                <a:latin typeface="Helvetica" panose="020B0604020202020204" pitchFamily="34" charset="0"/>
                <a:sym typeface="Symbol" panose="05050102010706020507" pitchFamily="18" charset="2"/>
              </a:rPr>
              <a:t>n</a:t>
            </a:r>
            <a:r>
              <a:rPr lang="en-US" altLang="en-US">
                <a:latin typeface="Helvetica" panose="020B0604020202020204" pitchFamily="34" charset="0"/>
                <a:sym typeface="Symbol" panose="05050102010706020507" pitchFamily="18" charset="2"/>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7AF6D44C-408A-4960-A946-90FF1A3E7D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E54DCA0-41CD-49CB-889A-4F07FAAF080A}" type="slidenum">
              <a:rPr lang="en-US" altLang="en-US" sz="1400"/>
              <a:pPr eaLnBrk="1" hangingPunct="1"/>
              <a:t>48</a:t>
            </a:fld>
            <a:endParaRPr lang="en-US" altLang="en-US" sz="1400"/>
          </a:p>
        </p:txBody>
      </p:sp>
      <p:sp>
        <p:nvSpPr>
          <p:cNvPr id="50179" name="Rectangle 2">
            <a:extLst>
              <a:ext uri="{FF2B5EF4-FFF2-40B4-BE49-F238E27FC236}">
                <a16:creationId xmlns:a16="http://schemas.microsoft.com/office/drawing/2014/main" id="{C827842C-8543-48F4-BACE-1C9110244239}"/>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Time Complexity Examples (1)</a:t>
            </a:r>
          </a:p>
        </p:txBody>
      </p:sp>
      <p:sp>
        <p:nvSpPr>
          <p:cNvPr id="50180" name="Rectangle 3">
            <a:extLst>
              <a:ext uri="{FF2B5EF4-FFF2-40B4-BE49-F238E27FC236}">
                <a16:creationId xmlns:a16="http://schemas.microsoft.com/office/drawing/2014/main" id="{2FE23623-FDDB-40E2-9E0A-5F82AC901E2F}"/>
              </a:ext>
            </a:extLst>
          </p:cNvPr>
          <p:cNvSpPr>
            <a:spLocks noGrp="1" noChangeArrowheads="1"/>
          </p:cNvSpPr>
          <p:nvPr>
            <p:ph type="body" idx="1"/>
          </p:nvPr>
        </p:nvSpPr>
        <p:spPr>
          <a:xfrm>
            <a:off x="455613" y="1598613"/>
            <a:ext cx="8226425" cy="4570412"/>
          </a:xfrm>
        </p:spPr>
        <p:txBody>
          <a:bodyPr/>
          <a:lstStyle/>
          <a:p>
            <a:pPr marL="609600" indent="-609600" eaLnBrk="1" hangingPunct="1">
              <a:buFontTx/>
              <a:buNone/>
            </a:pPr>
            <a:r>
              <a:rPr lang="en-US" altLang="en-US">
                <a:latin typeface="Helvetica" panose="020B0604020202020204" pitchFamily="34" charset="0"/>
                <a:sym typeface="Symbol" panose="05050102010706020507" pitchFamily="18" charset="2"/>
              </a:rPr>
              <a:t>Example 3.9: </a:t>
            </a:r>
            <a:r>
              <a:rPr lang="en-US" altLang="en-US" b="1">
                <a:latin typeface="Courier New" panose="02070309020205020404" pitchFamily="49" charset="0"/>
                <a:sym typeface="Symbol" panose="05050102010706020507" pitchFamily="18" charset="2"/>
              </a:rPr>
              <a:t>a = b</a:t>
            </a:r>
            <a:r>
              <a:rPr lang="en-US" altLang="en-US">
                <a:latin typeface="Courier New" panose="02070309020205020404" pitchFamily="49" charset="0"/>
                <a:sym typeface="Symbol" panose="05050102010706020507" pitchFamily="18" charset="2"/>
              </a:rPr>
              <a:t>;</a:t>
            </a:r>
            <a:endParaRPr lang="en-US" altLang="en-US">
              <a:sym typeface="Symbol" panose="05050102010706020507" pitchFamily="18" charset="2"/>
            </a:endParaRPr>
          </a:p>
          <a:p>
            <a:pPr marL="609600" indent="-609600" eaLnBrk="1" hangingPunct="1">
              <a:lnSpc>
                <a:spcPct val="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buFontTx/>
              <a:buNone/>
            </a:pPr>
            <a:r>
              <a:rPr lang="en-US" altLang="en-US">
                <a:latin typeface="Helvetica" panose="020B0604020202020204" pitchFamily="34" charset="0"/>
                <a:sym typeface="Symbol" panose="05050102010706020507" pitchFamily="18" charset="2"/>
              </a:rPr>
              <a:t>This assignment takes constant time, so it is (1).</a:t>
            </a:r>
          </a:p>
          <a:p>
            <a:pPr marL="609600" indent="-609600" eaLnBrk="1" hangingPunct="1">
              <a:lnSpc>
                <a:spcPct val="7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buFontTx/>
              <a:buNone/>
            </a:pPr>
            <a:r>
              <a:rPr lang="en-US" altLang="en-US">
                <a:latin typeface="Helvetica" panose="020B0604020202020204" pitchFamily="34" charset="0"/>
                <a:sym typeface="Symbol" panose="05050102010706020507" pitchFamily="18" charset="2"/>
              </a:rPr>
              <a:t>Example 3.10:</a:t>
            </a:r>
          </a:p>
          <a:p>
            <a:pPr marL="609600" indent="-609600" eaLnBrk="1" hangingPunct="1">
              <a:lnSpc>
                <a:spcPct val="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sum = 0;</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for (i=1; i&lt;=n; i++)</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sum += n;</a:t>
            </a:r>
          </a:p>
          <a:p>
            <a:pPr marL="609600" indent="-609600" eaLnBrk="1" hangingPunct="1">
              <a:lnSpc>
                <a:spcPct val="50000"/>
              </a:lnSpc>
              <a:buFontTx/>
              <a:buNone/>
            </a:pPr>
            <a:endParaRPr lang="en-US" altLang="en-US" sz="2800">
              <a:latin typeface="Courier New" panose="02070309020205020404" pitchFamily="49" charset="0"/>
              <a:sym typeface="Symbol" panose="05050102010706020507" pitchFamily="18"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297EB5E9-80DF-456C-84CB-AD8A5097D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C5EB060-02D3-4B6F-A029-53DACE552E55}" type="slidenum">
              <a:rPr lang="en-US" altLang="en-US" sz="1400"/>
              <a:pPr eaLnBrk="1" hangingPunct="1"/>
              <a:t>49</a:t>
            </a:fld>
            <a:endParaRPr lang="en-US" altLang="en-US" sz="1400"/>
          </a:p>
        </p:txBody>
      </p:sp>
      <p:sp>
        <p:nvSpPr>
          <p:cNvPr id="51203" name="Rectangle 2">
            <a:extLst>
              <a:ext uri="{FF2B5EF4-FFF2-40B4-BE49-F238E27FC236}">
                <a16:creationId xmlns:a16="http://schemas.microsoft.com/office/drawing/2014/main" id="{DEB9B502-C5D9-4917-A987-BADD082A2E58}"/>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Time Complexity Examples (2)</a:t>
            </a:r>
          </a:p>
        </p:txBody>
      </p:sp>
      <p:sp>
        <p:nvSpPr>
          <p:cNvPr id="51204" name="Rectangle 3">
            <a:extLst>
              <a:ext uri="{FF2B5EF4-FFF2-40B4-BE49-F238E27FC236}">
                <a16:creationId xmlns:a16="http://schemas.microsoft.com/office/drawing/2014/main" id="{75D0F72B-3B99-44DD-A9B3-622A1350CCAA}"/>
              </a:ext>
            </a:extLst>
          </p:cNvPr>
          <p:cNvSpPr>
            <a:spLocks noGrp="1" noChangeArrowheads="1"/>
          </p:cNvSpPr>
          <p:nvPr>
            <p:ph type="body" idx="1"/>
          </p:nvPr>
        </p:nvSpPr>
        <p:spPr>
          <a:xfrm>
            <a:off x="455613" y="1598613"/>
            <a:ext cx="8226425" cy="4570412"/>
          </a:xfrm>
        </p:spPr>
        <p:txBody>
          <a:bodyPr/>
          <a:lstStyle/>
          <a:p>
            <a:pPr marL="609600" indent="-609600" eaLnBrk="1" hangingPunct="1">
              <a:buFontTx/>
              <a:buNone/>
            </a:pPr>
            <a:r>
              <a:rPr lang="en-US" altLang="en-US">
                <a:latin typeface="Helvetica" panose="020B0604020202020204" pitchFamily="34" charset="0"/>
                <a:sym typeface="Symbol" panose="05050102010706020507" pitchFamily="18" charset="2"/>
              </a:rPr>
              <a:t>Example 3.11:</a:t>
            </a:r>
            <a:endParaRPr lang="en-US" altLang="en-US">
              <a:sym typeface="Symbol" panose="05050102010706020507" pitchFamily="18" charset="2"/>
            </a:endParaRPr>
          </a:p>
          <a:p>
            <a:pPr marL="609600" indent="-609600" eaLnBrk="1" hangingPunct="1">
              <a:lnSpc>
                <a:spcPct val="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sum = 0;</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for (j=1; j&lt;=n; j++)</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for (i=1; i&lt;=j; i++)</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sum++;</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for (k=0; k&lt;n; k++)</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A[k] = 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9F940E7-1D7B-4C80-88CE-307A64F45614}"/>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Efficiency</a:t>
            </a:r>
          </a:p>
        </p:txBody>
      </p:sp>
      <p:sp>
        <p:nvSpPr>
          <p:cNvPr id="6147" name="Rectangle 3">
            <a:extLst>
              <a:ext uri="{FF2B5EF4-FFF2-40B4-BE49-F238E27FC236}">
                <a16:creationId xmlns:a16="http://schemas.microsoft.com/office/drawing/2014/main" id="{1250AC04-BF13-48B9-B964-66370278FC85}"/>
              </a:ext>
            </a:extLst>
          </p:cNvPr>
          <p:cNvSpPr>
            <a:spLocks noGrp="1" noChangeArrowheads="1"/>
          </p:cNvSpPr>
          <p:nvPr>
            <p:ph type="body" idx="1"/>
          </p:nvPr>
        </p:nvSpPr>
        <p:spPr>
          <a:xfrm>
            <a:off x="455613" y="1598613"/>
            <a:ext cx="8226425" cy="4570412"/>
          </a:xfrm>
        </p:spPr>
        <p:txBody>
          <a:bodyPr/>
          <a:lstStyle/>
          <a:p>
            <a:pPr eaLnBrk="1" hangingPunct="1"/>
            <a:r>
              <a:rPr lang="en-US" altLang="en-US" dirty="0">
                <a:latin typeface="Helvetica" panose="020B0604020202020204" pitchFamily="34" charset="0"/>
              </a:rPr>
              <a:t>Choice of data structure or algorithm can make the difference between a program running in a few seconds or many days.</a:t>
            </a:r>
          </a:p>
          <a:p>
            <a:pPr eaLnBrk="1" hangingPunct="1"/>
            <a:r>
              <a:rPr lang="en-US" altLang="en-US" dirty="0">
                <a:latin typeface="Helvetica" panose="020B0604020202020204" pitchFamily="34" charset="0"/>
              </a:rPr>
              <a:t>A solution is said to be </a:t>
            </a:r>
            <a:r>
              <a:rPr lang="en-US" altLang="en-US" u="sng" dirty="0">
                <a:latin typeface="Helvetica" panose="020B0604020202020204" pitchFamily="34" charset="0"/>
              </a:rPr>
              <a:t>efficient</a:t>
            </a:r>
            <a:r>
              <a:rPr lang="en-US" altLang="en-US" dirty="0">
                <a:latin typeface="Helvetica" panose="020B0604020202020204" pitchFamily="34" charset="0"/>
              </a:rPr>
              <a:t> if it solves the problem within its </a:t>
            </a:r>
            <a:r>
              <a:rPr lang="en-US" altLang="en-US" u="sng" dirty="0">
                <a:latin typeface="Helvetica" panose="020B0604020202020204" pitchFamily="34" charset="0"/>
              </a:rPr>
              <a:t>resource constraints</a:t>
            </a:r>
            <a:r>
              <a:rPr lang="en-US" altLang="en-US" dirty="0">
                <a:latin typeface="Helvetica" panose="020B0604020202020204" pitchFamily="34" charset="0"/>
              </a:rPr>
              <a:t>.</a:t>
            </a:r>
          </a:p>
          <a:p>
            <a:pPr lvl="1" eaLnBrk="1" hangingPunct="1"/>
            <a:r>
              <a:rPr lang="en-US" altLang="en-US" dirty="0">
                <a:latin typeface="Helvetica" panose="020B0604020202020204" pitchFamily="34" charset="0"/>
              </a:rPr>
              <a:t>Space</a:t>
            </a:r>
          </a:p>
          <a:p>
            <a:pPr lvl="1" eaLnBrk="1" hangingPunct="1"/>
            <a:r>
              <a:rPr lang="en-US" altLang="en-US" dirty="0">
                <a:latin typeface="Helvetica" panose="020B0604020202020204" pitchFamily="34" charset="0"/>
              </a:rPr>
              <a:t>Time</a:t>
            </a:r>
          </a:p>
          <a:p>
            <a:pPr eaLnBrk="1" hangingPunct="1"/>
            <a:r>
              <a:rPr lang="en-US" altLang="en-US" dirty="0">
                <a:latin typeface="Helvetica" panose="020B0604020202020204" pitchFamily="34" charset="0"/>
              </a:rPr>
              <a:t>The </a:t>
            </a:r>
            <a:r>
              <a:rPr lang="en-US" altLang="en-US" u="sng" dirty="0">
                <a:latin typeface="Helvetica" panose="020B0604020202020204" pitchFamily="34" charset="0"/>
              </a:rPr>
              <a:t>cost</a:t>
            </a:r>
            <a:r>
              <a:rPr lang="en-US" altLang="en-US" dirty="0">
                <a:latin typeface="Helvetica" panose="020B0604020202020204" pitchFamily="34" charset="0"/>
              </a:rPr>
              <a:t> of a solution is the amount of resources that the solution consumes.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EA070E1F-1F92-4AE6-9A49-3A5D67BB07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D900E4-B65E-4FE0-8C13-43D33513DAB1}" type="slidenum">
              <a:rPr lang="en-US" altLang="en-US" sz="1400"/>
              <a:pPr eaLnBrk="1" hangingPunct="1"/>
              <a:t>50</a:t>
            </a:fld>
            <a:endParaRPr lang="en-US" altLang="en-US" sz="1400"/>
          </a:p>
        </p:txBody>
      </p:sp>
      <p:sp>
        <p:nvSpPr>
          <p:cNvPr id="52227" name="Rectangle 2">
            <a:extLst>
              <a:ext uri="{FF2B5EF4-FFF2-40B4-BE49-F238E27FC236}">
                <a16:creationId xmlns:a16="http://schemas.microsoft.com/office/drawing/2014/main" id="{D445786B-F1FF-4C91-B618-FCA62B9E64B2}"/>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Time Complexity Examples (3)</a:t>
            </a:r>
          </a:p>
        </p:txBody>
      </p:sp>
      <p:sp>
        <p:nvSpPr>
          <p:cNvPr id="52228" name="Rectangle 3">
            <a:extLst>
              <a:ext uri="{FF2B5EF4-FFF2-40B4-BE49-F238E27FC236}">
                <a16:creationId xmlns:a16="http://schemas.microsoft.com/office/drawing/2014/main" id="{6CADD078-1962-4369-8888-E699D9089949}"/>
              </a:ext>
            </a:extLst>
          </p:cNvPr>
          <p:cNvSpPr>
            <a:spLocks noGrp="1" noChangeArrowheads="1"/>
          </p:cNvSpPr>
          <p:nvPr>
            <p:ph type="body" idx="1"/>
          </p:nvPr>
        </p:nvSpPr>
        <p:spPr>
          <a:xfrm>
            <a:off x="455613" y="1598613"/>
            <a:ext cx="8226425" cy="4570412"/>
          </a:xfrm>
        </p:spPr>
        <p:txBody>
          <a:bodyPr/>
          <a:lstStyle/>
          <a:p>
            <a:pPr marL="609600" indent="-609600" eaLnBrk="1" hangingPunct="1">
              <a:buFontTx/>
              <a:buNone/>
            </a:pPr>
            <a:r>
              <a:rPr lang="en-US" altLang="en-US">
                <a:latin typeface="Helvetica" panose="020B0604020202020204" pitchFamily="34" charset="0"/>
                <a:sym typeface="Symbol" panose="05050102010706020507" pitchFamily="18" charset="2"/>
              </a:rPr>
              <a:t>Example 3.12:</a:t>
            </a:r>
            <a:endParaRPr lang="en-US" altLang="en-US">
              <a:sym typeface="Symbol" panose="05050102010706020507" pitchFamily="18" charset="2"/>
            </a:endParaRPr>
          </a:p>
          <a:p>
            <a:pPr marL="609600" indent="-609600" eaLnBrk="1" hangingPunct="1">
              <a:lnSpc>
                <a:spcPct val="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sum1 = 0;</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for (i=1; i&lt;=n; i++)</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for (j=1; j&lt;=</a:t>
            </a:r>
            <a:r>
              <a:rPr lang="en-US" altLang="en-US" sz="2800" b="1">
                <a:solidFill>
                  <a:srgbClr val="FF0000"/>
                </a:solidFill>
                <a:latin typeface="Courier New" panose="02070309020205020404" pitchFamily="49" charset="0"/>
                <a:sym typeface="Symbol" panose="05050102010706020507" pitchFamily="18" charset="2"/>
              </a:rPr>
              <a:t>n</a:t>
            </a:r>
            <a:r>
              <a:rPr lang="en-US" altLang="en-US" sz="2800" b="1">
                <a:latin typeface="Courier New" panose="02070309020205020404" pitchFamily="49" charset="0"/>
                <a:sym typeface="Symbol" panose="05050102010706020507" pitchFamily="18" charset="2"/>
              </a:rPr>
              <a:t>; j++)</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sum1++;</a:t>
            </a:r>
          </a:p>
          <a:p>
            <a:pPr marL="609600" indent="-609600" eaLnBrk="1" hangingPunct="1">
              <a:lnSpc>
                <a:spcPct val="50000"/>
              </a:lnSpc>
              <a:buFontTx/>
              <a:buNone/>
            </a:pPr>
            <a:endParaRPr lang="en-US" altLang="en-US" sz="2800" b="1">
              <a:latin typeface="Courier New" panose="02070309020205020404" pitchFamily="49" charset="0"/>
              <a:sym typeface="Symbol" panose="05050102010706020507" pitchFamily="18" charset="2"/>
            </a:endParaRP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sum2 = 0;</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for (i=1; i&lt;=n; i++)</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for (j=1; j&lt;=</a:t>
            </a:r>
            <a:r>
              <a:rPr lang="en-US" altLang="en-US" sz="2800" b="1">
                <a:solidFill>
                  <a:srgbClr val="FF0000"/>
                </a:solidFill>
                <a:latin typeface="Courier New" panose="02070309020205020404" pitchFamily="49" charset="0"/>
                <a:sym typeface="Symbol" panose="05050102010706020507" pitchFamily="18" charset="2"/>
              </a:rPr>
              <a:t>i</a:t>
            </a:r>
            <a:r>
              <a:rPr lang="en-US" altLang="en-US" sz="2800" b="1">
                <a:latin typeface="Courier New" panose="02070309020205020404" pitchFamily="49" charset="0"/>
                <a:sym typeface="Symbol" panose="05050102010706020507" pitchFamily="18" charset="2"/>
              </a:rPr>
              <a:t>; j++)</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sum2++;</a:t>
            </a:r>
          </a:p>
          <a:p>
            <a:pPr marL="609600" indent="-609600" eaLnBrk="1" hangingPunct="1">
              <a:lnSpc>
                <a:spcPct val="50000"/>
              </a:lnSpc>
              <a:buFontTx/>
              <a:buNone/>
            </a:pPr>
            <a:endParaRPr lang="en-US" altLang="en-US" sz="2800">
              <a:latin typeface="Courier New" panose="02070309020205020404" pitchFamily="49" charset="0"/>
              <a:sym typeface="Symbol" panose="05050102010706020507" pitchFamily="18"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C16E802A-CC61-4626-8C54-CA2C478026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22847CD-B9AA-467B-A4E1-1F66DB3BC268}" type="slidenum">
              <a:rPr lang="en-US" altLang="en-US" sz="1400"/>
              <a:pPr eaLnBrk="1" hangingPunct="1"/>
              <a:t>51</a:t>
            </a:fld>
            <a:endParaRPr lang="en-US" altLang="en-US" sz="1400"/>
          </a:p>
        </p:txBody>
      </p:sp>
      <p:sp>
        <p:nvSpPr>
          <p:cNvPr id="53251" name="Rectangle 2">
            <a:extLst>
              <a:ext uri="{FF2B5EF4-FFF2-40B4-BE49-F238E27FC236}">
                <a16:creationId xmlns:a16="http://schemas.microsoft.com/office/drawing/2014/main" id="{4CC1B02E-88D3-48AF-962F-495439B61C7C}"/>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Time Complexity Examples (4)</a:t>
            </a:r>
          </a:p>
        </p:txBody>
      </p:sp>
      <p:sp>
        <p:nvSpPr>
          <p:cNvPr id="53252" name="Rectangle 3">
            <a:extLst>
              <a:ext uri="{FF2B5EF4-FFF2-40B4-BE49-F238E27FC236}">
                <a16:creationId xmlns:a16="http://schemas.microsoft.com/office/drawing/2014/main" id="{25C0D3A2-B9FC-4A4E-9909-39C16E04D986}"/>
              </a:ext>
            </a:extLst>
          </p:cNvPr>
          <p:cNvSpPr>
            <a:spLocks noGrp="1" noChangeArrowheads="1"/>
          </p:cNvSpPr>
          <p:nvPr>
            <p:ph type="body" idx="1"/>
          </p:nvPr>
        </p:nvSpPr>
        <p:spPr>
          <a:xfrm>
            <a:off x="455613" y="1598613"/>
            <a:ext cx="8226425" cy="4570412"/>
          </a:xfrm>
        </p:spPr>
        <p:txBody>
          <a:bodyPr/>
          <a:lstStyle/>
          <a:p>
            <a:pPr marL="609600" indent="-609600" eaLnBrk="1" hangingPunct="1">
              <a:buFontTx/>
              <a:buNone/>
            </a:pPr>
            <a:r>
              <a:rPr lang="en-US" altLang="en-US">
                <a:latin typeface="Helvetica" panose="020B0604020202020204" pitchFamily="34" charset="0"/>
                <a:sym typeface="Symbol" panose="05050102010706020507" pitchFamily="18" charset="2"/>
              </a:rPr>
              <a:t>Example 3.13:</a:t>
            </a:r>
            <a:endParaRPr lang="en-US" altLang="en-US">
              <a:sym typeface="Symbol" panose="05050102010706020507" pitchFamily="18" charset="2"/>
            </a:endParaRPr>
          </a:p>
          <a:p>
            <a:pPr marL="609600" indent="-609600" eaLnBrk="1" hangingPunct="1">
              <a:lnSpc>
                <a:spcPct val="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sum1 = 0;</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for (k=1; k&lt;=n; k*=2)</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for (j=1; j&lt;=n; j++)</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sum1++;</a:t>
            </a:r>
          </a:p>
          <a:p>
            <a:pPr marL="609600" indent="-609600" eaLnBrk="1" hangingPunct="1">
              <a:lnSpc>
                <a:spcPct val="50000"/>
              </a:lnSpc>
              <a:buFontTx/>
              <a:buNone/>
            </a:pPr>
            <a:endParaRPr lang="en-US" altLang="en-US" sz="2800" b="1">
              <a:latin typeface="Courier New" panose="02070309020205020404" pitchFamily="49" charset="0"/>
              <a:sym typeface="Symbol" panose="05050102010706020507" pitchFamily="18" charset="2"/>
            </a:endParaRP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sum2 = 0;</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for (k=1; k&lt;=n; k*=2)</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for (j=1; j&lt;=k; j++)</a:t>
            </a:r>
          </a:p>
          <a:p>
            <a:pPr marL="609600" indent="-609600" eaLnBrk="1" hangingPunct="1">
              <a:lnSpc>
                <a:spcPct val="50000"/>
              </a:lnSpc>
              <a:buFontTx/>
              <a:buNone/>
            </a:pPr>
            <a:r>
              <a:rPr lang="en-US" altLang="en-US" sz="2800" b="1">
                <a:latin typeface="Courier New" panose="02070309020205020404" pitchFamily="49" charset="0"/>
                <a:sym typeface="Symbol" panose="05050102010706020507" pitchFamily="18" charset="2"/>
              </a:rPr>
              <a:t>    sum2++;</a:t>
            </a:r>
          </a:p>
          <a:p>
            <a:pPr marL="609600" indent="-609600" eaLnBrk="1" hangingPunct="1">
              <a:lnSpc>
                <a:spcPct val="50000"/>
              </a:lnSpc>
              <a:buFontTx/>
              <a:buNone/>
            </a:pPr>
            <a:endParaRPr lang="en-US" altLang="en-US" sz="2800" b="1">
              <a:latin typeface="Courier New" panose="02070309020205020404" pitchFamily="49" charset="0"/>
              <a:sym typeface="Symbol" panose="05050102010706020507" pitchFamily="18" charset="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E3C474B7-8B12-4339-93D3-0FF8F48B00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6E1FBB6-0878-42DC-977A-3E54CA184C20}" type="slidenum">
              <a:rPr lang="en-US" altLang="en-US" sz="1400"/>
              <a:pPr eaLnBrk="1" hangingPunct="1"/>
              <a:t>52</a:t>
            </a:fld>
            <a:endParaRPr lang="en-US" altLang="en-US" sz="1400"/>
          </a:p>
        </p:txBody>
      </p:sp>
      <p:sp>
        <p:nvSpPr>
          <p:cNvPr id="54275" name="Rectangle 2">
            <a:extLst>
              <a:ext uri="{FF2B5EF4-FFF2-40B4-BE49-F238E27FC236}">
                <a16:creationId xmlns:a16="http://schemas.microsoft.com/office/drawing/2014/main" id="{B4265D4A-D576-4EF8-AFF6-EB105486F335}"/>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Binary Search</a:t>
            </a:r>
          </a:p>
        </p:txBody>
      </p:sp>
      <p:sp>
        <p:nvSpPr>
          <p:cNvPr id="54276" name="Rectangle 3">
            <a:extLst>
              <a:ext uri="{FF2B5EF4-FFF2-40B4-BE49-F238E27FC236}">
                <a16:creationId xmlns:a16="http://schemas.microsoft.com/office/drawing/2014/main" id="{A92B2F53-6F7F-42E1-A133-CFEA64BD9390}"/>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9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9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9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90000"/>
              </a:lnSpc>
              <a:buFontTx/>
              <a:buNone/>
            </a:pPr>
            <a:r>
              <a:rPr lang="en-US" altLang="en-US">
                <a:latin typeface="Helvetica" panose="020B0604020202020204" pitchFamily="34" charset="0"/>
                <a:sym typeface="Symbol" panose="05050102010706020507" pitchFamily="18" charset="2"/>
              </a:rPr>
              <a:t>How many elements are examined in worst case?</a:t>
            </a:r>
            <a:endParaRPr lang="en-US" altLang="en-US">
              <a:latin typeface="Courier New" panose="02070309020205020404" pitchFamily="49" charset="0"/>
              <a:sym typeface="Symbol" panose="05050102010706020507" pitchFamily="18" charset="2"/>
            </a:endParaRPr>
          </a:p>
        </p:txBody>
      </p:sp>
      <p:pic>
        <p:nvPicPr>
          <p:cNvPr id="54277" name="Picture 4" descr="BinSch">
            <a:extLst>
              <a:ext uri="{FF2B5EF4-FFF2-40B4-BE49-F238E27FC236}">
                <a16:creationId xmlns:a16="http://schemas.microsoft.com/office/drawing/2014/main" id="{1A08EBC9-8D3D-493F-ADF7-5BDCA7343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82" r="4459" b="8466"/>
          <a:stretch>
            <a:fillRect/>
          </a:stretch>
        </p:blipFill>
        <p:spPr bwMode="auto">
          <a:xfrm>
            <a:off x="619125" y="1219200"/>
            <a:ext cx="7629525" cy="17478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8A3774A5-F3DA-4CFC-8E6A-A7D8533FEF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F27C52-5BC9-4351-8B27-CFE3D2A5BC13}" type="slidenum">
              <a:rPr lang="en-US" altLang="en-US" sz="1400"/>
              <a:pPr eaLnBrk="1" hangingPunct="1"/>
              <a:t>53</a:t>
            </a:fld>
            <a:endParaRPr lang="en-US" altLang="en-US" sz="1400"/>
          </a:p>
        </p:txBody>
      </p:sp>
      <p:sp>
        <p:nvSpPr>
          <p:cNvPr id="55299" name="Rectangle 2">
            <a:extLst>
              <a:ext uri="{FF2B5EF4-FFF2-40B4-BE49-F238E27FC236}">
                <a16:creationId xmlns:a16="http://schemas.microsoft.com/office/drawing/2014/main" id="{BC18003E-35C8-4AB4-9FBE-786E97B544A0}"/>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Binary Search</a:t>
            </a:r>
          </a:p>
        </p:txBody>
      </p:sp>
      <p:sp>
        <p:nvSpPr>
          <p:cNvPr id="55300" name="Rectangle 3">
            <a:extLst>
              <a:ext uri="{FF2B5EF4-FFF2-40B4-BE49-F238E27FC236}">
                <a16:creationId xmlns:a16="http://schemas.microsoft.com/office/drawing/2014/main" id="{0B2563D8-6722-4B42-B0A0-ABE87FA4433D}"/>
              </a:ext>
            </a:extLst>
          </p:cNvPr>
          <p:cNvSpPr>
            <a:spLocks noGrp="1" noChangeArrowheads="1"/>
          </p:cNvSpPr>
          <p:nvPr>
            <p:ph type="body" idx="1"/>
          </p:nvPr>
        </p:nvSpPr>
        <p:spPr>
          <a:xfrm>
            <a:off x="304800" y="1598613"/>
            <a:ext cx="8610600" cy="4570412"/>
          </a:xfrm>
        </p:spPr>
        <p:txBody>
          <a:bodyPr/>
          <a:lstStyle/>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@return The position of an element in        sorted array A with value k.  If k is not in A,return A.length. */</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static int binary(int[] A, int k) {</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int l = -1;        // Set l and r</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int r = A.length;  // beyond array bounds</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while (l+1 != r) { // Stop when l, r meet</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int i = (l+r)/2; // Check middle</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if (k &lt; A[i]) r = i;     // In left half</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if (k == A[i]) return i; // Found it</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if (k &gt; A[i]) l = i;     // In right half</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  return A.length; // Search value not in A</a:t>
            </a:r>
          </a:p>
          <a:p>
            <a:pPr marL="609600" indent="-609600" eaLnBrk="1" hangingPunct="1">
              <a:lnSpc>
                <a:spcPct val="60000"/>
              </a:lnSpc>
              <a:buFontTx/>
              <a:buNone/>
            </a:pPr>
            <a:r>
              <a:rPr lang="en-US" altLang="en-US" sz="2400" b="1">
                <a:latin typeface="Courier New" panose="02070309020205020404" pitchFamily="49" charset="0"/>
                <a:sym typeface="Symbol" panose="05050102010706020507" pitchFamily="18" charset="2"/>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B4243F08-42F8-41F8-A4AE-A607E5B49D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788B8B0-F2D6-4AC9-BDEF-B51C1DC34E4F}" type="slidenum">
              <a:rPr lang="en-US" altLang="en-US" sz="1400"/>
              <a:pPr eaLnBrk="1" hangingPunct="1"/>
              <a:t>54</a:t>
            </a:fld>
            <a:endParaRPr lang="en-US" altLang="en-US" sz="1400"/>
          </a:p>
        </p:txBody>
      </p:sp>
      <p:sp>
        <p:nvSpPr>
          <p:cNvPr id="56323" name="Rectangle 2">
            <a:extLst>
              <a:ext uri="{FF2B5EF4-FFF2-40B4-BE49-F238E27FC236}">
                <a16:creationId xmlns:a16="http://schemas.microsoft.com/office/drawing/2014/main" id="{FED7A958-DA66-4D89-BC9D-700CB5388BB0}"/>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Other Control Statements</a:t>
            </a:r>
          </a:p>
        </p:txBody>
      </p:sp>
      <p:sp>
        <p:nvSpPr>
          <p:cNvPr id="56324" name="Rectangle 3">
            <a:extLst>
              <a:ext uri="{FF2B5EF4-FFF2-40B4-BE49-F238E27FC236}">
                <a16:creationId xmlns:a16="http://schemas.microsoft.com/office/drawing/2014/main" id="{3A70732C-121B-4AEE-965A-D6EE7F25D817}"/>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80000"/>
              </a:lnSpc>
              <a:buFontTx/>
              <a:buNone/>
            </a:pPr>
            <a:r>
              <a:rPr lang="en-US" altLang="en-US" b="1">
                <a:latin typeface="Courier New" panose="02070309020205020404" pitchFamily="49" charset="0"/>
                <a:sym typeface="Symbol" panose="05050102010706020507" pitchFamily="18" charset="2"/>
              </a:rPr>
              <a:t>while</a:t>
            </a:r>
            <a:r>
              <a:rPr lang="en-US" altLang="en-US">
                <a:latin typeface="Helvetica" panose="020B0604020202020204" pitchFamily="34" charset="0"/>
                <a:sym typeface="Symbol" panose="05050102010706020507" pitchFamily="18" charset="2"/>
              </a:rPr>
              <a:t> loop: Analyze like a </a:t>
            </a:r>
            <a:r>
              <a:rPr lang="en-US" altLang="en-US" b="1">
                <a:latin typeface="Courier New" panose="02070309020205020404" pitchFamily="49" charset="0"/>
                <a:sym typeface="Symbol" panose="05050102010706020507" pitchFamily="18" charset="2"/>
              </a:rPr>
              <a:t>for</a:t>
            </a:r>
            <a:r>
              <a:rPr lang="en-US" altLang="en-US">
                <a:latin typeface="Helvetica" panose="020B0604020202020204" pitchFamily="34" charset="0"/>
                <a:sym typeface="Symbol" panose="05050102010706020507" pitchFamily="18" charset="2"/>
              </a:rPr>
              <a:t> loop.</a:t>
            </a:r>
          </a:p>
          <a:p>
            <a:pPr marL="609600" indent="-609600" eaLnBrk="1" hangingPunct="1">
              <a:lnSpc>
                <a:spcPct val="5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80000"/>
              </a:lnSpc>
              <a:buFontTx/>
              <a:buNone/>
            </a:pPr>
            <a:r>
              <a:rPr lang="en-US" altLang="en-US" b="1">
                <a:latin typeface="Courier New" panose="02070309020205020404" pitchFamily="49" charset="0"/>
                <a:sym typeface="Symbol" panose="05050102010706020507" pitchFamily="18" charset="2"/>
              </a:rPr>
              <a:t>if</a:t>
            </a:r>
            <a:r>
              <a:rPr lang="en-US" altLang="en-US">
                <a:latin typeface="Helvetica" panose="020B0604020202020204" pitchFamily="34" charset="0"/>
                <a:sym typeface="Symbol" panose="05050102010706020507" pitchFamily="18" charset="2"/>
              </a:rPr>
              <a:t> statement: Take greater complexity of </a:t>
            </a:r>
            <a:r>
              <a:rPr lang="en-US" altLang="en-US" b="1">
                <a:latin typeface="Courier New" panose="02070309020205020404" pitchFamily="49" charset="0"/>
                <a:sym typeface="Symbol" panose="05050102010706020507" pitchFamily="18" charset="2"/>
              </a:rPr>
              <a:t>then</a:t>
            </a:r>
            <a:r>
              <a:rPr lang="en-US" altLang="en-US" b="1">
                <a:latin typeface="Helvetica" panose="020B0604020202020204" pitchFamily="34" charset="0"/>
                <a:sym typeface="Symbol" panose="05050102010706020507" pitchFamily="18" charset="2"/>
              </a:rPr>
              <a:t>/</a:t>
            </a:r>
            <a:r>
              <a:rPr lang="en-US" altLang="en-US" b="1">
                <a:latin typeface="Courier New" panose="02070309020205020404" pitchFamily="49" charset="0"/>
                <a:sym typeface="Symbol" panose="05050102010706020507" pitchFamily="18" charset="2"/>
              </a:rPr>
              <a:t>else</a:t>
            </a:r>
            <a:r>
              <a:rPr lang="en-US" altLang="en-US">
                <a:latin typeface="Helvetica" panose="020B0604020202020204" pitchFamily="34" charset="0"/>
                <a:sym typeface="Symbol" panose="05050102010706020507" pitchFamily="18" charset="2"/>
              </a:rPr>
              <a:t> clauses.</a:t>
            </a:r>
          </a:p>
          <a:p>
            <a:pPr marL="609600" indent="-609600" eaLnBrk="1" hangingPunct="1">
              <a:lnSpc>
                <a:spcPct val="5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80000"/>
              </a:lnSpc>
              <a:buFontTx/>
              <a:buNone/>
            </a:pPr>
            <a:r>
              <a:rPr lang="en-US" altLang="en-US" b="1">
                <a:latin typeface="Courier New" panose="02070309020205020404" pitchFamily="49" charset="0"/>
                <a:sym typeface="Symbol" panose="05050102010706020507" pitchFamily="18" charset="2"/>
              </a:rPr>
              <a:t>switch</a:t>
            </a:r>
            <a:r>
              <a:rPr lang="en-US" altLang="en-US">
                <a:latin typeface="Helvetica" panose="020B0604020202020204" pitchFamily="34" charset="0"/>
                <a:sym typeface="Symbol" panose="05050102010706020507" pitchFamily="18" charset="2"/>
              </a:rPr>
              <a:t> statement: Take complexity of most expensive case.</a:t>
            </a:r>
          </a:p>
          <a:p>
            <a:pPr marL="609600" indent="-609600" eaLnBrk="1" hangingPunct="1">
              <a:lnSpc>
                <a:spcPct val="5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Subroutine call: Complexity of the subroutine.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E1843625-50A0-4D7F-9D25-BC2623C1B3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25645C-FE44-4A2D-B051-C870BC6C78D5}" type="slidenum">
              <a:rPr lang="en-US" altLang="en-US" sz="1400"/>
              <a:pPr eaLnBrk="1" hangingPunct="1"/>
              <a:t>55</a:t>
            </a:fld>
            <a:endParaRPr lang="en-US" altLang="en-US" sz="1400"/>
          </a:p>
        </p:txBody>
      </p:sp>
      <p:sp>
        <p:nvSpPr>
          <p:cNvPr id="57347" name="Rectangle 2">
            <a:extLst>
              <a:ext uri="{FF2B5EF4-FFF2-40B4-BE49-F238E27FC236}">
                <a16:creationId xmlns:a16="http://schemas.microsoft.com/office/drawing/2014/main" id="{272C13E4-12C5-45A2-A46A-DCA72510A58B}"/>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Problems</a:t>
            </a:r>
          </a:p>
        </p:txBody>
      </p:sp>
      <p:sp>
        <p:nvSpPr>
          <p:cNvPr id="57348" name="Rectangle 3">
            <a:extLst>
              <a:ext uri="{FF2B5EF4-FFF2-40B4-BE49-F238E27FC236}">
                <a16:creationId xmlns:a16="http://schemas.microsoft.com/office/drawing/2014/main" id="{4E84E6C2-A6DB-4340-9242-C2241B8EAB6A}"/>
              </a:ext>
            </a:extLst>
          </p:cNvPr>
          <p:cNvSpPr>
            <a:spLocks noGrp="1" noChangeArrowheads="1"/>
          </p:cNvSpPr>
          <p:nvPr>
            <p:ph type="body" idx="1"/>
          </p:nvPr>
        </p:nvSpPr>
        <p:spPr>
          <a:xfrm>
            <a:off x="455613" y="1598613"/>
            <a:ext cx="8226425" cy="4570412"/>
          </a:xfrm>
        </p:spPr>
        <p:txBody>
          <a:bodyPr/>
          <a:lstStyle/>
          <a:p>
            <a:pPr eaLnBrk="1" hangingPunct="1"/>
            <a:r>
              <a:rPr lang="en-US" altLang="en-US" u="sng">
                <a:latin typeface="Helvetica" panose="020B0604020202020204" pitchFamily="34" charset="0"/>
              </a:rPr>
              <a:t>Problem</a:t>
            </a:r>
            <a:r>
              <a:rPr lang="en-US" altLang="en-US">
                <a:latin typeface="Helvetica" panose="020B0604020202020204" pitchFamily="34" charset="0"/>
              </a:rPr>
              <a:t>: a task to be performed.</a:t>
            </a:r>
          </a:p>
          <a:p>
            <a:pPr lvl="1" eaLnBrk="1" hangingPunct="1"/>
            <a:r>
              <a:rPr lang="en-US" altLang="en-US">
                <a:latin typeface="Helvetica" panose="020B0604020202020204" pitchFamily="34" charset="0"/>
              </a:rPr>
              <a:t>Best thought of as inputs and matching outputs.</a:t>
            </a:r>
          </a:p>
          <a:p>
            <a:pPr lvl="1" eaLnBrk="1" hangingPunct="1"/>
            <a:r>
              <a:rPr lang="en-US" altLang="en-US">
                <a:latin typeface="Helvetica" panose="020B0604020202020204" pitchFamily="34" charset="0"/>
              </a:rPr>
              <a:t>Problem definition should include constraints on the resources that may be consumed by any acceptable solution.</a:t>
            </a:r>
          </a:p>
          <a:p>
            <a:pPr eaLnBrk="1" hangingPunct="1"/>
            <a:endParaRPr lang="en-US" altLang="en-US">
              <a:latin typeface="Helvetica"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409E4CDF-DFFC-4770-A2AD-DFE4372440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9919A1B-7694-4AE9-BAFA-5AF680DA5BF9}" type="slidenum">
              <a:rPr lang="en-US" altLang="en-US" sz="1400"/>
              <a:pPr eaLnBrk="1" hangingPunct="1"/>
              <a:t>56</a:t>
            </a:fld>
            <a:endParaRPr lang="en-US" altLang="en-US" sz="1400"/>
          </a:p>
        </p:txBody>
      </p:sp>
      <p:sp>
        <p:nvSpPr>
          <p:cNvPr id="58371" name="Rectangle 2">
            <a:extLst>
              <a:ext uri="{FF2B5EF4-FFF2-40B4-BE49-F238E27FC236}">
                <a16:creationId xmlns:a16="http://schemas.microsoft.com/office/drawing/2014/main" id="{27118275-AAD3-4A96-A56A-90A7301FA2BA}"/>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Problems (cont)</a:t>
            </a:r>
          </a:p>
        </p:txBody>
      </p:sp>
      <p:sp>
        <p:nvSpPr>
          <p:cNvPr id="58372" name="Rectangle 3">
            <a:extLst>
              <a:ext uri="{FF2B5EF4-FFF2-40B4-BE49-F238E27FC236}">
                <a16:creationId xmlns:a16="http://schemas.microsoft.com/office/drawing/2014/main" id="{3576062B-6AD6-4661-A031-71DA68DB12D2}"/>
              </a:ext>
            </a:extLst>
          </p:cNvPr>
          <p:cNvSpPr>
            <a:spLocks noGrp="1" noChangeArrowheads="1"/>
          </p:cNvSpPr>
          <p:nvPr>
            <p:ph type="body" idx="1"/>
          </p:nvPr>
        </p:nvSpPr>
        <p:spPr>
          <a:xfrm>
            <a:off x="455613" y="1598613"/>
            <a:ext cx="8226425" cy="4570412"/>
          </a:xfrm>
        </p:spPr>
        <p:txBody>
          <a:bodyPr/>
          <a:lstStyle/>
          <a:p>
            <a:pPr eaLnBrk="1" hangingPunct="1">
              <a:lnSpc>
                <a:spcPct val="90000"/>
              </a:lnSpc>
            </a:pPr>
            <a:r>
              <a:rPr lang="en-US" altLang="en-US">
                <a:latin typeface="Helvetica" panose="020B0604020202020204" pitchFamily="34" charset="0"/>
              </a:rPr>
              <a:t>Problems </a:t>
            </a:r>
            <a:r>
              <a:rPr lang="en-US" altLang="en-US">
                <a:latin typeface="Helvetica" panose="020B0604020202020204" pitchFamily="34" charset="0"/>
                <a:sym typeface="Symbol" panose="05050102010706020507" pitchFamily="18" charset="2"/>
              </a:rPr>
              <a:t> </a:t>
            </a:r>
            <a:r>
              <a:rPr lang="en-US" altLang="en-US">
                <a:latin typeface="Helvetica" panose="020B0604020202020204" pitchFamily="34" charset="0"/>
              </a:rPr>
              <a:t>mathematical functions</a:t>
            </a:r>
          </a:p>
          <a:p>
            <a:pPr lvl="1" eaLnBrk="1" hangingPunct="1">
              <a:lnSpc>
                <a:spcPct val="90000"/>
              </a:lnSpc>
            </a:pPr>
            <a:r>
              <a:rPr lang="en-US" altLang="en-US">
                <a:latin typeface="Helvetica" panose="020B0604020202020204" pitchFamily="34" charset="0"/>
              </a:rPr>
              <a:t>A </a:t>
            </a:r>
            <a:r>
              <a:rPr lang="en-US" altLang="en-US" u="sng">
                <a:latin typeface="Helvetica" panose="020B0604020202020204" pitchFamily="34" charset="0"/>
              </a:rPr>
              <a:t>function</a:t>
            </a:r>
            <a:r>
              <a:rPr lang="en-US" altLang="en-US">
                <a:latin typeface="Helvetica" panose="020B0604020202020204" pitchFamily="34" charset="0"/>
              </a:rPr>
              <a:t> is a matching between inputs (the </a:t>
            </a:r>
            <a:r>
              <a:rPr lang="en-US" altLang="en-US" u="sng">
                <a:latin typeface="Helvetica" panose="020B0604020202020204" pitchFamily="34" charset="0"/>
              </a:rPr>
              <a:t>domain</a:t>
            </a:r>
            <a:r>
              <a:rPr lang="en-US" altLang="en-US">
                <a:latin typeface="Helvetica" panose="020B0604020202020204" pitchFamily="34" charset="0"/>
              </a:rPr>
              <a:t>) and outputs (the </a:t>
            </a:r>
            <a:r>
              <a:rPr lang="en-US" altLang="en-US" u="sng">
                <a:latin typeface="Helvetica" panose="020B0604020202020204" pitchFamily="34" charset="0"/>
              </a:rPr>
              <a:t>range</a:t>
            </a:r>
            <a:r>
              <a:rPr lang="en-US" altLang="en-US">
                <a:latin typeface="Helvetica" panose="020B0604020202020204" pitchFamily="34" charset="0"/>
              </a:rPr>
              <a:t>).</a:t>
            </a:r>
          </a:p>
          <a:p>
            <a:pPr lvl="1" eaLnBrk="1" hangingPunct="1">
              <a:lnSpc>
                <a:spcPct val="90000"/>
              </a:lnSpc>
            </a:pPr>
            <a:r>
              <a:rPr lang="en-US" altLang="en-US">
                <a:latin typeface="Helvetica" panose="020B0604020202020204" pitchFamily="34" charset="0"/>
              </a:rPr>
              <a:t>An </a:t>
            </a:r>
            <a:r>
              <a:rPr lang="en-US" altLang="en-US" u="sng">
                <a:latin typeface="Helvetica" panose="020B0604020202020204" pitchFamily="34" charset="0"/>
              </a:rPr>
              <a:t>input</a:t>
            </a:r>
            <a:r>
              <a:rPr lang="en-US" altLang="en-US">
                <a:latin typeface="Helvetica" panose="020B0604020202020204" pitchFamily="34" charset="0"/>
              </a:rPr>
              <a:t> to a function may be single number, or a collection of information.</a:t>
            </a:r>
          </a:p>
          <a:p>
            <a:pPr lvl="1" eaLnBrk="1" hangingPunct="1">
              <a:lnSpc>
                <a:spcPct val="90000"/>
              </a:lnSpc>
            </a:pPr>
            <a:r>
              <a:rPr lang="en-US" altLang="en-US">
                <a:latin typeface="Helvetica" panose="020B0604020202020204" pitchFamily="34" charset="0"/>
              </a:rPr>
              <a:t>The values making up an input are called the </a:t>
            </a:r>
            <a:r>
              <a:rPr lang="en-US" altLang="en-US" u="sng">
                <a:latin typeface="Helvetica" panose="020B0604020202020204" pitchFamily="34" charset="0"/>
              </a:rPr>
              <a:t>parameters</a:t>
            </a:r>
            <a:r>
              <a:rPr lang="en-US" altLang="en-US">
                <a:latin typeface="Helvetica" panose="020B0604020202020204" pitchFamily="34" charset="0"/>
              </a:rPr>
              <a:t> of the function.</a:t>
            </a:r>
          </a:p>
          <a:p>
            <a:pPr lvl="1" eaLnBrk="1" hangingPunct="1">
              <a:lnSpc>
                <a:spcPct val="90000"/>
              </a:lnSpc>
            </a:pPr>
            <a:r>
              <a:rPr lang="en-US" altLang="en-US">
                <a:latin typeface="Helvetica" panose="020B0604020202020204" pitchFamily="34" charset="0"/>
              </a:rPr>
              <a:t>A particular input must always result in the same output every time the function is computed.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CFCDD139-DA8E-4246-B8DB-4E53DEEB2B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8E5AA06-1CD5-4B56-856C-866DB58E9DAD}" type="slidenum">
              <a:rPr lang="en-US" altLang="en-US" sz="1400"/>
              <a:pPr eaLnBrk="1" hangingPunct="1"/>
              <a:t>57</a:t>
            </a:fld>
            <a:endParaRPr lang="en-US" altLang="en-US" sz="1400"/>
          </a:p>
        </p:txBody>
      </p:sp>
      <p:sp>
        <p:nvSpPr>
          <p:cNvPr id="59395" name="Rectangle 2">
            <a:extLst>
              <a:ext uri="{FF2B5EF4-FFF2-40B4-BE49-F238E27FC236}">
                <a16:creationId xmlns:a16="http://schemas.microsoft.com/office/drawing/2014/main" id="{B7AF3B86-5DED-48C8-B0BC-E678C17B4274}"/>
              </a:ext>
            </a:extLst>
          </p:cNvPr>
          <p:cNvSpPr>
            <a:spLocks noGrp="1" noChangeArrowheads="1"/>
          </p:cNvSpPr>
          <p:nvPr>
            <p:ph type="title"/>
          </p:nvPr>
        </p:nvSpPr>
        <p:spPr/>
        <p:txBody>
          <a:bodyPr/>
          <a:lstStyle/>
          <a:p>
            <a:pPr eaLnBrk="1" hangingPunct="1"/>
            <a:r>
              <a:rPr lang="en-US" altLang="en-US">
                <a:latin typeface="Helvetica" panose="020B0604020202020204" pitchFamily="34" charset="0"/>
              </a:rPr>
              <a:t>Algorithms and Programs</a:t>
            </a:r>
          </a:p>
        </p:txBody>
      </p:sp>
      <p:sp>
        <p:nvSpPr>
          <p:cNvPr id="59396" name="Rectangle 3">
            <a:extLst>
              <a:ext uri="{FF2B5EF4-FFF2-40B4-BE49-F238E27FC236}">
                <a16:creationId xmlns:a16="http://schemas.microsoft.com/office/drawing/2014/main" id="{C4C8D7A9-99CF-49A4-B95E-532327F5D1DE}"/>
              </a:ext>
            </a:extLst>
          </p:cNvPr>
          <p:cNvSpPr>
            <a:spLocks noGrp="1" noChangeArrowheads="1"/>
          </p:cNvSpPr>
          <p:nvPr>
            <p:ph type="body" idx="1"/>
          </p:nvPr>
        </p:nvSpPr>
        <p:spPr>
          <a:xfrm>
            <a:off x="455613" y="1598613"/>
            <a:ext cx="8226425" cy="4570412"/>
          </a:xfrm>
        </p:spPr>
        <p:txBody>
          <a:bodyPr/>
          <a:lstStyle/>
          <a:p>
            <a:pPr eaLnBrk="1" hangingPunct="1">
              <a:lnSpc>
                <a:spcPct val="80000"/>
              </a:lnSpc>
              <a:buFontTx/>
              <a:buNone/>
            </a:pPr>
            <a:r>
              <a:rPr lang="en-US" altLang="en-US" u="sng">
                <a:latin typeface="Helvetica" panose="020B0604020202020204" pitchFamily="34" charset="0"/>
              </a:rPr>
              <a:t>Algorithm</a:t>
            </a:r>
            <a:r>
              <a:rPr lang="en-US" altLang="en-US">
                <a:latin typeface="Helvetica" panose="020B0604020202020204" pitchFamily="34" charset="0"/>
              </a:rPr>
              <a:t>: a method or a process followed to solve a problem.</a:t>
            </a:r>
          </a:p>
          <a:p>
            <a:pPr lvl="1" eaLnBrk="1" hangingPunct="1">
              <a:lnSpc>
                <a:spcPct val="80000"/>
              </a:lnSpc>
            </a:pPr>
            <a:r>
              <a:rPr lang="en-US" altLang="en-US">
                <a:latin typeface="Helvetica" panose="020B0604020202020204" pitchFamily="34" charset="0"/>
              </a:rPr>
              <a:t>A recipe.</a:t>
            </a:r>
          </a:p>
          <a:p>
            <a:pPr eaLnBrk="1" hangingPunct="1">
              <a:lnSpc>
                <a:spcPct val="50000"/>
              </a:lnSpc>
            </a:pPr>
            <a:endParaRPr lang="en-US" altLang="en-US">
              <a:latin typeface="Helvetica" panose="020B0604020202020204" pitchFamily="34" charset="0"/>
            </a:endParaRPr>
          </a:p>
          <a:p>
            <a:pPr eaLnBrk="1" hangingPunct="1">
              <a:lnSpc>
                <a:spcPct val="80000"/>
              </a:lnSpc>
              <a:buFontTx/>
              <a:buNone/>
            </a:pPr>
            <a:r>
              <a:rPr lang="en-US" altLang="en-US">
                <a:latin typeface="Helvetica" panose="020B0604020202020204" pitchFamily="34" charset="0"/>
              </a:rPr>
              <a:t>An algorithm takes the input to a problem (function) and transforms it to the output.</a:t>
            </a:r>
          </a:p>
          <a:p>
            <a:pPr lvl="1" eaLnBrk="1" hangingPunct="1">
              <a:lnSpc>
                <a:spcPct val="80000"/>
              </a:lnSpc>
            </a:pPr>
            <a:r>
              <a:rPr lang="en-US" altLang="en-US">
                <a:latin typeface="Helvetica" panose="020B0604020202020204" pitchFamily="34" charset="0"/>
              </a:rPr>
              <a:t>A mapping of input to output.</a:t>
            </a:r>
          </a:p>
          <a:p>
            <a:pPr eaLnBrk="1" hangingPunct="1">
              <a:lnSpc>
                <a:spcPct val="50000"/>
              </a:lnSpc>
            </a:pPr>
            <a:endParaRPr lang="en-US" altLang="en-US">
              <a:latin typeface="Helvetica" panose="020B0604020202020204" pitchFamily="34" charset="0"/>
            </a:endParaRPr>
          </a:p>
          <a:p>
            <a:pPr eaLnBrk="1" hangingPunct="1">
              <a:buFontTx/>
              <a:buNone/>
            </a:pPr>
            <a:r>
              <a:rPr lang="en-US" altLang="en-US">
                <a:latin typeface="Helvetica" panose="020B0604020202020204" pitchFamily="34" charset="0"/>
              </a:rPr>
              <a:t>A problem can have many algorithms.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93F2ECAD-E58C-49C5-A106-2AFAA6D493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F206718-EC3C-414F-BD52-E4CAA6EA611A}" type="slidenum">
              <a:rPr lang="en-US" altLang="en-US" sz="1400"/>
              <a:pPr eaLnBrk="1" hangingPunct="1"/>
              <a:t>58</a:t>
            </a:fld>
            <a:endParaRPr lang="en-US" altLang="en-US" sz="1400"/>
          </a:p>
        </p:txBody>
      </p:sp>
      <p:sp>
        <p:nvSpPr>
          <p:cNvPr id="60419" name="Rectangle 2">
            <a:extLst>
              <a:ext uri="{FF2B5EF4-FFF2-40B4-BE49-F238E27FC236}">
                <a16:creationId xmlns:a16="http://schemas.microsoft.com/office/drawing/2014/main" id="{DFC8984B-F4BC-4BE4-AB39-A426C94405A7}"/>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Analyzing Problems</a:t>
            </a:r>
          </a:p>
        </p:txBody>
      </p:sp>
      <p:sp>
        <p:nvSpPr>
          <p:cNvPr id="60420" name="Rectangle 3">
            <a:extLst>
              <a:ext uri="{FF2B5EF4-FFF2-40B4-BE49-F238E27FC236}">
                <a16:creationId xmlns:a16="http://schemas.microsoft.com/office/drawing/2014/main" id="{BC48D3C3-F625-43EC-B92F-81C1FD7D6AA4}"/>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Upper bound: Upper bound of best known algorithm.</a:t>
            </a:r>
          </a:p>
          <a:p>
            <a:pPr marL="609600" indent="-609600" eaLnBrk="1" hangingPunct="1">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Lower bound: Lower bound for every possible algorithm.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33F23BB1-95EF-44ED-80EF-DFE5566917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EBF8B43-968B-4B4E-BBEC-2312C6602A00}" type="slidenum">
              <a:rPr lang="en-US" altLang="en-US" sz="1400"/>
              <a:pPr eaLnBrk="1" hangingPunct="1"/>
              <a:t>59</a:t>
            </a:fld>
            <a:endParaRPr lang="en-US" altLang="en-US" sz="1400"/>
          </a:p>
        </p:txBody>
      </p:sp>
      <p:sp>
        <p:nvSpPr>
          <p:cNvPr id="61443" name="Rectangle 2">
            <a:extLst>
              <a:ext uri="{FF2B5EF4-FFF2-40B4-BE49-F238E27FC236}">
                <a16:creationId xmlns:a16="http://schemas.microsoft.com/office/drawing/2014/main" id="{FEA7FEA8-A110-479F-BA4C-0B6F5971981B}"/>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Analyzing Problems: Example</a:t>
            </a:r>
          </a:p>
        </p:txBody>
      </p:sp>
      <p:sp>
        <p:nvSpPr>
          <p:cNvPr id="61444" name="Rectangle 3">
            <a:extLst>
              <a:ext uri="{FF2B5EF4-FFF2-40B4-BE49-F238E27FC236}">
                <a16:creationId xmlns:a16="http://schemas.microsoft.com/office/drawing/2014/main" id="{A3F7D8EC-A3E9-4AEA-A254-65FC8AB0CD7F}"/>
              </a:ext>
            </a:extLst>
          </p:cNvPr>
          <p:cNvSpPr>
            <a:spLocks noGrp="1" noChangeArrowheads="1"/>
          </p:cNvSpPr>
          <p:nvPr>
            <p:ph type="body" idx="1"/>
          </p:nvPr>
        </p:nvSpPr>
        <p:spPr>
          <a:xfrm>
            <a:off x="455613" y="1598613"/>
            <a:ext cx="8226425" cy="4570412"/>
          </a:xfrm>
        </p:spPr>
        <p:txBody>
          <a:bodyPr/>
          <a:lstStyle/>
          <a:p>
            <a:pPr marL="609600" indent="-609600" eaLnBrk="1" hangingPunct="1">
              <a:buFontTx/>
              <a:buNone/>
            </a:pPr>
            <a:r>
              <a:rPr lang="en-US" altLang="en-US" sz="2800">
                <a:latin typeface="Helvetica" panose="020B0604020202020204" pitchFamily="34" charset="0"/>
                <a:sym typeface="Symbol" panose="05050102010706020507" pitchFamily="18" charset="2"/>
              </a:rPr>
              <a:t>May or may not be able to obtain matching upper and lower bounds.</a:t>
            </a:r>
          </a:p>
          <a:p>
            <a:pPr marL="609600" indent="-609600" eaLnBrk="1" hangingPunct="1">
              <a:buFontTx/>
              <a:buNone/>
            </a:pPr>
            <a:endParaRPr lang="en-US" altLang="en-US" sz="2800">
              <a:latin typeface="Helvetica" panose="020B0604020202020204" pitchFamily="34" charset="0"/>
              <a:sym typeface="Symbol" panose="05050102010706020507" pitchFamily="18" charset="2"/>
            </a:endParaRPr>
          </a:p>
          <a:p>
            <a:pPr marL="609600" indent="-609600" eaLnBrk="1" hangingPunct="1">
              <a:buFontTx/>
              <a:buNone/>
            </a:pPr>
            <a:r>
              <a:rPr lang="en-US" altLang="en-US" sz="2800">
                <a:latin typeface="Helvetica" panose="020B0604020202020204" pitchFamily="34" charset="0"/>
                <a:sym typeface="Symbol" panose="05050102010706020507" pitchFamily="18" charset="2"/>
              </a:rPr>
              <a:t>Example of imperfect knowledge: Sorting</a:t>
            </a:r>
          </a:p>
          <a:p>
            <a:pPr marL="609600" indent="-609600" eaLnBrk="1" hangingPunct="1">
              <a:lnSpc>
                <a:spcPct val="20000"/>
              </a:lnSpc>
              <a:buFontTx/>
              <a:buNone/>
            </a:pPr>
            <a:endParaRPr lang="en-US" altLang="en-US" sz="2800">
              <a:latin typeface="Helvetica" panose="020B0604020202020204" pitchFamily="34" charset="0"/>
              <a:sym typeface="Symbol" panose="05050102010706020507" pitchFamily="18" charset="2"/>
            </a:endParaRPr>
          </a:p>
          <a:p>
            <a:pPr marL="609600" indent="-609600" eaLnBrk="1" hangingPunct="1">
              <a:buFontTx/>
              <a:buNone/>
            </a:pPr>
            <a:r>
              <a:rPr lang="en-US" altLang="en-US" sz="2800">
                <a:latin typeface="Helvetica" panose="020B0604020202020204" pitchFamily="34" charset="0"/>
                <a:sym typeface="Symbol" panose="05050102010706020507" pitchFamily="18" charset="2"/>
              </a:rPr>
              <a:t>1. Cost of I/O: (</a:t>
            </a:r>
            <a:r>
              <a:rPr lang="en-US" altLang="en-US" sz="2800" i="1">
                <a:latin typeface="Helvetica" panose="020B0604020202020204" pitchFamily="34" charset="0"/>
                <a:sym typeface="Symbol" panose="05050102010706020507" pitchFamily="18" charset="2"/>
              </a:rPr>
              <a:t>n</a:t>
            </a:r>
            <a:r>
              <a:rPr lang="en-US" altLang="en-US" sz="2800">
                <a:latin typeface="Helvetica" panose="020B0604020202020204" pitchFamily="34" charset="0"/>
                <a:sym typeface="Symbol" panose="05050102010706020507" pitchFamily="18" charset="2"/>
              </a:rPr>
              <a:t>).</a:t>
            </a:r>
          </a:p>
          <a:p>
            <a:pPr marL="609600" indent="-609600" eaLnBrk="1" hangingPunct="1">
              <a:buFontTx/>
              <a:buNone/>
            </a:pPr>
            <a:r>
              <a:rPr lang="en-US" altLang="en-US" sz="2800">
                <a:latin typeface="Helvetica" panose="020B0604020202020204" pitchFamily="34" charset="0"/>
                <a:sym typeface="Symbol" panose="05050102010706020507" pitchFamily="18" charset="2"/>
              </a:rPr>
              <a:t>2. Bubble or insertion sort: O(</a:t>
            </a:r>
            <a:r>
              <a:rPr lang="en-US" altLang="en-US" sz="2800" i="1">
                <a:latin typeface="Helvetica" panose="020B0604020202020204" pitchFamily="34" charset="0"/>
                <a:sym typeface="Symbol" panose="05050102010706020507" pitchFamily="18" charset="2"/>
              </a:rPr>
              <a:t>n</a:t>
            </a:r>
            <a:r>
              <a:rPr lang="en-US" altLang="en-US" sz="2800" baseline="30000">
                <a:latin typeface="Helvetica" panose="020B0604020202020204" pitchFamily="34" charset="0"/>
                <a:sym typeface="Symbol" panose="05050102010706020507" pitchFamily="18" charset="2"/>
              </a:rPr>
              <a:t>2</a:t>
            </a:r>
            <a:r>
              <a:rPr lang="en-US" altLang="en-US" sz="2800">
                <a:latin typeface="Helvetica" panose="020B0604020202020204" pitchFamily="34" charset="0"/>
                <a:sym typeface="Symbol" panose="05050102010706020507" pitchFamily="18" charset="2"/>
              </a:rPr>
              <a:t>).</a:t>
            </a:r>
          </a:p>
          <a:p>
            <a:pPr marL="609600" indent="-609600" eaLnBrk="1" hangingPunct="1">
              <a:buFontTx/>
              <a:buNone/>
            </a:pPr>
            <a:r>
              <a:rPr lang="en-US" altLang="en-US" sz="2800">
                <a:latin typeface="Helvetica" panose="020B0604020202020204" pitchFamily="34" charset="0"/>
                <a:sym typeface="Symbol" panose="05050102010706020507" pitchFamily="18" charset="2"/>
              </a:rPr>
              <a:t>3. A better sort (Quicksort, Mergesort, Heapsort, etc.): O(</a:t>
            </a:r>
            <a:r>
              <a:rPr lang="en-US" altLang="en-US" sz="2800" i="1">
                <a:latin typeface="Helvetica" panose="020B0604020202020204" pitchFamily="34" charset="0"/>
                <a:sym typeface="Symbol" panose="05050102010706020507" pitchFamily="18" charset="2"/>
              </a:rPr>
              <a:t>n</a:t>
            </a:r>
            <a:r>
              <a:rPr lang="en-US" altLang="en-US" sz="2800">
                <a:latin typeface="Helvetica" panose="020B0604020202020204" pitchFamily="34" charset="0"/>
                <a:sym typeface="Symbol" panose="05050102010706020507" pitchFamily="18" charset="2"/>
              </a:rPr>
              <a:t> log </a:t>
            </a:r>
            <a:r>
              <a:rPr lang="en-US" altLang="en-US" sz="2800" i="1">
                <a:latin typeface="Helvetica" panose="020B0604020202020204" pitchFamily="34" charset="0"/>
                <a:sym typeface="Symbol" panose="05050102010706020507" pitchFamily="18" charset="2"/>
              </a:rPr>
              <a:t>n</a:t>
            </a:r>
            <a:r>
              <a:rPr lang="en-US" altLang="en-US" sz="2800">
                <a:latin typeface="Helvetica" panose="020B0604020202020204" pitchFamily="34" charset="0"/>
                <a:sym typeface="Symbol" panose="05050102010706020507" pitchFamily="18" charset="2"/>
              </a:rPr>
              <a:t>).</a:t>
            </a:r>
          </a:p>
          <a:p>
            <a:pPr marL="609600" indent="-609600" eaLnBrk="1" hangingPunct="1">
              <a:buFontTx/>
              <a:buNone/>
            </a:pPr>
            <a:r>
              <a:rPr lang="en-US" altLang="en-US" sz="2800">
                <a:latin typeface="Helvetica" panose="020B0604020202020204" pitchFamily="34" charset="0"/>
                <a:sym typeface="Symbol" panose="05050102010706020507" pitchFamily="18" charset="2"/>
              </a:rPr>
              <a:t>4. We prove later that sorting is in (</a:t>
            </a:r>
            <a:r>
              <a:rPr lang="en-US" altLang="en-US" sz="2800" i="1">
                <a:latin typeface="Helvetica" panose="020B0604020202020204" pitchFamily="34" charset="0"/>
                <a:sym typeface="Symbol" panose="05050102010706020507" pitchFamily="18" charset="2"/>
              </a:rPr>
              <a:t>n</a:t>
            </a:r>
            <a:r>
              <a:rPr lang="en-US" altLang="en-US" sz="2800">
                <a:latin typeface="Helvetica" panose="020B0604020202020204" pitchFamily="34" charset="0"/>
                <a:sym typeface="Symbol" panose="05050102010706020507" pitchFamily="18" charset="2"/>
              </a:rPr>
              <a:t> log </a:t>
            </a:r>
            <a:r>
              <a:rPr lang="en-US" altLang="en-US" sz="2800" i="1">
                <a:latin typeface="Helvetica" panose="020B0604020202020204" pitchFamily="34" charset="0"/>
                <a:sym typeface="Symbol" panose="05050102010706020507" pitchFamily="18" charset="2"/>
              </a:rPr>
              <a:t>n</a:t>
            </a:r>
            <a:r>
              <a:rPr lang="en-US" altLang="en-US" sz="2800">
                <a:latin typeface="Helvetica" panose="020B0604020202020204" pitchFamily="34" charset="0"/>
                <a:sym typeface="Symbol" panose="05050102010706020507" pitchFamily="18" charset="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C6ECB1D-2FD0-4EC9-A08E-318017BD2F6C}"/>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Selecting a Data Structure</a:t>
            </a:r>
          </a:p>
        </p:txBody>
      </p:sp>
      <p:sp>
        <p:nvSpPr>
          <p:cNvPr id="7171" name="Rectangle 3">
            <a:extLst>
              <a:ext uri="{FF2B5EF4-FFF2-40B4-BE49-F238E27FC236}">
                <a16:creationId xmlns:a16="http://schemas.microsoft.com/office/drawing/2014/main" id="{4966B6BA-7ABF-4711-BD62-0AD824783014}"/>
              </a:ext>
            </a:extLst>
          </p:cNvPr>
          <p:cNvSpPr>
            <a:spLocks noGrp="1" noChangeArrowheads="1"/>
          </p:cNvSpPr>
          <p:nvPr>
            <p:ph type="body" idx="1"/>
          </p:nvPr>
        </p:nvSpPr>
        <p:spPr>
          <a:xfrm>
            <a:off x="455613" y="1598613"/>
            <a:ext cx="8226425" cy="4570412"/>
          </a:xfrm>
        </p:spPr>
        <p:txBody>
          <a:bodyPr/>
          <a:lstStyle/>
          <a:p>
            <a:pPr marL="533400" indent="-533400" eaLnBrk="1" hangingPunct="1">
              <a:buFontTx/>
              <a:buNone/>
            </a:pPr>
            <a:r>
              <a:rPr lang="en-US" altLang="en-US">
                <a:latin typeface="Helvetica" panose="020B0604020202020204" pitchFamily="34" charset="0"/>
              </a:rPr>
              <a:t>Select a data structure as follows:</a:t>
            </a:r>
          </a:p>
          <a:p>
            <a:pPr marL="533400" indent="-533400" eaLnBrk="1" hangingPunct="1">
              <a:buFontTx/>
              <a:buAutoNum type="arabicPeriod"/>
            </a:pPr>
            <a:r>
              <a:rPr lang="en-US" altLang="en-US">
                <a:latin typeface="Helvetica" panose="020B0604020202020204" pitchFamily="34" charset="0"/>
              </a:rPr>
              <a:t>Analyze the problem to determine the basic operations that must be supported.</a:t>
            </a:r>
          </a:p>
          <a:p>
            <a:pPr marL="533400" indent="-533400" eaLnBrk="1" hangingPunct="1">
              <a:buFontTx/>
              <a:buAutoNum type="arabicPeriod"/>
            </a:pPr>
            <a:r>
              <a:rPr lang="en-US" altLang="en-US">
                <a:latin typeface="Helvetica" panose="020B0604020202020204" pitchFamily="34" charset="0"/>
              </a:rPr>
              <a:t>Quantify the resource constraints for each operation.</a:t>
            </a:r>
          </a:p>
          <a:p>
            <a:pPr marL="533400" indent="-533400" eaLnBrk="1" hangingPunct="1">
              <a:buFontTx/>
              <a:buAutoNum type="arabicPeriod"/>
            </a:pPr>
            <a:r>
              <a:rPr lang="en-US" altLang="en-US">
                <a:latin typeface="Helvetica" panose="020B0604020202020204" pitchFamily="34" charset="0"/>
              </a:rPr>
              <a:t>Select the data structure that best meets these requirements.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5DD43682-8129-49E2-A63D-B11C0BC2DF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05BF84-F6B5-4343-952C-CC8A1B938BF2}" type="slidenum">
              <a:rPr lang="en-US" altLang="en-US" sz="1400"/>
              <a:pPr eaLnBrk="1" hangingPunct="1"/>
              <a:t>60</a:t>
            </a:fld>
            <a:endParaRPr lang="en-US" altLang="en-US" sz="1400"/>
          </a:p>
        </p:txBody>
      </p:sp>
      <p:sp>
        <p:nvSpPr>
          <p:cNvPr id="62467" name="Rectangle 2">
            <a:extLst>
              <a:ext uri="{FF2B5EF4-FFF2-40B4-BE49-F238E27FC236}">
                <a16:creationId xmlns:a16="http://schemas.microsoft.com/office/drawing/2014/main" id="{6B075C3F-E48B-4A66-AE62-A1E90744257A}"/>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Space/Time Tradeoff Principle</a:t>
            </a:r>
          </a:p>
        </p:txBody>
      </p:sp>
      <p:sp>
        <p:nvSpPr>
          <p:cNvPr id="62468" name="Rectangle 3">
            <a:extLst>
              <a:ext uri="{FF2B5EF4-FFF2-40B4-BE49-F238E27FC236}">
                <a16:creationId xmlns:a16="http://schemas.microsoft.com/office/drawing/2014/main" id="{AE9F177E-21AD-44DF-AF83-B7F523FD70DC}"/>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One can often reduce time if one is willing to sacrifice space, or vice versa.</a:t>
            </a:r>
          </a:p>
          <a:p>
            <a:pPr marL="990600" lvl="1" indent="-533400" eaLnBrk="1" hangingPunct="1">
              <a:lnSpc>
                <a:spcPct val="80000"/>
              </a:lnSpc>
              <a:buFontTx/>
              <a:buChar char="•"/>
            </a:pPr>
            <a:r>
              <a:rPr lang="en-US" altLang="en-US">
                <a:latin typeface="Helvetica" panose="020B0604020202020204" pitchFamily="34" charset="0"/>
                <a:sym typeface="Symbol" panose="05050102010706020507" pitchFamily="18" charset="2"/>
              </a:rPr>
              <a:t>Encoding or packing information</a:t>
            </a:r>
          </a:p>
          <a:p>
            <a:pPr marL="1371600" lvl="2" indent="-457200" eaLnBrk="1" hangingPunct="1">
              <a:lnSpc>
                <a:spcPct val="80000"/>
              </a:lnSpc>
              <a:buFontTx/>
              <a:buNone/>
            </a:pPr>
            <a:r>
              <a:rPr lang="en-US" altLang="en-US" sz="2800">
                <a:latin typeface="Helvetica" panose="020B0604020202020204" pitchFamily="34" charset="0"/>
                <a:sym typeface="Symbol" panose="05050102010706020507" pitchFamily="18" charset="2"/>
              </a:rPr>
              <a:t>	Boolean flags</a:t>
            </a:r>
          </a:p>
          <a:p>
            <a:pPr marL="990600" lvl="1" indent="-533400" eaLnBrk="1" hangingPunct="1">
              <a:lnSpc>
                <a:spcPct val="80000"/>
              </a:lnSpc>
              <a:buFontTx/>
              <a:buChar char="•"/>
            </a:pPr>
            <a:r>
              <a:rPr lang="en-US" altLang="en-US">
                <a:latin typeface="Helvetica" panose="020B0604020202020204" pitchFamily="34" charset="0"/>
                <a:sym typeface="Symbol" panose="05050102010706020507" pitchFamily="18" charset="2"/>
              </a:rPr>
              <a:t>Table lookup</a:t>
            </a:r>
          </a:p>
          <a:p>
            <a:pPr marL="1371600" lvl="2" indent="-457200" eaLnBrk="1" hangingPunct="1">
              <a:lnSpc>
                <a:spcPct val="80000"/>
              </a:lnSpc>
              <a:buFontTx/>
              <a:buNone/>
            </a:pPr>
            <a:r>
              <a:rPr lang="en-US" altLang="en-US" sz="2800">
                <a:latin typeface="Helvetica" panose="020B0604020202020204" pitchFamily="34" charset="0"/>
                <a:sym typeface="Symbol" panose="05050102010706020507" pitchFamily="18" charset="2"/>
              </a:rPr>
              <a:t>	Factorials</a:t>
            </a:r>
          </a:p>
          <a:p>
            <a:pPr marL="1371600" lvl="2" indent="-457200" eaLnBrk="1" hangingPunct="1">
              <a:lnSpc>
                <a:spcPct val="80000"/>
              </a:lnSpc>
              <a:buFontTx/>
              <a:buNone/>
            </a:pPr>
            <a:endParaRPr lang="en-US" altLang="en-US" sz="2800">
              <a:latin typeface="Helvetica" panose="020B0604020202020204" pitchFamily="34" charset="0"/>
              <a:sym typeface="Symbol" panose="05050102010706020507" pitchFamily="18" charset="2"/>
            </a:endParaRPr>
          </a:p>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Disk-based Space/Time Tradeoff Principle: The smaller you make the disk storage requirements, the faster your program will run.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CF5C8401-E2CC-4F5A-837C-D1EB9F4C47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DF7B727-CF99-4940-BFD1-A534BFC40CE5}" type="slidenum">
              <a:rPr lang="en-US" altLang="en-US" sz="1400"/>
              <a:pPr eaLnBrk="1" hangingPunct="1"/>
              <a:t>61</a:t>
            </a:fld>
            <a:endParaRPr lang="en-US" altLang="en-US" sz="1400"/>
          </a:p>
        </p:txBody>
      </p:sp>
      <p:sp>
        <p:nvSpPr>
          <p:cNvPr id="63491" name="Rectangle 2">
            <a:extLst>
              <a:ext uri="{FF2B5EF4-FFF2-40B4-BE49-F238E27FC236}">
                <a16:creationId xmlns:a16="http://schemas.microsoft.com/office/drawing/2014/main" id="{B6FC36CB-072D-4F3A-8B7A-0558A2BA4A73}"/>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Multiple Parameters</a:t>
            </a:r>
          </a:p>
        </p:txBody>
      </p:sp>
      <p:sp>
        <p:nvSpPr>
          <p:cNvPr id="63492" name="Rectangle 3">
            <a:extLst>
              <a:ext uri="{FF2B5EF4-FFF2-40B4-BE49-F238E27FC236}">
                <a16:creationId xmlns:a16="http://schemas.microsoft.com/office/drawing/2014/main" id="{9F8057DE-78AD-4DE0-B7ED-3CA14CA597FE}"/>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Compute the rank ordering for all </a:t>
            </a:r>
            <a:r>
              <a:rPr lang="en-US" altLang="en-US" i="1">
                <a:latin typeface="Helvetica" panose="020B0604020202020204" pitchFamily="34" charset="0"/>
                <a:sym typeface="Symbol" panose="05050102010706020507" pitchFamily="18" charset="2"/>
              </a:rPr>
              <a:t>C</a:t>
            </a:r>
            <a:r>
              <a:rPr lang="en-US" altLang="en-US">
                <a:latin typeface="Helvetica" panose="020B0604020202020204" pitchFamily="34" charset="0"/>
                <a:sym typeface="Symbol" panose="05050102010706020507" pitchFamily="18" charset="2"/>
              </a:rPr>
              <a:t> pixel values in a picture of </a:t>
            </a:r>
            <a:r>
              <a:rPr lang="en-US" altLang="en-US" i="1">
                <a:latin typeface="Helvetica" panose="020B0604020202020204" pitchFamily="34" charset="0"/>
                <a:sym typeface="Symbol" panose="05050102010706020507" pitchFamily="18" charset="2"/>
              </a:rPr>
              <a:t>P</a:t>
            </a:r>
            <a:r>
              <a:rPr lang="en-US" altLang="en-US">
                <a:latin typeface="Helvetica" panose="020B0604020202020204" pitchFamily="34" charset="0"/>
                <a:sym typeface="Symbol" panose="05050102010706020507" pitchFamily="18" charset="2"/>
              </a:rPr>
              <a:t> pixels.</a:t>
            </a:r>
          </a:p>
          <a:p>
            <a:pPr marL="609600" indent="-609600" eaLnBrk="1" hangingPunct="1">
              <a:lnSpc>
                <a:spcPct val="2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80000"/>
              </a:lnSpc>
              <a:buFontTx/>
              <a:buNone/>
            </a:pPr>
            <a:r>
              <a:rPr lang="en-US" altLang="en-US" sz="2400" b="1">
                <a:latin typeface="Courier New" panose="02070309020205020404" pitchFamily="49" charset="0"/>
                <a:sym typeface="Symbol" panose="05050102010706020507" pitchFamily="18" charset="2"/>
              </a:rPr>
              <a:t>for (i=0; i&lt;C; i++)  // Initialize count</a:t>
            </a:r>
          </a:p>
          <a:p>
            <a:pPr marL="609600" indent="-609600" eaLnBrk="1" hangingPunct="1">
              <a:lnSpc>
                <a:spcPct val="80000"/>
              </a:lnSpc>
              <a:buFontTx/>
              <a:buNone/>
            </a:pPr>
            <a:r>
              <a:rPr lang="en-US" altLang="en-US" sz="2400" b="1">
                <a:latin typeface="Courier New" panose="02070309020205020404" pitchFamily="49" charset="0"/>
                <a:sym typeface="Symbol" panose="05050102010706020507" pitchFamily="18" charset="2"/>
              </a:rPr>
              <a:t>  count[i] = 0;</a:t>
            </a:r>
          </a:p>
          <a:p>
            <a:pPr marL="609600" indent="-609600" eaLnBrk="1" hangingPunct="1">
              <a:lnSpc>
                <a:spcPct val="80000"/>
              </a:lnSpc>
              <a:buFontTx/>
              <a:buNone/>
            </a:pPr>
            <a:r>
              <a:rPr lang="en-US" altLang="en-US" sz="2400" b="1">
                <a:latin typeface="Courier New" panose="02070309020205020404" pitchFamily="49" charset="0"/>
                <a:sym typeface="Symbol" panose="05050102010706020507" pitchFamily="18" charset="2"/>
              </a:rPr>
              <a:t>for (i=0; i&lt;P; i++)  // Look at all pixels</a:t>
            </a:r>
          </a:p>
          <a:p>
            <a:pPr marL="609600" indent="-609600" eaLnBrk="1" hangingPunct="1">
              <a:lnSpc>
                <a:spcPct val="80000"/>
              </a:lnSpc>
              <a:buFontTx/>
              <a:buNone/>
            </a:pPr>
            <a:r>
              <a:rPr lang="en-US" altLang="en-US" sz="2400" b="1">
                <a:latin typeface="Courier New" panose="02070309020205020404" pitchFamily="49" charset="0"/>
                <a:sym typeface="Symbol" panose="05050102010706020507" pitchFamily="18" charset="2"/>
              </a:rPr>
              <a:t>  count[value(i)]++; // Increment count</a:t>
            </a:r>
          </a:p>
          <a:p>
            <a:pPr marL="609600" indent="-609600" eaLnBrk="1" hangingPunct="1">
              <a:lnSpc>
                <a:spcPct val="80000"/>
              </a:lnSpc>
              <a:buFontTx/>
              <a:buNone/>
            </a:pPr>
            <a:r>
              <a:rPr lang="en-US" altLang="en-US" sz="2400" b="1">
                <a:latin typeface="Courier New" panose="02070309020205020404" pitchFamily="49" charset="0"/>
                <a:sym typeface="Symbol" panose="05050102010706020507" pitchFamily="18" charset="2"/>
              </a:rPr>
              <a:t>sort(count);         // Sort pixel counts</a:t>
            </a:r>
          </a:p>
          <a:p>
            <a:pPr marL="609600" indent="-609600" eaLnBrk="1" hangingPunct="1">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If we use </a:t>
            </a:r>
            <a:r>
              <a:rPr lang="en-US" altLang="en-US" i="1">
                <a:latin typeface="Helvetica" panose="020B0604020202020204" pitchFamily="34" charset="0"/>
                <a:sym typeface="Symbol" panose="05050102010706020507" pitchFamily="18" charset="2"/>
              </a:rPr>
              <a:t>P</a:t>
            </a:r>
            <a:r>
              <a:rPr lang="en-US" altLang="en-US">
                <a:latin typeface="Helvetica" panose="020B0604020202020204" pitchFamily="34" charset="0"/>
                <a:sym typeface="Symbol" panose="05050102010706020507" pitchFamily="18" charset="2"/>
              </a:rPr>
              <a:t> as the measure, then time is  (</a:t>
            </a:r>
            <a:r>
              <a:rPr lang="en-US" altLang="en-US" i="1">
                <a:latin typeface="Helvetica" panose="020B0604020202020204" pitchFamily="34" charset="0"/>
                <a:sym typeface="Symbol" panose="05050102010706020507" pitchFamily="18" charset="2"/>
              </a:rPr>
              <a:t>P</a:t>
            </a:r>
            <a:r>
              <a:rPr lang="en-US" altLang="en-US">
                <a:latin typeface="Helvetica" panose="020B0604020202020204" pitchFamily="34" charset="0"/>
                <a:sym typeface="Symbol" panose="05050102010706020507" pitchFamily="18" charset="2"/>
              </a:rPr>
              <a:t> log </a:t>
            </a:r>
            <a:r>
              <a:rPr lang="en-US" altLang="en-US" i="1">
                <a:latin typeface="Helvetica" panose="020B0604020202020204" pitchFamily="34" charset="0"/>
                <a:sym typeface="Symbol" panose="05050102010706020507" pitchFamily="18" charset="2"/>
              </a:rPr>
              <a:t>P</a:t>
            </a:r>
            <a:r>
              <a:rPr lang="en-US" altLang="en-US">
                <a:latin typeface="Helvetica" panose="020B0604020202020204" pitchFamily="34" charset="0"/>
                <a:sym typeface="Symbol" panose="05050102010706020507" pitchFamily="18" charset="2"/>
              </a:rPr>
              <a:t>).</a:t>
            </a:r>
          </a:p>
          <a:p>
            <a:pPr marL="609600" indent="-609600" eaLnBrk="1" hangingPunct="1">
              <a:lnSpc>
                <a:spcPct val="1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More accurate is (</a:t>
            </a:r>
            <a:r>
              <a:rPr lang="en-US" altLang="en-US" i="1">
                <a:latin typeface="Helvetica" panose="020B0604020202020204" pitchFamily="34" charset="0"/>
                <a:sym typeface="Symbol" panose="05050102010706020507" pitchFamily="18" charset="2"/>
              </a:rPr>
              <a:t>P</a:t>
            </a:r>
            <a:r>
              <a:rPr lang="en-US" altLang="en-US">
                <a:latin typeface="Helvetica" panose="020B0604020202020204" pitchFamily="34" charset="0"/>
                <a:sym typeface="Symbol" panose="05050102010706020507" pitchFamily="18" charset="2"/>
              </a:rPr>
              <a:t> + </a:t>
            </a:r>
            <a:r>
              <a:rPr lang="en-US" altLang="en-US" i="1">
                <a:latin typeface="Helvetica" panose="020B0604020202020204" pitchFamily="34" charset="0"/>
                <a:sym typeface="Symbol" panose="05050102010706020507" pitchFamily="18" charset="2"/>
              </a:rPr>
              <a:t>C</a:t>
            </a:r>
            <a:r>
              <a:rPr lang="en-US" altLang="en-US">
                <a:latin typeface="Helvetica" panose="020B0604020202020204" pitchFamily="34" charset="0"/>
                <a:sym typeface="Symbol" panose="05050102010706020507" pitchFamily="18" charset="2"/>
              </a:rPr>
              <a:t> log </a:t>
            </a:r>
            <a:r>
              <a:rPr lang="en-US" altLang="en-US" i="1">
                <a:latin typeface="Helvetica" panose="020B0604020202020204" pitchFamily="34" charset="0"/>
                <a:sym typeface="Symbol" panose="05050102010706020507" pitchFamily="18" charset="2"/>
              </a:rPr>
              <a:t>C</a:t>
            </a:r>
            <a:r>
              <a:rPr lang="en-US" altLang="en-US">
                <a:latin typeface="Helvetica" panose="020B0604020202020204" pitchFamily="34" charset="0"/>
                <a:sym typeface="Symbol" panose="05050102010706020507" pitchFamily="18" charset="2"/>
              </a:rPr>
              <a:t>).</a:t>
            </a:r>
            <a:endParaRPr lang="en-US" altLang="en-US" sz="2400">
              <a:latin typeface="Helvetica" panose="020B0604020202020204" pitchFamily="34" charset="0"/>
              <a:sym typeface="Symbol" panose="05050102010706020507" pitchFamily="18" charset="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335AFAAC-DA84-4070-A2DB-019A25327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9CE9AF-848A-4700-A083-3ED3B84EAB3C}" type="slidenum">
              <a:rPr lang="en-US" altLang="en-US" sz="1400"/>
              <a:pPr eaLnBrk="1" hangingPunct="1"/>
              <a:t>62</a:t>
            </a:fld>
            <a:endParaRPr lang="en-US" altLang="en-US" sz="1400"/>
          </a:p>
        </p:txBody>
      </p:sp>
      <p:sp>
        <p:nvSpPr>
          <p:cNvPr id="64515" name="Rectangle 2">
            <a:extLst>
              <a:ext uri="{FF2B5EF4-FFF2-40B4-BE49-F238E27FC236}">
                <a16:creationId xmlns:a16="http://schemas.microsoft.com/office/drawing/2014/main" id="{2D69CAD8-A820-46EF-8710-A9453568237D}"/>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Space Complexity</a:t>
            </a:r>
          </a:p>
        </p:txBody>
      </p:sp>
      <p:sp>
        <p:nvSpPr>
          <p:cNvPr id="64516" name="Rectangle 3">
            <a:extLst>
              <a:ext uri="{FF2B5EF4-FFF2-40B4-BE49-F238E27FC236}">
                <a16:creationId xmlns:a16="http://schemas.microsoft.com/office/drawing/2014/main" id="{2ECF08EC-ED4D-470E-9EB1-8B1F4A47A1BC}"/>
              </a:ext>
            </a:extLst>
          </p:cNvPr>
          <p:cNvSpPr>
            <a:spLocks noGrp="1" noChangeArrowheads="1"/>
          </p:cNvSpPr>
          <p:nvPr>
            <p:ph type="body" idx="1"/>
          </p:nvPr>
        </p:nvSpPr>
        <p:spPr>
          <a:xfrm>
            <a:off x="455613" y="1598613"/>
            <a:ext cx="8226425" cy="4570412"/>
          </a:xfrm>
        </p:spPr>
        <p:txBody>
          <a:bodyPr/>
          <a:lstStyle/>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Space complexity can also be analyzed with asymptotic complexity analysis.</a:t>
            </a:r>
          </a:p>
          <a:p>
            <a:pPr marL="609600" indent="-609600" eaLnBrk="1" hangingPunct="1">
              <a:lnSpc>
                <a:spcPct val="80000"/>
              </a:lnSpc>
              <a:buFontTx/>
              <a:buNone/>
            </a:pPr>
            <a:endParaRPr lang="en-US" altLang="en-US">
              <a:latin typeface="Helvetica" panose="020B0604020202020204" pitchFamily="34" charset="0"/>
              <a:sym typeface="Symbol" panose="05050102010706020507" pitchFamily="18" charset="2"/>
            </a:endParaRPr>
          </a:p>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Time: Algorithm</a:t>
            </a:r>
          </a:p>
          <a:p>
            <a:pPr marL="609600" indent="-609600" eaLnBrk="1" hangingPunct="1">
              <a:lnSpc>
                <a:spcPct val="80000"/>
              </a:lnSpc>
              <a:buFontTx/>
              <a:buNone/>
            </a:pPr>
            <a:r>
              <a:rPr lang="en-US" altLang="en-US">
                <a:latin typeface="Helvetica" panose="020B0604020202020204" pitchFamily="34" charset="0"/>
                <a:sym typeface="Symbol" panose="05050102010706020507" pitchFamily="18" charset="2"/>
              </a:rPr>
              <a:t>Space: Data Structure</a:t>
            </a:r>
          </a:p>
          <a:p>
            <a:pPr marL="609600" indent="-609600" eaLnBrk="1" hangingPunct="1">
              <a:lnSpc>
                <a:spcPct val="80000"/>
              </a:lnSpc>
              <a:buFontTx/>
              <a:buNone/>
            </a:pPr>
            <a:endParaRPr lang="en-US" altLang="en-US">
              <a:latin typeface="Helvetica" panose="020B0604020202020204" pitchFamily="34" charset="0"/>
              <a:sym typeface="Symbol" panose="05050102010706020507"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10401C41-86ED-4152-9F7F-88362609B3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EFBA1E-5572-4E14-9611-C6D94B266CAA}" type="slidenum">
              <a:rPr lang="en-US" altLang="en-US" sz="1400"/>
              <a:pPr eaLnBrk="1" hangingPunct="1"/>
              <a:t>63</a:t>
            </a:fld>
            <a:endParaRPr lang="en-US" altLang="en-US" sz="1400"/>
          </a:p>
        </p:txBody>
      </p:sp>
      <p:sp>
        <p:nvSpPr>
          <p:cNvPr id="65539" name="Rectangle 2">
            <a:extLst>
              <a:ext uri="{FF2B5EF4-FFF2-40B4-BE49-F238E27FC236}">
                <a16:creationId xmlns:a16="http://schemas.microsoft.com/office/drawing/2014/main" id="{65D1239D-A863-40EC-B1E8-B44F00D2BEC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Lists</a:t>
            </a:r>
          </a:p>
        </p:txBody>
      </p:sp>
      <p:sp>
        <p:nvSpPr>
          <p:cNvPr id="65540" name="Rectangle 3">
            <a:extLst>
              <a:ext uri="{FF2B5EF4-FFF2-40B4-BE49-F238E27FC236}">
                <a16:creationId xmlns:a16="http://schemas.microsoft.com/office/drawing/2014/main" id="{1BD0E840-B17F-4102-83B4-661CF0E4D2FA}"/>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rPr>
              <a:t>A list is a finite, ordered </a:t>
            </a:r>
            <a:r>
              <a:rPr lang="en-US" altLang="en-US" u="sng">
                <a:latin typeface="Helvetica" panose="020B0604020202020204" pitchFamily="34" charset="0"/>
              </a:rPr>
              <a:t>sequence</a:t>
            </a:r>
            <a:r>
              <a:rPr lang="en-US" altLang="en-US">
                <a:latin typeface="Helvetica" panose="020B0604020202020204" pitchFamily="34" charset="0"/>
              </a:rPr>
              <a:t> of data items.</a:t>
            </a:r>
          </a:p>
          <a:p>
            <a:pPr>
              <a:lnSpc>
                <a:spcPct val="4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Important concept: List elements have a </a:t>
            </a:r>
            <a:r>
              <a:rPr lang="en-US" altLang="en-US" u="sng">
                <a:latin typeface="Helvetica" panose="020B0604020202020204" pitchFamily="34" charset="0"/>
              </a:rPr>
              <a:t>position</a:t>
            </a:r>
            <a:r>
              <a:rPr lang="en-US" altLang="en-US">
                <a:latin typeface="Helvetica" panose="020B0604020202020204" pitchFamily="34" charset="0"/>
              </a:rPr>
              <a:t>.</a:t>
            </a:r>
          </a:p>
          <a:p>
            <a:pPr>
              <a:lnSpc>
                <a:spcPct val="50000"/>
              </a:lnSpc>
              <a:buFontTx/>
              <a:buNone/>
            </a:pPr>
            <a:endParaRPr lang="en-US" altLang="en-US">
              <a:latin typeface="Helvetica" panose="020B0604020202020204" pitchFamily="34" charset="0"/>
            </a:endParaRPr>
          </a:p>
          <a:p>
            <a:pPr>
              <a:buFontTx/>
              <a:buNone/>
            </a:pPr>
            <a:r>
              <a:rPr lang="en-US" altLang="en-US">
                <a:latin typeface="Helvetica" panose="020B0604020202020204" pitchFamily="34" charset="0"/>
              </a:rPr>
              <a:t>Notation: &lt;</a:t>
            </a:r>
            <a:r>
              <a:rPr lang="en-US" altLang="en-US" i="1">
                <a:latin typeface="Helvetica" panose="020B0604020202020204" pitchFamily="34" charset="0"/>
              </a:rPr>
              <a:t>a</a:t>
            </a:r>
            <a:r>
              <a:rPr lang="en-US" altLang="en-US" baseline="-25000">
                <a:latin typeface="Helvetica" panose="020B0604020202020204" pitchFamily="34" charset="0"/>
              </a:rPr>
              <a:t>0</a:t>
            </a:r>
            <a:r>
              <a:rPr lang="en-US" altLang="en-US">
                <a:latin typeface="Helvetica" panose="020B0604020202020204" pitchFamily="34" charset="0"/>
              </a:rPr>
              <a:t>, </a:t>
            </a:r>
            <a:r>
              <a:rPr lang="en-US" altLang="en-US" i="1">
                <a:latin typeface="Helvetica" panose="020B0604020202020204" pitchFamily="34" charset="0"/>
              </a:rPr>
              <a:t>a</a:t>
            </a:r>
            <a:r>
              <a:rPr lang="en-US" altLang="en-US" baseline="-25000">
                <a:latin typeface="Helvetica" panose="020B0604020202020204" pitchFamily="34" charset="0"/>
              </a:rPr>
              <a:t>1</a:t>
            </a:r>
            <a:r>
              <a:rPr lang="en-US" altLang="en-US">
                <a:latin typeface="Helvetica" panose="020B0604020202020204" pitchFamily="34" charset="0"/>
              </a:rPr>
              <a:t>, …, </a:t>
            </a:r>
            <a:r>
              <a:rPr lang="en-US" altLang="en-US" i="1">
                <a:latin typeface="Helvetica" panose="020B0604020202020204" pitchFamily="34" charset="0"/>
              </a:rPr>
              <a:t>a</a:t>
            </a:r>
            <a:r>
              <a:rPr lang="en-US" altLang="en-US" i="1" baseline="-25000">
                <a:latin typeface="Helvetica" panose="020B0604020202020204" pitchFamily="34" charset="0"/>
              </a:rPr>
              <a:t>n</a:t>
            </a:r>
            <a:r>
              <a:rPr lang="en-US" altLang="en-US" baseline="-25000">
                <a:latin typeface="Helvetica" panose="020B0604020202020204" pitchFamily="34" charset="0"/>
              </a:rPr>
              <a:t>-1</a:t>
            </a:r>
            <a:r>
              <a:rPr lang="en-US" altLang="en-US">
                <a:latin typeface="Helvetica" panose="020B0604020202020204" pitchFamily="34" charset="0"/>
              </a:rPr>
              <a:t>&gt;</a:t>
            </a:r>
          </a:p>
          <a:p>
            <a:pPr>
              <a:lnSpc>
                <a:spcPct val="50000"/>
              </a:lnSpc>
              <a:buFontTx/>
              <a:buNone/>
            </a:pPr>
            <a:endParaRPr lang="en-US" altLang="en-US">
              <a:latin typeface="Helvetica" panose="020B0604020202020204" pitchFamily="34" charset="0"/>
            </a:endParaRPr>
          </a:p>
          <a:p>
            <a:pPr>
              <a:buFontTx/>
              <a:buNone/>
            </a:pPr>
            <a:r>
              <a:rPr lang="en-US" altLang="en-US">
                <a:latin typeface="Helvetica" panose="020B0604020202020204" pitchFamily="34" charset="0"/>
              </a:rPr>
              <a:t>What operations should we implement?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2F50C80B-DB1B-42E6-9458-C51FEC1981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E378605-B46B-4134-81FC-A2B493F4D303}" type="slidenum">
              <a:rPr lang="en-US" altLang="en-US" sz="1400"/>
              <a:pPr eaLnBrk="1" hangingPunct="1"/>
              <a:t>64</a:t>
            </a:fld>
            <a:endParaRPr lang="en-US" altLang="en-US" sz="1400"/>
          </a:p>
        </p:txBody>
      </p:sp>
      <p:sp>
        <p:nvSpPr>
          <p:cNvPr id="66563" name="Rectangle 2">
            <a:extLst>
              <a:ext uri="{FF2B5EF4-FFF2-40B4-BE49-F238E27FC236}">
                <a16:creationId xmlns:a16="http://schemas.microsoft.com/office/drawing/2014/main" id="{80A7C88F-FB2B-4FBC-A905-79063F9B2E2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List Implementation Concepts</a:t>
            </a:r>
          </a:p>
        </p:txBody>
      </p:sp>
      <p:sp>
        <p:nvSpPr>
          <p:cNvPr id="66564" name="Rectangle 3">
            <a:extLst>
              <a:ext uri="{FF2B5EF4-FFF2-40B4-BE49-F238E27FC236}">
                <a16:creationId xmlns:a16="http://schemas.microsoft.com/office/drawing/2014/main" id="{D33FBE1A-9B14-427D-A9E6-732FFC6E5E38}"/>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a:latin typeface="Helvetica" panose="020B0604020202020204" pitchFamily="34" charset="0"/>
              </a:rPr>
              <a:t>Our list implementation will support the concept of a </a:t>
            </a:r>
            <a:r>
              <a:rPr lang="en-US" altLang="en-US" u="sng">
                <a:latin typeface="Helvetica" panose="020B0604020202020204" pitchFamily="34" charset="0"/>
              </a:rPr>
              <a:t>current position</a:t>
            </a:r>
            <a:r>
              <a:rPr lang="en-US" altLang="en-US">
                <a:latin typeface="Helvetica" panose="020B0604020202020204" pitchFamily="34" charset="0"/>
              </a:rPr>
              <a:t>.</a:t>
            </a:r>
          </a:p>
          <a:p>
            <a:pPr>
              <a:lnSpc>
                <a:spcPct val="5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Operations will act relative to the current position.</a:t>
            </a:r>
          </a:p>
          <a:p>
            <a:pPr>
              <a:lnSpc>
                <a:spcPct val="5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&lt;20, 23 | 12, 15&gt;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742D8AEF-4953-41E3-8390-1673780EEF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CD3E1A-B0C5-4B03-9AB6-B6490351E868}" type="slidenum">
              <a:rPr lang="en-US" altLang="en-US" sz="1400"/>
              <a:pPr eaLnBrk="1" hangingPunct="1"/>
              <a:t>65</a:t>
            </a:fld>
            <a:endParaRPr lang="en-US" altLang="en-US" sz="1400"/>
          </a:p>
        </p:txBody>
      </p:sp>
      <p:sp>
        <p:nvSpPr>
          <p:cNvPr id="67587" name="Rectangle 2">
            <a:extLst>
              <a:ext uri="{FF2B5EF4-FFF2-40B4-BE49-F238E27FC236}">
                <a16:creationId xmlns:a16="http://schemas.microsoft.com/office/drawing/2014/main" id="{5DA00F6D-F69C-4D95-A5DE-CC66816A326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List ADT</a:t>
            </a:r>
          </a:p>
        </p:txBody>
      </p:sp>
      <p:sp>
        <p:nvSpPr>
          <p:cNvPr id="67588" name="Rectangle 3">
            <a:extLst>
              <a:ext uri="{FF2B5EF4-FFF2-40B4-BE49-F238E27FC236}">
                <a16:creationId xmlns:a16="http://schemas.microsoft.com/office/drawing/2014/main" id="{E5615EAA-F371-4903-948A-DC5F17051E5E}"/>
              </a:ext>
            </a:extLst>
          </p:cNvPr>
          <p:cNvSpPr>
            <a:spLocks noGrp="1" noChangeArrowheads="1"/>
          </p:cNvSpPr>
          <p:nvPr>
            <p:ph type="body" idx="1"/>
          </p:nvPr>
        </p:nvSpPr>
        <p:spPr>
          <a:xfrm>
            <a:off x="457200" y="1295400"/>
            <a:ext cx="8226425" cy="4572000"/>
          </a:xfrm>
        </p:spPr>
        <p:txBody>
          <a:bodyPr/>
          <a:lstStyle/>
          <a:p>
            <a:pPr>
              <a:lnSpc>
                <a:spcPct val="90000"/>
              </a:lnSpc>
              <a:spcBef>
                <a:spcPts val="400"/>
              </a:spcBef>
              <a:buFontTx/>
              <a:buNone/>
            </a:pPr>
            <a:r>
              <a:rPr lang="en-US" altLang="en-US" sz="2400" b="1">
                <a:latin typeface="Courier New" panose="02070309020205020404" pitchFamily="49" charset="0"/>
              </a:rPr>
              <a:t>public interface List&lt;E&gt; {</a:t>
            </a:r>
          </a:p>
          <a:p>
            <a:pPr>
              <a:lnSpc>
                <a:spcPct val="90000"/>
              </a:lnSpc>
              <a:spcBef>
                <a:spcPts val="400"/>
              </a:spcBef>
              <a:buFontTx/>
              <a:buNone/>
            </a:pPr>
            <a:r>
              <a:rPr lang="en-US" altLang="en-US" sz="2400" b="1">
                <a:latin typeface="Courier New" panose="02070309020205020404" pitchFamily="49" charset="0"/>
              </a:rPr>
              <a:t>  public void clear();</a:t>
            </a:r>
          </a:p>
          <a:p>
            <a:pPr>
              <a:lnSpc>
                <a:spcPct val="90000"/>
              </a:lnSpc>
              <a:spcBef>
                <a:spcPts val="400"/>
              </a:spcBef>
              <a:buFontTx/>
              <a:buNone/>
            </a:pPr>
            <a:r>
              <a:rPr lang="en-US" altLang="en-US" sz="2400" b="1">
                <a:latin typeface="Courier New" panose="02070309020205020404" pitchFamily="49" charset="0"/>
              </a:rPr>
              <a:t>  public void insert(E item);</a:t>
            </a:r>
          </a:p>
          <a:p>
            <a:pPr>
              <a:lnSpc>
                <a:spcPct val="90000"/>
              </a:lnSpc>
              <a:spcBef>
                <a:spcPts val="400"/>
              </a:spcBef>
              <a:buFontTx/>
              <a:buNone/>
            </a:pPr>
            <a:r>
              <a:rPr lang="en-US" altLang="en-US" sz="2400" b="1">
                <a:latin typeface="Courier New" panose="02070309020205020404" pitchFamily="49" charset="0"/>
              </a:rPr>
              <a:t>  public void append(E item);</a:t>
            </a:r>
          </a:p>
          <a:p>
            <a:pPr>
              <a:lnSpc>
                <a:spcPct val="90000"/>
              </a:lnSpc>
              <a:spcBef>
                <a:spcPts val="400"/>
              </a:spcBef>
              <a:buFontTx/>
              <a:buNone/>
            </a:pPr>
            <a:r>
              <a:rPr lang="en-US" altLang="en-US" sz="2400" b="1">
                <a:latin typeface="Courier New" panose="02070309020205020404" pitchFamily="49" charset="0"/>
              </a:rPr>
              <a:t>  public E remove();</a:t>
            </a:r>
          </a:p>
          <a:p>
            <a:pPr>
              <a:lnSpc>
                <a:spcPct val="90000"/>
              </a:lnSpc>
              <a:spcBef>
                <a:spcPts val="400"/>
              </a:spcBef>
              <a:buFontTx/>
              <a:buNone/>
            </a:pPr>
            <a:r>
              <a:rPr lang="en-US" altLang="en-US" sz="2400" b="1">
                <a:latin typeface="Courier New" panose="02070309020205020404" pitchFamily="49" charset="0"/>
              </a:rPr>
              <a:t>  public void moveToStart();</a:t>
            </a:r>
          </a:p>
          <a:p>
            <a:pPr>
              <a:lnSpc>
                <a:spcPct val="90000"/>
              </a:lnSpc>
              <a:spcBef>
                <a:spcPts val="400"/>
              </a:spcBef>
              <a:buFontTx/>
              <a:buNone/>
            </a:pPr>
            <a:r>
              <a:rPr lang="en-US" altLang="en-US" sz="2400" b="1">
                <a:latin typeface="Courier New" panose="02070309020205020404" pitchFamily="49" charset="0"/>
              </a:rPr>
              <a:t>  public void moveToEnd();</a:t>
            </a:r>
          </a:p>
          <a:p>
            <a:pPr>
              <a:lnSpc>
                <a:spcPct val="90000"/>
              </a:lnSpc>
              <a:spcBef>
                <a:spcPts val="400"/>
              </a:spcBef>
              <a:buFontTx/>
              <a:buNone/>
            </a:pPr>
            <a:r>
              <a:rPr lang="en-US" altLang="en-US" sz="2400" b="1">
                <a:latin typeface="Courier New" panose="02070309020205020404" pitchFamily="49" charset="0"/>
              </a:rPr>
              <a:t>  public void prev();</a:t>
            </a:r>
          </a:p>
          <a:p>
            <a:pPr>
              <a:lnSpc>
                <a:spcPct val="90000"/>
              </a:lnSpc>
              <a:spcBef>
                <a:spcPts val="400"/>
              </a:spcBef>
              <a:buFontTx/>
              <a:buNone/>
            </a:pPr>
            <a:r>
              <a:rPr lang="en-US" altLang="en-US" sz="2400" b="1">
                <a:latin typeface="Courier New" panose="02070309020205020404" pitchFamily="49" charset="0"/>
              </a:rPr>
              <a:t>  public void next();</a:t>
            </a:r>
          </a:p>
          <a:p>
            <a:pPr>
              <a:lnSpc>
                <a:spcPct val="90000"/>
              </a:lnSpc>
              <a:spcBef>
                <a:spcPts val="400"/>
              </a:spcBef>
              <a:buFontTx/>
              <a:buNone/>
            </a:pPr>
            <a:r>
              <a:rPr lang="en-US" altLang="en-US" sz="2400" b="1">
                <a:latin typeface="Courier New" panose="02070309020205020404" pitchFamily="49" charset="0"/>
              </a:rPr>
              <a:t>  public int length();</a:t>
            </a:r>
          </a:p>
          <a:p>
            <a:pPr>
              <a:lnSpc>
                <a:spcPct val="90000"/>
              </a:lnSpc>
              <a:spcBef>
                <a:spcPts val="400"/>
              </a:spcBef>
              <a:buFontTx/>
              <a:buNone/>
            </a:pPr>
            <a:r>
              <a:rPr lang="en-US" altLang="en-US" sz="2400" b="1">
                <a:latin typeface="Courier New" panose="02070309020205020404" pitchFamily="49" charset="0"/>
              </a:rPr>
              <a:t>  public int currPos();</a:t>
            </a:r>
          </a:p>
          <a:p>
            <a:pPr>
              <a:lnSpc>
                <a:spcPct val="90000"/>
              </a:lnSpc>
              <a:spcBef>
                <a:spcPts val="400"/>
              </a:spcBef>
              <a:buFontTx/>
              <a:buNone/>
            </a:pPr>
            <a:r>
              <a:rPr lang="en-US" altLang="en-US" sz="2400" b="1">
                <a:latin typeface="Courier New" panose="02070309020205020404" pitchFamily="49" charset="0"/>
              </a:rPr>
              <a:t>  public void moveToPos(int pos);</a:t>
            </a:r>
          </a:p>
          <a:p>
            <a:pPr>
              <a:lnSpc>
                <a:spcPct val="90000"/>
              </a:lnSpc>
              <a:spcBef>
                <a:spcPts val="400"/>
              </a:spcBef>
              <a:buFontTx/>
              <a:buNone/>
            </a:pPr>
            <a:r>
              <a:rPr lang="en-US" altLang="en-US" sz="2400" b="1">
                <a:latin typeface="Courier New" panose="02070309020205020404" pitchFamily="49" charset="0"/>
              </a:rPr>
              <a:t>  public E getValue();</a:t>
            </a:r>
          </a:p>
          <a:p>
            <a:pPr>
              <a:lnSpc>
                <a:spcPct val="90000"/>
              </a:lnSpc>
              <a:spcBef>
                <a:spcPts val="400"/>
              </a:spcBef>
              <a:buFontTx/>
              <a:buNone/>
            </a:pPr>
            <a:r>
              <a:rPr lang="en-US" altLang="en-US" sz="2400" b="1">
                <a:latin typeface="Courier New" panose="02070309020205020404" pitchFamily="49" charset="0"/>
              </a:rPr>
              <a:t>}</a:t>
            </a:r>
          </a:p>
          <a:p>
            <a:pPr>
              <a:lnSpc>
                <a:spcPct val="90000"/>
              </a:lnSpc>
              <a:buFontTx/>
              <a:buNone/>
            </a:pPr>
            <a:endParaRPr lang="en-US" altLang="en-US" sz="2400">
              <a:latin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F41BFE1E-59F9-48E0-8CC1-ED90F5A3EA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63CDB4-39FC-44E9-A11E-A100633B5B5D}" type="slidenum">
              <a:rPr lang="en-US" altLang="en-US" sz="1400"/>
              <a:pPr eaLnBrk="1" hangingPunct="1"/>
              <a:t>66</a:t>
            </a:fld>
            <a:endParaRPr lang="en-US" altLang="en-US" sz="1400"/>
          </a:p>
        </p:txBody>
      </p:sp>
      <p:sp>
        <p:nvSpPr>
          <p:cNvPr id="68611" name="Rectangle 2">
            <a:extLst>
              <a:ext uri="{FF2B5EF4-FFF2-40B4-BE49-F238E27FC236}">
                <a16:creationId xmlns:a16="http://schemas.microsoft.com/office/drawing/2014/main" id="{CC269FCB-08C6-469B-9631-1865854F3EDD}"/>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List ADT Examples</a:t>
            </a:r>
          </a:p>
        </p:txBody>
      </p:sp>
      <p:sp>
        <p:nvSpPr>
          <p:cNvPr id="68612" name="Rectangle 3">
            <a:extLst>
              <a:ext uri="{FF2B5EF4-FFF2-40B4-BE49-F238E27FC236}">
                <a16:creationId xmlns:a16="http://schemas.microsoft.com/office/drawing/2014/main" id="{2DE97134-FD6E-42D8-9E4A-3E8D972F6824}"/>
              </a:ext>
            </a:extLst>
          </p:cNvPr>
          <p:cNvSpPr>
            <a:spLocks noGrp="1" noChangeArrowheads="1"/>
          </p:cNvSpPr>
          <p:nvPr>
            <p:ph type="body" idx="1"/>
          </p:nvPr>
        </p:nvSpPr>
        <p:spPr>
          <a:xfrm>
            <a:off x="228600" y="1600200"/>
            <a:ext cx="8610600" cy="4572000"/>
          </a:xfrm>
        </p:spPr>
        <p:txBody>
          <a:bodyPr/>
          <a:lstStyle/>
          <a:p>
            <a:pPr>
              <a:lnSpc>
                <a:spcPct val="90000"/>
              </a:lnSpc>
              <a:buFontTx/>
              <a:buNone/>
            </a:pPr>
            <a:r>
              <a:rPr lang="en-US" altLang="en-US">
                <a:latin typeface="Helvetica" panose="020B0604020202020204" pitchFamily="34" charset="0"/>
              </a:rPr>
              <a:t>List: &lt;12 | 32, 15&gt;</a:t>
            </a:r>
          </a:p>
          <a:p>
            <a:pPr>
              <a:lnSpc>
                <a:spcPct val="30000"/>
              </a:lnSpc>
              <a:buFontTx/>
              <a:buNone/>
            </a:pPr>
            <a:endParaRPr lang="en-US" altLang="en-US">
              <a:latin typeface="Helvetica" panose="020B0604020202020204" pitchFamily="34" charset="0"/>
            </a:endParaRPr>
          </a:p>
          <a:p>
            <a:pPr>
              <a:lnSpc>
                <a:spcPct val="90000"/>
              </a:lnSpc>
              <a:buFontTx/>
              <a:buNone/>
            </a:pPr>
            <a:r>
              <a:rPr lang="en-US" altLang="en-US" sz="2400" b="1">
                <a:latin typeface="Courier New" panose="02070309020205020404" pitchFamily="49" charset="0"/>
              </a:rPr>
              <a:t>L.insert(99);</a:t>
            </a:r>
          </a:p>
          <a:p>
            <a:pPr>
              <a:lnSpc>
                <a:spcPct val="40000"/>
              </a:lnSpc>
              <a:buFontTx/>
              <a:buNone/>
            </a:pPr>
            <a:endParaRPr lang="en-US" altLang="en-US" sz="2400">
              <a:latin typeface="Courier New" panose="02070309020205020404" pitchFamily="49" charset="0"/>
            </a:endParaRPr>
          </a:p>
          <a:p>
            <a:pPr>
              <a:lnSpc>
                <a:spcPct val="90000"/>
              </a:lnSpc>
              <a:buFontTx/>
              <a:buNone/>
            </a:pPr>
            <a:r>
              <a:rPr lang="en-US" altLang="en-US">
                <a:latin typeface="Helvetica" panose="020B0604020202020204" pitchFamily="34" charset="0"/>
              </a:rPr>
              <a:t>Result: &lt;12 | 99, 32, 15&gt;</a:t>
            </a:r>
          </a:p>
          <a:p>
            <a:pPr>
              <a:lnSpc>
                <a:spcPct val="40000"/>
              </a:lnSpc>
              <a:buFontTx/>
              <a:buNone/>
            </a:pPr>
            <a:endParaRPr lang="en-US" altLang="en-US">
              <a:latin typeface="Helvetica" panose="020B0604020202020204" pitchFamily="34" charset="0"/>
            </a:endParaRPr>
          </a:p>
          <a:p>
            <a:pPr>
              <a:lnSpc>
                <a:spcPct val="90000"/>
              </a:lnSpc>
              <a:buFontTx/>
              <a:buNone/>
            </a:pPr>
            <a:r>
              <a:rPr lang="en-US" altLang="en-US">
                <a:latin typeface="Helvetica" panose="020B0604020202020204" pitchFamily="34" charset="0"/>
              </a:rPr>
              <a:t>Iterate through the whole list:</a:t>
            </a:r>
          </a:p>
          <a:p>
            <a:pPr>
              <a:lnSpc>
                <a:spcPct val="30000"/>
              </a:lnSpc>
              <a:buFontTx/>
              <a:buNone/>
            </a:pPr>
            <a:endParaRPr lang="en-US" altLang="en-US">
              <a:latin typeface="Helvetica" panose="020B0604020202020204" pitchFamily="34" charset="0"/>
            </a:endParaRPr>
          </a:p>
          <a:p>
            <a:pPr>
              <a:lnSpc>
                <a:spcPct val="90000"/>
              </a:lnSpc>
              <a:buFontTx/>
              <a:buNone/>
            </a:pPr>
            <a:r>
              <a:rPr lang="en-US" altLang="en-US" sz="2400" b="1">
                <a:latin typeface="Courier New" panose="02070309020205020404" pitchFamily="49" charset="0"/>
              </a:rPr>
              <a:t>for (L.moveToStart(); L.currPos()&lt;L.length();  </a:t>
            </a:r>
          </a:p>
          <a:p>
            <a:pPr>
              <a:lnSpc>
                <a:spcPct val="90000"/>
              </a:lnSpc>
              <a:buFontTx/>
              <a:buNone/>
            </a:pPr>
            <a:r>
              <a:rPr lang="en-US" altLang="en-US" sz="2400" b="1">
                <a:latin typeface="Courier New" panose="02070309020205020404" pitchFamily="49" charset="0"/>
              </a:rPr>
              <a:t>     L.next()) {</a:t>
            </a:r>
          </a:p>
          <a:p>
            <a:pPr>
              <a:lnSpc>
                <a:spcPct val="90000"/>
              </a:lnSpc>
              <a:buFontTx/>
              <a:buNone/>
            </a:pPr>
            <a:r>
              <a:rPr lang="en-US" altLang="en-US" sz="2400" b="1">
                <a:latin typeface="Courier New" panose="02070309020205020404" pitchFamily="49" charset="0"/>
              </a:rPr>
              <a:t>  it = L.getValue();</a:t>
            </a:r>
          </a:p>
          <a:p>
            <a:pPr>
              <a:lnSpc>
                <a:spcPct val="90000"/>
              </a:lnSpc>
              <a:buFontTx/>
              <a:buNone/>
            </a:pPr>
            <a:r>
              <a:rPr lang="en-US" altLang="en-US" sz="2400" b="1">
                <a:latin typeface="Courier New" panose="02070309020205020404" pitchFamily="49" charset="0"/>
              </a:rPr>
              <a:t>  doSomething(it);</a:t>
            </a:r>
          </a:p>
          <a:p>
            <a:pPr>
              <a:lnSpc>
                <a:spcPct val="90000"/>
              </a:lnSpc>
              <a:buFontTx/>
              <a:buNone/>
            </a:pPr>
            <a:r>
              <a:rPr lang="en-US" altLang="en-US" sz="2400" b="1">
                <a:latin typeface="Courier New" panose="02070309020205020404" pitchFamily="49" charset="0"/>
              </a:rPr>
              <a:t>}</a:t>
            </a:r>
          </a:p>
          <a:p>
            <a:pPr>
              <a:lnSpc>
                <a:spcPct val="90000"/>
              </a:lnSpc>
              <a:buFontTx/>
              <a:buNone/>
            </a:pPr>
            <a:endParaRPr lang="en-US" altLang="en-US" sz="2400">
              <a:latin typeface="Courier New" panose="020703090202050204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EC6D1331-6768-4CC2-9AF4-2FDDA3D6CE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9456CF-25AF-40A1-BADA-82239B5948C9}" type="slidenum">
              <a:rPr lang="en-US" altLang="en-US" sz="1400"/>
              <a:pPr eaLnBrk="1" hangingPunct="1"/>
              <a:t>67</a:t>
            </a:fld>
            <a:endParaRPr lang="en-US" altLang="en-US" sz="1400"/>
          </a:p>
        </p:txBody>
      </p:sp>
      <p:sp>
        <p:nvSpPr>
          <p:cNvPr id="69635" name="Rectangle 2">
            <a:extLst>
              <a:ext uri="{FF2B5EF4-FFF2-40B4-BE49-F238E27FC236}">
                <a16:creationId xmlns:a16="http://schemas.microsoft.com/office/drawing/2014/main" id="{9622BDE1-F008-46EB-AB70-ABFD7A8F2B7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List Find Function</a:t>
            </a:r>
          </a:p>
        </p:txBody>
      </p:sp>
      <p:sp>
        <p:nvSpPr>
          <p:cNvPr id="69636" name="Rectangle 3">
            <a:extLst>
              <a:ext uri="{FF2B5EF4-FFF2-40B4-BE49-F238E27FC236}">
                <a16:creationId xmlns:a16="http://schemas.microsoft.com/office/drawing/2014/main" id="{80C665AF-3B5D-47C1-AE2D-ED02CC85560E}"/>
              </a:ext>
            </a:extLst>
          </p:cNvPr>
          <p:cNvSpPr>
            <a:spLocks noGrp="1" noChangeArrowheads="1"/>
          </p:cNvSpPr>
          <p:nvPr>
            <p:ph type="body" idx="1"/>
          </p:nvPr>
        </p:nvSpPr>
        <p:spPr>
          <a:xfrm>
            <a:off x="455613" y="1600200"/>
            <a:ext cx="8459787" cy="4572000"/>
          </a:xfrm>
        </p:spPr>
        <p:txBody>
          <a:bodyPr/>
          <a:lstStyle/>
          <a:p>
            <a:pPr>
              <a:lnSpc>
                <a:spcPct val="90000"/>
              </a:lnSpc>
              <a:buFontTx/>
              <a:buNone/>
            </a:pPr>
            <a:r>
              <a:rPr lang="en-US" altLang="en-US" sz="2400" b="1">
                <a:latin typeface="Courier New" panose="02070309020205020404" pitchFamily="49" charset="0"/>
              </a:rPr>
              <a:t>/** @return True if k is in list L,</a:t>
            </a:r>
          </a:p>
          <a:p>
            <a:pPr>
              <a:lnSpc>
                <a:spcPct val="90000"/>
              </a:lnSpc>
              <a:buFontTx/>
              <a:buNone/>
            </a:pPr>
            <a:r>
              <a:rPr lang="en-US" altLang="en-US" sz="2400" b="1">
                <a:latin typeface="Courier New" panose="02070309020205020404" pitchFamily="49" charset="0"/>
              </a:rPr>
              <a:t>    false otherwise */</a:t>
            </a:r>
          </a:p>
          <a:p>
            <a:pPr>
              <a:lnSpc>
                <a:spcPct val="90000"/>
              </a:lnSpc>
              <a:buFontTx/>
              <a:buNone/>
            </a:pPr>
            <a:r>
              <a:rPr lang="en-US" altLang="en-US" sz="2400" b="1">
                <a:latin typeface="Courier New" panose="02070309020205020404" pitchFamily="49" charset="0"/>
              </a:rPr>
              <a:t>public static boolean</a:t>
            </a:r>
          </a:p>
          <a:p>
            <a:pPr>
              <a:lnSpc>
                <a:spcPct val="90000"/>
              </a:lnSpc>
              <a:buFontTx/>
              <a:buNone/>
            </a:pPr>
            <a:r>
              <a:rPr lang="en-US" altLang="en-US" sz="2400" b="1">
                <a:latin typeface="Courier New" panose="02070309020205020404" pitchFamily="49" charset="0"/>
              </a:rPr>
              <a:t>find(List&lt;Integer&gt; L, int k) {</a:t>
            </a:r>
          </a:p>
          <a:p>
            <a:pPr>
              <a:lnSpc>
                <a:spcPct val="90000"/>
              </a:lnSpc>
              <a:buFontTx/>
              <a:buNone/>
            </a:pPr>
            <a:r>
              <a:rPr lang="en-US" altLang="en-US" sz="2400" b="1">
                <a:latin typeface="Courier New" panose="02070309020205020404" pitchFamily="49" charset="0"/>
              </a:rPr>
              <a:t>  for (L.moveToStart();         				  L.currPos()&lt;L.length(); L.next())</a:t>
            </a:r>
          </a:p>
          <a:p>
            <a:pPr>
              <a:lnSpc>
                <a:spcPct val="90000"/>
              </a:lnSpc>
              <a:buFontTx/>
              <a:buNone/>
            </a:pPr>
            <a:r>
              <a:rPr lang="en-US" altLang="en-US" sz="2400" b="1">
                <a:latin typeface="Courier New" panose="02070309020205020404" pitchFamily="49" charset="0"/>
              </a:rPr>
              <a:t>    if (k == L.getValue()) return true;</a:t>
            </a:r>
          </a:p>
          <a:p>
            <a:pPr>
              <a:lnSpc>
                <a:spcPct val="90000"/>
              </a:lnSpc>
              <a:buFontTx/>
              <a:buNone/>
            </a:pPr>
            <a:r>
              <a:rPr lang="en-US" altLang="en-US" sz="2400" b="1">
                <a:latin typeface="Courier New" panose="02070309020205020404" pitchFamily="49" charset="0"/>
              </a:rPr>
              <a:t>  return false;           // k not found</a:t>
            </a:r>
          </a:p>
          <a:p>
            <a:pPr>
              <a:lnSpc>
                <a:spcPct val="90000"/>
              </a:lnSpc>
              <a:buFontTx/>
              <a:buNone/>
            </a:pPr>
            <a:r>
              <a:rPr lang="en-US" altLang="en-US" sz="2400" b="1">
                <a:latin typeface="Courier New" panose="02070309020205020404" pitchFamily="49" charset="0"/>
              </a:rPr>
              <a:t>}</a:t>
            </a:r>
          </a:p>
          <a:p>
            <a:pPr>
              <a:lnSpc>
                <a:spcPct val="90000"/>
              </a:lnSpc>
              <a:buFontTx/>
              <a:buNone/>
            </a:pPr>
            <a:endParaRPr lang="en-US" altLang="en-US" sz="2400">
              <a:latin typeface="Courier New" panose="020703090202050204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a:extLst>
              <a:ext uri="{FF2B5EF4-FFF2-40B4-BE49-F238E27FC236}">
                <a16:creationId xmlns:a16="http://schemas.microsoft.com/office/drawing/2014/main" id="{0C26BB04-5054-4F98-8BB9-067F26FE0A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10A9FC8-810E-46F9-B295-603D516ACA21}" type="slidenum">
              <a:rPr lang="en-US" altLang="en-US" sz="1400"/>
              <a:pPr eaLnBrk="1" hangingPunct="1"/>
              <a:t>68</a:t>
            </a:fld>
            <a:endParaRPr lang="en-US" altLang="en-US" sz="1400"/>
          </a:p>
        </p:txBody>
      </p:sp>
      <p:sp>
        <p:nvSpPr>
          <p:cNvPr id="70659" name="Rectangle 2">
            <a:extLst>
              <a:ext uri="{FF2B5EF4-FFF2-40B4-BE49-F238E27FC236}">
                <a16:creationId xmlns:a16="http://schemas.microsoft.com/office/drawing/2014/main" id="{E88BA60D-9FBC-4595-8837-F5D6BCE1CAB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Array-Based List Insert</a:t>
            </a:r>
          </a:p>
        </p:txBody>
      </p:sp>
      <p:sp>
        <p:nvSpPr>
          <p:cNvPr id="70660" name="Rectangle 3">
            <a:extLst>
              <a:ext uri="{FF2B5EF4-FFF2-40B4-BE49-F238E27FC236}">
                <a16:creationId xmlns:a16="http://schemas.microsoft.com/office/drawing/2014/main" id="{E6E9307E-5593-4D37-9869-93C75BB4C263}"/>
              </a:ext>
            </a:extLst>
          </p:cNvPr>
          <p:cNvSpPr>
            <a:spLocks noGrp="1" noChangeArrowheads="1"/>
          </p:cNvSpPr>
          <p:nvPr>
            <p:ph type="body" idx="1"/>
          </p:nvPr>
        </p:nvSpPr>
        <p:spPr>
          <a:xfrm>
            <a:off x="455613" y="1600200"/>
            <a:ext cx="8226425" cy="4572000"/>
          </a:xfrm>
        </p:spPr>
        <p:txBody>
          <a:bodyPr/>
          <a:lstStyle/>
          <a:p>
            <a:pPr>
              <a:lnSpc>
                <a:spcPct val="90000"/>
              </a:lnSpc>
              <a:buFontTx/>
              <a:buNone/>
            </a:pPr>
            <a:endParaRPr lang="en-US" altLang="en-US">
              <a:latin typeface="Helvetica" panose="020B0604020202020204" pitchFamily="34" charset="0"/>
            </a:endParaRPr>
          </a:p>
        </p:txBody>
      </p:sp>
      <p:pic>
        <p:nvPicPr>
          <p:cNvPr id="70661" name="Picture 4" descr="ShiftLis">
            <a:extLst>
              <a:ext uri="{FF2B5EF4-FFF2-40B4-BE49-F238E27FC236}">
                <a16:creationId xmlns:a16="http://schemas.microsoft.com/office/drawing/2014/main" id="{167BE21F-B54F-452F-8C38-711689C50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10" t="2377" r="4292" b="2377"/>
          <a:stretch>
            <a:fillRect/>
          </a:stretch>
        </p:blipFill>
        <p:spPr bwMode="auto">
          <a:xfrm>
            <a:off x="381000" y="1600200"/>
            <a:ext cx="845820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989FA72F-B7A0-43FF-946F-D4FDFD9603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D26B63-977A-46C5-BD1E-33800547DBAC}" type="slidenum">
              <a:rPr lang="en-US" altLang="en-US" sz="1400"/>
              <a:pPr eaLnBrk="1" hangingPunct="1"/>
              <a:t>69</a:t>
            </a:fld>
            <a:endParaRPr lang="en-US" altLang="en-US" sz="1400"/>
          </a:p>
        </p:txBody>
      </p:sp>
      <p:sp>
        <p:nvSpPr>
          <p:cNvPr id="71683" name="Rectangle 2">
            <a:extLst>
              <a:ext uri="{FF2B5EF4-FFF2-40B4-BE49-F238E27FC236}">
                <a16:creationId xmlns:a16="http://schemas.microsoft.com/office/drawing/2014/main" id="{FC223E3F-7B08-4D49-848D-ADA1DAEC34B4}"/>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Array-Based List Class (1)</a:t>
            </a:r>
          </a:p>
        </p:txBody>
      </p:sp>
      <p:sp>
        <p:nvSpPr>
          <p:cNvPr id="71684" name="Rectangle 3">
            <a:extLst>
              <a:ext uri="{FF2B5EF4-FFF2-40B4-BE49-F238E27FC236}">
                <a16:creationId xmlns:a16="http://schemas.microsoft.com/office/drawing/2014/main" id="{E85B5372-2204-4BCA-8824-2FB656188553}"/>
              </a:ext>
            </a:extLst>
          </p:cNvPr>
          <p:cNvSpPr>
            <a:spLocks noGrp="1" noChangeArrowheads="1"/>
          </p:cNvSpPr>
          <p:nvPr>
            <p:ph type="body" idx="1"/>
          </p:nvPr>
        </p:nvSpPr>
        <p:spPr>
          <a:xfrm>
            <a:off x="457200" y="1447800"/>
            <a:ext cx="8226425" cy="4572000"/>
          </a:xfrm>
        </p:spPr>
        <p:txBody>
          <a:bodyPr/>
          <a:lstStyle/>
          <a:p>
            <a:pPr>
              <a:lnSpc>
                <a:spcPct val="70000"/>
              </a:lnSpc>
              <a:buFontTx/>
              <a:buNone/>
            </a:pPr>
            <a:r>
              <a:rPr lang="en-US" altLang="en-US" sz="2400" b="1">
                <a:latin typeface="Courier New" panose="02070309020205020404" pitchFamily="49" charset="0"/>
              </a:rPr>
              <a:t>class AList&lt;E&gt; implements List&lt;E&gt; {</a:t>
            </a:r>
          </a:p>
          <a:p>
            <a:pPr>
              <a:lnSpc>
                <a:spcPct val="70000"/>
              </a:lnSpc>
              <a:buFontTx/>
              <a:buNone/>
            </a:pPr>
            <a:r>
              <a:rPr lang="en-US" altLang="en-US" sz="2400" b="1">
                <a:latin typeface="Courier New" panose="02070309020205020404" pitchFamily="49" charset="0"/>
              </a:rPr>
              <a:t>  private static final int defaultSize = 10; </a:t>
            </a:r>
          </a:p>
          <a:p>
            <a:pPr>
              <a:lnSpc>
                <a:spcPct val="70000"/>
              </a:lnSpc>
              <a:buFontTx/>
              <a:buNone/>
            </a:pPr>
            <a:endParaRPr lang="en-US" altLang="en-US" sz="2400" b="1">
              <a:latin typeface="Courier New" panose="02070309020205020404" pitchFamily="49" charset="0"/>
            </a:endParaRPr>
          </a:p>
          <a:p>
            <a:pPr>
              <a:lnSpc>
                <a:spcPct val="70000"/>
              </a:lnSpc>
              <a:buFontTx/>
              <a:buNone/>
            </a:pPr>
            <a:r>
              <a:rPr lang="en-US" altLang="en-US" sz="2400" b="1">
                <a:latin typeface="Courier New" panose="02070309020205020404" pitchFamily="49" charset="0"/>
              </a:rPr>
              <a:t>  private int maxSize;</a:t>
            </a:r>
          </a:p>
          <a:p>
            <a:pPr>
              <a:lnSpc>
                <a:spcPct val="70000"/>
              </a:lnSpc>
              <a:buFontTx/>
              <a:buNone/>
            </a:pPr>
            <a:r>
              <a:rPr lang="en-US" altLang="en-US" sz="2400" b="1">
                <a:latin typeface="Courier New" panose="02070309020205020404" pitchFamily="49" charset="0"/>
              </a:rPr>
              <a:t>  private int listSize;</a:t>
            </a:r>
          </a:p>
          <a:p>
            <a:pPr>
              <a:lnSpc>
                <a:spcPct val="70000"/>
              </a:lnSpc>
              <a:buFontTx/>
              <a:buNone/>
            </a:pPr>
            <a:r>
              <a:rPr lang="en-US" altLang="en-US" sz="2400" b="1">
                <a:latin typeface="Courier New" panose="02070309020205020404" pitchFamily="49" charset="0"/>
              </a:rPr>
              <a:t>  private int curr;</a:t>
            </a:r>
          </a:p>
          <a:p>
            <a:pPr>
              <a:lnSpc>
                <a:spcPct val="70000"/>
              </a:lnSpc>
              <a:buFontTx/>
              <a:buNone/>
            </a:pPr>
            <a:r>
              <a:rPr lang="en-US" altLang="en-US" sz="2400" b="1">
                <a:latin typeface="Courier New" panose="02070309020205020404" pitchFamily="49" charset="0"/>
              </a:rPr>
              <a:t>  private E[] listArray;</a:t>
            </a:r>
          </a:p>
          <a:p>
            <a:pPr>
              <a:lnSpc>
                <a:spcPct val="70000"/>
              </a:lnSpc>
              <a:buFontTx/>
              <a:buNone/>
            </a:pPr>
            <a:endParaRPr lang="en-US" altLang="en-US" sz="2400" b="1">
              <a:latin typeface="Courier New" panose="02070309020205020404" pitchFamily="49" charset="0"/>
            </a:endParaRPr>
          </a:p>
          <a:p>
            <a:pPr>
              <a:lnSpc>
                <a:spcPct val="70000"/>
              </a:lnSpc>
              <a:buFontTx/>
              <a:buNone/>
            </a:pPr>
            <a:r>
              <a:rPr lang="en-US" altLang="en-US" sz="2400" b="1">
                <a:latin typeface="Courier New" panose="02070309020205020404" pitchFamily="49" charset="0"/>
              </a:rPr>
              <a:t>  // Constructors</a:t>
            </a:r>
          </a:p>
          <a:p>
            <a:pPr>
              <a:lnSpc>
                <a:spcPct val="70000"/>
              </a:lnSpc>
              <a:buFontTx/>
              <a:buNone/>
            </a:pPr>
            <a:r>
              <a:rPr lang="en-US" altLang="en-US" sz="2400" b="1">
                <a:latin typeface="Courier New" panose="02070309020205020404" pitchFamily="49" charset="0"/>
              </a:rPr>
              <a:t>  AList() { this(defaultSize); }</a:t>
            </a:r>
          </a:p>
          <a:p>
            <a:pPr>
              <a:lnSpc>
                <a:spcPct val="70000"/>
              </a:lnSpc>
              <a:buFontTx/>
              <a:buNone/>
            </a:pPr>
            <a:r>
              <a:rPr lang="en-US" altLang="en-US" sz="2400" b="1">
                <a:latin typeface="Courier New" panose="02070309020205020404" pitchFamily="49" charset="0"/>
              </a:rPr>
              <a:t>  @SuppressWarnings("unchecked")</a:t>
            </a:r>
          </a:p>
          <a:p>
            <a:pPr>
              <a:lnSpc>
                <a:spcPct val="70000"/>
              </a:lnSpc>
              <a:buFontTx/>
              <a:buNone/>
            </a:pPr>
            <a:r>
              <a:rPr lang="en-US" altLang="en-US" sz="2400" b="1">
                <a:latin typeface="Courier New" panose="02070309020205020404" pitchFamily="49" charset="0"/>
              </a:rPr>
              <a:t>  AList(int size) { </a:t>
            </a:r>
          </a:p>
          <a:p>
            <a:pPr>
              <a:lnSpc>
                <a:spcPct val="70000"/>
              </a:lnSpc>
              <a:buFontTx/>
              <a:buNone/>
            </a:pPr>
            <a:r>
              <a:rPr lang="en-US" altLang="en-US" sz="2400" b="1">
                <a:latin typeface="Courier New" panose="02070309020205020404" pitchFamily="49" charset="0"/>
              </a:rPr>
              <a:t>    maxSize = size;</a:t>
            </a:r>
          </a:p>
          <a:p>
            <a:pPr>
              <a:lnSpc>
                <a:spcPct val="70000"/>
              </a:lnSpc>
              <a:buFontTx/>
              <a:buNone/>
            </a:pPr>
            <a:r>
              <a:rPr lang="en-US" altLang="en-US" sz="2400" b="1">
                <a:latin typeface="Courier New" panose="02070309020205020404" pitchFamily="49" charset="0"/>
              </a:rPr>
              <a:t>    listSize = curr = 0;</a:t>
            </a:r>
          </a:p>
          <a:p>
            <a:pPr>
              <a:lnSpc>
                <a:spcPct val="70000"/>
              </a:lnSpc>
              <a:buFontTx/>
              <a:buNone/>
            </a:pPr>
            <a:r>
              <a:rPr lang="en-US" altLang="en-US" sz="2400" b="1">
                <a:latin typeface="Courier New" panose="02070309020205020404" pitchFamily="49" charset="0"/>
              </a:rPr>
              <a:t>    listArray = (E[])new Object[size];</a:t>
            </a:r>
          </a:p>
          <a:p>
            <a:pPr>
              <a:lnSpc>
                <a:spcPct val="70000"/>
              </a:lnSpc>
              <a:buFontTx/>
              <a:buNone/>
            </a:pPr>
            <a:r>
              <a:rPr lang="en-US" altLang="en-US" sz="2400" b="1">
                <a:latin typeface="Courier New" panose="02070309020205020404" pitchFamily="49" charset="0"/>
              </a:rPr>
              <a:t>  }</a:t>
            </a:r>
          </a:p>
          <a:p>
            <a:pPr>
              <a:lnSpc>
                <a:spcPct val="70000"/>
              </a:lnSpc>
              <a:buFontTx/>
              <a:buNone/>
            </a:pPr>
            <a:endParaRPr lang="en-US" altLang="en-US" sz="2400">
              <a:latin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7A54832-42FF-4B1A-B50A-EDF2FB076271}"/>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Costs and Benefits</a:t>
            </a:r>
          </a:p>
        </p:txBody>
      </p:sp>
      <p:sp>
        <p:nvSpPr>
          <p:cNvPr id="8195" name="Rectangle 3">
            <a:extLst>
              <a:ext uri="{FF2B5EF4-FFF2-40B4-BE49-F238E27FC236}">
                <a16:creationId xmlns:a16="http://schemas.microsoft.com/office/drawing/2014/main" id="{A0F4601F-D985-42E4-A300-0364F912FC0B}"/>
              </a:ext>
            </a:extLst>
          </p:cNvPr>
          <p:cNvSpPr>
            <a:spLocks noGrp="1" noChangeArrowheads="1"/>
          </p:cNvSpPr>
          <p:nvPr>
            <p:ph type="body" idx="1"/>
          </p:nvPr>
        </p:nvSpPr>
        <p:spPr>
          <a:xfrm>
            <a:off x="455613" y="1598613"/>
            <a:ext cx="8226425" cy="4570412"/>
          </a:xfrm>
        </p:spPr>
        <p:txBody>
          <a:bodyPr/>
          <a:lstStyle/>
          <a:p>
            <a:pPr eaLnBrk="1" hangingPunct="1">
              <a:buFontTx/>
              <a:buNone/>
            </a:pPr>
            <a:r>
              <a:rPr lang="en-US" altLang="en-US">
                <a:latin typeface="Helvetica" panose="020B0604020202020204" pitchFamily="34" charset="0"/>
              </a:rPr>
              <a:t>Each data structure has costs and benefits.</a:t>
            </a:r>
          </a:p>
          <a:p>
            <a:pPr eaLnBrk="1" hangingPunct="1">
              <a:buFontTx/>
              <a:buNone/>
            </a:pPr>
            <a:r>
              <a:rPr lang="en-US" altLang="en-US">
                <a:latin typeface="Helvetica" panose="020B0604020202020204" pitchFamily="34" charset="0"/>
              </a:rPr>
              <a:t>Rarely is one data structure better than another in all situations.</a:t>
            </a:r>
          </a:p>
          <a:p>
            <a:pPr eaLnBrk="1" hangingPunct="1">
              <a:buFontTx/>
              <a:buNone/>
            </a:pPr>
            <a:r>
              <a:rPr lang="en-US" altLang="en-US">
                <a:latin typeface="Helvetica" panose="020B0604020202020204" pitchFamily="34" charset="0"/>
              </a:rPr>
              <a:t>Any data structure requires:</a:t>
            </a:r>
          </a:p>
          <a:p>
            <a:pPr lvl="1" eaLnBrk="1" hangingPunct="1"/>
            <a:r>
              <a:rPr lang="en-US" altLang="en-US">
                <a:latin typeface="Helvetica" panose="020B0604020202020204" pitchFamily="34" charset="0"/>
              </a:rPr>
              <a:t>space for each data item it stores,</a:t>
            </a:r>
          </a:p>
          <a:p>
            <a:pPr lvl="1" eaLnBrk="1" hangingPunct="1"/>
            <a:r>
              <a:rPr lang="en-US" altLang="en-US">
                <a:latin typeface="Helvetica" panose="020B0604020202020204" pitchFamily="34" charset="0"/>
              </a:rPr>
              <a:t>time to perform each basic operation,</a:t>
            </a:r>
          </a:p>
          <a:p>
            <a:pPr lvl="1" eaLnBrk="1" hangingPunct="1"/>
            <a:r>
              <a:rPr lang="en-US" altLang="en-US">
                <a:latin typeface="Helvetica" panose="020B0604020202020204" pitchFamily="34" charset="0"/>
              </a:rPr>
              <a:t>programming effort.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a:extLst>
              <a:ext uri="{FF2B5EF4-FFF2-40B4-BE49-F238E27FC236}">
                <a16:creationId xmlns:a16="http://schemas.microsoft.com/office/drawing/2014/main" id="{093A7063-6337-41B5-83B2-32DD953C7E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984E0A8-7481-4D03-808B-65E935B64B7D}" type="slidenum">
              <a:rPr lang="en-US" altLang="en-US" sz="1400"/>
              <a:pPr eaLnBrk="1" hangingPunct="1"/>
              <a:t>70</a:t>
            </a:fld>
            <a:endParaRPr lang="en-US" altLang="en-US" sz="1400"/>
          </a:p>
        </p:txBody>
      </p:sp>
      <p:sp>
        <p:nvSpPr>
          <p:cNvPr id="72707" name="Rectangle 2">
            <a:extLst>
              <a:ext uri="{FF2B5EF4-FFF2-40B4-BE49-F238E27FC236}">
                <a16:creationId xmlns:a16="http://schemas.microsoft.com/office/drawing/2014/main" id="{BF100A01-116C-47ED-A4A4-42F9432EDAA8}"/>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Array-Based List Class (2)</a:t>
            </a:r>
          </a:p>
        </p:txBody>
      </p:sp>
      <p:sp>
        <p:nvSpPr>
          <p:cNvPr id="72708" name="Rectangle 3">
            <a:extLst>
              <a:ext uri="{FF2B5EF4-FFF2-40B4-BE49-F238E27FC236}">
                <a16:creationId xmlns:a16="http://schemas.microsoft.com/office/drawing/2014/main" id="{F01984E7-4BB9-410A-923D-C3CB79015052}"/>
              </a:ext>
            </a:extLst>
          </p:cNvPr>
          <p:cNvSpPr>
            <a:spLocks noGrp="1" noChangeArrowheads="1"/>
          </p:cNvSpPr>
          <p:nvPr>
            <p:ph type="body" idx="1"/>
          </p:nvPr>
        </p:nvSpPr>
        <p:spPr>
          <a:xfrm>
            <a:off x="455613" y="1600200"/>
            <a:ext cx="8459787" cy="4572000"/>
          </a:xfrm>
        </p:spPr>
        <p:txBody>
          <a:bodyPr/>
          <a:lstStyle/>
          <a:p>
            <a:pPr>
              <a:lnSpc>
                <a:spcPct val="70000"/>
              </a:lnSpc>
              <a:buFontTx/>
              <a:buNone/>
            </a:pPr>
            <a:r>
              <a:rPr lang="en-US" altLang="en-US" sz="2400" b="1">
                <a:latin typeface="Courier New" panose="02070309020205020404" pitchFamily="49" charset="0"/>
              </a:rPr>
              <a:t>public void clear()</a:t>
            </a:r>
          </a:p>
          <a:p>
            <a:pPr>
              <a:lnSpc>
                <a:spcPct val="70000"/>
              </a:lnSpc>
              <a:buFontTx/>
              <a:buNone/>
            </a:pPr>
            <a:r>
              <a:rPr lang="en-US" altLang="en-US" sz="2400" b="1">
                <a:latin typeface="Courier New" panose="02070309020205020404" pitchFamily="49" charset="0"/>
              </a:rPr>
              <a:t>  { listSize = curr = 0; }</a:t>
            </a:r>
          </a:p>
          <a:p>
            <a:pPr>
              <a:lnSpc>
                <a:spcPct val="70000"/>
              </a:lnSpc>
              <a:buFontTx/>
              <a:buNone/>
            </a:pPr>
            <a:r>
              <a:rPr lang="en-US" altLang="en-US" sz="2400" b="1">
                <a:latin typeface="Courier New" panose="02070309020205020404" pitchFamily="49" charset="0"/>
              </a:rPr>
              <a:t>public void moveToStart() { curr = 0; }</a:t>
            </a:r>
          </a:p>
          <a:p>
            <a:pPr>
              <a:lnSpc>
                <a:spcPct val="70000"/>
              </a:lnSpc>
              <a:buFontTx/>
              <a:buNone/>
            </a:pPr>
            <a:r>
              <a:rPr lang="en-US" altLang="en-US" sz="2400" b="1">
                <a:latin typeface="Courier New" panose="02070309020205020404" pitchFamily="49" charset="0"/>
              </a:rPr>
              <a:t>public void moveToEnd() { curr = listSize; }</a:t>
            </a:r>
          </a:p>
          <a:p>
            <a:pPr>
              <a:lnSpc>
                <a:spcPct val="70000"/>
              </a:lnSpc>
              <a:buFontTx/>
              <a:buNone/>
            </a:pPr>
            <a:r>
              <a:rPr lang="en-US" altLang="en-US" sz="2400" b="1">
                <a:latin typeface="Courier New" panose="02070309020205020404" pitchFamily="49" charset="0"/>
              </a:rPr>
              <a:t>public void prev() { if (curr != 0) curr--; }</a:t>
            </a:r>
          </a:p>
          <a:p>
            <a:pPr>
              <a:lnSpc>
                <a:spcPct val="70000"/>
              </a:lnSpc>
              <a:buFontTx/>
              <a:buNone/>
            </a:pPr>
            <a:r>
              <a:rPr lang="en-US" altLang="en-US" sz="2400" b="1">
                <a:latin typeface="Courier New" panose="02070309020205020404" pitchFamily="49" charset="0"/>
              </a:rPr>
              <a:t>public void next()</a:t>
            </a:r>
          </a:p>
          <a:p>
            <a:pPr>
              <a:lnSpc>
                <a:spcPct val="70000"/>
              </a:lnSpc>
              <a:buFontTx/>
              <a:buNone/>
            </a:pPr>
            <a:r>
              <a:rPr lang="en-US" altLang="en-US" sz="2400" b="1">
                <a:latin typeface="Courier New" panose="02070309020205020404" pitchFamily="49" charset="0"/>
              </a:rPr>
              <a:t>  { if (curr &lt; listSize) curr++; }</a:t>
            </a:r>
          </a:p>
          <a:p>
            <a:pPr>
              <a:lnSpc>
                <a:spcPct val="70000"/>
              </a:lnSpc>
              <a:buFontTx/>
              <a:buNone/>
            </a:pPr>
            <a:r>
              <a:rPr lang="en-US" altLang="en-US" sz="2400" b="1">
                <a:latin typeface="Courier New" panose="02070309020205020404" pitchFamily="49" charset="0"/>
              </a:rPr>
              <a:t>public int length() { return listSize; }</a:t>
            </a:r>
          </a:p>
          <a:p>
            <a:pPr>
              <a:lnSpc>
                <a:spcPct val="70000"/>
              </a:lnSpc>
              <a:buFontTx/>
              <a:buNone/>
            </a:pPr>
            <a:r>
              <a:rPr lang="en-US" altLang="en-US" sz="2400" b="1">
                <a:latin typeface="Courier New" panose="02070309020205020404" pitchFamily="49" charset="0"/>
              </a:rPr>
              <a:t>public int currPos() { return curr; }</a:t>
            </a:r>
          </a:p>
          <a:p>
            <a:pPr>
              <a:lnSpc>
                <a:spcPct val="70000"/>
              </a:lnSpc>
              <a:buFontTx/>
              <a:buNone/>
            </a:pPr>
            <a:endParaRPr lang="en-US" altLang="en-US" sz="2400" b="1">
              <a:latin typeface="Courier New" panose="020703090202050204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981357CC-50C7-4B31-957B-B0DF8477C2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C21AA79-4131-4350-BE82-CCC6E2145BCB}" type="slidenum">
              <a:rPr lang="en-US" altLang="en-US" sz="1400"/>
              <a:pPr eaLnBrk="1" hangingPunct="1"/>
              <a:t>71</a:t>
            </a:fld>
            <a:endParaRPr lang="en-US" altLang="en-US" sz="1400"/>
          </a:p>
        </p:txBody>
      </p:sp>
      <p:sp>
        <p:nvSpPr>
          <p:cNvPr id="73731" name="Rectangle 2">
            <a:extLst>
              <a:ext uri="{FF2B5EF4-FFF2-40B4-BE49-F238E27FC236}">
                <a16:creationId xmlns:a16="http://schemas.microsoft.com/office/drawing/2014/main" id="{F9111EA3-B118-4A9F-B46F-F89204ADCCB1}"/>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Array-Based List Class (3)</a:t>
            </a:r>
          </a:p>
        </p:txBody>
      </p:sp>
      <p:sp>
        <p:nvSpPr>
          <p:cNvPr id="73732" name="Rectangle 3">
            <a:extLst>
              <a:ext uri="{FF2B5EF4-FFF2-40B4-BE49-F238E27FC236}">
                <a16:creationId xmlns:a16="http://schemas.microsoft.com/office/drawing/2014/main" id="{759B8BD8-A3DD-41AC-BDA0-5F4BF4CA07F8}"/>
              </a:ext>
            </a:extLst>
          </p:cNvPr>
          <p:cNvSpPr>
            <a:spLocks noGrp="1" noChangeArrowheads="1"/>
          </p:cNvSpPr>
          <p:nvPr>
            <p:ph type="body" idx="1"/>
          </p:nvPr>
        </p:nvSpPr>
        <p:spPr>
          <a:xfrm>
            <a:off x="455613" y="1600200"/>
            <a:ext cx="8226425" cy="4572000"/>
          </a:xfrm>
        </p:spPr>
        <p:txBody>
          <a:bodyPr/>
          <a:lstStyle/>
          <a:p>
            <a:pPr>
              <a:lnSpc>
                <a:spcPct val="70000"/>
              </a:lnSpc>
              <a:buFontTx/>
              <a:buNone/>
            </a:pPr>
            <a:r>
              <a:rPr lang="en-US" altLang="en-US" sz="2400" b="1">
                <a:latin typeface="Courier New" panose="02070309020205020404" pitchFamily="49" charset="0"/>
              </a:rPr>
              <a:t>public void moveToPos(int pos) {</a:t>
            </a:r>
          </a:p>
          <a:p>
            <a:pPr>
              <a:lnSpc>
                <a:spcPct val="70000"/>
              </a:lnSpc>
              <a:buFontTx/>
              <a:buNone/>
            </a:pPr>
            <a:r>
              <a:rPr lang="en-US" altLang="en-US" sz="2400" b="1">
                <a:latin typeface="Courier New" panose="02070309020205020404" pitchFamily="49" charset="0"/>
              </a:rPr>
              <a:t>  assert (pos&gt;=0) &amp;&amp; (pos&lt;=listSize) : </a:t>
            </a:r>
          </a:p>
          <a:p>
            <a:pPr>
              <a:lnSpc>
                <a:spcPct val="70000"/>
              </a:lnSpc>
              <a:buFontTx/>
              <a:buNone/>
            </a:pPr>
            <a:r>
              <a:rPr lang="en-US" altLang="en-US" sz="2400" b="1">
                <a:latin typeface="Courier New" panose="02070309020205020404" pitchFamily="49" charset="0"/>
              </a:rPr>
              <a:t>         "Position out of range";</a:t>
            </a:r>
          </a:p>
          <a:p>
            <a:pPr>
              <a:lnSpc>
                <a:spcPct val="70000"/>
              </a:lnSpc>
              <a:buFontTx/>
              <a:buNone/>
            </a:pPr>
            <a:r>
              <a:rPr lang="en-US" altLang="en-US" sz="2400" b="1">
                <a:latin typeface="Courier New" panose="02070309020205020404" pitchFamily="49" charset="0"/>
              </a:rPr>
              <a:t>  curr = pos;</a:t>
            </a:r>
          </a:p>
          <a:p>
            <a:pPr>
              <a:lnSpc>
                <a:spcPct val="70000"/>
              </a:lnSpc>
              <a:buFontTx/>
              <a:buNone/>
            </a:pPr>
            <a:r>
              <a:rPr lang="en-US" altLang="en-US" sz="2400" b="1">
                <a:latin typeface="Courier New" panose="02070309020205020404" pitchFamily="49" charset="0"/>
              </a:rPr>
              <a:t>}</a:t>
            </a:r>
          </a:p>
          <a:p>
            <a:pPr>
              <a:lnSpc>
                <a:spcPct val="70000"/>
              </a:lnSpc>
              <a:buFontTx/>
              <a:buNone/>
            </a:pPr>
            <a:endParaRPr lang="en-US" altLang="en-US" sz="2400" b="1">
              <a:latin typeface="Courier New" panose="02070309020205020404" pitchFamily="49" charset="0"/>
            </a:endParaRPr>
          </a:p>
          <a:p>
            <a:pPr>
              <a:lnSpc>
                <a:spcPct val="70000"/>
              </a:lnSpc>
              <a:buFontTx/>
              <a:buNone/>
            </a:pPr>
            <a:r>
              <a:rPr lang="en-US" altLang="en-US" sz="2400" b="1">
                <a:latin typeface="Courier New" panose="02070309020205020404" pitchFamily="49" charset="0"/>
              </a:rPr>
              <a:t>public E getValue() { </a:t>
            </a:r>
          </a:p>
          <a:p>
            <a:pPr>
              <a:lnSpc>
                <a:spcPct val="70000"/>
              </a:lnSpc>
              <a:buFontTx/>
              <a:buNone/>
            </a:pPr>
            <a:r>
              <a:rPr lang="en-US" altLang="en-US" sz="2400" b="1">
                <a:latin typeface="Courier New" panose="02070309020205020404" pitchFamily="49" charset="0"/>
              </a:rPr>
              <a:t>  assert (curr &gt;= 0) &amp;&amp; (curr &lt; listSize) : </a:t>
            </a:r>
          </a:p>
          <a:p>
            <a:pPr>
              <a:lnSpc>
                <a:spcPct val="70000"/>
              </a:lnSpc>
              <a:buFontTx/>
              <a:buNone/>
            </a:pPr>
            <a:r>
              <a:rPr lang="en-US" altLang="en-US" sz="2400" b="1">
                <a:latin typeface="Courier New" panose="02070309020205020404" pitchFamily="49" charset="0"/>
              </a:rPr>
              <a:t>         "No current element";</a:t>
            </a:r>
          </a:p>
          <a:p>
            <a:pPr>
              <a:lnSpc>
                <a:spcPct val="70000"/>
              </a:lnSpc>
              <a:buFontTx/>
              <a:buNone/>
            </a:pPr>
            <a:r>
              <a:rPr lang="en-US" altLang="en-US" sz="2400" b="1">
                <a:latin typeface="Courier New" panose="02070309020205020404" pitchFamily="49" charset="0"/>
              </a:rPr>
              <a:t>  return listArray[curr];</a:t>
            </a:r>
          </a:p>
          <a:p>
            <a:pPr>
              <a:lnSpc>
                <a:spcPct val="70000"/>
              </a:lnSpc>
              <a:buFontTx/>
              <a:buNone/>
            </a:pPr>
            <a:r>
              <a:rPr lang="en-US" altLang="en-US" sz="2400" b="1">
                <a:latin typeface="Courier New" panose="02070309020205020404" pitchFamily="49" charset="0"/>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a:extLst>
              <a:ext uri="{FF2B5EF4-FFF2-40B4-BE49-F238E27FC236}">
                <a16:creationId xmlns:a16="http://schemas.microsoft.com/office/drawing/2014/main" id="{514E777D-A952-4D7E-8B8D-A5913EF5B5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3639955-C8D6-45EA-AA09-07587A53AD63}" type="slidenum">
              <a:rPr lang="en-US" altLang="en-US" sz="1400"/>
              <a:pPr eaLnBrk="1" hangingPunct="1"/>
              <a:t>72</a:t>
            </a:fld>
            <a:endParaRPr lang="en-US" altLang="en-US" sz="1400"/>
          </a:p>
        </p:txBody>
      </p:sp>
      <p:sp>
        <p:nvSpPr>
          <p:cNvPr id="74755" name="Rectangle 2">
            <a:extLst>
              <a:ext uri="{FF2B5EF4-FFF2-40B4-BE49-F238E27FC236}">
                <a16:creationId xmlns:a16="http://schemas.microsoft.com/office/drawing/2014/main" id="{E795152D-04AD-484C-8956-3CF29D70B15D}"/>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Insert</a:t>
            </a:r>
          </a:p>
        </p:txBody>
      </p:sp>
      <p:sp>
        <p:nvSpPr>
          <p:cNvPr id="74756" name="Rectangle 3">
            <a:extLst>
              <a:ext uri="{FF2B5EF4-FFF2-40B4-BE49-F238E27FC236}">
                <a16:creationId xmlns:a16="http://schemas.microsoft.com/office/drawing/2014/main" id="{5287613F-DF43-4F9D-8D44-F7EFF63BA469}"/>
              </a:ext>
            </a:extLst>
          </p:cNvPr>
          <p:cNvSpPr>
            <a:spLocks noGrp="1" noChangeArrowheads="1"/>
          </p:cNvSpPr>
          <p:nvPr>
            <p:ph type="body" idx="1"/>
          </p:nvPr>
        </p:nvSpPr>
        <p:spPr>
          <a:xfrm>
            <a:off x="455613" y="1600200"/>
            <a:ext cx="8226425" cy="4572000"/>
          </a:xfrm>
        </p:spPr>
        <p:txBody>
          <a:bodyPr/>
          <a:lstStyle/>
          <a:p>
            <a:pPr>
              <a:lnSpc>
                <a:spcPct val="90000"/>
              </a:lnSpc>
              <a:buFontTx/>
              <a:buNone/>
            </a:pPr>
            <a:r>
              <a:rPr lang="en-US" altLang="en-US" sz="2400" b="1">
                <a:latin typeface="Courier New" panose="02070309020205020404" pitchFamily="49" charset="0"/>
              </a:rPr>
              <a:t>/** Insert "it" at current position */</a:t>
            </a:r>
          </a:p>
          <a:p>
            <a:pPr>
              <a:lnSpc>
                <a:spcPct val="90000"/>
              </a:lnSpc>
              <a:buFontTx/>
              <a:buNone/>
            </a:pPr>
            <a:r>
              <a:rPr lang="en-US" altLang="en-US" sz="2400" b="1">
                <a:latin typeface="Courier New" panose="02070309020205020404" pitchFamily="49" charset="0"/>
              </a:rPr>
              <a:t>public void insert(E it) {</a:t>
            </a:r>
          </a:p>
          <a:p>
            <a:pPr>
              <a:lnSpc>
                <a:spcPct val="90000"/>
              </a:lnSpc>
              <a:buFontTx/>
              <a:buNone/>
            </a:pPr>
            <a:r>
              <a:rPr lang="en-US" altLang="en-US" sz="2400" b="1">
                <a:latin typeface="Courier New" panose="02070309020205020404" pitchFamily="49" charset="0"/>
              </a:rPr>
              <a:t>  assert listSize &lt; maxSize :</a:t>
            </a:r>
          </a:p>
          <a:p>
            <a:pPr>
              <a:lnSpc>
                <a:spcPct val="90000"/>
              </a:lnSpc>
              <a:buFontTx/>
              <a:buNone/>
            </a:pPr>
            <a:r>
              <a:rPr lang="en-US" altLang="en-US" sz="2400" b="1">
                <a:latin typeface="Courier New" panose="02070309020205020404" pitchFamily="49" charset="0"/>
              </a:rPr>
              <a:t>         "List capacity exceeded";</a:t>
            </a:r>
          </a:p>
          <a:p>
            <a:pPr>
              <a:lnSpc>
                <a:spcPct val="90000"/>
              </a:lnSpc>
              <a:buFontTx/>
              <a:buNone/>
            </a:pPr>
            <a:r>
              <a:rPr lang="en-US" altLang="en-US" sz="2400" b="1">
                <a:latin typeface="Courier New" panose="02070309020205020404" pitchFamily="49" charset="0"/>
              </a:rPr>
              <a:t>  for (int i=listSize; i&gt;curr; i--)</a:t>
            </a:r>
          </a:p>
          <a:p>
            <a:pPr>
              <a:lnSpc>
                <a:spcPct val="90000"/>
              </a:lnSpc>
              <a:buFontTx/>
              <a:buNone/>
            </a:pPr>
            <a:r>
              <a:rPr lang="en-US" altLang="en-US" sz="2400" b="1">
                <a:latin typeface="Courier New" panose="02070309020205020404" pitchFamily="49" charset="0"/>
              </a:rPr>
              <a:t>    listArray[i] = listArray[i-1];</a:t>
            </a:r>
          </a:p>
          <a:p>
            <a:pPr>
              <a:lnSpc>
                <a:spcPct val="90000"/>
              </a:lnSpc>
              <a:buFontTx/>
              <a:buNone/>
            </a:pPr>
            <a:r>
              <a:rPr lang="en-US" altLang="en-US" sz="2400" b="1">
                <a:latin typeface="Courier New" panose="02070309020205020404" pitchFamily="49" charset="0"/>
              </a:rPr>
              <a:t>  listArray[curr] = it;</a:t>
            </a:r>
          </a:p>
          <a:p>
            <a:pPr>
              <a:lnSpc>
                <a:spcPct val="90000"/>
              </a:lnSpc>
              <a:buFontTx/>
              <a:buNone/>
            </a:pPr>
            <a:r>
              <a:rPr lang="en-US" altLang="en-US" sz="2400" b="1">
                <a:latin typeface="Courier New" panose="02070309020205020404" pitchFamily="49" charset="0"/>
              </a:rPr>
              <a:t>  listSize++;</a:t>
            </a:r>
          </a:p>
          <a:p>
            <a:pPr>
              <a:lnSpc>
                <a:spcPct val="90000"/>
              </a:lnSpc>
              <a:buFontTx/>
              <a:buNone/>
            </a:pPr>
            <a:r>
              <a:rPr lang="en-US" altLang="en-US" sz="2400" b="1">
                <a:latin typeface="Courier New" panose="02070309020205020404" pitchFamily="49" charset="0"/>
              </a:rPr>
              <a:t>}</a:t>
            </a:r>
          </a:p>
          <a:p>
            <a:pPr>
              <a:lnSpc>
                <a:spcPct val="90000"/>
              </a:lnSpc>
              <a:buFontTx/>
              <a:buNone/>
            </a:pPr>
            <a:endParaRPr lang="en-US" altLang="en-US" sz="2400">
              <a:latin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8E833ED3-78AB-4BB8-8542-F55085D897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9F4B85-7A25-4D4A-B3AA-C0A3A798450C}" type="slidenum">
              <a:rPr lang="en-US" altLang="en-US" sz="1400"/>
              <a:pPr eaLnBrk="1" hangingPunct="1"/>
              <a:t>73</a:t>
            </a:fld>
            <a:endParaRPr lang="en-US" altLang="en-US" sz="1400"/>
          </a:p>
        </p:txBody>
      </p:sp>
      <p:sp>
        <p:nvSpPr>
          <p:cNvPr id="75779" name="Rectangle 2">
            <a:extLst>
              <a:ext uri="{FF2B5EF4-FFF2-40B4-BE49-F238E27FC236}">
                <a16:creationId xmlns:a16="http://schemas.microsoft.com/office/drawing/2014/main" id="{69F06EA8-A6C6-4908-94A6-0B7C7CAB898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Append</a:t>
            </a:r>
          </a:p>
        </p:txBody>
      </p:sp>
      <p:sp>
        <p:nvSpPr>
          <p:cNvPr id="75780" name="Rectangle 3">
            <a:extLst>
              <a:ext uri="{FF2B5EF4-FFF2-40B4-BE49-F238E27FC236}">
                <a16:creationId xmlns:a16="http://schemas.microsoft.com/office/drawing/2014/main" id="{4A2379B3-5A67-446C-84AF-6E627001271A}"/>
              </a:ext>
            </a:extLst>
          </p:cNvPr>
          <p:cNvSpPr>
            <a:spLocks noGrp="1" noChangeArrowheads="1"/>
          </p:cNvSpPr>
          <p:nvPr>
            <p:ph type="body" idx="1"/>
          </p:nvPr>
        </p:nvSpPr>
        <p:spPr>
          <a:xfrm>
            <a:off x="455613" y="1600200"/>
            <a:ext cx="8226425" cy="4572000"/>
          </a:xfrm>
        </p:spPr>
        <p:txBody>
          <a:bodyPr/>
          <a:lstStyle/>
          <a:p>
            <a:pPr>
              <a:lnSpc>
                <a:spcPct val="60000"/>
              </a:lnSpc>
              <a:buFontTx/>
              <a:buNone/>
            </a:pPr>
            <a:r>
              <a:rPr lang="en-US" altLang="en-US" sz="2400" b="1">
                <a:latin typeface="Courier New" panose="02070309020205020404" pitchFamily="49" charset="0"/>
              </a:rPr>
              <a:t>public void append(E it) { // Append "it"</a:t>
            </a:r>
          </a:p>
          <a:p>
            <a:pPr>
              <a:lnSpc>
                <a:spcPct val="60000"/>
              </a:lnSpc>
              <a:buFontTx/>
              <a:buNone/>
            </a:pPr>
            <a:r>
              <a:rPr lang="en-US" altLang="en-US" sz="2400" b="1">
                <a:latin typeface="Courier New" panose="02070309020205020404" pitchFamily="49" charset="0"/>
              </a:rPr>
              <a:t>  assert listSize &lt; maxSize : </a:t>
            </a:r>
          </a:p>
          <a:p>
            <a:pPr>
              <a:lnSpc>
                <a:spcPct val="60000"/>
              </a:lnSpc>
              <a:buFontTx/>
              <a:buNone/>
            </a:pPr>
            <a:r>
              <a:rPr lang="en-US" altLang="en-US" sz="2400" b="1">
                <a:latin typeface="Courier New" panose="02070309020205020404" pitchFamily="49" charset="0"/>
              </a:rPr>
              <a:t>         "List capacity exceeded";</a:t>
            </a:r>
          </a:p>
          <a:p>
            <a:pPr>
              <a:lnSpc>
                <a:spcPct val="60000"/>
              </a:lnSpc>
              <a:buFontTx/>
              <a:buNone/>
            </a:pPr>
            <a:r>
              <a:rPr lang="en-US" altLang="en-US" sz="2400" b="1">
                <a:latin typeface="Courier New" panose="02070309020205020404" pitchFamily="49" charset="0"/>
              </a:rPr>
              <a:t>  listArray[listSize++] = it;</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a:latin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a:extLst>
              <a:ext uri="{FF2B5EF4-FFF2-40B4-BE49-F238E27FC236}">
                <a16:creationId xmlns:a16="http://schemas.microsoft.com/office/drawing/2014/main" id="{63B16C27-C8BD-4853-8BAA-50F89E1820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CBC9FB3-C214-4874-86BB-D9341DBC4064}" type="slidenum">
              <a:rPr lang="en-US" altLang="en-US" sz="1400"/>
              <a:pPr eaLnBrk="1" hangingPunct="1"/>
              <a:t>74</a:t>
            </a:fld>
            <a:endParaRPr lang="en-US" altLang="en-US" sz="1400"/>
          </a:p>
        </p:txBody>
      </p:sp>
      <p:sp>
        <p:nvSpPr>
          <p:cNvPr id="76803" name="Rectangle 2">
            <a:extLst>
              <a:ext uri="{FF2B5EF4-FFF2-40B4-BE49-F238E27FC236}">
                <a16:creationId xmlns:a16="http://schemas.microsoft.com/office/drawing/2014/main" id="{C3F4FA8B-E0C3-4793-9102-3ED0009FF4FE}"/>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Remove</a:t>
            </a:r>
          </a:p>
        </p:txBody>
      </p:sp>
      <p:sp>
        <p:nvSpPr>
          <p:cNvPr id="76804" name="Rectangle 3">
            <a:extLst>
              <a:ext uri="{FF2B5EF4-FFF2-40B4-BE49-F238E27FC236}">
                <a16:creationId xmlns:a16="http://schemas.microsoft.com/office/drawing/2014/main" id="{72B3ED6D-ABC3-4404-8FAA-57D746D151D3}"/>
              </a:ext>
            </a:extLst>
          </p:cNvPr>
          <p:cNvSpPr>
            <a:spLocks noGrp="1" noChangeArrowheads="1"/>
          </p:cNvSpPr>
          <p:nvPr>
            <p:ph type="body" idx="1"/>
          </p:nvPr>
        </p:nvSpPr>
        <p:spPr>
          <a:xfrm>
            <a:off x="304800" y="1600200"/>
            <a:ext cx="8534400" cy="4572000"/>
          </a:xfrm>
        </p:spPr>
        <p:txBody>
          <a:bodyPr/>
          <a:lstStyle/>
          <a:p>
            <a:pPr>
              <a:lnSpc>
                <a:spcPct val="70000"/>
              </a:lnSpc>
              <a:buFontTx/>
              <a:buNone/>
            </a:pPr>
            <a:r>
              <a:rPr lang="en-US" altLang="en-US" sz="2400" b="1">
                <a:latin typeface="Courier New" panose="02070309020205020404" pitchFamily="49" charset="0"/>
              </a:rPr>
              <a:t>/** Remove and return the current element */</a:t>
            </a:r>
          </a:p>
          <a:p>
            <a:pPr>
              <a:lnSpc>
                <a:spcPct val="70000"/>
              </a:lnSpc>
              <a:buFontTx/>
              <a:buNone/>
            </a:pPr>
            <a:r>
              <a:rPr lang="en-US" altLang="en-US" sz="2400" b="1">
                <a:latin typeface="Courier New" panose="02070309020205020404" pitchFamily="49" charset="0"/>
              </a:rPr>
              <a:t>public E remove() {</a:t>
            </a:r>
          </a:p>
          <a:p>
            <a:pPr>
              <a:lnSpc>
                <a:spcPct val="70000"/>
              </a:lnSpc>
              <a:buFontTx/>
              <a:buNone/>
            </a:pPr>
            <a:r>
              <a:rPr lang="en-US" altLang="en-US" sz="2400" b="1">
                <a:latin typeface="Courier New" panose="02070309020205020404" pitchFamily="49" charset="0"/>
              </a:rPr>
              <a:t>  if ((curr &lt; 0) || (curr &gt;= listSize)) </a:t>
            </a:r>
          </a:p>
          <a:p>
            <a:pPr>
              <a:lnSpc>
                <a:spcPct val="70000"/>
              </a:lnSpc>
              <a:buFontTx/>
              <a:buNone/>
            </a:pPr>
            <a:r>
              <a:rPr lang="en-US" altLang="en-US" sz="2400" b="1">
                <a:latin typeface="Courier New" panose="02070309020205020404" pitchFamily="49" charset="0"/>
              </a:rPr>
              <a:t>    return null;</a:t>
            </a:r>
          </a:p>
          <a:p>
            <a:pPr>
              <a:lnSpc>
                <a:spcPct val="70000"/>
              </a:lnSpc>
              <a:buFontTx/>
              <a:buNone/>
            </a:pPr>
            <a:r>
              <a:rPr lang="en-US" altLang="en-US" sz="2400" b="1">
                <a:latin typeface="Courier New" panose="02070309020205020404" pitchFamily="49" charset="0"/>
              </a:rPr>
              <a:t>  E it = listArray[curr];</a:t>
            </a:r>
          </a:p>
          <a:p>
            <a:pPr>
              <a:lnSpc>
                <a:spcPct val="70000"/>
              </a:lnSpc>
              <a:buFontTx/>
              <a:buNone/>
            </a:pPr>
            <a:r>
              <a:rPr lang="en-US" altLang="en-US" sz="2400" b="1">
                <a:latin typeface="Courier New" panose="02070309020205020404" pitchFamily="49" charset="0"/>
              </a:rPr>
              <a:t>  for(int i=curr; i&lt;listSize-1; i++)</a:t>
            </a:r>
          </a:p>
          <a:p>
            <a:pPr>
              <a:lnSpc>
                <a:spcPct val="70000"/>
              </a:lnSpc>
              <a:buFontTx/>
              <a:buNone/>
            </a:pPr>
            <a:r>
              <a:rPr lang="en-US" altLang="en-US" sz="2400" b="1">
                <a:latin typeface="Courier New" panose="02070309020205020404" pitchFamily="49" charset="0"/>
              </a:rPr>
              <a:t>    listArray[i] = listArray[i+1];</a:t>
            </a:r>
          </a:p>
          <a:p>
            <a:pPr>
              <a:lnSpc>
                <a:spcPct val="70000"/>
              </a:lnSpc>
              <a:buFontTx/>
              <a:buNone/>
            </a:pPr>
            <a:r>
              <a:rPr lang="en-US" altLang="en-US" sz="2400" b="1">
                <a:latin typeface="Courier New" panose="02070309020205020404" pitchFamily="49" charset="0"/>
              </a:rPr>
              <a:t>  listSize--;</a:t>
            </a:r>
          </a:p>
          <a:p>
            <a:pPr>
              <a:lnSpc>
                <a:spcPct val="70000"/>
              </a:lnSpc>
              <a:buFontTx/>
              <a:buNone/>
            </a:pPr>
            <a:r>
              <a:rPr lang="en-US" altLang="en-US" sz="2400" b="1">
                <a:latin typeface="Courier New" panose="02070309020205020404" pitchFamily="49" charset="0"/>
              </a:rPr>
              <a:t>  return it;</a:t>
            </a:r>
          </a:p>
          <a:p>
            <a:pPr>
              <a:lnSpc>
                <a:spcPct val="70000"/>
              </a:lnSpc>
              <a:buFontTx/>
              <a:buNone/>
            </a:pPr>
            <a:r>
              <a:rPr lang="en-US" altLang="en-US" sz="2400" b="1">
                <a:latin typeface="Courier New" panose="02070309020205020404" pitchFamily="49" charset="0"/>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BF2F02B3-3F19-42D8-95EA-25FDD5590E52}"/>
              </a:ext>
            </a:extLst>
          </p:cNvPr>
          <p:cNvSpPr>
            <a:spLocks noGrp="1"/>
          </p:cNvSpPr>
          <p:nvPr>
            <p:ph type="title"/>
          </p:nvPr>
        </p:nvSpPr>
        <p:spPr/>
        <p:txBody>
          <a:bodyPr/>
          <a:lstStyle/>
          <a:p>
            <a:r>
              <a:rPr lang="en-US" altLang="en-US"/>
              <a:t>Linked List Manipulation</a:t>
            </a:r>
          </a:p>
        </p:txBody>
      </p:sp>
      <p:sp>
        <p:nvSpPr>
          <p:cNvPr id="77827" name="Content Placeholder 2">
            <a:extLst>
              <a:ext uri="{FF2B5EF4-FFF2-40B4-BE49-F238E27FC236}">
                <a16:creationId xmlns:a16="http://schemas.microsoft.com/office/drawing/2014/main" id="{27F5D22E-B6E0-4293-866F-21F915D8A47F}"/>
              </a:ext>
            </a:extLst>
          </p:cNvPr>
          <p:cNvSpPr>
            <a:spLocks noGrp="1"/>
          </p:cNvSpPr>
          <p:nvPr>
            <p:ph idx="1"/>
          </p:nvPr>
        </p:nvSpPr>
        <p:spPr>
          <a:xfrm>
            <a:off x="685800" y="1981200"/>
            <a:ext cx="8229600" cy="4114800"/>
          </a:xfrm>
        </p:spPr>
        <p:txBody>
          <a:bodyPr/>
          <a:lstStyle/>
          <a:p>
            <a:r>
              <a:rPr lang="en-US" altLang="en-US"/>
              <a:t>If you would like practice with linked lists, check out JHAVEPOP:</a:t>
            </a:r>
          </a:p>
          <a:p>
            <a:r>
              <a:rPr lang="en-US" altLang="en-US" sz="2400">
                <a:hlinkClick r:id="rId2"/>
              </a:rPr>
              <a:t>http://jhave.org/jhavepop/</a:t>
            </a:r>
            <a:endParaRPr lang="en-US" altLang="en-US" sz="2400"/>
          </a:p>
          <a:p>
            <a:r>
              <a:rPr lang="en-US" altLang="en-US" sz="2400"/>
              <a:t>(AlgoViz Catalog entry </a:t>
            </a:r>
            <a:r>
              <a:rPr lang="en-US" altLang="en-US" sz="2400">
                <a:hlinkClick r:id="rId3"/>
              </a:rPr>
              <a:t>http://algoviz.org/catalog/entry/1935</a:t>
            </a:r>
            <a:r>
              <a:rPr lang="en-US" altLang="en-US" sz="2400"/>
              <a:t>)</a:t>
            </a:r>
          </a:p>
          <a:p>
            <a:endParaRPr lang="en-US" altLang="en-US" sz="2400"/>
          </a:p>
        </p:txBody>
      </p:sp>
      <p:sp>
        <p:nvSpPr>
          <p:cNvPr id="77828" name="Slide Number Placeholder 3">
            <a:extLst>
              <a:ext uri="{FF2B5EF4-FFF2-40B4-BE49-F238E27FC236}">
                <a16:creationId xmlns:a16="http://schemas.microsoft.com/office/drawing/2014/main" id="{D7C2F8BB-FDF9-40BE-95F3-209F03EEBD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ADC3BA-BBE8-4625-8E61-C3F6B018D869}" type="slidenum">
              <a:rPr lang="en-US" altLang="en-US" sz="1400"/>
              <a:pPr eaLnBrk="1" hangingPunct="1"/>
              <a:t>75</a:t>
            </a:fld>
            <a:endParaRPr lang="en-US" altLang="en-US" sz="1400"/>
          </a:p>
        </p:txBody>
      </p:sp>
      <p:pic>
        <p:nvPicPr>
          <p:cNvPr id="77829" name="Picture 5">
            <a:extLst>
              <a:ext uri="{FF2B5EF4-FFF2-40B4-BE49-F238E27FC236}">
                <a16:creationId xmlns:a16="http://schemas.microsoft.com/office/drawing/2014/main" id="{2CFB3517-FD63-4513-8E38-F7F560A21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191000"/>
            <a:ext cx="41148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a:extLst>
              <a:ext uri="{FF2B5EF4-FFF2-40B4-BE49-F238E27FC236}">
                <a16:creationId xmlns:a16="http://schemas.microsoft.com/office/drawing/2014/main" id="{47D5B41B-A955-43C4-B848-C40626D228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E0FAE6-5A32-4574-A872-1218864F9DCB}" type="slidenum">
              <a:rPr lang="en-US" altLang="en-US" sz="1400"/>
              <a:pPr eaLnBrk="1" hangingPunct="1"/>
              <a:t>76</a:t>
            </a:fld>
            <a:endParaRPr lang="en-US" altLang="en-US" sz="1400"/>
          </a:p>
        </p:txBody>
      </p:sp>
      <p:sp>
        <p:nvSpPr>
          <p:cNvPr id="78851" name="Rectangle 2">
            <a:extLst>
              <a:ext uri="{FF2B5EF4-FFF2-40B4-BE49-F238E27FC236}">
                <a16:creationId xmlns:a16="http://schemas.microsoft.com/office/drawing/2014/main" id="{AFC3F851-CDCC-4BDD-8C5F-21153262CBD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Link Class</a:t>
            </a:r>
          </a:p>
        </p:txBody>
      </p:sp>
      <p:sp>
        <p:nvSpPr>
          <p:cNvPr id="78852" name="Rectangle 3">
            <a:extLst>
              <a:ext uri="{FF2B5EF4-FFF2-40B4-BE49-F238E27FC236}">
                <a16:creationId xmlns:a16="http://schemas.microsoft.com/office/drawing/2014/main" id="{0A0DB64F-4A1D-4398-83AD-26E2751078B2}"/>
              </a:ext>
            </a:extLst>
          </p:cNvPr>
          <p:cNvSpPr>
            <a:spLocks noGrp="1" noChangeArrowheads="1"/>
          </p:cNvSpPr>
          <p:nvPr>
            <p:ph type="body" idx="1"/>
          </p:nvPr>
        </p:nvSpPr>
        <p:spPr>
          <a:xfrm>
            <a:off x="457200" y="1371600"/>
            <a:ext cx="8458200" cy="4572000"/>
          </a:xfrm>
        </p:spPr>
        <p:txBody>
          <a:bodyPr/>
          <a:lstStyle/>
          <a:p>
            <a:pPr>
              <a:lnSpc>
                <a:spcPct val="70000"/>
              </a:lnSpc>
              <a:buFontTx/>
              <a:buNone/>
            </a:pPr>
            <a:r>
              <a:rPr lang="en-US" altLang="en-US">
                <a:latin typeface="Helvetica" panose="020B0604020202020204" pitchFamily="34" charset="0"/>
              </a:rPr>
              <a:t>Dynamic allocation of new list elements.</a:t>
            </a:r>
          </a:p>
          <a:p>
            <a:pPr>
              <a:lnSpc>
                <a:spcPct val="70000"/>
              </a:lnSpc>
              <a:buFontTx/>
              <a:buNone/>
            </a:pPr>
            <a:r>
              <a:rPr lang="en-US" altLang="en-US" sz="2400" b="1">
                <a:latin typeface="Courier New" panose="02070309020205020404" pitchFamily="49" charset="0"/>
              </a:rPr>
              <a:t>class Link&lt;E&gt; {</a:t>
            </a:r>
          </a:p>
          <a:p>
            <a:pPr>
              <a:lnSpc>
                <a:spcPct val="70000"/>
              </a:lnSpc>
              <a:buFontTx/>
              <a:buNone/>
            </a:pPr>
            <a:r>
              <a:rPr lang="en-US" altLang="en-US" sz="2400" b="1">
                <a:latin typeface="Courier New" panose="02070309020205020404" pitchFamily="49" charset="0"/>
              </a:rPr>
              <a:t>  private E element;</a:t>
            </a:r>
          </a:p>
          <a:p>
            <a:pPr>
              <a:lnSpc>
                <a:spcPct val="70000"/>
              </a:lnSpc>
              <a:buFontTx/>
              <a:buNone/>
            </a:pPr>
            <a:r>
              <a:rPr lang="en-US" altLang="en-US" sz="2400" b="1">
                <a:latin typeface="Courier New" panose="02070309020205020404" pitchFamily="49" charset="0"/>
              </a:rPr>
              <a:t>  private Link&lt;E&gt; next;</a:t>
            </a:r>
          </a:p>
          <a:p>
            <a:pPr>
              <a:lnSpc>
                <a:spcPct val="70000"/>
              </a:lnSpc>
              <a:buFontTx/>
              <a:buNone/>
            </a:pPr>
            <a:endParaRPr lang="en-US" altLang="en-US" sz="2400" b="1">
              <a:latin typeface="Courier New" panose="02070309020205020404" pitchFamily="49" charset="0"/>
            </a:endParaRPr>
          </a:p>
          <a:p>
            <a:pPr>
              <a:lnSpc>
                <a:spcPct val="70000"/>
              </a:lnSpc>
              <a:buFontTx/>
              <a:buNone/>
            </a:pPr>
            <a:r>
              <a:rPr lang="en-US" altLang="en-US" sz="2400" b="1">
                <a:latin typeface="Courier New" panose="02070309020205020404" pitchFamily="49" charset="0"/>
              </a:rPr>
              <a:t>  // Constructors</a:t>
            </a:r>
          </a:p>
          <a:p>
            <a:pPr>
              <a:lnSpc>
                <a:spcPct val="70000"/>
              </a:lnSpc>
              <a:buFontTx/>
              <a:buNone/>
            </a:pPr>
            <a:r>
              <a:rPr lang="en-US" altLang="en-US" sz="2400" b="1">
                <a:latin typeface="Courier New" panose="02070309020205020404" pitchFamily="49" charset="0"/>
              </a:rPr>
              <a:t>  Link(E it, Link&lt;E&gt; nextval)</a:t>
            </a:r>
          </a:p>
          <a:p>
            <a:pPr>
              <a:lnSpc>
                <a:spcPct val="70000"/>
              </a:lnSpc>
              <a:buFontTx/>
              <a:buNone/>
            </a:pPr>
            <a:r>
              <a:rPr lang="en-US" altLang="en-US" sz="2400" b="1">
                <a:latin typeface="Courier New" panose="02070309020205020404" pitchFamily="49" charset="0"/>
              </a:rPr>
              <a:t>    { element = it;  next = nextval; }</a:t>
            </a:r>
          </a:p>
          <a:p>
            <a:pPr>
              <a:lnSpc>
                <a:spcPct val="70000"/>
              </a:lnSpc>
              <a:buFontTx/>
              <a:buNone/>
            </a:pPr>
            <a:r>
              <a:rPr lang="en-US" altLang="en-US" sz="2400" b="1">
                <a:latin typeface="Courier New" panose="02070309020205020404" pitchFamily="49" charset="0"/>
              </a:rPr>
              <a:t>  Link(Link&lt;E&gt; nextval) { next = nextval; }</a:t>
            </a:r>
          </a:p>
          <a:p>
            <a:pPr>
              <a:lnSpc>
                <a:spcPct val="70000"/>
              </a:lnSpc>
              <a:buFontTx/>
              <a:buNone/>
            </a:pPr>
            <a:endParaRPr lang="en-US" altLang="en-US" sz="2400" b="1">
              <a:latin typeface="Courier New" panose="02070309020205020404" pitchFamily="49" charset="0"/>
            </a:endParaRPr>
          </a:p>
          <a:p>
            <a:pPr>
              <a:lnSpc>
                <a:spcPct val="70000"/>
              </a:lnSpc>
              <a:buFontTx/>
              <a:buNone/>
            </a:pPr>
            <a:r>
              <a:rPr lang="en-US" altLang="en-US" sz="2400" b="1">
                <a:latin typeface="Courier New" panose="02070309020205020404" pitchFamily="49" charset="0"/>
              </a:rPr>
              <a:t>  Link&lt;E&gt; next() { return next; }</a:t>
            </a:r>
          </a:p>
          <a:p>
            <a:pPr>
              <a:lnSpc>
                <a:spcPct val="70000"/>
              </a:lnSpc>
              <a:buFontTx/>
              <a:buNone/>
            </a:pPr>
            <a:r>
              <a:rPr lang="en-US" altLang="en-US" sz="2400" b="1">
                <a:latin typeface="Courier New" panose="02070309020205020404" pitchFamily="49" charset="0"/>
              </a:rPr>
              <a:t>  Link&lt;E&gt; setNext(Link&lt;E&gt; nextval)</a:t>
            </a:r>
          </a:p>
          <a:p>
            <a:pPr>
              <a:lnSpc>
                <a:spcPct val="70000"/>
              </a:lnSpc>
              <a:buFontTx/>
              <a:buNone/>
            </a:pPr>
            <a:r>
              <a:rPr lang="en-US" altLang="en-US" sz="2400" b="1">
                <a:latin typeface="Courier New" panose="02070309020205020404" pitchFamily="49" charset="0"/>
              </a:rPr>
              <a:t>    { return next = nextval; }</a:t>
            </a:r>
          </a:p>
          <a:p>
            <a:pPr>
              <a:lnSpc>
                <a:spcPct val="70000"/>
              </a:lnSpc>
              <a:buFontTx/>
              <a:buNone/>
            </a:pPr>
            <a:r>
              <a:rPr lang="en-US" altLang="en-US" sz="2400" b="1">
                <a:latin typeface="Courier New" panose="02070309020205020404" pitchFamily="49" charset="0"/>
              </a:rPr>
              <a:t>  E element() { return element; }</a:t>
            </a:r>
          </a:p>
          <a:p>
            <a:pPr>
              <a:lnSpc>
                <a:spcPct val="70000"/>
              </a:lnSpc>
              <a:buFontTx/>
              <a:buNone/>
            </a:pPr>
            <a:r>
              <a:rPr lang="en-US" altLang="en-US" sz="2400" b="1">
                <a:latin typeface="Courier New" panose="02070309020205020404" pitchFamily="49" charset="0"/>
              </a:rPr>
              <a:t>  E setElement(E it) { return element = it; }</a:t>
            </a:r>
          </a:p>
          <a:p>
            <a:pPr>
              <a:lnSpc>
                <a:spcPct val="70000"/>
              </a:lnSpc>
              <a:buFontTx/>
              <a:buNone/>
            </a:pPr>
            <a:r>
              <a:rPr lang="en-US" altLang="en-US" sz="2400" b="1">
                <a:latin typeface="Courier New" panose="02070309020205020404" pitchFamily="49"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11CE14E0-81E8-4242-B64D-31400C056E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2F8BF25-532A-4F81-AA78-2BC5F38B3A06}" type="slidenum">
              <a:rPr lang="en-US" altLang="en-US" sz="1400"/>
              <a:pPr eaLnBrk="1" hangingPunct="1"/>
              <a:t>77</a:t>
            </a:fld>
            <a:endParaRPr lang="en-US" altLang="en-US" sz="1400"/>
          </a:p>
        </p:txBody>
      </p:sp>
      <p:sp>
        <p:nvSpPr>
          <p:cNvPr id="79875" name="Rectangle 2">
            <a:extLst>
              <a:ext uri="{FF2B5EF4-FFF2-40B4-BE49-F238E27FC236}">
                <a16:creationId xmlns:a16="http://schemas.microsoft.com/office/drawing/2014/main" id="{E650F349-D97E-47B7-A6E9-C5441F51C824}"/>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Linked List Position (1)</a:t>
            </a:r>
          </a:p>
        </p:txBody>
      </p:sp>
      <p:sp>
        <p:nvSpPr>
          <p:cNvPr id="79876" name="Rectangle 3">
            <a:extLst>
              <a:ext uri="{FF2B5EF4-FFF2-40B4-BE49-F238E27FC236}">
                <a16:creationId xmlns:a16="http://schemas.microsoft.com/office/drawing/2014/main" id="{1DA2563F-328E-4E3E-839F-346A6FC8C2E1}"/>
              </a:ext>
            </a:extLst>
          </p:cNvPr>
          <p:cNvSpPr>
            <a:spLocks noGrp="1" noChangeArrowheads="1"/>
          </p:cNvSpPr>
          <p:nvPr>
            <p:ph type="body" idx="1"/>
          </p:nvPr>
        </p:nvSpPr>
        <p:spPr>
          <a:xfrm>
            <a:off x="455613" y="1600200"/>
            <a:ext cx="8226425" cy="4572000"/>
          </a:xfrm>
        </p:spPr>
        <p:txBody>
          <a:bodyPr/>
          <a:lstStyle/>
          <a:p>
            <a:pPr>
              <a:lnSpc>
                <a:spcPct val="70000"/>
              </a:lnSpc>
              <a:buFontTx/>
              <a:buNone/>
            </a:pPr>
            <a:endParaRPr lang="en-US" altLang="en-US" sz="2800">
              <a:latin typeface="Courier New" panose="02070309020205020404" pitchFamily="49" charset="0"/>
            </a:endParaRPr>
          </a:p>
        </p:txBody>
      </p:sp>
      <p:pic>
        <p:nvPicPr>
          <p:cNvPr id="6" name="Picture 5" descr="figure.png">
            <a:extLst>
              <a:ext uri="{FF2B5EF4-FFF2-40B4-BE49-F238E27FC236}">
                <a16:creationId xmlns:a16="http://schemas.microsoft.com/office/drawing/2014/main" id="{7A5C2EC3-8155-4DA3-A4B8-65BAE13E014D}"/>
              </a:ext>
            </a:extLst>
          </p:cNvPr>
          <p:cNvPicPr>
            <a:picLocks noChangeAspect="1"/>
          </p:cNvPicPr>
          <p:nvPr/>
        </p:nvPicPr>
        <p:blipFill>
          <a:blip r:embed="rId3" cstate="print"/>
          <a:srcRect l="23265" t="12360" r="31659" b="67415"/>
          <a:stretch>
            <a:fillRect/>
          </a:stretch>
        </p:blipFill>
        <p:spPr>
          <a:xfrm>
            <a:off x="270933" y="1600200"/>
            <a:ext cx="8415867" cy="48866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a:extLst>
              <a:ext uri="{FF2B5EF4-FFF2-40B4-BE49-F238E27FC236}">
                <a16:creationId xmlns:a16="http://schemas.microsoft.com/office/drawing/2014/main" id="{0BB39A2C-695D-49B5-96D9-3C56FD2095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D37095-EA4B-4B75-A9DB-7834EA1D3F84}" type="slidenum">
              <a:rPr lang="en-US" altLang="en-US" sz="1400"/>
              <a:pPr eaLnBrk="1" hangingPunct="1"/>
              <a:t>78</a:t>
            </a:fld>
            <a:endParaRPr lang="en-US" altLang="en-US" sz="1400"/>
          </a:p>
        </p:txBody>
      </p:sp>
      <p:sp>
        <p:nvSpPr>
          <p:cNvPr id="80899" name="Rectangle 2">
            <a:extLst>
              <a:ext uri="{FF2B5EF4-FFF2-40B4-BE49-F238E27FC236}">
                <a16:creationId xmlns:a16="http://schemas.microsoft.com/office/drawing/2014/main" id="{CE92A376-B2C5-485C-94D4-5F1625B473D9}"/>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Linked List Position (2)</a:t>
            </a:r>
          </a:p>
        </p:txBody>
      </p:sp>
      <p:sp>
        <p:nvSpPr>
          <p:cNvPr id="80900" name="Rectangle 3">
            <a:extLst>
              <a:ext uri="{FF2B5EF4-FFF2-40B4-BE49-F238E27FC236}">
                <a16:creationId xmlns:a16="http://schemas.microsoft.com/office/drawing/2014/main" id="{8FAC24DB-010D-47A2-95FA-1A1610B274E2}"/>
              </a:ext>
            </a:extLst>
          </p:cNvPr>
          <p:cNvSpPr>
            <a:spLocks noGrp="1" noChangeArrowheads="1"/>
          </p:cNvSpPr>
          <p:nvPr>
            <p:ph type="body" idx="1"/>
          </p:nvPr>
        </p:nvSpPr>
        <p:spPr>
          <a:xfrm>
            <a:off x="455613" y="1600200"/>
            <a:ext cx="8226425" cy="4572000"/>
          </a:xfrm>
        </p:spPr>
        <p:txBody>
          <a:bodyPr/>
          <a:lstStyle/>
          <a:p>
            <a:pPr>
              <a:lnSpc>
                <a:spcPct val="70000"/>
              </a:lnSpc>
              <a:buFontTx/>
              <a:buNone/>
            </a:pPr>
            <a:endParaRPr lang="en-US" altLang="en-US" sz="2800">
              <a:latin typeface="Courier New" panose="02070309020205020404" pitchFamily="49" charset="0"/>
            </a:endParaRPr>
          </a:p>
        </p:txBody>
      </p:sp>
      <p:pic>
        <p:nvPicPr>
          <p:cNvPr id="80901" name="Picture 5" descr="GoodList.png">
            <a:extLst>
              <a:ext uri="{FF2B5EF4-FFF2-40B4-BE49-F238E27FC236}">
                <a16:creationId xmlns:a16="http://schemas.microsoft.com/office/drawing/2014/main" id="{70604FE5-15A8-4D2B-9277-0BE637663B2A}"/>
              </a:ext>
            </a:extLst>
          </p:cNvPr>
          <p:cNvPicPr>
            <a:picLocks noChangeAspect="1"/>
          </p:cNvPicPr>
          <p:nvPr/>
        </p:nvPicPr>
        <p:blipFill>
          <a:blip r:embed="rId3">
            <a:extLst>
              <a:ext uri="{28A0092B-C50C-407E-A947-70E740481C1C}">
                <a14:useLocalDpi xmlns:a14="http://schemas.microsoft.com/office/drawing/2010/main" val="0"/>
              </a:ext>
            </a:extLst>
          </a:blip>
          <a:srcRect l="22681" t="13333" r="22681" b="66667"/>
          <a:stretch>
            <a:fillRect/>
          </a:stretch>
        </p:blipFill>
        <p:spPr bwMode="auto">
          <a:xfrm>
            <a:off x="381000" y="1524000"/>
            <a:ext cx="83058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EA31E9AB-E96F-41F0-97E8-F004D820D7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DD423F-BA45-4467-8021-F9F2C4FA6BEC}" type="slidenum">
              <a:rPr lang="en-US" altLang="en-US" sz="1400"/>
              <a:pPr eaLnBrk="1" hangingPunct="1"/>
              <a:t>79</a:t>
            </a:fld>
            <a:endParaRPr lang="en-US" altLang="en-US" sz="1400"/>
          </a:p>
        </p:txBody>
      </p:sp>
      <p:sp>
        <p:nvSpPr>
          <p:cNvPr id="81923" name="Rectangle 2">
            <a:extLst>
              <a:ext uri="{FF2B5EF4-FFF2-40B4-BE49-F238E27FC236}">
                <a16:creationId xmlns:a16="http://schemas.microsoft.com/office/drawing/2014/main" id="{AC8239DC-4B9E-42F7-83CB-56EEE798402C}"/>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Linked List Class (1)</a:t>
            </a:r>
          </a:p>
        </p:txBody>
      </p:sp>
      <p:sp>
        <p:nvSpPr>
          <p:cNvPr id="81924" name="Rectangle 3">
            <a:extLst>
              <a:ext uri="{FF2B5EF4-FFF2-40B4-BE49-F238E27FC236}">
                <a16:creationId xmlns:a16="http://schemas.microsoft.com/office/drawing/2014/main" id="{F707E937-1A8A-4EC2-841C-63546321CED1}"/>
              </a:ext>
            </a:extLst>
          </p:cNvPr>
          <p:cNvSpPr>
            <a:spLocks noGrp="1" noChangeArrowheads="1"/>
          </p:cNvSpPr>
          <p:nvPr>
            <p:ph type="body" idx="1"/>
          </p:nvPr>
        </p:nvSpPr>
        <p:spPr>
          <a:xfrm>
            <a:off x="455613" y="1600200"/>
            <a:ext cx="8226425" cy="4572000"/>
          </a:xfrm>
        </p:spPr>
        <p:txBody>
          <a:bodyPr/>
          <a:lstStyle/>
          <a:p>
            <a:pPr>
              <a:lnSpc>
                <a:spcPct val="70000"/>
              </a:lnSpc>
              <a:buFontTx/>
              <a:buNone/>
            </a:pPr>
            <a:r>
              <a:rPr lang="en-US" altLang="en-US" sz="2400" b="1">
                <a:latin typeface="Courier New" panose="02070309020205020404" pitchFamily="49" charset="0"/>
              </a:rPr>
              <a:t>class LList&lt;E&gt; implements List&lt;E&gt; {</a:t>
            </a:r>
          </a:p>
          <a:p>
            <a:pPr>
              <a:lnSpc>
                <a:spcPct val="70000"/>
              </a:lnSpc>
              <a:buFontTx/>
              <a:buNone/>
            </a:pPr>
            <a:r>
              <a:rPr lang="en-US" altLang="en-US" sz="2400" b="1">
                <a:latin typeface="Courier New" panose="02070309020205020404" pitchFamily="49" charset="0"/>
              </a:rPr>
              <a:t>  private Link&lt;E&gt; head; </a:t>
            </a:r>
          </a:p>
          <a:p>
            <a:pPr>
              <a:lnSpc>
                <a:spcPct val="70000"/>
              </a:lnSpc>
              <a:buFontTx/>
              <a:buNone/>
            </a:pPr>
            <a:r>
              <a:rPr lang="en-US" altLang="en-US" sz="2400" b="1">
                <a:latin typeface="Courier New" panose="02070309020205020404" pitchFamily="49" charset="0"/>
              </a:rPr>
              <a:t>  private Link&lt;E&gt; tail; </a:t>
            </a:r>
          </a:p>
          <a:p>
            <a:pPr>
              <a:lnSpc>
                <a:spcPct val="70000"/>
              </a:lnSpc>
              <a:buFontTx/>
              <a:buNone/>
            </a:pPr>
            <a:r>
              <a:rPr lang="en-US" altLang="en-US" sz="2400" b="1">
                <a:latin typeface="Courier New" panose="02070309020205020404" pitchFamily="49" charset="0"/>
              </a:rPr>
              <a:t>  protected Link&lt;E&gt; curr; </a:t>
            </a:r>
          </a:p>
          <a:p>
            <a:pPr>
              <a:lnSpc>
                <a:spcPct val="70000"/>
              </a:lnSpc>
              <a:buFontTx/>
              <a:buNone/>
            </a:pPr>
            <a:r>
              <a:rPr lang="en-US" altLang="en-US" sz="2400" b="1">
                <a:latin typeface="Courier New" panose="02070309020205020404" pitchFamily="49" charset="0"/>
              </a:rPr>
              <a:t>  int cnt; </a:t>
            </a:r>
          </a:p>
          <a:p>
            <a:pPr>
              <a:lnSpc>
                <a:spcPct val="70000"/>
              </a:lnSpc>
              <a:buFontTx/>
              <a:buNone/>
            </a:pPr>
            <a:endParaRPr lang="en-US" altLang="en-US" sz="2400" b="1">
              <a:latin typeface="Courier New" panose="02070309020205020404" pitchFamily="49" charset="0"/>
            </a:endParaRPr>
          </a:p>
          <a:p>
            <a:pPr>
              <a:lnSpc>
                <a:spcPct val="70000"/>
              </a:lnSpc>
              <a:buFontTx/>
              <a:buNone/>
            </a:pPr>
            <a:r>
              <a:rPr lang="en-US" altLang="en-US" sz="2400" b="1">
                <a:latin typeface="Courier New" panose="02070309020205020404" pitchFamily="49" charset="0"/>
              </a:rPr>
              <a:t>  //Constructors</a:t>
            </a:r>
          </a:p>
          <a:p>
            <a:pPr>
              <a:lnSpc>
                <a:spcPct val="70000"/>
              </a:lnSpc>
              <a:buFontTx/>
              <a:buNone/>
            </a:pPr>
            <a:r>
              <a:rPr lang="en-US" altLang="en-US" sz="2400" b="1">
                <a:latin typeface="Courier New" panose="02070309020205020404" pitchFamily="49" charset="0"/>
              </a:rPr>
              <a:t>  LList(int size) { this(); }</a:t>
            </a:r>
          </a:p>
          <a:p>
            <a:pPr>
              <a:lnSpc>
                <a:spcPct val="70000"/>
              </a:lnSpc>
              <a:buFontTx/>
              <a:buNone/>
            </a:pPr>
            <a:r>
              <a:rPr lang="en-US" altLang="en-US" sz="2400" b="1">
                <a:latin typeface="Courier New" panose="02070309020205020404" pitchFamily="49" charset="0"/>
              </a:rPr>
              <a:t>  LList() {</a:t>
            </a:r>
          </a:p>
          <a:p>
            <a:pPr>
              <a:lnSpc>
                <a:spcPct val="70000"/>
              </a:lnSpc>
              <a:buFontTx/>
              <a:buNone/>
            </a:pPr>
            <a:r>
              <a:rPr lang="en-US" altLang="en-US" sz="2400" b="1">
                <a:latin typeface="Courier New" panose="02070309020205020404" pitchFamily="49" charset="0"/>
              </a:rPr>
              <a:t>    curr = tail = head = new Link&lt;E&gt;(null);</a:t>
            </a:r>
          </a:p>
          <a:p>
            <a:pPr>
              <a:lnSpc>
                <a:spcPct val="70000"/>
              </a:lnSpc>
              <a:buFontTx/>
              <a:buNone/>
            </a:pPr>
            <a:r>
              <a:rPr lang="en-US" altLang="en-US" sz="2400" b="1">
                <a:latin typeface="Courier New" panose="02070309020205020404" pitchFamily="49" charset="0"/>
              </a:rPr>
              <a:t>    cnt = 0;</a:t>
            </a:r>
          </a:p>
          <a:p>
            <a:pPr>
              <a:lnSpc>
                <a:spcPct val="70000"/>
              </a:lnSpc>
              <a:buFontTx/>
              <a:buNone/>
            </a:pPr>
            <a:r>
              <a:rPr lang="en-US" altLang="en-US" sz="2400" b="1">
                <a:latin typeface="Courier New" panose="02070309020205020404" pitchFamily="49" charset="0"/>
              </a:rPr>
              <a:t>  }</a:t>
            </a:r>
          </a:p>
          <a:p>
            <a:pPr>
              <a:lnSpc>
                <a:spcPct val="70000"/>
              </a:lnSpc>
              <a:buFontTx/>
              <a:buNone/>
            </a:pPr>
            <a:endParaRPr lang="en-US" altLang="en-US" sz="2400">
              <a:latin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B8F113A-9EFA-434A-877E-DED471D8F0A9}"/>
              </a:ext>
            </a:extLst>
          </p:cNvPr>
          <p:cNvSpPr>
            <a:spLocks noGrp="1" noChangeArrowheads="1"/>
          </p:cNvSpPr>
          <p:nvPr>
            <p:ph type="title"/>
          </p:nvPr>
        </p:nvSpPr>
        <p:spPr>
          <a:xfrm>
            <a:off x="381000" y="365125"/>
            <a:ext cx="8382000" cy="914400"/>
          </a:xfrm>
        </p:spPr>
        <p:txBody>
          <a:bodyPr/>
          <a:lstStyle/>
          <a:p>
            <a:pPr eaLnBrk="1" hangingPunct="1"/>
            <a:r>
              <a:rPr lang="en-US" altLang="en-US">
                <a:latin typeface="Helvetica" panose="020B0604020202020204" pitchFamily="34" charset="0"/>
              </a:rPr>
              <a:t>Costs and Benefits (cont)</a:t>
            </a:r>
          </a:p>
        </p:txBody>
      </p:sp>
      <p:sp>
        <p:nvSpPr>
          <p:cNvPr id="9219" name="Rectangle 3">
            <a:extLst>
              <a:ext uri="{FF2B5EF4-FFF2-40B4-BE49-F238E27FC236}">
                <a16:creationId xmlns:a16="http://schemas.microsoft.com/office/drawing/2014/main" id="{1692AC45-F0A5-416C-A8B3-1E5D7E5E86CC}"/>
              </a:ext>
            </a:extLst>
          </p:cNvPr>
          <p:cNvSpPr>
            <a:spLocks noGrp="1" noChangeArrowheads="1"/>
          </p:cNvSpPr>
          <p:nvPr>
            <p:ph type="body" idx="1"/>
          </p:nvPr>
        </p:nvSpPr>
        <p:spPr>
          <a:xfrm>
            <a:off x="455613" y="1598613"/>
            <a:ext cx="8226425" cy="4570412"/>
          </a:xfrm>
        </p:spPr>
        <p:txBody>
          <a:bodyPr/>
          <a:lstStyle/>
          <a:p>
            <a:pPr eaLnBrk="1" hangingPunct="1">
              <a:lnSpc>
                <a:spcPct val="90000"/>
              </a:lnSpc>
              <a:buFontTx/>
              <a:buNone/>
            </a:pPr>
            <a:r>
              <a:rPr lang="en-US" altLang="en-US">
                <a:latin typeface="Helvetica" panose="020B0604020202020204" pitchFamily="34" charset="0"/>
              </a:rPr>
              <a:t>Each problem has constraints on available space and time.</a:t>
            </a:r>
          </a:p>
          <a:p>
            <a:pPr eaLnBrk="1" hangingPunct="1">
              <a:lnSpc>
                <a:spcPct val="90000"/>
              </a:lnSpc>
              <a:buFontTx/>
              <a:buNone/>
            </a:pPr>
            <a:r>
              <a:rPr lang="en-US" altLang="en-US">
                <a:latin typeface="Helvetica" panose="020B0604020202020204" pitchFamily="34" charset="0"/>
              </a:rPr>
              <a:t>Only after a careful analysis of problem characteristics can we know the best data structure for the task.</a:t>
            </a:r>
          </a:p>
          <a:p>
            <a:pPr eaLnBrk="1" hangingPunct="1">
              <a:lnSpc>
                <a:spcPct val="90000"/>
              </a:lnSpc>
              <a:buFontTx/>
              <a:buNone/>
            </a:pPr>
            <a:r>
              <a:rPr lang="en-US" altLang="en-US">
                <a:latin typeface="Helvetica" panose="020B0604020202020204" pitchFamily="34" charset="0"/>
              </a:rPr>
              <a:t>Bank example:</a:t>
            </a:r>
          </a:p>
          <a:p>
            <a:pPr lvl="1" eaLnBrk="1" hangingPunct="1">
              <a:lnSpc>
                <a:spcPct val="80000"/>
              </a:lnSpc>
            </a:pPr>
            <a:r>
              <a:rPr lang="en-US" altLang="en-US">
                <a:latin typeface="Helvetica" panose="020B0604020202020204" pitchFamily="34" charset="0"/>
              </a:rPr>
              <a:t>Start account: a few minutes</a:t>
            </a:r>
          </a:p>
          <a:p>
            <a:pPr lvl="1" eaLnBrk="1" hangingPunct="1">
              <a:lnSpc>
                <a:spcPct val="80000"/>
              </a:lnSpc>
            </a:pPr>
            <a:r>
              <a:rPr lang="en-US" altLang="en-US">
                <a:latin typeface="Helvetica" panose="020B0604020202020204" pitchFamily="34" charset="0"/>
              </a:rPr>
              <a:t>Transactions: a few seconds</a:t>
            </a:r>
          </a:p>
          <a:p>
            <a:pPr lvl="1" eaLnBrk="1" hangingPunct="1">
              <a:lnSpc>
                <a:spcPct val="80000"/>
              </a:lnSpc>
            </a:pPr>
            <a:r>
              <a:rPr lang="en-US" altLang="en-US">
                <a:latin typeface="Helvetica" panose="020B0604020202020204" pitchFamily="34" charset="0"/>
              </a:rPr>
              <a:t>Close account: overnight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a:extLst>
              <a:ext uri="{FF2B5EF4-FFF2-40B4-BE49-F238E27FC236}">
                <a16:creationId xmlns:a16="http://schemas.microsoft.com/office/drawing/2014/main" id="{119F5CDF-FFAA-45AE-8F05-FA3429D9E1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DE5509-5CFE-4E09-8B9C-4A800ED63309}" type="slidenum">
              <a:rPr lang="en-US" altLang="en-US" sz="1400"/>
              <a:pPr eaLnBrk="1" hangingPunct="1"/>
              <a:t>80</a:t>
            </a:fld>
            <a:endParaRPr lang="en-US" altLang="en-US" sz="1400"/>
          </a:p>
        </p:txBody>
      </p:sp>
      <p:sp>
        <p:nvSpPr>
          <p:cNvPr id="82947" name="Rectangle 2">
            <a:extLst>
              <a:ext uri="{FF2B5EF4-FFF2-40B4-BE49-F238E27FC236}">
                <a16:creationId xmlns:a16="http://schemas.microsoft.com/office/drawing/2014/main" id="{B3BEA558-7BDE-464E-9C7E-2B321C9074E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Linked List Class (2)</a:t>
            </a:r>
          </a:p>
        </p:txBody>
      </p:sp>
      <p:sp>
        <p:nvSpPr>
          <p:cNvPr id="82948" name="Rectangle 3">
            <a:extLst>
              <a:ext uri="{FF2B5EF4-FFF2-40B4-BE49-F238E27FC236}">
                <a16:creationId xmlns:a16="http://schemas.microsoft.com/office/drawing/2014/main" id="{5411BD9E-DFEB-4268-971E-9D35823D6F49}"/>
              </a:ext>
            </a:extLst>
          </p:cNvPr>
          <p:cNvSpPr>
            <a:spLocks noGrp="1" noChangeArrowheads="1"/>
          </p:cNvSpPr>
          <p:nvPr>
            <p:ph type="body" idx="1"/>
          </p:nvPr>
        </p:nvSpPr>
        <p:spPr>
          <a:xfrm>
            <a:off x="457200" y="1371600"/>
            <a:ext cx="8226425" cy="4572000"/>
          </a:xfrm>
        </p:spPr>
        <p:txBody>
          <a:bodyPr/>
          <a:lstStyle/>
          <a:p>
            <a:pPr>
              <a:lnSpc>
                <a:spcPct val="70000"/>
              </a:lnSpc>
              <a:buFontTx/>
              <a:buNone/>
            </a:pPr>
            <a:r>
              <a:rPr lang="en-US" altLang="en-US" sz="2400" b="1">
                <a:latin typeface="Courier New" panose="02070309020205020404" pitchFamily="49" charset="0"/>
              </a:rPr>
              <a:t>public void clear() { </a:t>
            </a:r>
          </a:p>
          <a:p>
            <a:pPr>
              <a:lnSpc>
                <a:spcPct val="70000"/>
              </a:lnSpc>
              <a:buFontTx/>
              <a:buNone/>
            </a:pPr>
            <a:r>
              <a:rPr lang="en-US" altLang="en-US" sz="2400" b="1">
                <a:latin typeface="Courier New" panose="02070309020205020404" pitchFamily="49" charset="0"/>
              </a:rPr>
              <a:t>  head.setNext(null); </a:t>
            </a:r>
          </a:p>
          <a:p>
            <a:pPr>
              <a:lnSpc>
                <a:spcPct val="70000"/>
              </a:lnSpc>
              <a:buFontTx/>
              <a:buNone/>
            </a:pPr>
            <a:r>
              <a:rPr lang="en-US" altLang="en-US" sz="2400" b="1">
                <a:latin typeface="Courier New" panose="02070309020205020404" pitchFamily="49" charset="0"/>
              </a:rPr>
              <a:t>  curr = tail = head = new Link&lt;E&gt;(null); </a:t>
            </a:r>
          </a:p>
          <a:p>
            <a:pPr>
              <a:lnSpc>
                <a:spcPct val="70000"/>
              </a:lnSpc>
              <a:buFontTx/>
              <a:buNone/>
            </a:pPr>
            <a:r>
              <a:rPr lang="en-US" altLang="en-US" sz="2400" b="1">
                <a:latin typeface="Courier New" panose="02070309020205020404" pitchFamily="49" charset="0"/>
              </a:rPr>
              <a:t>  cnt = 0;</a:t>
            </a:r>
          </a:p>
          <a:p>
            <a:pPr>
              <a:lnSpc>
                <a:spcPct val="70000"/>
              </a:lnSpc>
              <a:buFontTx/>
              <a:buNone/>
            </a:pPr>
            <a:r>
              <a:rPr lang="en-US" altLang="en-US" sz="2400" b="1">
                <a:latin typeface="Courier New" panose="02070309020205020404" pitchFamily="49" charset="0"/>
              </a:rPr>
              <a:t>}</a:t>
            </a:r>
          </a:p>
          <a:p>
            <a:pPr>
              <a:lnSpc>
                <a:spcPct val="70000"/>
              </a:lnSpc>
              <a:buFontTx/>
              <a:buNone/>
            </a:pPr>
            <a:r>
              <a:rPr lang="en-US" altLang="en-US" sz="2400" b="1">
                <a:latin typeface="Courier New" panose="02070309020205020404" pitchFamily="49" charset="0"/>
              </a:rPr>
              <a:t>public void moveToStart() { curr = head; }</a:t>
            </a:r>
          </a:p>
          <a:p>
            <a:pPr>
              <a:lnSpc>
                <a:spcPct val="70000"/>
              </a:lnSpc>
              <a:buFontTx/>
              <a:buNone/>
            </a:pPr>
            <a:r>
              <a:rPr lang="en-US" altLang="en-US" sz="2400" b="1">
                <a:latin typeface="Courier New" panose="02070309020205020404" pitchFamily="49" charset="0"/>
              </a:rPr>
              <a:t>public void moveToEnd() { curr = tail; }</a:t>
            </a:r>
          </a:p>
          <a:p>
            <a:pPr>
              <a:lnSpc>
                <a:spcPct val="70000"/>
              </a:lnSpc>
              <a:buFontTx/>
              <a:buNone/>
            </a:pPr>
            <a:r>
              <a:rPr lang="en-US" altLang="en-US" sz="2400" b="1">
                <a:latin typeface="Courier New" panose="02070309020205020404" pitchFamily="49" charset="0"/>
              </a:rPr>
              <a:t>public int length() { return cnt; }</a:t>
            </a:r>
          </a:p>
          <a:p>
            <a:pPr>
              <a:lnSpc>
                <a:spcPct val="70000"/>
              </a:lnSpc>
              <a:buFontTx/>
              <a:buNone/>
            </a:pPr>
            <a:r>
              <a:rPr lang="en-US" altLang="en-US" sz="2400" b="1">
                <a:latin typeface="Courier New" panose="02070309020205020404" pitchFamily="49" charset="0"/>
              </a:rPr>
              <a:t>public void next() {</a:t>
            </a:r>
          </a:p>
          <a:p>
            <a:pPr>
              <a:lnSpc>
                <a:spcPct val="70000"/>
              </a:lnSpc>
              <a:buFontTx/>
              <a:buNone/>
            </a:pPr>
            <a:r>
              <a:rPr lang="en-US" altLang="en-US" sz="2400" b="1">
                <a:latin typeface="Courier New" panose="02070309020205020404" pitchFamily="49" charset="0"/>
              </a:rPr>
              <a:t>  if (curr != tail) { curr = curr.next(); }</a:t>
            </a:r>
          </a:p>
          <a:p>
            <a:pPr>
              <a:lnSpc>
                <a:spcPct val="70000"/>
              </a:lnSpc>
              <a:buFontTx/>
              <a:buNone/>
            </a:pPr>
            <a:r>
              <a:rPr lang="en-US" altLang="en-US" sz="2400" b="1">
                <a:latin typeface="Courier New" panose="02070309020205020404" pitchFamily="49" charset="0"/>
              </a:rPr>
              <a:t>}</a:t>
            </a:r>
          </a:p>
          <a:p>
            <a:pPr>
              <a:lnSpc>
                <a:spcPct val="70000"/>
              </a:lnSpc>
              <a:buFontTx/>
              <a:buNone/>
            </a:pPr>
            <a:r>
              <a:rPr lang="en-US" altLang="en-US" sz="2400" b="1">
                <a:latin typeface="Courier New" panose="02070309020205020404" pitchFamily="49" charset="0"/>
              </a:rPr>
              <a:t>public E getValue() { </a:t>
            </a:r>
          </a:p>
          <a:p>
            <a:pPr>
              <a:lnSpc>
                <a:spcPct val="70000"/>
              </a:lnSpc>
              <a:buFontTx/>
              <a:buNone/>
            </a:pPr>
            <a:r>
              <a:rPr lang="en-US" altLang="en-US" sz="2400" b="1">
                <a:latin typeface="Courier New" panose="02070309020205020404" pitchFamily="49" charset="0"/>
              </a:rPr>
              <a:t>  assert curr.next() != null :</a:t>
            </a:r>
          </a:p>
          <a:p>
            <a:pPr>
              <a:lnSpc>
                <a:spcPct val="70000"/>
              </a:lnSpc>
              <a:buFontTx/>
              <a:buNone/>
            </a:pPr>
            <a:r>
              <a:rPr lang="en-US" altLang="en-US" sz="2400" b="1">
                <a:latin typeface="Courier New" panose="02070309020205020404" pitchFamily="49" charset="0"/>
              </a:rPr>
              <a:t>    "Nothing to get";</a:t>
            </a:r>
          </a:p>
          <a:p>
            <a:pPr>
              <a:lnSpc>
                <a:spcPct val="70000"/>
              </a:lnSpc>
              <a:buFontTx/>
              <a:buNone/>
            </a:pPr>
            <a:r>
              <a:rPr lang="en-US" altLang="en-US" sz="2400" b="1">
                <a:latin typeface="Courier New" panose="02070309020205020404" pitchFamily="49" charset="0"/>
              </a:rPr>
              <a:t>  return curr.next().element();</a:t>
            </a:r>
          </a:p>
          <a:p>
            <a:pPr>
              <a:lnSpc>
                <a:spcPct val="70000"/>
              </a:lnSpc>
              <a:buFontTx/>
              <a:buNone/>
            </a:pPr>
            <a:r>
              <a:rPr lang="en-US" altLang="en-US" sz="2400" b="1">
                <a:latin typeface="Courier New" panose="02070309020205020404" pitchFamily="49" charset="0"/>
              </a:rPr>
              <a:t>}</a:t>
            </a:r>
          </a:p>
          <a:p>
            <a:pPr>
              <a:lnSpc>
                <a:spcPct val="70000"/>
              </a:lnSpc>
              <a:buFontTx/>
              <a:buNone/>
            </a:pPr>
            <a:endParaRPr lang="en-US" altLang="en-US" sz="2400">
              <a:latin typeface="Courier New" panose="02070309020205020404" pitchFamily="49" charset="0"/>
            </a:endParaRPr>
          </a:p>
          <a:p>
            <a:pPr>
              <a:lnSpc>
                <a:spcPct val="70000"/>
              </a:lnSpc>
              <a:buFontTx/>
              <a:buNone/>
            </a:pPr>
            <a:endParaRPr lang="en-US" altLang="en-US" sz="2400">
              <a:latin typeface="Courier New" panose="02070309020205020404" pitchFamily="49" charset="0"/>
            </a:endParaRPr>
          </a:p>
          <a:p>
            <a:pPr>
              <a:lnSpc>
                <a:spcPct val="70000"/>
              </a:lnSpc>
              <a:buFontTx/>
              <a:buNone/>
            </a:pPr>
            <a:endParaRPr lang="en-US" altLang="en-US" sz="2400">
              <a:latin typeface="Courier New" panose="02070309020205020404" pitchFamily="49" charset="0"/>
            </a:endParaRPr>
          </a:p>
          <a:p>
            <a:pPr>
              <a:lnSpc>
                <a:spcPct val="70000"/>
              </a:lnSpc>
              <a:buFontTx/>
              <a:buNone/>
            </a:pPr>
            <a:endParaRPr lang="en-US" altLang="en-US" sz="2400">
              <a:latin typeface="Courier New" panose="02070309020205020404" pitchFamily="49" charset="0"/>
            </a:endParaRPr>
          </a:p>
          <a:p>
            <a:pPr>
              <a:lnSpc>
                <a:spcPct val="70000"/>
              </a:lnSpc>
              <a:buFontTx/>
              <a:buNone/>
            </a:pPr>
            <a:endParaRPr lang="en-US" altLang="en-US" sz="2400">
              <a:latin typeface="Courier New" panose="020703090202050204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8533131A-9A87-4AD8-A1EA-9CAC45EBF1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349AE7-48DE-4C39-8D01-037840212FAF}" type="slidenum">
              <a:rPr lang="en-US" altLang="en-US" sz="1400"/>
              <a:pPr eaLnBrk="1" hangingPunct="1"/>
              <a:t>81</a:t>
            </a:fld>
            <a:endParaRPr lang="en-US" altLang="en-US" sz="1400"/>
          </a:p>
        </p:txBody>
      </p:sp>
      <p:sp>
        <p:nvSpPr>
          <p:cNvPr id="83971" name="Rectangle 2">
            <a:extLst>
              <a:ext uri="{FF2B5EF4-FFF2-40B4-BE49-F238E27FC236}">
                <a16:creationId xmlns:a16="http://schemas.microsoft.com/office/drawing/2014/main" id="{7E99FD02-0F01-4CDA-8311-DCB18C55954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Insertion</a:t>
            </a:r>
          </a:p>
        </p:txBody>
      </p:sp>
      <p:sp>
        <p:nvSpPr>
          <p:cNvPr id="83972" name="Rectangle 3">
            <a:extLst>
              <a:ext uri="{FF2B5EF4-FFF2-40B4-BE49-F238E27FC236}">
                <a16:creationId xmlns:a16="http://schemas.microsoft.com/office/drawing/2014/main" id="{A9FA26DF-E2E5-4742-998A-11CD3EED0B4F}"/>
              </a:ext>
            </a:extLst>
          </p:cNvPr>
          <p:cNvSpPr>
            <a:spLocks noGrp="1" noChangeArrowheads="1"/>
          </p:cNvSpPr>
          <p:nvPr>
            <p:ph type="body" idx="1"/>
          </p:nvPr>
        </p:nvSpPr>
        <p:spPr>
          <a:xfrm>
            <a:off x="455613" y="1600200"/>
            <a:ext cx="8226425" cy="4572000"/>
          </a:xfrm>
        </p:spPr>
        <p:txBody>
          <a:bodyPr/>
          <a:lstStyle/>
          <a:p>
            <a:pPr>
              <a:lnSpc>
                <a:spcPct val="50000"/>
              </a:lnSpc>
              <a:buFontTx/>
              <a:buNone/>
            </a:pPr>
            <a:endParaRPr lang="en-US" altLang="en-US" sz="2800">
              <a:latin typeface="Courier New" panose="02070309020205020404" pitchFamily="49" charset="0"/>
            </a:endParaRPr>
          </a:p>
        </p:txBody>
      </p:sp>
      <p:pic>
        <p:nvPicPr>
          <p:cNvPr id="83973" name="Picture 7" descr="LinkIns.png">
            <a:extLst>
              <a:ext uri="{FF2B5EF4-FFF2-40B4-BE49-F238E27FC236}">
                <a16:creationId xmlns:a16="http://schemas.microsoft.com/office/drawing/2014/main" id="{78D8638E-145C-4CCF-9A86-9C49AFB60A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0"/>
            <a:ext cx="5181600"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a:extLst>
              <a:ext uri="{FF2B5EF4-FFF2-40B4-BE49-F238E27FC236}">
                <a16:creationId xmlns:a16="http://schemas.microsoft.com/office/drawing/2014/main" id="{EF9D9923-B3C7-42B8-9227-9FADFCC8BB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3260A47-995B-4B45-9894-1E1F42BC3E3B}" type="slidenum">
              <a:rPr lang="en-US" altLang="en-US" sz="1400"/>
              <a:pPr eaLnBrk="1" hangingPunct="1"/>
              <a:t>82</a:t>
            </a:fld>
            <a:endParaRPr lang="en-US" altLang="en-US" sz="1400"/>
          </a:p>
        </p:txBody>
      </p:sp>
      <p:sp>
        <p:nvSpPr>
          <p:cNvPr id="84995" name="Rectangle 2">
            <a:extLst>
              <a:ext uri="{FF2B5EF4-FFF2-40B4-BE49-F238E27FC236}">
                <a16:creationId xmlns:a16="http://schemas.microsoft.com/office/drawing/2014/main" id="{301BF401-289C-4E39-B8B0-47F810FDDF3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Insert/Append</a:t>
            </a:r>
          </a:p>
        </p:txBody>
      </p:sp>
      <p:sp>
        <p:nvSpPr>
          <p:cNvPr id="84996" name="Rectangle 3">
            <a:extLst>
              <a:ext uri="{FF2B5EF4-FFF2-40B4-BE49-F238E27FC236}">
                <a16:creationId xmlns:a16="http://schemas.microsoft.com/office/drawing/2014/main" id="{E8A5D910-9DE2-4D89-814F-C3EAC6BFC6F2}"/>
              </a:ext>
            </a:extLst>
          </p:cNvPr>
          <p:cNvSpPr>
            <a:spLocks noGrp="1" noChangeArrowheads="1"/>
          </p:cNvSpPr>
          <p:nvPr>
            <p:ph type="body" idx="1"/>
          </p:nvPr>
        </p:nvSpPr>
        <p:spPr>
          <a:xfrm>
            <a:off x="455613" y="1600200"/>
            <a:ext cx="8459787" cy="4572000"/>
          </a:xfrm>
        </p:spPr>
        <p:txBody>
          <a:bodyPr/>
          <a:lstStyle/>
          <a:p>
            <a:pPr>
              <a:lnSpc>
                <a:spcPct val="60000"/>
              </a:lnSpc>
              <a:buFontTx/>
              <a:buNone/>
            </a:pPr>
            <a:r>
              <a:rPr lang="en-US" altLang="en-US" sz="2400" b="1">
                <a:latin typeface="Courier New" panose="02070309020205020404" pitchFamily="49" charset="0"/>
              </a:rPr>
              <a:t>// Insert "it" at current position</a:t>
            </a:r>
          </a:p>
          <a:p>
            <a:pPr>
              <a:lnSpc>
                <a:spcPct val="60000"/>
              </a:lnSpc>
              <a:buFontTx/>
              <a:buNone/>
            </a:pPr>
            <a:r>
              <a:rPr lang="en-US" altLang="en-US" sz="2400" b="1">
                <a:latin typeface="Courier New" panose="02070309020205020404" pitchFamily="49" charset="0"/>
              </a:rPr>
              <a:t>public void insert(E it) {</a:t>
            </a:r>
          </a:p>
          <a:p>
            <a:pPr>
              <a:lnSpc>
                <a:spcPct val="60000"/>
              </a:lnSpc>
              <a:buFontTx/>
              <a:buNone/>
            </a:pPr>
            <a:r>
              <a:rPr lang="en-US" altLang="en-US" sz="2400" b="1">
                <a:latin typeface="Courier New" panose="02070309020205020404" pitchFamily="49" charset="0"/>
              </a:rPr>
              <a:t>  curr.setNext(new Link&lt;E&gt;(it, curr.next()));  </a:t>
            </a:r>
          </a:p>
          <a:p>
            <a:pPr>
              <a:lnSpc>
                <a:spcPct val="60000"/>
              </a:lnSpc>
              <a:buFontTx/>
              <a:buNone/>
            </a:pPr>
            <a:r>
              <a:rPr lang="en-US" altLang="en-US" sz="2400" b="1">
                <a:latin typeface="Courier New" panose="02070309020205020404" pitchFamily="49" charset="0"/>
              </a:rPr>
              <a:t>  if (tail == curr) tail = curr.next(); </a:t>
            </a:r>
          </a:p>
          <a:p>
            <a:pPr>
              <a:lnSpc>
                <a:spcPct val="60000"/>
              </a:lnSpc>
              <a:buFontTx/>
              <a:buNone/>
            </a:pPr>
            <a:r>
              <a:rPr lang="en-US" altLang="en-US" sz="2400" b="1">
                <a:latin typeface="Courier New" panose="02070309020205020404" pitchFamily="49" charset="0"/>
              </a:rPr>
              <a:t>  cnt++;</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public void append(E it) { </a:t>
            </a:r>
          </a:p>
          <a:p>
            <a:pPr>
              <a:lnSpc>
                <a:spcPct val="60000"/>
              </a:lnSpc>
              <a:buFontTx/>
              <a:buNone/>
            </a:pPr>
            <a:r>
              <a:rPr lang="en-US" altLang="en-US" sz="2400" b="1">
                <a:latin typeface="Courier New" panose="02070309020205020404" pitchFamily="49" charset="0"/>
              </a:rPr>
              <a:t>  tail = tail.setNext(new Link&lt;E&gt;(it, null));</a:t>
            </a:r>
          </a:p>
          <a:p>
            <a:pPr>
              <a:lnSpc>
                <a:spcPct val="60000"/>
              </a:lnSpc>
              <a:buFontTx/>
              <a:buNone/>
            </a:pPr>
            <a:r>
              <a:rPr lang="en-US" altLang="en-US" sz="2400" b="1">
                <a:latin typeface="Courier New" panose="02070309020205020404" pitchFamily="49" charset="0"/>
              </a:rPr>
              <a:t>  cnt++;</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a:latin typeface="Courier New" panose="020703090202050204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8159DC2A-F75A-4571-A1C8-2DD2495D0E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FD8680-F17B-496E-996B-DB4AD3F67CAE}" type="slidenum">
              <a:rPr lang="en-US" altLang="en-US" sz="1400"/>
              <a:pPr eaLnBrk="1" hangingPunct="1"/>
              <a:t>83</a:t>
            </a:fld>
            <a:endParaRPr lang="en-US" altLang="en-US" sz="1400"/>
          </a:p>
        </p:txBody>
      </p:sp>
      <p:sp>
        <p:nvSpPr>
          <p:cNvPr id="86019" name="Rectangle 2">
            <a:extLst>
              <a:ext uri="{FF2B5EF4-FFF2-40B4-BE49-F238E27FC236}">
                <a16:creationId xmlns:a16="http://schemas.microsoft.com/office/drawing/2014/main" id="{6B02583F-0122-489F-B519-A33AD2C8E11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Removal</a:t>
            </a:r>
          </a:p>
        </p:txBody>
      </p:sp>
      <p:sp>
        <p:nvSpPr>
          <p:cNvPr id="86020" name="Rectangle 3">
            <a:extLst>
              <a:ext uri="{FF2B5EF4-FFF2-40B4-BE49-F238E27FC236}">
                <a16:creationId xmlns:a16="http://schemas.microsoft.com/office/drawing/2014/main" id="{FA4C1544-E267-407E-9E3F-B0B879271063}"/>
              </a:ext>
            </a:extLst>
          </p:cNvPr>
          <p:cNvSpPr>
            <a:spLocks noGrp="1" noChangeArrowheads="1"/>
          </p:cNvSpPr>
          <p:nvPr>
            <p:ph type="body" idx="1"/>
          </p:nvPr>
        </p:nvSpPr>
        <p:spPr>
          <a:xfrm>
            <a:off x="455613" y="1600200"/>
            <a:ext cx="8226425" cy="4572000"/>
          </a:xfrm>
        </p:spPr>
        <p:txBody>
          <a:bodyPr/>
          <a:lstStyle/>
          <a:p>
            <a:pPr>
              <a:lnSpc>
                <a:spcPct val="60000"/>
              </a:lnSpc>
              <a:buFontTx/>
              <a:buNone/>
            </a:pPr>
            <a:endParaRPr lang="en-US" altLang="en-US" sz="2800">
              <a:latin typeface="Courier New" panose="02070309020205020404" pitchFamily="49" charset="0"/>
            </a:endParaRPr>
          </a:p>
        </p:txBody>
      </p:sp>
      <p:pic>
        <p:nvPicPr>
          <p:cNvPr id="86021" name="Picture 5" descr="LinkRem.png">
            <a:extLst>
              <a:ext uri="{FF2B5EF4-FFF2-40B4-BE49-F238E27FC236}">
                <a16:creationId xmlns:a16="http://schemas.microsoft.com/office/drawing/2014/main" id="{D6453D31-AE41-499F-B24F-8E2DE5D8F9D7}"/>
              </a:ext>
            </a:extLst>
          </p:cNvPr>
          <p:cNvPicPr>
            <a:picLocks noChangeAspect="1"/>
          </p:cNvPicPr>
          <p:nvPr/>
        </p:nvPicPr>
        <p:blipFill>
          <a:blip r:embed="rId3">
            <a:extLst>
              <a:ext uri="{28A0092B-C50C-407E-A947-70E740481C1C}">
                <a14:useLocalDpi xmlns:a14="http://schemas.microsoft.com/office/drawing/2010/main" val="0"/>
              </a:ext>
            </a:extLst>
          </a:blip>
          <a:srcRect l="22681" t="14444" r="37059" b="64445"/>
          <a:stretch>
            <a:fillRect/>
          </a:stretch>
        </p:blipFill>
        <p:spPr bwMode="auto">
          <a:xfrm>
            <a:off x="1143000" y="1524000"/>
            <a:ext cx="69342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a:extLst>
              <a:ext uri="{FF2B5EF4-FFF2-40B4-BE49-F238E27FC236}">
                <a16:creationId xmlns:a16="http://schemas.microsoft.com/office/drawing/2014/main" id="{EB51DDC8-AA57-451C-8CB8-647150854A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E346D0C-55AB-4C1E-8E96-0E3086B1E075}" type="slidenum">
              <a:rPr lang="en-US" altLang="en-US" sz="1400"/>
              <a:pPr eaLnBrk="1" hangingPunct="1"/>
              <a:t>84</a:t>
            </a:fld>
            <a:endParaRPr lang="en-US" altLang="en-US" sz="1400"/>
          </a:p>
        </p:txBody>
      </p:sp>
      <p:sp>
        <p:nvSpPr>
          <p:cNvPr id="87043" name="Rectangle 2">
            <a:extLst>
              <a:ext uri="{FF2B5EF4-FFF2-40B4-BE49-F238E27FC236}">
                <a16:creationId xmlns:a16="http://schemas.microsoft.com/office/drawing/2014/main" id="{EEBD7B36-E2C6-44E0-B7E8-FF0DF3373FD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Remove</a:t>
            </a:r>
          </a:p>
        </p:txBody>
      </p:sp>
      <p:sp>
        <p:nvSpPr>
          <p:cNvPr id="87044" name="Rectangle 3">
            <a:extLst>
              <a:ext uri="{FF2B5EF4-FFF2-40B4-BE49-F238E27FC236}">
                <a16:creationId xmlns:a16="http://schemas.microsoft.com/office/drawing/2014/main" id="{F44C250D-3C8A-42F7-80D8-FC7F3DEBB748}"/>
              </a:ext>
            </a:extLst>
          </p:cNvPr>
          <p:cNvSpPr>
            <a:spLocks noGrp="1" noChangeArrowheads="1"/>
          </p:cNvSpPr>
          <p:nvPr>
            <p:ph type="body" idx="1"/>
          </p:nvPr>
        </p:nvSpPr>
        <p:spPr>
          <a:xfrm>
            <a:off x="455613" y="1600200"/>
            <a:ext cx="8226425" cy="4572000"/>
          </a:xfrm>
        </p:spPr>
        <p:txBody>
          <a:bodyPr/>
          <a:lstStyle/>
          <a:p>
            <a:pPr>
              <a:lnSpc>
                <a:spcPct val="60000"/>
              </a:lnSpc>
              <a:buFontTx/>
              <a:buNone/>
            </a:pPr>
            <a:r>
              <a:rPr lang="en-US" altLang="en-US" sz="2400" b="1">
                <a:latin typeface="Courier New" panose="02070309020205020404" pitchFamily="49" charset="0"/>
              </a:rPr>
              <a:t>/** Remove and return current element */</a:t>
            </a:r>
          </a:p>
          <a:p>
            <a:pPr>
              <a:lnSpc>
                <a:spcPct val="60000"/>
              </a:lnSpc>
              <a:buFontTx/>
              <a:buNone/>
            </a:pPr>
            <a:r>
              <a:rPr lang="en-US" altLang="en-US" sz="2400" b="1">
                <a:latin typeface="Courier New" panose="02070309020205020404" pitchFamily="49" charset="0"/>
              </a:rPr>
              <a:t>public E remove() {</a:t>
            </a:r>
          </a:p>
          <a:p>
            <a:pPr>
              <a:lnSpc>
                <a:spcPct val="60000"/>
              </a:lnSpc>
              <a:buFontTx/>
              <a:buNone/>
            </a:pPr>
            <a:r>
              <a:rPr lang="en-US" altLang="en-US" sz="2400" b="1">
                <a:latin typeface="Courier New" panose="02070309020205020404" pitchFamily="49" charset="0"/>
              </a:rPr>
              <a:t>  if (curr.next() == null) return null; </a:t>
            </a:r>
          </a:p>
          <a:p>
            <a:pPr>
              <a:lnSpc>
                <a:spcPct val="60000"/>
              </a:lnSpc>
              <a:buFontTx/>
              <a:buNone/>
            </a:pPr>
            <a:r>
              <a:rPr lang="en-US" altLang="en-US" sz="2400" b="1">
                <a:latin typeface="Courier New" panose="02070309020205020404" pitchFamily="49" charset="0"/>
              </a:rPr>
              <a:t>  E it = curr.next().element(); </a:t>
            </a:r>
          </a:p>
          <a:p>
            <a:pPr>
              <a:lnSpc>
                <a:spcPct val="60000"/>
              </a:lnSpc>
              <a:buFontTx/>
              <a:buNone/>
            </a:pPr>
            <a:r>
              <a:rPr lang="en-US" altLang="en-US" sz="2400" b="1">
                <a:latin typeface="Courier New" panose="02070309020205020404" pitchFamily="49" charset="0"/>
              </a:rPr>
              <a:t>  if (tail == curr.next()) tail = curr; </a:t>
            </a:r>
          </a:p>
          <a:p>
            <a:pPr>
              <a:lnSpc>
                <a:spcPct val="60000"/>
              </a:lnSpc>
              <a:buFontTx/>
              <a:buNone/>
            </a:pPr>
            <a:r>
              <a:rPr lang="en-US" altLang="en-US" sz="2400" b="1">
                <a:latin typeface="Courier New" panose="02070309020205020404" pitchFamily="49" charset="0"/>
              </a:rPr>
              <a:t>  curr.setNext(curr.next().next()); </a:t>
            </a:r>
          </a:p>
          <a:p>
            <a:pPr>
              <a:lnSpc>
                <a:spcPct val="60000"/>
              </a:lnSpc>
              <a:buFontTx/>
              <a:buNone/>
            </a:pPr>
            <a:r>
              <a:rPr lang="en-US" altLang="en-US" sz="2400" b="1">
                <a:latin typeface="Courier New" panose="02070309020205020404" pitchFamily="49" charset="0"/>
              </a:rPr>
              <a:t>  cnt--; </a:t>
            </a:r>
          </a:p>
          <a:p>
            <a:pPr>
              <a:lnSpc>
                <a:spcPct val="60000"/>
              </a:lnSpc>
              <a:buFontTx/>
              <a:buNone/>
            </a:pPr>
            <a:r>
              <a:rPr lang="en-US" altLang="en-US" sz="2400" b="1">
                <a:latin typeface="Courier New" panose="02070309020205020404" pitchFamily="49" charset="0"/>
              </a:rPr>
              <a:t>  return it; </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a:latin typeface="Courier New" panose="020703090202050204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CB51B781-20C5-4A2A-927E-66C42DB567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A0EC534-C648-4201-85B8-8C2E14DA6F83}" type="slidenum">
              <a:rPr lang="en-US" altLang="en-US" sz="1400"/>
              <a:pPr eaLnBrk="1" hangingPunct="1"/>
              <a:t>85</a:t>
            </a:fld>
            <a:endParaRPr lang="en-US" altLang="en-US" sz="1400"/>
          </a:p>
        </p:txBody>
      </p:sp>
      <p:sp>
        <p:nvSpPr>
          <p:cNvPr id="88067" name="Rectangle 2">
            <a:extLst>
              <a:ext uri="{FF2B5EF4-FFF2-40B4-BE49-F238E27FC236}">
                <a16:creationId xmlns:a16="http://schemas.microsoft.com/office/drawing/2014/main" id="{FC4AF8E7-89CD-41BD-B764-326AEFD3B87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Prev</a:t>
            </a:r>
          </a:p>
        </p:txBody>
      </p:sp>
      <p:sp>
        <p:nvSpPr>
          <p:cNvPr id="88068" name="Rectangle 3">
            <a:extLst>
              <a:ext uri="{FF2B5EF4-FFF2-40B4-BE49-F238E27FC236}">
                <a16:creationId xmlns:a16="http://schemas.microsoft.com/office/drawing/2014/main" id="{9BC0C48A-C734-4C37-88E0-9F516283E30F}"/>
              </a:ext>
            </a:extLst>
          </p:cNvPr>
          <p:cNvSpPr>
            <a:spLocks noGrp="1" noChangeArrowheads="1"/>
          </p:cNvSpPr>
          <p:nvPr>
            <p:ph type="body" idx="1"/>
          </p:nvPr>
        </p:nvSpPr>
        <p:spPr>
          <a:xfrm>
            <a:off x="455613" y="1600200"/>
            <a:ext cx="8226425" cy="4572000"/>
          </a:xfrm>
        </p:spPr>
        <p:txBody>
          <a:bodyPr/>
          <a:lstStyle/>
          <a:p>
            <a:pPr>
              <a:lnSpc>
                <a:spcPct val="60000"/>
              </a:lnSpc>
              <a:buFontTx/>
              <a:buNone/>
            </a:pPr>
            <a:r>
              <a:rPr lang="en-US" altLang="en-US" sz="2400" b="1">
                <a:latin typeface="Courier New" panose="02070309020205020404" pitchFamily="49" charset="0"/>
              </a:rPr>
              <a:t>/** Move curr one step left;</a:t>
            </a:r>
          </a:p>
          <a:p>
            <a:pPr>
              <a:lnSpc>
                <a:spcPct val="60000"/>
              </a:lnSpc>
              <a:buFontTx/>
              <a:buNone/>
            </a:pPr>
            <a:r>
              <a:rPr lang="en-US" altLang="en-US" sz="2400" b="1">
                <a:latin typeface="Courier New" panose="02070309020205020404" pitchFamily="49" charset="0"/>
              </a:rPr>
              <a:t>    no change if already at front */</a:t>
            </a:r>
          </a:p>
          <a:p>
            <a:pPr>
              <a:lnSpc>
                <a:spcPct val="60000"/>
              </a:lnSpc>
              <a:buFontTx/>
              <a:buNone/>
            </a:pPr>
            <a:r>
              <a:rPr lang="en-US" altLang="en-US" sz="2400" b="1">
                <a:latin typeface="Courier New" panose="02070309020205020404" pitchFamily="49" charset="0"/>
              </a:rPr>
              <a:t>public void prev() {</a:t>
            </a:r>
          </a:p>
          <a:p>
            <a:pPr>
              <a:lnSpc>
                <a:spcPct val="60000"/>
              </a:lnSpc>
              <a:buFontTx/>
              <a:buNone/>
            </a:pPr>
            <a:r>
              <a:rPr lang="en-US" altLang="en-US" sz="2400" b="1">
                <a:latin typeface="Courier New" panose="02070309020205020404" pitchFamily="49" charset="0"/>
              </a:rPr>
              <a:t>  if (curr == head) return;</a:t>
            </a:r>
          </a:p>
          <a:p>
            <a:pPr>
              <a:lnSpc>
                <a:spcPct val="60000"/>
              </a:lnSpc>
              <a:buFontTx/>
              <a:buNone/>
            </a:pPr>
            <a:r>
              <a:rPr lang="en-US" altLang="en-US" sz="2400" b="1">
                <a:latin typeface="Courier New" panose="02070309020205020404" pitchFamily="49" charset="0"/>
              </a:rPr>
              <a:t>  Link&lt;E&gt; temp = head;</a:t>
            </a:r>
          </a:p>
          <a:p>
            <a:pPr>
              <a:lnSpc>
                <a:spcPct val="60000"/>
              </a:lnSpc>
              <a:buFontTx/>
              <a:buNone/>
            </a:pPr>
            <a:r>
              <a:rPr lang="en-US" altLang="en-US" sz="2400" b="1">
                <a:latin typeface="Courier New" panose="02070309020205020404" pitchFamily="49" charset="0"/>
              </a:rPr>
              <a:t>  // March down list until we find the </a:t>
            </a:r>
          </a:p>
          <a:p>
            <a:pPr>
              <a:lnSpc>
                <a:spcPct val="60000"/>
              </a:lnSpc>
              <a:buFontTx/>
              <a:buNone/>
            </a:pPr>
            <a:r>
              <a:rPr lang="en-US" altLang="en-US" sz="2400" b="1">
                <a:latin typeface="Courier New" panose="02070309020205020404" pitchFamily="49" charset="0"/>
              </a:rPr>
              <a:t>  // previous element</a:t>
            </a:r>
          </a:p>
          <a:p>
            <a:pPr>
              <a:lnSpc>
                <a:spcPct val="60000"/>
              </a:lnSpc>
              <a:buFontTx/>
              <a:buNone/>
            </a:pPr>
            <a:r>
              <a:rPr lang="en-US" altLang="en-US" sz="2400" b="1">
                <a:latin typeface="Courier New" panose="02070309020205020404" pitchFamily="49" charset="0"/>
              </a:rPr>
              <a:t>  while (temp.next() != curr)</a:t>
            </a:r>
          </a:p>
          <a:p>
            <a:pPr>
              <a:lnSpc>
                <a:spcPct val="60000"/>
              </a:lnSpc>
              <a:buFontTx/>
              <a:buNone/>
            </a:pPr>
            <a:r>
              <a:rPr lang="en-US" altLang="en-US" sz="2400" b="1">
                <a:latin typeface="Courier New" panose="02070309020205020404" pitchFamily="49" charset="0"/>
              </a:rPr>
              <a:t>    temp = temp.next();</a:t>
            </a:r>
          </a:p>
          <a:p>
            <a:pPr>
              <a:lnSpc>
                <a:spcPct val="60000"/>
              </a:lnSpc>
              <a:buFontTx/>
              <a:buNone/>
            </a:pPr>
            <a:r>
              <a:rPr lang="en-US" altLang="en-US" sz="2400" b="1">
                <a:latin typeface="Courier New" panose="02070309020205020404" pitchFamily="49" charset="0"/>
              </a:rPr>
              <a:t>  curr = temp;</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a:latin typeface="Courier New" panose="020703090202050204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a:extLst>
              <a:ext uri="{FF2B5EF4-FFF2-40B4-BE49-F238E27FC236}">
                <a16:creationId xmlns:a16="http://schemas.microsoft.com/office/drawing/2014/main" id="{AF07FD9B-4F7D-4CF4-881C-50EDAA86E7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05A9E85-2149-4807-B5F7-4F5789C6A13B}" type="slidenum">
              <a:rPr lang="en-US" altLang="en-US" sz="1400"/>
              <a:pPr eaLnBrk="1" hangingPunct="1"/>
              <a:t>86</a:t>
            </a:fld>
            <a:endParaRPr lang="en-US" altLang="en-US" sz="1400"/>
          </a:p>
        </p:txBody>
      </p:sp>
      <p:sp>
        <p:nvSpPr>
          <p:cNvPr id="89091" name="Rectangle 2">
            <a:extLst>
              <a:ext uri="{FF2B5EF4-FFF2-40B4-BE49-F238E27FC236}">
                <a16:creationId xmlns:a16="http://schemas.microsoft.com/office/drawing/2014/main" id="{BBB2FD1F-B190-4D2B-A1B1-532B722C3260}"/>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Get/Set Position</a:t>
            </a:r>
          </a:p>
        </p:txBody>
      </p:sp>
      <p:sp>
        <p:nvSpPr>
          <p:cNvPr id="89092" name="Rectangle 3">
            <a:extLst>
              <a:ext uri="{FF2B5EF4-FFF2-40B4-BE49-F238E27FC236}">
                <a16:creationId xmlns:a16="http://schemas.microsoft.com/office/drawing/2014/main" id="{F1EEC379-8E18-46B6-B27F-1FC91E4A84F2}"/>
              </a:ext>
            </a:extLst>
          </p:cNvPr>
          <p:cNvSpPr>
            <a:spLocks noGrp="1" noChangeArrowheads="1"/>
          </p:cNvSpPr>
          <p:nvPr>
            <p:ph type="body" idx="1"/>
          </p:nvPr>
        </p:nvSpPr>
        <p:spPr>
          <a:xfrm>
            <a:off x="455613" y="1600200"/>
            <a:ext cx="8459787" cy="4572000"/>
          </a:xfrm>
        </p:spPr>
        <p:txBody>
          <a:bodyPr/>
          <a:lstStyle/>
          <a:p>
            <a:pPr>
              <a:lnSpc>
                <a:spcPct val="60000"/>
              </a:lnSpc>
              <a:buFontTx/>
              <a:buNone/>
            </a:pPr>
            <a:r>
              <a:rPr lang="en-US" altLang="en-US" sz="2400" b="1">
                <a:latin typeface="Courier New" panose="02070309020205020404" pitchFamily="49" charset="0"/>
              </a:rPr>
              <a:t>/** Return position of the current element */</a:t>
            </a:r>
          </a:p>
          <a:p>
            <a:pPr>
              <a:lnSpc>
                <a:spcPct val="60000"/>
              </a:lnSpc>
              <a:buFontTx/>
              <a:buNone/>
            </a:pPr>
            <a:r>
              <a:rPr lang="en-US" altLang="en-US" sz="2400" b="1">
                <a:latin typeface="Courier New" panose="02070309020205020404" pitchFamily="49" charset="0"/>
              </a:rPr>
              <a:t>public int currPos() {</a:t>
            </a:r>
          </a:p>
          <a:p>
            <a:pPr>
              <a:lnSpc>
                <a:spcPct val="60000"/>
              </a:lnSpc>
              <a:buFontTx/>
              <a:buNone/>
            </a:pPr>
            <a:r>
              <a:rPr lang="en-US" altLang="en-US" sz="2400" b="1">
                <a:latin typeface="Courier New" panose="02070309020205020404" pitchFamily="49" charset="0"/>
              </a:rPr>
              <a:t>  Link&lt;E&gt; temp = head;</a:t>
            </a:r>
          </a:p>
          <a:p>
            <a:pPr>
              <a:lnSpc>
                <a:spcPct val="60000"/>
              </a:lnSpc>
              <a:buFontTx/>
              <a:buNone/>
            </a:pPr>
            <a:r>
              <a:rPr lang="en-US" altLang="en-US" sz="2400" b="1">
                <a:latin typeface="Courier New" panose="02070309020205020404" pitchFamily="49" charset="0"/>
              </a:rPr>
              <a:t>  int i;</a:t>
            </a:r>
          </a:p>
          <a:p>
            <a:pPr>
              <a:lnSpc>
                <a:spcPct val="60000"/>
              </a:lnSpc>
              <a:buFontTx/>
              <a:buNone/>
            </a:pPr>
            <a:r>
              <a:rPr lang="en-US" altLang="en-US" sz="2400" b="1">
                <a:latin typeface="Courier New" panose="02070309020205020404" pitchFamily="49" charset="0"/>
              </a:rPr>
              <a:t>  for (i=0; curr != temp; i++)</a:t>
            </a:r>
          </a:p>
          <a:p>
            <a:pPr>
              <a:lnSpc>
                <a:spcPct val="60000"/>
              </a:lnSpc>
              <a:buFontTx/>
              <a:buNone/>
            </a:pPr>
            <a:r>
              <a:rPr lang="en-US" altLang="en-US" sz="2400" b="1">
                <a:latin typeface="Courier New" panose="02070309020205020404" pitchFamily="49" charset="0"/>
              </a:rPr>
              <a:t>    temp = temp.next();</a:t>
            </a:r>
          </a:p>
          <a:p>
            <a:pPr>
              <a:lnSpc>
                <a:spcPct val="60000"/>
              </a:lnSpc>
              <a:buFontTx/>
              <a:buNone/>
            </a:pPr>
            <a:r>
              <a:rPr lang="en-US" altLang="en-US" sz="2400" b="1">
                <a:latin typeface="Courier New" panose="02070309020205020404" pitchFamily="49" charset="0"/>
              </a:rPr>
              <a:t>  return i;</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Move down list to "pos" position */</a:t>
            </a:r>
          </a:p>
          <a:p>
            <a:pPr>
              <a:lnSpc>
                <a:spcPct val="60000"/>
              </a:lnSpc>
              <a:buFontTx/>
              <a:buNone/>
            </a:pPr>
            <a:r>
              <a:rPr lang="en-US" altLang="en-US" sz="2400" b="1">
                <a:latin typeface="Courier New" panose="02070309020205020404" pitchFamily="49" charset="0"/>
              </a:rPr>
              <a:t>public void moveToPos(int pos) {</a:t>
            </a:r>
          </a:p>
          <a:p>
            <a:pPr>
              <a:lnSpc>
                <a:spcPct val="60000"/>
              </a:lnSpc>
              <a:buFontTx/>
              <a:buNone/>
            </a:pPr>
            <a:r>
              <a:rPr lang="en-US" altLang="en-US" sz="2400" b="1">
                <a:latin typeface="Courier New" panose="02070309020205020404" pitchFamily="49" charset="0"/>
              </a:rPr>
              <a:t>  assert (pos&gt;=0) &amp;&amp; (pos&lt;=cnt) :</a:t>
            </a:r>
          </a:p>
          <a:p>
            <a:pPr>
              <a:lnSpc>
                <a:spcPct val="60000"/>
              </a:lnSpc>
              <a:buFontTx/>
              <a:buNone/>
            </a:pPr>
            <a:r>
              <a:rPr lang="en-US" altLang="en-US" sz="2400" b="1">
                <a:latin typeface="Courier New" panose="02070309020205020404" pitchFamily="49" charset="0"/>
              </a:rPr>
              <a:t>         "Position out of range";</a:t>
            </a:r>
          </a:p>
          <a:p>
            <a:pPr>
              <a:lnSpc>
                <a:spcPct val="60000"/>
              </a:lnSpc>
              <a:buFontTx/>
              <a:buNone/>
            </a:pPr>
            <a:r>
              <a:rPr lang="en-US" altLang="en-US" sz="2400" b="1">
                <a:latin typeface="Courier New" panose="02070309020205020404" pitchFamily="49" charset="0"/>
              </a:rPr>
              <a:t>  curr = head;</a:t>
            </a:r>
          </a:p>
          <a:p>
            <a:pPr>
              <a:lnSpc>
                <a:spcPct val="60000"/>
              </a:lnSpc>
              <a:buFontTx/>
              <a:buNone/>
            </a:pPr>
            <a:r>
              <a:rPr lang="en-US" altLang="en-US" sz="2400" b="1">
                <a:latin typeface="Courier New" panose="02070309020205020404" pitchFamily="49" charset="0"/>
              </a:rPr>
              <a:t>  for(int i=0; i&lt;pos; i++)</a:t>
            </a:r>
          </a:p>
          <a:p>
            <a:pPr>
              <a:lnSpc>
                <a:spcPct val="60000"/>
              </a:lnSpc>
              <a:buFontTx/>
              <a:buNone/>
            </a:pPr>
            <a:r>
              <a:rPr lang="en-US" altLang="en-US" sz="2400" b="1">
                <a:latin typeface="Courier New" panose="02070309020205020404" pitchFamily="49" charset="0"/>
              </a:rPr>
              <a:t>    curr = curr.next();</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a:latin typeface="Courier New" panose="020703090202050204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02616697-5722-4E11-B806-7226A3935C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0284BA4-1ED9-452D-A4A1-4C7FFD9F6374}" type="slidenum">
              <a:rPr lang="en-US" altLang="en-US" sz="1400"/>
              <a:pPr eaLnBrk="1" hangingPunct="1"/>
              <a:t>87</a:t>
            </a:fld>
            <a:endParaRPr lang="en-US" altLang="en-US" sz="1400"/>
          </a:p>
        </p:txBody>
      </p:sp>
      <p:sp>
        <p:nvSpPr>
          <p:cNvPr id="90115" name="Rectangle 2">
            <a:extLst>
              <a:ext uri="{FF2B5EF4-FFF2-40B4-BE49-F238E27FC236}">
                <a16:creationId xmlns:a16="http://schemas.microsoft.com/office/drawing/2014/main" id="{D904D023-CA34-4D1D-B5B5-30A16FB84C73}"/>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Comparison of Implementations</a:t>
            </a:r>
          </a:p>
        </p:txBody>
      </p:sp>
      <p:sp>
        <p:nvSpPr>
          <p:cNvPr id="90116" name="Rectangle 3">
            <a:extLst>
              <a:ext uri="{FF2B5EF4-FFF2-40B4-BE49-F238E27FC236}">
                <a16:creationId xmlns:a16="http://schemas.microsoft.com/office/drawing/2014/main" id="{67BAF852-1D18-418E-A179-B1CFA37A68B1}"/>
              </a:ext>
            </a:extLst>
          </p:cNvPr>
          <p:cNvSpPr>
            <a:spLocks noGrp="1" noChangeArrowheads="1"/>
          </p:cNvSpPr>
          <p:nvPr>
            <p:ph type="body" idx="1"/>
          </p:nvPr>
        </p:nvSpPr>
        <p:spPr>
          <a:xfrm>
            <a:off x="455613" y="1600200"/>
            <a:ext cx="8226425" cy="4572000"/>
          </a:xfrm>
        </p:spPr>
        <p:txBody>
          <a:bodyPr/>
          <a:lstStyle/>
          <a:p>
            <a:pPr>
              <a:lnSpc>
                <a:spcPct val="70000"/>
              </a:lnSpc>
              <a:buFontTx/>
              <a:buNone/>
            </a:pPr>
            <a:r>
              <a:rPr lang="en-US" altLang="en-US">
                <a:latin typeface="Helvetica" panose="020B0604020202020204" pitchFamily="34" charset="0"/>
              </a:rPr>
              <a:t>Array-Based Lists:</a:t>
            </a:r>
          </a:p>
          <a:p>
            <a:pPr>
              <a:lnSpc>
                <a:spcPct val="70000"/>
              </a:lnSpc>
            </a:pPr>
            <a:r>
              <a:rPr lang="en-US" altLang="en-US" sz="2800">
                <a:latin typeface="Helvetica" panose="020B0604020202020204" pitchFamily="34" charset="0"/>
              </a:rPr>
              <a:t>Insertion and deletion are </a:t>
            </a:r>
            <a:r>
              <a:rPr lang="en-US" altLang="en-US" sz="2800">
                <a:latin typeface="Helvetica" panose="020B0604020202020204" pitchFamily="34" charset="0"/>
                <a:sym typeface="Symbol" panose="05050102010706020507" pitchFamily="18" charset="2"/>
              </a:rPr>
              <a:t></a:t>
            </a:r>
            <a:r>
              <a:rPr lang="en-US" altLang="en-US" sz="2800">
                <a:latin typeface="Helvetica" panose="020B0604020202020204" pitchFamily="34" charset="0"/>
              </a:rPr>
              <a:t>(</a:t>
            </a:r>
            <a:r>
              <a:rPr lang="en-US" altLang="en-US" sz="2800" i="1">
                <a:latin typeface="Helvetica" panose="020B0604020202020204" pitchFamily="34" charset="0"/>
              </a:rPr>
              <a:t>n</a:t>
            </a:r>
            <a:r>
              <a:rPr lang="en-US" altLang="en-US" sz="2800">
                <a:latin typeface="Helvetica" panose="020B0604020202020204" pitchFamily="34" charset="0"/>
              </a:rPr>
              <a:t>).</a:t>
            </a:r>
          </a:p>
          <a:p>
            <a:pPr>
              <a:lnSpc>
                <a:spcPct val="70000"/>
              </a:lnSpc>
            </a:pPr>
            <a:r>
              <a:rPr lang="en-US" altLang="en-US" sz="2800">
                <a:latin typeface="Helvetica" panose="020B0604020202020204" pitchFamily="34" charset="0"/>
              </a:rPr>
              <a:t>Prev and direct access are </a:t>
            </a:r>
            <a:r>
              <a:rPr lang="en-US" altLang="en-US" sz="2800">
                <a:latin typeface="Helvetica" panose="020B0604020202020204" pitchFamily="34" charset="0"/>
                <a:sym typeface="Symbol" panose="05050102010706020507" pitchFamily="18" charset="2"/>
              </a:rPr>
              <a:t></a:t>
            </a:r>
            <a:r>
              <a:rPr lang="en-US" altLang="en-US" sz="2800">
                <a:latin typeface="Helvetica" panose="020B0604020202020204" pitchFamily="34" charset="0"/>
              </a:rPr>
              <a:t>(1).</a:t>
            </a:r>
          </a:p>
          <a:p>
            <a:pPr>
              <a:lnSpc>
                <a:spcPct val="70000"/>
              </a:lnSpc>
            </a:pPr>
            <a:r>
              <a:rPr lang="en-US" altLang="en-US" sz="2800">
                <a:latin typeface="Helvetica" panose="020B0604020202020204" pitchFamily="34" charset="0"/>
              </a:rPr>
              <a:t>Array must be allocated in advance.</a:t>
            </a:r>
          </a:p>
          <a:p>
            <a:pPr>
              <a:lnSpc>
                <a:spcPct val="70000"/>
              </a:lnSpc>
            </a:pPr>
            <a:r>
              <a:rPr lang="en-US" altLang="en-US" sz="2800">
                <a:latin typeface="Helvetica" panose="020B0604020202020204" pitchFamily="34" charset="0"/>
              </a:rPr>
              <a:t>No overhead if all array positions are full.</a:t>
            </a:r>
          </a:p>
          <a:p>
            <a:pPr>
              <a:lnSpc>
                <a:spcPct val="70000"/>
              </a:lnSpc>
            </a:pPr>
            <a:endParaRPr lang="en-US" altLang="en-US" sz="2800">
              <a:latin typeface="Helvetica" panose="020B0604020202020204" pitchFamily="34" charset="0"/>
            </a:endParaRPr>
          </a:p>
          <a:p>
            <a:pPr>
              <a:lnSpc>
                <a:spcPct val="70000"/>
              </a:lnSpc>
              <a:buFontTx/>
              <a:buNone/>
            </a:pPr>
            <a:r>
              <a:rPr lang="en-US" altLang="en-US">
                <a:latin typeface="Helvetica" panose="020B0604020202020204" pitchFamily="34" charset="0"/>
              </a:rPr>
              <a:t>Linked Lists:</a:t>
            </a:r>
          </a:p>
          <a:p>
            <a:pPr>
              <a:lnSpc>
                <a:spcPct val="70000"/>
              </a:lnSpc>
            </a:pPr>
            <a:r>
              <a:rPr lang="en-US" altLang="en-US" sz="2800">
                <a:latin typeface="Helvetica" panose="020B0604020202020204" pitchFamily="34" charset="0"/>
              </a:rPr>
              <a:t>Insertion and deletion are </a:t>
            </a:r>
            <a:r>
              <a:rPr lang="en-US" altLang="en-US" sz="2800">
                <a:latin typeface="Helvetica" panose="020B0604020202020204" pitchFamily="34" charset="0"/>
                <a:sym typeface="Symbol" panose="05050102010706020507" pitchFamily="18" charset="2"/>
              </a:rPr>
              <a:t></a:t>
            </a:r>
            <a:r>
              <a:rPr lang="en-US" altLang="en-US" sz="2800">
                <a:latin typeface="Helvetica" panose="020B0604020202020204" pitchFamily="34" charset="0"/>
              </a:rPr>
              <a:t>(1).</a:t>
            </a:r>
          </a:p>
          <a:p>
            <a:pPr>
              <a:lnSpc>
                <a:spcPct val="70000"/>
              </a:lnSpc>
            </a:pPr>
            <a:r>
              <a:rPr lang="en-US" altLang="en-US" sz="2800">
                <a:latin typeface="Helvetica" panose="020B0604020202020204" pitchFamily="34" charset="0"/>
              </a:rPr>
              <a:t>Prev and direct access are </a:t>
            </a:r>
            <a:r>
              <a:rPr lang="en-US" altLang="en-US" sz="2800">
                <a:latin typeface="Helvetica" panose="020B0604020202020204" pitchFamily="34" charset="0"/>
                <a:sym typeface="Symbol" panose="05050102010706020507" pitchFamily="18" charset="2"/>
              </a:rPr>
              <a:t></a:t>
            </a:r>
            <a:r>
              <a:rPr lang="en-US" altLang="en-US" sz="2800">
                <a:latin typeface="Helvetica" panose="020B0604020202020204" pitchFamily="34" charset="0"/>
              </a:rPr>
              <a:t>(</a:t>
            </a:r>
            <a:r>
              <a:rPr lang="en-US" altLang="en-US" sz="2800" i="1">
                <a:latin typeface="Helvetica" panose="020B0604020202020204" pitchFamily="34" charset="0"/>
              </a:rPr>
              <a:t>n</a:t>
            </a:r>
            <a:r>
              <a:rPr lang="en-US" altLang="en-US" sz="2800">
                <a:latin typeface="Helvetica" panose="020B0604020202020204" pitchFamily="34" charset="0"/>
              </a:rPr>
              <a:t>).</a:t>
            </a:r>
          </a:p>
          <a:p>
            <a:pPr>
              <a:lnSpc>
                <a:spcPct val="70000"/>
              </a:lnSpc>
            </a:pPr>
            <a:r>
              <a:rPr lang="en-US" altLang="en-US" sz="2800">
                <a:latin typeface="Helvetica" panose="020B0604020202020204" pitchFamily="34" charset="0"/>
              </a:rPr>
              <a:t>Space grows with number of elements.</a:t>
            </a:r>
          </a:p>
          <a:p>
            <a:pPr>
              <a:lnSpc>
                <a:spcPct val="70000"/>
              </a:lnSpc>
            </a:pPr>
            <a:r>
              <a:rPr lang="en-US" altLang="en-US" sz="2800">
                <a:latin typeface="Helvetica" panose="020B0604020202020204" pitchFamily="34" charset="0"/>
              </a:rPr>
              <a:t>Every element requires overhead.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a:extLst>
              <a:ext uri="{FF2B5EF4-FFF2-40B4-BE49-F238E27FC236}">
                <a16:creationId xmlns:a16="http://schemas.microsoft.com/office/drawing/2014/main" id="{CFC9CA1C-5EAB-473B-9274-C9289C6001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74C3CDD-85CB-48F6-8A61-A1FBACA8B679}" type="slidenum">
              <a:rPr lang="en-US" altLang="en-US" sz="1400"/>
              <a:pPr eaLnBrk="1" hangingPunct="1"/>
              <a:t>88</a:t>
            </a:fld>
            <a:endParaRPr lang="en-US" altLang="en-US" sz="1400"/>
          </a:p>
        </p:txBody>
      </p:sp>
      <p:sp>
        <p:nvSpPr>
          <p:cNvPr id="91139" name="Rectangle 2">
            <a:extLst>
              <a:ext uri="{FF2B5EF4-FFF2-40B4-BE49-F238E27FC236}">
                <a16:creationId xmlns:a16="http://schemas.microsoft.com/office/drawing/2014/main" id="{7BBEF803-258A-4B6A-B802-DAC9B93B4DAF}"/>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Space Comparison</a:t>
            </a:r>
          </a:p>
        </p:txBody>
      </p:sp>
      <p:sp>
        <p:nvSpPr>
          <p:cNvPr id="91140" name="Rectangle 3">
            <a:extLst>
              <a:ext uri="{FF2B5EF4-FFF2-40B4-BE49-F238E27FC236}">
                <a16:creationId xmlns:a16="http://schemas.microsoft.com/office/drawing/2014/main" id="{81ADBA87-4AD9-43F0-81EE-5E8A9F9473B6}"/>
              </a:ext>
            </a:extLst>
          </p:cNvPr>
          <p:cNvSpPr>
            <a:spLocks noGrp="1" noChangeArrowheads="1"/>
          </p:cNvSpPr>
          <p:nvPr>
            <p:ph type="body" idx="1"/>
          </p:nvPr>
        </p:nvSpPr>
        <p:spPr>
          <a:xfrm>
            <a:off x="455613" y="1600200"/>
            <a:ext cx="8226425" cy="4572000"/>
          </a:xfrm>
        </p:spPr>
        <p:txBody>
          <a:bodyPr/>
          <a:lstStyle/>
          <a:p>
            <a:pPr>
              <a:lnSpc>
                <a:spcPct val="70000"/>
              </a:lnSpc>
              <a:buFontTx/>
              <a:buNone/>
            </a:pPr>
            <a:r>
              <a:rPr lang="en-US" altLang="en-US">
                <a:latin typeface="Helvetica" panose="020B0604020202020204" pitchFamily="34" charset="0"/>
              </a:rPr>
              <a:t>“Break-even” point:</a:t>
            </a:r>
          </a:p>
          <a:p>
            <a:pPr>
              <a:lnSpc>
                <a:spcPct val="70000"/>
              </a:lnSpc>
              <a:buFontTx/>
              <a:buNone/>
            </a:pPr>
            <a:endParaRPr lang="en-US" altLang="en-US">
              <a:latin typeface="Helvetica" panose="020B0604020202020204" pitchFamily="34" charset="0"/>
            </a:endParaRPr>
          </a:p>
          <a:p>
            <a:pPr>
              <a:lnSpc>
                <a:spcPct val="70000"/>
              </a:lnSpc>
              <a:buFontTx/>
              <a:buNone/>
            </a:pPr>
            <a:r>
              <a:rPr lang="en-US" altLang="en-US" i="1">
                <a:latin typeface="Helvetica" panose="020B0604020202020204" pitchFamily="34" charset="0"/>
              </a:rPr>
              <a:t>DE</a:t>
            </a:r>
            <a:r>
              <a:rPr lang="en-US" altLang="en-US">
                <a:latin typeface="Helvetica" panose="020B0604020202020204" pitchFamily="34" charset="0"/>
              </a:rPr>
              <a:t> = </a:t>
            </a:r>
            <a:r>
              <a:rPr lang="en-US" altLang="en-US" i="1">
                <a:latin typeface="Helvetica" panose="020B0604020202020204" pitchFamily="34" charset="0"/>
              </a:rPr>
              <a:t>n</a:t>
            </a:r>
            <a:r>
              <a:rPr lang="en-US" altLang="en-US">
                <a:latin typeface="Helvetica" panose="020B0604020202020204" pitchFamily="34" charset="0"/>
              </a:rPr>
              <a:t>(</a:t>
            </a:r>
            <a:r>
              <a:rPr lang="en-US" altLang="en-US" i="1">
                <a:latin typeface="Helvetica" panose="020B0604020202020204" pitchFamily="34" charset="0"/>
              </a:rPr>
              <a:t>P</a:t>
            </a:r>
            <a:r>
              <a:rPr lang="en-US" altLang="en-US">
                <a:latin typeface="Helvetica" panose="020B0604020202020204" pitchFamily="34" charset="0"/>
              </a:rPr>
              <a:t> + </a:t>
            </a:r>
            <a:r>
              <a:rPr lang="en-US" altLang="en-US" i="1">
                <a:latin typeface="Helvetica" panose="020B0604020202020204" pitchFamily="34" charset="0"/>
              </a:rPr>
              <a:t>E</a:t>
            </a:r>
            <a:r>
              <a:rPr lang="en-US" altLang="en-US">
                <a:latin typeface="Helvetica" panose="020B0604020202020204" pitchFamily="34" charset="0"/>
              </a:rPr>
              <a:t>);</a:t>
            </a:r>
          </a:p>
          <a:p>
            <a:pPr>
              <a:lnSpc>
                <a:spcPct val="70000"/>
              </a:lnSpc>
              <a:buFontTx/>
              <a:buNone/>
            </a:pPr>
            <a:endParaRPr lang="en-US" altLang="en-US">
              <a:latin typeface="Helvetica" panose="020B0604020202020204" pitchFamily="34" charset="0"/>
            </a:endParaRPr>
          </a:p>
          <a:p>
            <a:pPr>
              <a:lnSpc>
                <a:spcPct val="70000"/>
              </a:lnSpc>
              <a:buFontTx/>
              <a:buNone/>
            </a:pPr>
            <a:r>
              <a:rPr lang="en-US" altLang="en-US" i="1">
                <a:latin typeface="Helvetica" panose="020B0604020202020204" pitchFamily="34" charset="0"/>
              </a:rPr>
              <a:t>n</a:t>
            </a:r>
            <a:r>
              <a:rPr lang="en-US" altLang="en-US">
                <a:latin typeface="Helvetica" panose="020B0604020202020204" pitchFamily="34" charset="0"/>
              </a:rPr>
              <a:t> = </a:t>
            </a:r>
            <a:r>
              <a:rPr lang="en-US" altLang="en-US" u="sng">
                <a:latin typeface="Helvetica" panose="020B0604020202020204" pitchFamily="34" charset="0"/>
              </a:rPr>
              <a:t>  </a:t>
            </a:r>
            <a:r>
              <a:rPr lang="en-US" altLang="en-US" i="1" u="sng">
                <a:latin typeface="Helvetica" panose="020B0604020202020204" pitchFamily="34" charset="0"/>
              </a:rPr>
              <a:t>DE   </a:t>
            </a:r>
          </a:p>
          <a:p>
            <a:pPr>
              <a:lnSpc>
                <a:spcPct val="70000"/>
              </a:lnSpc>
              <a:buFontTx/>
              <a:buNone/>
            </a:pPr>
            <a:r>
              <a:rPr lang="en-US" altLang="en-US">
                <a:latin typeface="Helvetica" panose="020B0604020202020204" pitchFamily="34" charset="0"/>
              </a:rPr>
              <a:t>      </a:t>
            </a:r>
            <a:r>
              <a:rPr lang="en-US" altLang="en-US" i="1">
                <a:latin typeface="Helvetica" panose="020B0604020202020204" pitchFamily="34" charset="0"/>
              </a:rPr>
              <a:t>P</a:t>
            </a:r>
            <a:r>
              <a:rPr lang="en-US" altLang="en-US">
                <a:latin typeface="Helvetica" panose="020B0604020202020204" pitchFamily="34" charset="0"/>
              </a:rPr>
              <a:t> + </a:t>
            </a:r>
            <a:r>
              <a:rPr lang="en-US" altLang="en-US" i="1">
                <a:latin typeface="Helvetica" panose="020B0604020202020204" pitchFamily="34" charset="0"/>
              </a:rPr>
              <a:t>E</a:t>
            </a:r>
          </a:p>
          <a:p>
            <a:pPr>
              <a:lnSpc>
                <a:spcPct val="70000"/>
              </a:lnSpc>
              <a:buFontTx/>
              <a:buNone/>
            </a:pPr>
            <a:endParaRPr lang="en-US" altLang="en-US">
              <a:latin typeface="Helvetica" panose="020B0604020202020204" pitchFamily="34" charset="0"/>
            </a:endParaRPr>
          </a:p>
          <a:p>
            <a:pPr>
              <a:lnSpc>
                <a:spcPct val="70000"/>
              </a:lnSpc>
              <a:buFontTx/>
              <a:buNone/>
            </a:pPr>
            <a:r>
              <a:rPr lang="en-US" altLang="en-US" i="1">
                <a:latin typeface="Helvetica" panose="020B0604020202020204" pitchFamily="34" charset="0"/>
              </a:rPr>
              <a:t>E</a:t>
            </a:r>
            <a:r>
              <a:rPr lang="en-US" altLang="en-US">
                <a:latin typeface="Helvetica" panose="020B0604020202020204" pitchFamily="34" charset="0"/>
              </a:rPr>
              <a:t>: Space for data value.</a:t>
            </a:r>
          </a:p>
          <a:p>
            <a:pPr>
              <a:lnSpc>
                <a:spcPct val="70000"/>
              </a:lnSpc>
              <a:buFontTx/>
              <a:buNone/>
            </a:pPr>
            <a:r>
              <a:rPr lang="en-US" altLang="en-US" i="1">
                <a:latin typeface="Helvetica" panose="020B0604020202020204" pitchFamily="34" charset="0"/>
              </a:rPr>
              <a:t>P</a:t>
            </a:r>
            <a:r>
              <a:rPr lang="en-US" altLang="en-US">
                <a:latin typeface="Helvetica" panose="020B0604020202020204" pitchFamily="34" charset="0"/>
              </a:rPr>
              <a:t>: Space for pointer.</a:t>
            </a:r>
          </a:p>
          <a:p>
            <a:pPr>
              <a:lnSpc>
                <a:spcPct val="70000"/>
              </a:lnSpc>
              <a:buFontTx/>
              <a:buNone/>
            </a:pPr>
            <a:r>
              <a:rPr lang="en-US" altLang="en-US" i="1">
                <a:latin typeface="Helvetica" panose="020B0604020202020204" pitchFamily="34" charset="0"/>
              </a:rPr>
              <a:t>D</a:t>
            </a:r>
            <a:r>
              <a:rPr lang="en-US" altLang="en-US">
                <a:latin typeface="Helvetica" panose="020B0604020202020204" pitchFamily="34" charset="0"/>
              </a:rPr>
              <a:t>: Number of elements in array.</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64A19BBD-14D6-41B8-B76C-1AD1C9BB2AA1}"/>
              </a:ext>
            </a:extLst>
          </p:cNvPr>
          <p:cNvSpPr>
            <a:spLocks noGrp="1"/>
          </p:cNvSpPr>
          <p:nvPr>
            <p:ph type="title"/>
          </p:nvPr>
        </p:nvSpPr>
        <p:spPr>
          <a:xfrm>
            <a:off x="685800" y="381000"/>
            <a:ext cx="7772400" cy="1143000"/>
          </a:xfrm>
        </p:spPr>
        <p:txBody>
          <a:bodyPr/>
          <a:lstStyle/>
          <a:p>
            <a:r>
              <a:rPr lang="en-US" altLang="en-US">
                <a:latin typeface="Helvetica" panose="020B0604020202020204" pitchFamily="34" charset="0"/>
              </a:rPr>
              <a:t>Space Example</a:t>
            </a:r>
          </a:p>
        </p:txBody>
      </p:sp>
      <p:sp>
        <p:nvSpPr>
          <p:cNvPr id="92163" name="Content Placeholder 2">
            <a:extLst>
              <a:ext uri="{FF2B5EF4-FFF2-40B4-BE49-F238E27FC236}">
                <a16:creationId xmlns:a16="http://schemas.microsoft.com/office/drawing/2014/main" id="{2163DE6A-C0E6-402B-943F-F2D545C515D7}"/>
              </a:ext>
            </a:extLst>
          </p:cNvPr>
          <p:cNvSpPr>
            <a:spLocks noGrp="1"/>
          </p:cNvSpPr>
          <p:nvPr>
            <p:ph idx="1"/>
          </p:nvPr>
        </p:nvSpPr>
        <p:spPr>
          <a:xfrm>
            <a:off x="685800" y="1676400"/>
            <a:ext cx="7772400" cy="4114800"/>
          </a:xfrm>
        </p:spPr>
        <p:txBody>
          <a:bodyPr/>
          <a:lstStyle/>
          <a:p>
            <a:r>
              <a:rPr lang="en-US" altLang="en-US">
                <a:latin typeface="Helvetica" panose="020B0604020202020204" pitchFamily="34" charset="0"/>
              </a:rPr>
              <a:t>Array-based list: Overhead is one pointer (4 bytes) per position in array – whether used or not.</a:t>
            </a:r>
          </a:p>
          <a:p>
            <a:r>
              <a:rPr lang="en-US" altLang="en-US">
                <a:latin typeface="Helvetica" panose="020B0604020202020204" pitchFamily="34" charset="0"/>
              </a:rPr>
              <a:t>Linked list: Overhead is two pointers per link node</a:t>
            </a:r>
          </a:p>
          <a:p>
            <a:pPr lvl="1"/>
            <a:r>
              <a:rPr lang="en-US" altLang="en-US">
                <a:latin typeface="Helvetica" panose="020B0604020202020204" pitchFamily="34" charset="0"/>
              </a:rPr>
              <a:t>one to the element, one to the next link</a:t>
            </a:r>
          </a:p>
          <a:p>
            <a:r>
              <a:rPr lang="en-US" altLang="en-US">
                <a:latin typeface="Helvetica" panose="020B0604020202020204" pitchFamily="34" charset="0"/>
              </a:rPr>
              <a:t>Data is the same for both.</a:t>
            </a:r>
          </a:p>
          <a:p>
            <a:r>
              <a:rPr lang="en-US" altLang="en-US">
                <a:latin typeface="Helvetica" panose="020B0604020202020204" pitchFamily="34" charset="0"/>
              </a:rPr>
              <a:t>When is the space the same?</a:t>
            </a:r>
          </a:p>
          <a:p>
            <a:pPr lvl="1"/>
            <a:r>
              <a:rPr lang="en-US" altLang="en-US">
                <a:latin typeface="Helvetica" panose="020B0604020202020204" pitchFamily="34" charset="0"/>
              </a:rPr>
              <a:t>When the array is half full</a:t>
            </a:r>
          </a:p>
        </p:txBody>
      </p:sp>
      <p:sp>
        <p:nvSpPr>
          <p:cNvPr id="92164" name="Slide Number Placeholder 3">
            <a:extLst>
              <a:ext uri="{FF2B5EF4-FFF2-40B4-BE49-F238E27FC236}">
                <a16:creationId xmlns:a16="http://schemas.microsoft.com/office/drawing/2014/main" id="{9610D120-988E-4C00-B889-C2BB58CC67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60730F7-A893-415E-A0DA-B4174DCB0F3A}" type="slidenum">
              <a:rPr lang="en-US" altLang="en-US" sz="1400"/>
              <a:pPr eaLnBrk="1" hangingPunct="1"/>
              <a:t>89</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6FD043-B277-4497-BB61-EB1EF5DA4AE6}"/>
              </a:ext>
            </a:extLst>
          </p:cNvPr>
          <p:cNvSpPr>
            <a:spLocks noGrp="1" noChangeArrowheads="1"/>
          </p:cNvSpPr>
          <p:nvPr>
            <p:ph type="title"/>
          </p:nvPr>
        </p:nvSpPr>
        <p:spPr>
          <a:xfrm>
            <a:off x="455613" y="365125"/>
            <a:ext cx="8226425" cy="914400"/>
          </a:xfrm>
        </p:spPr>
        <p:txBody>
          <a:bodyPr/>
          <a:lstStyle/>
          <a:p>
            <a:pPr eaLnBrk="1" hangingPunct="1"/>
            <a:r>
              <a:rPr lang="en-US" altLang="en-US">
                <a:latin typeface="Helvetica" panose="020B0604020202020204" pitchFamily="34" charset="0"/>
              </a:rPr>
              <a:t>Some Questions to Ask</a:t>
            </a:r>
          </a:p>
        </p:txBody>
      </p:sp>
      <p:sp>
        <p:nvSpPr>
          <p:cNvPr id="10243" name="Rectangle 3">
            <a:extLst>
              <a:ext uri="{FF2B5EF4-FFF2-40B4-BE49-F238E27FC236}">
                <a16:creationId xmlns:a16="http://schemas.microsoft.com/office/drawing/2014/main" id="{C342D97F-5BDA-4114-AFF0-1C1D15CF4AD3}"/>
              </a:ext>
            </a:extLst>
          </p:cNvPr>
          <p:cNvSpPr>
            <a:spLocks noGrp="1" noChangeArrowheads="1"/>
          </p:cNvSpPr>
          <p:nvPr>
            <p:ph type="body" idx="1"/>
          </p:nvPr>
        </p:nvSpPr>
        <p:spPr>
          <a:xfrm>
            <a:off x="455613" y="1598613"/>
            <a:ext cx="8226425" cy="4570412"/>
          </a:xfrm>
        </p:spPr>
        <p:txBody>
          <a:bodyPr/>
          <a:lstStyle/>
          <a:p>
            <a:pPr eaLnBrk="1" hangingPunct="1"/>
            <a:r>
              <a:rPr lang="en-US" altLang="en-US">
                <a:latin typeface="Helvetica" panose="020B0604020202020204" pitchFamily="34" charset="0"/>
              </a:rPr>
              <a:t>Are all data inserted into the data structure at the beginning, or are insertions interspersed with other operations?</a:t>
            </a:r>
          </a:p>
          <a:p>
            <a:pPr eaLnBrk="1" hangingPunct="1"/>
            <a:r>
              <a:rPr lang="en-US" altLang="en-US">
                <a:latin typeface="Helvetica" panose="020B0604020202020204" pitchFamily="34" charset="0"/>
              </a:rPr>
              <a:t>Can data be deleted?</a:t>
            </a:r>
          </a:p>
          <a:p>
            <a:pPr eaLnBrk="1" hangingPunct="1"/>
            <a:r>
              <a:rPr lang="en-US" altLang="en-US">
                <a:latin typeface="Helvetica" panose="020B0604020202020204" pitchFamily="34" charset="0"/>
              </a:rPr>
              <a:t>Are all data processed in some well-defined order, or is random access allowed?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a:extLst>
              <a:ext uri="{FF2B5EF4-FFF2-40B4-BE49-F238E27FC236}">
                <a16:creationId xmlns:a16="http://schemas.microsoft.com/office/drawing/2014/main" id="{C40A26DF-C66B-4AD7-BABF-9D655F1AFF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A56C35-2A78-44D9-AB09-4ABF9B7DD43E}" type="slidenum">
              <a:rPr lang="en-US" altLang="en-US" sz="1400"/>
              <a:pPr eaLnBrk="1" hangingPunct="1"/>
              <a:t>90</a:t>
            </a:fld>
            <a:endParaRPr lang="en-US" altLang="en-US" sz="1400"/>
          </a:p>
        </p:txBody>
      </p:sp>
      <p:sp>
        <p:nvSpPr>
          <p:cNvPr id="93187" name="Rectangle 1026">
            <a:extLst>
              <a:ext uri="{FF2B5EF4-FFF2-40B4-BE49-F238E27FC236}">
                <a16:creationId xmlns:a16="http://schemas.microsoft.com/office/drawing/2014/main" id="{20D3D13A-1A78-4279-AE13-E69674541357}"/>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Freelists</a:t>
            </a:r>
          </a:p>
        </p:txBody>
      </p:sp>
      <p:sp>
        <p:nvSpPr>
          <p:cNvPr id="93188" name="Rectangle 1027">
            <a:extLst>
              <a:ext uri="{FF2B5EF4-FFF2-40B4-BE49-F238E27FC236}">
                <a16:creationId xmlns:a16="http://schemas.microsoft.com/office/drawing/2014/main" id="{0CD03452-F5FA-4AC0-9544-98E23D9BCD02}"/>
              </a:ext>
            </a:extLst>
          </p:cNvPr>
          <p:cNvSpPr>
            <a:spLocks noGrp="1" noChangeArrowheads="1"/>
          </p:cNvSpPr>
          <p:nvPr>
            <p:ph type="body" idx="1"/>
          </p:nvPr>
        </p:nvSpPr>
        <p:spPr>
          <a:xfrm>
            <a:off x="455613" y="1600200"/>
            <a:ext cx="8226425" cy="4572000"/>
          </a:xfrm>
        </p:spPr>
        <p:txBody>
          <a:bodyPr/>
          <a:lstStyle/>
          <a:p>
            <a:pPr>
              <a:lnSpc>
                <a:spcPct val="60000"/>
              </a:lnSpc>
              <a:buFontTx/>
              <a:buNone/>
            </a:pPr>
            <a:r>
              <a:rPr lang="en-US" altLang="en-US">
                <a:latin typeface="Helvetica" panose="020B0604020202020204" pitchFamily="34" charset="0"/>
              </a:rPr>
              <a:t>System </a:t>
            </a:r>
            <a:r>
              <a:rPr lang="en-US" altLang="en-US" b="1">
                <a:latin typeface="Courier New" panose="02070309020205020404" pitchFamily="49" charset="0"/>
              </a:rPr>
              <a:t>new</a:t>
            </a:r>
            <a:r>
              <a:rPr lang="en-US" altLang="en-US">
                <a:latin typeface="Helvetica" panose="020B0604020202020204" pitchFamily="34" charset="0"/>
              </a:rPr>
              <a:t> and garbage collection are slow.</a:t>
            </a:r>
          </a:p>
          <a:p>
            <a:pPr>
              <a:lnSpc>
                <a:spcPct val="60000"/>
              </a:lnSpc>
            </a:pPr>
            <a:r>
              <a:rPr lang="en-US" altLang="en-US" sz="2800">
                <a:latin typeface="Helvetica" panose="020B0604020202020204" pitchFamily="34" charset="0"/>
              </a:rPr>
              <a:t>Add freelist support to the Link class.</a:t>
            </a:r>
          </a:p>
          <a:p>
            <a:pPr>
              <a:lnSpc>
                <a:spcPct val="40000"/>
              </a:lnSpc>
              <a:buFontTx/>
              <a:buNone/>
            </a:pPr>
            <a:endParaRPr lang="en-US" altLang="en-US" sz="2400">
              <a:latin typeface="Courier New" panose="02070309020205020404" pitchFamily="49" charset="0"/>
            </a:endParaRPr>
          </a:p>
          <a:p>
            <a:pPr>
              <a:lnSpc>
                <a:spcPct val="40000"/>
              </a:lnSpc>
              <a:buFontTx/>
              <a:buNone/>
            </a:pPr>
            <a:endParaRPr lang="en-US" altLang="en-US" sz="2400">
              <a:latin typeface="Courier New" panose="02070309020205020404" pitchFamily="49" charset="0"/>
            </a:endParaRPr>
          </a:p>
          <a:p>
            <a:pPr>
              <a:lnSpc>
                <a:spcPct val="40000"/>
              </a:lnSpc>
              <a:buFontTx/>
              <a:buNone/>
            </a:pPr>
            <a:r>
              <a:rPr lang="en-US" altLang="en-US" sz="2400">
                <a:latin typeface="Courier New" panose="02070309020205020404" pitchFamily="49" charset="0"/>
              </a:rPr>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A55E247A-AF02-49D3-ABC1-2BE8014467C1}"/>
              </a:ext>
            </a:extLst>
          </p:cNvPr>
          <p:cNvSpPr>
            <a:spLocks noGrp="1"/>
          </p:cNvSpPr>
          <p:nvPr>
            <p:ph type="title"/>
          </p:nvPr>
        </p:nvSpPr>
        <p:spPr>
          <a:xfrm>
            <a:off x="685800" y="381000"/>
            <a:ext cx="7772400" cy="1143000"/>
          </a:xfrm>
        </p:spPr>
        <p:txBody>
          <a:bodyPr/>
          <a:lstStyle/>
          <a:p>
            <a:r>
              <a:rPr lang="en-US" altLang="en-US">
                <a:latin typeface="Helvetica" panose="020B0604020202020204" pitchFamily="34" charset="0"/>
              </a:rPr>
              <a:t>Link Class Extensions</a:t>
            </a:r>
          </a:p>
        </p:txBody>
      </p:sp>
      <p:sp>
        <p:nvSpPr>
          <p:cNvPr id="3" name="Content Placeholder 2">
            <a:extLst>
              <a:ext uri="{FF2B5EF4-FFF2-40B4-BE49-F238E27FC236}">
                <a16:creationId xmlns:a16="http://schemas.microsoft.com/office/drawing/2014/main" id="{E5E7A34A-40CF-4EC6-8B5D-325C1426D6CE}"/>
              </a:ext>
            </a:extLst>
          </p:cNvPr>
          <p:cNvSpPr>
            <a:spLocks noGrp="1"/>
          </p:cNvSpPr>
          <p:nvPr>
            <p:ph idx="1"/>
          </p:nvPr>
        </p:nvSpPr>
        <p:spPr>
          <a:xfrm>
            <a:off x="152400" y="1600200"/>
            <a:ext cx="8991600" cy="4114800"/>
          </a:xfrm>
        </p:spPr>
        <p:txBody>
          <a:bodyPr/>
          <a:lstStyle/>
          <a:p>
            <a:pPr>
              <a:lnSpc>
                <a:spcPct val="60000"/>
              </a:lnSpc>
              <a:spcBef>
                <a:spcPts val="576"/>
              </a:spcBef>
              <a:buFontTx/>
              <a:buNone/>
              <a:defRPr/>
            </a:pPr>
            <a:r>
              <a:rPr lang="en-US" sz="2400" b="1" dirty="0">
                <a:latin typeface="Courier New" pitchFamily="26" charset="0"/>
              </a:rPr>
              <a:t>static Link </a:t>
            </a:r>
            <a:r>
              <a:rPr lang="en-US" sz="2400" b="1" dirty="0" err="1">
                <a:latin typeface="Courier New" pitchFamily="26" charset="0"/>
              </a:rPr>
              <a:t>freelist</a:t>
            </a:r>
            <a:r>
              <a:rPr lang="en-US" sz="2400" b="1" dirty="0">
                <a:latin typeface="Courier New" pitchFamily="26" charset="0"/>
              </a:rPr>
              <a:t> = null;</a:t>
            </a:r>
          </a:p>
          <a:p>
            <a:pPr>
              <a:lnSpc>
                <a:spcPct val="60000"/>
              </a:lnSpc>
              <a:spcBef>
                <a:spcPts val="576"/>
              </a:spcBef>
              <a:buFontTx/>
              <a:buNone/>
              <a:defRPr/>
            </a:pPr>
            <a:endParaRPr lang="en-US" sz="2400" b="1" dirty="0">
              <a:latin typeface="Courier New" pitchFamily="26" charset="0"/>
            </a:endParaRPr>
          </a:p>
          <a:p>
            <a:pPr marL="0" indent="0">
              <a:lnSpc>
                <a:spcPct val="60000"/>
              </a:lnSpc>
              <a:spcBef>
                <a:spcPts val="576"/>
              </a:spcBef>
              <a:buFontTx/>
              <a:buNone/>
              <a:defRPr/>
            </a:pPr>
            <a:r>
              <a:rPr lang="en-US" sz="2400" b="1" dirty="0">
                <a:latin typeface="Courier New" pitchFamily="26" charset="0"/>
              </a:rPr>
              <a:t>static &lt;E&gt; Link&lt;E&gt; get(E it, Link&lt;E&gt; </a:t>
            </a:r>
            <a:r>
              <a:rPr lang="en-US" sz="2400" b="1" dirty="0" err="1">
                <a:latin typeface="Courier New" pitchFamily="26" charset="0"/>
              </a:rPr>
              <a:t>nextval</a:t>
            </a:r>
            <a:r>
              <a:rPr lang="en-US" sz="2400" b="1" dirty="0">
                <a:latin typeface="Courier New" pitchFamily="26" charset="0"/>
              </a:rPr>
              <a:t>) {</a:t>
            </a:r>
          </a:p>
          <a:p>
            <a:pPr marL="0" indent="0">
              <a:lnSpc>
                <a:spcPct val="60000"/>
              </a:lnSpc>
              <a:spcBef>
                <a:spcPts val="576"/>
              </a:spcBef>
              <a:buFontTx/>
              <a:buNone/>
              <a:defRPr/>
            </a:pPr>
            <a:r>
              <a:rPr lang="en-US" sz="2400" b="1" dirty="0">
                <a:latin typeface="Courier New" pitchFamily="26" charset="0"/>
              </a:rPr>
              <a:t>  if (</a:t>
            </a:r>
            <a:r>
              <a:rPr lang="en-US" sz="2400" b="1" dirty="0" err="1">
                <a:latin typeface="Courier New" pitchFamily="26" charset="0"/>
              </a:rPr>
              <a:t>freelist</a:t>
            </a:r>
            <a:r>
              <a:rPr lang="en-US" sz="2400" b="1" dirty="0">
                <a:latin typeface="Courier New" pitchFamily="26" charset="0"/>
              </a:rPr>
              <a:t> == null)</a:t>
            </a:r>
          </a:p>
          <a:p>
            <a:pPr marL="0" indent="0">
              <a:lnSpc>
                <a:spcPct val="60000"/>
              </a:lnSpc>
              <a:spcBef>
                <a:spcPts val="576"/>
              </a:spcBef>
              <a:buFontTx/>
              <a:buNone/>
              <a:defRPr/>
            </a:pPr>
            <a:r>
              <a:rPr lang="en-US" sz="2400" b="1" dirty="0">
                <a:latin typeface="Courier New" pitchFamily="26" charset="0"/>
              </a:rPr>
              <a:t>    return new Link&lt;E&gt;(it, </a:t>
            </a:r>
            <a:r>
              <a:rPr lang="en-US" sz="2400" b="1" dirty="0" err="1">
                <a:latin typeface="Courier New" pitchFamily="26" charset="0"/>
              </a:rPr>
              <a:t>nextval</a:t>
            </a:r>
            <a:r>
              <a:rPr lang="en-US" sz="2400" b="1" dirty="0">
                <a:latin typeface="Courier New" pitchFamily="26" charset="0"/>
              </a:rPr>
              <a:t>);</a:t>
            </a:r>
          </a:p>
          <a:p>
            <a:pPr marL="0" indent="0">
              <a:lnSpc>
                <a:spcPct val="60000"/>
              </a:lnSpc>
              <a:spcBef>
                <a:spcPts val="576"/>
              </a:spcBef>
              <a:buFontTx/>
              <a:buNone/>
              <a:defRPr/>
            </a:pPr>
            <a:r>
              <a:rPr lang="en-US" sz="2400" b="1" dirty="0">
                <a:latin typeface="Courier New" pitchFamily="26" charset="0"/>
              </a:rPr>
              <a:t>  Link&lt;E&gt; temp = </a:t>
            </a:r>
            <a:r>
              <a:rPr lang="en-US" sz="2400" b="1" dirty="0" err="1">
                <a:latin typeface="Courier New" pitchFamily="26" charset="0"/>
              </a:rPr>
              <a:t>freelist</a:t>
            </a:r>
            <a:r>
              <a:rPr lang="en-US" sz="2400" b="1" dirty="0">
                <a:latin typeface="Courier New" pitchFamily="26" charset="0"/>
              </a:rPr>
              <a:t>;</a:t>
            </a:r>
          </a:p>
          <a:p>
            <a:pPr marL="0" indent="0">
              <a:lnSpc>
                <a:spcPct val="60000"/>
              </a:lnSpc>
              <a:spcBef>
                <a:spcPts val="576"/>
              </a:spcBef>
              <a:buFontTx/>
              <a:buNone/>
              <a:defRPr/>
            </a:pPr>
            <a:r>
              <a:rPr lang="en-US" sz="2400" b="1" dirty="0">
                <a:latin typeface="Courier New" pitchFamily="26" charset="0"/>
              </a:rPr>
              <a:t>  </a:t>
            </a:r>
            <a:r>
              <a:rPr lang="en-US" sz="2400" b="1" dirty="0" err="1">
                <a:latin typeface="Courier New" pitchFamily="26" charset="0"/>
              </a:rPr>
              <a:t>freelist</a:t>
            </a:r>
            <a:r>
              <a:rPr lang="en-US" sz="2400" b="1" dirty="0">
                <a:latin typeface="Courier New" pitchFamily="26" charset="0"/>
              </a:rPr>
              <a:t> = </a:t>
            </a:r>
            <a:r>
              <a:rPr lang="en-US" sz="2400" b="1" dirty="0" err="1">
                <a:latin typeface="Courier New" pitchFamily="26" charset="0"/>
              </a:rPr>
              <a:t>freelist.next</a:t>
            </a:r>
            <a:r>
              <a:rPr lang="en-US" sz="2400" b="1" dirty="0">
                <a:latin typeface="Courier New" pitchFamily="26" charset="0"/>
              </a:rPr>
              <a:t>();</a:t>
            </a:r>
          </a:p>
          <a:p>
            <a:pPr marL="0" indent="0">
              <a:lnSpc>
                <a:spcPct val="60000"/>
              </a:lnSpc>
              <a:spcBef>
                <a:spcPts val="576"/>
              </a:spcBef>
              <a:buFontTx/>
              <a:buNone/>
              <a:defRPr/>
            </a:pPr>
            <a:r>
              <a:rPr lang="en-US" sz="2400" b="1" dirty="0">
                <a:latin typeface="Courier New" pitchFamily="26" charset="0"/>
              </a:rPr>
              <a:t>  </a:t>
            </a:r>
            <a:r>
              <a:rPr lang="en-US" sz="2400" b="1" dirty="0" err="1">
                <a:latin typeface="Courier New" pitchFamily="26" charset="0"/>
              </a:rPr>
              <a:t>temp.setElement</a:t>
            </a:r>
            <a:r>
              <a:rPr lang="en-US" sz="2400" b="1" dirty="0">
                <a:latin typeface="Courier New" pitchFamily="26" charset="0"/>
              </a:rPr>
              <a:t>(it);</a:t>
            </a:r>
          </a:p>
          <a:p>
            <a:pPr marL="0" indent="0">
              <a:lnSpc>
                <a:spcPct val="60000"/>
              </a:lnSpc>
              <a:spcBef>
                <a:spcPts val="576"/>
              </a:spcBef>
              <a:buFontTx/>
              <a:buNone/>
              <a:defRPr/>
            </a:pPr>
            <a:r>
              <a:rPr lang="en-US" sz="2400" b="1" dirty="0">
                <a:latin typeface="Courier New" pitchFamily="26" charset="0"/>
              </a:rPr>
              <a:t>  </a:t>
            </a:r>
            <a:r>
              <a:rPr lang="en-US" sz="2400" b="1" dirty="0" err="1">
                <a:latin typeface="Courier New" pitchFamily="26" charset="0"/>
              </a:rPr>
              <a:t>temp.setNext</a:t>
            </a:r>
            <a:r>
              <a:rPr lang="en-US" sz="2400" b="1" dirty="0">
                <a:latin typeface="Courier New" pitchFamily="26" charset="0"/>
              </a:rPr>
              <a:t>(</a:t>
            </a:r>
            <a:r>
              <a:rPr lang="en-US" sz="2400" b="1" dirty="0" err="1">
                <a:latin typeface="Courier New" pitchFamily="26" charset="0"/>
              </a:rPr>
              <a:t>nextval</a:t>
            </a:r>
            <a:r>
              <a:rPr lang="en-US" sz="2400" b="1" dirty="0">
                <a:latin typeface="Courier New" pitchFamily="26" charset="0"/>
              </a:rPr>
              <a:t>);</a:t>
            </a:r>
          </a:p>
          <a:p>
            <a:pPr marL="0" indent="0">
              <a:lnSpc>
                <a:spcPct val="60000"/>
              </a:lnSpc>
              <a:spcBef>
                <a:spcPts val="576"/>
              </a:spcBef>
              <a:buFontTx/>
              <a:buNone/>
              <a:defRPr/>
            </a:pPr>
            <a:r>
              <a:rPr lang="en-US" sz="2400" b="1" dirty="0">
                <a:latin typeface="Courier New" pitchFamily="26" charset="0"/>
              </a:rPr>
              <a:t>  return temp;</a:t>
            </a:r>
          </a:p>
          <a:p>
            <a:pPr marL="0" indent="0">
              <a:lnSpc>
                <a:spcPct val="60000"/>
              </a:lnSpc>
              <a:spcBef>
                <a:spcPts val="576"/>
              </a:spcBef>
              <a:buFontTx/>
              <a:buNone/>
              <a:defRPr/>
            </a:pPr>
            <a:r>
              <a:rPr lang="en-US" sz="2400" b="1" dirty="0">
                <a:latin typeface="Courier New" pitchFamily="26" charset="0"/>
              </a:rPr>
              <a:t>}</a:t>
            </a:r>
          </a:p>
          <a:p>
            <a:pPr marL="0" indent="0">
              <a:lnSpc>
                <a:spcPct val="60000"/>
              </a:lnSpc>
              <a:spcBef>
                <a:spcPts val="576"/>
              </a:spcBef>
              <a:buFontTx/>
              <a:buNone/>
              <a:defRPr/>
            </a:pPr>
            <a:endParaRPr lang="en-US" sz="2400" b="1" dirty="0">
              <a:latin typeface="Courier New" pitchFamily="26" charset="0"/>
            </a:endParaRPr>
          </a:p>
          <a:p>
            <a:pPr marL="0" indent="0">
              <a:lnSpc>
                <a:spcPct val="60000"/>
              </a:lnSpc>
              <a:spcBef>
                <a:spcPts val="576"/>
              </a:spcBef>
              <a:buFontTx/>
              <a:buNone/>
              <a:defRPr/>
            </a:pPr>
            <a:r>
              <a:rPr lang="en-US" sz="2400" b="1" dirty="0">
                <a:latin typeface="Courier New" pitchFamily="26" charset="0"/>
              </a:rPr>
              <a:t>void release() {  // Return to </a:t>
            </a:r>
            <a:r>
              <a:rPr lang="en-US" sz="2400" b="1" dirty="0" err="1">
                <a:latin typeface="Courier New" pitchFamily="26" charset="0"/>
              </a:rPr>
              <a:t>freelist</a:t>
            </a:r>
            <a:endParaRPr lang="en-US" sz="2400" b="1" dirty="0">
              <a:latin typeface="Courier New" pitchFamily="26" charset="0"/>
            </a:endParaRPr>
          </a:p>
          <a:p>
            <a:pPr marL="0" indent="0">
              <a:lnSpc>
                <a:spcPct val="60000"/>
              </a:lnSpc>
              <a:spcBef>
                <a:spcPts val="576"/>
              </a:spcBef>
              <a:buFontTx/>
              <a:buNone/>
              <a:defRPr/>
            </a:pPr>
            <a:r>
              <a:rPr lang="en-US" sz="2400" b="1" dirty="0">
                <a:latin typeface="Courier New" pitchFamily="26" charset="0"/>
              </a:rPr>
              <a:t>  element = null;</a:t>
            </a:r>
          </a:p>
          <a:p>
            <a:pPr marL="0" indent="0">
              <a:lnSpc>
                <a:spcPct val="60000"/>
              </a:lnSpc>
              <a:spcBef>
                <a:spcPts val="576"/>
              </a:spcBef>
              <a:buFontTx/>
              <a:buNone/>
              <a:defRPr/>
            </a:pPr>
            <a:r>
              <a:rPr lang="en-US" sz="2400" b="1" dirty="0">
                <a:latin typeface="Courier New" pitchFamily="26" charset="0"/>
              </a:rPr>
              <a:t>  next = </a:t>
            </a:r>
            <a:r>
              <a:rPr lang="en-US" sz="2400" b="1" dirty="0" err="1">
                <a:latin typeface="Courier New" pitchFamily="26" charset="0"/>
              </a:rPr>
              <a:t>freelist</a:t>
            </a:r>
            <a:r>
              <a:rPr lang="en-US" sz="2400" b="1" dirty="0">
                <a:latin typeface="Courier New" pitchFamily="26" charset="0"/>
              </a:rPr>
              <a:t>;</a:t>
            </a:r>
          </a:p>
          <a:p>
            <a:pPr marL="0" indent="0">
              <a:lnSpc>
                <a:spcPct val="60000"/>
              </a:lnSpc>
              <a:spcBef>
                <a:spcPts val="576"/>
              </a:spcBef>
              <a:buFontTx/>
              <a:buNone/>
              <a:defRPr/>
            </a:pPr>
            <a:r>
              <a:rPr lang="en-US" sz="2400" b="1" dirty="0">
                <a:latin typeface="Courier New" pitchFamily="26" charset="0"/>
              </a:rPr>
              <a:t>  </a:t>
            </a:r>
            <a:r>
              <a:rPr lang="en-US" sz="2400" b="1" dirty="0" err="1">
                <a:latin typeface="Courier New" pitchFamily="26" charset="0"/>
              </a:rPr>
              <a:t>freelist</a:t>
            </a:r>
            <a:r>
              <a:rPr lang="en-US" sz="2400" b="1" dirty="0">
                <a:latin typeface="Courier New" pitchFamily="26" charset="0"/>
              </a:rPr>
              <a:t> = this;</a:t>
            </a:r>
          </a:p>
          <a:p>
            <a:pPr marL="0" indent="0">
              <a:lnSpc>
                <a:spcPct val="60000"/>
              </a:lnSpc>
              <a:spcBef>
                <a:spcPts val="576"/>
              </a:spcBef>
              <a:buFontTx/>
              <a:buNone/>
              <a:defRPr/>
            </a:pPr>
            <a:r>
              <a:rPr lang="en-US" sz="2400" b="1" dirty="0">
                <a:latin typeface="Courier New" pitchFamily="26" charset="0"/>
              </a:rPr>
              <a:t>}</a:t>
            </a:r>
          </a:p>
          <a:p>
            <a:pPr marL="0" indent="0">
              <a:lnSpc>
                <a:spcPct val="60000"/>
              </a:lnSpc>
              <a:spcBef>
                <a:spcPts val="576"/>
              </a:spcBef>
              <a:buFontTx/>
              <a:buNone/>
              <a:defRPr/>
            </a:pPr>
            <a:endParaRPr lang="en-US" sz="2400" dirty="0">
              <a:latin typeface="Courier New" pitchFamily="26" charset="0"/>
            </a:endParaRPr>
          </a:p>
          <a:p>
            <a:pPr>
              <a:lnSpc>
                <a:spcPct val="60000"/>
              </a:lnSpc>
              <a:spcBef>
                <a:spcPts val="576"/>
              </a:spcBef>
              <a:defRPr/>
            </a:pPr>
            <a:endParaRPr lang="en-US" sz="2400" dirty="0"/>
          </a:p>
        </p:txBody>
      </p:sp>
      <p:sp>
        <p:nvSpPr>
          <p:cNvPr id="94212" name="Slide Number Placeholder 3">
            <a:extLst>
              <a:ext uri="{FF2B5EF4-FFF2-40B4-BE49-F238E27FC236}">
                <a16:creationId xmlns:a16="http://schemas.microsoft.com/office/drawing/2014/main" id="{9680741A-720D-45C2-A144-FC3354A187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F32CBD8-63CB-46DE-8BED-CF4BFC345F86}" type="slidenum">
              <a:rPr lang="en-US" altLang="en-US" sz="1400"/>
              <a:pPr eaLnBrk="1" hangingPunct="1"/>
              <a:t>91</a:t>
            </a:fld>
            <a:endParaRPr lang="en-US" altLang="en-US" sz="1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a:extLst>
              <a:ext uri="{FF2B5EF4-FFF2-40B4-BE49-F238E27FC236}">
                <a16:creationId xmlns:a16="http://schemas.microsoft.com/office/drawing/2014/main" id="{4913434F-B9FD-49D9-A7B2-60A8445567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764D21-70F5-4621-9FC9-D362415EFB34}" type="slidenum">
              <a:rPr lang="en-US" altLang="en-US" sz="1400"/>
              <a:pPr eaLnBrk="1" hangingPunct="1"/>
              <a:t>92</a:t>
            </a:fld>
            <a:endParaRPr lang="en-US" altLang="en-US" sz="1400"/>
          </a:p>
        </p:txBody>
      </p:sp>
      <p:sp>
        <p:nvSpPr>
          <p:cNvPr id="95235" name="Rectangle 2">
            <a:extLst>
              <a:ext uri="{FF2B5EF4-FFF2-40B4-BE49-F238E27FC236}">
                <a16:creationId xmlns:a16="http://schemas.microsoft.com/office/drawing/2014/main" id="{ADE894E4-8BE5-4DA8-816C-220410E4EB85}"/>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Using Freelist</a:t>
            </a:r>
          </a:p>
        </p:txBody>
      </p:sp>
      <p:sp>
        <p:nvSpPr>
          <p:cNvPr id="95236" name="Rectangle 3">
            <a:extLst>
              <a:ext uri="{FF2B5EF4-FFF2-40B4-BE49-F238E27FC236}">
                <a16:creationId xmlns:a16="http://schemas.microsoft.com/office/drawing/2014/main" id="{044FB7EE-E4AF-4F7C-B876-0076301AE577}"/>
              </a:ext>
            </a:extLst>
          </p:cNvPr>
          <p:cNvSpPr>
            <a:spLocks noGrp="1" noChangeArrowheads="1"/>
          </p:cNvSpPr>
          <p:nvPr>
            <p:ph type="body" idx="1"/>
          </p:nvPr>
        </p:nvSpPr>
        <p:spPr>
          <a:xfrm>
            <a:off x="455613" y="1600200"/>
            <a:ext cx="8226425" cy="4572000"/>
          </a:xfrm>
        </p:spPr>
        <p:txBody>
          <a:bodyPr/>
          <a:lstStyle/>
          <a:p>
            <a:pPr>
              <a:lnSpc>
                <a:spcPct val="60000"/>
              </a:lnSpc>
              <a:buFontTx/>
              <a:buNone/>
            </a:pPr>
            <a:r>
              <a:rPr lang="en-US" altLang="en-US" sz="2400" b="1">
                <a:latin typeface="Courier New" panose="02070309020205020404" pitchFamily="49" charset="0"/>
              </a:rPr>
              <a:t>public void insert(E it) {</a:t>
            </a:r>
          </a:p>
          <a:p>
            <a:pPr>
              <a:lnSpc>
                <a:spcPct val="60000"/>
              </a:lnSpc>
              <a:buFontTx/>
              <a:buNone/>
            </a:pPr>
            <a:r>
              <a:rPr lang="en-US" altLang="en-US" sz="2400" b="1">
                <a:latin typeface="Courier New" panose="02070309020205020404" pitchFamily="49" charset="0"/>
              </a:rPr>
              <a:t>  </a:t>
            </a:r>
            <a:r>
              <a:rPr lang="en-US" altLang="en-US" sz="2400" b="1">
                <a:solidFill>
                  <a:srgbClr val="FFC000"/>
                </a:solidFill>
                <a:latin typeface="Courier New" panose="02070309020205020404" pitchFamily="49" charset="0"/>
              </a:rPr>
              <a:t>curr.setNext(Link.get(it, curr.next()));</a:t>
            </a:r>
          </a:p>
          <a:p>
            <a:pPr>
              <a:lnSpc>
                <a:spcPct val="60000"/>
              </a:lnSpc>
              <a:buFontTx/>
              <a:buNone/>
            </a:pPr>
            <a:r>
              <a:rPr lang="en-US" altLang="en-US" sz="2400" b="1">
                <a:latin typeface="Courier New" panose="02070309020205020404" pitchFamily="49" charset="0"/>
              </a:rPr>
              <a:t>  if (tail == curr) tail = curr.next(); </a:t>
            </a:r>
          </a:p>
          <a:p>
            <a:pPr>
              <a:lnSpc>
                <a:spcPct val="60000"/>
              </a:lnSpc>
              <a:buFontTx/>
              <a:buNone/>
            </a:pPr>
            <a:r>
              <a:rPr lang="en-US" altLang="en-US" sz="2400" b="1">
                <a:latin typeface="Courier New" panose="02070309020205020404" pitchFamily="49" charset="0"/>
              </a:rPr>
              <a:t>  cnt++;</a:t>
            </a:r>
          </a:p>
          <a:p>
            <a:pPr>
              <a:lnSpc>
                <a:spcPct val="60000"/>
              </a:lnSpc>
              <a:buFontTx/>
              <a:buNone/>
            </a:pPr>
            <a:r>
              <a:rPr lang="en-US" altLang="en-US" sz="2400" b="1">
                <a:latin typeface="Courier New" panose="02070309020205020404" pitchFamily="49" charset="0"/>
              </a:rPr>
              <a:t>}</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public E remove() {</a:t>
            </a:r>
          </a:p>
          <a:p>
            <a:pPr>
              <a:lnSpc>
                <a:spcPct val="60000"/>
              </a:lnSpc>
              <a:buFontTx/>
              <a:buNone/>
            </a:pPr>
            <a:r>
              <a:rPr lang="en-US" altLang="en-US" sz="2400" b="1">
                <a:latin typeface="Courier New" panose="02070309020205020404" pitchFamily="49" charset="0"/>
              </a:rPr>
              <a:t>  if (curr.next() == null) return null; </a:t>
            </a:r>
          </a:p>
          <a:p>
            <a:pPr>
              <a:lnSpc>
                <a:spcPct val="60000"/>
              </a:lnSpc>
              <a:buFontTx/>
              <a:buNone/>
            </a:pPr>
            <a:r>
              <a:rPr lang="en-US" altLang="en-US" sz="2400" b="1">
                <a:latin typeface="Courier New" panose="02070309020205020404" pitchFamily="49" charset="0"/>
              </a:rPr>
              <a:t>  E it = curr.next().element();  </a:t>
            </a:r>
          </a:p>
          <a:p>
            <a:pPr>
              <a:lnSpc>
                <a:spcPct val="60000"/>
              </a:lnSpc>
              <a:buFontTx/>
              <a:buNone/>
            </a:pPr>
            <a:r>
              <a:rPr lang="en-US" altLang="en-US" sz="2400" b="1">
                <a:latin typeface="Courier New" panose="02070309020205020404" pitchFamily="49" charset="0"/>
              </a:rPr>
              <a:t>  if (tail == curr.next()) tail = curr; </a:t>
            </a:r>
          </a:p>
          <a:p>
            <a:pPr>
              <a:lnSpc>
                <a:spcPct val="60000"/>
              </a:lnSpc>
              <a:buFontTx/>
              <a:buNone/>
            </a:pPr>
            <a:r>
              <a:rPr lang="en-US" altLang="en-US" sz="2400" b="1">
                <a:latin typeface="Courier New" panose="02070309020205020404" pitchFamily="49" charset="0"/>
              </a:rPr>
              <a:t>  </a:t>
            </a:r>
            <a:r>
              <a:rPr lang="en-US" altLang="en-US" sz="2400" b="1">
                <a:solidFill>
                  <a:srgbClr val="FFC000"/>
                </a:solidFill>
                <a:latin typeface="Courier New" panose="02070309020205020404" pitchFamily="49" charset="0"/>
              </a:rPr>
              <a:t>Link&lt;E&gt; tempptr = curr.next(); </a:t>
            </a:r>
          </a:p>
          <a:p>
            <a:pPr>
              <a:lnSpc>
                <a:spcPct val="60000"/>
              </a:lnSpc>
              <a:buFontTx/>
              <a:buNone/>
            </a:pPr>
            <a:r>
              <a:rPr lang="en-US" altLang="en-US" sz="2400" b="1">
                <a:latin typeface="Courier New" panose="02070309020205020404" pitchFamily="49" charset="0"/>
              </a:rPr>
              <a:t>  curr.setNext(curr.next().next()); </a:t>
            </a:r>
          </a:p>
          <a:p>
            <a:pPr>
              <a:lnSpc>
                <a:spcPct val="60000"/>
              </a:lnSpc>
              <a:buFontTx/>
              <a:buNone/>
            </a:pPr>
            <a:r>
              <a:rPr lang="en-US" altLang="en-US" sz="2400" b="1">
                <a:latin typeface="Courier New" panose="02070309020205020404" pitchFamily="49" charset="0"/>
              </a:rPr>
              <a:t>  </a:t>
            </a:r>
            <a:r>
              <a:rPr lang="en-US" altLang="en-US" sz="2400" b="1">
                <a:solidFill>
                  <a:srgbClr val="FFC000"/>
                </a:solidFill>
                <a:latin typeface="Courier New" panose="02070309020205020404" pitchFamily="49" charset="0"/>
              </a:rPr>
              <a:t>tempptr.release();</a:t>
            </a:r>
          </a:p>
          <a:p>
            <a:pPr>
              <a:lnSpc>
                <a:spcPct val="60000"/>
              </a:lnSpc>
              <a:buFontTx/>
              <a:buNone/>
            </a:pPr>
            <a:r>
              <a:rPr lang="en-US" altLang="en-US" sz="2400" b="1">
                <a:latin typeface="Courier New" panose="02070309020205020404" pitchFamily="49" charset="0"/>
              </a:rPr>
              <a:t>  cnt--;  </a:t>
            </a:r>
          </a:p>
          <a:p>
            <a:pPr>
              <a:lnSpc>
                <a:spcPct val="60000"/>
              </a:lnSpc>
              <a:buFontTx/>
              <a:buNone/>
            </a:pPr>
            <a:r>
              <a:rPr lang="en-US" altLang="en-US" sz="2400" b="1">
                <a:latin typeface="Courier New" panose="02070309020205020404" pitchFamily="49" charset="0"/>
              </a:rPr>
              <a:t>  return it;  </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a:extLst>
              <a:ext uri="{FF2B5EF4-FFF2-40B4-BE49-F238E27FC236}">
                <a16:creationId xmlns:a16="http://schemas.microsoft.com/office/drawing/2014/main" id="{6F16D734-E798-4BD6-A4A8-51154AA276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EAFCE2-E46A-4A22-A03E-2CDB7DCBF8A9}" type="slidenum">
              <a:rPr lang="en-US" altLang="en-US" sz="1400"/>
              <a:pPr eaLnBrk="1" hangingPunct="1"/>
              <a:t>93</a:t>
            </a:fld>
            <a:endParaRPr lang="en-US" altLang="en-US" sz="1400"/>
          </a:p>
        </p:txBody>
      </p:sp>
      <p:sp>
        <p:nvSpPr>
          <p:cNvPr id="96259" name="Rectangle 2">
            <a:extLst>
              <a:ext uri="{FF2B5EF4-FFF2-40B4-BE49-F238E27FC236}">
                <a16:creationId xmlns:a16="http://schemas.microsoft.com/office/drawing/2014/main" id="{1535ACA0-F4A4-4C1D-97E3-6E37471430CB}"/>
              </a:ext>
            </a:extLst>
          </p:cNvPr>
          <p:cNvSpPr>
            <a:spLocks noGrp="1" noChangeArrowheads="1"/>
          </p:cNvSpPr>
          <p:nvPr>
            <p:ph type="title"/>
          </p:nvPr>
        </p:nvSpPr>
        <p:spPr>
          <a:xfrm>
            <a:off x="457200" y="228600"/>
            <a:ext cx="8226425" cy="914400"/>
          </a:xfrm>
        </p:spPr>
        <p:txBody>
          <a:bodyPr/>
          <a:lstStyle/>
          <a:p>
            <a:r>
              <a:rPr lang="en-US" altLang="en-US">
                <a:latin typeface="Helvetica" panose="020B0604020202020204" pitchFamily="34" charset="0"/>
              </a:rPr>
              <a:t>Doubly Linked Lists</a:t>
            </a:r>
          </a:p>
        </p:txBody>
      </p:sp>
      <p:sp>
        <p:nvSpPr>
          <p:cNvPr id="96260" name="Rectangle 3">
            <a:extLst>
              <a:ext uri="{FF2B5EF4-FFF2-40B4-BE49-F238E27FC236}">
                <a16:creationId xmlns:a16="http://schemas.microsoft.com/office/drawing/2014/main" id="{A77AD65A-51C0-44D6-B6B2-5BBD3F0B16CA}"/>
              </a:ext>
            </a:extLst>
          </p:cNvPr>
          <p:cNvSpPr>
            <a:spLocks noGrp="1" noChangeArrowheads="1"/>
          </p:cNvSpPr>
          <p:nvPr>
            <p:ph type="body" idx="1"/>
          </p:nvPr>
        </p:nvSpPr>
        <p:spPr>
          <a:xfrm>
            <a:off x="608013" y="1219200"/>
            <a:ext cx="8535987" cy="4572000"/>
          </a:xfrm>
        </p:spPr>
        <p:txBody>
          <a:bodyPr/>
          <a:lstStyle/>
          <a:p>
            <a:pPr>
              <a:lnSpc>
                <a:spcPct val="60000"/>
              </a:lnSpc>
              <a:buFontTx/>
              <a:buNone/>
            </a:pPr>
            <a:r>
              <a:rPr lang="en-US" altLang="en-US" sz="2400" b="1">
                <a:latin typeface="Courier New" panose="02070309020205020404" pitchFamily="49" charset="0"/>
              </a:rPr>
              <a:t>class DLink&lt;E&gt; { </a:t>
            </a:r>
          </a:p>
          <a:p>
            <a:pPr>
              <a:lnSpc>
                <a:spcPct val="60000"/>
              </a:lnSpc>
              <a:buFontTx/>
              <a:buNone/>
            </a:pPr>
            <a:r>
              <a:rPr lang="en-US" altLang="en-US" sz="2400" b="1">
                <a:latin typeface="Courier New" panose="02070309020205020404" pitchFamily="49" charset="0"/>
              </a:rPr>
              <a:t>  private E element; </a:t>
            </a:r>
          </a:p>
          <a:p>
            <a:pPr>
              <a:lnSpc>
                <a:spcPct val="60000"/>
              </a:lnSpc>
              <a:buFontTx/>
              <a:buNone/>
            </a:pPr>
            <a:r>
              <a:rPr lang="en-US" altLang="en-US" sz="2400" b="1">
                <a:latin typeface="Courier New" panose="02070309020205020404" pitchFamily="49" charset="0"/>
              </a:rPr>
              <a:t>  private DLink&lt;E&gt; next;  </a:t>
            </a:r>
          </a:p>
          <a:p>
            <a:pPr>
              <a:lnSpc>
                <a:spcPct val="60000"/>
              </a:lnSpc>
              <a:buFontTx/>
              <a:buNone/>
            </a:pPr>
            <a:r>
              <a:rPr lang="en-US" altLang="en-US" sz="2400" b="1">
                <a:latin typeface="Courier New" panose="02070309020205020404" pitchFamily="49" charset="0"/>
              </a:rPr>
              <a:t>  private DLink&lt;E&gt; prev; </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DLink(E it, DLink&lt;E&gt; p, DLink&lt;E&gt; n)</a:t>
            </a:r>
          </a:p>
          <a:p>
            <a:pPr>
              <a:lnSpc>
                <a:spcPct val="60000"/>
              </a:lnSpc>
              <a:buFontTx/>
              <a:buNone/>
            </a:pPr>
            <a:r>
              <a:rPr lang="en-US" altLang="en-US" sz="2400" b="1">
                <a:latin typeface="Courier New" panose="02070309020205020404" pitchFamily="49" charset="0"/>
              </a:rPr>
              <a:t>    { element = it; prev = p; next = n; }</a:t>
            </a:r>
          </a:p>
          <a:p>
            <a:pPr>
              <a:lnSpc>
                <a:spcPct val="60000"/>
              </a:lnSpc>
              <a:buFontTx/>
              <a:buNone/>
            </a:pPr>
            <a:r>
              <a:rPr lang="en-US" altLang="en-US" sz="2400" b="1">
                <a:latin typeface="Courier New" panose="02070309020205020404" pitchFamily="49" charset="0"/>
              </a:rPr>
              <a:t>  DLink(DLink&lt;E&gt; p, DLink&lt;E&gt; n)</a:t>
            </a:r>
          </a:p>
          <a:p>
            <a:pPr>
              <a:lnSpc>
                <a:spcPct val="60000"/>
              </a:lnSpc>
              <a:buFontTx/>
              <a:buNone/>
            </a:pPr>
            <a:r>
              <a:rPr lang="en-US" altLang="en-US" sz="2400" b="1">
                <a:latin typeface="Courier New" panose="02070309020205020404" pitchFamily="49" charset="0"/>
              </a:rPr>
              <a:t>    { prev = p; next = n; }</a:t>
            </a:r>
          </a:p>
          <a:p>
            <a:pPr>
              <a:lnSpc>
                <a:spcPct val="60000"/>
              </a:lnSpc>
              <a:buFontTx/>
              <a:buNone/>
            </a:pPr>
            <a:endParaRPr lang="en-US" altLang="en-US" sz="2400" b="1">
              <a:latin typeface="Courier New" panose="02070309020205020404" pitchFamily="49" charset="0"/>
            </a:endParaRPr>
          </a:p>
          <a:p>
            <a:pPr>
              <a:lnSpc>
                <a:spcPct val="60000"/>
              </a:lnSpc>
              <a:buFontTx/>
              <a:buNone/>
            </a:pPr>
            <a:r>
              <a:rPr lang="en-US" altLang="en-US" sz="2400" b="1">
                <a:latin typeface="Courier New" panose="02070309020205020404" pitchFamily="49" charset="0"/>
              </a:rPr>
              <a:t>  DLink&lt;E&gt; next() { return next; }</a:t>
            </a:r>
          </a:p>
          <a:p>
            <a:pPr>
              <a:lnSpc>
                <a:spcPct val="60000"/>
              </a:lnSpc>
              <a:buFontTx/>
              <a:buNone/>
            </a:pPr>
            <a:r>
              <a:rPr lang="en-US" altLang="en-US" sz="2400" b="1">
                <a:latin typeface="Courier New" panose="02070309020205020404" pitchFamily="49" charset="0"/>
              </a:rPr>
              <a:t>  DLink&lt;E&gt; setNext(DLink&lt;E&gt; nextval)</a:t>
            </a:r>
          </a:p>
          <a:p>
            <a:pPr>
              <a:lnSpc>
                <a:spcPct val="60000"/>
              </a:lnSpc>
              <a:buFontTx/>
              <a:buNone/>
            </a:pPr>
            <a:r>
              <a:rPr lang="en-US" altLang="en-US" sz="2400" b="1">
                <a:latin typeface="Courier New" panose="02070309020205020404" pitchFamily="49" charset="0"/>
              </a:rPr>
              <a:t>    { return next = nextval; }</a:t>
            </a:r>
          </a:p>
          <a:p>
            <a:pPr>
              <a:lnSpc>
                <a:spcPct val="60000"/>
              </a:lnSpc>
              <a:buFontTx/>
              <a:buNone/>
            </a:pPr>
            <a:r>
              <a:rPr lang="en-US" altLang="en-US" sz="2400" b="1">
                <a:latin typeface="Courier New" panose="02070309020205020404" pitchFamily="49" charset="0"/>
              </a:rPr>
              <a:t>  DLink&lt;E&gt; prev() { return prev; }</a:t>
            </a:r>
          </a:p>
          <a:p>
            <a:pPr>
              <a:lnSpc>
                <a:spcPct val="60000"/>
              </a:lnSpc>
              <a:buFontTx/>
              <a:buNone/>
            </a:pPr>
            <a:r>
              <a:rPr lang="en-US" altLang="en-US" sz="2400" b="1">
                <a:latin typeface="Courier New" panose="02070309020205020404" pitchFamily="49" charset="0"/>
              </a:rPr>
              <a:t>  DLink&lt;E&gt; setPrev(DLink&lt;E&gt; prevval)</a:t>
            </a:r>
          </a:p>
          <a:p>
            <a:pPr>
              <a:lnSpc>
                <a:spcPct val="60000"/>
              </a:lnSpc>
              <a:buFontTx/>
              <a:buNone/>
            </a:pPr>
            <a:r>
              <a:rPr lang="en-US" altLang="en-US" sz="2400" b="1">
                <a:latin typeface="Courier New" panose="02070309020205020404" pitchFamily="49" charset="0"/>
              </a:rPr>
              <a:t>    { return prev = prevval; }</a:t>
            </a:r>
          </a:p>
          <a:p>
            <a:pPr>
              <a:lnSpc>
                <a:spcPct val="60000"/>
              </a:lnSpc>
              <a:buFontTx/>
              <a:buNone/>
            </a:pPr>
            <a:r>
              <a:rPr lang="en-US" altLang="en-US" sz="2400" b="1">
                <a:latin typeface="Courier New" panose="02070309020205020404" pitchFamily="49" charset="0"/>
              </a:rPr>
              <a:t>  E element() { return element; }</a:t>
            </a:r>
          </a:p>
          <a:p>
            <a:pPr>
              <a:lnSpc>
                <a:spcPct val="60000"/>
              </a:lnSpc>
              <a:buFontTx/>
              <a:buNone/>
            </a:pPr>
            <a:r>
              <a:rPr lang="en-US" altLang="en-US" sz="2400" b="1">
                <a:latin typeface="Courier New" panose="02070309020205020404" pitchFamily="49" charset="0"/>
              </a:rPr>
              <a:t>  E setElement(E it) { return element = it; }</a:t>
            </a:r>
          </a:p>
          <a:p>
            <a:pPr>
              <a:lnSpc>
                <a:spcPct val="60000"/>
              </a:lnSpc>
              <a:buFontTx/>
              <a:buNone/>
            </a:pPr>
            <a:r>
              <a:rPr lang="en-US" altLang="en-US" sz="2400" b="1">
                <a:latin typeface="Courier New" panose="02070309020205020404" pitchFamily="49" charset="0"/>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a:extLst>
              <a:ext uri="{FF2B5EF4-FFF2-40B4-BE49-F238E27FC236}">
                <a16:creationId xmlns:a16="http://schemas.microsoft.com/office/drawing/2014/main" id="{FB84E10B-2687-4F1C-999C-69FC1E8B67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10190B4-E31F-4CD6-B1E1-4880551610C6}" type="slidenum">
              <a:rPr lang="en-US" altLang="en-US" sz="1400"/>
              <a:pPr eaLnBrk="1" hangingPunct="1"/>
              <a:t>94</a:t>
            </a:fld>
            <a:endParaRPr lang="en-US" altLang="en-US" sz="1400"/>
          </a:p>
        </p:txBody>
      </p:sp>
      <p:sp>
        <p:nvSpPr>
          <p:cNvPr id="97283" name="Rectangle 2">
            <a:extLst>
              <a:ext uri="{FF2B5EF4-FFF2-40B4-BE49-F238E27FC236}">
                <a16:creationId xmlns:a16="http://schemas.microsoft.com/office/drawing/2014/main" id="{7832DCD7-0CBF-415D-90A7-07B55051794C}"/>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Doubly Linked Lists</a:t>
            </a:r>
          </a:p>
        </p:txBody>
      </p:sp>
      <p:sp>
        <p:nvSpPr>
          <p:cNvPr id="97284" name="Rectangle 3">
            <a:extLst>
              <a:ext uri="{FF2B5EF4-FFF2-40B4-BE49-F238E27FC236}">
                <a16:creationId xmlns:a16="http://schemas.microsoft.com/office/drawing/2014/main" id="{08EDB8E1-487D-4A3C-8738-035559B4FB73}"/>
              </a:ext>
            </a:extLst>
          </p:cNvPr>
          <p:cNvSpPr>
            <a:spLocks noGrp="1" noChangeArrowheads="1"/>
          </p:cNvSpPr>
          <p:nvPr>
            <p:ph type="body" idx="1"/>
          </p:nvPr>
        </p:nvSpPr>
        <p:spPr>
          <a:xfrm>
            <a:off x="455613" y="1600200"/>
            <a:ext cx="8226425" cy="4572000"/>
          </a:xfrm>
        </p:spPr>
        <p:txBody>
          <a:bodyPr/>
          <a:lstStyle/>
          <a:p>
            <a:pPr>
              <a:lnSpc>
                <a:spcPct val="90000"/>
              </a:lnSpc>
              <a:buFontTx/>
              <a:buNone/>
            </a:pPr>
            <a:endParaRPr lang="en-US" altLang="en-US" sz="2800">
              <a:latin typeface="Courier New" panose="02070309020205020404" pitchFamily="49" charset="0"/>
            </a:endParaRPr>
          </a:p>
        </p:txBody>
      </p:sp>
      <p:pic>
        <p:nvPicPr>
          <p:cNvPr id="97285" name="Picture 6" descr="DblListF.png">
            <a:extLst>
              <a:ext uri="{FF2B5EF4-FFF2-40B4-BE49-F238E27FC236}">
                <a16:creationId xmlns:a16="http://schemas.microsoft.com/office/drawing/2014/main" id="{5573D47D-2E8A-4DA5-8C03-9419539EC81E}"/>
              </a:ext>
            </a:extLst>
          </p:cNvPr>
          <p:cNvPicPr>
            <a:picLocks noChangeAspect="1"/>
          </p:cNvPicPr>
          <p:nvPr/>
        </p:nvPicPr>
        <p:blipFill>
          <a:blip r:embed="rId3">
            <a:extLst>
              <a:ext uri="{28A0092B-C50C-407E-A947-70E740481C1C}">
                <a14:useLocalDpi xmlns:a14="http://schemas.microsoft.com/office/drawing/2010/main" val="0"/>
              </a:ext>
            </a:extLst>
          </a:blip>
          <a:srcRect l="22681" t="14444" r="21242" b="77779"/>
          <a:stretch>
            <a:fillRect/>
          </a:stretch>
        </p:blipFill>
        <p:spPr bwMode="auto">
          <a:xfrm>
            <a:off x="381000" y="1524000"/>
            <a:ext cx="84915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6" name="Picture 5" descr="DblListInit.png">
            <a:extLst>
              <a:ext uri="{FF2B5EF4-FFF2-40B4-BE49-F238E27FC236}">
                <a16:creationId xmlns:a16="http://schemas.microsoft.com/office/drawing/2014/main" id="{01E52202-A621-411E-84EB-F1FE3646CD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038600"/>
            <a:ext cx="2401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a:extLst>
              <a:ext uri="{FF2B5EF4-FFF2-40B4-BE49-F238E27FC236}">
                <a16:creationId xmlns:a16="http://schemas.microsoft.com/office/drawing/2014/main" id="{1637BD6C-9848-4815-8A86-A91AD915F0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A743D6-36E6-46CB-86B9-B33ED5981448}" type="slidenum">
              <a:rPr lang="en-US" altLang="en-US" sz="1400"/>
              <a:pPr eaLnBrk="1" hangingPunct="1"/>
              <a:t>95</a:t>
            </a:fld>
            <a:endParaRPr lang="en-US" altLang="en-US" sz="1400"/>
          </a:p>
        </p:txBody>
      </p:sp>
      <p:sp>
        <p:nvSpPr>
          <p:cNvPr id="98307" name="Rectangle 2">
            <a:extLst>
              <a:ext uri="{FF2B5EF4-FFF2-40B4-BE49-F238E27FC236}">
                <a16:creationId xmlns:a16="http://schemas.microsoft.com/office/drawing/2014/main" id="{954C5BBA-D312-4BB0-86A6-50CB87B1D7FC}"/>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Doubly Linked Insert</a:t>
            </a:r>
          </a:p>
        </p:txBody>
      </p:sp>
      <p:sp>
        <p:nvSpPr>
          <p:cNvPr id="98308" name="Rectangle 3">
            <a:extLst>
              <a:ext uri="{FF2B5EF4-FFF2-40B4-BE49-F238E27FC236}">
                <a16:creationId xmlns:a16="http://schemas.microsoft.com/office/drawing/2014/main" id="{AB2D8986-D1B0-45EB-A43F-5B6E47A0E1D4}"/>
              </a:ext>
            </a:extLst>
          </p:cNvPr>
          <p:cNvSpPr>
            <a:spLocks noGrp="1" noChangeArrowheads="1"/>
          </p:cNvSpPr>
          <p:nvPr>
            <p:ph type="body" idx="1"/>
          </p:nvPr>
        </p:nvSpPr>
        <p:spPr>
          <a:xfrm>
            <a:off x="455613" y="1600200"/>
            <a:ext cx="8226425" cy="4572000"/>
          </a:xfrm>
        </p:spPr>
        <p:txBody>
          <a:bodyPr/>
          <a:lstStyle/>
          <a:p>
            <a:pPr>
              <a:lnSpc>
                <a:spcPct val="90000"/>
              </a:lnSpc>
              <a:buFontTx/>
              <a:buNone/>
            </a:pPr>
            <a:endParaRPr lang="en-US" altLang="en-US" sz="2800">
              <a:latin typeface="Courier New" panose="02070309020205020404" pitchFamily="49" charset="0"/>
            </a:endParaRPr>
          </a:p>
        </p:txBody>
      </p:sp>
      <p:pic>
        <p:nvPicPr>
          <p:cNvPr id="98309" name="Picture 5" descr="DblListI.png">
            <a:extLst>
              <a:ext uri="{FF2B5EF4-FFF2-40B4-BE49-F238E27FC236}">
                <a16:creationId xmlns:a16="http://schemas.microsoft.com/office/drawing/2014/main" id="{8BBB9EB4-A50B-46E2-8D2E-81AE4C8E9B85}"/>
              </a:ext>
            </a:extLst>
          </p:cNvPr>
          <p:cNvPicPr>
            <a:picLocks noChangeAspect="1"/>
          </p:cNvPicPr>
          <p:nvPr/>
        </p:nvPicPr>
        <p:blipFill>
          <a:blip r:embed="rId3">
            <a:extLst>
              <a:ext uri="{28A0092B-C50C-407E-A947-70E740481C1C}">
                <a14:useLocalDpi xmlns:a14="http://schemas.microsoft.com/office/drawing/2010/main" val="0"/>
              </a:ext>
            </a:extLst>
          </a:blip>
          <a:srcRect l="22681" t="13333" r="28432" b="60001"/>
          <a:stretch>
            <a:fillRect/>
          </a:stretch>
        </p:blipFill>
        <p:spPr bwMode="auto">
          <a:xfrm>
            <a:off x="1219200" y="1524000"/>
            <a:ext cx="6705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a:extLst>
              <a:ext uri="{FF2B5EF4-FFF2-40B4-BE49-F238E27FC236}">
                <a16:creationId xmlns:a16="http://schemas.microsoft.com/office/drawing/2014/main" id="{43045BCE-790A-4BCA-9318-6D8AD66636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CBA615-FFD1-46F8-89B6-B222EBD631C0}" type="slidenum">
              <a:rPr lang="en-US" altLang="en-US" sz="1400"/>
              <a:pPr eaLnBrk="1" hangingPunct="1"/>
              <a:t>96</a:t>
            </a:fld>
            <a:endParaRPr lang="en-US" altLang="en-US" sz="1400"/>
          </a:p>
        </p:txBody>
      </p:sp>
      <p:sp>
        <p:nvSpPr>
          <p:cNvPr id="99331" name="Rectangle 2">
            <a:extLst>
              <a:ext uri="{FF2B5EF4-FFF2-40B4-BE49-F238E27FC236}">
                <a16:creationId xmlns:a16="http://schemas.microsoft.com/office/drawing/2014/main" id="{5D9E8205-374F-4BE0-AD67-2CD01CEE71EB}"/>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Doubly Linked Insert</a:t>
            </a:r>
          </a:p>
        </p:txBody>
      </p:sp>
      <p:sp>
        <p:nvSpPr>
          <p:cNvPr id="99332" name="Rectangle 3">
            <a:extLst>
              <a:ext uri="{FF2B5EF4-FFF2-40B4-BE49-F238E27FC236}">
                <a16:creationId xmlns:a16="http://schemas.microsoft.com/office/drawing/2014/main" id="{0B84D9B9-2B1E-4C7B-B180-29253E222743}"/>
              </a:ext>
            </a:extLst>
          </p:cNvPr>
          <p:cNvSpPr>
            <a:spLocks noGrp="1" noChangeArrowheads="1"/>
          </p:cNvSpPr>
          <p:nvPr>
            <p:ph type="body" idx="1"/>
          </p:nvPr>
        </p:nvSpPr>
        <p:spPr>
          <a:xfrm>
            <a:off x="455613" y="1600200"/>
            <a:ext cx="8226425" cy="4572000"/>
          </a:xfrm>
        </p:spPr>
        <p:txBody>
          <a:bodyPr/>
          <a:lstStyle/>
          <a:p>
            <a:pPr>
              <a:lnSpc>
                <a:spcPct val="70000"/>
              </a:lnSpc>
              <a:buFontTx/>
              <a:buNone/>
            </a:pPr>
            <a:r>
              <a:rPr lang="en-US" altLang="en-US" sz="2400" b="1">
                <a:latin typeface="Courier New" panose="02070309020205020404" pitchFamily="49" charset="0"/>
              </a:rPr>
              <a:t>public void insert(E it) {</a:t>
            </a:r>
          </a:p>
          <a:p>
            <a:pPr>
              <a:lnSpc>
                <a:spcPct val="70000"/>
              </a:lnSpc>
              <a:buFontTx/>
              <a:buNone/>
            </a:pPr>
            <a:r>
              <a:rPr lang="en-US" altLang="en-US" sz="2400" b="1">
                <a:latin typeface="Courier New" panose="02070309020205020404" pitchFamily="49" charset="0"/>
              </a:rPr>
              <a:t>  curr.setNext(</a:t>
            </a:r>
          </a:p>
          <a:p>
            <a:pPr>
              <a:lnSpc>
                <a:spcPct val="70000"/>
              </a:lnSpc>
              <a:buFontTx/>
              <a:buNone/>
            </a:pPr>
            <a:r>
              <a:rPr lang="en-US" altLang="en-US" sz="2400" b="1">
                <a:latin typeface="Courier New" panose="02070309020205020404" pitchFamily="49" charset="0"/>
              </a:rPr>
              <a:t>       new DLink&lt;E&gt;(it, curr, curr.next()));</a:t>
            </a:r>
          </a:p>
          <a:p>
            <a:pPr>
              <a:lnSpc>
                <a:spcPct val="70000"/>
              </a:lnSpc>
              <a:buFontTx/>
              <a:buNone/>
            </a:pPr>
            <a:r>
              <a:rPr lang="en-US" altLang="en-US" sz="2400" b="1">
                <a:latin typeface="Courier New" panose="02070309020205020404" pitchFamily="49" charset="0"/>
              </a:rPr>
              <a:t>  curr.next().next().setPrev(curr.next());</a:t>
            </a:r>
          </a:p>
          <a:p>
            <a:pPr>
              <a:lnSpc>
                <a:spcPct val="70000"/>
              </a:lnSpc>
              <a:buFontTx/>
              <a:buNone/>
            </a:pPr>
            <a:r>
              <a:rPr lang="en-US" altLang="en-US" sz="2400" b="1">
                <a:latin typeface="Courier New" panose="02070309020205020404" pitchFamily="49" charset="0"/>
              </a:rPr>
              <a:t>  cnt++;</a:t>
            </a:r>
          </a:p>
          <a:p>
            <a:pPr>
              <a:lnSpc>
                <a:spcPct val="70000"/>
              </a:lnSpc>
              <a:buFontTx/>
              <a:buNone/>
            </a:pPr>
            <a:r>
              <a:rPr lang="en-US" altLang="en-US" sz="2400" b="1">
                <a:latin typeface="Courier New" panose="02070309020205020404" pitchFamily="49" charset="0"/>
              </a:rPr>
              <a:t>}</a:t>
            </a:r>
          </a:p>
          <a:p>
            <a:pPr>
              <a:lnSpc>
                <a:spcPct val="70000"/>
              </a:lnSpc>
              <a:buFontTx/>
              <a:buNone/>
            </a:pPr>
            <a:endParaRPr lang="en-US" altLang="en-US" sz="2400">
              <a:latin typeface="Courier New" panose="02070309020205020404" pitchFamily="49"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a:extLst>
              <a:ext uri="{FF2B5EF4-FFF2-40B4-BE49-F238E27FC236}">
                <a16:creationId xmlns:a16="http://schemas.microsoft.com/office/drawing/2014/main" id="{9EB3235B-DA0A-4040-841F-A646912F5A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60678E-7BF2-472B-A56A-E3A323165644}" type="slidenum">
              <a:rPr lang="en-US" altLang="en-US" sz="1400"/>
              <a:pPr eaLnBrk="1" hangingPunct="1"/>
              <a:t>97</a:t>
            </a:fld>
            <a:endParaRPr lang="en-US" altLang="en-US" sz="1400"/>
          </a:p>
        </p:txBody>
      </p:sp>
      <p:sp>
        <p:nvSpPr>
          <p:cNvPr id="100355" name="Rectangle 2">
            <a:extLst>
              <a:ext uri="{FF2B5EF4-FFF2-40B4-BE49-F238E27FC236}">
                <a16:creationId xmlns:a16="http://schemas.microsoft.com/office/drawing/2014/main" id="{47D40932-1C29-48AB-97D9-80AD3A2544CA}"/>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Doubly Linked Remove</a:t>
            </a:r>
          </a:p>
        </p:txBody>
      </p:sp>
      <p:sp>
        <p:nvSpPr>
          <p:cNvPr id="100356" name="Rectangle 3">
            <a:extLst>
              <a:ext uri="{FF2B5EF4-FFF2-40B4-BE49-F238E27FC236}">
                <a16:creationId xmlns:a16="http://schemas.microsoft.com/office/drawing/2014/main" id="{2194B399-C43F-47C3-82FF-A5FD71642695}"/>
              </a:ext>
            </a:extLst>
          </p:cNvPr>
          <p:cNvSpPr>
            <a:spLocks noGrp="1" noChangeArrowheads="1"/>
          </p:cNvSpPr>
          <p:nvPr>
            <p:ph type="body" idx="1"/>
          </p:nvPr>
        </p:nvSpPr>
        <p:spPr>
          <a:xfrm>
            <a:off x="455613" y="1600200"/>
            <a:ext cx="8226425" cy="4572000"/>
          </a:xfrm>
        </p:spPr>
        <p:txBody>
          <a:bodyPr/>
          <a:lstStyle/>
          <a:p>
            <a:pPr>
              <a:lnSpc>
                <a:spcPct val="70000"/>
              </a:lnSpc>
              <a:buFontTx/>
              <a:buNone/>
            </a:pPr>
            <a:endParaRPr lang="en-US" altLang="en-US" sz="2800">
              <a:latin typeface="Courier New" panose="02070309020205020404" pitchFamily="49" charset="0"/>
            </a:endParaRPr>
          </a:p>
        </p:txBody>
      </p:sp>
      <p:pic>
        <p:nvPicPr>
          <p:cNvPr id="100357" name="Picture 5" descr="DblListD.png">
            <a:extLst>
              <a:ext uri="{FF2B5EF4-FFF2-40B4-BE49-F238E27FC236}">
                <a16:creationId xmlns:a16="http://schemas.microsoft.com/office/drawing/2014/main" id="{8CA9AB1B-1142-4EAD-89D2-63FB3551F81B}"/>
              </a:ext>
            </a:extLst>
          </p:cNvPr>
          <p:cNvPicPr>
            <a:picLocks noChangeAspect="1"/>
          </p:cNvPicPr>
          <p:nvPr/>
        </p:nvPicPr>
        <p:blipFill>
          <a:blip r:embed="rId3">
            <a:extLst>
              <a:ext uri="{28A0092B-C50C-407E-A947-70E740481C1C}">
                <a14:useLocalDpi xmlns:a14="http://schemas.microsoft.com/office/drawing/2010/main" val="0"/>
              </a:ext>
            </a:extLst>
          </a:blip>
          <a:srcRect l="22681" t="14444" r="38496" b="64445"/>
          <a:stretch>
            <a:fillRect/>
          </a:stretch>
        </p:blipFill>
        <p:spPr bwMode="auto">
          <a:xfrm>
            <a:off x="1295400" y="1524000"/>
            <a:ext cx="67135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a:extLst>
              <a:ext uri="{FF2B5EF4-FFF2-40B4-BE49-F238E27FC236}">
                <a16:creationId xmlns:a16="http://schemas.microsoft.com/office/drawing/2014/main" id="{4E0B2BBB-E933-4869-A2E9-2DA8C61B4D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60CD3A-FA26-4D03-8C1D-33E6140CB4BF}" type="slidenum">
              <a:rPr lang="en-US" altLang="en-US" sz="1400"/>
              <a:pPr eaLnBrk="1" hangingPunct="1"/>
              <a:t>98</a:t>
            </a:fld>
            <a:endParaRPr lang="en-US" altLang="en-US" sz="1400"/>
          </a:p>
        </p:txBody>
      </p:sp>
      <p:sp>
        <p:nvSpPr>
          <p:cNvPr id="101379" name="Rectangle 2">
            <a:extLst>
              <a:ext uri="{FF2B5EF4-FFF2-40B4-BE49-F238E27FC236}">
                <a16:creationId xmlns:a16="http://schemas.microsoft.com/office/drawing/2014/main" id="{431D143D-8B43-4A56-B5B9-5094989C97B6}"/>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Doubly Linked Remove</a:t>
            </a:r>
          </a:p>
        </p:txBody>
      </p:sp>
      <p:sp>
        <p:nvSpPr>
          <p:cNvPr id="101380" name="Rectangle 3">
            <a:extLst>
              <a:ext uri="{FF2B5EF4-FFF2-40B4-BE49-F238E27FC236}">
                <a16:creationId xmlns:a16="http://schemas.microsoft.com/office/drawing/2014/main" id="{66F5659E-CF14-46BB-9CF6-338873E44D2B}"/>
              </a:ext>
            </a:extLst>
          </p:cNvPr>
          <p:cNvSpPr>
            <a:spLocks noGrp="1" noChangeArrowheads="1"/>
          </p:cNvSpPr>
          <p:nvPr>
            <p:ph type="body" idx="1"/>
          </p:nvPr>
        </p:nvSpPr>
        <p:spPr>
          <a:xfrm>
            <a:off x="455613" y="1600200"/>
            <a:ext cx="8226425" cy="4572000"/>
          </a:xfrm>
        </p:spPr>
        <p:txBody>
          <a:bodyPr/>
          <a:lstStyle/>
          <a:p>
            <a:pPr>
              <a:lnSpc>
                <a:spcPct val="70000"/>
              </a:lnSpc>
              <a:buFontTx/>
              <a:buNone/>
            </a:pPr>
            <a:r>
              <a:rPr lang="en-US" altLang="en-US" sz="2400" b="1">
                <a:latin typeface="Courier New" panose="02070309020205020404" pitchFamily="49" charset="0"/>
              </a:rPr>
              <a:t>public E remove() {</a:t>
            </a:r>
          </a:p>
          <a:p>
            <a:pPr>
              <a:lnSpc>
                <a:spcPct val="70000"/>
              </a:lnSpc>
              <a:buFontTx/>
              <a:buNone/>
            </a:pPr>
            <a:r>
              <a:rPr lang="en-US" altLang="en-US" sz="2400" b="1">
                <a:latin typeface="Courier New" panose="02070309020205020404" pitchFamily="49" charset="0"/>
              </a:rPr>
              <a:t>  if (curr.next() == tail) return null; </a:t>
            </a:r>
          </a:p>
          <a:p>
            <a:pPr>
              <a:lnSpc>
                <a:spcPct val="70000"/>
              </a:lnSpc>
              <a:buFontTx/>
              <a:buNone/>
            </a:pPr>
            <a:r>
              <a:rPr lang="en-US" altLang="en-US" sz="2400" b="1">
                <a:latin typeface="Courier New" panose="02070309020205020404" pitchFamily="49" charset="0"/>
              </a:rPr>
              <a:t>  E it = curr.next().element();</a:t>
            </a:r>
          </a:p>
          <a:p>
            <a:pPr>
              <a:lnSpc>
                <a:spcPct val="70000"/>
              </a:lnSpc>
              <a:buFontTx/>
              <a:buNone/>
            </a:pPr>
            <a:r>
              <a:rPr lang="en-US" altLang="en-US" sz="2400" b="1">
                <a:latin typeface="Courier New" panose="02070309020205020404" pitchFamily="49" charset="0"/>
              </a:rPr>
              <a:t>  curr.next().next().setPrev(curr);</a:t>
            </a:r>
          </a:p>
          <a:p>
            <a:pPr>
              <a:lnSpc>
                <a:spcPct val="70000"/>
              </a:lnSpc>
              <a:buFontTx/>
              <a:buNone/>
            </a:pPr>
            <a:r>
              <a:rPr lang="en-US" altLang="en-US" sz="2400" b="1">
                <a:latin typeface="Courier New" panose="02070309020205020404" pitchFamily="49" charset="0"/>
              </a:rPr>
              <a:t>  curr.setNext(curr.next().next());</a:t>
            </a:r>
          </a:p>
          <a:p>
            <a:pPr>
              <a:lnSpc>
                <a:spcPct val="70000"/>
              </a:lnSpc>
              <a:buFontTx/>
              <a:buNone/>
            </a:pPr>
            <a:r>
              <a:rPr lang="en-US" altLang="en-US" sz="2400" b="1">
                <a:latin typeface="Courier New" panose="02070309020205020404" pitchFamily="49" charset="0"/>
              </a:rPr>
              <a:t>  cnt--; </a:t>
            </a:r>
          </a:p>
          <a:p>
            <a:pPr>
              <a:lnSpc>
                <a:spcPct val="70000"/>
              </a:lnSpc>
              <a:buFontTx/>
              <a:buNone/>
            </a:pPr>
            <a:r>
              <a:rPr lang="en-US" altLang="en-US" sz="2400" b="1">
                <a:latin typeface="Courier New" panose="02070309020205020404" pitchFamily="49" charset="0"/>
              </a:rPr>
              <a:t>  return it; </a:t>
            </a:r>
          </a:p>
          <a:p>
            <a:pPr>
              <a:lnSpc>
                <a:spcPct val="70000"/>
              </a:lnSpc>
              <a:buFontTx/>
              <a:buNone/>
            </a:pPr>
            <a:r>
              <a:rPr lang="en-US" altLang="en-US" sz="2400" b="1">
                <a:latin typeface="Courier New" panose="02070309020205020404" pitchFamily="49" charset="0"/>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a:extLst>
              <a:ext uri="{FF2B5EF4-FFF2-40B4-BE49-F238E27FC236}">
                <a16:creationId xmlns:a16="http://schemas.microsoft.com/office/drawing/2014/main" id="{27B7F8F4-0A5F-4C42-8CAC-7EE70C7F12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397792-C05C-45C3-9204-6CBB75DB25F8}" type="slidenum">
              <a:rPr lang="en-US" altLang="en-US" sz="1400"/>
              <a:pPr eaLnBrk="1" hangingPunct="1"/>
              <a:t>99</a:t>
            </a:fld>
            <a:endParaRPr lang="en-US" altLang="en-US" sz="1400"/>
          </a:p>
        </p:txBody>
      </p:sp>
      <p:sp>
        <p:nvSpPr>
          <p:cNvPr id="102403" name="Rectangle 2">
            <a:extLst>
              <a:ext uri="{FF2B5EF4-FFF2-40B4-BE49-F238E27FC236}">
                <a16:creationId xmlns:a16="http://schemas.microsoft.com/office/drawing/2014/main" id="{E4C4E937-A02D-455A-A5E8-E2A7DB92EAF4}"/>
              </a:ext>
            </a:extLst>
          </p:cNvPr>
          <p:cNvSpPr>
            <a:spLocks noGrp="1" noChangeArrowheads="1"/>
          </p:cNvSpPr>
          <p:nvPr>
            <p:ph type="title"/>
          </p:nvPr>
        </p:nvSpPr>
        <p:spPr>
          <a:xfrm>
            <a:off x="455613" y="365125"/>
            <a:ext cx="8226425" cy="914400"/>
          </a:xfrm>
        </p:spPr>
        <p:txBody>
          <a:bodyPr/>
          <a:lstStyle/>
          <a:p>
            <a:r>
              <a:rPr lang="en-US" altLang="en-US">
                <a:latin typeface="Helvetica" panose="020B0604020202020204" pitchFamily="34" charset="0"/>
              </a:rPr>
              <a:t>Stacks</a:t>
            </a:r>
          </a:p>
        </p:txBody>
      </p:sp>
      <p:sp>
        <p:nvSpPr>
          <p:cNvPr id="102404" name="Rectangle 3">
            <a:extLst>
              <a:ext uri="{FF2B5EF4-FFF2-40B4-BE49-F238E27FC236}">
                <a16:creationId xmlns:a16="http://schemas.microsoft.com/office/drawing/2014/main" id="{E2D7D483-9FBB-4BB8-B10C-EE38B1C12A1C}"/>
              </a:ext>
            </a:extLst>
          </p:cNvPr>
          <p:cNvSpPr>
            <a:spLocks noGrp="1" noChangeArrowheads="1"/>
          </p:cNvSpPr>
          <p:nvPr>
            <p:ph type="body" idx="1"/>
          </p:nvPr>
        </p:nvSpPr>
        <p:spPr>
          <a:xfrm>
            <a:off x="455613" y="1600200"/>
            <a:ext cx="8226425" cy="4572000"/>
          </a:xfrm>
        </p:spPr>
        <p:txBody>
          <a:bodyPr/>
          <a:lstStyle/>
          <a:p>
            <a:pPr>
              <a:lnSpc>
                <a:spcPct val="80000"/>
              </a:lnSpc>
              <a:buFontTx/>
              <a:buNone/>
            </a:pPr>
            <a:r>
              <a:rPr lang="en-US" altLang="en-US">
                <a:latin typeface="Helvetica" panose="020B0604020202020204" pitchFamily="34" charset="0"/>
              </a:rPr>
              <a:t>LIFO: Last In, First Out.</a:t>
            </a:r>
          </a:p>
          <a:p>
            <a:pPr>
              <a:lnSpc>
                <a:spcPct val="50000"/>
              </a:lnSpc>
              <a:buFontTx/>
              <a:buNone/>
            </a:pPr>
            <a:endParaRPr lang="en-US" altLang="en-US">
              <a:latin typeface="Helvetica" panose="020B0604020202020204" pitchFamily="34" charset="0"/>
            </a:endParaRPr>
          </a:p>
          <a:p>
            <a:pPr>
              <a:lnSpc>
                <a:spcPct val="80000"/>
              </a:lnSpc>
              <a:buFontTx/>
              <a:buNone/>
            </a:pPr>
            <a:r>
              <a:rPr lang="en-US" altLang="en-US">
                <a:latin typeface="Helvetica" panose="020B0604020202020204" pitchFamily="34" charset="0"/>
              </a:rPr>
              <a:t>Restricted form of list: Insert and remove only at front of list.</a:t>
            </a:r>
          </a:p>
          <a:p>
            <a:pPr>
              <a:lnSpc>
                <a:spcPct val="50000"/>
              </a:lnSpc>
              <a:buFontTx/>
              <a:buNone/>
            </a:pPr>
            <a:endParaRPr lang="en-US" altLang="en-US">
              <a:latin typeface="Helvetica" panose="020B0604020202020204" pitchFamily="34" charset="0"/>
            </a:endParaRPr>
          </a:p>
          <a:p>
            <a:pPr>
              <a:lnSpc>
                <a:spcPct val="70000"/>
              </a:lnSpc>
              <a:buFontTx/>
              <a:buNone/>
            </a:pPr>
            <a:r>
              <a:rPr lang="en-US" altLang="en-US">
                <a:latin typeface="Helvetica" panose="020B0604020202020204" pitchFamily="34" charset="0"/>
              </a:rPr>
              <a:t>Notation:</a:t>
            </a:r>
          </a:p>
          <a:p>
            <a:pPr>
              <a:lnSpc>
                <a:spcPct val="70000"/>
              </a:lnSpc>
            </a:pPr>
            <a:r>
              <a:rPr lang="en-US" altLang="en-US">
                <a:latin typeface="Helvetica" panose="020B0604020202020204" pitchFamily="34" charset="0"/>
              </a:rPr>
              <a:t>Insert: PUSH</a:t>
            </a:r>
          </a:p>
          <a:p>
            <a:pPr>
              <a:lnSpc>
                <a:spcPct val="70000"/>
              </a:lnSpc>
            </a:pPr>
            <a:r>
              <a:rPr lang="en-US" altLang="en-US">
                <a:latin typeface="Helvetica" panose="020B0604020202020204" pitchFamily="34" charset="0"/>
              </a:rPr>
              <a:t>Remove: POP</a:t>
            </a:r>
          </a:p>
          <a:p>
            <a:pPr>
              <a:lnSpc>
                <a:spcPct val="70000"/>
              </a:lnSpc>
            </a:pPr>
            <a:r>
              <a:rPr lang="en-US" altLang="en-US">
                <a:latin typeface="Helvetica" panose="020B0604020202020204" pitchFamily="34" charset="0"/>
              </a:rPr>
              <a:t>The accessible element is called TOP.</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28037</TotalTime>
  <Words>22125</Words>
  <Application>Microsoft Office PowerPoint</Application>
  <PresentationFormat>On-screen Show (4:3)</PresentationFormat>
  <Paragraphs>3376</Paragraphs>
  <Slides>311</Slides>
  <Notes>303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311</vt:i4>
      </vt:variant>
    </vt:vector>
  </HeadingPairs>
  <TitlesOfParts>
    <vt:vector size="319" baseType="lpstr">
      <vt:lpstr>Times New Roman</vt:lpstr>
      <vt:lpstr>Arial</vt:lpstr>
      <vt:lpstr>Helvetica</vt:lpstr>
      <vt:lpstr>Symbol</vt:lpstr>
      <vt:lpstr>Courier New</vt:lpstr>
      <vt:lpstr>MS Mincho</vt:lpstr>
      <vt:lpstr>Default Design</vt:lpstr>
      <vt:lpstr>Microsoft Equation 3.0</vt:lpstr>
      <vt:lpstr>PowerPoint Presentation</vt:lpstr>
      <vt:lpstr>Goals of this Course</vt:lpstr>
      <vt:lpstr>Role in the Curriculum</vt:lpstr>
      <vt:lpstr>The Need for Data Structures</vt:lpstr>
      <vt:lpstr>Efficiency</vt:lpstr>
      <vt:lpstr>Selecting a Data Structure</vt:lpstr>
      <vt:lpstr>Costs and Benefits</vt:lpstr>
      <vt:lpstr>Costs and Benefits (cont)</vt:lpstr>
      <vt:lpstr>Some Questions to Ask</vt:lpstr>
      <vt:lpstr>Abstract Data Types</vt:lpstr>
      <vt:lpstr>Data Structure</vt:lpstr>
      <vt:lpstr>Metaphors</vt:lpstr>
      <vt:lpstr>Logical vs. Physical Form</vt:lpstr>
      <vt:lpstr>PowerPoint Presentation</vt:lpstr>
      <vt:lpstr>Example 1.8</vt:lpstr>
      <vt:lpstr>PowerPoint Presentation</vt:lpstr>
      <vt:lpstr>PowerPoint Presentation</vt:lpstr>
      <vt:lpstr>PowerPoint Presentation</vt:lpstr>
      <vt:lpstr>Real Results #3</vt:lpstr>
      <vt:lpstr>PowerPoint Presentation</vt:lpstr>
      <vt:lpstr>Incremental Development</vt:lpstr>
      <vt:lpstr>Mathematical Background</vt:lpstr>
      <vt:lpstr>Logarithm</vt:lpstr>
      <vt:lpstr>Summation</vt:lpstr>
      <vt:lpstr>Recursion</vt:lpstr>
      <vt:lpstr>Mathematical Proof</vt:lpstr>
      <vt:lpstr>Estimation Techniques</vt:lpstr>
      <vt:lpstr>Estimation Example</vt:lpstr>
      <vt:lpstr>Algorithm Efficiency</vt:lpstr>
      <vt:lpstr>Algorithm Efficiency (cont)</vt:lpstr>
      <vt:lpstr>How to Measure Efficiency?</vt:lpstr>
      <vt:lpstr>Examples of Growth Rate</vt:lpstr>
      <vt:lpstr>Examples (cont)</vt:lpstr>
      <vt:lpstr>Growth Rate Graph</vt:lpstr>
      <vt:lpstr>Best, Worst, Average Cases</vt:lpstr>
      <vt:lpstr>Which Analysis to Use?</vt:lpstr>
      <vt:lpstr>Faster Computer or Algorithm?</vt:lpstr>
      <vt:lpstr>Asymptotic Analysis: Big-oh</vt:lpstr>
      <vt:lpstr>Big-oh Notation (cont)</vt:lpstr>
      <vt:lpstr>Big-Oh Examples</vt:lpstr>
      <vt:lpstr>Big-Oh Examples (2)</vt:lpstr>
      <vt:lpstr>A Common Misunderstanding</vt:lpstr>
      <vt:lpstr>Big-Omega</vt:lpstr>
      <vt:lpstr>Big-Omega Example</vt:lpstr>
      <vt:lpstr>Theta Notation</vt:lpstr>
      <vt:lpstr>A Common Misunderstanding</vt:lpstr>
      <vt:lpstr>Simplifying Rules</vt:lpstr>
      <vt:lpstr>Time Complexity Examples (1)</vt:lpstr>
      <vt:lpstr>Time Complexity Examples (2)</vt:lpstr>
      <vt:lpstr>Time Complexity Examples (3)</vt:lpstr>
      <vt:lpstr>Time Complexity Examples (4)</vt:lpstr>
      <vt:lpstr>Binary Search</vt:lpstr>
      <vt:lpstr>Binary Search</vt:lpstr>
      <vt:lpstr>Other Control Statements</vt:lpstr>
      <vt:lpstr>Problems</vt:lpstr>
      <vt:lpstr>Problems (cont)</vt:lpstr>
      <vt:lpstr>Algorithms and Programs</vt:lpstr>
      <vt:lpstr>Analyzing Problems</vt:lpstr>
      <vt:lpstr>Analyzing Problems: Example</vt:lpstr>
      <vt:lpstr>Space/Time Tradeoff Principle</vt:lpstr>
      <vt:lpstr>Multiple Parameters</vt:lpstr>
      <vt:lpstr>Space Complexity</vt:lpstr>
      <vt:lpstr>Lists</vt:lpstr>
      <vt:lpstr>List Implementation Concepts</vt:lpstr>
      <vt:lpstr>List ADT</vt:lpstr>
      <vt:lpstr>List ADT Examples</vt:lpstr>
      <vt:lpstr>List Find Function</vt:lpstr>
      <vt:lpstr>Array-Based List Insert</vt:lpstr>
      <vt:lpstr>Array-Based List Class (1)</vt:lpstr>
      <vt:lpstr>Array-Based List Class (2)</vt:lpstr>
      <vt:lpstr>Array-Based List Class (3)</vt:lpstr>
      <vt:lpstr>Insert</vt:lpstr>
      <vt:lpstr>Append</vt:lpstr>
      <vt:lpstr>Remove</vt:lpstr>
      <vt:lpstr>Linked List Manipulation</vt:lpstr>
      <vt:lpstr>Link Class</vt:lpstr>
      <vt:lpstr>Linked List Position (1)</vt:lpstr>
      <vt:lpstr>Linked List Position (2)</vt:lpstr>
      <vt:lpstr>Linked List Class (1)</vt:lpstr>
      <vt:lpstr>Linked List Class (2)</vt:lpstr>
      <vt:lpstr>Insertion</vt:lpstr>
      <vt:lpstr>Insert/Append</vt:lpstr>
      <vt:lpstr>Removal</vt:lpstr>
      <vt:lpstr>Remove</vt:lpstr>
      <vt:lpstr>Prev</vt:lpstr>
      <vt:lpstr>Get/Set Position</vt:lpstr>
      <vt:lpstr>Comparison of Implementations</vt:lpstr>
      <vt:lpstr>Space Comparison</vt:lpstr>
      <vt:lpstr>Space Example</vt:lpstr>
      <vt:lpstr>Freelists</vt:lpstr>
      <vt:lpstr>Link Class Extensions</vt:lpstr>
      <vt:lpstr>Using Freelist</vt:lpstr>
      <vt:lpstr>Doubly Linked Lists</vt:lpstr>
      <vt:lpstr>Doubly Linked Lists</vt:lpstr>
      <vt:lpstr>Doubly Linked Insert</vt:lpstr>
      <vt:lpstr>Doubly Linked Insert</vt:lpstr>
      <vt:lpstr>Doubly Linked Remove</vt:lpstr>
      <vt:lpstr>Doubly Linked Remove</vt:lpstr>
      <vt:lpstr>Stacks</vt:lpstr>
      <vt:lpstr>Stack ADT</vt:lpstr>
      <vt:lpstr>Array-Based Stack</vt:lpstr>
      <vt:lpstr>Linked Stack</vt:lpstr>
      <vt:lpstr>Queues</vt:lpstr>
      <vt:lpstr>Queue Implementation (1)</vt:lpstr>
      <vt:lpstr>Queue Implementation (2)</vt:lpstr>
      <vt:lpstr>Dictionary</vt:lpstr>
      <vt:lpstr>Records and Keys</vt:lpstr>
      <vt:lpstr>Dictionary ADT</vt:lpstr>
      <vt:lpstr>Payroll Class</vt:lpstr>
      <vt:lpstr>Using Dictionary</vt:lpstr>
      <vt:lpstr>Unsorted List Dictionary</vt:lpstr>
      <vt:lpstr>Sorted vs. Unsorted List Dictionaries</vt:lpstr>
      <vt:lpstr>Binary Trees</vt:lpstr>
      <vt:lpstr>Binary Tree Example</vt:lpstr>
      <vt:lpstr>Full and Complete Binary Trees</vt:lpstr>
      <vt:lpstr>Full Binary Tree Theorem (1)</vt:lpstr>
      <vt:lpstr>Full Binary Tree Theorem (2)</vt:lpstr>
      <vt:lpstr>Full Binary Tree Corollary</vt:lpstr>
      <vt:lpstr>Binary Tree Node Class</vt:lpstr>
      <vt:lpstr>Traversals (1)</vt:lpstr>
      <vt:lpstr>Traversals (2)</vt:lpstr>
      <vt:lpstr>Traversals (3)</vt:lpstr>
      <vt:lpstr>Traversals (3)</vt:lpstr>
      <vt:lpstr>Recursion Examples 1</vt:lpstr>
      <vt:lpstr>Recursion Examples 2</vt:lpstr>
      <vt:lpstr>Binary Tree Implementation (1)</vt:lpstr>
      <vt:lpstr>Binary Tree Implementation (2)</vt:lpstr>
      <vt:lpstr>Inheritance (1)</vt:lpstr>
      <vt:lpstr>Inheritance (2)</vt:lpstr>
      <vt:lpstr>Inheritance (3)</vt:lpstr>
      <vt:lpstr>Design Patterns</vt:lpstr>
      <vt:lpstr>Composite Design Pattern (1)</vt:lpstr>
      <vt:lpstr>Composite (2)</vt:lpstr>
      <vt:lpstr>Composite (3)</vt:lpstr>
      <vt:lpstr>Space Overhead (1)</vt:lpstr>
      <vt:lpstr>Space Overhead (2)</vt:lpstr>
      <vt:lpstr>Binary Search Trees</vt:lpstr>
      <vt:lpstr>BSTNode (1)</vt:lpstr>
      <vt:lpstr>BSTNode (2)</vt:lpstr>
      <vt:lpstr>BST (1)</vt:lpstr>
      <vt:lpstr>BST (2)</vt:lpstr>
      <vt:lpstr>BST (3)</vt:lpstr>
      <vt:lpstr>BST Search</vt:lpstr>
      <vt:lpstr>BST Insert (1)</vt:lpstr>
      <vt:lpstr>BST Insert (2)</vt:lpstr>
      <vt:lpstr>Get/Remove Minimum Value</vt:lpstr>
      <vt:lpstr>BST Remove (1)</vt:lpstr>
      <vt:lpstr>BST Remove (2)</vt:lpstr>
      <vt:lpstr>BST Remove (3)</vt:lpstr>
      <vt:lpstr>Time Complexity of BST Operations</vt:lpstr>
      <vt:lpstr>Array Implementation (1)</vt:lpstr>
      <vt:lpstr>Array Implementation (1)</vt:lpstr>
      <vt:lpstr>Priority Queues (1)</vt:lpstr>
      <vt:lpstr>Priority Queues (2)</vt:lpstr>
      <vt:lpstr>Heaps</vt:lpstr>
      <vt:lpstr>Max Heap Example</vt:lpstr>
      <vt:lpstr>Max Heap Implementation (1)</vt:lpstr>
      <vt:lpstr>Sift Down</vt:lpstr>
      <vt:lpstr>RemoveMax, Insert</vt:lpstr>
      <vt:lpstr>Example of Root Deletion</vt:lpstr>
      <vt:lpstr>Heap Building</vt:lpstr>
      <vt:lpstr>Heap Building Analysis</vt:lpstr>
      <vt:lpstr>Programmer’s View of Files</vt:lpstr>
      <vt:lpstr>Java File Functions</vt:lpstr>
      <vt:lpstr>Primary vs. Secondary Storage</vt:lpstr>
      <vt:lpstr>Comparisons</vt:lpstr>
      <vt:lpstr>Golden Rule of File Processing</vt:lpstr>
      <vt:lpstr>Disk Drives</vt:lpstr>
      <vt:lpstr>Sectors</vt:lpstr>
      <vt:lpstr>Terms</vt:lpstr>
      <vt:lpstr>Seek Time</vt:lpstr>
      <vt:lpstr>Other Factors</vt:lpstr>
      <vt:lpstr>Disk Spec Example</vt:lpstr>
      <vt:lpstr>Disk Access Cost Example (1)</vt:lpstr>
      <vt:lpstr>Disk Access Cost Example (2)</vt:lpstr>
      <vt:lpstr>How Much to Read?</vt:lpstr>
      <vt:lpstr>More Recent Drive Specs</vt:lpstr>
      <vt:lpstr>Buffers</vt:lpstr>
      <vt:lpstr>Buffer Pools</vt:lpstr>
      <vt:lpstr>Buffer Pools</vt:lpstr>
      <vt:lpstr>Organizing Buffer Pools</vt:lpstr>
      <vt:lpstr>Bufferpool ADT: Message Passing</vt:lpstr>
      <vt:lpstr>Bufferpool ADT: Buffer Passing</vt:lpstr>
      <vt:lpstr>Design Issues</vt:lpstr>
      <vt:lpstr>Some Goals</vt:lpstr>
      <vt:lpstr>Improved Interface</vt:lpstr>
      <vt:lpstr>External Sorting</vt:lpstr>
      <vt:lpstr>Model of External Computation</vt:lpstr>
      <vt:lpstr>Key Sorting</vt:lpstr>
      <vt:lpstr>Simple External Mergesort (1)</vt:lpstr>
      <vt:lpstr>Simple External Mergesort (2)</vt:lpstr>
      <vt:lpstr>Simple External Mergesort (3)</vt:lpstr>
      <vt:lpstr>Problems with Simple Mergesort</vt:lpstr>
      <vt:lpstr>Breaking a File into Runs</vt:lpstr>
      <vt:lpstr>Replacement Selection (1)</vt:lpstr>
      <vt:lpstr>Replacement Selection (2)</vt:lpstr>
      <vt:lpstr>RS Example</vt:lpstr>
      <vt:lpstr>Snowplow Analogy (1)</vt:lpstr>
      <vt:lpstr>Snowplow Analogy (2)</vt:lpstr>
      <vt:lpstr>Problems with Simple Merge</vt:lpstr>
      <vt:lpstr>Multiway Merge (1)</vt:lpstr>
      <vt:lpstr>Multiway Merge (2)</vt:lpstr>
      <vt:lpstr>Limits to Multiway Merge (1)</vt:lpstr>
      <vt:lpstr>Limits to Multiway Merge (2)</vt:lpstr>
      <vt:lpstr>General Principles</vt:lpstr>
      <vt:lpstr>Indexing</vt:lpstr>
      <vt:lpstr>Files and Indexing</vt:lpstr>
      <vt:lpstr>Keys and Indexing</vt:lpstr>
      <vt:lpstr>Linear Indexing (1)</vt:lpstr>
      <vt:lpstr>Linear Indexing (2)</vt:lpstr>
      <vt:lpstr>Tree Indexing (1)</vt:lpstr>
      <vt:lpstr>Tree Indexing (2)</vt:lpstr>
      <vt:lpstr>2-3 Tree</vt:lpstr>
      <vt:lpstr>2-3 Tree Example</vt:lpstr>
      <vt:lpstr>2-3 Tree Insertion (1)</vt:lpstr>
      <vt:lpstr>2-3 Tree Insertion (2)</vt:lpstr>
      <vt:lpstr>2-3 Tree Insertion (3)</vt:lpstr>
      <vt:lpstr>B-Trees (1)</vt:lpstr>
      <vt:lpstr>B-Trees (2)</vt:lpstr>
      <vt:lpstr>B-Tree Definition</vt:lpstr>
      <vt:lpstr>B-Tree Search</vt:lpstr>
      <vt:lpstr>B+-Trees</vt:lpstr>
      <vt:lpstr>B+-Tree Example</vt:lpstr>
      <vt:lpstr>B+-Tree Insertion</vt:lpstr>
      <vt:lpstr>B+-Tree Deletion (1)</vt:lpstr>
      <vt:lpstr>B+-Tree Deletion (2)</vt:lpstr>
      <vt:lpstr>B+-Tree Deletion (3)</vt:lpstr>
      <vt:lpstr>B-Tree Space Analysis (1)</vt:lpstr>
      <vt:lpstr>B-Tree Space Analysis (2)</vt:lpstr>
      <vt:lpstr>Graphs</vt:lpstr>
      <vt:lpstr>Graphs (2)</vt:lpstr>
      <vt:lpstr>Paths and Cycles</vt:lpstr>
      <vt:lpstr>Connected Components</vt:lpstr>
      <vt:lpstr>Directed Representation</vt:lpstr>
      <vt:lpstr>Undirected Representation</vt:lpstr>
      <vt:lpstr>Representation Costs</vt:lpstr>
      <vt:lpstr>Graph ADT</vt:lpstr>
      <vt:lpstr>Graph Traversals</vt:lpstr>
      <vt:lpstr>Graph Traversals (2)</vt:lpstr>
      <vt:lpstr>Depth First Search (1)</vt:lpstr>
      <vt:lpstr>Depth First Search (2)</vt:lpstr>
      <vt:lpstr>Breadth First Search (1)</vt:lpstr>
      <vt:lpstr>Breadth First Search (2)</vt:lpstr>
      <vt:lpstr>Breadth First Search (3)</vt:lpstr>
      <vt:lpstr>Topological Sort (1)</vt:lpstr>
      <vt:lpstr>Topological Sort (2)</vt:lpstr>
      <vt:lpstr>Topological Sort (3)</vt:lpstr>
      <vt:lpstr>Queue-Based Topsort</vt:lpstr>
      <vt:lpstr>Shortest Paths Problems</vt:lpstr>
      <vt:lpstr>Shortest Paths Definitions</vt:lpstr>
      <vt:lpstr>Single-Source Shortest Paths</vt:lpstr>
      <vt:lpstr>Example Graph</vt:lpstr>
      <vt:lpstr>Dijkstra’s Algorithm Example</vt:lpstr>
      <vt:lpstr>Dijkstra’s Implementation</vt:lpstr>
      <vt:lpstr>Implementing minVertex</vt:lpstr>
      <vt:lpstr>Approach 1</vt:lpstr>
      <vt:lpstr>Approach 2</vt:lpstr>
      <vt:lpstr>Minimal Cost Spanning Trees</vt:lpstr>
      <vt:lpstr>MST Example</vt:lpstr>
      <vt:lpstr>Prim’s MST Algorithm</vt:lpstr>
      <vt:lpstr>Alternate Implementation</vt:lpstr>
      <vt:lpstr>Kruskal’s MST Algorithm (1)</vt:lpstr>
      <vt:lpstr>Kruskal’s MST Algorithm (2)</vt:lpstr>
      <vt:lpstr>Kruskal’s MST Algorithm (3)</vt:lpstr>
      <vt:lpstr>Huffman Coding Trees</vt:lpstr>
      <vt:lpstr>Huffman Tree Construction (1)</vt:lpstr>
      <vt:lpstr>Huffman Tree Construction (2)</vt:lpstr>
      <vt:lpstr>Assigning Codes</vt:lpstr>
      <vt:lpstr>Coding and Decoding</vt:lpstr>
      <vt:lpstr>Search Tree vs. Trie</vt:lpstr>
      <vt:lpstr>General Trees</vt:lpstr>
      <vt:lpstr>General Tree Node</vt:lpstr>
      <vt:lpstr>General Tree Traversal</vt:lpstr>
      <vt:lpstr>Parent Pointer Implementation</vt:lpstr>
      <vt:lpstr>Equivalence Class Problem</vt:lpstr>
      <vt:lpstr>Union/Find</vt:lpstr>
      <vt:lpstr>Equiv Class Processing (1)</vt:lpstr>
      <vt:lpstr>Equiv Class Processing (2)</vt:lpstr>
      <vt:lpstr>Path Compression</vt:lpstr>
      <vt:lpstr>Lists of Children</vt:lpstr>
      <vt:lpstr>Leftmost Child/Right Sibling (1)</vt:lpstr>
      <vt:lpstr>Leftmost Child/Right Sibling (2)</vt:lpstr>
      <vt:lpstr>Linked Implementations (1)</vt:lpstr>
      <vt:lpstr>Linked Implementations (2)</vt:lpstr>
      <vt:lpstr>Efficient Linked Implementation</vt:lpstr>
      <vt:lpstr>Sequential Implementations (1)</vt:lpstr>
      <vt:lpstr>Sequential Implementations (2)</vt:lpstr>
      <vt:lpstr>Search</vt:lpstr>
      <vt:lpstr>Successful vs. Unsuccessful</vt:lpstr>
      <vt:lpstr>Approaches to Search</vt:lpstr>
      <vt:lpstr>Average Cost for Sequential Search</vt:lpstr>
      <vt:lpstr>Average Cost (cont)</vt:lpstr>
      <vt:lpstr>Generalizing Average Cost</vt:lpstr>
      <vt:lpstr>Searching Ordered Arrays</vt:lpstr>
      <vt:lpstr>Jump Search</vt:lpstr>
      <vt:lpstr>Analysis of Jump Search</vt:lpstr>
      <vt:lpstr>Jump Search Analysis (cont)</vt:lpstr>
      <vt:lpstr>Lessons</vt:lpstr>
      <vt:lpstr>Interpolation Search</vt:lpstr>
      <vt:lpstr>Quadratic Binary Search</vt:lpstr>
      <vt:lpstr>Quadratic Binary Search (cont)</vt:lpstr>
      <vt:lpstr>QBS Probe Count</vt:lpstr>
      <vt:lpstr>Comparison</vt:lpstr>
      <vt:lpstr>Lists Ordered by Frequency</vt:lpstr>
      <vt:lpstr>Examples(1)</vt:lpstr>
      <vt:lpstr>Examples(2)</vt:lpstr>
      <vt:lpstr>Zipf Distributions</vt:lpstr>
      <vt:lpstr>Self-Organizing Lists</vt:lpstr>
      <vt:lpstr>Heuristics</vt:lpstr>
      <vt:lpstr>Text Compression Example</vt:lpstr>
      <vt:lpstr>Searching in Sets</vt:lpstr>
    </vt:vector>
  </TitlesOfParts>
  <Company>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Cliff Shaffer</dc:creator>
  <cp:lastModifiedBy>Ren Shan</cp:lastModifiedBy>
  <cp:revision>425</cp:revision>
  <dcterms:created xsi:type="dcterms:W3CDTF">2000-11-03T19:18:01Z</dcterms:created>
  <dcterms:modified xsi:type="dcterms:W3CDTF">2019-12-24T23:34:18Z</dcterms:modified>
</cp:coreProperties>
</file>