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260" r:id="rId6"/>
    <p:sldId id="258" r:id="rId7"/>
    <p:sldId id="257" r:id="rId8"/>
    <p:sldId id="267" r:id="rId9"/>
    <p:sldId id="261" r:id="rId10"/>
    <p:sldId id="269" r:id="rId11"/>
    <p:sldId id="270" r:id="rId12"/>
    <p:sldId id="268" r:id="rId13"/>
    <p:sldId id="271" r:id="rId14"/>
    <p:sldId id="272" r:id="rId15"/>
    <p:sldId id="273" r:id="rId16"/>
    <p:sldId id="274" r:id="rId17"/>
    <p:sldId id="275" r:id="rId18"/>
    <p:sldId id="262" r:id="rId19"/>
    <p:sldId id="277" r:id="rId20"/>
    <p:sldId id="278" r:id="rId21"/>
    <p:sldId id="263" r:id="rId22"/>
    <p:sldId id="279" r:id="rId23"/>
    <p:sldId id="281" r:id="rId24"/>
    <p:sldId id="280" r:id="rId25"/>
    <p:sldId id="276" r:id="rId26"/>
    <p:sldId id="264" r:id="rId27"/>
    <p:sldId id="265" r:id="rId28"/>
    <p:sldId id="26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A8488-ACE5-484D-BE4B-18A06F08A211}" v="4" dt="2020-06-07T14:27:25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43" autoAdjust="0"/>
  </p:normalViewPr>
  <p:slideViewPr>
    <p:cSldViewPr snapToGrid="0">
      <p:cViewPr varScale="1">
        <p:scale>
          <a:sx n="63" d="100"/>
          <a:sy n="63" d="100"/>
        </p:scale>
        <p:origin x="75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B661-8884-4460-B9ED-FD0D9BF054C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E83F-F192-4237-87E6-BD69D3B8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Io3gDZCVQ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fordata/headbrain-simple-linear-regression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https://www.youtube.com/watch?v=GwIo3gDZCVQ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5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https://www.kaggle.com/codefordata/headbrain-simple-linear-regression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405F-FDE6-4D37-9F47-E73AA25D91E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Instructor</a:t>
            </a:r>
          </a:p>
          <a:p>
            <a:r>
              <a:rPr lang="en-US" dirty="0"/>
              <a:t>Ren Shan</a:t>
            </a:r>
          </a:p>
          <a:p>
            <a:r>
              <a:rPr lang="en-US" dirty="0"/>
              <a:t>IEEE Senior Member</a:t>
            </a:r>
          </a:p>
          <a:p>
            <a:r>
              <a:rPr lang="en-US" dirty="0"/>
              <a:t>SAIC Fellow</a:t>
            </a:r>
          </a:p>
        </p:txBody>
      </p:sp>
    </p:spTree>
    <p:extLst>
      <p:ext uri="{BB962C8B-B14F-4D97-AF65-F5344CB8AC3E}">
        <p14:creationId xmlns:p14="http://schemas.microsoft.com/office/powerpoint/2010/main" val="364309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 of Center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Mean, 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Median,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Mode (most popular one)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Measures of Spread (Variability)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Range = Max(xi) – Min(xi)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Inter Quartile Range,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Variance,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Standard Deviation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 &amp; Entropy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Confusion Matrix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9691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Entropy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Information Gain &amp; Entropy </a:t>
            </a:r>
          </a:p>
        </p:txBody>
      </p:sp>
      <p:sp>
        <p:nvSpPr>
          <p:cNvPr id="4" name="AutoShape 2" descr="Information Entropy Equation"/>
          <p:cNvSpPr>
            <a:spLocks noChangeAspect="1" noChangeArrowheads="1"/>
          </p:cNvSpPr>
          <p:nvPr/>
        </p:nvSpPr>
        <p:spPr bwMode="auto">
          <a:xfrm>
            <a:off x="4262879" y="935215"/>
            <a:ext cx="4371455" cy="43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nformation Entropy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95" y="1089542"/>
            <a:ext cx="2887092" cy="12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15" y="732322"/>
            <a:ext cx="2447925" cy="2610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27" y="320752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Confusion Matrix  </a:t>
            </a:r>
          </a:p>
        </p:txBody>
      </p:sp>
    </p:spTree>
    <p:extLst>
      <p:ext uri="{BB962C8B-B14F-4D97-AF65-F5344CB8AC3E}">
        <p14:creationId xmlns:p14="http://schemas.microsoft.com/office/powerpoint/2010/main" val="268992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Terminologies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Events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of Distribution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Marginal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Joint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Conditional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Use-Case </a:t>
            </a:r>
          </a:p>
          <a:p>
            <a:pPr lvl="1" algn="l"/>
            <a:r>
              <a:rPr lang="en-US" sz="3600" dirty="0"/>
              <a:t>	Bayes Theorem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Probability  </a:t>
            </a:r>
          </a:p>
        </p:txBody>
      </p:sp>
    </p:spTree>
    <p:extLst>
      <p:ext uri="{BB962C8B-B14F-4D97-AF65-F5344CB8AC3E}">
        <p14:creationId xmlns:p14="http://schemas.microsoft.com/office/powerpoint/2010/main" val="369638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0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72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Class-2: Inferential Statistics </a:t>
            </a:r>
          </a:p>
        </p:txBody>
      </p:sp>
      <p:sp>
        <p:nvSpPr>
          <p:cNvPr id="7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onfidence Interval: How to Find a Confidence Interval: The Easy Way! -  Statistics How To">
            <a:extLst>
              <a:ext uri="{FF2B5EF4-FFF2-40B4-BE49-F238E27FC236}">
                <a16:creationId xmlns:a16="http://schemas.microsoft.com/office/drawing/2014/main" id="{29C8B8E9-C012-4D1D-8DEB-78B85E6A9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r="-1" b="-1"/>
          <a:stretch/>
        </p:blipFill>
        <p:spPr bwMode="auto">
          <a:xfrm>
            <a:off x="7235296" y="1"/>
            <a:ext cx="2661739" cy="2106932"/>
          </a:xfrm>
          <a:custGeom>
            <a:avLst/>
            <a:gdLst/>
            <a:ahLst/>
            <a:cxnLst/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2995448"/>
            <a:ext cx="4977578" cy="306552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Point Estimation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Interval Estimate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Margin of Error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X – point estimation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 – standard deviation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 – sample number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z – the sample standard z-score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Area C is the level of confidence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Z-score is the interval of estimate based on the Z value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914400"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6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814" r="3" b="2911"/>
          <a:stretch/>
        </p:blipFill>
        <p:spPr>
          <a:xfrm>
            <a:off x="7451280" y="3086207"/>
            <a:ext cx="4792674" cy="3553584"/>
          </a:xfrm>
          <a:custGeom>
            <a:avLst/>
            <a:gdLst/>
            <a:ahLst/>
            <a:cxnLst/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73207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1011366" y="815294"/>
            <a:ext cx="10169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Statisticians use hypothesis testing to formally check whether the hypothesis is accepted or rejected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0968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 testing is conducted in the following manner: </a:t>
            </a:r>
          </a:p>
          <a:p>
            <a:endParaRPr lang="en-US" sz="2400" dirty="0"/>
          </a:p>
          <a:p>
            <a:r>
              <a:rPr lang="en-US" sz="2400" b="1" dirty="0"/>
              <a:t>State the Hypotheses </a:t>
            </a:r>
            <a:r>
              <a:rPr lang="en-US" sz="2400" dirty="0"/>
              <a:t>– This stage involves stating the null and alternative hypotheses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endParaRPr lang="en-US" sz="2400" dirty="0"/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</p:spTree>
    <p:extLst>
      <p:ext uri="{BB962C8B-B14F-4D97-AF65-F5344CB8AC3E}">
        <p14:creationId xmlns:p14="http://schemas.microsoft.com/office/powerpoint/2010/main" val="314996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410308" y="1002805"/>
            <a:ext cx="10614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members : Nick, John, Bob and Harry to draw for cleaning room</a:t>
            </a:r>
          </a:p>
          <a:p>
            <a:r>
              <a:rPr lang="en-US" sz="2400" dirty="0"/>
              <a:t>John was able to draw and not to clean the room for many times.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160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the Hypotheses </a:t>
            </a:r>
            <a:r>
              <a:rPr lang="en-US" sz="2400" dirty="0"/>
              <a:t>– what is the probability that John is not cheating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plan:</a:t>
            </a:r>
          </a:p>
          <a:p>
            <a:pPr lvl="1"/>
            <a:r>
              <a:rPr lang="en-US" sz="2400" dirty="0"/>
              <a:t>P(John not picked for a day) = ¾</a:t>
            </a:r>
          </a:p>
          <a:p>
            <a:pPr lvl="1"/>
            <a:r>
              <a:rPr lang="en-US" sz="2400" dirty="0"/>
              <a:t>P(John not picked for 3 days) = ¾ X ¾ X ¾ =  .42 = 42%</a:t>
            </a:r>
          </a:p>
          <a:p>
            <a:pPr lvl="1"/>
            <a:r>
              <a:rPr lang="en-US" sz="2400" dirty="0"/>
              <a:t>P(John not picked for 12 days) = (3/4)**12 = 0.032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pPr algn="ctr"/>
            <a:r>
              <a:rPr lang="en-US" sz="2400" dirty="0"/>
              <a:t>Probability of Event &lt; .05 (5%)</a:t>
            </a:r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  <p:pic>
        <p:nvPicPr>
          <p:cNvPr id="2050" name="Picture 2" descr="Amazon.com: AtHomeBaking Stainless steel mixing bowl - 8 inch bowl - 3  Quart - Mixing bowls - baking bowls: Kitchen &amp; Dining">
            <a:extLst>
              <a:ext uri="{FF2B5EF4-FFF2-40B4-BE49-F238E27FC236}">
                <a16:creationId xmlns:a16="http://schemas.microsoft.com/office/drawing/2014/main" id="{18F47A62-1033-4A8F-AFEF-E9FF73C2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99" y="297760"/>
            <a:ext cx="1760429" cy="13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9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568" y="2719754"/>
            <a:ext cx="2347955" cy="35939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Training and Testing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algn="l"/>
            <a:r>
              <a:rPr lang="en-US" dirty="0"/>
              <a:t>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08EFC-25F4-4D29-8C70-A8EA027C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46" y="728660"/>
            <a:ext cx="9743338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Linear vs Logistic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Understanding Linear Regression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Logistic Regression Curve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Titanic Data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Random Forest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Naïve </a:t>
            </a:r>
            <a:r>
              <a:rPr lang="en-US" sz="3300" dirty="0" err="1"/>
              <a:t>Bayers</a:t>
            </a:r>
            <a:r>
              <a:rPr lang="en-US" sz="3300" dirty="0"/>
              <a:t> Classifier</a:t>
            </a:r>
          </a:p>
          <a:p>
            <a:pPr algn="l"/>
            <a:r>
              <a:rPr lang="en-US" sz="62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339844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401118" cy="5498419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“Regression analysis is form of predictive modelling technique with investigates the relationship between a dependent and independent variable.”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algn="l"/>
            <a:r>
              <a:rPr lang="en-US" sz="3300" dirty="0"/>
              <a:t>Uses of 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Determining the strength of predictions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Relationship between the salary and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Forecasting an effect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salary for a new employee with certain skills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Trend forecasting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the price of bitcoin in next 6 months</a:t>
            </a:r>
          </a:p>
          <a:p>
            <a:pPr lvl="1"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0698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929" y="629266"/>
            <a:ext cx="3651467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Class-1: AI vs ML vs Deep 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1950s-1970s - 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AI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1980s – 1990s -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US" sz="1800" dirty="0"/>
              <a:t>2000s -2010s – DL - ANN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Artificial/Deep Neural Network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Deep Learning</a:t>
            </a:r>
          </a:p>
          <a:p>
            <a:pPr algn="l"/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AF337-9A07-4F1F-B422-F537DB28C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" r="3557" b="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1880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Linear Regression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4A5A27E-B594-4E50-98A5-F9F9D890D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46033"/>
              </p:ext>
            </p:extLst>
          </p:nvPr>
        </p:nvGraphicFramePr>
        <p:xfrm>
          <a:off x="415108" y="957580"/>
          <a:ext cx="10759822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81">
                  <a:extLst>
                    <a:ext uri="{9D8B030D-6E8A-4147-A177-3AD203B41FA5}">
                      <a16:colId xmlns:a16="http://schemas.microsoft.com/office/drawing/2014/main" val="2029966492"/>
                    </a:ext>
                  </a:extLst>
                </a:gridCol>
                <a:gridCol w="4260790">
                  <a:extLst>
                    <a:ext uri="{9D8B030D-6E8A-4147-A177-3AD203B41FA5}">
                      <a16:colId xmlns:a16="http://schemas.microsoft.com/office/drawing/2014/main" val="1122156824"/>
                    </a:ext>
                  </a:extLst>
                </a:gridCol>
                <a:gridCol w="3564951">
                  <a:extLst>
                    <a:ext uri="{9D8B030D-6E8A-4147-A177-3AD203B41FA5}">
                      <a16:colId xmlns:a16="http://schemas.microsoft.com/office/drawing/2014/main" val="827622800"/>
                    </a:ext>
                  </a:extLst>
                </a:gridCol>
              </a:tblGrid>
              <a:tr h="324839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data is modelled using a straight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probability of some obtained event is represented as a linear function of a combination of predictor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with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Variable (y = mx +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Variable (sigmoid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12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Output/</a:t>
                      </a:r>
                      <a:r>
                        <a:rPr lang="en-US" dirty="0" err="1"/>
                        <a:t>Predition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the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occurrence of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9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and 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by loss, R squared, Adjusted R squared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Accuracy, Precision, Recall, F1 </a:t>
                      </a:r>
                      <a:r>
                        <a:rPr lang="en-US" dirty="0" err="1"/>
                        <a:t>scoure</a:t>
                      </a:r>
                      <a:r>
                        <a:rPr lang="en-US" dirty="0"/>
                        <a:t>, ROC curve, Confusion Matrix,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5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04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56D1D67-31D6-4509-930A-02285CBE2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11452"/>
              </p:ext>
            </p:extLst>
          </p:nvPr>
        </p:nvGraphicFramePr>
        <p:xfrm>
          <a:off x="1023254" y="1414242"/>
          <a:ext cx="79562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369">
                  <a:extLst>
                    <a:ext uri="{9D8B030D-6E8A-4147-A177-3AD203B41FA5}">
                      <a16:colId xmlns:a16="http://schemas.microsoft.com/office/drawing/2014/main" val="478153865"/>
                    </a:ext>
                  </a:extLst>
                </a:gridCol>
                <a:gridCol w="1068360">
                  <a:extLst>
                    <a:ext uri="{9D8B030D-6E8A-4147-A177-3AD203B41FA5}">
                      <a16:colId xmlns:a16="http://schemas.microsoft.com/office/drawing/2014/main" val="86660292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3021477442"/>
                    </a:ext>
                  </a:extLst>
                </a:gridCol>
                <a:gridCol w="1149161">
                  <a:extLst>
                    <a:ext uri="{9D8B030D-6E8A-4147-A177-3AD203B41FA5}">
                      <a16:colId xmlns:a16="http://schemas.microsoft.com/office/drawing/2014/main" val="453591831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787364130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1424329727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3622686787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-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 **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X)(y –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0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64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5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3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689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80BAFA-5F0A-48F4-871E-EF5B97223C5A}"/>
              </a:ext>
            </a:extLst>
          </p:cNvPr>
          <p:cNvSpPr txBox="1"/>
          <p:nvPr/>
        </p:nvSpPr>
        <p:spPr>
          <a:xfrm>
            <a:off x="1000034" y="4362265"/>
            <a:ext cx="473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4/10</a:t>
            </a:r>
          </a:p>
          <a:p>
            <a:r>
              <a:rPr lang="en-US" dirty="0"/>
              <a:t>y = 0.4 x + 2.4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21F83-F0DF-484B-9C60-403BD9EE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75" y="5181154"/>
            <a:ext cx="4657725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1B7D18-F7D1-4932-A3A5-116E27D95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983" y="4876354"/>
            <a:ext cx="3581400" cy="156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AB5BC-F4AB-4545-B49D-A3F36ADCA3FF}"/>
              </a:ext>
            </a:extLst>
          </p:cNvPr>
          <p:cNvSpPr txBox="1"/>
          <p:nvPr/>
        </p:nvSpPr>
        <p:spPr>
          <a:xfrm>
            <a:off x="9559384" y="2012961"/>
            <a:ext cx="192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Programming…..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95DE1E-B62D-4730-AFAC-28CE309B0529}"/>
              </a:ext>
            </a:extLst>
          </p:cNvPr>
          <p:cNvSpPr txBox="1"/>
          <p:nvPr/>
        </p:nvSpPr>
        <p:spPr>
          <a:xfrm>
            <a:off x="10140966" y="5594361"/>
            <a:ext cx="15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R2 = 0.3</a:t>
            </a:r>
          </a:p>
        </p:txBody>
      </p:sp>
    </p:spTree>
    <p:extLst>
      <p:ext uri="{BB962C8B-B14F-4D97-AF65-F5344CB8AC3E}">
        <p14:creationId xmlns:p14="http://schemas.microsoft.com/office/powerpoint/2010/main" val="2119850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What is Classification?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Types of Classification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Decision Tree Terminologies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Entropy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Credit Risk Detection Use-case</a:t>
            </a:r>
            <a:r>
              <a:rPr lang="en-US" sz="33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06235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Random Forest </a:t>
            </a:r>
          </a:p>
          <a:p>
            <a:pPr algn="l"/>
            <a:r>
              <a:rPr lang="en-US" sz="6200" dirty="0"/>
              <a:t>Random Forest Use-Cases </a:t>
            </a:r>
          </a:p>
          <a:p>
            <a:pPr algn="l"/>
            <a:r>
              <a:rPr lang="en-US" sz="6200" dirty="0"/>
              <a:t>Random Forest Algorithm </a:t>
            </a:r>
          </a:p>
          <a:p>
            <a:pPr algn="l"/>
            <a:r>
              <a:rPr lang="en-US" sz="6200" dirty="0"/>
              <a:t>KNN Algorithm </a:t>
            </a:r>
          </a:p>
          <a:p>
            <a:pPr algn="l"/>
            <a:r>
              <a:rPr lang="en-US" sz="6200" dirty="0"/>
              <a:t>KNN Algorithm Working </a:t>
            </a:r>
          </a:p>
          <a:p>
            <a:pPr algn="l"/>
            <a:r>
              <a:rPr lang="en-US" sz="6200" dirty="0"/>
              <a:t>KNN Demo </a:t>
            </a:r>
          </a:p>
          <a:p>
            <a:pPr algn="l"/>
            <a:r>
              <a:rPr lang="en-US" sz="6200" dirty="0"/>
              <a:t>Naive Bayes </a:t>
            </a:r>
          </a:p>
          <a:p>
            <a:pPr algn="l"/>
            <a:r>
              <a:rPr lang="en-US" sz="6200" dirty="0"/>
              <a:t>Naive Bayes Working </a:t>
            </a:r>
          </a:p>
          <a:p>
            <a:pPr algn="l"/>
            <a:r>
              <a:rPr lang="en-US" sz="6200" dirty="0"/>
              <a:t>Industrial Use of Naive Bayes </a:t>
            </a:r>
          </a:p>
          <a:p>
            <a:pPr algn="l"/>
            <a:r>
              <a:rPr lang="en-US" sz="6200" dirty="0"/>
              <a:t>Types of Naive Bayes </a:t>
            </a:r>
          </a:p>
          <a:p>
            <a:pPr algn="l"/>
            <a:r>
              <a:rPr lang="en-US" sz="6200" dirty="0"/>
              <a:t>Steps involved in Naive Bayes </a:t>
            </a:r>
          </a:p>
          <a:p>
            <a:pPr algn="l"/>
            <a:r>
              <a:rPr lang="en-US" sz="6200" dirty="0"/>
              <a:t>PIMA Diabetic Test Use Case </a:t>
            </a:r>
          </a:p>
          <a:p>
            <a:pPr algn="l"/>
            <a:r>
              <a:rPr lang="en-US" sz="6200" dirty="0"/>
              <a:t>Support Vector Machine </a:t>
            </a:r>
          </a:p>
          <a:p>
            <a:pPr algn="l"/>
            <a:r>
              <a:rPr lang="en-US" sz="6200" dirty="0"/>
              <a:t>Non-Linear SVM </a:t>
            </a:r>
          </a:p>
          <a:p>
            <a:pPr algn="l"/>
            <a:r>
              <a:rPr lang="en-US" sz="6200" dirty="0"/>
              <a:t>SVM Use-case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61855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K-Means Clustering &amp; Association Rule Mining </a:t>
            </a:r>
          </a:p>
          <a:p>
            <a:pPr algn="l"/>
            <a:r>
              <a:rPr lang="en-US" sz="6200" dirty="0"/>
              <a:t>Types of Clustering </a:t>
            </a:r>
          </a:p>
          <a:p>
            <a:pPr algn="l"/>
            <a:r>
              <a:rPr lang="en-US" sz="6200" dirty="0"/>
              <a:t>K-Means Clustering </a:t>
            </a:r>
          </a:p>
          <a:p>
            <a:pPr algn="l"/>
            <a:r>
              <a:rPr lang="en-US" sz="6200" dirty="0"/>
              <a:t>K-Means Working </a:t>
            </a:r>
          </a:p>
          <a:p>
            <a:pPr algn="l"/>
            <a:r>
              <a:rPr lang="en-US" sz="6200" dirty="0"/>
              <a:t>Pros &amp; Cons of K-Means Clustering </a:t>
            </a:r>
          </a:p>
          <a:p>
            <a:pPr algn="l"/>
            <a:r>
              <a:rPr lang="en-US" sz="6200" dirty="0"/>
              <a:t>K-Means Demo </a:t>
            </a:r>
          </a:p>
          <a:p>
            <a:pPr algn="l"/>
            <a:r>
              <a:rPr lang="en-US" sz="6200" dirty="0"/>
              <a:t>Hierarchical Clustering </a:t>
            </a:r>
          </a:p>
          <a:p>
            <a:pPr algn="l"/>
            <a:r>
              <a:rPr lang="en-US" sz="6200" dirty="0"/>
              <a:t>Association Rule Mining </a:t>
            </a:r>
          </a:p>
          <a:p>
            <a:pPr algn="l"/>
            <a:r>
              <a:rPr lang="en-US" sz="6200" dirty="0" err="1"/>
              <a:t>Apriori</a:t>
            </a:r>
            <a:r>
              <a:rPr lang="en-US" sz="6200" dirty="0"/>
              <a:t> Algorithm </a:t>
            </a:r>
          </a:p>
          <a:p>
            <a:pPr algn="l"/>
            <a:r>
              <a:rPr lang="en-US" sz="6200" dirty="0" err="1"/>
              <a:t>Apriori</a:t>
            </a:r>
            <a:r>
              <a:rPr lang="en-US" sz="6200" dirty="0"/>
              <a:t> Algorithm Demo </a:t>
            </a:r>
          </a:p>
          <a:p>
            <a:pPr algn="l"/>
            <a:r>
              <a:rPr lang="en-US" sz="6200" dirty="0"/>
              <a:t>Reinforcement Learning </a:t>
            </a:r>
          </a:p>
          <a:p>
            <a:pPr algn="l"/>
            <a:r>
              <a:rPr lang="en-US" sz="6200" dirty="0"/>
              <a:t>	Reinforcement Learning: Counter-Strike Example </a:t>
            </a:r>
          </a:p>
          <a:p>
            <a:pPr algn="l"/>
            <a:r>
              <a:rPr lang="en-US" sz="6200" dirty="0"/>
              <a:t>Markov's Decision Process </a:t>
            </a:r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44136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200" dirty="0"/>
              <a:t>Q-Learning </a:t>
            </a:r>
          </a:p>
          <a:p>
            <a:pPr algn="l"/>
            <a:r>
              <a:rPr lang="en-US" sz="6200" dirty="0"/>
              <a:t>The Bellman Equation </a:t>
            </a:r>
          </a:p>
          <a:p>
            <a:pPr algn="l"/>
            <a:r>
              <a:rPr lang="en-US" sz="6200" dirty="0"/>
              <a:t>Transitioning to Q-Learning</a:t>
            </a:r>
          </a:p>
          <a:p>
            <a:pPr algn="l"/>
            <a:r>
              <a:rPr lang="en-US" sz="6200" dirty="0"/>
              <a:t>Implementing Q-Learning </a:t>
            </a:r>
          </a:p>
          <a:p>
            <a:pPr algn="l"/>
            <a:endParaRPr lang="en-US" sz="6200" dirty="0"/>
          </a:p>
          <a:p>
            <a:pPr algn="l"/>
            <a:r>
              <a:rPr lang="en-US" sz="6200" dirty="0"/>
              <a:t>Machine Learning Projects </a:t>
            </a:r>
          </a:p>
          <a:p>
            <a:pPr algn="l"/>
            <a:r>
              <a:rPr lang="en-US" sz="6200" dirty="0"/>
              <a:t>Who is a ML Engineer? </a:t>
            </a:r>
          </a:p>
          <a:p>
            <a:pPr algn="l"/>
            <a:r>
              <a:rPr lang="en-US" sz="6200" dirty="0"/>
              <a:t>ML Engineer Job Trends </a:t>
            </a:r>
          </a:p>
          <a:p>
            <a:pPr algn="l"/>
            <a:r>
              <a:rPr lang="en-US" sz="6200" dirty="0"/>
              <a:t>ML Engineer Salary Trends </a:t>
            </a:r>
          </a:p>
          <a:p>
            <a:pPr algn="l"/>
            <a:r>
              <a:rPr lang="en-US" sz="6200" dirty="0"/>
              <a:t>ML Engineer Skills </a:t>
            </a:r>
          </a:p>
          <a:p>
            <a:pPr algn="l"/>
            <a:r>
              <a:rPr lang="en-US" sz="6200" dirty="0"/>
              <a:t>ML Engineer Job Description </a:t>
            </a:r>
          </a:p>
          <a:p>
            <a:pPr algn="l"/>
            <a:r>
              <a:rPr lang="en-US" sz="6200" dirty="0"/>
              <a:t>ML Engineer Resume </a:t>
            </a:r>
          </a:p>
          <a:p>
            <a:pPr algn="l"/>
            <a:r>
              <a:rPr lang="en-US" sz="6200" dirty="0"/>
              <a:t>Machine Learning Interview Questions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6446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Supervised Learning</a:t>
            </a:r>
            <a:r>
              <a:rPr lang="en-US" sz="4900" dirty="0"/>
              <a:t>	</a:t>
            </a:r>
          </a:p>
          <a:p>
            <a:pPr algn="l"/>
            <a:r>
              <a:rPr lang="en-US" sz="4900" dirty="0"/>
              <a:t>		</a:t>
            </a:r>
            <a:r>
              <a:rPr lang="en-US" sz="3000" dirty="0"/>
              <a:t>knowing X and Y, generate a model to classification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Unsupervised Learning</a:t>
            </a:r>
          </a:p>
          <a:p>
            <a:pPr lvl="2" algn="l"/>
            <a:r>
              <a:rPr lang="en-US" sz="3400" dirty="0"/>
              <a:t>	</a:t>
            </a:r>
            <a:r>
              <a:rPr lang="en-US" sz="3000" dirty="0"/>
              <a:t>knowing X but Y, generate a model to cluster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Reinforcement Learning</a:t>
            </a:r>
          </a:p>
          <a:p>
            <a:pPr lvl="1" algn="l"/>
            <a:r>
              <a:rPr lang="en-US" sz="3000" dirty="0"/>
              <a:t>		knowing X but Y, create an environment and learning agent</a:t>
            </a:r>
          </a:p>
          <a:p>
            <a:pPr algn="l"/>
            <a:endParaRPr lang="en-US" sz="4900" dirty="0"/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816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362" y="1079488"/>
            <a:ext cx="9918973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Anomaly Detection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Clustering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Regression Algorithm</a:t>
            </a:r>
          </a:p>
          <a:p>
            <a:pPr algn="l"/>
            <a:r>
              <a:rPr lang="en-US" sz="6200" dirty="0"/>
              <a:t>	</a:t>
            </a:r>
            <a:r>
              <a:rPr lang="en-US" sz="4000" dirty="0"/>
              <a:t>Demo: Iris Dataset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" y="935109"/>
            <a:ext cx="11300518" cy="56421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Anomaly Detection Algorithm</a:t>
            </a:r>
          </a:p>
          <a:p>
            <a:pPr lvl="1" algn="l"/>
            <a:r>
              <a:rPr lang="en-US" sz="2800" dirty="0"/>
              <a:t>    -- Identify unusual data points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there any fraud in this transactions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someone trying to hack our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Clustering Algorithm</a:t>
            </a:r>
          </a:p>
          <a:p>
            <a:pPr algn="l"/>
            <a:r>
              <a:rPr lang="en-US" sz="2800" dirty="0"/>
              <a:t>	-- Group data based on some condition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Which type of house lies in this segment?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What type of customer buys this product?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Regression Algorithm</a:t>
            </a:r>
          </a:p>
          <a:p>
            <a:pPr algn="l"/>
            <a:r>
              <a:rPr lang="en-US" sz="2800" dirty="0"/>
              <a:t>	-- Data itself is predicted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what is the market value of this house?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Is it going to rain tomorrow?</a:t>
            </a:r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r>
              <a:rPr lang="en-US" sz="62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Demo Iris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Demo 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2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dirty="0"/>
              <a:t>What is Data</a:t>
            </a:r>
          </a:p>
          <a:p>
            <a:pPr algn="l"/>
            <a:r>
              <a:rPr lang="en-US" sz="3600" dirty="0"/>
              <a:t>	</a:t>
            </a:r>
            <a:r>
              <a:rPr lang="en-US" sz="2000" i="1" dirty="0"/>
              <a:t>“Data refers to facts and statistics collected together for reference or analysis”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Categories of Data</a:t>
            </a:r>
          </a:p>
          <a:p>
            <a:pPr algn="l"/>
            <a:r>
              <a:rPr lang="en-US" sz="3600" dirty="0"/>
              <a:t>	Qualitative Data </a:t>
            </a:r>
          </a:p>
          <a:p>
            <a:pPr algn="l"/>
            <a:r>
              <a:rPr lang="en-US" sz="3600" dirty="0"/>
              <a:t>		Nominal Data vs. Ordinal Data</a:t>
            </a:r>
          </a:p>
          <a:p>
            <a:pPr algn="l"/>
            <a:r>
              <a:rPr lang="en-US" sz="3600" dirty="0"/>
              <a:t>	Quantitative Data</a:t>
            </a:r>
          </a:p>
          <a:p>
            <a:pPr algn="l"/>
            <a:r>
              <a:rPr lang="en-US" sz="3600" dirty="0"/>
              <a:t>		Discrete Data vs. Continuous Data	</a:t>
            </a:r>
          </a:p>
          <a:p>
            <a:pPr algn="l"/>
            <a:r>
              <a:rPr lang="en-US" sz="3600" dirty="0"/>
              <a:t>What is Statistics</a:t>
            </a:r>
          </a:p>
          <a:p>
            <a:pPr algn="l"/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Measure of Central tendency</a:t>
            </a:r>
          </a:p>
          <a:p>
            <a:pPr algn="l"/>
            <a:r>
              <a:rPr lang="en-US" sz="3600" dirty="0"/>
              <a:t>	Measure of </a:t>
            </a:r>
            <a:r>
              <a:rPr lang="en-US" sz="3600" dirty="0" err="1"/>
              <a:t>Variablitity</a:t>
            </a:r>
            <a:r>
              <a:rPr lang="en-US" sz="3600" dirty="0"/>
              <a:t> (spread) </a:t>
            </a:r>
          </a:p>
          <a:p>
            <a:pPr algn="l"/>
            <a:r>
              <a:rPr lang="en-US" sz="3600" dirty="0"/>
              <a:t>	Maximum, Average, Minimum, 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 - Intro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</a:t>
            </a:r>
            <a:r>
              <a:rPr lang="en-US" sz="3400" dirty="0"/>
              <a:t>Population vs Sample</a:t>
            </a:r>
            <a:r>
              <a:rPr lang="en-US" sz="3600" dirty="0"/>
              <a:t>	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Sampling Techniques </a:t>
            </a:r>
          </a:p>
          <a:p>
            <a:pPr lvl="2" algn="l"/>
            <a:r>
              <a:rPr lang="en-US" sz="3400" dirty="0"/>
              <a:t>Random Sampling </a:t>
            </a:r>
          </a:p>
          <a:p>
            <a:pPr lvl="2" algn="l"/>
            <a:r>
              <a:rPr lang="en-US" sz="3400" dirty="0"/>
              <a:t>Systematic Sampling </a:t>
            </a:r>
          </a:p>
          <a:p>
            <a:pPr lvl="2" algn="l"/>
            <a:r>
              <a:rPr lang="en-US" sz="3400" dirty="0"/>
              <a:t>Stratified Sampling </a:t>
            </a:r>
          </a:p>
          <a:p>
            <a:pPr algn="l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6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Descriptive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Maximum Average Minimum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Inferential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Large Medium Small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Types of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4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75B615E1C194CABC80F3CAEA6E4E5" ma:contentTypeVersion="9" ma:contentTypeDescription="Create a new document." ma:contentTypeScope="" ma:versionID="4a1cf2a28ba0a9e91fab658e05820dde">
  <xsd:schema xmlns:xsd="http://www.w3.org/2001/XMLSchema" xmlns:xs="http://www.w3.org/2001/XMLSchema" xmlns:p="http://schemas.microsoft.com/office/2006/metadata/properties" xmlns:ns3="d97dfd74-0758-4aac-b7c3-4f13d10397e8" xmlns:ns4="851bce1a-01c5-49d9-967d-64af5945ebef" targetNamespace="http://schemas.microsoft.com/office/2006/metadata/properties" ma:root="true" ma:fieldsID="090359357a8ddcd8bb6253bd66cd91d0" ns3:_="" ns4:_="">
    <xsd:import namespace="d97dfd74-0758-4aac-b7c3-4f13d10397e8"/>
    <xsd:import namespace="851bce1a-01c5-49d9-967d-64af5945ebe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7dfd74-0758-4aac-b7c3-4f13d10397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ce1a-01c5-49d9-967d-64af5945e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73A3F4-56E8-4506-812D-90D9C8F7E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7dfd74-0758-4aac-b7c3-4f13d10397e8"/>
    <ds:schemaRef ds:uri="851bce1a-01c5-49d9-967d-64af5945eb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56549F-9000-409B-8EE1-A7AE425756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2D31F3-7864-444C-82A7-D6387F09887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d97dfd74-0758-4aac-b7c3-4f13d10397e8"/>
    <ds:schemaRef ds:uri="851bce1a-01c5-49d9-967d-64af5945ebe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974</Words>
  <Application>Microsoft Office PowerPoint</Application>
  <PresentationFormat>Widescreen</PresentationFormat>
  <Paragraphs>288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Ren Shan</dc:creator>
  <cp:lastModifiedBy>Ren Shan</cp:lastModifiedBy>
  <cp:revision>17</cp:revision>
  <dcterms:created xsi:type="dcterms:W3CDTF">2020-06-15T11:55:48Z</dcterms:created>
  <dcterms:modified xsi:type="dcterms:W3CDTF">2020-06-21T01:21:09Z</dcterms:modified>
</cp:coreProperties>
</file>