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2"/>
  </p:notesMasterIdLst>
  <p:sldIdLst>
    <p:sldId id="256" r:id="rId5"/>
    <p:sldId id="285" r:id="rId6"/>
    <p:sldId id="296" r:id="rId7"/>
    <p:sldId id="304" r:id="rId8"/>
    <p:sldId id="260" r:id="rId9"/>
    <p:sldId id="289" r:id="rId10"/>
    <p:sldId id="298" r:id="rId11"/>
    <p:sldId id="293" r:id="rId12"/>
    <p:sldId id="291" r:id="rId13"/>
    <p:sldId id="292" r:id="rId14"/>
    <p:sldId id="261" r:id="rId15"/>
    <p:sldId id="257" r:id="rId16"/>
    <p:sldId id="258" r:id="rId17"/>
    <p:sldId id="288" r:id="rId18"/>
    <p:sldId id="301" r:id="rId19"/>
    <p:sldId id="302" r:id="rId20"/>
    <p:sldId id="303" r:id="rId21"/>
    <p:sldId id="267" r:id="rId22"/>
    <p:sldId id="300" r:id="rId23"/>
    <p:sldId id="269" r:id="rId24"/>
    <p:sldId id="270" r:id="rId25"/>
    <p:sldId id="268" r:id="rId26"/>
    <p:sldId id="271" r:id="rId27"/>
    <p:sldId id="272" r:id="rId28"/>
    <p:sldId id="273" r:id="rId29"/>
    <p:sldId id="274" r:id="rId30"/>
    <p:sldId id="275" r:id="rId31"/>
    <p:sldId id="262" r:id="rId32"/>
    <p:sldId id="277" r:id="rId33"/>
    <p:sldId id="278" r:id="rId34"/>
    <p:sldId id="263" r:id="rId35"/>
    <p:sldId id="279" r:id="rId36"/>
    <p:sldId id="280" r:id="rId37"/>
    <p:sldId id="276" r:id="rId38"/>
    <p:sldId id="283" r:id="rId39"/>
    <p:sldId id="281" r:id="rId40"/>
    <p:sldId id="284" r:id="rId41"/>
    <p:sldId id="282" r:id="rId42"/>
    <p:sldId id="264" r:id="rId43"/>
    <p:sldId id="265" r:id="rId44"/>
    <p:sldId id="287" r:id="rId45"/>
    <p:sldId id="299" r:id="rId46"/>
    <p:sldId id="266" r:id="rId47"/>
    <p:sldId id="294" r:id="rId48"/>
    <p:sldId id="295" r:id="rId49"/>
    <p:sldId id="297" r:id="rId50"/>
    <p:sldId id="28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A8488-ACE5-484D-BE4B-18A06F08A211}" v="4" dt="2020-06-07T14:27:25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902" autoAdjust="0"/>
  </p:normalViewPr>
  <p:slideViewPr>
    <p:cSldViewPr snapToGrid="0">
      <p:cViewPr varScale="1">
        <p:scale>
          <a:sx n="76" d="100"/>
          <a:sy n="76" d="100"/>
        </p:scale>
        <p:origin x="60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A6822-7EEF-485B-B9ED-F156AD28635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3A2FEA4-86A0-4599-99D5-30122A9E2BF3}">
      <dgm:prSet phldrT="[Text]" custT="1"/>
      <dgm:spPr/>
      <dgm:t>
        <a:bodyPr/>
        <a:lstStyle/>
        <a:p>
          <a:pPr>
            <a:buAutoNum type="arabicPeriod"/>
          </a:pPr>
          <a:r>
            <a:rPr lang="en-US" sz="1600" dirty="0"/>
            <a:t>1. Define the problem</a:t>
          </a:r>
        </a:p>
      </dgm:t>
    </dgm:pt>
    <dgm:pt modelId="{DC547236-7C54-4B60-9937-6A10ABEF1A10}" type="parTrans" cxnId="{38D190E0-64F3-431C-9D8A-B6545274D103}">
      <dgm:prSet/>
      <dgm:spPr/>
      <dgm:t>
        <a:bodyPr/>
        <a:lstStyle/>
        <a:p>
          <a:endParaRPr lang="en-US" sz="1600"/>
        </a:p>
      </dgm:t>
    </dgm:pt>
    <dgm:pt modelId="{BE2A74D4-245D-4A87-90DA-5C7C76E3E882}" type="sibTrans" cxnId="{38D190E0-64F3-431C-9D8A-B6545274D103}">
      <dgm:prSet/>
      <dgm:spPr/>
      <dgm:t>
        <a:bodyPr/>
        <a:lstStyle/>
        <a:p>
          <a:endParaRPr lang="en-US" sz="1600"/>
        </a:p>
      </dgm:t>
    </dgm:pt>
    <dgm:pt modelId="{33BDC67B-D4FE-4A78-9294-1595D697D4D0}">
      <dgm:prSet custT="1"/>
      <dgm:spPr/>
      <dgm:t>
        <a:bodyPr/>
        <a:lstStyle/>
        <a:p>
          <a:r>
            <a:rPr lang="en-US" sz="1600" dirty="0"/>
            <a:t>2. Devise Representation</a:t>
          </a:r>
        </a:p>
      </dgm:t>
    </dgm:pt>
    <dgm:pt modelId="{716CC421-917E-4360-B0DC-72FA97EE8EDA}" type="parTrans" cxnId="{F53CAC64-EF8F-4538-9C11-86776937978F}">
      <dgm:prSet/>
      <dgm:spPr/>
      <dgm:t>
        <a:bodyPr/>
        <a:lstStyle/>
        <a:p>
          <a:endParaRPr lang="en-US" sz="1600"/>
        </a:p>
      </dgm:t>
    </dgm:pt>
    <dgm:pt modelId="{2048A3CF-2BEF-44F2-84C9-0BA656952779}" type="sibTrans" cxnId="{F53CAC64-EF8F-4538-9C11-86776937978F}">
      <dgm:prSet/>
      <dgm:spPr/>
      <dgm:t>
        <a:bodyPr/>
        <a:lstStyle/>
        <a:p>
          <a:endParaRPr lang="en-US" sz="1600"/>
        </a:p>
      </dgm:t>
    </dgm:pt>
    <dgm:pt modelId="{2AB840FD-9670-4CE3-B4F1-79D8BD81AB3C}">
      <dgm:prSet custT="1"/>
      <dgm:spPr/>
      <dgm:t>
        <a:bodyPr/>
        <a:lstStyle/>
        <a:p>
          <a:r>
            <a:rPr lang="en-US" sz="1600" dirty="0"/>
            <a:t>3. Determine Approaches</a:t>
          </a:r>
        </a:p>
      </dgm:t>
    </dgm:pt>
    <dgm:pt modelId="{77711347-FDBD-4D6C-9382-C737E5A63C3F}" type="parTrans" cxnId="{C7CD7AB5-AC60-4946-B3FE-71E77D879721}">
      <dgm:prSet/>
      <dgm:spPr/>
      <dgm:t>
        <a:bodyPr/>
        <a:lstStyle/>
        <a:p>
          <a:endParaRPr lang="en-US" sz="1600"/>
        </a:p>
      </dgm:t>
    </dgm:pt>
    <dgm:pt modelId="{6AB3AC6F-15E1-4B64-8E20-B9118E0269C9}" type="sibTrans" cxnId="{C7CD7AB5-AC60-4946-B3FE-71E77D879721}">
      <dgm:prSet/>
      <dgm:spPr/>
      <dgm:t>
        <a:bodyPr/>
        <a:lstStyle/>
        <a:p>
          <a:endParaRPr lang="en-US" sz="1600"/>
        </a:p>
      </dgm:t>
    </dgm:pt>
    <dgm:pt modelId="{B0F89930-4BE3-49CB-9C91-60B0B6338DFE}">
      <dgm:prSet custT="1"/>
      <dgm:spPr/>
      <dgm:t>
        <a:bodyPr/>
        <a:lstStyle/>
        <a:p>
          <a:r>
            <a:rPr lang="en-US" sz="1600" dirty="0"/>
            <a:t>4. Pick Mechanism</a:t>
          </a:r>
        </a:p>
      </dgm:t>
    </dgm:pt>
    <dgm:pt modelId="{F793A9F6-0E71-4CC7-8D22-31751BD02EE6}" type="parTrans" cxnId="{8AB9B34B-B2C0-48A8-8349-487BD90E53E7}">
      <dgm:prSet/>
      <dgm:spPr/>
      <dgm:t>
        <a:bodyPr/>
        <a:lstStyle/>
        <a:p>
          <a:endParaRPr lang="en-US" sz="1600"/>
        </a:p>
      </dgm:t>
    </dgm:pt>
    <dgm:pt modelId="{4E7BC18A-2892-408F-B906-7AC74EF64605}" type="sibTrans" cxnId="{8AB9B34B-B2C0-48A8-8349-487BD90E53E7}">
      <dgm:prSet/>
      <dgm:spPr/>
      <dgm:t>
        <a:bodyPr/>
        <a:lstStyle/>
        <a:p>
          <a:endParaRPr lang="en-US" sz="1600"/>
        </a:p>
      </dgm:t>
    </dgm:pt>
    <dgm:pt modelId="{3DAC96F6-0480-425C-8C26-EFC0D67B29E4}">
      <dgm:prSet custT="1"/>
      <dgm:spPr/>
      <dgm:t>
        <a:bodyPr/>
        <a:lstStyle/>
        <a:p>
          <a:r>
            <a:rPr lang="en-US" sz="1600" dirty="0"/>
            <a:t>5. Experiment </a:t>
          </a:r>
        </a:p>
      </dgm:t>
    </dgm:pt>
    <dgm:pt modelId="{5B7D78B3-A768-4288-ACD0-0298A2CB7D50}" type="parTrans" cxnId="{201C04C7-BFA0-4741-87AD-11B049B079F4}">
      <dgm:prSet/>
      <dgm:spPr/>
      <dgm:t>
        <a:bodyPr/>
        <a:lstStyle/>
        <a:p>
          <a:endParaRPr lang="en-US" sz="1600"/>
        </a:p>
      </dgm:t>
    </dgm:pt>
    <dgm:pt modelId="{0110192A-8892-4C75-854D-149EC2CD7E2F}" type="sibTrans" cxnId="{201C04C7-BFA0-4741-87AD-11B049B079F4}">
      <dgm:prSet/>
      <dgm:spPr/>
      <dgm:t>
        <a:bodyPr/>
        <a:lstStyle/>
        <a:p>
          <a:endParaRPr lang="en-US" sz="1600"/>
        </a:p>
      </dgm:t>
    </dgm:pt>
    <dgm:pt modelId="{174478C0-B1A4-4718-A863-0CD800F6C4AD}" type="pres">
      <dgm:prSet presAssocID="{125A6822-7EEF-485B-B9ED-F156AD28635E}" presName="Name0" presStyleCnt="0">
        <dgm:presLayoutVars>
          <dgm:dir/>
          <dgm:resizeHandles val="exact"/>
        </dgm:presLayoutVars>
      </dgm:prSet>
      <dgm:spPr/>
    </dgm:pt>
    <dgm:pt modelId="{E7222549-794F-47D8-917E-2C128C142539}" type="pres">
      <dgm:prSet presAssocID="{F3A2FEA4-86A0-4599-99D5-30122A9E2BF3}" presName="parTxOnly" presStyleLbl="node1" presStyleIdx="0" presStyleCnt="5" custScaleY="102516">
        <dgm:presLayoutVars>
          <dgm:bulletEnabled val="1"/>
        </dgm:presLayoutVars>
      </dgm:prSet>
      <dgm:spPr/>
    </dgm:pt>
    <dgm:pt modelId="{ACA8008F-75C3-48B0-B461-7F5218C2977A}" type="pres">
      <dgm:prSet presAssocID="{BE2A74D4-245D-4A87-90DA-5C7C76E3E882}" presName="parSpace" presStyleCnt="0"/>
      <dgm:spPr/>
    </dgm:pt>
    <dgm:pt modelId="{EAA0B88A-F572-457B-849F-6EA398F0756D}" type="pres">
      <dgm:prSet presAssocID="{33BDC67B-D4FE-4A78-9294-1595D697D4D0}" presName="parTxOnly" presStyleLbl="node1" presStyleIdx="1" presStyleCnt="5" custScaleY="102516">
        <dgm:presLayoutVars>
          <dgm:bulletEnabled val="1"/>
        </dgm:presLayoutVars>
      </dgm:prSet>
      <dgm:spPr/>
    </dgm:pt>
    <dgm:pt modelId="{D5D5F286-5A03-45A5-9B7D-76F130CAA99D}" type="pres">
      <dgm:prSet presAssocID="{2048A3CF-2BEF-44F2-84C9-0BA656952779}" presName="parSpace" presStyleCnt="0"/>
      <dgm:spPr/>
    </dgm:pt>
    <dgm:pt modelId="{E3958E54-67F3-41AF-8080-0BB5D5120BC0}" type="pres">
      <dgm:prSet presAssocID="{2AB840FD-9670-4CE3-B4F1-79D8BD81AB3C}" presName="parTxOnly" presStyleLbl="node1" presStyleIdx="2" presStyleCnt="5" custScaleY="102516">
        <dgm:presLayoutVars>
          <dgm:bulletEnabled val="1"/>
        </dgm:presLayoutVars>
      </dgm:prSet>
      <dgm:spPr/>
    </dgm:pt>
    <dgm:pt modelId="{38A3DBDF-F29F-4616-B135-99AE0C79E17D}" type="pres">
      <dgm:prSet presAssocID="{6AB3AC6F-15E1-4B64-8E20-B9118E0269C9}" presName="parSpace" presStyleCnt="0"/>
      <dgm:spPr/>
    </dgm:pt>
    <dgm:pt modelId="{AA94C5C8-6AB3-4A54-BBE2-D3DB3FDD84B8}" type="pres">
      <dgm:prSet presAssocID="{B0F89930-4BE3-49CB-9C91-60B0B6338DFE}" presName="parTxOnly" presStyleLbl="node1" presStyleIdx="3" presStyleCnt="5" custScaleY="102516">
        <dgm:presLayoutVars>
          <dgm:bulletEnabled val="1"/>
        </dgm:presLayoutVars>
      </dgm:prSet>
      <dgm:spPr/>
    </dgm:pt>
    <dgm:pt modelId="{BA6E713B-1396-4DCE-A4B3-9275A6C14E17}" type="pres">
      <dgm:prSet presAssocID="{4E7BC18A-2892-408F-B906-7AC74EF64605}" presName="parSpace" presStyleCnt="0"/>
      <dgm:spPr/>
    </dgm:pt>
    <dgm:pt modelId="{27951E64-0B81-4A6F-BD31-6FB92D90A788}" type="pres">
      <dgm:prSet presAssocID="{3DAC96F6-0480-425C-8C26-EFC0D67B29E4}" presName="parTxOnly" presStyleLbl="node1" presStyleIdx="4" presStyleCnt="5" custScaleY="102516">
        <dgm:presLayoutVars>
          <dgm:bulletEnabled val="1"/>
        </dgm:presLayoutVars>
      </dgm:prSet>
      <dgm:spPr/>
    </dgm:pt>
  </dgm:ptLst>
  <dgm:cxnLst>
    <dgm:cxn modelId="{F53CAC64-EF8F-4538-9C11-86776937978F}" srcId="{125A6822-7EEF-485B-B9ED-F156AD28635E}" destId="{33BDC67B-D4FE-4A78-9294-1595D697D4D0}" srcOrd="1" destOrd="0" parTransId="{716CC421-917E-4360-B0DC-72FA97EE8EDA}" sibTransId="{2048A3CF-2BEF-44F2-84C9-0BA656952779}"/>
    <dgm:cxn modelId="{8AB9B34B-B2C0-48A8-8349-487BD90E53E7}" srcId="{125A6822-7EEF-485B-B9ED-F156AD28635E}" destId="{B0F89930-4BE3-49CB-9C91-60B0B6338DFE}" srcOrd="3" destOrd="0" parTransId="{F793A9F6-0E71-4CC7-8D22-31751BD02EE6}" sibTransId="{4E7BC18A-2892-408F-B906-7AC74EF64605}"/>
    <dgm:cxn modelId="{9B51E572-BB02-480C-9D0E-C24AC6A18B7D}" type="presOf" srcId="{2AB840FD-9670-4CE3-B4F1-79D8BD81AB3C}" destId="{E3958E54-67F3-41AF-8080-0BB5D5120BC0}" srcOrd="0" destOrd="0" presId="urn:microsoft.com/office/officeart/2005/8/layout/hChevron3"/>
    <dgm:cxn modelId="{D0E7705A-8959-433C-94E5-C60965C7BD5F}" type="presOf" srcId="{B0F89930-4BE3-49CB-9C91-60B0B6338DFE}" destId="{AA94C5C8-6AB3-4A54-BBE2-D3DB3FDD84B8}" srcOrd="0" destOrd="0" presId="urn:microsoft.com/office/officeart/2005/8/layout/hChevron3"/>
    <dgm:cxn modelId="{C7CD7AB5-AC60-4946-B3FE-71E77D879721}" srcId="{125A6822-7EEF-485B-B9ED-F156AD28635E}" destId="{2AB840FD-9670-4CE3-B4F1-79D8BD81AB3C}" srcOrd="2" destOrd="0" parTransId="{77711347-FDBD-4D6C-9382-C737E5A63C3F}" sibTransId="{6AB3AC6F-15E1-4B64-8E20-B9118E0269C9}"/>
    <dgm:cxn modelId="{539A42C2-A7DB-49A2-8CBC-CC46B3BCE5A4}" type="presOf" srcId="{125A6822-7EEF-485B-B9ED-F156AD28635E}" destId="{174478C0-B1A4-4718-A863-0CD800F6C4AD}" srcOrd="0" destOrd="0" presId="urn:microsoft.com/office/officeart/2005/8/layout/hChevron3"/>
    <dgm:cxn modelId="{201C04C7-BFA0-4741-87AD-11B049B079F4}" srcId="{125A6822-7EEF-485B-B9ED-F156AD28635E}" destId="{3DAC96F6-0480-425C-8C26-EFC0D67B29E4}" srcOrd="4" destOrd="0" parTransId="{5B7D78B3-A768-4288-ACD0-0298A2CB7D50}" sibTransId="{0110192A-8892-4C75-854D-149EC2CD7E2F}"/>
    <dgm:cxn modelId="{4E665AD7-E77A-4387-B586-DD4A5D4EB032}" type="presOf" srcId="{3DAC96F6-0480-425C-8C26-EFC0D67B29E4}" destId="{27951E64-0B81-4A6F-BD31-6FB92D90A788}" srcOrd="0" destOrd="0" presId="urn:microsoft.com/office/officeart/2005/8/layout/hChevron3"/>
    <dgm:cxn modelId="{506656DA-C44E-421D-BE69-5F7E59D9C0D9}" type="presOf" srcId="{33BDC67B-D4FE-4A78-9294-1595D697D4D0}" destId="{EAA0B88A-F572-457B-849F-6EA398F0756D}" srcOrd="0" destOrd="0" presId="urn:microsoft.com/office/officeart/2005/8/layout/hChevron3"/>
    <dgm:cxn modelId="{38D190E0-64F3-431C-9D8A-B6545274D103}" srcId="{125A6822-7EEF-485B-B9ED-F156AD28635E}" destId="{F3A2FEA4-86A0-4599-99D5-30122A9E2BF3}" srcOrd="0" destOrd="0" parTransId="{DC547236-7C54-4B60-9937-6A10ABEF1A10}" sibTransId="{BE2A74D4-245D-4A87-90DA-5C7C76E3E882}"/>
    <dgm:cxn modelId="{E69134F2-9C77-46A0-B192-30611295BA46}" type="presOf" srcId="{F3A2FEA4-86A0-4599-99D5-30122A9E2BF3}" destId="{E7222549-794F-47D8-917E-2C128C142539}" srcOrd="0" destOrd="0" presId="urn:microsoft.com/office/officeart/2005/8/layout/hChevron3"/>
    <dgm:cxn modelId="{8F54E385-7A35-4CA8-8003-57FB9FC73E3C}" type="presParOf" srcId="{174478C0-B1A4-4718-A863-0CD800F6C4AD}" destId="{E7222549-794F-47D8-917E-2C128C142539}" srcOrd="0" destOrd="0" presId="urn:microsoft.com/office/officeart/2005/8/layout/hChevron3"/>
    <dgm:cxn modelId="{8799456F-2F52-4776-91F6-C7BDD8385446}" type="presParOf" srcId="{174478C0-B1A4-4718-A863-0CD800F6C4AD}" destId="{ACA8008F-75C3-48B0-B461-7F5218C2977A}" srcOrd="1" destOrd="0" presId="urn:microsoft.com/office/officeart/2005/8/layout/hChevron3"/>
    <dgm:cxn modelId="{81E6C36A-4057-4F1C-9E96-B26764A0DAE3}" type="presParOf" srcId="{174478C0-B1A4-4718-A863-0CD800F6C4AD}" destId="{EAA0B88A-F572-457B-849F-6EA398F0756D}" srcOrd="2" destOrd="0" presId="urn:microsoft.com/office/officeart/2005/8/layout/hChevron3"/>
    <dgm:cxn modelId="{C56A386A-8ABE-41FE-AD8A-9D6344738EDF}" type="presParOf" srcId="{174478C0-B1A4-4718-A863-0CD800F6C4AD}" destId="{D5D5F286-5A03-45A5-9B7D-76F130CAA99D}" srcOrd="3" destOrd="0" presId="urn:microsoft.com/office/officeart/2005/8/layout/hChevron3"/>
    <dgm:cxn modelId="{1333AA92-5782-4028-926E-5A62BAE77A96}" type="presParOf" srcId="{174478C0-B1A4-4718-A863-0CD800F6C4AD}" destId="{E3958E54-67F3-41AF-8080-0BB5D5120BC0}" srcOrd="4" destOrd="0" presId="urn:microsoft.com/office/officeart/2005/8/layout/hChevron3"/>
    <dgm:cxn modelId="{6F9B6969-A3C3-47F2-AA17-FD0CBB0D1353}" type="presParOf" srcId="{174478C0-B1A4-4718-A863-0CD800F6C4AD}" destId="{38A3DBDF-F29F-4616-B135-99AE0C79E17D}" srcOrd="5" destOrd="0" presId="urn:microsoft.com/office/officeart/2005/8/layout/hChevron3"/>
    <dgm:cxn modelId="{1EDB0A31-9FC3-4E65-A760-E2EB43C15CB0}" type="presParOf" srcId="{174478C0-B1A4-4718-A863-0CD800F6C4AD}" destId="{AA94C5C8-6AB3-4A54-BBE2-D3DB3FDD84B8}" srcOrd="6" destOrd="0" presId="urn:microsoft.com/office/officeart/2005/8/layout/hChevron3"/>
    <dgm:cxn modelId="{4A463326-3BDA-4AB3-908E-85E1D17AF7B6}" type="presParOf" srcId="{174478C0-B1A4-4718-A863-0CD800F6C4AD}" destId="{BA6E713B-1396-4DCE-A4B3-9275A6C14E17}" srcOrd="7" destOrd="0" presId="urn:microsoft.com/office/officeart/2005/8/layout/hChevron3"/>
    <dgm:cxn modelId="{9EF74F1B-DDBF-4256-AEEB-C6A7A43C2537}" type="presParOf" srcId="{174478C0-B1A4-4718-A863-0CD800F6C4AD}" destId="{27951E64-0B81-4A6F-BD31-6FB92D90A788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22549-794F-47D8-917E-2C128C142539}">
      <dsp:nvSpPr>
        <dsp:cNvPr id="0" name=""/>
        <dsp:cNvSpPr/>
      </dsp:nvSpPr>
      <dsp:spPr>
        <a:xfrm>
          <a:off x="1451" y="2129130"/>
          <a:ext cx="2829815" cy="116040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Define the problem</a:t>
          </a:r>
        </a:p>
      </dsp:txBody>
      <dsp:txXfrm>
        <a:off x="1451" y="2129130"/>
        <a:ext cx="2539714" cy="1160405"/>
      </dsp:txXfrm>
    </dsp:sp>
    <dsp:sp modelId="{EAA0B88A-F572-457B-849F-6EA398F0756D}">
      <dsp:nvSpPr>
        <dsp:cNvPr id="0" name=""/>
        <dsp:cNvSpPr/>
      </dsp:nvSpPr>
      <dsp:spPr>
        <a:xfrm>
          <a:off x="2265303" y="2129130"/>
          <a:ext cx="2829815" cy="116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Devise Representation</a:t>
          </a:r>
        </a:p>
      </dsp:txBody>
      <dsp:txXfrm>
        <a:off x="2845506" y="2129130"/>
        <a:ext cx="1669410" cy="1160405"/>
      </dsp:txXfrm>
    </dsp:sp>
    <dsp:sp modelId="{E3958E54-67F3-41AF-8080-0BB5D5120BC0}">
      <dsp:nvSpPr>
        <dsp:cNvPr id="0" name=""/>
        <dsp:cNvSpPr/>
      </dsp:nvSpPr>
      <dsp:spPr>
        <a:xfrm>
          <a:off x="4529155" y="2129130"/>
          <a:ext cx="2829815" cy="116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3. Determine Approaches</a:t>
          </a:r>
        </a:p>
      </dsp:txBody>
      <dsp:txXfrm>
        <a:off x="5109358" y="2129130"/>
        <a:ext cx="1669410" cy="1160405"/>
      </dsp:txXfrm>
    </dsp:sp>
    <dsp:sp modelId="{AA94C5C8-6AB3-4A54-BBE2-D3DB3FDD84B8}">
      <dsp:nvSpPr>
        <dsp:cNvPr id="0" name=""/>
        <dsp:cNvSpPr/>
      </dsp:nvSpPr>
      <dsp:spPr>
        <a:xfrm>
          <a:off x="6793007" y="2129130"/>
          <a:ext cx="2829815" cy="116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4. Pick Mechanism</a:t>
          </a:r>
        </a:p>
      </dsp:txBody>
      <dsp:txXfrm>
        <a:off x="7373210" y="2129130"/>
        <a:ext cx="1669410" cy="1160405"/>
      </dsp:txXfrm>
    </dsp:sp>
    <dsp:sp modelId="{27951E64-0B81-4A6F-BD31-6FB92D90A788}">
      <dsp:nvSpPr>
        <dsp:cNvPr id="0" name=""/>
        <dsp:cNvSpPr/>
      </dsp:nvSpPr>
      <dsp:spPr>
        <a:xfrm>
          <a:off x="9056859" y="2129130"/>
          <a:ext cx="2829815" cy="116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5. Experiment </a:t>
          </a:r>
        </a:p>
      </dsp:txBody>
      <dsp:txXfrm>
        <a:off x="9637062" y="2129130"/>
        <a:ext cx="1669410" cy="1160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6:03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14,'0'-6,"0"-2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7:51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6:03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14,'0'-6,"0"-2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7:51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6:03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14,'0'-6,"0"-2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7:51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B661-8884-4460-B9ED-FD0D9BF054C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E83F-F192-4237-87E6-BD69D3B8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Io3gDZCVQ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nfusion-matrix-machine-learnin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fordata/headbrain-simple-linear-regression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ttslone/titanic-dataset-logistic-regression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latankr/titanic-random-forest-82-78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https://www.youtube.com/watch?v=GwIo3gDZCVQ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5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9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8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which one is better? </a:t>
            </a:r>
          </a:p>
          <a:p>
            <a:r>
              <a:rPr lang="en-US" dirty="0"/>
              <a:t>LOL …</a:t>
            </a:r>
          </a:p>
          <a:p>
            <a:r>
              <a:rPr lang="en-US" dirty="0"/>
              <a:t>Using Naïve Bayes to tell:</a:t>
            </a:r>
          </a:p>
          <a:p>
            <a:endParaRPr lang="en-US" dirty="0"/>
          </a:p>
          <a:p>
            <a:r>
              <a:rPr lang="en-US" dirty="0"/>
              <a:t>To extend a little bit, Diagnose (disease) – symptoms then classify , Lie detection, Fake news, Root Cause Analysis.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 Probabilistic Inference II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62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https://www.geeksforgeeks.org/confusion-matrix-machine-learning/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54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https://www.kaggle.com/codefordata/headbrain-simple-linear-regression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15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https://www.kaggle.com/mattslone/titanic-dataset-logistic-regression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02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https://www.kaggle.com/zlatankr/titanic-random-forest-82-78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couple of things: </a:t>
            </a:r>
          </a:p>
          <a:p>
            <a:r>
              <a:rPr lang="en-US" dirty="0"/>
              <a:t>Is</a:t>
            </a:r>
            <a:r>
              <a:rPr lang="en-US" baseline="0" dirty="0"/>
              <a:t> AI going to be smarter than human?</a:t>
            </a:r>
          </a:p>
          <a:p>
            <a:r>
              <a:rPr lang="en-US" baseline="0" dirty="0"/>
              <a:t>I used to have a dog, and it is very smart. But do we expect it can create things for us? </a:t>
            </a:r>
          </a:p>
          <a:p>
            <a:endParaRPr lang="en-US" baseline="0" dirty="0"/>
          </a:p>
          <a:p>
            <a:r>
              <a:rPr lang="en-US" baseline="0" dirty="0"/>
              <a:t>Is AI going to replace human?</a:t>
            </a:r>
          </a:p>
          <a:p>
            <a:r>
              <a:rPr lang="en-US" baseline="0" dirty="0"/>
              <a:t>AI will be a good helper, working with/for us, but it is not going to replace human.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5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70s: Game play (chess play)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80-90s: </a:t>
            </a:r>
            <a:r>
              <a:rPr lang="en-US" sz="1200" dirty="0"/>
              <a:t>Guzman-&gt;Huffman-&gt;Waltz (decision tree, SVM)</a:t>
            </a:r>
          </a:p>
          <a:p>
            <a:r>
              <a:rPr lang="en-US" dirty="0"/>
              <a:t>2012: Alex </a:t>
            </a:r>
            <a:r>
              <a:rPr lang="en-US" dirty="0" err="1"/>
              <a:t>Krizhevsky</a:t>
            </a:r>
            <a:r>
              <a:rPr lang="en-US" dirty="0"/>
              <a:t> – University of Toronto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marL="228600" indent="-228600">
              <a:buAutoNum type="arabicPeriod"/>
            </a:pPr>
            <a:r>
              <a:rPr lang="en-US" dirty="0"/>
              <a:t>Speech to text, multiple languages.</a:t>
            </a:r>
          </a:p>
          <a:p>
            <a:pPr marL="228600" indent="-228600">
              <a:buAutoNum type="arabicPeriod"/>
            </a:pPr>
            <a:r>
              <a:rPr lang="en-US" dirty="0"/>
              <a:t>Computer Vision, relationship (walk dogs)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80s – Gate Tree and Rule based “expert” system (forward chain)  - In fact, it is novices system.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to tell this animal is a cheetah?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How many planes are needed? 4?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Is this a AI problem?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AI problem?</a:t>
            </a:r>
          </a:p>
          <a:p>
            <a:endParaRPr lang="en-US" dirty="0"/>
          </a:p>
          <a:p>
            <a:r>
              <a:rPr lang="en-US" dirty="0"/>
              <a:t>Direction is Left to Right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0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grocery bagging to explain the knowledge engineering</a:t>
            </a:r>
            <a:br>
              <a:rPr lang="en-US" dirty="0"/>
            </a:br>
            <a:r>
              <a:rPr lang="en-US" dirty="0"/>
              <a:t>1. People don’t expect out with an engine oil?</a:t>
            </a:r>
          </a:p>
          <a:p>
            <a:r>
              <a:rPr lang="en-US" dirty="0"/>
              <a:t>2. How to arrange the things in the bag.</a:t>
            </a:r>
          </a:p>
          <a:p>
            <a:r>
              <a:rPr lang="en-US" dirty="0"/>
              <a:t>3. Be vigilant and bug if there is anything wrong, such as the piece of package is broken.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1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8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 Courtenay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(19 January 1945 – 17 November 1980) was a British neuroscientist and physiologist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learn unless you know most of it.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think with hands, mouths and eyes.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 ideas are simple.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405F-FDE6-4D37-9F47-E73AA25D91E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70.png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70.png"/><Relationship Id="rId4" Type="http://schemas.openxmlformats.org/officeDocument/2006/relationships/customXml" Target="../ink/ink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70.png"/><Relationship Id="rId4" Type="http://schemas.openxmlformats.org/officeDocument/2006/relationships/customXml" Target="../ink/ink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In Math We Trust</a:t>
            </a:r>
            <a:br>
              <a:rPr lang="en-US" dirty="0"/>
            </a:br>
            <a:r>
              <a:rPr lang="en-US" sz="7200" b="1" dirty="0"/>
              <a:t>Artificial Intelligence/ML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Instructor</a:t>
            </a:r>
          </a:p>
          <a:p>
            <a:r>
              <a:rPr lang="en-US" dirty="0"/>
              <a:t>Ren Shan</a:t>
            </a:r>
          </a:p>
          <a:p>
            <a:r>
              <a:rPr lang="en-US" dirty="0"/>
              <a:t>IEEE Senior Member</a:t>
            </a:r>
          </a:p>
          <a:p>
            <a:r>
              <a:rPr lang="en-US" dirty="0"/>
              <a:t>SAIC Fellow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4CAB8-FF8E-47E6-BBA3-9FA86671F66E}"/>
              </a:ext>
            </a:extLst>
          </p:cNvPr>
          <p:cNvSpPr txBox="1"/>
          <p:nvPr/>
        </p:nvSpPr>
        <p:spPr>
          <a:xfrm>
            <a:off x="5417032" y="5965672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June 30, 2020</a:t>
            </a:r>
          </a:p>
        </p:txBody>
      </p:sp>
    </p:spTree>
    <p:extLst>
      <p:ext uri="{BB962C8B-B14F-4D97-AF65-F5344CB8AC3E}">
        <p14:creationId xmlns:p14="http://schemas.microsoft.com/office/powerpoint/2010/main" val="364309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1253878"/>
            <a:ext cx="11227323" cy="5059835"/>
          </a:xfrm>
        </p:spPr>
        <p:txBody>
          <a:bodyPr>
            <a:normAutofit lnSpcReduction="10000"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Computer programming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Knowledge mining – search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Domain knowledge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Data Ingestion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Model Training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Humanity - AI Ethics (human behaviors and value lines)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 – what it takes?</a:t>
            </a:r>
          </a:p>
        </p:txBody>
      </p:sp>
    </p:spTree>
    <p:extLst>
      <p:ext uri="{BB962C8B-B14F-4D97-AF65-F5344CB8AC3E}">
        <p14:creationId xmlns:p14="http://schemas.microsoft.com/office/powerpoint/2010/main" val="237437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David Marr’s Theory – AI Approach</a:t>
            </a: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6EF2F03-453E-4DDD-B638-E8891D8640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2849398"/>
              </p:ext>
            </p:extLst>
          </p:nvPr>
        </p:nvGraphicFramePr>
        <p:xfrm>
          <a:off x="254568" y="758673"/>
          <a:ext cx="1188812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8CC703C6-34DA-483C-A1DA-F04BB23917B5}"/>
              </a:ext>
            </a:extLst>
          </p:cNvPr>
          <p:cNvSpPr/>
          <p:nvPr/>
        </p:nvSpPr>
        <p:spPr>
          <a:xfrm rot="10800000">
            <a:off x="3913094" y="2150194"/>
            <a:ext cx="1727947" cy="665630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63F48EEC-8236-4A09-AE30-7EEB2874082D}"/>
              </a:ext>
            </a:extLst>
          </p:cNvPr>
          <p:cNvSpPr/>
          <p:nvPr/>
        </p:nvSpPr>
        <p:spPr>
          <a:xfrm rot="10800000">
            <a:off x="6299947" y="2150195"/>
            <a:ext cx="1727947" cy="6656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C3FBBC2E-8C9B-4293-993F-38331847B7F1}"/>
              </a:ext>
            </a:extLst>
          </p:cNvPr>
          <p:cNvSpPr/>
          <p:nvPr/>
        </p:nvSpPr>
        <p:spPr>
          <a:xfrm rot="10800000">
            <a:off x="8583706" y="2150194"/>
            <a:ext cx="1727947" cy="665630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DBBFFBF2-E0FE-4F71-BC69-9EB363793317}"/>
              </a:ext>
            </a:extLst>
          </p:cNvPr>
          <p:cNvSpPr/>
          <p:nvPr/>
        </p:nvSpPr>
        <p:spPr>
          <a:xfrm rot="10800000" flipV="1">
            <a:off x="3913093" y="4255997"/>
            <a:ext cx="4208930" cy="5746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14F3546E-1D44-4039-90C5-D785271EEA6C}"/>
              </a:ext>
            </a:extLst>
          </p:cNvPr>
          <p:cNvSpPr/>
          <p:nvPr/>
        </p:nvSpPr>
        <p:spPr>
          <a:xfrm rot="10800000" flipV="1">
            <a:off x="6246160" y="4255996"/>
            <a:ext cx="4289610" cy="574649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4B0F87-01D7-40F5-B6AD-B4DCEC973379}"/>
              </a:ext>
            </a:extLst>
          </p:cNvPr>
          <p:cNvSpPr txBox="1"/>
          <p:nvPr/>
        </p:nvSpPr>
        <p:spPr>
          <a:xfrm>
            <a:off x="820271" y="1551369"/>
            <a:ext cx="110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EXPLICIT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07B27A-6063-4850-A8F8-F7DE59077383}"/>
              </a:ext>
            </a:extLst>
          </p:cNvPr>
          <p:cNvSpPr txBox="1"/>
          <p:nvPr/>
        </p:nvSpPr>
        <p:spPr>
          <a:xfrm>
            <a:off x="2707341" y="1551369"/>
            <a:ext cx="28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EXPOSE CONSTRAINTS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70D9C-68EF-403C-ACCC-AD475CFF459E}"/>
              </a:ext>
            </a:extLst>
          </p:cNvPr>
          <p:cNvSpPr txBox="1"/>
          <p:nvPr/>
        </p:nvSpPr>
        <p:spPr>
          <a:xfrm>
            <a:off x="7394761" y="1551369"/>
            <a:ext cx="205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LOCALNESS</a:t>
            </a:r>
          </a:p>
        </p:txBody>
      </p:sp>
    </p:spTree>
    <p:extLst>
      <p:ext uri="{BB962C8B-B14F-4D97-AF65-F5344CB8AC3E}">
        <p14:creationId xmlns:p14="http://schemas.microsoft.com/office/powerpoint/2010/main" val="187312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362" y="1079488"/>
            <a:ext cx="9918973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Anomaly Detection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Clustering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Regression Algorithm</a:t>
            </a:r>
          </a:p>
          <a:p>
            <a:pPr algn="l"/>
            <a:r>
              <a:rPr lang="en-US" sz="6200" dirty="0"/>
              <a:t>	</a:t>
            </a:r>
            <a:r>
              <a:rPr lang="en-US" sz="4000" dirty="0"/>
              <a:t>Demo: Iris Dataset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Supervised Learning</a:t>
            </a:r>
            <a:r>
              <a:rPr lang="en-US" sz="4900" dirty="0"/>
              <a:t>	</a:t>
            </a:r>
          </a:p>
          <a:p>
            <a:pPr algn="l"/>
            <a:r>
              <a:rPr lang="en-US" sz="4900" dirty="0"/>
              <a:t>		</a:t>
            </a:r>
            <a:r>
              <a:rPr lang="en-US" sz="3000" dirty="0"/>
              <a:t>knowing X and Y, generate a model to classification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Unsupervised Learning</a:t>
            </a:r>
          </a:p>
          <a:p>
            <a:pPr lvl="2" algn="l"/>
            <a:r>
              <a:rPr lang="en-US" sz="3400" dirty="0"/>
              <a:t>	</a:t>
            </a:r>
            <a:r>
              <a:rPr lang="en-US" sz="3000" dirty="0"/>
              <a:t>knowing X but Y, generate a model to cluster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Reinforcement Learning</a:t>
            </a:r>
          </a:p>
          <a:p>
            <a:pPr lvl="1" algn="l"/>
            <a:r>
              <a:rPr lang="en-US" sz="3000" dirty="0"/>
              <a:t>		knowing X but Y, create an environment and learning agent</a:t>
            </a:r>
          </a:p>
          <a:p>
            <a:pPr algn="l"/>
            <a:endParaRPr lang="en-US" sz="4900" dirty="0"/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816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840" y="1306929"/>
            <a:ext cx="9144000" cy="4525030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Machine Learning Algorithms</a:t>
            </a:r>
          </a:p>
        </p:txBody>
      </p:sp>
      <p:pic>
        <p:nvPicPr>
          <p:cNvPr id="1026" name="Picture 2" descr="Machine Learning For Cryptocurrency Mobilego">
            <a:extLst>
              <a:ext uri="{FF2B5EF4-FFF2-40B4-BE49-F238E27FC236}">
                <a16:creationId xmlns:a16="http://schemas.microsoft.com/office/drawing/2014/main" id="{C908E1B8-4F70-4986-98B5-F8505331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42" y="732322"/>
            <a:ext cx="8418513" cy="564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7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2158" y="734728"/>
            <a:ext cx="2060217" cy="42774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600" dirty="0"/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925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AI are Experiments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BAFD2-F001-42AD-A7EF-C88C702C8CB7}"/>
              </a:ext>
            </a:extLst>
          </p:cNvPr>
          <p:cNvSpPr txBox="1"/>
          <p:nvPr/>
        </p:nvSpPr>
        <p:spPr>
          <a:xfrm>
            <a:off x="3150018" y="707899"/>
            <a:ext cx="7873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KNN</a:t>
            </a:r>
          </a:p>
        </p:txBody>
      </p:sp>
      <p:pic>
        <p:nvPicPr>
          <p:cNvPr id="1058" name="Picture 1057">
            <a:extLst>
              <a:ext uri="{FF2B5EF4-FFF2-40B4-BE49-F238E27FC236}">
                <a16:creationId xmlns:a16="http://schemas.microsoft.com/office/drawing/2014/main" id="{789A0211-913E-44F0-A7A8-B06DC5D6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0" y="1125499"/>
            <a:ext cx="5084209" cy="5229910"/>
          </a:xfrm>
          <a:prstGeom prst="rect">
            <a:avLst/>
          </a:prstGeom>
        </p:spPr>
      </p:pic>
      <p:sp>
        <p:nvSpPr>
          <p:cNvPr id="1059" name="Oval 1058">
            <a:extLst>
              <a:ext uri="{FF2B5EF4-FFF2-40B4-BE49-F238E27FC236}">
                <a16:creationId xmlns:a16="http://schemas.microsoft.com/office/drawing/2014/main" id="{3A859E2E-244F-4EEA-9B2F-2FC2EA9051EC}"/>
              </a:ext>
            </a:extLst>
          </p:cNvPr>
          <p:cNvSpPr/>
          <p:nvPr/>
        </p:nvSpPr>
        <p:spPr>
          <a:xfrm>
            <a:off x="1930750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26FFEA-5F82-4330-88B0-878F34FB9122}"/>
              </a:ext>
            </a:extLst>
          </p:cNvPr>
          <p:cNvSpPr/>
          <p:nvPr/>
        </p:nvSpPr>
        <p:spPr>
          <a:xfrm>
            <a:off x="4996618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E6B9FB-4E03-4DAF-88BA-02F6F7E8E50A}"/>
              </a:ext>
            </a:extLst>
          </p:cNvPr>
          <p:cNvSpPr/>
          <p:nvPr/>
        </p:nvSpPr>
        <p:spPr>
          <a:xfrm>
            <a:off x="4996619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14BC7BE-F51B-4A20-972D-C247F839C6F9}"/>
              </a:ext>
            </a:extLst>
          </p:cNvPr>
          <p:cNvSpPr/>
          <p:nvPr/>
        </p:nvSpPr>
        <p:spPr>
          <a:xfrm>
            <a:off x="1930751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38CB301-EF33-4DAB-8AA9-E5FEB0C6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63" y="1125499"/>
            <a:ext cx="5084209" cy="522991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71E5D59-997A-417D-B9C8-95136133496D}"/>
              </a:ext>
            </a:extLst>
          </p:cNvPr>
          <p:cNvSpPr/>
          <p:nvPr/>
        </p:nvSpPr>
        <p:spPr>
          <a:xfrm>
            <a:off x="7462344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ECA986C-C9B8-48D9-B2BE-6AA706068C53}"/>
              </a:ext>
            </a:extLst>
          </p:cNvPr>
          <p:cNvSpPr/>
          <p:nvPr/>
        </p:nvSpPr>
        <p:spPr>
          <a:xfrm>
            <a:off x="10528212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E11BBA-FD2C-43CB-83D4-8A4145C0B2EB}"/>
              </a:ext>
            </a:extLst>
          </p:cNvPr>
          <p:cNvSpPr/>
          <p:nvPr/>
        </p:nvSpPr>
        <p:spPr>
          <a:xfrm>
            <a:off x="10528213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288217E-7C27-4022-A930-A5C35248D590}"/>
              </a:ext>
            </a:extLst>
          </p:cNvPr>
          <p:cNvSpPr/>
          <p:nvPr/>
        </p:nvSpPr>
        <p:spPr>
          <a:xfrm>
            <a:off x="7462345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14:cNvPr>
              <p14:cNvContentPartPr/>
              <p14:nvPr/>
            </p14:nvContentPartPr>
            <p14:xfrm>
              <a:off x="3549836" y="5071295"/>
              <a:ext cx="360" cy="5400"/>
            </p14:xfrm>
          </p:contentPart>
        </mc:Choice>
        <mc:Fallback xmlns=""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1196" y="5062295"/>
                <a:ext cx="18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14:cNvPr>
              <p14:cNvContentPartPr/>
              <p14:nvPr/>
            </p14:nvContentPartPr>
            <p14:xfrm>
              <a:off x="3543716" y="5044295"/>
              <a:ext cx="360" cy="360"/>
            </p14:xfrm>
          </p:contentPart>
        </mc:Choice>
        <mc:Fallback xmlns=""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076" y="50356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27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1107" y="764672"/>
            <a:ext cx="2060217" cy="42774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600" dirty="0"/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925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Why AI is difficult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BAFD2-F001-42AD-A7EF-C88C702C8CB7}"/>
              </a:ext>
            </a:extLst>
          </p:cNvPr>
          <p:cNvSpPr txBox="1"/>
          <p:nvPr/>
        </p:nvSpPr>
        <p:spPr>
          <a:xfrm>
            <a:off x="3117504" y="732322"/>
            <a:ext cx="7873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KNN</a:t>
            </a:r>
          </a:p>
        </p:txBody>
      </p:sp>
      <p:pic>
        <p:nvPicPr>
          <p:cNvPr id="1058" name="Picture 1057">
            <a:extLst>
              <a:ext uri="{FF2B5EF4-FFF2-40B4-BE49-F238E27FC236}">
                <a16:creationId xmlns:a16="http://schemas.microsoft.com/office/drawing/2014/main" id="{789A0211-913E-44F0-A7A8-B06DC5D6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0" y="1125499"/>
            <a:ext cx="5084209" cy="5229910"/>
          </a:xfrm>
          <a:prstGeom prst="rect">
            <a:avLst/>
          </a:prstGeom>
        </p:spPr>
      </p:pic>
      <p:sp>
        <p:nvSpPr>
          <p:cNvPr id="1059" name="Oval 1058">
            <a:extLst>
              <a:ext uri="{FF2B5EF4-FFF2-40B4-BE49-F238E27FC236}">
                <a16:creationId xmlns:a16="http://schemas.microsoft.com/office/drawing/2014/main" id="{3A859E2E-244F-4EEA-9B2F-2FC2EA9051EC}"/>
              </a:ext>
            </a:extLst>
          </p:cNvPr>
          <p:cNvSpPr/>
          <p:nvPr/>
        </p:nvSpPr>
        <p:spPr>
          <a:xfrm>
            <a:off x="1930750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26FFEA-5F82-4330-88B0-878F34FB9122}"/>
              </a:ext>
            </a:extLst>
          </p:cNvPr>
          <p:cNvSpPr/>
          <p:nvPr/>
        </p:nvSpPr>
        <p:spPr>
          <a:xfrm>
            <a:off x="4996618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E6B9FB-4E03-4DAF-88BA-02F6F7E8E50A}"/>
              </a:ext>
            </a:extLst>
          </p:cNvPr>
          <p:cNvSpPr/>
          <p:nvPr/>
        </p:nvSpPr>
        <p:spPr>
          <a:xfrm>
            <a:off x="4996619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14BC7BE-F51B-4A20-972D-C247F839C6F9}"/>
              </a:ext>
            </a:extLst>
          </p:cNvPr>
          <p:cNvSpPr/>
          <p:nvPr/>
        </p:nvSpPr>
        <p:spPr>
          <a:xfrm>
            <a:off x="1930751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38CB301-EF33-4DAB-8AA9-E5FEB0C6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63" y="1125499"/>
            <a:ext cx="5084209" cy="522991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71E5D59-997A-417D-B9C8-95136133496D}"/>
              </a:ext>
            </a:extLst>
          </p:cNvPr>
          <p:cNvSpPr/>
          <p:nvPr/>
        </p:nvSpPr>
        <p:spPr>
          <a:xfrm>
            <a:off x="7462344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ECA986C-C9B8-48D9-B2BE-6AA706068C53}"/>
              </a:ext>
            </a:extLst>
          </p:cNvPr>
          <p:cNvSpPr/>
          <p:nvPr/>
        </p:nvSpPr>
        <p:spPr>
          <a:xfrm>
            <a:off x="10528212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E11BBA-FD2C-43CB-83D4-8A4145C0B2EB}"/>
              </a:ext>
            </a:extLst>
          </p:cNvPr>
          <p:cNvSpPr/>
          <p:nvPr/>
        </p:nvSpPr>
        <p:spPr>
          <a:xfrm>
            <a:off x="10528213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288217E-7C27-4022-A930-A5C35248D590}"/>
              </a:ext>
            </a:extLst>
          </p:cNvPr>
          <p:cNvSpPr/>
          <p:nvPr/>
        </p:nvSpPr>
        <p:spPr>
          <a:xfrm>
            <a:off x="7462345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14:cNvPr>
              <p14:cNvContentPartPr/>
              <p14:nvPr/>
            </p14:nvContentPartPr>
            <p14:xfrm>
              <a:off x="3549836" y="5071295"/>
              <a:ext cx="360" cy="5400"/>
            </p14:xfrm>
          </p:contentPart>
        </mc:Choice>
        <mc:Fallback xmlns=""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1196" y="5062295"/>
                <a:ext cx="18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14:cNvPr>
              <p14:cNvContentPartPr/>
              <p14:nvPr/>
            </p14:nvContentPartPr>
            <p14:xfrm>
              <a:off x="3543716" y="5044295"/>
              <a:ext cx="360" cy="360"/>
            </p14:xfrm>
          </p:contentPart>
        </mc:Choice>
        <mc:Fallback xmlns=""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076" y="503565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1E1D250-F3BD-4D0A-873B-1F6362352420}"/>
              </a:ext>
            </a:extLst>
          </p:cNvPr>
          <p:cNvCxnSpPr>
            <a:cxnSpLocks/>
          </p:cNvCxnSpPr>
          <p:nvPr/>
        </p:nvCxnSpPr>
        <p:spPr>
          <a:xfrm>
            <a:off x="1267548" y="5071295"/>
            <a:ext cx="2282648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8943C0B-D88E-4711-BB99-CA564371D397}"/>
              </a:ext>
            </a:extLst>
          </p:cNvPr>
          <p:cNvCxnSpPr>
            <a:cxnSpLocks/>
          </p:cNvCxnSpPr>
          <p:nvPr/>
        </p:nvCxnSpPr>
        <p:spPr>
          <a:xfrm>
            <a:off x="3543716" y="5071295"/>
            <a:ext cx="6120" cy="128411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E640A3C-E696-4016-8DAE-A8F68DD3B6D2}"/>
              </a:ext>
            </a:extLst>
          </p:cNvPr>
          <p:cNvCxnSpPr>
            <a:cxnSpLocks/>
          </p:cNvCxnSpPr>
          <p:nvPr/>
        </p:nvCxnSpPr>
        <p:spPr>
          <a:xfrm>
            <a:off x="2012730" y="1961230"/>
            <a:ext cx="2308408" cy="234590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D2A2F69-E8AD-442D-85BD-5BEA0CE6829D}"/>
              </a:ext>
            </a:extLst>
          </p:cNvPr>
          <p:cNvCxnSpPr>
            <a:cxnSpLocks/>
          </p:cNvCxnSpPr>
          <p:nvPr/>
        </p:nvCxnSpPr>
        <p:spPr>
          <a:xfrm>
            <a:off x="4275608" y="4307139"/>
            <a:ext cx="154265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F269C0F-152B-4EF8-A198-E21E1C37B2EA}"/>
              </a:ext>
            </a:extLst>
          </p:cNvPr>
          <p:cNvCxnSpPr>
            <a:cxnSpLocks/>
          </p:cNvCxnSpPr>
          <p:nvPr/>
        </p:nvCxnSpPr>
        <p:spPr>
          <a:xfrm flipH="1">
            <a:off x="3543356" y="4307139"/>
            <a:ext cx="732252" cy="76415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2158" y="815895"/>
            <a:ext cx="2060217" cy="42774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600" dirty="0"/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925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Why AI is difficult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BAFD2-F001-42AD-A7EF-C88C702C8CB7}"/>
              </a:ext>
            </a:extLst>
          </p:cNvPr>
          <p:cNvSpPr txBox="1"/>
          <p:nvPr/>
        </p:nvSpPr>
        <p:spPr>
          <a:xfrm>
            <a:off x="3117504" y="732322"/>
            <a:ext cx="7873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KNN</a:t>
            </a:r>
          </a:p>
        </p:txBody>
      </p:sp>
      <p:pic>
        <p:nvPicPr>
          <p:cNvPr id="1058" name="Picture 1057">
            <a:extLst>
              <a:ext uri="{FF2B5EF4-FFF2-40B4-BE49-F238E27FC236}">
                <a16:creationId xmlns:a16="http://schemas.microsoft.com/office/drawing/2014/main" id="{789A0211-913E-44F0-A7A8-B06DC5D6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0" y="1125499"/>
            <a:ext cx="5084209" cy="5229910"/>
          </a:xfrm>
          <a:prstGeom prst="rect">
            <a:avLst/>
          </a:prstGeom>
        </p:spPr>
      </p:pic>
      <p:sp>
        <p:nvSpPr>
          <p:cNvPr id="1059" name="Oval 1058">
            <a:extLst>
              <a:ext uri="{FF2B5EF4-FFF2-40B4-BE49-F238E27FC236}">
                <a16:creationId xmlns:a16="http://schemas.microsoft.com/office/drawing/2014/main" id="{3A859E2E-244F-4EEA-9B2F-2FC2EA9051EC}"/>
              </a:ext>
            </a:extLst>
          </p:cNvPr>
          <p:cNvSpPr/>
          <p:nvPr/>
        </p:nvSpPr>
        <p:spPr>
          <a:xfrm>
            <a:off x="1930750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26FFEA-5F82-4330-88B0-878F34FB9122}"/>
              </a:ext>
            </a:extLst>
          </p:cNvPr>
          <p:cNvSpPr/>
          <p:nvPr/>
        </p:nvSpPr>
        <p:spPr>
          <a:xfrm>
            <a:off x="4996618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E6B9FB-4E03-4DAF-88BA-02F6F7E8E50A}"/>
              </a:ext>
            </a:extLst>
          </p:cNvPr>
          <p:cNvSpPr/>
          <p:nvPr/>
        </p:nvSpPr>
        <p:spPr>
          <a:xfrm>
            <a:off x="4996619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14BC7BE-F51B-4A20-972D-C247F839C6F9}"/>
              </a:ext>
            </a:extLst>
          </p:cNvPr>
          <p:cNvSpPr/>
          <p:nvPr/>
        </p:nvSpPr>
        <p:spPr>
          <a:xfrm>
            <a:off x="1930751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38CB301-EF33-4DAB-8AA9-E5FEB0C6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63" y="1125499"/>
            <a:ext cx="5084209" cy="522991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71E5D59-997A-417D-B9C8-95136133496D}"/>
              </a:ext>
            </a:extLst>
          </p:cNvPr>
          <p:cNvSpPr/>
          <p:nvPr/>
        </p:nvSpPr>
        <p:spPr>
          <a:xfrm>
            <a:off x="7462344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ECA986C-C9B8-48D9-B2BE-6AA706068C53}"/>
              </a:ext>
            </a:extLst>
          </p:cNvPr>
          <p:cNvSpPr/>
          <p:nvPr/>
        </p:nvSpPr>
        <p:spPr>
          <a:xfrm>
            <a:off x="10528212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E11BBA-FD2C-43CB-83D4-8A4145C0B2EB}"/>
              </a:ext>
            </a:extLst>
          </p:cNvPr>
          <p:cNvSpPr/>
          <p:nvPr/>
        </p:nvSpPr>
        <p:spPr>
          <a:xfrm>
            <a:off x="10528213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288217E-7C27-4022-A930-A5C35248D590}"/>
              </a:ext>
            </a:extLst>
          </p:cNvPr>
          <p:cNvSpPr/>
          <p:nvPr/>
        </p:nvSpPr>
        <p:spPr>
          <a:xfrm>
            <a:off x="7462345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14:cNvPr>
              <p14:cNvContentPartPr/>
              <p14:nvPr/>
            </p14:nvContentPartPr>
            <p14:xfrm>
              <a:off x="3549836" y="5071295"/>
              <a:ext cx="360" cy="5400"/>
            </p14:xfrm>
          </p:contentPart>
        </mc:Choice>
        <mc:Fallback xmlns=""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1196" y="5062295"/>
                <a:ext cx="18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14:cNvPr>
              <p14:cNvContentPartPr/>
              <p14:nvPr/>
            </p14:nvContentPartPr>
            <p14:xfrm>
              <a:off x="3543716" y="5044295"/>
              <a:ext cx="360" cy="360"/>
            </p14:xfrm>
          </p:contentPart>
        </mc:Choice>
        <mc:Fallback xmlns=""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076" y="503565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1E1D250-F3BD-4D0A-873B-1F6362352420}"/>
              </a:ext>
            </a:extLst>
          </p:cNvPr>
          <p:cNvCxnSpPr>
            <a:cxnSpLocks/>
          </p:cNvCxnSpPr>
          <p:nvPr/>
        </p:nvCxnSpPr>
        <p:spPr>
          <a:xfrm>
            <a:off x="1267548" y="5071295"/>
            <a:ext cx="2282648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8943C0B-D88E-4711-BB99-CA564371D397}"/>
              </a:ext>
            </a:extLst>
          </p:cNvPr>
          <p:cNvCxnSpPr>
            <a:cxnSpLocks/>
          </p:cNvCxnSpPr>
          <p:nvPr/>
        </p:nvCxnSpPr>
        <p:spPr>
          <a:xfrm>
            <a:off x="3543716" y="5071295"/>
            <a:ext cx="6120" cy="128411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E640A3C-E696-4016-8DAE-A8F68DD3B6D2}"/>
              </a:ext>
            </a:extLst>
          </p:cNvPr>
          <p:cNvCxnSpPr>
            <a:cxnSpLocks/>
          </p:cNvCxnSpPr>
          <p:nvPr/>
        </p:nvCxnSpPr>
        <p:spPr>
          <a:xfrm>
            <a:off x="2012730" y="1961230"/>
            <a:ext cx="2308408" cy="234590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D2A2F69-E8AD-442D-85BD-5BEA0CE6829D}"/>
              </a:ext>
            </a:extLst>
          </p:cNvPr>
          <p:cNvCxnSpPr>
            <a:cxnSpLocks/>
          </p:cNvCxnSpPr>
          <p:nvPr/>
        </p:nvCxnSpPr>
        <p:spPr>
          <a:xfrm>
            <a:off x="4275608" y="4307139"/>
            <a:ext cx="154265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F269C0F-152B-4EF8-A198-E21E1C37B2EA}"/>
              </a:ext>
            </a:extLst>
          </p:cNvPr>
          <p:cNvCxnSpPr>
            <a:cxnSpLocks/>
          </p:cNvCxnSpPr>
          <p:nvPr/>
        </p:nvCxnSpPr>
        <p:spPr>
          <a:xfrm flipH="1">
            <a:off x="3543356" y="4307139"/>
            <a:ext cx="732252" cy="76415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EA108A2-E195-4CD7-86A3-9F81263A203A}"/>
              </a:ext>
            </a:extLst>
          </p:cNvPr>
          <p:cNvCxnSpPr>
            <a:cxnSpLocks/>
          </p:cNvCxnSpPr>
          <p:nvPr/>
        </p:nvCxnSpPr>
        <p:spPr>
          <a:xfrm>
            <a:off x="9081004" y="1961230"/>
            <a:ext cx="0" cy="439417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CC541FB-9438-42F6-9736-41F6B55767F3}"/>
              </a:ext>
            </a:extLst>
          </p:cNvPr>
          <p:cNvCxnSpPr>
            <a:cxnSpLocks/>
          </p:cNvCxnSpPr>
          <p:nvPr/>
        </p:nvCxnSpPr>
        <p:spPr>
          <a:xfrm>
            <a:off x="6779172" y="5071295"/>
            <a:ext cx="2296357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C8C7693-704B-469F-8659-DA1EC8CFA17A}"/>
              </a:ext>
            </a:extLst>
          </p:cNvPr>
          <p:cNvCxnSpPr>
            <a:cxnSpLocks/>
          </p:cNvCxnSpPr>
          <p:nvPr/>
        </p:nvCxnSpPr>
        <p:spPr>
          <a:xfrm>
            <a:off x="9075529" y="4309295"/>
            <a:ext cx="2296357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19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4" y="935109"/>
            <a:ext cx="11300518" cy="56421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Anomaly Detection Algorithm</a:t>
            </a:r>
          </a:p>
          <a:p>
            <a:pPr lvl="1" algn="l"/>
            <a:r>
              <a:rPr lang="en-US" sz="2800" dirty="0"/>
              <a:t>    -- Identify unusual data points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there any fraud in this transactions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someone trying to hack our network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Clustering Algorithm</a:t>
            </a:r>
          </a:p>
          <a:p>
            <a:pPr algn="l"/>
            <a:r>
              <a:rPr lang="en-US" sz="2800" dirty="0"/>
              <a:t>	-- Group data based on some condition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Which type of house lies in this segment?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What type of customer buys this product?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Regression Algorithm</a:t>
            </a:r>
          </a:p>
          <a:p>
            <a:pPr algn="l"/>
            <a:r>
              <a:rPr lang="en-US" sz="2800" dirty="0"/>
              <a:t>	-- Data itself is predicted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what is the market value of this house?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Is it going to rain tomorrow?</a:t>
            </a:r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r>
              <a:rPr lang="en-US" sz="6200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7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Demo Iris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Demo 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8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956E86E-30CF-45A6-BB20-CCDE1F984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D10501-A78B-4675-A1CA-259C04828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446"/>
            <a:ext cx="12192000" cy="661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76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dirty="0"/>
              <a:t>What is Data</a:t>
            </a:r>
          </a:p>
          <a:p>
            <a:pPr algn="l"/>
            <a:r>
              <a:rPr lang="en-US" sz="3600" dirty="0"/>
              <a:t>	</a:t>
            </a:r>
            <a:r>
              <a:rPr lang="en-US" sz="2000" i="1" dirty="0"/>
              <a:t>“Data refers to facts and statistics collected together for reference or analysis”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Categories of Data</a:t>
            </a:r>
          </a:p>
          <a:p>
            <a:pPr algn="l"/>
            <a:r>
              <a:rPr lang="en-US" sz="3600" dirty="0"/>
              <a:t>	Qualitative Data </a:t>
            </a:r>
          </a:p>
          <a:p>
            <a:pPr algn="l"/>
            <a:r>
              <a:rPr lang="en-US" sz="3600" dirty="0"/>
              <a:t>		Nominal Data (Scalar) vs. Ordinal Data (Vector)</a:t>
            </a:r>
          </a:p>
          <a:p>
            <a:pPr algn="l"/>
            <a:r>
              <a:rPr lang="en-US" sz="3600" dirty="0"/>
              <a:t>	Quantitative Data</a:t>
            </a:r>
          </a:p>
          <a:p>
            <a:pPr algn="l"/>
            <a:r>
              <a:rPr lang="en-US" sz="3600" dirty="0"/>
              <a:t>		Discrete Data vs. Continuous Data	</a:t>
            </a:r>
          </a:p>
          <a:p>
            <a:pPr algn="l"/>
            <a:r>
              <a:rPr lang="en-US" sz="3600" dirty="0"/>
              <a:t>What is Statistics</a:t>
            </a:r>
          </a:p>
          <a:p>
            <a:pPr algn="l"/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Measure of Central tendency</a:t>
            </a:r>
          </a:p>
          <a:p>
            <a:pPr algn="l"/>
            <a:r>
              <a:rPr lang="en-US" sz="3600" dirty="0"/>
              <a:t>	Measure of Variability (spread) </a:t>
            </a:r>
          </a:p>
          <a:p>
            <a:pPr algn="l"/>
            <a:r>
              <a:rPr lang="en-US" sz="3600" dirty="0"/>
              <a:t>	Maximum, Average, Minimum, …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 - Intro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7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</a:t>
            </a:r>
            <a:r>
              <a:rPr lang="en-US" sz="3400" dirty="0"/>
              <a:t>Population vs Sample</a:t>
            </a:r>
            <a:r>
              <a:rPr lang="en-US" sz="3600" dirty="0"/>
              <a:t>	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Sampling Techniques </a:t>
            </a:r>
          </a:p>
          <a:p>
            <a:pPr lvl="2" algn="l"/>
            <a:r>
              <a:rPr lang="en-US" sz="3400" dirty="0"/>
              <a:t>Random Sampling </a:t>
            </a:r>
          </a:p>
          <a:p>
            <a:pPr lvl="2" algn="l"/>
            <a:r>
              <a:rPr lang="en-US" sz="3400" dirty="0"/>
              <a:t>Systematic Sampling </a:t>
            </a:r>
          </a:p>
          <a:p>
            <a:pPr lvl="2" algn="l"/>
            <a:r>
              <a:rPr lang="en-US" sz="3400" dirty="0"/>
              <a:t>Stratified Sampling </a:t>
            </a:r>
          </a:p>
          <a:p>
            <a:pPr algn="l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64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Descriptive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Maximum Average Minimum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Inferential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Large Medium Small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Types of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44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 of Center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Mean, 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Median,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Mode (most popular one)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Measures of Spread (Variability)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Range = Max(xi) – Min(xi)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Inter Quartile Range,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Variance,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Standard Deviation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 &amp; Entropy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Confusion Matrix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969190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Entropy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Information Gain &amp; Entropy </a:t>
            </a:r>
          </a:p>
        </p:txBody>
      </p:sp>
      <p:sp>
        <p:nvSpPr>
          <p:cNvPr id="4" name="AutoShape 2" descr="Information Entropy Equation"/>
          <p:cNvSpPr>
            <a:spLocks noChangeAspect="1" noChangeArrowheads="1"/>
          </p:cNvSpPr>
          <p:nvPr/>
        </p:nvSpPr>
        <p:spPr bwMode="auto">
          <a:xfrm>
            <a:off x="4262879" y="935215"/>
            <a:ext cx="4371455" cy="43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nformation Entropy Eq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95" y="1089542"/>
            <a:ext cx="2887092" cy="12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15" y="732322"/>
            <a:ext cx="2447925" cy="2610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27" y="320752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7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 class research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Definitions: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Accuracy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Precision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Recall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False positive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False negative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F-measure(F-1)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Confusion Matrix  </a:t>
            </a:r>
          </a:p>
        </p:txBody>
      </p:sp>
    </p:spTree>
    <p:extLst>
      <p:ext uri="{BB962C8B-B14F-4D97-AF65-F5344CB8AC3E}">
        <p14:creationId xmlns:p14="http://schemas.microsoft.com/office/powerpoint/2010/main" val="2689922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Terminologies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Events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of Distribution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Marginal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Joint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Conditional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Use-Case </a:t>
            </a:r>
          </a:p>
          <a:p>
            <a:pPr lvl="1" algn="l"/>
            <a:r>
              <a:rPr lang="en-US" sz="3600" dirty="0"/>
              <a:t>	Bayes Theorem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Probability  </a:t>
            </a:r>
          </a:p>
        </p:txBody>
      </p:sp>
    </p:spTree>
    <p:extLst>
      <p:ext uri="{BB962C8B-B14F-4D97-AF65-F5344CB8AC3E}">
        <p14:creationId xmlns:p14="http://schemas.microsoft.com/office/powerpoint/2010/main" val="3696380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0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72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Class-2: Inferential Statistics </a:t>
            </a:r>
          </a:p>
        </p:txBody>
      </p:sp>
      <p:sp>
        <p:nvSpPr>
          <p:cNvPr id="75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onfidence Interval: How to Find a Confidence Interval: The Easy Way! -  Statistics How To">
            <a:extLst>
              <a:ext uri="{FF2B5EF4-FFF2-40B4-BE49-F238E27FC236}">
                <a16:creationId xmlns:a16="http://schemas.microsoft.com/office/drawing/2014/main" id="{29C8B8E9-C012-4D1D-8DEB-78B85E6A9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r="-1" b="-1"/>
          <a:stretch/>
        </p:blipFill>
        <p:spPr bwMode="auto">
          <a:xfrm>
            <a:off x="7235296" y="1"/>
            <a:ext cx="2661739" cy="2106932"/>
          </a:xfrm>
          <a:custGeom>
            <a:avLst/>
            <a:gdLst/>
            <a:ahLst/>
            <a:cxnLst/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2995448"/>
            <a:ext cx="4977578" cy="306552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Point Estimation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Interval Estimate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Margin of Error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X – point estimation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 – standard deviation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 – sample number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z – the sample standard z-score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Area C is the level of confidence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Z-score is the interval of estimate based on the Z value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914400"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6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814" r="3" b="2911"/>
          <a:stretch/>
        </p:blipFill>
        <p:spPr>
          <a:xfrm>
            <a:off x="7451280" y="3086207"/>
            <a:ext cx="4792674" cy="3553584"/>
          </a:xfrm>
          <a:custGeom>
            <a:avLst/>
            <a:gdLst/>
            <a:ahLst/>
            <a:cxnLst/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73207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1011366" y="815294"/>
            <a:ext cx="10169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Statisticians use hypothesis testing to formally check whether the hypothesis is accepted or rejected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0968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 testing is conducted in the following manner: </a:t>
            </a:r>
          </a:p>
          <a:p>
            <a:endParaRPr lang="en-US" sz="2400" dirty="0"/>
          </a:p>
          <a:p>
            <a:r>
              <a:rPr lang="en-US" sz="2400" b="1" dirty="0"/>
              <a:t>State the Hypotheses </a:t>
            </a:r>
            <a:r>
              <a:rPr lang="en-US" sz="2400" dirty="0"/>
              <a:t>– This stage involves stating the null and alternative hypotheses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endParaRPr lang="en-US" sz="2400" dirty="0"/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</p:spTree>
    <p:extLst>
      <p:ext uri="{BB962C8B-B14F-4D97-AF65-F5344CB8AC3E}">
        <p14:creationId xmlns:p14="http://schemas.microsoft.com/office/powerpoint/2010/main" val="3149965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410308" y="1002805"/>
            <a:ext cx="10614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members : Nick, John, Bob and Harry to draw for cleaning room</a:t>
            </a:r>
          </a:p>
          <a:p>
            <a:r>
              <a:rPr lang="en-US" sz="2400" dirty="0"/>
              <a:t>John was able to draw and not to clean the room for many times.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160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the Hypotheses </a:t>
            </a:r>
            <a:r>
              <a:rPr lang="en-US" sz="2400" dirty="0"/>
              <a:t>– what is the probability that John is not cheating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plan:</a:t>
            </a:r>
          </a:p>
          <a:p>
            <a:pPr lvl="1"/>
            <a:r>
              <a:rPr lang="en-US" sz="2400" dirty="0"/>
              <a:t>P(John not picked for a day) = ¾</a:t>
            </a:r>
          </a:p>
          <a:p>
            <a:pPr lvl="1"/>
            <a:r>
              <a:rPr lang="en-US" sz="2400" dirty="0"/>
              <a:t>P(John not picked for 3 days) = ¾ X ¾ X ¾ =  .42 = 42%</a:t>
            </a:r>
          </a:p>
          <a:p>
            <a:pPr lvl="1"/>
            <a:r>
              <a:rPr lang="en-US" sz="2400" dirty="0"/>
              <a:t>P(John not picked for 12 days) = (3/4)**12 = 0.032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pPr algn="ctr"/>
            <a:r>
              <a:rPr lang="en-US" sz="2400" dirty="0"/>
              <a:t>Probability of Event &lt; .05 (5%)</a:t>
            </a:r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  <p:pic>
        <p:nvPicPr>
          <p:cNvPr id="2050" name="Picture 2" descr="Amazon.com: AtHomeBaking Stainless steel mixing bowl - 8 inch bowl - 3  Quart - Mixing bowls - baking bowls: Kitchen &amp; Dining">
            <a:extLst>
              <a:ext uri="{FF2B5EF4-FFF2-40B4-BE49-F238E27FC236}">
                <a16:creationId xmlns:a16="http://schemas.microsoft.com/office/drawing/2014/main" id="{18F47A62-1033-4A8F-AFEF-E9FF73C2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99" y="297760"/>
            <a:ext cx="1760429" cy="13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9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00" y="963680"/>
            <a:ext cx="8738140" cy="5721844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200" b="1" dirty="0"/>
              <a:t>Top 10 Skills</a:t>
            </a:r>
            <a:r>
              <a:rPr lang="en-US" sz="6200" dirty="0"/>
              <a:t> (6 hard skills and 4 soft skills)</a:t>
            </a:r>
          </a:p>
          <a:p>
            <a:pPr algn="l"/>
            <a:endParaRPr lang="en-US" sz="6200" dirty="0"/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Python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Linear Algebra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Advance Signal Processing 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Applied Math &amp; Algorithms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Neural Networks Architectures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NLP</a:t>
            </a:r>
          </a:p>
          <a:p>
            <a:pPr lvl="1" algn="l"/>
            <a:r>
              <a:rPr lang="en-US" sz="5800" dirty="0"/>
              <a:t>-----------------------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Industry Knowledge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Effective Communication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Rapid Prototyping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Keep It Up/updated</a:t>
            </a:r>
          </a:p>
          <a:p>
            <a:pPr marL="1600200" lvl="1" indent="-1143000" algn="l">
              <a:buFont typeface="+mj-lt"/>
              <a:buAutoNum type="arabicPeriod" startAt="10"/>
            </a:pPr>
            <a:endParaRPr lang="en-US" sz="5400" dirty="0"/>
          </a:p>
          <a:p>
            <a:pPr lvl="1" algn="l"/>
            <a:br>
              <a:rPr lang="en-US" sz="6200" dirty="0"/>
            </a:br>
            <a:endParaRPr lang="en-US" sz="6200" dirty="0"/>
          </a:p>
        </p:txBody>
      </p:sp>
      <p:sp>
        <p:nvSpPr>
          <p:cNvPr id="4" name="TextBox 3"/>
          <p:cNvSpPr txBox="1"/>
          <p:nvPr/>
        </p:nvSpPr>
        <p:spPr>
          <a:xfrm>
            <a:off x="95429" y="101906"/>
            <a:ext cx="56441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Who is a ML Engineer/Scientist?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81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568" y="2719754"/>
            <a:ext cx="2347955" cy="35939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Training and Testing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algn="l"/>
            <a:r>
              <a:rPr lang="en-US" dirty="0"/>
              <a:t>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08EFC-25F4-4D29-8C70-A8EA027C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46" y="728660"/>
            <a:ext cx="9743338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8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Linear vs Logistic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Understanding Linear Regression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Logistic Regression Curve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Titanic Data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Decision Tree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Random Forest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Naïve </a:t>
            </a:r>
            <a:r>
              <a:rPr lang="en-US" sz="3300" dirty="0" err="1"/>
              <a:t>Bayers</a:t>
            </a:r>
            <a:r>
              <a:rPr lang="en-US" sz="3300" dirty="0"/>
              <a:t> Classifier</a:t>
            </a:r>
          </a:p>
          <a:p>
            <a:pPr algn="l"/>
            <a:r>
              <a:rPr lang="en-US" sz="62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339844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7" y="815294"/>
            <a:ext cx="10282507" cy="5498419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“Regression analysis is form of predictive modelling technique with investigates the relationship between a dependent and independent variable.”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algn="l"/>
            <a:r>
              <a:rPr lang="en-US" sz="3300" dirty="0"/>
              <a:t>Uses of 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Determining the strength of predictions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Relationship between the salary and </a:t>
            </a:r>
            <a:r>
              <a:rPr lang="en-US" sz="2700" dirty="0" err="1"/>
              <a:t>eduacation</a:t>
            </a:r>
            <a:endParaRPr lang="en-US" sz="27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Forecasting an effect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salary for a new employee with certain skills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Trend forecasting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the price of bitcoin in next 6 months</a:t>
            </a:r>
          </a:p>
          <a:p>
            <a:pPr lvl="1"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06988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Linear Regression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56D1D67-31D6-4509-930A-02285CBE2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11452"/>
              </p:ext>
            </p:extLst>
          </p:nvPr>
        </p:nvGraphicFramePr>
        <p:xfrm>
          <a:off x="1023254" y="1414242"/>
          <a:ext cx="795627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369">
                  <a:extLst>
                    <a:ext uri="{9D8B030D-6E8A-4147-A177-3AD203B41FA5}">
                      <a16:colId xmlns:a16="http://schemas.microsoft.com/office/drawing/2014/main" val="478153865"/>
                    </a:ext>
                  </a:extLst>
                </a:gridCol>
                <a:gridCol w="1068360">
                  <a:extLst>
                    <a:ext uri="{9D8B030D-6E8A-4147-A177-3AD203B41FA5}">
                      <a16:colId xmlns:a16="http://schemas.microsoft.com/office/drawing/2014/main" val="86660292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3021477442"/>
                    </a:ext>
                  </a:extLst>
                </a:gridCol>
                <a:gridCol w="1149161">
                  <a:extLst>
                    <a:ext uri="{9D8B030D-6E8A-4147-A177-3AD203B41FA5}">
                      <a16:colId xmlns:a16="http://schemas.microsoft.com/office/drawing/2014/main" val="453591831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787364130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1424329727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3622686787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-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 **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X)(y –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0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8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64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5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3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689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80BAFA-5F0A-48F4-871E-EF5B97223C5A}"/>
              </a:ext>
            </a:extLst>
          </p:cNvPr>
          <p:cNvSpPr txBox="1"/>
          <p:nvPr/>
        </p:nvSpPr>
        <p:spPr>
          <a:xfrm>
            <a:off x="1000034" y="4362265"/>
            <a:ext cx="473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4/10</a:t>
            </a:r>
          </a:p>
          <a:p>
            <a:r>
              <a:rPr lang="en-US" dirty="0"/>
              <a:t>y = 0.4 x + 2.4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21F83-F0DF-484B-9C60-403BD9EE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75" y="5181154"/>
            <a:ext cx="4657725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1B7D18-F7D1-4932-A3A5-116E27D95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983" y="4876354"/>
            <a:ext cx="3581400" cy="1562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AB5BC-F4AB-4545-B49D-A3F36ADCA3FF}"/>
              </a:ext>
            </a:extLst>
          </p:cNvPr>
          <p:cNvSpPr txBox="1"/>
          <p:nvPr/>
        </p:nvSpPr>
        <p:spPr>
          <a:xfrm>
            <a:off x="9559384" y="2012961"/>
            <a:ext cx="192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Programming…..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95DE1E-B62D-4730-AFAC-28CE309B0529}"/>
              </a:ext>
            </a:extLst>
          </p:cNvPr>
          <p:cNvSpPr txBox="1"/>
          <p:nvPr/>
        </p:nvSpPr>
        <p:spPr>
          <a:xfrm>
            <a:off x="10140966" y="5594361"/>
            <a:ext cx="15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R2 = 0.3</a:t>
            </a:r>
          </a:p>
        </p:txBody>
      </p:sp>
    </p:spTree>
    <p:extLst>
      <p:ext uri="{BB962C8B-B14F-4D97-AF65-F5344CB8AC3E}">
        <p14:creationId xmlns:p14="http://schemas.microsoft.com/office/powerpoint/2010/main" val="2119850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9ACB7F-2A1D-4475-ADD1-80F0DC84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30" y="2505112"/>
            <a:ext cx="4268314" cy="39927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253324" cy="168981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Can not be expressed with a linear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Looking into Sigmoid function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Threshold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 – non-linear (logistic)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E92DE-FE6E-4633-8648-9CE46A21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876" y="2505111"/>
            <a:ext cx="5354492" cy="39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5"/>
            <a:ext cx="11420273" cy="1023234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The Logistic Regression Equation is derived from the Straight Line Equation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Logistic Regression Equation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B6430-1789-4D99-AF81-1B3CBEDB3695}"/>
              </a:ext>
            </a:extLst>
          </p:cNvPr>
          <p:cNvSpPr txBox="1"/>
          <p:nvPr/>
        </p:nvSpPr>
        <p:spPr>
          <a:xfrm>
            <a:off x="564204" y="1663430"/>
            <a:ext cx="285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Equation of a straight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1CC66-8B8A-4D99-A805-730596265C2E}"/>
              </a:ext>
            </a:extLst>
          </p:cNvPr>
          <p:cNvSpPr txBox="1"/>
          <p:nvPr/>
        </p:nvSpPr>
        <p:spPr>
          <a:xfrm>
            <a:off x="1400783" y="215953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21529-F1D2-4F77-A247-376CB74954EE}"/>
              </a:ext>
            </a:extLst>
          </p:cNvPr>
          <p:cNvSpPr txBox="1"/>
          <p:nvPr/>
        </p:nvSpPr>
        <p:spPr>
          <a:xfrm>
            <a:off x="638780" y="2613503"/>
            <a:ext cx="8383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Let’s try to reduce the Logistic Regression Equation from Straight Line Equation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03CF0-F165-425C-AF72-9B864F788353}"/>
              </a:ext>
            </a:extLst>
          </p:cNvPr>
          <p:cNvSpPr txBox="1"/>
          <p:nvPr/>
        </p:nvSpPr>
        <p:spPr>
          <a:xfrm>
            <a:off x="1407263" y="3255528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93281-65C1-4F83-A9F9-12AA91092EC5}"/>
              </a:ext>
            </a:extLst>
          </p:cNvPr>
          <p:cNvSpPr txBox="1"/>
          <p:nvPr/>
        </p:nvSpPr>
        <p:spPr>
          <a:xfrm>
            <a:off x="5920917" y="2136834"/>
            <a:ext cx="349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–(infinity) to +(infinity)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C1FC5-9F64-4A84-B7A6-D0C146FCFF59}"/>
              </a:ext>
            </a:extLst>
          </p:cNvPr>
          <p:cNvSpPr txBox="1"/>
          <p:nvPr/>
        </p:nvSpPr>
        <p:spPr>
          <a:xfrm>
            <a:off x="5946855" y="3268491"/>
            <a:ext cx="378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Logistic Equation Range from 0 to 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13F8B-88A2-4C14-8810-D839D36E470B}"/>
              </a:ext>
            </a:extLst>
          </p:cNvPr>
          <p:cNvSpPr txBox="1"/>
          <p:nvPr/>
        </p:nvSpPr>
        <p:spPr>
          <a:xfrm>
            <a:off x="716604" y="3868373"/>
            <a:ext cx="5849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get the range of Y between 0 and infinity, we define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B071C-EDA5-4B42-AACA-878EA9FD82D7}"/>
              </a:ext>
            </a:extLst>
          </p:cNvPr>
          <p:cNvSpPr txBox="1"/>
          <p:nvPr/>
        </p:nvSpPr>
        <p:spPr>
          <a:xfrm>
            <a:off x="1424466" y="4497434"/>
            <a:ext cx="2647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/ (1-Y)</a:t>
            </a:r>
          </a:p>
          <a:p>
            <a:r>
              <a:rPr lang="en-US" dirty="0"/>
              <a:t>Where, 	Y=0 then 0</a:t>
            </a:r>
          </a:p>
          <a:p>
            <a:r>
              <a:rPr lang="en-US" dirty="0"/>
              <a:t>	Y=1 then infinity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BCA53-D241-4002-A831-7A24B2491475}"/>
              </a:ext>
            </a:extLst>
          </p:cNvPr>
          <p:cNvSpPr txBox="1"/>
          <p:nvPr/>
        </p:nvSpPr>
        <p:spPr>
          <a:xfrm>
            <a:off x="716604" y="5327415"/>
            <a:ext cx="7336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Transform it further, and get range between –(infinity) and +(infinity)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28E60-06F8-46B3-93F1-72B7BBE85512}"/>
              </a:ext>
            </a:extLst>
          </p:cNvPr>
          <p:cNvSpPr txBox="1"/>
          <p:nvPr/>
        </p:nvSpPr>
        <p:spPr>
          <a:xfrm>
            <a:off x="1400783" y="5851274"/>
            <a:ext cx="368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Log(Y/(1-Y) =&gt; Y= C+ B1X1 + B2X2 +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4E0F1-56D2-46D2-9A00-353A9EC6F807}"/>
              </a:ext>
            </a:extLst>
          </p:cNvPr>
          <p:cNvSpPr txBox="1"/>
          <p:nvPr/>
        </p:nvSpPr>
        <p:spPr>
          <a:xfrm>
            <a:off x="5946855" y="4510398"/>
            <a:ext cx="244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0  to infinity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D6E4C-2912-4255-B02F-747E3F9C5A09}"/>
              </a:ext>
            </a:extLst>
          </p:cNvPr>
          <p:cNvSpPr txBox="1"/>
          <p:nvPr/>
        </p:nvSpPr>
        <p:spPr>
          <a:xfrm>
            <a:off x="6011703" y="5911175"/>
            <a:ext cx="283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 Equation</a:t>
            </a:r>
          </a:p>
        </p:txBody>
      </p:sp>
    </p:spTree>
    <p:extLst>
      <p:ext uri="{BB962C8B-B14F-4D97-AF65-F5344CB8AC3E}">
        <p14:creationId xmlns:p14="http://schemas.microsoft.com/office/powerpoint/2010/main" val="76323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Linear Regression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4A5A27E-B594-4E50-98A5-F9F9D890D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46033"/>
              </p:ext>
            </p:extLst>
          </p:nvPr>
        </p:nvGraphicFramePr>
        <p:xfrm>
          <a:off x="415108" y="957580"/>
          <a:ext cx="10759822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81">
                  <a:extLst>
                    <a:ext uri="{9D8B030D-6E8A-4147-A177-3AD203B41FA5}">
                      <a16:colId xmlns:a16="http://schemas.microsoft.com/office/drawing/2014/main" val="2029966492"/>
                    </a:ext>
                  </a:extLst>
                </a:gridCol>
                <a:gridCol w="4260790">
                  <a:extLst>
                    <a:ext uri="{9D8B030D-6E8A-4147-A177-3AD203B41FA5}">
                      <a16:colId xmlns:a16="http://schemas.microsoft.com/office/drawing/2014/main" val="1122156824"/>
                    </a:ext>
                  </a:extLst>
                </a:gridCol>
                <a:gridCol w="3564951">
                  <a:extLst>
                    <a:ext uri="{9D8B030D-6E8A-4147-A177-3AD203B41FA5}">
                      <a16:colId xmlns:a16="http://schemas.microsoft.com/office/drawing/2014/main" val="827622800"/>
                    </a:ext>
                  </a:extLst>
                </a:gridCol>
              </a:tblGrid>
              <a:tr h="324839"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data is modelled using a straight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probability of some obtained event is represented as a linear function of a combination of predictor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with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Variable (y = mx +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Variable (sigmoid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12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Output/</a:t>
                      </a:r>
                      <a:r>
                        <a:rPr lang="en-US" dirty="0" err="1"/>
                        <a:t>Predition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the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occurrence of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9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and 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by loss, R squared, Adjusted R squared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Accuracy, Precision, Recall, F1 </a:t>
                      </a:r>
                      <a:r>
                        <a:rPr lang="en-US" dirty="0" err="1"/>
                        <a:t>scoure</a:t>
                      </a:r>
                      <a:r>
                        <a:rPr lang="en-US" dirty="0"/>
                        <a:t>, ROC curve, Confusion Matrix,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5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04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4"/>
            <a:ext cx="11420273" cy="5601547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Weather forecast (yes or no) vs Linear Regression (what temperatures)</a:t>
            </a:r>
          </a:p>
          <a:p>
            <a:pPr algn="l"/>
            <a:r>
              <a:rPr lang="en-US" sz="2900" dirty="0"/>
              <a:t>Classification problem </a:t>
            </a:r>
          </a:p>
          <a:p>
            <a:pPr algn="l"/>
            <a:r>
              <a:rPr lang="en-US" sz="2900" dirty="0"/>
              <a:t>	Vertebrates (a bird, or a cat)</a:t>
            </a:r>
          </a:p>
          <a:p>
            <a:pPr algn="l"/>
            <a:r>
              <a:rPr lang="en-US" sz="2900" dirty="0"/>
              <a:t>	Determines Illness (based on the bio-data)</a:t>
            </a:r>
          </a:p>
          <a:p>
            <a:pPr algn="l"/>
            <a:endParaRPr lang="en-US" sz="2900"/>
          </a:p>
          <a:p>
            <a:pPr algn="l"/>
            <a:r>
              <a:rPr lang="en-US" sz="2900"/>
              <a:t>Practices</a:t>
            </a:r>
            <a:r>
              <a:rPr lang="en-US" sz="2900" dirty="0"/>
              <a:t>: </a:t>
            </a:r>
          </a:p>
          <a:p>
            <a:pPr algn="l"/>
            <a:r>
              <a:rPr lang="en-US" sz="2900" dirty="0"/>
              <a:t>	Explore titanic dataset and explore about the people, both those who survived and those who did not. With today’s technology, answering questions through data analysis is now easier than ever: </a:t>
            </a:r>
          </a:p>
          <a:p>
            <a:pPr algn="l"/>
            <a:r>
              <a:rPr lang="en-US" b="1" dirty="0"/>
              <a:t>	what factors made people more likely survive the sinking of the Titanic</a:t>
            </a:r>
            <a:r>
              <a:rPr lang="en-US" dirty="0"/>
              <a:t>?</a:t>
            </a:r>
          </a:p>
          <a:p>
            <a:pPr algn="l"/>
            <a:endParaRPr lang="en-US" sz="2900" dirty="0"/>
          </a:p>
          <a:p>
            <a:pPr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Logistic Regression Use Cases</a:t>
            </a:r>
          </a:p>
        </p:txBody>
      </p:sp>
    </p:spTree>
    <p:extLst>
      <p:ext uri="{BB962C8B-B14F-4D97-AF65-F5344CB8AC3E}">
        <p14:creationId xmlns:p14="http://schemas.microsoft.com/office/powerpoint/2010/main" val="1897691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Explain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/>
              <a:t>Practice </a:t>
            </a:r>
            <a:endParaRPr lang="en-US" sz="33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09680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Random Forest </a:t>
            </a:r>
          </a:p>
          <a:p>
            <a:pPr algn="l"/>
            <a:r>
              <a:rPr lang="en-US" sz="6200" dirty="0"/>
              <a:t>Random Forest Use-Cases </a:t>
            </a:r>
          </a:p>
          <a:p>
            <a:pPr algn="l"/>
            <a:r>
              <a:rPr lang="en-US" sz="6200" dirty="0"/>
              <a:t>Random Forest Algorithm </a:t>
            </a:r>
          </a:p>
          <a:p>
            <a:pPr algn="l"/>
            <a:r>
              <a:rPr lang="en-US" sz="6200" dirty="0"/>
              <a:t>KNN Algorithm </a:t>
            </a:r>
          </a:p>
          <a:p>
            <a:pPr algn="l"/>
            <a:r>
              <a:rPr lang="en-US" sz="6200" dirty="0"/>
              <a:t>KNN Algorithm Working </a:t>
            </a:r>
          </a:p>
          <a:p>
            <a:pPr algn="l"/>
            <a:r>
              <a:rPr lang="en-US" sz="6200" dirty="0"/>
              <a:t>KNN Demo </a:t>
            </a:r>
          </a:p>
          <a:p>
            <a:pPr algn="l"/>
            <a:r>
              <a:rPr lang="en-US" sz="6200" dirty="0"/>
              <a:t>Naive Bayes </a:t>
            </a:r>
          </a:p>
          <a:p>
            <a:pPr algn="l"/>
            <a:r>
              <a:rPr lang="en-US" sz="6200" dirty="0"/>
              <a:t>Naive Bayes Working </a:t>
            </a:r>
          </a:p>
          <a:p>
            <a:pPr algn="l"/>
            <a:r>
              <a:rPr lang="en-US" sz="6200" dirty="0"/>
              <a:t>Industrial Use of Naive Bayes </a:t>
            </a:r>
          </a:p>
          <a:p>
            <a:pPr algn="l"/>
            <a:r>
              <a:rPr lang="en-US" sz="6200" dirty="0"/>
              <a:t>Types of Naive Bayes </a:t>
            </a:r>
          </a:p>
          <a:p>
            <a:pPr algn="l"/>
            <a:r>
              <a:rPr lang="en-US" sz="6200" dirty="0"/>
              <a:t>Steps involved in Naive Bayes </a:t>
            </a:r>
          </a:p>
          <a:p>
            <a:pPr algn="l"/>
            <a:r>
              <a:rPr lang="en-US" sz="6200" dirty="0"/>
              <a:t>PIMA Diabetic Test Use Case </a:t>
            </a:r>
          </a:p>
          <a:p>
            <a:pPr algn="l"/>
            <a:r>
              <a:rPr lang="en-US" sz="6200" dirty="0"/>
              <a:t>Support Vector Machine </a:t>
            </a:r>
          </a:p>
          <a:p>
            <a:pPr algn="l"/>
            <a:r>
              <a:rPr lang="en-US" sz="6200" dirty="0"/>
              <a:t>Non-Linear SVM </a:t>
            </a:r>
          </a:p>
          <a:p>
            <a:pPr algn="l"/>
            <a:r>
              <a:rPr lang="en-US" sz="6200" dirty="0"/>
              <a:t>SVM Use-case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8F554-9BF3-48C4-9F21-630DF533722F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76185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29" y="101906"/>
            <a:ext cx="90006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Where to go for a PHD/Graduate School Study in AI?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00" y="745708"/>
            <a:ext cx="9092414" cy="611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10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6200" dirty="0"/>
              <a:t>K-Means Clustering &amp; Association Rule Mining </a:t>
            </a:r>
          </a:p>
          <a:p>
            <a:pPr lvl="1" algn="l"/>
            <a:r>
              <a:rPr lang="en-US" sz="5800" dirty="0"/>
              <a:t>Types of Clustering </a:t>
            </a:r>
          </a:p>
          <a:p>
            <a:pPr lvl="1" algn="l"/>
            <a:r>
              <a:rPr lang="en-US" sz="5800" dirty="0"/>
              <a:t>K-Means Clustering </a:t>
            </a:r>
          </a:p>
          <a:p>
            <a:pPr lvl="1" algn="l"/>
            <a:r>
              <a:rPr lang="en-US" sz="5800" dirty="0"/>
              <a:t>K-Means Working </a:t>
            </a:r>
          </a:p>
          <a:p>
            <a:pPr lvl="1" algn="l"/>
            <a:r>
              <a:rPr lang="en-US" sz="5800" dirty="0"/>
              <a:t>Pros &amp; Cons of K-Means Clustering </a:t>
            </a:r>
          </a:p>
          <a:p>
            <a:pPr lvl="1" algn="l"/>
            <a:r>
              <a:rPr lang="en-US" sz="5800" dirty="0"/>
              <a:t>K-Means Demo </a:t>
            </a:r>
          </a:p>
          <a:p>
            <a:pPr algn="l"/>
            <a:r>
              <a:rPr lang="en-US" sz="6200" dirty="0"/>
              <a:t>Hierarchical Clustering </a:t>
            </a:r>
          </a:p>
          <a:p>
            <a:pPr lvl="1" algn="l"/>
            <a:r>
              <a:rPr lang="en-US" sz="5800" dirty="0"/>
              <a:t>Association Rule Mining </a:t>
            </a:r>
          </a:p>
          <a:p>
            <a:pPr lvl="1" algn="l"/>
            <a:r>
              <a:rPr lang="en-US" sz="5800" dirty="0" err="1"/>
              <a:t>Apriori</a:t>
            </a:r>
            <a:r>
              <a:rPr lang="en-US" sz="5800" dirty="0"/>
              <a:t> Algorithm </a:t>
            </a:r>
          </a:p>
          <a:p>
            <a:pPr lvl="1" algn="l"/>
            <a:r>
              <a:rPr lang="en-US" sz="5800" dirty="0" err="1"/>
              <a:t>Apriori</a:t>
            </a:r>
            <a:r>
              <a:rPr lang="en-US" sz="5800" dirty="0"/>
              <a:t> Algorithm Demo </a:t>
            </a:r>
          </a:p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Unsupervised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344136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6200" dirty="0"/>
              <a:t>Reinforcement Learning </a:t>
            </a:r>
          </a:p>
          <a:p>
            <a:pPr algn="l"/>
            <a:r>
              <a:rPr lang="en-US" sz="6200" dirty="0"/>
              <a:t>	Reinforcement Learning: Counter-Strike Example </a:t>
            </a:r>
          </a:p>
          <a:p>
            <a:pPr algn="l"/>
            <a:r>
              <a:rPr lang="en-US" sz="6200" dirty="0"/>
              <a:t>Markov's Decision Process </a:t>
            </a:r>
          </a:p>
          <a:p>
            <a:pPr algn="l"/>
            <a:r>
              <a:rPr lang="en-US" sz="6200" dirty="0"/>
              <a:t>Q-Learning </a:t>
            </a:r>
          </a:p>
          <a:p>
            <a:pPr algn="l"/>
            <a:r>
              <a:rPr lang="en-US" sz="6200" dirty="0"/>
              <a:t>The Bellman Equation </a:t>
            </a:r>
          </a:p>
          <a:p>
            <a:pPr algn="l"/>
            <a:r>
              <a:rPr lang="en-US" sz="6200" dirty="0"/>
              <a:t>Transitioning to Q-Learning</a:t>
            </a:r>
          </a:p>
          <a:p>
            <a:pPr algn="l"/>
            <a:r>
              <a:rPr lang="en-US" sz="6200" dirty="0"/>
              <a:t>Implementing Q-Learning </a:t>
            </a:r>
          </a:p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Reinforcement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8239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Neural Network Intro</a:t>
            </a:r>
          </a:p>
        </p:txBody>
      </p:sp>
    </p:spTree>
    <p:extLst>
      <p:ext uri="{BB962C8B-B14F-4D97-AF65-F5344CB8AC3E}">
        <p14:creationId xmlns:p14="http://schemas.microsoft.com/office/powerpoint/2010/main" val="2144802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r>
              <a:rPr lang="en-US" sz="6200" dirty="0"/>
              <a:t>Machine Learning Projects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64468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731520"/>
            <a:ext cx="10059070" cy="5582193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en-US" sz="4300" dirty="0"/>
              <a:t>Analysis -&gt; Strategy -&gt; Tactics =&gt; MOVE</a:t>
            </a:r>
          </a:p>
          <a:p>
            <a:pPr marL="742950" indent="-742950" algn="l">
              <a:buAutoNum type="arabicPeriod"/>
            </a:pPr>
            <a:r>
              <a:rPr lang="en-US" sz="4300" dirty="0"/>
              <a:t>IF-Then rules</a:t>
            </a:r>
          </a:p>
          <a:p>
            <a:pPr marL="742950" indent="-742950" algn="l">
              <a:buAutoNum type="arabicPeriod"/>
            </a:pPr>
            <a:r>
              <a:rPr lang="en-US" sz="4300" dirty="0"/>
              <a:t>Look ahead &amp; evaluate</a:t>
            </a:r>
          </a:p>
          <a:p>
            <a:pPr lvl="1" algn="l"/>
            <a:r>
              <a:rPr lang="en-US" sz="3900" dirty="0"/>
              <a:t>Static values = g(f1, f2,…,</a:t>
            </a:r>
            <a:r>
              <a:rPr lang="en-US" sz="3900" dirty="0" err="1"/>
              <a:t>fn</a:t>
            </a:r>
            <a:r>
              <a:rPr lang="en-US" sz="3900" dirty="0"/>
              <a:t>)</a:t>
            </a:r>
          </a:p>
          <a:p>
            <a:pPr lvl="1" algn="l"/>
            <a:r>
              <a:rPr lang="en-US" sz="3900" dirty="0"/>
              <a:t>Where g is linear scorning polynomial</a:t>
            </a:r>
          </a:p>
          <a:p>
            <a:pPr marL="742950" indent="-742950" algn="l">
              <a:buAutoNum type="arabicPeriod" startAt="4"/>
            </a:pPr>
            <a:r>
              <a:rPr lang="en-US" sz="4300" dirty="0"/>
              <a:t>Using British Museum Algorithm</a:t>
            </a:r>
          </a:p>
          <a:p>
            <a:pPr marL="742950" indent="-742950" algn="l">
              <a:buAutoNum type="arabicPeriod" startAt="4"/>
            </a:pPr>
            <a:r>
              <a:rPr lang="en-US" sz="4300" dirty="0"/>
              <a:t>Look Ahead as far as Possible</a:t>
            </a:r>
          </a:p>
          <a:p>
            <a:pPr algn="l"/>
            <a:endParaRPr lang="en-US" sz="6200" dirty="0"/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7397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Chess Play : Deep Blue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154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72" y="731521"/>
            <a:ext cx="8807355" cy="2898784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Guzman-&gt;Huffman-&gt;Waltz</a:t>
            </a:r>
          </a:p>
          <a:p>
            <a:pPr algn="l"/>
            <a:r>
              <a:rPr lang="en-US" sz="4800" dirty="0"/>
              <a:t>The whole world can be presented in these 2 things: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114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Constraints: Interpreting Line Drawings </a:t>
            </a:r>
          </a:p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600779" y="2671555"/>
            <a:ext cx="1992574" cy="764274"/>
            <a:chOff x="9553432" y="3140124"/>
            <a:chExt cx="1992574" cy="764274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10877267" y="3538184"/>
              <a:ext cx="279779" cy="366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9553432" y="3140124"/>
              <a:ext cx="1992574" cy="764274"/>
              <a:chOff x="1460310" y="3780430"/>
              <a:chExt cx="1992574" cy="764274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1460310" y="3903260"/>
                <a:ext cx="559559" cy="6414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2019869" y="3903260"/>
                <a:ext cx="204716" cy="464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1460310" y="3903260"/>
                <a:ext cx="55956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3063924" y="4135272"/>
                <a:ext cx="388960" cy="432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2975212" y="3780430"/>
                <a:ext cx="88712" cy="3980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4" name="Picture 23" descr="TensorFlow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669" y="3357965"/>
            <a:ext cx="3626000" cy="3021667"/>
          </a:xfrm>
          <a:prstGeom prst="rect">
            <a:avLst/>
          </a:prstGeom>
        </p:spPr>
      </p:pic>
      <p:sp>
        <p:nvSpPr>
          <p:cNvPr id="25" name="Subtitle 2"/>
          <p:cNvSpPr txBox="1">
            <a:spLocks/>
          </p:cNvSpPr>
          <p:nvPr/>
        </p:nvSpPr>
        <p:spPr>
          <a:xfrm>
            <a:off x="477672" y="3248798"/>
            <a:ext cx="7165072" cy="206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Assumptions:</a:t>
            </a:r>
          </a:p>
          <a:p>
            <a:pPr marL="342900" indent="-342900" algn="l">
              <a:buAutoNum type="arabicPeriod"/>
            </a:pPr>
            <a:r>
              <a:rPr lang="en-US" dirty="0"/>
              <a:t>General Positon</a:t>
            </a:r>
          </a:p>
          <a:p>
            <a:pPr marL="342900" indent="-342900" algn="l">
              <a:buAutoNum type="arabicPeriod"/>
            </a:pPr>
            <a:r>
              <a:rPr lang="en-US" dirty="0"/>
              <a:t>Trihedral + 3 Faces </a:t>
            </a:r>
          </a:p>
          <a:p>
            <a:pPr algn="l"/>
            <a:r>
              <a:rPr lang="en-US" dirty="0"/>
              <a:t>3.    Convex/Concave/Boundary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7672" y="5101433"/>
            <a:ext cx="7165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Terminologies:</a:t>
            </a:r>
          </a:p>
          <a:p>
            <a:r>
              <a:rPr lang="en-US" sz="2800" dirty="0"/>
              <a:t>Vertexes		Junctions</a:t>
            </a:r>
          </a:p>
          <a:p>
            <a:r>
              <a:rPr lang="en-US" sz="2800" dirty="0"/>
              <a:t>Edges		Lines</a:t>
            </a:r>
          </a:p>
        </p:txBody>
      </p:sp>
    </p:spTree>
    <p:extLst>
      <p:ext uri="{BB962C8B-B14F-4D97-AF65-F5344CB8AC3E}">
        <p14:creationId xmlns:p14="http://schemas.microsoft.com/office/powerpoint/2010/main" val="41764162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72" y="731521"/>
            <a:ext cx="11068334" cy="2316962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Available color (domain): 4</a:t>
            </a:r>
          </a:p>
          <a:p>
            <a:pPr algn="l"/>
            <a:r>
              <a:rPr lang="en-US" sz="4800" dirty="0"/>
              <a:t>States next to each other: different color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114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Constraints: Coloring USA Maps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19650" y="4589597"/>
            <a:ext cx="2661557" cy="191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RGBY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81207" y="4589595"/>
            <a:ext cx="1556657" cy="19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76307" y="3305078"/>
            <a:ext cx="1409700" cy="1284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19650" y="3634373"/>
            <a:ext cx="1556657" cy="95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54135" y="4589596"/>
            <a:ext cx="1665515" cy="19104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891242" y="65146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TX</a:t>
            </a:r>
          </a:p>
        </p:txBody>
      </p:sp>
      <p:sp>
        <p:nvSpPr>
          <p:cNvPr id="21" name="TextBox 22"/>
          <p:cNvSpPr txBox="1"/>
          <p:nvPr/>
        </p:nvSpPr>
        <p:spPr>
          <a:xfrm>
            <a:off x="5390230" y="3305078"/>
            <a:ext cx="50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OK</a:t>
            </a:r>
          </a:p>
        </p:txBody>
      </p:sp>
      <p:sp>
        <p:nvSpPr>
          <p:cNvPr id="22" name="TextBox 28"/>
          <p:cNvSpPr txBox="1"/>
          <p:nvPr/>
        </p:nvSpPr>
        <p:spPr>
          <a:xfrm>
            <a:off x="7822396" y="363437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AK</a:t>
            </a:r>
          </a:p>
        </p:txBody>
      </p:sp>
    </p:spTree>
    <p:extLst>
      <p:ext uri="{BB962C8B-B14F-4D97-AF65-F5344CB8AC3E}">
        <p14:creationId xmlns:p14="http://schemas.microsoft.com/office/powerpoint/2010/main" val="1130125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6200" dirty="0"/>
              <a:t>ML Engineer Job Trends </a:t>
            </a:r>
          </a:p>
          <a:p>
            <a:pPr algn="l"/>
            <a:r>
              <a:rPr lang="en-US" sz="6200" dirty="0"/>
              <a:t>ML Engineer Salary Trends </a:t>
            </a:r>
          </a:p>
          <a:p>
            <a:pPr algn="l"/>
            <a:r>
              <a:rPr lang="en-US" sz="6200" dirty="0"/>
              <a:t>ML Engineer Skills </a:t>
            </a:r>
          </a:p>
          <a:p>
            <a:pPr algn="l"/>
            <a:r>
              <a:rPr lang="en-US" sz="6200" dirty="0"/>
              <a:t>ML Engineer Job Description </a:t>
            </a:r>
          </a:p>
          <a:p>
            <a:pPr algn="l"/>
            <a:r>
              <a:rPr lang="en-US" sz="6200" dirty="0"/>
              <a:t>ML Engineer Resume </a:t>
            </a:r>
          </a:p>
          <a:p>
            <a:pPr algn="l"/>
            <a:r>
              <a:rPr lang="en-US" sz="6200"/>
              <a:t>Machine Learning Interview Questions</a:t>
            </a:r>
            <a:endParaRPr lang="en-US" sz="58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1490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372" y="0"/>
            <a:ext cx="6682600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Class-1: AI vs ML vs Deep Learning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67" y="3331029"/>
            <a:ext cx="5299383" cy="35269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/>
              <a:t>1950s-1970s - AI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AI (</a:t>
            </a:r>
            <a:r>
              <a:rPr lang="en-US" sz="1800" b="1" dirty="0"/>
              <a:t>Game Play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1980s – 1990s -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ML (</a:t>
            </a:r>
            <a:r>
              <a:rPr lang="en-US" sz="1800" b="1" dirty="0"/>
              <a:t>“Expert” System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2000s -2010s – DL - ANN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Artificial/Deep </a:t>
            </a:r>
            <a:r>
              <a:rPr lang="en-US" sz="1800" b="1" dirty="0"/>
              <a:t>Neural Network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Deep Learning</a:t>
            </a:r>
          </a:p>
          <a:p>
            <a:pPr algn="l"/>
            <a:r>
              <a:rPr lang="en-US" sz="1800" dirty="0"/>
              <a:t>2020s … (challenges facing)</a:t>
            </a:r>
          </a:p>
          <a:p>
            <a:pPr algn="l"/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AF337-9A07-4F1F-B422-F537DB28C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2" r="3557" b="2"/>
          <a:stretch/>
        </p:blipFill>
        <p:spPr>
          <a:xfrm>
            <a:off x="6237551" y="793940"/>
            <a:ext cx="5892776" cy="5429416"/>
          </a:xfrm>
          <a:prstGeom prst="rect">
            <a:avLst/>
          </a:prstGeom>
          <a:effectLst/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9929E9D-FEC5-4EAC-9822-EC63839F7969}"/>
              </a:ext>
            </a:extLst>
          </p:cNvPr>
          <p:cNvSpPr txBox="1">
            <a:spLocks/>
          </p:cNvSpPr>
          <p:nvPr/>
        </p:nvSpPr>
        <p:spPr>
          <a:xfrm>
            <a:off x="534629" y="1185832"/>
            <a:ext cx="5419821" cy="214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WHAT IS AI?</a:t>
            </a:r>
          </a:p>
          <a:p>
            <a:pPr algn="l"/>
            <a:r>
              <a:rPr lang="en-US" sz="1800" dirty="0"/>
              <a:t>“</a:t>
            </a:r>
            <a:r>
              <a:rPr lang="en-US" sz="1800" b="1" dirty="0"/>
              <a:t>Algorithms</a:t>
            </a:r>
            <a:r>
              <a:rPr lang="en-US" sz="1800" dirty="0"/>
              <a:t> enabled by </a:t>
            </a:r>
            <a:r>
              <a:rPr lang="en-US" sz="1800" b="1" dirty="0"/>
              <a:t>constraints</a:t>
            </a:r>
            <a:r>
              <a:rPr lang="en-US" sz="1800" dirty="0"/>
              <a:t> &amp; exposed by </a:t>
            </a:r>
            <a:r>
              <a:rPr lang="en-US" sz="1800" b="1" dirty="0"/>
              <a:t>representations</a:t>
            </a:r>
            <a:r>
              <a:rPr lang="en-US" sz="1800" dirty="0"/>
              <a:t> that support </a:t>
            </a:r>
            <a:r>
              <a:rPr lang="en-US" sz="1800" b="1" dirty="0"/>
              <a:t>models</a:t>
            </a:r>
            <a:r>
              <a:rPr lang="en-US" sz="1800" dirty="0"/>
              <a:t> targeted at </a:t>
            </a:r>
            <a:r>
              <a:rPr lang="en-US" sz="1800" b="1" dirty="0"/>
              <a:t>thinking</a:t>
            </a:r>
            <a:r>
              <a:rPr lang="en-US" sz="1800" dirty="0"/>
              <a:t>, </a:t>
            </a:r>
            <a:r>
              <a:rPr lang="en-US" sz="1800" b="1" dirty="0"/>
              <a:t>perception</a:t>
            </a:r>
            <a:r>
              <a:rPr lang="en-US" sz="1800" dirty="0"/>
              <a:t> and </a:t>
            </a:r>
            <a:r>
              <a:rPr lang="en-US" sz="1800" b="1" dirty="0"/>
              <a:t>action</a:t>
            </a:r>
            <a:r>
              <a:rPr lang="en-US" sz="1800" dirty="0"/>
              <a:t>.” 	</a:t>
            </a:r>
          </a:p>
          <a:p>
            <a:pPr algn="r"/>
            <a:r>
              <a:rPr lang="en-US" sz="1800" dirty="0"/>
              <a:t>MIT Prof. Patrick Winston (1945-2019)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880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4105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Class-1: Introduction to ML</a:t>
            </a: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64ECAC-BD3F-407E-A12A-D0F42C3D40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7488" r="18978" b="2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700" dirty="0">
                <a:solidFill>
                  <a:srgbClr val="000000"/>
                </a:solidFill>
              </a:rPr>
              <a:t>Is this thing a cheetah?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Rule based “expert” system</a:t>
            </a:r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Hair (R1) -&gt; Mammal</a:t>
            </a:r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Claws, Teeth, forward point eyes (R2) - Animal</a:t>
            </a:r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Eat meat (R3) -&gt; Carnivore</a:t>
            </a:r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Run fast (R4)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Through Gate Tree -&gt; Cheetah</a:t>
            </a:r>
          </a:p>
          <a:p>
            <a:pPr algn="l"/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76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387" y="1152413"/>
            <a:ext cx="10360517" cy="4553173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F1: BOS -&gt; JFK </a:t>
            </a:r>
          </a:p>
          <a:p>
            <a:pPr algn="l"/>
            <a:r>
              <a:rPr lang="en-US" sz="4800" dirty="0"/>
              <a:t>F2:              JFK-&gt;BOS</a:t>
            </a:r>
          </a:p>
          <a:p>
            <a:pPr algn="l"/>
            <a:r>
              <a:rPr lang="en-US" sz="4800" dirty="0"/>
              <a:t>F3:                        BOS -&gt; JFK</a:t>
            </a:r>
          </a:p>
          <a:p>
            <a:pPr algn="l"/>
            <a:r>
              <a:rPr lang="en-US" sz="4800" dirty="0"/>
              <a:t>F4:                                     JFK-&gt;BOS</a:t>
            </a:r>
          </a:p>
          <a:p>
            <a:pPr algn="l"/>
            <a:r>
              <a:rPr lang="en-US" sz="4800" dirty="0"/>
              <a:t>F5: BOS -------------------------------</a:t>
            </a:r>
            <a:r>
              <a:rPr lang="en-US" sz="4800" dirty="0">
                <a:sym typeface="Wingdings" panose="05000000000000000000" pitchFamily="2" charset="2"/>
              </a:rPr>
              <a:t> LAX</a:t>
            </a:r>
            <a:endParaRPr lang="en-US" sz="4800" dirty="0"/>
          </a:p>
          <a:p>
            <a:pPr algn="l"/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114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Constraints: Resource Allocations/Scheduling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7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107" y="1251184"/>
            <a:ext cx="4331914" cy="4712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Search - British Museum Problem</a:t>
            </a:r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 – Knowledge Map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27BE93-BBC7-44D5-8017-E8749655CC35}"/>
              </a:ext>
            </a:extLst>
          </p:cNvPr>
          <p:cNvGrpSpPr/>
          <p:nvPr/>
        </p:nvGrpSpPr>
        <p:grpSpPr>
          <a:xfrm>
            <a:off x="646283" y="2236741"/>
            <a:ext cx="3399312" cy="2698074"/>
            <a:chOff x="7304313" y="1712587"/>
            <a:chExt cx="3399312" cy="269807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DADFC0-8799-4237-8039-D27DC263CA30}"/>
                </a:ext>
              </a:extLst>
            </p:cNvPr>
            <p:cNvSpPr/>
            <p:nvPr/>
          </p:nvSpPr>
          <p:spPr>
            <a:xfrm>
              <a:off x="10261976" y="3931687"/>
              <a:ext cx="441649" cy="4727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30F79C-A09C-48B9-A352-E8D7107DC313}"/>
                </a:ext>
              </a:extLst>
            </p:cNvPr>
            <p:cNvGrpSpPr/>
            <p:nvPr/>
          </p:nvGrpSpPr>
          <p:grpSpPr>
            <a:xfrm>
              <a:off x="7304313" y="1712587"/>
              <a:ext cx="3399312" cy="2698074"/>
              <a:chOff x="6151984" y="2561282"/>
              <a:chExt cx="3399312" cy="2698074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DCE4A32-6193-49DB-A0C9-A183C2EC4ACD}"/>
                  </a:ext>
                </a:extLst>
              </p:cNvPr>
              <p:cNvSpPr/>
              <p:nvPr/>
            </p:nvSpPr>
            <p:spPr>
              <a:xfrm>
                <a:off x="6151984" y="4186335"/>
                <a:ext cx="441649" cy="472751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7395DAC-3F62-459D-9A30-1850999FEC97}"/>
                  </a:ext>
                </a:extLst>
              </p:cNvPr>
              <p:cNvSpPr/>
              <p:nvPr/>
            </p:nvSpPr>
            <p:spPr>
              <a:xfrm>
                <a:off x="7666654" y="4786605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EC526B3-5C83-42A6-B72C-0A4F2DA54352}"/>
                  </a:ext>
                </a:extLst>
              </p:cNvPr>
              <p:cNvSpPr/>
              <p:nvPr/>
            </p:nvSpPr>
            <p:spPr>
              <a:xfrm>
                <a:off x="7666654" y="3757127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20643AC-E4E4-4DB3-8706-DF76D3B1BCAD}"/>
                  </a:ext>
                </a:extLst>
              </p:cNvPr>
              <p:cNvSpPr/>
              <p:nvPr/>
            </p:nvSpPr>
            <p:spPr>
              <a:xfrm>
                <a:off x="7666654" y="2561282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23BBCFB-53DC-4B8C-A378-3FFB280C33C8}"/>
                  </a:ext>
                </a:extLst>
              </p:cNvPr>
              <p:cNvSpPr/>
              <p:nvPr/>
            </p:nvSpPr>
            <p:spPr>
              <a:xfrm>
                <a:off x="9097346" y="2561282"/>
                <a:ext cx="441649" cy="47275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C9E01DB-724B-4EA9-9DD7-E6C8F6679E37}"/>
                  </a:ext>
                </a:extLst>
              </p:cNvPr>
              <p:cNvSpPr/>
              <p:nvPr/>
            </p:nvSpPr>
            <p:spPr>
              <a:xfrm>
                <a:off x="9109647" y="3640403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D322083-F1F5-46D0-A894-8B27D128F9D4}"/>
                  </a:ext>
                </a:extLst>
              </p:cNvPr>
              <p:cNvCxnSpPr>
                <a:stCxn id="2" idx="5"/>
                <a:endCxn id="5" idx="2"/>
              </p:cNvCxnSpPr>
              <p:nvPr/>
            </p:nvCxnSpPr>
            <p:spPr>
              <a:xfrm>
                <a:off x="6528955" y="4589853"/>
                <a:ext cx="1137699" cy="4331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D63A3EE-C9E0-42B5-9A41-05383F41BBB9}"/>
                  </a:ext>
                </a:extLst>
              </p:cNvPr>
              <p:cNvCxnSpPr>
                <a:cxnSpLocks/>
                <a:stCxn id="10" idx="0"/>
                <a:endCxn id="9" idx="4"/>
              </p:cNvCxnSpPr>
              <p:nvPr/>
            </p:nvCxnSpPr>
            <p:spPr>
              <a:xfrm flipV="1">
                <a:off x="9330472" y="4113154"/>
                <a:ext cx="0" cy="667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28F82E-166F-4F2A-809C-C94B98946561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 flipV="1">
                <a:off x="8108303" y="5016758"/>
                <a:ext cx="1001344" cy="62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EA11E76-B82C-4308-A28F-C2422B514EBB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8108303" y="2797658"/>
                <a:ext cx="9890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BEA3829-9E3A-45DD-89D0-53DC452E3E84}"/>
                  </a:ext>
                </a:extLst>
              </p:cNvPr>
              <p:cNvCxnSpPr>
                <a:cxnSpLocks/>
                <a:stCxn id="6" idx="0"/>
                <a:endCxn id="7" idx="4"/>
              </p:cNvCxnSpPr>
              <p:nvPr/>
            </p:nvCxnSpPr>
            <p:spPr>
              <a:xfrm flipV="1">
                <a:off x="7887479" y="3034033"/>
                <a:ext cx="0" cy="7230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C0BBF53-F2F5-41F5-B481-224B0202F287}"/>
                  </a:ext>
                </a:extLst>
              </p:cNvPr>
              <p:cNvCxnSpPr>
                <a:cxnSpLocks/>
                <a:stCxn id="5" idx="0"/>
                <a:endCxn id="6" idx="4"/>
              </p:cNvCxnSpPr>
              <p:nvPr/>
            </p:nvCxnSpPr>
            <p:spPr>
              <a:xfrm flipV="1">
                <a:off x="7887479" y="4229878"/>
                <a:ext cx="0" cy="556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74F81A7-FA41-4FFC-8C05-8FB9F1EB8D49}"/>
                  </a:ext>
                </a:extLst>
              </p:cNvPr>
              <p:cNvCxnSpPr>
                <a:cxnSpLocks/>
                <a:stCxn id="2" idx="7"/>
                <a:endCxn id="6" idx="2"/>
              </p:cNvCxnSpPr>
              <p:nvPr/>
            </p:nvCxnSpPr>
            <p:spPr>
              <a:xfrm flipV="1">
                <a:off x="6528955" y="3993503"/>
                <a:ext cx="1137699" cy="2620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B3EE8FA-5AD5-46D3-B6FD-0EFA1A1F871F}"/>
              </a:ext>
            </a:extLst>
          </p:cNvPr>
          <p:cNvCxnSpPr>
            <a:cxnSpLocks/>
            <a:stCxn id="109" idx="3"/>
            <a:endCxn id="116" idx="0"/>
          </p:cNvCxnSpPr>
          <p:nvPr/>
        </p:nvCxnSpPr>
        <p:spPr>
          <a:xfrm flipH="1">
            <a:off x="6787547" y="2879553"/>
            <a:ext cx="283525" cy="232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F283143-7A4B-47BD-B7ED-255DC442FEF6}"/>
              </a:ext>
            </a:extLst>
          </p:cNvPr>
          <p:cNvCxnSpPr>
            <a:cxnSpLocks/>
            <a:stCxn id="109" idx="5"/>
            <a:endCxn id="112" idx="0"/>
          </p:cNvCxnSpPr>
          <p:nvPr/>
        </p:nvCxnSpPr>
        <p:spPr>
          <a:xfrm>
            <a:off x="7320168" y="2879553"/>
            <a:ext cx="302693" cy="27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196F85D-F406-4463-A1F3-09AE3D51144E}"/>
              </a:ext>
            </a:extLst>
          </p:cNvPr>
          <p:cNvSpPr/>
          <p:nvPr/>
        </p:nvSpPr>
        <p:spPr>
          <a:xfrm>
            <a:off x="7019482" y="256895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E385EC6-8D99-4664-B2A1-273E1ECC6F0A}"/>
              </a:ext>
            </a:extLst>
          </p:cNvPr>
          <p:cNvCxnSpPr>
            <a:cxnSpLocks/>
            <a:stCxn id="116" idx="3"/>
            <a:endCxn id="111" idx="0"/>
          </p:cNvCxnSpPr>
          <p:nvPr/>
        </p:nvCxnSpPr>
        <p:spPr>
          <a:xfrm flipH="1">
            <a:off x="6433613" y="3422480"/>
            <a:ext cx="229386" cy="315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4CE61B57-15D7-4256-BE83-E260366BDD18}"/>
              </a:ext>
            </a:extLst>
          </p:cNvPr>
          <p:cNvSpPr/>
          <p:nvPr/>
        </p:nvSpPr>
        <p:spPr>
          <a:xfrm>
            <a:off x="6257475" y="3738299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419D2EA-E467-4247-A9BE-9271647BE226}"/>
              </a:ext>
            </a:extLst>
          </p:cNvPr>
          <p:cNvSpPr/>
          <p:nvPr/>
        </p:nvSpPr>
        <p:spPr>
          <a:xfrm>
            <a:off x="7446723" y="3156992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958115-59E6-4FA3-A518-3928490D63FE}"/>
              </a:ext>
            </a:extLst>
          </p:cNvPr>
          <p:cNvSpPr/>
          <p:nvPr/>
        </p:nvSpPr>
        <p:spPr>
          <a:xfrm>
            <a:off x="6959257" y="3732773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81CE788-84CA-4FCD-91AD-C82A2B95460C}"/>
              </a:ext>
            </a:extLst>
          </p:cNvPr>
          <p:cNvSpPr/>
          <p:nvPr/>
        </p:nvSpPr>
        <p:spPr>
          <a:xfrm>
            <a:off x="6257475" y="5207536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1731A85-9A70-4CC8-B27C-F70990B27C70}"/>
              </a:ext>
            </a:extLst>
          </p:cNvPr>
          <p:cNvSpPr/>
          <p:nvPr/>
        </p:nvSpPr>
        <p:spPr>
          <a:xfrm>
            <a:off x="6257475" y="449881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D9D6D6-3FB7-46BB-9BAB-9DB5DC457484}"/>
              </a:ext>
            </a:extLst>
          </p:cNvPr>
          <p:cNvSpPr/>
          <p:nvPr/>
        </p:nvSpPr>
        <p:spPr>
          <a:xfrm>
            <a:off x="6611409" y="3111877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C317503-D010-45BD-BCA6-12FB5CDAA3A5}"/>
              </a:ext>
            </a:extLst>
          </p:cNvPr>
          <p:cNvSpPr/>
          <p:nvPr/>
        </p:nvSpPr>
        <p:spPr>
          <a:xfrm>
            <a:off x="6959257" y="444406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D797FDF-F654-4F9D-B993-20983E84810D}"/>
              </a:ext>
            </a:extLst>
          </p:cNvPr>
          <p:cNvCxnSpPr>
            <a:cxnSpLocks/>
            <a:stCxn id="115" idx="0"/>
            <a:endCxn id="111" idx="4"/>
          </p:cNvCxnSpPr>
          <p:nvPr/>
        </p:nvCxnSpPr>
        <p:spPr>
          <a:xfrm flipV="1">
            <a:off x="6433613" y="4102193"/>
            <a:ext cx="0" cy="39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C7D5F5-2F1C-412C-A431-6B0988C82F55}"/>
              </a:ext>
            </a:extLst>
          </p:cNvPr>
          <p:cNvCxnSpPr>
            <a:cxnSpLocks/>
            <a:stCxn id="115" idx="4"/>
            <a:endCxn id="114" idx="0"/>
          </p:cNvCxnSpPr>
          <p:nvPr/>
        </p:nvCxnSpPr>
        <p:spPr>
          <a:xfrm>
            <a:off x="6433613" y="4862704"/>
            <a:ext cx="0" cy="34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C2A0EF5-AA35-4013-8B2C-2FFCFC144F56}"/>
              </a:ext>
            </a:extLst>
          </p:cNvPr>
          <p:cNvCxnSpPr>
            <a:cxnSpLocks/>
            <a:stCxn id="116" idx="5"/>
            <a:endCxn id="113" idx="0"/>
          </p:cNvCxnSpPr>
          <p:nvPr/>
        </p:nvCxnSpPr>
        <p:spPr>
          <a:xfrm>
            <a:off x="6912095" y="3422480"/>
            <a:ext cx="223300" cy="31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7400702-6667-4E5D-804A-3609B7C36FE3}"/>
              </a:ext>
            </a:extLst>
          </p:cNvPr>
          <p:cNvCxnSpPr>
            <a:cxnSpLocks/>
            <a:stCxn id="117" idx="0"/>
            <a:endCxn id="113" idx="4"/>
          </p:cNvCxnSpPr>
          <p:nvPr/>
        </p:nvCxnSpPr>
        <p:spPr>
          <a:xfrm flipV="1">
            <a:off x="7135395" y="4096667"/>
            <a:ext cx="0" cy="34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98DB019-E476-45C8-AF04-5FAB8B36AC16}"/>
              </a:ext>
            </a:extLst>
          </p:cNvPr>
          <p:cNvCxnSpPr>
            <a:cxnSpLocks/>
            <a:stCxn id="124" idx="3"/>
            <a:endCxn id="131" idx="0"/>
          </p:cNvCxnSpPr>
          <p:nvPr/>
        </p:nvCxnSpPr>
        <p:spPr>
          <a:xfrm flipH="1">
            <a:off x="9117893" y="2856741"/>
            <a:ext cx="383351" cy="277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6C0D531-3532-4EF7-AE26-1410A945AF68}"/>
              </a:ext>
            </a:extLst>
          </p:cNvPr>
          <p:cNvCxnSpPr>
            <a:cxnSpLocks/>
            <a:stCxn id="124" idx="5"/>
            <a:endCxn id="127" idx="0"/>
          </p:cNvCxnSpPr>
          <p:nvPr/>
        </p:nvCxnSpPr>
        <p:spPr>
          <a:xfrm>
            <a:off x="9750340" y="2856741"/>
            <a:ext cx="601527" cy="25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AA09BA24-D3F9-4071-BE02-F99B60B1AA25}"/>
              </a:ext>
            </a:extLst>
          </p:cNvPr>
          <p:cNvSpPr/>
          <p:nvPr/>
        </p:nvSpPr>
        <p:spPr>
          <a:xfrm>
            <a:off x="9449654" y="254613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F8BB770-33FF-452C-82AF-F20E36736537}"/>
              </a:ext>
            </a:extLst>
          </p:cNvPr>
          <p:cNvCxnSpPr>
            <a:cxnSpLocks/>
            <a:stCxn id="131" idx="3"/>
            <a:endCxn id="126" idx="0"/>
          </p:cNvCxnSpPr>
          <p:nvPr/>
        </p:nvCxnSpPr>
        <p:spPr>
          <a:xfrm flipH="1">
            <a:off x="8667867" y="3444518"/>
            <a:ext cx="325478" cy="275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5FAED7B4-4836-4DAC-A296-FD2C83EFFCCE}"/>
              </a:ext>
            </a:extLst>
          </p:cNvPr>
          <p:cNvSpPr/>
          <p:nvPr/>
        </p:nvSpPr>
        <p:spPr>
          <a:xfrm>
            <a:off x="8491729" y="3720334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F3A9FB7E-165F-41D9-8EF4-9740B4E2E370}"/>
              </a:ext>
            </a:extLst>
          </p:cNvPr>
          <p:cNvSpPr/>
          <p:nvPr/>
        </p:nvSpPr>
        <p:spPr>
          <a:xfrm>
            <a:off x="10175729" y="3111877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10C467C-9626-4B35-B801-59EB7CB3D73F}"/>
              </a:ext>
            </a:extLst>
          </p:cNvPr>
          <p:cNvSpPr/>
          <p:nvPr/>
        </p:nvSpPr>
        <p:spPr>
          <a:xfrm>
            <a:off x="9389429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7369850-AB5C-45F6-AED4-054D86422404}"/>
              </a:ext>
            </a:extLst>
          </p:cNvPr>
          <p:cNvSpPr/>
          <p:nvPr/>
        </p:nvSpPr>
        <p:spPr>
          <a:xfrm>
            <a:off x="10690623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42AA37C-02B4-4F43-AF42-45A04E7FBF97}"/>
              </a:ext>
            </a:extLst>
          </p:cNvPr>
          <p:cNvSpPr/>
          <p:nvPr/>
        </p:nvSpPr>
        <p:spPr>
          <a:xfrm>
            <a:off x="8488562" y="442124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EC7969D-969F-4174-81E6-069BC9B30723}"/>
              </a:ext>
            </a:extLst>
          </p:cNvPr>
          <p:cNvSpPr/>
          <p:nvPr/>
        </p:nvSpPr>
        <p:spPr>
          <a:xfrm>
            <a:off x="8941755" y="3133915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1889D3D-BA3C-4BDB-8C0A-5380ADE6B0E4}"/>
              </a:ext>
            </a:extLst>
          </p:cNvPr>
          <p:cNvSpPr/>
          <p:nvPr/>
        </p:nvSpPr>
        <p:spPr>
          <a:xfrm>
            <a:off x="9389429" y="442124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A70055-56C5-4AEA-BD8D-55840B9A2F34}"/>
              </a:ext>
            </a:extLst>
          </p:cNvPr>
          <p:cNvCxnSpPr>
            <a:cxnSpLocks/>
            <a:stCxn id="130" idx="0"/>
            <a:endCxn id="126" idx="4"/>
          </p:cNvCxnSpPr>
          <p:nvPr/>
        </p:nvCxnSpPr>
        <p:spPr>
          <a:xfrm flipV="1">
            <a:off x="8664700" y="4084228"/>
            <a:ext cx="3167" cy="33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3914092-2E48-486A-A77E-43BBC92661CE}"/>
              </a:ext>
            </a:extLst>
          </p:cNvPr>
          <p:cNvCxnSpPr>
            <a:cxnSpLocks/>
            <a:stCxn id="127" idx="5"/>
            <a:endCxn id="129" idx="0"/>
          </p:cNvCxnSpPr>
          <p:nvPr/>
        </p:nvCxnSpPr>
        <p:spPr>
          <a:xfrm>
            <a:off x="10476415" y="3422480"/>
            <a:ext cx="390346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B46E2A9-0B14-48F7-AA7C-607A8604E3A4}"/>
              </a:ext>
            </a:extLst>
          </p:cNvPr>
          <p:cNvCxnSpPr>
            <a:cxnSpLocks/>
            <a:stCxn id="131" idx="5"/>
            <a:endCxn id="128" idx="0"/>
          </p:cNvCxnSpPr>
          <p:nvPr/>
        </p:nvCxnSpPr>
        <p:spPr>
          <a:xfrm>
            <a:off x="9242441" y="3444518"/>
            <a:ext cx="323126" cy="26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156BD51-D4ED-4080-844C-205B7F0F5DE4}"/>
              </a:ext>
            </a:extLst>
          </p:cNvPr>
          <p:cNvCxnSpPr>
            <a:cxnSpLocks/>
            <a:stCxn id="132" idx="0"/>
            <a:endCxn id="128" idx="4"/>
          </p:cNvCxnSpPr>
          <p:nvPr/>
        </p:nvCxnSpPr>
        <p:spPr>
          <a:xfrm flipV="1">
            <a:off x="9565567" y="4073855"/>
            <a:ext cx="0" cy="34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4FBA9D0-563B-4AA5-BB21-102D5C31C7F8}"/>
              </a:ext>
            </a:extLst>
          </p:cNvPr>
          <p:cNvSpPr/>
          <p:nvPr/>
        </p:nvSpPr>
        <p:spPr>
          <a:xfrm>
            <a:off x="9801930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4B601EC-AA3B-4521-9244-D0BE085E973B}"/>
              </a:ext>
            </a:extLst>
          </p:cNvPr>
          <p:cNvCxnSpPr>
            <a:cxnSpLocks/>
            <a:stCxn id="127" idx="3"/>
            <a:endCxn id="137" idx="0"/>
          </p:cNvCxnSpPr>
          <p:nvPr/>
        </p:nvCxnSpPr>
        <p:spPr>
          <a:xfrm flipH="1">
            <a:off x="9978068" y="3422480"/>
            <a:ext cx="249251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EB29857-11B1-4C63-913F-5EE1E026619F}"/>
              </a:ext>
            </a:extLst>
          </p:cNvPr>
          <p:cNvSpPr/>
          <p:nvPr/>
        </p:nvSpPr>
        <p:spPr>
          <a:xfrm>
            <a:off x="8803750" y="1902779"/>
            <a:ext cx="1811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Breadth First (BT)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7D16DD5-1C49-401F-875F-4D9657D7AD95}"/>
              </a:ext>
            </a:extLst>
          </p:cNvPr>
          <p:cNvSpPr/>
          <p:nvPr/>
        </p:nvSpPr>
        <p:spPr>
          <a:xfrm>
            <a:off x="5903968" y="1908867"/>
            <a:ext cx="2462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Depth First (Binary Tree)</a:t>
            </a:r>
          </a:p>
        </p:txBody>
      </p:sp>
    </p:spTree>
    <p:extLst>
      <p:ext uri="{BB962C8B-B14F-4D97-AF65-F5344CB8AC3E}">
        <p14:creationId xmlns:p14="http://schemas.microsoft.com/office/powerpoint/2010/main" val="376367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algn="l"/>
            <a:r>
              <a:rPr lang="en-US" sz="4900" dirty="0"/>
              <a:t>Knowledge Engineering Rules: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Be Specific – domain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Know the subjects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Build the system with unit test - “Can the system answer questions of its own behaviors?”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639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75B615E1C194CABC80F3CAEA6E4E5" ma:contentTypeVersion="9" ma:contentTypeDescription="Create a new document." ma:contentTypeScope="" ma:versionID="4a1cf2a28ba0a9e91fab658e05820dde">
  <xsd:schema xmlns:xsd="http://www.w3.org/2001/XMLSchema" xmlns:xs="http://www.w3.org/2001/XMLSchema" xmlns:p="http://schemas.microsoft.com/office/2006/metadata/properties" xmlns:ns3="d97dfd74-0758-4aac-b7c3-4f13d10397e8" xmlns:ns4="851bce1a-01c5-49d9-967d-64af5945ebef" targetNamespace="http://schemas.microsoft.com/office/2006/metadata/properties" ma:root="true" ma:fieldsID="090359357a8ddcd8bb6253bd66cd91d0" ns3:_="" ns4:_="">
    <xsd:import namespace="d97dfd74-0758-4aac-b7c3-4f13d10397e8"/>
    <xsd:import namespace="851bce1a-01c5-49d9-967d-64af5945ebe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7dfd74-0758-4aac-b7c3-4f13d10397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ce1a-01c5-49d9-967d-64af5945e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73A3F4-56E8-4506-812D-90D9C8F7E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7dfd74-0758-4aac-b7c3-4f13d10397e8"/>
    <ds:schemaRef ds:uri="851bce1a-01c5-49d9-967d-64af5945eb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56549F-9000-409B-8EE1-A7AE425756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2D31F3-7864-444C-82A7-D6387F098876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d97dfd74-0758-4aac-b7c3-4f13d10397e8"/>
    <ds:schemaRef ds:uri="851bce1a-01c5-49d9-967d-64af5945ebef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1903</Words>
  <Application>Microsoft Office PowerPoint</Application>
  <PresentationFormat>Widescreen</PresentationFormat>
  <Paragraphs>508</Paragraphs>
  <Slides>47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Office Theme</vt:lpstr>
      <vt:lpstr>In Math We Trust Artificial Intelligence/ML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Math We Trust Artificial Intelligence/ML</dc:title>
  <dc:creator>Ren Shan</dc:creator>
  <cp:lastModifiedBy>Ren Shan</cp:lastModifiedBy>
  <cp:revision>25</cp:revision>
  <dcterms:created xsi:type="dcterms:W3CDTF">2020-06-28T11:40:06Z</dcterms:created>
  <dcterms:modified xsi:type="dcterms:W3CDTF">2020-06-30T21:55:20Z</dcterms:modified>
</cp:coreProperties>
</file>