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58" r:id="rId6"/>
    <p:sldId id="260" r:id="rId7"/>
    <p:sldId id="257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543" autoAdjust="0"/>
  </p:normalViewPr>
  <p:slideViewPr>
    <p:cSldViewPr snapToGrid="0">
      <p:cViewPr varScale="1">
        <p:scale>
          <a:sx n="74" d="100"/>
          <a:sy n="74" d="100"/>
        </p:scale>
        <p:origin x="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B661-8884-4460-B9ED-FD0D9BF054C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DE83F-F192-4237-87E6-BD69D3B8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2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wIo3gDZCVQ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https://www.youtube.com/watch?v=GwIo3gDZCVQ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15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5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3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4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1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0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6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3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8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9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8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9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A405F-FDE6-4D37-9F47-E73AA25D91EF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09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6200" dirty="0"/>
              <a:t>Q-Learning </a:t>
            </a:r>
          </a:p>
          <a:p>
            <a:pPr algn="l"/>
            <a:r>
              <a:rPr lang="en-US" sz="6200" dirty="0"/>
              <a:t>The Bellman Equation </a:t>
            </a:r>
            <a:endParaRPr lang="en-US" sz="6200" dirty="0" smtClean="0"/>
          </a:p>
          <a:p>
            <a:pPr algn="l"/>
            <a:r>
              <a:rPr lang="en-US" sz="6200" dirty="0" smtClean="0"/>
              <a:t>Transitioning </a:t>
            </a:r>
            <a:r>
              <a:rPr lang="en-US" sz="6200" dirty="0"/>
              <a:t>to </a:t>
            </a:r>
            <a:r>
              <a:rPr lang="en-US" sz="6200" dirty="0" smtClean="0"/>
              <a:t>Q-Learning</a:t>
            </a:r>
          </a:p>
          <a:p>
            <a:pPr algn="l"/>
            <a:r>
              <a:rPr lang="en-US" sz="6200" dirty="0" smtClean="0"/>
              <a:t>Implementing </a:t>
            </a:r>
            <a:r>
              <a:rPr lang="en-US" sz="6200" dirty="0"/>
              <a:t>Q-Learning </a:t>
            </a:r>
            <a:endParaRPr lang="en-US" sz="6200" dirty="0" smtClean="0"/>
          </a:p>
          <a:p>
            <a:pPr algn="l"/>
            <a:endParaRPr lang="en-US" sz="6200" dirty="0" smtClean="0"/>
          </a:p>
          <a:p>
            <a:pPr algn="l"/>
            <a:r>
              <a:rPr lang="en-US" sz="6200" dirty="0" smtClean="0"/>
              <a:t>Machine </a:t>
            </a:r>
            <a:r>
              <a:rPr lang="en-US" sz="6200" dirty="0"/>
              <a:t>Learning Projects </a:t>
            </a:r>
            <a:endParaRPr lang="en-US" sz="6200" dirty="0" smtClean="0"/>
          </a:p>
          <a:p>
            <a:pPr algn="l"/>
            <a:r>
              <a:rPr lang="en-US" sz="6200" dirty="0" smtClean="0"/>
              <a:t>Who </a:t>
            </a:r>
            <a:r>
              <a:rPr lang="en-US" sz="6200" dirty="0"/>
              <a:t>is a ML Engineer? </a:t>
            </a:r>
            <a:endParaRPr lang="en-US" sz="6200" dirty="0" smtClean="0"/>
          </a:p>
          <a:p>
            <a:pPr algn="l"/>
            <a:r>
              <a:rPr lang="en-US" sz="6200" dirty="0" smtClean="0"/>
              <a:t>ML </a:t>
            </a:r>
            <a:r>
              <a:rPr lang="en-US" sz="6200" dirty="0"/>
              <a:t>Engineer Job Trends </a:t>
            </a:r>
            <a:endParaRPr lang="en-US" sz="6200" dirty="0" smtClean="0"/>
          </a:p>
          <a:p>
            <a:pPr algn="l"/>
            <a:r>
              <a:rPr lang="en-US" sz="6200" dirty="0" smtClean="0"/>
              <a:t>ML </a:t>
            </a:r>
            <a:r>
              <a:rPr lang="en-US" sz="6200" dirty="0"/>
              <a:t>Engineer Salary Trends </a:t>
            </a:r>
            <a:endParaRPr lang="en-US" sz="6200" dirty="0" smtClean="0"/>
          </a:p>
          <a:p>
            <a:pPr algn="l"/>
            <a:r>
              <a:rPr lang="en-US" sz="6200" dirty="0" smtClean="0"/>
              <a:t>ML </a:t>
            </a:r>
            <a:r>
              <a:rPr lang="en-US" sz="6200" dirty="0"/>
              <a:t>Engineer Skills </a:t>
            </a:r>
            <a:endParaRPr lang="en-US" sz="6200" dirty="0" smtClean="0"/>
          </a:p>
          <a:p>
            <a:pPr algn="l"/>
            <a:r>
              <a:rPr lang="en-US" sz="6200" dirty="0" smtClean="0"/>
              <a:t>ML </a:t>
            </a:r>
            <a:r>
              <a:rPr lang="en-US" sz="6200" dirty="0"/>
              <a:t>Engineer Job Description </a:t>
            </a:r>
            <a:endParaRPr lang="en-US" sz="6200" dirty="0" smtClean="0"/>
          </a:p>
          <a:p>
            <a:pPr algn="l"/>
            <a:r>
              <a:rPr lang="en-US" sz="6200" dirty="0" smtClean="0"/>
              <a:t>ML </a:t>
            </a:r>
            <a:r>
              <a:rPr lang="en-US" sz="6200" dirty="0"/>
              <a:t>Engineer Resume </a:t>
            </a:r>
            <a:endParaRPr lang="en-US" sz="6200" dirty="0" smtClean="0"/>
          </a:p>
          <a:p>
            <a:pPr algn="l"/>
            <a:r>
              <a:rPr lang="en-US" sz="6200" dirty="0" smtClean="0"/>
              <a:t>Machine </a:t>
            </a:r>
            <a:r>
              <a:rPr lang="en-US" sz="6200" dirty="0"/>
              <a:t>Learning Interview Questions</a:t>
            </a:r>
            <a:r>
              <a:rPr lang="en-US" sz="6600" dirty="0"/>
              <a:t/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46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7" y="815294"/>
            <a:ext cx="10270547" cy="5498419"/>
          </a:xfrm>
        </p:spPr>
        <p:txBody>
          <a:bodyPr>
            <a:normAutofit/>
          </a:bodyPr>
          <a:lstStyle/>
          <a:p>
            <a:pPr algn="l"/>
            <a:r>
              <a:rPr lang="en-US" sz="4900" dirty="0" smtClean="0"/>
              <a:t>Introduction to ML</a:t>
            </a:r>
          </a:p>
          <a:p>
            <a:pPr algn="l"/>
            <a:r>
              <a:rPr lang="en-US" sz="4900" dirty="0" smtClean="0"/>
              <a:t>Statistics &amp; Probability</a:t>
            </a:r>
          </a:p>
          <a:p>
            <a:pPr algn="l"/>
            <a:r>
              <a:rPr lang="en-US" sz="4900" dirty="0" smtClean="0"/>
              <a:t>Type of ML:</a:t>
            </a:r>
          </a:p>
          <a:p>
            <a:pPr algn="l"/>
            <a:r>
              <a:rPr lang="en-US" sz="4900" dirty="0"/>
              <a:t>	</a:t>
            </a:r>
            <a:r>
              <a:rPr lang="en-US" sz="4900" dirty="0" smtClean="0"/>
              <a:t>Supervised Learning</a:t>
            </a:r>
          </a:p>
          <a:p>
            <a:pPr algn="l"/>
            <a:r>
              <a:rPr lang="en-US" sz="4900" dirty="0"/>
              <a:t>	</a:t>
            </a:r>
            <a:r>
              <a:rPr lang="en-US" sz="4900" dirty="0" smtClean="0"/>
              <a:t>Unsupervised Learning</a:t>
            </a:r>
          </a:p>
          <a:p>
            <a:pPr algn="l"/>
            <a:r>
              <a:rPr lang="en-US" sz="4900" dirty="0"/>
              <a:t>	</a:t>
            </a:r>
            <a:r>
              <a:rPr lang="en-US" sz="4900" dirty="0" smtClean="0"/>
              <a:t>Reinforcement Learning</a:t>
            </a:r>
          </a:p>
          <a:p>
            <a:pPr algn="l"/>
            <a:endParaRPr lang="en-US" sz="4900" dirty="0" smtClean="0"/>
          </a:p>
          <a:p>
            <a:pPr algn="l"/>
            <a:endParaRPr lang="en-US" sz="49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2565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Agenda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8160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7" y="815294"/>
            <a:ext cx="10270547" cy="5498419"/>
          </a:xfrm>
        </p:spPr>
        <p:txBody>
          <a:bodyPr>
            <a:normAutofit/>
          </a:bodyPr>
          <a:lstStyle/>
          <a:p>
            <a:pPr algn="l"/>
            <a:r>
              <a:rPr lang="en-US" sz="4900" dirty="0" smtClean="0"/>
              <a:t>AI vs ML vs Deep Learning</a:t>
            </a:r>
          </a:p>
          <a:p>
            <a:pPr algn="l"/>
            <a:r>
              <a:rPr lang="en-US" sz="4900" dirty="0" smtClean="0"/>
              <a:t>	Example of AI</a:t>
            </a:r>
          </a:p>
          <a:p>
            <a:pPr algn="l"/>
            <a:r>
              <a:rPr lang="en-US" sz="4900" dirty="0"/>
              <a:t>	</a:t>
            </a:r>
            <a:r>
              <a:rPr lang="en-US" sz="4900" dirty="0" smtClean="0"/>
              <a:t>Example of ML</a:t>
            </a:r>
          </a:p>
          <a:p>
            <a:pPr algn="l"/>
            <a:r>
              <a:rPr lang="en-US" sz="4900" dirty="0"/>
              <a:t>	</a:t>
            </a:r>
            <a:r>
              <a:rPr lang="en-US" sz="4900" dirty="0" smtClean="0"/>
              <a:t>Example of Deep Learning</a:t>
            </a:r>
          </a:p>
          <a:p>
            <a:pPr algn="l"/>
            <a:r>
              <a:rPr lang="en-US" sz="4900" dirty="0" smtClean="0"/>
              <a:t>ML vs DL</a:t>
            </a:r>
          </a:p>
          <a:p>
            <a:pPr algn="l"/>
            <a:r>
              <a:rPr lang="en-US" sz="4900" dirty="0" smtClean="0"/>
              <a:t>Classification of Algorithm</a:t>
            </a:r>
            <a:endParaRPr lang="en-US" sz="4900" dirty="0" smtClean="0"/>
          </a:p>
          <a:p>
            <a:pPr algn="l"/>
            <a:endParaRPr lang="en-US" sz="4900" dirty="0" smtClean="0"/>
          </a:p>
          <a:p>
            <a:pPr algn="l"/>
            <a:endParaRPr lang="en-US" sz="49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2565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Agenda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18803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6200" dirty="0" smtClean="0"/>
              <a:t>Classification </a:t>
            </a:r>
            <a:r>
              <a:rPr lang="en-US" sz="6200" dirty="0"/>
              <a:t>Algorithm </a:t>
            </a:r>
            <a:endParaRPr lang="en-US" sz="6200" dirty="0" smtClean="0"/>
          </a:p>
          <a:p>
            <a:pPr algn="l"/>
            <a:r>
              <a:rPr lang="en-US" sz="6200" dirty="0" smtClean="0"/>
              <a:t>Anomaly </a:t>
            </a:r>
            <a:r>
              <a:rPr lang="en-US" sz="6200" dirty="0"/>
              <a:t>Detection </a:t>
            </a:r>
            <a:r>
              <a:rPr lang="en-US" sz="6200" dirty="0" smtClean="0"/>
              <a:t>Algorithm</a:t>
            </a:r>
          </a:p>
          <a:p>
            <a:pPr algn="l"/>
            <a:r>
              <a:rPr lang="en-US" sz="6200" dirty="0" smtClean="0"/>
              <a:t>Clustering Algorithm</a:t>
            </a:r>
          </a:p>
          <a:p>
            <a:pPr algn="l"/>
            <a:r>
              <a:rPr lang="en-US" sz="6200" dirty="0" smtClean="0"/>
              <a:t>Regression Algorithm</a:t>
            </a:r>
          </a:p>
          <a:p>
            <a:pPr algn="l"/>
            <a:r>
              <a:rPr lang="en-US" sz="6200" dirty="0" smtClean="0"/>
              <a:t>Demo</a:t>
            </a:r>
            <a:r>
              <a:rPr lang="en-US" sz="6200" dirty="0"/>
              <a:t>: Iris Dataset </a:t>
            </a:r>
            <a:endParaRPr lang="en-US" sz="6200" dirty="0" smtClean="0"/>
          </a:p>
          <a:p>
            <a:pPr algn="l"/>
            <a:r>
              <a:rPr lang="en-US" sz="6200" dirty="0" smtClean="0"/>
              <a:t>Stats </a:t>
            </a:r>
            <a:r>
              <a:rPr lang="en-US" sz="6200" dirty="0"/>
              <a:t>&amp; Probability for Machine Learning </a:t>
            </a:r>
            <a:endParaRPr lang="en-US" sz="6200" dirty="0" smtClean="0"/>
          </a:p>
          <a:p>
            <a:pPr algn="l"/>
            <a:r>
              <a:rPr lang="en-US" sz="6200" dirty="0" smtClean="0"/>
              <a:t>Categories </a:t>
            </a:r>
            <a:r>
              <a:rPr lang="en-US" sz="6200" dirty="0"/>
              <a:t>of Data </a:t>
            </a:r>
            <a:endParaRPr lang="en-US" sz="6200" dirty="0" smtClean="0"/>
          </a:p>
          <a:p>
            <a:pPr algn="l"/>
            <a:r>
              <a:rPr lang="en-US" sz="6200" dirty="0" smtClean="0"/>
              <a:t>Qualitative </a:t>
            </a:r>
            <a:r>
              <a:rPr lang="en-US" sz="6200" dirty="0"/>
              <a:t>Data </a:t>
            </a:r>
            <a:endParaRPr lang="en-US" sz="6200" dirty="0" smtClean="0"/>
          </a:p>
          <a:p>
            <a:pPr algn="l"/>
            <a:r>
              <a:rPr lang="en-US" sz="6200" dirty="0" smtClean="0"/>
              <a:t>Quantitative </a:t>
            </a:r>
            <a:r>
              <a:rPr lang="en-US" sz="6200" dirty="0"/>
              <a:t>Data </a:t>
            </a:r>
            <a:endParaRPr lang="en-US" sz="6200" dirty="0" smtClean="0"/>
          </a:p>
          <a:p>
            <a:pPr algn="l"/>
            <a:r>
              <a:rPr lang="en-US" sz="6200" dirty="0" smtClean="0"/>
              <a:t>What </a:t>
            </a:r>
            <a:r>
              <a:rPr lang="en-US" sz="6200" dirty="0"/>
              <a:t>is Statistics? </a:t>
            </a:r>
            <a:endParaRPr lang="en-US" sz="6200" dirty="0" smtClean="0"/>
          </a:p>
          <a:p>
            <a:pPr algn="l"/>
            <a:r>
              <a:rPr lang="en-US" sz="6200" dirty="0" smtClean="0"/>
              <a:t>Statistics </a:t>
            </a:r>
            <a:r>
              <a:rPr lang="en-US" sz="6200" dirty="0"/>
              <a:t>Terminologies </a:t>
            </a:r>
            <a:endParaRPr lang="en-US" sz="6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1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6200" dirty="0"/>
              <a:t>Sampling Techniques </a:t>
            </a:r>
          </a:p>
          <a:p>
            <a:pPr lvl="1" algn="l"/>
            <a:r>
              <a:rPr lang="en-US" sz="5800" dirty="0" smtClean="0"/>
              <a:t>Random </a:t>
            </a:r>
            <a:r>
              <a:rPr lang="en-US" sz="5800" dirty="0"/>
              <a:t>Sampling </a:t>
            </a:r>
            <a:endParaRPr lang="en-US" sz="5800" dirty="0" smtClean="0"/>
          </a:p>
          <a:p>
            <a:pPr lvl="1" algn="l"/>
            <a:r>
              <a:rPr lang="en-US" sz="5800" dirty="0" smtClean="0"/>
              <a:t>Systematic </a:t>
            </a:r>
            <a:r>
              <a:rPr lang="en-US" sz="5800" dirty="0"/>
              <a:t>Sampling </a:t>
            </a:r>
            <a:endParaRPr lang="en-US" sz="5800" dirty="0" smtClean="0"/>
          </a:p>
          <a:p>
            <a:pPr lvl="1" algn="l"/>
            <a:r>
              <a:rPr lang="en-US" sz="5800" dirty="0" smtClean="0"/>
              <a:t>Stratified </a:t>
            </a:r>
            <a:r>
              <a:rPr lang="en-US" sz="5800" dirty="0"/>
              <a:t>Sampling </a:t>
            </a:r>
            <a:endParaRPr lang="en-US" sz="5800" dirty="0" smtClean="0"/>
          </a:p>
          <a:p>
            <a:pPr algn="l"/>
            <a:r>
              <a:rPr lang="en-US" sz="6200" dirty="0" smtClean="0"/>
              <a:t>Types </a:t>
            </a:r>
            <a:r>
              <a:rPr lang="en-US" sz="6200" dirty="0"/>
              <a:t>of Statistics </a:t>
            </a:r>
            <a:endParaRPr lang="en-US" sz="6200" dirty="0" smtClean="0"/>
          </a:p>
          <a:p>
            <a:pPr lvl="1" algn="l"/>
            <a:r>
              <a:rPr lang="en-US" sz="5800" dirty="0" smtClean="0"/>
              <a:t>Descriptive </a:t>
            </a:r>
            <a:r>
              <a:rPr lang="en-US" sz="5800" dirty="0"/>
              <a:t>Statistics </a:t>
            </a:r>
            <a:endParaRPr lang="en-US" sz="5800" dirty="0"/>
          </a:p>
          <a:p>
            <a:pPr lvl="1" algn="l"/>
            <a:r>
              <a:rPr lang="en-US" sz="5800" dirty="0" smtClean="0"/>
              <a:t>Measures </a:t>
            </a:r>
            <a:r>
              <a:rPr lang="en-US" sz="5800" dirty="0"/>
              <a:t>of Spread </a:t>
            </a:r>
            <a:endParaRPr lang="en-US" sz="5800" dirty="0" smtClean="0"/>
          </a:p>
          <a:p>
            <a:pPr lvl="1" algn="l"/>
            <a:r>
              <a:rPr lang="en-US" sz="5800" dirty="0" smtClean="0"/>
              <a:t>Information </a:t>
            </a:r>
            <a:r>
              <a:rPr lang="en-US" sz="5800" dirty="0"/>
              <a:t>Gain &amp; Entropy </a:t>
            </a:r>
            <a:endParaRPr lang="en-US" sz="5800" dirty="0" smtClean="0"/>
          </a:p>
          <a:p>
            <a:pPr lvl="1" algn="l"/>
            <a:r>
              <a:rPr lang="en-US" sz="5800" dirty="0" smtClean="0"/>
              <a:t>Confusion </a:t>
            </a:r>
            <a:r>
              <a:rPr lang="en-US" sz="5800" dirty="0"/>
              <a:t>Matrix </a:t>
            </a:r>
            <a:endParaRPr lang="en-US" sz="5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2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762151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6200" dirty="0" smtClean="0"/>
              <a:t>Probability </a:t>
            </a:r>
          </a:p>
          <a:p>
            <a:pPr lvl="1" algn="l"/>
            <a:r>
              <a:rPr lang="en-US" sz="5800" dirty="0" smtClean="0"/>
              <a:t>Probability </a:t>
            </a:r>
            <a:r>
              <a:rPr lang="en-US" sz="5800" dirty="0"/>
              <a:t>Terminologies </a:t>
            </a:r>
            <a:endParaRPr lang="en-US" sz="5800" dirty="0" smtClean="0"/>
          </a:p>
          <a:p>
            <a:pPr lvl="1" algn="l"/>
            <a:r>
              <a:rPr lang="en-US" sz="5800" dirty="0" smtClean="0"/>
              <a:t>Types </a:t>
            </a:r>
            <a:r>
              <a:rPr lang="en-US" sz="5800" dirty="0"/>
              <a:t>of Events </a:t>
            </a:r>
            <a:endParaRPr lang="en-US" sz="5800" dirty="0" smtClean="0"/>
          </a:p>
          <a:p>
            <a:pPr lvl="1" algn="l"/>
            <a:r>
              <a:rPr lang="en-US" sz="5800" dirty="0" smtClean="0"/>
              <a:t>Probability </a:t>
            </a:r>
            <a:r>
              <a:rPr lang="en-US" sz="5800" dirty="0"/>
              <a:t>of Distribution </a:t>
            </a:r>
            <a:endParaRPr lang="en-US" sz="5800" dirty="0"/>
          </a:p>
          <a:p>
            <a:pPr lvl="1" algn="l"/>
            <a:r>
              <a:rPr lang="en-US" sz="5800" dirty="0" smtClean="0"/>
              <a:t>Types </a:t>
            </a:r>
            <a:r>
              <a:rPr lang="en-US" sz="5800" dirty="0"/>
              <a:t>of Probability </a:t>
            </a:r>
            <a:endParaRPr lang="en-US" sz="5800" dirty="0"/>
          </a:p>
          <a:p>
            <a:pPr lvl="1" algn="l"/>
            <a:r>
              <a:rPr lang="en-US" sz="5800" dirty="0" smtClean="0"/>
              <a:t>Marginal </a:t>
            </a:r>
            <a:r>
              <a:rPr lang="en-US" sz="5800" dirty="0"/>
              <a:t>Probability </a:t>
            </a:r>
            <a:endParaRPr lang="en-US" sz="5800" dirty="0"/>
          </a:p>
          <a:p>
            <a:pPr lvl="1" algn="l"/>
            <a:r>
              <a:rPr lang="en-US" sz="5800" dirty="0" smtClean="0"/>
              <a:t>Joint </a:t>
            </a:r>
            <a:r>
              <a:rPr lang="en-US" sz="5800" dirty="0"/>
              <a:t>Probability </a:t>
            </a:r>
            <a:endParaRPr lang="en-US" sz="5800" dirty="0" smtClean="0"/>
          </a:p>
          <a:p>
            <a:pPr lvl="1" algn="l"/>
            <a:r>
              <a:rPr lang="en-US" sz="5800" dirty="0" smtClean="0"/>
              <a:t>Conditional </a:t>
            </a:r>
            <a:r>
              <a:rPr lang="en-US" sz="5800" dirty="0"/>
              <a:t>Probability </a:t>
            </a:r>
            <a:endParaRPr lang="en-US" sz="5800" dirty="0" smtClean="0"/>
          </a:p>
          <a:p>
            <a:pPr lvl="1" algn="l"/>
            <a:r>
              <a:rPr lang="en-US" sz="5800" dirty="0" smtClean="0"/>
              <a:t>Use-Case </a:t>
            </a:r>
          </a:p>
          <a:p>
            <a:pPr algn="l"/>
            <a:r>
              <a:rPr lang="en-US" sz="6200" dirty="0" smtClean="0"/>
              <a:t>Bayes </a:t>
            </a:r>
            <a:r>
              <a:rPr lang="en-US" sz="6200" dirty="0"/>
              <a:t>Theorem </a:t>
            </a:r>
            <a:endParaRPr lang="en-US" sz="6200" dirty="0" smtClean="0"/>
          </a:p>
          <a:p>
            <a:pPr algn="l"/>
            <a:r>
              <a:rPr lang="en-US" sz="6200" dirty="0" smtClean="0"/>
              <a:t>Inferential </a:t>
            </a:r>
            <a:r>
              <a:rPr lang="en-US" sz="6200" dirty="0"/>
              <a:t>Statistics </a:t>
            </a:r>
            <a:endParaRPr lang="en-US" sz="6200" dirty="0" smtClean="0"/>
          </a:p>
          <a:p>
            <a:pPr algn="l"/>
            <a:r>
              <a:rPr lang="en-US" sz="6200" dirty="0" smtClean="0"/>
              <a:t>Point </a:t>
            </a:r>
            <a:r>
              <a:rPr lang="en-US" sz="6200" dirty="0"/>
              <a:t>Estimation </a:t>
            </a:r>
            <a:endParaRPr lang="en-US" sz="6200" dirty="0" smtClean="0"/>
          </a:p>
          <a:p>
            <a:pPr algn="l"/>
            <a:r>
              <a:rPr lang="en-US" sz="6200" dirty="0" smtClean="0"/>
              <a:t>Interval </a:t>
            </a:r>
            <a:r>
              <a:rPr lang="en-US" sz="6200" dirty="0"/>
              <a:t>Estimate </a:t>
            </a:r>
            <a:endParaRPr lang="en-US" sz="6200" dirty="0" smtClean="0"/>
          </a:p>
          <a:p>
            <a:pPr algn="l"/>
            <a:r>
              <a:rPr lang="en-US" sz="6200" dirty="0" smtClean="0"/>
              <a:t>Margin </a:t>
            </a:r>
            <a:r>
              <a:rPr lang="en-US" sz="6200" dirty="0"/>
              <a:t>of </a:t>
            </a:r>
            <a:r>
              <a:rPr lang="en-US" sz="6200" dirty="0" smtClean="0"/>
              <a:t>Error</a:t>
            </a:r>
          </a:p>
          <a:p>
            <a:pPr algn="l"/>
            <a:r>
              <a:rPr lang="en-US" sz="6200" dirty="0"/>
              <a:t>Hypothesis Testing </a:t>
            </a:r>
          </a:p>
          <a:p>
            <a:pPr algn="l"/>
            <a:endParaRPr lang="en-US" sz="6200" dirty="0" smtClean="0"/>
          </a:p>
          <a:p>
            <a:pPr algn="l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965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sz="6200" dirty="0" smtClean="0"/>
              <a:t>Supervised </a:t>
            </a:r>
            <a:r>
              <a:rPr lang="en-US" sz="6200" dirty="0"/>
              <a:t>Learning Algorithms </a:t>
            </a:r>
            <a:endParaRPr lang="en-US" sz="6200" dirty="0" smtClean="0"/>
          </a:p>
          <a:p>
            <a:pPr lvl="1" algn="l"/>
            <a:r>
              <a:rPr lang="en-US" sz="5800" dirty="0" smtClean="0"/>
              <a:t>Regression </a:t>
            </a:r>
          </a:p>
          <a:p>
            <a:pPr lvl="1" algn="l"/>
            <a:r>
              <a:rPr lang="en-US" sz="5800" dirty="0" smtClean="0"/>
              <a:t>Linear </a:t>
            </a:r>
            <a:r>
              <a:rPr lang="en-US" sz="5800" dirty="0"/>
              <a:t>vs Logistic Regression </a:t>
            </a:r>
            <a:endParaRPr lang="en-US" sz="5800" dirty="0" smtClean="0"/>
          </a:p>
          <a:p>
            <a:pPr lvl="1" algn="l"/>
            <a:r>
              <a:rPr lang="en-US" sz="5800" dirty="0" smtClean="0"/>
              <a:t>Understanding </a:t>
            </a:r>
            <a:r>
              <a:rPr lang="en-US" sz="5800" dirty="0"/>
              <a:t>Linear Regression Algorithm </a:t>
            </a:r>
            <a:endParaRPr lang="en-US" sz="5800" dirty="0" smtClean="0"/>
          </a:p>
          <a:p>
            <a:pPr lvl="1" algn="l"/>
            <a:r>
              <a:rPr lang="en-US" sz="5800" dirty="0" smtClean="0"/>
              <a:t>Logistic </a:t>
            </a:r>
            <a:r>
              <a:rPr lang="en-US" sz="5800" dirty="0"/>
              <a:t>Regression Curve </a:t>
            </a:r>
            <a:endParaRPr lang="en-US" sz="5800" dirty="0" smtClean="0"/>
          </a:p>
          <a:p>
            <a:pPr lvl="1" algn="l"/>
            <a:r>
              <a:rPr lang="en-US" sz="5800" dirty="0" smtClean="0"/>
              <a:t>Titanic </a:t>
            </a:r>
            <a:r>
              <a:rPr lang="en-US" sz="5800" dirty="0"/>
              <a:t>Data Analysis </a:t>
            </a:r>
            <a:endParaRPr lang="en-US" sz="5800" dirty="0" smtClean="0"/>
          </a:p>
          <a:p>
            <a:pPr lvl="1" algn="l"/>
            <a:r>
              <a:rPr lang="en-US" sz="5800" dirty="0" smtClean="0"/>
              <a:t>Decision </a:t>
            </a:r>
            <a:r>
              <a:rPr lang="en-US" sz="5800" dirty="0"/>
              <a:t>Tree </a:t>
            </a:r>
            <a:endParaRPr lang="en-US" sz="5800" dirty="0" smtClean="0"/>
          </a:p>
          <a:p>
            <a:pPr algn="l"/>
            <a:r>
              <a:rPr lang="en-US" sz="6200" dirty="0" smtClean="0"/>
              <a:t>What </a:t>
            </a:r>
            <a:r>
              <a:rPr lang="en-US" sz="6200" dirty="0"/>
              <a:t>is Classification? </a:t>
            </a:r>
            <a:endParaRPr lang="en-US" sz="6200" dirty="0" smtClean="0"/>
          </a:p>
          <a:p>
            <a:pPr algn="l"/>
            <a:r>
              <a:rPr lang="en-US" sz="6200" dirty="0" smtClean="0"/>
              <a:t>Types </a:t>
            </a:r>
            <a:r>
              <a:rPr lang="en-US" sz="6200" dirty="0"/>
              <a:t>of Classification </a:t>
            </a:r>
            <a:endParaRPr lang="en-US" sz="6200" dirty="0" smtClean="0"/>
          </a:p>
          <a:p>
            <a:pPr algn="l"/>
            <a:r>
              <a:rPr lang="en-US" sz="6200" dirty="0" smtClean="0"/>
              <a:t>Decision </a:t>
            </a:r>
            <a:r>
              <a:rPr lang="en-US" sz="6200" dirty="0"/>
              <a:t>Tree </a:t>
            </a:r>
            <a:endParaRPr lang="en-US" sz="6200" dirty="0" smtClean="0"/>
          </a:p>
          <a:p>
            <a:pPr algn="l"/>
            <a:r>
              <a:rPr lang="en-US" sz="6200" dirty="0" smtClean="0"/>
              <a:t>Decision </a:t>
            </a:r>
            <a:r>
              <a:rPr lang="en-US" sz="6200" dirty="0"/>
              <a:t>Tree Terminologies </a:t>
            </a:r>
            <a:endParaRPr lang="en-US" sz="6200" dirty="0" smtClean="0"/>
          </a:p>
          <a:p>
            <a:pPr algn="l"/>
            <a:r>
              <a:rPr lang="en-US" sz="6200" dirty="0" smtClean="0"/>
              <a:t>Entropy </a:t>
            </a:r>
          </a:p>
          <a:p>
            <a:pPr algn="l"/>
            <a:r>
              <a:rPr lang="en-US" sz="6200" dirty="0" smtClean="0"/>
              <a:t>Credit </a:t>
            </a:r>
            <a:r>
              <a:rPr lang="en-US" sz="6200" dirty="0"/>
              <a:t>Risk Detection Use-case </a:t>
            </a:r>
            <a:endParaRPr lang="en-US" sz="6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844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sz="6200" dirty="0"/>
              <a:t>Random Forest </a:t>
            </a:r>
            <a:endParaRPr lang="en-US" sz="6200" dirty="0" smtClean="0"/>
          </a:p>
          <a:p>
            <a:pPr algn="l"/>
            <a:r>
              <a:rPr lang="en-US" sz="6200" dirty="0" smtClean="0"/>
              <a:t>Random </a:t>
            </a:r>
            <a:r>
              <a:rPr lang="en-US" sz="6200" dirty="0"/>
              <a:t>Forest Use-Cases </a:t>
            </a:r>
            <a:endParaRPr lang="en-US" sz="6200" dirty="0" smtClean="0"/>
          </a:p>
          <a:p>
            <a:pPr algn="l"/>
            <a:r>
              <a:rPr lang="en-US" sz="6200" dirty="0" smtClean="0"/>
              <a:t>Random </a:t>
            </a:r>
            <a:r>
              <a:rPr lang="en-US" sz="6200" dirty="0"/>
              <a:t>Forest Algorithm </a:t>
            </a:r>
            <a:endParaRPr lang="en-US" sz="6200" dirty="0" smtClean="0"/>
          </a:p>
          <a:p>
            <a:pPr algn="l"/>
            <a:r>
              <a:rPr lang="en-US" sz="6200" dirty="0" smtClean="0"/>
              <a:t>KNN </a:t>
            </a:r>
            <a:r>
              <a:rPr lang="en-US" sz="6200" dirty="0"/>
              <a:t>Algorithm </a:t>
            </a:r>
            <a:endParaRPr lang="en-US" sz="6200" dirty="0" smtClean="0"/>
          </a:p>
          <a:p>
            <a:pPr algn="l"/>
            <a:r>
              <a:rPr lang="en-US" sz="6200" dirty="0" smtClean="0"/>
              <a:t>KNN </a:t>
            </a:r>
            <a:r>
              <a:rPr lang="en-US" sz="6200" dirty="0"/>
              <a:t>Algorithm Working </a:t>
            </a:r>
            <a:endParaRPr lang="en-US" sz="6200" dirty="0" smtClean="0"/>
          </a:p>
          <a:p>
            <a:pPr algn="l"/>
            <a:r>
              <a:rPr lang="en-US" sz="6200" dirty="0" smtClean="0"/>
              <a:t>KNN </a:t>
            </a:r>
            <a:r>
              <a:rPr lang="en-US" sz="6200" dirty="0"/>
              <a:t>Demo </a:t>
            </a:r>
            <a:endParaRPr lang="en-US" sz="6200" dirty="0" smtClean="0"/>
          </a:p>
          <a:p>
            <a:pPr algn="l"/>
            <a:r>
              <a:rPr lang="en-US" sz="6200" dirty="0" smtClean="0"/>
              <a:t>Naive </a:t>
            </a:r>
            <a:r>
              <a:rPr lang="en-US" sz="6200" dirty="0"/>
              <a:t>Bayes </a:t>
            </a:r>
            <a:endParaRPr lang="en-US" sz="6200" dirty="0" smtClean="0"/>
          </a:p>
          <a:p>
            <a:pPr algn="l"/>
            <a:r>
              <a:rPr lang="en-US" sz="6200" dirty="0" smtClean="0"/>
              <a:t>Naive </a:t>
            </a:r>
            <a:r>
              <a:rPr lang="en-US" sz="6200" dirty="0"/>
              <a:t>Bayes Working </a:t>
            </a:r>
            <a:endParaRPr lang="en-US" sz="6200" dirty="0" smtClean="0"/>
          </a:p>
          <a:p>
            <a:pPr algn="l"/>
            <a:r>
              <a:rPr lang="en-US" sz="6200" dirty="0" smtClean="0"/>
              <a:t>Industrial </a:t>
            </a:r>
            <a:r>
              <a:rPr lang="en-US" sz="6200" dirty="0"/>
              <a:t>Use of Naive Bayes </a:t>
            </a:r>
            <a:endParaRPr lang="en-US" sz="6200" dirty="0" smtClean="0"/>
          </a:p>
          <a:p>
            <a:pPr algn="l"/>
            <a:r>
              <a:rPr lang="en-US" sz="6200" dirty="0" smtClean="0"/>
              <a:t>Types </a:t>
            </a:r>
            <a:r>
              <a:rPr lang="en-US" sz="6200" dirty="0"/>
              <a:t>of Naive Bayes </a:t>
            </a:r>
            <a:endParaRPr lang="en-US" sz="6200" dirty="0" smtClean="0"/>
          </a:p>
          <a:p>
            <a:pPr algn="l"/>
            <a:r>
              <a:rPr lang="en-US" sz="6200" dirty="0" smtClean="0"/>
              <a:t>Steps </a:t>
            </a:r>
            <a:r>
              <a:rPr lang="en-US" sz="6200" dirty="0"/>
              <a:t>involved in Naive Bayes </a:t>
            </a:r>
            <a:endParaRPr lang="en-US" sz="6200" dirty="0" smtClean="0"/>
          </a:p>
          <a:p>
            <a:pPr algn="l"/>
            <a:r>
              <a:rPr lang="en-US" sz="6200" dirty="0" smtClean="0"/>
              <a:t>PIMA </a:t>
            </a:r>
            <a:r>
              <a:rPr lang="en-US" sz="6200" dirty="0"/>
              <a:t>Diabetic Test Use Case </a:t>
            </a:r>
            <a:endParaRPr lang="en-US" sz="6200" dirty="0" smtClean="0"/>
          </a:p>
          <a:p>
            <a:pPr algn="l"/>
            <a:r>
              <a:rPr lang="en-US" sz="6200" dirty="0" smtClean="0"/>
              <a:t>Support </a:t>
            </a:r>
            <a:r>
              <a:rPr lang="en-US" sz="6200" dirty="0"/>
              <a:t>Vector Machine </a:t>
            </a:r>
            <a:endParaRPr lang="en-US" sz="6200" dirty="0" smtClean="0"/>
          </a:p>
          <a:p>
            <a:pPr algn="l"/>
            <a:r>
              <a:rPr lang="en-US" sz="6200" dirty="0" smtClean="0"/>
              <a:t>Non-Linear </a:t>
            </a:r>
            <a:r>
              <a:rPr lang="en-US" sz="6200" dirty="0"/>
              <a:t>SVM </a:t>
            </a:r>
            <a:endParaRPr lang="en-US" sz="6200" dirty="0" smtClean="0"/>
          </a:p>
          <a:p>
            <a:pPr algn="l"/>
            <a:r>
              <a:rPr lang="en-US" sz="6200" dirty="0" smtClean="0"/>
              <a:t>SVM </a:t>
            </a:r>
            <a:r>
              <a:rPr lang="en-US" sz="6200" dirty="0"/>
              <a:t>Use-case </a:t>
            </a:r>
            <a:endParaRPr lang="en-US" sz="6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855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sz="6200" dirty="0" smtClean="0"/>
              <a:t>K-Means </a:t>
            </a:r>
            <a:r>
              <a:rPr lang="en-US" sz="6200" dirty="0"/>
              <a:t>Clustering &amp; Association Rule Mining </a:t>
            </a:r>
            <a:endParaRPr lang="en-US" sz="6200" dirty="0" smtClean="0"/>
          </a:p>
          <a:p>
            <a:pPr algn="l"/>
            <a:r>
              <a:rPr lang="en-US" sz="6200" dirty="0" smtClean="0"/>
              <a:t>Types </a:t>
            </a:r>
            <a:r>
              <a:rPr lang="en-US" sz="6200" dirty="0"/>
              <a:t>of Clustering </a:t>
            </a:r>
            <a:endParaRPr lang="en-US" sz="6200" dirty="0" smtClean="0"/>
          </a:p>
          <a:p>
            <a:pPr algn="l"/>
            <a:r>
              <a:rPr lang="en-US" sz="6200" dirty="0" smtClean="0"/>
              <a:t>K-Means </a:t>
            </a:r>
            <a:r>
              <a:rPr lang="en-US" sz="6200" dirty="0"/>
              <a:t>Clustering </a:t>
            </a:r>
            <a:endParaRPr lang="en-US" sz="6200" dirty="0" smtClean="0"/>
          </a:p>
          <a:p>
            <a:pPr algn="l"/>
            <a:r>
              <a:rPr lang="en-US" sz="6200" dirty="0" smtClean="0"/>
              <a:t>K-Means </a:t>
            </a:r>
            <a:r>
              <a:rPr lang="en-US" sz="6200" dirty="0"/>
              <a:t>Working </a:t>
            </a:r>
            <a:endParaRPr lang="en-US" sz="6200" dirty="0" smtClean="0"/>
          </a:p>
          <a:p>
            <a:pPr algn="l"/>
            <a:r>
              <a:rPr lang="en-US" sz="6200" dirty="0" smtClean="0"/>
              <a:t>Pros </a:t>
            </a:r>
            <a:r>
              <a:rPr lang="en-US" sz="6200" dirty="0"/>
              <a:t>&amp; Cons of K-Means Clustering </a:t>
            </a:r>
            <a:endParaRPr lang="en-US" sz="6200" dirty="0" smtClean="0"/>
          </a:p>
          <a:p>
            <a:pPr algn="l"/>
            <a:r>
              <a:rPr lang="en-US" sz="6200" dirty="0" smtClean="0"/>
              <a:t>K-Means </a:t>
            </a:r>
            <a:r>
              <a:rPr lang="en-US" sz="6200" dirty="0"/>
              <a:t>Demo </a:t>
            </a:r>
            <a:endParaRPr lang="en-US" sz="6200" dirty="0" smtClean="0"/>
          </a:p>
          <a:p>
            <a:pPr algn="l"/>
            <a:r>
              <a:rPr lang="en-US" sz="6200" dirty="0" smtClean="0"/>
              <a:t>Hierarchical </a:t>
            </a:r>
            <a:r>
              <a:rPr lang="en-US" sz="6200" dirty="0"/>
              <a:t>Clustering </a:t>
            </a:r>
            <a:endParaRPr lang="en-US" sz="6200" dirty="0" smtClean="0"/>
          </a:p>
          <a:p>
            <a:pPr algn="l"/>
            <a:r>
              <a:rPr lang="en-US" sz="6200" dirty="0" smtClean="0"/>
              <a:t>Association </a:t>
            </a:r>
            <a:r>
              <a:rPr lang="en-US" sz="6200" dirty="0"/>
              <a:t>Rule Mining </a:t>
            </a:r>
            <a:endParaRPr lang="en-US" sz="6200" dirty="0" smtClean="0"/>
          </a:p>
          <a:p>
            <a:pPr algn="l"/>
            <a:r>
              <a:rPr lang="en-US" sz="6200" dirty="0" err="1" smtClean="0"/>
              <a:t>Apriori</a:t>
            </a:r>
            <a:r>
              <a:rPr lang="en-US" sz="6200" dirty="0" smtClean="0"/>
              <a:t> </a:t>
            </a:r>
            <a:r>
              <a:rPr lang="en-US" sz="6200" dirty="0"/>
              <a:t>Algorithm </a:t>
            </a:r>
            <a:endParaRPr lang="en-US" sz="6200" dirty="0" smtClean="0"/>
          </a:p>
          <a:p>
            <a:pPr algn="l"/>
            <a:r>
              <a:rPr lang="en-US" sz="6200" dirty="0" err="1" smtClean="0"/>
              <a:t>Apriori</a:t>
            </a:r>
            <a:r>
              <a:rPr lang="en-US" sz="6200" dirty="0" smtClean="0"/>
              <a:t> </a:t>
            </a:r>
            <a:r>
              <a:rPr lang="en-US" sz="6200" dirty="0"/>
              <a:t>Algorithm Demo </a:t>
            </a:r>
            <a:endParaRPr lang="en-US" sz="6200" dirty="0" smtClean="0"/>
          </a:p>
          <a:p>
            <a:pPr algn="l"/>
            <a:r>
              <a:rPr lang="en-US" sz="6200" dirty="0" smtClean="0"/>
              <a:t>Reinforcement </a:t>
            </a:r>
            <a:r>
              <a:rPr lang="en-US" sz="6200" dirty="0"/>
              <a:t>Learning </a:t>
            </a:r>
            <a:endParaRPr lang="en-US" sz="6200" dirty="0" smtClean="0"/>
          </a:p>
          <a:p>
            <a:pPr algn="l"/>
            <a:r>
              <a:rPr lang="en-US" sz="6200" dirty="0" smtClean="0"/>
              <a:t>	Reinforcement </a:t>
            </a:r>
            <a:r>
              <a:rPr lang="en-US" sz="6200" dirty="0"/>
              <a:t>Learning: Counter-Strike Example </a:t>
            </a:r>
            <a:endParaRPr lang="en-US" sz="6200" dirty="0" smtClean="0"/>
          </a:p>
          <a:p>
            <a:pPr algn="l"/>
            <a:r>
              <a:rPr lang="en-US" sz="6200" dirty="0" smtClean="0"/>
              <a:t>Markov's </a:t>
            </a:r>
            <a:r>
              <a:rPr lang="en-US" sz="6200" dirty="0"/>
              <a:t>Decision Process </a:t>
            </a:r>
            <a:endParaRPr lang="en-US" sz="6200" dirty="0" smtClean="0"/>
          </a:p>
          <a:p>
            <a:pPr algn="l"/>
            <a:r>
              <a:rPr lang="en-US" sz="6600" dirty="0"/>
              <a:t/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36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95E28EB4F1AE4EA830B9DDD08CC1FF" ma:contentTypeVersion="10" ma:contentTypeDescription="Create a new document." ma:contentTypeScope="" ma:versionID="20dfb4a97035722bd5d5d54ec6843d9f">
  <xsd:schema xmlns:xsd="http://www.w3.org/2001/XMLSchema" xmlns:xs="http://www.w3.org/2001/XMLSchema" xmlns:p="http://schemas.microsoft.com/office/2006/metadata/properties" xmlns:ns3="e952817d-e710-49f8-8fe8-670d54f74e49" targetNamespace="http://schemas.microsoft.com/office/2006/metadata/properties" ma:root="true" ma:fieldsID="b2a36c1fa72a9e04b3dfa6c9447ebb14" ns3:_="">
    <xsd:import namespace="e952817d-e710-49f8-8fe8-670d54f74e4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52817d-e710-49f8-8fe8-670d54f74e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56549F-9000-409B-8EE1-A7AE425756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8057EA-5DCD-4269-9D62-1CFB40692C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52817d-e710-49f8-8fe8-670d54f74e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2D31F3-7864-444C-82A7-D6387F098876}">
  <ds:schemaRefs>
    <ds:schemaRef ds:uri="http://schemas.microsoft.com/office/infopath/2007/PartnerControls"/>
    <ds:schemaRef ds:uri="e952817d-e710-49f8-8fe8-670d54f74e49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313</Words>
  <Application>Microsoft Office PowerPoint</Application>
  <PresentationFormat>Widescreen</PresentationFormat>
  <Paragraphs>115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Unisys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Shan, Ren TPF</dc:creator>
  <cp:lastModifiedBy>Shan, Ren TPF</cp:lastModifiedBy>
  <cp:revision>4</cp:revision>
  <dcterms:created xsi:type="dcterms:W3CDTF">2020-06-06T15:45:07Z</dcterms:created>
  <dcterms:modified xsi:type="dcterms:W3CDTF">2020-06-06T18:19:41Z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0x0101005C95E28EB4F1AE4EA830B9DDD08CC1FF</vt:lpwstr>
  </property>
</Properties>
</file>