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60" r:id="rId6"/>
    <p:sldId id="258" r:id="rId7"/>
    <p:sldId id="257" r:id="rId8"/>
    <p:sldId id="267" r:id="rId9"/>
    <p:sldId id="261" r:id="rId10"/>
    <p:sldId id="269" r:id="rId11"/>
    <p:sldId id="270" r:id="rId12"/>
    <p:sldId id="268" r:id="rId13"/>
    <p:sldId id="271" r:id="rId14"/>
    <p:sldId id="272" r:id="rId15"/>
    <p:sldId id="273" r:id="rId16"/>
    <p:sldId id="274" r:id="rId17"/>
    <p:sldId id="275" r:id="rId18"/>
    <p:sldId id="262" r:id="rId19"/>
    <p:sldId id="277" r:id="rId20"/>
    <p:sldId id="278" r:id="rId21"/>
    <p:sldId id="263" r:id="rId22"/>
    <p:sldId id="276" r:id="rId23"/>
    <p:sldId id="264" r:id="rId24"/>
    <p:sldId id="265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8488-ACE5-484D-BE4B-18A06F08A211}" v="4" dt="2020-06-07T14:27:25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543" autoAdjust="0"/>
  </p:normalViewPr>
  <p:slideViewPr>
    <p:cSldViewPr snapToGrid="0">
      <p:cViewPr varScale="1">
        <p:scale>
          <a:sx n="41" d="100"/>
          <a:sy n="41" d="100"/>
        </p:scale>
        <p:origin x="66" y="9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https://www.youtube.com/watch?v=GwIo3gDZCVQ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 of Center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Mean, 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Median,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Mode (most popular one)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Measures of Spread (Variability)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Range = Max(xi) – Min(xi)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Inter Quartile Range,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Variance,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Standard Deviation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 &amp; Entropy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Confusion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9691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Information Gain &amp; Entropy </a:t>
            </a:r>
          </a:p>
        </p:txBody>
      </p:sp>
      <p:sp>
        <p:nvSpPr>
          <p:cNvPr id="4" name="AutoShape 2" descr="Information Entropy Equation"/>
          <p:cNvSpPr>
            <a:spLocks noChangeAspect="1" noChangeArrowheads="1"/>
          </p:cNvSpPr>
          <p:nvPr/>
        </p:nvSpPr>
        <p:spPr bwMode="auto">
          <a:xfrm>
            <a:off x="4262879" y="935215"/>
            <a:ext cx="4371455" cy="43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nformation Entropy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5" y="1089542"/>
            <a:ext cx="2887092" cy="12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15" y="732322"/>
            <a:ext cx="2447925" cy="26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27" y="32075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Confusion Matrix  </a:t>
            </a:r>
          </a:p>
        </p:txBody>
      </p:sp>
    </p:spTree>
    <p:extLst>
      <p:ext uri="{BB962C8B-B14F-4D97-AF65-F5344CB8AC3E}">
        <p14:creationId xmlns:p14="http://schemas.microsoft.com/office/powerpoint/2010/main" val="268992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Terminologies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Events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of Distribution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Marginal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Joint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Conditional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Use-Case </a:t>
            </a:r>
          </a:p>
          <a:p>
            <a:pPr lvl="1" algn="l"/>
            <a:r>
              <a:rPr lang="en-US" sz="3600" dirty="0"/>
              <a:t>	Bayes Theorem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Probability  </a:t>
            </a:r>
          </a:p>
        </p:txBody>
      </p:sp>
    </p:spTree>
    <p:extLst>
      <p:ext uri="{BB962C8B-B14F-4D97-AF65-F5344CB8AC3E}">
        <p14:creationId xmlns:p14="http://schemas.microsoft.com/office/powerpoint/2010/main" val="369638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0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72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Class-2: Inferential Statistics </a:t>
            </a:r>
          </a:p>
        </p:txBody>
      </p:sp>
      <p:sp>
        <p:nvSpPr>
          <p:cNvPr id="7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nfidence Interval: How to Find a Confidence Interval: The Easy Way! -  Statistics How To">
            <a:extLst>
              <a:ext uri="{FF2B5EF4-FFF2-40B4-BE49-F238E27FC236}">
                <a16:creationId xmlns:a16="http://schemas.microsoft.com/office/drawing/2014/main" id="{29C8B8E9-C012-4D1D-8DEB-78B85E6A9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r="-1" b="-1"/>
          <a:stretch/>
        </p:blipFill>
        <p:spPr bwMode="auto">
          <a:xfrm>
            <a:off x="7235296" y="1"/>
            <a:ext cx="2661739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2995448"/>
            <a:ext cx="4977578" cy="306552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Point Estimation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Interval Estimate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Margin of Error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X – point estimation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 – standard deviation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 – sample number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z – the sample standard z-score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Area C is the level of confidence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Z-score is the interval of estimate based on the Z value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814" r="3" b="2911"/>
          <a:stretch/>
        </p:blipFill>
        <p:spPr>
          <a:xfrm>
            <a:off x="7451280" y="3086207"/>
            <a:ext cx="4792674" cy="3553584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73207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1011366" y="815294"/>
            <a:ext cx="10169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Statisticians use hypothesis testing to formally check whether the hypothesis is accepted or rejected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0968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 testing is conducted in the following manner: </a:t>
            </a:r>
          </a:p>
          <a:p>
            <a:endParaRPr lang="en-US" sz="2400" dirty="0"/>
          </a:p>
          <a:p>
            <a:r>
              <a:rPr lang="en-US" sz="2400" b="1" dirty="0"/>
              <a:t>State the Hypotheses </a:t>
            </a:r>
            <a:r>
              <a:rPr lang="en-US" sz="2400" dirty="0"/>
              <a:t>– This stage involves stating the null and alternative hypotheses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endParaRPr lang="en-US" sz="2400" dirty="0"/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410308" y="1002805"/>
            <a:ext cx="1061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members : Nick, John, Bob and Harry to draw for cleaning room</a:t>
            </a:r>
          </a:p>
          <a:p>
            <a:r>
              <a:rPr lang="en-US" sz="2400" dirty="0"/>
              <a:t>John was able to draw and not to clean the room for many times.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160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the Hypotheses </a:t>
            </a:r>
            <a:r>
              <a:rPr lang="en-US" sz="2400" dirty="0"/>
              <a:t>– what is the probability that John is not cheating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plan:</a:t>
            </a:r>
          </a:p>
          <a:p>
            <a:pPr lvl="1"/>
            <a:r>
              <a:rPr lang="en-US" sz="2400" dirty="0"/>
              <a:t>P(John not picked for a day) = ¾</a:t>
            </a:r>
          </a:p>
          <a:p>
            <a:pPr lvl="1"/>
            <a:r>
              <a:rPr lang="en-US" sz="2400" dirty="0"/>
              <a:t>P(John not picked for 3 days) = ¾ X ¾ X ¾ =  .42 = 42%</a:t>
            </a:r>
          </a:p>
          <a:p>
            <a:pPr lvl="1"/>
            <a:r>
              <a:rPr lang="en-US" sz="2400" dirty="0"/>
              <a:t>P(John not picked for 12 days) = (3/4)**12 = 0.032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pPr algn="ctr"/>
            <a:r>
              <a:rPr lang="en-US" sz="2400" dirty="0"/>
              <a:t>Probability of Event &lt; .05 (5%)</a:t>
            </a:r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  <p:pic>
        <p:nvPicPr>
          <p:cNvPr id="2050" name="Picture 2" descr="Amazon.com: AtHomeBaking Stainless steel mixing bowl - 8 inch bowl - 3  Quart - Mixing bowls - baking bowls: Kitchen &amp; Dining">
            <a:extLst>
              <a:ext uri="{FF2B5EF4-FFF2-40B4-BE49-F238E27FC236}">
                <a16:creationId xmlns:a16="http://schemas.microsoft.com/office/drawing/2014/main" id="{18F47A62-1033-4A8F-AFEF-E9FF73C2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99" y="297760"/>
            <a:ext cx="1760429" cy="13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9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568" y="2719754"/>
            <a:ext cx="2347955" cy="35939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 and Testing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algn="l"/>
            <a:r>
              <a:rPr lang="en-US" dirty="0"/>
              <a:t>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08EFC-25F4-4D29-8C70-A8EA027C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46" y="728660"/>
            <a:ext cx="9743338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Linear vs Logistic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Understanding Linear Regression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Logistic Regression Curve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Titanic 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Decision Tree </a:t>
            </a:r>
          </a:p>
          <a:p>
            <a:pPr algn="l"/>
            <a:r>
              <a:rPr lang="en-US" sz="6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What is Classification?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Types of Classification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Decision Tree Terminologies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Entropy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Credit Risk Detection Use-case</a:t>
            </a:r>
            <a:r>
              <a:rPr lang="en-US" sz="33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0623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929" y="629266"/>
            <a:ext cx="3651467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Class-1: AI vs ML vs Deep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1950s-1970s -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AI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1980s – 1990s -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dirty="0"/>
              <a:t>2000s -2010s – DL - ANN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Artificial/Deep Neural Network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Deep Learning</a:t>
            </a:r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AF337-9A07-4F1F-B422-F537DB28C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" r="3557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</a:p>
          <a:p>
            <a:pPr algn="l"/>
            <a:r>
              <a:rPr lang="en-US" sz="6200" dirty="0"/>
              <a:t>Random Forest Use-Cases </a:t>
            </a:r>
          </a:p>
          <a:p>
            <a:pPr algn="l"/>
            <a:r>
              <a:rPr lang="en-US" sz="6200" dirty="0"/>
              <a:t>Random Forest Algorithm </a:t>
            </a:r>
          </a:p>
          <a:p>
            <a:pPr algn="l"/>
            <a:r>
              <a:rPr lang="en-US" sz="6200" dirty="0"/>
              <a:t>KNN Algorithm </a:t>
            </a:r>
          </a:p>
          <a:p>
            <a:pPr algn="l"/>
            <a:r>
              <a:rPr lang="en-US" sz="6200" dirty="0"/>
              <a:t>KNN Algorithm Working </a:t>
            </a:r>
          </a:p>
          <a:p>
            <a:pPr algn="l"/>
            <a:r>
              <a:rPr lang="en-US" sz="6200" dirty="0"/>
              <a:t>KNN Demo </a:t>
            </a:r>
          </a:p>
          <a:p>
            <a:pPr algn="l"/>
            <a:r>
              <a:rPr lang="en-US" sz="6200" dirty="0"/>
              <a:t>Naive Bayes </a:t>
            </a:r>
          </a:p>
          <a:p>
            <a:pPr algn="l"/>
            <a:r>
              <a:rPr lang="en-US" sz="6200" dirty="0"/>
              <a:t>Naive Bayes Working </a:t>
            </a:r>
          </a:p>
          <a:p>
            <a:pPr algn="l"/>
            <a:r>
              <a:rPr lang="en-US" sz="6200" dirty="0"/>
              <a:t>Industrial Use of Naive Bayes </a:t>
            </a:r>
          </a:p>
          <a:p>
            <a:pPr algn="l"/>
            <a:r>
              <a:rPr lang="en-US" sz="6200" dirty="0"/>
              <a:t>Types of Naive Bayes </a:t>
            </a:r>
          </a:p>
          <a:p>
            <a:pPr algn="l"/>
            <a:r>
              <a:rPr lang="en-US" sz="6200" dirty="0"/>
              <a:t>Steps involved in Naive Bayes </a:t>
            </a:r>
          </a:p>
          <a:p>
            <a:pPr algn="l"/>
            <a:r>
              <a:rPr lang="en-US" sz="6200" dirty="0"/>
              <a:t>PIMA Diabetic Test Use Case </a:t>
            </a:r>
          </a:p>
          <a:p>
            <a:pPr algn="l"/>
            <a:r>
              <a:rPr lang="en-US" sz="6200" dirty="0"/>
              <a:t>Support Vector Machine </a:t>
            </a:r>
          </a:p>
          <a:p>
            <a:pPr algn="l"/>
            <a:r>
              <a:rPr lang="en-US" sz="6200" dirty="0"/>
              <a:t>Non-Linear SVM </a:t>
            </a:r>
          </a:p>
          <a:p>
            <a:pPr algn="l"/>
            <a:r>
              <a:rPr lang="en-US" sz="6200" dirty="0"/>
              <a:t>SVM Use-case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K-Means Clustering &amp; Association Rule Mining </a:t>
            </a:r>
          </a:p>
          <a:p>
            <a:pPr algn="l"/>
            <a:r>
              <a:rPr lang="en-US" sz="6200" dirty="0"/>
              <a:t>Types of Clustering </a:t>
            </a:r>
          </a:p>
          <a:p>
            <a:pPr algn="l"/>
            <a:r>
              <a:rPr lang="en-US" sz="6200" dirty="0"/>
              <a:t>K-Means Clustering </a:t>
            </a:r>
          </a:p>
          <a:p>
            <a:pPr algn="l"/>
            <a:r>
              <a:rPr lang="en-US" sz="6200" dirty="0"/>
              <a:t>K-Means Working </a:t>
            </a:r>
          </a:p>
          <a:p>
            <a:pPr algn="l"/>
            <a:r>
              <a:rPr lang="en-US" sz="6200" dirty="0"/>
              <a:t>Pros &amp; Cons of K-Means Clustering </a:t>
            </a:r>
          </a:p>
          <a:p>
            <a:pPr algn="l"/>
            <a:r>
              <a:rPr lang="en-US" sz="6200" dirty="0"/>
              <a:t>K-Means Demo </a:t>
            </a:r>
          </a:p>
          <a:p>
            <a:pPr algn="l"/>
            <a:r>
              <a:rPr lang="en-US" sz="6200" dirty="0"/>
              <a:t>Hierarchical Clustering </a:t>
            </a:r>
          </a:p>
          <a:p>
            <a:pPr algn="l"/>
            <a:r>
              <a:rPr lang="en-US" sz="6200" dirty="0"/>
              <a:t>Association Rule Mining </a:t>
            </a:r>
          </a:p>
          <a:p>
            <a:pPr algn="l"/>
            <a:r>
              <a:rPr lang="en-US" sz="6200" dirty="0" err="1"/>
              <a:t>Apriori</a:t>
            </a:r>
            <a:r>
              <a:rPr lang="en-US" sz="6200" dirty="0"/>
              <a:t> Algorithm </a:t>
            </a:r>
          </a:p>
          <a:p>
            <a:pPr algn="l"/>
            <a:r>
              <a:rPr lang="en-US" sz="6200" dirty="0" err="1"/>
              <a:t>Apriori</a:t>
            </a:r>
            <a:r>
              <a:rPr lang="en-US" sz="6200" dirty="0"/>
              <a:t> Algorithm Demo </a:t>
            </a:r>
          </a:p>
          <a:p>
            <a:pPr algn="l"/>
            <a:r>
              <a:rPr lang="en-US" sz="6200" dirty="0"/>
              <a:t>Reinforcement Learning </a:t>
            </a:r>
          </a:p>
          <a:p>
            <a:pPr algn="l"/>
            <a:r>
              <a:rPr lang="en-US" sz="6200" dirty="0"/>
              <a:t>	Reinforcement Learning: Counter-Strike Example </a:t>
            </a:r>
          </a:p>
          <a:p>
            <a:pPr algn="l"/>
            <a:r>
              <a:rPr lang="en-US" sz="6200" dirty="0"/>
              <a:t>Markov's Decision Process </a:t>
            </a:r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</a:p>
          <a:p>
            <a:pPr algn="l"/>
            <a:r>
              <a:rPr lang="en-US" sz="6200" dirty="0"/>
              <a:t>Transitioning to Q-Learning</a:t>
            </a:r>
          </a:p>
          <a:p>
            <a:pPr algn="l"/>
            <a:r>
              <a:rPr lang="en-US" sz="6200" dirty="0"/>
              <a:t>Implementing Q-Learning </a:t>
            </a:r>
          </a:p>
          <a:p>
            <a:pPr algn="l"/>
            <a:endParaRPr lang="en-US" sz="6200" dirty="0"/>
          </a:p>
          <a:p>
            <a:pPr algn="l"/>
            <a:r>
              <a:rPr lang="en-US" sz="6200" dirty="0"/>
              <a:t>Machine Learning Projects </a:t>
            </a:r>
          </a:p>
          <a:p>
            <a:pPr algn="l"/>
            <a:r>
              <a:rPr lang="en-US" sz="6200" dirty="0"/>
              <a:t>Who is a ML Engineer? </a:t>
            </a:r>
          </a:p>
          <a:p>
            <a:pPr algn="l"/>
            <a:r>
              <a:rPr lang="en-US" sz="6200" dirty="0"/>
              <a:t>ML Engineer Job Trends </a:t>
            </a:r>
          </a:p>
          <a:p>
            <a:pPr algn="l"/>
            <a:r>
              <a:rPr lang="en-US" sz="6200" dirty="0"/>
              <a:t>ML Engineer Salary Trends </a:t>
            </a:r>
          </a:p>
          <a:p>
            <a:pPr algn="l"/>
            <a:r>
              <a:rPr lang="en-US" sz="6200" dirty="0"/>
              <a:t>ML Engineer Skills </a:t>
            </a:r>
          </a:p>
          <a:p>
            <a:pPr algn="l"/>
            <a:r>
              <a:rPr lang="en-US" sz="6200" dirty="0"/>
              <a:t>ML Engineer Job Description </a:t>
            </a:r>
          </a:p>
          <a:p>
            <a:pPr algn="l"/>
            <a:r>
              <a:rPr lang="en-US" sz="6200" dirty="0"/>
              <a:t>ML Engineer Resume </a:t>
            </a:r>
          </a:p>
          <a:p>
            <a:pPr algn="l"/>
            <a:r>
              <a:rPr lang="en-US" sz="6200" dirty="0"/>
              <a:t>Machine Learning Interview Questions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Supervised Learning</a:t>
            </a:r>
            <a:r>
              <a:rPr lang="en-US" sz="4900" dirty="0"/>
              <a:t>	</a:t>
            </a:r>
          </a:p>
          <a:p>
            <a:pPr algn="l"/>
            <a:r>
              <a:rPr lang="en-US" sz="4900" dirty="0"/>
              <a:t>		</a:t>
            </a:r>
            <a:r>
              <a:rPr lang="en-US" sz="3000" dirty="0"/>
              <a:t>knowing X and Y, generate a model to classification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Unsupervised Learning</a:t>
            </a:r>
          </a:p>
          <a:p>
            <a:pPr lvl="2" algn="l"/>
            <a:r>
              <a:rPr lang="en-US" sz="3400" dirty="0"/>
              <a:t>	</a:t>
            </a:r>
            <a:r>
              <a:rPr lang="en-US" sz="3000" dirty="0"/>
              <a:t>knowing X but Y, generate a model to cluster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Reinforcement Learning</a:t>
            </a:r>
          </a:p>
          <a:p>
            <a:pPr lvl="1" algn="l"/>
            <a:r>
              <a:rPr lang="en-US" sz="3000" dirty="0"/>
              <a:t>		knowing X but Y, create an environment and learning agent</a:t>
            </a:r>
          </a:p>
          <a:p>
            <a:pPr algn="l"/>
            <a:endParaRPr lang="en-US" sz="4900" dirty="0"/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62" y="1079488"/>
            <a:ext cx="9918973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Anomaly Detection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Clustering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Regression Algorithm</a:t>
            </a:r>
          </a:p>
          <a:p>
            <a:pPr algn="l"/>
            <a:r>
              <a:rPr lang="en-US" sz="6200" dirty="0"/>
              <a:t>	</a:t>
            </a:r>
            <a:r>
              <a:rPr lang="en-US" sz="4000" dirty="0"/>
              <a:t>Demo: Iris Dataset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935109"/>
            <a:ext cx="11300518" cy="56421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Anomaly Detection Algorithm</a:t>
            </a:r>
          </a:p>
          <a:p>
            <a:pPr lvl="1" algn="l"/>
            <a:r>
              <a:rPr lang="en-US" sz="2800" dirty="0"/>
              <a:t>    -- Identify unusual data points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there any fraud in this transactions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someone trying to hack our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Clustering Algorithm</a:t>
            </a:r>
          </a:p>
          <a:p>
            <a:pPr algn="l"/>
            <a:r>
              <a:rPr lang="en-US" sz="2800" dirty="0"/>
              <a:t>	-- Group data based on some condition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Which type of house lies in this segment?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What type of customer buys this product?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Regression Algorithm</a:t>
            </a:r>
          </a:p>
          <a:p>
            <a:pPr algn="l"/>
            <a:r>
              <a:rPr lang="en-US" sz="2800" dirty="0"/>
              <a:t>	-- Data itself is predicted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what is the market value of this house?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Is it going to rain tomorrow?</a:t>
            </a:r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r>
              <a:rPr lang="en-US" sz="62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Demo Iris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Demo 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/>
              <a:t>What is Data</a:t>
            </a:r>
          </a:p>
          <a:p>
            <a:pPr algn="l"/>
            <a:r>
              <a:rPr lang="en-US" sz="3600" dirty="0"/>
              <a:t>	</a:t>
            </a:r>
            <a:r>
              <a:rPr lang="en-US" sz="2000" i="1" dirty="0"/>
              <a:t>“Data refers to facts and statistics collected together for reference or analysis”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Categories of Data</a:t>
            </a:r>
          </a:p>
          <a:p>
            <a:pPr algn="l"/>
            <a:r>
              <a:rPr lang="en-US" sz="3600" dirty="0"/>
              <a:t>	Qualitative Data </a:t>
            </a:r>
          </a:p>
          <a:p>
            <a:pPr algn="l"/>
            <a:r>
              <a:rPr lang="en-US" sz="3600" dirty="0"/>
              <a:t>		Nominal Data vs. Ordinal Data</a:t>
            </a:r>
          </a:p>
          <a:p>
            <a:pPr algn="l"/>
            <a:r>
              <a:rPr lang="en-US" sz="3600" dirty="0"/>
              <a:t>	Quantitative Data</a:t>
            </a:r>
          </a:p>
          <a:p>
            <a:pPr algn="l"/>
            <a:r>
              <a:rPr lang="en-US" sz="3600" dirty="0"/>
              <a:t>		Discrete Data vs. Continuous Data	</a:t>
            </a:r>
          </a:p>
          <a:p>
            <a:pPr algn="l"/>
            <a:r>
              <a:rPr lang="en-US" sz="3600" dirty="0"/>
              <a:t>What is Statistics</a:t>
            </a:r>
          </a:p>
          <a:p>
            <a:pPr algn="l"/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Measure of Central tendency</a:t>
            </a:r>
          </a:p>
          <a:p>
            <a:pPr algn="l"/>
            <a:r>
              <a:rPr lang="en-US" sz="3600" dirty="0"/>
              <a:t>	Measure of </a:t>
            </a:r>
            <a:r>
              <a:rPr lang="en-US" sz="3600" dirty="0" err="1"/>
              <a:t>Variablitity</a:t>
            </a:r>
            <a:r>
              <a:rPr lang="en-US" sz="3600" dirty="0"/>
              <a:t> (spread) </a:t>
            </a:r>
          </a:p>
          <a:p>
            <a:pPr algn="l"/>
            <a:r>
              <a:rPr lang="en-US" sz="3600" dirty="0"/>
              <a:t>	Maximum, Average, Minimum, 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 - 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</a:t>
            </a:r>
            <a:r>
              <a:rPr lang="en-US" sz="3400" dirty="0"/>
              <a:t>Population vs Sample</a:t>
            </a:r>
            <a:r>
              <a:rPr lang="en-US" sz="3600" dirty="0"/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Sampling Techniques </a:t>
            </a:r>
          </a:p>
          <a:p>
            <a:pPr lvl="2" algn="l"/>
            <a:r>
              <a:rPr lang="en-US" sz="3400" dirty="0"/>
              <a:t>Random Sampling </a:t>
            </a:r>
          </a:p>
          <a:p>
            <a:pPr lvl="2" algn="l"/>
            <a:r>
              <a:rPr lang="en-US" sz="3400" dirty="0"/>
              <a:t>Systematic Sampling </a:t>
            </a:r>
          </a:p>
          <a:p>
            <a:pPr lvl="2" algn="l"/>
            <a:r>
              <a:rPr lang="en-US" sz="3400" dirty="0"/>
              <a:t>Stratified Sampling </a:t>
            </a:r>
          </a:p>
          <a:p>
            <a:pPr algn="l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Descriptive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Maximum Average Minimum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Inferential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Large Medium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Types of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4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75B615E1C194CABC80F3CAEA6E4E5" ma:contentTypeVersion="9" ma:contentTypeDescription="Create a new document." ma:contentTypeScope="" ma:versionID="4a1cf2a28ba0a9e91fab658e05820dde">
  <xsd:schema xmlns:xsd="http://www.w3.org/2001/XMLSchema" xmlns:xs="http://www.w3.org/2001/XMLSchema" xmlns:p="http://schemas.microsoft.com/office/2006/metadata/properties" xmlns:ns3="d97dfd74-0758-4aac-b7c3-4f13d10397e8" xmlns:ns4="851bce1a-01c5-49d9-967d-64af5945ebef" targetNamespace="http://schemas.microsoft.com/office/2006/metadata/properties" ma:root="true" ma:fieldsID="090359357a8ddcd8bb6253bd66cd91d0" ns3:_="" ns4:_="">
    <xsd:import namespace="d97dfd74-0758-4aac-b7c3-4f13d10397e8"/>
    <xsd:import namespace="851bce1a-01c5-49d9-967d-64af5945eb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dfd74-0758-4aac-b7c3-4f13d1039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ce1a-01c5-49d9-967d-64af5945e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2D31F3-7864-444C-82A7-D6387F09887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d97dfd74-0758-4aac-b7c3-4f13d10397e8"/>
    <ds:schemaRef ds:uri="851bce1a-01c5-49d9-967d-64af5945ebe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73A3F4-56E8-4506-812D-90D9C8F7E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dfd74-0758-4aac-b7c3-4f13d10397e8"/>
    <ds:schemaRef ds:uri="851bce1a-01c5-49d9-967d-64af5945e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696</Words>
  <Application>Microsoft Office PowerPoint</Application>
  <PresentationFormat>Widescreen</PresentationFormat>
  <Paragraphs>203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Ren Shan</dc:creator>
  <cp:lastModifiedBy>Ren Shan</cp:lastModifiedBy>
  <cp:revision>7</cp:revision>
  <dcterms:created xsi:type="dcterms:W3CDTF">2020-06-15T11:55:48Z</dcterms:created>
  <dcterms:modified xsi:type="dcterms:W3CDTF">2020-06-15T12:33:22Z</dcterms:modified>
</cp:coreProperties>
</file>