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матрешка-01.png" descr="матрешка-01.png"/>
          <p:cNvPicPr>
            <a:picLocks noChangeAspect="1"/>
          </p:cNvPicPr>
          <p:nvPr/>
        </p:nvPicPr>
        <p:blipFill>
          <a:blip r:embed="rId2">
            <a:extLst/>
          </a:blip>
          <a:srcRect l="0" t="0" r="79287" b="0"/>
          <a:stretch>
            <a:fillRect/>
          </a:stretch>
        </p:blipFill>
        <p:spPr>
          <a:xfrm>
            <a:off x="-1" y="0"/>
            <a:ext cx="2013737" cy="687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1733763" y="1970135"/>
            <a:ext cx="7173932" cy="147002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2729928" y="3886200"/>
            <a:ext cx="5181601" cy="10556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2713" y="83694"/>
            <a:ext cx="2794573" cy="78613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Номер слайда"/>
          <p:cNvSpPr txBox="1"/>
          <p:nvPr>
            <p:ph type="sldNum" sz="quarter" idx="2"/>
          </p:nvPr>
        </p:nvSpPr>
        <p:spPr>
          <a:xfrm>
            <a:off x="8753303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4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2-01.png" descr="2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Текст заголовка"/>
          <p:cNvSpPr txBox="1"/>
          <p:nvPr>
            <p:ph type="title"/>
          </p:nvPr>
        </p:nvSpPr>
        <p:spPr>
          <a:xfrm>
            <a:off x="1339066" y="89507"/>
            <a:ext cx="7506984" cy="114300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Уровень текста 1…"/>
          <p:cNvSpPr txBox="1"/>
          <p:nvPr>
            <p:ph type="body" idx="1"/>
          </p:nvPr>
        </p:nvSpPr>
        <p:spPr>
          <a:xfrm>
            <a:off x="1339066" y="1597630"/>
            <a:ext cx="7506984" cy="452596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отдельно матрешка.png" descr="отдельно матрешка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" y="406400"/>
            <a:ext cx="4675633" cy="6028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rcRect l="2762" t="0" r="2944" b="0"/>
          <a:stretch>
            <a:fillRect/>
          </a:stretch>
        </p:blipFill>
        <p:spPr>
          <a:xfrm>
            <a:off x="-20549" y="-14705"/>
            <a:ext cx="9164550" cy="687270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-01.png" descr="1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1524000" y="89702"/>
            <a:ext cx="75069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tif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abricio"/>
          <p:cNvSpPr txBox="1"/>
          <p:nvPr>
            <p:ph type="ctrTitle"/>
          </p:nvPr>
        </p:nvSpPr>
        <p:spPr>
          <a:xfrm>
            <a:off x="1733763" y="1970135"/>
            <a:ext cx="7173932" cy="1470026"/>
          </a:xfrm>
          <a:prstGeom prst="rect">
            <a:avLst/>
          </a:prstGeom>
        </p:spPr>
        <p:txBody>
          <a:bodyPr/>
          <a:lstStyle/>
          <a:p>
            <a:pPr/>
            <a:r>
              <a:t>Fabricio</a:t>
            </a:r>
          </a:p>
        </p:txBody>
      </p:sp>
      <p:sp>
        <p:nvSpPr>
          <p:cNvPr id="54" name="Recipes and best practices"/>
          <p:cNvSpPr txBox="1"/>
          <p:nvPr>
            <p:ph type="subTitle" sz="quarter" idx="1"/>
          </p:nvPr>
        </p:nvSpPr>
        <p:spPr>
          <a:xfrm>
            <a:off x="2609551" y="3886200"/>
            <a:ext cx="5422355" cy="1055670"/>
          </a:xfrm>
          <a:prstGeom prst="rect">
            <a:avLst/>
          </a:prstGeom>
        </p:spPr>
        <p:txBody>
          <a:bodyPr/>
          <a:lstStyle>
            <a:lvl1pPr defTabSz="448055">
              <a:defRPr sz="3136"/>
            </a:lvl1pPr>
          </a:lstStyle>
          <a:p>
            <a:pPr/>
            <a:r>
              <a:t>Recipes and best practices</a:t>
            </a:r>
          </a:p>
        </p:txBody>
      </p:sp>
      <p:sp>
        <p:nvSpPr>
          <p:cNvPr id="55" name="Rinat Khabibiev, github.com/renskiy"/>
          <p:cNvSpPr txBox="1"/>
          <p:nvPr/>
        </p:nvSpPr>
        <p:spPr>
          <a:xfrm>
            <a:off x="3613293" y="5578263"/>
            <a:ext cx="34148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Rinat Khabibiev, github.com/renskiy</a:t>
            </a:r>
          </a:p>
        </p:txBody>
      </p:sp>
      <p:sp>
        <p:nvSpPr>
          <p:cNvPr id="56" name="http://bit.ly/2myVk7y"/>
          <p:cNvSpPr txBox="1"/>
          <p:nvPr/>
        </p:nvSpPr>
        <p:spPr>
          <a:xfrm>
            <a:off x="4104171" y="5962077"/>
            <a:ext cx="24331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/>
            </a:lvl1pPr>
          </a:lstStyle>
          <a:p>
            <a:pPr/>
            <a:r>
              <a:t>http://bit.ly/2myVk7y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abricio rollback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 rollback</a:t>
            </a:r>
          </a:p>
        </p:txBody>
      </p:sp>
      <p:pic>
        <p:nvPicPr>
          <p:cNvPr id="115" name="Fabricio rollback-4.png" descr="Fabricio rollback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3292" y="1783242"/>
            <a:ext cx="4777416" cy="334565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fab nginx.rollback"/>
          <p:cNvSpPr txBox="1"/>
          <p:nvPr/>
        </p:nvSpPr>
        <p:spPr>
          <a:xfrm>
            <a:off x="457200" y="5679433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nginx.rollback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abricio: building image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building images</a:t>
            </a:r>
          </a:p>
        </p:txBody>
      </p:sp>
      <p:sp>
        <p:nvSpPr>
          <p:cNvPr id="119" name="fab --fabfile fabfile_build --list"/>
          <p:cNvSpPr txBox="1"/>
          <p:nvPr>
            <p:ph type="body" sz="quarter" idx="1"/>
          </p:nvPr>
        </p:nvSpPr>
        <p:spPr>
          <a:xfrm>
            <a:off x="457200" y="2055333"/>
            <a:ext cx="8229600" cy="367358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fabfile_build --list</a:t>
            </a:r>
          </a:p>
        </p:txBody>
      </p:sp>
      <p:sp>
        <p:nvSpPr>
          <p:cNvPr id="120" name="fab --fabfile fabfile_build custom.prepare"/>
          <p:cNvSpPr txBox="1"/>
          <p:nvPr/>
        </p:nvSpPr>
        <p:spPr>
          <a:xfrm>
            <a:off x="457200" y="2788121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fabfile_build custom.prepare</a:t>
            </a:r>
          </a:p>
        </p:txBody>
      </p:sp>
      <p:sp>
        <p:nvSpPr>
          <p:cNvPr id="121" name="docker ps"/>
          <p:cNvSpPr txBox="1"/>
          <p:nvPr/>
        </p:nvSpPr>
        <p:spPr>
          <a:xfrm>
            <a:off x="457200" y="5719272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ps</a:t>
            </a:r>
          </a:p>
        </p:txBody>
      </p:sp>
      <p:sp>
        <p:nvSpPr>
          <p:cNvPr id="122" name="fab --fabfile fabfile_build custom.push"/>
          <p:cNvSpPr txBox="1"/>
          <p:nvPr/>
        </p:nvSpPr>
        <p:spPr>
          <a:xfrm>
            <a:off x="457200" y="3520909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fabfile_build custom.push</a:t>
            </a:r>
          </a:p>
        </p:txBody>
      </p:sp>
      <p:sp>
        <p:nvSpPr>
          <p:cNvPr id="123" name="fab --fabfile fabfile_build custom.upgrade"/>
          <p:cNvSpPr txBox="1"/>
          <p:nvPr/>
        </p:nvSpPr>
        <p:spPr>
          <a:xfrm>
            <a:off x="457200" y="4253696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fabfile_build custom.upgrade</a:t>
            </a:r>
          </a:p>
        </p:txBody>
      </p:sp>
      <p:sp>
        <p:nvSpPr>
          <p:cNvPr id="124" name="fab --fabfile fabfile_build custom"/>
          <p:cNvSpPr txBox="1"/>
          <p:nvPr/>
        </p:nvSpPr>
        <p:spPr>
          <a:xfrm>
            <a:off x="457200" y="4986485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fabfile_build custom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4"/>
      <p:bldP build="whole" bldLvl="1" animBg="1" rev="0" advAuto="0" spid="121" grpId="5"/>
      <p:bldP build="whole" bldLvl="1" animBg="1" rev="0" advAuto="0" spid="123" grpId="3"/>
      <p:bldP build="whole" bldLvl="1" animBg="1" rev="0" advAuto="0" spid="122" grpId="2"/>
      <p:bldP build="whole" bldLvl="1" animBg="1" rev="0" advAuto="0" spid="1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bricio: Docker service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Docker services</a:t>
            </a:r>
          </a:p>
        </p:txBody>
      </p:sp>
      <p:sp>
        <p:nvSpPr>
          <p:cNvPr id="127" name="fab --fabfile fabfile_swarm --list"/>
          <p:cNvSpPr txBox="1"/>
          <p:nvPr>
            <p:ph type="body" sz="quarter" idx="1"/>
          </p:nvPr>
        </p:nvSpPr>
        <p:spPr>
          <a:xfrm>
            <a:off x="457200" y="1708199"/>
            <a:ext cx="8229600" cy="367359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--list</a:t>
            </a:r>
          </a:p>
        </p:txBody>
      </p:sp>
      <p:sp>
        <p:nvSpPr>
          <p:cNvPr id="128" name="fab --fabfile fabfile_swarm swarm-init"/>
          <p:cNvSpPr txBox="1"/>
          <p:nvPr/>
        </p:nvSpPr>
        <p:spPr>
          <a:xfrm>
            <a:off x="457200" y="223778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swarm-init</a:t>
            </a:r>
          </a:p>
        </p:txBody>
      </p:sp>
      <p:sp>
        <p:nvSpPr>
          <p:cNvPr id="129" name="docker service ps nginx"/>
          <p:cNvSpPr txBox="1"/>
          <p:nvPr/>
        </p:nvSpPr>
        <p:spPr>
          <a:xfrm>
            <a:off x="457200" y="3296963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service ps nginx</a:t>
            </a:r>
          </a:p>
        </p:txBody>
      </p:sp>
      <p:sp>
        <p:nvSpPr>
          <p:cNvPr id="130" name="fab --fabfile fabfile_swarm nginx"/>
          <p:cNvSpPr txBox="1"/>
          <p:nvPr/>
        </p:nvSpPr>
        <p:spPr>
          <a:xfrm>
            <a:off x="457200" y="2767375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nginx</a:t>
            </a:r>
          </a:p>
        </p:txBody>
      </p:sp>
      <p:sp>
        <p:nvSpPr>
          <p:cNvPr id="131" name="increase ‘replicas’ option value"/>
          <p:cNvSpPr txBox="1"/>
          <p:nvPr/>
        </p:nvSpPr>
        <p:spPr>
          <a:xfrm>
            <a:off x="2869723" y="3826551"/>
            <a:ext cx="34045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u="sng"/>
            </a:pPr>
            <a:r>
              <a:t>increase ‘</a:t>
            </a:r>
            <a:r>
              <a:rPr b="1"/>
              <a:t>replicas</a:t>
            </a:r>
            <a:r>
              <a:t>’ option value</a:t>
            </a:r>
          </a:p>
        </p:txBody>
      </p:sp>
      <p:sp>
        <p:nvSpPr>
          <p:cNvPr id="132" name="fab --fabfile fabfile_swarm nginx"/>
          <p:cNvSpPr txBox="1"/>
          <p:nvPr/>
        </p:nvSpPr>
        <p:spPr>
          <a:xfrm>
            <a:off x="457200" y="4346921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nginx</a:t>
            </a:r>
          </a:p>
        </p:txBody>
      </p:sp>
      <p:sp>
        <p:nvSpPr>
          <p:cNvPr id="133" name="docker service ps nginx"/>
          <p:cNvSpPr txBox="1"/>
          <p:nvPr/>
        </p:nvSpPr>
        <p:spPr>
          <a:xfrm>
            <a:off x="457200" y="4885727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service ps nginx</a:t>
            </a:r>
          </a:p>
        </p:txBody>
      </p:sp>
      <p:sp>
        <p:nvSpPr>
          <p:cNvPr id="134" name="parallel mode"/>
          <p:cNvSpPr txBox="1"/>
          <p:nvPr/>
        </p:nvSpPr>
        <p:spPr>
          <a:xfrm>
            <a:off x="3801592" y="5415315"/>
            <a:ext cx="15408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parallel mode</a:t>
            </a:r>
          </a:p>
        </p:txBody>
      </p:sp>
      <p:sp>
        <p:nvSpPr>
          <p:cNvPr id="135" name="fab --fabfile fabfile_swarm nginx --parallel"/>
          <p:cNvSpPr txBox="1"/>
          <p:nvPr/>
        </p:nvSpPr>
        <p:spPr>
          <a:xfrm>
            <a:off x="457200" y="5935686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nginx --parallel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5"/>
      <p:bldP build="whole" bldLvl="1" animBg="1" rev="0" advAuto="0" spid="134" grpId="4"/>
      <p:bldP build="whole" bldLvl="1" animBg="1" rev="0" advAuto="0" spid="131" grpId="1"/>
      <p:bldP build="whole" bldLvl="1" animBg="1" rev="0" advAuto="0" spid="132" grpId="2"/>
      <p:bldP build="whole" bldLvl="1" animBg="1" rev="0" advAuto="0" spid="133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abricio: deploy failover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deploy failover</a:t>
            </a:r>
          </a:p>
        </p:txBody>
      </p:sp>
      <p:sp>
        <p:nvSpPr>
          <p:cNvPr id="138" name="# fabfile_swarm.py nginx = tasks.DockerTasks(     service=docker.Service(         name='nginx',         image='nginx:stable-alpine',         options={             # ‘publish’: ’80:80’,             'replicas': 2,         },     ),     hosts=all_hosts[:1] + [‘failed_host’], )"/>
          <p:cNvSpPr txBox="1"/>
          <p:nvPr/>
        </p:nvSpPr>
        <p:spPr>
          <a:xfrm>
            <a:off x="462948" y="1431224"/>
            <a:ext cx="8218104" cy="2946564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073" tIns="16073" rIns="16073" bIns="16073">
            <a:normAutofit fontScale="100000" lnSpcReduction="0"/>
          </a:bodyPr>
          <a:lstStyle/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# fabfile_swarm.py</a:t>
            </a:r>
            <a:br/>
            <a:r>
              <a:t>nginx = tasks.DockerTasks(</a:t>
            </a:r>
            <a:br/>
            <a:r>
              <a:t>    </a:t>
            </a:r>
            <a:r>
              <a:rPr>
                <a:solidFill>
                  <a:srgbClr val="661E99"/>
                </a:solidFill>
              </a:rPr>
              <a:t>service</a:t>
            </a:r>
            <a:r>
              <a:t>=docker.Service(</a:t>
            </a:r>
            <a:br/>
            <a:r>
              <a:t>        </a:t>
            </a:r>
            <a:r>
              <a:rPr>
                <a:solidFill>
                  <a:srgbClr val="661E99"/>
                </a:solidFill>
              </a:rPr>
              <a:t>name</a:t>
            </a:r>
            <a:r>
              <a:t>=</a:t>
            </a:r>
            <a:r>
              <a:rPr b="1">
                <a:solidFill>
                  <a:srgbClr val="018001"/>
                </a:solidFill>
              </a:rPr>
              <a:t>'nginx'</a:t>
            </a:r>
            <a:r>
              <a:t>,</a:t>
            </a:r>
            <a:br/>
            <a:r>
              <a:t>        </a:t>
            </a:r>
            <a:r>
              <a:rPr>
                <a:solidFill>
                  <a:srgbClr val="661E99"/>
                </a:solidFill>
              </a:rPr>
              <a:t>image</a:t>
            </a:r>
            <a:r>
              <a:t>=</a:t>
            </a:r>
            <a:r>
              <a:rPr b="1">
                <a:solidFill>
                  <a:srgbClr val="018001"/>
                </a:solidFill>
              </a:rPr>
              <a:t>'nginx:stable-alpine'</a:t>
            </a:r>
            <a:r>
              <a:t>,</a:t>
            </a:r>
            <a:br/>
            <a:r>
              <a:t>        </a:t>
            </a:r>
            <a:r>
              <a:rPr>
                <a:solidFill>
                  <a:srgbClr val="661E99"/>
                </a:solidFill>
              </a:rPr>
              <a:t>options</a:t>
            </a:r>
            <a:r>
              <a:t>={</a:t>
            </a:r>
            <a:br/>
            <a:r>
              <a:t>            </a:t>
            </a:r>
            <a:r>
              <a:rPr i="1">
                <a:solidFill>
                  <a:srgbClr val="808080"/>
                </a:solidFill>
              </a:rPr>
              <a:t># ‘publish’: ’80:80’,</a:t>
            </a:r>
            <a:br/>
            <a:r>
              <a:t>            </a:t>
            </a:r>
            <a:r>
              <a:rPr b="1">
                <a:solidFill>
                  <a:srgbClr val="018001"/>
                </a:solidFill>
              </a:rPr>
              <a:t>'replicas'</a:t>
            </a:r>
            <a:r>
              <a:t>: </a:t>
            </a:r>
            <a:r>
              <a:rPr>
                <a:solidFill>
                  <a:srgbClr val="0432FF"/>
                </a:solidFill>
              </a:rPr>
              <a:t>2</a:t>
            </a:r>
            <a:r>
              <a:t>,</a:t>
            </a:r>
            <a:br/>
            <a:r>
              <a:t>        },</a:t>
            </a:r>
            <a:br/>
            <a:r>
              <a:t>    ),</a:t>
            </a:r>
            <a:br/>
            <a:r>
              <a:t>    </a:t>
            </a:r>
            <a:r>
              <a:rPr>
                <a:solidFill>
                  <a:srgbClr val="661E99"/>
                </a:solidFill>
              </a:rPr>
              <a:t>hosts</a:t>
            </a:r>
            <a:r>
              <a:t>=all_hosts[:1] + [</a:t>
            </a:r>
            <a:r>
              <a:rPr b="1">
                <a:solidFill>
                  <a:srgbClr val="018001"/>
                </a:solidFill>
              </a:rPr>
              <a:t>‘failed_host’</a:t>
            </a:r>
            <a:r>
              <a:t>],</a:t>
            </a:r>
            <a:br/>
            <a:r>
              <a:t>)</a:t>
            </a:r>
          </a:p>
        </p:txBody>
      </p:sp>
      <p:sp>
        <p:nvSpPr>
          <p:cNvPr id="139" name="fab --fabfile fabfile_swarm nginx"/>
          <p:cNvSpPr txBox="1"/>
          <p:nvPr/>
        </p:nvSpPr>
        <p:spPr>
          <a:xfrm>
            <a:off x="457200" y="4555956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nginx</a:t>
            </a:r>
          </a:p>
        </p:txBody>
      </p:sp>
      <p:sp>
        <p:nvSpPr>
          <p:cNvPr id="140" name="fab --fabfile fabfile_swarm nginx --parallel"/>
          <p:cNvSpPr txBox="1"/>
          <p:nvPr/>
        </p:nvSpPr>
        <p:spPr>
          <a:xfrm>
            <a:off x="457200" y="509372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fabfile_swarm nginx --parallel</a:t>
            </a:r>
          </a:p>
        </p:txBody>
      </p:sp>
      <p:sp>
        <p:nvSpPr>
          <p:cNvPr id="141" name="Прямоугольник с закругленными углами"/>
          <p:cNvSpPr/>
          <p:nvPr/>
        </p:nvSpPr>
        <p:spPr>
          <a:xfrm>
            <a:off x="3597319" y="3759200"/>
            <a:ext cx="2036662" cy="456175"/>
          </a:xfrm>
          <a:prstGeom prst="roundRect">
            <a:avLst>
              <a:gd name="adj" fmla="val 41760"/>
            </a:avLst>
          </a:prstGeom>
          <a:solidFill>
            <a:srgbClr val="FFFFFF">
              <a:alpha val="0"/>
            </a:srgbClr>
          </a:solidFill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2" name="Прямоугольник с закругленными углами"/>
          <p:cNvSpPr/>
          <p:nvPr/>
        </p:nvSpPr>
        <p:spPr>
          <a:xfrm>
            <a:off x="2801452" y="3759200"/>
            <a:ext cx="522452" cy="456175"/>
          </a:xfrm>
          <a:prstGeom prst="roundRect">
            <a:avLst>
              <a:gd name="adj" fmla="val 41760"/>
            </a:avLst>
          </a:prstGeom>
          <a:solidFill>
            <a:srgbClr val="FFFFFF">
              <a:alpha val="0"/>
            </a:srgbClr>
          </a:solidFill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3" name="hosts=[‘failed_host’]"/>
          <p:cNvSpPr txBox="1"/>
          <p:nvPr/>
        </p:nvSpPr>
        <p:spPr>
          <a:xfrm>
            <a:off x="462948" y="6160051"/>
            <a:ext cx="8218104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073" tIns="16073" rIns="16073" bIns="16073">
            <a:normAutofit fontScale="100000" lnSpcReduction="0"/>
          </a:bodyPr>
          <a:lstStyle/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E99"/>
                </a:solidFill>
              </a:rPr>
              <a:t>hosts</a:t>
            </a:r>
            <a:r>
              <a:t>=[</a:t>
            </a:r>
            <a:r>
              <a:rPr b="1">
                <a:solidFill>
                  <a:srgbClr val="018001"/>
                </a:solidFill>
              </a:rPr>
              <a:t>‘failed_host’</a:t>
            </a:r>
            <a:r>
              <a:t>]</a:t>
            </a:r>
          </a:p>
        </p:txBody>
      </p:sp>
      <p:sp>
        <p:nvSpPr>
          <p:cNvPr id="144" name="try this"/>
          <p:cNvSpPr txBox="1"/>
          <p:nvPr/>
        </p:nvSpPr>
        <p:spPr>
          <a:xfrm>
            <a:off x="4140529" y="5631498"/>
            <a:ext cx="8629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try this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39" grpId="2"/>
      <p:bldP build="whole" bldLvl="1" animBg="1" rev="0" advAuto="0" spid="143" grpId="4"/>
      <p:bldP build="whole" bldLvl="1" animBg="1" rev="0" advAuto="0" spid="144" grpId="5"/>
      <p:bldP build="whole" bldLvl="1" animBg="1" rev="0" advAuto="0" spid="140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abricio: infrastructure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infrastructures</a:t>
            </a:r>
          </a:p>
        </p:txBody>
      </p:sp>
      <p:sp>
        <p:nvSpPr>
          <p:cNvPr id="147" name="fab --fabfile fabfile_infrastructure --list"/>
          <p:cNvSpPr txBox="1"/>
          <p:nvPr>
            <p:ph type="body" sz="quarter" idx="1"/>
          </p:nvPr>
        </p:nvSpPr>
        <p:spPr>
          <a:xfrm>
            <a:off x="457200" y="1589666"/>
            <a:ext cx="8229600" cy="367359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--list</a:t>
            </a:r>
          </a:p>
        </p:txBody>
      </p:sp>
      <p:sp>
        <p:nvSpPr>
          <p:cNvPr id="148" name="fab --fabfile fabfile_infrastructure web"/>
          <p:cNvSpPr txBox="1"/>
          <p:nvPr/>
        </p:nvSpPr>
        <p:spPr>
          <a:xfrm>
            <a:off x="457200" y="2201711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web</a:t>
            </a:r>
          </a:p>
        </p:txBody>
      </p:sp>
      <p:sp>
        <p:nvSpPr>
          <p:cNvPr id="149" name="fab --fabfile fabfile_infrastructure docker2 web"/>
          <p:cNvSpPr txBox="1"/>
          <p:nvPr/>
        </p:nvSpPr>
        <p:spPr>
          <a:xfrm>
            <a:off x="457200" y="281375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docker2 web</a:t>
            </a:r>
          </a:p>
        </p:txBody>
      </p:sp>
      <p:sp>
        <p:nvSpPr>
          <p:cNvPr id="150" name="fab --fabfile fabfile_infrastructure docker2.confirm web"/>
          <p:cNvSpPr txBox="1"/>
          <p:nvPr/>
        </p:nvSpPr>
        <p:spPr>
          <a:xfrm>
            <a:off x="457200" y="3429000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docker2.confirm web</a:t>
            </a:r>
          </a:p>
        </p:txBody>
      </p:sp>
      <p:sp>
        <p:nvSpPr>
          <p:cNvPr id="151" name="fab --fabfile fabfile_infrastructure docker2 web --parallel"/>
          <p:cNvSpPr txBox="1"/>
          <p:nvPr/>
        </p:nvSpPr>
        <p:spPr>
          <a:xfrm>
            <a:off x="457200" y="4042504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docker2 web --parallel</a:t>
            </a:r>
          </a:p>
        </p:txBody>
      </p:sp>
      <p:pic>
        <p:nvPicPr>
          <p:cNvPr id="152" name="errorstop.png" descr="errors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006" y="3970720"/>
            <a:ext cx="510928" cy="51092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fab --fabfile fabfile_infrastructure docker2.confirm web --parallel"/>
          <p:cNvSpPr txBox="1"/>
          <p:nvPr/>
        </p:nvSpPr>
        <p:spPr>
          <a:xfrm>
            <a:off x="457200" y="4654550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2627">
              <a:spcBef>
                <a:spcPts val="700"/>
              </a:spcBef>
              <a:buFont typeface="Arial"/>
              <a:defRPr sz="1584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docker2.confirm web --parallel</a:t>
            </a:r>
          </a:p>
        </p:txBody>
      </p:sp>
      <p:sp>
        <p:nvSpPr>
          <p:cNvPr id="154" name="fab --fabfile fabfile_infrastructure docker3:renskiy web"/>
          <p:cNvSpPr txBox="1"/>
          <p:nvPr/>
        </p:nvSpPr>
        <p:spPr>
          <a:xfrm>
            <a:off x="457200" y="5268923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docker3:renskiy web</a:t>
            </a:r>
          </a:p>
        </p:txBody>
      </p:sp>
      <p:sp>
        <p:nvSpPr>
          <p:cNvPr id="155" name="fab --fabfile fabfile_infrastructure no_hosts web"/>
          <p:cNvSpPr txBox="1"/>
          <p:nvPr/>
        </p:nvSpPr>
        <p:spPr>
          <a:xfrm>
            <a:off x="457200" y="5880969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fabfile_infrastructure no_hosts web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53" grpId="6"/>
      <p:bldP build="whole" bldLvl="1" animBg="1" rev="0" advAuto="0" spid="149" grpId="2"/>
      <p:bldP build="whole" bldLvl="1" animBg="1" rev="0" advAuto="0" spid="152" grpId="5"/>
      <p:bldP build="whole" bldLvl="1" animBg="1" rev="0" advAuto="0" spid="151" grpId="4"/>
      <p:bldP build="whole" bldLvl="1" animBg="1" rev="0" advAuto="0" spid="150" grpId="3"/>
      <p:bldP build="whole" bldLvl="1" animBg="1" rev="0" advAuto="0" spid="155" grpId="8"/>
      <p:bldP build="whole" bldLvl="1" animBg="1" rev="0" advAuto="0" spid="154" grpId="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abricio: PostgreSQL cluster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>
            <a:lvl1pPr defTabSz="425195">
              <a:defRPr sz="4092"/>
            </a:lvl1pPr>
          </a:lstStyle>
          <a:p>
            <a:pPr/>
            <a:r>
              <a:t>Fabricio: PostgreSQL cluster</a:t>
            </a:r>
          </a:p>
        </p:txBody>
      </p:sp>
      <p:sp>
        <p:nvSpPr>
          <p:cNvPr id="158" name="fab --fabfile fabfile_postgres --list"/>
          <p:cNvSpPr txBox="1"/>
          <p:nvPr>
            <p:ph type="body" sz="quarter" idx="1"/>
          </p:nvPr>
        </p:nvSpPr>
        <p:spPr>
          <a:xfrm>
            <a:off x="457200" y="1708199"/>
            <a:ext cx="8229600" cy="367359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fabfile_postgres --list</a:t>
            </a:r>
          </a:p>
        </p:txBody>
      </p:sp>
      <p:sp>
        <p:nvSpPr>
          <p:cNvPr id="159" name="fab --fabfile fabfile_postgres postgres"/>
          <p:cNvSpPr txBox="1"/>
          <p:nvPr/>
        </p:nvSpPr>
        <p:spPr>
          <a:xfrm>
            <a:off x="457200" y="2396445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fabfile_postgres postgres</a:t>
            </a:r>
          </a:p>
        </p:txBody>
      </p:sp>
      <p:sp>
        <p:nvSpPr>
          <p:cNvPr id="160" name="fab --fabfile fabfile_postgres postgres --parallel"/>
          <p:cNvSpPr txBox="1"/>
          <p:nvPr/>
        </p:nvSpPr>
        <p:spPr>
          <a:xfrm>
            <a:off x="457200" y="3084690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fabfile_postgres postgres --parallel</a:t>
            </a:r>
          </a:p>
        </p:txBody>
      </p:sp>
      <p:pic>
        <p:nvPicPr>
          <p:cNvPr id="161" name="errorstop.png" descr="errors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2073" y="2324660"/>
            <a:ext cx="510928" cy="51092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docker exec -ti postgres ps aux"/>
          <p:cNvSpPr txBox="1"/>
          <p:nvPr/>
        </p:nvSpPr>
        <p:spPr>
          <a:xfrm>
            <a:off x="457200" y="3772936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exec -ti postgres ps aux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9" grpId="1"/>
      <p:bldP build="whole" bldLvl="1" animBg="1" rev="0" advAuto="0" spid="161" grpId="2"/>
      <p:bldP build="whole" bldLvl="1" animBg="1" rev="0" advAuto="0" spid="16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ID   USER     TIME   COMMAND…"/>
          <p:cNvSpPr txBox="1"/>
          <p:nvPr/>
        </p:nvSpPr>
        <p:spPr>
          <a:xfrm>
            <a:off x="431800" y="1984469"/>
            <a:ext cx="8229600" cy="2803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PID   USER     TIME   COMMAND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1 postgres   0:00 postgres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18 postgres   0:00 postgres: checkpointer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19 postgres   0:02 postgres: writer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20 postgres   0:04 postgres: wal writer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21 postgres   0:01 postgres: autovacuum launcher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22 postgres   0:01 postgres: stats collector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27 postgres   0:01 postgres: wal sender process postgres 172.28.128.3(43241)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28 postgres   0:01 postgres: wal sender process postgres 172.28.128.5(54436)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1621 root       0:00 ps aux</a:t>
            </a:r>
          </a:p>
        </p:txBody>
      </p:sp>
      <p:sp>
        <p:nvSpPr>
          <p:cNvPr id="165" name="docker exec -ti postgres ps aux"/>
          <p:cNvSpPr txBox="1"/>
          <p:nvPr/>
        </p:nvSpPr>
        <p:spPr>
          <a:xfrm>
            <a:off x="457200" y="1488066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exec -ti postgres ps aux</a:t>
            </a:r>
          </a:p>
        </p:txBody>
      </p:sp>
      <p:sp>
        <p:nvSpPr>
          <p:cNvPr id="166" name="Fabricio: master promotion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Fabricio: master promotion</a:t>
            </a:r>
          </a:p>
        </p:txBody>
      </p:sp>
      <p:sp>
        <p:nvSpPr>
          <p:cNvPr id="167" name="fab --fabfile fabfile_postgres postgres --parallel"/>
          <p:cNvSpPr txBox="1"/>
          <p:nvPr/>
        </p:nvSpPr>
        <p:spPr>
          <a:xfrm>
            <a:off x="457200" y="5994370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fabfile_postgres postgres --parallel</a:t>
            </a:r>
          </a:p>
        </p:txBody>
      </p:sp>
      <p:sp>
        <p:nvSpPr>
          <p:cNvPr id="168" name="docker rm --force postgres"/>
          <p:cNvSpPr txBox="1"/>
          <p:nvPr/>
        </p:nvSpPr>
        <p:spPr>
          <a:xfrm>
            <a:off x="457200" y="4916897"/>
            <a:ext cx="8229600" cy="367358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rm --force postgres</a:t>
            </a:r>
          </a:p>
        </p:txBody>
      </p:sp>
      <p:sp>
        <p:nvSpPr>
          <p:cNvPr id="169" name="sudo rm -rf /data/fabricio_postgres"/>
          <p:cNvSpPr txBox="1"/>
          <p:nvPr/>
        </p:nvSpPr>
        <p:spPr>
          <a:xfrm>
            <a:off x="457200" y="5413300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sudo rm -rf /data/fabricio_postgres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8" grpId="1"/>
      <p:bldP build="whole" bldLvl="1" animBg="1" rev="0" advAuto="0" spid="16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D   USER     TIME   COMMAND…"/>
          <p:cNvSpPr txBox="1"/>
          <p:nvPr/>
        </p:nvSpPr>
        <p:spPr>
          <a:xfrm>
            <a:off x="457200" y="1984469"/>
            <a:ext cx="8229600" cy="2803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PID   USER     TIME   COMMAND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1 postgres   0:00 postgres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17 postgres   0:02 postgres: startup process   recovering 000000010000000000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18 postgres   0:00 postgres: checkpointer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19 postgres   0:02 postgres: writer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20 postgres   0:00 postgres: stats collector process   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21 postgres   1:53 postgres: wal receiver process   streaming 0/40115D8</a:t>
            </a:r>
          </a:p>
          <a:p>
            <a:pPr>
              <a:spcBef>
                <a:spcPts val="700"/>
              </a:spcBef>
              <a:buFont typeface="Arial"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22 root       0:00 ps aux</a:t>
            </a:r>
          </a:p>
        </p:txBody>
      </p:sp>
      <p:sp>
        <p:nvSpPr>
          <p:cNvPr id="172" name="docker exec -ti postgres ps aux"/>
          <p:cNvSpPr txBox="1"/>
          <p:nvPr/>
        </p:nvSpPr>
        <p:spPr>
          <a:xfrm>
            <a:off x="457200" y="1488066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exec -ti postgres ps aux</a:t>
            </a:r>
          </a:p>
        </p:txBody>
      </p:sp>
      <p:sp>
        <p:nvSpPr>
          <p:cNvPr id="173" name="Fabricio: new slave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new slave</a:t>
            </a:r>
          </a:p>
        </p:txBody>
      </p:sp>
      <p:sp>
        <p:nvSpPr>
          <p:cNvPr id="174" name="fab --fabfile fabfile_postgres postgres --parallel"/>
          <p:cNvSpPr txBox="1"/>
          <p:nvPr/>
        </p:nvSpPr>
        <p:spPr>
          <a:xfrm>
            <a:off x="457200" y="5994370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--fabfile fabfile_postgres postgres --parallel</a:t>
            </a:r>
          </a:p>
        </p:txBody>
      </p:sp>
      <p:sp>
        <p:nvSpPr>
          <p:cNvPr id="175" name="docker rm --force postgres"/>
          <p:cNvSpPr txBox="1"/>
          <p:nvPr/>
        </p:nvSpPr>
        <p:spPr>
          <a:xfrm>
            <a:off x="457200" y="4916897"/>
            <a:ext cx="8229600" cy="367358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rm --force postgres</a:t>
            </a:r>
          </a:p>
        </p:txBody>
      </p:sp>
      <p:sp>
        <p:nvSpPr>
          <p:cNvPr id="176" name="sudo rm -rf /data/fabricio_postgres"/>
          <p:cNvSpPr txBox="1"/>
          <p:nvPr/>
        </p:nvSpPr>
        <p:spPr>
          <a:xfrm>
            <a:off x="457200" y="5413300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sudo rm -rf /data/fabricio_postgres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6" grpId="2"/>
      <p:bldP build="whole" bldLvl="1" animBg="1" rev="0" advAuto="0" spid="174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k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179" name="Materials: https://github.com/renskiy/fabricio-devopsdays-2017…"/>
          <p:cNvSpPr txBox="1"/>
          <p:nvPr>
            <p:ph type="body" idx="1"/>
          </p:nvPr>
        </p:nvSpPr>
        <p:spPr>
          <a:xfrm>
            <a:off x="457200" y="2076053"/>
            <a:ext cx="8229600" cy="4050110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120000"/>
              </a:lnSpc>
              <a:defRPr sz="1600"/>
            </a:pPr>
            <a:r>
              <a:rPr b="1"/>
              <a:t>Materials</a:t>
            </a:r>
            <a:r>
              <a:t>: https://github.com/renskiy/fabricio-devopsdays-2017</a:t>
            </a:r>
          </a:p>
          <a:p>
            <a:pPr marL="342899" indent="-342899">
              <a:lnSpc>
                <a:spcPct val="120000"/>
              </a:lnSpc>
              <a:defRPr sz="1600"/>
            </a:pPr>
            <a:r>
              <a:rPr b="1"/>
              <a:t>Fabricio</a:t>
            </a:r>
            <a:r>
              <a:t>: https://github.com/renskiy/fabricio</a:t>
            </a:r>
          </a:p>
        </p:txBody>
      </p:sp>
      <p:sp>
        <p:nvSpPr>
          <p:cNvPr id="180" name="Thank you!"/>
          <p:cNvSpPr txBox="1"/>
          <p:nvPr/>
        </p:nvSpPr>
        <p:spPr>
          <a:xfrm>
            <a:off x="3514546" y="3820438"/>
            <a:ext cx="211490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abricio customisation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 customisation</a:t>
            </a:r>
          </a:p>
        </p:txBody>
      </p:sp>
      <p:sp>
        <p:nvSpPr>
          <p:cNvPr id="183" name="fab nginx"/>
          <p:cNvSpPr txBox="1"/>
          <p:nvPr/>
        </p:nvSpPr>
        <p:spPr>
          <a:xfrm>
            <a:off x="457200" y="1917831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</a:t>
            </a:r>
          </a:p>
        </p:txBody>
      </p:sp>
      <p:sp>
        <p:nvSpPr>
          <p:cNvPr id="184" name="uncomment ‘account’ param in fabfile.py"/>
          <p:cNvSpPr txBox="1"/>
          <p:nvPr/>
        </p:nvSpPr>
        <p:spPr>
          <a:xfrm>
            <a:off x="2345160" y="1485097"/>
            <a:ext cx="44536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u="sng"/>
            </a:pPr>
            <a:r>
              <a:t>uncomment ‘</a:t>
            </a:r>
            <a:r>
              <a:rPr b="1"/>
              <a:t>account</a:t>
            </a:r>
            <a:r>
              <a:t>’ param in fabfile.py</a:t>
            </a:r>
          </a:p>
        </p:txBody>
      </p:sp>
      <p:sp>
        <p:nvSpPr>
          <p:cNvPr id="185" name="start local Docker registry"/>
          <p:cNvSpPr txBox="1"/>
          <p:nvPr/>
        </p:nvSpPr>
        <p:spPr>
          <a:xfrm>
            <a:off x="3188290" y="2359783"/>
            <a:ext cx="28055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start local Docker registry</a:t>
            </a:r>
          </a:p>
        </p:txBody>
      </p:sp>
      <p:sp>
        <p:nvSpPr>
          <p:cNvPr id="186" name="docker run -d -p 5000:5000 --name registry registry:2"/>
          <p:cNvSpPr txBox="1"/>
          <p:nvPr/>
        </p:nvSpPr>
        <p:spPr>
          <a:xfrm>
            <a:off x="457200" y="279251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run -d -p 5000:5000 --name registry registry:2</a:t>
            </a:r>
          </a:p>
        </p:txBody>
      </p:sp>
      <p:sp>
        <p:nvSpPr>
          <p:cNvPr id="187" name="uncomment ‘registry’ and ‘ssh_tunnel_port’ params in fabfile.py"/>
          <p:cNvSpPr txBox="1"/>
          <p:nvPr/>
        </p:nvSpPr>
        <p:spPr>
          <a:xfrm>
            <a:off x="1112193" y="3273155"/>
            <a:ext cx="698524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u="sng"/>
            </a:pPr>
            <a:r>
              <a:t>uncomment ‘</a:t>
            </a:r>
            <a:r>
              <a:rPr b="1"/>
              <a:t>registry</a:t>
            </a:r>
            <a:r>
              <a:t>’ and ‘</a:t>
            </a:r>
            <a:r>
              <a:rPr b="1"/>
              <a:t>ssh_tunnel_port</a:t>
            </a:r>
            <a:r>
              <a:t>’ params in fabfile.py</a:t>
            </a:r>
          </a:p>
        </p:txBody>
      </p:sp>
      <p:sp>
        <p:nvSpPr>
          <p:cNvPr id="188" name="fab nginx"/>
          <p:cNvSpPr txBox="1"/>
          <p:nvPr/>
        </p:nvSpPr>
        <p:spPr>
          <a:xfrm>
            <a:off x="457200" y="3752260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</a:t>
            </a:r>
          </a:p>
        </p:txBody>
      </p:sp>
      <p:sp>
        <p:nvSpPr>
          <p:cNvPr id="189" name="uncomment ‘publish’ option"/>
          <p:cNvSpPr txBox="1"/>
          <p:nvPr/>
        </p:nvSpPr>
        <p:spPr>
          <a:xfrm>
            <a:off x="3056577" y="4236741"/>
            <a:ext cx="3045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u="sng"/>
            </a:pPr>
            <a:r>
              <a:t>uncomment ‘</a:t>
            </a:r>
            <a:r>
              <a:rPr b="1"/>
              <a:t>publish</a:t>
            </a:r>
            <a:r>
              <a:t>’ option</a:t>
            </a:r>
          </a:p>
        </p:txBody>
      </p:sp>
      <p:sp>
        <p:nvSpPr>
          <p:cNvPr id="190" name="fab nginx:force=yes"/>
          <p:cNvSpPr txBox="1"/>
          <p:nvPr/>
        </p:nvSpPr>
        <p:spPr>
          <a:xfrm>
            <a:off x="457200" y="4712004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nginx:force=yes</a:t>
            </a:r>
          </a:p>
        </p:txBody>
      </p:sp>
      <p:sp>
        <p:nvSpPr>
          <p:cNvPr id="191" name="uncomment all other params"/>
          <p:cNvSpPr txBox="1"/>
          <p:nvPr/>
        </p:nvSpPr>
        <p:spPr>
          <a:xfrm>
            <a:off x="3041229" y="5200327"/>
            <a:ext cx="308955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uncomment all other params</a:t>
            </a:r>
          </a:p>
        </p:txBody>
      </p:sp>
      <p:sp>
        <p:nvSpPr>
          <p:cNvPr id="192" name="fab --list"/>
          <p:cNvSpPr txBox="1"/>
          <p:nvPr/>
        </p:nvSpPr>
        <p:spPr>
          <a:xfrm>
            <a:off x="457200" y="567174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8"/>
      <p:bldP build="whole" bldLvl="1" animBg="1" rev="0" advAuto="0" spid="185" grpId="1"/>
      <p:bldP build="whole" bldLvl="1" animBg="1" rev="0" advAuto="0" spid="186" grpId="2"/>
      <p:bldP build="whole" bldLvl="1" animBg="1" rev="0" advAuto="0" spid="187" grpId="3"/>
      <p:bldP build="whole" bldLvl="1" animBg="1" rev="0" advAuto="0" spid="189" grpId="5"/>
      <p:bldP build="whole" bldLvl="1" animBg="1" rev="0" advAuto="0" spid="191" grpId="7"/>
      <p:bldP build="whole" bldLvl="1" animBg="1" rev="0" advAuto="0" spid="188" grpId="4"/>
      <p:bldP build="whole" bldLvl="1" animBg="1" rev="0" advAuto="0" spid="19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n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59" name="Containers deploy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Containers deploy</a:t>
            </a:r>
          </a:p>
          <a:p>
            <a:pPr/>
            <a:r>
              <a:t>Images build</a:t>
            </a:r>
          </a:p>
          <a:p>
            <a:pPr/>
            <a:r>
              <a:t>Services</a:t>
            </a:r>
          </a:p>
          <a:p>
            <a:pPr/>
            <a:r>
              <a:t>Infrastructure selection</a:t>
            </a:r>
          </a:p>
          <a:p>
            <a:pPr/>
            <a:r>
              <a:t>PostgreSQL cluster</a:t>
            </a:r>
          </a:p>
          <a:p>
            <a:pPr/>
            <a:r>
              <a:t>Bonus</a:t>
            </a:r>
          </a:p>
        </p:txBody>
      </p:sp>
      <p:pic>
        <p:nvPicPr>
          <p:cNvPr id="60" name="634.png" descr="6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4637" y="4503417"/>
            <a:ext cx="2556652" cy="1506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quirement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63" name="Python 2.6 or 2.7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Python 2.6 or 2.7</a:t>
            </a:r>
          </a:p>
          <a:p>
            <a:pPr/>
            <a:r>
              <a:t>pip</a:t>
            </a:r>
          </a:p>
          <a:p>
            <a:pPr/>
            <a:r>
              <a:t>virtualenv</a:t>
            </a:r>
          </a:p>
          <a:p>
            <a:pPr/>
            <a:r>
              <a:t>VirtualBox</a:t>
            </a:r>
          </a:p>
          <a:p>
            <a:pPr/>
            <a:r>
              <a:t>Vagrant</a:t>
            </a:r>
          </a:p>
          <a:p>
            <a:pPr/>
            <a:r>
              <a:t>Docker 1.12+</a:t>
            </a:r>
          </a:p>
          <a:p>
            <a:pPr/>
            <a:r>
              <a:t>hub.docker.com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egend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Legend</a:t>
            </a:r>
          </a:p>
        </p:txBody>
      </p:sp>
      <p:sp>
        <p:nvSpPr>
          <p:cNvPr id="66" name="local command"/>
          <p:cNvSpPr txBox="1"/>
          <p:nvPr>
            <p:ph type="body" sz="quarter" idx="1"/>
          </p:nvPr>
        </p:nvSpPr>
        <p:spPr>
          <a:xfrm>
            <a:off x="457200" y="2055333"/>
            <a:ext cx="8229600" cy="367358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local command</a:t>
            </a:r>
          </a:p>
        </p:txBody>
      </p:sp>
      <p:sp>
        <p:nvSpPr>
          <p:cNvPr id="67" name="command inside VM"/>
          <p:cNvSpPr txBox="1"/>
          <p:nvPr/>
        </p:nvSpPr>
        <p:spPr>
          <a:xfrm>
            <a:off x="457200" y="2788121"/>
            <a:ext cx="8229600" cy="367358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command inside VM</a:t>
            </a:r>
          </a:p>
        </p:txBody>
      </p:sp>
      <p:sp>
        <p:nvSpPr>
          <p:cNvPr id="68" name="cmd_list.sh"/>
          <p:cNvSpPr txBox="1"/>
          <p:nvPr/>
        </p:nvSpPr>
        <p:spPr>
          <a:xfrm>
            <a:off x="3704798" y="3520909"/>
            <a:ext cx="173440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cmd_list.sh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abricio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</a:t>
            </a:r>
          </a:p>
        </p:txBody>
      </p:sp>
      <p:sp>
        <p:nvSpPr>
          <p:cNvPr id="71" name="Docker deploy automation tool"/>
          <p:cNvSpPr txBox="1"/>
          <p:nvPr>
            <p:ph type="body" sz="quarter" idx="1"/>
          </p:nvPr>
        </p:nvSpPr>
        <p:spPr>
          <a:xfrm>
            <a:off x="457200" y="1600200"/>
            <a:ext cx="8229600" cy="65255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Docker deploy automation tool</a:t>
            </a:r>
          </a:p>
        </p:txBody>
      </p:sp>
      <p:grpSp>
        <p:nvGrpSpPr>
          <p:cNvPr id="74" name="Группа"/>
          <p:cNvGrpSpPr/>
          <p:nvPr/>
        </p:nvGrpSpPr>
        <p:grpSpPr>
          <a:xfrm>
            <a:off x="2636585" y="4715933"/>
            <a:ext cx="3870830" cy="404605"/>
            <a:chOff x="0" y="0"/>
            <a:chExt cx="3870828" cy="404604"/>
          </a:xfrm>
        </p:grpSpPr>
        <p:pic>
          <p:nvPicPr>
            <p:cNvPr id="72" name="fabricio-2.png" descr="fabricio-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92213" y="0"/>
              <a:ext cx="1978616" cy="40460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73" name="fabricio2.png" descr="fabricio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97297" cy="40460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75" name="https://github.com/renskiy/fabricio"/>
          <p:cNvSpPr txBox="1"/>
          <p:nvPr/>
        </p:nvSpPr>
        <p:spPr>
          <a:xfrm>
            <a:off x="2640900" y="5656811"/>
            <a:ext cx="38622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/>
            </a:lvl1pPr>
          </a:lstStyle>
          <a:p>
            <a:pPr/>
            <a:r>
              <a:t>https://github.com/renskiy/fabricio</a:t>
            </a:r>
          </a:p>
        </p:txBody>
      </p:sp>
      <p:grpSp>
        <p:nvGrpSpPr>
          <p:cNvPr id="81" name="Группа"/>
          <p:cNvGrpSpPr/>
          <p:nvPr/>
        </p:nvGrpSpPr>
        <p:grpSpPr>
          <a:xfrm>
            <a:off x="750514" y="2285628"/>
            <a:ext cx="7642972" cy="2318258"/>
            <a:chOff x="0" y="0"/>
            <a:chExt cx="7642971" cy="2318256"/>
          </a:xfrm>
        </p:grpSpPr>
        <p:pic>
          <p:nvPicPr>
            <p:cNvPr id="76" name="Изображение" descr="Изображение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90571" y="332887"/>
              <a:ext cx="1305650" cy="99155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7" name="$ fab"/>
            <p:cNvSpPr txBox="1"/>
            <p:nvPr/>
          </p:nvSpPr>
          <p:spPr>
            <a:xfrm>
              <a:off x="6043819" y="1308252"/>
              <a:ext cx="1599153" cy="565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6073" tIns="16073" rIns="16073" bIns="16073" numCol="1" anchor="ctr">
              <a:noAutofit/>
            </a:bodyPr>
            <a:lstStyle>
              <a:lvl1pPr algn="ctr" defTabSz="825500">
                <a:defRPr b="1" spc="159" sz="3200">
                  <a:solidFill>
                    <a:srgbClr val="42424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$ fab</a:t>
              </a:r>
            </a:p>
          </p:txBody>
        </p:sp>
        <p:pic>
          <p:nvPicPr>
            <p:cNvPr id="78" name="Изображение" descr="Изображение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81880" y="238547"/>
              <a:ext cx="1599153" cy="160297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79" name="large_v-trans.png" descr="large_v-trans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55251" y="0"/>
              <a:ext cx="2388412" cy="2130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python-logo-glassy-286x330.png" descr="python-logo-glassy-286x330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130466"/>
              <a:ext cx="1896085" cy="2187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nstallation and setup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Installation and setup</a:t>
            </a:r>
          </a:p>
        </p:txBody>
      </p:sp>
      <p:sp>
        <p:nvSpPr>
          <p:cNvPr id="84" name="git clone https://github.com/renskiy/fabricio-devopsdays-2017.git"/>
          <p:cNvSpPr txBox="1"/>
          <p:nvPr>
            <p:ph type="body" sz="quarter" idx="1"/>
          </p:nvPr>
        </p:nvSpPr>
        <p:spPr>
          <a:xfrm>
            <a:off x="457200" y="1648933"/>
            <a:ext cx="8229600" cy="367358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git clone https://github.com/renskiy/fabricio-devopsdays-2017.git</a:t>
            </a:r>
          </a:p>
        </p:txBody>
      </p:sp>
      <p:sp>
        <p:nvSpPr>
          <p:cNvPr id="85" name="cd fabricio-devopsdays-2017"/>
          <p:cNvSpPr txBox="1"/>
          <p:nvPr/>
        </p:nvSpPr>
        <p:spPr>
          <a:xfrm>
            <a:off x="457200" y="2254721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cd fabricio-devopsdays-2017</a:t>
            </a:r>
          </a:p>
        </p:txBody>
      </p:sp>
      <p:sp>
        <p:nvSpPr>
          <p:cNvPr id="86" name="vagrant up"/>
          <p:cNvSpPr txBox="1"/>
          <p:nvPr/>
        </p:nvSpPr>
        <p:spPr>
          <a:xfrm>
            <a:off x="457200" y="4081775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vagrant up</a:t>
            </a:r>
          </a:p>
        </p:txBody>
      </p:sp>
      <p:sp>
        <p:nvSpPr>
          <p:cNvPr id="87" name="vagrant ssh docker-1"/>
          <p:cNvSpPr txBox="1"/>
          <p:nvPr/>
        </p:nvSpPr>
        <p:spPr>
          <a:xfrm>
            <a:off x="457200" y="4697253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vagrant ssh docker-1</a:t>
            </a:r>
          </a:p>
        </p:txBody>
      </p:sp>
      <p:sp>
        <p:nvSpPr>
          <p:cNvPr id="88" name="docker info &amp;&amp; docker ps"/>
          <p:cNvSpPr txBox="1"/>
          <p:nvPr/>
        </p:nvSpPr>
        <p:spPr>
          <a:xfrm>
            <a:off x="457200" y="5303042"/>
            <a:ext cx="8229600" cy="367359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info &amp;&amp; docker ps</a:t>
            </a:r>
          </a:p>
        </p:txBody>
      </p:sp>
      <p:sp>
        <p:nvSpPr>
          <p:cNvPr id="89" name="virtualenv fabricio &amp;&amp; source fabricio/bin/activate"/>
          <p:cNvSpPr txBox="1"/>
          <p:nvPr/>
        </p:nvSpPr>
        <p:spPr>
          <a:xfrm>
            <a:off x="457200" y="2860509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virtualenv fabricio &amp;&amp; source fabricio/bin/activate</a:t>
            </a:r>
          </a:p>
        </p:txBody>
      </p:sp>
      <p:sp>
        <p:nvSpPr>
          <p:cNvPr id="90" name="pip install -r requirements.txt"/>
          <p:cNvSpPr txBox="1"/>
          <p:nvPr/>
        </p:nvSpPr>
        <p:spPr>
          <a:xfrm>
            <a:off x="457200" y="346629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pip install -r requirements.txt</a:t>
            </a:r>
          </a:p>
        </p:txBody>
      </p:sp>
      <p:sp>
        <p:nvSpPr>
          <p:cNvPr id="91" name="https://github.com/renskiy/fabricio-devopsdays-2017"/>
          <p:cNvSpPr txBox="1"/>
          <p:nvPr/>
        </p:nvSpPr>
        <p:spPr>
          <a:xfrm>
            <a:off x="1737550" y="5928210"/>
            <a:ext cx="56688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/>
            </a:lvl1pPr>
          </a:lstStyle>
          <a:p>
            <a:pPr/>
            <a:r>
              <a:t>https://github.com/renskiy/fabricio-devopsdays-2017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abricio: Hello World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Fabricio: Hello World</a:t>
            </a:r>
          </a:p>
        </p:txBody>
      </p:sp>
      <p:sp>
        <p:nvSpPr>
          <p:cNvPr id="94" name="fab --list"/>
          <p:cNvSpPr txBox="1"/>
          <p:nvPr>
            <p:ph type="body" sz="quarter" idx="1"/>
          </p:nvPr>
        </p:nvSpPr>
        <p:spPr>
          <a:xfrm>
            <a:off x="457200" y="2055333"/>
            <a:ext cx="8229600" cy="367358"/>
          </a:xfrm>
          <a:prstGeom prst="rect">
            <a:avLst/>
          </a:prstGeom>
          <a:solidFill>
            <a:srgbClr val="F0F0F0"/>
          </a:solidFill>
        </p:spPr>
        <p:txBody>
          <a:bodyPr/>
          <a:lstStyle>
            <a:lvl1pPr marL="0" indent="0"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--list</a:t>
            </a:r>
          </a:p>
        </p:txBody>
      </p:sp>
      <p:sp>
        <p:nvSpPr>
          <p:cNvPr id="95" name="fab nginx"/>
          <p:cNvSpPr txBox="1"/>
          <p:nvPr/>
        </p:nvSpPr>
        <p:spPr>
          <a:xfrm>
            <a:off x="457200" y="2788121"/>
            <a:ext cx="8229600" cy="367358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</a:t>
            </a:r>
          </a:p>
        </p:txBody>
      </p:sp>
      <p:sp>
        <p:nvSpPr>
          <p:cNvPr id="96" name="docker ps"/>
          <p:cNvSpPr txBox="1"/>
          <p:nvPr/>
        </p:nvSpPr>
        <p:spPr>
          <a:xfrm>
            <a:off x="457200" y="3520909"/>
            <a:ext cx="8229600" cy="367358"/>
          </a:xfrm>
          <a:prstGeom prst="rect">
            <a:avLst/>
          </a:prstGeom>
          <a:solidFill>
            <a:srgbClr val="CAEB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docker 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abricio deploy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 deploy</a:t>
            </a:r>
          </a:p>
        </p:txBody>
      </p:sp>
      <p:sp>
        <p:nvSpPr>
          <p:cNvPr id="99" name="deploy = prepare + push +"/>
          <p:cNvSpPr txBox="1"/>
          <p:nvPr/>
        </p:nvSpPr>
        <p:spPr>
          <a:xfrm>
            <a:off x="273588" y="3903402"/>
            <a:ext cx="36929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 b="1"/>
              <a:t>deploy</a:t>
            </a:r>
            <a:r>
              <a:t> = prepare + push +</a:t>
            </a:r>
          </a:p>
        </p:txBody>
      </p:sp>
      <p:pic>
        <p:nvPicPr>
          <p:cNvPr id="100" name="Fabricio deploy-5.png" descr="Fabricio deploy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6619" y="1457688"/>
            <a:ext cx="4730762" cy="5076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7918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abricio deploy params"/>
          <p:cNvSpPr txBox="1"/>
          <p:nvPr>
            <p:ph type="title"/>
          </p:nvPr>
        </p:nvSpPr>
        <p:spPr>
          <a:xfrm>
            <a:off x="1524000" y="89702"/>
            <a:ext cx="7506983" cy="1143001"/>
          </a:xfrm>
          <a:prstGeom prst="rect">
            <a:avLst/>
          </a:prstGeom>
        </p:spPr>
        <p:txBody>
          <a:bodyPr/>
          <a:lstStyle/>
          <a:p>
            <a:pPr/>
            <a:r>
              <a:t>Fabricio deploy params</a:t>
            </a:r>
          </a:p>
        </p:txBody>
      </p:sp>
      <p:sp>
        <p:nvSpPr>
          <p:cNvPr id="103" name="fab nginx"/>
          <p:cNvSpPr txBox="1"/>
          <p:nvPr/>
        </p:nvSpPr>
        <p:spPr>
          <a:xfrm>
            <a:off x="457200" y="1917831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</a:t>
            </a:r>
          </a:p>
        </p:txBody>
      </p:sp>
      <p:sp>
        <p:nvSpPr>
          <p:cNvPr id="104" name="most Fabricio commands are idempotent"/>
          <p:cNvSpPr txBox="1"/>
          <p:nvPr/>
        </p:nvSpPr>
        <p:spPr>
          <a:xfrm>
            <a:off x="2422234" y="1485097"/>
            <a:ext cx="4321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most Fabricio commands are idempotent</a:t>
            </a:r>
          </a:p>
        </p:txBody>
      </p:sp>
      <p:sp>
        <p:nvSpPr>
          <p:cNvPr id="105" name="forced update"/>
          <p:cNvSpPr txBox="1"/>
          <p:nvPr/>
        </p:nvSpPr>
        <p:spPr>
          <a:xfrm>
            <a:off x="3797350" y="2359783"/>
            <a:ext cx="155878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forced update</a:t>
            </a:r>
          </a:p>
        </p:txBody>
      </p:sp>
      <p:sp>
        <p:nvSpPr>
          <p:cNvPr id="106" name="fab nginx:force=yes"/>
          <p:cNvSpPr txBox="1"/>
          <p:nvPr/>
        </p:nvSpPr>
        <p:spPr>
          <a:xfrm>
            <a:off x="457200" y="279251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nginx:force=yes</a:t>
            </a:r>
          </a:p>
        </p:txBody>
      </p:sp>
      <p:sp>
        <p:nvSpPr>
          <p:cNvPr id="107" name="custom image tag"/>
          <p:cNvSpPr txBox="1"/>
          <p:nvPr/>
        </p:nvSpPr>
        <p:spPr>
          <a:xfrm>
            <a:off x="3614236" y="3276998"/>
            <a:ext cx="19235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custom image tag</a:t>
            </a:r>
          </a:p>
        </p:txBody>
      </p:sp>
      <p:sp>
        <p:nvSpPr>
          <p:cNvPr id="108" name="fab nginx:1.11-alpine"/>
          <p:cNvSpPr txBox="1"/>
          <p:nvPr/>
        </p:nvSpPr>
        <p:spPr>
          <a:xfrm>
            <a:off x="457200" y="3752260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nginx:1.11-alpine</a:t>
            </a:r>
          </a:p>
        </p:txBody>
      </p:sp>
      <p:sp>
        <p:nvSpPr>
          <p:cNvPr id="109" name="make backup before update"/>
          <p:cNvSpPr txBox="1"/>
          <p:nvPr/>
        </p:nvSpPr>
        <p:spPr>
          <a:xfrm>
            <a:off x="3083701" y="4236741"/>
            <a:ext cx="298463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make backup before update</a:t>
            </a:r>
          </a:p>
        </p:txBody>
      </p:sp>
      <p:sp>
        <p:nvSpPr>
          <p:cNvPr id="110" name="fab nginx:backup=yes"/>
          <p:cNvSpPr txBox="1"/>
          <p:nvPr/>
        </p:nvSpPr>
        <p:spPr>
          <a:xfrm>
            <a:off x="457200" y="4712004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nginx:backup=yes</a:t>
            </a:r>
          </a:p>
        </p:txBody>
      </p:sp>
      <p:sp>
        <p:nvSpPr>
          <p:cNvPr id="111" name="skip migration"/>
          <p:cNvSpPr txBox="1"/>
          <p:nvPr/>
        </p:nvSpPr>
        <p:spPr>
          <a:xfrm>
            <a:off x="3794281" y="5196485"/>
            <a:ext cx="15818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u="sng"/>
            </a:lvl1pPr>
          </a:lstStyle>
          <a:p>
            <a:pPr/>
            <a:r>
              <a:t>skip migration</a:t>
            </a:r>
          </a:p>
        </p:txBody>
      </p:sp>
      <p:sp>
        <p:nvSpPr>
          <p:cNvPr id="112" name="fab nginx:migrate=no"/>
          <p:cNvSpPr txBox="1"/>
          <p:nvPr/>
        </p:nvSpPr>
        <p:spPr>
          <a:xfrm>
            <a:off x="457200" y="5671747"/>
            <a:ext cx="8229600" cy="367359"/>
          </a:xfrm>
          <a:prstGeom prst="rect">
            <a:avLst/>
          </a:prstGeom>
          <a:solidFill>
            <a:srgbClr val="F0F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fab nginx:migrate=no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5"/>
      <p:bldP build="whole" bldLvl="1" animBg="1" rev="0" advAuto="0" spid="105" grpId="1"/>
      <p:bldP build="whole" bldLvl="1" animBg="1" rev="0" advAuto="0" spid="107" grpId="3"/>
      <p:bldP build="whole" bldLvl="1" animBg="1" rev="0" advAuto="0" spid="111" grpId="7"/>
      <p:bldP build="whole" bldLvl="1" animBg="1" rev="0" advAuto="0" spid="112" grpId="8"/>
      <p:bldP build="whole" bldLvl="1" animBg="1" rev="0" advAuto="0" spid="106" grpId="2"/>
      <p:bldP build="whole" bldLvl="1" animBg="1" rev="0" advAuto="0" spid="108" grpId="4"/>
      <p:bldP build="whole" bldLvl="1" animBg="1" rev="0" advAuto="0" spid="110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