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Montserra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slide" Target="slides/slide1.xml"/><Relationship Id="rId19" Type="http://schemas.openxmlformats.org/officeDocument/2006/relationships/font" Target="fonts/Montserrat-boldItalic.fntdata"/><Relationship Id="rId6" Type="http://schemas.openxmlformats.org/officeDocument/2006/relationships/slide" Target="slides/slide2.xml"/><Relationship Id="rId18" Type="http://schemas.openxmlformats.org/officeDocument/2006/relationships/font" Target="fonts/Montserrat-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lstStyle>
            <a:lvl1pPr indent="0" lvl="0" mar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indent="0" lvl="1" marL="457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indent="0" lvl="2" marL="914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indent="0" lvl="3" marL="1371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indent="0" lvl="4" marL="18288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indent="0" lvl="5" marL="22860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indent="0" lvl="6" marL="27432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indent="0" lvl="7" marL="32004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indent="0" lvl="8" marL="3657600"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 name="Shape 35"/>
        <p:cNvGrpSpPr/>
        <p:nvPr/>
      </p:nvGrpSpPr>
      <p:grpSpPr>
        <a:xfrm>
          <a:off x="0" y="0"/>
          <a:ext cx="0" cy="0"/>
          <a:chOff x="0" y="0"/>
          <a:chExt cx="0" cy="0"/>
        </a:xfrm>
      </p:grpSpPr>
      <p:sp>
        <p:nvSpPr>
          <p:cNvPr id="36" name="Shape 36"/>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37" name="Shape 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47" name="Shape 14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48" name="Shape 14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8" name="Shape 158"/>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Samenvattend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is in de loop der Jaren beschreven en uitgewerkt wat er precies gebeurd binnen het klimaatregelsysteem en wat er fout is gegaan.</a:t>
            </a:r>
            <a:endParaRPr/>
          </a:p>
          <a:p>
            <a:pPr indent="0" lvl="0" marL="0" marR="0" rtl="0" algn="l">
              <a:lnSpc>
                <a:spcPct val="10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Vervolgens is veel onderzoek gedaan naar de verschillende oorzaken hiervan. Dit hebben wij als input gebruikt voor ons project en hebben hier zelf een stukje onderzoek aan toegevoegd.</a:t>
            </a:r>
            <a:br>
              <a:rPr b="0" i="0" lang="en-US" sz="1200" u="none" cap="none" strike="noStrike">
                <a:solidFill>
                  <a:srgbClr val="FFFFFF"/>
                </a:solidFill>
                <a:latin typeface="Calibri"/>
                <a:ea typeface="Calibri"/>
                <a:cs typeface="Calibri"/>
                <a:sym typeface="Calibri"/>
              </a:rPr>
            </a:br>
            <a:r>
              <a:rPr b="0" i="0" lang="en-US" sz="1200" u="none" cap="none" strike="noStrike">
                <a:solidFill>
                  <a:srgbClr val="FFFFFF"/>
                </a:solidFill>
                <a:latin typeface="Calibri"/>
                <a:ea typeface="Calibri"/>
                <a:cs typeface="Calibri"/>
                <a:sym typeface="Calibri"/>
              </a:rPr>
              <a:t>Op dit moment bevinden we ons in de derde stap van dit model en proberen we via de drie genoemde methodes, rule based, Bayesian belief network en neurale netwerken uit de data te voorspellen welke  waardes en situaties “normaal” zijn en welke waardes en situaties afwijkingen vertonen.</a:t>
            </a:r>
            <a:endParaRPr/>
          </a:p>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159" name="Shape 159"/>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Shape 4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45" name="Shape 45"/>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46" name="Shape 46"/>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55" name="Shape 5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lang="en-US">
                <a:solidFill>
                  <a:srgbClr val="000000"/>
                </a:solidFill>
              </a:rPr>
              <a:t>Clusters worden wel gemaakt, maar de tijd om ze te analyseren is er niet meer.</a:t>
            </a:r>
            <a:endParaRPr>
              <a:solidFill>
                <a:srgbClr val="000000"/>
              </a:solidFill>
            </a:endParaRPr>
          </a:p>
        </p:txBody>
      </p:sp>
      <p:sp>
        <p:nvSpPr>
          <p:cNvPr id="56" name="Shape 5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5" name="Shape 6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lang="en-US">
                <a:solidFill>
                  <a:srgbClr val="000000"/>
                </a:solidFill>
              </a:rPr>
              <a:t>Clusters worden wel gemaakt, maar de tijd om ze te analyseren is er niet meer.</a:t>
            </a:r>
            <a:endParaRPr>
              <a:solidFill>
                <a:srgbClr val="000000"/>
              </a:solidFill>
            </a:endParaRPr>
          </a:p>
        </p:txBody>
      </p:sp>
      <p:sp>
        <p:nvSpPr>
          <p:cNvPr id="66" name="Shape 6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5" name="Shape 7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lang="en-US">
                <a:solidFill>
                  <a:srgbClr val="000000"/>
                </a:solidFill>
              </a:rPr>
              <a:t>Clusters worden wel gemaakt, maar de tijd om ze te analyseren is er niet meer.</a:t>
            </a:r>
            <a:endParaRPr>
              <a:solidFill>
                <a:srgbClr val="000000"/>
              </a:solidFill>
            </a:endParaRPr>
          </a:p>
        </p:txBody>
      </p:sp>
      <p:sp>
        <p:nvSpPr>
          <p:cNvPr id="76" name="Shape 7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5" name="Shape 8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lang="en-US">
                <a:solidFill>
                  <a:srgbClr val="000000"/>
                </a:solidFill>
              </a:rPr>
              <a:t>Clusters worden wel gemaakt, maar de tijd om ze te analyseren is er niet meer.</a:t>
            </a:r>
            <a:endParaRPr>
              <a:solidFill>
                <a:srgbClr val="000000"/>
              </a:solidFill>
            </a:endParaRPr>
          </a:p>
        </p:txBody>
      </p:sp>
      <p:sp>
        <p:nvSpPr>
          <p:cNvPr id="86" name="Shape 8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95" name="Shape 95"/>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1400"/>
              <a:buFont typeface="Calibri"/>
              <a:buNone/>
            </a:pPr>
            <a:r>
              <a:t/>
            </a:r>
            <a:endParaRPr b="0" i="0" sz="1200" u="none" cap="none" strike="noStrike">
              <a:solidFill>
                <a:schemeClr val="lt1"/>
              </a:solidFill>
              <a:latin typeface="Calibri"/>
              <a:ea typeface="Calibri"/>
              <a:cs typeface="Calibri"/>
              <a:sym typeface="Calibri"/>
            </a:endParaRPr>
          </a:p>
        </p:txBody>
      </p:sp>
      <p:sp>
        <p:nvSpPr>
          <p:cNvPr id="96" name="Shape 96"/>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27" name="Shape 12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28" name="Shape 12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37" name="Shape 137"/>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400"/>
              <a:buFont typeface="Calibri"/>
              <a:buNone/>
            </a:pPr>
            <a:r>
              <a:rPr b="0" i="0" lang="en-US" sz="1200" u="none" cap="none" strike="noStrike">
                <a:solidFill>
                  <a:schemeClr val="lt1"/>
                </a:solidFill>
                <a:latin typeface="Calibri"/>
                <a:ea typeface="Calibri"/>
                <a:cs typeface="Calibri"/>
                <a:sym typeface="Calibri"/>
              </a:rPr>
              <a:t>Deze methode maakt gebruik van </a:t>
            </a:r>
            <a:endParaRPr/>
          </a:p>
        </p:txBody>
      </p:sp>
      <p:sp>
        <p:nvSpPr>
          <p:cNvPr id="138" name="Shape 138"/>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Clr>
                <a:schemeClr val="lt1"/>
              </a:buClr>
              <a:buSzPts val="6000"/>
              <a:buFont typeface="Calibri"/>
              <a:buNone/>
              <a:defRPr b="0" i="0" sz="60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indent="0" lvl="0" marL="0" marR="0" rtl="0" algn="ctr">
              <a:lnSpc>
                <a:spcPct val="90000"/>
              </a:lnSpc>
              <a:spcBef>
                <a:spcPts val="1000"/>
              </a:spcBef>
              <a:spcAft>
                <a:spcPts val="0"/>
              </a:spcAft>
              <a:buClr>
                <a:schemeClr val="lt1"/>
              </a:buClr>
              <a:buSzPts val="2400"/>
              <a:buFont typeface="Arial"/>
              <a:buNone/>
              <a:defRPr b="0" i="0" sz="2400" u="none" cap="none" strike="noStrike">
                <a:solidFill>
                  <a:schemeClr val="lt1"/>
                </a:solidFill>
                <a:latin typeface="Calibri"/>
                <a:ea typeface="Calibri"/>
                <a:cs typeface="Calibri"/>
                <a:sym typeface="Calibri"/>
              </a:defRPr>
            </a:lvl1pPr>
            <a:lvl2pPr indent="0" lvl="1" marL="457200" marR="0" rtl="0" algn="ctr">
              <a:lnSpc>
                <a:spcPct val="90000"/>
              </a:lnSpc>
              <a:spcBef>
                <a:spcPts val="500"/>
              </a:spcBef>
              <a:spcAft>
                <a:spcPts val="0"/>
              </a:spcAft>
              <a:buClr>
                <a:schemeClr val="lt1"/>
              </a:buClr>
              <a:buSzPts val="2000"/>
              <a:buFont typeface="Arial"/>
              <a:buNone/>
              <a:defRPr b="0" i="0" sz="2000" u="none" cap="none" strike="noStrike">
                <a:solidFill>
                  <a:schemeClr val="lt1"/>
                </a:solidFill>
                <a:latin typeface="Calibri"/>
                <a:ea typeface="Calibri"/>
                <a:cs typeface="Calibri"/>
                <a:sym typeface="Calibri"/>
              </a:defRPr>
            </a:lvl2pPr>
            <a:lvl3pPr indent="0" lvl="2" marL="914400" marR="0" rtl="0" algn="ctr">
              <a:lnSpc>
                <a:spcPct val="90000"/>
              </a:lnSpc>
              <a:spcBef>
                <a:spcPts val="500"/>
              </a:spcBef>
              <a:spcAft>
                <a:spcPts val="0"/>
              </a:spcAft>
              <a:buClr>
                <a:schemeClr val="lt1"/>
              </a:buClr>
              <a:buSzPts val="1800"/>
              <a:buFont typeface="Arial"/>
              <a:buNone/>
              <a:defRPr b="0" i="0" sz="1800" u="none" cap="none" strike="noStrike">
                <a:solidFill>
                  <a:schemeClr val="lt1"/>
                </a:solidFill>
                <a:latin typeface="Calibri"/>
                <a:ea typeface="Calibri"/>
                <a:cs typeface="Calibri"/>
                <a:sym typeface="Calibri"/>
              </a:defRPr>
            </a:lvl3pPr>
            <a:lvl4pPr indent="0" lvl="3" marL="1371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4pPr>
            <a:lvl5pPr indent="0" lvl="4" marL="18288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5pPr>
            <a:lvl6pPr indent="0" lvl="5" marL="22860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6pPr>
            <a:lvl7pPr indent="0" lvl="6" marL="27432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7pPr>
            <a:lvl8pPr indent="0" lvl="7" marL="32004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8pPr>
            <a:lvl9pPr indent="0" lvl="8" marL="3657600" marR="0" rtl="0" algn="ctr">
              <a:lnSpc>
                <a:spcPct val="90000"/>
              </a:lnSpc>
              <a:spcBef>
                <a:spcPts val="5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23" name="Shape 23"/>
          <p:cNvSpPr txBox="1"/>
          <p:nvPr>
            <p:ph idx="1" type="body"/>
          </p:nvPr>
        </p:nvSpPr>
        <p:spPr>
          <a:xfrm>
            <a:off x="4914899" y="1065862"/>
            <a:ext cx="7277100" cy="4726200"/>
          </a:xfrm>
          <a:prstGeom prst="rect">
            <a:avLst/>
          </a:prstGeom>
          <a:noFill/>
          <a:ln>
            <a:noFill/>
          </a:ln>
        </p:spPr>
        <p:txBody>
          <a:bodyPr anchorCtr="0" anchor="ctr" bIns="91425" lIns="91425" spcFirstLastPara="1" rIns="91425" wrap="square" tIns="91425"/>
          <a:lstStyle>
            <a:lvl1pPr indent="-355600" lvl="0" marL="457200" marR="0" rtl="0" algn="l">
              <a:lnSpc>
                <a:spcPct val="90000"/>
              </a:lnSpc>
              <a:spcBef>
                <a:spcPts val="0"/>
              </a:spcBef>
              <a:spcAft>
                <a:spcPts val="0"/>
              </a:spcAft>
              <a:buClr>
                <a:schemeClr val="lt1"/>
              </a:buClr>
              <a:buSzPts val="2000"/>
              <a:buFont typeface="Arial"/>
              <a:buChar char="•"/>
              <a:defRPr b="0" i="0" sz="2000" u="none" cap="none" strike="noStrike">
                <a:solidFill>
                  <a:schemeClr val="lt1"/>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24" name="Shape 2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5" name="Shape 2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26" name="Shape 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pic>
        <p:nvPicPr>
          <p:cNvPr id="27" name="Shape 27"/>
          <p:cNvPicPr preferRelativeResize="0"/>
          <p:nvPr/>
        </p:nvPicPr>
        <p:blipFill rotWithShape="1">
          <a:blip r:embed="rId2">
            <a:alphaModFix amt="50000"/>
          </a:blip>
          <a:srcRect b="2629" l="0" r="0" t="13096"/>
          <a:stretch/>
        </p:blipFill>
        <p:spPr>
          <a:xfrm>
            <a:off x="20" y="10"/>
            <a:ext cx="12191979" cy="6857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28" name="Shape 28"/>
        <p:cNvGrpSpPr/>
        <p:nvPr/>
      </p:nvGrpSpPr>
      <p:grpSpPr>
        <a:xfrm>
          <a:off x="0" y="0"/>
          <a:ext cx="0" cy="0"/>
          <a:chOff x="0" y="0"/>
          <a:chExt cx="0" cy="0"/>
        </a:xfrm>
      </p:grpSpPr>
      <p:sp>
        <p:nvSpPr>
          <p:cNvPr id="29" name="Shape 29"/>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Clr>
                <a:schemeClr val="lt1"/>
              </a:buClr>
              <a:buSzPts val="3200"/>
              <a:buFont typeface="Calibri"/>
              <a:buNone/>
              <a:defRPr b="0" i="0" sz="32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30" name="Shape 30"/>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lt1"/>
              </a:buClr>
              <a:buSzPts val="3200"/>
              <a:buFont typeface="Arial"/>
              <a:buChar char="•"/>
              <a:defRPr b="0" i="0" sz="3200" u="none" cap="none" strike="noStrike">
                <a:solidFill>
                  <a:schemeClr val="lt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9pPr>
          </a:lstStyle>
          <a:p/>
        </p:txBody>
      </p:sp>
      <p:sp>
        <p:nvSpPr>
          <p:cNvPr id="31" name="Shape 31"/>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lt1"/>
              </a:buClr>
              <a:buSzPts val="1600"/>
              <a:buFont typeface="Arial"/>
              <a:buNone/>
              <a:defRPr b="0" i="0" sz="1600" u="none" cap="none" strike="noStrike">
                <a:solidFill>
                  <a:schemeClr val="lt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lt1"/>
              </a:buClr>
              <a:buSzPts val="1000"/>
              <a:buFont typeface="Arial"/>
              <a:buNone/>
              <a:defRPr b="0" i="0" sz="1000" u="none" cap="none" strike="noStrike">
                <a:solidFill>
                  <a:schemeClr val="lt1"/>
                </a:solidFill>
                <a:latin typeface="Calibri"/>
                <a:ea typeface="Calibri"/>
                <a:cs typeface="Calibri"/>
                <a:sym typeface="Calibri"/>
              </a:defRPr>
            </a:lvl9pPr>
          </a:lstStyle>
          <a:p/>
        </p:txBody>
      </p:sp>
      <p:sp>
        <p:nvSpPr>
          <p:cNvPr id="32" name="Shape 3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3" name="Shape 3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34" name="Shape 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indent="0" lvl="0" mar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indent="0" lvl="1">
              <a:spcBef>
                <a:spcPts val="0"/>
              </a:spcBef>
              <a:spcAft>
                <a:spcPts val="0"/>
              </a:spcAft>
              <a:buSzPts val="1400"/>
              <a:buFont typeface="Arial"/>
              <a:buNone/>
              <a:defRPr sz="1800"/>
            </a:lvl2pPr>
            <a:lvl3pPr indent="0" lvl="2">
              <a:spcBef>
                <a:spcPts val="0"/>
              </a:spcBef>
              <a:spcAft>
                <a:spcPts val="0"/>
              </a:spcAft>
              <a:buSzPts val="1400"/>
              <a:buFont typeface="Arial"/>
              <a:buNone/>
              <a:defRPr sz="1800"/>
            </a:lvl3pPr>
            <a:lvl4pPr indent="0" lvl="3">
              <a:spcBef>
                <a:spcPts val="0"/>
              </a:spcBef>
              <a:spcAft>
                <a:spcPts val="0"/>
              </a:spcAft>
              <a:buSzPts val="1400"/>
              <a:buFont typeface="Arial"/>
              <a:buNone/>
              <a:defRPr sz="1800"/>
            </a:lvl4pPr>
            <a:lvl5pPr indent="0" lvl="4">
              <a:spcBef>
                <a:spcPts val="0"/>
              </a:spcBef>
              <a:spcAft>
                <a:spcPts val="0"/>
              </a:spcAft>
              <a:buSzPts val="1400"/>
              <a:buFont typeface="Arial"/>
              <a:buNone/>
              <a:defRPr sz="1800"/>
            </a:lvl5pPr>
            <a:lvl6pPr indent="0" lvl="5">
              <a:spcBef>
                <a:spcPts val="0"/>
              </a:spcBef>
              <a:spcAft>
                <a:spcPts val="0"/>
              </a:spcAft>
              <a:buSzPts val="1400"/>
              <a:buFont typeface="Arial"/>
              <a:buNone/>
              <a:defRPr sz="1800"/>
            </a:lvl6pPr>
            <a:lvl7pPr indent="0" lvl="6">
              <a:spcBef>
                <a:spcPts val="0"/>
              </a:spcBef>
              <a:spcAft>
                <a:spcPts val="0"/>
              </a:spcAft>
              <a:buSzPts val="1400"/>
              <a:buFont typeface="Arial"/>
              <a:buNone/>
              <a:defRPr sz="1800"/>
            </a:lvl7pPr>
            <a:lvl8pPr indent="0" lvl="7">
              <a:spcBef>
                <a:spcPts val="0"/>
              </a:spcBef>
              <a:spcAft>
                <a:spcPts val="0"/>
              </a:spcAft>
              <a:buSzPts val="1400"/>
              <a:buFont typeface="Arial"/>
              <a:buNone/>
              <a:defRPr sz="1800"/>
            </a:lvl8pPr>
            <a:lvl9pPr indent="0" lvl="8">
              <a:spcBef>
                <a:spcPts val="0"/>
              </a:spcBef>
              <a:spcAft>
                <a:spcPts val="0"/>
              </a:spcAft>
              <a:buSzPts val="1400"/>
              <a:buFont typeface="Arial"/>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indent="0" lvl="0" marL="0" marR="0" rtl="0" algn="l">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indent="0" lvl="0" marL="0" marR="0" rtl="0" algn="ctr">
              <a:lnSpc>
                <a:spcPct val="100000"/>
              </a:lnSpc>
              <a:spcBef>
                <a:spcPts val="0"/>
              </a:spcBef>
              <a:spcAft>
                <a:spcPts val="0"/>
              </a:spcAft>
              <a:buClr>
                <a:schemeClr val="lt1"/>
              </a:buClr>
              <a:buSzPts val="1400"/>
              <a:buFont typeface="Calibri"/>
              <a:buNone/>
              <a:defRPr b="0" i="0" sz="1200" u="none" cap="none" strike="noStrike">
                <a:solidFill>
                  <a:schemeClr val="lt1"/>
                </a:solidFill>
                <a:latin typeface="Calibri"/>
                <a:ea typeface="Calibri"/>
                <a:cs typeface="Calibri"/>
                <a:sym typeface="Calibri"/>
              </a:defRPr>
            </a:lvl1pPr>
            <a:lvl2pPr indent="0" lvl="1" marL="457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2pPr>
            <a:lvl3pPr indent="0" lvl="2" marL="914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3pPr>
            <a:lvl4pPr indent="0" lvl="3" marL="1371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4pPr>
            <a:lvl5pPr indent="0" lvl="4" marL="18288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5pPr>
            <a:lvl6pPr indent="0" lvl="5" marL="22860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6pPr>
            <a:lvl7pPr indent="0" lvl="6" marL="27432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7pPr>
            <a:lvl8pPr indent="0" lvl="7" marL="32004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8pPr>
            <a:lvl9pPr indent="0" lvl="8" marL="3657600" marR="0" rtl="0" algn="l">
              <a:lnSpc>
                <a:spcPct val="100000"/>
              </a:lnSpc>
              <a:spcBef>
                <a:spcPts val="0"/>
              </a:spcBef>
              <a:spcAft>
                <a:spcPts val="0"/>
              </a:spcAft>
              <a:buClr>
                <a:schemeClr val="lt1"/>
              </a:buClr>
              <a:buSzPts val="1400"/>
              <a:buFont typeface="Calibri"/>
              <a:buNone/>
              <a:defRPr b="0" i="0" sz="1800" u="none" cap="none" strike="noStrike">
                <a:solidFill>
                  <a:schemeClr val="lt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1200"/>
              <a:buFont typeface="Calibri"/>
              <a:buNone/>
            </a:pPr>
            <a:fld id="{00000000-1234-1234-1234-123412341234}" type="slidenum">
              <a:rPr b="0" i="0" lang="en-US" sz="1200" u="none" cap="none" strike="noStrike">
                <a:solidFill>
                  <a:schemeClr val="lt1"/>
                </a:solidFill>
                <a:latin typeface="Calibri"/>
                <a:ea typeface="Calibri"/>
                <a:cs typeface="Calibri"/>
                <a:sym typeface="Calibri"/>
              </a:rPr>
              <a:t>‹#›</a:t>
            </a:fld>
            <a:endParaRPr b="0" i="0" sz="1200" u="none" cap="none" strike="noStrike">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 Id="rId4"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C0C0C"/>
        </a:solidFill>
      </p:bgPr>
    </p:bg>
    <p:spTree>
      <p:nvGrpSpPr>
        <p:cNvPr id="38" name="Shape 38"/>
        <p:cNvGrpSpPr/>
        <p:nvPr/>
      </p:nvGrpSpPr>
      <p:grpSpPr>
        <a:xfrm>
          <a:off x="0" y="0"/>
          <a:ext cx="0" cy="0"/>
          <a:chOff x="0" y="0"/>
          <a:chExt cx="0" cy="0"/>
        </a:xfrm>
      </p:grpSpPr>
      <p:pic>
        <p:nvPicPr>
          <p:cNvPr id="39" name="Shape 39"/>
          <p:cNvPicPr preferRelativeResize="0"/>
          <p:nvPr/>
        </p:nvPicPr>
        <p:blipFill rotWithShape="1">
          <a:blip r:embed="rId3">
            <a:alphaModFix/>
          </a:blip>
          <a:srcRect b="7220" l="0" r="0" t="36600"/>
          <a:stretch/>
        </p:blipFill>
        <p:spPr>
          <a:xfrm>
            <a:off x="20" y="10"/>
            <a:ext cx="12191980" cy="4571990"/>
          </a:xfrm>
          <a:prstGeom prst="rect">
            <a:avLst/>
          </a:prstGeom>
          <a:noFill/>
          <a:ln>
            <a:noFill/>
          </a:ln>
        </p:spPr>
      </p:pic>
      <p:cxnSp>
        <p:nvCxnSpPr>
          <p:cNvPr id="40" name="Shape 40"/>
          <p:cNvCxnSpPr/>
          <p:nvPr/>
        </p:nvCxnSpPr>
        <p:spPr>
          <a:xfrm rot="10800000">
            <a:off x="8386843" y="5340306"/>
            <a:ext cx="0" cy="914400"/>
          </a:xfrm>
          <a:prstGeom prst="straightConnector1">
            <a:avLst/>
          </a:prstGeom>
          <a:noFill/>
          <a:ln cap="flat" cmpd="sng" w="19050">
            <a:solidFill>
              <a:srgbClr val="FFFFFF">
                <a:alpha val="80000"/>
              </a:srgbClr>
            </a:solidFill>
            <a:prstDash val="solid"/>
            <a:miter lim="800000"/>
            <a:headEnd len="med" w="med" type="none"/>
            <a:tailEnd len="med" w="med" type="none"/>
          </a:ln>
        </p:spPr>
      </p:cxnSp>
      <p:sp>
        <p:nvSpPr>
          <p:cNvPr id="41" name="Shape 41"/>
          <p:cNvSpPr txBox="1"/>
          <p:nvPr>
            <p:ph type="ctrTitle"/>
          </p:nvPr>
        </p:nvSpPr>
        <p:spPr>
          <a:xfrm>
            <a:off x="433136" y="5091762"/>
            <a:ext cx="7834193" cy="126458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5400"/>
              <a:buFont typeface="Montserrat"/>
              <a:buNone/>
            </a:pPr>
            <a:r>
              <a:rPr b="0" i="0" lang="en-US" sz="5400" u="none" cap="none" strike="noStrike">
                <a:solidFill>
                  <a:schemeClr val="lt1"/>
                </a:solidFill>
                <a:latin typeface="Montserrat"/>
                <a:ea typeface="Montserrat"/>
                <a:cs typeface="Montserrat"/>
                <a:sym typeface="Montserrat"/>
              </a:rPr>
              <a:t>Project: </a:t>
            </a:r>
            <a:br>
              <a:rPr b="0" i="0" lang="en-US" sz="5400" u="none" cap="none" strike="noStrike">
                <a:solidFill>
                  <a:schemeClr val="lt1"/>
                </a:solidFill>
                <a:latin typeface="Montserrat"/>
                <a:ea typeface="Montserrat"/>
                <a:cs typeface="Montserrat"/>
                <a:sym typeface="Montserrat"/>
              </a:rPr>
            </a:br>
            <a:r>
              <a:rPr b="0" i="0" lang="en-US" sz="5400" u="none" cap="none" strike="noStrike">
                <a:solidFill>
                  <a:schemeClr val="lt1"/>
                </a:solidFill>
                <a:latin typeface="Montserrat"/>
                <a:ea typeface="Montserrat"/>
                <a:cs typeface="Montserrat"/>
                <a:sym typeface="Montserrat"/>
              </a:rPr>
              <a:t>Smart Building HHS</a:t>
            </a:r>
            <a:endParaRPr/>
          </a:p>
        </p:txBody>
      </p:sp>
      <p:sp>
        <p:nvSpPr>
          <p:cNvPr id="42" name="Shape 42"/>
          <p:cNvSpPr txBox="1"/>
          <p:nvPr>
            <p:ph idx="1" type="subTitle"/>
          </p:nvPr>
        </p:nvSpPr>
        <p:spPr>
          <a:xfrm>
            <a:off x="8582997" y="5091763"/>
            <a:ext cx="2974200" cy="12645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R. Starke</a:t>
            </a:r>
            <a:endParaRPr sz="2000">
              <a:latin typeface="Montserrat"/>
              <a:ea typeface="Montserrat"/>
              <a:cs typeface="Montserrat"/>
              <a:sym typeface="Montserrat"/>
            </a:endParaRPr>
          </a:p>
          <a:p>
            <a:pPr indent="0" lvl="0" marL="0" marR="0" rtl="0" algn="l">
              <a:lnSpc>
                <a:spcPct val="100000"/>
              </a:lnSpc>
              <a:spcBef>
                <a:spcPts val="1000"/>
              </a:spcBef>
              <a:spcAft>
                <a:spcPts val="0"/>
              </a:spcAft>
              <a:buClr>
                <a:schemeClr val="lt1"/>
              </a:buClr>
              <a:buSzPts val="2000"/>
              <a:buFont typeface="Arial"/>
              <a:buNone/>
            </a:pPr>
            <a:r>
              <a:rPr lang="en-US" sz="2000">
                <a:latin typeface="Montserrat"/>
                <a:ea typeface="Montserrat"/>
                <a:cs typeface="Montserrat"/>
                <a:sym typeface="Montserrat"/>
              </a:rPr>
              <a:t>R. Voermans</a:t>
            </a:r>
            <a:endParaRPr sz="200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49" name="Shape 149"/>
        <p:cNvGrpSpPr/>
        <p:nvPr/>
      </p:nvGrpSpPr>
      <p:grpSpPr>
        <a:xfrm>
          <a:off x="0" y="0"/>
          <a:ext cx="0" cy="0"/>
          <a:chOff x="0" y="0"/>
          <a:chExt cx="0" cy="0"/>
        </a:xfrm>
      </p:grpSpPr>
      <p:sp>
        <p:nvSpPr>
          <p:cNvPr id="150" name="Shape 150"/>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51" name="Shape 15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52" name="Shape 152"/>
          <p:cNvCxnSpPr/>
          <p:nvPr/>
        </p:nvCxnSpPr>
        <p:spPr>
          <a:xfrm>
            <a:off x="5082472" y="23243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53" name="Shape 153"/>
          <p:cNvSpPr txBox="1"/>
          <p:nvPr>
            <p:ph type="title"/>
          </p:nvPr>
        </p:nvSpPr>
        <p:spPr>
          <a:xfrm>
            <a:off x="271150" y="865025"/>
            <a:ext cx="3996900" cy="2152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a:t>Applied Data Science goes Chinese!</a:t>
            </a:r>
            <a:endParaRPr/>
          </a:p>
        </p:txBody>
      </p:sp>
      <p:sp>
        <p:nvSpPr>
          <p:cNvPr id="154" name="Shape 154"/>
          <p:cNvSpPr txBox="1"/>
          <p:nvPr>
            <p:ph type="title"/>
          </p:nvPr>
        </p:nvSpPr>
        <p:spPr>
          <a:xfrm>
            <a:off x="271150" y="2773825"/>
            <a:ext cx="4479600" cy="24573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FFFFFF"/>
              </a:buClr>
              <a:buSzPts val="4000"/>
              <a:buFont typeface="Calibri"/>
              <a:buNone/>
            </a:pPr>
            <a:r>
              <a:rPr lang="en-US" sz="2800"/>
              <a:t>Wanneer: Vr. 02-02-2018</a:t>
            </a:r>
            <a:endParaRPr sz="2800"/>
          </a:p>
          <a:p>
            <a:pPr indent="0" lvl="0" marL="0" marR="0" rtl="0" algn="l">
              <a:lnSpc>
                <a:spcPct val="90000"/>
              </a:lnSpc>
              <a:spcBef>
                <a:spcPts val="0"/>
              </a:spcBef>
              <a:spcAft>
                <a:spcPts val="0"/>
              </a:spcAft>
              <a:buClr>
                <a:srgbClr val="FFFFFF"/>
              </a:buClr>
              <a:buSzPts val="4000"/>
              <a:buFont typeface="Calibri"/>
              <a:buNone/>
            </a:pPr>
            <a:r>
              <a:rPr lang="en-US" sz="2800"/>
              <a:t>Waar: Royal Palace, Delft</a:t>
            </a:r>
            <a:endParaRPr sz="2800"/>
          </a:p>
          <a:p>
            <a:pPr indent="0" lvl="0" marL="0" marR="0" rtl="0" algn="l">
              <a:lnSpc>
                <a:spcPct val="90000"/>
              </a:lnSpc>
              <a:spcBef>
                <a:spcPts val="0"/>
              </a:spcBef>
              <a:spcAft>
                <a:spcPts val="0"/>
              </a:spcAft>
              <a:buClr>
                <a:srgbClr val="FFFFFF"/>
              </a:buClr>
              <a:buSzPts val="4000"/>
              <a:buFont typeface="Calibri"/>
              <a:buNone/>
            </a:pPr>
            <a:r>
              <a:t/>
            </a:r>
            <a:endParaRPr sz="2800"/>
          </a:p>
          <a:p>
            <a:pPr indent="0" lvl="0" marL="0" marR="0" rtl="0" algn="l">
              <a:lnSpc>
                <a:spcPct val="90000"/>
              </a:lnSpc>
              <a:spcBef>
                <a:spcPts val="0"/>
              </a:spcBef>
              <a:spcAft>
                <a:spcPts val="0"/>
              </a:spcAft>
              <a:buClr>
                <a:srgbClr val="FFFFFF"/>
              </a:buClr>
              <a:buSzPts val="4000"/>
              <a:buFont typeface="Calibri"/>
              <a:buNone/>
            </a:pPr>
            <a:r>
              <a:rPr lang="en-US" sz="2800"/>
              <a:t>Opgeven bij: Gudjon of Laura</a:t>
            </a:r>
            <a:endParaRPr sz="2800"/>
          </a:p>
          <a:p>
            <a:pPr indent="0" lvl="0" marL="0" marR="0" rtl="0" algn="l">
              <a:lnSpc>
                <a:spcPct val="90000"/>
              </a:lnSpc>
              <a:spcBef>
                <a:spcPts val="0"/>
              </a:spcBef>
              <a:spcAft>
                <a:spcPts val="0"/>
              </a:spcAft>
              <a:buClr>
                <a:srgbClr val="FFFFFF"/>
              </a:buClr>
              <a:buSzPts val="4000"/>
              <a:buFont typeface="Calibri"/>
              <a:buNone/>
            </a:pPr>
            <a:r>
              <a:rPr lang="en-US" sz="2800"/>
              <a:t>Kosten: € 26,50 3 uur lang</a:t>
            </a:r>
            <a:endParaRPr sz="2800"/>
          </a:p>
          <a:p>
            <a:pPr indent="0" lvl="0" marL="0" marR="0" rtl="0" algn="l">
              <a:lnSpc>
                <a:spcPct val="90000"/>
              </a:lnSpc>
              <a:spcBef>
                <a:spcPts val="0"/>
              </a:spcBef>
              <a:spcAft>
                <a:spcPts val="0"/>
              </a:spcAft>
              <a:buClr>
                <a:srgbClr val="FFFFFF"/>
              </a:buClr>
              <a:buSzPts val="4000"/>
              <a:buFont typeface="Calibri"/>
              <a:buNone/>
            </a:pPr>
            <a:r>
              <a:t/>
            </a:r>
            <a:endParaRPr sz="2800"/>
          </a:p>
          <a:p>
            <a:pPr indent="0" lvl="0" marL="0" marR="0" rtl="0" algn="l">
              <a:lnSpc>
                <a:spcPct val="90000"/>
              </a:lnSpc>
              <a:spcBef>
                <a:spcPts val="0"/>
              </a:spcBef>
              <a:spcAft>
                <a:spcPts val="0"/>
              </a:spcAft>
              <a:buClr>
                <a:srgbClr val="FFFFFF"/>
              </a:buClr>
              <a:buSzPts val="4000"/>
              <a:buFont typeface="Calibri"/>
              <a:buNone/>
            </a:pPr>
            <a:r>
              <a:rPr lang="en-US" sz="2800"/>
              <a:t>               </a:t>
            </a:r>
            <a:r>
              <a:rPr b="1" lang="en-US" sz="2800"/>
              <a:t>¡Vooraf betalen!</a:t>
            </a:r>
            <a:endParaRPr b="1" sz="2800"/>
          </a:p>
        </p:txBody>
      </p:sp>
      <p:pic>
        <p:nvPicPr>
          <p:cNvPr id="155" name="Shape 155"/>
          <p:cNvPicPr preferRelativeResize="0"/>
          <p:nvPr/>
        </p:nvPicPr>
        <p:blipFill>
          <a:blip r:embed="rId4">
            <a:alphaModFix/>
          </a:blip>
          <a:stretch>
            <a:fillRect/>
          </a:stretch>
        </p:blipFill>
        <p:spPr>
          <a:xfrm>
            <a:off x="8780025" y="1981600"/>
            <a:ext cx="1905000" cy="339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160" name="Shape 160"/>
        <p:cNvGrpSpPr/>
        <p:nvPr/>
      </p:nvGrpSpPr>
      <p:grpSpPr>
        <a:xfrm>
          <a:off x="0" y="0"/>
          <a:ext cx="0" cy="0"/>
          <a:chOff x="0" y="0"/>
          <a:chExt cx="0" cy="0"/>
        </a:xfrm>
      </p:grpSpPr>
      <p:sp>
        <p:nvSpPr>
          <p:cNvPr id="161" name="Shape 161"/>
          <p:cNvSpPr/>
          <p:nvPr/>
        </p:nvSpPr>
        <p:spPr>
          <a:xfrm>
            <a:off x="0" y="0"/>
            <a:ext cx="12192000" cy="6857999"/>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2" name="Shape 162"/>
          <p:cNvPicPr preferRelativeResize="0"/>
          <p:nvPr/>
        </p:nvPicPr>
        <p:blipFill rotWithShape="1">
          <a:blip r:embed="rId3">
            <a:alphaModFix amt="50000"/>
          </a:blip>
          <a:srcRect b="2631" l="0" r="0" t="13098"/>
          <a:stretch/>
        </p:blipFill>
        <p:spPr>
          <a:xfrm>
            <a:off x="20" y="10"/>
            <a:ext cx="12191980" cy="6857990"/>
          </a:xfrm>
          <a:prstGeom prst="rect">
            <a:avLst/>
          </a:prstGeom>
          <a:noFill/>
          <a:ln>
            <a:noFill/>
          </a:ln>
        </p:spPr>
      </p:pic>
      <p:sp>
        <p:nvSpPr>
          <p:cNvPr id="163" name="Shape 163"/>
          <p:cNvSpPr txBox="1"/>
          <p:nvPr/>
        </p:nvSpPr>
        <p:spPr>
          <a:xfrm>
            <a:off x="161060" y="3068311"/>
            <a:ext cx="11869880" cy="721375"/>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Vragen?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58"/>
          </a:schemeClr>
        </a:solidFill>
      </p:bgPr>
    </p:bg>
    <p:spTree>
      <p:nvGrpSpPr>
        <p:cNvPr id="47" name="Shape 47"/>
        <p:cNvGrpSpPr/>
        <p:nvPr/>
      </p:nvGrpSpPr>
      <p:grpSpPr>
        <a:xfrm>
          <a:off x="0" y="0"/>
          <a:ext cx="0" cy="0"/>
          <a:chOff x="0" y="0"/>
          <a:chExt cx="0" cy="0"/>
        </a:xfrm>
      </p:grpSpPr>
      <p:sp>
        <p:nvSpPr>
          <p:cNvPr id="48" name="Shape 4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49" name="Shape 49"/>
          <p:cNvPicPr preferRelativeResize="0"/>
          <p:nvPr/>
        </p:nvPicPr>
        <p:blipFill rotWithShape="1">
          <a:blip r:embed="rId3">
            <a:alphaModFix amt="35000"/>
          </a:blip>
          <a:srcRect b="0" l="0" r="0" t="15730"/>
          <a:stretch/>
        </p:blipFill>
        <p:spPr>
          <a:xfrm>
            <a:off x="0" y="0"/>
            <a:ext cx="12191980" cy="6857999"/>
          </a:xfrm>
          <a:prstGeom prst="rect">
            <a:avLst/>
          </a:prstGeom>
          <a:noFill/>
          <a:ln>
            <a:noFill/>
          </a:ln>
          <a:effectLst>
            <a:outerShdw blurRad="50800" rotWithShape="0" algn="ctr" dir="5400000" dist="50800">
              <a:srgbClr val="000000">
                <a:alpha val="27058"/>
              </a:srgbClr>
            </a:outerShdw>
          </a:effectLst>
        </p:spPr>
      </p:pic>
      <p:cxnSp>
        <p:nvCxnSpPr>
          <p:cNvPr id="50" name="Shape 5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51" name="Shape 51"/>
          <p:cNvSpPr txBox="1"/>
          <p:nvPr>
            <p:ph type="title"/>
          </p:nvPr>
        </p:nvSpPr>
        <p:spPr>
          <a:xfrm>
            <a:off x="838201" y="1065862"/>
            <a:ext cx="3313164" cy="4726276"/>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b="0" i="0" lang="en-US" sz="4000" u="none" cap="none" strike="noStrike">
                <a:solidFill>
                  <a:srgbClr val="FFFFFF"/>
                </a:solidFill>
                <a:latin typeface="Montserrat"/>
                <a:ea typeface="Montserrat"/>
                <a:cs typeface="Montserrat"/>
                <a:sym typeface="Montserrat"/>
              </a:rPr>
              <a:t>Inhoud</a:t>
            </a:r>
            <a:endParaRPr/>
          </a:p>
        </p:txBody>
      </p:sp>
      <p:sp>
        <p:nvSpPr>
          <p:cNvPr id="52" name="Shape 52"/>
          <p:cNvSpPr txBox="1"/>
          <p:nvPr>
            <p:ph idx="1" type="body"/>
          </p:nvPr>
        </p:nvSpPr>
        <p:spPr>
          <a:xfrm>
            <a:off x="5143499" y="1065862"/>
            <a:ext cx="7277100" cy="4726200"/>
          </a:xfrm>
          <a:prstGeom prst="rect">
            <a:avLst/>
          </a:prstGeom>
          <a:noFill/>
          <a:ln>
            <a:noFill/>
          </a:ln>
        </p:spPr>
        <p:txBody>
          <a:bodyPr anchorCtr="0" anchor="ctr" bIns="45700" lIns="91425" spcFirstLastPara="1" rIns="91425" wrap="square" tIns="45700">
            <a:noAutofit/>
          </a:bodyPr>
          <a:lstStyle/>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Hyperparameter Tuning</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Task groups</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Onderzoeksrapport</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Planning voor afronding</a:t>
            </a:r>
            <a:endParaRPr>
              <a:solidFill>
                <a:srgbClr val="FFFFFF"/>
              </a:solidFill>
            </a:endParaRPr>
          </a:p>
          <a:p>
            <a:pPr indent="-228600" lvl="0" marL="228600" marR="0" rtl="0" algn="l">
              <a:lnSpc>
                <a:spcPct val="90000"/>
              </a:lnSpc>
              <a:spcBef>
                <a:spcPts val="0"/>
              </a:spcBef>
              <a:spcAft>
                <a:spcPts val="0"/>
              </a:spcAft>
              <a:buClr>
                <a:srgbClr val="FFFFFF"/>
              </a:buClr>
              <a:buSzPts val="2000"/>
              <a:buFont typeface="Arial"/>
              <a:buChar char="•"/>
            </a:pPr>
            <a:r>
              <a:rPr lang="en-US">
                <a:solidFill>
                  <a:srgbClr val="FFFFFF"/>
                </a:solidFill>
              </a:rPr>
              <a:t>*Belangrijke mededeling!*</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57" name="Shape 57"/>
        <p:cNvGrpSpPr/>
        <p:nvPr/>
      </p:nvGrpSpPr>
      <p:grpSpPr>
        <a:xfrm>
          <a:off x="0" y="0"/>
          <a:ext cx="0" cy="0"/>
          <a:chOff x="0" y="0"/>
          <a:chExt cx="0" cy="0"/>
        </a:xfrm>
      </p:grpSpPr>
      <p:sp>
        <p:nvSpPr>
          <p:cNvPr id="58" name="Shape 5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9" name="Shape 59"/>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60" name="Shape 6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61" name="Shape 61"/>
          <p:cNvSpPr txBox="1"/>
          <p:nvPr>
            <p:ph type="title"/>
          </p:nvPr>
        </p:nvSpPr>
        <p:spPr>
          <a:xfrm>
            <a:off x="838201"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3600">
                <a:solidFill>
                  <a:srgbClr val="FFFFFF"/>
                </a:solidFill>
              </a:rPr>
              <a:t>Hyperparameter tuning</a:t>
            </a:r>
            <a:endParaRPr sz="3600"/>
          </a:p>
        </p:txBody>
      </p:sp>
      <p:sp>
        <p:nvSpPr>
          <p:cNvPr id="62" name="Shape 62"/>
          <p:cNvSpPr txBox="1"/>
          <p:nvPr>
            <p:ph idx="2" type="body"/>
          </p:nvPr>
        </p:nvSpPr>
        <p:spPr>
          <a:xfrm>
            <a:off x="5155379" y="1065862"/>
            <a:ext cx="5744700" cy="4726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3 Fold Cross Validation</a:t>
            </a:r>
            <a:endParaRPr sz="2000">
              <a:latin typeface="Montserrat"/>
              <a:ea typeface="Montserrat"/>
              <a:cs typeface="Montserrat"/>
              <a:sym typeface="Montserrat"/>
            </a:endParaRPr>
          </a:p>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[2,3,4,5] hidden layers</a:t>
            </a:r>
            <a:endParaRPr sz="2000">
              <a:latin typeface="Montserrat"/>
              <a:ea typeface="Montserrat"/>
              <a:cs typeface="Montserrat"/>
              <a:sym typeface="Montserrat"/>
            </a:endParaRPr>
          </a:p>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[25,50,75,100] neuronen per layer</a:t>
            </a:r>
            <a:endParaRPr sz="2000">
              <a:latin typeface="Montserrat"/>
              <a:ea typeface="Montserrat"/>
              <a:cs typeface="Montserrat"/>
              <a:sym typeface="Montserrat"/>
            </a:endParaRPr>
          </a:p>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48x model doorrekenen</a:t>
            </a:r>
            <a:endParaRPr sz="20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67" name="Shape 67"/>
        <p:cNvGrpSpPr/>
        <p:nvPr/>
      </p:nvGrpSpPr>
      <p:grpSpPr>
        <a:xfrm>
          <a:off x="0" y="0"/>
          <a:ext cx="0" cy="0"/>
          <a:chOff x="0" y="0"/>
          <a:chExt cx="0" cy="0"/>
        </a:xfrm>
      </p:grpSpPr>
      <p:sp>
        <p:nvSpPr>
          <p:cNvPr id="68" name="Shape 6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 name="Shape 69"/>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70" name="Shape 7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71" name="Shape 71"/>
          <p:cNvSpPr txBox="1"/>
          <p:nvPr>
            <p:ph type="title"/>
          </p:nvPr>
        </p:nvSpPr>
        <p:spPr>
          <a:xfrm>
            <a:off x="838201"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3600">
                <a:solidFill>
                  <a:srgbClr val="FFFFFF"/>
                </a:solidFill>
              </a:rPr>
              <a:t>Hyperparameter tuning</a:t>
            </a:r>
            <a:endParaRPr sz="3600"/>
          </a:p>
        </p:txBody>
      </p:sp>
      <p:sp>
        <p:nvSpPr>
          <p:cNvPr id="72" name="Shape 72"/>
          <p:cNvSpPr txBox="1"/>
          <p:nvPr>
            <p:ph idx="2" type="body"/>
          </p:nvPr>
        </p:nvSpPr>
        <p:spPr>
          <a:xfrm>
            <a:off x="5155379" y="1065862"/>
            <a:ext cx="5744700" cy="472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Best: -0.222263 using {'layers': 2, 'neurons': 100}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-0.268249 (0.083721) with: {'layers': 2, 'neurons': 25}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-0.247574 (0.055026) with: {'layers': 2, 'neurons': 50}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-0.231306 (0.048064) with: {'layers': 2, 'neurons': 75}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-0.222263 (0.049012) with: {'layers': 2, 'neurons': 100}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-0.358702 (0.070268) with: {'layers': 3, 'neurons': 25}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-0.320324 (0.069840) with: {'layers': 3, 'neurons': 50}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-0.284533 (0.085593) with: {'layers': 3, 'neurons': 75}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-0.271397 (0.068535) with: {'layers': 3, 'neurons': 100}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-0.432739 (0.105713) with: {'layers': 4, 'neurons': 25}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-0.400545 (0.095197) with: {'layers': 4, 'neurons': 50}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-0.399401 (0.082147) with: {'layers': 4, 'neurons': 75}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-0.353055 (0.073392) with: {'layers': 4, 'neurons': 100}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-0.495536 (0.069718) with: {'layers': 5, 'neurons': 25}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-0.437225 (0.053129) with: {'layers': 5, 'neurons': 50}</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-0.408919 (0.061162) with: {'layers': 5, 'neurons': 75}</a:t>
            </a:r>
            <a:endParaRPr sz="1200">
              <a:latin typeface="Courier New"/>
              <a:ea typeface="Courier New"/>
              <a:cs typeface="Courier New"/>
              <a:sym typeface="Courier New"/>
            </a:endParaRPr>
          </a:p>
          <a:p>
            <a:pPr indent="0" lvl="0" marL="0" marR="0" rtl="0" algn="l">
              <a:lnSpc>
                <a:spcPct val="90000"/>
              </a:lnSpc>
              <a:spcBef>
                <a:spcPts val="0"/>
              </a:spcBef>
              <a:spcAft>
                <a:spcPts val="0"/>
              </a:spcAft>
              <a:buClr>
                <a:schemeClr val="dk1"/>
              </a:buClr>
              <a:buSzPts val="1100"/>
              <a:buFont typeface="Arial"/>
              <a:buNone/>
            </a:pPr>
            <a:r>
              <a:rPr lang="en-US" sz="1200">
                <a:latin typeface="Courier New"/>
                <a:ea typeface="Courier New"/>
                <a:cs typeface="Courier New"/>
                <a:sym typeface="Courier New"/>
              </a:rPr>
              <a:t>-0.408926 (0.082563) with: {'layers': 5, 'neurons': 100}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77" name="Shape 77"/>
        <p:cNvGrpSpPr/>
        <p:nvPr/>
      </p:nvGrpSpPr>
      <p:grpSpPr>
        <a:xfrm>
          <a:off x="0" y="0"/>
          <a:ext cx="0" cy="0"/>
          <a:chOff x="0" y="0"/>
          <a:chExt cx="0" cy="0"/>
        </a:xfrm>
      </p:grpSpPr>
      <p:sp>
        <p:nvSpPr>
          <p:cNvPr id="78" name="Shape 7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79" name="Shape 79"/>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80" name="Shape 8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81" name="Shape 81"/>
          <p:cNvSpPr txBox="1"/>
          <p:nvPr>
            <p:ph type="title"/>
          </p:nvPr>
        </p:nvSpPr>
        <p:spPr>
          <a:xfrm>
            <a:off x="838201"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3600">
                <a:solidFill>
                  <a:srgbClr val="FFFFFF"/>
                </a:solidFill>
              </a:rPr>
              <a:t>Hyperparameter tuning</a:t>
            </a:r>
            <a:endParaRPr sz="3600"/>
          </a:p>
        </p:txBody>
      </p:sp>
      <p:sp>
        <p:nvSpPr>
          <p:cNvPr id="82" name="Shape 82"/>
          <p:cNvSpPr txBox="1"/>
          <p:nvPr>
            <p:ph idx="2" type="body"/>
          </p:nvPr>
        </p:nvSpPr>
        <p:spPr>
          <a:xfrm>
            <a:off x="5155379" y="1065862"/>
            <a:ext cx="5744700" cy="47262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3 Fold Cross Validation</a:t>
            </a:r>
            <a:endParaRPr sz="2000">
              <a:latin typeface="Montserrat"/>
              <a:ea typeface="Montserrat"/>
              <a:cs typeface="Montserrat"/>
              <a:sym typeface="Montserrat"/>
            </a:endParaRPr>
          </a:p>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[2] hidden layers</a:t>
            </a:r>
            <a:endParaRPr sz="2000">
              <a:latin typeface="Montserrat"/>
              <a:ea typeface="Montserrat"/>
              <a:cs typeface="Montserrat"/>
              <a:sym typeface="Montserrat"/>
            </a:endParaRPr>
          </a:p>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[300,400,500,600,700,800,900] neuronen per layer</a:t>
            </a:r>
            <a:endParaRPr sz="2000">
              <a:latin typeface="Montserrat"/>
              <a:ea typeface="Montserrat"/>
              <a:cs typeface="Montserrat"/>
              <a:sym typeface="Montserrat"/>
            </a:endParaRPr>
          </a:p>
          <a:p>
            <a:pPr indent="-355600" lvl="0" marL="457200" marR="0" rtl="0" algn="l">
              <a:lnSpc>
                <a:spcPct val="90000"/>
              </a:lnSpc>
              <a:spcBef>
                <a:spcPts val="0"/>
              </a:spcBef>
              <a:spcAft>
                <a:spcPts val="0"/>
              </a:spcAft>
              <a:buSzPts val="2000"/>
              <a:buFont typeface="Montserrat"/>
              <a:buChar char="●"/>
            </a:pPr>
            <a:r>
              <a:rPr lang="en-US" sz="2000">
                <a:latin typeface="Montserrat"/>
                <a:ea typeface="Montserrat"/>
                <a:cs typeface="Montserrat"/>
                <a:sym typeface="Montserrat"/>
              </a:rPr>
              <a:t>21x model doorrekenen</a:t>
            </a:r>
            <a:endParaRPr sz="2000">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87" name="Shape 87"/>
        <p:cNvGrpSpPr/>
        <p:nvPr/>
      </p:nvGrpSpPr>
      <p:grpSpPr>
        <a:xfrm>
          <a:off x="0" y="0"/>
          <a:ext cx="0" cy="0"/>
          <a:chOff x="0" y="0"/>
          <a:chExt cx="0" cy="0"/>
        </a:xfrm>
      </p:grpSpPr>
      <p:sp>
        <p:nvSpPr>
          <p:cNvPr id="88" name="Shape 8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9" name="Shape 89"/>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90" name="Shape 9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91" name="Shape 91"/>
          <p:cNvSpPr txBox="1"/>
          <p:nvPr>
            <p:ph type="title"/>
          </p:nvPr>
        </p:nvSpPr>
        <p:spPr>
          <a:xfrm>
            <a:off x="838201"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3600">
                <a:solidFill>
                  <a:srgbClr val="FFFFFF"/>
                </a:solidFill>
              </a:rPr>
              <a:t>Hyperparameter Tuning</a:t>
            </a:r>
            <a:endParaRPr sz="3600"/>
          </a:p>
        </p:txBody>
      </p:sp>
      <p:sp>
        <p:nvSpPr>
          <p:cNvPr id="92" name="Shape 92"/>
          <p:cNvSpPr txBox="1"/>
          <p:nvPr>
            <p:ph idx="2" type="body"/>
          </p:nvPr>
        </p:nvSpPr>
        <p:spPr>
          <a:xfrm>
            <a:off x="5155379" y="1065862"/>
            <a:ext cx="5744700" cy="47262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None/>
            </a:pPr>
            <a:r>
              <a:rPr lang="en-US" sz="1200">
                <a:latin typeface="Courier New"/>
                <a:ea typeface="Courier New"/>
                <a:cs typeface="Courier New"/>
                <a:sym typeface="Courier New"/>
              </a:rPr>
              <a:t>Best: -0.246250 using {'neurons': 800}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-0.281921 (0.101114) with: {'neurons': 300}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-0.290716 (0.077194) with: {'neurons': 400}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-0.271131 (0.081607) with: {'neurons': 500}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-0.261944 (0.048546) with: {'neurons': 600}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-0.262627 (0.067197) with: {'neurons': 700}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-0.246250 (0.069088) with: {'neurons': 800}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rPr lang="en-US" sz="1200">
                <a:latin typeface="Courier New"/>
                <a:ea typeface="Courier New"/>
                <a:cs typeface="Courier New"/>
                <a:sym typeface="Courier New"/>
              </a:rPr>
              <a:t>-0.253706 (0.075917) with: {'neurons': 900}</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sz="1200">
              <a:latin typeface="Courier New"/>
              <a:ea typeface="Courier New"/>
              <a:cs typeface="Courier New"/>
              <a:sym typeface="Courier New"/>
            </a:endParaRPr>
          </a:p>
          <a:p>
            <a:pPr indent="0" lvl="0" marL="0" marR="0" rtl="0" algn="l">
              <a:lnSpc>
                <a:spcPct val="90000"/>
              </a:lnSpc>
              <a:spcBef>
                <a:spcPts val="0"/>
              </a:spcBef>
              <a:spcAft>
                <a:spcPts val="0"/>
              </a:spcAft>
              <a:buNone/>
            </a:pPr>
            <a:r>
              <a:t/>
            </a:r>
            <a:endParaRPr sz="12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alpha val="7060"/>
          </a:schemeClr>
        </a:solidFill>
      </p:bgPr>
    </p:bg>
    <p:spTree>
      <p:nvGrpSpPr>
        <p:cNvPr id="97" name="Shape 97"/>
        <p:cNvGrpSpPr/>
        <p:nvPr/>
      </p:nvGrpSpPr>
      <p:grpSpPr>
        <a:xfrm>
          <a:off x="0" y="0"/>
          <a:ext cx="0" cy="0"/>
          <a:chOff x="0" y="0"/>
          <a:chExt cx="0" cy="0"/>
        </a:xfrm>
      </p:grpSpPr>
      <p:sp>
        <p:nvSpPr>
          <p:cNvPr id="98" name="Shape 98"/>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9" name="Shape 99"/>
          <p:cNvPicPr preferRelativeResize="0"/>
          <p:nvPr/>
        </p:nvPicPr>
        <p:blipFill rotWithShape="1">
          <a:blip r:embed="rId3">
            <a:alphaModFix amt="35000"/>
          </a:blip>
          <a:srcRect b="0" l="0" r="0" t="15732"/>
          <a:stretch/>
        </p:blipFill>
        <p:spPr>
          <a:xfrm>
            <a:off x="0" y="0"/>
            <a:ext cx="12191981" cy="6858000"/>
          </a:xfrm>
          <a:prstGeom prst="rect">
            <a:avLst/>
          </a:prstGeom>
          <a:noFill/>
          <a:ln>
            <a:noFill/>
          </a:ln>
          <a:effectLst>
            <a:outerShdw blurRad="50800" rotWithShape="0" algn="ctr" dir="5400000" dist="50800">
              <a:srgbClr val="000000">
                <a:alpha val="27060"/>
              </a:srgbClr>
            </a:outerShdw>
          </a:effectLst>
        </p:spPr>
      </p:pic>
      <p:cxnSp>
        <p:nvCxnSpPr>
          <p:cNvPr id="100" name="Shape 100"/>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01" name="Shape 101"/>
          <p:cNvSpPr txBox="1"/>
          <p:nvPr>
            <p:ph type="title"/>
          </p:nvPr>
        </p:nvSpPr>
        <p:spPr>
          <a:xfrm>
            <a:off x="838201"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FFFFFF"/>
              </a:buClr>
              <a:buSzPts val="4000"/>
              <a:buFont typeface="Montserrat"/>
              <a:buNone/>
            </a:pPr>
            <a:r>
              <a:rPr lang="en-US" sz="4000">
                <a:solidFill>
                  <a:srgbClr val="FFFFFF"/>
                </a:solidFill>
                <a:latin typeface="Montserrat"/>
                <a:ea typeface="Montserrat"/>
                <a:cs typeface="Montserrat"/>
                <a:sym typeface="Montserrat"/>
              </a:rPr>
              <a:t>Task groups</a:t>
            </a:r>
            <a:endParaRPr/>
          </a:p>
        </p:txBody>
      </p:sp>
      <p:sp>
        <p:nvSpPr>
          <p:cNvPr id="102" name="Shape 102"/>
          <p:cNvSpPr/>
          <p:nvPr/>
        </p:nvSpPr>
        <p:spPr>
          <a:xfrm>
            <a:off x="7415009" y="3181143"/>
            <a:ext cx="1629300" cy="854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03" name="Shape 103"/>
          <p:cNvSpPr txBox="1"/>
          <p:nvPr/>
        </p:nvSpPr>
        <p:spPr>
          <a:xfrm>
            <a:off x="7415009" y="3410356"/>
            <a:ext cx="1629300" cy="31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000000"/>
                </a:solidFill>
                <a:latin typeface="Arial"/>
                <a:ea typeface="Arial"/>
                <a:cs typeface="Arial"/>
                <a:sym typeface="Arial"/>
              </a:rPr>
              <a:t>Data driven</a:t>
            </a:r>
            <a:endParaRPr sz="1800">
              <a:solidFill>
                <a:srgbClr val="000000"/>
              </a:solidFill>
              <a:latin typeface="Arial"/>
              <a:ea typeface="Arial"/>
              <a:cs typeface="Arial"/>
              <a:sym typeface="Arial"/>
            </a:endParaRPr>
          </a:p>
        </p:txBody>
      </p:sp>
      <p:sp>
        <p:nvSpPr>
          <p:cNvPr id="104" name="Shape 104"/>
          <p:cNvSpPr/>
          <p:nvPr/>
        </p:nvSpPr>
        <p:spPr>
          <a:xfrm>
            <a:off x="6885481" y="778800"/>
            <a:ext cx="2511600" cy="1034700"/>
          </a:xfrm>
          <a:prstGeom prst="rect">
            <a:avLst/>
          </a:prstGeom>
          <a:solidFill>
            <a:srgbClr val="EEEEEE"/>
          </a:solidFill>
          <a:ln cap="flat" cmpd="sng" w="12700">
            <a:solidFill>
              <a:srgbClr val="31538F"/>
            </a:solidFill>
            <a:prstDash val="solid"/>
            <a:miter lim="800000"/>
            <a:headEnd len="med" w="med" type="none"/>
            <a:tailEnd len="med" w="med"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Foutdetectie &amp; diagnose</a:t>
            </a:r>
            <a:endParaRPr/>
          </a:p>
        </p:txBody>
      </p:sp>
      <p:sp>
        <p:nvSpPr>
          <p:cNvPr id="105" name="Shape 105"/>
          <p:cNvSpPr/>
          <p:nvPr/>
        </p:nvSpPr>
        <p:spPr>
          <a:xfrm>
            <a:off x="9802918" y="3195687"/>
            <a:ext cx="1629300" cy="854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6" name="Shape 106"/>
          <p:cNvSpPr/>
          <p:nvPr/>
        </p:nvSpPr>
        <p:spPr>
          <a:xfrm>
            <a:off x="4938660" y="3168307"/>
            <a:ext cx="1629300" cy="854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07" name="Shape 107"/>
          <p:cNvSpPr txBox="1"/>
          <p:nvPr/>
        </p:nvSpPr>
        <p:spPr>
          <a:xfrm>
            <a:off x="4938660" y="3292890"/>
            <a:ext cx="1629300" cy="5481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Rule based system</a:t>
            </a:r>
            <a:endParaRPr/>
          </a:p>
        </p:txBody>
      </p:sp>
      <p:sp>
        <p:nvSpPr>
          <p:cNvPr id="108" name="Shape 108"/>
          <p:cNvSpPr txBox="1"/>
          <p:nvPr/>
        </p:nvSpPr>
        <p:spPr>
          <a:xfrm>
            <a:off x="9802918" y="3407131"/>
            <a:ext cx="1629300" cy="313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Model based</a:t>
            </a:r>
            <a:endParaRPr sz="1800">
              <a:solidFill>
                <a:srgbClr val="000000"/>
              </a:solidFill>
              <a:latin typeface="Arial"/>
              <a:ea typeface="Arial"/>
              <a:cs typeface="Arial"/>
              <a:sym typeface="Arial"/>
            </a:endParaRPr>
          </a:p>
        </p:txBody>
      </p:sp>
      <p:cxnSp>
        <p:nvCxnSpPr>
          <p:cNvPr id="109" name="Shape 109"/>
          <p:cNvCxnSpPr>
            <a:stCxn id="106" idx="0"/>
          </p:cNvCxnSpPr>
          <p:nvPr/>
        </p:nvCxnSpPr>
        <p:spPr>
          <a:xfrm flipH="1" rot="10800000">
            <a:off x="5753310" y="1813807"/>
            <a:ext cx="1661400" cy="1354500"/>
          </a:xfrm>
          <a:prstGeom prst="straightConnector1">
            <a:avLst/>
          </a:prstGeom>
          <a:noFill/>
          <a:ln cap="flat" cmpd="sng" w="9525">
            <a:solidFill>
              <a:srgbClr val="FFFFFF"/>
            </a:solidFill>
            <a:prstDash val="solid"/>
            <a:miter lim="800000"/>
            <a:headEnd len="med" w="med" type="none"/>
            <a:tailEnd len="lg" w="lg" type="triangle"/>
          </a:ln>
        </p:spPr>
      </p:cxnSp>
      <p:cxnSp>
        <p:nvCxnSpPr>
          <p:cNvPr id="110" name="Shape 110"/>
          <p:cNvCxnSpPr>
            <a:stCxn id="102" idx="0"/>
          </p:cNvCxnSpPr>
          <p:nvPr/>
        </p:nvCxnSpPr>
        <p:spPr>
          <a:xfrm rot="10800000">
            <a:off x="8229659" y="1813443"/>
            <a:ext cx="0" cy="1367700"/>
          </a:xfrm>
          <a:prstGeom prst="straightConnector1">
            <a:avLst/>
          </a:prstGeom>
          <a:noFill/>
          <a:ln cap="flat" cmpd="sng" w="9525">
            <a:solidFill>
              <a:srgbClr val="FFFFFF"/>
            </a:solidFill>
            <a:prstDash val="solid"/>
            <a:miter lim="800000"/>
            <a:headEnd len="med" w="med" type="none"/>
            <a:tailEnd len="lg" w="lg" type="triangle"/>
          </a:ln>
        </p:spPr>
      </p:cxnSp>
      <p:cxnSp>
        <p:nvCxnSpPr>
          <p:cNvPr id="111" name="Shape 111"/>
          <p:cNvCxnSpPr>
            <a:stCxn id="105" idx="0"/>
          </p:cNvCxnSpPr>
          <p:nvPr/>
        </p:nvCxnSpPr>
        <p:spPr>
          <a:xfrm rot="10800000">
            <a:off x="8938768" y="1813587"/>
            <a:ext cx="1678800" cy="1382100"/>
          </a:xfrm>
          <a:prstGeom prst="straightConnector1">
            <a:avLst/>
          </a:prstGeom>
          <a:noFill/>
          <a:ln cap="flat" cmpd="sng" w="9525">
            <a:solidFill>
              <a:srgbClr val="FFFFFF"/>
            </a:solidFill>
            <a:prstDash val="solid"/>
            <a:miter lim="800000"/>
            <a:headEnd len="med" w="med" type="none"/>
            <a:tailEnd len="lg" w="lg" type="triangle"/>
          </a:ln>
        </p:spPr>
      </p:cxnSp>
      <p:sp>
        <p:nvSpPr>
          <p:cNvPr id="112" name="Shape 112"/>
          <p:cNvSpPr/>
          <p:nvPr/>
        </p:nvSpPr>
        <p:spPr>
          <a:xfrm>
            <a:off x="4931950" y="4553570"/>
            <a:ext cx="1629300" cy="854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Expert</a:t>
            </a:r>
            <a:endParaRPr sz="1800">
              <a:solidFill>
                <a:srgbClr val="000000"/>
              </a:solidFill>
              <a:latin typeface="Arial"/>
              <a:ea typeface="Arial"/>
              <a:cs typeface="Arial"/>
              <a:sym typeface="Arial"/>
            </a:endParaRPr>
          </a:p>
          <a:p>
            <a:pPr indent="0" lvl="0" marL="0" marR="0" rtl="0" algn="ctr">
              <a:spcBef>
                <a:spcPts val="0"/>
              </a:spcBef>
              <a:spcAft>
                <a:spcPts val="0"/>
              </a:spcAft>
              <a:buNone/>
            </a:pPr>
            <a:r>
              <a:rPr lang="en-US" sz="1800">
                <a:solidFill>
                  <a:srgbClr val="000000"/>
                </a:solidFill>
                <a:latin typeface="Arial"/>
                <a:ea typeface="Arial"/>
                <a:cs typeface="Arial"/>
                <a:sym typeface="Arial"/>
              </a:rPr>
              <a:t>systeem</a:t>
            </a:r>
            <a:endParaRPr sz="1800"/>
          </a:p>
        </p:txBody>
      </p:sp>
      <p:sp>
        <p:nvSpPr>
          <p:cNvPr id="113" name="Shape 113"/>
          <p:cNvSpPr/>
          <p:nvPr/>
        </p:nvSpPr>
        <p:spPr>
          <a:xfrm>
            <a:off x="7348467" y="4548646"/>
            <a:ext cx="1815300" cy="854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Deeplearning &amp; pattern recognition</a:t>
            </a:r>
            <a:endParaRPr sz="1800">
              <a:solidFill>
                <a:srgbClr val="000000"/>
              </a:solidFill>
              <a:latin typeface="Arial"/>
              <a:ea typeface="Arial"/>
              <a:cs typeface="Arial"/>
              <a:sym typeface="Arial"/>
            </a:endParaRPr>
          </a:p>
        </p:txBody>
      </p:sp>
      <p:sp>
        <p:nvSpPr>
          <p:cNvPr id="114" name="Shape 114"/>
          <p:cNvSpPr/>
          <p:nvPr/>
        </p:nvSpPr>
        <p:spPr>
          <a:xfrm>
            <a:off x="9802918" y="4553569"/>
            <a:ext cx="1629300" cy="85410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Arial"/>
                <a:ea typeface="Arial"/>
                <a:cs typeface="Arial"/>
                <a:sym typeface="Arial"/>
              </a:rPr>
              <a:t>Bayesian model</a:t>
            </a:r>
            <a:endParaRPr/>
          </a:p>
        </p:txBody>
      </p:sp>
      <p:cxnSp>
        <p:nvCxnSpPr>
          <p:cNvPr id="115" name="Shape 115"/>
          <p:cNvCxnSpPr>
            <a:stCxn id="112" idx="0"/>
            <a:endCxn id="106" idx="2"/>
          </p:cNvCxnSpPr>
          <p:nvPr/>
        </p:nvCxnSpPr>
        <p:spPr>
          <a:xfrm flipH="1" rot="10800000">
            <a:off x="5746600" y="4022270"/>
            <a:ext cx="6600" cy="531300"/>
          </a:xfrm>
          <a:prstGeom prst="straightConnector1">
            <a:avLst/>
          </a:prstGeom>
          <a:noFill/>
          <a:ln cap="flat" cmpd="sng" w="9525">
            <a:solidFill>
              <a:srgbClr val="FFFFFF"/>
            </a:solidFill>
            <a:prstDash val="solid"/>
            <a:miter lim="800000"/>
            <a:headEnd len="med" w="med" type="none"/>
            <a:tailEnd len="med" w="med" type="none"/>
          </a:ln>
        </p:spPr>
      </p:cxnSp>
      <p:cxnSp>
        <p:nvCxnSpPr>
          <p:cNvPr id="116" name="Shape 116"/>
          <p:cNvCxnSpPr>
            <a:stCxn id="113" idx="0"/>
          </p:cNvCxnSpPr>
          <p:nvPr/>
        </p:nvCxnSpPr>
        <p:spPr>
          <a:xfrm flipH="1" rot="10800000">
            <a:off x="8256117" y="4036846"/>
            <a:ext cx="600" cy="511800"/>
          </a:xfrm>
          <a:prstGeom prst="straightConnector1">
            <a:avLst/>
          </a:prstGeom>
          <a:noFill/>
          <a:ln cap="flat" cmpd="sng" w="9525">
            <a:solidFill>
              <a:srgbClr val="FFFFFF"/>
            </a:solidFill>
            <a:prstDash val="solid"/>
            <a:miter lim="800000"/>
            <a:headEnd len="med" w="med" type="none"/>
            <a:tailEnd len="med" w="med" type="none"/>
          </a:ln>
        </p:spPr>
      </p:cxnSp>
      <p:cxnSp>
        <p:nvCxnSpPr>
          <p:cNvPr id="117" name="Shape 117"/>
          <p:cNvCxnSpPr/>
          <p:nvPr/>
        </p:nvCxnSpPr>
        <p:spPr>
          <a:xfrm flipH="1" rot="10800000">
            <a:off x="10617664" y="4062786"/>
            <a:ext cx="24300" cy="531000"/>
          </a:xfrm>
          <a:prstGeom prst="straightConnector1">
            <a:avLst/>
          </a:prstGeom>
          <a:noFill/>
          <a:ln cap="flat" cmpd="sng" w="9525">
            <a:solidFill>
              <a:srgbClr val="FFFFFF"/>
            </a:solidFill>
            <a:prstDash val="solid"/>
            <a:miter lim="800000"/>
            <a:headEnd len="med" w="med" type="none"/>
            <a:tailEnd len="med" w="med" type="none"/>
          </a:ln>
        </p:spPr>
      </p:cxnSp>
      <p:sp>
        <p:nvSpPr>
          <p:cNvPr id="118" name="Shape 118"/>
          <p:cNvSpPr txBox="1"/>
          <p:nvPr/>
        </p:nvSpPr>
        <p:spPr>
          <a:xfrm>
            <a:off x="5332900" y="5578375"/>
            <a:ext cx="827400" cy="360000"/>
          </a:xfrm>
          <a:prstGeom prst="rect">
            <a:avLst/>
          </a:prstGeom>
          <a:noFill/>
          <a:ln>
            <a:noFill/>
          </a:ln>
        </p:spPr>
        <p:txBody>
          <a:bodyPr anchorCtr="0" anchor="t" bIns="91425" lIns="91425" spcFirstLastPara="1" rIns="91425" wrap="square" tIns="91425">
            <a:noAutofit/>
          </a:bodyPr>
          <a:lstStyle/>
          <a:p>
            <a:pPr indent="0" lvl="0" marL="0" algn="ctr">
              <a:spcBef>
                <a:spcPts val="0"/>
              </a:spcBef>
              <a:spcAft>
                <a:spcPts val="0"/>
              </a:spcAft>
              <a:buNone/>
            </a:pPr>
            <a:r>
              <a:rPr lang="en-US" sz="1800">
                <a:solidFill>
                  <a:srgbClr val="FFFFFF"/>
                </a:solidFill>
              </a:rPr>
              <a:t>RBS</a:t>
            </a:r>
            <a:endParaRPr sz="1800">
              <a:solidFill>
                <a:srgbClr val="FFFFFF"/>
              </a:solidFill>
            </a:endParaRPr>
          </a:p>
        </p:txBody>
      </p:sp>
      <p:sp>
        <p:nvSpPr>
          <p:cNvPr id="119" name="Shape 119"/>
          <p:cNvSpPr txBox="1"/>
          <p:nvPr/>
        </p:nvSpPr>
        <p:spPr>
          <a:xfrm>
            <a:off x="7448025" y="5578375"/>
            <a:ext cx="15963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Deeplearning</a:t>
            </a:r>
            <a:endParaRPr sz="1800">
              <a:solidFill>
                <a:srgbClr val="FFFFFF"/>
              </a:solidFill>
            </a:endParaRPr>
          </a:p>
        </p:txBody>
      </p:sp>
      <p:sp>
        <p:nvSpPr>
          <p:cNvPr id="120" name="Shape 120"/>
          <p:cNvSpPr txBox="1"/>
          <p:nvPr/>
        </p:nvSpPr>
        <p:spPr>
          <a:xfrm>
            <a:off x="10203875" y="5578375"/>
            <a:ext cx="8274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BBN</a:t>
            </a:r>
            <a:endParaRPr sz="1800">
              <a:solidFill>
                <a:srgbClr val="FFFFFF"/>
              </a:solidFill>
            </a:endParaRPr>
          </a:p>
        </p:txBody>
      </p:sp>
      <p:sp>
        <p:nvSpPr>
          <p:cNvPr id="121" name="Shape 121"/>
          <p:cNvSpPr txBox="1"/>
          <p:nvPr/>
        </p:nvSpPr>
        <p:spPr>
          <a:xfrm>
            <a:off x="5332900" y="5991300"/>
            <a:ext cx="8274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00FF00"/>
                </a:solidFill>
              </a:rPr>
              <a:t>Done</a:t>
            </a:r>
            <a:endParaRPr sz="1800">
              <a:solidFill>
                <a:srgbClr val="00FF00"/>
              </a:solidFill>
            </a:endParaRPr>
          </a:p>
        </p:txBody>
      </p:sp>
      <p:sp>
        <p:nvSpPr>
          <p:cNvPr id="122" name="Shape 122"/>
          <p:cNvSpPr txBox="1"/>
          <p:nvPr/>
        </p:nvSpPr>
        <p:spPr>
          <a:xfrm>
            <a:off x="7500575" y="5991300"/>
            <a:ext cx="14583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9900"/>
                </a:solidFill>
              </a:rPr>
              <a:t>Finalizing</a:t>
            </a:r>
            <a:endParaRPr sz="1800">
              <a:solidFill>
                <a:srgbClr val="FF9900"/>
              </a:solidFill>
            </a:endParaRPr>
          </a:p>
        </p:txBody>
      </p:sp>
      <p:sp>
        <p:nvSpPr>
          <p:cNvPr id="123" name="Shape 123"/>
          <p:cNvSpPr txBox="1"/>
          <p:nvPr/>
        </p:nvSpPr>
        <p:spPr>
          <a:xfrm>
            <a:off x="10042925" y="5991300"/>
            <a:ext cx="11493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9900"/>
                </a:solidFill>
              </a:rPr>
              <a:t>Finalizing</a:t>
            </a:r>
            <a:endParaRPr sz="1800">
              <a:solidFill>
                <a:srgbClr val="FF9900"/>
              </a:solidFill>
            </a:endParaRPr>
          </a:p>
        </p:txBody>
      </p:sp>
      <p:sp>
        <p:nvSpPr>
          <p:cNvPr id="124" name="Shape 124"/>
          <p:cNvSpPr txBox="1"/>
          <p:nvPr/>
        </p:nvSpPr>
        <p:spPr>
          <a:xfrm>
            <a:off x="4329350" y="5991300"/>
            <a:ext cx="895200" cy="36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FFFFFF"/>
                </a:solidFill>
              </a:rPr>
              <a:t>Status</a:t>
            </a:r>
            <a:endParaRPr sz="1800">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29" name="Shape 129"/>
        <p:cNvGrpSpPr/>
        <p:nvPr/>
      </p:nvGrpSpPr>
      <p:grpSpPr>
        <a:xfrm>
          <a:off x="0" y="0"/>
          <a:ext cx="0" cy="0"/>
          <a:chOff x="0" y="0"/>
          <a:chExt cx="0" cy="0"/>
        </a:xfrm>
      </p:grpSpPr>
      <p:sp>
        <p:nvSpPr>
          <p:cNvPr id="130" name="Shape 130"/>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31" name="Shape 13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32" name="Shape 13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33" name="Shape 133"/>
          <p:cNvSpPr txBox="1"/>
          <p:nvPr>
            <p:ph type="title"/>
          </p:nvPr>
        </p:nvSpPr>
        <p:spPr>
          <a:xfrm>
            <a:off x="838201"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Onderzoeks-</a:t>
            </a:r>
            <a:endParaRPr sz="4000">
              <a:solidFill>
                <a:srgbClr val="FFFFFF"/>
              </a:solidFill>
            </a:endParaRPr>
          </a:p>
          <a:p>
            <a:pPr indent="0" lvl="0" marL="0" marR="0" rtl="0" algn="ctr">
              <a:lnSpc>
                <a:spcPct val="90000"/>
              </a:lnSpc>
              <a:spcBef>
                <a:spcPts val="0"/>
              </a:spcBef>
              <a:spcAft>
                <a:spcPts val="0"/>
              </a:spcAft>
              <a:buClr>
                <a:srgbClr val="FFFFFF"/>
              </a:buClr>
              <a:buSzPts val="4000"/>
              <a:buFont typeface="Calibri"/>
              <a:buNone/>
            </a:pPr>
            <a:r>
              <a:rPr lang="en-US" sz="4000">
                <a:solidFill>
                  <a:srgbClr val="FFFFFF"/>
                </a:solidFill>
              </a:rPr>
              <a:t>rapport</a:t>
            </a:r>
            <a:endParaRPr/>
          </a:p>
        </p:txBody>
      </p:sp>
      <p:sp>
        <p:nvSpPr>
          <p:cNvPr id="134" name="Shape 134"/>
          <p:cNvSpPr txBox="1"/>
          <p:nvPr>
            <p:ph idx="2" type="body"/>
          </p:nvPr>
        </p:nvSpPr>
        <p:spPr>
          <a:xfrm>
            <a:off x="5155379" y="1065862"/>
            <a:ext cx="5744700" cy="4726200"/>
          </a:xfrm>
          <a:prstGeom prst="rect">
            <a:avLst/>
          </a:prstGeom>
          <a:noFill/>
          <a:ln>
            <a:noFill/>
          </a:ln>
        </p:spPr>
        <p:txBody>
          <a:bodyPr anchorCtr="0" anchor="ctr"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Opdracht context beschreven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Aanleiding/probleemstelling</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Structuur opgezet</a:t>
            </a:r>
            <a:endParaRPr sz="20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dk1"/>
        </a:solidFill>
      </p:bgPr>
    </p:bg>
    <p:spTree>
      <p:nvGrpSpPr>
        <p:cNvPr id="139" name="Shape 139"/>
        <p:cNvGrpSpPr/>
        <p:nvPr/>
      </p:nvGrpSpPr>
      <p:grpSpPr>
        <a:xfrm>
          <a:off x="0" y="0"/>
          <a:ext cx="0" cy="0"/>
          <a:chOff x="0" y="0"/>
          <a:chExt cx="0" cy="0"/>
        </a:xfrm>
      </p:grpSpPr>
      <p:sp>
        <p:nvSpPr>
          <p:cNvPr id="140" name="Shape 140"/>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41" name="Shape 141"/>
          <p:cNvPicPr preferRelativeResize="0"/>
          <p:nvPr>
            <p:ph idx="1" type="body"/>
          </p:nvPr>
        </p:nvPicPr>
        <p:blipFill rotWithShape="1">
          <a:blip r:embed="rId3">
            <a:alphaModFix amt="35000"/>
          </a:blip>
          <a:srcRect b="0" l="0" r="0" t="17884"/>
          <a:stretch/>
        </p:blipFill>
        <p:spPr>
          <a:xfrm>
            <a:off x="20" y="1"/>
            <a:ext cx="12192000" cy="6858000"/>
          </a:xfrm>
          <a:prstGeom prst="rect">
            <a:avLst/>
          </a:prstGeom>
          <a:noFill/>
          <a:ln>
            <a:noFill/>
          </a:ln>
        </p:spPr>
      </p:pic>
      <p:cxnSp>
        <p:nvCxnSpPr>
          <p:cNvPr id="142" name="Shape 142"/>
          <p:cNvCxnSpPr/>
          <p:nvPr/>
        </p:nvCxnSpPr>
        <p:spPr>
          <a:xfrm>
            <a:off x="4653372" y="2286000"/>
            <a:ext cx="0" cy="2286000"/>
          </a:xfrm>
          <a:prstGeom prst="straightConnector1">
            <a:avLst/>
          </a:prstGeom>
          <a:noFill/>
          <a:ln cap="flat" cmpd="sng" w="15875">
            <a:solidFill>
              <a:srgbClr val="FFFFFF"/>
            </a:solidFill>
            <a:prstDash val="solid"/>
            <a:miter lim="800000"/>
            <a:headEnd len="med" w="med" type="none"/>
            <a:tailEnd len="med" w="med" type="none"/>
          </a:ln>
        </p:spPr>
      </p:cxnSp>
      <p:sp>
        <p:nvSpPr>
          <p:cNvPr id="143" name="Shape 143"/>
          <p:cNvSpPr txBox="1"/>
          <p:nvPr>
            <p:ph type="title"/>
          </p:nvPr>
        </p:nvSpPr>
        <p:spPr>
          <a:xfrm>
            <a:off x="838176" y="1065862"/>
            <a:ext cx="3313200" cy="4726200"/>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FFFFFF"/>
              </a:buClr>
              <a:buSzPts val="4000"/>
              <a:buFont typeface="Calibri"/>
              <a:buNone/>
            </a:pPr>
            <a:r>
              <a:rPr lang="en-US" sz="4000">
                <a:solidFill>
                  <a:srgbClr val="FFFFFF"/>
                </a:solidFill>
              </a:rPr>
              <a:t>Planning</a:t>
            </a:r>
            <a:endParaRPr/>
          </a:p>
        </p:txBody>
      </p:sp>
      <p:sp>
        <p:nvSpPr>
          <p:cNvPr id="144" name="Shape 144"/>
          <p:cNvSpPr txBox="1"/>
          <p:nvPr>
            <p:ph idx="2" type="body"/>
          </p:nvPr>
        </p:nvSpPr>
        <p:spPr>
          <a:xfrm>
            <a:off x="5155375" y="1065850"/>
            <a:ext cx="5940300" cy="4726200"/>
          </a:xfrm>
          <a:prstGeom prst="rect">
            <a:avLst/>
          </a:prstGeom>
          <a:noFill/>
          <a:ln>
            <a:noFill/>
          </a:ln>
        </p:spPr>
        <p:txBody>
          <a:bodyPr anchorCtr="0" anchor="ctr" bIns="45700" lIns="91425" spcFirstLastPara="1" rIns="91425" wrap="square" tIns="45700">
            <a:noAutofit/>
          </a:bodyPr>
          <a:lstStyle/>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Afronden werkzaamheden</a:t>
            </a:r>
            <a:endParaRPr sz="2000">
              <a:latin typeface="Montserrat"/>
              <a:ea typeface="Montserrat"/>
              <a:cs typeface="Montserrat"/>
              <a:sym typeface="Montserrat"/>
            </a:endParaRPr>
          </a:p>
          <a:p>
            <a:pPr indent="-228600" lvl="0" marL="228600" rtl="0">
              <a:spcBef>
                <a:spcPts val="0"/>
              </a:spcBef>
              <a:spcAft>
                <a:spcPts val="0"/>
              </a:spcAft>
              <a:buClr>
                <a:schemeClr val="lt1"/>
              </a:buClr>
              <a:buSzPts val="2000"/>
              <a:buFont typeface="Arial"/>
              <a:buChar char="•"/>
            </a:pPr>
            <a:r>
              <a:rPr lang="en-US" sz="2000">
                <a:latin typeface="Montserrat"/>
                <a:ea typeface="Montserrat"/>
                <a:cs typeface="Montserrat"/>
                <a:sym typeface="Montserrat"/>
              </a:rPr>
              <a:t>Onderzoeksrapport afmaken</a:t>
            </a:r>
            <a:endParaRPr sz="2000">
              <a:latin typeface="Montserrat"/>
              <a:ea typeface="Montserrat"/>
              <a:cs typeface="Montserrat"/>
              <a:sym typeface="Montserrat"/>
            </a:endParaRPr>
          </a:p>
          <a:p>
            <a:pPr indent="-228600" lvl="0" marL="228600" marR="0" rtl="0" algn="l">
              <a:lnSpc>
                <a:spcPct val="90000"/>
              </a:lnSpc>
              <a:spcBef>
                <a:spcPts val="0"/>
              </a:spcBef>
              <a:spcAft>
                <a:spcPts val="0"/>
              </a:spcAft>
              <a:buClr>
                <a:schemeClr val="lt1"/>
              </a:buClr>
              <a:buSzPts val="2000"/>
              <a:buFont typeface="Arial"/>
              <a:buChar char="•"/>
            </a:pPr>
            <a:r>
              <a:rPr lang="en-US" sz="2000">
                <a:latin typeface="Montserrat"/>
                <a:ea typeface="Montserrat"/>
                <a:cs typeface="Montserrat"/>
                <a:sym typeface="Montserrat"/>
              </a:rPr>
              <a:t>Paper schrijven</a:t>
            </a:r>
            <a:endParaRPr sz="2000">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