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3"/>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5" r:id="rId19"/>
    <p:sldId id="274" r:id="rId20"/>
    <p:sldId id="276" r:id="rId21"/>
    <p:sldId id="277" r:id="rId22"/>
  </p:sldIdLst>
  <p:sldSz cx="12192000" cy="6858000"/>
  <p:notesSz cx="6858000" cy="9144000"/>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74" autoAdjust="0"/>
    <p:restoredTop sz="86415" autoAdjust="0"/>
  </p:normalViewPr>
  <p:slideViewPr>
    <p:cSldViewPr snapToGrid="0">
      <p:cViewPr varScale="1">
        <p:scale>
          <a:sx n="58" d="100"/>
          <a:sy n="58" d="100"/>
        </p:scale>
        <p:origin x="62" y="40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2938" y="2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康祐 奥" userId="4cca5eb24f2b884a" providerId="LiveId" clId="{8DCAB3E8-F244-42C4-BAD6-890347FB9A7D}"/>
    <pc:docChg chg="addSld delSld modSld">
      <pc:chgData name="康祐 奥" userId="4cca5eb24f2b884a" providerId="LiveId" clId="{8DCAB3E8-F244-42C4-BAD6-890347FB9A7D}" dt="2019-05-01T07:31:34.623" v="106" actId="20577"/>
      <pc:docMkLst>
        <pc:docMk/>
      </pc:docMkLst>
      <pc:sldChg chg="modSp">
        <pc:chgData name="康祐 奥" userId="4cca5eb24f2b884a" providerId="LiveId" clId="{8DCAB3E8-F244-42C4-BAD6-890347FB9A7D}" dt="2019-05-01T07:23:05.357" v="2"/>
        <pc:sldMkLst>
          <pc:docMk/>
          <pc:sldMk cId="1221582754" sldId="267"/>
        </pc:sldMkLst>
        <pc:spChg chg="mod">
          <ac:chgData name="康祐 奥" userId="4cca5eb24f2b884a" providerId="LiveId" clId="{8DCAB3E8-F244-42C4-BAD6-890347FB9A7D}" dt="2019-05-01T07:23:05.357" v="2"/>
          <ac:spMkLst>
            <pc:docMk/>
            <pc:sldMk cId="1221582754" sldId="267"/>
            <ac:spMk id="3" creationId="{C044A338-8D2B-45EC-BE8C-FFE21B5C386E}"/>
          </ac:spMkLst>
        </pc:spChg>
      </pc:sldChg>
      <pc:sldChg chg="modSp modAnim">
        <pc:chgData name="康祐 奥" userId="4cca5eb24f2b884a" providerId="LiveId" clId="{8DCAB3E8-F244-42C4-BAD6-890347FB9A7D}" dt="2019-05-01T07:24:18.252" v="97" actId="6549"/>
        <pc:sldMkLst>
          <pc:docMk/>
          <pc:sldMk cId="653302623" sldId="269"/>
        </pc:sldMkLst>
        <pc:spChg chg="mod">
          <ac:chgData name="康祐 奥" userId="4cca5eb24f2b884a" providerId="LiveId" clId="{8DCAB3E8-F244-42C4-BAD6-890347FB9A7D}" dt="2019-05-01T07:24:18.252" v="97" actId="6549"/>
          <ac:spMkLst>
            <pc:docMk/>
            <pc:sldMk cId="653302623" sldId="269"/>
            <ac:spMk id="4" creationId="{D70C582B-28B5-4844-9D52-F7BA25E8848F}"/>
          </ac:spMkLst>
        </pc:spChg>
      </pc:sldChg>
      <pc:sldChg chg="add del">
        <pc:chgData name="康祐 奥" userId="4cca5eb24f2b884a" providerId="LiveId" clId="{8DCAB3E8-F244-42C4-BAD6-890347FB9A7D}" dt="2019-05-01T07:31:03.579" v="100" actId="2696"/>
        <pc:sldMkLst>
          <pc:docMk/>
          <pc:sldMk cId="531610580" sldId="271"/>
        </pc:sldMkLst>
      </pc:sldChg>
      <pc:sldChg chg="modSp add">
        <pc:chgData name="康祐 奥" userId="4cca5eb24f2b884a" providerId="LiveId" clId="{8DCAB3E8-F244-42C4-BAD6-890347FB9A7D}" dt="2019-05-01T07:31:34.623" v="106" actId="20577"/>
        <pc:sldMkLst>
          <pc:docMk/>
          <pc:sldMk cId="1418608160" sldId="272"/>
        </pc:sldMkLst>
        <pc:spChg chg="mod">
          <ac:chgData name="康祐 奥" userId="4cca5eb24f2b884a" providerId="LiveId" clId="{8DCAB3E8-F244-42C4-BAD6-890347FB9A7D}" dt="2019-05-01T07:31:34.623" v="106" actId="20577"/>
          <ac:spMkLst>
            <pc:docMk/>
            <pc:sldMk cId="1418608160" sldId="272"/>
            <ac:spMk id="2" creationId="{A3CA44FB-64E1-44F3-9DA9-ACF94A1E27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7F7A6-00EA-477C-BD0D-F6E7C2E86336}" type="datetimeFigureOut">
              <a:rPr kumimoji="1" lang="ja-JP" altLang="en-US" smtClean="0"/>
              <a:t>2019/6/16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A9B74-7ACC-4BED-B6E3-1BCF4756DC69}" type="slidenum">
              <a:rPr kumimoji="1" lang="ja-JP" altLang="en-US" smtClean="0"/>
              <a:t>‹#›</a:t>
            </a:fld>
            <a:endParaRPr kumimoji="1" lang="ja-JP" altLang="en-US"/>
          </a:p>
        </p:txBody>
      </p:sp>
    </p:spTree>
    <p:extLst>
      <p:ext uri="{BB962C8B-B14F-4D97-AF65-F5344CB8AC3E}">
        <p14:creationId xmlns:p14="http://schemas.microsoft.com/office/powerpoint/2010/main" val="11439709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Windows10</a:t>
            </a:r>
            <a:r>
              <a:rPr kumimoji="1" lang="ja-JP" altLang="en-US" dirty="0"/>
              <a:t>から追加された機能・アプリを用いて</a:t>
            </a:r>
            <a:r>
              <a:rPr kumimoji="1" lang="en-US" altLang="ja-JP" dirty="0"/>
              <a:t>Simutrans</a:t>
            </a:r>
            <a:r>
              <a:rPr kumimoji="1" lang="ja-JP" altLang="en-US" dirty="0"/>
              <a:t>のコンパイルをするための環境構築について</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a:t>
            </a:fld>
            <a:endParaRPr kumimoji="1" lang="ja-JP" altLang="en-US"/>
          </a:p>
        </p:txBody>
      </p:sp>
    </p:spTree>
    <p:extLst>
      <p:ext uri="{BB962C8B-B14F-4D97-AF65-F5344CB8AC3E}">
        <p14:creationId xmlns:p14="http://schemas.microsoft.com/office/powerpoint/2010/main" val="927386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OS</a:t>
            </a:r>
            <a:r>
              <a:rPr kumimoji="1" lang="ja-JP" altLang="en-US" dirty="0"/>
              <a:t>セットアップ後の作業：まずは</a:t>
            </a:r>
            <a:r>
              <a:rPr kumimoji="1" lang="en-US" altLang="ja-JP" dirty="0"/>
              <a:t>OS</a:t>
            </a:r>
            <a:r>
              <a:rPr kumimoji="1" lang="ja-JP" altLang="en-US" dirty="0"/>
              <a:t>アップデート</a:t>
            </a:r>
            <a:endParaRPr kumimoji="1" lang="en-US" altLang="ja-JP" dirty="0"/>
          </a:p>
          <a:p>
            <a:r>
              <a:rPr kumimoji="1" lang="ja-JP" altLang="en-US" dirty="0"/>
              <a:t>日本語化に関しては省略＞各自で必要であれば調べて実行願う</a:t>
            </a:r>
            <a:endParaRPr kumimoji="1" lang="en-US" altLang="ja-JP" dirty="0"/>
          </a:p>
          <a:p>
            <a:r>
              <a:rPr kumimoji="1" lang="ja-JP" altLang="en-US" dirty="0"/>
              <a:t>アップデートで使うコマンド</a:t>
            </a:r>
            <a:r>
              <a:rPr kumimoji="1" lang="en-US" altLang="ja-JP" dirty="0"/>
              <a:t>apt</a:t>
            </a:r>
            <a:r>
              <a:rPr kumimoji="1" lang="ja-JP" altLang="en-US" dirty="0"/>
              <a:t>は管理者権限を要する＞</a:t>
            </a:r>
            <a:r>
              <a:rPr kumimoji="1" lang="en-US" altLang="ja-JP" dirty="0" err="1"/>
              <a:t>sudo</a:t>
            </a:r>
            <a:r>
              <a:rPr kumimoji="1" lang="ja-JP" altLang="en-US" dirty="0"/>
              <a:t>を頭に付ける必要</a:t>
            </a:r>
            <a:endParaRPr kumimoji="1" lang="en-US" altLang="ja-JP" dirty="0"/>
          </a:p>
          <a:p>
            <a:r>
              <a:rPr kumimoji="1" lang="en-US" altLang="ja-JP" dirty="0" err="1"/>
              <a:t>Sudo</a:t>
            </a:r>
            <a:r>
              <a:rPr kumimoji="1" lang="ja-JP" altLang="en-US" dirty="0"/>
              <a:t>を使った際に求められるパスワードはユーザのパスワード</a:t>
            </a:r>
            <a:endParaRPr kumimoji="1" lang="en-US" altLang="ja-JP" dirty="0"/>
          </a:p>
          <a:p>
            <a:r>
              <a:rPr kumimoji="1" lang="en-US" altLang="ja-JP" dirty="0" err="1"/>
              <a:t>Sudo</a:t>
            </a:r>
            <a:r>
              <a:rPr kumimoji="1" lang="en-US" altLang="ja-JP" dirty="0"/>
              <a:t> apt update</a:t>
            </a:r>
            <a:r>
              <a:rPr kumimoji="1" lang="ja-JP" altLang="en-US" dirty="0"/>
              <a:t>で最新情報をサーバから求め、</a:t>
            </a:r>
            <a:r>
              <a:rPr kumimoji="1" lang="en-US" altLang="ja-JP" dirty="0" err="1"/>
              <a:t>sudo</a:t>
            </a:r>
            <a:r>
              <a:rPr kumimoji="1" lang="en-US" altLang="ja-JP" dirty="0"/>
              <a:t> apt upgrade</a:t>
            </a:r>
            <a:r>
              <a:rPr kumimoji="1" lang="ja-JP" altLang="en-US" dirty="0"/>
              <a:t>で更新を実行</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10</a:t>
            </a:fld>
            <a:endParaRPr kumimoji="1" lang="ja-JP" altLang="en-US"/>
          </a:p>
        </p:txBody>
      </p:sp>
    </p:spTree>
    <p:extLst>
      <p:ext uri="{BB962C8B-B14F-4D97-AF65-F5344CB8AC3E}">
        <p14:creationId xmlns:p14="http://schemas.microsoft.com/office/powerpoint/2010/main" val="290121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Arch Linux</a:t>
            </a:r>
            <a:r>
              <a:rPr kumimoji="1" lang="ja-JP" altLang="en-US" dirty="0"/>
              <a:t>のパッケージセットのようなものは</a:t>
            </a:r>
            <a:r>
              <a:rPr kumimoji="1" lang="en-US" altLang="ja-JP" dirty="0"/>
              <a:t>Ubuntu</a:t>
            </a:r>
            <a:r>
              <a:rPr kumimoji="1" lang="ja-JP" altLang="en-US" dirty="0"/>
              <a:t>にはない</a:t>
            </a:r>
            <a:endParaRPr kumimoji="1" lang="en-US" altLang="ja-JP" dirty="0"/>
          </a:p>
          <a:p>
            <a:r>
              <a:rPr kumimoji="1" lang="ja-JP" altLang="en-US" dirty="0"/>
              <a:t>セットの中にある各パッケージは殆ど揃っているのでそのままインストール可能</a:t>
            </a:r>
            <a:endParaRPr kumimoji="1" lang="en-US" altLang="ja-JP" dirty="0"/>
          </a:p>
          <a:p>
            <a:r>
              <a:rPr kumimoji="1" lang="en-US" altLang="ja-JP" dirty="0"/>
              <a:t>bzip2</a:t>
            </a:r>
            <a:r>
              <a:rPr kumimoji="1" lang="ja-JP" altLang="en-US" dirty="0"/>
              <a:t>と</a:t>
            </a:r>
            <a:r>
              <a:rPr kumimoji="1" lang="en-US" altLang="ja-JP" dirty="0" err="1"/>
              <a:t>zlib</a:t>
            </a:r>
            <a:r>
              <a:rPr kumimoji="1" lang="ja-JP" altLang="en-US" dirty="0"/>
              <a:t>はコードをいじってからでなければ上手くいかない＞この</a:t>
            </a:r>
            <a:r>
              <a:rPr kumimoji="1" lang="en-US" altLang="ja-JP" dirty="0"/>
              <a:t>2</a:t>
            </a:r>
            <a:r>
              <a:rPr kumimoji="1" lang="ja-JP" altLang="en-US" dirty="0"/>
              <a:t>つだけは別に導入</a:t>
            </a:r>
            <a:endParaRPr kumimoji="1" lang="en-US" altLang="ja-JP" dirty="0"/>
          </a:p>
          <a:p>
            <a:endParaRPr kumimoji="1" lang="en-US" altLang="ja-JP" dirty="0"/>
          </a:p>
          <a:p>
            <a:r>
              <a:rPr kumimoji="1" lang="en-US" altLang="ja-JP" dirty="0"/>
              <a:t>Arch Linux</a:t>
            </a:r>
            <a:r>
              <a:rPr lang="ja-JP" altLang="en-US" dirty="0"/>
              <a:t>：既出クロスコンパイル方法で用いられている</a:t>
            </a:r>
            <a:r>
              <a:rPr lang="en-US" altLang="ja-JP" dirty="0"/>
              <a:t>Linux</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11</a:t>
            </a:fld>
            <a:endParaRPr kumimoji="1" lang="ja-JP" altLang="en-US"/>
          </a:p>
        </p:txBody>
      </p:sp>
    </p:spTree>
    <p:extLst>
      <p:ext uri="{BB962C8B-B14F-4D97-AF65-F5344CB8AC3E}">
        <p14:creationId xmlns:p14="http://schemas.microsoft.com/office/powerpoint/2010/main" val="290360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Arch</a:t>
            </a:r>
            <a:r>
              <a:rPr kumimoji="1" lang="en-US" altLang="ja-JP" baseline="0" dirty="0"/>
              <a:t> Linux</a:t>
            </a:r>
            <a:r>
              <a:rPr kumimoji="1" lang="ja-JP" altLang="en-US" baseline="0" dirty="0"/>
              <a:t>でいう</a:t>
            </a:r>
            <a:r>
              <a:rPr kumimoji="1" lang="en-US" altLang="ja-JP" baseline="0" dirty="0"/>
              <a:t>base-</a:t>
            </a:r>
            <a:r>
              <a:rPr kumimoji="1" lang="en-US" altLang="ja-JP" baseline="0" dirty="0" err="1"/>
              <a:t>devel</a:t>
            </a:r>
            <a:r>
              <a:rPr kumimoji="1" lang="ja-JP" altLang="en-US" baseline="0" dirty="0"/>
              <a:t>の中身の内、</a:t>
            </a:r>
            <a:r>
              <a:rPr kumimoji="1" lang="en-US" altLang="ja-JP" baseline="0" dirty="0"/>
              <a:t>apt</a:t>
            </a:r>
            <a:r>
              <a:rPr kumimoji="1" lang="ja-JP" altLang="en-US" baseline="0" dirty="0"/>
              <a:t>で入れるもの</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12</a:t>
            </a:fld>
            <a:endParaRPr kumimoji="1" lang="ja-JP" altLang="en-US"/>
          </a:p>
        </p:txBody>
      </p:sp>
    </p:spTree>
    <p:extLst>
      <p:ext uri="{BB962C8B-B14F-4D97-AF65-F5344CB8AC3E}">
        <p14:creationId xmlns:p14="http://schemas.microsoft.com/office/powerpoint/2010/main" val="1959009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a:t>
            </a:r>
            <a:r>
              <a:rPr kumimoji="1" lang="en-US" altLang="ja-JP" dirty="0"/>
              <a:t>apt</a:t>
            </a:r>
            <a:r>
              <a:rPr kumimoji="1" lang="ja-JP" altLang="en-US" dirty="0"/>
              <a:t>で入れるその他のパッケージ</a:t>
            </a:r>
            <a:endParaRPr kumimoji="1" lang="en-US" altLang="ja-JP" dirty="0"/>
          </a:p>
          <a:p>
            <a:endParaRPr kumimoji="1" lang="en-US" altLang="ja-JP" dirty="0"/>
          </a:p>
          <a:p>
            <a:r>
              <a:rPr kumimoji="1" lang="ja-JP" altLang="en-US" dirty="0"/>
              <a:t>先の表含めて</a:t>
            </a:r>
            <a:r>
              <a:rPr kumimoji="1" lang="en-US" altLang="ja-JP" dirty="0"/>
              <a:t>apt</a:t>
            </a:r>
            <a:r>
              <a:rPr kumimoji="1" lang="ja-JP" altLang="en-US" dirty="0"/>
              <a:t>で入れられるもの：既にインストール済であっても更新されるか「最新です」というメッセージが出るだけ</a:t>
            </a:r>
            <a:endParaRPr kumimoji="1" lang="en-US" altLang="ja-JP" dirty="0"/>
          </a:p>
          <a:p>
            <a:r>
              <a:rPr kumimoji="1" lang="ja-JP" altLang="en-US" dirty="0"/>
              <a:t>＞気にせずインストールしていい</a:t>
            </a:r>
            <a:endParaRPr kumimoji="1" lang="en-US" altLang="ja-JP" dirty="0"/>
          </a:p>
          <a:p>
            <a:endParaRPr kumimoji="1" lang="en-US" altLang="ja-JP" dirty="0"/>
          </a:p>
          <a:p>
            <a:r>
              <a:rPr kumimoji="1" lang="en-US" altLang="ja-JP" dirty="0" err="1"/>
              <a:t>sudo</a:t>
            </a:r>
            <a:r>
              <a:rPr kumimoji="1" lang="en-US" altLang="ja-JP" dirty="0"/>
              <a:t> apt install</a:t>
            </a:r>
            <a:r>
              <a:rPr kumimoji="1" lang="ja-JP" altLang="en-US" dirty="0"/>
              <a:t>の後にはとくに制限無く並べられる</a:t>
            </a:r>
            <a:r>
              <a:rPr kumimoji="1" lang="en-US" altLang="ja-JP" dirty="0"/>
              <a:t>&gt;</a:t>
            </a:r>
            <a:r>
              <a:rPr kumimoji="1" lang="ja-JP" altLang="en-US" dirty="0"/>
              <a:t>各パッケージの間スペースを空けて書けば</a:t>
            </a:r>
            <a:r>
              <a:rPr kumimoji="1" lang="en-US" altLang="ja-JP" dirty="0"/>
              <a:t>OK</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13</a:t>
            </a:fld>
            <a:endParaRPr kumimoji="1" lang="ja-JP" altLang="en-US"/>
          </a:p>
        </p:txBody>
      </p:sp>
    </p:spTree>
    <p:extLst>
      <p:ext uri="{BB962C8B-B14F-4D97-AF65-F5344CB8AC3E}">
        <p14:creationId xmlns:p14="http://schemas.microsoft.com/office/powerpoint/2010/main" val="371239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zip</a:t>
            </a:r>
            <a:r>
              <a:rPr kumimoji="1" lang="ja-JP" altLang="en-US" dirty="0"/>
              <a:t>系の導入</a:t>
            </a:r>
            <a:endParaRPr kumimoji="1" lang="en-US" altLang="ja-JP" dirty="0"/>
          </a:p>
          <a:p>
            <a:r>
              <a:rPr kumimoji="1" lang="ja-JP" altLang="en-US" dirty="0"/>
              <a:t>クロスコンパイル対応パッケージは</a:t>
            </a:r>
            <a:r>
              <a:rPr kumimoji="1" lang="en-US" altLang="ja-JP" dirty="0"/>
              <a:t>apt</a:t>
            </a:r>
            <a:r>
              <a:rPr kumimoji="1" lang="ja-JP" altLang="en-US" dirty="0"/>
              <a:t>で入れられないためちょっといじる</a:t>
            </a:r>
            <a:endParaRPr kumimoji="1" lang="en-US" altLang="ja-JP" dirty="0"/>
          </a:p>
          <a:p>
            <a:r>
              <a:rPr kumimoji="1" lang="ja-JP" altLang="en-US" dirty="0"/>
              <a:t>このいじる元のダウンロード先は、ユーザホームディレクトリで問題ない</a:t>
            </a:r>
            <a:endParaRPr kumimoji="1" lang="en-US" altLang="ja-JP" dirty="0"/>
          </a:p>
          <a:p>
            <a:endParaRPr kumimoji="1" lang="en-US" altLang="ja-JP" dirty="0"/>
          </a:p>
          <a:p>
            <a:r>
              <a:rPr kumimoji="1" lang="ja-JP" altLang="en-US" dirty="0"/>
              <a:t>これから先紹介するソースのいじり方の情報を載せているサイトによっては別の所を指定している場合がある</a:t>
            </a:r>
            <a:r>
              <a:rPr kumimoji="1" lang="en-US" altLang="ja-JP" dirty="0"/>
              <a:t>&gt;</a:t>
            </a:r>
            <a:r>
              <a:rPr kumimoji="1" lang="ja-JP" altLang="en-US" dirty="0"/>
              <a:t>どちらでも問題無い</a:t>
            </a:r>
            <a:endParaRPr kumimoji="1" lang="en-US" altLang="ja-JP" dirty="0"/>
          </a:p>
          <a:p>
            <a:endParaRPr kumimoji="1" lang="en-US" altLang="ja-JP" dirty="0"/>
          </a:p>
          <a:p>
            <a:r>
              <a:rPr kumimoji="1" lang="ja-JP" altLang="en-US" dirty="0"/>
              <a:t>場所を変える際の注意事項</a:t>
            </a:r>
            <a:r>
              <a:rPr kumimoji="1" lang="en-US" altLang="ja-JP" dirty="0"/>
              <a:t>&gt;</a:t>
            </a:r>
            <a:r>
              <a:rPr kumimoji="1" lang="ja-JP" altLang="en-US" dirty="0"/>
              <a:t>スーパーユーザ権限が必要かどうか</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このスライド以降、折れ線矢印は改行、ホチキス針をひっくり返したようなのは半角スペースを表す</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14</a:t>
            </a:fld>
            <a:endParaRPr kumimoji="1" lang="ja-JP" altLang="en-US"/>
          </a:p>
        </p:txBody>
      </p:sp>
    </p:spTree>
    <p:extLst>
      <p:ext uri="{BB962C8B-B14F-4D97-AF65-F5344CB8AC3E}">
        <p14:creationId xmlns:p14="http://schemas.microsoft.com/office/powerpoint/2010/main" val="4015293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err="1"/>
              <a:t>zlib</a:t>
            </a:r>
            <a:endParaRPr kumimoji="1" lang="en-US" altLang="ja-JP" dirty="0"/>
          </a:p>
          <a:p>
            <a:r>
              <a:rPr kumimoji="1" lang="en-US" altLang="ja-JP" dirty="0"/>
              <a:t>Ubuntu</a:t>
            </a:r>
            <a:r>
              <a:rPr kumimoji="1" lang="ja-JP" altLang="en-US" dirty="0"/>
              <a:t>のパッケージ検索サイトか</a:t>
            </a:r>
            <a:r>
              <a:rPr kumimoji="1" lang="en-US" altLang="ja-JP" dirty="0" err="1"/>
              <a:t>zlib</a:t>
            </a:r>
            <a:r>
              <a:rPr kumimoji="1" lang="ja-JP" altLang="en-US" dirty="0"/>
              <a:t>公式サイトよりソースコードを取得</a:t>
            </a:r>
            <a:endParaRPr kumimoji="1" lang="en-US" altLang="ja-JP" dirty="0"/>
          </a:p>
          <a:p>
            <a:r>
              <a:rPr kumimoji="1" lang="ja-JP" altLang="en-US" dirty="0"/>
              <a:t>ダウンロードは</a:t>
            </a:r>
            <a:r>
              <a:rPr kumimoji="1" lang="en-US" altLang="ja-JP" dirty="0" err="1"/>
              <a:t>wget</a:t>
            </a:r>
            <a:r>
              <a:rPr kumimoji="1" lang="ja-JP" altLang="en-US" dirty="0"/>
              <a:t>を、展開は</a:t>
            </a:r>
            <a:r>
              <a:rPr kumimoji="1" lang="en-US" altLang="ja-JP" dirty="0"/>
              <a:t>tar</a:t>
            </a:r>
            <a:r>
              <a:rPr kumimoji="1" lang="ja-JP" altLang="en-US" dirty="0"/>
              <a:t>コマンドを使う</a:t>
            </a:r>
            <a:endParaRPr kumimoji="1" lang="en-US" altLang="ja-JP" dirty="0"/>
          </a:p>
          <a:p>
            <a:endParaRPr lang="en-US" altLang="ja-JP" dirty="0"/>
          </a:p>
          <a:p>
            <a:r>
              <a:rPr kumimoji="1" lang="ja-JP" altLang="en-US" dirty="0"/>
              <a:t>拡張子が</a:t>
            </a:r>
            <a:r>
              <a:rPr kumimoji="1" lang="en-US" altLang="ja-JP" dirty="0"/>
              <a:t>Ubuntu</a:t>
            </a:r>
            <a:r>
              <a:rPr kumimoji="1" lang="ja-JP" altLang="en-US" dirty="0"/>
              <a:t>側と公式側で異なるが、どちらも</a:t>
            </a:r>
            <a:r>
              <a:rPr lang="en-US" altLang="ja-JP" dirty="0"/>
              <a:t>t</a:t>
            </a:r>
            <a:r>
              <a:rPr kumimoji="1" lang="en-US" altLang="ja-JP" dirty="0"/>
              <a:t>ar</a:t>
            </a:r>
            <a:r>
              <a:rPr kumimoji="1" lang="ja-JP" altLang="en-US" dirty="0"/>
              <a:t>コマンドで展開できる</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15</a:t>
            </a:fld>
            <a:endParaRPr kumimoji="1" lang="ja-JP" altLang="en-US"/>
          </a:p>
        </p:txBody>
      </p:sp>
    </p:spTree>
    <p:extLst>
      <p:ext uri="{BB962C8B-B14F-4D97-AF65-F5344CB8AC3E}">
        <p14:creationId xmlns:p14="http://schemas.microsoft.com/office/powerpoint/2010/main" val="554865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展開したら、クロスコンパイル用に変数宣言をして</a:t>
            </a:r>
            <a:r>
              <a:rPr kumimoji="1" lang="en-US" altLang="ja-JP" dirty="0"/>
              <a:t>make</a:t>
            </a:r>
            <a:r>
              <a:rPr kumimoji="1" lang="ja-JP" altLang="en-US" dirty="0"/>
              <a:t>作業</a:t>
            </a:r>
            <a:endParaRPr lang="en-US" altLang="ja-JP" dirty="0"/>
          </a:p>
          <a:p>
            <a:endParaRPr kumimoji="1" lang="en-US" altLang="ja-JP" dirty="0"/>
          </a:p>
          <a:p>
            <a:r>
              <a:rPr kumimoji="1" lang="ja-JP" altLang="en-US" dirty="0"/>
              <a:t>変数へ</a:t>
            </a:r>
            <a:r>
              <a:rPr kumimoji="1" lang="en-US" altLang="ja-JP" dirty="0"/>
              <a:t>mingw32</a:t>
            </a:r>
            <a:r>
              <a:rPr kumimoji="1" lang="ja-JP" altLang="en-US" dirty="0"/>
              <a:t>のディレクトリを代入し、それを用いて各種パスを指定して</a:t>
            </a:r>
            <a:r>
              <a:rPr kumimoji="1" lang="en-US" altLang="ja-JP" dirty="0"/>
              <a:t>make</a:t>
            </a:r>
            <a:r>
              <a:rPr kumimoji="1" lang="ja-JP" altLang="en-US" dirty="0"/>
              <a:t>と</a:t>
            </a:r>
            <a:r>
              <a:rPr kumimoji="1" lang="en-US" altLang="ja-JP" dirty="0"/>
              <a:t>install</a:t>
            </a:r>
            <a:r>
              <a:rPr kumimoji="1" lang="ja-JP" altLang="en-US" dirty="0"/>
              <a:t>を行う</a:t>
            </a:r>
            <a:endParaRPr kumimoji="1" lang="en-US" altLang="ja-JP" dirty="0"/>
          </a:p>
          <a:p>
            <a:r>
              <a:rPr kumimoji="1" lang="en-US" altLang="ja-JP" dirty="0"/>
              <a:t>make</a:t>
            </a:r>
            <a:r>
              <a:rPr kumimoji="1" lang="ja-JP" altLang="en-US" dirty="0"/>
              <a:t>の際のコマンドは一行で打ち込み、さいごの</a:t>
            </a:r>
            <a:r>
              <a:rPr kumimoji="1" lang="en-US" altLang="ja-JP" dirty="0"/>
              <a:t>install</a:t>
            </a:r>
            <a:r>
              <a:rPr kumimoji="1" lang="ja-JP" altLang="en-US" dirty="0"/>
              <a:t>打ってからエンター</a:t>
            </a:r>
            <a:endParaRPr kumimoji="1" lang="en-US" altLang="ja-JP" dirty="0"/>
          </a:p>
          <a:p>
            <a:r>
              <a:rPr kumimoji="1" lang="ja-JP" altLang="en-US" dirty="0"/>
              <a:t>これで</a:t>
            </a:r>
            <a:r>
              <a:rPr kumimoji="1" lang="en-US" altLang="ja-JP" dirty="0" err="1"/>
              <a:t>zlib</a:t>
            </a:r>
            <a:r>
              <a:rPr kumimoji="1" lang="ja-JP" altLang="en-US" dirty="0"/>
              <a:t>のセットアップは終了</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16</a:t>
            </a:fld>
            <a:endParaRPr kumimoji="1" lang="ja-JP" altLang="en-US"/>
          </a:p>
        </p:txBody>
      </p:sp>
    </p:spTree>
    <p:extLst>
      <p:ext uri="{BB962C8B-B14F-4D97-AF65-F5344CB8AC3E}">
        <p14:creationId xmlns:p14="http://schemas.microsoft.com/office/powerpoint/2010/main" val="2587340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a:t>
            </a:r>
            <a:r>
              <a:rPr kumimoji="1" lang="en-US" altLang="ja-JP" dirty="0"/>
              <a:t>bzip2</a:t>
            </a:r>
          </a:p>
          <a:p>
            <a:r>
              <a:rPr kumimoji="1" lang="en-US" altLang="ja-JP" dirty="0"/>
              <a:t>bzip2</a:t>
            </a:r>
            <a:r>
              <a:rPr kumimoji="1" lang="ja-JP" altLang="en-US" dirty="0"/>
              <a:t>は一時公式が怪しいサイト化したことがある</a:t>
            </a:r>
            <a:r>
              <a:rPr kumimoji="1" lang="en-US" altLang="ja-JP" dirty="0"/>
              <a:t>&gt;</a:t>
            </a:r>
            <a:r>
              <a:rPr kumimoji="1" lang="ja-JP" altLang="en-US" dirty="0"/>
              <a:t>パッケージ検索サイトからが安全</a:t>
            </a:r>
            <a:endParaRPr kumimoji="1" lang="en-US" altLang="ja-JP" dirty="0"/>
          </a:p>
          <a:p>
            <a:r>
              <a:rPr kumimoji="1" lang="en-US" altLang="ja-JP" dirty="0" err="1"/>
              <a:t>wget</a:t>
            </a:r>
            <a:r>
              <a:rPr kumimoji="1" lang="ja-JP" altLang="en-US" dirty="0"/>
              <a:t>を用いてソースコードをダウンロード、</a:t>
            </a:r>
            <a:r>
              <a:rPr kumimoji="1" lang="en-US" altLang="ja-JP" dirty="0"/>
              <a:t>tar</a:t>
            </a:r>
            <a:r>
              <a:rPr kumimoji="1" lang="ja-JP" altLang="en-US" dirty="0"/>
              <a:t>コマンドで展開するところは先の</a:t>
            </a:r>
            <a:r>
              <a:rPr kumimoji="1" lang="en-US" altLang="ja-JP" dirty="0" err="1"/>
              <a:t>zlib</a:t>
            </a:r>
            <a:r>
              <a:rPr kumimoji="1" lang="ja-JP" altLang="en-US" dirty="0"/>
              <a:t>と同じ</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17</a:t>
            </a:fld>
            <a:endParaRPr kumimoji="1" lang="ja-JP" altLang="en-US"/>
          </a:p>
        </p:txBody>
      </p:sp>
    </p:spTree>
    <p:extLst>
      <p:ext uri="{BB962C8B-B14F-4D97-AF65-F5344CB8AC3E}">
        <p14:creationId xmlns:p14="http://schemas.microsoft.com/office/powerpoint/2010/main" val="3142452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bzip2</a:t>
            </a:r>
            <a:r>
              <a:rPr kumimoji="1" lang="ja-JP" altLang="en-US" dirty="0"/>
              <a:t>はこの</a:t>
            </a:r>
            <a:r>
              <a:rPr kumimoji="1" lang="en-US" altLang="ja-JP" dirty="0"/>
              <a:t>2</a:t>
            </a:r>
            <a:r>
              <a:rPr kumimoji="1" lang="ja-JP" altLang="en-US" dirty="0"/>
              <a:t>つを編集して</a:t>
            </a:r>
            <a:r>
              <a:rPr kumimoji="1" lang="en-US" altLang="ja-JP" dirty="0"/>
              <a:t>make</a:t>
            </a:r>
            <a:r>
              <a:rPr kumimoji="1" lang="ja-JP" altLang="en-US" dirty="0"/>
              <a:t>を行う</a:t>
            </a:r>
            <a:endParaRPr kumimoji="1" lang="en-US" altLang="ja-JP" dirty="0"/>
          </a:p>
          <a:p>
            <a:endParaRPr kumimoji="1" lang="en-US" altLang="ja-JP" dirty="0"/>
          </a:p>
          <a:p>
            <a:r>
              <a:rPr kumimoji="1" lang="en-US" altLang="ja-JP" dirty="0"/>
              <a:t>bzip2.c</a:t>
            </a:r>
            <a:r>
              <a:rPr kumimoji="1" lang="ja-JP" altLang="en-US" dirty="0"/>
              <a:t>では逆スラッシュをスラッシュへ書き換え</a:t>
            </a:r>
            <a:endParaRPr kumimoji="1" lang="en-US" altLang="ja-JP" dirty="0"/>
          </a:p>
          <a:p>
            <a:r>
              <a:rPr kumimoji="1" lang="ja-JP" altLang="en-US" dirty="0"/>
              <a:t>これは使用しているフォントによって円マークで表示される</a:t>
            </a:r>
            <a:r>
              <a:rPr kumimoji="1" lang="en-US" altLang="ja-JP" dirty="0"/>
              <a:t>&gt;</a:t>
            </a:r>
            <a:r>
              <a:rPr kumimoji="1" lang="ja-JP" altLang="en-US" dirty="0"/>
              <a:t>事前に編集で使用するエディタで確認必要</a:t>
            </a:r>
            <a:endParaRPr kumimoji="1" lang="en-US" altLang="ja-JP" dirty="0"/>
          </a:p>
          <a:p>
            <a:r>
              <a:rPr kumimoji="1" lang="ja-JP" altLang="en-US" dirty="0"/>
              <a:t>キーボードの「ろ」を半角英数（直接入力）で押すと確認出来る</a:t>
            </a:r>
            <a:endParaRPr kumimoji="1" lang="en-US" altLang="ja-JP" dirty="0"/>
          </a:p>
          <a:p>
            <a:endParaRPr kumimoji="1" lang="en-US" altLang="ja-JP" dirty="0"/>
          </a:p>
          <a:p>
            <a:r>
              <a:rPr kumimoji="1" lang="en-US" altLang="ja-JP" dirty="0" err="1"/>
              <a:t>Makefile</a:t>
            </a:r>
            <a:r>
              <a:rPr kumimoji="1" lang="ja-JP" altLang="en-US" dirty="0"/>
              <a:t>では</a:t>
            </a:r>
            <a:r>
              <a:rPr kumimoji="1" lang="en-US" altLang="ja-JP" dirty="0"/>
              <a:t>CC</a:t>
            </a:r>
            <a:r>
              <a:rPr kumimoji="1" lang="ja-JP" altLang="en-US" dirty="0"/>
              <a:t>などのディレクトリを書き換える</a:t>
            </a:r>
            <a:endParaRPr kumimoji="1" lang="en-US" altLang="ja-JP" dirty="0"/>
          </a:p>
          <a:p>
            <a:r>
              <a:rPr kumimoji="1" lang="en-US" altLang="ja-JP" dirty="0"/>
              <a:t>Make</a:t>
            </a:r>
            <a:r>
              <a:rPr kumimoji="1" lang="ja-JP" altLang="en-US" dirty="0"/>
              <a:t>を実行し、ヘッダファイル</a:t>
            </a:r>
            <a:r>
              <a:rPr kumimoji="1" lang="en-US" altLang="ja-JP" dirty="0" err="1"/>
              <a:t>bzlib.h</a:t>
            </a:r>
            <a:r>
              <a:rPr kumimoji="1" lang="ja-JP" altLang="en-US" dirty="0"/>
              <a:t>と</a:t>
            </a:r>
            <a:r>
              <a:rPr kumimoji="1" lang="en-US" altLang="ja-JP" dirty="0"/>
              <a:t>make</a:t>
            </a:r>
            <a:r>
              <a:rPr kumimoji="1" lang="ja-JP" altLang="en-US" dirty="0"/>
              <a:t>で作成した</a:t>
            </a:r>
            <a:r>
              <a:rPr kumimoji="1" lang="en-US" altLang="ja-JP" dirty="0"/>
              <a:t>libbz2.a</a:t>
            </a:r>
            <a:r>
              <a:rPr kumimoji="1" lang="ja-JP" altLang="en-US" dirty="0"/>
              <a:t>ファイルをそれぞれコピー</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18</a:t>
            </a:fld>
            <a:endParaRPr kumimoji="1" lang="ja-JP" altLang="en-US"/>
          </a:p>
        </p:txBody>
      </p:sp>
    </p:spTree>
    <p:extLst>
      <p:ext uri="{BB962C8B-B14F-4D97-AF65-F5344CB8AC3E}">
        <p14:creationId xmlns:p14="http://schemas.microsoft.com/office/powerpoint/2010/main" val="1743413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以上で準備終了</a:t>
            </a:r>
            <a:endParaRPr kumimoji="1" lang="en-US" altLang="ja-JP" dirty="0"/>
          </a:p>
          <a:p>
            <a:r>
              <a:rPr kumimoji="1" lang="ja-JP" altLang="en-US" dirty="0"/>
              <a:t>この先のソースコード入手などは各所に情報があるため、冒頭で話したとおり省略</a:t>
            </a:r>
            <a:endParaRPr kumimoji="1" lang="en-US" altLang="ja-JP" dirty="0"/>
          </a:p>
          <a:p>
            <a:endParaRPr kumimoji="1" lang="en-US" altLang="ja-JP" dirty="0"/>
          </a:p>
          <a:p>
            <a:r>
              <a:rPr kumimoji="1" lang="ja-JP" altLang="en-US" dirty="0"/>
              <a:t>一部は編集したりコピーしたりと大変かも知れませんが、</a:t>
            </a:r>
            <a:r>
              <a:rPr kumimoji="1" lang="en-US" altLang="ja-JP" dirty="0"/>
              <a:t>WSL</a:t>
            </a:r>
            <a:r>
              <a:rPr kumimoji="1" lang="ja-JP" altLang="en-US" dirty="0"/>
              <a:t>自体はアプリとなっているため入れるのは凄く楽</a:t>
            </a:r>
            <a:endParaRPr kumimoji="1" lang="en-US" altLang="ja-JP" dirty="0"/>
          </a:p>
          <a:p>
            <a:endParaRPr kumimoji="1" lang="en-US" altLang="ja-JP" dirty="0"/>
          </a:p>
          <a:p>
            <a:r>
              <a:rPr kumimoji="1" lang="en-US" altLang="ja-JP" dirty="0"/>
              <a:t>Beta</a:t>
            </a:r>
            <a:r>
              <a:rPr kumimoji="1" lang="ja-JP" altLang="en-US" dirty="0"/>
              <a:t>版はコマンドプロンプトを呼びコマンドを打ち導入する必要があった</a:t>
            </a:r>
            <a:endParaRPr kumimoji="1" lang="en-US" altLang="ja-JP" dirty="0"/>
          </a:p>
          <a:p>
            <a:r>
              <a:rPr kumimoji="1" lang="ja-JP" altLang="en-US" dirty="0"/>
              <a:t>今はかなりお手軽</a:t>
            </a:r>
            <a:endParaRPr kumimoji="1" lang="en-US" altLang="ja-JP" dirty="0"/>
          </a:p>
          <a:p>
            <a:endParaRPr kumimoji="1" lang="en-US" altLang="ja-JP" dirty="0"/>
          </a:p>
          <a:p>
            <a:r>
              <a:rPr kumimoji="1" lang="ja-JP" altLang="en-US" dirty="0"/>
              <a:t>そして、</a:t>
            </a:r>
            <a:r>
              <a:rPr kumimoji="1" lang="en-US" altLang="ja-JP" dirty="0"/>
              <a:t>Emacs</a:t>
            </a:r>
            <a:r>
              <a:rPr kumimoji="1" lang="ja-JP" altLang="en-US" dirty="0"/>
              <a:t>などの</a:t>
            </a:r>
            <a:r>
              <a:rPr kumimoji="1" lang="en-US" altLang="ja-JP" dirty="0"/>
              <a:t>CUI</a:t>
            </a:r>
            <a:r>
              <a:rPr kumimoji="1" lang="ja-JP" altLang="en-US" dirty="0"/>
              <a:t>エディタに慣れる必要はない</a:t>
            </a:r>
            <a:endParaRPr kumimoji="1" lang="en-US" altLang="ja-JP" dirty="0"/>
          </a:p>
          <a:p>
            <a:r>
              <a:rPr kumimoji="1" lang="ja-JP" altLang="en-US" dirty="0"/>
              <a:t>作業ディレクトリの移動は必要となりますが、</a:t>
            </a:r>
            <a:r>
              <a:rPr kumimoji="1" lang="en-US" altLang="ja-JP" dirty="0"/>
              <a:t>Windows</a:t>
            </a:r>
            <a:r>
              <a:rPr kumimoji="1" lang="ja-JP" altLang="en-US" dirty="0"/>
              <a:t>で編集しても読み込むこと出来る</a:t>
            </a:r>
            <a:endParaRPr kumimoji="1" lang="en-US" altLang="ja-JP" dirty="0"/>
          </a:p>
          <a:p>
            <a:r>
              <a:rPr kumimoji="1" lang="ja-JP" altLang="en-US" baseline="0" dirty="0"/>
              <a:t>保存時に文字コード</a:t>
            </a:r>
            <a:r>
              <a:rPr kumimoji="1" lang="en-US" altLang="ja-JP" baseline="0" dirty="0"/>
              <a:t>UTF-8</a:t>
            </a:r>
            <a:r>
              <a:rPr kumimoji="1" lang="ja-JP" altLang="en-US" baseline="0" dirty="0"/>
              <a:t>、改行コード</a:t>
            </a:r>
            <a:r>
              <a:rPr kumimoji="1" lang="en-US" altLang="ja-JP" baseline="0" dirty="0"/>
              <a:t>LF</a:t>
            </a:r>
            <a:r>
              <a:rPr kumimoji="1" lang="ja-JP" altLang="en-US" baseline="0" dirty="0"/>
              <a:t>にさえすれば、</a:t>
            </a:r>
            <a:r>
              <a:rPr kumimoji="1" lang="en-US" altLang="ja-JP" dirty="0"/>
              <a:t>VS</a:t>
            </a:r>
            <a:r>
              <a:rPr kumimoji="1" lang="en-US" altLang="ja-JP" baseline="0" dirty="0"/>
              <a:t> Code</a:t>
            </a:r>
            <a:r>
              <a:rPr kumimoji="1" lang="ja-JP" altLang="en-US" baseline="0" dirty="0"/>
              <a:t>やサクラエディタそのまま使える</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19</a:t>
            </a:fld>
            <a:endParaRPr kumimoji="1" lang="ja-JP" altLang="en-US"/>
          </a:p>
        </p:txBody>
      </p:sp>
    </p:spTree>
    <p:extLst>
      <p:ext uri="{BB962C8B-B14F-4D97-AF65-F5344CB8AC3E}">
        <p14:creationId xmlns:p14="http://schemas.microsoft.com/office/powerpoint/2010/main" val="64203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Windows Subsystem for Linux</a:t>
            </a:r>
            <a:r>
              <a:rPr kumimoji="1" lang="ja-JP" altLang="en-US" dirty="0"/>
              <a:t>、以後</a:t>
            </a:r>
            <a:r>
              <a:rPr kumimoji="1" lang="en-US" altLang="ja-JP" dirty="0"/>
              <a:t>WSL</a:t>
            </a:r>
            <a:r>
              <a:rPr kumimoji="1" lang="ja-JP" altLang="en-US" dirty="0"/>
              <a:t>と言う</a:t>
            </a:r>
            <a:endParaRPr kumimoji="1" lang="en-US" altLang="ja-JP" dirty="0"/>
          </a:p>
          <a:p>
            <a:r>
              <a:rPr kumimoji="1" lang="ja-JP" altLang="en-US" dirty="0"/>
              <a:t>これについてざっくりと</a:t>
            </a:r>
            <a:endParaRPr kumimoji="1" lang="en-US" altLang="ja-JP" dirty="0"/>
          </a:p>
          <a:p>
            <a:r>
              <a:rPr kumimoji="1" lang="ja-JP" altLang="en-US" dirty="0"/>
              <a:t>簡単に言えば</a:t>
            </a:r>
            <a:r>
              <a:rPr kumimoji="1" lang="en-US" altLang="ja-JP" dirty="0"/>
              <a:t>Windows</a:t>
            </a:r>
            <a:r>
              <a:rPr kumimoji="1" lang="ja-JP" altLang="en-US" dirty="0"/>
              <a:t>で使うこと出来る</a:t>
            </a:r>
            <a:r>
              <a:rPr kumimoji="1" lang="en-US" altLang="ja-JP" dirty="0"/>
              <a:t>Linux</a:t>
            </a:r>
            <a:r>
              <a:rPr kumimoji="1" lang="ja-JP" altLang="en-US" dirty="0"/>
              <a:t>コンソールアプリ</a:t>
            </a:r>
            <a:endParaRPr kumimoji="1" lang="en-US" altLang="ja-JP" dirty="0"/>
          </a:p>
          <a:p>
            <a:r>
              <a:rPr kumimoji="1" lang="ja-JP" altLang="en-US" dirty="0"/>
              <a:t>詳しいことは省略</a:t>
            </a:r>
            <a:endParaRPr kumimoji="1" lang="en-US" altLang="ja-JP" dirty="0"/>
          </a:p>
          <a:p>
            <a:endParaRPr kumimoji="1" lang="en-US" altLang="ja-JP" dirty="0"/>
          </a:p>
          <a:p>
            <a:r>
              <a:rPr kumimoji="1" lang="ja-JP" altLang="en-US" dirty="0"/>
              <a:t>アプリ登場のおかげで、</a:t>
            </a:r>
            <a:endParaRPr kumimoji="1" lang="en-US" altLang="ja-JP" dirty="0"/>
          </a:p>
          <a:p>
            <a:r>
              <a:rPr kumimoji="1" lang="ja-JP" altLang="en-US" dirty="0"/>
              <a:t>・</a:t>
            </a:r>
            <a:r>
              <a:rPr kumimoji="1" lang="en-US" altLang="ja-JP" dirty="0"/>
              <a:t>Windows</a:t>
            </a:r>
            <a:r>
              <a:rPr kumimoji="1" lang="ja-JP" altLang="en-US" dirty="0"/>
              <a:t>で</a:t>
            </a:r>
            <a:r>
              <a:rPr kumimoji="1" lang="en-US" altLang="ja-JP" dirty="0"/>
              <a:t>Linux</a:t>
            </a:r>
            <a:r>
              <a:rPr kumimoji="1" lang="ja-JP" altLang="en-US" dirty="0"/>
              <a:t>使いたい場合に仮想</a:t>
            </a:r>
            <a:r>
              <a:rPr kumimoji="1" lang="en-US" altLang="ja-JP" dirty="0"/>
              <a:t>PC</a:t>
            </a:r>
            <a:r>
              <a:rPr kumimoji="1" lang="ja-JP" altLang="en-US" dirty="0"/>
              <a:t>を作成</a:t>
            </a:r>
            <a:endParaRPr kumimoji="1" lang="en-US" altLang="ja-JP" dirty="0"/>
          </a:p>
          <a:p>
            <a:r>
              <a:rPr kumimoji="1" lang="ja-JP" altLang="en-US" dirty="0"/>
              <a:t>・</a:t>
            </a:r>
            <a:r>
              <a:rPr kumimoji="1" lang="en-US" altLang="ja-JP" dirty="0"/>
              <a:t>Linux</a:t>
            </a:r>
            <a:r>
              <a:rPr kumimoji="1" lang="ja-JP" altLang="en-US" dirty="0"/>
              <a:t>ライクなソフトを導入して特殊なコマンドを覚える</a:t>
            </a:r>
            <a:endParaRPr kumimoji="1" lang="en-US" altLang="ja-JP" dirty="0"/>
          </a:p>
          <a:p>
            <a:r>
              <a:rPr kumimoji="1" lang="ja-JP" altLang="en-US" dirty="0"/>
              <a:t>・デュアルブートできるようにする</a:t>
            </a:r>
            <a:endParaRPr kumimoji="1" lang="en-US" altLang="ja-JP" dirty="0"/>
          </a:p>
          <a:p>
            <a:r>
              <a:rPr kumimoji="1" lang="ja-JP" altLang="en-US" dirty="0"/>
              <a:t>・パソコンを物理的に増やす</a:t>
            </a:r>
            <a:endParaRPr kumimoji="1" lang="en-US" altLang="ja-JP" dirty="0"/>
          </a:p>
          <a:p>
            <a:r>
              <a:rPr kumimoji="1" lang="ja-JP" altLang="en-US" dirty="0"/>
              <a:t>などということをしなくても良くなった</a:t>
            </a:r>
            <a:endParaRPr kumimoji="1" lang="en-US" altLang="ja-JP" dirty="0"/>
          </a:p>
          <a:p>
            <a:endParaRPr kumimoji="1" lang="en-US" altLang="ja-JP" dirty="0"/>
          </a:p>
          <a:p>
            <a:r>
              <a:rPr kumimoji="1" lang="en-US" altLang="ja-JP" dirty="0"/>
              <a:t>Ubuntu</a:t>
            </a:r>
            <a:r>
              <a:rPr kumimoji="1" lang="ja-JP" altLang="en-US" dirty="0"/>
              <a:t>の場合、ハード制御系など一部除いて</a:t>
            </a:r>
            <a:r>
              <a:rPr kumimoji="1" lang="en-US" altLang="ja-JP" dirty="0"/>
              <a:t>apt</a:t>
            </a:r>
            <a:r>
              <a:rPr kumimoji="1" lang="ja-JP" altLang="en-US" dirty="0"/>
              <a:t>コマンドで</a:t>
            </a:r>
            <a:r>
              <a:rPr kumimoji="1" lang="en-US" altLang="ja-JP" dirty="0"/>
              <a:t>Ubuntu</a:t>
            </a:r>
            <a:r>
              <a:rPr kumimoji="1" lang="ja-JP" altLang="en-US" dirty="0"/>
              <a:t>のまま導入できる＞調べたことのほとんどをそのまま使うことが可能</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2</a:t>
            </a:fld>
            <a:endParaRPr kumimoji="1" lang="ja-JP" altLang="en-US"/>
          </a:p>
        </p:txBody>
      </p:sp>
    </p:spTree>
    <p:extLst>
      <p:ext uri="{BB962C8B-B14F-4D97-AF65-F5344CB8AC3E}">
        <p14:creationId xmlns:p14="http://schemas.microsoft.com/office/powerpoint/2010/main" val="1643556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腕に覚えある方、シェルスクリプトでトリミングから</a:t>
            </a:r>
            <a:r>
              <a:rPr kumimoji="1" lang="en-US" altLang="ja-JP" dirty="0" err="1"/>
              <a:t>pak</a:t>
            </a:r>
            <a:r>
              <a:rPr kumimoji="1" lang="ja-JP" altLang="en-US" dirty="0"/>
              <a:t>化してアドオンフォルダへコピーまでの一連の作業を自動化も不可能ではない</a:t>
            </a:r>
            <a:endParaRPr kumimoji="1" lang="en-US" altLang="ja-JP" dirty="0"/>
          </a:p>
          <a:p>
            <a:r>
              <a:rPr kumimoji="1" lang="ja-JP" altLang="en-US" dirty="0"/>
              <a:t>そして、それらを行うために調べる際、</a:t>
            </a:r>
            <a:r>
              <a:rPr kumimoji="1" lang="en-US" altLang="ja-JP" dirty="0"/>
              <a:t>Linux</a:t>
            </a:r>
            <a:r>
              <a:rPr kumimoji="1" lang="ja-JP" altLang="en-US" dirty="0"/>
              <a:t>の知識をそのまま使える</a:t>
            </a:r>
            <a:endParaRPr kumimoji="1" lang="en-US" altLang="ja-JP" dirty="0"/>
          </a:p>
          <a:p>
            <a:endParaRPr kumimoji="1" lang="en-US" altLang="ja-JP" dirty="0"/>
          </a:p>
          <a:p>
            <a:r>
              <a:rPr kumimoji="1" lang="ja-JP" altLang="en-US" dirty="0"/>
              <a:t>敷居の低い開発環境、お手元にひとつ如何でしょうか</a:t>
            </a:r>
            <a:endParaRPr kumimoji="1" lang="en-US" altLang="ja-JP" dirty="0"/>
          </a:p>
          <a:p>
            <a:endParaRPr kumimoji="1" lang="en-US" altLang="ja-JP" dirty="0"/>
          </a:p>
          <a:p>
            <a:r>
              <a:rPr kumimoji="1" lang="ja-JP" altLang="en-US" dirty="0"/>
              <a:t>以上で発表を終わらせて頂きます。ご静聴ありがとうございました。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20</a:t>
            </a:fld>
            <a:endParaRPr kumimoji="1" lang="ja-JP" altLang="en-US"/>
          </a:p>
        </p:txBody>
      </p:sp>
    </p:spTree>
    <p:extLst>
      <p:ext uri="{BB962C8B-B14F-4D97-AF65-F5344CB8AC3E}">
        <p14:creationId xmlns:p14="http://schemas.microsoft.com/office/powerpoint/2010/main" val="3275034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何を話すのか＞</a:t>
            </a:r>
            <a:endParaRPr kumimoji="1" lang="en-US" altLang="ja-JP" dirty="0"/>
          </a:p>
          <a:p>
            <a:r>
              <a:rPr kumimoji="1" lang="ja-JP" altLang="en-US" dirty="0"/>
              <a:t>この</a:t>
            </a:r>
            <a:r>
              <a:rPr kumimoji="1" lang="en-US" altLang="ja-JP" dirty="0"/>
              <a:t>WSL</a:t>
            </a:r>
            <a:r>
              <a:rPr kumimoji="1" lang="ja-JP" altLang="en-US" dirty="0"/>
              <a:t>機能を使って</a:t>
            </a:r>
            <a:r>
              <a:rPr kumimoji="1" lang="en-US" altLang="ja-JP" dirty="0"/>
              <a:t>Windows</a:t>
            </a:r>
            <a:r>
              <a:rPr kumimoji="1" lang="ja-JP" altLang="en-US" dirty="0"/>
              <a:t>向けの</a:t>
            </a:r>
            <a:r>
              <a:rPr kumimoji="1" lang="en-US" altLang="ja-JP" dirty="0"/>
              <a:t>Simutrans</a:t>
            </a:r>
            <a:r>
              <a:rPr kumimoji="1" lang="ja-JP" altLang="en-US" dirty="0"/>
              <a:t>をクロスコンパイルするための準備を始めましょう</a:t>
            </a:r>
            <a:endParaRPr kumimoji="1" lang="en-US" altLang="ja-JP" dirty="0"/>
          </a:p>
          <a:p>
            <a:endParaRPr kumimoji="1" lang="en-US" altLang="ja-JP" dirty="0"/>
          </a:p>
          <a:p>
            <a:r>
              <a:rPr kumimoji="1" lang="ja-JP" altLang="en-US" dirty="0"/>
              <a:t>実際のコンパイル作業に関しては？</a:t>
            </a:r>
            <a:endParaRPr kumimoji="1" lang="en-US" altLang="ja-JP" dirty="0"/>
          </a:p>
          <a:p>
            <a:r>
              <a:rPr kumimoji="1" lang="ja-JP" altLang="en-US" dirty="0"/>
              <a:t>＞検索すると</a:t>
            </a:r>
            <a:r>
              <a:rPr kumimoji="1" lang="en-US" altLang="ja-JP" dirty="0" err="1"/>
              <a:t>Qiita</a:t>
            </a:r>
            <a:r>
              <a:rPr kumimoji="1" lang="ja-JP" altLang="en-US" dirty="0"/>
              <a:t>に上げられている</a:t>
            </a:r>
            <a:endParaRPr kumimoji="1" lang="en-US" altLang="ja-JP" dirty="0"/>
          </a:p>
          <a:p>
            <a:r>
              <a:rPr kumimoji="1" lang="ja-JP" altLang="en-US" dirty="0"/>
              <a:t>＞啓徳さんがハッシュタグ</a:t>
            </a:r>
            <a:r>
              <a:rPr kumimoji="1" lang="en-US" altLang="ja-JP" dirty="0"/>
              <a:t>Simutrans_64bit</a:t>
            </a:r>
            <a:r>
              <a:rPr kumimoji="1" lang="ja-JP" altLang="en-US" dirty="0"/>
              <a:t>であげている</a:t>
            </a:r>
            <a:endParaRPr kumimoji="1" lang="en-US" altLang="ja-JP" dirty="0"/>
          </a:p>
          <a:p>
            <a:r>
              <a:rPr kumimoji="1" lang="ja-JP" altLang="en-US" dirty="0"/>
              <a:t>＞</a:t>
            </a:r>
            <a:r>
              <a:rPr kumimoji="1" lang="en-US" altLang="ja-JP" dirty="0"/>
              <a:t>WSL</a:t>
            </a:r>
            <a:r>
              <a:rPr kumimoji="1" lang="ja-JP" altLang="en-US" dirty="0"/>
              <a:t>導入作業説明もかなり時間取る</a:t>
            </a:r>
            <a:endParaRPr kumimoji="1" lang="en-US" altLang="ja-JP" dirty="0"/>
          </a:p>
          <a:p>
            <a:r>
              <a:rPr kumimoji="1" lang="ja-JP" altLang="en-US" dirty="0"/>
              <a:t>なので省略</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Simutrans</a:t>
            </a:r>
            <a:r>
              <a:rPr kumimoji="1" lang="ja-JP" altLang="en-US" dirty="0"/>
              <a:t>の画面はない。黒い画面と仲良くなる会</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あと、この先も文字が多いのはご了承願いたい</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3</a:t>
            </a:fld>
            <a:endParaRPr kumimoji="1" lang="ja-JP" altLang="en-US"/>
          </a:p>
        </p:txBody>
      </p:sp>
    </p:spTree>
    <p:extLst>
      <p:ext uri="{BB962C8B-B14F-4D97-AF65-F5344CB8AC3E}">
        <p14:creationId xmlns:p14="http://schemas.microsoft.com/office/powerpoint/2010/main" val="650252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それでは本題</a:t>
            </a:r>
            <a:endParaRPr kumimoji="1" lang="en-US" altLang="ja-JP" dirty="0"/>
          </a:p>
          <a:p>
            <a:r>
              <a:rPr kumimoji="1" lang="ja-JP" altLang="en-US" dirty="0"/>
              <a:t>始めに設定をいじって有効化</a:t>
            </a:r>
            <a:endParaRPr kumimoji="1" lang="en-US" altLang="ja-JP" dirty="0"/>
          </a:p>
          <a:p>
            <a:endParaRPr kumimoji="1" lang="en-US" altLang="ja-JP" dirty="0"/>
          </a:p>
          <a:p>
            <a:r>
              <a:rPr kumimoji="1" lang="ja-JP" altLang="en-US" dirty="0"/>
              <a:t>管理者権限アカウントでログインし、スタートメニュー（</a:t>
            </a:r>
            <a:r>
              <a:rPr kumimoji="1" lang="en-US" altLang="ja-JP" dirty="0"/>
              <a:t>Windows</a:t>
            </a:r>
            <a:r>
              <a:rPr kumimoji="1" lang="ja-JP" altLang="en-US" dirty="0"/>
              <a:t>ロゴ）を右クリック</a:t>
            </a:r>
            <a:endParaRPr kumimoji="1" lang="en-US" altLang="ja-JP" dirty="0"/>
          </a:p>
          <a:p>
            <a:r>
              <a:rPr kumimoji="1" lang="ja-JP" altLang="en-US" dirty="0"/>
              <a:t>右クリックメニューが出たらアプリと機能をクリック</a:t>
            </a:r>
            <a:endParaRPr kumimoji="1" lang="en-US" altLang="ja-JP" dirty="0"/>
          </a:p>
          <a:p>
            <a:r>
              <a:rPr kumimoji="1" lang="ja-JP" altLang="en-US" dirty="0"/>
              <a:t>アプリと機能画面の右側、プログラムと機能を選ぶ</a:t>
            </a:r>
            <a:endParaRPr kumimoji="1" lang="en-US" altLang="ja-JP" dirty="0"/>
          </a:p>
          <a:p>
            <a:endParaRPr lang="en-US" altLang="ja-JP" dirty="0"/>
          </a:p>
          <a:p>
            <a:r>
              <a:rPr lang="ja-JP" altLang="en-US" dirty="0"/>
              <a:t>管理者権限アカウント：設定からアカウントへ行くと最初に表示されるページで確認できる</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4</a:t>
            </a:fld>
            <a:endParaRPr kumimoji="1" lang="ja-JP" altLang="en-US"/>
          </a:p>
        </p:txBody>
      </p:sp>
    </p:spTree>
    <p:extLst>
      <p:ext uri="{BB962C8B-B14F-4D97-AF65-F5344CB8AC3E}">
        <p14:creationId xmlns:p14="http://schemas.microsoft.com/office/powerpoint/2010/main" val="3615929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プログラムと機能が出たら左から</a:t>
            </a:r>
            <a:r>
              <a:rPr kumimoji="1" lang="en-US" altLang="ja-JP" dirty="0"/>
              <a:t>Windows</a:t>
            </a:r>
            <a:r>
              <a:rPr kumimoji="1" lang="ja-JP" altLang="en-US" dirty="0"/>
              <a:t>の機能の有効化または無効化をクリック</a:t>
            </a:r>
            <a:endParaRPr kumimoji="1" lang="en-US" altLang="ja-JP" dirty="0"/>
          </a:p>
          <a:p>
            <a:r>
              <a:rPr kumimoji="1" lang="ja-JP" altLang="en-US" dirty="0"/>
              <a:t>機能有効化画面が出たら</a:t>
            </a:r>
            <a:r>
              <a:rPr kumimoji="1" lang="en-US" altLang="ja-JP" dirty="0"/>
              <a:t>Windows Subsystem for Linux</a:t>
            </a:r>
            <a:r>
              <a:rPr kumimoji="1" lang="ja-JP" altLang="en-US" dirty="0"/>
              <a:t>にレ点を入れて</a:t>
            </a:r>
            <a:r>
              <a:rPr kumimoji="1" lang="en-US" altLang="ja-JP" dirty="0"/>
              <a:t>OK</a:t>
            </a:r>
          </a:p>
          <a:p>
            <a:r>
              <a:rPr kumimoji="1" lang="ja-JP" altLang="en-US" dirty="0"/>
              <a:t>変更を待つ</a:t>
            </a:r>
            <a:endParaRPr kumimoji="1" lang="en-US" altLang="ja-JP" dirty="0"/>
          </a:p>
          <a:p>
            <a:r>
              <a:rPr kumimoji="1" lang="ja-JP" altLang="en-US" dirty="0"/>
              <a:t>変更終了したら再起動</a:t>
            </a:r>
            <a:endParaRPr kumimoji="1" lang="en-US" altLang="ja-JP" dirty="0"/>
          </a:p>
          <a:p>
            <a:r>
              <a:rPr kumimoji="1" lang="ja-JP" altLang="en-US" dirty="0"/>
              <a:t>もし作業中のファイルがあったら保存して閉じてから再起動</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5</a:t>
            </a:fld>
            <a:endParaRPr kumimoji="1" lang="ja-JP" altLang="en-US"/>
          </a:p>
        </p:txBody>
      </p:sp>
    </p:spTree>
    <p:extLst>
      <p:ext uri="{BB962C8B-B14F-4D97-AF65-F5344CB8AC3E}">
        <p14:creationId xmlns:p14="http://schemas.microsoft.com/office/powerpoint/2010/main" val="101087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いよいよ本体のインストール</a:t>
            </a:r>
            <a:endParaRPr kumimoji="1" lang="en-US" altLang="ja-JP" dirty="0"/>
          </a:p>
          <a:p>
            <a:r>
              <a:rPr kumimoji="1" lang="ja-JP" altLang="en-US" dirty="0"/>
              <a:t>ストアを開いて検索窓を呼び出して</a:t>
            </a:r>
            <a:r>
              <a:rPr kumimoji="1" lang="en-US" altLang="ja-JP" dirty="0" err="1"/>
              <a:t>linux</a:t>
            </a:r>
            <a:r>
              <a:rPr kumimoji="1" lang="ja-JP" altLang="en-US" dirty="0"/>
              <a:t>と打ち込む</a:t>
            </a:r>
            <a:endParaRPr kumimoji="1" lang="en-US" altLang="ja-JP" dirty="0"/>
          </a:p>
          <a:p>
            <a:r>
              <a:rPr kumimoji="1" lang="ja-JP" altLang="en-US" dirty="0"/>
              <a:t>大文字小文字は問わない</a:t>
            </a:r>
            <a:endParaRPr kumimoji="1" lang="en-US" altLang="ja-JP" dirty="0"/>
          </a:p>
          <a:p>
            <a:r>
              <a:rPr kumimoji="1" lang="ja-JP" altLang="en-US" dirty="0"/>
              <a:t>候補が表示されるので</a:t>
            </a:r>
            <a:r>
              <a:rPr kumimoji="1" lang="en-US" altLang="ja-JP" dirty="0"/>
              <a:t>Win</a:t>
            </a:r>
            <a:r>
              <a:rPr kumimoji="1" lang="ja-JP" altLang="en-US" dirty="0"/>
              <a:t>で</a:t>
            </a:r>
            <a:r>
              <a:rPr kumimoji="1" lang="en-US" altLang="ja-JP" dirty="0"/>
              <a:t>Linux</a:t>
            </a:r>
            <a:r>
              <a:rPr kumimoji="1" lang="ja-JP" altLang="en-US" dirty="0"/>
              <a:t>を実行するをクリック</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6</a:t>
            </a:fld>
            <a:endParaRPr kumimoji="1" lang="ja-JP" altLang="en-US"/>
          </a:p>
        </p:txBody>
      </p:sp>
    </p:spTree>
    <p:extLst>
      <p:ext uri="{BB962C8B-B14F-4D97-AF65-F5344CB8AC3E}">
        <p14:creationId xmlns:p14="http://schemas.microsoft.com/office/powerpoint/2010/main" val="226945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特集ページへジャンプするので、</a:t>
            </a:r>
            <a:r>
              <a:rPr kumimoji="1" lang="en-US" altLang="ja-JP" dirty="0"/>
              <a:t>Ubuntu</a:t>
            </a:r>
            <a:r>
              <a:rPr kumimoji="1" lang="ja-JP" altLang="en-US" dirty="0"/>
              <a:t>を選び詳細画面で入手を押す</a:t>
            </a:r>
            <a:endParaRPr kumimoji="1" lang="en-US" altLang="ja-JP" dirty="0"/>
          </a:p>
          <a:p>
            <a:r>
              <a:rPr kumimoji="1" lang="ja-JP" altLang="en-US" dirty="0"/>
              <a:t>自力で出来る方、他を使い慣れている方は</a:t>
            </a:r>
            <a:r>
              <a:rPr kumimoji="1" lang="en-US" altLang="ja-JP" dirty="0"/>
              <a:t>SUSE</a:t>
            </a:r>
            <a:r>
              <a:rPr kumimoji="1" lang="ja-JP" altLang="en-US" dirty="0"/>
              <a:t>や</a:t>
            </a:r>
            <a:r>
              <a:rPr kumimoji="1" lang="en-US" altLang="ja-JP" dirty="0"/>
              <a:t>Debian</a:t>
            </a:r>
            <a:r>
              <a:rPr kumimoji="1" lang="ja-JP" altLang="en-US" dirty="0"/>
              <a:t>等でも</a:t>
            </a:r>
            <a:r>
              <a:rPr kumimoji="1" lang="en-US" altLang="ja-JP" dirty="0"/>
              <a:t>OK</a:t>
            </a:r>
          </a:p>
          <a:p>
            <a:r>
              <a:rPr kumimoji="1" lang="ja-JP" altLang="en-US" dirty="0"/>
              <a:t>入手を押すとインストールが始まるので終わるのを待つ</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7</a:t>
            </a:fld>
            <a:endParaRPr kumimoji="1" lang="ja-JP" altLang="en-US"/>
          </a:p>
        </p:txBody>
      </p:sp>
    </p:spTree>
    <p:extLst>
      <p:ext uri="{BB962C8B-B14F-4D97-AF65-F5344CB8AC3E}">
        <p14:creationId xmlns:p14="http://schemas.microsoft.com/office/powerpoint/2010/main" val="243028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終了したら、ストア画面のボタンが起動に変わるのでそれを押すか、スタートメニューから</a:t>
            </a:r>
            <a:r>
              <a:rPr kumimoji="1" lang="en-US" altLang="ja-JP" dirty="0"/>
              <a:t>Ubuntu</a:t>
            </a:r>
            <a:r>
              <a:rPr kumimoji="1" lang="ja-JP" altLang="en-US" dirty="0"/>
              <a:t>をクリック</a:t>
            </a:r>
            <a:endParaRPr kumimoji="1" lang="en-US" altLang="ja-JP" dirty="0"/>
          </a:p>
          <a:p>
            <a:r>
              <a:rPr kumimoji="1" lang="ja-JP" altLang="en-US" dirty="0"/>
              <a:t>初回はファイル展開あるため、またしばらく待つ</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8</a:t>
            </a:fld>
            <a:endParaRPr kumimoji="1" lang="ja-JP" altLang="en-US"/>
          </a:p>
        </p:txBody>
      </p:sp>
    </p:spTree>
    <p:extLst>
      <p:ext uri="{BB962C8B-B14F-4D97-AF65-F5344CB8AC3E}">
        <p14:creationId xmlns:p14="http://schemas.microsoft.com/office/powerpoint/2010/main" val="1386789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しばらく待つと、ユーザ名が求められるため入力し、エンター</a:t>
            </a:r>
            <a:endParaRPr kumimoji="1" lang="en-US" altLang="ja-JP" dirty="0"/>
          </a:p>
          <a:p>
            <a:r>
              <a:rPr lang="en-US" altLang="ja-JP" dirty="0"/>
              <a:t>Windows</a:t>
            </a:r>
            <a:r>
              <a:rPr lang="ja-JP" altLang="en-US" dirty="0"/>
              <a:t>のアカウントとは別の名前で問題無い</a:t>
            </a:r>
            <a:endParaRPr lang="en-US" altLang="ja-JP" dirty="0"/>
          </a:p>
          <a:p>
            <a:r>
              <a:rPr kumimoji="1" lang="ja-JP" altLang="en-US" dirty="0"/>
              <a:t>ユーザ名入力後パスワードを求められる</a:t>
            </a:r>
            <a:endParaRPr kumimoji="1" lang="en-US" altLang="ja-JP" dirty="0"/>
          </a:p>
          <a:p>
            <a:r>
              <a:rPr kumimoji="1" lang="ja-JP" altLang="en-US" dirty="0"/>
              <a:t>考えたパスワードを入力し、エンター</a:t>
            </a:r>
            <a:endParaRPr kumimoji="1" lang="en-US" altLang="ja-JP" dirty="0"/>
          </a:p>
          <a:p>
            <a:r>
              <a:rPr kumimoji="1" lang="ja-JP" altLang="en-US" dirty="0"/>
              <a:t>注意事項：パスワードはアスタリスクすら表示されない</a:t>
            </a:r>
            <a:endParaRPr kumimoji="1" lang="en-US" altLang="ja-JP" dirty="0"/>
          </a:p>
          <a:p>
            <a:r>
              <a:rPr kumimoji="1" lang="ja-JP" altLang="en-US" dirty="0"/>
              <a:t>パスワードは</a:t>
            </a:r>
            <a:r>
              <a:rPr kumimoji="1" lang="en-US" altLang="ja-JP" dirty="0"/>
              <a:t>2</a:t>
            </a:r>
            <a:r>
              <a:rPr kumimoji="1" lang="ja-JP" altLang="en-US" dirty="0"/>
              <a:t>回打ち込む</a:t>
            </a:r>
            <a:endParaRPr kumimoji="1" lang="en-US" altLang="ja-JP" dirty="0"/>
          </a:p>
          <a:p>
            <a:r>
              <a:rPr kumimoji="1" lang="ja-JP" altLang="en-US" dirty="0"/>
              <a:t>問題無ければドルマーク（コマンド待機状態）がでます</a:t>
            </a:r>
            <a:endParaRPr kumimoji="1" lang="en-US" altLang="ja-JP" dirty="0"/>
          </a:p>
          <a:p>
            <a:r>
              <a:rPr kumimoji="1" lang="ja-JP" altLang="en-US" dirty="0"/>
              <a:t>これで</a:t>
            </a:r>
            <a:r>
              <a:rPr kumimoji="1" lang="en-US" altLang="ja-JP" dirty="0"/>
              <a:t>Ubuntu</a:t>
            </a:r>
            <a:r>
              <a:rPr kumimoji="1" lang="ja-JP" altLang="en-US" dirty="0"/>
              <a:t>のセットアップ終了です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9</a:t>
            </a:fld>
            <a:endParaRPr kumimoji="1" lang="ja-JP" altLang="en-US"/>
          </a:p>
        </p:txBody>
      </p:sp>
    </p:spTree>
    <p:extLst>
      <p:ext uri="{BB962C8B-B14F-4D97-AF65-F5344CB8AC3E}">
        <p14:creationId xmlns:p14="http://schemas.microsoft.com/office/powerpoint/2010/main" val="176409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2043DE6-9D44-470C-BF76-6C3B8540A4BC}"/>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D4E9CB4A-17A2-44B3-A737-DCBA66A11AAF}"/>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CC82CB86-A89E-462D-BACC-CB5E8CAE12CA}"/>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5B742D3F-DFF4-4664-BD2E-38528F14074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C171B1CF-2178-48D6-853F-99F4C7E36E15}"/>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9FE4DB74-AEB3-4EDD-919C-1310639727C6}"/>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D0697292-98D7-4739-8219-5AACF961EC62}"/>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C0225F23-B792-48C5-984C-A71F970D28E2}"/>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AC33AEF8-3E88-42E7-A4C0-7F9D786BFC52}"/>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99794A4D-7102-47A3-947F-3D828E962783}"/>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5814933-E56E-4CA6-941B-665D917043AB}"/>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B822237E-708E-436C-9FA2-5114CBDEB02E}"/>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775C025E-17BA-4981-B5C0-2AB5D4E8B0C4}"/>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F1C2826F-A56F-4F4A-83D7-0EE5047B66D1}"/>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grpSp>
      <p:sp>
        <p:nvSpPr>
          <p:cNvPr id="95251"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ja-JP" altLang="en-US" noProof="0"/>
              <a:t>マスター タイトルの書式設定</a:t>
            </a:r>
          </a:p>
        </p:txBody>
      </p:sp>
      <p:sp>
        <p:nvSpPr>
          <p:cNvPr id="95252"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ja-JP" altLang="en-US" noProof="0"/>
              <a:t>マスター サブタイトルの書式設定</a:t>
            </a:r>
          </a:p>
        </p:txBody>
      </p:sp>
      <p:sp>
        <p:nvSpPr>
          <p:cNvPr id="18" name="Rectangle 16">
            <a:extLst>
              <a:ext uri="{FF2B5EF4-FFF2-40B4-BE49-F238E27FC236}">
                <a16:creationId xmlns:a16="http://schemas.microsoft.com/office/drawing/2014/main" id="{662E3F0C-DAF0-4491-BE00-ED976388A87A}"/>
              </a:ext>
            </a:extLst>
          </p:cNvPr>
          <p:cNvSpPr>
            <a:spLocks noGrp="1" noChangeArrowheads="1"/>
          </p:cNvSpPr>
          <p:nvPr>
            <p:ph type="dt" sz="half" idx="10"/>
          </p:nvPr>
        </p:nvSpPr>
        <p:spPr>
          <a:xfrm>
            <a:off x="609600" y="6248400"/>
            <a:ext cx="2844800" cy="457200"/>
          </a:xfrm>
        </p:spPr>
        <p:txBody>
          <a:bodyPr/>
          <a:lstStyle>
            <a:lvl1pPr>
              <a:defRPr/>
            </a:lvl1pPr>
          </a:lstStyle>
          <a:p>
            <a:fld id="{EFCA2F27-532F-4E2E-86E8-C011D6D4D29E}" type="datetimeFigureOut">
              <a:rPr kumimoji="1" lang="ja-JP" altLang="en-US" smtClean="0"/>
              <a:t>2019/6/16</a:t>
            </a:fld>
            <a:endParaRPr kumimoji="1" lang="ja-JP" altLang="en-US"/>
          </a:p>
        </p:txBody>
      </p:sp>
      <p:sp>
        <p:nvSpPr>
          <p:cNvPr id="19" name="Rectangle 17">
            <a:extLst>
              <a:ext uri="{FF2B5EF4-FFF2-40B4-BE49-F238E27FC236}">
                <a16:creationId xmlns:a16="http://schemas.microsoft.com/office/drawing/2014/main" id="{A7EC92CD-8688-4DFF-AB93-CF5176A9AA44}"/>
              </a:ext>
            </a:extLst>
          </p:cNvPr>
          <p:cNvSpPr>
            <a:spLocks noGrp="1" noChangeArrowheads="1"/>
          </p:cNvSpPr>
          <p:nvPr>
            <p:ph type="ftr" sz="quarter" idx="11"/>
          </p:nvPr>
        </p:nvSpPr>
        <p:spPr/>
        <p:txBody>
          <a:bodyPr/>
          <a:lstStyle>
            <a:lvl1pPr>
              <a:defRPr/>
            </a:lvl1pPr>
          </a:lstStyle>
          <a:p>
            <a:endParaRPr kumimoji="1" lang="ja-JP" altLang="en-US"/>
          </a:p>
        </p:txBody>
      </p:sp>
      <p:sp>
        <p:nvSpPr>
          <p:cNvPr id="20" name="Rectangle 18">
            <a:extLst>
              <a:ext uri="{FF2B5EF4-FFF2-40B4-BE49-F238E27FC236}">
                <a16:creationId xmlns:a16="http://schemas.microsoft.com/office/drawing/2014/main" id="{5A658327-4752-4854-B60B-B6F9197A73F3}"/>
              </a:ext>
            </a:extLst>
          </p:cNvPr>
          <p:cNvSpPr>
            <a:spLocks noGrp="1" noChangeArrowheads="1"/>
          </p:cNvSpPr>
          <p:nvPr>
            <p:ph type="sldNum" sz="quarter" idx="12"/>
          </p:nvPr>
        </p:nvSpPr>
        <p:spPr/>
        <p:txBody>
          <a:bodyPr/>
          <a:lstStyle>
            <a:lvl1pPr>
              <a:defRPr/>
            </a:lvl1pPr>
          </a:lstStyle>
          <a:p>
            <a:fld id="{EC6BB60D-E580-4349-84DD-75A8DCE6D145}" type="slidenum">
              <a:rPr kumimoji="1" lang="ja-JP" altLang="en-US" smtClean="0"/>
              <a:t>‹#›</a:t>
            </a:fld>
            <a:endParaRPr kumimoji="1" lang="ja-JP" altLang="en-US"/>
          </a:p>
        </p:txBody>
      </p:sp>
    </p:spTree>
    <p:extLst>
      <p:ext uri="{BB962C8B-B14F-4D97-AF65-F5344CB8AC3E}">
        <p14:creationId xmlns:p14="http://schemas.microsoft.com/office/powerpoint/2010/main" val="14161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F56E84D-A755-4B50-BE4D-5F5E963F154C}"/>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282DF6C2-A9FF-464A-A4B3-34A49BC306B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8B59FE60-287F-4FF6-80BC-C572FB5A6755}"/>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2019/6/16</a:t>
            </a:fld>
            <a:endParaRPr kumimoji="1" lang="ja-JP" altLang="en-US"/>
          </a:p>
        </p:txBody>
      </p:sp>
    </p:spTree>
    <p:extLst>
      <p:ext uri="{BB962C8B-B14F-4D97-AF65-F5344CB8AC3E}">
        <p14:creationId xmlns:p14="http://schemas.microsoft.com/office/powerpoint/2010/main" val="64765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457200"/>
            <a:ext cx="2743200" cy="54102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457200"/>
            <a:ext cx="80264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3F59011-C6A7-4188-85FE-36F4808A6D0F}"/>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0D8A3BB2-B637-41EF-80B0-2554173B4260}"/>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5AF7C147-C635-4EE7-B5F8-B84A0E56892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2019/6/16</a:t>
            </a:fld>
            <a:endParaRPr kumimoji="1" lang="ja-JP" altLang="en-US"/>
          </a:p>
        </p:txBody>
      </p:sp>
    </p:spTree>
    <p:extLst>
      <p:ext uri="{BB962C8B-B14F-4D97-AF65-F5344CB8AC3E}">
        <p14:creationId xmlns:p14="http://schemas.microsoft.com/office/powerpoint/2010/main" val="3613802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363A0-1DC5-4797-B1BD-634435B5673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E6D236C-B9C4-46DC-A102-50AC33DD5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B5D5D83-ED7F-4D8D-90DE-EFC09F1BA77B}"/>
              </a:ext>
            </a:extLst>
          </p:cNvPr>
          <p:cNvSpPr>
            <a:spLocks noGrp="1"/>
          </p:cNvSpPr>
          <p:nvPr>
            <p:ph type="dt" sz="half" idx="10"/>
          </p:nvPr>
        </p:nvSpPr>
        <p:spPr/>
        <p:txBody>
          <a:bodyPr/>
          <a:lstStyle/>
          <a:p>
            <a:fld id="{43172269-E0BE-4177-A733-9CAC9D8021AA}" type="datetimeFigureOut">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F2560E56-CB60-407F-A99B-065ADBFB4E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D3D580-070A-4E5F-AC73-14F98945A1C1}"/>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321017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7DCC0-6A18-457F-9BFA-2AB43916ED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EFB75B-2BA2-422C-985E-BE6AF10B0AA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99921B-23BE-4CAF-887B-8FB76659F1D5}"/>
              </a:ext>
            </a:extLst>
          </p:cNvPr>
          <p:cNvSpPr>
            <a:spLocks noGrp="1"/>
          </p:cNvSpPr>
          <p:nvPr>
            <p:ph type="dt" sz="half" idx="10"/>
          </p:nvPr>
        </p:nvSpPr>
        <p:spPr/>
        <p:txBody>
          <a:bodyPr/>
          <a:lstStyle/>
          <a:p>
            <a:fld id="{43172269-E0BE-4177-A733-9CAC9D8021AA}" type="datetimeFigureOut">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E0C6A0D4-9577-4327-B1E0-34E27D0F41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A12CF2-2619-4B37-AE04-A383D02A13F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30995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BD3A64-5156-449E-8FAB-A407093C08C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DB4364-4C4D-4F14-8A32-24D1347FF7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62222F-BBD6-4F78-8AEB-B93BAF30683C}"/>
              </a:ext>
            </a:extLst>
          </p:cNvPr>
          <p:cNvSpPr>
            <a:spLocks noGrp="1"/>
          </p:cNvSpPr>
          <p:nvPr>
            <p:ph type="dt" sz="half" idx="10"/>
          </p:nvPr>
        </p:nvSpPr>
        <p:spPr/>
        <p:txBody>
          <a:bodyPr/>
          <a:lstStyle/>
          <a:p>
            <a:fld id="{43172269-E0BE-4177-A733-9CAC9D8021AA}" type="datetimeFigureOut">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EC230FCD-E5B5-4E27-ACD3-EB82C47040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227CC9-E5C8-4EDF-8A5A-ACB0BD2068B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6123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F48E6-24EA-499C-BE91-468D339A516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70F48C-CF00-43E2-810C-743E5388C34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008419C-4CF5-46A0-8FED-59EADDAEEA1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4EB9C7F-6826-4586-95D5-432C53BB555A}"/>
              </a:ext>
            </a:extLst>
          </p:cNvPr>
          <p:cNvSpPr>
            <a:spLocks noGrp="1"/>
          </p:cNvSpPr>
          <p:nvPr>
            <p:ph type="dt" sz="half" idx="10"/>
          </p:nvPr>
        </p:nvSpPr>
        <p:spPr/>
        <p:txBody>
          <a:bodyPr/>
          <a:lstStyle/>
          <a:p>
            <a:fld id="{43172269-E0BE-4177-A733-9CAC9D8021AA}" type="datetimeFigureOut">
              <a:rPr kumimoji="1" lang="ja-JP" altLang="en-US" smtClean="0"/>
              <a:t>2019/6/16</a:t>
            </a:fld>
            <a:endParaRPr kumimoji="1" lang="ja-JP" altLang="en-US"/>
          </a:p>
        </p:txBody>
      </p:sp>
      <p:sp>
        <p:nvSpPr>
          <p:cNvPr id="6" name="フッター プレースホルダー 5">
            <a:extLst>
              <a:ext uri="{FF2B5EF4-FFF2-40B4-BE49-F238E27FC236}">
                <a16:creationId xmlns:a16="http://schemas.microsoft.com/office/drawing/2014/main" id="{042F0BB2-040E-4DDB-B8EE-38C537143F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CFCCEC-CE73-43D1-B2D7-57C9B1EDAF6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407522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468F9-04BF-4A19-BCF9-00EDB62C0CA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BD5803-A78E-46FE-888A-B274228D65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D2CFBDE-7EA7-4B92-ACE1-A6F9E11E23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36282C-3ED2-4CC8-804F-5B67DE14B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8B8220F-ED18-426F-8868-47983A12AB8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123B2DD-2F33-433F-BBFA-B16B9201E044}"/>
              </a:ext>
            </a:extLst>
          </p:cNvPr>
          <p:cNvSpPr>
            <a:spLocks noGrp="1"/>
          </p:cNvSpPr>
          <p:nvPr>
            <p:ph type="dt" sz="half" idx="10"/>
          </p:nvPr>
        </p:nvSpPr>
        <p:spPr/>
        <p:txBody>
          <a:bodyPr/>
          <a:lstStyle/>
          <a:p>
            <a:fld id="{43172269-E0BE-4177-A733-9CAC9D8021AA}" type="datetimeFigureOut">
              <a:rPr kumimoji="1" lang="ja-JP" altLang="en-US" smtClean="0"/>
              <a:t>2019/6/16</a:t>
            </a:fld>
            <a:endParaRPr kumimoji="1" lang="ja-JP" altLang="en-US"/>
          </a:p>
        </p:txBody>
      </p:sp>
      <p:sp>
        <p:nvSpPr>
          <p:cNvPr id="8" name="フッター プレースホルダー 7">
            <a:extLst>
              <a:ext uri="{FF2B5EF4-FFF2-40B4-BE49-F238E27FC236}">
                <a16:creationId xmlns:a16="http://schemas.microsoft.com/office/drawing/2014/main" id="{5D7A5F25-08E9-44E4-95DB-130C0B38A56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9BF6191-CEC0-4962-B722-EC34E9EBAFE9}"/>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451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F8D2A-B10C-4FE7-AC50-2068ECB25D9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47CD860-2A25-44F9-AB3D-B2F7E66955C8}"/>
              </a:ext>
            </a:extLst>
          </p:cNvPr>
          <p:cNvSpPr>
            <a:spLocks noGrp="1"/>
          </p:cNvSpPr>
          <p:nvPr>
            <p:ph type="dt" sz="half" idx="10"/>
          </p:nvPr>
        </p:nvSpPr>
        <p:spPr/>
        <p:txBody>
          <a:bodyPr/>
          <a:lstStyle/>
          <a:p>
            <a:fld id="{43172269-E0BE-4177-A733-9CAC9D8021AA}" type="datetimeFigureOut">
              <a:rPr kumimoji="1" lang="ja-JP" altLang="en-US" smtClean="0"/>
              <a:t>2019/6/16</a:t>
            </a:fld>
            <a:endParaRPr kumimoji="1" lang="ja-JP" altLang="en-US"/>
          </a:p>
        </p:txBody>
      </p:sp>
      <p:sp>
        <p:nvSpPr>
          <p:cNvPr id="4" name="フッター プレースホルダー 3">
            <a:extLst>
              <a:ext uri="{FF2B5EF4-FFF2-40B4-BE49-F238E27FC236}">
                <a16:creationId xmlns:a16="http://schemas.microsoft.com/office/drawing/2014/main" id="{858C637C-0A8D-4707-AEA2-71F805FDDB4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2E151C4-B5C4-40F1-945A-465C13225100}"/>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710423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3794AAD-BE29-4E60-93E3-DC5EBC99BA1B}"/>
              </a:ext>
            </a:extLst>
          </p:cNvPr>
          <p:cNvSpPr>
            <a:spLocks noGrp="1"/>
          </p:cNvSpPr>
          <p:nvPr>
            <p:ph type="dt" sz="half" idx="10"/>
          </p:nvPr>
        </p:nvSpPr>
        <p:spPr/>
        <p:txBody>
          <a:bodyPr/>
          <a:lstStyle/>
          <a:p>
            <a:fld id="{43172269-E0BE-4177-A733-9CAC9D8021AA}" type="datetimeFigureOut">
              <a:rPr kumimoji="1" lang="ja-JP" altLang="en-US" smtClean="0"/>
              <a:t>2019/6/16</a:t>
            </a:fld>
            <a:endParaRPr kumimoji="1" lang="ja-JP" altLang="en-US"/>
          </a:p>
        </p:txBody>
      </p:sp>
      <p:sp>
        <p:nvSpPr>
          <p:cNvPr id="3" name="フッター プレースホルダー 2">
            <a:extLst>
              <a:ext uri="{FF2B5EF4-FFF2-40B4-BE49-F238E27FC236}">
                <a16:creationId xmlns:a16="http://schemas.microsoft.com/office/drawing/2014/main" id="{B9583277-8C0D-4D51-8A27-6A4FB0DBCC9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D084D3-4AD6-4179-A8CB-049BC606B25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6454473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03F3D-2413-451E-ACF2-54EC26016D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C1EFC1-8285-4D60-8E1E-66125A5EC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0F28C9-4799-4BBE-93AE-1146E3D1E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A59309-0688-4B19-BF30-28B3B7A4449E}"/>
              </a:ext>
            </a:extLst>
          </p:cNvPr>
          <p:cNvSpPr>
            <a:spLocks noGrp="1"/>
          </p:cNvSpPr>
          <p:nvPr>
            <p:ph type="dt" sz="half" idx="10"/>
          </p:nvPr>
        </p:nvSpPr>
        <p:spPr/>
        <p:txBody>
          <a:bodyPr/>
          <a:lstStyle/>
          <a:p>
            <a:fld id="{43172269-E0BE-4177-A733-9CAC9D8021AA}" type="datetimeFigureOut">
              <a:rPr kumimoji="1" lang="ja-JP" altLang="en-US" smtClean="0"/>
              <a:t>2019/6/16</a:t>
            </a:fld>
            <a:endParaRPr kumimoji="1" lang="ja-JP" altLang="en-US"/>
          </a:p>
        </p:txBody>
      </p:sp>
      <p:sp>
        <p:nvSpPr>
          <p:cNvPr id="6" name="フッター プレースホルダー 5">
            <a:extLst>
              <a:ext uri="{FF2B5EF4-FFF2-40B4-BE49-F238E27FC236}">
                <a16:creationId xmlns:a16="http://schemas.microsoft.com/office/drawing/2014/main" id="{854798E3-528C-4B8C-B054-3233DAD0CFB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8FFD9D-2F3E-4D30-A80D-0C6AEA9E93A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03717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982907BA-1326-4AD2-B8AE-FF0C79CA580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E3490567-C257-4C61-855F-2F1A6669CD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46764762-C076-439E-8275-34E5CA37311A}"/>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2019/6/16</a:t>
            </a:fld>
            <a:endParaRPr kumimoji="1" lang="ja-JP" altLang="en-US"/>
          </a:p>
        </p:txBody>
      </p:sp>
    </p:spTree>
    <p:extLst>
      <p:ext uri="{BB962C8B-B14F-4D97-AF65-F5344CB8AC3E}">
        <p14:creationId xmlns:p14="http://schemas.microsoft.com/office/powerpoint/2010/main" val="2432519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FA388-5BF2-466D-9214-51A26A6488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5867179-75C0-48BC-941A-2317FEECC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5FBAA82-A2A9-460B-A8BC-B2F687DB5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A1F8821-CEE9-4069-AA94-A68A0B81AABE}"/>
              </a:ext>
            </a:extLst>
          </p:cNvPr>
          <p:cNvSpPr>
            <a:spLocks noGrp="1"/>
          </p:cNvSpPr>
          <p:nvPr>
            <p:ph type="dt" sz="half" idx="10"/>
          </p:nvPr>
        </p:nvSpPr>
        <p:spPr/>
        <p:txBody>
          <a:bodyPr/>
          <a:lstStyle/>
          <a:p>
            <a:fld id="{43172269-E0BE-4177-A733-9CAC9D8021AA}" type="datetimeFigureOut">
              <a:rPr kumimoji="1" lang="ja-JP" altLang="en-US" smtClean="0"/>
              <a:t>2019/6/16</a:t>
            </a:fld>
            <a:endParaRPr kumimoji="1" lang="ja-JP" altLang="en-US"/>
          </a:p>
        </p:txBody>
      </p:sp>
      <p:sp>
        <p:nvSpPr>
          <p:cNvPr id="6" name="フッター プレースホルダー 5">
            <a:extLst>
              <a:ext uri="{FF2B5EF4-FFF2-40B4-BE49-F238E27FC236}">
                <a16:creationId xmlns:a16="http://schemas.microsoft.com/office/drawing/2014/main" id="{3180A6B9-430A-42DC-B4F3-29EB6AA9A0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BF4AFF-0F52-4730-91CA-386EEB3E61AC}"/>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8889505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88200-F6D0-488B-A9A5-E48A39EEB5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B86701-285E-45E0-A9EF-7AE429C210B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66A6CA-A013-4ED4-9475-094389DAA3BC}"/>
              </a:ext>
            </a:extLst>
          </p:cNvPr>
          <p:cNvSpPr>
            <a:spLocks noGrp="1"/>
          </p:cNvSpPr>
          <p:nvPr>
            <p:ph type="dt" sz="half" idx="10"/>
          </p:nvPr>
        </p:nvSpPr>
        <p:spPr/>
        <p:txBody>
          <a:bodyPr/>
          <a:lstStyle/>
          <a:p>
            <a:fld id="{43172269-E0BE-4177-A733-9CAC9D8021AA}" type="datetimeFigureOut">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73F15B72-357B-4280-B267-6C31DEA476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DA42C5-CB36-4895-AA73-7E0B43E899E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870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F97A9C6-BD13-4957-87E5-7595D86D86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391025-2E93-4842-B55E-129D388C2B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B8321D-69EF-49F9-A008-627B6CD46C7A}"/>
              </a:ext>
            </a:extLst>
          </p:cNvPr>
          <p:cNvSpPr>
            <a:spLocks noGrp="1"/>
          </p:cNvSpPr>
          <p:nvPr>
            <p:ph type="dt" sz="half" idx="10"/>
          </p:nvPr>
        </p:nvSpPr>
        <p:spPr/>
        <p:txBody>
          <a:bodyPr/>
          <a:lstStyle/>
          <a:p>
            <a:fld id="{43172269-E0BE-4177-A733-9CAC9D8021AA}" type="datetimeFigureOut">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103C81C9-2FE1-46D3-9441-0F24445A18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A2DAE7-825E-4FA5-83EB-EBC2B25175A7}"/>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1448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
            <a:extLst>
              <a:ext uri="{FF2B5EF4-FFF2-40B4-BE49-F238E27FC236}">
                <a16:creationId xmlns:a16="http://schemas.microsoft.com/office/drawing/2014/main" id="{BE632FF7-1ED1-432F-A1BE-16DD56D55CC8}"/>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C84DF9C5-305E-435E-9214-0A2D3AFF3A3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D922957B-55CF-43EA-BD81-C05F4097BD0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2019/6/16</a:t>
            </a:fld>
            <a:endParaRPr kumimoji="1" lang="ja-JP" altLang="en-US"/>
          </a:p>
        </p:txBody>
      </p:sp>
    </p:spTree>
    <p:extLst>
      <p:ext uri="{BB962C8B-B14F-4D97-AF65-F5344CB8AC3E}">
        <p14:creationId xmlns:p14="http://schemas.microsoft.com/office/powerpoint/2010/main" val="359050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a:extLst>
              <a:ext uri="{FF2B5EF4-FFF2-40B4-BE49-F238E27FC236}">
                <a16:creationId xmlns:a16="http://schemas.microsoft.com/office/drawing/2014/main" id="{572AE212-6545-4C66-AFB4-113BBCD2E982}"/>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B7364C5F-763A-40A0-A75D-AE879DAC5D61}"/>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D79A6EB8-9FCD-430A-B986-9BCF6C4F5AD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2019/6/16</a:t>
            </a:fld>
            <a:endParaRPr kumimoji="1" lang="ja-JP" altLang="en-US"/>
          </a:p>
        </p:txBody>
      </p:sp>
    </p:spTree>
    <p:extLst>
      <p:ext uri="{BB962C8B-B14F-4D97-AF65-F5344CB8AC3E}">
        <p14:creationId xmlns:p14="http://schemas.microsoft.com/office/powerpoint/2010/main" val="181256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a:extLst>
              <a:ext uri="{FF2B5EF4-FFF2-40B4-BE49-F238E27FC236}">
                <a16:creationId xmlns:a16="http://schemas.microsoft.com/office/drawing/2014/main" id="{93404D54-261E-43B9-B536-D2491C571CB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8" name="Rectangle 3">
            <a:extLst>
              <a:ext uri="{FF2B5EF4-FFF2-40B4-BE49-F238E27FC236}">
                <a16:creationId xmlns:a16="http://schemas.microsoft.com/office/drawing/2014/main" id="{139ABADE-B640-468E-8CA7-B25D7A7BF0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9" name="Rectangle 16">
            <a:extLst>
              <a:ext uri="{FF2B5EF4-FFF2-40B4-BE49-F238E27FC236}">
                <a16:creationId xmlns:a16="http://schemas.microsoft.com/office/drawing/2014/main" id="{D3B4AF81-3132-43AD-BFD4-B8F7FDB2933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2019/6/16</a:t>
            </a:fld>
            <a:endParaRPr kumimoji="1" lang="ja-JP" altLang="en-US"/>
          </a:p>
        </p:txBody>
      </p:sp>
    </p:spTree>
    <p:extLst>
      <p:ext uri="{BB962C8B-B14F-4D97-AF65-F5344CB8AC3E}">
        <p14:creationId xmlns:p14="http://schemas.microsoft.com/office/powerpoint/2010/main" val="417130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2">
            <a:extLst>
              <a:ext uri="{FF2B5EF4-FFF2-40B4-BE49-F238E27FC236}">
                <a16:creationId xmlns:a16="http://schemas.microsoft.com/office/drawing/2014/main" id="{01098EC1-10F0-4BDC-A263-6F14B39CA85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4" name="Rectangle 3">
            <a:extLst>
              <a:ext uri="{FF2B5EF4-FFF2-40B4-BE49-F238E27FC236}">
                <a16:creationId xmlns:a16="http://schemas.microsoft.com/office/drawing/2014/main" id="{DE96EDD9-E4FC-41D8-BF56-E49F855454BD}"/>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5" name="Rectangle 16">
            <a:extLst>
              <a:ext uri="{FF2B5EF4-FFF2-40B4-BE49-F238E27FC236}">
                <a16:creationId xmlns:a16="http://schemas.microsoft.com/office/drawing/2014/main" id="{DA775DFF-59FB-4EBB-886A-4D4B7473B9C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2019/6/16</a:t>
            </a:fld>
            <a:endParaRPr kumimoji="1" lang="ja-JP" altLang="en-US"/>
          </a:p>
        </p:txBody>
      </p:sp>
    </p:spTree>
    <p:extLst>
      <p:ext uri="{BB962C8B-B14F-4D97-AF65-F5344CB8AC3E}">
        <p14:creationId xmlns:p14="http://schemas.microsoft.com/office/powerpoint/2010/main" val="318879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884040-F301-412E-B31F-A71219843EBE}"/>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3" name="Rectangle 3">
            <a:extLst>
              <a:ext uri="{FF2B5EF4-FFF2-40B4-BE49-F238E27FC236}">
                <a16:creationId xmlns:a16="http://schemas.microsoft.com/office/drawing/2014/main" id="{515E6611-A9A7-4381-9C3A-57A32EECC14B}"/>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4" name="Rectangle 16">
            <a:extLst>
              <a:ext uri="{FF2B5EF4-FFF2-40B4-BE49-F238E27FC236}">
                <a16:creationId xmlns:a16="http://schemas.microsoft.com/office/drawing/2014/main" id="{59C9C090-4A6B-4D7C-B1F7-96DD33FE490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2019/6/16</a:t>
            </a:fld>
            <a:endParaRPr kumimoji="1" lang="ja-JP" altLang="en-US"/>
          </a:p>
        </p:txBody>
      </p:sp>
    </p:spTree>
    <p:extLst>
      <p:ext uri="{BB962C8B-B14F-4D97-AF65-F5344CB8AC3E}">
        <p14:creationId xmlns:p14="http://schemas.microsoft.com/office/powerpoint/2010/main" val="11043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8712C0DE-B5FF-4250-8989-95E0C9B24479}"/>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7555AFC4-CAB7-4750-988C-D50DAF0BB72E}"/>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92FB7A5B-86BA-4C5A-A733-707155DD612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2019/6/16</a:t>
            </a:fld>
            <a:endParaRPr kumimoji="1" lang="ja-JP" altLang="en-US"/>
          </a:p>
        </p:txBody>
      </p:sp>
    </p:spTree>
    <p:extLst>
      <p:ext uri="{BB962C8B-B14F-4D97-AF65-F5344CB8AC3E}">
        <p14:creationId xmlns:p14="http://schemas.microsoft.com/office/powerpoint/2010/main" val="96309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6F793CC0-779C-4581-8F57-52C9AC820763}"/>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5E6AEFDC-1E55-4586-A43E-710F6DE62999}"/>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64165FC3-B77E-4F0E-9107-52EC789CDE1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2019/6/16</a:t>
            </a:fld>
            <a:endParaRPr kumimoji="1" lang="ja-JP" altLang="en-US"/>
          </a:p>
        </p:txBody>
      </p:sp>
    </p:spTree>
    <p:extLst>
      <p:ext uri="{BB962C8B-B14F-4D97-AF65-F5344CB8AC3E}">
        <p14:creationId xmlns:p14="http://schemas.microsoft.com/office/powerpoint/2010/main" val="243886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3D28303-C158-429D-9EAA-ADAD2F0F525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1" sz="1200">
                <a:latin typeface="+mn-lt"/>
                <a:ea typeface="ＭＳ Ｐゴシック" pitchFamily="50" charset="-128"/>
              </a:defRPr>
            </a:lvl1pPr>
          </a:lstStyle>
          <a:p>
            <a:endParaRPr kumimoji="1" lang="ja-JP" altLang="en-US"/>
          </a:p>
        </p:txBody>
      </p:sp>
      <p:sp>
        <p:nvSpPr>
          <p:cNvPr id="94211" name="Rectangle 3">
            <a:extLst>
              <a:ext uri="{FF2B5EF4-FFF2-40B4-BE49-F238E27FC236}">
                <a16:creationId xmlns:a16="http://schemas.microsoft.com/office/drawing/2014/main" id="{DBDB4E99-5FF5-4036-9EFD-C3FF0CAFE84E}"/>
              </a:ext>
            </a:extLst>
          </p:cNvPr>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EC6BB60D-E580-4349-84DD-75A8DCE6D145}" type="slidenum">
              <a:rPr kumimoji="1" lang="ja-JP" altLang="en-US" smtClean="0"/>
              <a:t>‹#›</a:t>
            </a:fld>
            <a:endParaRPr kumimoji="1" lang="ja-JP" altLang="en-US"/>
          </a:p>
        </p:txBody>
      </p:sp>
      <p:grpSp>
        <p:nvGrpSpPr>
          <p:cNvPr id="1028" name="Group 4">
            <a:extLst>
              <a:ext uri="{FF2B5EF4-FFF2-40B4-BE49-F238E27FC236}">
                <a16:creationId xmlns:a16="http://schemas.microsoft.com/office/drawing/2014/main" id="{F0152296-0767-433C-8E13-8AF28E86591D}"/>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5D0B1D93-E37F-4E40-8165-74F61C6F0DBC}"/>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7CBF8ED9-3B2D-48A0-AC3E-3A873BB038FB}"/>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D9266F8B-425A-4B88-9B71-526AE554370F}"/>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5" name="Rectangle 8">
              <a:extLst>
                <a:ext uri="{FF2B5EF4-FFF2-40B4-BE49-F238E27FC236}">
                  <a16:creationId xmlns:a16="http://schemas.microsoft.com/office/drawing/2014/main" id="{5E2194A5-07F4-48F0-B18F-8834FFADFA9F}"/>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6" name="Rectangle 9">
              <a:extLst>
                <a:ext uri="{FF2B5EF4-FFF2-40B4-BE49-F238E27FC236}">
                  <a16:creationId xmlns:a16="http://schemas.microsoft.com/office/drawing/2014/main" id="{37A6D005-350F-4235-9305-3415EC34A28A}"/>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37" name="Rectangle 10">
              <a:extLst>
                <a:ext uri="{FF2B5EF4-FFF2-40B4-BE49-F238E27FC236}">
                  <a16:creationId xmlns:a16="http://schemas.microsoft.com/office/drawing/2014/main" id="{24E9C19F-D57B-4366-BD6A-749641A820FE}"/>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8" name="Rectangle 11">
              <a:extLst>
                <a:ext uri="{FF2B5EF4-FFF2-40B4-BE49-F238E27FC236}">
                  <a16:creationId xmlns:a16="http://schemas.microsoft.com/office/drawing/2014/main" id="{139A5263-3F1C-4B7D-ABC4-3FE5E7B2D3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04F744D5-AEF4-4DF4-B93F-31C7DFBC459E}"/>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40" name="Rectangle 13">
              <a:extLst>
                <a:ext uri="{FF2B5EF4-FFF2-40B4-BE49-F238E27FC236}">
                  <a16:creationId xmlns:a16="http://schemas.microsoft.com/office/drawing/2014/main" id="{EBCFECCF-84FC-41DB-9581-0578AD8D7587}"/>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grpSp>
      <p:sp>
        <p:nvSpPr>
          <p:cNvPr id="1029" name="Rectangle 14">
            <a:extLst>
              <a:ext uri="{FF2B5EF4-FFF2-40B4-BE49-F238E27FC236}">
                <a16:creationId xmlns:a16="http://schemas.microsoft.com/office/drawing/2014/main" id="{5E04E845-DF1E-497C-BBE3-6736603DD83C}"/>
              </a:ext>
            </a:extLst>
          </p:cNvPr>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15">
            <a:extLst>
              <a:ext uri="{FF2B5EF4-FFF2-40B4-BE49-F238E27FC236}">
                <a16:creationId xmlns:a16="http://schemas.microsoft.com/office/drawing/2014/main" id="{2FC30A8A-686C-467E-BF4B-EA606F3A89A1}"/>
              </a:ext>
            </a:extLst>
          </p:cNvPr>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4224" name="Rectangle 16">
            <a:extLst>
              <a:ext uri="{FF2B5EF4-FFF2-40B4-BE49-F238E27FC236}">
                <a16:creationId xmlns:a16="http://schemas.microsoft.com/office/drawing/2014/main" id="{BF17F43F-794B-42E6-B81D-EA8F3EB95E34}"/>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1" sz="1200">
                <a:latin typeface="+mn-lt"/>
                <a:ea typeface="ＭＳ Ｐゴシック" pitchFamily="50" charset="-128"/>
              </a:defRPr>
            </a:lvl1pPr>
          </a:lstStyle>
          <a:p>
            <a:fld id="{EFCA2F27-532F-4E2E-86E8-C011D6D4D29E}" type="datetimeFigureOut">
              <a:rPr kumimoji="1" lang="ja-JP" altLang="en-US" smtClean="0"/>
              <a:t>2019/6/16</a:t>
            </a:fld>
            <a:endParaRPr kumimoji="1" lang="ja-JP" altLang="en-US"/>
          </a:p>
        </p:txBody>
      </p:sp>
    </p:spTree>
    <p:extLst>
      <p:ext uri="{BB962C8B-B14F-4D97-AF65-F5344CB8AC3E}">
        <p14:creationId xmlns:p14="http://schemas.microsoft.com/office/powerpoint/2010/main" val="21927149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Arial" charset="0"/>
          <a:ea typeface="ＭＳ Ｐゴシック" pitchFamily="50" charset="-128"/>
        </a:defRPr>
      </a:lvl2pPr>
      <a:lvl3pPr algn="l" rtl="0" eaLnBrk="1" fontAlgn="base" hangingPunct="1">
        <a:spcBef>
          <a:spcPct val="0"/>
        </a:spcBef>
        <a:spcAft>
          <a:spcPct val="0"/>
        </a:spcAft>
        <a:defRPr kumimoji="1" sz="4400">
          <a:solidFill>
            <a:schemeClr val="tx1"/>
          </a:solidFill>
          <a:latin typeface="Arial" charset="0"/>
          <a:ea typeface="ＭＳ Ｐゴシック" pitchFamily="50" charset="-128"/>
        </a:defRPr>
      </a:lvl3pPr>
      <a:lvl4pPr algn="l" rtl="0" eaLnBrk="1" fontAlgn="base" hangingPunct="1">
        <a:spcBef>
          <a:spcPct val="0"/>
        </a:spcBef>
        <a:spcAft>
          <a:spcPct val="0"/>
        </a:spcAft>
        <a:defRPr kumimoji="1" sz="4400">
          <a:solidFill>
            <a:schemeClr val="tx1"/>
          </a:solidFill>
          <a:latin typeface="Arial" charset="0"/>
          <a:ea typeface="ＭＳ Ｐゴシック" pitchFamily="50" charset="-128"/>
        </a:defRPr>
      </a:lvl4pPr>
      <a:lvl5pPr algn="l" rtl="0" eaLnBrk="1" fontAlgn="base" hangingPunct="1">
        <a:spcBef>
          <a:spcPct val="0"/>
        </a:spcBef>
        <a:spcAft>
          <a:spcPct val="0"/>
        </a:spcAft>
        <a:defRPr kumimoji="1" sz="4400">
          <a:solidFill>
            <a:schemeClr val="tx1"/>
          </a:solidFill>
          <a:latin typeface="Arial" charset="0"/>
          <a:ea typeface="ＭＳ Ｐゴシック" pitchFamily="50" charset="-128"/>
        </a:defRPr>
      </a:lvl5pPr>
      <a:lvl6pPr marL="457200" algn="l" rtl="0" eaLnBrk="1" fontAlgn="base" hangingPunct="1">
        <a:spcBef>
          <a:spcPct val="0"/>
        </a:spcBef>
        <a:spcAft>
          <a:spcPct val="0"/>
        </a:spcAft>
        <a:defRPr kumimoji="1" sz="4400">
          <a:solidFill>
            <a:schemeClr val="tx1"/>
          </a:solidFill>
          <a:latin typeface="Arial" charset="0"/>
          <a:ea typeface="ＭＳ Ｐゴシック" pitchFamily="50" charset="-128"/>
        </a:defRPr>
      </a:lvl6pPr>
      <a:lvl7pPr marL="914400" algn="l" rtl="0" eaLnBrk="1" fontAlgn="base" hangingPunct="1">
        <a:spcBef>
          <a:spcPct val="0"/>
        </a:spcBef>
        <a:spcAft>
          <a:spcPct val="0"/>
        </a:spcAft>
        <a:defRPr kumimoji="1" sz="4400">
          <a:solidFill>
            <a:schemeClr val="tx1"/>
          </a:solidFill>
          <a:latin typeface="Arial" charset="0"/>
          <a:ea typeface="ＭＳ Ｐゴシック" pitchFamily="50" charset="-128"/>
        </a:defRPr>
      </a:lvl7pPr>
      <a:lvl8pPr marL="1371600" algn="l" rtl="0" eaLnBrk="1" fontAlgn="base" hangingPunct="1">
        <a:spcBef>
          <a:spcPct val="0"/>
        </a:spcBef>
        <a:spcAft>
          <a:spcPct val="0"/>
        </a:spcAft>
        <a:defRPr kumimoji="1" sz="4400">
          <a:solidFill>
            <a:schemeClr val="tx1"/>
          </a:solidFill>
          <a:latin typeface="Arial" charset="0"/>
          <a:ea typeface="ＭＳ Ｐゴシック" pitchFamily="50" charset="-128"/>
        </a:defRPr>
      </a:lvl8pPr>
      <a:lvl9pPr marL="1828800" algn="l" rtl="0" eaLnBrk="1" fontAlgn="base" hangingPunct="1">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45E474-1A6D-4E42-B31D-D10F546371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5F3145-815B-40C4-B24D-B773597722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46F013-29BE-4B2E-9779-8EC9D4398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72269-E0BE-4177-A733-9CAC9D8021AA}" type="datetimeFigureOut">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2FE7CF34-0FA0-42AC-852D-A17E3EA835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9C7E0AD-BB20-4B32-ABD3-29BB80A003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8302667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324377-3B0A-436F-95F8-7AB16E6BBCCF}"/>
              </a:ext>
            </a:extLst>
          </p:cNvPr>
          <p:cNvSpPr>
            <a:spLocks noGrp="1"/>
          </p:cNvSpPr>
          <p:nvPr>
            <p:ph type="ctrTitle"/>
          </p:nvPr>
        </p:nvSpPr>
        <p:spPr>
          <a:xfrm>
            <a:off x="1811045" y="1828800"/>
            <a:ext cx="10177755" cy="2209800"/>
          </a:xfrm>
        </p:spPr>
        <p:txBody>
          <a:bodyPr/>
          <a:lstStyle/>
          <a:p>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Simutrans</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のコンパイル</a:t>
            </a:r>
            <a:b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b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を</a:t>
            </a:r>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Windows Subsystem for Linux</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で</a:t>
            </a:r>
          </a:p>
        </p:txBody>
      </p:sp>
      <p:sp>
        <p:nvSpPr>
          <p:cNvPr id="3" name="字幕 2">
            <a:extLst>
              <a:ext uri="{FF2B5EF4-FFF2-40B4-BE49-F238E27FC236}">
                <a16:creationId xmlns:a16="http://schemas.microsoft.com/office/drawing/2014/main" id="{8F9367D8-1F32-4A1D-88B3-C5E65AF29C60}"/>
              </a:ext>
            </a:extLst>
          </p:cNvPr>
          <p:cNvSpPr>
            <a:spLocks noGrp="1"/>
          </p:cNvSpPr>
          <p:nvPr>
            <p:ph type="subTitle" idx="1"/>
          </p:nvPr>
        </p:nvSpPr>
        <p:spPr/>
        <p:txBody>
          <a:bodyPr/>
          <a:lstStyle/>
          <a:p>
            <a:r>
              <a:rPr kumimoji="1" lang="ja-JP" altLang="en-US" dirty="0">
                <a:latin typeface="TakaoExゴシック" panose="020B0500000000000000" pitchFamily="50" charset="-128"/>
                <a:ea typeface="TakaoExゴシック" panose="020B0500000000000000" pitchFamily="50" charset="-128"/>
              </a:rPr>
              <a:t>九龍会 市原支部</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廉（</a:t>
            </a:r>
            <a:r>
              <a:rPr kumimoji="1" lang="en-US" altLang="ja-JP" dirty="0">
                <a:latin typeface="TakaoExゴシック" panose="020B0500000000000000" pitchFamily="50" charset="-128"/>
                <a:ea typeface="TakaoExゴシック" panose="020B0500000000000000" pitchFamily="50" charset="-128"/>
              </a:rPr>
              <a:t>Ren</a:t>
            </a:r>
            <a:r>
              <a:rPr kumimoji="1" lang="ja-JP" altLang="en-US" dirty="0">
                <a:latin typeface="TakaoExゴシック" panose="020B0500000000000000" pitchFamily="50" charset="-128"/>
                <a:ea typeface="TakaoExゴシック" panose="020B0500000000000000" pitchFamily="50" charset="-128"/>
              </a:rPr>
              <a:t>）</a:t>
            </a:r>
          </a:p>
        </p:txBody>
      </p:sp>
    </p:spTree>
    <p:extLst>
      <p:ext uri="{BB962C8B-B14F-4D97-AF65-F5344CB8AC3E}">
        <p14:creationId xmlns:p14="http://schemas.microsoft.com/office/powerpoint/2010/main" val="399674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1971039"/>
          </a:xfrm>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インストール後、まずアップデートを行う</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日本語化については省略</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コマンドは管理者権限を要するため、「</a:t>
            </a:r>
            <a:r>
              <a:rPr kumimoji="1" lang="en-US" altLang="ja-JP" dirty="0" err="1">
                <a:latin typeface="TakaoExゴシック" panose="020B0500000000000000" pitchFamily="50" charset="-128"/>
                <a:ea typeface="TakaoExゴシック" panose="020B0500000000000000" pitchFamily="50" charset="-128"/>
              </a:rPr>
              <a:t>sudo</a:t>
            </a:r>
            <a:r>
              <a:rPr kumimoji="1" lang="ja-JP" altLang="en-US" dirty="0">
                <a:latin typeface="TakaoExゴシック" panose="020B0500000000000000" pitchFamily="50" charset="-128"/>
                <a:ea typeface="TakaoExゴシック" panose="020B0500000000000000" pitchFamily="50" charset="-128"/>
              </a:rPr>
              <a:t>」必要</a:t>
            </a:r>
            <a:endParaRPr kumimoji="1" lang="en-US" altLang="ja-JP" dirty="0">
              <a:latin typeface="TakaoExゴシック" panose="020B0500000000000000" pitchFamily="50" charset="-128"/>
              <a:ea typeface="TakaoExゴシック" panose="020B0500000000000000" pitchFamily="50" charset="-128"/>
            </a:endParaRPr>
          </a:p>
        </p:txBody>
      </p:sp>
      <p:pic>
        <p:nvPicPr>
          <p:cNvPr id="5" name="図 4">
            <a:extLst>
              <a:ext uri="{FF2B5EF4-FFF2-40B4-BE49-F238E27FC236}">
                <a16:creationId xmlns:a16="http://schemas.microsoft.com/office/drawing/2014/main" id="{8451D59E-7D6F-42FB-BF61-1A5EAAA92F47}"/>
              </a:ext>
            </a:extLst>
          </p:cNvPr>
          <p:cNvPicPr>
            <a:picLocks noChangeAspect="1"/>
          </p:cNvPicPr>
          <p:nvPr/>
        </p:nvPicPr>
        <p:blipFill rotWithShape="1">
          <a:blip r:embed="rId3">
            <a:extLst>
              <a:ext uri="{28A0092B-C50C-407E-A947-70E740481C1C}">
                <a14:useLocalDpi xmlns:a14="http://schemas.microsoft.com/office/drawing/2010/main" val="0"/>
              </a:ext>
            </a:extLst>
          </a:blip>
          <a:srcRect r="42316" b="50000"/>
          <a:stretch/>
        </p:blipFill>
        <p:spPr>
          <a:xfrm>
            <a:off x="261647" y="3952240"/>
            <a:ext cx="5987066" cy="2791548"/>
          </a:xfrm>
          <a:prstGeom prst="rect">
            <a:avLst/>
          </a:prstGeom>
        </p:spPr>
      </p:pic>
      <p:pic>
        <p:nvPicPr>
          <p:cNvPr id="10" name="図 9">
            <a:extLst>
              <a:ext uri="{FF2B5EF4-FFF2-40B4-BE49-F238E27FC236}">
                <a16:creationId xmlns:a16="http://schemas.microsoft.com/office/drawing/2014/main" id="{A3B5C695-FF5E-4B7E-ACA4-BFB2D4DD546B}"/>
              </a:ext>
            </a:extLst>
          </p:cNvPr>
          <p:cNvPicPr>
            <a:picLocks noChangeAspect="1"/>
          </p:cNvPicPr>
          <p:nvPr/>
        </p:nvPicPr>
        <p:blipFill rotWithShape="1">
          <a:blip r:embed="rId4">
            <a:extLst>
              <a:ext uri="{28A0092B-C50C-407E-A947-70E740481C1C}">
                <a14:useLocalDpi xmlns:a14="http://schemas.microsoft.com/office/drawing/2010/main" val="0"/>
              </a:ext>
            </a:extLst>
          </a:blip>
          <a:srcRect t="39907" r="40286" b="67"/>
          <a:stretch/>
        </p:blipFill>
        <p:spPr>
          <a:xfrm>
            <a:off x="6359673" y="3952240"/>
            <a:ext cx="5213605" cy="2791548"/>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5359400" y="5144814"/>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a:extLst>
              <a:ext uri="{FF2B5EF4-FFF2-40B4-BE49-F238E27FC236}">
                <a16:creationId xmlns:a16="http://schemas.microsoft.com/office/drawing/2014/main" id="{F0A7EAFE-D525-4A7C-8E5E-3D59D29658E4}"/>
              </a:ext>
            </a:extLst>
          </p:cNvPr>
          <p:cNvSpPr txBox="1">
            <a:spLocks/>
          </p:cNvSpPr>
          <p:nvPr/>
        </p:nvSpPr>
        <p:spPr bwMode="auto">
          <a:xfrm>
            <a:off x="609600" y="2092959"/>
            <a:ext cx="10972800" cy="186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en-US" altLang="ja-JP" kern="0" dirty="0" err="1">
                <a:latin typeface="TakaoExゴシック" panose="020B0500000000000000" pitchFamily="50" charset="-128"/>
                <a:ea typeface="TakaoExゴシック" panose="020B0500000000000000" pitchFamily="50" charset="-128"/>
              </a:rPr>
              <a:t>sudo</a:t>
            </a:r>
            <a:r>
              <a:rPr lang="en-US" altLang="ja-JP" kern="0" dirty="0">
                <a:latin typeface="TakaoExゴシック" panose="020B0500000000000000" pitchFamily="50" charset="-128"/>
                <a:ea typeface="TakaoExゴシック" panose="020B0500000000000000" pitchFamily="50" charset="-128"/>
              </a:rPr>
              <a:t> apt update</a:t>
            </a:r>
            <a:r>
              <a:rPr lang="ja-JP" altLang="en-US" kern="0" dirty="0">
                <a:latin typeface="TakaoExゴシック" panose="020B0500000000000000" pitchFamily="50" charset="-128"/>
                <a:ea typeface="TakaoExゴシック" panose="020B0500000000000000" pitchFamily="50" charset="-128"/>
              </a:rPr>
              <a:t>で最新情報取得、</a:t>
            </a:r>
            <a:r>
              <a:rPr lang="en-US" altLang="ja-JP" kern="0" dirty="0" err="1">
                <a:latin typeface="TakaoExゴシック" panose="020B0500000000000000" pitchFamily="50" charset="-128"/>
                <a:ea typeface="TakaoExゴシック" panose="020B0500000000000000" pitchFamily="50" charset="-128"/>
              </a:rPr>
              <a:t>sudo</a:t>
            </a:r>
            <a:r>
              <a:rPr lang="en-US" altLang="ja-JP" kern="0" dirty="0">
                <a:latin typeface="TakaoExゴシック" panose="020B0500000000000000" pitchFamily="50" charset="-128"/>
                <a:ea typeface="TakaoExゴシック" panose="020B0500000000000000" pitchFamily="50" charset="-128"/>
              </a:rPr>
              <a:t> apt upgrade</a:t>
            </a:r>
            <a:r>
              <a:rPr lang="ja-JP" altLang="en-US" kern="0" dirty="0">
                <a:latin typeface="TakaoExゴシック" panose="020B0500000000000000" pitchFamily="50" charset="-128"/>
                <a:ea typeface="TakaoExゴシック" panose="020B0500000000000000" pitchFamily="50" charset="-128"/>
              </a:rPr>
              <a:t>で更新の２段階で行う</a:t>
            </a:r>
          </a:p>
        </p:txBody>
      </p:sp>
    </p:spTree>
    <p:extLst>
      <p:ext uri="{BB962C8B-B14F-4D97-AF65-F5344CB8AC3E}">
        <p14:creationId xmlns:p14="http://schemas.microsoft.com/office/powerpoint/2010/main" val="377166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par>
                          <p:cTn id="25" fill="hold">
                            <p:stCondLst>
                              <p:cond delay="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par>
                          <p:cTn id="33" fill="hold">
                            <p:stCondLst>
                              <p:cond delay="1000"/>
                            </p:stCondLst>
                            <p:childTnLst>
                              <p:par>
                                <p:cTn id="34" presetID="22" presetClass="entr" presetSubtype="1"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up)">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9" grpId="0" animBg="1"/>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a:t>
            </a:r>
            <a:r>
              <a:rPr kumimoji="1" lang="ja-JP" altLang="en-US" dirty="0">
                <a:latin typeface="Takaoゴシック" panose="020B0509000000000000" pitchFamily="49" charset="-128"/>
                <a:ea typeface="Takaoゴシック" panose="020B0509000000000000" pitchFamily="49" charset="-128"/>
              </a:rPr>
              <a:t>パッケージのセットアップ</a:t>
            </a: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には、</a:t>
            </a:r>
            <a:r>
              <a:rPr kumimoji="1" lang="en-US" altLang="ja-JP" dirty="0">
                <a:latin typeface="TakaoExゴシック" panose="020B0500000000000000" pitchFamily="50" charset="-128"/>
                <a:ea typeface="TakaoExゴシック" panose="020B0500000000000000" pitchFamily="50" charset="-128"/>
              </a:rPr>
              <a:t>Arch Linux</a:t>
            </a:r>
            <a:r>
              <a:rPr kumimoji="1" lang="ja-JP" altLang="en-US" dirty="0" err="1">
                <a:latin typeface="TakaoExゴシック" panose="020B0500000000000000" pitchFamily="50" charset="-128"/>
                <a:ea typeface="TakaoExゴシック" panose="020B0500000000000000" pitchFamily="50" charset="-128"/>
              </a:rPr>
              <a:t>での</a:t>
            </a:r>
            <a:r>
              <a:rPr kumimoji="1" lang="en-US" altLang="ja-JP" dirty="0">
                <a:latin typeface="TakaoExゴシック" panose="020B0500000000000000" pitchFamily="50" charset="-128"/>
                <a:ea typeface="TakaoExゴシック" panose="020B0500000000000000" pitchFamily="50" charset="-128"/>
              </a:rPr>
              <a:t>base-</a:t>
            </a:r>
            <a:r>
              <a:rPr kumimoji="1" lang="en-US" altLang="ja-JP" dirty="0" err="1">
                <a:latin typeface="TakaoExゴシック" panose="020B0500000000000000" pitchFamily="50" charset="-128"/>
                <a:ea typeface="TakaoExゴシック" panose="020B0500000000000000" pitchFamily="50" charset="-128"/>
              </a:rPr>
              <a:t>devel</a:t>
            </a:r>
            <a:r>
              <a:rPr kumimoji="1" lang="ja-JP" altLang="en-US" dirty="0" err="1">
                <a:latin typeface="TakaoExゴシック" panose="020B0500000000000000" pitchFamily="50" charset="-128"/>
                <a:ea typeface="TakaoExゴシック" panose="020B0500000000000000" pitchFamily="50" charset="-128"/>
              </a:rPr>
              <a:t>のような</a:t>
            </a:r>
            <a:r>
              <a:rPr kumimoji="1" lang="ja-JP" altLang="en-US" dirty="0">
                <a:latin typeface="TakaoExゴシック" panose="020B0500000000000000" pitchFamily="50" charset="-128"/>
                <a:ea typeface="TakaoExゴシック" panose="020B0500000000000000" pitchFamily="50" charset="-128"/>
              </a:rPr>
              <a:t>複数パッケージをまとめたパッケージは</a:t>
            </a:r>
            <a:r>
              <a:rPr kumimoji="1" lang="ja-JP" altLang="en-US"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rPr>
              <a:t>ない</a:t>
            </a:r>
            <a:endParaRPr kumimoji="1" lang="en-US" altLang="ja-JP"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endParaRPr>
          </a:p>
          <a:p>
            <a:r>
              <a:rPr kumimoji="1"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以外の、</a:t>
            </a:r>
            <a:r>
              <a:rPr lang="en-US" altLang="ja-JP" dirty="0">
                <a:latin typeface="TakaoExゴシック" panose="020B0500000000000000" pitchFamily="50" charset="-128"/>
                <a:ea typeface="TakaoExゴシック" panose="020B0500000000000000" pitchFamily="50" charset="-128"/>
              </a:rPr>
              <a:t>Arch Linux</a:t>
            </a:r>
            <a:r>
              <a:rPr lang="ja-JP" altLang="en-US" dirty="0">
                <a:latin typeface="TakaoExゴシック" panose="020B0500000000000000" pitchFamily="50" charset="-128"/>
                <a:ea typeface="TakaoExゴシック" panose="020B0500000000000000" pitchFamily="50" charset="-128"/>
              </a:rPr>
              <a:t>でいう</a:t>
            </a:r>
            <a:r>
              <a:rPr lang="en-US" altLang="ja-JP" dirty="0">
                <a:latin typeface="TakaoExゴシック" panose="020B0500000000000000" pitchFamily="50" charset="-128"/>
                <a:ea typeface="TakaoExゴシック" panose="020B0500000000000000" pitchFamily="50" charset="-128"/>
              </a:rPr>
              <a:t>base-</a:t>
            </a:r>
            <a:r>
              <a:rPr lang="en-US" altLang="ja-JP" dirty="0" err="1">
                <a:latin typeface="TakaoExゴシック" panose="020B0500000000000000" pitchFamily="50" charset="-128"/>
                <a:ea typeface="TakaoExゴシック" panose="020B0500000000000000" pitchFamily="50" charset="-128"/>
              </a:rPr>
              <a:t>devel</a:t>
            </a:r>
            <a:r>
              <a:rPr lang="ja-JP" altLang="en-US" dirty="0">
                <a:latin typeface="TakaoExゴシック" panose="020B0500000000000000" pitchFamily="50" charset="-128"/>
                <a:ea typeface="TakaoExゴシック" panose="020B0500000000000000" pitchFamily="50" charset="-128"/>
              </a:rPr>
              <a:t>の中身を</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で、</a:t>
            </a:r>
            <a:r>
              <a:rPr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はソースコードを編集して導入</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22158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3794979967"/>
              </p:ext>
            </p:extLst>
          </p:nvPr>
        </p:nvGraphicFramePr>
        <p:xfrm>
          <a:off x="609600" y="1754697"/>
          <a:ext cx="10972800" cy="48209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a:t>autoconf</a:t>
                      </a:r>
                      <a:endParaRPr kumimoji="1" lang="ja-JP" altLang="en-US" dirty="0"/>
                    </a:p>
                  </a:txBody>
                  <a:tcPr/>
                </a:tc>
                <a:tc>
                  <a:txBody>
                    <a:bodyPr/>
                    <a:lstStyle/>
                    <a:p>
                      <a:r>
                        <a:rPr kumimoji="1" lang="en-US" altLang="ja-JP" dirty="0" err="1"/>
                        <a:t>automake</a:t>
                      </a:r>
                      <a:endParaRPr kumimoji="1" lang="ja-JP" altLang="en-US" dirty="0"/>
                    </a:p>
                  </a:txBody>
                  <a:tcPr/>
                </a:tc>
                <a:extLst>
                  <a:ext uri="{0D108BD9-81ED-4DB2-BD59-A6C34878D82A}">
                    <a16:rowId xmlns:a16="http://schemas.microsoft.com/office/drawing/2014/main" val="510023349"/>
                  </a:ext>
                </a:extLst>
              </a:tr>
              <a:tr h="370840">
                <a:tc>
                  <a:txBody>
                    <a:bodyPr/>
                    <a:lstStyle/>
                    <a:p>
                      <a:r>
                        <a:rPr kumimoji="1" lang="en-US" altLang="ja-JP" dirty="0" err="1"/>
                        <a:t>binutils</a:t>
                      </a:r>
                      <a:endParaRPr kumimoji="1" lang="ja-JP" altLang="en-US" dirty="0"/>
                    </a:p>
                  </a:txBody>
                  <a:tcPr/>
                </a:tc>
                <a:tc>
                  <a:txBody>
                    <a:bodyPr/>
                    <a:lstStyle/>
                    <a:p>
                      <a:r>
                        <a:rPr kumimoji="1" lang="en-US" altLang="ja-JP" dirty="0"/>
                        <a:t>bison</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err="1"/>
                        <a:t>fakeroot</a:t>
                      </a:r>
                      <a:endParaRPr kumimoji="1" lang="ja-JP" altLang="en-US" dirty="0"/>
                    </a:p>
                  </a:txBody>
                  <a:tcPr/>
                </a:tc>
                <a:tc>
                  <a:txBody>
                    <a:bodyPr/>
                    <a:lstStyle/>
                    <a:p>
                      <a:r>
                        <a:rPr kumimoji="1" lang="en-US" altLang="ja-JP" dirty="0"/>
                        <a:t>file</a:t>
                      </a:r>
                      <a:endParaRPr kumimoji="1" lang="ja-JP" altLang="en-US" dirty="0"/>
                    </a:p>
                  </a:txBody>
                  <a:tcPr/>
                </a:tc>
                <a:extLst>
                  <a:ext uri="{0D108BD9-81ED-4DB2-BD59-A6C34878D82A}">
                    <a16:rowId xmlns:a16="http://schemas.microsoft.com/office/drawing/2014/main" val="3677579380"/>
                  </a:ext>
                </a:extLst>
              </a:tr>
              <a:tr h="370840">
                <a:tc>
                  <a:txBody>
                    <a:bodyPr/>
                    <a:lstStyle/>
                    <a:p>
                      <a:r>
                        <a:rPr kumimoji="1" lang="en-US" altLang="ja-JP" dirty="0" err="1"/>
                        <a:t>findutils</a:t>
                      </a:r>
                      <a:endParaRPr kumimoji="1" lang="ja-JP" altLang="en-US" dirty="0"/>
                    </a:p>
                  </a:txBody>
                  <a:tcPr/>
                </a:tc>
                <a:tc>
                  <a:txBody>
                    <a:bodyPr/>
                    <a:lstStyle/>
                    <a:p>
                      <a:r>
                        <a:rPr kumimoji="1" lang="en-US" altLang="ja-JP" dirty="0"/>
                        <a:t>flex</a:t>
                      </a:r>
                      <a:endParaRPr kumimoji="1" lang="ja-JP" altLang="en-US" dirty="0"/>
                    </a:p>
                  </a:txBody>
                  <a:tcPr/>
                </a:tc>
                <a:extLst>
                  <a:ext uri="{0D108BD9-81ED-4DB2-BD59-A6C34878D82A}">
                    <a16:rowId xmlns:a16="http://schemas.microsoft.com/office/drawing/2014/main" val="3620552032"/>
                  </a:ext>
                </a:extLst>
              </a:tr>
              <a:tr h="370840">
                <a:tc>
                  <a:txBody>
                    <a:bodyPr/>
                    <a:lstStyle/>
                    <a:p>
                      <a:r>
                        <a:rPr kumimoji="1" lang="en-US" altLang="ja-JP" dirty="0"/>
                        <a:t>gawk</a:t>
                      </a:r>
                      <a:endParaRPr kumimoji="1" lang="ja-JP" altLang="en-US" dirty="0"/>
                    </a:p>
                  </a:txBody>
                  <a:tcPr/>
                </a:tc>
                <a:tc>
                  <a:txBody>
                    <a:bodyPr/>
                    <a:lstStyle/>
                    <a:p>
                      <a:r>
                        <a:rPr kumimoji="1" lang="en-US" altLang="ja-JP" dirty="0" err="1"/>
                        <a:t>gcc</a:t>
                      </a:r>
                      <a:endParaRPr kumimoji="1" lang="ja-JP" altLang="en-US" dirty="0"/>
                    </a:p>
                  </a:txBody>
                  <a:tcPr/>
                </a:tc>
                <a:extLst>
                  <a:ext uri="{0D108BD9-81ED-4DB2-BD59-A6C34878D82A}">
                    <a16:rowId xmlns:a16="http://schemas.microsoft.com/office/drawing/2014/main" val="3250326649"/>
                  </a:ext>
                </a:extLst>
              </a:tr>
              <a:tr h="370840">
                <a:tc>
                  <a:txBody>
                    <a:bodyPr/>
                    <a:lstStyle/>
                    <a:p>
                      <a:r>
                        <a:rPr kumimoji="1" lang="en-US" altLang="ja-JP" dirty="0" err="1"/>
                        <a:t>gettext</a:t>
                      </a:r>
                      <a:endParaRPr kumimoji="1" lang="ja-JP" altLang="en-US" dirty="0"/>
                    </a:p>
                  </a:txBody>
                  <a:tcPr/>
                </a:tc>
                <a:tc>
                  <a:txBody>
                    <a:bodyPr/>
                    <a:lstStyle/>
                    <a:p>
                      <a:r>
                        <a:rPr kumimoji="1" lang="en-US" altLang="ja-JP" dirty="0"/>
                        <a:t>grep</a:t>
                      </a:r>
                      <a:endParaRPr kumimoji="1" lang="ja-JP" altLang="en-US" dirty="0"/>
                    </a:p>
                  </a:txBody>
                  <a:tcPr/>
                </a:tc>
                <a:extLst>
                  <a:ext uri="{0D108BD9-81ED-4DB2-BD59-A6C34878D82A}">
                    <a16:rowId xmlns:a16="http://schemas.microsoft.com/office/drawing/2014/main" val="2760767494"/>
                  </a:ext>
                </a:extLst>
              </a:tr>
              <a:tr h="370840">
                <a:tc>
                  <a:txBody>
                    <a:bodyPr/>
                    <a:lstStyle/>
                    <a:p>
                      <a:r>
                        <a:rPr kumimoji="1" lang="en-US" altLang="ja-JP" dirty="0" err="1"/>
                        <a:t>groff</a:t>
                      </a:r>
                      <a:endParaRPr kumimoji="1" lang="ja-JP" altLang="en-US" dirty="0"/>
                    </a:p>
                  </a:txBody>
                  <a:tcPr/>
                </a:tc>
                <a:tc>
                  <a:txBody>
                    <a:bodyPr/>
                    <a:lstStyle/>
                    <a:p>
                      <a:r>
                        <a:rPr kumimoji="1" lang="en-US" altLang="ja-JP" dirty="0" err="1"/>
                        <a:t>libtool</a:t>
                      </a:r>
                      <a:endParaRPr kumimoji="1" lang="ja-JP" altLang="en-US" dirty="0"/>
                    </a:p>
                  </a:txBody>
                  <a:tcPr/>
                </a:tc>
                <a:extLst>
                  <a:ext uri="{0D108BD9-81ED-4DB2-BD59-A6C34878D82A}">
                    <a16:rowId xmlns:a16="http://schemas.microsoft.com/office/drawing/2014/main" val="1290244551"/>
                  </a:ext>
                </a:extLst>
              </a:tr>
              <a:tr h="370840">
                <a:tc>
                  <a:txBody>
                    <a:bodyPr/>
                    <a:lstStyle/>
                    <a:p>
                      <a:r>
                        <a:rPr kumimoji="1" lang="en-US" altLang="ja-JP" dirty="0"/>
                        <a:t>m4</a:t>
                      </a:r>
                      <a:endParaRPr kumimoji="1" lang="ja-JP" altLang="en-US" dirty="0"/>
                    </a:p>
                  </a:txBody>
                  <a:tcPr/>
                </a:tc>
                <a:tc>
                  <a:txBody>
                    <a:bodyPr/>
                    <a:lstStyle/>
                    <a:p>
                      <a:r>
                        <a:rPr kumimoji="1" lang="en-US" altLang="ja-JP" dirty="0"/>
                        <a:t>make</a:t>
                      </a:r>
                      <a:endParaRPr kumimoji="1" lang="ja-JP" altLang="en-US" dirty="0"/>
                    </a:p>
                  </a:txBody>
                  <a:tcPr/>
                </a:tc>
                <a:extLst>
                  <a:ext uri="{0D108BD9-81ED-4DB2-BD59-A6C34878D82A}">
                    <a16:rowId xmlns:a16="http://schemas.microsoft.com/office/drawing/2014/main" val="1479250287"/>
                  </a:ext>
                </a:extLst>
              </a:tr>
              <a:tr h="370840">
                <a:tc>
                  <a:txBody>
                    <a:bodyPr/>
                    <a:lstStyle/>
                    <a:p>
                      <a:r>
                        <a:rPr kumimoji="1" lang="en-US" altLang="ja-JP" dirty="0" err="1"/>
                        <a:t>pacman</a:t>
                      </a:r>
                      <a:endParaRPr kumimoji="1" lang="ja-JP" altLang="en-US" dirty="0"/>
                    </a:p>
                  </a:txBody>
                  <a:tcPr/>
                </a:tc>
                <a:tc>
                  <a:txBody>
                    <a:bodyPr/>
                    <a:lstStyle/>
                    <a:p>
                      <a:r>
                        <a:rPr kumimoji="1" lang="en-US" altLang="ja-JP" dirty="0"/>
                        <a:t>patch</a:t>
                      </a:r>
                      <a:endParaRPr kumimoji="1" lang="ja-JP" altLang="en-US" dirty="0"/>
                    </a:p>
                  </a:txBody>
                  <a:tcPr/>
                </a:tc>
                <a:extLst>
                  <a:ext uri="{0D108BD9-81ED-4DB2-BD59-A6C34878D82A}">
                    <a16:rowId xmlns:a16="http://schemas.microsoft.com/office/drawing/2014/main" val="2263340511"/>
                  </a:ext>
                </a:extLst>
              </a:tr>
              <a:tr h="370840">
                <a:tc>
                  <a:txBody>
                    <a:bodyPr/>
                    <a:lstStyle/>
                    <a:p>
                      <a:r>
                        <a:rPr kumimoji="1" lang="en-US" altLang="ja-JP" dirty="0"/>
                        <a:t>pkg-config</a:t>
                      </a:r>
                      <a:endParaRPr kumimoji="1" lang="ja-JP" altLang="en-US" dirty="0"/>
                    </a:p>
                  </a:txBody>
                  <a:tcPr/>
                </a:tc>
                <a:tc>
                  <a:txBody>
                    <a:bodyPr/>
                    <a:lstStyle/>
                    <a:p>
                      <a:r>
                        <a:rPr kumimoji="1" lang="en-US" altLang="ja-JP" dirty="0"/>
                        <a:t>sed</a:t>
                      </a:r>
                      <a:endParaRPr kumimoji="1" lang="ja-JP" altLang="en-US" dirty="0"/>
                    </a:p>
                  </a:txBody>
                  <a:tcPr/>
                </a:tc>
                <a:extLst>
                  <a:ext uri="{0D108BD9-81ED-4DB2-BD59-A6C34878D82A}">
                    <a16:rowId xmlns:a16="http://schemas.microsoft.com/office/drawing/2014/main" val="2361619527"/>
                  </a:ext>
                </a:extLst>
              </a:tr>
              <a:tr h="370840">
                <a:tc>
                  <a:txBody>
                    <a:bodyPr/>
                    <a:lstStyle/>
                    <a:p>
                      <a:r>
                        <a:rPr kumimoji="1" lang="en-US" altLang="ja-JP" dirty="0" err="1"/>
                        <a:t>sudo</a:t>
                      </a:r>
                      <a:endParaRPr kumimoji="1" lang="ja-JP" altLang="en-US" dirty="0"/>
                    </a:p>
                  </a:txBody>
                  <a:tcPr/>
                </a:tc>
                <a:tc>
                  <a:txBody>
                    <a:bodyPr/>
                    <a:lstStyle/>
                    <a:p>
                      <a:r>
                        <a:rPr kumimoji="1" lang="en-US" altLang="ja-JP" dirty="0" err="1"/>
                        <a:t>texinfo</a:t>
                      </a:r>
                      <a:endParaRPr kumimoji="1" lang="ja-JP" altLang="en-US" dirty="0"/>
                    </a:p>
                  </a:txBody>
                  <a:tcPr/>
                </a:tc>
                <a:extLst>
                  <a:ext uri="{0D108BD9-81ED-4DB2-BD59-A6C34878D82A}">
                    <a16:rowId xmlns:a16="http://schemas.microsoft.com/office/drawing/2014/main" val="3238214660"/>
                  </a:ext>
                </a:extLst>
              </a:tr>
              <a:tr h="370840">
                <a:tc>
                  <a:txBody>
                    <a:bodyPr/>
                    <a:lstStyle/>
                    <a:p>
                      <a:r>
                        <a:rPr kumimoji="1" lang="en-US" altLang="ja-JP" dirty="0" err="1"/>
                        <a:t>util-linux</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577039736"/>
                  </a:ext>
                </a:extLst>
              </a:tr>
            </a:tbl>
          </a:graphicData>
        </a:graphic>
      </p:graphicFrame>
    </p:spTree>
    <p:extLst>
      <p:ext uri="{BB962C8B-B14F-4D97-AF65-F5344CB8AC3E}">
        <p14:creationId xmlns:p14="http://schemas.microsoft.com/office/powerpoint/2010/main" val="395439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4134614331"/>
              </p:ext>
            </p:extLst>
          </p:nvPr>
        </p:nvGraphicFramePr>
        <p:xfrm>
          <a:off x="609600" y="1754697"/>
          <a:ext cx="10972800" cy="11125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の中身以外で必要なもの</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dirty="0" err="1"/>
                        <a:t>nsis</a:t>
                      </a:r>
                      <a:endParaRPr kumimoji="1" lang="ja-JP" altLang="en-US" dirty="0"/>
                    </a:p>
                  </a:txBody>
                  <a:tcPr/>
                </a:tc>
                <a:tc>
                  <a:txBody>
                    <a:bodyPr/>
                    <a:lstStyle/>
                    <a:p>
                      <a:r>
                        <a:rPr kumimoji="1" lang="en-US" altLang="ja-JP" dirty="0"/>
                        <a:t>mingw-w64</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a:t>git</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77579380"/>
                  </a:ext>
                </a:extLst>
              </a:tr>
            </a:tbl>
          </a:graphicData>
        </a:graphic>
      </p:graphicFrame>
      <p:sp>
        <p:nvSpPr>
          <p:cNvPr id="4" name="コンテンツ プレースホルダー 2">
            <a:extLst>
              <a:ext uri="{FF2B5EF4-FFF2-40B4-BE49-F238E27FC236}">
                <a16:creationId xmlns:a16="http://schemas.microsoft.com/office/drawing/2014/main" id="{D70C582B-28B5-4844-9D52-F7BA25E8848F}"/>
              </a:ext>
            </a:extLst>
          </p:cNvPr>
          <p:cNvSpPr txBox="1">
            <a:spLocks/>
          </p:cNvSpPr>
          <p:nvPr/>
        </p:nvSpPr>
        <p:spPr bwMode="auto">
          <a:xfrm>
            <a:off x="609600" y="2932866"/>
            <a:ext cx="10972800" cy="309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これらは、既に導入済ならスキップされる</a:t>
            </a:r>
            <a:endParaRPr lang="en-US" altLang="ja-JP" kern="0" dirty="0">
              <a:latin typeface="TakaoExゴシック" panose="020B0500000000000000" pitchFamily="50" charset="-128"/>
              <a:ea typeface="TakaoExゴシック" panose="020B0500000000000000" pitchFamily="50" charset="-128"/>
            </a:endParaRPr>
          </a:p>
          <a:p>
            <a:pPr lvl="1"/>
            <a:r>
              <a:rPr lang="ja-JP" altLang="en-US" kern="0" dirty="0">
                <a:latin typeface="TakaoExゴシック" panose="020B0500000000000000" pitchFamily="50" charset="-128"/>
                <a:ea typeface="TakaoExゴシック" panose="020B0500000000000000" pitchFamily="50" charset="-128"/>
              </a:rPr>
              <a:t>抜けがないように全て入れるように打ち込めば良い</a:t>
            </a:r>
            <a:endParaRPr lang="en-US" altLang="ja-JP" kern="0" dirty="0">
              <a:latin typeface="TakaoExゴシック" panose="020B0500000000000000" pitchFamily="50" charset="-128"/>
              <a:ea typeface="TakaoExゴシック" panose="020B0500000000000000" pitchFamily="50" charset="-128"/>
            </a:endParaRPr>
          </a:p>
          <a:p>
            <a:r>
              <a:rPr lang="en-US" altLang="ja-JP" kern="0" dirty="0">
                <a:latin typeface="TakaoExゴシック" panose="020B0500000000000000" pitchFamily="50" charset="-128"/>
                <a:ea typeface="TakaoExゴシック" panose="020B0500000000000000" pitchFamily="50" charset="-128"/>
              </a:rPr>
              <a:t>apt</a:t>
            </a:r>
            <a:r>
              <a:rPr lang="ja-JP" altLang="en-US" kern="0" dirty="0" err="1">
                <a:latin typeface="TakaoExゴシック" panose="020B0500000000000000" pitchFamily="50" charset="-128"/>
                <a:ea typeface="TakaoExゴシック" panose="020B0500000000000000" pitchFamily="50" charset="-128"/>
              </a:rPr>
              <a:t>での</a:t>
            </a:r>
            <a:r>
              <a:rPr lang="en-US" altLang="ja-JP" kern="0" dirty="0">
                <a:latin typeface="TakaoExゴシック" panose="020B0500000000000000" pitchFamily="50" charset="-128"/>
                <a:ea typeface="TakaoExゴシック" panose="020B0500000000000000" pitchFamily="50" charset="-128"/>
              </a:rPr>
              <a:t>install</a:t>
            </a:r>
            <a:r>
              <a:rPr lang="ja-JP" altLang="en-US" kern="0" dirty="0">
                <a:latin typeface="TakaoExゴシック" panose="020B0500000000000000" pitchFamily="50" charset="-128"/>
                <a:ea typeface="TakaoExゴシック" panose="020B0500000000000000" pitchFamily="50" charset="-128"/>
              </a:rPr>
              <a:t>コマンドは、下記のように行う</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（␣は半角スペース）</a:t>
            </a:r>
            <a:br>
              <a:rPr lang="en-US" altLang="ja-JP" kern="0" dirty="0">
                <a:latin typeface="TakaoExゴシック" panose="020B0500000000000000" pitchFamily="50" charset="-128"/>
                <a:ea typeface="TakaoExゴシック" panose="020B0500000000000000" pitchFamily="50" charset="-128"/>
              </a:rPr>
            </a:br>
            <a:r>
              <a:rPr lang="en-US" altLang="ja-JP" kern="0" dirty="0">
                <a:latin typeface="TakaoExゴシック" panose="020B0500000000000000" pitchFamily="50" charset="-128"/>
                <a:ea typeface="TakaoExゴシック" panose="020B0500000000000000" pitchFamily="50" charset="-128"/>
              </a:rPr>
              <a:t>		</a:t>
            </a:r>
            <a:r>
              <a:rPr lang="en-US" altLang="ja-JP" b="1" kern="0" dirty="0" err="1">
                <a:latin typeface="HGｺﾞｼｯｸE" panose="020B0909000000000000" pitchFamily="49" charset="-128"/>
                <a:ea typeface="HGｺﾞｼｯｸE" panose="020B0909000000000000" pitchFamily="49" charset="-128"/>
              </a:rPr>
              <a:t>sudo␣apt␣install</a:t>
            </a:r>
            <a:r>
              <a:rPr lang="en-US" altLang="ja-JP" b="1" kern="0" dirty="0">
                <a:latin typeface="HGｺﾞｼｯｸE" panose="020B0909000000000000" pitchFamily="49" charset="-128"/>
                <a:ea typeface="HGｺﾞｼｯｸE" panose="020B0909000000000000" pitchFamily="49" charset="-128"/>
              </a:rPr>
              <a:t>␣(</a:t>
            </a:r>
            <a:r>
              <a:rPr lang="ja-JP" altLang="en-US" b="1" kern="0" dirty="0">
                <a:latin typeface="HGｺﾞｼｯｸE" panose="020B0909000000000000" pitchFamily="49" charset="-128"/>
                <a:ea typeface="HGｺﾞｼｯｸE" panose="020B0909000000000000" pitchFamily="49" charset="-128"/>
              </a:rPr>
              <a:t>パッケージ名</a:t>
            </a:r>
            <a:r>
              <a:rPr lang="en-US" altLang="ja-JP" b="1" kern="0" dirty="0">
                <a:latin typeface="HGｺﾞｼｯｸE" panose="020B0909000000000000" pitchFamily="49" charset="-128"/>
                <a:ea typeface="HGｺﾞｼｯｸE" panose="020B0909000000000000" pitchFamily="49" charset="-128"/>
              </a:rPr>
              <a:t>)</a:t>
            </a:r>
          </a:p>
          <a:p>
            <a:pPr lvl="1"/>
            <a:r>
              <a:rPr lang="ja-JP" altLang="en-US" kern="0" dirty="0">
                <a:latin typeface="TakaoExゴシック" panose="020B0500000000000000" pitchFamily="50" charset="-128"/>
                <a:ea typeface="TakaoExゴシック" panose="020B0500000000000000" pitchFamily="50" charset="-128"/>
              </a:rPr>
              <a:t>複数パッケージ入れる際は、パッケージ名の間にもスペース！</a:t>
            </a:r>
          </a:p>
        </p:txBody>
      </p:sp>
    </p:spTree>
    <p:extLst>
      <p:ext uri="{BB962C8B-B14F-4D97-AF65-F5344CB8AC3E}">
        <p14:creationId xmlns:p14="http://schemas.microsoft.com/office/powerpoint/2010/main" val="65330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50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03-2.zip</a:t>
            </a:r>
            <a:r>
              <a:rPr kumimoji="1" lang="ja-JP" altLang="en-US" dirty="0">
                <a:latin typeface="Takaoゴシック" panose="020B0509000000000000" pitchFamily="49" charset="-128"/>
                <a:ea typeface="Takaoゴシック" panose="020B0509000000000000" pitchFamily="49" charset="-128"/>
              </a:rPr>
              <a:t>系導入</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419600"/>
          </a:xfrm>
        </p:spPr>
        <p:txBody>
          <a:bodyPr/>
          <a:lstStyle/>
          <a:p>
            <a:r>
              <a:rPr lang="en-US" altLang="ja-JP" dirty="0" err="1"/>
              <a:t>zlib</a:t>
            </a:r>
            <a:r>
              <a:rPr lang="ja-JP" altLang="en-US" dirty="0" err="1"/>
              <a:t>、</a:t>
            </a:r>
            <a:r>
              <a:rPr lang="en-US" altLang="ja-JP" dirty="0"/>
              <a:t>bzip2</a:t>
            </a:r>
            <a:r>
              <a:rPr lang="ja-JP" altLang="en-US" dirty="0"/>
              <a:t>共に、パッケージ導入ではクロスコンパイルが</a:t>
            </a:r>
            <a:br>
              <a:rPr lang="en-US" altLang="ja-JP" dirty="0"/>
            </a:br>
            <a:r>
              <a:rPr lang="ja-JP" altLang="en-US" dirty="0"/>
              <a:t>上手くいかない</a:t>
            </a:r>
            <a:br>
              <a:rPr lang="en-US" altLang="ja-JP" dirty="0"/>
            </a:br>
            <a:r>
              <a:rPr lang="ja-JP" altLang="en-US" dirty="0"/>
              <a:t>そのため、ソースコードを編集して導入</a:t>
            </a:r>
            <a:endParaRPr lang="en-US" altLang="ja-JP" dirty="0"/>
          </a:p>
          <a:p>
            <a:r>
              <a:rPr lang="ja-JP" altLang="en-US" dirty="0"/>
              <a:t>作業フォルダはホームディレクトリでも問題無い</a:t>
            </a:r>
            <a:endParaRPr lang="en-US" altLang="ja-JP" dirty="0"/>
          </a:p>
          <a:p>
            <a:pPr lvl="1"/>
            <a:r>
              <a:rPr lang="en-US" altLang="ja-JP" dirty="0"/>
              <a:t>/</a:t>
            </a:r>
            <a:r>
              <a:rPr lang="en-US" altLang="ja-JP" dirty="0" err="1"/>
              <a:t>usr</a:t>
            </a:r>
            <a:r>
              <a:rPr lang="en-US" altLang="ja-JP" dirty="0"/>
              <a:t>/local/</a:t>
            </a:r>
            <a:r>
              <a:rPr lang="en-US" altLang="ja-JP" dirty="0" err="1"/>
              <a:t>src</a:t>
            </a:r>
            <a:r>
              <a:rPr lang="ja-JP" altLang="en-US" dirty="0"/>
              <a:t>等の場合は、</a:t>
            </a:r>
            <a:r>
              <a:rPr lang="en-US" altLang="ja-JP" dirty="0" err="1"/>
              <a:t>sudo</a:t>
            </a:r>
            <a:r>
              <a:rPr lang="ja-JP" altLang="en-US" dirty="0"/>
              <a:t>コマンドを付けるときが違う</a:t>
            </a:r>
            <a:endParaRPr lang="en-US" altLang="ja-JP" dirty="0"/>
          </a:p>
          <a:p>
            <a:pPr lvl="1"/>
            <a:r>
              <a:rPr lang="ja-JP" altLang="en-US" dirty="0"/>
              <a:t>ホームディレクトリごちゃごちゃイヤなら専用ディレクトリ作って</a:t>
            </a:r>
            <a:br>
              <a:rPr lang="en-US" altLang="ja-JP" dirty="0"/>
            </a:br>
            <a:r>
              <a:rPr lang="ja-JP" altLang="en-US" dirty="0"/>
              <a:t>そこで作業も可能</a:t>
            </a:r>
            <a:endParaRPr lang="en-US" altLang="ja-JP" dirty="0"/>
          </a:p>
          <a:p>
            <a:endParaRPr lang="ja-JP" altLang="en-US" dirty="0"/>
          </a:p>
        </p:txBody>
      </p:sp>
      <p:sp>
        <p:nvSpPr>
          <p:cNvPr id="4" name="テキスト ボックス 3">
            <a:extLst>
              <a:ext uri="{FF2B5EF4-FFF2-40B4-BE49-F238E27FC236}">
                <a16:creationId xmlns:a16="http://schemas.microsoft.com/office/drawing/2014/main" id="{4D191B07-9531-4864-AF8C-6A27FEC4F80E}"/>
              </a:ext>
            </a:extLst>
          </p:cNvPr>
          <p:cNvSpPr txBox="1"/>
          <p:nvPr/>
        </p:nvSpPr>
        <p:spPr>
          <a:xfrm>
            <a:off x="609600" y="1828800"/>
            <a:ext cx="10972800" cy="4571999"/>
          </a:xfrm>
          <a:prstGeom prst="rect">
            <a:avLst/>
          </a:prstGeom>
          <a:solidFill>
            <a:schemeClr val="bg1"/>
          </a:solidFill>
          <a:ln w="19050">
            <a:solidFill>
              <a:schemeClr val="accent1"/>
            </a:solidFill>
          </a:ln>
        </p:spPr>
        <p:txBody>
          <a:bodyPr wrap="square" rtlCol="0" anchor="ctr">
            <a:noAutofit/>
          </a:bodyPr>
          <a:lstStyle/>
          <a:p>
            <a:r>
              <a:rPr lang="en-US" altLang="ja-JP" sz="3600" b="1" dirty="0">
                <a:latin typeface="Takaoゴシック" panose="020B0509000000000000" pitchFamily="49" charset="-128"/>
                <a:ea typeface="Takaoゴシック" panose="020B0509000000000000" pitchFamily="49" charset="-128"/>
              </a:rPr>
              <a:t>	</a:t>
            </a:r>
            <a:r>
              <a:rPr lang="ja-JP" altLang="en-US" sz="3600" b="1" dirty="0">
                <a:latin typeface="Takaoゴシック" panose="020B0509000000000000" pitchFamily="49" charset="-128"/>
                <a:ea typeface="Takaoゴシック" panose="020B0509000000000000" pitchFamily="49" charset="-128"/>
              </a:rPr>
              <a:t>これから先のスライドで出る記号</a:t>
            </a:r>
            <a:endParaRPr lang="en-US" altLang="ja-JP" sz="3600" b="1" dirty="0">
              <a:latin typeface="Takaoゴシック" panose="020B0509000000000000" pitchFamily="49" charset="-128"/>
              <a:ea typeface="Takaoゴシック" panose="020B0509000000000000" pitchFamily="49" charset="-128"/>
            </a:endParaRPr>
          </a:p>
          <a:p>
            <a:r>
              <a:rPr kumimoji="1" lang="en-US" altLang="ja-JP" sz="3600" b="1" dirty="0">
                <a:latin typeface="Takaoゴシック" panose="020B0509000000000000" pitchFamily="49" charset="-128"/>
                <a:ea typeface="Takaoゴシック" panose="020B0509000000000000" pitchFamily="49" charset="-128"/>
              </a:rPr>
              <a:t>	</a:t>
            </a:r>
            <a:r>
              <a:rPr kumimoji="1" lang="ja-JP" altLang="en-US" sz="3600" b="1" dirty="0">
                <a:latin typeface="Takaoゴシック" panose="020B0509000000000000" pitchFamily="49" charset="-128"/>
                <a:ea typeface="Takaoゴシック" panose="020B0509000000000000" pitchFamily="49" charset="-128"/>
              </a:rPr>
              <a:t>⏎：改行・エンター</a:t>
            </a:r>
            <a:endParaRPr lang="en-US" altLang="ja-JP" sz="3600" b="1" dirty="0">
              <a:latin typeface="Takaoゴシック" panose="020B0509000000000000" pitchFamily="49" charset="-128"/>
              <a:ea typeface="Takaoゴシック" panose="020B0509000000000000" pitchFamily="49" charset="-128"/>
            </a:endParaRPr>
          </a:p>
          <a:p>
            <a:r>
              <a:rPr kumimoji="1" lang="en-US" altLang="ja-JP" sz="3600" b="1" dirty="0">
                <a:latin typeface="Takaoゴシック" panose="020B0509000000000000" pitchFamily="49" charset="-128"/>
                <a:ea typeface="Takaoゴシック" panose="020B0509000000000000" pitchFamily="49" charset="-128"/>
              </a:rPr>
              <a:t>	</a:t>
            </a:r>
            <a:r>
              <a:rPr kumimoji="1" lang="ja-JP" altLang="en-US" sz="3600" b="1" dirty="0">
                <a:latin typeface="Takaoゴシック" panose="020B0509000000000000" pitchFamily="49" charset="-128"/>
                <a:ea typeface="Takaoゴシック" panose="020B0509000000000000" pitchFamily="49" charset="-128"/>
              </a:rPr>
              <a:t>␣：半角スペース</a:t>
            </a:r>
            <a:endParaRPr kumimoji="1" lang="en-US" altLang="ja-JP" sz="3600" b="1" dirty="0">
              <a:latin typeface="Takaoゴシック" panose="020B0509000000000000" pitchFamily="49" charset="-128"/>
              <a:ea typeface="Takaoゴシック" panose="020B0509000000000000" pitchFamily="49" charset="-128"/>
            </a:endParaRPr>
          </a:p>
          <a:p>
            <a:r>
              <a:rPr lang="en-US" altLang="ja-JP" sz="3600" b="1" dirty="0">
                <a:latin typeface="Takaoゴシック" panose="020B0509000000000000" pitchFamily="49" charset="-128"/>
                <a:ea typeface="Takaoゴシック" panose="020B0509000000000000" pitchFamily="49" charset="-128"/>
              </a:rPr>
              <a:t>	</a:t>
            </a:r>
            <a:r>
              <a:rPr kumimoji="1" lang="ja-JP" altLang="en-US" sz="3600" b="1" dirty="0">
                <a:latin typeface="Takaoゴシック" panose="020B0509000000000000" pitchFamily="49" charset="-128"/>
                <a:ea typeface="Takaoゴシック" panose="020B0509000000000000" pitchFamily="49" charset="-128"/>
              </a:rPr>
              <a:t>これら無い場合は続けて記述</a:t>
            </a:r>
            <a:endParaRPr kumimoji="1" lang="en-US" altLang="ja-JP" sz="3600" b="1" dirty="0">
              <a:latin typeface="Takaoゴシック" panose="020B0509000000000000" pitchFamily="49" charset="-128"/>
              <a:ea typeface="Takaoゴシック" panose="020B0509000000000000" pitchFamily="49" charset="-128"/>
            </a:endParaRPr>
          </a:p>
          <a:p>
            <a:r>
              <a:rPr lang="en-US" altLang="ja-JP" sz="3600" b="1" dirty="0">
                <a:latin typeface="Takaoゴシック" panose="020B0509000000000000" pitchFamily="49" charset="-128"/>
                <a:ea typeface="Takaoゴシック" panose="020B0509000000000000" pitchFamily="49" charset="-128"/>
              </a:rPr>
              <a:t>	ex) </a:t>
            </a:r>
            <a:r>
              <a:rPr lang="en-US" altLang="ja-JP" sz="3600" b="1" dirty="0" err="1">
                <a:latin typeface="Takaoゴシック" panose="020B0509000000000000" pitchFamily="49" charset="-128"/>
                <a:ea typeface="Takaoゴシック" panose="020B0509000000000000" pitchFamily="49" charset="-128"/>
              </a:rPr>
              <a:t>sudo␣apt␣update</a:t>
            </a:r>
            <a:r>
              <a:rPr lang="ja-JP" altLang="en-US" sz="3600" b="1" dirty="0">
                <a:latin typeface="Takaoゴシック" panose="020B0509000000000000" pitchFamily="49" charset="-128"/>
                <a:ea typeface="Takaoゴシック" panose="020B0509000000000000" pitchFamily="49" charset="-128"/>
              </a:rPr>
              <a:t>⏎</a:t>
            </a:r>
            <a:endParaRPr kumimoji="1" lang="ja-JP" altLang="en-US" sz="3600" b="1" dirty="0">
              <a:latin typeface="Takaoゴシック" panose="020B0509000000000000" pitchFamily="49" charset="-128"/>
              <a:ea typeface="Takaoゴシック" panose="020B0509000000000000" pitchFamily="49" charset="-128"/>
            </a:endParaRPr>
          </a:p>
        </p:txBody>
      </p:sp>
    </p:spTree>
    <p:extLst>
      <p:ext uri="{BB962C8B-B14F-4D97-AF65-F5344CB8AC3E}">
        <p14:creationId xmlns:p14="http://schemas.microsoft.com/office/powerpoint/2010/main" val="348031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ja-JP" altLang="en-US" dirty="0"/>
              <a:t>公式サイト、または</a:t>
            </a:r>
            <a:r>
              <a:rPr lang="en-US" altLang="ja-JP" dirty="0"/>
              <a:t>Ubuntu</a:t>
            </a:r>
            <a:r>
              <a:rPr lang="ja-JP" altLang="en-US" dirty="0"/>
              <a:t>パッケージ検索サイトよりソースコードをダウンロード</a:t>
            </a:r>
            <a:endParaRPr lang="en-US" altLang="ja-JP" dirty="0"/>
          </a:p>
          <a:p>
            <a:pPr lvl="1"/>
            <a:r>
              <a:rPr lang="ja-JP" altLang="en-US" dirty="0"/>
              <a:t>公式サイト： </a:t>
            </a:r>
            <a:r>
              <a:rPr lang="en-US" altLang="ja-JP" dirty="0"/>
              <a:t>http://zlib.net/zlib-(Ver).tar.gz</a:t>
            </a:r>
          </a:p>
          <a:p>
            <a:pPr lvl="1"/>
            <a:r>
              <a:rPr lang="en-US" altLang="ja-JP" dirty="0"/>
              <a:t>Ubuntu</a:t>
            </a:r>
            <a:r>
              <a:rPr lang="ja-JP" altLang="en-US" dirty="0"/>
              <a:t>：  </a:t>
            </a:r>
            <a:r>
              <a:rPr lang="en-US" altLang="ja-JP" sz="2000" dirty="0"/>
              <a:t>http://archive.ubuntu.com/ubuntu/pool/main/z/zlib/zlib_(Ver).dfsg.orig.tar.xz</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ja-JP" altLang="en-US" dirty="0"/>
              <a:t>公式は</a:t>
            </a:r>
            <a:r>
              <a:rPr lang="en-US" altLang="ja-JP" dirty="0" err="1"/>
              <a:t>gz</a:t>
            </a:r>
            <a:r>
              <a:rPr lang="ja-JP" altLang="en-US" dirty="0"/>
              <a:t>形式で</a:t>
            </a:r>
            <a:r>
              <a:rPr lang="en-US" altLang="ja-JP" dirty="0"/>
              <a:t>Ubuntu</a:t>
            </a:r>
            <a:r>
              <a:rPr lang="ja-JP" altLang="en-US" dirty="0"/>
              <a:t>は</a:t>
            </a:r>
            <a:r>
              <a:rPr lang="en-US" altLang="ja-JP" dirty="0" err="1"/>
              <a:t>xz</a:t>
            </a:r>
            <a:r>
              <a:rPr lang="ja-JP" altLang="en-US" dirty="0"/>
              <a:t>形式だが、どちらも</a:t>
            </a:r>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a:t>
            </a:r>
            <a:br>
              <a:rPr lang="en-US" altLang="ja-JP" dirty="0">
                <a:latin typeface="Takaoゴシック" panose="020B0509000000000000" pitchFamily="49" charset="-128"/>
                <a:ea typeface="Takaoゴシック" panose="020B0509000000000000" pitchFamily="49" charset="-128"/>
              </a:rPr>
            </a:br>
            <a:r>
              <a:rPr lang="ja-JP" altLang="en-US" dirty="0">
                <a:latin typeface="Takaoゴシック" panose="020B0509000000000000" pitchFamily="49" charset="-128"/>
                <a:ea typeface="Takaoゴシック" panose="020B0509000000000000" pitchFamily="49" charset="-128"/>
              </a:rPr>
              <a:t>で問題無く展開できる</a:t>
            </a:r>
            <a:endParaRPr lang="ja-JP" altLang="en-US" dirty="0"/>
          </a:p>
        </p:txBody>
      </p:sp>
    </p:spTree>
    <p:extLst>
      <p:ext uri="{BB962C8B-B14F-4D97-AF65-F5344CB8AC3E}">
        <p14:creationId xmlns:p14="http://schemas.microsoft.com/office/powerpoint/2010/main" val="141860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420427"/>
            <a:ext cx="10972800" cy="5184559"/>
          </a:xfrm>
        </p:spPr>
        <p:txBody>
          <a:bodyPr/>
          <a:lstStyle/>
          <a:p>
            <a:r>
              <a:rPr lang="ja-JP" altLang="en-US" dirty="0"/>
              <a:t>環境変数をクロスコンパイル用にしてインストール</a:t>
            </a:r>
            <a:endParaRPr lang="en-US" altLang="ja-JP" dirty="0"/>
          </a:p>
          <a:p>
            <a:pPr lvl="1"/>
            <a:r>
              <a:rPr lang="en-US" altLang="ja-JP" dirty="0" err="1"/>
              <a:t>Mingw</a:t>
            </a:r>
            <a:r>
              <a:rPr lang="ja-JP" altLang="en-US" dirty="0"/>
              <a:t>を参照してコンパイルできるようにするため</a:t>
            </a:r>
            <a:endParaRPr lang="en-US" altLang="ja-JP" dirty="0"/>
          </a:p>
          <a:p>
            <a:pPr lvl="1"/>
            <a:r>
              <a:rPr lang="ja-JP" altLang="en-US" dirty="0"/>
              <a:t>変数指定込みで</a:t>
            </a:r>
            <a:r>
              <a:rPr lang="en-US" altLang="ja-JP" dirty="0" err="1"/>
              <a:t>make&amp;install</a:t>
            </a:r>
            <a:r>
              <a:rPr lang="ja-JP" altLang="en-US" dirty="0"/>
              <a:t>を行う</a:t>
            </a:r>
            <a:endParaRPr lang="en-US" altLang="ja-JP" dirty="0"/>
          </a:p>
          <a:p>
            <a:pPr lvl="2"/>
            <a:r>
              <a:rPr lang="en-US" altLang="ja-JP" dirty="0"/>
              <a:t>PREFIXDIR=/</a:t>
            </a:r>
            <a:r>
              <a:rPr lang="en-US" altLang="ja-JP" dirty="0" err="1"/>
              <a:t>usr</a:t>
            </a:r>
            <a:r>
              <a:rPr lang="en-US" altLang="ja-JP" dirty="0"/>
              <a:t>/x86_64-w64-mingw32⏎</a:t>
            </a:r>
          </a:p>
          <a:p>
            <a:pPr lvl="3"/>
            <a:r>
              <a:rPr lang="ja-JP" altLang="en-US" dirty="0"/>
              <a:t>この後使う変数</a:t>
            </a:r>
            <a:r>
              <a:rPr lang="en-US" altLang="ja-JP" dirty="0"/>
              <a:t>PREFIXDIR</a:t>
            </a:r>
            <a:r>
              <a:rPr lang="ja-JP" altLang="en-US" dirty="0"/>
              <a:t>へ</a:t>
            </a:r>
            <a:r>
              <a:rPr lang="en-US" altLang="ja-JP" dirty="0" err="1"/>
              <a:t>Mingw</a:t>
            </a:r>
            <a:r>
              <a:rPr lang="ja-JP" altLang="en-US" dirty="0"/>
              <a:t>のディレクトリを入れる</a:t>
            </a:r>
            <a:endParaRPr lang="en-US" altLang="ja-JP" dirty="0"/>
          </a:p>
          <a:p>
            <a:pPr lvl="2"/>
            <a:r>
              <a:rPr lang="en-US" altLang="ja-JP" dirty="0" err="1"/>
              <a:t>sudo</a:t>
            </a:r>
            <a:r>
              <a:rPr lang="en-US" altLang="ja-JP" dirty="0" err="1">
                <a:latin typeface="Takaoゴシック" panose="020B0509000000000000" pitchFamily="49" charset="-128"/>
                <a:ea typeface="Takaoゴシック" panose="020B0509000000000000" pitchFamily="49" charset="-128"/>
              </a:rPr>
              <a:t>␣</a:t>
            </a:r>
            <a:r>
              <a:rPr lang="en-US" altLang="ja-JP" dirty="0" err="1"/>
              <a:t>make</a:t>
            </a:r>
            <a:r>
              <a:rPr lang="en-US" altLang="ja-JP" dirty="0">
                <a:latin typeface="Takaoゴシック" panose="020B0509000000000000" pitchFamily="49" charset="-128"/>
                <a:ea typeface="Takaoゴシック" panose="020B0509000000000000" pitchFamily="49" charset="-128"/>
              </a:rPr>
              <a:t>␣</a:t>
            </a:r>
            <a:r>
              <a:rPr lang="en-US" altLang="ja-JP" dirty="0"/>
              <a:t>–f</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win32/</a:t>
            </a:r>
            <a:r>
              <a:rPr lang="en-US" altLang="ja-JP" dirty="0" err="1"/>
              <a:t>Makefile.gcc</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BINARY_PATH=$PREFIXDIR/bin</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INCLUDE_PATH=$PREFIXDIR/include</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LIBRARY_PATH=$PREFIXDIR/lib</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SHARED_MODE=1</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REFIX=x86_64-w64-mingw32-</a:t>
            </a:r>
            <a:r>
              <a:rPr lang="en-US" altLang="ja-JP" dirty="0">
                <a:latin typeface="Takaoゴシック" panose="020B0509000000000000" pitchFamily="49" charset="-128"/>
                <a:ea typeface="Takaoゴシック" panose="020B0509000000000000" pitchFamily="49" charset="-128"/>
              </a:rPr>
              <a:t>␣</a:t>
            </a:r>
            <a:r>
              <a:rPr lang="en-US" altLang="ja-JP" dirty="0"/>
              <a:t>install⏎</a:t>
            </a:r>
          </a:p>
          <a:p>
            <a:pPr lvl="2"/>
            <a:endParaRPr lang="ja-JP" altLang="en-US" dirty="0"/>
          </a:p>
        </p:txBody>
      </p:sp>
    </p:spTree>
    <p:extLst>
      <p:ext uri="{BB962C8B-B14F-4D97-AF65-F5344CB8AC3E}">
        <p14:creationId xmlns:p14="http://schemas.microsoft.com/office/powerpoint/2010/main" val="100228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en-US" altLang="ja-JP" dirty="0"/>
              <a:t>Ubuntu</a:t>
            </a:r>
            <a:r>
              <a:rPr lang="ja-JP" altLang="en-US" dirty="0"/>
              <a:t>パッケージ検索サイトよりソースコードをダウンロード</a:t>
            </a:r>
            <a:endParaRPr lang="en-US" altLang="ja-JP" dirty="0"/>
          </a:p>
          <a:p>
            <a:pPr lvl="1"/>
            <a:r>
              <a:rPr lang="ja-JP" altLang="en-US" dirty="0"/>
              <a:t>公式サイトは不審なサイトになった過去があるため注意必要</a:t>
            </a:r>
            <a:endParaRPr lang="en-US" altLang="ja-JP" dirty="0"/>
          </a:p>
          <a:p>
            <a:pPr lvl="1"/>
            <a:r>
              <a:rPr lang="en-US" altLang="ja-JP" dirty="0"/>
              <a:t>Ubuntu</a:t>
            </a:r>
            <a:r>
              <a:rPr lang="ja-JP" altLang="en-US" dirty="0"/>
              <a:t>：  </a:t>
            </a:r>
            <a:r>
              <a:rPr lang="en-US" altLang="ja-JP" sz="2000" dirty="0"/>
              <a:t>http://archive.ubuntu.com/ubuntu/pool/main/b/bzip2/bzip2_(Ver).orig.tar.bz2</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コマンドで展開する</a:t>
            </a:r>
            <a:endParaRPr lang="ja-JP" altLang="en-US" dirty="0"/>
          </a:p>
        </p:txBody>
      </p:sp>
    </p:spTree>
    <p:extLst>
      <p:ext uri="{BB962C8B-B14F-4D97-AF65-F5344CB8AC3E}">
        <p14:creationId xmlns:p14="http://schemas.microsoft.com/office/powerpoint/2010/main" val="70307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移動後、</a:t>
            </a:r>
            <a:r>
              <a:rPr lang="en-US" altLang="ja-JP" dirty="0"/>
              <a:t>2</a:t>
            </a:r>
            <a:r>
              <a:rPr lang="ja-JP" altLang="en-US" dirty="0" err="1"/>
              <a:t>つの</a:t>
            </a:r>
            <a:r>
              <a:rPr lang="ja-JP" altLang="en-US" dirty="0"/>
              <a:t>ファイル内容をクロスコンパイル用に編集</a:t>
            </a:r>
          </a:p>
          <a:p>
            <a:pPr lvl="1"/>
            <a:r>
              <a:rPr lang="en-US" altLang="ja-JP" dirty="0"/>
              <a:t>bzip2.c</a:t>
            </a:r>
          </a:p>
          <a:p>
            <a:pPr lvl="2"/>
            <a:r>
              <a:rPr lang="en-US" altLang="ja-JP" dirty="0"/>
              <a:t>sys\</a:t>
            </a:r>
            <a:r>
              <a:rPr lang="en-US" altLang="ja-JP" dirty="0" err="1"/>
              <a:t>stat.h</a:t>
            </a:r>
            <a:r>
              <a:rPr lang="ja-JP" altLang="en-US" dirty="0"/>
              <a:t>の逆スラッシュ“</a:t>
            </a:r>
            <a:r>
              <a:rPr lang="ja-JP" altLang="en-US" dirty="0">
                <a:ea typeface="Takaoゴシック" panose="020B0509000000000000" pitchFamily="49" charset="-128"/>
              </a:rPr>
              <a:t>＼</a:t>
            </a:r>
            <a:r>
              <a:rPr lang="ja-JP" altLang="en-US" dirty="0"/>
              <a:t>” （フォント等により円 “ </a:t>
            </a:r>
            <a:r>
              <a:rPr lang="en-US" altLang="ja-JP" dirty="0"/>
              <a:t>\ </a:t>
            </a:r>
            <a:r>
              <a:rPr lang="ja-JP" altLang="en-US" dirty="0"/>
              <a:t>”で表示される）を</a:t>
            </a:r>
            <a:br>
              <a:rPr lang="en-US" altLang="ja-JP" dirty="0"/>
            </a:br>
            <a:r>
              <a:rPr lang="ja-JP" altLang="en-US" dirty="0"/>
              <a:t>スラッシュ “ </a:t>
            </a:r>
            <a:r>
              <a:rPr lang="en-US" altLang="ja-JP" dirty="0"/>
              <a:t>/ ” </a:t>
            </a:r>
            <a:r>
              <a:rPr lang="ja-JP" altLang="en-US" dirty="0"/>
              <a:t>へ</a:t>
            </a:r>
          </a:p>
          <a:p>
            <a:pPr lvl="1"/>
            <a:r>
              <a:rPr lang="en-US" altLang="ja-JP" dirty="0" err="1"/>
              <a:t>Makefile</a:t>
            </a:r>
            <a:endParaRPr lang="en-US" altLang="ja-JP" dirty="0"/>
          </a:p>
          <a:p>
            <a:pPr lvl="2"/>
            <a:r>
              <a:rPr lang="ja-JP" altLang="en-US" dirty="0"/>
              <a:t>変数設定を</a:t>
            </a:r>
            <a:r>
              <a:rPr lang="en-US" altLang="ja-JP" dirty="0" err="1"/>
              <a:t>Mingw</a:t>
            </a:r>
            <a:r>
              <a:rPr lang="ja-JP" altLang="en-US" dirty="0"/>
              <a:t>系に変更する</a:t>
            </a:r>
            <a:endParaRPr lang="en-US" altLang="ja-JP" dirty="0"/>
          </a:p>
          <a:p>
            <a:pPr lvl="3"/>
            <a:r>
              <a:rPr lang="en-US" altLang="ja-JP" dirty="0"/>
              <a:t>CC</a:t>
            </a:r>
            <a:r>
              <a:rPr lang="ja-JP" altLang="en-US" dirty="0" err="1"/>
              <a:t>、</a:t>
            </a:r>
            <a:r>
              <a:rPr lang="en-US" altLang="ja-JP" dirty="0"/>
              <a:t>AR</a:t>
            </a:r>
            <a:r>
              <a:rPr lang="ja-JP" altLang="en-US" dirty="0" err="1"/>
              <a:t>、</a:t>
            </a:r>
            <a:r>
              <a:rPr lang="en-US" altLang="ja-JP" dirty="0"/>
              <a:t>RANLIB</a:t>
            </a:r>
            <a:r>
              <a:rPr lang="ja-JP" altLang="en-US" dirty="0" err="1"/>
              <a:t>、</a:t>
            </a:r>
            <a:r>
              <a:rPr lang="en-US" altLang="ja-JP" dirty="0"/>
              <a:t>PREFIX</a:t>
            </a:r>
            <a:r>
              <a:rPr lang="ja-JP" altLang="en-US" dirty="0"/>
              <a:t>のディレクトリを</a:t>
            </a:r>
            <a:r>
              <a:rPr lang="en-US" altLang="ja-JP" dirty="0" err="1"/>
              <a:t>Mingw</a:t>
            </a:r>
            <a:r>
              <a:rPr lang="ja-JP" altLang="en-US" dirty="0"/>
              <a:t>系に書き換える</a:t>
            </a:r>
            <a:endParaRPr lang="en-US" altLang="ja-JP" dirty="0"/>
          </a:p>
          <a:p>
            <a:r>
              <a:rPr lang="en-US" altLang="ja-JP" dirty="0" err="1"/>
              <a:t>Mingw</a:t>
            </a:r>
            <a:r>
              <a:rPr lang="ja-JP" altLang="en-US" dirty="0"/>
              <a:t>の</a:t>
            </a:r>
            <a:r>
              <a:rPr lang="en-US" altLang="ja-JP" dirty="0"/>
              <a:t>include</a:t>
            </a:r>
            <a:r>
              <a:rPr lang="ja-JP" altLang="en-US" dirty="0"/>
              <a:t>フォルダへ</a:t>
            </a:r>
            <a:r>
              <a:rPr lang="en-US" altLang="ja-JP" dirty="0" err="1"/>
              <a:t>bzlib.h</a:t>
            </a:r>
            <a:r>
              <a:rPr lang="ja-JP" altLang="en-US" dirty="0"/>
              <a:t>ファイルを、</a:t>
            </a:r>
            <a:r>
              <a:rPr lang="en-US" altLang="ja-JP" dirty="0"/>
              <a:t>lib</a:t>
            </a:r>
            <a:r>
              <a:rPr lang="ja-JP" altLang="en-US" dirty="0"/>
              <a:t>フォルダに</a:t>
            </a:r>
            <a:r>
              <a:rPr lang="en-US" altLang="ja-JP" dirty="0"/>
              <a:t>make</a:t>
            </a:r>
            <a:r>
              <a:rPr lang="ja-JP" altLang="en-US" dirty="0"/>
              <a:t>で作成した</a:t>
            </a:r>
            <a:r>
              <a:rPr lang="en-US" altLang="ja-JP" dirty="0"/>
              <a:t>libbz2.a</a:t>
            </a:r>
            <a:r>
              <a:rPr lang="ja-JP" altLang="en-US" dirty="0"/>
              <a:t>ファイルをコピー</a:t>
            </a:r>
          </a:p>
        </p:txBody>
      </p:sp>
      <p:pic>
        <p:nvPicPr>
          <p:cNvPr id="4" name="図 3">
            <a:extLst>
              <a:ext uri="{FF2B5EF4-FFF2-40B4-BE49-F238E27FC236}">
                <a16:creationId xmlns:a16="http://schemas.microsoft.com/office/drawing/2014/main" id="{AB9EEDBD-DCC6-4E61-94D4-AB8217F6A3F7}"/>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3462" t="23248" r="40698" b="54188"/>
          <a:stretch/>
        </p:blipFill>
        <p:spPr>
          <a:xfrm>
            <a:off x="2488419" y="4027516"/>
            <a:ext cx="2825261" cy="2263869"/>
          </a:xfrm>
          <a:prstGeom prst="rect">
            <a:avLst/>
          </a:prstGeom>
        </p:spPr>
      </p:pic>
      <p:pic>
        <p:nvPicPr>
          <p:cNvPr id="7" name="図 6">
            <a:extLst>
              <a:ext uri="{FF2B5EF4-FFF2-40B4-BE49-F238E27FC236}">
                <a16:creationId xmlns:a16="http://schemas.microsoft.com/office/drawing/2014/main" id="{BE8EC03C-2669-4171-8E15-C4CB25A9BE2D}"/>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l="43466" t="22841" r="40757" b="54643"/>
          <a:stretch/>
        </p:blipFill>
        <p:spPr>
          <a:xfrm>
            <a:off x="5953762" y="4027516"/>
            <a:ext cx="2825261" cy="2267856"/>
          </a:xfrm>
          <a:prstGeom prst="rect">
            <a:avLst/>
          </a:prstGeom>
        </p:spPr>
      </p:pic>
      <p:sp>
        <p:nvSpPr>
          <p:cNvPr id="5" name="矢印: 右 4">
            <a:extLst>
              <a:ext uri="{FF2B5EF4-FFF2-40B4-BE49-F238E27FC236}">
                <a16:creationId xmlns:a16="http://schemas.microsoft.com/office/drawing/2014/main" id="{1F98F729-F6FC-48F1-B775-319085B61115}"/>
              </a:ext>
            </a:extLst>
          </p:cNvPr>
          <p:cNvSpPr/>
          <p:nvPr/>
        </p:nvSpPr>
        <p:spPr>
          <a:xfrm>
            <a:off x="4988168" y="5542280"/>
            <a:ext cx="1230533" cy="447040"/>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6F969448-4AFF-4A64-B98A-4548611E64DF}"/>
              </a:ext>
            </a:extLst>
          </p:cNvPr>
          <p:cNvSpPr/>
          <p:nvPr/>
        </p:nvSpPr>
        <p:spPr>
          <a:xfrm>
            <a:off x="3393440" y="5435600"/>
            <a:ext cx="1422400" cy="6604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FE65105C-5F87-4A7F-9F0A-DF4CD1561D4A}"/>
              </a:ext>
            </a:extLst>
          </p:cNvPr>
          <p:cNvSpPr/>
          <p:nvPr/>
        </p:nvSpPr>
        <p:spPr>
          <a:xfrm>
            <a:off x="6909189" y="5476240"/>
            <a:ext cx="1422400" cy="6604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1441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0"/>
                            </p:stCondLst>
                            <p:childTnLst>
                              <p:par>
                                <p:cTn id="17" presetID="21"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par>
                          <p:cTn id="27" fill="hold">
                            <p:stCondLst>
                              <p:cond delay="2500"/>
                            </p:stCondLst>
                            <p:childTnLst>
                              <p:par>
                                <p:cTn id="28" presetID="21" presetClass="entr" presetSubtype="1"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heel(1)">
                                      <p:cBhvr>
                                        <p:cTn id="30" dur="2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5" grpId="0" animBg="1"/>
      <p:bldP spid="5" grpId="1" animBg="1"/>
      <p:bldP spid="8" grpId="0" animBg="1"/>
      <p:bldP spid="8" grpId="1" animBg="1"/>
      <p:bldP spid="9" grpId="0" animBg="1"/>
      <p:bldP spid="9"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これで環境整備終了！お疲れ様でした</a:t>
            </a:r>
            <a:r>
              <a:rPr lang="en-US" altLang="ja-JP" dirty="0"/>
              <a:t>&gt;&lt;</a:t>
            </a:r>
          </a:p>
          <a:p>
            <a:pPr lvl="1"/>
            <a:r>
              <a:rPr lang="ja-JP" altLang="en-US" dirty="0"/>
              <a:t>コンパイル自体の手順は各所で公表されているためそちら参照</a:t>
            </a:r>
            <a:endParaRPr lang="en-US" altLang="ja-JP" dirty="0"/>
          </a:p>
          <a:p>
            <a:endParaRPr lang="en-US" altLang="ja-JP" dirty="0"/>
          </a:p>
          <a:p>
            <a:r>
              <a:rPr lang="en-US" altLang="ja-JP" dirty="0"/>
              <a:t>WSL</a:t>
            </a:r>
            <a:r>
              <a:rPr lang="ja-JP" altLang="en-US" dirty="0"/>
              <a:t>は</a:t>
            </a:r>
            <a:r>
              <a:rPr lang="en-US" altLang="ja-JP" dirty="0"/>
              <a:t>Windows</a:t>
            </a:r>
            <a:r>
              <a:rPr lang="ja-JP" altLang="en-US" dirty="0"/>
              <a:t>のアプリで</a:t>
            </a:r>
            <a:r>
              <a:rPr lang="ja-JP" altLang="en-US" b="1" u="sng" dirty="0"/>
              <a:t>導入敷居は高くない</a:t>
            </a:r>
            <a:endParaRPr lang="en-US" altLang="ja-JP" b="1" u="sng" dirty="0"/>
          </a:p>
          <a:p>
            <a:pPr lvl="1"/>
            <a:r>
              <a:rPr lang="en-US" altLang="ja-JP" dirty="0"/>
              <a:t>Beta</a:t>
            </a:r>
            <a:r>
              <a:rPr lang="ja-JP" altLang="en-US" dirty="0"/>
              <a:t>版時代のような、導入のためにコマンド打つ必要も無い</a:t>
            </a:r>
            <a:endParaRPr lang="en-US" altLang="ja-JP" dirty="0"/>
          </a:p>
          <a:p>
            <a:r>
              <a:rPr lang="en-US" altLang="ja-JP" dirty="0"/>
              <a:t>Simutrans</a:t>
            </a:r>
            <a:r>
              <a:rPr lang="ja-JP" altLang="en-US" b="1" u="sng" dirty="0"/>
              <a:t>ソースコード編集は</a:t>
            </a:r>
            <a:r>
              <a:rPr lang="en-US" altLang="ja-JP" b="1" u="sng" dirty="0"/>
              <a:t>Windows</a:t>
            </a:r>
            <a:r>
              <a:rPr lang="ja-JP" altLang="en-US" b="1" u="sng" dirty="0"/>
              <a:t>側で</a:t>
            </a:r>
            <a:r>
              <a:rPr lang="en-US" altLang="ja-JP" b="1" u="sng" dirty="0"/>
              <a:t>OK</a:t>
            </a:r>
          </a:p>
          <a:p>
            <a:pPr lvl="1"/>
            <a:r>
              <a:rPr lang="en-US" altLang="ja-JP" dirty="0" err="1"/>
              <a:t>nano</a:t>
            </a:r>
            <a:r>
              <a:rPr lang="ja-JP" altLang="en-US" dirty="0" err="1"/>
              <a:t>、</a:t>
            </a:r>
            <a:r>
              <a:rPr lang="en-US" altLang="ja-JP" dirty="0"/>
              <a:t>Vim</a:t>
            </a:r>
            <a:r>
              <a:rPr lang="ja-JP" altLang="en-US" dirty="0" err="1"/>
              <a:t>、</a:t>
            </a:r>
            <a:r>
              <a:rPr lang="en-US" altLang="ja-JP" dirty="0"/>
              <a:t>Emacs</a:t>
            </a:r>
            <a:r>
              <a:rPr lang="ja-JP" altLang="en-US" dirty="0"/>
              <a:t>等に限らず使い慣れたエディタを使い続けれられる</a:t>
            </a:r>
          </a:p>
        </p:txBody>
      </p:sp>
    </p:spTree>
    <p:extLst>
      <p:ext uri="{BB962C8B-B14F-4D97-AF65-F5344CB8AC3E}">
        <p14:creationId xmlns:p14="http://schemas.microsoft.com/office/powerpoint/2010/main" val="24017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E521A-B6F5-47EE-99E1-3D5EB047C6FC}"/>
              </a:ext>
            </a:extLst>
          </p:cNvPr>
          <p:cNvSpPr>
            <a:spLocks noGrp="1"/>
          </p:cNvSpPr>
          <p:nvPr>
            <p:ph type="title"/>
          </p:nvPr>
        </p:nvSpPr>
        <p:spPr>
          <a:xfrm>
            <a:off x="479393" y="457200"/>
            <a:ext cx="11381173" cy="1371600"/>
          </a:xfrm>
        </p:spPr>
        <p:txBody>
          <a:bodyPr/>
          <a:lstStyle/>
          <a:p>
            <a:r>
              <a:rPr kumimoji="1" lang="en-US" altLang="ja-JP" dirty="0">
                <a:latin typeface="Takaoゴシック" panose="020B0509000000000000" pitchFamily="49" charset="-128"/>
                <a:ea typeface="Takaoゴシック" panose="020B0509000000000000" pitchFamily="49" charset="-128"/>
              </a:rPr>
              <a:t>Windows Subsystem for Linux(WSL)</a:t>
            </a:r>
            <a:r>
              <a:rPr lang="ja-JP" altLang="en-US" dirty="0">
                <a:latin typeface="Takaoゴシック" panose="020B0509000000000000" pitchFamily="49" charset="-128"/>
                <a:ea typeface="Takaoゴシック" panose="020B0509000000000000" pitchFamily="49" charset="-128"/>
              </a:rPr>
              <a:t> とは？</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1BA6C40A-714B-452F-A168-0CE3A35D8A1F}"/>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Windows 10</a:t>
            </a:r>
            <a:r>
              <a:rPr kumimoji="1" lang="ja-JP" altLang="en-US" dirty="0">
                <a:latin typeface="TakaoExゴシック" panose="020B0500000000000000" pitchFamily="50" charset="-128"/>
                <a:ea typeface="TakaoExゴシック" panose="020B0500000000000000" pitchFamily="50" charset="-128"/>
              </a:rPr>
              <a:t>の新機能</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簡単に言えば</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で動かせる</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アプリ</a:t>
            </a:r>
            <a:endParaRPr kumimoji="1" lang="en-US" altLang="ja-JP" dirty="0">
              <a:latin typeface="TakaoExゴシック" panose="020B0500000000000000" pitchFamily="50" charset="-128"/>
              <a:ea typeface="TakaoExゴシック" panose="020B0500000000000000" pitchFamily="50" charset="-128"/>
            </a:endParaRPr>
          </a:p>
          <a:p>
            <a:pPr lvl="2"/>
            <a:r>
              <a:rPr kumimoji="1" lang="ja-JP" altLang="en-US" dirty="0">
                <a:latin typeface="TakaoExゴシック" panose="020B0500000000000000" pitchFamily="50" charset="-128"/>
                <a:ea typeface="TakaoExゴシック" panose="020B0500000000000000" pitchFamily="50" charset="-128"/>
              </a:rPr>
              <a:t>厳密なのは調べて頂ければ</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仮想</a:t>
            </a:r>
            <a:r>
              <a:rPr kumimoji="1" lang="en-US" altLang="ja-JP" dirty="0">
                <a:latin typeface="TakaoExゴシック" panose="020B0500000000000000" pitchFamily="50" charset="-128"/>
                <a:ea typeface="TakaoExゴシック" panose="020B0500000000000000" pitchFamily="50" charset="-128"/>
              </a:rPr>
              <a:t>PC</a:t>
            </a:r>
            <a:r>
              <a:rPr kumimoji="1" lang="ja-JP" altLang="en-US" dirty="0">
                <a:latin typeface="TakaoExゴシック" panose="020B0500000000000000" pitchFamily="50" charset="-128"/>
                <a:ea typeface="TakaoExゴシック" panose="020B0500000000000000" pitchFamily="50" charset="-128"/>
              </a:rPr>
              <a:t>を構築したり、特殊なコマンドを覚えたりしなくても</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コマンドを使えるようになる</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Ubuntu</a:t>
            </a:r>
            <a:r>
              <a:rPr lang="ja-JP" altLang="en-US" dirty="0">
                <a:latin typeface="TakaoExゴシック" panose="020B0500000000000000" pitchFamily="50" charset="-128"/>
                <a:ea typeface="TakaoExゴシック" panose="020B0500000000000000" pitchFamily="50" charset="-128"/>
              </a:rPr>
              <a:t>の場合、一部除いて</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コマンドで</a:t>
            </a:r>
            <a:r>
              <a:rPr lang="en-US" altLang="ja-JP" dirty="0">
                <a:latin typeface="TakaoExゴシック" panose="020B0500000000000000" pitchFamily="50" charset="-128"/>
                <a:ea typeface="TakaoExゴシック" panose="020B0500000000000000" pitchFamily="50" charset="-128"/>
              </a:rPr>
              <a:t>CUI</a:t>
            </a:r>
            <a:r>
              <a:rPr lang="ja-JP" altLang="en-US" dirty="0">
                <a:latin typeface="TakaoExゴシック" panose="020B0500000000000000" pitchFamily="50" charset="-128"/>
                <a:ea typeface="TakaoExゴシック" panose="020B0500000000000000" pitchFamily="50" charset="-128"/>
              </a:rPr>
              <a:t>パッケージを</a:t>
            </a:r>
            <a:br>
              <a:rPr lang="en-US" altLang="ja-JP" dirty="0">
                <a:latin typeface="TakaoExゴシック" panose="020B0500000000000000" pitchFamily="50" charset="-128"/>
                <a:ea typeface="TakaoExゴシック" panose="020B0500000000000000" pitchFamily="50" charset="-128"/>
              </a:rPr>
            </a:br>
            <a:r>
              <a:rPr lang="ja-JP" altLang="en-US" dirty="0">
                <a:latin typeface="TakaoExゴシック" panose="020B0500000000000000" pitchFamily="50" charset="-128"/>
                <a:ea typeface="TakaoExゴシック" panose="020B0500000000000000" pitchFamily="50" charset="-128"/>
              </a:rPr>
              <a:t>入れて使うことも出来る</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35392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2311701"/>
          </a:xfrm>
        </p:spPr>
        <p:txBody>
          <a:bodyPr/>
          <a:lstStyle/>
          <a:p>
            <a:r>
              <a:rPr lang="en-US" altLang="ja-JP" dirty="0" err="1"/>
              <a:t>pak</a:t>
            </a:r>
            <a:r>
              <a:rPr lang="ja-JP" altLang="en-US" dirty="0"/>
              <a:t>作成やシェルスクリプトでの自動</a:t>
            </a:r>
            <a:r>
              <a:rPr lang="en-US" altLang="ja-JP" dirty="0" err="1"/>
              <a:t>pak</a:t>
            </a:r>
            <a:r>
              <a:rPr lang="ja-JP" altLang="en-US" dirty="0"/>
              <a:t>化等も可能かも</a:t>
            </a:r>
            <a:endParaRPr lang="en-US" altLang="ja-JP" dirty="0"/>
          </a:p>
          <a:p>
            <a:pPr lvl="1"/>
            <a:r>
              <a:rPr lang="en-US" altLang="ja-JP" dirty="0"/>
              <a:t>Windows</a:t>
            </a:r>
            <a:r>
              <a:rPr lang="ja-JP" altLang="en-US" dirty="0"/>
              <a:t>側ファイルを問題無く編集・作成できる</a:t>
            </a:r>
            <a:endParaRPr lang="en-US" altLang="ja-JP" dirty="0"/>
          </a:p>
          <a:p>
            <a:r>
              <a:rPr lang="en-US" altLang="ja-JP" dirty="0"/>
              <a:t>Ubuntu</a:t>
            </a:r>
            <a:r>
              <a:rPr lang="ja-JP" altLang="en-US" dirty="0"/>
              <a:t>や</a:t>
            </a:r>
            <a:r>
              <a:rPr lang="en-US" altLang="ja-JP" dirty="0"/>
              <a:t>openSUSE</a:t>
            </a:r>
            <a:r>
              <a:rPr lang="ja-JP" altLang="en-US" dirty="0" err="1"/>
              <a:t>、</a:t>
            </a:r>
            <a:r>
              <a:rPr lang="en-US" altLang="ja-JP" dirty="0"/>
              <a:t>Debian</a:t>
            </a:r>
            <a:r>
              <a:rPr lang="ja-JP" altLang="en-US" dirty="0"/>
              <a:t>のコマンドそのまま</a:t>
            </a:r>
            <a:endParaRPr lang="en-US" altLang="ja-JP" dirty="0"/>
          </a:p>
          <a:p>
            <a:pPr lvl="1"/>
            <a:r>
              <a:rPr lang="en-US" altLang="ja-JP" dirty="0"/>
              <a:t>Linux</a:t>
            </a:r>
            <a:r>
              <a:rPr lang="ja-JP" altLang="en-US" dirty="0"/>
              <a:t>の</a:t>
            </a:r>
            <a:r>
              <a:rPr lang="en-US" altLang="ja-JP" dirty="0"/>
              <a:t>Tips</a:t>
            </a:r>
            <a:r>
              <a:rPr lang="ja-JP" altLang="en-US" dirty="0"/>
              <a:t>をそのまま参考に出来るため、取り組みやすい</a:t>
            </a:r>
            <a:endParaRPr lang="en-US" altLang="ja-JP" dirty="0"/>
          </a:p>
        </p:txBody>
      </p:sp>
      <p:sp>
        <p:nvSpPr>
          <p:cNvPr id="3" name="テキスト ボックス 2">
            <a:extLst>
              <a:ext uri="{FF2B5EF4-FFF2-40B4-BE49-F238E27FC236}">
                <a16:creationId xmlns:a16="http://schemas.microsoft.com/office/drawing/2014/main" id="{3BCB2014-17F5-4F9D-86BB-5EECEAC3CCE3}"/>
              </a:ext>
            </a:extLst>
          </p:cNvPr>
          <p:cNvSpPr txBox="1"/>
          <p:nvPr/>
        </p:nvSpPr>
        <p:spPr>
          <a:xfrm>
            <a:off x="609600" y="5131221"/>
            <a:ext cx="10972800" cy="646331"/>
          </a:xfrm>
          <a:prstGeom prst="rect">
            <a:avLst/>
          </a:prstGeom>
          <a:noFill/>
        </p:spPr>
        <p:txBody>
          <a:bodyPr wrap="square" rtlCol="0" anchor="ctr">
            <a:spAutoFit/>
          </a:bodyPr>
          <a:lstStyle/>
          <a:p>
            <a:pPr algn="ctr"/>
            <a:r>
              <a:rPr lang="ja-JP" altLang="en-US" sz="3600" b="1" dirty="0">
                <a:solidFill>
                  <a:schemeClr val="bg2">
                    <a:lumMod val="60000"/>
                    <a:lumOff val="40000"/>
                  </a:schemeClr>
                </a:solidFill>
                <a:latin typeface="Takao明朝" panose="02020409000000000000" pitchFamily="17" charset="-128"/>
                <a:ea typeface="Takao明朝" panose="02020409000000000000" pitchFamily="17" charset="-128"/>
              </a:rPr>
              <a:t>お手元に開発環境用意してみませんか？</a:t>
            </a:r>
          </a:p>
        </p:txBody>
      </p:sp>
    </p:spTree>
    <p:extLst>
      <p:ext uri="{BB962C8B-B14F-4D97-AF65-F5344CB8AC3E}">
        <p14:creationId xmlns:p14="http://schemas.microsoft.com/office/powerpoint/2010/main" val="185143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ja-JP" altLang="en-US" dirty="0">
                <a:latin typeface="Takaoゴシック" panose="020B0509000000000000" pitchFamily="49" charset="-128"/>
                <a:ea typeface="Takaoゴシック" panose="020B0509000000000000" pitchFamily="49" charset="-128"/>
              </a:rPr>
              <a:t>このスライドでは何するのか？</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2226817"/>
          </a:xfrm>
        </p:spPr>
        <p:txBody>
          <a:bodyPr/>
          <a:lstStyle/>
          <a:p>
            <a:r>
              <a:rPr kumimoji="1" lang="ja-JP" altLang="en-US" dirty="0">
                <a:latin typeface="TakaoExゴシック" panose="020B0500000000000000" pitchFamily="50" charset="-128"/>
                <a:ea typeface="TakaoExゴシック" panose="020B0500000000000000" pitchFamily="50" charset="-128"/>
              </a:rPr>
              <a:t>公式で実装された</a:t>
            </a:r>
            <a:r>
              <a:rPr lang="en-US" altLang="ja-JP" dirty="0">
                <a:latin typeface="TakaoExゴシック" panose="020B0500000000000000" pitchFamily="50" charset="-128"/>
                <a:ea typeface="TakaoExゴシック" panose="020B0500000000000000" pitchFamily="50" charset="-128"/>
              </a:rPr>
              <a:t>Linux</a:t>
            </a:r>
            <a:r>
              <a:rPr lang="ja-JP" altLang="en-US" dirty="0">
                <a:latin typeface="TakaoExゴシック" panose="020B0500000000000000" pitchFamily="50" charset="-128"/>
                <a:ea typeface="TakaoExゴシック" panose="020B0500000000000000" pitchFamily="50" charset="-128"/>
              </a:rPr>
              <a:t>を使って、</a:t>
            </a:r>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で動く</a:t>
            </a:r>
            <a:r>
              <a:rPr lang="en-US" altLang="ja-JP" dirty="0">
                <a:latin typeface="TakaoExゴシック" panose="020B0500000000000000" pitchFamily="50" charset="-128"/>
                <a:ea typeface="TakaoExゴシック" panose="020B0500000000000000" pitchFamily="50" charset="-128"/>
              </a:rPr>
              <a:t>Simutrans</a:t>
            </a:r>
            <a:r>
              <a:rPr lang="ja-JP" altLang="en-US" dirty="0">
                <a:latin typeface="TakaoExゴシック" panose="020B0500000000000000" pitchFamily="50" charset="-128"/>
                <a:ea typeface="TakaoExゴシック" panose="020B0500000000000000" pitchFamily="50" charset="-128"/>
              </a:rPr>
              <a:t>をコンパイルしよう！</a:t>
            </a:r>
            <a:endParaRPr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そのための</a:t>
            </a:r>
            <a:r>
              <a:rPr kumimoji="1" lang="en-US" altLang="ja-JP" dirty="0">
                <a:latin typeface="TakaoExゴシック" panose="020B0500000000000000" pitchFamily="50" charset="-128"/>
                <a:ea typeface="TakaoExゴシック" panose="020B0500000000000000" pitchFamily="50" charset="-128"/>
              </a:rPr>
              <a:t>WSL</a:t>
            </a:r>
            <a:r>
              <a:rPr kumimoji="1" lang="ja-JP" altLang="en-US" dirty="0">
                <a:latin typeface="TakaoExゴシック" panose="020B0500000000000000" pitchFamily="50" charset="-128"/>
                <a:ea typeface="TakaoExゴシック" panose="020B0500000000000000" pitchFamily="50" charset="-128"/>
              </a:rPr>
              <a:t>と必要なパッケージの導入をまとめるよ</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そこから先は先人の情報を見て頂ければ</a:t>
            </a:r>
          </a:p>
        </p:txBody>
      </p:sp>
    </p:spTree>
    <p:extLst>
      <p:ext uri="{BB962C8B-B14F-4D97-AF65-F5344CB8AC3E}">
        <p14:creationId xmlns:p14="http://schemas.microsoft.com/office/powerpoint/2010/main" val="26346966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1371600"/>
          </a:xfrm>
        </p:spPr>
        <p:txBody>
          <a:bodyPr/>
          <a:lstStyle/>
          <a:p>
            <a:r>
              <a:rPr kumimoji="1" lang="ja-JP" altLang="en-US" dirty="0">
                <a:latin typeface="TakaoExゴシック" panose="020B0500000000000000" pitchFamily="50" charset="-128"/>
                <a:ea typeface="TakaoExゴシック" panose="020B0500000000000000" pitchFamily="50" charset="-128"/>
              </a:rPr>
              <a:t>初期設定では機能が無効化されているため、管理者権限を持つアカウントで設定を変える</a:t>
            </a:r>
          </a:p>
        </p:txBody>
      </p:sp>
      <p:pic>
        <p:nvPicPr>
          <p:cNvPr id="7" name="図 6">
            <a:extLst>
              <a:ext uri="{FF2B5EF4-FFF2-40B4-BE49-F238E27FC236}">
                <a16:creationId xmlns:a16="http://schemas.microsoft.com/office/drawing/2014/main" id="{F0C7B230-9EF4-40D9-816F-5164336D4925}"/>
              </a:ext>
            </a:extLst>
          </p:cNvPr>
          <p:cNvPicPr>
            <a:picLocks noChangeAspect="1"/>
          </p:cNvPicPr>
          <p:nvPr/>
        </p:nvPicPr>
        <p:blipFill rotWithShape="1">
          <a:blip r:embed="rId4">
            <a:extLst>
              <a:ext uri="{28A0092B-C50C-407E-A947-70E740481C1C}">
                <a14:useLocalDpi xmlns:a14="http://schemas.microsoft.com/office/drawing/2010/main" val="0"/>
              </a:ext>
            </a:extLst>
          </a:blip>
          <a:srcRect l="71432" b="46665"/>
          <a:stretch/>
        </p:blipFill>
        <p:spPr>
          <a:xfrm>
            <a:off x="7102136" y="2913452"/>
            <a:ext cx="3483008" cy="3655927"/>
          </a:xfrm>
          <a:prstGeom prst="rect">
            <a:avLst/>
          </a:prstGeom>
        </p:spPr>
      </p:pic>
      <p:pic>
        <p:nvPicPr>
          <p:cNvPr id="5" name="図 4">
            <a:extLst>
              <a:ext uri="{FF2B5EF4-FFF2-40B4-BE49-F238E27FC236}">
                <a16:creationId xmlns:a16="http://schemas.microsoft.com/office/drawing/2014/main" id="{BDC23518-B553-44D9-9B1C-58898B7C1422}"/>
              </a:ext>
            </a:extLst>
          </p:cNvPr>
          <p:cNvPicPr>
            <a:picLocks noChangeAspect="1"/>
          </p:cNvPicPr>
          <p:nvPr/>
        </p:nvPicPr>
        <p:blipFill rotWithShape="1">
          <a:blip r:embed="rId5">
            <a:extLst>
              <a:ext uri="{28A0092B-C50C-407E-A947-70E740481C1C}">
                <a14:useLocalDpi xmlns:a14="http://schemas.microsoft.com/office/drawing/2010/main" val="0"/>
              </a:ext>
            </a:extLst>
          </a:blip>
          <a:srcRect b="72225"/>
          <a:stretch/>
        </p:blipFill>
        <p:spPr>
          <a:xfrm>
            <a:off x="3575637" y="4665955"/>
            <a:ext cx="3634510" cy="2089952"/>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3107184" y="4820574"/>
            <a:ext cx="3178206"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7723729" y="5292570"/>
            <a:ext cx="1864154"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stCxn id="8" idx="6"/>
            <a:endCxn id="9" idx="2"/>
          </p:cNvCxnSpPr>
          <p:nvPr/>
        </p:nvCxnSpPr>
        <p:spPr>
          <a:xfrm>
            <a:off x="6285390" y="5153487"/>
            <a:ext cx="1438339" cy="47199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コンテンツ プレースホルダー 2">
            <a:extLst>
              <a:ext uri="{FF2B5EF4-FFF2-40B4-BE49-F238E27FC236}">
                <a16:creationId xmlns:a16="http://schemas.microsoft.com/office/drawing/2014/main" id="{0AA3AF6B-D38C-4FCD-AFCC-F9DEACA55207}"/>
              </a:ext>
            </a:extLst>
          </p:cNvPr>
          <p:cNvSpPr txBox="1">
            <a:spLocks/>
          </p:cNvSpPr>
          <p:nvPr/>
        </p:nvSpPr>
        <p:spPr bwMode="auto">
          <a:xfrm>
            <a:off x="1723746" y="3159929"/>
            <a:ext cx="9858653" cy="680402"/>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en-US" altLang="ja-JP" kern="0" dirty="0">
                <a:latin typeface="TakaoExゴシック" panose="020B0500000000000000" pitchFamily="50" charset="-128"/>
                <a:ea typeface="TakaoExゴシック" panose="020B0500000000000000" pitchFamily="50" charset="-128"/>
              </a:rPr>
              <a:t>1. </a:t>
            </a:r>
            <a:r>
              <a:rPr lang="ja-JP" altLang="en-US" kern="0" dirty="0">
                <a:latin typeface="TakaoExゴシック" panose="020B0500000000000000" pitchFamily="50" charset="-128"/>
                <a:ea typeface="TakaoExゴシック" panose="020B0500000000000000" pitchFamily="50" charset="-128"/>
              </a:rPr>
              <a:t>スタートで右クリック</a:t>
            </a:r>
            <a:endParaRPr lang="en-US" altLang="ja-JP" kern="0" dirty="0">
              <a:latin typeface="TakaoExゴシック" panose="020B0500000000000000" pitchFamily="50" charset="-128"/>
              <a:ea typeface="TakaoExゴシック" panose="020B0500000000000000" pitchFamily="50" charset="-128"/>
            </a:endParaRPr>
          </a:p>
        </p:txBody>
      </p:sp>
      <p:sp>
        <p:nvSpPr>
          <p:cNvPr id="12" name="コンテンツ プレースホルダー 2">
            <a:extLst>
              <a:ext uri="{FF2B5EF4-FFF2-40B4-BE49-F238E27FC236}">
                <a16:creationId xmlns:a16="http://schemas.microsoft.com/office/drawing/2014/main" id="{985BCDF2-EB8C-4ADA-9120-F135D6902ACC}"/>
              </a:ext>
            </a:extLst>
          </p:cNvPr>
          <p:cNvSpPr txBox="1">
            <a:spLocks/>
          </p:cNvSpPr>
          <p:nvPr/>
        </p:nvSpPr>
        <p:spPr bwMode="auto">
          <a:xfrm>
            <a:off x="1723745" y="3672032"/>
            <a:ext cx="9858653" cy="1009457"/>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en-US" altLang="ja-JP" kern="0" dirty="0">
                <a:latin typeface="TakaoExゴシック" panose="020B0500000000000000" pitchFamily="50" charset="-128"/>
                <a:ea typeface="TakaoExゴシック" panose="020B0500000000000000" pitchFamily="50" charset="-128"/>
              </a:rPr>
              <a:t>2. </a:t>
            </a:r>
            <a:r>
              <a:rPr lang="ja-JP" altLang="en-US" kern="0" dirty="0">
                <a:latin typeface="TakaoExゴシック" panose="020B0500000000000000" pitchFamily="50" charset="-128"/>
                <a:ea typeface="TakaoExゴシック" panose="020B0500000000000000" pitchFamily="50" charset="-128"/>
              </a:rPr>
              <a:t>右クリックメニューより「アプリと機能</a:t>
            </a:r>
            <a:r>
              <a:rPr lang="en-US" altLang="ja-JP" kern="0" dirty="0">
                <a:latin typeface="TakaoExゴシック" panose="020B0500000000000000" pitchFamily="50" charset="-128"/>
                <a:ea typeface="TakaoExゴシック" panose="020B0500000000000000" pitchFamily="50" charset="-128"/>
              </a:rPr>
              <a:t>(F)</a:t>
            </a:r>
            <a:r>
              <a:rPr lang="ja-JP" altLang="en-US" kern="0" dirty="0">
                <a:latin typeface="TakaoExゴシック" panose="020B0500000000000000" pitchFamily="50" charset="-128"/>
                <a:ea typeface="TakaoExゴシック" panose="020B0500000000000000" pitchFamily="50" charset="-128"/>
              </a:rPr>
              <a:t>」を</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クリック</a:t>
            </a:r>
            <a:endParaRPr lang="en-US" altLang="ja-JP" kern="0" dirty="0">
              <a:latin typeface="TakaoExゴシック" panose="020B0500000000000000" pitchFamily="50" charset="-128"/>
              <a:ea typeface="TakaoExゴシック" panose="020B0500000000000000" pitchFamily="50" charset="-128"/>
            </a:endParaRPr>
          </a:p>
        </p:txBody>
      </p:sp>
      <p:sp>
        <p:nvSpPr>
          <p:cNvPr id="13" name="コンテンツ プレースホルダー 2">
            <a:extLst>
              <a:ext uri="{FF2B5EF4-FFF2-40B4-BE49-F238E27FC236}">
                <a16:creationId xmlns:a16="http://schemas.microsoft.com/office/drawing/2014/main" id="{519913EE-AF1D-45C9-8534-0AD04BEAD441}"/>
              </a:ext>
            </a:extLst>
          </p:cNvPr>
          <p:cNvSpPr txBox="1">
            <a:spLocks/>
          </p:cNvSpPr>
          <p:nvPr/>
        </p:nvSpPr>
        <p:spPr bwMode="auto">
          <a:xfrm>
            <a:off x="1723745" y="3258035"/>
            <a:ext cx="9858653" cy="1009457"/>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en-US" altLang="ja-JP" kern="0" dirty="0">
                <a:latin typeface="TakaoExゴシック" panose="020B0500000000000000" pitchFamily="50" charset="-128"/>
                <a:ea typeface="TakaoExゴシック" panose="020B0500000000000000" pitchFamily="50" charset="-128"/>
              </a:rPr>
              <a:t>3. </a:t>
            </a:r>
            <a:r>
              <a:rPr lang="ja-JP" altLang="en-US" kern="0" dirty="0">
                <a:latin typeface="TakaoExゴシック" panose="020B0500000000000000" pitchFamily="50" charset="-128"/>
                <a:ea typeface="TakaoExゴシック" panose="020B0500000000000000" pitchFamily="50" charset="-128"/>
              </a:rPr>
              <a:t>「アプリと機能」画面より、</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「プログラムと機能」をクリック</a:t>
            </a:r>
            <a:endParaRPr lang="en-US" altLang="ja-JP" kern="0"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577848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par>
                          <p:cTn id="19" fill="hold">
                            <p:stCondLst>
                              <p:cond delay="0"/>
                            </p:stCondLst>
                            <p:childTnLst>
                              <p:par>
                                <p:cTn id="20" presetID="21"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2">
                                            <p:txEl>
                                              <p:pRg st="0" end="0"/>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1000"/>
                            </p:stCondLst>
                            <p:childTnLst>
                              <p:par>
                                <p:cTn id="40" presetID="21" presetClass="entr" presetSubtype="1"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heel(1)">
                                      <p:cBhvr>
                                        <p:cTn id="4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P spid="10" grpId="0" uiExpand="1" build="p"/>
      <p:bldP spid="10" grpId="1" build="allAtOnce"/>
      <p:bldP spid="12" grpId="0" uiExpand="1" build="p"/>
      <p:bldP spid="12" grpId="1" uiExpand="1" build="allAtOnce"/>
      <p:bldP spid="1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pic>
        <p:nvPicPr>
          <p:cNvPr id="6" name="図 5">
            <a:extLst>
              <a:ext uri="{FF2B5EF4-FFF2-40B4-BE49-F238E27FC236}">
                <a16:creationId xmlns:a16="http://schemas.microsoft.com/office/drawing/2014/main" id="{130B79A0-704D-42F0-8682-AF7483AEB343}"/>
              </a:ext>
            </a:extLst>
          </p:cNvPr>
          <p:cNvPicPr>
            <a:picLocks noChangeAspect="1"/>
          </p:cNvPicPr>
          <p:nvPr/>
        </p:nvPicPr>
        <p:blipFill rotWithShape="1">
          <a:blip r:embed="rId4">
            <a:extLst>
              <a:ext uri="{28A0092B-C50C-407E-A947-70E740481C1C}">
                <a14:useLocalDpi xmlns:a14="http://schemas.microsoft.com/office/drawing/2010/main" val="0"/>
              </a:ext>
            </a:extLst>
          </a:blip>
          <a:srcRect r="63576" b="53848"/>
          <a:stretch/>
        </p:blipFill>
        <p:spPr>
          <a:xfrm>
            <a:off x="609600" y="4069590"/>
            <a:ext cx="3874965" cy="2628612"/>
          </a:xfrm>
          <a:prstGeom prst="rect">
            <a:avLst/>
          </a:prstGeom>
        </p:spPr>
      </p:pic>
      <p:pic>
        <p:nvPicPr>
          <p:cNvPr id="15" name="図 14">
            <a:extLst>
              <a:ext uri="{FF2B5EF4-FFF2-40B4-BE49-F238E27FC236}">
                <a16:creationId xmlns:a16="http://schemas.microsoft.com/office/drawing/2014/main" id="{6A475BDC-A6A2-476A-A734-D52B0B51CCA0}"/>
              </a:ext>
            </a:extLst>
          </p:cNvPr>
          <p:cNvPicPr>
            <a:picLocks noChangeAspect="1"/>
          </p:cNvPicPr>
          <p:nvPr/>
        </p:nvPicPr>
        <p:blipFill rotWithShape="1">
          <a:blip r:embed="rId5">
            <a:extLst>
              <a:ext uri="{28A0092B-C50C-407E-A947-70E740481C1C}">
                <a14:useLocalDpi xmlns:a14="http://schemas.microsoft.com/office/drawing/2010/main" val="0"/>
              </a:ext>
            </a:extLst>
          </a:blip>
          <a:srcRect r="67062" b="27885"/>
          <a:stretch/>
        </p:blipFill>
        <p:spPr>
          <a:xfrm>
            <a:off x="4178736" y="1697308"/>
            <a:ext cx="4015822" cy="4943189"/>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663490" y="5292572"/>
            <a:ext cx="1929415" cy="7960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4178736" y="5690587"/>
            <a:ext cx="2550538"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cxnSpLocks/>
            <a:stCxn id="8" idx="6"/>
            <a:endCxn id="9" idx="2"/>
          </p:cNvCxnSpPr>
          <p:nvPr/>
        </p:nvCxnSpPr>
        <p:spPr>
          <a:xfrm>
            <a:off x="2592905" y="5690587"/>
            <a:ext cx="1585831" cy="3329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4149B4A3-D700-4939-84F9-3CF6E207A2A2}"/>
              </a:ext>
            </a:extLst>
          </p:cNvPr>
          <p:cNvPicPr>
            <a:picLocks noChangeAspect="1"/>
          </p:cNvPicPr>
          <p:nvPr/>
        </p:nvPicPr>
        <p:blipFill rotWithShape="1">
          <a:blip r:embed="rId6">
            <a:extLst>
              <a:ext uri="{28A0092B-C50C-407E-A947-70E740481C1C}">
                <a14:useLocalDpi xmlns:a14="http://schemas.microsoft.com/office/drawing/2010/main" val="0"/>
              </a:ext>
            </a:extLst>
          </a:blip>
          <a:srcRect l="3275" t="3975" r="3618" b="6543"/>
          <a:stretch/>
        </p:blipFill>
        <p:spPr>
          <a:xfrm>
            <a:off x="6892188" y="2432481"/>
            <a:ext cx="5101544" cy="3764133"/>
          </a:xfrm>
          <a:prstGeom prst="rect">
            <a:avLst/>
          </a:prstGeom>
        </p:spPr>
      </p:pic>
      <p:sp>
        <p:nvSpPr>
          <p:cNvPr id="20" name="楕円 19">
            <a:extLst>
              <a:ext uri="{FF2B5EF4-FFF2-40B4-BE49-F238E27FC236}">
                <a16:creationId xmlns:a16="http://schemas.microsoft.com/office/drawing/2014/main" id="{80189D9C-2ED4-4202-BEB1-556973F32113}"/>
              </a:ext>
            </a:extLst>
          </p:cNvPr>
          <p:cNvSpPr/>
          <p:nvPr/>
        </p:nvSpPr>
        <p:spPr>
          <a:xfrm>
            <a:off x="9780388" y="5683188"/>
            <a:ext cx="1537007"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48505453-72BD-4274-9EA0-615AB4D90BA9}"/>
              </a:ext>
            </a:extLst>
          </p:cNvPr>
          <p:cNvCxnSpPr>
            <a:cxnSpLocks/>
            <a:stCxn id="9" idx="6"/>
            <a:endCxn id="20" idx="2"/>
          </p:cNvCxnSpPr>
          <p:nvPr/>
        </p:nvCxnSpPr>
        <p:spPr>
          <a:xfrm flipV="1">
            <a:off x="6729274" y="6016101"/>
            <a:ext cx="3051114" cy="739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0" y="1626091"/>
            <a:ext cx="4622800" cy="2110587"/>
          </a:xfrm>
          <a:solidFill>
            <a:srgbClr val="FFFFFF">
              <a:alpha val="69804"/>
            </a:srgbClr>
          </a:solidFill>
        </p:spPr>
        <p:txBody>
          <a:bodyPr>
            <a:noAutofit/>
          </a:bodyPr>
          <a:lstStyle/>
          <a:p>
            <a:r>
              <a:rPr kumimoji="1" lang="ja-JP" altLang="en-US" dirty="0">
                <a:latin typeface="TakaoExゴシック" panose="020B0500000000000000" pitchFamily="50" charset="-128"/>
                <a:ea typeface="TakaoExゴシック" panose="020B0500000000000000" pitchFamily="50" charset="-128"/>
              </a:rPr>
              <a:t>プログラムと機能</a:t>
            </a:r>
            <a:br>
              <a:rPr kumimoji="1" lang="en-US" altLang="ja-JP" dirty="0">
                <a:latin typeface="TakaoExゴシック" panose="020B0500000000000000" pitchFamily="50" charset="-128"/>
                <a:ea typeface="TakaoExゴシック" panose="020B0500000000000000" pitchFamily="50" charset="-128"/>
              </a:rPr>
            </a:br>
            <a:r>
              <a:rPr kumimoji="1" lang="ja-JP" altLang="en-US" dirty="0">
                <a:latin typeface="TakaoExゴシック" panose="020B0500000000000000" pitchFamily="50" charset="-128"/>
                <a:ea typeface="TakaoExゴシック" panose="020B0500000000000000" pitchFamily="50" charset="-128"/>
              </a:rPr>
              <a:t>「</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の機能の有効化または無効化」クリック</a:t>
            </a:r>
          </a:p>
        </p:txBody>
      </p:sp>
      <p:sp>
        <p:nvSpPr>
          <p:cNvPr id="13" name="コンテンツ プレースホルダー 2">
            <a:extLst>
              <a:ext uri="{FF2B5EF4-FFF2-40B4-BE49-F238E27FC236}">
                <a16:creationId xmlns:a16="http://schemas.microsoft.com/office/drawing/2014/main" id="{14DCB8C8-5325-499F-AD0F-08C2A0DE6618}"/>
              </a:ext>
            </a:extLst>
          </p:cNvPr>
          <p:cNvSpPr txBox="1">
            <a:spLocks/>
          </p:cNvSpPr>
          <p:nvPr/>
        </p:nvSpPr>
        <p:spPr bwMode="auto">
          <a:xfrm>
            <a:off x="4732113" y="409703"/>
            <a:ext cx="5917206" cy="1675070"/>
          </a:xfrm>
          <a:prstGeom prst="rect">
            <a:avLst/>
          </a:prstGeom>
          <a:solidFill>
            <a:srgbClr val="FFFFFF">
              <a:alpha val="69804"/>
            </a:srgbClr>
          </a:solidFill>
          <a:ln>
            <a:noFill/>
          </a:ln>
          <a:effec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a:t>
            </a:r>
            <a:r>
              <a:rPr lang="en-US" altLang="ja-JP" kern="0" dirty="0">
                <a:latin typeface="TakaoExゴシック" panose="020B0500000000000000" pitchFamily="50" charset="-128"/>
                <a:ea typeface="TakaoExゴシック" panose="020B0500000000000000" pitchFamily="50" charset="-128"/>
              </a:rPr>
              <a:t>Windows Subsystem for Linux</a:t>
            </a:r>
            <a:r>
              <a:rPr lang="ja-JP" altLang="en-US" kern="0" dirty="0">
                <a:latin typeface="TakaoExゴシック" panose="020B0500000000000000" pitchFamily="50" charset="-128"/>
                <a:ea typeface="TakaoExゴシック" panose="020B0500000000000000" pitchFamily="50" charset="-128"/>
              </a:rPr>
              <a:t>」のチェックボックスにレ点して</a:t>
            </a:r>
            <a:r>
              <a:rPr lang="en-US" altLang="ja-JP" kern="0" dirty="0">
                <a:latin typeface="TakaoExゴシック" panose="020B0500000000000000" pitchFamily="50" charset="-128"/>
                <a:ea typeface="TakaoExゴシック" panose="020B0500000000000000" pitchFamily="50" charset="-128"/>
              </a:rPr>
              <a:t>OK</a:t>
            </a:r>
            <a:r>
              <a:rPr lang="ja-JP" altLang="en-US" kern="0" dirty="0">
                <a:latin typeface="TakaoExゴシック" panose="020B0500000000000000" pitchFamily="50" charset="-128"/>
                <a:ea typeface="TakaoExゴシック" panose="020B0500000000000000" pitchFamily="50" charset="-128"/>
              </a:rPr>
              <a:t>クリック</a:t>
            </a:r>
          </a:p>
        </p:txBody>
      </p:sp>
      <p:sp>
        <p:nvSpPr>
          <p:cNvPr id="14" name="コンテンツ プレースホルダー 2">
            <a:extLst>
              <a:ext uri="{FF2B5EF4-FFF2-40B4-BE49-F238E27FC236}">
                <a16:creationId xmlns:a16="http://schemas.microsoft.com/office/drawing/2014/main" id="{5EDBC162-59E2-4E98-9981-E56FDA359FDA}"/>
              </a:ext>
            </a:extLst>
          </p:cNvPr>
          <p:cNvSpPr txBox="1">
            <a:spLocks/>
          </p:cNvSpPr>
          <p:nvPr/>
        </p:nvSpPr>
        <p:spPr bwMode="auto">
          <a:xfrm>
            <a:off x="727434" y="4241141"/>
            <a:ext cx="5101544" cy="718519"/>
          </a:xfrm>
          <a:prstGeom prst="rect">
            <a:avLst/>
          </a:prstGeom>
          <a:solidFill>
            <a:srgbClr val="FFFFFF">
              <a:alpha val="69804"/>
            </a:srgbClr>
          </a:solidFill>
          <a:ln>
            <a:noFill/>
          </a:ln>
          <a:effec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変更完了後、再起動する</a:t>
            </a:r>
          </a:p>
        </p:txBody>
      </p:sp>
    </p:spTree>
    <p:extLst>
      <p:ext uri="{BB962C8B-B14F-4D97-AF65-F5344CB8AC3E}">
        <p14:creationId xmlns:p14="http://schemas.microsoft.com/office/powerpoint/2010/main" val="1061216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par>
                          <p:cTn id="19" fill="hold">
                            <p:stCondLst>
                              <p:cond delay="0"/>
                            </p:stCondLst>
                            <p:childTnLst>
                              <p:par>
                                <p:cTn id="20" presetID="22" presetClass="entr" presetSubtype="1"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1000"/>
                            </p:stCondLst>
                            <p:childTnLst>
                              <p:par>
                                <p:cTn id="30" presetID="21" presetClass="entr" presetSubtype="1"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heel(1)">
                                      <p:cBhvr>
                                        <p:cTn id="32" dur="2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par>
                          <p:cTn id="37" fill="hold">
                            <p:stCondLst>
                              <p:cond delay="0"/>
                            </p:stCondLst>
                            <p:childTnLst>
                              <p:par>
                                <p:cTn id="38" presetID="22" presetClass="entr" presetSubtype="1"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up)">
                                      <p:cBhvr>
                                        <p:cTn id="40" dur="500"/>
                                        <p:tgtEl>
                                          <p:spTgt spid="19"/>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22" presetClass="entr" presetSubtype="8"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childTnLst>
                          </p:cTn>
                        </p:par>
                        <p:par>
                          <p:cTn id="47" fill="hold">
                            <p:stCondLst>
                              <p:cond delay="1000"/>
                            </p:stCondLst>
                            <p:childTnLst>
                              <p:par>
                                <p:cTn id="48" presetID="21" presetClass="entr" presetSubtype="1"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heel(1)">
                                      <p:cBhvr>
                                        <p:cTn id="5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0" grpId="0" animBg="1"/>
      <p:bldP spid="3" grpId="0" animBg="1"/>
      <p:bldP spid="3" grpId="1" animBg="1"/>
      <p:bldP spid="13" grpId="0" animBg="1"/>
      <p:bldP spid="13" grpId="1"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Microsoft Store</a:t>
            </a:r>
            <a:r>
              <a:rPr kumimoji="1" lang="ja-JP" altLang="en-US" dirty="0">
                <a:latin typeface="TakaoExゴシック" panose="020B0500000000000000" pitchFamily="50" charset="-128"/>
                <a:ea typeface="TakaoExゴシック" panose="020B0500000000000000" pitchFamily="50" charset="-128"/>
              </a:rPr>
              <a:t>を開き、「</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」で検索</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検索窓は、「🔎検索」クリックで現れる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検索リストから「</a:t>
            </a:r>
            <a:r>
              <a:rPr kumimoji="1" lang="en-US" altLang="ja-JP" dirty="0">
                <a:latin typeface="TakaoExゴシック" panose="020B0500000000000000" pitchFamily="50" charset="-128"/>
                <a:ea typeface="TakaoExゴシック" panose="020B0500000000000000" pitchFamily="50" charset="-128"/>
              </a:rPr>
              <a:t>Windows </a:t>
            </a:r>
            <a:r>
              <a:rPr kumimoji="1" lang="ja-JP" altLang="en-US" dirty="0">
                <a:latin typeface="TakaoExゴシック" panose="020B0500000000000000" pitchFamily="50" charset="-128"/>
                <a:ea typeface="TakaoExゴシック" panose="020B0500000000000000" pitchFamily="50" charset="-128"/>
              </a:rPr>
              <a:t>で </a:t>
            </a:r>
            <a:r>
              <a:rPr kumimoji="1" lang="en-US" altLang="ja-JP" dirty="0">
                <a:latin typeface="TakaoExゴシック" panose="020B0500000000000000" pitchFamily="50" charset="-128"/>
                <a:ea typeface="TakaoExゴシック" panose="020B0500000000000000" pitchFamily="50" charset="-128"/>
              </a:rPr>
              <a:t>Linux </a:t>
            </a:r>
            <a:r>
              <a:rPr kumimoji="1" lang="ja-JP" altLang="en-US" dirty="0">
                <a:latin typeface="TakaoExゴシック" panose="020B0500000000000000" pitchFamily="50" charset="-128"/>
                <a:ea typeface="TakaoExゴシック" panose="020B0500000000000000" pitchFamily="50" charset="-128"/>
              </a:rPr>
              <a:t>を実行する」を選ぶ</a:t>
            </a:r>
          </a:p>
        </p:txBody>
      </p:sp>
      <p:pic>
        <p:nvPicPr>
          <p:cNvPr id="5" name="図 4">
            <a:extLst>
              <a:ext uri="{FF2B5EF4-FFF2-40B4-BE49-F238E27FC236}">
                <a16:creationId xmlns:a16="http://schemas.microsoft.com/office/drawing/2014/main" id="{18175D43-8419-4493-A621-4215B00894A1}"/>
              </a:ext>
            </a:extLst>
          </p:cNvPr>
          <p:cNvPicPr>
            <a:picLocks noChangeAspect="1"/>
          </p:cNvPicPr>
          <p:nvPr/>
        </p:nvPicPr>
        <p:blipFill rotWithShape="1">
          <a:blip r:embed="rId3">
            <a:extLst>
              <a:ext uri="{28A0092B-C50C-407E-A947-70E740481C1C}">
                <a14:useLocalDpi xmlns:a14="http://schemas.microsoft.com/office/drawing/2010/main" val="0"/>
              </a:ext>
            </a:extLst>
          </a:blip>
          <a:srcRect b="54625"/>
          <a:stretch/>
        </p:blipFill>
        <p:spPr>
          <a:xfrm>
            <a:off x="0" y="4638040"/>
            <a:ext cx="6271803" cy="2219960"/>
          </a:xfrm>
          <a:prstGeom prst="rect">
            <a:avLst/>
          </a:prstGeom>
        </p:spPr>
      </p:pic>
      <p:pic>
        <p:nvPicPr>
          <p:cNvPr id="7" name="図 6">
            <a:extLst>
              <a:ext uri="{FF2B5EF4-FFF2-40B4-BE49-F238E27FC236}">
                <a16:creationId xmlns:a16="http://schemas.microsoft.com/office/drawing/2014/main" id="{E12428A9-D0B2-40C9-B3D9-31126BC0D6AC}"/>
              </a:ext>
            </a:extLst>
          </p:cNvPr>
          <p:cNvPicPr>
            <a:picLocks noChangeAspect="1"/>
          </p:cNvPicPr>
          <p:nvPr/>
        </p:nvPicPr>
        <p:blipFill rotWithShape="1">
          <a:blip r:embed="rId4">
            <a:extLst>
              <a:ext uri="{28A0092B-C50C-407E-A947-70E740481C1C}">
                <a14:useLocalDpi xmlns:a14="http://schemas.microsoft.com/office/drawing/2010/main" val="0"/>
              </a:ext>
            </a:extLst>
          </a:blip>
          <a:srcRect b="47154"/>
          <a:stretch/>
        </p:blipFill>
        <p:spPr>
          <a:xfrm>
            <a:off x="6004024" y="4121998"/>
            <a:ext cx="6187976" cy="2573442"/>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4196080" y="4826000"/>
            <a:ext cx="1513840" cy="69088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BA5F570-5962-4039-A475-DD01DD57A598}"/>
              </a:ext>
            </a:extLst>
          </p:cNvPr>
          <p:cNvSpPr/>
          <p:nvPr/>
        </p:nvSpPr>
        <p:spPr>
          <a:xfrm>
            <a:off x="8691880" y="4292600"/>
            <a:ext cx="289052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stCxn id="8" idx="6"/>
            <a:endCxn id="9" idx="2"/>
          </p:cNvCxnSpPr>
          <p:nvPr/>
        </p:nvCxnSpPr>
        <p:spPr>
          <a:xfrm flipV="1">
            <a:off x="5709920" y="4787900"/>
            <a:ext cx="2981960" cy="3835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42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par>
                          <p:cTn id="22" fill="hold">
                            <p:stCondLst>
                              <p:cond delay="0"/>
                            </p:stCondLst>
                            <p:childTnLst>
                              <p:par>
                                <p:cTn id="23" presetID="22" presetClass="entr" presetSubtype="1"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1000"/>
                            </p:stCondLst>
                            <p:childTnLst>
                              <p:par>
                                <p:cTn id="31" presetID="21" presetClass="entr" presetSubtype="1"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heel(1)">
                                      <p:cBhvr>
                                        <p:cTn id="3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pic>
        <p:nvPicPr>
          <p:cNvPr id="6" name="図 5">
            <a:extLst>
              <a:ext uri="{FF2B5EF4-FFF2-40B4-BE49-F238E27FC236}">
                <a16:creationId xmlns:a16="http://schemas.microsoft.com/office/drawing/2014/main" id="{68A11EEC-2702-43B0-8286-A155F9F4A579}"/>
              </a:ext>
            </a:extLst>
          </p:cNvPr>
          <p:cNvPicPr>
            <a:picLocks noChangeAspect="1"/>
          </p:cNvPicPr>
          <p:nvPr/>
        </p:nvPicPr>
        <p:blipFill rotWithShape="1">
          <a:blip r:embed="rId3">
            <a:extLst>
              <a:ext uri="{28A0092B-C50C-407E-A947-70E740481C1C}">
                <a14:useLocalDpi xmlns:a14="http://schemas.microsoft.com/office/drawing/2010/main" val="0"/>
              </a:ext>
            </a:extLst>
          </a:blip>
          <a:srcRect b="14120"/>
          <a:stretch/>
        </p:blipFill>
        <p:spPr>
          <a:xfrm>
            <a:off x="609600" y="1838960"/>
            <a:ext cx="6302286" cy="4705588"/>
          </a:xfrm>
          <a:prstGeom prst="rect">
            <a:avLst/>
          </a:prstGeom>
        </p:spPr>
      </p:pic>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709414"/>
          </a:xfrm>
          <a:solidFill>
            <a:srgbClr val="FFFFFF">
              <a:alpha val="69804"/>
            </a:srgbClr>
          </a:solidFill>
        </p:spPr>
        <p:txBody>
          <a:bodyPr/>
          <a:lstStyle/>
          <a:p>
            <a:r>
              <a:rPr kumimoji="1" lang="ja-JP" altLang="en-US" dirty="0">
                <a:latin typeface="TakaoExゴシック" panose="020B0500000000000000" pitchFamily="50" charset="-128"/>
                <a:ea typeface="TakaoExゴシック" panose="020B0500000000000000" pitchFamily="50" charset="-128"/>
              </a:rPr>
              <a:t>特集ページで</a:t>
            </a:r>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を選び、「入手」をクリック</a:t>
            </a:r>
            <a:endParaRPr kumimoji="1" lang="en-US" altLang="ja-JP" dirty="0">
              <a:latin typeface="TakaoExゴシック" panose="020B0500000000000000" pitchFamily="50" charset="-128"/>
              <a:ea typeface="TakaoExゴシック" panose="020B0500000000000000" pitchFamily="50" charset="-128"/>
            </a:endParaRPr>
          </a:p>
        </p:txBody>
      </p:sp>
      <p:sp>
        <p:nvSpPr>
          <p:cNvPr id="8" name="楕円 7">
            <a:extLst>
              <a:ext uri="{FF2B5EF4-FFF2-40B4-BE49-F238E27FC236}">
                <a16:creationId xmlns:a16="http://schemas.microsoft.com/office/drawing/2014/main" id="{2244F92C-94A1-4C07-ACDB-575D597B3E71}"/>
              </a:ext>
            </a:extLst>
          </p:cNvPr>
          <p:cNvSpPr/>
          <p:nvPr/>
        </p:nvSpPr>
        <p:spPr>
          <a:xfrm>
            <a:off x="528320" y="4592320"/>
            <a:ext cx="1513840" cy="195222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EA421F62-1D31-41D8-9ACD-94502422D05D}"/>
              </a:ext>
            </a:extLst>
          </p:cNvPr>
          <p:cNvPicPr>
            <a:picLocks noChangeAspect="1"/>
          </p:cNvPicPr>
          <p:nvPr/>
        </p:nvPicPr>
        <p:blipFill rotWithShape="1">
          <a:blip r:embed="rId4">
            <a:extLst>
              <a:ext uri="{28A0092B-C50C-407E-A947-70E740481C1C}">
                <a14:useLocalDpi xmlns:a14="http://schemas.microsoft.com/office/drawing/2010/main" val="0"/>
              </a:ext>
            </a:extLst>
          </a:blip>
          <a:srcRect r="29077" b="41587"/>
          <a:stretch/>
        </p:blipFill>
        <p:spPr>
          <a:xfrm>
            <a:off x="7139668" y="2850396"/>
            <a:ext cx="4442732" cy="3209528"/>
          </a:xfrm>
          <a:prstGeom prst="rect">
            <a:avLst/>
          </a:prstGeom>
        </p:spPr>
      </p:pic>
      <p:sp>
        <p:nvSpPr>
          <p:cNvPr id="9" name="楕円 8">
            <a:extLst>
              <a:ext uri="{FF2B5EF4-FFF2-40B4-BE49-F238E27FC236}">
                <a16:creationId xmlns:a16="http://schemas.microsoft.com/office/drawing/2014/main" id="{2BA5F570-5962-4039-A475-DD01DD57A598}"/>
              </a:ext>
            </a:extLst>
          </p:cNvPr>
          <p:cNvSpPr/>
          <p:nvPr/>
        </p:nvSpPr>
        <p:spPr>
          <a:xfrm>
            <a:off x="8691880" y="4363720"/>
            <a:ext cx="149860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cxnSpLocks/>
            <a:stCxn id="8" idx="6"/>
            <a:endCxn id="9" idx="2"/>
          </p:cNvCxnSpPr>
          <p:nvPr/>
        </p:nvCxnSpPr>
        <p:spPr>
          <a:xfrm flipV="1">
            <a:off x="2042160" y="4859020"/>
            <a:ext cx="6649720" cy="709414"/>
          </a:xfrm>
          <a:prstGeom prst="straightConnector1">
            <a:avLst/>
          </a:prstGeom>
          <a:ln w="76200">
            <a:solidFill>
              <a:srgbClr val="FF0000"/>
            </a:solidFill>
            <a:tailEnd type="triangle"/>
          </a:ln>
          <a:effectLst>
            <a:outerShdw blurRad="50800" dist="38100" dir="13500000" sx="105000" sy="105000" algn="br" rotWithShape="0">
              <a:prstClr val="black">
                <a:alpha val="75000"/>
              </a:prstClr>
            </a:outerShdw>
          </a:effectLst>
        </p:spPr>
        <p:style>
          <a:lnRef idx="1">
            <a:schemeClr val="accent1"/>
          </a:lnRef>
          <a:fillRef idx="0">
            <a:schemeClr val="accent1"/>
          </a:fillRef>
          <a:effectRef idx="0">
            <a:schemeClr val="accent1"/>
          </a:effectRef>
          <a:fontRef idx="minor">
            <a:schemeClr val="tx1"/>
          </a:fontRef>
        </p:style>
      </p:cxnSp>
      <p:sp>
        <p:nvSpPr>
          <p:cNvPr id="10" name="コンテンツ プレースホルダー 2">
            <a:extLst>
              <a:ext uri="{FF2B5EF4-FFF2-40B4-BE49-F238E27FC236}">
                <a16:creationId xmlns:a16="http://schemas.microsoft.com/office/drawing/2014/main" id="{BA35816B-F100-4AAD-AE80-A169C9D1F7AE}"/>
              </a:ext>
            </a:extLst>
          </p:cNvPr>
          <p:cNvSpPr txBox="1">
            <a:spLocks/>
          </p:cNvSpPr>
          <p:nvPr/>
        </p:nvSpPr>
        <p:spPr bwMode="auto">
          <a:xfrm>
            <a:off x="5052333" y="6187936"/>
            <a:ext cx="7140445" cy="709414"/>
          </a:xfrm>
          <a:prstGeom prst="rect">
            <a:avLst/>
          </a:prstGeom>
          <a:solidFill>
            <a:srgbClr val="FFFFFF">
              <a:alpha val="69804"/>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そのあとはインストール終了を待つ</a:t>
            </a:r>
            <a:endParaRPr lang="en-US" altLang="ja-JP" kern="0"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12528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par>
                          <p:cTn id="18" fill="hold">
                            <p:stCondLst>
                              <p:cond delay="25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3500"/>
                            </p:stCondLst>
                            <p:childTnLst>
                              <p:par>
                                <p:cTn id="27" presetID="21" presetClass="entr" presetSubtype="1"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heel(1)">
                                      <p:cBhvr>
                                        <p:cTn id="29" dur="2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bg/>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8" grpId="0" animBg="1"/>
      <p:bldP spid="9" grpId="0" animBg="1"/>
      <p:bldP spid="10"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pic>
        <p:nvPicPr>
          <p:cNvPr id="5" name="図 4">
            <a:extLst>
              <a:ext uri="{FF2B5EF4-FFF2-40B4-BE49-F238E27FC236}">
                <a16:creationId xmlns:a16="http://schemas.microsoft.com/office/drawing/2014/main" id="{B7624A49-5236-45DD-B40B-C8BE5F07F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01655"/>
            <a:ext cx="2659610" cy="5311600"/>
          </a:xfrm>
          <a:prstGeom prst="rect">
            <a:avLst/>
          </a:prstGeom>
        </p:spPr>
      </p:pic>
      <p:pic>
        <p:nvPicPr>
          <p:cNvPr id="10" name="図 9">
            <a:extLst>
              <a:ext uri="{FF2B5EF4-FFF2-40B4-BE49-F238E27FC236}">
                <a16:creationId xmlns:a16="http://schemas.microsoft.com/office/drawing/2014/main" id="{71CE915D-B2F9-4449-A2E0-248B16C1BE44}"/>
              </a:ext>
            </a:extLst>
          </p:cNvPr>
          <p:cNvPicPr>
            <a:picLocks noChangeAspect="1"/>
          </p:cNvPicPr>
          <p:nvPr/>
        </p:nvPicPr>
        <p:blipFill rotWithShape="1">
          <a:blip r:embed="rId4">
            <a:extLst>
              <a:ext uri="{28A0092B-C50C-407E-A947-70E740481C1C}">
                <a14:useLocalDpi xmlns:a14="http://schemas.microsoft.com/office/drawing/2010/main" val="0"/>
              </a:ext>
            </a:extLst>
          </a:blip>
          <a:srcRect r="56634" b="64852"/>
          <a:stretch/>
        </p:blipFill>
        <p:spPr>
          <a:xfrm>
            <a:off x="3965727" y="3429000"/>
            <a:ext cx="7616673" cy="3284255"/>
          </a:xfrm>
          <a:prstGeom prst="rect">
            <a:avLst/>
          </a:prstGeom>
        </p:spPr>
      </p:pic>
      <p:sp>
        <p:nvSpPr>
          <p:cNvPr id="12" name="楕円 11">
            <a:extLst>
              <a:ext uri="{FF2B5EF4-FFF2-40B4-BE49-F238E27FC236}">
                <a16:creationId xmlns:a16="http://schemas.microsoft.com/office/drawing/2014/main" id="{645612C9-B624-4549-AD5F-68A5B568E350}"/>
              </a:ext>
            </a:extLst>
          </p:cNvPr>
          <p:cNvSpPr/>
          <p:nvPr/>
        </p:nvSpPr>
        <p:spPr>
          <a:xfrm>
            <a:off x="821805" y="3942080"/>
            <a:ext cx="2235200" cy="92456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A71ED246-DDF0-4B22-94DA-AA4333D600BD}"/>
              </a:ext>
            </a:extLst>
          </p:cNvPr>
          <p:cNvCxnSpPr>
            <a:stCxn id="12" idx="6"/>
          </p:cNvCxnSpPr>
          <p:nvPr/>
        </p:nvCxnSpPr>
        <p:spPr>
          <a:xfrm>
            <a:off x="3057005" y="4404360"/>
            <a:ext cx="1027315" cy="355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1371600"/>
          </a:xfrm>
          <a:solidFill>
            <a:srgbClr val="FFFFFF">
              <a:alpha val="69804"/>
            </a:srgbClr>
          </a:solidFill>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インストール後、スタートメニュー</a:t>
            </a:r>
            <a:r>
              <a:rPr kumimoji="1" lang="en-US" altLang="ja-JP" dirty="0">
                <a:latin typeface="TakaoExゴシック" panose="020B0500000000000000" pitchFamily="50" charset="-128"/>
                <a:ea typeface="TakaoExゴシック" panose="020B0500000000000000" pitchFamily="50" charset="-128"/>
              </a:rPr>
              <a:t>&gt;Ubuntu</a:t>
            </a:r>
            <a:r>
              <a:rPr kumimoji="1" lang="ja-JP" altLang="en-US" dirty="0">
                <a:latin typeface="TakaoExゴシック" panose="020B0500000000000000" pitchFamily="50" charset="-128"/>
                <a:ea typeface="TakaoExゴシック" panose="020B0500000000000000" pitchFamily="50" charset="-128"/>
              </a:rPr>
              <a:t>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初回起動時はファイル展開があるためしばらく待つ</a:t>
            </a:r>
          </a:p>
        </p:txBody>
      </p:sp>
    </p:spTree>
    <p:extLst>
      <p:ext uri="{BB962C8B-B14F-4D97-AF65-F5344CB8AC3E}">
        <p14:creationId xmlns:p14="http://schemas.microsoft.com/office/powerpoint/2010/main" val="10788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par>
                          <p:cTn id="9" fill="hold">
                            <p:stCondLst>
                              <p:cond delay="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heel(1)">
                                      <p:cBhvr>
                                        <p:cTn id="16" dur="2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展開後、ユーザ名とパスワードを設定</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のとは別で大丈夫。</a:t>
            </a:r>
            <a:r>
              <a:rPr kumimoji="1" lang="ja-JP" altLang="en-US" dirty="0">
                <a:latin typeface="TakaoExゴシック" panose="020B0500000000000000" pitchFamily="50" charset="-128"/>
                <a:ea typeface="TakaoExゴシック" panose="020B0500000000000000" pitchFamily="50" charset="-128"/>
              </a:rPr>
              <a:t>ただし、英数字で。</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パスワードは文字出ないが入力されているので大丈夫</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a:t>
            </a:r>
            <a:r>
              <a:rPr kumimoji="1" lang="en-US" altLang="ja-JP" dirty="0">
                <a:latin typeface="TakaoExゴシック" panose="020B0500000000000000" pitchFamily="50" charset="-128"/>
                <a:ea typeface="TakaoExゴシック" panose="020B0500000000000000" pitchFamily="50" charset="-128"/>
              </a:rPr>
              <a:t>2</a:t>
            </a:r>
            <a:r>
              <a:rPr kumimoji="1" lang="ja-JP" altLang="en-US" dirty="0">
                <a:latin typeface="TakaoExゴシック" panose="020B0500000000000000" pitchFamily="50" charset="-128"/>
                <a:ea typeface="TakaoExゴシック" panose="020B0500000000000000" pitchFamily="50" charset="-128"/>
              </a:rPr>
              <a:t>回入力で登録完了。お疲れ様です！</a:t>
            </a:r>
          </a:p>
        </p:txBody>
      </p:sp>
      <p:pic>
        <p:nvPicPr>
          <p:cNvPr id="6" name="図 5">
            <a:extLst>
              <a:ext uri="{FF2B5EF4-FFF2-40B4-BE49-F238E27FC236}">
                <a16:creationId xmlns:a16="http://schemas.microsoft.com/office/drawing/2014/main" id="{3BCB352E-1C82-4D86-B7A3-21FBBB9759AD}"/>
              </a:ext>
            </a:extLst>
          </p:cNvPr>
          <p:cNvPicPr>
            <a:picLocks noChangeAspect="1"/>
          </p:cNvPicPr>
          <p:nvPr/>
        </p:nvPicPr>
        <p:blipFill rotWithShape="1">
          <a:blip r:embed="rId3">
            <a:extLst>
              <a:ext uri="{28A0092B-C50C-407E-A947-70E740481C1C}">
                <a14:useLocalDpi xmlns:a14="http://schemas.microsoft.com/office/drawing/2010/main" val="0"/>
              </a:ext>
            </a:extLst>
          </a:blip>
          <a:srcRect r="46954" b="52791"/>
          <a:stretch/>
        </p:blipFill>
        <p:spPr>
          <a:xfrm>
            <a:off x="609600" y="4236721"/>
            <a:ext cx="5279903" cy="2479040"/>
          </a:xfrm>
          <a:prstGeom prst="rect">
            <a:avLst/>
          </a:prstGeom>
        </p:spPr>
      </p:pic>
      <p:pic>
        <p:nvPicPr>
          <p:cNvPr id="8" name="図 7">
            <a:extLst>
              <a:ext uri="{FF2B5EF4-FFF2-40B4-BE49-F238E27FC236}">
                <a16:creationId xmlns:a16="http://schemas.microsoft.com/office/drawing/2014/main" id="{FB861D94-F277-4A97-9C09-2C522D64A65B}"/>
              </a:ext>
            </a:extLst>
          </p:cNvPr>
          <p:cNvPicPr>
            <a:picLocks noChangeAspect="1"/>
          </p:cNvPicPr>
          <p:nvPr/>
        </p:nvPicPr>
        <p:blipFill rotWithShape="1">
          <a:blip r:embed="rId4">
            <a:extLst>
              <a:ext uri="{28A0092B-C50C-407E-A947-70E740481C1C}">
                <a14:useLocalDpi xmlns:a14="http://schemas.microsoft.com/office/drawing/2010/main" val="0"/>
              </a:ext>
            </a:extLst>
          </a:blip>
          <a:srcRect r="39205" b="48031"/>
          <a:stretch/>
        </p:blipFill>
        <p:spPr>
          <a:xfrm>
            <a:off x="6097729" y="4236721"/>
            <a:ext cx="5484671" cy="2479040"/>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4609184" y="5323841"/>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714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theme/theme1.xml><?xml version="1.0" encoding="utf-8"?>
<a:theme xmlns:a="http://schemas.openxmlformats.org/drawingml/2006/main" name="OLDPPTTHEME">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LDPPTTHEME" id="{7F99DBCD-A135-4B9B-9732-C874A4DC9D8B}" vid="{8FF68C45-16F4-4C22-A7A5-B0FBF9911CA3}"/>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3.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docProps/app.xml><?xml version="1.0" encoding="utf-8"?>
<Properties xmlns="http://schemas.openxmlformats.org/officeDocument/2006/extended-properties" xmlns:vt="http://schemas.openxmlformats.org/officeDocument/2006/docPropsVTypes">
  <Template/>
  <TotalTime>4536</TotalTime>
  <Words>2138</Words>
  <Application>Microsoft Office PowerPoint</Application>
  <PresentationFormat>ワイド画面</PresentationFormat>
  <Paragraphs>271</Paragraphs>
  <Slides>20</Slides>
  <Notes>20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20</vt:i4>
      </vt:variant>
    </vt:vector>
  </HeadingPairs>
  <TitlesOfParts>
    <vt:vector size="33" baseType="lpstr">
      <vt:lpstr>HGｺﾞｼｯｸE</vt:lpstr>
      <vt:lpstr>HG創英角ｺﾞｼｯｸUB</vt:lpstr>
      <vt:lpstr>TakaoExゴシック</vt:lpstr>
      <vt:lpstr>Takaoゴシック</vt:lpstr>
      <vt:lpstr>Takao明朝</vt:lpstr>
      <vt:lpstr>游ゴシック</vt:lpstr>
      <vt:lpstr>游ゴシック Light</vt:lpstr>
      <vt:lpstr>Arial</vt:lpstr>
      <vt:lpstr>Arial Black</vt:lpstr>
      <vt:lpstr>Times New Roman</vt:lpstr>
      <vt:lpstr>Wingdings</vt:lpstr>
      <vt:lpstr>OLDPPTTHEME</vt:lpstr>
      <vt:lpstr>デザインの設定</vt:lpstr>
      <vt:lpstr>Simutransのコンパイル をWindows Subsystem for Linuxで</vt:lpstr>
      <vt:lpstr>Windows Subsystem for Linux(WSL) とは？</vt:lpstr>
      <vt:lpstr>このスライドでは何するのか？</vt:lpstr>
      <vt:lpstr>01.WSLの有効化</vt:lpstr>
      <vt:lpstr>01.WSLの有効化</vt:lpstr>
      <vt:lpstr>02.WSL(Linux)のインストール</vt:lpstr>
      <vt:lpstr>02.WSL(Linux)のインストール</vt:lpstr>
      <vt:lpstr>02.WSL(Linux)のインストール</vt:lpstr>
      <vt:lpstr>02.WSL(Linux)のインストール</vt:lpstr>
      <vt:lpstr>02.WSL(Linux)のインストール</vt:lpstr>
      <vt:lpstr>03.パッケージのセットアップ</vt:lpstr>
      <vt:lpstr>03-1.aptでのパッケージ導入</vt:lpstr>
      <vt:lpstr>03-1.aptでのパッケージ導入</vt:lpstr>
      <vt:lpstr>03-2.zip系導入</vt:lpstr>
      <vt:lpstr>03-2-1.zlib</vt:lpstr>
      <vt:lpstr>03-2-1.zlib</vt:lpstr>
      <vt:lpstr>03-2-2.bzip2</vt:lpstr>
      <vt:lpstr>03-2-2.bzip2</vt:lpstr>
      <vt:lpstr>04.おわりに</vt:lpstr>
      <vt:lpstr>04.おわりに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康祐 奥</dc:creator>
  <cp:lastModifiedBy>奥 康祐</cp:lastModifiedBy>
  <cp:revision>114</cp:revision>
  <dcterms:created xsi:type="dcterms:W3CDTF">2019-03-09T13:20:35Z</dcterms:created>
  <dcterms:modified xsi:type="dcterms:W3CDTF">2019-06-16T14:21:29Z</dcterms:modified>
</cp:coreProperties>
</file>