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45"/>
  </p:notesMasterIdLst>
  <p:sldIdLst>
    <p:sldId id="256" r:id="rId3"/>
    <p:sldId id="259" r:id="rId4"/>
    <p:sldId id="260" r:id="rId5"/>
    <p:sldId id="320" r:id="rId6"/>
    <p:sldId id="322" r:id="rId7"/>
    <p:sldId id="325" r:id="rId8"/>
    <p:sldId id="326" r:id="rId9"/>
    <p:sldId id="323" r:id="rId10"/>
    <p:sldId id="333" r:id="rId11"/>
    <p:sldId id="329" r:id="rId12"/>
    <p:sldId id="330" r:id="rId13"/>
    <p:sldId id="331" r:id="rId14"/>
    <p:sldId id="335" r:id="rId15"/>
    <p:sldId id="336" r:id="rId16"/>
    <p:sldId id="337" r:id="rId17"/>
    <p:sldId id="338" r:id="rId18"/>
    <p:sldId id="339" r:id="rId19"/>
    <p:sldId id="332" r:id="rId20"/>
    <p:sldId id="334" r:id="rId21"/>
    <p:sldId id="341" r:id="rId22"/>
    <p:sldId id="342" r:id="rId23"/>
    <p:sldId id="343" r:id="rId24"/>
    <p:sldId id="344" r:id="rId25"/>
    <p:sldId id="345" r:id="rId26"/>
    <p:sldId id="340" r:id="rId27"/>
    <p:sldId id="347" r:id="rId28"/>
    <p:sldId id="350" r:id="rId29"/>
    <p:sldId id="356" r:id="rId30"/>
    <p:sldId id="348" r:id="rId31"/>
    <p:sldId id="349" r:id="rId32"/>
    <p:sldId id="351" r:id="rId33"/>
    <p:sldId id="352" r:id="rId34"/>
    <p:sldId id="353" r:id="rId35"/>
    <p:sldId id="357" r:id="rId36"/>
    <p:sldId id="355" r:id="rId37"/>
    <p:sldId id="264" r:id="rId38"/>
    <p:sldId id="265" r:id="rId39"/>
    <p:sldId id="285" r:id="rId40"/>
    <p:sldId id="286" r:id="rId41"/>
    <p:sldId id="318" r:id="rId42"/>
    <p:sldId id="319" r:id="rId43"/>
    <p:sldId id="275"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93708C6-0CE8-4A82-85D9-8EBB4C89CE12}">
          <p14:sldIdLst>
            <p14:sldId id="256"/>
            <p14:sldId id="259"/>
            <p14:sldId id="260"/>
            <p14:sldId id="320"/>
            <p14:sldId id="322"/>
            <p14:sldId id="325"/>
            <p14:sldId id="326"/>
            <p14:sldId id="323"/>
            <p14:sldId id="333"/>
            <p14:sldId id="329"/>
            <p14:sldId id="330"/>
            <p14:sldId id="331"/>
            <p14:sldId id="335"/>
            <p14:sldId id="336"/>
            <p14:sldId id="337"/>
            <p14:sldId id="338"/>
            <p14:sldId id="339"/>
            <p14:sldId id="332"/>
            <p14:sldId id="334"/>
            <p14:sldId id="341"/>
            <p14:sldId id="342"/>
            <p14:sldId id="343"/>
            <p14:sldId id="344"/>
            <p14:sldId id="345"/>
            <p14:sldId id="340"/>
            <p14:sldId id="347"/>
            <p14:sldId id="350"/>
            <p14:sldId id="356"/>
            <p14:sldId id="348"/>
            <p14:sldId id="349"/>
            <p14:sldId id="351"/>
            <p14:sldId id="352"/>
            <p14:sldId id="353"/>
            <p14:sldId id="357"/>
            <p14:sldId id="355"/>
            <p14:sldId id="264"/>
            <p14:sldId id="265"/>
            <p14:sldId id="285"/>
            <p14:sldId id="286"/>
            <p14:sldId id="318"/>
            <p14:sldId id="319"/>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r" initials="v"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6349"/>
    <a:srgbClr val="CDA678"/>
    <a:srgbClr val="C5D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85" autoAdjust="0"/>
    <p:restoredTop sz="92913" autoAdjust="0"/>
  </p:normalViewPr>
  <p:slideViewPr>
    <p:cSldViewPr>
      <p:cViewPr>
        <p:scale>
          <a:sx n="60" d="100"/>
          <a:sy n="60" d="100"/>
        </p:scale>
        <p:origin x="951" y="6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8223A-40FA-4573-A642-E17BA5102B85}" type="datetimeFigureOut">
              <a:rPr lang="fr-FR" smtClean="0"/>
              <a:t>04/05/2019</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B43233-DC58-4EBC-B19B-EA000A5DF694}" type="slidenum">
              <a:rPr lang="fr-FR" smtClean="0"/>
              <a:t>‹N°›</a:t>
            </a:fld>
            <a:endParaRPr lang="fr-FR"/>
          </a:p>
        </p:txBody>
      </p:sp>
    </p:spTree>
    <p:extLst>
      <p:ext uri="{BB962C8B-B14F-4D97-AF65-F5344CB8AC3E}">
        <p14:creationId xmlns:p14="http://schemas.microsoft.com/office/powerpoint/2010/main" val="399205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724BF-BC6B-4F6A-B315-C9CDBD5622F8}" type="slidenum">
              <a:rPr lang="en-US"/>
              <a:pPr/>
              <a:t>2</a:t>
            </a:fld>
            <a:endParaRPr lang="en-US"/>
          </a:p>
        </p:txBody>
      </p:sp>
      <p:sp>
        <p:nvSpPr>
          <p:cNvPr id="155650" name="Rectangle 2"/>
          <p:cNvSpPr>
            <a:spLocks noGrp="1" noRot="1" noChangeAspect="1" noChangeArrowheads="1" noTextEdit="1"/>
          </p:cNvSpPr>
          <p:nvPr>
            <p:ph type="sldImg"/>
          </p:nvPr>
        </p:nvSpPr>
        <p:spPr>
          <a:xfrm>
            <a:off x="381000" y="685800"/>
            <a:ext cx="6096000" cy="3429000"/>
          </a:xfrm>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5717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notes 2"/>
          <p:cNvSpPr>
            <a:spLocks noGrp="1"/>
          </p:cNvSpPr>
          <p:nvPr>
            <p:ph type="body" idx="1"/>
          </p:nvPr>
        </p:nvSpPr>
        <p:spPr/>
        <p:txBody>
          <a:bodyPr/>
          <a:lstStyle/>
          <a:p>
            <a:r>
              <a:rPr lang="en-US" dirty="0" smtClean="0"/>
              <a:t>Give</a:t>
            </a:r>
            <a:r>
              <a:rPr lang="en-US" baseline="0" dirty="0" smtClean="0"/>
              <a:t> examples orally: </a:t>
            </a:r>
          </a:p>
          <a:p>
            <a:r>
              <a:rPr lang="en-US" baseline="0" dirty="0" smtClean="0"/>
              <a:t>Compare – diff models</a:t>
            </a:r>
          </a:p>
          <a:p>
            <a:r>
              <a:rPr lang="en-US" baseline="0" dirty="0" smtClean="0"/>
              <a:t>Interpretations: min ||, dynamic, P systems not formal</a:t>
            </a:r>
          </a:p>
          <a:p>
            <a:r>
              <a:rPr lang="en-US" baseline="0" dirty="0" smtClean="0"/>
              <a:t>Extension: easy to incorporate, </a:t>
            </a:r>
            <a:r>
              <a:rPr lang="en-US" baseline="0" dirty="0" err="1" smtClean="0"/>
              <a:t>e.g</a:t>
            </a:r>
            <a:r>
              <a:rPr lang="en-US" baseline="0" dirty="0" smtClean="0"/>
              <a:t> membrane dissolution</a:t>
            </a:r>
            <a:endParaRPr lang="en-US"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18</a:t>
            </a:fld>
            <a:endParaRPr lang="fr-FR"/>
          </a:p>
        </p:txBody>
      </p:sp>
    </p:spTree>
    <p:extLst>
      <p:ext uri="{BB962C8B-B14F-4D97-AF65-F5344CB8AC3E}">
        <p14:creationId xmlns:p14="http://schemas.microsoft.com/office/powerpoint/2010/main" val="1932411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Long discussion about</a:t>
            </a:r>
            <a:r>
              <a:rPr lang="en-US" baseline="0" dirty="0" smtClean="0"/>
              <a:t> on or in membrane…</a:t>
            </a:r>
            <a:endParaRPr lang="en-US"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20</a:t>
            </a:fld>
            <a:endParaRPr lang="fr-FR"/>
          </a:p>
        </p:txBody>
      </p:sp>
    </p:spTree>
    <p:extLst>
      <p:ext uri="{BB962C8B-B14F-4D97-AF65-F5344CB8AC3E}">
        <p14:creationId xmlns:p14="http://schemas.microsoft.com/office/powerpoint/2010/main" val="2853092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F0899-80FC-4F06-8A77-3AF7D6A4AD61}" type="slidenum">
              <a:rPr lang="fr-FR"/>
              <a:pPr/>
              <a:t>21</a:t>
            </a:fld>
            <a:endParaRPr lang="fr-F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159240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F0899-80FC-4F06-8A77-3AF7D6A4AD61}" type="slidenum">
              <a:rPr lang="fr-FR"/>
              <a:pPr/>
              <a:t>22</a:t>
            </a:fld>
            <a:endParaRPr lang="fr-F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68354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24</a:t>
            </a:fld>
            <a:endParaRPr lang="fr-FR"/>
          </a:p>
        </p:txBody>
      </p:sp>
    </p:spTree>
    <p:extLst>
      <p:ext uri="{BB962C8B-B14F-4D97-AF65-F5344CB8AC3E}">
        <p14:creationId xmlns:p14="http://schemas.microsoft.com/office/powerpoint/2010/main" val="2291256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Symbol"/>
              </a:rPr>
              <a:t>Tree structure, maximal parallelism, total halting, the result is the number of objects in the skin/</a:t>
            </a:r>
            <a:r>
              <a:rPr lang="en-US" dirty="0" smtClean="0">
                <a:solidFill>
                  <a:srgbClr val="FF0000"/>
                </a:solidFill>
                <a:sym typeface="Symbol"/>
              </a:rPr>
              <a:t>output</a:t>
            </a:r>
            <a:r>
              <a:rPr lang="en-US" dirty="0" smtClean="0">
                <a:sym typeface="Symbol"/>
              </a:rPr>
              <a:t> membrane modulo the number of catalysts.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Symbol"/>
              </a:rPr>
              <a:t>Hypergraph</a:t>
            </a:r>
            <a:r>
              <a:rPr lang="en-US" dirty="0" smtClean="0">
                <a:sym typeface="Symbol"/>
              </a:rPr>
              <a:t> structure…</a:t>
            </a:r>
          </a:p>
          <a:p>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25</a:t>
            </a:fld>
            <a:endParaRPr lang="fr-FR"/>
          </a:p>
        </p:txBody>
      </p:sp>
    </p:spTree>
    <p:extLst>
      <p:ext uri="{BB962C8B-B14F-4D97-AF65-F5344CB8AC3E}">
        <p14:creationId xmlns:p14="http://schemas.microsoft.com/office/powerpoint/2010/main" val="3494688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C281E-13F4-4541-A326-59F46B4CF6B5}" type="slidenum">
              <a:rPr lang="fr-FR" altLang="fr-FR"/>
              <a:pPr/>
              <a:t>28</a:t>
            </a:fld>
            <a:endParaRPr lang="fr-FR" altLang="fr-FR"/>
          </a:p>
        </p:txBody>
      </p:sp>
      <p:sp>
        <p:nvSpPr>
          <p:cNvPr id="39938" name="Rectangle 2"/>
          <p:cNvSpPr>
            <a:spLocks noGrp="1" noRot="1" noChangeAspect="1" noChangeArrowheads="1" noTextEdit="1"/>
          </p:cNvSpPr>
          <p:nvPr>
            <p:ph type="sldImg"/>
          </p:nvPr>
        </p:nvSpPr>
        <p:spPr>
          <a:xfrm>
            <a:off x="381000" y="685800"/>
            <a:ext cx="6096000" cy="3429000"/>
          </a:xfrm>
          <a:ln/>
        </p:spPr>
      </p:sp>
      <p:sp>
        <p:nvSpPr>
          <p:cNvPr id="3993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77579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en-US" dirty="0" smtClean="0"/>
              <a:t>Easier transformation Diff. Eq. =&gt; membrane systems</a:t>
            </a:r>
            <a:endParaRPr lang="en-US"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31</a:t>
            </a:fld>
            <a:endParaRPr lang="fr-FR"/>
          </a:p>
        </p:txBody>
      </p:sp>
    </p:spTree>
    <p:extLst>
      <p:ext uri="{BB962C8B-B14F-4D97-AF65-F5344CB8AC3E}">
        <p14:creationId xmlns:p14="http://schemas.microsoft.com/office/powerpoint/2010/main" val="1263507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dirty="0" smtClean="0"/>
              <a:t>SSA: gives a way to simulate a continuous-time Markov chain with the states corresponding to the configurations of  and with transitions between states corresponding to a single application of a rule</a:t>
            </a:r>
          </a:p>
          <a:p>
            <a:r>
              <a:rPr lang="en-US" dirty="0" smtClean="0"/>
              <a:t>The environment add more power</a:t>
            </a:r>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AB0C14-A79D-406C-9608-FF2A314B9E10}" type="slidenum">
              <a:rPr kumimoji="0" lang="fr-FR" alt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fr-FR" alt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974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7485D-FE9E-4E61-96A3-58EC33839E17}" type="slidenum">
              <a:rPr lang="en-US"/>
              <a:pPr/>
              <a:t>3</a:t>
            </a:fld>
            <a:endParaRPr lang="en-US"/>
          </a:p>
        </p:txBody>
      </p:sp>
      <p:sp>
        <p:nvSpPr>
          <p:cNvPr id="157698" name="Rectangle 2"/>
          <p:cNvSpPr>
            <a:spLocks noGrp="1" noRot="1" noChangeAspect="1" noChangeArrowheads="1" noTextEdit="1"/>
          </p:cNvSpPr>
          <p:nvPr>
            <p:ph type="sldImg"/>
          </p:nvPr>
        </p:nvSpPr>
        <p:spPr>
          <a:xfrm>
            <a:off x="381000" y="685800"/>
            <a:ext cx="6096000" cy="3429000"/>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7958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Debate at WMC8, BWMC5,</a:t>
            </a:r>
            <a:r>
              <a:rPr lang="en-US" baseline="0" dirty="0" smtClean="0"/>
              <a:t> 2007. Especially true after minimal parallelism came out.</a:t>
            </a:r>
            <a:endParaRPr lang="en-US"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4</a:t>
            </a:fld>
            <a:endParaRPr lang="fr-FR"/>
          </a:p>
        </p:txBody>
      </p:sp>
    </p:spTree>
    <p:extLst>
      <p:ext uri="{BB962C8B-B14F-4D97-AF65-F5344CB8AC3E}">
        <p14:creationId xmlns:p14="http://schemas.microsoft.com/office/powerpoint/2010/main" val="175276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Two</a:t>
            </a:r>
            <a:r>
              <a:rPr lang="en-US" baseline="0" dirty="0" smtClean="0"/>
              <a:t> models linked by a </a:t>
            </a:r>
            <a:r>
              <a:rPr lang="en-US" baseline="0" dirty="0" err="1" smtClean="0"/>
              <a:t>bisimulation</a:t>
            </a:r>
            <a:r>
              <a:rPr lang="en-US" baseline="0" dirty="0" smtClean="0"/>
              <a:t> can be seen as identical.</a:t>
            </a:r>
            <a:endParaRPr lang="en-US"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8</a:t>
            </a:fld>
            <a:endParaRPr lang="fr-FR"/>
          </a:p>
        </p:txBody>
      </p:sp>
    </p:spTree>
    <p:extLst>
      <p:ext uri="{BB962C8B-B14F-4D97-AF65-F5344CB8AC3E}">
        <p14:creationId xmlns:p14="http://schemas.microsoft.com/office/powerpoint/2010/main" val="405845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Of course</a:t>
            </a:r>
            <a:r>
              <a:rPr lang="en-US" baseline="0" dirty="0" smtClean="0"/>
              <a:t> this is for computational variants of P systems.</a:t>
            </a:r>
            <a:endParaRPr lang="en-US" dirty="0" smtClean="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9</a:t>
            </a:fld>
            <a:endParaRPr lang="fr-FR"/>
          </a:p>
        </p:txBody>
      </p:sp>
    </p:spTree>
    <p:extLst>
      <p:ext uri="{BB962C8B-B14F-4D97-AF65-F5344CB8AC3E}">
        <p14:creationId xmlns:p14="http://schemas.microsoft.com/office/powerpoint/2010/main" val="133284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en-US" dirty="0" smtClean="0"/>
              <a:t>Difference to PN: context conditions</a:t>
            </a:r>
            <a:endParaRPr lang="en-US"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11</a:t>
            </a:fld>
            <a:endParaRPr lang="fr-FR"/>
          </a:p>
        </p:txBody>
      </p:sp>
    </p:spTree>
    <p:extLst>
      <p:ext uri="{BB962C8B-B14F-4D97-AF65-F5344CB8AC3E}">
        <p14:creationId xmlns:p14="http://schemas.microsoft.com/office/powerpoint/2010/main" val="42198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dirty="0" smtClean="0"/>
              <a:t>Modes and modifiers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Computed in 2 steps: an algorithm gives Applicable(</a:t>
            </a:r>
            <a:r>
              <a:rPr lang="el-GR" sz="1200" dirty="0" smtClean="0"/>
              <a:t>Π</a:t>
            </a:r>
            <a:r>
              <a:rPr lang="en-US" sz="1200" dirty="0" smtClean="0"/>
              <a:t>,</a:t>
            </a:r>
            <a:r>
              <a:rPr lang="en-US" sz="1200" dirty="0" err="1" smtClean="0"/>
              <a:t>C,asyn</a:t>
            </a:r>
            <a:r>
              <a:rPr lang="en-US" sz="1200" dirty="0" smtClean="0"/>
              <a:t>), which is then (set-)restricted according to </a:t>
            </a:r>
            <a:r>
              <a:rPr lang="el-GR" sz="1200" dirty="0" smtClean="0"/>
              <a:t>δ</a:t>
            </a:r>
            <a:r>
              <a:rPr lang="en-US" sz="12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application is performed using an algorithm. In the dynamic case there are several variants.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12</a:t>
            </a:fld>
            <a:endParaRPr lang="fr-FR"/>
          </a:p>
        </p:txBody>
      </p:sp>
    </p:spTree>
    <p:extLst>
      <p:ext uri="{BB962C8B-B14F-4D97-AF65-F5344CB8AC3E}">
        <p14:creationId xmlns:p14="http://schemas.microsoft.com/office/powerpoint/2010/main" val="1367511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Rules a-&gt;</a:t>
            </a:r>
            <a:r>
              <a:rPr lang="en-US" dirty="0" err="1" smtClean="0"/>
              <a:t>bc</a:t>
            </a:r>
            <a:r>
              <a:rPr lang="en-US" dirty="0" smtClean="0"/>
              <a:t> &amp; </a:t>
            </a:r>
            <a:r>
              <a:rPr lang="en-US" dirty="0" err="1" smtClean="0"/>
              <a:t>aab</a:t>
            </a:r>
            <a:r>
              <a:rPr lang="en-US" dirty="0" smtClean="0"/>
              <a:t>-&gt;ab &amp; b-&gt;aa, starting word </a:t>
            </a:r>
            <a:r>
              <a:rPr lang="en-US" dirty="0" err="1" smtClean="0"/>
              <a:t>aabbc</a:t>
            </a:r>
            <a:r>
              <a:rPr lang="en-US" dirty="0" smtClean="0"/>
              <a:t>:</a:t>
            </a:r>
            <a:br>
              <a:rPr lang="en-US" dirty="0" smtClean="0"/>
            </a:br>
            <a:r>
              <a:rPr lang="en-US" dirty="0" err="1" smtClean="0"/>
              <a:t>aabbc</a:t>
            </a:r>
            <a:r>
              <a:rPr lang="en-US" dirty="0" smtClean="0"/>
              <a:t> =&gt; ab</a:t>
            </a:r>
            <a:r>
              <a:rPr lang="en-US" baseline="30000" dirty="0" smtClean="0"/>
              <a:t>3</a:t>
            </a:r>
            <a:r>
              <a:rPr lang="en-US" dirty="0" smtClean="0"/>
              <a:t>cc   or</a:t>
            </a:r>
            <a:br>
              <a:rPr lang="en-US" dirty="0" smtClean="0"/>
            </a:br>
            <a:r>
              <a:rPr lang="en-US" dirty="0" smtClean="0"/>
              <a:t>            =&gt; </a:t>
            </a:r>
            <a:r>
              <a:rPr lang="en-US" dirty="0" err="1" smtClean="0"/>
              <a:t>abbc</a:t>
            </a:r>
            <a:r>
              <a:rPr lang="en-US" dirty="0" smtClean="0"/>
              <a:t>    or</a:t>
            </a:r>
            <a:br>
              <a:rPr lang="en-US" dirty="0" smtClean="0"/>
            </a:br>
            <a:r>
              <a:rPr lang="en-US" dirty="0" smtClean="0"/>
              <a:t>            =&gt; a</a:t>
            </a:r>
            <a:r>
              <a:rPr lang="en-US" baseline="30000" dirty="0" smtClean="0"/>
              <a:t>4</a:t>
            </a:r>
            <a:r>
              <a:rPr lang="en-US" dirty="0" smtClean="0"/>
              <a:t>bc</a:t>
            </a:r>
          </a:p>
          <a:p>
            <a:endParaRPr lang="fr-FR"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14</a:t>
            </a:fld>
            <a:endParaRPr lang="fr-FR"/>
          </a:p>
        </p:txBody>
      </p:sp>
    </p:spTree>
    <p:extLst>
      <p:ext uri="{BB962C8B-B14F-4D97-AF65-F5344CB8AC3E}">
        <p14:creationId xmlns:p14="http://schemas.microsoft.com/office/powerpoint/2010/main" val="632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1133 23</a:t>
            </a:r>
            <a:br>
              <a:rPr lang="en-US" dirty="0" smtClean="0"/>
            </a:br>
            <a:endParaRPr lang="fr-FR"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15</a:t>
            </a:fld>
            <a:endParaRPr lang="fr-FR"/>
          </a:p>
        </p:txBody>
      </p:sp>
    </p:spTree>
    <p:extLst>
      <p:ext uri="{BB962C8B-B14F-4D97-AF65-F5344CB8AC3E}">
        <p14:creationId xmlns:p14="http://schemas.microsoft.com/office/powerpoint/2010/main" val="101979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Sous-titr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t>04/05/2019</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7" name="Connecteur droit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Ellipse 12"/>
          <p:cNvSpPr/>
          <p:nvPr/>
        </p:nvSpPr>
        <p:spPr>
          <a:xfrm>
            <a:off x="57196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Ellipse 13"/>
          <p:cNvSpPr/>
          <p:nvPr/>
        </p:nvSpPr>
        <p:spPr>
          <a:xfrm>
            <a:off x="5815584"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Espace réservé du numéro de diapositive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8" name="Titr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fr-FR" dirty="0" smtClean="0"/>
              <a:t>Modifiez le style du titre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Espace réservé du texte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8" name="Connecteur droit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Ellipse 9"/>
          <p:cNvSpPr/>
          <p:nvPr/>
        </p:nvSpPr>
        <p:spPr>
          <a:xfrm>
            <a:off x="57196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Ellipse 10"/>
          <p:cNvSpPr/>
          <p:nvPr/>
        </p:nvSpPr>
        <p:spPr>
          <a:xfrm>
            <a:off x="5815584"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2" name="Titr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extLst>
      <p:ext uri="{BB962C8B-B14F-4D97-AF65-F5344CB8AC3E}">
        <p14:creationId xmlns:p14="http://schemas.microsoft.com/office/powerpoint/2010/main" val="1433118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02336" y="228600"/>
            <a:ext cx="11379200" cy="758952"/>
          </a:xfrm>
        </p:spPr>
        <p:txBody>
          <a:bodyPr/>
          <a:lstStyle/>
          <a:p>
            <a:r>
              <a:rPr kumimoji="0" lang="fr-FR" smtClean="0"/>
              <a:t>Modifiez le style du titre</a:t>
            </a:r>
            <a:endParaRPr kumimoji="0" lang="en-US"/>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8" name="Connecteur droit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Espace réservé du contenu 9"/>
          <p:cNvSpPr>
            <a:spLocks noGrp="1"/>
          </p:cNvSpPr>
          <p:nvPr>
            <p:ph sz="half" idx="1"/>
          </p:nvPr>
        </p:nvSpPr>
        <p:spPr>
          <a:xfrm>
            <a:off x="402336" y="1371600"/>
            <a:ext cx="5384800" cy="5153744"/>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6400800" y="1371600"/>
            <a:ext cx="5384800" cy="5153744"/>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extLst>
      <p:ext uri="{BB962C8B-B14F-4D97-AF65-F5344CB8AC3E}">
        <p14:creationId xmlns:p14="http://schemas.microsoft.com/office/powerpoint/2010/main" val="26379946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Espace réservé du texte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15" name="Connecteur droit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4" name="Espace réservé du contenu 23"/>
          <p:cNvSpPr>
            <a:spLocks noGrp="1"/>
          </p:cNvSpPr>
          <p:nvPr>
            <p:ph sz="quarter" idx="2"/>
          </p:nvPr>
        </p:nvSpPr>
        <p:spPr>
          <a:xfrm>
            <a:off x="402336" y="2471383"/>
            <a:ext cx="5388864" cy="406657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6400800" y="2471383"/>
            <a:ext cx="5384800" cy="406657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57196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Ellipse 26"/>
          <p:cNvSpPr/>
          <p:nvPr/>
        </p:nvSpPr>
        <p:spPr>
          <a:xfrm>
            <a:off x="5815584"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Espace réservé du numéro de diapositive 8"/>
          <p:cNvSpPr>
            <a:spLocks noGrp="1"/>
          </p:cNvSpPr>
          <p:nvPr>
            <p:ph type="sldNum" sz="quarter" idx="12"/>
          </p:nvPr>
        </p:nvSpPr>
        <p:spPr>
          <a:xfrm>
            <a:off x="5791200" y="1042417"/>
            <a:ext cx="609600" cy="441325"/>
          </a:xfrm>
        </p:spPr>
        <p:txBody>
          <a:bodyPr/>
          <a:lstStyle>
            <a:lvl1pPr algn="ctr">
              <a:defRPr/>
            </a:lvl1pPr>
          </a:lstStyle>
          <a:p>
            <a:fld id="{CF4668DC-857F-487D-BFFA-8C0CA5037977}" type="slidenum">
              <a:rPr lang="fr-BE" smtClean="0"/>
              <a:t>‹N°›</a:t>
            </a:fld>
            <a:endParaRPr lang="fr-BE"/>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extLst>
      <p:ext uri="{BB962C8B-B14F-4D97-AF65-F5344CB8AC3E}">
        <p14:creationId xmlns:p14="http://schemas.microsoft.com/office/powerpoint/2010/main" val="24210482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u numéro de diapositive 4"/>
          <p:cNvSpPr>
            <a:spLocks noGrp="1"/>
          </p:cNvSpPr>
          <p:nvPr>
            <p:ph type="sldNum" sz="quarter" idx="12"/>
          </p:nvPr>
        </p:nvSpPr>
        <p:spPr>
          <a:xfrm>
            <a:off x="5791200" y="1036021"/>
            <a:ext cx="609600" cy="441325"/>
          </a:xfrm>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7167329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Tree>
    <p:extLst>
      <p:ext uri="{BB962C8B-B14F-4D97-AF65-F5344CB8AC3E}">
        <p14:creationId xmlns:p14="http://schemas.microsoft.com/office/powerpoint/2010/main" val="22181360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04/05/2019</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a:xfrm>
            <a:off x="5815584" y="1026373"/>
            <a:ext cx="609600" cy="441325"/>
          </a:xfrm>
        </p:spPr>
        <p:txBody>
          <a:bodyPr/>
          <a:lstStyle/>
          <a:p>
            <a:fld id="{CF4668DC-857F-487D-BFFA-8C0CA5037977}" type="slidenum">
              <a:rPr lang="fr-BE" smtClean="0"/>
              <a:t>‹N°›</a:t>
            </a:fld>
            <a:endParaRPr lang="fr-BE"/>
          </a:p>
        </p:txBody>
      </p:sp>
      <p:sp>
        <p:nvSpPr>
          <p:cNvPr id="8" name="Espace réservé du contenu 7"/>
          <p:cNvSpPr>
            <a:spLocks noGrp="1"/>
          </p:cNvSpPr>
          <p:nvPr>
            <p:ph sz="quarter" idx="1"/>
          </p:nvPr>
        </p:nvSpPr>
        <p:spPr>
          <a:xfrm>
            <a:off x="402336" y="1527048"/>
            <a:ext cx="1133856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Espace réservé du texte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Espace réservé du pied de page 4"/>
          <p:cNvSpPr>
            <a:spLocks noGrp="1"/>
          </p:cNvSpPr>
          <p:nvPr>
            <p:ph type="ftr" sz="quarter" idx="11"/>
          </p:nvPr>
        </p:nvSpPr>
        <p:spPr/>
        <p:txBody>
          <a:bodyPr/>
          <a:lstStyle/>
          <a:p>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04/05/2019</a:t>
            </a:fld>
            <a:endParaRPr lang="fr-BE"/>
          </a:p>
        </p:txBody>
      </p:sp>
      <p:sp>
        <p:nvSpPr>
          <p:cNvPr id="8" name="Connecteur droit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Ellipse 9"/>
          <p:cNvSpPr/>
          <p:nvPr/>
        </p:nvSpPr>
        <p:spPr>
          <a:xfrm>
            <a:off x="57196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Ellipse 10"/>
          <p:cNvSpPr/>
          <p:nvPr/>
        </p:nvSpPr>
        <p:spPr>
          <a:xfrm>
            <a:off x="5815584"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2" name="Titr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02336" y="228600"/>
            <a:ext cx="11379200" cy="758952"/>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7721600" y="6409944"/>
            <a:ext cx="4059936" cy="365760"/>
          </a:xfrm>
        </p:spPr>
        <p:txBody>
          <a:bodyPr/>
          <a:lstStyle/>
          <a:p>
            <a:fld id="{AA309A6D-C09C-4548-B29A-6CF363A7E532}" type="datetimeFigureOut">
              <a:rPr lang="fr-FR" smtClean="0"/>
              <a:t>04/05/2019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8" name="Connecteur droit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Espace réservé du contenu 9"/>
          <p:cNvSpPr>
            <a:spLocks noGrp="1"/>
          </p:cNvSpPr>
          <p:nvPr>
            <p:ph sz="half" idx="1"/>
          </p:nvPr>
        </p:nvSpPr>
        <p:spPr>
          <a:xfrm>
            <a:off x="402336" y="1371600"/>
            <a:ext cx="53848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6400800" y="1371600"/>
            <a:ext cx="53848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Espace réservé du texte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t>04/05/2019</a:t>
            </a:fld>
            <a:endParaRPr lang="fr-BE"/>
          </a:p>
        </p:txBody>
      </p:sp>
      <p:sp>
        <p:nvSpPr>
          <p:cNvPr id="8" name="Espace réservé du pied de page 7"/>
          <p:cNvSpPr>
            <a:spLocks noGrp="1"/>
          </p:cNvSpPr>
          <p:nvPr>
            <p:ph type="ftr" sz="quarter" idx="11"/>
          </p:nvPr>
        </p:nvSpPr>
        <p:spPr>
          <a:xfrm>
            <a:off x="406400" y="6409944"/>
            <a:ext cx="4775200" cy="365760"/>
          </a:xfrm>
        </p:spPr>
        <p:txBody>
          <a:bodyPr/>
          <a:lstStyle/>
          <a:p>
            <a:endParaRPr lang="fr-BE"/>
          </a:p>
        </p:txBody>
      </p:sp>
      <p:sp>
        <p:nvSpPr>
          <p:cNvPr id="15" name="Connecteur droit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4" name="Espace réservé du contenu 23"/>
          <p:cNvSpPr>
            <a:spLocks noGrp="1"/>
          </p:cNvSpPr>
          <p:nvPr>
            <p:ph sz="quarter" idx="2"/>
          </p:nvPr>
        </p:nvSpPr>
        <p:spPr>
          <a:xfrm>
            <a:off x="402336" y="2471383"/>
            <a:ext cx="5388864" cy="3818404"/>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6400800" y="2471383"/>
            <a:ext cx="5384800" cy="3822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57196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Ellipse 26"/>
          <p:cNvSpPr/>
          <p:nvPr/>
        </p:nvSpPr>
        <p:spPr>
          <a:xfrm>
            <a:off x="5815584"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Espace réservé du numéro de diapositive 8"/>
          <p:cNvSpPr>
            <a:spLocks noGrp="1"/>
          </p:cNvSpPr>
          <p:nvPr>
            <p:ph type="sldNum" sz="quarter" idx="12"/>
          </p:nvPr>
        </p:nvSpPr>
        <p:spPr>
          <a:xfrm>
            <a:off x="5791200" y="1042417"/>
            <a:ext cx="609600" cy="441325"/>
          </a:xfrm>
        </p:spPr>
        <p:txBody>
          <a:bodyPr/>
          <a:lstStyle>
            <a:lvl1pPr algn="ctr">
              <a:defRPr/>
            </a:lvl1pPr>
          </a:lstStyle>
          <a:p>
            <a:fld id="{CF4668DC-857F-487D-BFFA-8C0CA5037977}" type="slidenum">
              <a:rPr lang="fr-BE" smtClean="0"/>
              <a:t>‹N°›</a:t>
            </a:fld>
            <a:endParaRPr lang="fr-BE"/>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t>04/05/2019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a:xfrm>
            <a:off x="5791200" y="1036021"/>
            <a:ext cx="609600" cy="441325"/>
          </a:xfrm>
        </p:spPr>
        <p:txBody>
          <a:bodyPr/>
          <a:lstStyle/>
          <a:p>
            <a:fld id="{CF4668DC-857F-487D-BFFA-8C0CA5037977}" type="slidenum">
              <a:rPr lang="fr-BE" smtClean="0"/>
              <a:t>‹N°›</a:t>
            </a:fld>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 name="Espace réservé de la date 1"/>
          <p:cNvSpPr>
            <a:spLocks noGrp="1"/>
          </p:cNvSpPr>
          <p:nvPr>
            <p:ph type="dt" sz="half" idx="10"/>
          </p:nvPr>
        </p:nvSpPr>
        <p:spPr/>
        <p:txBody>
          <a:bodyPr/>
          <a:lstStyle/>
          <a:p>
            <a:fld id="{AA309A6D-C09C-4548-B29A-6CF363A7E532}" type="datetimeFigureOut">
              <a:rPr lang="fr-FR" smtClean="0"/>
              <a:t>04/05/2019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a:xfrm>
            <a:off x="5689600" y="6324600"/>
            <a:ext cx="812800" cy="441324"/>
          </a:xfrm>
        </p:spPr>
        <p:txBody>
          <a:bodyPr/>
          <a:lstStyle>
            <a:lvl1pPr>
              <a:defRPr>
                <a:solidFill>
                  <a:srgbClr val="FFFFFF"/>
                </a:solidFill>
              </a:defRPr>
            </a:lvl1pPr>
          </a:lstStyle>
          <a:p>
            <a:fld id="{CF4668DC-857F-487D-BFFA-8C0CA5037977}" type="slidenum">
              <a:rPr lang="fr-BE" smtClean="0"/>
              <a:t>‹N°›</a:t>
            </a:fld>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Sous-titr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7" name="Connecteur droit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Ellipse 12"/>
          <p:cNvSpPr/>
          <p:nvPr/>
        </p:nvSpPr>
        <p:spPr>
          <a:xfrm>
            <a:off x="57196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Ellipse 13"/>
          <p:cNvSpPr/>
          <p:nvPr/>
        </p:nvSpPr>
        <p:spPr>
          <a:xfrm>
            <a:off x="5815584"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Espace réservé du numéro de diapositive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8" name="Titr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fr-FR" dirty="0" smtClean="0"/>
              <a:t>Modifiez le style du titre</a:t>
            </a:r>
            <a:endParaRPr kumimoji="0" lang="en-US" dirty="0"/>
          </a:p>
        </p:txBody>
      </p:sp>
    </p:spTree>
    <p:extLst>
      <p:ext uri="{BB962C8B-B14F-4D97-AF65-F5344CB8AC3E}">
        <p14:creationId xmlns:p14="http://schemas.microsoft.com/office/powerpoint/2010/main" val="134684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6" name="Espace réservé du numéro de diapositive 5"/>
          <p:cNvSpPr>
            <a:spLocks noGrp="1"/>
          </p:cNvSpPr>
          <p:nvPr>
            <p:ph type="sldNum" sz="quarter" idx="12"/>
          </p:nvPr>
        </p:nvSpPr>
        <p:spPr>
          <a:xfrm>
            <a:off x="5815584" y="1026373"/>
            <a:ext cx="609600" cy="441325"/>
          </a:xfrm>
        </p:spPr>
        <p:txBody>
          <a:bodyPr/>
          <a:lstStyle/>
          <a:p>
            <a:fld id="{CF4668DC-857F-487D-BFFA-8C0CA5037977}" type="slidenum">
              <a:rPr lang="fr-BE" smtClean="0"/>
              <a:t>‹N°›</a:t>
            </a:fld>
            <a:endParaRPr lang="fr-BE"/>
          </a:p>
        </p:txBody>
      </p:sp>
      <p:sp>
        <p:nvSpPr>
          <p:cNvPr id="8" name="Espace réservé du contenu 7"/>
          <p:cNvSpPr>
            <a:spLocks noGrp="1"/>
          </p:cNvSpPr>
          <p:nvPr>
            <p:ph sz="quarter" idx="1"/>
          </p:nvPr>
        </p:nvSpPr>
        <p:spPr>
          <a:xfrm>
            <a:off x="402336" y="1527048"/>
            <a:ext cx="11338560" cy="514231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extLst>
      <p:ext uri="{BB962C8B-B14F-4D97-AF65-F5344CB8AC3E}">
        <p14:creationId xmlns:p14="http://schemas.microsoft.com/office/powerpoint/2010/main" val="1631238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Espace réservé de la date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AA309A6D-C09C-4548-B29A-6CF363A7E532}" type="datetimeFigureOut">
              <a:rPr lang="fr-FR" smtClean="0"/>
              <a:t>04/05/2019</a:t>
            </a:fld>
            <a:endParaRPr lang="fr-BE"/>
          </a:p>
        </p:txBody>
      </p:sp>
      <p:sp>
        <p:nvSpPr>
          <p:cNvPr id="3" name="Espace réservé du pied de page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fr-BE"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Connecteur droit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2" name="Ellipse 11"/>
          <p:cNvSpPr/>
          <p:nvPr/>
        </p:nvSpPr>
        <p:spPr>
          <a:xfrm>
            <a:off x="57196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Ellipse 14"/>
          <p:cNvSpPr/>
          <p:nvPr/>
        </p:nvSpPr>
        <p:spPr>
          <a:xfrm>
            <a:off x="5815584"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Espace réservé du numéro de diapositive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4668DC-857F-487D-BFFA-8C0CA5037977}" type="slidenum">
              <a:rPr lang="fr-BE" smtClean="0"/>
              <a:t>‹N°›</a:t>
            </a:fld>
            <a:endParaRPr lang="fr-BE"/>
          </a:p>
        </p:txBody>
      </p:sp>
      <p:sp>
        <p:nvSpPr>
          <p:cNvPr id="22" name="Espace réservé du titre 21"/>
          <p:cNvSpPr>
            <a:spLocks noGrp="1"/>
          </p:cNvSpPr>
          <p:nvPr>
            <p:ph type="title"/>
          </p:nvPr>
        </p:nvSpPr>
        <p:spPr>
          <a:xfrm>
            <a:off x="402336" y="228600"/>
            <a:ext cx="11379200" cy="758952"/>
          </a:xfrm>
          <a:prstGeom prst="rect">
            <a:avLst/>
          </a:prstGeom>
        </p:spPr>
        <p:txBody>
          <a:bodyPr vert="horz" anchor="b">
            <a:normAutofit/>
          </a:bodyPr>
          <a:lstStyle/>
          <a:p>
            <a:r>
              <a:rPr kumimoji="0" lang="fr-FR" dirty="0" smtClean="0"/>
              <a:t>Modifiez le style du titre</a:t>
            </a:r>
            <a:endParaRPr kumimoji="0" lang="en-US" dirty="0"/>
          </a:p>
        </p:txBody>
      </p:sp>
      <p:sp>
        <p:nvSpPr>
          <p:cNvPr id="13" name="Espace réservé du texte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Connecteur droit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2" name="Ellipse 11"/>
          <p:cNvSpPr/>
          <p:nvPr/>
        </p:nvSpPr>
        <p:spPr>
          <a:xfrm>
            <a:off x="57196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Ellipse 14"/>
          <p:cNvSpPr/>
          <p:nvPr/>
        </p:nvSpPr>
        <p:spPr>
          <a:xfrm>
            <a:off x="5815584"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Espace réservé du numéro de diapositive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4668DC-857F-487D-BFFA-8C0CA5037977}" type="slidenum">
              <a:rPr lang="fr-BE" smtClean="0"/>
              <a:t>‹N°›</a:t>
            </a:fld>
            <a:endParaRPr lang="fr-BE"/>
          </a:p>
        </p:txBody>
      </p:sp>
      <p:sp>
        <p:nvSpPr>
          <p:cNvPr id="22" name="Espace réservé du titre 21"/>
          <p:cNvSpPr>
            <a:spLocks noGrp="1"/>
          </p:cNvSpPr>
          <p:nvPr>
            <p:ph type="title"/>
          </p:nvPr>
        </p:nvSpPr>
        <p:spPr>
          <a:xfrm>
            <a:off x="402336" y="228600"/>
            <a:ext cx="11379200" cy="758952"/>
          </a:xfrm>
          <a:prstGeom prst="rect">
            <a:avLst/>
          </a:prstGeom>
        </p:spPr>
        <p:txBody>
          <a:bodyPr vert="horz" anchor="b">
            <a:normAutofit/>
          </a:bodyPr>
          <a:lstStyle/>
          <a:p>
            <a:r>
              <a:rPr kumimoji="0" lang="fr-FR" dirty="0" smtClean="0"/>
              <a:t>Modifiez le style du titre</a:t>
            </a:r>
            <a:endParaRPr kumimoji="0" lang="en-US" dirty="0"/>
          </a:p>
        </p:txBody>
      </p:sp>
      <p:sp>
        <p:nvSpPr>
          <p:cNvPr id="13" name="Espace réservé du texte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Tree>
    <p:extLst>
      <p:ext uri="{BB962C8B-B14F-4D97-AF65-F5344CB8AC3E}">
        <p14:creationId xmlns:p14="http://schemas.microsoft.com/office/powerpoint/2010/main" val="191915463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en-US" sz="2000" dirty="0" smtClean="0"/>
              <a:t>Sergey </a:t>
            </a:r>
            <a:r>
              <a:rPr lang="en-US" sz="2000" dirty="0" err="1" smtClean="0"/>
              <a:t>Verlan</a:t>
            </a:r>
            <a:endParaRPr lang="en-US" sz="2000" dirty="0" smtClean="0"/>
          </a:p>
          <a:p>
            <a:r>
              <a:rPr lang="en-US" sz="1100" dirty="0"/>
              <a:t>University of Paris </a:t>
            </a:r>
            <a:r>
              <a:rPr lang="en-US" sz="1100" dirty="0" err="1"/>
              <a:t>EsT</a:t>
            </a:r>
            <a:endParaRPr lang="en-US" sz="1100" dirty="0"/>
          </a:p>
        </p:txBody>
      </p:sp>
      <p:sp>
        <p:nvSpPr>
          <p:cNvPr id="2" name="Titre 1"/>
          <p:cNvSpPr>
            <a:spLocks noGrp="1"/>
          </p:cNvSpPr>
          <p:nvPr>
            <p:ph type="ctrTitle"/>
          </p:nvPr>
        </p:nvSpPr>
        <p:spPr/>
        <p:txBody>
          <a:bodyPr>
            <a:normAutofit/>
          </a:bodyPr>
          <a:lstStyle/>
          <a:p>
            <a:r>
              <a:rPr lang="en-US" dirty="0" smtClean="0"/>
              <a:t>Understanding P systems with the help of the formal framework</a:t>
            </a:r>
            <a:endParaRPr lang="fr-FR" dirty="0"/>
          </a:p>
        </p:txBody>
      </p:sp>
    </p:spTree>
    <p:extLst>
      <p:ext uri="{BB962C8B-B14F-4D97-AF65-F5344CB8AC3E}">
        <p14:creationId xmlns:p14="http://schemas.microsoft.com/office/powerpoint/2010/main" val="2267269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details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a:xfrm>
                <a:off x="479376" y="1383032"/>
                <a:ext cx="11521280" cy="4998296"/>
              </a:xfrm>
            </p:spPr>
            <p:txBody>
              <a:bodyPr>
                <a:normAutofit fontScale="92500" lnSpcReduction="10000"/>
              </a:bodyPr>
              <a:lstStyle/>
              <a:p>
                <a:r>
                  <a:rPr lang="en-US" dirty="0" smtClean="0"/>
                  <a:t>Configuration: </a:t>
                </a:r>
              </a:p>
              <a:p>
                <a:pPr lvl="1"/>
                <a:r>
                  <a:rPr lang="en-US" dirty="0"/>
                  <a:t>A vector of </a:t>
                </a:r>
                <a:r>
                  <a:rPr lang="en-US" i="1" dirty="0"/>
                  <a:t>cells.</a:t>
                </a:r>
              </a:p>
              <a:p>
                <a:pPr lvl="1"/>
                <a:r>
                  <a:rPr lang="en-US" dirty="0"/>
                  <a:t>Each cell has an unique </a:t>
                </a:r>
                <a:r>
                  <a:rPr lang="en-US" i="1" dirty="0"/>
                  <a:t>identifier </a:t>
                </a:r>
                <a:r>
                  <a:rPr lang="en-US" b="1" dirty="0"/>
                  <a:t>id </a:t>
                </a:r>
                <a:r>
                  <a:rPr lang="en-US" dirty="0"/>
                  <a:t>and contains a multiset </a:t>
                </a:r>
                <a:r>
                  <a:rPr lang="en-US" dirty="0" smtClean="0"/>
                  <a:t>of </a:t>
                </a:r>
                <a:r>
                  <a:rPr lang="en-US" dirty="0"/>
                  <a:t>objects called </a:t>
                </a:r>
                <a:r>
                  <a:rPr lang="en-US" b="1" dirty="0"/>
                  <a:t>contents</a:t>
                </a:r>
                <a:r>
                  <a:rPr lang="en-US" dirty="0"/>
                  <a:t>, e.g. (1,abbc). </a:t>
                </a:r>
                <a:endParaRPr lang="en-US" dirty="0" smtClean="0"/>
              </a:p>
              <a:p>
                <a:pPr lvl="1"/>
                <a:r>
                  <a:rPr lang="en-US" dirty="0"/>
                  <a:t>Cells can contain </a:t>
                </a:r>
                <a:r>
                  <a:rPr lang="en-US" i="1" dirty="0"/>
                  <a:t>infinite</a:t>
                </a:r>
                <a:r>
                  <a:rPr lang="en-US" dirty="0"/>
                  <a:t> multisets</a:t>
                </a:r>
                <a:r>
                  <a:rPr lang="en-US" dirty="0" smtClean="0"/>
                  <a:t>.</a:t>
                </a:r>
              </a:p>
              <a:p>
                <a:r>
                  <a:rPr lang="en-US" dirty="0" smtClean="0"/>
                  <a:t>Rules:</a:t>
                </a:r>
              </a:p>
              <a:p>
                <a:pPr lvl="1"/>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US" dirty="0"/>
              </a:p>
              <a:p>
                <a:pPr lvl="2"/>
                <a:r>
                  <a:rPr lang="en-US" dirty="0"/>
                  <a:t>X,Y – vectors of multisets</a:t>
                </a:r>
              </a:p>
              <a:p>
                <a:pPr lvl="2"/>
                <a:r>
                  <a:rPr lang="en-US" dirty="0"/>
                  <a:t>P,Q – finite sets of multisets (permitting and forbidding contexts)</a:t>
                </a:r>
              </a:p>
              <a:p>
                <a:pPr lvl="2"/>
                <a:r>
                  <a:rPr lang="en-US" dirty="0"/>
                  <a:t>another notation: </a:t>
                </a:r>
              </a:p>
              <a:p>
                <a:pPr lvl="2">
                  <a:buNone/>
                </a:pPr>
                <a14:m>
                  <m:oMathPara xmlns:m="http://schemas.openxmlformats.org/officeDocument/2006/math">
                    <m:oMathParaPr>
                      <m:jc m:val="centerGroup"/>
                    </m:oMathParaPr>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𝑛</m:t>
                              </m:r>
                            </m:sub>
                          </m:sSub>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𝑛</m:t>
                              </m:r>
                            </m:sub>
                          </m:sSub>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𝑛</m:t>
                                      </m:r>
                                    </m:sub>
                                  </m:sSub>
                                </m:e>
                              </m:d>
                            </m:e>
                          </m:d>
                          <m:r>
                            <a:rPr lang="en-US" sz="1800" b="0" i="1" smtClean="0">
                              <a:latin typeface="Cambria Math" panose="02040503050406030204" pitchFamily="18" charset="0"/>
                            </a:rPr>
                            <m:t>,…</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𝑛</m:t>
                                  </m:r>
                                </m:sub>
                              </m:sSub>
                            </m:e>
                          </m:d>
                        </m:e>
                      </m:d>
                      <m:r>
                        <a:rPr lang="en-US" sz="1800" b="0" i="1" smtClean="0">
                          <a:latin typeface="Cambria Math" panose="02040503050406030204" pitchFamily="18" charset="0"/>
                        </a:rPr>
                        <m:t>,…]</m:t>
                      </m:r>
                    </m:oMath>
                  </m:oMathPara>
                </a14:m>
                <a:endParaRPr lang="en-US" sz="1800" dirty="0">
                  <a:sym typeface="Wingdings 3" pitchFamily="18" charset="2"/>
                </a:endParaRPr>
              </a:p>
              <a:p>
                <a:pPr lvl="1"/>
                <a:r>
                  <a:rPr lang="en-US" dirty="0">
                    <a:sym typeface="Wingdings 3" pitchFamily="18" charset="2"/>
                  </a:rPr>
                  <a:t>Semantics: rewrite X by Y if all elements of P and none of Q are present.</a:t>
                </a:r>
              </a:p>
              <a:p>
                <a:r>
                  <a:rPr lang="en-US" dirty="0">
                    <a:sym typeface="Wingdings 3" pitchFamily="18" charset="2"/>
                  </a:rPr>
                  <a:t>Structure</a:t>
                </a:r>
              </a:p>
              <a:p>
                <a:pPr lvl="1"/>
                <a:r>
                  <a:rPr lang="en-US" dirty="0">
                    <a:sym typeface="Wingdings 3" pitchFamily="18" charset="2"/>
                  </a:rPr>
                  <a:t>The hypergraph induced by the rules</a:t>
                </a:r>
                <a:r>
                  <a:rPr lang="en-US" dirty="0" smtClean="0">
                    <a:sym typeface="Wingdings 3" pitchFamily="18" charset="2"/>
                  </a:rPr>
                  <a:t>.</a:t>
                </a:r>
                <a:endParaRPr lang="en-US" dirty="0">
                  <a:sym typeface="Wingdings 3" pitchFamily="18" charset="2"/>
                </a:endParaRPr>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xfrm>
                <a:off x="479376" y="1383032"/>
                <a:ext cx="11521280" cy="4998296"/>
              </a:xfrm>
              <a:blipFill>
                <a:blip r:embed="rId2"/>
                <a:stretch>
                  <a:fillRect l="-476" t="-1829"/>
                </a:stretch>
              </a:blipFill>
            </p:spPr>
            <p:txBody>
              <a:bodyPr/>
              <a:lstStyle/>
              <a:p>
                <a:r>
                  <a:rPr lang="en-US">
                    <a:noFill/>
                  </a:rPr>
                  <a:t> </a:t>
                </a:r>
              </a:p>
            </p:txBody>
          </p:sp>
        </mc:Fallback>
      </mc:AlternateContent>
      <p:sp>
        <p:nvSpPr>
          <p:cNvPr id="4" name="ZoneTexte 3"/>
          <p:cNvSpPr txBox="1"/>
          <p:nvPr/>
        </p:nvSpPr>
        <p:spPr>
          <a:xfrm>
            <a:off x="7608168" y="2924944"/>
            <a:ext cx="3417923" cy="784830"/>
          </a:xfrm>
          <a:prstGeom prst="rect">
            <a:avLst/>
          </a:prstGeom>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500" dirty="0">
                <a:solidFill>
                  <a:srgbClr val="FF0000"/>
                </a:solidFill>
              </a:rPr>
              <a:t>Here we present the static case.</a:t>
            </a:r>
          </a:p>
          <a:p>
            <a:r>
              <a:rPr lang="en-US" sz="1500" dirty="0">
                <a:solidFill>
                  <a:srgbClr val="FF0000"/>
                </a:solidFill>
              </a:rPr>
              <a:t>A similar formalism exists for the case</a:t>
            </a:r>
          </a:p>
          <a:p>
            <a:r>
              <a:rPr lang="en-US" sz="1500" dirty="0">
                <a:solidFill>
                  <a:srgbClr val="FF0000"/>
                </a:solidFill>
              </a:rPr>
              <a:t>of the dynamic structure</a:t>
            </a:r>
          </a:p>
        </p:txBody>
      </p:sp>
    </p:spTree>
    <p:extLst>
      <p:ext uri="{BB962C8B-B14F-4D97-AF65-F5344CB8AC3E}">
        <p14:creationId xmlns:p14="http://schemas.microsoft.com/office/powerpoint/2010/main" val="289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Example</a:t>
            </a:r>
          </a:p>
        </p:txBody>
      </p:sp>
      <p:sp>
        <p:nvSpPr>
          <p:cNvPr id="18436" name="Oval 4"/>
          <p:cNvSpPr>
            <a:spLocks noChangeArrowheads="1"/>
          </p:cNvSpPr>
          <p:nvPr/>
        </p:nvSpPr>
        <p:spPr bwMode="auto">
          <a:xfrm>
            <a:off x="4835525" y="371792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18438" name="Oval 6"/>
          <p:cNvSpPr>
            <a:spLocks noChangeArrowheads="1"/>
          </p:cNvSpPr>
          <p:nvPr/>
        </p:nvSpPr>
        <p:spPr bwMode="auto">
          <a:xfrm>
            <a:off x="4837113" y="46529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18439" name="Oval 7"/>
          <p:cNvSpPr>
            <a:spLocks noChangeArrowheads="1"/>
          </p:cNvSpPr>
          <p:nvPr/>
        </p:nvSpPr>
        <p:spPr bwMode="auto">
          <a:xfrm>
            <a:off x="4837113"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18440" name="Oval 8"/>
          <p:cNvSpPr>
            <a:spLocks noChangeArrowheads="1"/>
          </p:cNvSpPr>
          <p:nvPr/>
        </p:nvSpPr>
        <p:spPr bwMode="auto">
          <a:xfrm>
            <a:off x="7464425" y="393382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441" name="Oval 9"/>
          <p:cNvSpPr>
            <a:spLocks noChangeArrowheads="1"/>
          </p:cNvSpPr>
          <p:nvPr/>
        </p:nvSpPr>
        <p:spPr bwMode="auto">
          <a:xfrm>
            <a:off x="7680325" y="48688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446" name="Text Box 14"/>
          <p:cNvSpPr txBox="1">
            <a:spLocks noChangeArrowheads="1"/>
          </p:cNvSpPr>
          <p:nvPr/>
        </p:nvSpPr>
        <p:spPr bwMode="auto">
          <a:xfrm>
            <a:off x="4564063" y="4092575"/>
            <a:ext cx="284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18447" name="Text Box 15"/>
          <p:cNvSpPr txBox="1">
            <a:spLocks noChangeArrowheads="1"/>
          </p:cNvSpPr>
          <p:nvPr/>
        </p:nvSpPr>
        <p:spPr bwMode="auto">
          <a:xfrm>
            <a:off x="4584700" y="50863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18448" name="Text Box 16"/>
          <p:cNvSpPr txBox="1">
            <a:spLocks noChangeArrowheads="1"/>
          </p:cNvSpPr>
          <p:nvPr/>
        </p:nvSpPr>
        <p:spPr bwMode="auto">
          <a:xfrm>
            <a:off x="4729163" y="623728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18449" name="Text Box 17"/>
          <p:cNvSpPr txBox="1">
            <a:spLocks noChangeArrowheads="1"/>
          </p:cNvSpPr>
          <p:nvPr/>
        </p:nvSpPr>
        <p:spPr bwMode="auto">
          <a:xfrm>
            <a:off x="7392988" y="45100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18450" name="Text Box 18"/>
          <p:cNvSpPr txBox="1">
            <a:spLocks noChangeArrowheads="1"/>
          </p:cNvSpPr>
          <p:nvPr/>
        </p:nvSpPr>
        <p:spPr bwMode="auto">
          <a:xfrm>
            <a:off x="7537457" y="5518157"/>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mc:AlternateContent xmlns:mc="http://schemas.openxmlformats.org/markup-compatibility/2006" xmlns:a14="http://schemas.microsoft.com/office/drawing/2010/main">
        <mc:Choice Requires="a14">
          <p:sp>
            <p:nvSpPr>
              <p:cNvPr id="18451" name="Text Box 19"/>
              <p:cNvSpPr txBox="1">
                <a:spLocks noChangeArrowheads="1"/>
              </p:cNvSpPr>
              <p:nvPr/>
            </p:nvSpPr>
            <p:spPr bwMode="auto">
              <a:xfrm>
                <a:off x="3071820" y="2636845"/>
                <a:ext cx="7033271"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1,</m:t>
                          </m:r>
                          <m:r>
                            <a:rPr lang="en-US" sz="2400" i="1" dirty="0" smtClean="0">
                              <a:latin typeface="Cambria Math" panose="02040503050406030204" pitchFamily="18" charset="0"/>
                            </a:rPr>
                            <m:t>𝑎</m:t>
                          </m:r>
                        </m:e>
                      </m:d>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2,</m:t>
                          </m:r>
                          <m:r>
                            <a:rPr lang="en-US" sz="2400" i="1" dirty="0" smtClean="0">
                              <a:latin typeface="Cambria Math" panose="02040503050406030204" pitchFamily="18" charset="0"/>
                            </a:rPr>
                            <m:t>𝑐</m:t>
                          </m:r>
                        </m:e>
                      </m:d>
                      <m:r>
                        <a:rPr lang="en-US" sz="2400" b="0" i="1" dirty="0" smtClean="0">
                          <a:latin typeface="Cambria Math" panose="02040503050406030204" pitchFamily="18" charset="0"/>
                        </a:rPr>
                        <m:t>→</m:t>
                      </m:r>
                      <m:r>
                        <a:rPr lang="en-US" sz="2400" i="1" dirty="0">
                          <a:latin typeface="Cambria Math" panose="02040503050406030204" pitchFamily="18" charset="0"/>
                          <a:sym typeface="Wingdings 3" pitchFamily="18" charset="2"/>
                        </a:rPr>
                        <m:t>(1,</m:t>
                      </m:r>
                      <m:r>
                        <a:rPr lang="en-US" sz="2400" i="1" dirty="0">
                          <a:latin typeface="Cambria Math" panose="02040503050406030204" pitchFamily="18" charset="0"/>
                          <a:sym typeface="Wingdings 3" pitchFamily="18" charset="2"/>
                        </a:rPr>
                        <m:t>𝑐</m:t>
                      </m:r>
                      <m:r>
                        <a:rPr lang="en-US" sz="2400" i="1" dirty="0">
                          <a:latin typeface="Cambria Math" panose="02040503050406030204" pitchFamily="18" charset="0"/>
                          <a:sym typeface="Wingdings 3" pitchFamily="18" charset="2"/>
                        </a:rPr>
                        <m:t>)(4,</m:t>
                      </m:r>
                      <m:r>
                        <a:rPr lang="en-US" sz="2400" i="1" dirty="0">
                          <a:latin typeface="Cambria Math" panose="02040503050406030204" pitchFamily="18" charset="0"/>
                          <a:sym typeface="Wingdings 3" pitchFamily="18" charset="2"/>
                        </a:rPr>
                        <m:t>𝑎</m:t>
                      </m:r>
                      <m:r>
                        <a:rPr lang="en-US" sz="2400" i="1" dirty="0">
                          <a:latin typeface="Cambria Math" panose="02040503050406030204" pitchFamily="18" charset="0"/>
                          <a:sym typeface="Wingdings 3" pitchFamily="18" charset="2"/>
                        </a:rPr>
                        <m:t>)(5,</m:t>
                      </m:r>
                      <m:r>
                        <a:rPr lang="en-US" sz="2400" i="1" dirty="0">
                          <a:latin typeface="Cambria Math" panose="02040503050406030204" pitchFamily="18" charset="0"/>
                          <a:sym typeface="Wingdings 3" pitchFamily="18" charset="2"/>
                        </a:rPr>
                        <m:t>𝑏</m:t>
                      </m:r>
                      <m:r>
                        <a:rPr lang="en-US" sz="2400" i="1" dirty="0">
                          <a:latin typeface="Cambria Math" panose="02040503050406030204" pitchFamily="18" charset="0"/>
                          <a:sym typeface="Wingdings 3" pitchFamily="18" charset="2"/>
                        </a:rPr>
                        <m:t>); [{(1,</m:t>
                      </m:r>
                      <m:r>
                        <a:rPr lang="en-US" sz="2400" i="1" dirty="0">
                          <a:latin typeface="Cambria Math" panose="02040503050406030204" pitchFamily="18" charset="0"/>
                          <a:sym typeface="Wingdings 3" pitchFamily="18" charset="2"/>
                        </a:rPr>
                        <m:t>𝑏</m:t>
                      </m:r>
                      <m:r>
                        <a:rPr lang="en-US" sz="2400" i="1" dirty="0">
                          <a:latin typeface="Cambria Math" panose="02040503050406030204" pitchFamily="18" charset="0"/>
                          <a:sym typeface="Wingdings 3" pitchFamily="18" charset="2"/>
                        </a:rPr>
                        <m:t>)}]; [{(3,</m:t>
                      </m:r>
                      <m:r>
                        <a:rPr lang="en-US" sz="2400" i="1" dirty="0">
                          <a:latin typeface="Cambria Math" panose="02040503050406030204" pitchFamily="18" charset="0"/>
                          <a:sym typeface="Wingdings 3" pitchFamily="18" charset="2"/>
                        </a:rPr>
                        <m:t>𝑑</m:t>
                      </m:r>
                      <m:r>
                        <a:rPr lang="en-US" sz="2400" i="1" dirty="0">
                          <a:latin typeface="Cambria Math" panose="02040503050406030204" pitchFamily="18" charset="0"/>
                          <a:sym typeface="Wingdings 3" pitchFamily="18" charset="2"/>
                        </a:rPr>
                        <m:t>)}]</m:t>
                      </m:r>
                    </m:oMath>
                  </m:oMathPara>
                </a14:m>
                <a:endParaRPr lang="en-US" sz="2400" dirty="0">
                  <a:sym typeface="Wingdings 3" pitchFamily="18" charset="2"/>
                </a:endParaRPr>
              </a:p>
            </p:txBody>
          </p:sp>
        </mc:Choice>
        <mc:Fallback xmlns="">
          <p:sp>
            <p:nvSpPr>
              <p:cNvPr id="18451" name="Text Box 19"/>
              <p:cNvSpPr txBox="1">
                <a:spLocks noRot="1" noChangeAspect="1" noMove="1" noResize="1" noEditPoints="1" noAdjustHandles="1" noChangeArrowheads="1" noChangeShapeType="1" noTextEdit="1"/>
              </p:cNvSpPr>
              <p:nvPr/>
            </p:nvSpPr>
            <p:spPr bwMode="auto">
              <a:xfrm>
                <a:off x="3071820" y="2636845"/>
                <a:ext cx="7033271" cy="461665"/>
              </a:xfrm>
              <a:prstGeom prst="rect">
                <a:avLst/>
              </a:prstGeom>
              <a:blipFill>
                <a:blip r:embed="rId3"/>
                <a:stretch>
                  <a:fillRect b="-20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53" name="Text Box 21"/>
              <p:cNvSpPr txBox="1">
                <a:spLocks noChangeArrowheads="1"/>
              </p:cNvSpPr>
              <p:nvPr/>
            </p:nvSpPr>
            <p:spPr bwMode="auto">
              <a:xfrm>
                <a:off x="2279583" y="1916120"/>
                <a:ext cx="8352921"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dirty="0" smtClean="0">
                              <a:latin typeface="Cambria Math" panose="02040503050406030204" pitchFamily="18" charset="0"/>
                            </a:rPr>
                          </m:ctrlPr>
                        </m:dPr>
                        <m:e>
                          <m:r>
                            <a:rPr lang="en-US" sz="2400" i="1" dirty="0" err="1">
                              <a:latin typeface="Cambria Math" panose="02040503050406030204" pitchFamily="18" charset="0"/>
                            </a:rPr>
                            <m:t>𝑎</m:t>
                          </m:r>
                          <m:r>
                            <a:rPr lang="en-US" sz="2400" i="1" dirty="0" err="1">
                              <a:latin typeface="Cambria Math" panose="02040503050406030204" pitchFamily="18" charset="0"/>
                            </a:rPr>
                            <m:t>,</m:t>
                          </m:r>
                          <m:r>
                            <a:rPr lang="en-US" sz="2400" i="1" dirty="0" err="1">
                              <a:latin typeface="Cambria Math" panose="02040503050406030204" pitchFamily="18" charset="0"/>
                            </a:rPr>
                            <m:t>𝑐</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r>
                            <a:rPr lang="el-GR" sz="2400" i="1" dirty="0">
                              <a:latin typeface="Cambria Math" panose="02040503050406030204" pitchFamily="18" charset="0"/>
                            </a:rPr>
                            <m:t>𝜆</m:t>
                          </m:r>
                        </m:e>
                      </m:d>
                      <m:r>
                        <a:rPr lang="en-US" sz="2400" b="0" i="1" dirty="0" smtClean="0">
                          <a:latin typeface="Cambria Math" panose="02040503050406030204" pitchFamily="18" charset="0"/>
                        </a:rPr>
                        <m:t>→</m:t>
                      </m:r>
                      <m:d>
                        <m:dPr>
                          <m:ctrlPr>
                            <a:rPr lang="en-US" sz="2400" i="1" dirty="0">
                              <a:latin typeface="Cambria Math" panose="02040503050406030204" pitchFamily="18" charset="0"/>
                            </a:rPr>
                          </m:ctrlPr>
                        </m:dPr>
                        <m:e>
                          <m:r>
                            <a:rPr lang="en-US" sz="2400" i="1" dirty="0">
                              <a:latin typeface="Cambria Math" panose="02040503050406030204" pitchFamily="18" charset="0"/>
                            </a:rPr>
                            <m:t>𝑐</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r>
                            <a:rPr lang="en-US" sz="2400" i="1" dirty="0" err="1">
                              <a:latin typeface="Cambria Math" panose="02040503050406030204" pitchFamily="18" charset="0"/>
                            </a:rPr>
                            <m:t>𝑎</m:t>
                          </m:r>
                          <m:r>
                            <a:rPr lang="en-US" sz="2400" i="1" dirty="0" err="1">
                              <a:latin typeface="Cambria Math" panose="02040503050406030204" pitchFamily="18" charset="0"/>
                            </a:rPr>
                            <m:t>,</m:t>
                          </m:r>
                          <m:r>
                            <a:rPr lang="en-US" sz="2400" i="1" dirty="0" err="1">
                              <a:latin typeface="Cambria Math" panose="02040503050406030204" pitchFamily="18" charset="0"/>
                            </a:rPr>
                            <m:t>𝑏</m:t>
                          </m:r>
                          <m:r>
                            <a:rPr lang="en-US" sz="2400" i="1" dirty="0">
                              <a:latin typeface="Cambria Math" panose="02040503050406030204" pitchFamily="18" charset="0"/>
                            </a:rPr>
                            <m:t>,</m:t>
                          </m:r>
                          <m:r>
                            <a:rPr lang="el-GR" sz="2400" i="1" dirty="0">
                              <a:latin typeface="Cambria Math" panose="02040503050406030204" pitchFamily="18" charset="0"/>
                            </a:rPr>
                            <m:t>𝜆</m:t>
                          </m:r>
                        </m:e>
                      </m:d>
                      <m:r>
                        <a:rPr lang="en-US" sz="2400" i="1" dirty="0">
                          <a:latin typeface="Cambria Math" panose="02040503050406030204" pitchFamily="18" charset="0"/>
                        </a:rPr>
                        <m:t>;[{(</m:t>
                      </m:r>
                      <m:r>
                        <a:rPr lang="en-US" sz="2400" i="1" dirty="0">
                          <a:latin typeface="Cambria Math" panose="02040503050406030204" pitchFamily="18" charset="0"/>
                        </a:rPr>
                        <m:t>𝑏</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 [{(</m:t>
                      </m:r>
                      <m:r>
                        <a:rPr lang="el-GR" sz="2400" i="1" dirty="0">
                          <a:latin typeface="Cambria Math" panose="02040503050406030204" pitchFamily="18" charset="0"/>
                        </a:rPr>
                        <m:t>𝜆</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r>
                        <a:rPr lang="en-US" sz="2400" i="1" dirty="0">
                          <a:latin typeface="Cambria Math" panose="02040503050406030204" pitchFamily="18" charset="0"/>
                        </a:rPr>
                        <m:t>𝑑</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r>
                        <a:rPr lang="el-GR" sz="2400" i="1" dirty="0">
                          <a:latin typeface="Cambria Math" panose="02040503050406030204" pitchFamily="18" charset="0"/>
                        </a:rPr>
                        <m:t>𝜆</m:t>
                      </m:r>
                      <m:r>
                        <a:rPr lang="en-US" sz="2400" i="1" dirty="0">
                          <a:latin typeface="Cambria Math" panose="02040503050406030204" pitchFamily="18" charset="0"/>
                        </a:rPr>
                        <m:t>)}]</m:t>
                      </m:r>
                    </m:oMath>
                  </m:oMathPara>
                </a14:m>
                <a:endParaRPr lang="en-US" sz="2400" dirty="0"/>
              </a:p>
            </p:txBody>
          </p:sp>
        </mc:Choice>
        <mc:Fallback xmlns="">
          <p:sp>
            <p:nvSpPr>
              <p:cNvPr id="18453" name="Text Box 21"/>
              <p:cNvSpPr txBox="1">
                <a:spLocks noRot="1" noChangeAspect="1" noMove="1" noResize="1" noEditPoints="1" noAdjustHandles="1" noChangeArrowheads="1" noChangeShapeType="1" noTextEdit="1"/>
              </p:cNvSpPr>
              <p:nvPr/>
            </p:nvSpPr>
            <p:spPr bwMode="auto">
              <a:xfrm>
                <a:off x="2279583" y="1916120"/>
                <a:ext cx="8352921" cy="461665"/>
              </a:xfrm>
              <a:prstGeom prst="rect">
                <a:avLst/>
              </a:prstGeom>
              <a:blipFill>
                <a:blip r:embed="rId4"/>
                <a:stretch>
                  <a:fillRect b="-184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8454" name="Text Box 22"/>
          <p:cNvSpPr txBox="1">
            <a:spLocks noChangeArrowheads="1"/>
          </p:cNvSpPr>
          <p:nvPr/>
        </p:nvSpPr>
        <p:spPr bwMode="auto">
          <a:xfrm>
            <a:off x="5159375" y="3860807"/>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8455" name="Text Box 23"/>
          <p:cNvSpPr txBox="1">
            <a:spLocks noChangeArrowheads="1"/>
          </p:cNvSpPr>
          <p:nvPr/>
        </p:nvSpPr>
        <p:spPr bwMode="auto">
          <a:xfrm>
            <a:off x="5016507" y="4797432"/>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8456" name="Text Box 24"/>
          <p:cNvSpPr txBox="1">
            <a:spLocks noChangeArrowheads="1"/>
          </p:cNvSpPr>
          <p:nvPr/>
        </p:nvSpPr>
        <p:spPr bwMode="auto">
          <a:xfrm>
            <a:off x="12496800" y="3516313"/>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grpSp>
        <p:nvGrpSpPr>
          <p:cNvPr id="6" name="Groupe 5"/>
          <p:cNvGrpSpPr/>
          <p:nvPr/>
        </p:nvGrpSpPr>
        <p:grpSpPr>
          <a:xfrm>
            <a:off x="5388379" y="4044157"/>
            <a:ext cx="2291953" cy="1784746"/>
            <a:chOff x="5388379" y="4044157"/>
            <a:chExt cx="2291953" cy="1784746"/>
          </a:xfrm>
        </p:grpSpPr>
        <p:grpSp>
          <p:nvGrpSpPr>
            <p:cNvPr id="13" name="Groupe 12"/>
            <p:cNvGrpSpPr/>
            <p:nvPr/>
          </p:nvGrpSpPr>
          <p:grpSpPr>
            <a:xfrm>
              <a:off x="5388379" y="4044157"/>
              <a:ext cx="2291953" cy="1148556"/>
              <a:chOff x="3864372" y="4044157"/>
              <a:chExt cx="2291953" cy="1148556"/>
            </a:xfrm>
          </p:grpSpPr>
          <p:cxnSp>
            <p:nvCxnSpPr>
              <p:cNvPr id="3" name="Connecteur droit avec flèche 2"/>
              <p:cNvCxnSpPr>
                <a:stCxn id="18436" idx="5"/>
              </p:cNvCxnSpPr>
              <p:nvPr/>
            </p:nvCxnSpPr>
            <p:spPr>
              <a:xfrm>
                <a:off x="3864372" y="4270772"/>
                <a:ext cx="923652" cy="38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a:stCxn id="18438" idx="6"/>
              </p:cNvCxnSpPr>
              <p:nvPr/>
            </p:nvCxnSpPr>
            <p:spPr>
              <a:xfrm flipV="1">
                <a:off x="3960813" y="4652963"/>
                <a:ext cx="827211"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en arc 6"/>
              <p:cNvCxnSpPr>
                <a:endCxn id="18454" idx="3"/>
              </p:cNvCxnSpPr>
              <p:nvPr/>
            </p:nvCxnSpPr>
            <p:spPr>
              <a:xfrm rot="10800000">
                <a:off x="3940176" y="4044157"/>
                <a:ext cx="847849" cy="608806"/>
              </a:xfrm>
              <a:prstGeom prst="curvedConnector3">
                <a:avLst>
                  <a:gd name="adj1" fmla="val -550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18440" idx="3"/>
              </p:cNvCxnSpPr>
              <p:nvPr/>
            </p:nvCxnSpPr>
            <p:spPr>
              <a:xfrm flipV="1">
                <a:off x="4788024" y="4486672"/>
                <a:ext cx="1247254" cy="166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endCxn id="18441" idx="2"/>
              </p:cNvCxnSpPr>
              <p:nvPr/>
            </p:nvCxnSpPr>
            <p:spPr>
              <a:xfrm>
                <a:off x="4788024" y="4652963"/>
                <a:ext cx="1368301" cy="53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4" name="Connecteur droit avec flèche 23"/>
            <p:cNvCxnSpPr>
              <a:stCxn id="18439" idx="7"/>
            </p:cNvCxnSpPr>
            <p:nvPr/>
          </p:nvCxnSpPr>
          <p:spPr>
            <a:xfrm flipV="1">
              <a:off x="5389960" y="4652963"/>
              <a:ext cx="922071" cy="117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558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2422 0.00718 C -0.01758 0.00556 -0.01042 0.00556 -0.00391 0.00185 C 0.00338 -0.00254 0.01184 -0.00856 0.01914 -0.01204 C 0.02421 -0.01666 0.02942 -0.01898 0.03489 -0.0206 C 0.04713 -0.03217 0.06523 -0.03634 0.07903 -0.03796 C 0.09687 -0.04491 0.11862 -0.03727 0.13737 -0.03472 C 0.14257 -0.03241 0.14778 -0.03079 0.15299 -0.02963 C 0.15546 -0.02708 0.15885 -0.02592 0.16028 -0.02245 C 0.16132 -0.0206 0.16171 -0.01875 0.16302 -0.0169 C 0.16393 -0.01597 0.16523 -0.0162 0.16666 -0.01551 C 0.17408 -0.00856 0.17747 -0.00463 0.18242 0.00718 C 0.1858 0.01459 0.18711 0.02523 0.19362 0.02986 " pathEditMode="relative" rAng="0" ptsTypes="AAAAAAAAAAAA">
                                      <p:cBhvr>
                                        <p:cTn id="6" dur="2000" fill="hold"/>
                                        <p:tgtEl>
                                          <p:spTgt spid="18454"/>
                                        </p:tgtEl>
                                        <p:attrNameLst>
                                          <p:attrName>ppt_x</p:attrName>
                                          <p:attrName>ppt_y</p:attrName>
                                        </p:attrNameLst>
                                      </p:cBhvr>
                                      <p:rCtr x="10885" y="-1273"/>
                                    </p:animMotion>
                                  </p:childTnLst>
                                </p:cTn>
                              </p:par>
                              <p:par>
                                <p:cTn id="7" presetID="0" presetClass="path" presetSubtype="0" accel="50000" decel="50000" fill="hold" grpId="0" nodeType="withEffect">
                                  <p:stCondLst>
                                    <p:cond delay="0"/>
                                  </p:stCondLst>
                                  <p:childTnLst>
                                    <p:animMotion origin="layout" path="M 3.33333E-6 -7.40741E-7 C -0.01024 0.00463 -0.02049 0.00787 -0.0309 0.0118 C -0.03715 0.01412 -0.04358 0.01805 -0.05 0.01967 C -0.05382 0.0206 -0.05781 0.02083 -0.06181 0.02153 C -0.06424 0.02199 -0.06684 0.02291 -0.06927 0.02361 C -0.0967 0.02199 -0.10538 0.02153 -0.12795 0.0118 C -0.12951 0.01041 -0.1309 0.00903 -0.13247 0.00787 C -0.13385 0.00694 -0.13576 0.00717 -0.13681 0.00579 C -0.13785 0.0044 -0.13733 0.00162 -0.13837 -7.40741E-7 C -0.13941 -0.00185 -0.14132 -0.00255 -0.14271 -0.00394 C -0.14566 -0.00972 -0.14688 -0.01505 -0.14861 -0.02153 C -0.14566 -0.03681 -0.14358 -0.05139 -0.13681 -0.06459 C -0.13472 -0.07338 -0.13142 -0.08171 -0.12656 -0.0882 C -0.12413 -0.09792 -0.11858 -0.10278 -0.11337 -0.10972 C -0.11163 -0.11204 -0.11076 -0.11551 -0.10885 -0.11759 C -0.0941 -0.13496 -0.07413 -0.13218 -0.0559 -0.13334 C -0.04427 -0.13264 -0.02552 -0.1294 -0.01181 -0.1294 " pathEditMode="relative" ptsTypes="ffffffffffffffffA">
                                      <p:cBhvr>
                                        <p:cTn id="8" dur="2000" fill="hold"/>
                                        <p:tgtEl>
                                          <p:spTgt spid="18455"/>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1263 0.0088 C -0.05417 0.01436 0.00052 0.00764 -0.08737 0.01273 C -0.09323 0.0132 -0.10469 0.01875 -0.10469 0.01898 C -0.11237 0.02593 -0.12122 0.03148 -0.12799 0.04028 C -0.13633 0.05093 -0.12865 0.04537 -0.13737 0.05394 C -0.14023 0.05672 -0.14401 0.05857 -0.14661 0.06181 C -0.15351 0.07061 -0.15911 0.08264 -0.1668 0.08936 C -0.17161 0.09815 -0.175 0.10556 -0.18099 0.11273 C -0.18385 0.125 -0.18854 0.13125 -0.19492 0.14213 C -0.19648 0.14468 -0.19961 0.15 -0.19961 0.15023 C -0.20508 0.17593 -0.21797 0.19584 -0.23398 0.21273 C -0.2418 0.22107 -0.2349 0.21736 -0.24336 0.22061 C -0.24831 0.22709 -0.25234 0.22871 -0.25872 0.23241 C -0.27773 0.24306 -0.29792 0.24931 -0.31797 0.25602 C -0.32161 0.25556 -0.33047 0.25486 -0.33503 0.25209 C -0.34635 0.24514 -0.33372 0.2507 -0.3444 0.24607 C -0.34596 0.24537 -0.35247 0.24306 -0.35378 0.24213 C -0.36901 0.23125 -0.35768 0.23658 -0.36784 0.23241 C -0.36953 0.23102 -0.37253 0.22848 -0.37253 0.22871 " pathEditMode="relative" rAng="0" ptsTypes="AAAAAAAAAAAAAAAAAAA">
                                      <p:cBhvr>
                                        <p:cTn id="10" dur="2000" fill="hold"/>
                                        <p:tgtEl>
                                          <p:spTgt spid="18456"/>
                                        </p:tgtEl>
                                        <p:attrNameLst>
                                          <p:attrName>ppt_x</p:attrName>
                                          <p:attrName>ppt_y</p:attrName>
                                        </p:attrNameLst>
                                      </p:cBhvr>
                                      <p:rCtr x="-17995" y="12361"/>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4" grpId="0"/>
      <p:bldP spid="18455" grpId="0"/>
      <p:bldP spid="184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semantics</a:t>
            </a:r>
            <a:endParaRPr lang="fr-FR" dirty="0"/>
          </a:p>
        </p:txBody>
      </p:sp>
      <p:sp>
        <p:nvSpPr>
          <p:cNvPr id="3" name="Espace réservé du contenu 2"/>
          <p:cNvSpPr>
            <a:spLocks noGrp="1"/>
          </p:cNvSpPr>
          <p:nvPr>
            <p:ph sz="quarter" idx="1"/>
          </p:nvPr>
        </p:nvSpPr>
        <p:spPr>
          <a:xfrm>
            <a:off x="402336" y="1338408"/>
            <a:ext cx="11338560" cy="5330952"/>
          </a:xfrm>
        </p:spPr>
        <p:txBody>
          <a:bodyPr>
            <a:normAutofit lnSpcReduction="10000"/>
          </a:bodyPr>
          <a:lstStyle/>
          <a:p>
            <a:r>
              <a:rPr lang="en-US" sz="2800" dirty="0"/>
              <a:t>Applicable(</a:t>
            </a:r>
            <a:r>
              <a:rPr lang="el-GR" sz="2800" dirty="0"/>
              <a:t>Π</a:t>
            </a:r>
            <a:r>
              <a:rPr lang="en-US" sz="2800" dirty="0"/>
              <a:t>,C,</a:t>
            </a:r>
            <a:r>
              <a:rPr lang="el-GR" sz="2800" dirty="0"/>
              <a:t>δ</a:t>
            </a:r>
            <a:r>
              <a:rPr lang="en-US" sz="2800" dirty="0" smtClean="0"/>
              <a:t>)</a:t>
            </a:r>
          </a:p>
          <a:p>
            <a:pPr lvl="1"/>
            <a:r>
              <a:rPr lang="en-US" sz="2000" dirty="0"/>
              <a:t>T</a:t>
            </a:r>
            <a:r>
              <a:rPr lang="en-US" sz="2000" dirty="0" smtClean="0"/>
              <a:t>he </a:t>
            </a:r>
            <a:r>
              <a:rPr lang="en-US" sz="2000" dirty="0"/>
              <a:t>set of multisets of rules of </a:t>
            </a:r>
            <a:r>
              <a:rPr lang="el-GR" sz="2000" dirty="0"/>
              <a:t>Π</a:t>
            </a:r>
            <a:r>
              <a:rPr lang="en-US" sz="2000" dirty="0"/>
              <a:t> applicable in the configuration C, according to the derivation mode </a:t>
            </a:r>
            <a:r>
              <a:rPr lang="el-GR" sz="2000" dirty="0"/>
              <a:t>δ</a:t>
            </a:r>
            <a:r>
              <a:rPr lang="en-US" sz="2000" dirty="0" smtClean="0"/>
              <a:t>. Defined as a set-restriction of </a:t>
            </a:r>
            <a:r>
              <a:rPr lang="en-US" sz="2000" dirty="0"/>
              <a:t>Applicable(</a:t>
            </a:r>
            <a:r>
              <a:rPr lang="el-GR" sz="2000" dirty="0"/>
              <a:t>Π</a:t>
            </a:r>
            <a:r>
              <a:rPr lang="en-US" sz="2000" dirty="0"/>
              <a:t>,</a:t>
            </a:r>
            <a:r>
              <a:rPr lang="en-US" sz="2000" dirty="0" err="1"/>
              <a:t>C,asyn</a:t>
            </a:r>
            <a:r>
              <a:rPr lang="en-US" sz="2000" dirty="0" smtClean="0"/>
              <a:t>).</a:t>
            </a:r>
            <a:endParaRPr lang="en-US" sz="2000" dirty="0"/>
          </a:p>
          <a:p>
            <a:pPr lvl="1"/>
            <a:r>
              <a:rPr lang="en-US" sz="2000" dirty="0" smtClean="0"/>
              <a:t>Examples of </a:t>
            </a:r>
            <a:r>
              <a:rPr lang="el-GR" sz="2000" dirty="0" smtClean="0"/>
              <a:t>δ</a:t>
            </a:r>
            <a:r>
              <a:rPr lang="en-US" sz="2000" dirty="0" smtClean="0"/>
              <a:t>: max, </a:t>
            </a:r>
            <a:r>
              <a:rPr lang="en-US" sz="2000" dirty="0" err="1" smtClean="0"/>
              <a:t>seq</a:t>
            </a:r>
            <a:r>
              <a:rPr lang="en-US" sz="2000" dirty="0" smtClean="0"/>
              <a:t>, min, min</a:t>
            </a:r>
            <a:r>
              <a:rPr lang="en-US" sz="2000" baseline="-25000" dirty="0" smtClean="0"/>
              <a:t>k</a:t>
            </a:r>
            <a:r>
              <a:rPr lang="en-US" sz="2000" dirty="0" smtClean="0"/>
              <a:t>, la, … (more than 10 modes)</a:t>
            </a:r>
          </a:p>
          <a:p>
            <a:r>
              <a:rPr lang="en-US" sz="2800" dirty="0" smtClean="0"/>
              <a:t>Apply(</a:t>
            </a:r>
            <a:r>
              <a:rPr lang="el-GR" sz="2800" dirty="0"/>
              <a:t>Π</a:t>
            </a:r>
            <a:r>
              <a:rPr lang="en-US" sz="2800" dirty="0"/>
              <a:t>,C,R</a:t>
            </a:r>
            <a:r>
              <a:rPr lang="en-US" sz="2800" dirty="0" smtClean="0"/>
              <a:t>)</a:t>
            </a:r>
          </a:p>
          <a:p>
            <a:pPr lvl="1"/>
            <a:r>
              <a:rPr lang="en-US" sz="2000" dirty="0" smtClean="0"/>
              <a:t>The </a:t>
            </a:r>
            <a:r>
              <a:rPr lang="en-US" sz="2000" dirty="0"/>
              <a:t>configuration obtained by the (parallel) application of the multiset of rules R to the configuration C.</a:t>
            </a:r>
          </a:p>
          <a:p>
            <a:r>
              <a:rPr lang="en-US" sz="2800" dirty="0" smtClean="0"/>
              <a:t>Halt(</a:t>
            </a:r>
            <a:r>
              <a:rPr lang="el-GR" sz="2800" dirty="0"/>
              <a:t>Π</a:t>
            </a:r>
            <a:r>
              <a:rPr lang="en-US" sz="2800" dirty="0"/>
              <a:t>,C,</a:t>
            </a:r>
            <a:r>
              <a:rPr lang="el-GR" sz="2800" dirty="0"/>
              <a:t>δ</a:t>
            </a:r>
            <a:r>
              <a:rPr lang="en-US" sz="2800" dirty="0" smtClean="0"/>
              <a:t>)</a:t>
            </a:r>
          </a:p>
          <a:p>
            <a:pPr lvl="1"/>
            <a:r>
              <a:rPr lang="en-US" sz="2000" dirty="0"/>
              <a:t>The predicate that yields true if C is a halting configuration of  </a:t>
            </a:r>
            <a:r>
              <a:rPr lang="el-GR" sz="2000" dirty="0"/>
              <a:t>Π </a:t>
            </a:r>
            <a:r>
              <a:rPr lang="en-US" sz="2000" dirty="0"/>
              <a:t>evolving in the derivation mode </a:t>
            </a:r>
            <a:r>
              <a:rPr lang="el-GR" sz="2000" dirty="0"/>
              <a:t>δ</a:t>
            </a:r>
            <a:r>
              <a:rPr lang="en-US" sz="2000" dirty="0"/>
              <a:t>.</a:t>
            </a:r>
          </a:p>
          <a:p>
            <a:pPr lvl="1"/>
            <a:r>
              <a:rPr lang="en-US" sz="2000" dirty="0" smtClean="0"/>
              <a:t>Examples: </a:t>
            </a:r>
            <a:r>
              <a:rPr lang="en-US" sz="2000" i="1" dirty="0" smtClean="0"/>
              <a:t>total halting</a:t>
            </a:r>
            <a:r>
              <a:rPr lang="en-US" sz="2000" dirty="0" smtClean="0"/>
              <a:t> (no rule is applicable), </a:t>
            </a:r>
            <a:r>
              <a:rPr lang="en-US" sz="2000" i="1" dirty="0" smtClean="0"/>
              <a:t>signal halting</a:t>
            </a:r>
            <a:r>
              <a:rPr lang="en-US" sz="2000" dirty="0" smtClean="0"/>
              <a:t> (the configuration has some properties) and </a:t>
            </a:r>
            <a:r>
              <a:rPr lang="en-US" sz="2000" i="1" dirty="0" smtClean="0"/>
              <a:t>adult halting</a:t>
            </a:r>
            <a:r>
              <a:rPr lang="en-US" sz="2000" dirty="0" smtClean="0"/>
              <a:t> (no changes in the configuration occur).</a:t>
            </a:r>
          </a:p>
          <a:p>
            <a:r>
              <a:rPr lang="en-US" sz="2800" dirty="0" smtClean="0"/>
              <a:t>Result(</a:t>
            </a:r>
            <a:r>
              <a:rPr lang="el-GR" sz="2800" dirty="0"/>
              <a:t>Π</a:t>
            </a:r>
            <a:r>
              <a:rPr lang="en-US" sz="2800" dirty="0"/>
              <a:t>,C</a:t>
            </a:r>
            <a:r>
              <a:rPr lang="en-US" sz="2800" dirty="0" smtClean="0"/>
              <a:t>)</a:t>
            </a:r>
          </a:p>
          <a:p>
            <a:pPr lvl="1"/>
            <a:r>
              <a:rPr lang="en-US" sz="2000" dirty="0" smtClean="0"/>
              <a:t>The function </a:t>
            </a:r>
            <a:r>
              <a:rPr lang="en-US" sz="2000" dirty="0"/>
              <a:t>giving the result of the computation of </a:t>
            </a:r>
            <a:r>
              <a:rPr lang="el-GR" sz="2000" dirty="0"/>
              <a:t>Π</a:t>
            </a:r>
            <a:r>
              <a:rPr lang="en-US" sz="2000" dirty="0"/>
              <a:t>, </a:t>
            </a:r>
            <a:r>
              <a:rPr lang="en-US" sz="2000" dirty="0" smtClean="0"/>
              <a:t>at the </a:t>
            </a:r>
            <a:r>
              <a:rPr lang="en-US" sz="2000" dirty="0"/>
              <a:t>halting </a:t>
            </a:r>
            <a:r>
              <a:rPr lang="en-US" sz="2000" dirty="0" smtClean="0"/>
              <a:t>configuration.</a:t>
            </a:r>
            <a:endParaRPr lang="en-US" sz="2000" dirty="0"/>
          </a:p>
          <a:p>
            <a:pPr lvl="1"/>
            <a:r>
              <a:rPr lang="en-US" sz="2000" dirty="0" smtClean="0"/>
              <a:t>Examples: contents of some cell, terminal, finite ignoring.</a:t>
            </a:r>
            <a:endParaRPr lang="fr-FR" sz="2000" dirty="0"/>
          </a:p>
        </p:txBody>
      </p:sp>
    </p:spTree>
    <p:extLst>
      <p:ext uri="{BB962C8B-B14F-4D97-AF65-F5344CB8AC3E}">
        <p14:creationId xmlns:p14="http://schemas.microsoft.com/office/powerpoint/2010/main" val="850987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Derivation modes</a:t>
            </a:r>
            <a:endParaRPr lang="en-US" dirty="0"/>
          </a:p>
        </p:txBody>
      </p:sp>
      <p:sp>
        <p:nvSpPr>
          <p:cNvPr id="3" name="Espace réservé du contenu 2"/>
          <p:cNvSpPr>
            <a:spLocks noGrp="1"/>
          </p:cNvSpPr>
          <p:nvPr>
            <p:ph sz="quarter" idx="1"/>
          </p:nvPr>
        </p:nvSpPr>
        <p:spPr/>
        <p:txBody>
          <a:bodyPr/>
          <a:lstStyle/>
          <a:p>
            <a:r>
              <a:rPr lang="en-US" dirty="0" smtClean="0"/>
              <a:t>One of the most important parts of FF.</a:t>
            </a:r>
          </a:p>
          <a:p>
            <a:r>
              <a:rPr lang="en-US" dirty="0" smtClean="0"/>
              <a:t>The main observation that in most of the cases the evolution of the P system is not sequential (contrary to Petri nets).</a:t>
            </a:r>
          </a:p>
          <a:p>
            <a:r>
              <a:rPr lang="en-US" dirty="0" smtClean="0"/>
              <a:t>Hence, there is a need to express how the parallel execution is performed.</a:t>
            </a:r>
          </a:p>
          <a:p>
            <a:r>
              <a:rPr lang="en-US" dirty="0" smtClean="0"/>
              <a:t>Let us see some examples.</a:t>
            </a:r>
          </a:p>
          <a:p>
            <a:endParaRPr lang="en-US" dirty="0"/>
          </a:p>
        </p:txBody>
      </p:sp>
    </p:spTree>
    <p:extLst>
      <p:ext uri="{BB962C8B-B14F-4D97-AF65-F5344CB8AC3E}">
        <p14:creationId xmlns:p14="http://schemas.microsoft.com/office/powerpoint/2010/main" val="3603822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Sequential rule application</a:t>
            </a:r>
          </a:p>
        </p:txBody>
      </p:sp>
      <p:sp>
        <p:nvSpPr>
          <p:cNvPr id="3" name="Espace réservé du contenu 2"/>
          <p:cNvSpPr>
            <a:spLocks noGrp="1"/>
          </p:cNvSpPr>
          <p:nvPr>
            <p:ph sz="quarter" idx="1"/>
          </p:nvPr>
        </p:nvSpPr>
        <p:spPr>
          <a:xfrm>
            <a:off x="1825752" y="1527048"/>
            <a:ext cx="8503920" cy="2117976"/>
          </a:xfrm>
        </p:spPr>
        <p:txBody>
          <a:bodyPr>
            <a:normAutofit/>
          </a:bodyPr>
          <a:lstStyle/>
          <a:p>
            <a:pPr marL="457200" lvl="1" indent="-457200">
              <a:buClr>
                <a:schemeClr val="accent1"/>
              </a:buClr>
              <a:buSzPct val="85000"/>
              <a:buFont typeface="+mj-lt"/>
              <a:buAutoNum type="arabicPeriod"/>
            </a:pPr>
            <a:r>
              <a:rPr lang="en-US" dirty="0"/>
              <a:t>a-&gt;</a:t>
            </a:r>
            <a:r>
              <a:rPr lang="en-US" dirty="0" err="1"/>
              <a:t>bc</a:t>
            </a:r>
            <a:r>
              <a:rPr lang="en-US" dirty="0"/>
              <a:t> </a:t>
            </a:r>
            <a:endParaRPr lang="en-US" dirty="0" smtClean="0"/>
          </a:p>
          <a:p>
            <a:pPr marL="457200" lvl="1" indent="-457200">
              <a:buClr>
                <a:schemeClr val="accent1"/>
              </a:buClr>
              <a:buSzPct val="85000"/>
              <a:buFont typeface="+mj-lt"/>
              <a:buAutoNum type="arabicPeriod"/>
            </a:pPr>
            <a:r>
              <a:rPr lang="en-US" dirty="0" err="1" smtClean="0"/>
              <a:t>aab</a:t>
            </a:r>
            <a:r>
              <a:rPr lang="en-US" dirty="0" smtClean="0"/>
              <a:t>-</a:t>
            </a:r>
            <a:r>
              <a:rPr lang="en-US" dirty="0"/>
              <a:t>&gt;</a:t>
            </a:r>
            <a:r>
              <a:rPr lang="en-US" dirty="0" smtClean="0"/>
              <a:t>ab</a:t>
            </a:r>
          </a:p>
          <a:p>
            <a:pPr marL="457200" lvl="1" indent="-457200">
              <a:buClr>
                <a:schemeClr val="accent1"/>
              </a:buClr>
              <a:buSzPct val="85000"/>
              <a:buFont typeface="+mj-lt"/>
              <a:buAutoNum type="arabicPeriod"/>
            </a:pPr>
            <a:r>
              <a:rPr lang="en-US" dirty="0" smtClean="0"/>
              <a:t>b-</a:t>
            </a:r>
            <a:r>
              <a:rPr lang="en-US" dirty="0"/>
              <a:t>&gt;</a:t>
            </a:r>
            <a:r>
              <a:rPr lang="en-US" dirty="0" smtClean="0"/>
              <a:t>aa </a:t>
            </a:r>
          </a:p>
          <a:p>
            <a:pPr marL="274320" lvl="1">
              <a:buClr>
                <a:schemeClr val="accent1"/>
              </a:buClr>
              <a:buSzPct val="85000"/>
              <a:buFont typeface="Wingdings 2"/>
              <a:buChar char=""/>
            </a:pPr>
            <a:r>
              <a:rPr lang="en-US" dirty="0" smtClean="0"/>
              <a:t>starting multiset </a:t>
            </a:r>
            <a:r>
              <a:rPr lang="en-US" dirty="0" err="1"/>
              <a:t>aabbc</a:t>
            </a:r>
            <a:r>
              <a:rPr lang="en-US" dirty="0"/>
              <a:t>:</a:t>
            </a:r>
            <a:br>
              <a:rPr lang="en-US" dirty="0"/>
            </a:br>
            <a:endParaRPr lang="fr-FR" dirty="0"/>
          </a:p>
        </p:txBody>
      </p:sp>
      <p:sp>
        <p:nvSpPr>
          <p:cNvPr id="4" name="ZoneTexte 3"/>
          <p:cNvSpPr txBox="1"/>
          <p:nvPr/>
        </p:nvSpPr>
        <p:spPr>
          <a:xfrm>
            <a:off x="2135560" y="4445496"/>
            <a:ext cx="301686" cy="369332"/>
          </a:xfrm>
          <a:prstGeom prst="rect">
            <a:avLst/>
          </a:prstGeom>
          <a:noFill/>
        </p:spPr>
        <p:txBody>
          <a:bodyPr wrap="none" rtlCol="0">
            <a:spAutoFit/>
          </a:bodyPr>
          <a:lstStyle/>
          <a:p>
            <a:r>
              <a:rPr lang="fr-FR" dirty="0"/>
              <a:t>a</a:t>
            </a:r>
          </a:p>
        </p:txBody>
      </p:sp>
      <p:sp>
        <p:nvSpPr>
          <p:cNvPr id="5" name="ZoneTexte 4"/>
          <p:cNvSpPr txBox="1"/>
          <p:nvPr/>
        </p:nvSpPr>
        <p:spPr>
          <a:xfrm>
            <a:off x="2575992" y="4445496"/>
            <a:ext cx="301686" cy="369332"/>
          </a:xfrm>
          <a:prstGeom prst="rect">
            <a:avLst/>
          </a:prstGeom>
          <a:noFill/>
        </p:spPr>
        <p:txBody>
          <a:bodyPr wrap="none" rtlCol="0">
            <a:spAutoFit/>
          </a:bodyPr>
          <a:lstStyle/>
          <a:p>
            <a:r>
              <a:rPr lang="fr-FR" dirty="0"/>
              <a:t>a</a:t>
            </a:r>
          </a:p>
        </p:txBody>
      </p:sp>
      <p:sp>
        <p:nvSpPr>
          <p:cNvPr id="6" name="ZoneTexte 5"/>
          <p:cNvSpPr txBox="1"/>
          <p:nvPr/>
        </p:nvSpPr>
        <p:spPr>
          <a:xfrm>
            <a:off x="2991272" y="4445496"/>
            <a:ext cx="314510" cy="369332"/>
          </a:xfrm>
          <a:prstGeom prst="rect">
            <a:avLst/>
          </a:prstGeom>
          <a:noFill/>
        </p:spPr>
        <p:txBody>
          <a:bodyPr wrap="none" rtlCol="0">
            <a:spAutoFit/>
          </a:bodyPr>
          <a:lstStyle/>
          <a:p>
            <a:r>
              <a:rPr lang="fr-FR" dirty="0"/>
              <a:t>b</a:t>
            </a:r>
          </a:p>
        </p:txBody>
      </p:sp>
      <p:sp>
        <p:nvSpPr>
          <p:cNvPr id="7" name="ZoneTexte 6"/>
          <p:cNvSpPr txBox="1"/>
          <p:nvPr/>
        </p:nvSpPr>
        <p:spPr>
          <a:xfrm>
            <a:off x="3431704" y="4445496"/>
            <a:ext cx="314510" cy="369332"/>
          </a:xfrm>
          <a:prstGeom prst="rect">
            <a:avLst/>
          </a:prstGeom>
          <a:noFill/>
        </p:spPr>
        <p:txBody>
          <a:bodyPr wrap="none" rtlCol="0">
            <a:spAutoFit/>
          </a:bodyPr>
          <a:lstStyle/>
          <a:p>
            <a:r>
              <a:rPr lang="fr-FR" dirty="0"/>
              <a:t>b</a:t>
            </a:r>
          </a:p>
        </p:txBody>
      </p:sp>
      <p:sp>
        <p:nvSpPr>
          <p:cNvPr id="8" name="ZoneTexte 7"/>
          <p:cNvSpPr txBox="1"/>
          <p:nvPr/>
        </p:nvSpPr>
        <p:spPr>
          <a:xfrm>
            <a:off x="3887760" y="4445496"/>
            <a:ext cx="288862" cy="369332"/>
          </a:xfrm>
          <a:prstGeom prst="rect">
            <a:avLst/>
          </a:prstGeom>
          <a:noFill/>
        </p:spPr>
        <p:txBody>
          <a:bodyPr wrap="none" rtlCol="0">
            <a:spAutoFit/>
          </a:bodyPr>
          <a:lstStyle/>
          <a:p>
            <a:r>
              <a:rPr lang="fr-FR" dirty="0"/>
              <a:t>c</a:t>
            </a:r>
          </a:p>
        </p:txBody>
      </p:sp>
      <p:sp>
        <p:nvSpPr>
          <p:cNvPr id="10" name="ZoneTexte 9"/>
          <p:cNvSpPr txBox="1"/>
          <p:nvPr/>
        </p:nvSpPr>
        <p:spPr>
          <a:xfrm>
            <a:off x="2569580" y="4445496"/>
            <a:ext cx="314510" cy="369332"/>
          </a:xfrm>
          <a:prstGeom prst="rect">
            <a:avLst/>
          </a:prstGeom>
          <a:noFill/>
        </p:spPr>
        <p:txBody>
          <a:bodyPr wrap="none" rtlCol="0">
            <a:spAutoFit/>
          </a:bodyPr>
          <a:lstStyle/>
          <a:p>
            <a:r>
              <a:rPr lang="fr-FR" dirty="0"/>
              <a:t>b</a:t>
            </a:r>
          </a:p>
        </p:txBody>
      </p:sp>
      <p:sp>
        <p:nvSpPr>
          <p:cNvPr id="11" name="ZoneTexte 10"/>
          <p:cNvSpPr txBox="1"/>
          <p:nvPr/>
        </p:nvSpPr>
        <p:spPr>
          <a:xfrm>
            <a:off x="4318168" y="4453324"/>
            <a:ext cx="288862" cy="369332"/>
          </a:xfrm>
          <a:prstGeom prst="rect">
            <a:avLst/>
          </a:prstGeom>
          <a:noFill/>
        </p:spPr>
        <p:txBody>
          <a:bodyPr wrap="none" rtlCol="0">
            <a:spAutoFit/>
          </a:bodyPr>
          <a:lstStyle/>
          <a:p>
            <a:r>
              <a:rPr lang="fr-FR" dirty="0"/>
              <a:t>c</a:t>
            </a:r>
          </a:p>
        </p:txBody>
      </p:sp>
      <p:sp>
        <p:nvSpPr>
          <p:cNvPr id="12" name="ZoneTexte 11"/>
          <p:cNvSpPr txBox="1"/>
          <p:nvPr/>
        </p:nvSpPr>
        <p:spPr>
          <a:xfrm>
            <a:off x="2135560" y="5085184"/>
            <a:ext cx="301686" cy="369332"/>
          </a:xfrm>
          <a:prstGeom prst="rect">
            <a:avLst/>
          </a:prstGeom>
          <a:noFill/>
        </p:spPr>
        <p:txBody>
          <a:bodyPr wrap="none" rtlCol="0">
            <a:spAutoFit/>
          </a:bodyPr>
          <a:lstStyle/>
          <a:p>
            <a:r>
              <a:rPr lang="fr-FR" dirty="0"/>
              <a:t>a</a:t>
            </a:r>
          </a:p>
        </p:txBody>
      </p:sp>
      <p:sp>
        <p:nvSpPr>
          <p:cNvPr id="13" name="ZoneTexte 12"/>
          <p:cNvSpPr txBox="1"/>
          <p:nvPr/>
        </p:nvSpPr>
        <p:spPr>
          <a:xfrm>
            <a:off x="2575992" y="5085184"/>
            <a:ext cx="301686" cy="369332"/>
          </a:xfrm>
          <a:prstGeom prst="rect">
            <a:avLst/>
          </a:prstGeom>
          <a:noFill/>
        </p:spPr>
        <p:txBody>
          <a:bodyPr wrap="none" rtlCol="0">
            <a:spAutoFit/>
          </a:bodyPr>
          <a:lstStyle/>
          <a:p>
            <a:r>
              <a:rPr lang="fr-FR" dirty="0"/>
              <a:t>a</a:t>
            </a:r>
          </a:p>
        </p:txBody>
      </p:sp>
      <p:sp>
        <p:nvSpPr>
          <p:cNvPr id="14" name="ZoneTexte 13"/>
          <p:cNvSpPr txBox="1"/>
          <p:nvPr/>
        </p:nvSpPr>
        <p:spPr>
          <a:xfrm>
            <a:off x="2991272" y="5085184"/>
            <a:ext cx="314510" cy="369332"/>
          </a:xfrm>
          <a:prstGeom prst="rect">
            <a:avLst/>
          </a:prstGeom>
          <a:noFill/>
        </p:spPr>
        <p:txBody>
          <a:bodyPr wrap="none" rtlCol="0">
            <a:spAutoFit/>
          </a:bodyPr>
          <a:lstStyle/>
          <a:p>
            <a:r>
              <a:rPr lang="fr-FR" dirty="0"/>
              <a:t>b</a:t>
            </a:r>
          </a:p>
        </p:txBody>
      </p:sp>
      <p:sp>
        <p:nvSpPr>
          <p:cNvPr id="15" name="ZoneTexte 14"/>
          <p:cNvSpPr txBox="1"/>
          <p:nvPr/>
        </p:nvSpPr>
        <p:spPr>
          <a:xfrm>
            <a:off x="3431704" y="5085184"/>
            <a:ext cx="314510" cy="369332"/>
          </a:xfrm>
          <a:prstGeom prst="rect">
            <a:avLst/>
          </a:prstGeom>
          <a:noFill/>
        </p:spPr>
        <p:txBody>
          <a:bodyPr wrap="none" rtlCol="0">
            <a:spAutoFit/>
          </a:bodyPr>
          <a:lstStyle/>
          <a:p>
            <a:r>
              <a:rPr lang="fr-FR" dirty="0"/>
              <a:t>b</a:t>
            </a:r>
          </a:p>
        </p:txBody>
      </p:sp>
      <p:sp>
        <p:nvSpPr>
          <p:cNvPr id="16" name="ZoneTexte 15"/>
          <p:cNvSpPr txBox="1"/>
          <p:nvPr/>
        </p:nvSpPr>
        <p:spPr>
          <a:xfrm>
            <a:off x="3887760" y="5085184"/>
            <a:ext cx="288862" cy="369332"/>
          </a:xfrm>
          <a:prstGeom prst="rect">
            <a:avLst/>
          </a:prstGeom>
          <a:noFill/>
        </p:spPr>
        <p:txBody>
          <a:bodyPr wrap="none" rtlCol="0">
            <a:spAutoFit/>
          </a:bodyPr>
          <a:lstStyle/>
          <a:p>
            <a:r>
              <a:rPr lang="fr-FR" dirty="0"/>
              <a:t>c</a:t>
            </a:r>
          </a:p>
        </p:txBody>
      </p:sp>
      <p:sp>
        <p:nvSpPr>
          <p:cNvPr id="19" name="ZoneTexte 18"/>
          <p:cNvSpPr txBox="1"/>
          <p:nvPr/>
        </p:nvSpPr>
        <p:spPr>
          <a:xfrm>
            <a:off x="2135560" y="5725611"/>
            <a:ext cx="301686" cy="369332"/>
          </a:xfrm>
          <a:prstGeom prst="rect">
            <a:avLst/>
          </a:prstGeom>
          <a:noFill/>
        </p:spPr>
        <p:txBody>
          <a:bodyPr wrap="none" rtlCol="0">
            <a:spAutoFit/>
          </a:bodyPr>
          <a:lstStyle/>
          <a:p>
            <a:r>
              <a:rPr lang="fr-FR" dirty="0"/>
              <a:t>a</a:t>
            </a:r>
          </a:p>
        </p:txBody>
      </p:sp>
      <p:sp>
        <p:nvSpPr>
          <p:cNvPr id="20" name="ZoneTexte 19"/>
          <p:cNvSpPr txBox="1"/>
          <p:nvPr/>
        </p:nvSpPr>
        <p:spPr>
          <a:xfrm>
            <a:off x="2575992" y="5725611"/>
            <a:ext cx="301686" cy="369332"/>
          </a:xfrm>
          <a:prstGeom prst="rect">
            <a:avLst/>
          </a:prstGeom>
          <a:noFill/>
        </p:spPr>
        <p:txBody>
          <a:bodyPr wrap="none" rtlCol="0">
            <a:spAutoFit/>
          </a:bodyPr>
          <a:lstStyle/>
          <a:p>
            <a:r>
              <a:rPr lang="fr-FR" dirty="0"/>
              <a:t>a</a:t>
            </a:r>
          </a:p>
        </p:txBody>
      </p:sp>
      <p:sp>
        <p:nvSpPr>
          <p:cNvPr id="21" name="ZoneTexte 20"/>
          <p:cNvSpPr txBox="1"/>
          <p:nvPr/>
        </p:nvSpPr>
        <p:spPr>
          <a:xfrm>
            <a:off x="2991272" y="5725611"/>
            <a:ext cx="314510" cy="369332"/>
          </a:xfrm>
          <a:prstGeom prst="rect">
            <a:avLst/>
          </a:prstGeom>
          <a:noFill/>
        </p:spPr>
        <p:txBody>
          <a:bodyPr wrap="none" rtlCol="0">
            <a:spAutoFit/>
          </a:bodyPr>
          <a:lstStyle/>
          <a:p>
            <a:r>
              <a:rPr lang="fr-FR" dirty="0"/>
              <a:t>b</a:t>
            </a:r>
          </a:p>
        </p:txBody>
      </p:sp>
      <p:sp>
        <p:nvSpPr>
          <p:cNvPr id="22" name="ZoneTexte 21"/>
          <p:cNvSpPr txBox="1"/>
          <p:nvPr/>
        </p:nvSpPr>
        <p:spPr>
          <a:xfrm>
            <a:off x="3431704" y="5725611"/>
            <a:ext cx="314510" cy="369332"/>
          </a:xfrm>
          <a:prstGeom prst="rect">
            <a:avLst/>
          </a:prstGeom>
          <a:noFill/>
        </p:spPr>
        <p:txBody>
          <a:bodyPr wrap="none" rtlCol="0">
            <a:spAutoFit/>
          </a:bodyPr>
          <a:lstStyle/>
          <a:p>
            <a:r>
              <a:rPr lang="fr-FR" dirty="0"/>
              <a:t>b</a:t>
            </a:r>
          </a:p>
        </p:txBody>
      </p:sp>
      <p:sp>
        <p:nvSpPr>
          <p:cNvPr id="23" name="ZoneTexte 22"/>
          <p:cNvSpPr txBox="1"/>
          <p:nvPr/>
        </p:nvSpPr>
        <p:spPr>
          <a:xfrm>
            <a:off x="3887760" y="5725611"/>
            <a:ext cx="288862" cy="369332"/>
          </a:xfrm>
          <a:prstGeom prst="rect">
            <a:avLst/>
          </a:prstGeom>
          <a:noFill/>
        </p:spPr>
        <p:txBody>
          <a:bodyPr wrap="none" rtlCol="0">
            <a:spAutoFit/>
          </a:bodyPr>
          <a:lstStyle/>
          <a:p>
            <a:r>
              <a:rPr lang="fr-FR" dirty="0"/>
              <a:t>c</a:t>
            </a:r>
          </a:p>
        </p:txBody>
      </p:sp>
      <p:sp>
        <p:nvSpPr>
          <p:cNvPr id="26" name="ZoneTexte 25"/>
          <p:cNvSpPr txBox="1"/>
          <p:nvPr/>
        </p:nvSpPr>
        <p:spPr>
          <a:xfrm>
            <a:off x="2884090" y="5725611"/>
            <a:ext cx="301686" cy="369332"/>
          </a:xfrm>
          <a:prstGeom prst="rect">
            <a:avLst/>
          </a:prstGeom>
          <a:noFill/>
        </p:spPr>
        <p:txBody>
          <a:bodyPr wrap="none" rtlCol="0">
            <a:spAutoFit/>
          </a:bodyPr>
          <a:lstStyle/>
          <a:p>
            <a:r>
              <a:rPr lang="fr-FR" dirty="0"/>
              <a:t>a</a:t>
            </a:r>
          </a:p>
        </p:txBody>
      </p:sp>
      <p:sp>
        <p:nvSpPr>
          <p:cNvPr id="27" name="ZoneTexte 26"/>
          <p:cNvSpPr txBox="1"/>
          <p:nvPr/>
        </p:nvSpPr>
        <p:spPr>
          <a:xfrm>
            <a:off x="3165778" y="5725611"/>
            <a:ext cx="301686" cy="369332"/>
          </a:xfrm>
          <a:prstGeom prst="rect">
            <a:avLst/>
          </a:prstGeom>
          <a:noFill/>
        </p:spPr>
        <p:txBody>
          <a:bodyPr wrap="none" rtlCol="0">
            <a:spAutoFit/>
          </a:bodyPr>
          <a:lstStyle/>
          <a:p>
            <a:r>
              <a:rPr lang="fr-FR" dirty="0"/>
              <a:t>a</a:t>
            </a:r>
          </a:p>
        </p:txBody>
      </p:sp>
    </p:spTree>
    <p:extLst>
      <p:ext uri="{BB962C8B-B14F-4D97-AF65-F5344CB8AC3E}">
        <p14:creationId xmlns:p14="http://schemas.microsoft.com/office/powerpoint/2010/main" val="314673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par>
                          <p:cTn id="9" fill="hold">
                            <p:stCondLst>
                              <p:cond delay="500"/>
                            </p:stCondLst>
                            <p:childTnLst>
                              <p:par>
                                <p:cTn id="10" presetID="38" presetClass="entr" presetSubtype="0" accel="50000" fill="hold" grpId="0" nodeType="afterEffect">
                                  <p:stCondLst>
                                    <p:cond delay="0"/>
                                  </p:stCondLst>
                                  <p:iterate type="lt">
                                    <p:tmPct val="50000"/>
                                  </p:iterate>
                                  <p:childTnLst>
                                    <p:set>
                                      <p:cBhvr>
                                        <p:cTn id="11" dur="1" fill="hold">
                                          <p:stCondLst>
                                            <p:cond delay="0"/>
                                          </p:stCondLst>
                                        </p:cTn>
                                        <p:tgtEl>
                                          <p:spTgt spid="10"/>
                                        </p:tgtEl>
                                        <p:attrNameLst>
                                          <p:attrName>style.visibility</p:attrName>
                                        </p:attrNameLst>
                                      </p:cBhvr>
                                      <p:to>
                                        <p:strVal val="visible"/>
                                      </p:to>
                                    </p:set>
                                    <p:set>
                                      <p:cBhvr>
                                        <p:cTn id="12" dur="455" fill="hold">
                                          <p:stCondLst>
                                            <p:cond delay="0"/>
                                          </p:stCondLst>
                                        </p:cTn>
                                        <p:tgtEl>
                                          <p:spTgt spid="10"/>
                                        </p:tgtEl>
                                        <p:attrNameLst>
                                          <p:attrName>style.rotation</p:attrName>
                                        </p:attrNameLst>
                                      </p:cBhvr>
                                      <p:to>
                                        <p:strVal val="-45.0"/>
                                      </p:to>
                                    </p:set>
                                    <p:anim calcmode="lin" valueType="num">
                                      <p:cBhvr>
                                        <p:cTn id="13" dur="455" fill="hold">
                                          <p:stCondLst>
                                            <p:cond delay="455"/>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10"/>
                                        </p:tgtEl>
                                        <p:attrNameLst>
                                          <p:attrName>ppt_y</p:attrName>
                                        </p:attrNameLst>
                                      </p:cBhvr>
                                      <p:tavLst>
                                        <p:tav tm="0">
                                          <p:val>
                                            <p:strVal val="#ppt_y-(0.354*#ppt_w-0.172*#ppt_h)"/>
                                          </p:val>
                                        </p:tav>
                                        <p:tav tm="100000">
                                          <p:val>
                                            <p:strVal val="#ppt_y"/>
                                          </p:val>
                                        </p:tav>
                                      </p:tavLst>
                                    </p:anim>
                                  </p:childTnLst>
                                </p:cTn>
                              </p:par>
                              <p:par>
                                <p:cTn id="17" presetID="38" presetClass="entr" presetSubtype="0" accel="50000" fill="hold" grpId="0" nodeType="withEffect">
                                  <p:stCondLst>
                                    <p:cond delay="0"/>
                                  </p:stCondLst>
                                  <p:iterate type="lt">
                                    <p:tmPct val="50000"/>
                                  </p:iterate>
                                  <p:childTnLst>
                                    <p:set>
                                      <p:cBhvr>
                                        <p:cTn id="18" dur="1" fill="hold">
                                          <p:stCondLst>
                                            <p:cond delay="0"/>
                                          </p:stCondLst>
                                        </p:cTn>
                                        <p:tgtEl>
                                          <p:spTgt spid="11"/>
                                        </p:tgtEl>
                                        <p:attrNameLst>
                                          <p:attrName>style.visibility</p:attrName>
                                        </p:attrNameLst>
                                      </p:cBhvr>
                                      <p:to>
                                        <p:strVal val="visible"/>
                                      </p:to>
                                    </p:set>
                                    <p:set>
                                      <p:cBhvr>
                                        <p:cTn id="19" dur="455" fill="hold">
                                          <p:stCondLst>
                                            <p:cond delay="0"/>
                                          </p:stCondLst>
                                        </p:cTn>
                                        <p:tgtEl>
                                          <p:spTgt spid="11"/>
                                        </p:tgtEl>
                                        <p:attrNameLst>
                                          <p:attrName>style.rotation</p:attrName>
                                        </p:attrNameLst>
                                      </p:cBhvr>
                                      <p:to>
                                        <p:strVal val="-45.0"/>
                                      </p:to>
                                    </p:set>
                                    <p:anim calcmode="lin" valueType="num">
                                      <p:cBhvr>
                                        <p:cTn id="20" dur="455" fill="hold">
                                          <p:stCondLst>
                                            <p:cond delay="455"/>
                                          </p:stCondLst>
                                        </p:cTn>
                                        <p:tgtEl>
                                          <p:spTgt spid="11"/>
                                        </p:tgtEl>
                                        <p:attrNameLst>
                                          <p:attrName>style.rotation</p:attrName>
                                        </p:attrNameLst>
                                      </p:cBhvr>
                                      <p:tavLst>
                                        <p:tav tm="0">
                                          <p:val>
                                            <p:fltVal val="-45"/>
                                          </p:val>
                                        </p:tav>
                                        <p:tav tm="69900">
                                          <p:val>
                                            <p:fltVal val="45"/>
                                          </p:val>
                                        </p:tav>
                                        <p:tav tm="100000">
                                          <p:val>
                                            <p:fltVal val="0"/>
                                          </p:val>
                                        </p:tav>
                                      </p:tavLst>
                                    </p:anim>
                                    <p:anim calcmode="lin" valueType="num">
                                      <p:cBhvr>
                                        <p:cTn id="21" dur="455" fill="hold">
                                          <p:stCondLst>
                                            <p:cond delay="0"/>
                                          </p:stCondLst>
                                        </p:cTn>
                                        <p:tgtEl>
                                          <p:spTgt spid="11"/>
                                        </p:tgtEl>
                                        <p:attrNameLst>
                                          <p:attrName>ppt_y</p:attrName>
                                        </p:attrNameLst>
                                      </p:cBhvr>
                                      <p:tavLst>
                                        <p:tav tm="0">
                                          <p:val>
                                            <p:strVal val="#ppt_y-1"/>
                                          </p:val>
                                        </p:tav>
                                        <p:tav tm="100000">
                                          <p:val>
                                            <p:strVal val="#ppt_y-(0.354*#ppt_w-0.172*#ppt_h)"/>
                                          </p:val>
                                        </p:tav>
                                      </p:tavLst>
                                    </p:anim>
                                    <p:anim calcmode="lin" valueType="num">
                                      <p:cBhvr>
                                        <p:cTn id="22" dur="156" decel="50000" autoRev="1" fill="hold">
                                          <p:stCondLst>
                                            <p:cond delay="455"/>
                                          </p:stCondLst>
                                        </p:cTn>
                                        <p:tgtEl>
                                          <p:spTgt spid="11"/>
                                        </p:tgtEl>
                                        <p:attrNameLst>
                                          <p:attrName>ppt_y</p:attrName>
                                        </p:attrNameLst>
                                      </p:cBhvr>
                                      <p:tavLst>
                                        <p:tav tm="0">
                                          <p:val>
                                            <p:strVal val="#ppt_y-(0.354*#ppt_w-0.172*#ppt_h)"/>
                                          </p:val>
                                        </p:tav>
                                        <p:tav tm="100000">
                                          <p:val>
                                            <p:strVal val="#ppt_y-(0.354*#ppt_w-0.172*#ppt_h)-#ppt_h/2"/>
                                          </p:val>
                                        </p:tav>
                                      </p:tavLst>
                                    </p:anim>
                                    <p:anim calcmode="lin" valueType="num">
                                      <p:cBhvr>
                                        <p:cTn id="23" dur="136" fill="hold">
                                          <p:stCondLst>
                                            <p:cond delay="864"/>
                                          </p:stCondLst>
                                        </p:cTn>
                                        <p:tgtEl>
                                          <p:spTgt spid="11"/>
                                        </p:tgtEl>
                                        <p:attrNameLst>
                                          <p:attrName>ppt_y</p:attrName>
                                        </p:attrNameLst>
                                      </p:cBhvr>
                                      <p:tavLst>
                                        <p:tav tm="0">
                                          <p:val>
                                            <p:strVal val="#ppt_y-(0.354*#ppt_w-0.172*#ppt_h)"/>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1"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2" nodeType="withEffect">
                                  <p:stCondLst>
                                    <p:cond delay="0"/>
                                  </p:stCondLst>
                                  <p:iterate type="lt">
                                    <p:tmPct val="0"/>
                                  </p:iterate>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2" nodeType="withEffect">
                                  <p:stCondLst>
                                    <p:cond delay="0"/>
                                  </p:stCondLst>
                                  <p:iterate type="lt">
                                    <p:tmPct val="0"/>
                                  </p:iterate>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0" nodeType="clickEffect">
                                  <p:stCondLst>
                                    <p:cond delay="0"/>
                                  </p:stCondLst>
                                  <p:childTnLst>
                                    <p:anim calcmode="lin" valueType="num">
                                      <p:cBhvr additive="base">
                                        <p:cTn id="44" dur="500"/>
                                        <p:tgtEl>
                                          <p:spTgt spid="12"/>
                                        </p:tgtEl>
                                        <p:attrNameLst>
                                          <p:attrName>ppt_x</p:attrName>
                                        </p:attrNameLst>
                                      </p:cBhvr>
                                      <p:tavLst>
                                        <p:tav tm="0">
                                          <p:val>
                                            <p:strVal val="ppt_x"/>
                                          </p:val>
                                        </p:tav>
                                        <p:tav tm="100000">
                                          <p:val>
                                            <p:strVal val="ppt_x"/>
                                          </p:val>
                                        </p:tav>
                                      </p:tavLst>
                                    </p:anim>
                                    <p:anim calcmode="lin" valueType="num">
                                      <p:cBhvr additive="base">
                                        <p:cTn id="45" dur="500"/>
                                        <p:tgtEl>
                                          <p:spTgt spid="12"/>
                                        </p:tgtEl>
                                        <p:attrNameLst>
                                          <p:attrName>ppt_y</p:attrName>
                                        </p:attrNameLst>
                                      </p:cBhvr>
                                      <p:tavLst>
                                        <p:tav tm="0">
                                          <p:val>
                                            <p:strVal val="ppt_y"/>
                                          </p:val>
                                        </p:tav>
                                        <p:tav tm="100000">
                                          <p:val>
                                            <p:strVal val="1+ppt_h/2"/>
                                          </p:val>
                                        </p:tav>
                                      </p:tavLst>
                                    </p:anim>
                                    <p:set>
                                      <p:cBhvr>
                                        <p:cTn id="46" dur="1" fill="hold">
                                          <p:stCondLst>
                                            <p:cond delay="499"/>
                                          </p:stCondLst>
                                        </p:cTn>
                                        <p:tgtEl>
                                          <p:spTgt spid="12"/>
                                        </p:tgtEl>
                                        <p:attrNameLst>
                                          <p:attrName>style.visibility</p:attrName>
                                        </p:attrNameLst>
                                      </p:cBhvr>
                                      <p:to>
                                        <p:strVal val="hidden"/>
                                      </p:to>
                                    </p:set>
                                  </p:childTnLst>
                                </p:cTn>
                              </p:par>
                              <p:par>
                                <p:cTn id="47" presetID="2" presetClass="exit" presetSubtype="4" fill="hold" grpId="0" nodeType="withEffect">
                                  <p:stCondLst>
                                    <p:cond delay="0"/>
                                  </p:stCondLst>
                                  <p:iterate type="lt">
                                    <p:tmPct val="0"/>
                                  </p:iterate>
                                  <p:childTnLst>
                                    <p:anim calcmode="lin" valueType="num">
                                      <p:cBhvr additive="base">
                                        <p:cTn id="48" dur="500"/>
                                        <p:tgtEl>
                                          <p:spTgt spid="13"/>
                                        </p:tgtEl>
                                        <p:attrNameLst>
                                          <p:attrName>ppt_x</p:attrName>
                                        </p:attrNameLst>
                                      </p:cBhvr>
                                      <p:tavLst>
                                        <p:tav tm="0">
                                          <p:val>
                                            <p:strVal val="ppt_x"/>
                                          </p:val>
                                        </p:tav>
                                        <p:tav tm="100000">
                                          <p:val>
                                            <p:strVal val="ppt_x"/>
                                          </p:val>
                                        </p:tav>
                                      </p:tavLst>
                                    </p:anim>
                                    <p:anim calcmode="lin" valueType="num">
                                      <p:cBhvr additive="base">
                                        <p:cTn id="49" dur="500"/>
                                        <p:tgtEl>
                                          <p:spTgt spid="13"/>
                                        </p:tgtEl>
                                        <p:attrNameLst>
                                          <p:attrName>ppt_y</p:attrName>
                                        </p:attrNameLst>
                                      </p:cBhvr>
                                      <p:tavLst>
                                        <p:tav tm="0">
                                          <p:val>
                                            <p:strVal val="ppt_y"/>
                                          </p:val>
                                        </p:tav>
                                        <p:tav tm="100000">
                                          <p:val>
                                            <p:strVal val="1+ppt_h/2"/>
                                          </p:val>
                                        </p:tav>
                                      </p:tavLst>
                                    </p:anim>
                                    <p:set>
                                      <p:cBhvr>
                                        <p:cTn id="50" dur="1" fill="hold">
                                          <p:stCondLst>
                                            <p:cond delay="499"/>
                                          </p:stCondLst>
                                        </p:cTn>
                                        <p:tgtEl>
                                          <p:spTgt spid="13"/>
                                        </p:tgtEl>
                                        <p:attrNameLst>
                                          <p:attrName>style.visibility</p:attrName>
                                        </p:attrNameLst>
                                      </p:cBhvr>
                                      <p:to>
                                        <p:strVal val="hidden"/>
                                      </p:to>
                                    </p:set>
                                  </p:childTnLst>
                                </p:cTn>
                              </p:par>
                              <p:par>
                                <p:cTn id="51" presetID="2" presetClass="exit" presetSubtype="4" fill="hold" grpId="0" nodeType="withEffect">
                                  <p:stCondLst>
                                    <p:cond delay="0"/>
                                  </p:stCondLst>
                                  <p:iterate type="lt">
                                    <p:tmPct val="0"/>
                                  </p:iterate>
                                  <p:childTnLst>
                                    <p:anim calcmode="lin" valueType="num">
                                      <p:cBhvr additive="base">
                                        <p:cTn id="52" dur="500"/>
                                        <p:tgtEl>
                                          <p:spTgt spid="14"/>
                                        </p:tgtEl>
                                        <p:attrNameLst>
                                          <p:attrName>ppt_x</p:attrName>
                                        </p:attrNameLst>
                                      </p:cBhvr>
                                      <p:tavLst>
                                        <p:tav tm="0">
                                          <p:val>
                                            <p:strVal val="ppt_x"/>
                                          </p:val>
                                        </p:tav>
                                        <p:tav tm="100000">
                                          <p:val>
                                            <p:strVal val="ppt_x"/>
                                          </p:val>
                                        </p:tav>
                                      </p:tavLst>
                                    </p:anim>
                                    <p:anim calcmode="lin" valueType="num">
                                      <p:cBhvr additive="base">
                                        <p:cTn id="53" dur="500"/>
                                        <p:tgtEl>
                                          <p:spTgt spid="14"/>
                                        </p:tgtEl>
                                        <p:attrNameLst>
                                          <p:attrName>ppt_y</p:attrName>
                                        </p:attrNameLst>
                                      </p:cBhvr>
                                      <p:tavLst>
                                        <p:tav tm="0">
                                          <p:val>
                                            <p:strVal val="ppt_y"/>
                                          </p:val>
                                        </p:tav>
                                        <p:tav tm="100000">
                                          <p:val>
                                            <p:strVal val="1+ppt_h/2"/>
                                          </p:val>
                                        </p:tav>
                                      </p:tavLst>
                                    </p:anim>
                                    <p:set>
                                      <p:cBhvr>
                                        <p:cTn id="54" dur="1" fill="hold">
                                          <p:stCondLst>
                                            <p:cond delay="499"/>
                                          </p:stCondLst>
                                        </p:cTn>
                                        <p:tgtEl>
                                          <p:spTgt spid="14"/>
                                        </p:tgtEl>
                                        <p:attrNameLst>
                                          <p:attrName>style.visibility</p:attrName>
                                        </p:attrNameLst>
                                      </p:cBhvr>
                                      <p:to>
                                        <p:strVal val="hidden"/>
                                      </p:to>
                                    </p:set>
                                  </p:childTnLst>
                                </p:cTn>
                              </p:par>
                            </p:childTnLst>
                          </p:cTn>
                        </p:par>
                        <p:par>
                          <p:cTn id="55" fill="hold">
                            <p:stCondLst>
                              <p:cond delay="500"/>
                            </p:stCondLst>
                            <p:childTnLst>
                              <p:par>
                                <p:cTn id="56" presetID="38" presetClass="entr" presetSubtype="0" accel="50000" fill="hold" grpId="1" nodeType="afterEffect">
                                  <p:stCondLst>
                                    <p:cond delay="0"/>
                                  </p:stCondLst>
                                  <p:iterate type="lt">
                                    <p:tmPct val="50000"/>
                                  </p:iterate>
                                  <p:childTnLst>
                                    <p:set>
                                      <p:cBhvr>
                                        <p:cTn id="57" dur="1" fill="hold">
                                          <p:stCondLst>
                                            <p:cond delay="0"/>
                                          </p:stCondLst>
                                        </p:cTn>
                                        <p:tgtEl>
                                          <p:spTgt spid="13"/>
                                        </p:tgtEl>
                                        <p:attrNameLst>
                                          <p:attrName>style.visibility</p:attrName>
                                        </p:attrNameLst>
                                      </p:cBhvr>
                                      <p:to>
                                        <p:strVal val="visible"/>
                                      </p:to>
                                    </p:set>
                                    <p:set>
                                      <p:cBhvr>
                                        <p:cTn id="58" dur="455" fill="hold">
                                          <p:stCondLst>
                                            <p:cond delay="0"/>
                                          </p:stCondLst>
                                        </p:cTn>
                                        <p:tgtEl>
                                          <p:spTgt spid="13"/>
                                        </p:tgtEl>
                                        <p:attrNameLst>
                                          <p:attrName>style.rotation</p:attrName>
                                        </p:attrNameLst>
                                      </p:cBhvr>
                                      <p:to>
                                        <p:strVal val="-45.0"/>
                                      </p:to>
                                    </p:set>
                                    <p:anim calcmode="lin" valueType="num">
                                      <p:cBhvr>
                                        <p:cTn id="59" dur="455" fill="hold">
                                          <p:stCondLst>
                                            <p:cond delay="455"/>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60" dur="455"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61" dur="156" decel="50000" autoRev="1" fill="hold">
                                          <p:stCondLst>
                                            <p:cond delay="455"/>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62" dur="136" fill="hold">
                                          <p:stCondLst>
                                            <p:cond delay="864"/>
                                          </p:stCondLst>
                                        </p:cTn>
                                        <p:tgtEl>
                                          <p:spTgt spid="13"/>
                                        </p:tgtEl>
                                        <p:attrNameLst>
                                          <p:attrName>ppt_y</p:attrName>
                                        </p:attrNameLst>
                                      </p:cBhvr>
                                      <p:tavLst>
                                        <p:tav tm="0">
                                          <p:val>
                                            <p:strVal val="#ppt_y-(0.354*#ppt_w-0.172*#ppt_h)"/>
                                          </p:val>
                                        </p:tav>
                                        <p:tav tm="100000">
                                          <p:val>
                                            <p:strVal val="#ppt_y"/>
                                          </p:val>
                                        </p:tav>
                                      </p:tavLst>
                                    </p:anim>
                                  </p:childTnLst>
                                </p:cTn>
                              </p:par>
                              <p:par>
                                <p:cTn id="63" presetID="38" presetClass="entr" presetSubtype="0" accel="50000" fill="hold" grpId="1" nodeType="withEffect">
                                  <p:stCondLst>
                                    <p:cond delay="0"/>
                                  </p:stCondLst>
                                  <p:iterate type="lt">
                                    <p:tmPct val="50000"/>
                                  </p:iterate>
                                  <p:childTnLst>
                                    <p:set>
                                      <p:cBhvr>
                                        <p:cTn id="64" dur="1" fill="hold">
                                          <p:stCondLst>
                                            <p:cond delay="0"/>
                                          </p:stCondLst>
                                        </p:cTn>
                                        <p:tgtEl>
                                          <p:spTgt spid="14"/>
                                        </p:tgtEl>
                                        <p:attrNameLst>
                                          <p:attrName>style.visibility</p:attrName>
                                        </p:attrNameLst>
                                      </p:cBhvr>
                                      <p:to>
                                        <p:strVal val="visible"/>
                                      </p:to>
                                    </p:set>
                                    <p:set>
                                      <p:cBhvr>
                                        <p:cTn id="65" dur="455" fill="hold">
                                          <p:stCondLst>
                                            <p:cond delay="0"/>
                                          </p:stCondLst>
                                        </p:cTn>
                                        <p:tgtEl>
                                          <p:spTgt spid="14"/>
                                        </p:tgtEl>
                                        <p:attrNameLst>
                                          <p:attrName>style.rotation</p:attrName>
                                        </p:attrNameLst>
                                      </p:cBhvr>
                                      <p:to>
                                        <p:strVal val="-45.0"/>
                                      </p:to>
                                    </p:set>
                                    <p:anim calcmode="lin" valueType="num">
                                      <p:cBhvr>
                                        <p:cTn id="66"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67"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68"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69"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xit" presetSubtype="4" fill="hold" grpId="0" nodeType="clickEffect">
                                  <p:stCondLst>
                                    <p:cond delay="0"/>
                                  </p:stCondLst>
                                  <p:childTnLst>
                                    <p:anim calcmode="lin" valueType="num">
                                      <p:cBhvr additive="base">
                                        <p:cTn id="90" dur="500"/>
                                        <p:tgtEl>
                                          <p:spTgt spid="21"/>
                                        </p:tgtEl>
                                        <p:attrNameLst>
                                          <p:attrName>ppt_x</p:attrName>
                                        </p:attrNameLst>
                                      </p:cBhvr>
                                      <p:tavLst>
                                        <p:tav tm="0">
                                          <p:val>
                                            <p:strVal val="ppt_x"/>
                                          </p:val>
                                        </p:tav>
                                        <p:tav tm="100000">
                                          <p:val>
                                            <p:strVal val="ppt_x"/>
                                          </p:val>
                                        </p:tav>
                                      </p:tavLst>
                                    </p:anim>
                                    <p:anim calcmode="lin" valueType="num">
                                      <p:cBhvr additive="base">
                                        <p:cTn id="91" dur="500"/>
                                        <p:tgtEl>
                                          <p:spTgt spid="21"/>
                                        </p:tgtEl>
                                        <p:attrNameLst>
                                          <p:attrName>ppt_y</p:attrName>
                                        </p:attrNameLst>
                                      </p:cBhvr>
                                      <p:tavLst>
                                        <p:tav tm="0">
                                          <p:val>
                                            <p:strVal val="ppt_y"/>
                                          </p:val>
                                        </p:tav>
                                        <p:tav tm="100000">
                                          <p:val>
                                            <p:strVal val="1+ppt_h/2"/>
                                          </p:val>
                                        </p:tav>
                                      </p:tavLst>
                                    </p:anim>
                                    <p:set>
                                      <p:cBhvr>
                                        <p:cTn id="92" dur="1" fill="hold">
                                          <p:stCondLst>
                                            <p:cond delay="499"/>
                                          </p:stCondLst>
                                        </p:cTn>
                                        <p:tgtEl>
                                          <p:spTgt spid="21"/>
                                        </p:tgtEl>
                                        <p:attrNameLst>
                                          <p:attrName>style.visibility</p:attrName>
                                        </p:attrNameLst>
                                      </p:cBhvr>
                                      <p:to>
                                        <p:strVal val="hidden"/>
                                      </p:to>
                                    </p:set>
                                  </p:childTnLst>
                                </p:cTn>
                              </p:par>
                            </p:childTnLst>
                          </p:cTn>
                        </p:par>
                        <p:par>
                          <p:cTn id="93" fill="hold">
                            <p:stCondLst>
                              <p:cond delay="500"/>
                            </p:stCondLst>
                            <p:childTnLst>
                              <p:par>
                                <p:cTn id="94" presetID="38" presetClass="entr" presetSubtype="0" accel="50000" fill="hold" grpId="0" nodeType="afterEffect">
                                  <p:stCondLst>
                                    <p:cond delay="0"/>
                                  </p:stCondLst>
                                  <p:iterate type="lt">
                                    <p:tmPct val="50000"/>
                                  </p:iterate>
                                  <p:childTnLst>
                                    <p:set>
                                      <p:cBhvr>
                                        <p:cTn id="95" dur="1" fill="hold">
                                          <p:stCondLst>
                                            <p:cond delay="0"/>
                                          </p:stCondLst>
                                        </p:cTn>
                                        <p:tgtEl>
                                          <p:spTgt spid="26"/>
                                        </p:tgtEl>
                                        <p:attrNameLst>
                                          <p:attrName>style.visibility</p:attrName>
                                        </p:attrNameLst>
                                      </p:cBhvr>
                                      <p:to>
                                        <p:strVal val="visible"/>
                                      </p:to>
                                    </p:set>
                                    <p:set>
                                      <p:cBhvr>
                                        <p:cTn id="96" dur="455" fill="hold">
                                          <p:stCondLst>
                                            <p:cond delay="0"/>
                                          </p:stCondLst>
                                        </p:cTn>
                                        <p:tgtEl>
                                          <p:spTgt spid="26"/>
                                        </p:tgtEl>
                                        <p:attrNameLst>
                                          <p:attrName>style.rotation</p:attrName>
                                        </p:attrNameLst>
                                      </p:cBhvr>
                                      <p:to>
                                        <p:strVal val="-45.0"/>
                                      </p:to>
                                    </p:set>
                                    <p:anim calcmode="lin" valueType="num">
                                      <p:cBhvr>
                                        <p:cTn id="97" dur="455" fill="hold">
                                          <p:stCondLst>
                                            <p:cond delay="455"/>
                                          </p:stCondLst>
                                        </p:cTn>
                                        <p:tgtEl>
                                          <p:spTgt spid="26"/>
                                        </p:tgtEl>
                                        <p:attrNameLst>
                                          <p:attrName>style.rotation</p:attrName>
                                        </p:attrNameLst>
                                      </p:cBhvr>
                                      <p:tavLst>
                                        <p:tav tm="0">
                                          <p:val>
                                            <p:fltVal val="-45"/>
                                          </p:val>
                                        </p:tav>
                                        <p:tav tm="69900">
                                          <p:val>
                                            <p:fltVal val="45"/>
                                          </p:val>
                                        </p:tav>
                                        <p:tav tm="100000">
                                          <p:val>
                                            <p:fltVal val="0"/>
                                          </p:val>
                                        </p:tav>
                                      </p:tavLst>
                                    </p:anim>
                                    <p:anim calcmode="lin" valueType="num">
                                      <p:cBhvr>
                                        <p:cTn id="98" dur="455" fill="hold">
                                          <p:stCondLst>
                                            <p:cond delay="0"/>
                                          </p:stCondLst>
                                        </p:cTn>
                                        <p:tgtEl>
                                          <p:spTgt spid="26"/>
                                        </p:tgtEl>
                                        <p:attrNameLst>
                                          <p:attrName>ppt_y</p:attrName>
                                        </p:attrNameLst>
                                      </p:cBhvr>
                                      <p:tavLst>
                                        <p:tav tm="0">
                                          <p:val>
                                            <p:strVal val="#ppt_y-1"/>
                                          </p:val>
                                        </p:tav>
                                        <p:tav tm="100000">
                                          <p:val>
                                            <p:strVal val="#ppt_y-(0.354*#ppt_w-0.172*#ppt_h)"/>
                                          </p:val>
                                        </p:tav>
                                      </p:tavLst>
                                    </p:anim>
                                    <p:anim calcmode="lin" valueType="num">
                                      <p:cBhvr>
                                        <p:cTn id="99" dur="156" decel="50000" autoRev="1" fill="hold">
                                          <p:stCondLst>
                                            <p:cond delay="455"/>
                                          </p:stCondLst>
                                        </p:cTn>
                                        <p:tgtEl>
                                          <p:spTgt spid="26"/>
                                        </p:tgtEl>
                                        <p:attrNameLst>
                                          <p:attrName>ppt_y</p:attrName>
                                        </p:attrNameLst>
                                      </p:cBhvr>
                                      <p:tavLst>
                                        <p:tav tm="0">
                                          <p:val>
                                            <p:strVal val="#ppt_y-(0.354*#ppt_w-0.172*#ppt_h)"/>
                                          </p:val>
                                        </p:tav>
                                        <p:tav tm="100000">
                                          <p:val>
                                            <p:strVal val="#ppt_y-(0.354*#ppt_w-0.172*#ppt_h)-#ppt_h/2"/>
                                          </p:val>
                                        </p:tav>
                                      </p:tavLst>
                                    </p:anim>
                                    <p:anim calcmode="lin" valueType="num">
                                      <p:cBhvr>
                                        <p:cTn id="100" dur="136" fill="hold">
                                          <p:stCondLst>
                                            <p:cond delay="864"/>
                                          </p:stCondLst>
                                        </p:cTn>
                                        <p:tgtEl>
                                          <p:spTgt spid="26"/>
                                        </p:tgtEl>
                                        <p:attrNameLst>
                                          <p:attrName>ppt_y</p:attrName>
                                        </p:attrNameLst>
                                      </p:cBhvr>
                                      <p:tavLst>
                                        <p:tav tm="0">
                                          <p:val>
                                            <p:strVal val="#ppt_y-(0.354*#ppt_w-0.172*#ppt_h)"/>
                                          </p:val>
                                        </p:tav>
                                        <p:tav tm="100000">
                                          <p:val>
                                            <p:strVal val="#ppt_y"/>
                                          </p:val>
                                        </p:tav>
                                      </p:tavLst>
                                    </p:anim>
                                  </p:childTnLst>
                                </p:cTn>
                              </p:par>
                              <p:par>
                                <p:cTn id="101" presetID="38" presetClass="entr" presetSubtype="0" accel="50000" fill="hold" grpId="0" nodeType="withEffect">
                                  <p:stCondLst>
                                    <p:cond delay="0"/>
                                  </p:stCondLst>
                                  <p:iterate type="lt">
                                    <p:tmPct val="50000"/>
                                  </p:iterate>
                                  <p:childTnLst>
                                    <p:set>
                                      <p:cBhvr>
                                        <p:cTn id="102" dur="1" fill="hold">
                                          <p:stCondLst>
                                            <p:cond delay="0"/>
                                          </p:stCondLst>
                                        </p:cTn>
                                        <p:tgtEl>
                                          <p:spTgt spid="27"/>
                                        </p:tgtEl>
                                        <p:attrNameLst>
                                          <p:attrName>style.visibility</p:attrName>
                                        </p:attrNameLst>
                                      </p:cBhvr>
                                      <p:to>
                                        <p:strVal val="visible"/>
                                      </p:to>
                                    </p:set>
                                    <p:set>
                                      <p:cBhvr>
                                        <p:cTn id="103" dur="455" fill="hold">
                                          <p:stCondLst>
                                            <p:cond delay="0"/>
                                          </p:stCondLst>
                                        </p:cTn>
                                        <p:tgtEl>
                                          <p:spTgt spid="27"/>
                                        </p:tgtEl>
                                        <p:attrNameLst>
                                          <p:attrName>style.rotation</p:attrName>
                                        </p:attrNameLst>
                                      </p:cBhvr>
                                      <p:to>
                                        <p:strVal val="-45.0"/>
                                      </p:to>
                                    </p:set>
                                    <p:anim calcmode="lin" valueType="num">
                                      <p:cBhvr>
                                        <p:cTn id="104" dur="455" fill="hold">
                                          <p:stCondLst>
                                            <p:cond delay="455"/>
                                          </p:stCondLst>
                                        </p:cTn>
                                        <p:tgtEl>
                                          <p:spTgt spid="27"/>
                                        </p:tgtEl>
                                        <p:attrNameLst>
                                          <p:attrName>style.rotation</p:attrName>
                                        </p:attrNameLst>
                                      </p:cBhvr>
                                      <p:tavLst>
                                        <p:tav tm="0">
                                          <p:val>
                                            <p:fltVal val="-45"/>
                                          </p:val>
                                        </p:tav>
                                        <p:tav tm="69900">
                                          <p:val>
                                            <p:fltVal val="45"/>
                                          </p:val>
                                        </p:tav>
                                        <p:tav tm="100000">
                                          <p:val>
                                            <p:fltVal val="0"/>
                                          </p:val>
                                        </p:tav>
                                      </p:tavLst>
                                    </p:anim>
                                    <p:anim calcmode="lin" valueType="num">
                                      <p:cBhvr>
                                        <p:cTn id="105" dur="455" fill="hold">
                                          <p:stCondLst>
                                            <p:cond delay="0"/>
                                          </p:stCondLst>
                                        </p:cTn>
                                        <p:tgtEl>
                                          <p:spTgt spid="27"/>
                                        </p:tgtEl>
                                        <p:attrNameLst>
                                          <p:attrName>ppt_y</p:attrName>
                                        </p:attrNameLst>
                                      </p:cBhvr>
                                      <p:tavLst>
                                        <p:tav tm="0">
                                          <p:val>
                                            <p:strVal val="#ppt_y-1"/>
                                          </p:val>
                                        </p:tav>
                                        <p:tav tm="100000">
                                          <p:val>
                                            <p:strVal val="#ppt_y-(0.354*#ppt_w-0.172*#ppt_h)"/>
                                          </p:val>
                                        </p:tav>
                                      </p:tavLst>
                                    </p:anim>
                                    <p:anim calcmode="lin" valueType="num">
                                      <p:cBhvr>
                                        <p:cTn id="106" dur="156" decel="50000" autoRev="1" fill="hold">
                                          <p:stCondLst>
                                            <p:cond delay="455"/>
                                          </p:stCondLst>
                                        </p:cTn>
                                        <p:tgtEl>
                                          <p:spTgt spid="27"/>
                                        </p:tgtEl>
                                        <p:attrNameLst>
                                          <p:attrName>ppt_y</p:attrName>
                                        </p:attrNameLst>
                                      </p:cBhvr>
                                      <p:tavLst>
                                        <p:tav tm="0">
                                          <p:val>
                                            <p:strVal val="#ppt_y-(0.354*#ppt_w-0.172*#ppt_h)"/>
                                          </p:val>
                                        </p:tav>
                                        <p:tav tm="100000">
                                          <p:val>
                                            <p:strVal val="#ppt_y-(0.354*#ppt_w-0.172*#ppt_h)-#ppt_h/2"/>
                                          </p:val>
                                        </p:tav>
                                      </p:tavLst>
                                    </p:anim>
                                    <p:anim calcmode="lin" valueType="num">
                                      <p:cBhvr>
                                        <p:cTn id="107" dur="136" fill="hold">
                                          <p:stCondLst>
                                            <p:cond delay="864"/>
                                          </p:stCondLst>
                                        </p:cTn>
                                        <p:tgtEl>
                                          <p:spTgt spid="27"/>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2" grpId="1"/>
      <p:bldP spid="13" grpId="0"/>
      <p:bldP spid="13" grpId="1"/>
      <p:bldP spid="13" grpId="2"/>
      <p:bldP spid="14" grpId="0"/>
      <p:bldP spid="14" grpId="1"/>
      <p:bldP spid="14" grpId="2"/>
      <p:bldP spid="15" grpId="0"/>
      <p:bldP spid="16" grpId="0"/>
      <p:bldP spid="19" grpId="0"/>
      <p:bldP spid="20" grpId="0"/>
      <p:bldP spid="21" grpId="0"/>
      <p:bldP spid="21" grpId="1"/>
      <p:bldP spid="22" grpId="0"/>
      <p:bldP spid="23"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Parallel rule application</a:t>
            </a:r>
          </a:p>
        </p:txBody>
      </p:sp>
      <p:sp>
        <p:nvSpPr>
          <p:cNvPr id="3" name="Espace réservé du contenu 2"/>
          <p:cNvSpPr>
            <a:spLocks noGrp="1"/>
          </p:cNvSpPr>
          <p:nvPr>
            <p:ph sz="quarter" idx="1"/>
          </p:nvPr>
        </p:nvSpPr>
        <p:spPr>
          <a:xfrm>
            <a:off x="1825752" y="1527048"/>
            <a:ext cx="8503920" cy="2406008"/>
          </a:xfrm>
        </p:spPr>
        <p:txBody>
          <a:bodyPr>
            <a:normAutofit/>
          </a:bodyPr>
          <a:lstStyle/>
          <a:p>
            <a:pPr marL="0" lvl="1" indent="0">
              <a:buClr>
                <a:schemeClr val="accent1"/>
              </a:buClr>
              <a:buSzPct val="85000"/>
              <a:buNone/>
            </a:pPr>
            <a:r>
              <a:rPr lang="en-US" dirty="0"/>
              <a:t>Applying rules in parallel</a:t>
            </a:r>
            <a:r>
              <a:rPr lang="en-US" dirty="0" smtClean="0"/>
              <a:t>…</a:t>
            </a:r>
          </a:p>
          <a:p>
            <a:pPr marL="457200" lvl="1" indent="-457200">
              <a:buClr>
                <a:schemeClr val="accent1"/>
              </a:buClr>
              <a:buSzPct val="85000"/>
              <a:buFont typeface="+mj-lt"/>
              <a:buAutoNum type="arabicPeriod"/>
            </a:pPr>
            <a:r>
              <a:rPr lang="en-US" dirty="0" smtClean="0"/>
              <a:t>a-</a:t>
            </a:r>
            <a:r>
              <a:rPr lang="en-US" dirty="0"/>
              <a:t>&gt;</a:t>
            </a:r>
            <a:r>
              <a:rPr lang="en-US" dirty="0" err="1"/>
              <a:t>bc</a:t>
            </a:r>
            <a:r>
              <a:rPr lang="en-US" dirty="0"/>
              <a:t> </a:t>
            </a:r>
            <a:endParaRPr lang="en-US" dirty="0" smtClean="0"/>
          </a:p>
          <a:p>
            <a:pPr marL="457200" lvl="1" indent="-457200">
              <a:buClr>
                <a:schemeClr val="accent1"/>
              </a:buClr>
              <a:buSzPct val="85000"/>
              <a:buFont typeface="+mj-lt"/>
              <a:buAutoNum type="arabicPeriod"/>
            </a:pPr>
            <a:r>
              <a:rPr lang="en-US" dirty="0" err="1" smtClean="0"/>
              <a:t>aab</a:t>
            </a:r>
            <a:r>
              <a:rPr lang="en-US" dirty="0" smtClean="0"/>
              <a:t>-</a:t>
            </a:r>
            <a:r>
              <a:rPr lang="en-US" dirty="0"/>
              <a:t>&gt;</a:t>
            </a:r>
            <a:r>
              <a:rPr lang="en-US" dirty="0" smtClean="0"/>
              <a:t>ab</a:t>
            </a:r>
          </a:p>
          <a:p>
            <a:pPr marL="457200" lvl="1" indent="-457200">
              <a:buClr>
                <a:schemeClr val="accent1"/>
              </a:buClr>
              <a:buSzPct val="85000"/>
              <a:buFont typeface="+mj-lt"/>
              <a:buAutoNum type="arabicPeriod"/>
            </a:pPr>
            <a:r>
              <a:rPr lang="en-US" dirty="0" smtClean="0"/>
              <a:t>b-</a:t>
            </a:r>
            <a:r>
              <a:rPr lang="en-US" dirty="0"/>
              <a:t>&gt;</a:t>
            </a:r>
            <a:r>
              <a:rPr lang="en-US" dirty="0" smtClean="0"/>
              <a:t>aa </a:t>
            </a:r>
          </a:p>
          <a:p>
            <a:pPr marL="274320" lvl="1">
              <a:buClr>
                <a:schemeClr val="accent1"/>
              </a:buClr>
              <a:buSzPct val="85000"/>
              <a:buFont typeface="Wingdings 2"/>
              <a:buChar char=""/>
            </a:pPr>
            <a:r>
              <a:rPr lang="en-US" dirty="0" smtClean="0"/>
              <a:t>starting multiset </a:t>
            </a:r>
            <a:r>
              <a:rPr lang="en-US" dirty="0" err="1"/>
              <a:t>aabbc</a:t>
            </a:r>
            <a:r>
              <a:rPr lang="en-US" dirty="0" smtClean="0"/>
              <a:t>:</a:t>
            </a:r>
            <a:endParaRPr lang="fr-FR" dirty="0"/>
          </a:p>
        </p:txBody>
      </p:sp>
      <p:sp>
        <p:nvSpPr>
          <p:cNvPr id="44" name="ZoneTexte 43"/>
          <p:cNvSpPr txBox="1"/>
          <p:nvPr/>
        </p:nvSpPr>
        <p:spPr>
          <a:xfrm>
            <a:off x="2163455" y="4551404"/>
            <a:ext cx="301686" cy="369332"/>
          </a:xfrm>
          <a:prstGeom prst="rect">
            <a:avLst/>
          </a:prstGeom>
          <a:noFill/>
        </p:spPr>
        <p:txBody>
          <a:bodyPr wrap="none" rtlCol="0">
            <a:spAutoFit/>
          </a:bodyPr>
          <a:lstStyle/>
          <a:p>
            <a:r>
              <a:rPr lang="fr-FR" dirty="0"/>
              <a:t>a</a:t>
            </a:r>
          </a:p>
        </p:txBody>
      </p:sp>
      <p:sp>
        <p:nvSpPr>
          <p:cNvPr id="45" name="ZoneTexte 44"/>
          <p:cNvSpPr txBox="1"/>
          <p:nvPr/>
        </p:nvSpPr>
        <p:spPr>
          <a:xfrm>
            <a:off x="2603887" y="4551404"/>
            <a:ext cx="301686" cy="369332"/>
          </a:xfrm>
          <a:prstGeom prst="rect">
            <a:avLst/>
          </a:prstGeom>
          <a:noFill/>
        </p:spPr>
        <p:txBody>
          <a:bodyPr wrap="none" rtlCol="0">
            <a:spAutoFit/>
          </a:bodyPr>
          <a:lstStyle/>
          <a:p>
            <a:r>
              <a:rPr lang="fr-FR" dirty="0"/>
              <a:t>a</a:t>
            </a:r>
          </a:p>
        </p:txBody>
      </p:sp>
      <p:sp>
        <p:nvSpPr>
          <p:cNvPr id="46" name="ZoneTexte 45"/>
          <p:cNvSpPr txBox="1"/>
          <p:nvPr/>
        </p:nvSpPr>
        <p:spPr>
          <a:xfrm>
            <a:off x="3019167" y="4551404"/>
            <a:ext cx="314510" cy="369332"/>
          </a:xfrm>
          <a:prstGeom prst="rect">
            <a:avLst/>
          </a:prstGeom>
          <a:noFill/>
        </p:spPr>
        <p:txBody>
          <a:bodyPr wrap="none" rtlCol="0">
            <a:spAutoFit/>
          </a:bodyPr>
          <a:lstStyle/>
          <a:p>
            <a:r>
              <a:rPr lang="fr-FR" dirty="0"/>
              <a:t>b</a:t>
            </a:r>
          </a:p>
        </p:txBody>
      </p:sp>
      <p:sp>
        <p:nvSpPr>
          <p:cNvPr id="47" name="ZoneTexte 46"/>
          <p:cNvSpPr txBox="1"/>
          <p:nvPr/>
        </p:nvSpPr>
        <p:spPr>
          <a:xfrm>
            <a:off x="3459599" y="4551404"/>
            <a:ext cx="314510" cy="369332"/>
          </a:xfrm>
          <a:prstGeom prst="rect">
            <a:avLst/>
          </a:prstGeom>
          <a:noFill/>
        </p:spPr>
        <p:txBody>
          <a:bodyPr wrap="none" rtlCol="0">
            <a:spAutoFit/>
          </a:bodyPr>
          <a:lstStyle/>
          <a:p>
            <a:r>
              <a:rPr lang="fr-FR" dirty="0"/>
              <a:t>b</a:t>
            </a:r>
          </a:p>
        </p:txBody>
      </p:sp>
      <p:sp>
        <p:nvSpPr>
          <p:cNvPr id="48" name="ZoneTexte 47"/>
          <p:cNvSpPr txBox="1"/>
          <p:nvPr/>
        </p:nvSpPr>
        <p:spPr>
          <a:xfrm>
            <a:off x="3915655" y="4551404"/>
            <a:ext cx="288862" cy="369332"/>
          </a:xfrm>
          <a:prstGeom prst="rect">
            <a:avLst/>
          </a:prstGeom>
          <a:noFill/>
        </p:spPr>
        <p:txBody>
          <a:bodyPr wrap="none" rtlCol="0">
            <a:spAutoFit/>
          </a:bodyPr>
          <a:lstStyle/>
          <a:p>
            <a:r>
              <a:rPr lang="fr-FR" dirty="0"/>
              <a:t>c</a:t>
            </a:r>
          </a:p>
        </p:txBody>
      </p:sp>
      <p:sp>
        <p:nvSpPr>
          <p:cNvPr id="49" name="ZoneTexte 48"/>
          <p:cNvSpPr txBox="1"/>
          <p:nvPr/>
        </p:nvSpPr>
        <p:spPr>
          <a:xfrm>
            <a:off x="7483282" y="4551404"/>
            <a:ext cx="545342" cy="369332"/>
          </a:xfrm>
          <a:prstGeom prst="rect">
            <a:avLst/>
          </a:prstGeom>
          <a:noFill/>
        </p:spPr>
        <p:txBody>
          <a:bodyPr wrap="none" rtlCol="0">
            <a:spAutoFit/>
          </a:bodyPr>
          <a:lstStyle/>
          <a:p>
            <a:r>
              <a:rPr lang="fr-FR" dirty="0"/>
              <a:t>r</a:t>
            </a:r>
            <a:r>
              <a:rPr lang="fr-FR" baseline="-25000" dirty="0"/>
              <a:t>2</a:t>
            </a:r>
            <a:r>
              <a:rPr lang="fr-FR" dirty="0"/>
              <a:t>r</a:t>
            </a:r>
            <a:r>
              <a:rPr lang="fr-FR" baseline="-25000" dirty="0"/>
              <a:t>3</a:t>
            </a:r>
          </a:p>
        </p:txBody>
      </p:sp>
      <p:sp>
        <p:nvSpPr>
          <p:cNvPr id="50" name="ZoneTexte 49"/>
          <p:cNvSpPr txBox="1"/>
          <p:nvPr/>
        </p:nvSpPr>
        <p:spPr>
          <a:xfrm>
            <a:off x="1851167" y="4551404"/>
            <a:ext cx="301686" cy="369332"/>
          </a:xfrm>
          <a:prstGeom prst="rect">
            <a:avLst/>
          </a:prstGeom>
          <a:noFill/>
        </p:spPr>
        <p:txBody>
          <a:bodyPr wrap="none" rtlCol="0">
            <a:spAutoFit/>
          </a:bodyPr>
          <a:lstStyle/>
          <a:p>
            <a:r>
              <a:rPr lang="fr-FR" dirty="0"/>
              <a:t>a</a:t>
            </a:r>
          </a:p>
        </p:txBody>
      </p:sp>
      <p:sp>
        <p:nvSpPr>
          <p:cNvPr id="54" name="ZoneTexte 53"/>
          <p:cNvSpPr txBox="1"/>
          <p:nvPr/>
        </p:nvSpPr>
        <p:spPr>
          <a:xfrm>
            <a:off x="2163455" y="4077072"/>
            <a:ext cx="301686" cy="369332"/>
          </a:xfrm>
          <a:prstGeom prst="rect">
            <a:avLst/>
          </a:prstGeom>
          <a:noFill/>
        </p:spPr>
        <p:txBody>
          <a:bodyPr wrap="none" rtlCol="0">
            <a:spAutoFit/>
          </a:bodyPr>
          <a:lstStyle/>
          <a:p>
            <a:r>
              <a:rPr lang="fr-FR" dirty="0"/>
              <a:t>a</a:t>
            </a:r>
          </a:p>
        </p:txBody>
      </p:sp>
      <p:sp>
        <p:nvSpPr>
          <p:cNvPr id="55" name="ZoneTexte 54"/>
          <p:cNvSpPr txBox="1"/>
          <p:nvPr/>
        </p:nvSpPr>
        <p:spPr>
          <a:xfrm>
            <a:off x="2603887" y="4077072"/>
            <a:ext cx="301686" cy="369332"/>
          </a:xfrm>
          <a:prstGeom prst="rect">
            <a:avLst/>
          </a:prstGeom>
          <a:noFill/>
        </p:spPr>
        <p:txBody>
          <a:bodyPr wrap="none" rtlCol="0">
            <a:spAutoFit/>
          </a:bodyPr>
          <a:lstStyle/>
          <a:p>
            <a:r>
              <a:rPr lang="fr-FR" dirty="0"/>
              <a:t>a</a:t>
            </a:r>
          </a:p>
        </p:txBody>
      </p:sp>
      <p:sp>
        <p:nvSpPr>
          <p:cNvPr id="56" name="ZoneTexte 55"/>
          <p:cNvSpPr txBox="1"/>
          <p:nvPr/>
        </p:nvSpPr>
        <p:spPr>
          <a:xfrm>
            <a:off x="3019167" y="4077072"/>
            <a:ext cx="314510" cy="369332"/>
          </a:xfrm>
          <a:prstGeom prst="rect">
            <a:avLst/>
          </a:prstGeom>
          <a:noFill/>
        </p:spPr>
        <p:txBody>
          <a:bodyPr wrap="none" rtlCol="0">
            <a:spAutoFit/>
          </a:bodyPr>
          <a:lstStyle/>
          <a:p>
            <a:r>
              <a:rPr lang="fr-FR" dirty="0"/>
              <a:t>b</a:t>
            </a:r>
          </a:p>
        </p:txBody>
      </p:sp>
      <p:sp>
        <p:nvSpPr>
          <p:cNvPr id="57" name="ZoneTexte 56"/>
          <p:cNvSpPr txBox="1"/>
          <p:nvPr/>
        </p:nvSpPr>
        <p:spPr>
          <a:xfrm>
            <a:off x="3459599" y="4077072"/>
            <a:ext cx="314510" cy="369332"/>
          </a:xfrm>
          <a:prstGeom prst="rect">
            <a:avLst/>
          </a:prstGeom>
          <a:noFill/>
        </p:spPr>
        <p:txBody>
          <a:bodyPr wrap="none" rtlCol="0">
            <a:spAutoFit/>
          </a:bodyPr>
          <a:lstStyle/>
          <a:p>
            <a:r>
              <a:rPr lang="fr-FR" dirty="0"/>
              <a:t>b</a:t>
            </a:r>
          </a:p>
        </p:txBody>
      </p:sp>
      <p:sp>
        <p:nvSpPr>
          <p:cNvPr id="58" name="ZoneTexte 57"/>
          <p:cNvSpPr txBox="1"/>
          <p:nvPr/>
        </p:nvSpPr>
        <p:spPr>
          <a:xfrm>
            <a:off x="3915655" y="4077072"/>
            <a:ext cx="288862" cy="369332"/>
          </a:xfrm>
          <a:prstGeom prst="rect">
            <a:avLst/>
          </a:prstGeom>
          <a:noFill/>
        </p:spPr>
        <p:txBody>
          <a:bodyPr wrap="none" rtlCol="0">
            <a:spAutoFit/>
          </a:bodyPr>
          <a:lstStyle/>
          <a:p>
            <a:r>
              <a:rPr lang="fr-FR" dirty="0"/>
              <a:t>c</a:t>
            </a:r>
          </a:p>
        </p:txBody>
      </p:sp>
      <p:sp>
        <p:nvSpPr>
          <p:cNvPr id="59" name="ZoneTexte 58"/>
          <p:cNvSpPr txBox="1"/>
          <p:nvPr/>
        </p:nvSpPr>
        <p:spPr>
          <a:xfrm>
            <a:off x="7483289" y="4077072"/>
            <a:ext cx="697627" cy="369332"/>
          </a:xfrm>
          <a:prstGeom prst="rect">
            <a:avLst/>
          </a:prstGeom>
          <a:noFill/>
        </p:spPr>
        <p:txBody>
          <a:bodyPr wrap="none" rtlCol="0">
            <a:spAutoFit/>
          </a:bodyPr>
          <a:lstStyle/>
          <a:p>
            <a:r>
              <a:rPr lang="fr-FR" dirty="0"/>
              <a:t>r</a:t>
            </a:r>
            <a:r>
              <a:rPr lang="fr-FR" baseline="-25000" dirty="0"/>
              <a:t>1</a:t>
            </a:r>
            <a:r>
              <a:rPr lang="fr-FR" baseline="30000" dirty="0"/>
              <a:t>2</a:t>
            </a:r>
            <a:r>
              <a:rPr lang="fr-FR" dirty="0"/>
              <a:t>r</a:t>
            </a:r>
            <a:r>
              <a:rPr lang="fr-FR" baseline="-25000" dirty="0"/>
              <a:t>3</a:t>
            </a:r>
            <a:r>
              <a:rPr lang="fr-FR" baseline="30000" dirty="0"/>
              <a:t>2</a:t>
            </a:r>
          </a:p>
        </p:txBody>
      </p:sp>
      <p:sp>
        <p:nvSpPr>
          <p:cNvPr id="60" name="ZoneTexte 59"/>
          <p:cNvSpPr txBox="1"/>
          <p:nvPr/>
        </p:nvSpPr>
        <p:spPr>
          <a:xfrm>
            <a:off x="1851167" y="4077072"/>
            <a:ext cx="301686" cy="369332"/>
          </a:xfrm>
          <a:prstGeom prst="rect">
            <a:avLst/>
          </a:prstGeom>
          <a:noFill/>
        </p:spPr>
        <p:txBody>
          <a:bodyPr wrap="none" rtlCol="0">
            <a:spAutoFit/>
          </a:bodyPr>
          <a:lstStyle/>
          <a:p>
            <a:r>
              <a:rPr lang="fr-FR" dirty="0"/>
              <a:t>a</a:t>
            </a:r>
          </a:p>
        </p:txBody>
      </p:sp>
      <p:sp>
        <p:nvSpPr>
          <p:cNvPr id="61" name="ZoneTexte 60"/>
          <p:cNvSpPr txBox="1"/>
          <p:nvPr/>
        </p:nvSpPr>
        <p:spPr>
          <a:xfrm>
            <a:off x="2371095" y="4082072"/>
            <a:ext cx="301686" cy="369332"/>
          </a:xfrm>
          <a:prstGeom prst="rect">
            <a:avLst/>
          </a:prstGeom>
          <a:noFill/>
        </p:spPr>
        <p:txBody>
          <a:bodyPr wrap="none" rtlCol="0">
            <a:spAutoFit/>
          </a:bodyPr>
          <a:lstStyle/>
          <a:p>
            <a:r>
              <a:rPr lang="fr-FR" dirty="0"/>
              <a:t>a</a:t>
            </a:r>
          </a:p>
        </p:txBody>
      </p:sp>
      <p:sp>
        <p:nvSpPr>
          <p:cNvPr id="62" name="ZoneTexte 61"/>
          <p:cNvSpPr txBox="1"/>
          <p:nvPr/>
        </p:nvSpPr>
        <p:spPr>
          <a:xfrm>
            <a:off x="4204517" y="4077072"/>
            <a:ext cx="288862" cy="369332"/>
          </a:xfrm>
          <a:prstGeom prst="rect">
            <a:avLst/>
          </a:prstGeom>
          <a:noFill/>
        </p:spPr>
        <p:txBody>
          <a:bodyPr wrap="none" rtlCol="0">
            <a:spAutoFit/>
          </a:bodyPr>
          <a:lstStyle/>
          <a:p>
            <a:r>
              <a:rPr lang="fr-FR" dirty="0"/>
              <a:t>c</a:t>
            </a:r>
          </a:p>
        </p:txBody>
      </p:sp>
      <p:sp>
        <p:nvSpPr>
          <p:cNvPr id="63" name="ZoneTexte 62"/>
          <p:cNvSpPr txBox="1"/>
          <p:nvPr/>
        </p:nvSpPr>
        <p:spPr>
          <a:xfrm>
            <a:off x="4481969" y="4077072"/>
            <a:ext cx="288862" cy="369332"/>
          </a:xfrm>
          <a:prstGeom prst="rect">
            <a:avLst/>
          </a:prstGeom>
          <a:noFill/>
        </p:spPr>
        <p:txBody>
          <a:bodyPr wrap="none" rtlCol="0">
            <a:spAutoFit/>
          </a:bodyPr>
          <a:lstStyle/>
          <a:p>
            <a:r>
              <a:rPr lang="fr-FR" dirty="0"/>
              <a:t>c</a:t>
            </a:r>
          </a:p>
        </p:txBody>
      </p:sp>
      <p:sp>
        <p:nvSpPr>
          <p:cNvPr id="69" name="ZoneTexte 68"/>
          <p:cNvSpPr txBox="1"/>
          <p:nvPr/>
        </p:nvSpPr>
        <p:spPr>
          <a:xfrm>
            <a:off x="7483289" y="5020736"/>
            <a:ext cx="524503" cy="369332"/>
          </a:xfrm>
          <a:prstGeom prst="rect">
            <a:avLst/>
          </a:prstGeom>
          <a:noFill/>
        </p:spPr>
        <p:txBody>
          <a:bodyPr wrap="none" rtlCol="0">
            <a:spAutoFit/>
          </a:bodyPr>
          <a:lstStyle/>
          <a:p>
            <a:r>
              <a:rPr lang="fr-FR" dirty="0"/>
              <a:t>r</a:t>
            </a:r>
            <a:r>
              <a:rPr lang="fr-FR" baseline="-25000" dirty="0"/>
              <a:t>1</a:t>
            </a:r>
            <a:r>
              <a:rPr lang="fr-FR" dirty="0"/>
              <a:t>r</a:t>
            </a:r>
            <a:r>
              <a:rPr lang="fr-FR" baseline="-25000" dirty="0"/>
              <a:t>3</a:t>
            </a:r>
          </a:p>
        </p:txBody>
      </p:sp>
      <p:sp>
        <p:nvSpPr>
          <p:cNvPr id="70" name="ZoneTexte 69"/>
          <p:cNvSpPr txBox="1"/>
          <p:nvPr/>
        </p:nvSpPr>
        <p:spPr>
          <a:xfrm>
            <a:off x="1851174" y="5020736"/>
            <a:ext cx="1003801" cy="369332"/>
          </a:xfrm>
          <a:prstGeom prst="rect">
            <a:avLst/>
          </a:prstGeom>
          <a:noFill/>
        </p:spPr>
        <p:txBody>
          <a:bodyPr wrap="none" rtlCol="0">
            <a:spAutoFit/>
          </a:bodyPr>
          <a:lstStyle/>
          <a:p>
            <a:r>
              <a:rPr lang="fr-FR" dirty="0" err="1"/>
              <a:t>aaabbcc</a:t>
            </a:r>
            <a:endParaRPr lang="fr-FR" dirty="0"/>
          </a:p>
        </p:txBody>
      </p:sp>
      <p:sp>
        <p:nvSpPr>
          <p:cNvPr id="71" name="ZoneTexte 70"/>
          <p:cNvSpPr txBox="1"/>
          <p:nvPr/>
        </p:nvSpPr>
        <p:spPr>
          <a:xfrm>
            <a:off x="7469120" y="5457656"/>
            <a:ext cx="450764" cy="369332"/>
          </a:xfrm>
          <a:prstGeom prst="rect">
            <a:avLst/>
          </a:prstGeom>
          <a:noFill/>
        </p:spPr>
        <p:txBody>
          <a:bodyPr wrap="none" rtlCol="0">
            <a:spAutoFit/>
          </a:bodyPr>
          <a:lstStyle/>
          <a:p>
            <a:r>
              <a:rPr lang="fr-FR" dirty="0"/>
              <a:t>r</a:t>
            </a:r>
            <a:r>
              <a:rPr lang="fr-FR" baseline="-25000" dirty="0"/>
              <a:t>3</a:t>
            </a:r>
            <a:r>
              <a:rPr lang="fr-FR" baseline="30000" dirty="0"/>
              <a:t>2</a:t>
            </a:r>
          </a:p>
        </p:txBody>
      </p:sp>
      <p:sp>
        <p:nvSpPr>
          <p:cNvPr id="72" name="ZoneTexte 71"/>
          <p:cNvSpPr txBox="1"/>
          <p:nvPr/>
        </p:nvSpPr>
        <p:spPr>
          <a:xfrm>
            <a:off x="1837012" y="5457656"/>
            <a:ext cx="886781" cy="369332"/>
          </a:xfrm>
          <a:prstGeom prst="rect">
            <a:avLst/>
          </a:prstGeom>
          <a:noFill/>
        </p:spPr>
        <p:txBody>
          <a:bodyPr wrap="none" rtlCol="0">
            <a:spAutoFit/>
          </a:bodyPr>
          <a:lstStyle/>
          <a:p>
            <a:r>
              <a:rPr lang="fr-FR" dirty="0" err="1"/>
              <a:t>aaaabc</a:t>
            </a:r>
            <a:endParaRPr lang="fr-FR" dirty="0"/>
          </a:p>
        </p:txBody>
      </p:sp>
      <p:sp>
        <p:nvSpPr>
          <p:cNvPr id="17" name="ZoneTexte 16"/>
          <p:cNvSpPr txBox="1"/>
          <p:nvPr/>
        </p:nvSpPr>
        <p:spPr>
          <a:xfrm>
            <a:off x="7477637" y="5894576"/>
            <a:ext cx="372218" cy="369332"/>
          </a:xfrm>
          <a:prstGeom prst="rect">
            <a:avLst/>
          </a:prstGeom>
          <a:noFill/>
        </p:spPr>
        <p:txBody>
          <a:bodyPr wrap="none" rtlCol="0">
            <a:spAutoFit/>
          </a:bodyPr>
          <a:lstStyle/>
          <a:p>
            <a:r>
              <a:rPr lang="fr-FR" dirty="0"/>
              <a:t>…</a:t>
            </a:r>
          </a:p>
        </p:txBody>
      </p:sp>
    </p:spTree>
    <p:extLst>
      <p:ext uri="{BB962C8B-B14F-4D97-AF65-F5344CB8AC3E}">
        <p14:creationId xmlns:p14="http://schemas.microsoft.com/office/powerpoint/2010/main" val="381101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1" nodeType="withEffect">
                                  <p:stCondLst>
                                    <p:cond delay="0"/>
                                  </p:stCondLst>
                                  <p:iterate type="lt">
                                    <p:tmPct val="0"/>
                                  </p:iterate>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iterate type="lt">
                                    <p:tmPct val="0"/>
                                  </p:iterate>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iterate type="lt">
                                    <p:tmPct val="0"/>
                                  </p:iterate>
                                  <p:childTnLst>
                                    <p:anim calcmode="lin" valueType="num">
                                      <p:cBhvr additive="base">
                                        <p:cTn id="28" dur="500"/>
                                        <p:tgtEl>
                                          <p:spTgt spid="56"/>
                                        </p:tgtEl>
                                        <p:attrNameLst>
                                          <p:attrName>ppt_x</p:attrName>
                                        </p:attrNameLst>
                                      </p:cBhvr>
                                      <p:tavLst>
                                        <p:tav tm="0">
                                          <p:val>
                                            <p:strVal val="ppt_x"/>
                                          </p:val>
                                        </p:tav>
                                        <p:tav tm="100000">
                                          <p:val>
                                            <p:strVal val="ppt_x"/>
                                          </p:val>
                                        </p:tav>
                                      </p:tavLst>
                                    </p:anim>
                                    <p:anim calcmode="lin" valueType="num">
                                      <p:cBhvr additive="base">
                                        <p:cTn id="29" dur="500"/>
                                        <p:tgtEl>
                                          <p:spTgt spid="56"/>
                                        </p:tgtEl>
                                        <p:attrNameLst>
                                          <p:attrName>ppt_y</p:attrName>
                                        </p:attrNameLst>
                                      </p:cBhvr>
                                      <p:tavLst>
                                        <p:tav tm="0">
                                          <p:val>
                                            <p:strVal val="ppt_y"/>
                                          </p:val>
                                        </p:tav>
                                        <p:tav tm="100000">
                                          <p:val>
                                            <p:strVal val="1+ppt_h/2"/>
                                          </p:val>
                                        </p:tav>
                                      </p:tavLst>
                                    </p:anim>
                                    <p:set>
                                      <p:cBhvr>
                                        <p:cTn id="30" dur="1" fill="hold">
                                          <p:stCondLst>
                                            <p:cond delay="499"/>
                                          </p:stCondLst>
                                        </p:cTn>
                                        <p:tgtEl>
                                          <p:spTgt spid="56"/>
                                        </p:tgtEl>
                                        <p:attrNameLst>
                                          <p:attrName>style.visibility</p:attrName>
                                        </p:attrNameLst>
                                      </p:cBhvr>
                                      <p:to>
                                        <p:strVal val="hidden"/>
                                      </p:to>
                                    </p:set>
                                  </p:childTnLst>
                                </p:cTn>
                              </p:par>
                              <p:par>
                                <p:cTn id="31" presetID="2" presetClass="exit" presetSubtype="4" fill="hold" grpId="0" nodeType="withEffect">
                                  <p:stCondLst>
                                    <p:cond delay="0"/>
                                  </p:stCondLst>
                                  <p:iterate type="lt">
                                    <p:tmPct val="0"/>
                                  </p:iterate>
                                  <p:childTnLst>
                                    <p:anim calcmode="lin" valueType="num">
                                      <p:cBhvr additive="base">
                                        <p:cTn id="32" dur="500"/>
                                        <p:tgtEl>
                                          <p:spTgt spid="57"/>
                                        </p:tgtEl>
                                        <p:attrNameLst>
                                          <p:attrName>ppt_x</p:attrName>
                                        </p:attrNameLst>
                                      </p:cBhvr>
                                      <p:tavLst>
                                        <p:tav tm="0">
                                          <p:val>
                                            <p:strVal val="ppt_x"/>
                                          </p:val>
                                        </p:tav>
                                        <p:tav tm="100000">
                                          <p:val>
                                            <p:strVal val="ppt_x"/>
                                          </p:val>
                                        </p:tav>
                                      </p:tavLst>
                                    </p:anim>
                                    <p:anim calcmode="lin" valueType="num">
                                      <p:cBhvr additive="base">
                                        <p:cTn id="33" dur="500"/>
                                        <p:tgtEl>
                                          <p:spTgt spid="57"/>
                                        </p:tgtEl>
                                        <p:attrNameLst>
                                          <p:attrName>ppt_y</p:attrName>
                                        </p:attrNameLst>
                                      </p:cBhvr>
                                      <p:tavLst>
                                        <p:tav tm="0">
                                          <p:val>
                                            <p:strVal val="ppt_y"/>
                                          </p:val>
                                        </p:tav>
                                        <p:tav tm="100000">
                                          <p:val>
                                            <p:strVal val="1+ppt_h/2"/>
                                          </p:val>
                                        </p:tav>
                                      </p:tavLst>
                                    </p:anim>
                                    <p:set>
                                      <p:cBhvr>
                                        <p:cTn id="34" dur="1" fill="hold">
                                          <p:stCondLst>
                                            <p:cond delay="499"/>
                                          </p:stCondLst>
                                        </p:cTn>
                                        <p:tgtEl>
                                          <p:spTgt spid="57"/>
                                        </p:tgtEl>
                                        <p:attrNameLst>
                                          <p:attrName>style.visibility</p:attrName>
                                        </p:attrNameLst>
                                      </p:cBhvr>
                                      <p:to>
                                        <p:strVal val="hidden"/>
                                      </p:to>
                                    </p:set>
                                  </p:childTnLst>
                                </p:cTn>
                              </p:par>
                              <p:par>
                                <p:cTn id="35" presetID="2" presetClass="exit" presetSubtype="4" fill="hold" grpId="1" nodeType="withEffect">
                                  <p:stCondLst>
                                    <p:cond delay="0"/>
                                  </p:stCondLst>
                                  <p:iterate type="lt">
                                    <p:tmPct val="0"/>
                                  </p:iterate>
                                  <p:childTnLst>
                                    <p:anim calcmode="lin" valueType="num">
                                      <p:cBhvr additive="base">
                                        <p:cTn id="36" dur="500"/>
                                        <p:tgtEl>
                                          <p:spTgt spid="54"/>
                                        </p:tgtEl>
                                        <p:attrNameLst>
                                          <p:attrName>ppt_x</p:attrName>
                                        </p:attrNameLst>
                                      </p:cBhvr>
                                      <p:tavLst>
                                        <p:tav tm="0">
                                          <p:val>
                                            <p:strVal val="ppt_x"/>
                                          </p:val>
                                        </p:tav>
                                        <p:tav tm="100000">
                                          <p:val>
                                            <p:strVal val="ppt_x"/>
                                          </p:val>
                                        </p:tav>
                                      </p:tavLst>
                                    </p:anim>
                                    <p:anim calcmode="lin" valueType="num">
                                      <p:cBhvr additive="base">
                                        <p:cTn id="37" dur="500"/>
                                        <p:tgtEl>
                                          <p:spTgt spid="54"/>
                                        </p:tgtEl>
                                        <p:attrNameLst>
                                          <p:attrName>ppt_y</p:attrName>
                                        </p:attrNameLst>
                                      </p:cBhvr>
                                      <p:tavLst>
                                        <p:tav tm="0">
                                          <p:val>
                                            <p:strVal val="ppt_y"/>
                                          </p:val>
                                        </p:tav>
                                        <p:tav tm="100000">
                                          <p:val>
                                            <p:strVal val="1+ppt_h/2"/>
                                          </p:val>
                                        </p:tav>
                                      </p:tavLst>
                                    </p:anim>
                                    <p:set>
                                      <p:cBhvr>
                                        <p:cTn id="38" dur="1" fill="hold">
                                          <p:stCondLst>
                                            <p:cond delay="499"/>
                                          </p:stCondLst>
                                        </p:cTn>
                                        <p:tgtEl>
                                          <p:spTgt spid="54"/>
                                        </p:tgtEl>
                                        <p:attrNameLst>
                                          <p:attrName>style.visibility</p:attrName>
                                        </p:attrNameLst>
                                      </p:cBhvr>
                                      <p:to>
                                        <p:strVal val="hidden"/>
                                      </p:to>
                                    </p:set>
                                  </p:childTnLst>
                                </p:cTn>
                              </p:par>
                              <p:par>
                                <p:cTn id="39" presetID="2" presetClass="exit" presetSubtype="4" fill="hold" grpId="1" nodeType="withEffect">
                                  <p:stCondLst>
                                    <p:cond delay="0"/>
                                  </p:stCondLst>
                                  <p:iterate type="lt">
                                    <p:tmPct val="0"/>
                                  </p:iterate>
                                  <p:childTnLst>
                                    <p:anim calcmode="lin" valueType="num">
                                      <p:cBhvr additive="base">
                                        <p:cTn id="40" dur="500"/>
                                        <p:tgtEl>
                                          <p:spTgt spid="55"/>
                                        </p:tgtEl>
                                        <p:attrNameLst>
                                          <p:attrName>ppt_x</p:attrName>
                                        </p:attrNameLst>
                                      </p:cBhvr>
                                      <p:tavLst>
                                        <p:tav tm="0">
                                          <p:val>
                                            <p:strVal val="ppt_x"/>
                                          </p:val>
                                        </p:tav>
                                        <p:tav tm="100000">
                                          <p:val>
                                            <p:strVal val="ppt_x"/>
                                          </p:val>
                                        </p:tav>
                                      </p:tavLst>
                                    </p:anim>
                                    <p:anim calcmode="lin" valueType="num">
                                      <p:cBhvr additive="base">
                                        <p:cTn id="41" dur="500"/>
                                        <p:tgtEl>
                                          <p:spTgt spid="55"/>
                                        </p:tgtEl>
                                        <p:attrNameLst>
                                          <p:attrName>ppt_y</p:attrName>
                                        </p:attrNameLst>
                                      </p:cBhvr>
                                      <p:tavLst>
                                        <p:tav tm="0">
                                          <p:val>
                                            <p:strVal val="ppt_y"/>
                                          </p:val>
                                        </p:tav>
                                        <p:tav tm="100000">
                                          <p:val>
                                            <p:strVal val="1+ppt_h/2"/>
                                          </p:val>
                                        </p:tav>
                                      </p:tavLst>
                                    </p:anim>
                                    <p:set>
                                      <p:cBhvr>
                                        <p:cTn id="42" dur="1" fill="hold">
                                          <p:stCondLst>
                                            <p:cond delay="499"/>
                                          </p:stCondLst>
                                        </p:cTn>
                                        <p:tgtEl>
                                          <p:spTgt spid="55"/>
                                        </p:tgtEl>
                                        <p:attrNameLst>
                                          <p:attrName>style.visibility</p:attrName>
                                        </p:attrNameLst>
                                      </p:cBhvr>
                                      <p:to>
                                        <p:strVal val="hidden"/>
                                      </p:to>
                                    </p:set>
                                  </p:childTnLst>
                                </p:cTn>
                              </p:par>
                            </p:childTnLst>
                          </p:cTn>
                        </p:par>
                        <p:par>
                          <p:cTn id="43" fill="hold">
                            <p:stCondLst>
                              <p:cond delay="500"/>
                            </p:stCondLst>
                            <p:childTnLst>
                              <p:par>
                                <p:cTn id="44" presetID="38" presetClass="entr" presetSubtype="0" accel="50000" fill="hold" grpId="0" nodeType="afterEffect">
                                  <p:stCondLst>
                                    <p:cond delay="0"/>
                                  </p:stCondLst>
                                  <p:iterate type="lt">
                                    <p:tmPct val="50000"/>
                                  </p:iterate>
                                  <p:childTnLst>
                                    <p:set>
                                      <p:cBhvr>
                                        <p:cTn id="45" dur="1" fill="hold">
                                          <p:stCondLst>
                                            <p:cond delay="0"/>
                                          </p:stCondLst>
                                        </p:cTn>
                                        <p:tgtEl>
                                          <p:spTgt spid="60"/>
                                        </p:tgtEl>
                                        <p:attrNameLst>
                                          <p:attrName>style.visibility</p:attrName>
                                        </p:attrNameLst>
                                      </p:cBhvr>
                                      <p:to>
                                        <p:strVal val="visible"/>
                                      </p:to>
                                    </p:set>
                                    <p:set>
                                      <p:cBhvr>
                                        <p:cTn id="46" dur="455" fill="hold">
                                          <p:stCondLst>
                                            <p:cond delay="0"/>
                                          </p:stCondLst>
                                        </p:cTn>
                                        <p:tgtEl>
                                          <p:spTgt spid="60"/>
                                        </p:tgtEl>
                                        <p:attrNameLst>
                                          <p:attrName>style.rotation</p:attrName>
                                        </p:attrNameLst>
                                      </p:cBhvr>
                                      <p:to>
                                        <p:strVal val="-45.0"/>
                                      </p:to>
                                    </p:set>
                                    <p:anim calcmode="lin" valueType="num">
                                      <p:cBhvr>
                                        <p:cTn id="47" dur="455" fill="hold">
                                          <p:stCondLst>
                                            <p:cond delay="455"/>
                                          </p:stCondLst>
                                        </p:cTn>
                                        <p:tgtEl>
                                          <p:spTgt spid="60"/>
                                        </p:tgtEl>
                                        <p:attrNameLst>
                                          <p:attrName>style.rotation</p:attrName>
                                        </p:attrNameLst>
                                      </p:cBhvr>
                                      <p:tavLst>
                                        <p:tav tm="0">
                                          <p:val>
                                            <p:fltVal val="-45"/>
                                          </p:val>
                                        </p:tav>
                                        <p:tav tm="69900">
                                          <p:val>
                                            <p:fltVal val="45"/>
                                          </p:val>
                                        </p:tav>
                                        <p:tav tm="100000">
                                          <p:val>
                                            <p:fltVal val="0"/>
                                          </p:val>
                                        </p:tav>
                                      </p:tavLst>
                                    </p:anim>
                                    <p:anim calcmode="lin" valueType="num">
                                      <p:cBhvr>
                                        <p:cTn id="48" dur="455" fill="hold">
                                          <p:stCondLst>
                                            <p:cond delay="0"/>
                                          </p:stCondLst>
                                        </p:cTn>
                                        <p:tgtEl>
                                          <p:spTgt spid="60"/>
                                        </p:tgtEl>
                                        <p:attrNameLst>
                                          <p:attrName>ppt_y</p:attrName>
                                        </p:attrNameLst>
                                      </p:cBhvr>
                                      <p:tavLst>
                                        <p:tav tm="0">
                                          <p:val>
                                            <p:strVal val="#ppt_y-1"/>
                                          </p:val>
                                        </p:tav>
                                        <p:tav tm="100000">
                                          <p:val>
                                            <p:strVal val="#ppt_y-(0.354*#ppt_w-0.172*#ppt_h)"/>
                                          </p:val>
                                        </p:tav>
                                      </p:tavLst>
                                    </p:anim>
                                    <p:anim calcmode="lin" valueType="num">
                                      <p:cBhvr>
                                        <p:cTn id="49" dur="156" decel="50000" autoRev="1" fill="hold">
                                          <p:stCondLst>
                                            <p:cond delay="455"/>
                                          </p:stCondLst>
                                        </p:cTn>
                                        <p:tgtEl>
                                          <p:spTgt spid="60"/>
                                        </p:tgtEl>
                                        <p:attrNameLst>
                                          <p:attrName>ppt_y</p:attrName>
                                        </p:attrNameLst>
                                      </p:cBhvr>
                                      <p:tavLst>
                                        <p:tav tm="0">
                                          <p:val>
                                            <p:strVal val="#ppt_y-(0.354*#ppt_w-0.172*#ppt_h)"/>
                                          </p:val>
                                        </p:tav>
                                        <p:tav tm="100000">
                                          <p:val>
                                            <p:strVal val="#ppt_y-(0.354*#ppt_w-0.172*#ppt_h)-#ppt_h/2"/>
                                          </p:val>
                                        </p:tav>
                                      </p:tavLst>
                                    </p:anim>
                                    <p:anim calcmode="lin" valueType="num">
                                      <p:cBhvr>
                                        <p:cTn id="50" dur="136" fill="hold">
                                          <p:stCondLst>
                                            <p:cond delay="864"/>
                                          </p:stCondLst>
                                        </p:cTn>
                                        <p:tgtEl>
                                          <p:spTgt spid="60"/>
                                        </p:tgtEl>
                                        <p:attrNameLst>
                                          <p:attrName>ppt_y</p:attrName>
                                        </p:attrNameLst>
                                      </p:cBhvr>
                                      <p:tavLst>
                                        <p:tav tm="0">
                                          <p:val>
                                            <p:strVal val="#ppt_y-(0.354*#ppt_w-0.172*#ppt_h)"/>
                                          </p:val>
                                        </p:tav>
                                        <p:tav tm="100000">
                                          <p:val>
                                            <p:strVal val="#ppt_y"/>
                                          </p:val>
                                        </p:tav>
                                      </p:tavLst>
                                    </p:anim>
                                  </p:childTnLst>
                                </p:cTn>
                              </p:par>
                              <p:par>
                                <p:cTn id="51" presetID="38" presetClass="entr" presetSubtype="0" accel="50000" fill="hold" grpId="2" nodeType="withEffect">
                                  <p:stCondLst>
                                    <p:cond delay="0"/>
                                  </p:stCondLst>
                                  <p:iterate type="lt">
                                    <p:tmPct val="50000"/>
                                  </p:iterate>
                                  <p:childTnLst>
                                    <p:set>
                                      <p:cBhvr>
                                        <p:cTn id="52" dur="1" fill="hold">
                                          <p:stCondLst>
                                            <p:cond delay="0"/>
                                          </p:stCondLst>
                                        </p:cTn>
                                        <p:tgtEl>
                                          <p:spTgt spid="56"/>
                                        </p:tgtEl>
                                        <p:attrNameLst>
                                          <p:attrName>style.visibility</p:attrName>
                                        </p:attrNameLst>
                                      </p:cBhvr>
                                      <p:to>
                                        <p:strVal val="visible"/>
                                      </p:to>
                                    </p:set>
                                    <p:set>
                                      <p:cBhvr>
                                        <p:cTn id="53" dur="455" fill="hold">
                                          <p:stCondLst>
                                            <p:cond delay="0"/>
                                          </p:stCondLst>
                                        </p:cTn>
                                        <p:tgtEl>
                                          <p:spTgt spid="56"/>
                                        </p:tgtEl>
                                        <p:attrNameLst>
                                          <p:attrName>style.rotation</p:attrName>
                                        </p:attrNameLst>
                                      </p:cBhvr>
                                      <p:to>
                                        <p:strVal val="-45.0"/>
                                      </p:to>
                                    </p:set>
                                    <p:anim calcmode="lin" valueType="num">
                                      <p:cBhvr>
                                        <p:cTn id="54" dur="455" fill="hold">
                                          <p:stCondLst>
                                            <p:cond delay="455"/>
                                          </p:stCondLst>
                                        </p:cTn>
                                        <p:tgtEl>
                                          <p:spTgt spid="56"/>
                                        </p:tgtEl>
                                        <p:attrNameLst>
                                          <p:attrName>style.rotation</p:attrName>
                                        </p:attrNameLst>
                                      </p:cBhvr>
                                      <p:tavLst>
                                        <p:tav tm="0">
                                          <p:val>
                                            <p:fltVal val="-45"/>
                                          </p:val>
                                        </p:tav>
                                        <p:tav tm="69900">
                                          <p:val>
                                            <p:fltVal val="45"/>
                                          </p:val>
                                        </p:tav>
                                        <p:tav tm="100000">
                                          <p:val>
                                            <p:fltVal val="0"/>
                                          </p:val>
                                        </p:tav>
                                      </p:tavLst>
                                    </p:anim>
                                    <p:anim calcmode="lin" valueType="num">
                                      <p:cBhvr>
                                        <p:cTn id="55" dur="455" fill="hold">
                                          <p:stCondLst>
                                            <p:cond delay="0"/>
                                          </p:stCondLst>
                                        </p:cTn>
                                        <p:tgtEl>
                                          <p:spTgt spid="56"/>
                                        </p:tgtEl>
                                        <p:attrNameLst>
                                          <p:attrName>ppt_y</p:attrName>
                                        </p:attrNameLst>
                                      </p:cBhvr>
                                      <p:tavLst>
                                        <p:tav tm="0">
                                          <p:val>
                                            <p:strVal val="#ppt_y-1"/>
                                          </p:val>
                                        </p:tav>
                                        <p:tav tm="100000">
                                          <p:val>
                                            <p:strVal val="#ppt_y-(0.354*#ppt_w-0.172*#ppt_h)"/>
                                          </p:val>
                                        </p:tav>
                                      </p:tavLst>
                                    </p:anim>
                                    <p:anim calcmode="lin" valueType="num">
                                      <p:cBhvr>
                                        <p:cTn id="56" dur="156" decel="50000" autoRev="1" fill="hold">
                                          <p:stCondLst>
                                            <p:cond delay="455"/>
                                          </p:stCondLst>
                                        </p:cTn>
                                        <p:tgtEl>
                                          <p:spTgt spid="56"/>
                                        </p:tgtEl>
                                        <p:attrNameLst>
                                          <p:attrName>ppt_y</p:attrName>
                                        </p:attrNameLst>
                                      </p:cBhvr>
                                      <p:tavLst>
                                        <p:tav tm="0">
                                          <p:val>
                                            <p:strVal val="#ppt_y-(0.354*#ppt_w-0.172*#ppt_h)"/>
                                          </p:val>
                                        </p:tav>
                                        <p:tav tm="100000">
                                          <p:val>
                                            <p:strVal val="#ppt_y-(0.354*#ppt_w-0.172*#ppt_h)-#ppt_h/2"/>
                                          </p:val>
                                        </p:tav>
                                      </p:tavLst>
                                    </p:anim>
                                    <p:anim calcmode="lin" valueType="num">
                                      <p:cBhvr>
                                        <p:cTn id="57" dur="136" fill="hold">
                                          <p:stCondLst>
                                            <p:cond delay="864"/>
                                          </p:stCondLst>
                                        </p:cTn>
                                        <p:tgtEl>
                                          <p:spTgt spid="56"/>
                                        </p:tgtEl>
                                        <p:attrNameLst>
                                          <p:attrName>ppt_y</p:attrName>
                                        </p:attrNameLst>
                                      </p:cBhvr>
                                      <p:tavLst>
                                        <p:tav tm="0">
                                          <p:val>
                                            <p:strVal val="#ppt_y-(0.354*#ppt_w-0.172*#ppt_h)"/>
                                          </p:val>
                                        </p:tav>
                                        <p:tav tm="100000">
                                          <p:val>
                                            <p:strVal val="#ppt_y"/>
                                          </p:val>
                                        </p:tav>
                                      </p:tavLst>
                                    </p:anim>
                                  </p:childTnLst>
                                </p:cTn>
                              </p:par>
                              <p:par>
                                <p:cTn id="58" presetID="38" presetClass="entr" presetSubtype="0" accel="50000" fill="hold" grpId="2" nodeType="withEffect">
                                  <p:stCondLst>
                                    <p:cond delay="0"/>
                                  </p:stCondLst>
                                  <p:iterate type="lt">
                                    <p:tmPct val="50000"/>
                                  </p:iterate>
                                  <p:childTnLst>
                                    <p:set>
                                      <p:cBhvr>
                                        <p:cTn id="59" dur="1" fill="hold">
                                          <p:stCondLst>
                                            <p:cond delay="0"/>
                                          </p:stCondLst>
                                        </p:cTn>
                                        <p:tgtEl>
                                          <p:spTgt spid="57"/>
                                        </p:tgtEl>
                                        <p:attrNameLst>
                                          <p:attrName>style.visibility</p:attrName>
                                        </p:attrNameLst>
                                      </p:cBhvr>
                                      <p:to>
                                        <p:strVal val="visible"/>
                                      </p:to>
                                    </p:set>
                                    <p:set>
                                      <p:cBhvr>
                                        <p:cTn id="60" dur="455" fill="hold">
                                          <p:stCondLst>
                                            <p:cond delay="0"/>
                                          </p:stCondLst>
                                        </p:cTn>
                                        <p:tgtEl>
                                          <p:spTgt spid="57"/>
                                        </p:tgtEl>
                                        <p:attrNameLst>
                                          <p:attrName>style.rotation</p:attrName>
                                        </p:attrNameLst>
                                      </p:cBhvr>
                                      <p:to>
                                        <p:strVal val="-45.0"/>
                                      </p:to>
                                    </p:set>
                                    <p:anim calcmode="lin" valueType="num">
                                      <p:cBhvr>
                                        <p:cTn id="61" dur="455" fill="hold">
                                          <p:stCondLst>
                                            <p:cond delay="455"/>
                                          </p:stCondLst>
                                        </p:cTn>
                                        <p:tgtEl>
                                          <p:spTgt spid="57"/>
                                        </p:tgtEl>
                                        <p:attrNameLst>
                                          <p:attrName>style.rotation</p:attrName>
                                        </p:attrNameLst>
                                      </p:cBhvr>
                                      <p:tavLst>
                                        <p:tav tm="0">
                                          <p:val>
                                            <p:fltVal val="-45"/>
                                          </p:val>
                                        </p:tav>
                                        <p:tav tm="69900">
                                          <p:val>
                                            <p:fltVal val="45"/>
                                          </p:val>
                                        </p:tav>
                                        <p:tav tm="100000">
                                          <p:val>
                                            <p:fltVal val="0"/>
                                          </p:val>
                                        </p:tav>
                                      </p:tavLst>
                                    </p:anim>
                                    <p:anim calcmode="lin" valueType="num">
                                      <p:cBhvr>
                                        <p:cTn id="62" dur="455" fill="hold">
                                          <p:stCondLst>
                                            <p:cond delay="0"/>
                                          </p:stCondLst>
                                        </p:cTn>
                                        <p:tgtEl>
                                          <p:spTgt spid="57"/>
                                        </p:tgtEl>
                                        <p:attrNameLst>
                                          <p:attrName>ppt_y</p:attrName>
                                        </p:attrNameLst>
                                      </p:cBhvr>
                                      <p:tavLst>
                                        <p:tav tm="0">
                                          <p:val>
                                            <p:strVal val="#ppt_y-1"/>
                                          </p:val>
                                        </p:tav>
                                        <p:tav tm="100000">
                                          <p:val>
                                            <p:strVal val="#ppt_y-(0.354*#ppt_w-0.172*#ppt_h)"/>
                                          </p:val>
                                        </p:tav>
                                      </p:tavLst>
                                    </p:anim>
                                    <p:anim calcmode="lin" valueType="num">
                                      <p:cBhvr>
                                        <p:cTn id="63" dur="156" decel="50000" autoRev="1" fill="hold">
                                          <p:stCondLst>
                                            <p:cond delay="455"/>
                                          </p:stCondLst>
                                        </p:cTn>
                                        <p:tgtEl>
                                          <p:spTgt spid="57"/>
                                        </p:tgtEl>
                                        <p:attrNameLst>
                                          <p:attrName>ppt_y</p:attrName>
                                        </p:attrNameLst>
                                      </p:cBhvr>
                                      <p:tavLst>
                                        <p:tav tm="0">
                                          <p:val>
                                            <p:strVal val="#ppt_y-(0.354*#ppt_w-0.172*#ppt_h)"/>
                                          </p:val>
                                        </p:tav>
                                        <p:tav tm="100000">
                                          <p:val>
                                            <p:strVal val="#ppt_y-(0.354*#ppt_w-0.172*#ppt_h)-#ppt_h/2"/>
                                          </p:val>
                                        </p:tav>
                                      </p:tavLst>
                                    </p:anim>
                                    <p:anim calcmode="lin" valueType="num">
                                      <p:cBhvr>
                                        <p:cTn id="64" dur="136" fill="hold">
                                          <p:stCondLst>
                                            <p:cond delay="864"/>
                                          </p:stCondLst>
                                        </p:cTn>
                                        <p:tgtEl>
                                          <p:spTgt spid="57"/>
                                        </p:tgtEl>
                                        <p:attrNameLst>
                                          <p:attrName>ppt_y</p:attrName>
                                        </p:attrNameLst>
                                      </p:cBhvr>
                                      <p:tavLst>
                                        <p:tav tm="0">
                                          <p:val>
                                            <p:strVal val="#ppt_y-(0.354*#ppt_w-0.172*#ppt_h)"/>
                                          </p:val>
                                        </p:tav>
                                        <p:tav tm="100000">
                                          <p:val>
                                            <p:strVal val="#ppt_y"/>
                                          </p:val>
                                        </p:tav>
                                      </p:tavLst>
                                    </p:anim>
                                  </p:childTnLst>
                                </p:cTn>
                              </p:par>
                              <p:par>
                                <p:cTn id="65" presetID="38" presetClass="entr" presetSubtype="0" accel="50000" fill="hold" grpId="2" nodeType="withEffect">
                                  <p:stCondLst>
                                    <p:cond delay="0"/>
                                  </p:stCondLst>
                                  <p:iterate type="lt">
                                    <p:tmPct val="50000"/>
                                  </p:iterate>
                                  <p:childTnLst>
                                    <p:set>
                                      <p:cBhvr>
                                        <p:cTn id="66" dur="1" fill="hold">
                                          <p:stCondLst>
                                            <p:cond delay="0"/>
                                          </p:stCondLst>
                                        </p:cTn>
                                        <p:tgtEl>
                                          <p:spTgt spid="54"/>
                                        </p:tgtEl>
                                        <p:attrNameLst>
                                          <p:attrName>style.visibility</p:attrName>
                                        </p:attrNameLst>
                                      </p:cBhvr>
                                      <p:to>
                                        <p:strVal val="visible"/>
                                      </p:to>
                                    </p:set>
                                    <p:set>
                                      <p:cBhvr>
                                        <p:cTn id="67" dur="455" fill="hold">
                                          <p:stCondLst>
                                            <p:cond delay="0"/>
                                          </p:stCondLst>
                                        </p:cTn>
                                        <p:tgtEl>
                                          <p:spTgt spid="54"/>
                                        </p:tgtEl>
                                        <p:attrNameLst>
                                          <p:attrName>style.rotation</p:attrName>
                                        </p:attrNameLst>
                                      </p:cBhvr>
                                      <p:to>
                                        <p:strVal val="-45.0"/>
                                      </p:to>
                                    </p:set>
                                    <p:anim calcmode="lin" valueType="num">
                                      <p:cBhvr>
                                        <p:cTn id="68" dur="455" fill="hold">
                                          <p:stCondLst>
                                            <p:cond delay="455"/>
                                          </p:stCondLst>
                                        </p:cTn>
                                        <p:tgtEl>
                                          <p:spTgt spid="54"/>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54"/>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54"/>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54"/>
                                        </p:tgtEl>
                                        <p:attrNameLst>
                                          <p:attrName>ppt_y</p:attrName>
                                        </p:attrNameLst>
                                      </p:cBhvr>
                                      <p:tavLst>
                                        <p:tav tm="0">
                                          <p:val>
                                            <p:strVal val="#ppt_y-(0.354*#ppt_w-0.172*#ppt_h)"/>
                                          </p:val>
                                        </p:tav>
                                        <p:tav tm="100000">
                                          <p:val>
                                            <p:strVal val="#ppt_y"/>
                                          </p:val>
                                        </p:tav>
                                      </p:tavLst>
                                    </p:anim>
                                  </p:childTnLst>
                                </p:cTn>
                              </p:par>
                              <p:par>
                                <p:cTn id="72" presetID="38" presetClass="entr" presetSubtype="0" accel="50000" fill="hold" grpId="2" nodeType="withEffect">
                                  <p:stCondLst>
                                    <p:cond delay="0"/>
                                  </p:stCondLst>
                                  <p:iterate type="lt">
                                    <p:tmPct val="50000"/>
                                  </p:iterate>
                                  <p:childTnLst>
                                    <p:set>
                                      <p:cBhvr>
                                        <p:cTn id="73" dur="1" fill="hold">
                                          <p:stCondLst>
                                            <p:cond delay="0"/>
                                          </p:stCondLst>
                                        </p:cTn>
                                        <p:tgtEl>
                                          <p:spTgt spid="55"/>
                                        </p:tgtEl>
                                        <p:attrNameLst>
                                          <p:attrName>style.visibility</p:attrName>
                                        </p:attrNameLst>
                                      </p:cBhvr>
                                      <p:to>
                                        <p:strVal val="visible"/>
                                      </p:to>
                                    </p:set>
                                    <p:set>
                                      <p:cBhvr>
                                        <p:cTn id="74" dur="455" fill="hold">
                                          <p:stCondLst>
                                            <p:cond delay="0"/>
                                          </p:stCondLst>
                                        </p:cTn>
                                        <p:tgtEl>
                                          <p:spTgt spid="55"/>
                                        </p:tgtEl>
                                        <p:attrNameLst>
                                          <p:attrName>style.rotation</p:attrName>
                                        </p:attrNameLst>
                                      </p:cBhvr>
                                      <p:to>
                                        <p:strVal val="-45.0"/>
                                      </p:to>
                                    </p:set>
                                    <p:anim calcmode="lin" valueType="num">
                                      <p:cBhvr>
                                        <p:cTn id="75" dur="455" fill="hold">
                                          <p:stCondLst>
                                            <p:cond delay="455"/>
                                          </p:stCondLst>
                                        </p:cTn>
                                        <p:tgtEl>
                                          <p:spTgt spid="55"/>
                                        </p:tgtEl>
                                        <p:attrNameLst>
                                          <p:attrName>style.rotation</p:attrName>
                                        </p:attrNameLst>
                                      </p:cBhvr>
                                      <p:tavLst>
                                        <p:tav tm="0">
                                          <p:val>
                                            <p:fltVal val="-45"/>
                                          </p:val>
                                        </p:tav>
                                        <p:tav tm="69900">
                                          <p:val>
                                            <p:fltVal val="45"/>
                                          </p:val>
                                        </p:tav>
                                        <p:tav tm="100000">
                                          <p:val>
                                            <p:fltVal val="0"/>
                                          </p:val>
                                        </p:tav>
                                      </p:tavLst>
                                    </p:anim>
                                    <p:anim calcmode="lin" valueType="num">
                                      <p:cBhvr>
                                        <p:cTn id="76" dur="455" fill="hold">
                                          <p:stCondLst>
                                            <p:cond delay="0"/>
                                          </p:stCondLst>
                                        </p:cTn>
                                        <p:tgtEl>
                                          <p:spTgt spid="55"/>
                                        </p:tgtEl>
                                        <p:attrNameLst>
                                          <p:attrName>ppt_y</p:attrName>
                                        </p:attrNameLst>
                                      </p:cBhvr>
                                      <p:tavLst>
                                        <p:tav tm="0">
                                          <p:val>
                                            <p:strVal val="#ppt_y-1"/>
                                          </p:val>
                                        </p:tav>
                                        <p:tav tm="100000">
                                          <p:val>
                                            <p:strVal val="#ppt_y-(0.354*#ppt_w-0.172*#ppt_h)"/>
                                          </p:val>
                                        </p:tav>
                                      </p:tavLst>
                                    </p:anim>
                                    <p:anim calcmode="lin" valueType="num">
                                      <p:cBhvr>
                                        <p:cTn id="77" dur="156" decel="50000" autoRev="1" fill="hold">
                                          <p:stCondLst>
                                            <p:cond delay="455"/>
                                          </p:stCondLst>
                                        </p:cTn>
                                        <p:tgtEl>
                                          <p:spTgt spid="55"/>
                                        </p:tgtEl>
                                        <p:attrNameLst>
                                          <p:attrName>ppt_y</p:attrName>
                                        </p:attrNameLst>
                                      </p:cBhvr>
                                      <p:tavLst>
                                        <p:tav tm="0">
                                          <p:val>
                                            <p:strVal val="#ppt_y-(0.354*#ppt_w-0.172*#ppt_h)"/>
                                          </p:val>
                                        </p:tav>
                                        <p:tav tm="100000">
                                          <p:val>
                                            <p:strVal val="#ppt_y-(0.354*#ppt_w-0.172*#ppt_h)-#ppt_h/2"/>
                                          </p:val>
                                        </p:tav>
                                      </p:tavLst>
                                    </p:anim>
                                    <p:anim calcmode="lin" valueType="num">
                                      <p:cBhvr>
                                        <p:cTn id="78" dur="136" fill="hold">
                                          <p:stCondLst>
                                            <p:cond delay="864"/>
                                          </p:stCondLst>
                                        </p:cTn>
                                        <p:tgtEl>
                                          <p:spTgt spid="55"/>
                                        </p:tgtEl>
                                        <p:attrNameLst>
                                          <p:attrName>ppt_y</p:attrName>
                                        </p:attrNameLst>
                                      </p:cBhvr>
                                      <p:tavLst>
                                        <p:tav tm="0">
                                          <p:val>
                                            <p:strVal val="#ppt_y-(0.354*#ppt_w-0.172*#ppt_h)"/>
                                          </p:val>
                                        </p:tav>
                                        <p:tav tm="100000">
                                          <p:val>
                                            <p:strVal val="#ppt_y"/>
                                          </p:val>
                                        </p:tav>
                                      </p:tavLst>
                                    </p:anim>
                                  </p:childTnLst>
                                </p:cTn>
                              </p:par>
                              <p:par>
                                <p:cTn id="79" presetID="38" presetClass="entr" presetSubtype="0" accel="50000" fill="hold" grpId="0" nodeType="withEffect">
                                  <p:stCondLst>
                                    <p:cond delay="0"/>
                                  </p:stCondLst>
                                  <p:iterate type="lt">
                                    <p:tmPct val="50000"/>
                                  </p:iterate>
                                  <p:childTnLst>
                                    <p:set>
                                      <p:cBhvr>
                                        <p:cTn id="80" dur="1" fill="hold">
                                          <p:stCondLst>
                                            <p:cond delay="0"/>
                                          </p:stCondLst>
                                        </p:cTn>
                                        <p:tgtEl>
                                          <p:spTgt spid="61"/>
                                        </p:tgtEl>
                                        <p:attrNameLst>
                                          <p:attrName>style.visibility</p:attrName>
                                        </p:attrNameLst>
                                      </p:cBhvr>
                                      <p:to>
                                        <p:strVal val="visible"/>
                                      </p:to>
                                    </p:set>
                                    <p:set>
                                      <p:cBhvr>
                                        <p:cTn id="81" dur="455" fill="hold">
                                          <p:stCondLst>
                                            <p:cond delay="0"/>
                                          </p:stCondLst>
                                        </p:cTn>
                                        <p:tgtEl>
                                          <p:spTgt spid="61"/>
                                        </p:tgtEl>
                                        <p:attrNameLst>
                                          <p:attrName>style.rotation</p:attrName>
                                        </p:attrNameLst>
                                      </p:cBhvr>
                                      <p:to>
                                        <p:strVal val="-45.0"/>
                                      </p:to>
                                    </p:set>
                                    <p:anim calcmode="lin" valueType="num">
                                      <p:cBhvr>
                                        <p:cTn id="82" dur="455" fill="hold">
                                          <p:stCondLst>
                                            <p:cond delay="455"/>
                                          </p:stCondLst>
                                        </p:cTn>
                                        <p:tgtEl>
                                          <p:spTgt spid="61"/>
                                        </p:tgtEl>
                                        <p:attrNameLst>
                                          <p:attrName>style.rotation</p:attrName>
                                        </p:attrNameLst>
                                      </p:cBhvr>
                                      <p:tavLst>
                                        <p:tav tm="0">
                                          <p:val>
                                            <p:fltVal val="-45"/>
                                          </p:val>
                                        </p:tav>
                                        <p:tav tm="69900">
                                          <p:val>
                                            <p:fltVal val="45"/>
                                          </p:val>
                                        </p:tav>
                                        <p:tav tm="100000">
                                          <p:val>
                                            <p:fltVal val="0"/>
                                          </p:val>
                                        </p:tav>
                                      </p:tavLst>
                                    </p:anim>
                                    <p:anim calcmode="lin" valueType="num">
                                      <p:cBhvr>
                                        <p:cTn id="83" dur="455" fill="hold">
                                          <p:stCondLst>
                                            <p:cond delay="0"/>
                                          </p:stCondLst>
                                        </p:cTn>
                                        <p:tgtEl>
                                          <p:spTgt spid="61"/>
                                        </p:tgtEl>
                                        <p:attrNameLst>
                                          <p:attrName>ppt_y</p:attrName>
                                        </p:attrNameLst>
                                      </p:cBhvr>
                                      <p:tavLst>
                                        <p:tav tm="0">
                                          <p:val>
                                            <p:strVal val="#ppt_y-1"/>
                                          </p:val>
                                        </p:tav>
                                        <p:tav tm="100000">
                                          <p:val>
                                            <p:strVal val="#ppt_y-(0.354*#ppt_w-0.172*#ppt_h)"/>
                                          </p:val>
                                        </p:tav>
                                      </p:tavLst>
                                    </p:anim>
                                    <p:anim calcmode="lin" valueType="num">
                                      <p:cBhvr>
                                        <p:cTn id="84" dur="156" decel="50000" autoRev="1" fill="hold">
                                          <p:stCondLst>
                                            <p:cond delay="455"/>
                                          </p:stCondLst>
                                        </p:cTn>
                                        <p:tgtEl>
                                          <p:spTgt spid="61"/>
                                        </p:tgtEl>
                                        <p:attrNameLst>
                                          <p:attrName>ppt_y</p:attrName>
                                        </p:attrNameLst>
                                      </p:cBhvr>
                                      <p:tavLst>
                                        <p:tav tm="0">
                                          <p:val>
                                            <p:strVal val="#ppt_y-(0.354*#ppt_w-0.172*#ppt_h)"/>
                                          </p:val>
                                        </p:tav>
                                        <p:tav tm="100000">
                                          <p:val>
                                            <p:strVal val="#ppt_y-(0.354*#ppt_w-0.172*#ppt_h)-#ppt_h/2"/>
                                          </p:val>
                                        </p:tav>
                                      </p:tavLst>
                                    </p:anim>
                                    <p:anim calcmode="lin" valueType="num">
                                      <p:cBhvr>
                                        <p:cTn id="85" dur="136" fill="hold">
                                          <p:stCondLst>
                                            <p:cond delay="864"/>
                                          </p:stCondLst>
                                        </p:cTn>
                                        <p:tgtEl>
                                          <p:spTgt spid="61"/>
                                        </p:tgtEl>
                                        <p:attrNameLst>
                                          <p:attrName>ppt_y</p:attrName>
                                        </p:attrNameLst>
                                      </p:cBhvr>
                                      <p:tavLst>
                                        <p:tav tm="0">
                                          <p:val>
                                            <p:strVal val="#ppt_y-(0.354*#ppt_w-0.172*#ppt_h)"/>
                                          </p:val>
                                        </p:tav>
                                        <p:tav tm="100000">
                                          <p:val>
                                            <p:strVal val="#ppt_y"/>
                                          </p:val>
                                        </p:tav>
                                      </p:tavLst>
                                    </p:anim>
                                  </p:childTnLst>
                                </p:cTn>
                              </p:par>
                              <p:par>
                                <p:cTn id="86" presetID="38" presetClass="entr" presetSubtype="0" accel="50000" fill="hold" grpId="0" nodeType="withEffect">
                                  <p:stCondLst>
                                    <p:cond delay="0"/>
                                  </p:stCondLst>
                                  <p:iterate type="lt">
                                    <p:tmPct val="50000"/>
                                  </p:iterate>
                                  <p:childTnLst>
                                    <p:set>
                                      <p:cBhvr>
                                        <p:cTn id="87" dur="1" fill="hold">
                                          <p:stCondLst>
                                            <p:cond delay="0"/>
                                          </p:stCondLst>
                                        </p:cTn>
                                        <p:tgtEl>
                                          <p:spTgt spid="62"/>
                                        </p:tgtEl>
                                        <p:attrNameLst>
                                          <p:attrName>style.visibility</p:attrName>
                                        </p:attrNameLst>
                                      </p:cBhvr>
                                      <p:to>
                                        <p:strVal val="visible"/>
                                      </p:to>
                                    </p:set>
                                    <p:set>
                                      <p:cBhvr>
                                        <p:cTn id="88" dur="455" fill="hold">
                                          <p:stCondLst>
                                            <p:cond delay="0"/>
                                          </p:stCondLst>
                                        </p:cTn>
                                        <p:tgtEl>
                                          <p:spTgt spid="62"/>
                                        </p:tgtEl>
                                        <p:attrNameLst>
                                          <p:attrName>style.rotation</p:attrName>
                                        </p:attrNameLst>
                                      </p:cBhvr>
                                      <p:to>
                                        <p:strVal val="-45.0"/>
                                      </p:to>
                                    </p:set>
                                    <p:anim calcmode="lin" valueType="num">
                                      <p:cBhvr>
                                        <p:cTn id="89" dur="455" fill="hold">
                                          <p:stCondLst>
                                            <p:cond delay="455"/>
                                          </p:stCondLst>
                                        </p:cTn>
                                        <p:tgtEl>
                                          <p:spTgt spid="62"/>
                                        </p:tgtEl>
                                        <p:attrNameLst>
                                          <p:attrName>style.rotation</p:attrName>
                                        </p:attrNameLst>
                                      </p:cBhvr>
                                      <p:tavLst>
                                        <p:tav tm="0">
                                          <p:val>
                                            <p:fltVal val="-45"/>
                                          </p:val>
                                        </p:tav>
                                        <p:tav tm="69900">
                                          <p:val>
                                            <p:fltVal val="45"/>
                                          </p:val>
                                        </p:tav>
                                        <p:tav tm="100000">
                                          <p:val>
                                            <p:fltVal val="0"/>
                                          </p:val>
                                        </p:tav>
                                      </p:tavLst>
                                    </p:anim>
                                    <p:anim calcmode="lin" valueType="num">
                                      <p:cBhvr>
                                        <p:cTn id="90" dur="455" fill="hold">
                                          <p:stCondLst>
                                            <p:cond delay="0"/>
                                          </p:stCondLst>
                                        </p:cTn>
                                        <p:tgtEl>
                                          <p:spTgt spid="62"/>
                                        </p:tgtEl>
                                        <p:attrNameLst>
                                          <p:attrName>ppt_y</p:attrName>
                                        </p:attrNameLst>
                                      </p:cBhvr>
                                      <p:tavLst>
                                        <p:tav tm="0">
                                          <p:val>
                                            <p:strVal val="#ppt_y-1"/>
                                          </p:val>
                                        </p:tav>
                                        <p:tav tm="100000">
                                          <p:val>
                                            <p:strVal val="#ppt_y-(0.354*#ppt_w-0.172*#ppt_h)"/>
                                          </p:val>
                                        </p:tav>
                                      </p:tavLst>
                                    </p:anim>
                                    <p:anim calcmode="lin" valueType="num">
                                      <p:cBhvr>
                                        <p:cTn id="91" dur="156" decel="50000" autoRev="1" fill="hold">
                                          <p:stCondLst>
                                            <p:cond delay="455"/>
                                          </p:stCondLst>
                                        </p:cTn>
                                        <p:tgtEl>
                                          <p:spTgt spid="62"/>
                                        </p:tgtEl>
                                        <p:attrNameLst>
                                          <p:attrName>ppt_y</p:attrName>
                                        </p:attrNameLst>
                                      </p:cBhvr>
                                      <p:tavLst>
                                        <p:tav tm="0">
                                          <p:val>
                                            <p:strVal val="#ppt_y-(0.354*#ppt_w-0.172*#ppt_h)"/>
                                          </p:val>
                                        </p:tav>
                                        <p:tav tm="100000">
                                          <p:val>
                                            <p:strVal val="#ppt_y-(0.354*#ppt_w-0.172*#ppt_h)-#ppt_h/2"/>
                                          </p:val>
                                        </p:tav>
                                      </p:tavLst>
                                    </p:anim>
                                    <p:anim calcmode="lin" valueType="num">
                                      <p:cBhvr>
                                        <p:cTn id="92" dur="136" fill="hold">
                                          <p:stCondLst>
                                            <p:cond delay="864"/>
                                          </p:stCondLst>
                                        </p:cTn>
                                        <p:tgtEl>
                                          <p:spTgt spid="62"/>
                                        </p:tgtEl>
                                        <p:attrNameLst>
                                          <p:attrName>ppt_y</p:attrName>
                                        </p:attrNameLst>
                                      </p:cBhvr>
                                      <p:tavLst>
                                        <p:tav tm="0">
                                          <p:val>
                                            <p:strVal val="#ppt_y-(0.354*#ppt_w-0.172*#ppt_h)"/>
                                          </p:val>
                                        </p:tav>
                                        <p:tav tm="100000">
                                          <p:val>
                                            <p:strVal val="#ppt_y"/>
                                          </p:val>
                                        </p:tav>
                                      </p:tavLst>
                                    </p:anim>
                                  </p:childTnLst>
                                </p:cTn>
                              </p:par>
                              <p:par>
                                <p:cTn id="93" presetID="38" presetClass="entr" presetSubtype="0" accel="50000" fill="hold" grpId="0" nodeType="withEffect">
                                  <p:stCondLst>
                                    <p:cond delay="0"/>
                                  </p:stCondLst>
                                  <p:iterate type="lt">
                                    <p:tmPct val="50000"/>
                                  </p:iterate>
                                  <p:childTnLst>
                                    <p:set>
                                      <p:cBhvr>
                                        <p:cTn id="94" dur="1" fill="hold">
                                          <p:stCondLst>
                                            <p:cond delay="0"/>
                                          </p:stCondLst>
                                        </p:cTn>
                                        <p:tgtEl>
                                          <p:spTgt spid="63"/>
                                        </p:tgtEl>
                                        <p:attrNameLst>
                                          <p:attrName>style.visibility</p:attrName>
                                        </p:attrNameLst>
                                      </p:cBhvr>
                                      <p:to>
                                        <p:strVal val="visible"/>
                                      </p:to>
                                    </p:set>
                                    <p:set>
                                      <p:cBhvr>
                                        <p:cTn id="95" dur="455" fill="hold">
                                          <p:stCondLst>
                                            <p:cond delay="0"/>
                                          </p:stCondLst>
                                        </p:cTn>
                                        <p:tgtEl>
                                          <p:spTgt spid="63"/>
                                        </p:tgtEl>
                                        <p:attrNameLst>
                                          <p:attrName>style.rotation</p:attrName>
                                        </p:attrNameLst>
                                      </p:cBhvr>
                                      <p:to>
                                        <p:strVal val="-45.0"/>
                                      </p:to>
                                    </p:set>
                                    <p:anim calcmode="lin" valueType="num">
                                      <p:cBhvr>
                                        <p:cTn id="96" dur="455" fill="hold">
                                          <p:stCondLst>
                                            <p:cond delay="455"/>
                                          </p:stCondLst>
                                        </p:cTn>
                                        <p:tgtEl>
                                          <p:spTgt spid="63"/>
                                        </p:tgtEl>
                                        <p:attrNameLst>
                                          <p:attrName>style.rotation</p:attrName>
                                        </p:attrNameLst>
                                      </p:cBhvr>
                                      <p:tavLst>
                                        <p:tav tm="0">
                                          <p:val>
                                            <p:fltVal val="-45"/>
                                          </p:val>
                                        </p:tav>
                                        <p:tav tm="69900">
                                          <p:val>
                                            <p:fltVal val="45"/>
                                          </p:val>
                                        </p:tav>
                                        <p:tav tm="100000">
                                          <p:val>
                                            <p:fltVal val="0"/>
                                          </p:val>
                                        </p:tav>
                                      </p:tavLst>
                                    </p:anim>
                                    <p:anim calcmode="lin" valueType="num">
                                      <p:cBhvr>
                                        <p:cTn id="97" dur="455" fill="hold">
                                          <p:stCondLst>
                                            <p:cond delay="0"/>
                                          </p:stCondLst>
                                        </p:cTn>
                                        <p:tgtEl>
                                          <p:spTgt spid="63"/>
                                        </p:tgtEl>
                                        <p:attrNameLst>
                                          <p:attrName>ppt_y</p:attrName>
                                        </p:attrNameLst>
                                      </p:cBhvr>
                                      <p:tavLst>
                                        <p:tav tm="0">
                                          <p:val>
                                            <p:strVal val="#ppt_y-1"/>
                                          </p:val>
                                        </p:tav>
                                        <p:tav tm="100000">
                                          <p:val>
                                            <p:strVal val="#ppt_y-(0.354*#ppt_w-0.172*#ppt_h)"/>
                                          </p:val>
                                        </p:tav>
                                      </p:tavLst>
                                    </p:anim>
                                    <p:anim calcmode="lin" valueType="num">
                                      <p:cBhvr>
                                        <p:cTn id="98" dur="156" decel="50000" autoRev="1" fill="hold">
                                          <p:stCondLst>
                                            <p:cond delay="455"/>
                                          </p:stCondLst>
                                        </p:cTn>
                                        <p:tgtEl>
                                          <p:spTgt spid="63"/>
                                        </p:tgtEl>
                                        <p:attrNameLst>
                                          <p:attrName>ppt_y</p:attrName>
                                        </p:attrNameLst>
                                      </p:cBhvr>
                                      <p:tavLst>
                                        <p:tav tm="0">
                                          <p:val>
                                            <p:strVal val="#ppt_y-(0.354*#ppt_w-0.172*#ppt_h)"/>
                                          </p:val>
                                        </p:tav>
                                        <p:tav tm="100000">
                                          <p:val>
                                            <p:strVal val="#ppt_y-(0.354*#ppt_w-0.172*#ppt_h)-#ppt_h/2"/>
                                          </p:val>
                                        </p:tav>
                                      </p:tavLst>
                                    </p:anim>
                                    <p:anim calcmode="lin" valueType="num">
                                      <p:cBhvr>
                                        <p:cTn id="99" dur="136" fill="hold">
                                          <p:stCondLst>
                                            <p:cond delay="864"/>
                                          </p:stCondLst>
                                        </p:cTn>
                                        <p:tgtEl>
                                          <p:spTgt spid="63"/>
                                        </p:tgtEl>
                                        <p:attrNameLst>
                                          <p:attrName>ppt_y</p:attrName>
                                        </p:attrNameLst>
                                      </p:cBhvr>
                                      <p:tavLst>
                                        <p:tav tm="0">
                                          <p:val>
                                            <p:strVal val="#ppt_y-(0.354*#ppt_w-0.172*#ppt_h)"/>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1" nodeType="clickEffect">
                                  <p:stCondLst>
                                    <p:cond delay="0"/>
                                  </p:stCondLst>
                                  <p:iterate type="lt">
                                    <p:tmPct val="0"/>
                                  </p:iterate>
                                  <p:childTnLst>
                                    <p:set>
                                      <p:cBhvr>
                                        <p:cTn id="103" dur="1" fill="hold">
                                          <p:stCondLst>
                                            <p:cond delay="0"/>
                                          </p:stCondLst>
                                        </p:cTn>
                                        <p:tgtEl>
                                          <p:spTgt spid="46"/>
                                        </p:tgtEl>
                                        <p:attrNameLst>
                                          <p:attrName>style.visibility</p:attrName>
                                        </p:attrNameLst>
                                      </p:cBhvr>
                                      <p:to>
                                        <p:strVal val="visible"/>
                                      </p:to>
                                    </p:set>
                                    <p:animEffect transition="in" filter="fade">
                                      <p:cBhvr>
                                        <p:cTn id="104" dur="500"/>
                                        <p:tgtEl>
                                          <p:spTgt spid="46"/>
                                        </p:tgtEl>
                                      </p:cBhvr>
                                    </p:animEffect>
                                  </p:childTnLst>
                                </p:cTn>
                              </p:par>
                              <p:par>
                                <p:cTn id="105" presetID="10" presetClass="entr" presetSubtype="0" fill="hold" grpId="1" nodeType="withEffect">
                                  <p:stCondLst>
                                    <p:cond delay="0"/>
                                  </p:stCondLst>
                                  <p:iterate type="lt">
                                    <p:tmPct val="0"/>
                                  </p:iterate>
                                  <p:childTnLst>
                                    <p:set>
                                      <p:cBhvr>
                                        <p:cTn id="106" dur="1" fill="hold">
                                          <p:stCondLst>
                                            <p:cond delay="0"/>
                                          </p:stCondLst>
                                        </p:cTn>
                                        <p:tgtEl>
                                          <p:spTgt spid="47"/>
                                        </p:tgtEl>
                                        <p:attrNameLst>
                                          <p:attrName>style.visibility</p:attrName>
                                        </p:attrNameLst>
                                      </p:cBhvr>
                                      <p:to>
                                        <p:strVal val="visible"/>
                                      </p:to>
                                    </p:set>
                                    <p:animEffect transition="in" filter="fade">
                                      <p:cBhvr>
                                        <p:cTn id="107" dur="500"/>
                                        <p:tgtEl>
                                          <p:spTgt spid="47"/>
                                        </p:tgtEl>
                                      </p:cBhvr>
                                    </p:animEffect>
                                  </p:childTnLst>
                                </p:cTn>
                              </p:par>
                              <p:par>
                                <p:cTn id="108" presetID="10" presetClass="entr" presetSubtype="0" fill="hold" grpId="0" nodeType="withEffect">
                                  <p:stCondLst>
                                    <p:cond delay="0"/>
                                  </p:stCondLst>
                                  <p:iterate type="lt">
                                    <p:tmPct val="0"/>
                                  </p:iterate>
                                  <p:childTnLst>
                                    <p:set>
                                      <p:cBhvr>
                                        <p:cTn id="109" dur="1" fill="hold">
                                          <p:stCondLst>
                                            <p:cond delay="0"/>
                                          </p:stCondLst>
                                        </p:cTn>
                                        <p:tgtEl>
                                          <p:spTgt spid="44"/>
                                        </p:tgtEl>
                                        <p:attrNameLst>
                                          <p:attrName>style.visibility</p:attrName>
                                        </p:attrNameLst>
                                      </p:cBhvr>
                                      <p:to>
                                        <p:strVal val="visible"/>
                                      </p:to>
                                    </p:set>
                                    <p:animEffect transition="in" filter="fade">
                                      <p:cBhvr>
                                        <p:cTn id="110" dur="500"/>
                                        <p:tgtEl>
                                          <p:spTgt spid="44"/>
                                        </p:tgtEl>
                                      </p:cBhvr>
                                    </p:animEffect>
                                  </p:childTnLst>
                                </p:cTn>
                              </p:par>
                              <p:par>
                                <p:cTn id="111" presetID="10" presetClass="entr" presetSubtype="0" fill="hold" grpId="0" nodeType="withEffect">
                                  <p:stCondLst>
                                    <p:cond delay="0"/>
                                  </p:stCondLst>
                                  <p:iterate type="lt">
                                    <p:tmPct val="0"/>
                                  </p:iterate>
                                  <p:childTnLst>
                                    <p:set>
                                      <p:cBhvr>
                                        <p:cTn id="112" dur="1" fill="hold">
                                          <p:stCondLst>
                                            <p:cond delay="0"/>
                                          </p:stCondLst>
                                        </p:cTn>
                                        <p:tgtEl>
                                          <p:spTgt spid="45"/>
                                        </p:tgtEl>
                                        <p:attrNameLst>
                                          <p:attrName>style.visibility</p:attrName>
                                        </p:attrNameLst>
                                      </p:cBhvr>
                                      <p:to>
                                        <p:strVal val="visible"/>
                                      </p:to>
                                    </p:set>
                                    <p:animEffect transition="in" filter="fade">
                                      <p:cBhvr>
                                        <p:cTn id="113" dur="500"/>
                                        <p:tgtEl>
                                          <p:spTgt spid="4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fade">
                                      <p:cBhvr>
                                        <p:cTn id="116" dur="500"/>
                                        <p:tgtEl>
                                          <p:spTgt spid="48"/>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fade">
                                      <p:cBhvr>
                                        <p:cTn id="121" dur="500"/>
                                        <p:tgtEl>
                                          <p:spTgt spid="49"/>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xit" presetSubtype="4" fill="hold" grpId="0" nodeType="clickEffect">
                                  <p:stCondLst>
                                    <p:cond delay="0"/>
                                  </p:stCondLst>
                                  <p:iterate type="lt">
                                    <p:tmPct val="0"/>
                                  </p:iterate>
                                  <p:childTnLst>
                                    <p:anim calcmode="lin" valueType="num">
                                      <p:cBhvr additive="base">
                                        <p:cTn id="125" dur="500"/>
                                        <p:tgtEl>
                                          <p:spTgt spid="46"/>
                                        </p:tgtEl>
                                        <p:attrNameLst>
                                          <p:attrName>ppt_x</p:attrName>
                                        </p:attrNameLst>
                                      </p:cBhvr>
                                      <p:tavLst>
                                        <p:tav tm="0">
                                          <p:val>
                                            <p:strVal val="ppt_x"/>
                                          </p:val>
                                        </p:tav>
                                        <p:tav tm="100000">
                                          <p:val>
                                            <p:strVal val="ppt_x"/>
                                          </p:val>
                                        </p:tav>
                                      </p:tavLst>
                                    </p:anim>
                                    <p:anim calcmode="lin" valueType="num">
                                      <p:cBhvr additive="base">
                                        <p:cTn id="126" dur="500"/>
                                        <p:tgtEl>
                                          <p:spTgt spid="46"/>
                                        </p:tgtEl>
                                        <p:attrNameLst>
                                          <p:attrName>ppt_y</p:attrName>
                                        </p:attrNameLst>
                                      </p:cBhvr>
                                      <p:tavLst>
                                        <p:tav tm="0">
                                          <p:val>
                                            <p:strVal val="ppt_y"/>
                                          </p:val>
                                        </p:tav>
                                        <p:tav tm="100000">
                                          <p:val>
                                            <p:strVal val="1+ppt_h/2"/>
                                          </p:val>
                                        </p:tav>
                                      </p:tavLst>
                                    </p:anim>
                                    <p:set>
                                      <p:cBhvr>
                                        <p:cTn id="127" dur="1" fill="hold">
                                          <p:stCondLst>
                                            <p:cond delay="499"/>
                                          </p:stCondLst>
                                        </p:cTn>
                                        <p:tgtEl>
                                          <p:spTgt spid="46"/>
                                        </p:tgtEl>
                                        <p:attrNameLst>
                                          <p:attrName>style.visibility</p:attrName>
                                        </p:attrNameLst>
                                      </p:cBhvr>
                                      <p:to>
                                        <p:strVal val="hidden"/>
                                      </p:to>
                                    </p:set>
                                  </p:childTnLst>
                                </p:cTn>
                              </p:par>
                              <p:par>
                                <p:cTn id="128" presetID="2" presetClass="exit" presetSubtype="4" fill="hold" grpId="0" nodeType="withEffect">
                                  <p:stCondLst>
                                    <p:cond delay="0"/>
                                  </p:stCondLst>
                                  <p:iterate type="lt">
                                    <p:tmPct val="0"/>
                                  </p:iterate>
                                  <p:childTnLst>
                                    <p:anim calcmode="lin" valueType="num">
                                      <p:cBhvr additive="base">
                                        <p:cTn id="129" dur="500"/>
                                        <p:tgtEl>
                                          <p:spTgt spid="47"/>
                                        </p:tgtEl>
                                        <p:attrNameLst>
                                          <p:attrName>ppt_x</p:attrName>
                                        </p:attrNameLst>
                                      </p:cBhvr>
                                      <p:tavLst>
                                        <p:tav tm="0">
                                          <p:val>
                                            <p:strVal val="ppt_x"/>
                                          </p:val>
                                        </p:tav>
                                        <p:tav tm="100000">
                                          <p:val>
                                            <p:strVal val="ppt_x"/>
                                          </p:val>
                                        </p:tav>
                                      </p:tavLst>
                                    </p:anim>
                                    <p:anim calcmode="lin" valueType="num">
                                      <p:cBhvr additive="base">
                                        <p:cTn id="130" dur="500"/>
                                        <p:tgtEl>
                                          <p:spTgt spid="47"/>
                                        </p:tgtEl>
                                        <p:attrNameLst>
                                          <p:attrName>ppt_y</p:attrName>
                                        </p:attrNameLst>
                                      </p:cBhvr>
                                      <p:tavLst>
                                        <p:tav tm="0">
                                          <p:val>
                                            <p:strVal val="ppt_y"/>
                                          </p:val>
                                        </p:tav>
                                        <p:tav tm="100000">
                                          <p:val>
                                            <p:strVal val="1+ppt_h/2"/>
                                          </p:val>
                                        </p:tav>
                                      </p:tavLst>
                                    </p:anim>
                                    <p:set>
                                      <p:cBhvr>
                                        <p:cTn id="131" dur="1" fill="hold">
                                          <p:stCondLst>
                                            <p:cond delay="499"/>
                                          </p:stCondLst>
                                        </p:cTn>
                                        <p:tgtEl>
                                          <p:spTgt spid="47"/>
                                        </p:tgtEl>
                                        <p:attrNameLst>
                                          <p:attrName>style.visibility</p:attrName>
                                        </p:attrNameLst>
                                      </p:cBhvr>
                                      <p:to>
                                        <p:strVal val="hidden"/>
                                      </p:to>
                                    </p:set>
                                  </p:childTnLst>
                                </p:cTn>
                              </p:par>
                              <p:par>
                                <p:cTn id="132" presetID="2" presetClass="exit" presetSubtype="4" fill="hold" grpId="1" nodeType="withEffect">
                                  <p:stCondLst>
                                    <p:cond delay="0"/>
                                  </p:stCondLst>
                                  <p:iterate type="lt">
                                    <p:tmPct val="0"/>
                                  </p:iterate>
                                  <p:childTnLst>
                                    <p:anim calcmode="lin" valueType="num">
                                      <p:cBhvr additive="base">
                                        <p:cTn id="133" dur="500"/>
                                        <p:tgtEl>
                                          <p:spTgt spid="44"/>
                                        </p:tgtEl>
                                        <p:attrNameLst>
                                          <p:attrName>ppt_x</p:attrName>
                                        </p:attrNameLst>
                                      </p:cBhvr>
                                      <p:tavLst>
                                        <p:tav tm="0">
                                          <p:val>
                                            <p:strVal val="ppt_x"/>
                                          </p:val>
                                        </p:tav>
                                        <p:tav tm="100000">
                                          <p:val>
                                            <p:strVal val="ppt_x"/>
                                          </p:val>
                                        </p:tav>
                                      </p:tavLst>
                                    </p:anim>
                                    <p:anim calcmode="lin" valueType="num">
                                      <p:cBhvr additive="base">
                                        <p:cTn id="134" dur="500"/>
                                        <p:tgtEl>
                                          <p:spTgt spid="44"/>
                                        </p:tgtEl>
                                        <p:attrNameLst>
                                          <p:attrName>ppt_y</p:attrName>
                                        </p:attrNameLst>
                                      </p:cBhvr>
                                      <p:tavLst>
                                        <p:tav tm="0">
                                          <p:val>
                                            <p:strVal val="ppt_y"/>
                                          </p:val>
                                        </p:tav>
                                        <p:tav tm="100000">
                                          <p:val>
                                            <p:strVal val="1+ppt_h/2"/>
                                          </p:val>
                                        </p:tav>
                                      </p:tavLst>
                                    </p:anim>
                                    <p:set>
                                      <p:cBhvr>
                                        <p:cTn id="135" dur="1" fill="hold">
                                          <p:stCondLst>
                                            <p:cond delay="499"/>
                                          </p:stCondLst>
                                        </p:cTn>
                                        <p:tgtEl>
                                          <p:spTgt spid="44"/>
                                        </p:tgtEl>
                                        <p:attrNameLst>
                                          <p:attrName>style.visibility</p:attrName>
                                        </p:attrNameLst>
                                      </p:cBhvr>
                                      <p:to>
                                        <p:strVal val="hidden"/>
                                      </p:to>
                                    </p:set>
                                  </p:childTnLst>
                                </p:cTn>
                              </p:par>
                              <p:par>
                                <p:cTn id="136" presetID="2" presetClass="exit" presetSubtype="4" fill="hold" grpId="1" nodeType="withEffect">
                                  <p:stCondLst>
                                    <p:cond delay="0"/>
                                  </p:stCondLst>
                                  <p:iterate type="lt">
                                    <p:tmPct val="0"/>
                                  </p:iterate>
                                  <p:childTnLst>
                                    <p:anim calcmode="lin" valueType="num">
                                      <p:cBhvr additive="base">
                                        <p:cTn id="137" dur="500"/>
                                        <p:tgtEl>
                                          <p:spTgt spid="45"/>
                                        </p:tgtEl>
                                        <p:attrNameLst>
                                          <p:attrName>ppt_x</p:attrName>
                                        </p:attrNameLst>
                                      </p:cBhvr>
                                      <p:tavLst>
                                        <p:tav tm="0">
                                          <p:val>
                                            <p:strVal val="ppt_x"/>
                                          </p:val>
                                        </p:tav>
                                        <p:tav tm="100000">
                                          <p:val>
                                            <p:strVal val="ppt_x"/>
                                          </p:val>
                                        </p:tav>
                                      </p:tavLst>
                                    </p:anim>
                                    <p:anim calcmode="lin" valueType="num">
                                      <p:cBhvr additive="base">
                                        <p:cTn id="138" dur="500"/>
                                        <p:tgtEl>
                                          <p:spTgt spid="45"/>
                                        </p:tgtEl>
                                        <p:attrNameLst>
                                          <p:attrName>ppt_y</p:attrName>
                                        </p:attrNameLst>
                                      </p:cBhvr>
                                      <p:tavLst>
                                        <p:tav tm="0">
                                          <p:val>
                                            <p:strVal val="ppt_y"/>
                                          </p:val>
                                        </p:tav>
                                        <p:tav tm="100000">
                                          <p:val>
                                            <p:strVal val="1+ppt_h/2"/>
                                          </p:val>
                                        </p:tav>
                                      </p:tavLst>
                                    </p:anim>
                                    <p:set>
                                      <p:cBhvr>
                                        <p:cTn id="139" dur="1" fill="hold">
                                          <p:stCondLst>
                                            <p:cond delay="499"/>
                                          </p:stCondLst>
                                        </p:cTn>
                                        <p:tgtEl>
                                          <p:spTgt spid="45"/>
                                        </p:tgtEl>
                                        <p:attrNameLst>
                                          <p:attrName>style.visibility</p:attrName>
                                        </p:attrNameLst>
                                      </p:cBhvr>
                                      <p:to>
                                        <p:strVal val="hidden"/>
                                      </p:to>
                                    </p:set>
                                  </p:childTnLst>
                                </p:cTn>
                              </p:par>
                            </p:childTnLst>
                          </p:cTn>
                        </p:par>
                        <p:par>
                          <p:cTn id="140" fill="hold">
                            <p:stCondLst>
                              <p:cond delay="500"/>
                            </p:stCondLst>
                            <p:childTnLst>
                              <p:par>
                                <p:cTn id="141" presetID="38" presetClass="entr" presetSubtype="0" accel="50000" fill="hold" grpId="0" nodeType="afterEffect">
                                  <p:stCondLst>
                                    <p:cond delay="0"/>
                                  </p:stCondLst>
                                  <p:iterate type="lt">
                                    <p:tmPct val="50000"/>
                                  </p:iterate>
                                  <p:childTnLst>
                                    <p:set>
                                      <p:cBhvr>
                                        <p:cTn id="142" dur="1" fill="hold">
                                          <p:stCondLst>
                                            <p:cond delay="0"/>
                                          </p:stCondLst>
                                        </p:cTn>
                                        <p:tgtEl>
                                          <p:spTgt spid="50"/>
                                        </p:tgtEl>
                                        <p:attrNameLst>
                                          <p:attrName>style.visibility</p:attrName>
                                        </p:attrNameLst>
                                      </p:cBhvr>
                                      <p:to>
                                        <p:strVal val="visible"/>
                                      </p:to>
                                    </p:set>
                                    <p:set>
                                      <p:cBhvr>
                                        <p:cTn id="143" dur="455" fill="hold">
                                          <p:stCondLst>
                                            <p:cond delay="0"/>
                                          </p:stCondLst>
                                        </p:cTn>
                                        <p:tgtEl>
                                          <p:spTgt spid="50"/>
                                        </p:tgtEl>
                                        <p:attrNameLst>
                                          <p:attrName>style.rotation</p:attrName>
                                        </p:attrNameLst>
                                      </p:cBhvr>
                                      <p:to>
                                        <p:strVal val="-45.0"/>
                                      </p:to>
                                    </p:set>
                                    <p:anim calcmode="lin" valueType="num">
                                      <p:cBhvr>
                                        <p:cTn id="144"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45"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46"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47"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par>
                                <p:cTn id="148" presetID="38" presetClass="entr" presetSubtype="0" accel="50000" fill="hold" grpId="2" nodeType="withEffect">
                                  <p:stCondLst>
                                    <p:cond delay="0"/>
                                  </p:stCondLst>
                                  <p:iterate type="lt">
                                    <p:tmPct val="50000"/>
                                  </p:iterate>
                                  <p:childTnLst>
                                    <p:set>
                                      <p:cBhvr>
                                        <p:cTn id="149" dur="1" fill="hold">
                                          <p:stCondLst>
                                            <p:cond delay="0"/>
                                          </p:stCondLst>
                                        </p:cTn>
                                        <p:tgtEl>
                                          <p:spTgt spid="46"/>
                                        </p:tgtEl>
                                        <p:attrNameLst>
                                          <p:attrName>style.visibility</p:attrName>
                                        </p:attrNameLst>
                                      </p:cBhvr>
                                      <p:to>
                                        <p:strVal val="visible"/>
                                      </p:to>
                                    </p:set>
                                    <p:set>
                                      <p:cBhvr>
                                        <p:cTn id="150" dur="455" fill="hold">
                                          <p:stCondLst>
                                            <p:cond delay="0"/>
                                          </p:stCondLst>
                                        </p:cTn>
                                        <p:tgtEl>
                                          <p:spTgt spid="46"/>
                                        </p:tgtEl>
                                        <p:attrNameLst>
                                          <p:attrName>style.rotation</p:attrName>
                                        </p:attrNameLst>
                                      </p:cBhvr>
                                      <p:to>
                                        <p:strVal val="-45.0"/>
                                      </p:to>
                                    </p:set>
                                    <p:anim calcmode="lin" valueType="num">
                                      <p:cBhvr>
                                        <p:cTn id="151" dur="455" fill="hold">
                                          <p:stCondLst>
                                            <p:cond delay="455"/>
                                          </p:stCondLst>
                                        </p:cTn>
                                        <p:tgtEl>
                                          <p:spTgt spid="46"/>
                                        </p:tgtEl>
                                        <p:attrNameLst>
                                          <p:attrName>style.rotation</p:attrName>
                                        </p:attrNameLst>
                                      </p:cBhvr>
                                      <p:tavLst>
                                        <p:tav tm="0">
                                          <p:val>
                                            <p:fltVal val="-45"/>
                                          </p:val>
                                        </p:tav>
                                        <p:tav tm="69900">
                                          <p:val>
                                            <p:fltVal val="45"/>
                                          </p:val>
                                        </p:tav>
                                        <p:tav tm="100000">
                                          <p:val>
                                            <p:fltVal val="0"/>
                                          </p:val>
                                        </p:tav>
                                      </p:tavLst>
                                    </p:anim>
                                    <p:anim calcmode="lin" valueType="num">
                                      <p:cBhvr>
                                        <p:cTn id="152" dur="455" fill="hold">
                                          <p:stCondLst>
                                            <p:cond delay="0"/>
                                          </p:stCondLst>
                                        </p:cTn>
                                        <p:tgtEl>
                                          <p:spTgt spid="46"/>
                                        </p:tgtEl>
                                        <p:attrNameLst>
                                          <p:attrName>ppt_y</p:attrName>
                                        </p:attrNameLst>
                                      </p:cBhvr>
                                      <p:tavLst>
                                        <p:tav tm="0">
                                          <p:val>
                                            <p:strVal val="#ppt_y-1"/>
                                          </p:val>
                                        </p:tav>
                                        <p:tav tm="100000">
                                          <p:val>
                                            <p:strVal val="#ppt_y-(0.354*#ppt_w-0.172*#ppt_h)"/>
                                          </p:val>
                                        </p:tav>
                                      </p:tavLst>
                                    </p:anim>
                                    <p:anim calcmode="lin" valueType="num">
                                      <p:cBhvr>
                                        <p:cTn id="153" dur="156" decel="50000" autoRev="1" fill="hold">
                                          <p:stCondLst>
                                            <p:cond delay="455"/>
                                          </p:stCondLst>
                                        </p:cTn>
                                        <p:tgtEl>
                                          <p:spTgt spid="46"/>
                                        </p:tgtEl>
                                        <p:attrNameLst>
                                          <p:attrName>ppt_y</p:attrName>
                                        </p:attrNameLst>
                                      </p:cBhvr>
                                      <p:tavLst>
                                        <p:tav tm="0">
                                          <p:val>
                                            <p:strVal val="#ppt_y-(0.354*#ppt_w-0.172*#ppt_h)"/>
                                          </p:val>
                                        </p:tav>
                                        <p:tav tm="100000">
                                          <p:val>
                                            <p:strVal val="#ppt_y-(0.354*#ppt_w-0.172*#ppt_h)-#ppt_h/2"/>
                                          </p:val>
                                        </p:tav>
                                      </p:tavLst>
                                    </p:anim>
                                    <p:anim calcmode="lin" valueType="num">
                                      <p:cBhvr>
                                        <p:cTn id="154" dur="136" fill="hold">
                                          <p:stCondLst>
                                            <p:cond delay="864"/>
                                          </p:stCondLst>
                                        </p:cTn>
                                        <p:tgtEl>
                                          <p:spTgt spid="46"/>
                                        </p:tgtEl>
                                        <p:attrNameLst>
                                          <p:attrName>ppt_y</p:attrName>
                                        </p:attrNameLst>
                                      </p:cBhvr>
                                      <p:tavLst>
                                        <p:tav tm="0">
                                          <p:val>
                                            <p:strVal val="#ppt_y-(0.354*#ppt_w-0.172*#ppt_h)"/>
                                          </p:val>
                                        </p:tav>
                                        <p:tav tm="100000">
                                          <p:val>
                                            <p:strVal val="#ppt_y"/>
                                          </p:val>
                                        </p:tav>
                                      </p:tavLst>
                                    </p:anim>
                                  </p:childTnLst>
                                </p:cTn>
                              </p:par>
                              <p:par>
                                <p:cTn id="155" presetID="38" presetClass="entr" presetSubtype="0" accel="50000" fill="hold" grpId="2" nodeType="withEffect">
                                  <p:stCondLst>
                                    <p:cond delay="0"/>
                                  </p:stCondLst>
                                  <p:iterate type="lt">
                                    <p:tmPct val="50000"/>
                                  </p:iterate>
                                  <p:childTnLst>
                                    <p:set>
                                      <p:cBhvr>
                                        <p:cTn id="156" dur="1" fill="hold">
                                          <p:stCondLst>
                                            <p:cond delay="0"/>
                                          </p:stCondLst>
                                        </p:cTn>
                                        <p:tgtEl>
                                          <p:spTgt spid="47"/>
                                        </p:tgtEl>
                                        <p:attrNameLst>
                                          <p:attrName>style.visibility</p:attrName>
                                        </p:attrNameLst>
                                      </p:cBhvr>
                                      <p:to>
                                        <p:strVal val="visible"/>
                                      </p:to>
                                    </p:set>
                                    <p:set>
                                      <p:cBhvr>
                                        <p:cTn id="157" dur="455" fill="hold">
                                          <p:stCondLst>
                                            <p:cond delay="0"/>
                                          </p:stCondLst>
                                        </p:cTn>
                                        <p:tgtEl>
                                          <p:spTgt spid="47"/>
                                        </p:tgtEl>
                                        <p:attrNameLst>
                                          <p:attrName>style.rotation</p:attrName>
                                        </p:attrNameLst>
                                      </p:cBhvr>
                                      <p:to>
                                        <p:strVal val="-45.0"/>
                                      </p:to>
                                    </p:set>
                                    <p:anim calcmode="lin" valueType="num">
                                      <p:cBhvr>
                                        <p:cTn id="158" dur="455" fill="hold">
                                          <p:stCondLst>
                                            <p:cond delay="455"/>
                                          </p:stCondLst>
                                        </p:cTn>
                                        <p:tgtEl>
                                          <p:spTgt spid="47"/>
                                        </p:tgtEl>
                                        <p:attrNameLst>
                                          <p:attrName>style.rotation</p:attrName>
                                        </p:attrNameLst>
                                      </p:cBhvr>
                                      <p:tavLst>
                                        <p:tav tm="0">
                                          <p:val>
                                            <p:fltVal val="-45"/>
                                          </p:val>
                                        </p:tav>
                                        <p:tav tm="69900">
                                          <p:val>
                                            <p:fltVal val="45"/>
                                          </p:val>
                                        </p:tav>
                                        <p:tav tm="100000">
                                          <p:val>
                                            <p:fltVal val="0"/>
                                          </p:val>
                                        </p:tav>
                                      </p:tavLst>
                                    </p:anim>
                                    <p:anim calcmode="lin" valueType="num">
                                      <p:cBhvr>
                                        <p:cTn id="159" dur="455" fill="hold">
                                          <p:stCondLst>
                                            <p:cond delay="0"/>
                                          </p:stCondLst>
                                        </p:cTn>
                                        <p:tgtEl>
                                          <p:spTgt spid="47"/>
                                        </p:tgtEl>
                                        <p:attrNameLst>
                                          <p:attrName>ppt_y</p:attrName>
                                        </p:attrNameLst>
                                      </p:cBhvr>
                                      <p:tavLst>
                                        <p:tav tm="0">
                                          <p:val>
                                            <p:strVal val="#ppt_y-1"/>
                                          </p:val>
                                        </p:tav>
                                        <p:tav tm="100000">
                                          <p:val>
                                            <p:strVal val="#ppt_y-(0.354*#ppt_w-0.172*#ppt_h)"/>
                                          </p:val>
                                        </p:tav>
                                      </p:tavLst>
                                    </p:anim>
                                    <p:anim calcmode="lin" valueType="num">
                                      <p:cBhvr>
                                        <p:cTn id="160" dur="156" decel="50000" autoRev="1" fill="hold">
                                          <p:stCondLst>
                                            <p:cond delay="455"/>
                                          </p:stCondLst>
                                        </p:cTn>
                                        <p:tgtEl>
                                          <p:spTgt spid="47"/>
                                        </p:tgtEl>
                                        <p:attrNameLst>
                                          <p:attrName>ppt_y</p:attrName>
                                        </p:attrNameLst>
                                      </p:cBhvr>
                                      <p:tavLst>
                                        <p:tav tm="0">
                                          <p:val>
                                            <p:strVal val="#ppt_y-(0.354*#ppt_w-0.172*#ppt_h)"/>
                                          </p:val>
                                        </p:tav>
                                        <p:tav tm="100000">
                                          <p:val>
                                            <p:strVal val="#ppt_y-(0.354*#ppt_w-0.172*#ppt_h)-#ppt_h/2"/>
                                          </p:val>
                                        </p:tav>
                                      </p:tavLst>
                                    </p:anim>
                                    <p:anim calcmode="lin" valueType="num">
                                      <p:cBhvr>
                                        <p:cTn id="161" dur="136" fill="hold">
                                          <p:stCondLst>
                                            <p:cond delay="864"/>
                                          </p:stCondLst>
                                        </p:cTn>
                                        <p:tgtEl>
                                          <p:spTgt spid="47"/>
                                        </p:tgtEl>
                                        <p:attrNameLst>
                                          <p:attrName>ppt_y</p:attrName>
                                        </p:attrNameLst>
                                      </p:cBhvr>
                                      <p:tavLst>
                                        <p:tav tm="0">
                                          <p:val>
                                            <p:strVal val="#ppt_y-(0.354*#ppt_w-0.172*#ppt_h)"/>
                                          </p:val>
                                        </p:tav>
                                        <p:tav tm="100000">
                                          <p:val>
                                            <p:strVal val="#ppt_y"/>
                                          </p:val>
                                        </p:tav>
                                      </p:tavLst>
                                    </p:anim>
                                  </p:childTnLst>
                                </p:cTn>
                              </p:par>
                              <p:par>
                                <p:cTn id="162" presetID="38" presetClass="entr" presetSubtype="0" accel="50000" fill="hold" grpId="2" nodeType="withEffect">
                                  <p:stCondLst>
                                    <p:cond delay="0"/>
                                  </p:stCondLst>
                                  <p:iterate type="lt">
                                    <p:tmPct val="50000"/>
                                  </p:iterate>
                                  <p:childTnLst>
                                    <p:set>
                                      <p:cBhvr>
                                        <p:cTn id="163" dur="1" fill="hold">
                                          <p:stCondLst>
                                            <p:cond delay="0"/>
                                          </p:stCondLst>
                                        </p:cTn>
                                        <p:tgtEl>
                                          <p:spTgt spid="44"/>
                                        </p:tgtEl>
                                        <p:attrNameLst>
                                          <p:attrName>style.visibility</p:attrName>
                                        </p:attrNameLst>
                                      </p:cBhvr>
                                      <p:to>
                                        <p:strVal val="visible"/>
                                      </p:to>
                                    </p:set>
                                    <p:set>
                                      <p:cBhvr>
                                        <p:cTn id="164" dur="455" fill="hold">
                                          <p:stCondLst>
                                            <p:cond delay="0"/>
                                          </p:stCondLst>
                                        </p:cTn>
                                        <p:tgtEl>
                                          <p:spTgt spid="44"/>
                                        </p:tgtEl>
                                        <p:attrNameLst>
                                          <p:attrName>style.rotation</p:attrName>
                                        </p:attrNameLst>
                                      </p:cBhvr>
                                      <p:to>
                                        <p:strVal val="-45.0"/>
                                      </p:to>
                                    </p:set>
                                    <p:anim calcmode="lin" valueType="num">
                                      <p:cBhvr>
                                        <p:cTn id="165" dur="455" fill="hold">
                                          <p:stCondLst>
                                            <p:cond delay="455"/>
                                          </p:stCondLst>
                                        </p:cTn>
                                        <p:tgtEl>
                                          <p:spTgt spid="44"/>
                                        </p:tgtEl>
                                        <p:attrNameLst>
                                          <p:attrName>style.rotation</p:attrName>
                                        </p:attrNameLst>
                                      </p:cBhvr>
                                      <p:tavLst>
                                        <p:tav tm="0">
                                          <p:val>
                                            <p:fltVal val="-45"/>
                                          </p:val>
                                        </p:tav>
                                        <p:tav tm="69900">
                                          <p:val>
                                            <p:fltVal val="45"/>
                                          </p:val>
                                        </p:tav>
                                        <p:tav tm="100000">
                                          <p:val>
                                            <p:fltVal val="0"/>
                                          </p:val>
                                        </p:tav>
                                      </p:tavLst>
                                    </p:anim>
                                    <p:anim calcmode="lin" valueType="num">
                                      <p:cBhvr>
                                        <p:cTn id="166" dur="455" fill="hold">
                                          <p:stCondLst>
                                            <p:cond delay="0"/>
                                          </p:stCondLst>
                                        </p:cTn>
                                        <p:tgtEl>
                                          <p:spTgt spid="44"/>
                                        </p:tgtEl>
                                        <p:attrNameLst>
                                          <p:attrName>ppt_y</p:attrName>
                                        </p:attrNameLst>
                                      </p:cBhvr>
                                      <p:tavLst>
                                        <p:tav tm="0">
                                          <p:val>
                                            <p:strVal val="#ppt_y-1"/>
                                          </p:val>
                                        </p:tav>
                                        <p:tav tm="100000">
                                          <p:val>
                                            <p:strVal val="#ppt_y-(0.354*#ppt_w-0.172*#ppt_h)"/>
                                          </p:val>
                                        </p:tav>
                                      </p:tavLst>
                                    </p:anim>
                                    <p:anim calcmode="lin" valueType="num">
                                      <p:cBhvr>
                                        <p:cTn id="167" dur="156" decel="50000" autoRev="1" fill="hold">
                                          <p:stCondLst>
                                            <p:cond delay="455"/>
                                          </p:stCondLst>
                                        </p:cTn>
                                        <p:tgtEl>
                                          <p:spTgt spid="44"/>
                                        </p:tgtEl>
                                        <p:attrNameLst>
                                          <p:attrName>ppt_y</p:attrName>
                                        </p:attrNameLst>
                                      </p:cBhvr>
                                      <p:tavLst>
                                        <p:tav tm="0">
                                          <p:val>
                                            <p:strVal val="#ppt_y-(0.354*#ppt_w-0.172*#ppt_h)"/>
                                          </p:val>
                                        </p:tav>
                                        <p:tav tm="100000">
                                          <p:val>
                                            <p:strVal val="#ppt_y-(0.354*#ppt_w-0.172*#ppt_h)-#ppt_h/2"/>
                                          </p:val>
                                        </p:tav>
                                      </p:tavLst>
                                    </p:anim>
                                    <p:anim calcmode="lin" valueType="num">
                                      <p:cBhvr>
                                        <p:cTn id="168" dur="136" fill="hold">
                                          <p:stCondLst>
                                            <p:cond delay="864"/>
                                          </p:stCondLst>
                                        </p:cTn>
                                        <p:tgtEl>
                                          <p:spTgt spid="44"/>
                                        </p:tgtEl>
                                        <p:attrNameLst>
                                          <p:attrName>ppt_y</p:attrName>
                                        </p:attrNameLst>
                                      </p:cBhvr>
                                      <p:tavLst>
                                        <p:tav tm="0">
                                          <p:val>
                                            <p:strVal val="#ppt_y-(0.354*#ppt_w-0.172*#ppt_h)"/>
                                          </p:val>
                                        </p:tav>
                                        <p:tav tm="100000">
                                          <p:val>
                                            <p:strVal val="#ppt_y"/>
                                          </p:val>
                                        </p:tav>
                                      </p:tavLst>
                                    </p:anim>
                                  </p:childTnLst>
                                </p:cTn>
                              </p:par>
                              <p:par>
                                <p:cTn id="169" presetID="38" presetClass="entr" presetSubtype="0" accel="50000" fill="hold" grpId="2" nodeType="withEffect">
                                  <p:stCondLst>
                                    <p:cond delay="0"/>
                                  </p:stCondLst>
                                  <p:iterate type="lt">
                                    <p:tmPct val="50000"/>
                                  </p:iterate>
                                  <p:childTnLst>
                                    <p:set>
                                      <p:cBhvr>
                                        <p:cTn id="170" dur="1" fill="hold">
                                          <p:stCondLst>
                                            <p:cond delay="0"/>
                                          </p:stCondLst>
                                        </p:cTn>
                                        <p:tgtEl>
                                          <p:spTgt spid="45"/>
                                        </p:tgtEl>
                                        <p:attrNameLst>
                                          <p:attrName>style.visibility</p:attrName>
                                        </p:attrNameLst>
                                      </p:cBhvr>
                                      <p:to>
                                        <p:strVal val="visible"/>
                                      </p:to>
                                    </p:set>
                                    <p:set>
                                      <p:cBhvr>
                                        <p:cTn id="171" dur="455" fill="hold">
                                          <p:stCondLst>
                                            <p:cond delay="0"/>
                                          </p:stCondLst>
                                        </p:cTn>
                                        <p:tgtEl>
                                          <p:spTgt spid="45"/>
                                        </p:tgtEl>
                                        <p:attrNameLst>
                                          <p:attrName>style.rotation</p:attrName>
                                        </p:attrNameLst>
                                      </p:cBhvr>
                                      <p:to>
                                        <p:strVal val="-45.0"/>
                                      </p:to>
                                    </p:set>
                                    <p:anim calcmode="lin" valueType="num">
                                      <p:cBhvr>
                                        <p:cTn id="172" dur="455" fill="hold">
                                          <p:stCondLst>
                                            <p:cond delay="455"/>
                                          </p:stCondLst>
                                        </p:cTn>
                                        <p:tgtEl>
                                          <p:spTgt spid="45"/>
                                        </p:tgtEl>
                                        <p:attrNameLst>
                                          <p:attrName>style.rotation</p:attrName>
                                        </p:attrNameLst>
                                      </p:cBhvr>
                                      <p:tavLst>
                                        <p:tav tm="0">
                                          <p:val>
                                            <p:fltVal val="-45"/>
                                          </p:val>
                                        </p:tav>
                                        <p:tav tm="69900">
                                          <p:val>
                                            <p:fltVal val="45"/>
                                          </p:val>
                                        </p:tav>
                                        <p:tav tm="100000">
                                          <p:val>
                                            <p:fltVal val="0"/>
                                          </p:val>
                                        </p:tav>
                                      </p:tavLst>
                                    </p:anim>
                                    <p:anim calcmode="lin" valueType="num">
                                      <p:cBhvr>
                                        <p:cTn id="173" dur="455" fill="hold">
                                          <p:stCondLst>
                                            <p:cond delay="0"/>
                                          </p:stCondLst>
                                        </p:cTn>
                                        <p:tgtEl>
                                          <p:spTgt spid="45"/>
                                        </p:tgtEl>
                                        <p:attrNameLst>
                                          <p:attrName>ppt_y</p:attrName>
                                        </p:attrNameLst>
                                      </p:cBhvr>
                                      <p:tavLst>
                                        <p:tav tm="0">
                                          <p:val>
                                            <p:strVal val="#ppt_y-1"/>
                                          </p:val>
                                        </p:tav>
                                        <p:tav tm="100000">
                                          <p:val>
                                            <p:strVal val="#ppt_y-(0.354*#ppt_w-0.172*#ppt_h)"/>
                                          </p:val>
                                        </p:tav>
                                      </p:tavLst>
                                    </p:anim>
                                    <p:anim calcmode="lin" valueType="num">
                                      <p:cBhvr>
                                        <p:cTn id="174" dur="156" decel="50000" autoRev="1" fill="hold">
                                          <p:stCondLst>
                                            <p:cond delay="455"/>
                                          </p:stCondLst>
                                        </p:cTn>
                                        <p:tgtEl>
                                          <p:spTgt spid="45"/>
                                        </p:tgtEl>
                                        <p:attrNameLst>
                                          <p:attrName>ppt_y</p:attrName>
                                        </p:attrNameLst>
                                      </p:cBhvr>
                                      <p:tavLst>
                                        <p:tav tm="0">
                                          <p:val>
                                            <p:strVal val="#ppt_y-(0.354*#ppt_w-0.172*#ppt_h)"/>
                                          </p:val>
                                        </p:tav>
                                        <p:tav tm="100000">
                                          <p:val>
                                            <p:strVal val="#ppt_y-(0.354*#ppt_w-0.172*#ppt_h)-#ppt_h/2"/>
                                          </p:val>
                                        </p:tav>
                                      </p:tavLst>
                                    </p:anim>
                                    <p:anim calcmode="lin" valueType="num">
                                      <p:cBhvr>
                                        <p:cTn id="175" dur="136" fill="hold">
                                          <p:stCondLst>
                                            <p:cond delay="864"/>
                                          </p:stCondLst>
                                        </p:cTn>
                                        <p:tgtEl>
                                          <p:spTgt spid="45"/>
                                        </p:tgtEl>
                                        <p:attrNameLst>
                                          <p:attrName>ppt_y</p:attrName>
                                        </p:attrNameLst>
                                      </p:cBhvr>
                                      <p:tavLst>
                                        <p:tav tm="0">
                                          <p:val>
                                            <p:strVal val="#ppt_y-(0.354*#ppt_w-0.172*#ppt_h)"/>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69"/>
                                        </p:tgtEl>
                                        <p:attrNameLst>
                                          <p:attrName>style.visibility</p:attrName>
                                        </p:attrNameLst>
                                      </p:cBhvr>
                                      <p:to>
                                        <p:strVal val="visible"/>
                                      </p:to>
                                    </p:set>
                                    <p:animEffect transition="in" filter="fade">
                                      <p:cBhvr>
                                        <p:cTn id="180" dur="500"/>
                                        <p:tgtEl>
                                          <p:spTgt spid="69"/>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fade">
                                      <p:cBhvr>
                                        <p:cTn id="185" dur="500"/>
                                        <p:tgtEl>
                                          <p:spTgt spid="70"/>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71"/>
                                        </p:tgtEl>
                                        <p:attrNameLst>
                                          <p:attrName>style.visibility</p:attrName>
                                        </p:attrNameLst>
                                      </p:cBhvr>
                                      <p:to>
                                        <p:strVal val="visible"/>
                                      </p:to>
                                    </p:set>
                                    <p:animEffect transition="in" filter="fade">
                                      <p:cBhvr>
                                        <p:cTn id="190" dur="500"/>
                                        <p:tgtEl>
                                          <p:spTgt spid="71"/>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72"/>
                                        </p:tgtEl>
                                        <p:attrNameLst>
                                          <p:attrName>style.visibility</p:attrName>
                                        </p:attrNameLst>
                                      </p:cBhvr>
                                      <p:to>
                                        <p:strVal val="visible"/>
                                      </p:to>
                                    </p:set>
                                    <p:animEffect transition="in" filter="fade">
                                      <p:cBhvr>
                                        <p:cTn id="195" dur="500"/>
                                        <p:tgtEl>
                                          <p:spTgt spid="72"/>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17"/>
                                        </p:tgtEl>
                                        <p:attrNameLst>
                                          <p:attrName>style.visibility</p:attrName>
                                        </p:attrNameLst>
                                      </p:cBhvr>
                                      <p:to>
                                        <p:strVal val="visible"/>
                                      </p:to>
                                    </p:set>
                                    <p:animEffect transition="in" filter="fade">
                                      <p:cBhvr>
                                        <p:cTn id="20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4" grpId="2"/>
      <p:bldP spid="45" grpId="0"/>
      <p:bldP spid="45" grpId="1"/>
      <p:bldP spid="45" grpId="2"/>
      <p:bldP spid="46" grpId="0"/>
      <p:bldP spid="46" grpId="1"/>
      <p:bldP spid="46" grpId="2"/>
      <p:bldP spid="47" grpId="0"/>
      <p:bldP spid="47" grpId="1"/>
      <p:bldP spid="47" grpId="2"/>
      <p:bldP spid="48" grpId="0"/>
      <p:bldP spid="49" grpId="0"/>
      <p:bldP spid="50" grpId="0"/>
      <p:bldP spid="54" grpId="0"/>
      <p:bldP spid="54" grpId="1"/>
      <p:bldP spid="54" grpId="2"/>
      <p:bldP spid="55" grpId="0"/>
      <p:bldP spid="55" grpId="1"/>
      <p:bldP spid="55" grpId="2"/>
      <p:bldP spid="56" grpId="0"/>
      <p:bldP spid="56" grpId="1"/>
      <p:bldP spid="56" grpId="2"/>
      <p:bldP spid="57" grpId="0"/>
      <p:bldP spid="57" grpId="1"/>
      <p:bldP spid="57" grpId="2"/>
      <p:bldP spid="58" grpId="0"/>
      <p:bldP spid="59" grpId="0"/>
      <p:bldP spid="60" grpId="0"/>
      <p:bldP spid="61" grpId="0"/>
      <p:bldP spid="62" grpId="0"/>
      <p:bldP spid="63" grpId="0"/>
      <p:bldP spid="69" grpId="0"/>
      <p:bldP spid="70" grpId="0"/>
      <p:bldP spid="71" grpId="0"/>
      <p:bldP spid="72"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Derivation modes</a:t>
            </a:r>
            <a:endParaRPr lang="en-US" dirty="0"/>
          </a:p>
        </p:txBody>
      </p:sp>
      <p:sp>
        <p:nvSpPr>
          <p:cNvPr id="3" name="Espace réservé du contenu 2"/>
          <p:cNvSpPr>
            <a:spLocks noGrp="1"/>
          </p:cNvSpPr>
          <p:nvPr>
            <p:ph sz="quarter" idx="1"/>
          </p:nvPr>
        </p:nvSpPr>
        <p:spPr>
          <a:xfrm>
            <a:off x="402336" y="1527048"/>
            <a:ext cx="11338560" cy="5330952"/>
          </a:xfrm>
        </p:spPr>
        <p:txBody>
          <a:bodyPr>
            <a:normAutofit fontScale="92500" lnSpcReduction="10000"/>
          </a:bodyPr>
          <a:lstStyle/>
          <a:p>
            <a:r>
              <a:rPr lang="en-US" dirty="0" smtClean="0"/>
              <a:t>The strategy of rule application is called a derivation mode (in PN terms it is step semantics).</a:t>
            </a:r>
          </a:p>
          <a:p>
            <a:r>
              <a:rPr lang="en-US" dirty="0" smtClean="0"/>
              <a:t>In formal terms it is a set restriction of Applicable(</a:t>
            </a:r>
            <a:r>
              <a:rPr lang="el-GR" altLang="en-US" dirty="0"/>
              <a:t>Π</a:t>
            </a:r>
            <a:r>
              <a:rPr lang="en-US" altLang="en-US" dirty="0"/>
              <a:t>,C</a:t>
            </a:r>
            <a:r>
              <a:rPr lang="en-US" dirty="0" smtClean="0"/>
              <a:t>), which is the set of multisets of applicable rules of system </a:t>
            </a:r>
            <a:r>
              <a:rPr lang="el-GR" altLang="en-US" dirty="0" smtClean="0"/>
              <a:t>Π</a:t>
            </a:r>
            <a:r>
              <a:rPr lang="en-US" altLang="en-US" dirty="0" smtClean="0"/>
              <a:t> in configuration C</a:t>
            </a:r>
            <a:r>
              <a:rPr lang="en-US" dirty="0" smtClean="0"/>
              <a:t>.</a:t>
            </a:r>
          </a:p>
          <a:p>
            <a:r>
              <a:rPr lang="en-US" dirty="0" smtClean="0"/>
              <a:t>Some common modes (r</a:t>
            </a:r>
            <a:r>
              <a:rPr lang="en-US" baseline="-25000" dirty="0" smtClean="0"/>
              <a:t>1</a:t>
            </a:r>
            <a:r>
              <a:rPr lang="en-US" dirty="0" smtClean="0"/>
              <a:t>: </a:t>
            </a:r>
            <a:r>
              <a:rPr lang="de-DE" dirty="0" smtClean="0"/>
              <a:t>a-</a:t>
            </a:r>
            <a:r>
              <a:rPr lang="de-DE" dirty="0"/>
              <a:t>&gt;</a:t>
            </a:r>
            <a:r>
              <a:rPr lang="de-DE" dirty="0" err="1" smtClean="0"/>
              <a:t>bc</a:t>
            </a:r>
            <a:r>
              <a:rPr lang="de-DE" dirty="0" smtClean="0"/>
              <a:t>, r</a:t>
            </a:r>
            <a:r>
              <a:rPr lang="de-DE" baseline="-25000" dirty="0" smtClean="0"/>
              <a:t>2</a:t>
            </a:r>
            <a:r>
              <a:rPr lang="de-DE" dirty="0" smtClean="0"/>
              <a:t>: </a:t>
            </a:r>
            <a:r>
              <a:rPr lang="de-DE" dirty="0" err="1" smtClean="0"/>
              <a:t>aab</a:t>
            </a:r>
            <a:r>
              <a:rPr lang="de-DE" dirty="0" smtClean="0"/>
              <a:t>-</a:t>
            </a:r>
            <a:r>
              <a:rPr lang="de-DE" dirty="0"/>
              <a:t>&gt;</a:t>
            </a:r>
            <a:r>
              <a:rPr lang="de-DE" dirty="0" smtClean="0"/>
              <a:t>ab, r</a:t>
            </a:r>
            <a:r>
              <a:rPr lang="de-DE" baseline="-25000" dirty="0" smtClean="0"/>
              <a:t>3</a:t>
            </a:r>
            <a:r>
              <a:rPr lang="de-DE" dirty="0" smtClean="0"/>
              <a:t>: b-</a:t>
            </a:r>
            <a:r>
              <a:rPr lang="de-DE" dirty="0"/>
              <a:t>&gt;</a:t>
            </a:r>
            <a:r>
              <a:rPr lang="de-DE" dirty="0" err="1" smtClean="0"/>
              <a:t>aa</a:t>
            </a:r>
            <a:r>
              <a:rPr lang="de-DE" dirty="0" smtClean="0"/>
              <a:t>, </a:t>
            </a:r>
            <a:r>
              <a:rPr lang="de-DE" dirty="0" err="1" smtClean="0"/>
              <a:t>multiset</a:t>
            </a:r>
            <a:r>
              <a:rPr lang="de-DE" dirty="0" smtClean="0"/>
              <a:t>: </a:t>
            </a:r>
            <a:r>
              <a:rPr lang="en-US" dirty="0" err="1"/>
              <a:t>aabbc</a:t>
            </a:r>
            <a:r>
              <a:rPr lang="de-DE" dirty="0" smtClean="0"/>
              <a:t>)</a:t>
            </a:r>
            <a:r>
              <a:rPr lang="en-US" dirty="0" smtClean="0"/>
              <a:t>:</a:t>
            </a:r>
          </a:p>
          <a:p>
            <a:pPr lvl="1"/>
            <a:r>
              <a:rPr lang="en-US" dirty="0" smtClean="0"/>
              <a:t>Asynchronous (no restriction)</a:t>
            </a:r>
          </a:p>
          <a:p>
            <a:pPr lvl="2"/>
            <a:r>
              <a:rPr lang="en-US" dirty="0" smtClean="0"/>
              <a:t>r</a:t>
            </a:r>
            <a:r>
              <a:rPr lang="en-US" baseline="-25000" dirty="0" smtClean="0"/>
              <a:t>1</a:t>
            </a:r>
            <a:r>
              <a:rPr lang="en-US" dirty="0" smtClean="0"/>
              <a:t>, r</a:t>
            </a:r>
            <a:r>
              <a:rPr lang="en-US" baseline="-25000" dirty="0" smtClean="0"/>
              <a:t>2</a:t>
            </a:r>
            <a:r>
              <a:rPr lang="en-US" dirty="0" smtClean="0"/>
              <a:t>, r</a:t>
            </a:r>
            <a:r>
              <a:rPr lang="en-US" baseline="-25000" dirty="0" smtClean="0"/>
              <a:t>3</a:t>
            </a:r>
            <a:r>
              <a:rPr lang="en-US" dirty="0" smtClean="0"/>
              <a:t>,</a:t>
            </a:r>
            <a:r>
              <a:rPr lang="en-US" baseline="-25000" dirty="0" smtClean="0"/>
              <a:t>  </a:t>
            </a:r>
            <a:r>
              <a:rPr lang="en-US" dirty="0" smtClean="0"/>
              <a:t>r</a:t>
            </a:r>
            <a:r>
              <a:rPr lang="en-US" baseline="-25000" dirty="0" smtClean="0"/>
              <a:t>1</a:t>
            </a:r>
            <a:r>
              <a:rPr lang="en-US" dirty="0" smtClean="0"/>
              <a:t>r</a:t>
            </a:r>
            <a:r>
              <a:rPr lang="en-US" baseline="-25000" dirty="0" smtClean="0"/>
              <a:t>1</a:t>
            </a:r>
            <a:r>
              <a:rPr lang="en-US" dirty="0" smtClean="0"/>
              <a:t>,</a:t>
            </a:r>
            <a:r>
              <a:rPr lang="en-US" baseline="-25000" dirty="0" smtClean="0"/>
              <a:t> </a:t>
            </a:r>
            <a:r>
              <a:rPr lang="en-US" dirty="0" smtClean="0"/>
              <a:t>r</a:t>
            </a:r>
            <a:r>
              <a:rPr lang="en-US" baseline="-25000" dirty="0" smtClean="0"/>
              <a:t>1</a:t>
            </a:r>
            <a:r>
              <a:rPr lang="en-US" dirty="0" smtClean="0"/>
              <a:t>r</a:t>
            </a:r>
            <a:r>
              <a:rPr lang="en-US" baseline="-25000" dirty="0" smtClean="0"/>
              <a:t>3</a:t>
            </a:r>
            <a:r>
              <a:rPr lang="en-US" dirty="0" smtClean="0"/>
              <a:t>, r</a:t>
            </a:r>
            <a:r>
              <a:rPr lang="en-US" baseline="-25000" dirty="0" smtClean="0"/>
              <a:t>2</a:t>
            </a:r>
            <a:r>
              <a:rPr lang="en-US" dirty="0" smtClean="0"/>
              <a:t>r</a:t>
            </a:r>
            <a:r>
              <a:rPr lang="en-US" baseline="-25000" dirty="0" smtClean="0"/>
              <a:t>3</a:t>
            </a:r>
            <a:r>
              <a:rPr lang="en-US" dirty="0" smtClean="0"/>
              <a:t>, r</a:t>
            </a:r>
            <a:r>
              <a:rPr lang="en-US" baseline="-25000" dirty="0" smtClean="0"/>
              <a:t>3</a:t>
            </a:r>
            <a:r>
              <a:rPr lang="en-US" dirty="0" smtClean="0"/>
              <a:t>r</a:t>
            </a:r>
            <a:r>
              <a:rPr lang="en-US" baseline="-25000" dirty="0" smtClean="0"/>
              <a:t>3</a:t>
            </a:r>
            <a:r>
              <a:rPr lang="en-US" dirty="0" smtClean="0"/>
              <a:t>, r</a:t>
            </a:r>
            <a:r>
              <a:rPr lang="en-US" baseline="-25000" dirty="0" smtClean="0"/>
              <a:t>1</a:t>
            </a:r>
            <a:r>
              <a:rPr lang="en-US" dirty="0" smtClean="0"/>
              <a:t>r</a:t>
            </a:r>
            <a:r>
              <a:rPr lang="en-US" baseline="-25000" dirty="0" smtClean="0"/>
              <a:t>1</a:t>
            </a:r>
            <a:r>
              <a:rPr lang="en-US" dirty="0" smtClean="0"/>
              <a:t>r</a:t>
            </a:r>
            <a:r>
              <a:rPr lang="en-US" baseline="-25000" dirty="0" smtClean="0"/>
              <a:t>3</a:t>
            </a:r>
            <a:r>
              <a:rPr lang="en-US" dirty="0" smtClean="0"/>
              <a:t>,</a:t>
            </a:r>
            <a:r>
              <a:rPr lang="en-US" baseline="-25000" dirty="0" smtClean="0"/>
              <a:t> </a:t>
            </a:r>
            <a:r>
              <a:rPr lang="en-US" dirty="0" smtClean="0"/>
              <a:t>r</a:t>
            </a:r>
            <a:r>
              <a:rPr lang="en-US" baseline="-25000" dirty="0" smtClean="0"/>
              <a:t>1</a:t>
            </a:r>
            <a:r>
              <a:rPr lang="en-US" dirty="0" smtClean="0"/>
              <a:t>r</a:t>
            </a:r>
            <a:r>
              <a:rPr lang="en-US" baseline="-25000" dirty="0" smtClean="0"/>
              <a:t>3</a:t>
            </a:r>
            <a:r>
              <a:rPr lang="en-US" dirty="0" smtClean="0"/>
              <a:t>r</a:t>
            </a:r>
            <a:r>
              <a:rPr lang="en-US" baseline="-25000" dirty="0" smtClean="0"/>
              <a:t>3</a:t>
            </a:r>
            <a:r>
              <a:rPr lang="en-US" dirty="0" smtClean="0"/>
              <a:t>,</a:t>
            </a:r>
            <a:r>
              <a:rPr lang="en-US" baseline="-25000" dirty="0" smtClean="0"/>
              <a:t> </a:t>
            </a:r>
            <a:r>
              <a:rPr lang="en-US" dirty="0" smtClean="0"/>
              <a:t>r</a:t>
            </a:r>
            <a:r>
              <a:rPr lang="en-US" baseline="-25000" dirty="0" smtClean="0"/>
              <a:t>1</a:t>
            </a:r>
            <a:r>
              <a:rPr lang="en-US" dirty="0" smtClean="0"/>
              <a:t>r</a:t>
            </a:r>
            <a:r>
              <a:rPr lang="en-US" baseline="-25000" dirty="0" smtClean="0"/>
              <a:t>1</a:t>
            </a:r>
            <a:r>
              <a:rPr lang="en-US" dirty="0" smtClean="0"/>
              <a:t>r</a:t>
            </a:r>
            <a:r>
              <a:rPr lang="en-US" baseline="-25000" dirty="0" smtClean="0"/>
              <a:t>3</a:t>
            </a:r>
            <a:r>
              <a:rPr lang="en-US" dirty="0" smtClean="0"/>
              <a:t>r</a:t>
            </a:r>
            <a:r>
              <a:rPr lang="en-US" baseline="-25000" dirty="0" smtClean="0"/>
              <a:t>3</a:t>
            </a:r>
            <a:endParaRPr lang="en-US" dirty="0" smtClean="0"/>
          </a:p>
          <a:p>
            <a:pPr lvl="1"/>
            <a:r>
              <a:rPr lang="en-US" dirty="0" smtClean="0"/>
              <a:t>Sequential (consider only multisets of size one)</a:t>
            </a:r>
          </a:p>
          <a:p>
            <a:pPr lvl="2"/>
            <a:r>
              <a:rPr lang="en-US" dirty="0" smtClean="0"/>
              <a:t>ab</a:t>
            </a:r>
            <a:r>
              <a:rPr lang="en-US" baseline="30000" dirty="0" smtClean="0"/>
              <a:t>3</a:t>
            </a:r>
            <a:r>
              <a:rPr lang="en-US" dirty="0" smtClean="0"/>
              <a:t>c</a:t>
            </a:r>
            <a:r>
              <a:rPr lang="en-US" baseline="30000" dirty="0" smtClean="0"/>
              <a:t>2</a:t>
            </a:r>
            <a:r>
              <a:rPr lang="en-US" dirty="0" smtClean="0"/>
              <a:t> (r</a:t>
            </a:r>
            <a:r>
              <a:rPr lang="en-US" baseline="-25000" dirty="0" smtClean="0"/>
              <a:t>1</a:t>
            </a:r>
            <a:r>
              <a:rPr lang="en-US" dirty="0" smtClean="0"/>
              <a:t>), ab</a:t>
            </a:r>
            <a:r>
              <a:rPr lang="en-US" baseline="30000" dirty="0" smtClean="0"/>
              <a:t>2</a:t>
            </a:r>
            <a:r>
              <a:rPr lang="en-US" dirty="0" smtClean="0"/>
              <a:t>c (r</a:t>
            </a:r>
            <a:r>
              <a:rPr lang="en-US" baseline="-25000" dirty="0" smtClean="0"/>
              <a:t>2</a:t>
            </a:r>
            <a:r>
              <a:rPr lang="en-US" dirty="0" smtClean="0"/>
              <a:t>)</a:t>
            </a:r>
            <a:r>
              <a:rPr lang="en-US" baseline="-25000" dirty="0" smtClean="0"/>
              <a:t> </a:t>
            </a:r>
            <a:r>
              <a:rPr lang="en-US" dirty="0" smtClean="0"/>
              <a:t>and a</a:t>
            </a:r>
            <a:r>
              <a:rPr lang="en-US" baseline="30000" dirty="0" smtClean="0"/>
              <a:t>4</a:t>
            </a:r>
            <a:r>
              <a:rPr lang="en-US" dirty="0" smtClean="0"/>
              <a:t>bc (r</a:t>
            </a:r>
            <a:r>
              <a:rPr lang="en-US" baseline="-25000" dirty="0" smtClean="0"/>
              <a:t>3</a:t>
            </a:r>
            <a:r>
              <a:rPr lang="en-US" dirty="0" smtClean="0"/>
              <a:t>)</a:t>
            </a:r>
          </a:p>
          <a:p>
            <a:pPr lvl="1"/>
            <a:r>
              <a:rPr lang="en-US" dirty="0" smtClean="0"/>
              <a:t>Maximally parallel (consider only non-extensible multisets = no rule is applicable anymore)</a:t>
            </a:r>
          </a:p>
          <a:p>
            <a:pPr lvl="2"/>
            <a:r>
              <a:rPr lang="en-US" dirty="0" smtClean="0"/>
              <a:t>a</a:t>
            </a:r>
            <a:r>
              <a:rPr lang="en-US" baseline="30000" dirty="0" smtClean="0"/>
              <a:t>4</a:t>
            </a:r>
            <a:r>
              <a:rPr lang="en-US" dirty="0" smtClean="0"/>
              <a:t>b</a:t>
            </a:r>
            <a:r>
              <a:rPr lang="en-US" baseline="30000" dirty="0" smtClean="0"/>
              <a:t>2</a:t>
            </a:r>
            <a:r>
              <a:rPr lang="en-US" dirty="0" smtClean="0"/>
              <a:t>c</a:t>
            </a:r>
            <a:r>
              <a:rPr lang="en-US" baseline="30000" dirty="0" smtClean="0"/>
              <a:t>3 </a:t>
            </a:r>
            <a:r>
              <a:rPr lang="en-US" dirty="0"/>
              <a:t>(r</a:t>
            </a:r>
            <a:r>
              <a:rPr lang="en-US" baseline="-25000" dirty="0"/>
              <a:t>1</a:t>
            </a:r>
            <a:r>
              <a:rPr lang="en-US" dirty="0"/>
              <a:t>r</a:t>
            </a:r>
            <a:r>
              <a:rPr lang="en-US" baseline="-25000" dirty="0"/>
              <a:t>1</a:t>
            </a:r>
            <a:r>
              <a:rPr lang="en-US" dirty="0"/>
              <a:t>r</a:t>
            </a:r>
            <a:r>
              <a:rPr lang="en-US" baseline="-25000" dirty="0"/>
              <a:t>3</a:t>
            </a:r>
            <a:r>
              <a:rPr lang="en-US" dirty="0"/>
              <a:t>r</a:t>
            </a:r>
            <a:r>
              <a:rPr lang="en-US" baseline="-25000" dirty="0"/>
              <a:t>3</a:t>
            </a:r>
            <a:r>
              <a:rPr lang="en-US" dirty="0"/>
              <a:t>) and a</a:t>
            </a:r>
            <a:r>
              <a:rPr lang="en-US" baseline="30000" dirty="0"/>
              <a:t>3</a:t>
            </a:r>
            <a:r>
              <a:rPr lang="en-US" dirty="0"/>
              <a:t>b</a:t>
            </a:r>
            <a:r>
              <a:rPr lang="en-US" baseline="30000" dirty="0"/>
              <a:t>2</a:t>
            </a:r>
            <a:r>
              <a:rPr lang="en-US" dirty="0"/>
              <a:t>c (r</a:t>
            </a:r>
            <a:r>
              <a:rPr lang="en-US" baseline="-25000" dirty="0"/>
              <a:t>2</a:t>
            </a:r>
            <a:r>
              <a:rPr lang="en-US" dirty="0"/>
              <a:t>r</a:t>
            </a:r>
            <a:r>
              <a:rPr lang="en-US" baseline="-25000" dirty="0"/>
              <a:t>3</a:t>
            </a:r>
            <a:r>
              <a:rPr lang="en-US" dirty="0" smtClean="0"/>
              <a:t>)</a:t>
            </a:r>
          </a:p>
          <a:p>
            <a:pPr lvl="2"/>
            <a:r>
              <a:rPr lang="en-US" dirty="0" smtClean="0"/>
              <a:t>Parikh vectors of </a:t>
            </a:r>
            <a:r>
              <a:rPr lang="en-US" dirty="0" err="1" smtClean="0"/>
              <a:t>Lindenmayer</a:t>
            </a:r>
            <a:r>
              <a:rPr lang="en-US" dirty="0" smtClean="0"/>
              <a:t> systems.</a:t>
            </a:r>
          </a:p>
          <a:p>
            <a:pPr lvl="1"/>
            <a:r>
              <a:rPr lang="en-US" dirty="0" smtClean="0"/>
              <a:t>Set-maximally parallel (maximally parallel, but at most one rule of each kind = </a:t>
            </a:r>
            <a:r>
              <a:rPr lang="en-US" dirty="0"/>
              <a:t>no unused rule is applicable anymore</a:t>
            </a:r>
            <a:r>
              <a:rPr lang="en-US" dirty="0" smtClean="0"/>
              <a:t>)</a:t>
            </a:r>
          </a:p>
          <a:p>
            <a:pPr lvl="2"/>
            <a:r>
              <a:rPr lang="en-US" dirty="0"/>
              <a:t>a</a:t>
            </a:r>
            <a:r>
              <a:rPr lang="en-US" baseline="30000" dirty="0"/>
              <a:t>3</a:t>
            </a:r>
            <a:r>
              <a:rPr lang="en-US" dirty="0"/>
              <a:t>b</a:t>
            </a:r>
            <a:r>
              <a:rPr lang="en-US" baseline="30000" dirty="0"/>
              <a:t>3</a:t>
            </a:r>
            <a:r>
              <a:rPr lang="en-US" dirty="0"/>
              <a:t>c</a:t>
            </a:r>
            <a:r>
              <a:rPr lang="en-US" baseline="30000" dirty="0"/>
              <a:t>2 </a:t>
            </a:r>
            <a:r>
              <a:rPr lang="en-US" dirty="0"/>
              <a:t>(r</a:t>
            </a:r>
            <a:r>
              <a:rPr lang="en-US" baseline="-25000" dirty="0"/>
              <a:t>1</a:t>
            </a:r>
            <a:r>
              <a:rPr lang="en-US" dirty="0"/>
              <a:t>r</a:t>
            </a:r>
            <a:r>
              <a:rPr lang="en-US" baseline="-25000" dirty="0"/>
              <a:t>3</a:t>
            </a:r>
            <a:r>
              <a:rPr lang="en-US" dirty="0"/>
              <a:t>) and a</a:t>
            </a:r>
            <a:r>
              <a:rPr lang="en-US" baseline="30000" dirty="0"/>
              <a:t>3</a:t>
            </a:r>
            <a:r>
              <a:rPr lang="en-US" dirty="0"/>
              <a:t>b</a:t>
            </a:r>
            <a:r>
              <a:rPr lang="en-US" baseline="30000" dirty="0"/>
              <a:t>2</a:t>
            </a:r>
            <a:r>
              <a:rPr lang="en-US" dirty="0"/>
              <a:t>c (r</a:t>
            </a:r>
            <a:r>
              <a:rPr lang="en-US" baseline="-25000" dirty="0"/>
              <a:t>2</a:t>
            </a:r>
            <a:r>
              <a:rPr lang="en-US" dirty="0"/>
              <a:t>r</a:t>
            </a:r>
            <a:r>
              <a:rPr lang="en-US" baseline="-25000" dirty="0"/>
              <a:t>3</a:t>
            </a:r>
            <a:r>
              <a:rPr lang="en-US" dirty="0" smtClean="0"/>
              <a:t>)</a:t>
            </a:r>
            <a:endParaRPr lang="en-US" dirty="0"/>
          </a:p>
        </p:txBody>
      </p:sp>
    </p:spTree>
    <p:extLst>
      <p:ext uri="{BB962C8B-B14F-4D97-AF65-F5344CB8AC3E}">
        <p14:creationId xmlns:p14="http://schemas.microsoft.com/office/powerpoint/2010/main" val="416426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Examples of definition</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p:txBody>
              <a:bodyPr>
                <a:normAutofit/>
              </a:bodyPr>
              <a:lstStyle/>
              <a:p>
                <a14:m>
                  <m:oMath xmlns:m="http://schemas.openxmlformats.org/officeDocument/2006/math">
                    <m:r>
                      <a:rPr lang="en-US" sz="2400" i="1">
                        <a:latin typeface="Cambria Math" panose="02040503050406030204" pitchFamily="18" charset="0"/>
                      </a:rPr>
                      <m:t>𝐴𝑝𝑝𝑙𝑖𝑐𝑎𝑏𝑙𝑒</m:t>
                    </m:r>
                    <m:d>
                      <m:dPr>
                        <m:ctrlPr>
                          <a:rPr lang="en-US" sz="2400" i="1">
                            <a:latin typeface="Cambria Math" panose="02040503050406030204" pitchFamily="18" charset="0"/>
                          </a:rPr>
                        </m:ctrlPr>
                      </m:dPr>
                      <m:e>
                        <m:r>
                          <m:rPr>
                            <m:sty m:val="p"/>
                          </m:rPr>
                          <a:rPr lang="en-US" sz="2400">
                            <a:latin typeface="Cambria Math" panose="02040503050406030204" pitchFamily="18" charset="0"/>
                          </a:rPr>
                          <m:t>Π</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r>
                          <a:rPr lang="en-US" sz="2400" i="1">
                            <a:latin typeface="Cambria Math" panose="02040503050406030204" pitchFamily="18" charset="0"/>
                          </a:rPr>
                          <m:t>𝑚𝑎𝑥</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𝐴𝑝𝑝𝑙𝑖𝑐𝑎𝑏𝑙𝑒</m:t>
                        </m:r>
                        <m:d>
                          <m:dPr>
                            <m:ctrlPr>
                              <a:rPr lang="en-US" sz="2400" i="1">
                                <a:latin typeface="Cambria Math" panose="02040503050406030204" pitchFamily="18" charset="0"/>
                              </a:rPr>
                            </m:ctrlPr>
                          </m:dPr>
                          <m:e>
                            <m:r>
                              <m:rPr>
                                <m:sty m:val="p"/>
                              </m:rPr>
                              <a:rPr lang="en-US" sz="2400">
                                <a:latin typeface="Cambria Math" panose="02040503050406030204" pitchFamily="18" charset="0"/>
                              </a:rPr>
                              <m:t>Π</m:t>
                            </m:r>
                            <m:r>
                              <a:rPr lang="en-US" sz="2400" i="1">
                                <a:latin typeface="Cambria Math" panose="02040503050406030204" pitchFamily="18" charset="0"/>
                              </a:rPr>
                              <m:t>,</m:t>
                            </m:r>
                            <m:r>
                              <a:rPr lang="en-US" sz="2400" i="1">
                                <a:latin typeface="Cambria Math" panose="02040503050406030204" pitchFamily="18" charset="0"/>
                              </a:rPr>
                              <m:t>𝐶</m:t>
                            </m:r>
                          </m:e>
                        </m:d>
                      </m:e>
                    </m:d>
                    <m:r>
                      <a:rPr lang="en-US" sz="2400" i="1">
                        <a:latin typeface="Cambria Math" panose="02040503050406030204" pitchFamily="18" charset="0"/>
                      </a:rPr>
                      <m:t> </m:t>
                    </m:r>
                  </m:oMath>
                </a14:m>
                <a:r>
                  <a:rPr lang="en-US" sz="2400" i="1" dirty="0">
                    <a:latin typeface="Cambria Math" panose="02040503050406030204" pitchFamily="18" charset="0"/>
                  </a:rPr>
                  <a:t/>
                </a:r>
                <a:br>
                  <a:rPr lang="en-US" sz="2400" i="1" dirty="0">
                    <a:latin typeface="Cambria Math" panose="02040503050406030204" pitchFamily="18" charset="0"/>
                  </a:rPr>
                </a:b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𝑅</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𝐴𝑝𝑝𝑙𝑖𝑐𝑎𝑏𝑙𝑒</m:t>
                    </m:r>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Π</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𝑅</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𝑅</m:t>
                    </m:r>
                    <m:r>
                      <a:rPr lang="en-US" sz="2400" i="1">
                        <a:latin typeface="Cambria Math" panose="02040503050406030204" pitchFamily="18" charset="0"/>
                        <a:ea typeface="Cambria Math" panose="02040503050406030204" pitchFamily="18" charset="0"/>
                      </a:rPr>
                      <m:t>′ }</m:t>
                    </m:r>
                  </m:oMath>
                </a14:m>
                <a:endParaRPr lang="en-US" sz="2400" dirty="0"/>
              </a:p>
              <a:p>
                <a:pPr marL="0" indent="0">
                  <a:buNone/>
                </a:pPr>
                <a:endParaRPr lang="en-US" sz="1800" dirty="0"/>
              </a:p>
              <a:p>
                <a:pPr marL="0" indent="0">
                  <a:buNone/>
                </a:pPr>
                <a:r>
                  <a:rPr lang="en-US" sz="1800" dirty="0"/>
                  <a:t>r</a:t>
                </a:r>
                <a:r>
                  <a:rPr lang="en-US" sz="1800" baseline="-25000" dirty="0"/>
                  <a:t>1</a:t>
                </a:r>
                <a:r>
                  <a:rPr lang="en-US" sz="1800" dirty="0"/>
                  <a:t>, r</a:t>
                </a:r>
                <a:r>
                  <a:rPr lang="en-US" sz="1800" baseline="-25000" dirty="0"/>
                  <a:t>2</a:t>
                </a:r>
                <a:r>
                  <a:rPr lang="en-US" sz="1800" dirty="0"/>
                  <a:t>, r</a:t>
                </a:r>
                <a:r>
                  <a:rPr lang="en-US" sz="1800" baseline="-25000" dirty="0"/>
                  <a:t>3</a:t>
                </a:r>
                <a:r>
                  <a:rPr lang="en-US" sz="1800" dirty="0"/>
                  <a:t>,</a:t>
                </a:r>
                <a:r>
                  <a:rPr lang="en-US" sz="1800" baseline="-25000" dirty="0"/>
                  <a:t>  </a:t>
                </a:r>
                <a:r>
                  <a:rPr lang="en-US" sz="1800" dirty="0"/>
                  <a:t>r</a:t>
                </a:r>
                <a:r>
                  <a:rPr lang="en-US" sz="1800" baseline="-25000" dirty="0"/>
                  <a:t>1</a:t>
                </a:r>
                <a:r>
                  <a:rPr lang="en-US" sz="1800" dirty="0"/>
                  <a:t>r</a:t>
                </a:r>
                <a:r>
                  <a:rPr lang="en-US" sz="1800" baseline="-25000" dirty="0"/>
                  <a:t>1</a:t>
                </a:r>
                <a:r>
                  <a:rPr lang="en-US" sz="1800" dirty="0"/>
                  <a:t>,</a:t>
                </a:r>
                <a:r>
                  <a:rPr lang="en-US" sz="1800" baseline="-25000" dirty="0"/>
                  <a:t> </a:t>
                </a:r>
                <a:r>
                  <a:rPr lang="en-US" sz="1800" dirty="0"/>
                  <a:t>r</a:t>
                </a:r>
                <a:r>
                  <a:rPr lang="en-US" sz="1800" baseline="-25000" dirty="0"/>
                  <a:t>1</a:t>
                </a:r>
                <a:r>
                  <a:rPr lang="en-US" sz="1800" dirty="0"/>
                  <a:t>r</a:t>
                </a:r>
                <a:r>
                  <a:rPr lang="en-US" sz="1800" baseline="-25000" dirty="0"/>
                  <a:t>3</a:t>
                </a:r>
                <a:r>
                  <a:rPr lang="en-US" sz="1800" dirty="0"/>
                  <a:t>, r</a:t>
                </a:r>
                <a:r>
                  <a:rPr lang="en-US" sz="1800" baseline="-25000" dirty="0"/>
                  <a:t>2</a:t>
                </a:r>
                <a:r>
                  <a:rPr lang="en-US" sz="1800" dirty="0"/>
                  <a:t>r</a:t>
                </a:r>
                <a:r>
                  <a:rPr lang="en-US" sz="1800" baseline="-25000" dirty="0"/>
                  <a:t>3</a:t>
                </a:r>
                <a:r>
                  <a:rPr lang="en-US" sz="1800" dirty="0"/>
                  <a:t>, r</a:t>
                </a:r>
                <a:r>
                  <a:rPr lang="en-US" sz="1800" baseline="-25000" dirty="0"/>
                  <a:t>3</a:t>
                </a:r>
                <a:r>
                  <a:rPr lang="en-US" sz="1800" dirty="0"/>
                  <a:t>r</a:t>
                </a:r>
                <a:r>
                  <a:rPr lang="en-US" sz="1800" baseline="-25000" dirty="0"/>
                  <a:t>3</a:t>
                </a:r>
                <a:r>
                  <a:rPr lang="en-US" sz="1800" dirty="0"/>
                  <a:t>, r</a:t>
                </a:r>
                <a:r>
                  <a:rPr lang="en-US" sz="1800" baseline="-25000" dirty="0"/>
                  <a:t>1</a:t>
                </a:r>
                <a:r>
                  <a:rPr lang="en-US" sz="1800" dirty="0"/>
                  <a:t>r</a:t>
                </a:r>
                <a:r>
                  <a:rPr lang="en-US" sz="1800" baseline="-25000" dirty="0"/>
                  <a:t>1</a:t>
                </a:r>
                <a:r>
                  <a:rPr lang="en-US" sz="1800" dirty="0"/>
                  <a:t>r</a:t>
                </a:r>
                <a:r>
                  <a:rPr lang="en-US" sz="1800" baseline="-25000" dirty="0"/>
                  <a:t>3</a:t>
                </a:r>
                <a:r>
                  <a:rPr lang="en-US" sz="1800" dirty="0"/>
                  <a:t>,</a:t>
                </a:r>
                <a:r>
                  <a:rPr lang="en-US" sz="1800" baseline="-25000" dirty="0"/>
                  <a:t> </a:t>
                </a:r>
                <a:r>
                  <a:rPr lang="en-US" sz="1800" dirty="0"/>
                  <a:t>r</a:t>
                </a:r>
                <a:r>
                  <a:rPr lang="en-US" sz="1800" baseline="-25000" dirty="0"/>
                  <a:t>1</a:t>
                </a:r>
                <a:r>
                  <a:rPr lang="en-US" sz="1800" dirty="0"/>
                  <a:t>r</a:t>
                </a:r>
                <a:r>
                  <a:rPr lang="en-US" sz="1800" baseline="-25000" dirty="0"/>
                  <a:t>3</a:t>
                </a:r>
                <a:r>
                  <a:rPr lang="en-US" sz="1800" dirty="0"/>
                  <a:t>r</a:t>
                </a:r>
                <a:r>
                  <a:rPr lang="en-US" sz="1800" baseline="-25000" dirty="0"/>
                  <a:t>3</a:t>
                </a:r>
                <a:r>
                  <a:rPr lang="en-US" sz="1800" dirty="0"/>
                  <a:t>,</a:t>
                </a:r>
                <a:r>
                  <a:rPr lang="en-US" sz="1800" baseline="-25000" dirty="0"/>
                  <a:t> </a:t>
                </a:r>
                <a:r>
                  <a:rPr lang="en-US" sz="1800" dirty="0"/>
                  <a:t>r</a:t>
                </a:r>
                <a:r>
                  <a:rPr lang="en-US" sz="1800" baseline="-25000" dirty="0"/>
                  <a:t>1</a:t>
                </a:r>
                <a:r>
                  <a:rPr lang="en-US" sz="1800" dirty="0"/>
                  <a:t>r</a:t>
                </a:r>
                <a:r>
                  <a:rPr lang="en-US" sz="1800" baseline="-25000" dirty="0"/>
                  <a:t>1</a:t>
                </a:r>
                <a:r>
                  <a:rPr lang="en-US" sz="1800" dirty="0"/>
                  <a:t>r</a:t>
                </a:r>
                <a:r>
                  <a:rPr lang="en-US" sz="1800" baseline="-25000" dirty="0"/>
                  <a:t>3</a:t>
                </a:r>
                <a:r>
                  <a:rPr lang="en-US" sz="1800" dirty="0"/>
                  <a:t>r</a:t>
                </a:r>
                <a:r>
                  <a:rPr lang="en-US" sz="1800" baseline="-25000" dirty="0"/>
                  <a:t>3</a:t>
                </a:r>
                <a:endParaRPr lang="en-US" sz="1800" dirty="0"/>
              </a:p>
              <a:p>
                <a:endParaRPr lang="en-US" sz="2400" dirty="0"/>
              </a:p>
              <a:p>
                <a14:m>
                  <m:oMath xmlns:m="http://schemas.openxmlformats.org/officeDocument/2006/math">
                    <m:r>
                      <a:rPr lang="en-US" sz="2400" i="1">
                        <a:latin typeface="Cambria Math" panose="02040503050406030204" pitchFamily="18" charset="0"/>
                      </a:rPr>
                      <m:t>𝐴𝑝𝑝𝑙𝑖𝑐𝑎𝑏𝑙𝑒</m:t>
                    </m:r>
                    <m:d>
                      <m:dPr>
                        <m:ctrlPr>
                          <a:rPr lang="en-US" sz="2400" i="1">
                            <a:latin typeface="Cambria Math" panose="02040503050406030204" pitchFamily="18" charset="0"/>
                          </a:rPr>
                        </m:ctrlPr>
                      </m:dPr>
                      <m:e>
                        <m:r>
                          <m:rPr>
                            <m:sty m:val="p"/>
                          </m:rPr>
                          <a:rPr lang="en-US" sz="2400">
                            <a:latin typeface="Cambria Math" panose="02040503050406030204" pitchFamily="18" charset="0"/>
                          </a:rPr>
                          <m:t>Π</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r>
                          <a:rPr lang="en-US" sz="2400" i="1">
                            <a:latin typeface="Cambria Math" panose="02040503050406030204" pitchFamily="18" charset="0"/>
                          </a:rPr>
                          <m:t>𝑠𝑚𝑎𝑥</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𝐴𝑝𝑝𝑙𝑖𝑐𝑎𝑏𝑙𝑒</m:t>
                        </m:r>
                        <m:d>
                          <m:dPr>
                            <m:ctrlPr>
                              <a:rPr lang="en-US" sz="2400" i="1">
                                <a:latin typeface="Cambria Math" panose="02040503050406030204" pitchFamily="18" charset="0"/>
                              </a:rPr>
                            </m:ctrlPr>
                          </m:dPr>
                          <m:e>
                            <m:r>
                              <m:rPr>
                                <m:sty m:val="p"/>
                              </m:rPr>
                              <a:rPr lang="en-US" sz="2400">
                                <a:latin typeface="Cambria Math" panose="02040503050406030204" pitchFamily="18" charset="0"/>
                              </a:rPr>
                              <m:t>Π</m:t>
                            </m:r>
                            <m:r>
                              <a:rPr lang="en-US" sz="2400" i="1">
                                <a:latin typeface="Cambria Math" panose="02040503050406030204" pitchFamily="18" charset="0"/>
                              </a:rPr>
                              <m:t>,</m:t>
                            </m:r>
                            <m:r>
                              <a:rPr lang="en-US" sz="2400" i="1">
                                <a:latin typeface="Cambria Math" panose="02040503050406030204" pitchFamily="18" charset="0"/>
                              </a:rPr>
                              <m:t>𝐶</m:t>
                            </m:r>
                          </m:e>
                        </m:d>
                      </m:e>
                    </m:d>
                  </m:oMath>
                </a14:m>
                <a:r>
                  <a:rPr lang="en-US" sz="2400" i="1" dirty="0">
                    <a:latin typeface="Cambria Math" panose="02040503050406030204" pitchFamily="18" charset="0"/>
                  </a:rPr>
                  <a:t/>
                </a:r>
                <a:br>
                  <a:rPr lang="en-US" sz="2400" i="1" dirty="0">
                    <a:latin typeface="Cambria Math" panose="02040503050406030204" pitchFamily="18" charset="0"/>
                  </a:rPr>
                </a:br>
                <a14:m>
                  <m:oMath xmlns:m="http://schemas.openxmlformats.org/officeDocument/2006/math">
                    <m:r>
                      <a:rPr lang="en-US" sz="2400" i="1">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𝑠𝑒𝑡</m:t>
                    </m:r>
                    <m:d>
                      <m:dPr>
                        <m:ctrlPr>
                          <a:rPr lang="en-US" sz="2400" i="1">
                            <a:latin typeface="Cambria Math" panose="02040503050406030204" pitchFamily="18" charset="0"/>
                          </a:rPr>
                        </m:ctrlPr>
                      </m:dPr>
                      <m:e>
                        <m:r>
                          <a:rPr lang="en-US" sz="2400" i="1">
                            <a:latin typeface="Cambria Math" panose="02040503050406030204" pitchFamily="18" charset="0"/>
                          </a:rPr>
                          <m:t>𝑅</m:t>
                        </m:r>
                      </m:e>
                    </m:d>
                    <m:r>
                      <a:rPr lang="en-US" sz="2400" i="1">
                        <a:latin typeface="Cambria Math" panose="02040503050406030204" pitchFamily="18" charset="0"/>
                      </a:rPr>
                      <m:t> </m:t>
                    </m:r>
                    <m:r>
                      <a:rPr lang="en-US" sz="2400" i="1">
                        <a:latin typeface="Cambria Math" panose="02040503050406030204" pitchFamily="18" charset="0"/>
                      </a:rPr>
                      <m:t>𝑎𝑛𝑑</m:t>
                    </m:r>
                    <m:r>
                      <a:rPr lang="en-US" sz="2400" i="1">
                        <a:latin typeface="Cambria Math" panose="02040503050406030204" pitchFamily="18" charset="0"/>
                      </a:rPr>
                      <m:t> ∄</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𝑅</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𝐴𝑝𝑝𝑙𝑖𝑐𝑎𝑏𝑙𝑒</m:t>
                    </m:r>
                    <m:d>
                      <m:dPr>
                        <m:ctrlPr>
                          <a:rPr lang="en-US" sz="2400" i="1">
                            <a:latin typeface="Cambria Math" panose="02040503050406030204" pitchFamily="18" charset="0"/>
                            <a:ea typeface="Cambria Math" panose="02040503050406030204" pitchFamily="18" charset="0"/>
                          </a:rPr>
                        </m:ctrlPr>
                      </m:dPr>
                      <m:e>
                        <m:r>
                          <m:rPr>
                            <m:sty m:val="p"/>
                          </m:rPr>
                          <a:rPr lang="en-US" sz="2400">
                            <a:latin typeface="Cambria Math" panose="02040503050406030204" pitchFamily="18" charset="0"/>
                            <a:ea typeface="Cambria Math" panose="02040503050406030204" pitchFamily="18" charset="0"/>
                          </a:rPr>
                          <m:t>Π</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e>
                    </m:d>
                    <m:r>
                      <a:rPr lang="en-US" sz="2400" i="1">
                        <a:latin typeface="Cambria Math" panose="02040503050406030204" pitchFamily="18" charset="0"/>
                        <a:ea typeface="Cambria Math" panose="02040503050406030204" pitchFamily="18" charset="0"/>
                      </a:rPr>
                      <m:t>,  </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𝑅</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𝑠𝑒𝑡</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𝑅</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𝑅</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𝑅</m:t>
                    </m:r>
                    <m:r>
                      <a:rPr lang="en-US" sz="2400" i="1">
                        <a:latin typeface="Cambria Math" panose="02040503050406030204" pitchFamily="18" charset="0"/>
                        <a:ea typeface="Cambria Math" panose="02040503050406030204" pitchFamily="18" charset="0"/>
                      </a:rPr>
                      <m:t>′ }</m:t>
                    </m:r>
                  </m:oMath>
                </a14:m>
                <a:endParaRPr lang="en-US" sz="2400" i="1" dirty="0">
                  <a:latin typeface="Cambria Math" panose="02040503050406030204" pitchFamily="18" charset="0"/>
                  <a:ea typeface="Cambria Math" panose="02040503050406030204" pitchFamily="18" charset="0"/>
                </a:endParaRPr>
              </a:p>
              <a:p>
                <a:r>
                  <a:rPr lang="en-US" sz="2400" dirty="0"/>
                  <a:t>where set(R) is the operation that replaces by 1 any positive multiplicity of an element from R.</a:t>
                </a:r>
              </a:p>
              <a:p>
                <a:pPr marL="0" indent="0">
                  <a:buNone/>
                </a:pPr>
                <a:r>
                  <a:rPr lang="en-US" sz="2000" dirty="0"/>
                  <a:t>r</a:t>
                </a:r>
                <a:r>
                  <a:rPr lang="en-US" sz="2000" baseline="-25000" dirty="0"/>
                  <a:t>1</a:t>
                </a:r>
                <a:r>
                  <a:rPr lang="en-US" sz="2000" dirty="0"/>
                  <a:t>, r</a:t>
                </a:r>
                <a:r>
                  <a:rPr lang="en-US" sz="2000" baseline="-25000" dirty="0"/>
                  <a:t>2</a:t>
                </a:r>
                <a:r>
                  <a:rPr lang="en-US" sz="2000" dirty="0"/>
                  <a:t>, r</a:t>
                </a:r>
                <a:r>
                  <a:rPr lang="en-US" sz="2000" baseline="-25000" dirty="0"/>
                  <a:t>3</a:t>
                </a:r>
                <a:r>
                  <a:rPr lang="en-US" sz="2000" dirty="0"/>
                  <a:t>,</a:t>
                </a:r>
                <a:r>
                  <a:rPr lang="en-US" sz="2000" baseline="-25000" dirty="0"/>
                  <a:t>  </a:t>
                </a:r>
                <a:r>
                  <a:rPr lang="en-US" sz="2000" dirty="0"/>
                  <a:t>r</a:t>
                </a:r>
                <a:r>
                  <a:rPr lang="en-US" sz="2000" baseline="-25000" dirty="0"/>
                  <a:t>1</a:t>
                </a:r>
                <a:r>
                  <a:rPr lang="en-US" sz="2000" dirty="0"/>
                  <a:t>r</a:t>
                </a:r>
                <a:r>
                  <a:rPr lang="en-US" sz="2000" baseline="-25000" dirty="0"/>
                  <a:t>1</a:t>
                </a:r>
                <a:r>
                  <a:rPr lang="en-US" sz="2000" dirty="0"/>
                  <a:t>,</a:t>
                </a:r>
                <a:r>
                  <a:rPr lang="en-US" sz="2000" baseline="-25000" dirty="0"/>
                  <a:t> </a:t>
                </a:r>
                <a:r>
                  <a:rPr lang="en-US" sz="2000" dirty="0"/>
                  <a:t>r</a:t>
                </a:r>
                <a:r>
                  <a:rPr lang="en-US" sz="2000" baseline="-25000" dirty="0"/>
                  <a:t>1</a:t>
                </a:r>
                <a:r>
                  <a:rPr lang="en-US" sz="2000" dirty="0"/>
                  <a:t>r</a:t>
                </a:r>
                <a:r>
                  <a:rPr lang="en-US" sz="2000" baseline="-25000" dirty="0"/>
                  <a:t>3</a:t>
                </a:r>
                <a:r>
                  <a:rPr lang="en-US" sz="2000" dirty="0"/>
                  <a:t>, r</a:t>
                </a:r>
                <a:r>
                  <a:rPr lang="en-US" sz="2000" baseline="-25000" dirty="0"/>
                  <a:t>2</a:t>
                </a:r>
                <a:r>
                  <a:rPr lang="en-US" sz="2000" dirty="0"/>
                  <a:t>r</a:t>
                </a:r>
                <a:r>
                  <a:rPr lang="en-US" sz="2000" baseline="-25000" dirty="0"/>
                  <a:t>3</a:t>
                </a:r>
                <a:r>
                  <a:rPr lang="en-US" sz="2000" dirty="0"/>
                  <a:t>, r</a:t>
                </a:r>
                <a:r>
                  <a:rPr lang="en-US" sz="2000" baseline="-25000" dirty="0"/>
                  <a:t>3</a:t>
                </a:r>
                <a:r>
                  <a:rPr lang="en-US" sz="2000" dirty="0"/>
                  <a:t>r</a:t>
                </a:r>
                <a:r>
                  <a:rPr lang="en-US" sz="2000" baseline="-25000" dirty="0"/>
                  <a:t>3</a:t>
                </a:r>
                <a:r>
                  <a:rPr lang="en-US" sz="2000" dirty="0"/>
                  <a:t>, r</a:t>
                </a:r>
                <a:r>
                  <a:rPr lang="en-US" sz="2000" baseline="-25000" dirty="0"/>
                  <a:t>1</a:t>
                </a:r>
                <a:r>
                  <a:rPr lang="en-US" sz="2000" dirty="0"/>
                  <a:t>r</a:t>
                </a:r>
                <a:r>
                  <a:rPr lang="en-US" sz="2000" baseline="-25000" dirty="0"/>
                  <a:t>1</a:t>
                </a:r>
                <a:r>
                  <a:rPr lang="en-US" sz="2000" dirty="0"/>
                  <a:t>r</a:t>
                </a:r>
                <a:r>
                  <a:rPr lang="en-US" sz="2000" baseline="-25000" dirty="0"/>
                  <a:t>3</a:t>
                </a:r>
                <a:r>
                  <a:rPr lang="en-US" sz="2000" dirty="0"/>
                  <a:t>,</a:t>
                </a:r>
                <a:r>
                  <a:rPr lang="en-US" sz="2000" baseline="-25000" dirty="0"/>
                  <a:t> </a:t>
                </a:r>
                <a:r>
                  <a:rPr lang="en-US" sz="2000" dirty="0"/>
                  <a:t>r</a:t>
                </a:r>
                <a:r>
                  <a:rPr lang="en-US" sz="2000" baseline="-25000" dirty="0"/>
                  <a:t>1</a:t>
                </a:r>
                <a:r>
                  <a:rPr lang="en-US" sz="2000" dirty="0"/>
                  <a:t>r</a:t>
                </a:r>
                <a:r>
                  <a:rPr lang="en-US" sz="2000" baseline="-25000" dirty="0"/>
                  <a:t>3</a:t>
                </a:r>
                <a:r>
                  <a:rPr lang="en-US" sz="2000" dirty="0"/>
                  <a:t>r</a:t>
                </a:r>
                <a:r>
                  <a:rPr lang="en-US" sz="2000" baseline="-25000" dirty="0"/>
                  <a:t>3</a:t>
                </a:r>
                <a:r>
                  <a:rPr lang="en-US" sz="2000" dirty="0"/>
                  <a:t>,</a:t>
                </a:r>
                <a:r>
                  <a:rPr lang="en-US" sz="2000" baseline="-25000" dirty="0"/>
                  <a:t> </a:t>
                </a:r>
                <a:r>
                  <a:rPr lang="en-US" sz="2000" dirty="0"/>
                  <a:t>r</a:t>
                </a:r>
                <a:r>
                  <a:rPr lang="en-US" sz="2000" baseline="-25000" dirty="0"/>
                  <a:t>1</a:t>
                </a:r>
                <a:r>
                  <a:rPr lang="en-US" sz="2000" dirty="0"/>
                  <a:t>r</a:t>
                </a:r>
                <a:r>
                  <a:rPr lang="en-US" sz="2000" baseline="-25000" dirty="0"/>
                  <a:t>1</a:t>
                </a:r>
                <a:r>
                  <a:rPr lang="en-US" sz="2000" dirty="0"/>
                  <a:t>r</a:t>
                </a:r>
                <a:r>
                  <a:rPr lang="en-US" sz="2000" baseline="-25000" dirty="0"/>
                  <a:t>3</a:t>
                </a:r>
                <a:r>
                  <a:rPr lang="en-US" sz="2000" dirty="0"/>
                  <a:t>r</a:t>
                </a:r>
                <a:r>
                  <a:rPr lang="en-US" sz="2000" baseline="-25000" dirty="0"/>
                  <a:t>3</a:t>
                </a:r>
                <a:endParaRPr lang="en-US" sz="2000" dirty="0"/>
              </a:p>
              <a:p>
                <a:endParaRPr lang="en-US" sz="2400"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blipFill>
                <a:blip r:embed="rId2"/>
                <a:stretch>
                  <a:fillRect l="-538"/>
                </a:stretch>
              </a:blipFill>
            </p:spPr>
            <p:txBody>
              <a:bodyPr/>
              <a:lstStyle/>
              <a:p>
                <a:r>
                  <a:rPr lang="en-US">
                    <a:noFill/>
                  </a:rPr>
                  <a:t> </a:t>
                </a:r>
              </a:p>
            </p:txBody>
          </p:sp>
        </mc:Fallback>
      </mc:AlternateContent>
      <p:cxnSp>
        <p:nvCxnSpPr>
          <p:cNvPr id="5" name="Connecteur droit 4"/>
          <p:cNvCxnSpPr/>
          <p:nvPr/>
        </p:nvCxnSpPr>
        <p:spPr>
          <a:xfrm flipV="1">
            <a:off x="402336" y="2735390"/>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flipV="1">
            <a:off x="707112" y="2754599"/>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1006210" y="2771779"/>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V="1">
            <a:off x="1427370" y="2754599"/>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V="1">
            <a:off x="1812841" y="2771779"/>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3311020" y="2797803"/>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V="1">
            <a:off x="3914894" y="2756769"/>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2792917" y="2771779"/>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V="1">
            <a:off x="1503033" y="5171697"/>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flipV="1">
            <a:off x="3078836" y="5163724"/>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V="1">
            <a:off x="3637379" y="5179670"/>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4224702" y="5187643"/>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V="1">
            <a:off x="5106226" y="5163724"/>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V="1">
            <a:off x="402336" y="5157192"/>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V="1">
            <a:off x="824747" y="5163724"/>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V="1">
            <a:off x="1110605" y="5187643"/>
            <a:ext cx="309808" cy="2160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4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500"/>
                                        <p:tgtEl>
                                          <p:spTgt spid="3">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usage</a:t>
            </a:r>
            <a:endParaRPr lang="en-US" dirty="0"/>
          </a:p>
        </p:txBody>
      </p:sp>
      <p:sp>
        <p:nvSpPr>
          <p:cNvPr id="3" name="Espace réservé du contenu 2"/>
          <p:cNvSpPr>
            <a:spLocks noGrp="1"/>
          </p:cNvSpPr>
          <p:nvPr>
            <p:ph sz="quarter" idx="1"/>
          </p:nvPr>
        </p:nvSpPr>
        <p:spPr/>
        <p:txBody>
          <a:bodyPr/>
          <a:lstStyle/>
          <a:p>
            <a:pPr marL="514350" indent="-514350">
              <a:buFont typeface="+mj-lt"/>
              <a:buAutoNum type="arabicPeriod"/>
            </a:pPr>
            <a:r>
              <a:rPr lang="en-US" dirty="0"/>
              <a:t>Understand the functioning of some variant of P systems.</a:t>
            </a:r>
          </a:p>
          <a:p>
            <a:pPr marL="514350" indent="-514350">
              <a:buFont typeface="+mj-lt"/>
              <a:buAutoNum type="arabicPeriod"/>
            </a:pPr>
            <a:r>
              <a:rPr lang="en-US" dirty="0"/>
              <a:t>Compare variants of P systems.</a:t>
            </a:r>
          </a:p>
          <a:p>
            <a:pPr marL="514350" indent="-514350">
              <a:buFont typeface="+mj-lt"/>
              <a:buAutoNum type="arabicPeriod"/>
            </a:pPr>
            <a:r>
              <a:rPr lang="en-US" dirty="0"/>
              <a:t>Explain points that can have different interpretations.</a:t>
            </a:r>
          </a:p>
          <a:p>
            <a:pPr marL="514350" indent="-514350">
              <a:buFont typeface="+mj-lt"/>
              <a:buAutoNum type="arabicPeriod"/>
            </a:pPr>
            <a:r>
              <a:rPr lang="en-US" dirty="0"/>
              <a:t>Extend variants of P systems with new features.</a:t>
            </a:r>
          </a:p>
          <a:p>
            <a:pPr lvl="1"/>
            <a:r>
              <a:rPr lang="en-US" dirty="0"/>
              <a:t>There is a list of features defined for the formal framework and due to the </a:t>
            </a:r>
            <a:r>
              <a:rPr lang="en-US" dirty="0" err="1"/>
              <a:t>bisimulation</a:t>
            </a:r>
            <a:r>
              <a:rPr lang="en-US" dirty="0"/>
              <a:t> they can be interpreted directly in the corresponding P system, e.g. derivation </a:t>
            </a:r>
            <a:r>
              <a:rPr lang="en-US" dirty="0" smtClean="0"/>
              <a:t>modes or halting conditions.</a:t>
            </a:r>
            <a:endParaRPr lang="fr-FR" dirty="0"/>
          </a:p>
          <a:p>
            <a:endParaRPr lang="en-US" dirty="0"/>
          </a:p>
        </p:txBody>
      </p:sp>
    </p:spTree>
    <p:extLst>
      <p:ext uri="{BB962C8B-B14F-4D97-AF65-F5344CB8AC3E}">
        <p14:creationId xmlns:p14="http://schemas.microsoft.com/office/powerpoint/2010/main" val="3055935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847528" y="2708920"/>
            <a:ext cx="8534400" cy="758952"/>
          </a:xfrm>
          <a:prstGeom prst="rect">
            <a:avLst/>
          </a:prstGeom>
          <a:ln/>
        </p:spPr>
        <p:style>
          <a:lnRef idx="1">
            <a:schemeClr val="accent3"/>
          </a:lnRef>
          <a:fillRef idx="3">
            <a:schemeClr val="accent3"/>
          </a:fillRef>
          <a:effectRef idx="2">
            <a:schemeClr val="accent3"/>
          </a:effectRef>
          <a:fontRef idx="minor">
            <a:schemeClr val="lt1"/>
          </a:fontRef>
        </p:style>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4800" dirty="0">
                <a:solidFill>
                  <a:schemeClr val="bg1"/>
                </a:solidFill>
              </a:rPr>
              <a:t>Understand</a:t>
            </a:r>
            <a:endParaRPr lang="fr-FR" sz="4800" dirty="0">
              <a:solidFill>
                <a:schemeClr val="bg1"/>
              </a:solidFill>
            </a:endParaRPr>
          </a:p>
        </p:txBody>
      </p:sp>
    </p:spTree>
    <p:extLst>
      <p:ext uri="{BB962C8B-B14F-4D97-AF65-F5344CB8AC3E}">
        <p14:creationId xmlns:p14="http://schemas.microsoft.com/office/powerpoint/2010/main" val="4144257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smtClean="0"/>
              <a:t>P systems: the motivation</a:t>
            </a:r>
            <a:endParaRPr lang="en-US" dirty="0"/>
          </a:p>
        </p:txBody>
      </p:sp>
      <p:pic>
        <p:nvPicPr>
          <p:cNvPr id="131076" name="Picture 4" descr="cell-anatom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51384" y="1484784"/>
            <a:ext cx="6564426" cy="47713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ZoneTexte 1"/>
          <p:cNvSpPr txBox="1"/>
          <p:nvPr/>
        </p:nvSpPr>
        <p:spPr>
          <a:xfrm>
            <a:off x="9120336" y="1988840"/>
            <a:ext cx="2497800" cy="646331"/>
          </a:xfrm>
          <a:prstGeom prst="rect">
            <a:avLst/>
          </a:prstGeom>
          <a:noFill/>
        </p:spPr>
        <p:txBody>
          <a:bodyPr wrap="none" rtlCol="0">
            <a:spAutoFit/>
          </a:bodyPr>
          <a:lstStyle/>
          <a:p>
            <a:r>
              <a:rPr lang="en-US" b="1" dirty="0"/>
              <a:t>Computer scientist </a:t>
            </a:r>
          </a:p>
          <a:p>
            <a:r>
              <a:rPr lang="en-US" b="1" dirty="0"/>
              <a:t>point of view:</a:t>
            </a:r>
          </a:p>
        </p:txBody>
      </p:sp>
      <p:sp>
        <p:nvSpPr>
          <p:cNvPr id="3" name="ZoneTexte 2"/>
          <p:cNvSpPr txBox="1"/>
          <p:nvPr/>
        </p:nvSpPr>
        <p:spPr>
          <a:xfrm>
            <a:off x="9084309" y="3092364"/>
            <a:ext cx="2387192" cy="1815882"/>
          </a:xfrm>
          <a:prstGeom prst="rect">
            <a:avLst/>
          </a:prstGeom>
          <a:noFill/>
        </p:spPr>
        <p:txBody>
          <a:bodyPr wrap="none" rtlCol="0">
            <a:spAutoFit/>
          </a:bodyPr>
          <a:lstStyle/>
          <a:p>
            <a:r>
              <a:rPr lang="en-US" sz="1600" dirty="0"/>
              <a:t>Multiple compartments.</a:t>
            </a:r>
          </a:p>
          <a:p>
            <a:endParaRPr lang="en-US" sz="1600" dirty="0"/>
          </a:p>
          <a:p>
            <a:r>
              <a:rPr lang="en-US" sz="1600" dirty="0"/>
              <a:t>Objects.</a:t>
            </a:r>
          </a:p>
          <a:p>
            <a:endParaRPr lang="en-US" sz="1600" dirty="0"/>
          </a:p>
          <a:p>
            <a:r>
              <a:rPr lang="en-US" sz="1600" dirty="0"/>
              <a:t>Local processing.</a:t>
            </a:r>
          </a:p>
          <a:p>
            <a:endParaRPr lang="en-US" sz="1600" dirty="0"/>
          </a:p>
          <a:p>
            <a:r>
              <a:rPr lang="en-US" sz="1600" dirty="0"/>
              <a:t>Communication.</a:t>
            </a:r>
          </a:p>
        </p:txBody>
      </p:sp>
      <p:sp>
        <p:nvSpPr>
          <p:cNvPr id="4" name="Rectangle 3"/>
          <p:cNvSpPr/>
          <p:nvPr/>
        </p:nvSpPr>
        <p:spPr>
          <a:xfrm>
            <a:off x="9084315" y="1873165"/>
            <a:ext cx="2375129" cy="403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405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Symport</a:t>
            </a:r>
            <a:r>
              <a:rPr lang="en-US" dirty="0" smtClean="0"/>
              <a:t>/</a:t>
            </a:r>
            <a:r>
              <a:rPr lang="en-US" dirty="0" err="1" smtClean="0"/>
              <a:t>antiport</a:t>
            </a:r>
            <a:endParaRPr lang="en-US" dirty="0"/>
          </a:p>
        </p:txBody>
      </p:sp>
      <mc:AlternateContent xmlns:mc="http://schemas.openxmlformats.org/markup-compatibility/2006" xmlns:a14="http://schemas.microsoft.com/office/drawing/2010/main">
        <mc:Choice Requires="a14">
          <p:sp>
            <p:nvSpPr>
              <p:cNvPr id="5" name="Espace réservé du contenu 4"/>
              <p:cNvSpPr>
                <a:spLocks noGrp="1"/>
              </p:cNvSpPr>
              <p:nvPr>
                <p:ph sz="quarter" idx="1"/>
              </p:nvPr>
            </p:nvSpPr>
            <p:spPr/>
            <p:txBody>
              <a:bodyPr/>
              <a:lstStyle/>
              <a:p>
                <a:r>
                  <a:rPr lang="en-US" dirty="0" smtClean="0"/>
                  <a:t>P system with following rules:</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𝑖𝑛</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oMath>
                </a14:m>
                <a:endParaRPr lang="en-US" dirty="0" smtClean="0"/>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𝑖𝑛</m:t>
                    </m:r>
                    <m:r>
                      <a:rPr lang="en-US" b="0" i="1" smtClean="0">
                        <a:latin typeface="Cambria Math" panose="02040503050406030204" pitchFamily="18" charset="0"/>
                      </a:rPr>
                      <m:t>)</m:t>
                    </m:r>
                  </m:oMath>
                </a14:m>
                <a:endParaRPr lang="en-US" dirty="0" smtClean="0"/>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oMath>
                </a14:m>
                <a:endParaRPr lang="en-US" dirty="0" smtClean="0"/>
              </a:p>
              <a:p>
                <a:r>
                  <a:rPr lang="en-US" dirty="0" smtClean="0"/>
                  <a:t>Rules can also be considered being on membrane, instead of inside.</a:t>
                </a:r>
              </a:p>
              <a:p>
                <a:pPr lvl="1"/>
                <a:r>
                  <a:rPr lang="en-US" dirty="0" smtClean="0"/>
                  <a:t>A very long discussion (~10 papers)…</a:t>
                </a:r>
              </a:p>
              <a:p>
                <a:pPr lvl="1"/>
                <a:endParaRPr lang="en-US" dirty="0"/>
              </a:p>
            </p:txBody>
          </p:sp>
        </mc:Choice>
        <mc:Fallback xmlns="">
          <p:sp>
            <p:nvSpPr>
              <p:cNvPr id="5" name="Espace réservé du contenu 4"/>
              <p:cNvSpPr>
                <a:spLocks noGrp="1" noRot="1" noChangeAspect="1" noMove="1" noResize="1" noEditPoints="1" noAdjustHandles="1" noChangeArrowheads="1" noChangeShapeType="1" noTextEdit="1"/>
              </p:cNvSpPr>
              <p:nvPr>
                <p:ph sz="quarter" idx="1"/>
              </p:nvPr>
            </p:nvSpPr>
            <p:spPr>
              <a:blipFill>
                <a:blip r:embed="rId3"/>
                <a:stretch>
                  <a:fillRect l="-538" t="-1333"/>
                </a:stretch>
              </a:blipFill>
            </p:spPr>
            <p:txBody>
              <a:bodyPr/>
              <a:lstStyle/>
              <a:p>
                <a:r>
                  <a:rPr lang="en-US">
                    <a:noFill/>
                  </a:rPr>
                  <a:t> </a:t>
                </a:r>
              </a:p>
            </p:txBody>
          </p:sp>
        </mc:Fallback>
      </mc:AlternateContent>
      <p:grpSp>
        <p:nvGrpSpPr>
          <p:cNvPr id="17" name="Groupe 16"/>
          <p:cNvGrpSpPr/>
          <p:nvPr/>
        </p:nvGrpSpPr>
        <p:grpSpPr>
          <a:xfrm>
            <a:off x="6843966" y="1916832"/>
            <a:ext cx="2420386" cy="1080120"/>
            <a:chOff x="6843966" y="1916832"/>
            <a:chExt cx="2420386" cy="1080120"/>
          </a:xfrm>
        </p:grpSpPr>
        <p:sp>
          <p:nvSpPr>
            <p:cNvPr id="6" name="Rectangle à coins arrondis 5"/>
            <p:cNvSpPr/>
            <p:nvPr/>
          </p:nvSpPr>
          <p:spPr>
            <a:xfrm>
              <a:off x="7464152" y="1916832"/>
              <a:ext cx="1800200" cy="1080120"/>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cxnSp>
          <p:nvCxnSpPr>
            <p:cNvPr id="8" name="Connecteur droit avec flèche 7"/>
            <p:cNvCxnSpPr/>
            <p:nvPr/>
          </p:nvCxnSpPr>
          <p:spPr>
            <a:xfrm>
              <a:off x="7194362" y="2509306"/>
              <a:ext cx="79208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ZoneTexte 8"/>
            <p:cNvSpPr txBox="1"/>
            <p:nvPr/>
          </p:nvSpPr>
          <p:spPr>
            <a:xfrm>
              <a:off x="6843966" y="2195572"/>
              <a:ext cx="301686" cy="369332"/>
            </a:xfrm>
            <a:prstGeom prst="rect">
              <a:avLst/>
            </a:prstGeom>
            <a:noFill/>
          </p:spPr>
          <p:txBody>
            <a:bodyPr wrap="none" rtlCol="0">
              <a:spAutoFit/>
            </a:bodyPr>
            <a:lstStyle/>
            <a:p>
              <a:r>
                <a:rPr lang="en-US" dirty="0" smtClean="0"/>
                <a:t>x</a:t>
              </a:r>
              <a:endParaRPr lang="en-US" dirty="0"/>
            </a:p>
          </p:txBody>
        </p:sp>
        <p:sp>
          <p:nvSpPr>
            <p:cNvPr id="10" name="ZoneTexte 9"/>
            <p:cNvSpPr txBox="1"/>
            <p:nvPr/>
          </p:nvSpPr>
          <p:spPr>
            <a:xfrm>
              <a:off x="7986450" y="2483099"/>
              <a:ext cx="298480" cy="369332"/>
            </a:xfrm>
            <a:prstGeom prst="rect">
              <a:avLst/>
            </a:prstGeom>
            <a:noFill/>
          </p:spPr>
          <p:txBody>
            <a:bodyPr wrap="none" rtlCol="0">
              <a:spAutoFit/>
            </a:bodyPr>
            <a:lstStyle/>
            <a:p>
              <a:r>
                <a:rPr lang="en-US" dirty="0" smtClean="0"/>
                <a:t>y</a:t>
              </a:r>
              <a:endParaRPr lang="en-US" dirty="0"/>
            </a:p>
          </p:txBody>
        </p:sp>
        <p:cxnSp>
          <p:nvCxnSpPr>
            <p:cNvPr id="12" name="Connecteur droit avec flèche 11"/>
            <p:cNvCxnSpPr/>
            <p:nvPr/>
          </p:nvCxnSpPr>
          <p:spPr>
            <a:xfrm flipH="1">
              <a:off x="7187040" y="2780928"/>
              <a:ext cx="7096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avec flèche 13"/>
            <p:cNvCxnSpPr/>
            <p:nvPr/>
          </p:nvCxnSpPr>
          <p:spPr>
            <a:xfrm>
              <a:off x="7145652" y="2267076"/>
              <a:ext cx="839195" cy="9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2424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Example</a:t>
            </a:r>
          </a:p>
        </p:txBody>
      </p:sp>
      <p:sp>
        <p:nvSpPr>
          <p:cNvPr id="72707" name="AutoShape 3"/>
          <p:cNvSpPr>
            <a:spLocks noChangeArrowheads="1"/>
          </p:cNvSpPr>
          <p:nvPr/>
        </p:nvSpPr>
        <p:spPr bwMode="auto">
          <a:xfrm>
            <a:off x="4079876" y="2493541"/>
            <a:ext cx="4392613" cy="331311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72708" name="AutoShape 4"/>
          <p:cNvSpPr>
            <a:spLocks noChangeArrowheads="1"/>
          </p:cNvSpPr>
          <p:nvPr/>
        </p:nvSpPr>
        <p:spPr bwMode="auto">
          <a:xfrm>
            <a:off x="5808664" y="3861967"/>
            <a:ext cx="2016125" cy="1584325"/>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72709" name="Text Box 5"/>
          <p:cNvSpPr txBox="1">
            <a:spLocks noChangeArrowheads="1"/>
          </p:cNvSpPr>
          <p:nvPr/>
        </p:nvSpPr>
        <p:spPr bwMode="auto">
          <a:xfrm>
            <a:off x="5859463" y="2941216"/>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2710" name="Text Box 6"/>
          <p:cNvSpPr txBox="1">
            <a:spLocks noChangeArrowheads="1"/>
          </p:cNvSpPr>
          <p:nvPr/>
        </p:nvSpPr>
        <p:spPr bwMode="auto">
          <a:xfrm>
            <a:off x="7032625" y="4006428"/>
            <a:ext cx="340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endParaRPr lang="en-US" baseline="30000"/>
          </a:p>
        </p:txBody>
      </p:sp>
      <p:sp>
        <p:nvSpPr>
          <p:cNvPr id="72711" name="Text Box 7"/>
          <p:cNvSpPr txBox="1">
            <a:spLocks noChangeArrowheads="1"/>
          </p:cNvSpPr>
          <p:nvPr/>
        </p:nvSpPr>
        <p:spPr bwMode="auto">
          <a:xfrm>
            <a:off x="5951539" y="4581104"/>
            <a:ext cx="157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(B, in; A, out)</a:t>
            </a:r>
          </a:p>
        </p:txBody>
      </p:sp>
      <p:sp>
        <p:nvSpPr>
          <p:cNvPr id="72712" name="Text Box 8"/>
          <p:cNvSpPr txBox="1">
            <a:spLocks noChangeArrowheads="1"/>
          </p:cNvSpPr>
          <p:nvPr/>
        </p:nvSpPr>
        <p:spPr bwMode="auto">
          <a:xfrm>
            <a:off x="5951539" y="4941466"/>
            <a:ext cx="9092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(B,out)</a:t>
            </a:r>
          </a:p>
        </p:txBody>
      </p:sp>
      <p:sp>
        <p:nvSpPr>
          <p:cNvPr id="72713" name="Text Box 9"/>
          <p:cNvSpPr txBox="1">
            <a:spLocks noChangeArrowheads="1"/>
          </p:cNvSpPr>
          <p:nvPr/>
        </p:nvSpPr>
        <p:spPr bwMode="auto">
          <a:xfrm>
            <a:off x="6796088" y="2652291"/>
            <a:ext cx="1553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(A,out;BB,in)</a:t>
            </a:r>
          </a:p>
        </p:txBody>
      </p:sp>
      <p:sp>
        <p:nvSpPr>
          <p:cNvPr id="72714" name="Text Box 10"/>
          <p:cNvSpPr txBox="1">
            <a:spLocks noChangeArrowheads="1"/>
          </p:cNvSpPr>
          <p:nvPr/>
        </p:nvSpPr>
        <p:spPr bwMode="auto">
          <a:xfrm>
            <a:off x="3267075" y="2076029"/>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r>
              <a:rPr lang="en-US" baseline="30000"/>
              <a:t>∞</a:t>
            </a:r>
          </a:p>
        </p:txBody>
      </p:sp>
      <p:sp>
        <p:nvSpPr>
          <p:cNvPr id="72715" name="Text Box 11"/>
          <p:cNvSpPr txBox="1">
            <a:spLocks noChangeArrowheads="1"/>
          </p:cNvSpPr>
          <p:nvPr/>
        </p:nvSpPr>
        <p:spPr bwMode="auto">
          <a:xfrm>
            <a:off x="7391400" y="4077866"/>
            <a:ext cx="340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endParaRPr lang="en-US" baseline="30000"/>
          </a:p>
        </p:txBody>
      </p:sp>
      <p:sp>
        <p:nvSpPr>
          <p:cNvPr id="72716" name="Text Box 12"/>
          <p:cNvSpPr txBox="1">
            <a:spLocks noChangeArrowheads="1"/>
          </p:cNvSpPr>
          <p:nvPr/>
        </p:nvSpPr>
        <p:spPr bwMode="auto">
          <a:xfrm>
            <a:off x="6527800" y="4077866"/>
            <a:ext cx="340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endParaRPr lang="en-US" baseline="30000"/>
          </a:p>
        </p:txBody>
      </p:sp>
      <p:sp>
        <p:nvSpPr>
          <p:cNvPr id="72717" name="Text Box 13"/>
          <p:cNvSpPr txBox="1">
            <a:spLocks noChangeArrowheads="1"/>
          </p:cNvSpPr>
          <p:nvPr/>
        </p:nvSpPr>
        <p:spPr bwMode="auto">
          <a:xfrm>
            <a:off x="7391400" y="4798591"/>
            <a:ext cx="340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endParaRPr lang="en-US" baseline="30000"/>
          </a:p>
        </p:txBody>
      </p:sp>
      <p:sp>
        <p:nvSpPr>
          <p:cNvPr id="72718" name="Text Box 14"/>
          <p:cNvSpPr txBox="1">
            <a:spLocks noChangeArrowheads="1"/>
          </p:cNvSpPr>
          <p:nvPr/>
        </p:nvSpPr>
        <p:spPr bwMode="auto">
          <a:xfrm>
            <a:off x="2979738" y="2652291"/>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2719" name="Text Box 15"/>
          <p:cNvSpPr txBox="1">
            <a:spLocks noChangeArrowheads="1"/>
          </p:cNvSpPr>
          <p:nvPr/>
        </p:nvSpPr>
        <p:spPr bwMode="auto">
          <a:xfrm>
            <a:off x="4943475" y="1772816"/>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2720" name="Text Box 16"/>
          <p:cNvSpPr txBox="1">
            <a:spLocks noChangeArrowheads="1"/>
          </p:cNvSpPr>
          <p:nvPr/>
        </p:nvSpPr>
        <p:spPr bwMode="auto">
          <a:xfrm>
            <a:off x="5735638" y="1845841"/>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2721" name="Text Box 17"/>
          <p:cNvSpPr txBox="1">
            <a:spLocks noChangeArrowheads="1"/>
          </p:cNvSpPr>
          <p:nvPr/>
        </p:nvSpPr>
        <p:spPr bwMode="auto">
          <a:xfrm>
            <a:off x="3627439" y="3573041"/>
            <a:ext cx="319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a:t>
            </a:r>
          </a:p>
        </p:txBody>
      </p:sp>
      <p:sp>
        <p:nvSpPr>
          <p:cNvPr id="72722" name="Text Box 18"/>
          <p:cNvSpPr txBox="1">
            <a:spLocks noChangeArrowheads="1"/>
          </p:cNvSpPr>
          <p:nvPr/>
        </p:nvSpPr>
        <p:spPr bwMode="auto">
          <a:xfrm>
            <a:off x="3575050" y="2564978"/>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2723" name="Text Box 19"/>
          <p:cNvSpPr txBox="1">
            <a:spLocks noChangeArrowheads="1"/>
          </p:cNvSpPr>
          <p:nvPr/>
        </p:nvSpPr>
        <p:spPr bwMode="auto">
          <a:xfrm>
            <a:off x="2927350" y="3573041"/>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2724" name="Text Box 20"/>
          <p:cNvSpPr txBox="1">
            <a:spLocks noChangeArrowheads="1"/>
          </p:cNvSpPr>
          <p:nvPr/>
        </p:nvSpPr>
        <p:spPr bwMode="auto">
          <a:xfrm>
            <a:off x="2927350" y="4365203"/>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2725" name="Text Box 21"/>
          <p:cNvSpPr txBox="1">
            <a:spLocks noChangeArrowheads="1"/>
          </p:cNvSpPr>
          <p:nvPr/>
        </p:nvSpPr>
        <p:spPr bwMode="auto">
          <a:xfrm>
            <a:off x="3359150" y="4004841"/>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2726" name="Text Box 22"/>
          <p:cNvSpPr txBox="1">
            <a:spLocks noChangeArrowheads="1"/>
          </p:cNvSpPr>
          <p:nvPr/>
        </p:nvSpPr>
        <p:spPr bwMode="auto">
          <a:xfrm>
            <a:off x="3719513" y="6022554"/>
            <a:ext cx="478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F(n)=2n+1, computed in 2([log</a:t>
            </a:r>
            <a:r>
              <a:rPr lang="en-US" baseline="-25000"/>
              <a:t>3</a:t>
            </a:r>
            <a:r>
              <a:rPr lang="en-US"/>
              <a:t>2n]+1) steps</a:t>
            </a:r>
          </a:p>
        </p:txBody>
      </p:sp>
    </p:spTree>
    <p:extLst>
      <p:ext uri="{BB962C8B-B14F-4D97-AF65-F5344CB8AC3E}">
        <p14:creationId xmlns:p14="http://schemas.microsoft.com/office/powerpoint/2010/main" val="4069616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8.33333E-7 2.96296E-6 L 0.01563 0.1574 " pathEditMode="relative" rAng="0" ptsTypes="AA">
                                      <p:cBhvr>
                                        <p:cTn id="6" dur="2000" fill="hold"/>
                                        <p:tgtEl>
                                          <p:spTgt spid="72709"/>
                                        </p:tgtEl>
                                        <p:attrNameLst>
                                          <p:attrName>ppt_x</p:attrName>
                                          <p:attrName>ppt_y</p:attrName>
                                        </p:attrNameLst>
                                      </p:cBhvr>
                                      <p:rCtr x="781" y="7870"/>
                                    </p:animMotion>
                                  </p:childTnLst>
                                </p:cTn>
                              </p:par>
                              <p:par>
                                <p:cTn id="7" presetID="0" presetClass="path" presetSubtype="0" accel="50000" decel="50000" fill="hold" grpId="0" nodeType="withEffect">
                                  <p:stCondLst>
                                    <p:cond delay="0"/>
                                  </p:stCondLst>
                                  <p:childTnLst>
                                    <p:animMotion origin="layout" path="M 1.04167E-6 2.22222E-6 L 0.00794 -0.12593 " pathEditMode="relative" rAng="0" ptsTypes="AA">
                                      <p:cBhvr>
                                        <p:cTn id="8" dur="2000" fill="hold"/>
                                        <p:tgtEl>
                                          <p:spTgt spid="72716"/>
                                        </p:tgtEl>
                                        <p:attrNameLst>
                                          <p:attrName>ppt_x</p:attrName>
                                          <p:attrName>ppt_y</p:attrName>
                                        </p:attrNameLst>
                                      </p:cBhvr>
                                      <p:rCtr x="391" y="-6296"/>
                                    </p:animMotion>
                                  </p:childTnLst>
                                </p:cTn>
                              </p:par>
                              <p:par>
                                <p:cTn id="9" presetID="3" presetClass="emph" presetSubtype="2" fill="hold" grpId="0" nodeType="withEffect">
                                  <p:stCondLst>
                                    <p:cond delay="0"/>
                                  </p:stCondLst>
                                  <p:childTnLst>
                                    <p:animClr clrSpc="rgb" dir="cw">
                                      <p:cBhvr override="childStyle">
                                        <p:cTn id="10" dur="2000" fill="hold"/>
                                        <p:tgtEl>
                                          <p:spTgt spid="72711"/>
                                        </p:tgtEl>
                                        <p:attrNameLst>
                                          <p:attrName>style.color</p:attrName>
                                        </p:attrNameLst>
                                      </p:cBhvr>
                                      <p:to>
                                        <a:schemeClr val="hlink"/>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01563 0.1574 L -0.01575 -0.00023 " pathEditMode="relative" rAng="0" ptsTypes="AA">
                                      <p:cBhvr>
                                        <p:cTn id="14" dur="2000" fill="hold"/>
                                        <p:tgtEl>
                                          <p:spTgt spid="72709"/>
                                        </p:tgtEl>
                                        <p:attrNameLst>
                                          <p:attrName>ppt_x</p:attrName>
                                          <p:attrName>ppt_y</p:attrName>
                                        </p:attrNameLst>
                                      </p:cBhvr>
                                      <p:rCtr x="-1576" y="-7894"/>
                                    </p:animMotion>
                                  </p:childTnLst>
                                </p:cTn>
                              </p:par>
                              <p:par>
                                <p:cTn id="15" presetID="0" presetClass="path" presetSubtype="0" accel="50000" decel="50000" fill="hold" grpId="1" nodeType="withEffect">
                                  <p:stCondLst>
                                    <p:cond delay="0"/>
                                  </p:stCondLst>
                                  <p:childTnLst>
                                    <p:animMotion origin="layout" path="M 0.00794 -0.12593 C 0.00273 -0.13634 0.00052 -0.14352 -0.00221 -0.15533 C 0.00039 -0.18611 -0.00221 -0.18866 0.00937 -0.20834 C 0.00573 -0.21597 0.00312 -0.22361 0.00065 -0.23195 C -0.0056 -0.27732 0.00013 -0.23843 -0.00378 -0.26134 C -0.00482 -0.26713 -0.00677 -0.27894 -0.00677 -0.27871 C -0.00625 -0.28611 -0.00925 -0.2956 -0.00521 -0.30047 C -0.00156 -0.30486 0.00456 -0.29861 0.00937 -0.29861 C 0.01159 -0.29861 0.02305 -0.30162 0.02565 -0.30255 C 0.02904 -0.30371 0.04284 -0.31111 0.04479 -0.31042 C 0.0457 -0.30996 0.04479 -0.30787 0.04479 -0.30648 " pathEditMode="relative" rAng="0" ptsTypes="AAAAAAAAAAA">
                                      <p:cBhvr>
                                        <p:cTn id="16" dur="2000" fill="hold"/>
                                        <p:tgtEl>
                                          <p:spTgt spid="72716"/>
                                        </p:tgtEl>
                                        <p:attrNameLst>
                                          <p:attrName>ppt_x</p:attrName>
                                          <p:attrName>ppt_y</p:attrName>
                                        </p:attrNameLst>
                                      </p:cBhvr>
                                      <p:rCtr x="1094" y="-9236"/>
                                    </p:animMotion>
                                  </p:childTnLst>
                                </p:cTn>
                              </p:par>
                              <p:par>
                                <p:cTn id="17" presetID="0" presetClass="path" presetSubtype="0" accel="50000" decel="50000" fill="hold" grpId="0" nodeType="withEffect">
                                  <p:stCondLst>
                                    <p:cond delay="0"/>
                                  </p:stCondLst>
                                  <p:childTnLst>
                                    <p:animMotion origin="layout" path="M -4.58333E-6 -4.81481E-6 L -0.0552 0.13635 " pathEditMode="relative" rAng="0" ptsTypes="AA">
                                      <p:cBhvr>
                                        <p:cTn id="18" dur="2000" fill="hold"/>
                                        <p:tgtEl>
                                          <p:spTgt spid="72720"/>
                                        </p:tgtEl>
                                        <p:attrNameLst>
                                          <p:attrName>ppt_x</p:attrName>
                                          <p:attrName>ppt_y</p:attrName>
                                        </p:attrNameLst>
                                      </p:cBhvr>
                                      <p:rCtr x="-2760" y="6806"/>
                                    </p:animMotion>
                                  </p:childTnLst>
                                </p:cTn>
                              </p:par>
                              <p:par>
                                <p:cTn id="19" presetID="0" presetClass="path" presetSubtype="0" accel="50000" decel="50000" fill="hold" grpId="0" nodeType="withEffect">
                                  <p:stCondLst>
                                    <p:cond delay="0"/>
                                  </p:stCondLst>
                                  <p:childTnLst>
                                    <p:animMotion origin="layout" path="M -6.25E-7 3.33333E-6 L -0.02513 0.17291 " pathEditMode="relative" rAng="0" ptsTypes="AA">
                                      <p:cBhvr>
                                        <p:cTn id="20" dur="2000" fill="hold"/>
                                        <p:tgtEl>
                                          <p:spTgt spid="72719"/>
                                        </p:tgtEl>
                                        <p:attrNameLst>
                                          <p:attrName>ppt_x</p:attrName>
                                          <p:attrName>ppt_y</p:attrName>
                                        </p:attrNameLst>
                                      </p:cBhvr>
                                      <p:rCtr x="-1263" y="8634"/>
                                    </p:animMotion>
                                  </p:childTnLst>
                                </p:cTn>
                              </p:par>
                              <p:par>
                                <p:cTn id="21" presetID="3" presetClass="emph" presetSubtype="2" fill="hold" grpId="1" nodeType="withEffect">
                                  <p:stCondLst>
                                    <p:cond delay="0"/>
                                  </p:stCondLst>
                                  <p:childTnLst>
                                    <p:animClr clrSpc="rgb" dir="cw">
                                      <p:cBhvr override="childStyle">
                                        <p:cTn id="22" dur="2000" fill="hold"/>
                                        <p:tgtEl>
                                          <p:spTgt spid="72711"/>
                                        </p:tgtEl>
                                        <p:attrNameLst>
                                          <p:attrName>style.color</p:attrName>
                                        </p:attrNameLst>
                                      </p:cBhvr>
                                      <p:to>
                                        <a:schemeClr val="tx1"/>
                                      </p:to>
                                    </p:animClr>
                                  </p:childTnLst>
                                </p:cTn>
                              </p:par>
                              <p:par>
                                <p:cTn id="23" presetID="3" presetClass="emph" presetSubtype="2" fill="hold" grpId="0" nodeType="withEffect">
                                  <p:stCondLst>
                                    <p:cond delay="0"/>
                                  </p:stCondLst>
                                  <p:childTnLst>
                                    <p:animClr clrSpc="rgb" dir="cw">
                                      <p:cBhvr override="childStyle">
                                        <p:cTn id="24" dur="2000" fill="hold"/>
                                        <p:tgtEl>
                                          <p:spTgt spid="72712"/>
                                        </p:tgtEl>
                                        <p:attrNameLst>
                                          <p:attrName>style.color</p:attrName>
                                        </p:attrNameLst>
                                      </p:cBhvr>
                                      <p:to>
                                        <a:schemeClr val="hlink"/>
                                      </p:to>
                                    </p:animClr>
                                  </p:childTnLst>
                                </p:cTn>
                              </p:par>
                              <p:par>
                                <p:cTn id="25" presetID="3" presetClass="emph" presetSubtype="2" fill="hold" grpId="0" nodeType="withEffect">
                                  <p:stCondLst>
                                    <p:cond delay="0"/>
                                  </p:stCondLst>
                                  <p:childTnLst>
                                    <p:animClr clrSpc="rgb" dir="cw">
                                      <p:cBhvr override="childStyle">
                                        <p:cTn id="26" dur="2000" fill="hold"/>
                                        <p:tgtEl>
                                          <p:spTgt spid="72713"/>
                                        </p:tgtEl>
                                        <p:attrNameLst>
                                          <p:attrName>style.color</p:attrName>
                                        </p:attrNameLst>
                                      </p:cBhvr>
                                      <p:to>
                                        <a:schemeClr val="hlink"/>
                                      </p:to>
                                    </p:animClr>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0.04544 0.00463 L 0.06914 -0.1213 " pathEditMode="relative" rAng="0" ptsTypes="AA">
                                      <p:cBhvr>
                                        <p:cTn id="30" dur="2000" fill="hold"/>
                                        <p:tgtEl>
                                          <p:spTgt spid="72710"/>
                                        </p:tgtEl>
                                        <p:attrNameLst>
                                          <p:attrName>ppt_x</p:attrName>
                                          <p:attrName>ppt_y</p:attrName>
                                        </p:attrNameLst>
                                      </p:cBhvr>
                                      <p:rCtr x="1185" y="-6296"/>
                                    </p:animMotion>
                                  </p:childTnLst>
                                </p:cTn>
                              </p:par>
                              <p:par>
                                <p:cTn id="31" presetID="0" presetClass="path" presetSubtype="0" accel="50000" decel="50000" fill="hold" grpId="0" nodeType="withEffect">
                                  <p:stCondLst>
                                    <p:cond delay="0"/>
                                  </p:stCondLst>
                                  <p:childTnLst>
                                    <p:animMotion origin="layout" path="M -0.03919 -0.03125 L -0.04114 -0.15255 " pathEditMode="relative" rAng="0" ptsTypes="AA">
                                      <p:cBhvr>
                                        <p:cTn id="32" dur="2000" fill="hold"/>
                                        <p:tgtEl>
                                          <p:spTgt spid="72715"/>
                                        </p:tgtEl>
                                        <p:attrNameLst>
                                          <p:attrName>ppt_x</p:attrName>
                                          <p:attrName>ppt_y</p:attrName>
                                        </p:attrNameLst>
                                      </p:cBhvr>
                                      <p:rCtr x="-104" y="-6065"/>
                                    </p:animMotion>
                                  </p:childTnLst>
                                </p:cTn>
                              </p:par>
                              <p:par>
                                <p:cTn id="33" presetID="0" presetClass="path" presetSubtype="0" accel="50000" decel="50000" fill="hold" grpId="0" nodeType="withEffect">
                                  <p:stCondLst>
                                    <p:cond delay="0"/>
                                  </p:stCondLst>
                                  <p:childTnLst>
                                    <p:animMotion origin="layout" path="M -4.58333E-6 1.11111E-6 L 0.05508 -0.09445 " pathEditMode="relative" rAng="0" ptsTypes="AA">
                                      <p:cBhvr>
                                        <p:cTn id="34" dur="2000" fill="hold"/>
                                        <p:tgtEl>
                                          <p:spTgt spid="72717">
                                            <p:txEl>
                                              <p:pRg st="0" end="0"/>
                                            </p:txEl>
                                          </p:spTgt>
                                        </p:tgtEl>
                                        <p:attrNameLst>
                                          <p:attrName>ppt_x</p:attrName>
                                          <p:attrName>ppt_y</p:attrName>
                                        </p:attrNameLst>
                                      </p:cBhvr>
                                      <p:rCtr x="2747" y="-4722"/>
                                    </p:animMotion>
                                  </p:childTnLst>
                                </p:cTn>
                              </p:par>
                              <p:par>
                                <p:cTn id="35" presetID="0" presetClass="path" presetSubtype="0" accel="50000" decel="50000" fill="hold" grpId="1" nodeType="withEffect">
                                  <p:stCondLst>
                                    <p:cond delay="0"/>
                                  </p:stCondLst>
                                  <p:childTnLst>
                                    <p:animMotion origin="layout" path="M -0.02513 0.17291 C -0.00169 0.28564 0.02175 0.39838 0.04258 0.43171 C 0.06341 0.46504 0.08164 0.41898 0.09987 0.37291 " pathEditMode="relative" rAng="0" ptsTypes="AAA">
                                      <p:cBhvr>
                                        <p:cTn id="36" dur="2000" fill="hold"/>
                                        <p:tgtEl>
                                          <p:spTgt spid="72719"/>
                                        </p:tgtEl>
                                        <p:attrNameLst>
                                          <p:attrName>ppt_x</p:attrName>
                                          <p:attrName>ppt_y</p:attrName>
                                        </p:attrNameLst>
                                      </p:cBhvr>
                                      <p:rCtr x="6250" y="13495"/>
                                    </p:animMotion>
                                  </p:childTnLst>
                                </p:cTn>
                              </p:par>
                              <p:par>
                                <p:cTn id="37" presetID="0" presetClass="path" presetSubtype="0" accel="50000" decel="50000" fill="hold" grpId="1" nodeType="withEffect">
                                  <p:stCondLst>
                                    <p:cond delay="0"/>
                                  </p:stCondLst>
                                  <p:childTnLst>
                                    <p:animMotion origin="layout" path="M -0.0552 0.13635 L 0.07084 0.3463 " pathEditMode="relative" rAng="0" ptsTypes="AA">
                                      <p:cBhvr>
                                        <p:cTn id="38" dur="2000" fill="hold"/>
                                        <p:tgtEl>
                                          <p:spTgt spid="72720"/>
                                        </p:tgtEl>
                                        <p:attrNameLst>
                                          <p:attrName>ppt_x</p:attrName>
                                          <p:attrName>ppt_y</p:attrName>
                                        </p:attrNameLst>
                                      </p:cBhvr>
                                      <p:rCtr x="6302" y="10486"/>
                                    </p:animMotion>
                                  </p:childTnLst>
                                </p:cTn>
                              </p:par>
                              <p:par>
                                <p:cTn id="39" presetID="0" presetClass="path" presetSubtype="0" accel="50000" decel="50000" fill="hold" grpId="2" nodeType="withEffect">
                                  <p:stCondLst>
                                    <p:cond delay="0"/>
                                  </p:stCondLst>
                                  <p:childTnLst>
                                    <p:animMotion origin="layout" path="M -8.33333E-7 2.96296E-6 L 0.14167 0.16805 " pathEditMode="relative" rAng="0" ptsTypes="AA">
                                      <p:cBhvr>
                                        <p:cTn id="40" dur="2000" fill="hold"/>
                                        <p:tgtEl>
                                          <p:spTgt spid="72709"/>
                                        </p:tgtEl>
                                        <p:attrNameLst>
                                          <p:attrName>ppt_x</p:attrName>
                                          <p:attrName>ppt_y</p:attrName>
                                        </p:attrNameLst>
                                      </p:cBhvr>
                                      <p:rCtr x="7083" y="8403"/>
                                    </p:animMotion>
                                  </p:childTnLst>
                                </p:cTn>
                              </p:par>
                              <p:par>
                                <p:cTn id="41" presetID="3" presetClass="emph" presetSubtype="2" fill="hold" grpId="2" nodeType="withEffect">
                                  <p:stCondLst>
                                    <p:cond delay="0"/>
                                  </p:stCondLst>
                                  <p:childTnLst>
                                    <p:animClr clrSpc="rgb" dir="cw">
                                      <p:cBhvr override="childStyle">
                                        <p:cTn id="42" dur="2000" fill="hold"/>
                                        <p:tgtEl>
                                          <p:spTgt spid="72711"/>
                                        </p:tgtEl>
                                        <p:attrNameLst>
                                          <p:attrName>style.color</p:attrName>
                                        </p:attrNameLst>
                                      </p:cBhvr>
                                      <p:to>
                                        <a:schemeClr val="hlink"/>
                                      </p:to>
                                    </p:animClr>
                                  </p:childTnLst>
                                </p:cTn>
                              </p:par>
                              <p:par>
                                <p:cTn id="43" presetID="3" presetClass="emph" presetSubtype="2" fill="hold" grpId="1" nodeType="withEffect">
                                  <p:stCondLst>
                                    <p:cond delay="0"/>
                                  </p:stCondLst>
                                  <p:childTnLst>
                                    <p:animClr clrSpc="rgb" dir="cw">
                                      <p:cBhvr override="childStyle">
                                        <p:cTn id="44" dur="2000" fill="hold"/>
                                        <p:tgtEl>
                                          <p:spTgt spid="72712"/>
                                        </p:tgtEl>
                                        <p:attrNameLst>
                                          <p:attrName>style.color</p:attrName>
                                        </p:attrNameLst>
                                      </p:cBhvr>
                                      <p:to>
                                        <a:schemeClr val="tx1"/>
                                      </p:to>
                                    </p:animClr>
                                  </p:childTnLst>
                                </p:cTn>
                              </p:par>
                              <p:par>
                                <p:cTn id="45" presetID="3" presetClass="emph" presetSubtype="2" fill="hold" grpId="1" nodeType="withEffect">
                                  <p:stCondLst>
                                    <p:cond delay="0"/>
                                  </p:stCondLst>
                                  <p:childTnLst>
                                    <p:animClr clrSpc="rgb" dir="cw">
                                      <p:cBhvr override="childStyle">
                                        <p:cTn id="46" dur="2000" fill="hold"/>
                                        <p:tgtEl>
                                          <p:spTgt spid="72713"/>
                                        </p:tgtEl>
                                        <p:attrNameLst>
                                          <p:attrName>style.color</p:attrName>
                                        </p:attrNameLst>
                                      </p:cBhvr>
                                      <p:to>
                                        <a:schemeClr val="tx1"/>
                                      </p:to>
                                    </p:animClr>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grpId="0" nodeType="clickEffect">
                                  <p:stCondLst>
                                    <p:cond delay="0"/>
                                  </p:stCondLst>
                                  <p:childTnLst>
                                    <p:animMotion origin="layout" path="M -1.04167E-6 4.07407E-6 L 0.08646 0.08402 " pathEditMode="relative" rAng="0" ptsTypes="AA">
                                      <p:cBhvr>
                                        <p:cTn id="50" dur="2000" fill="hold"/>
                                        <p:tgtEl>
                                          <p:spTgt spid="72722"/>
                                        </p:tgtEl>
                                        <p:attrNameLst>
                                          <p:attrName>ppt_x</p:attrName>
                                          <p:attrName>ppt_y</p:attrName>
                                        </p:attrNameLst>
                                      </p:cBhvr>
                                      <p:rCtr x="4323" y="4190"/>
                                    </p:animMotion>
                                  </p:childTnLst>
                                </p:cTn>
                              </p:par>
                              <p:par>
                                <p:cTn id="51" presetID="0" presetClass="path" presetSubtype="0" accel="50000" decel="50000" fill="hold" grpId="0" nodeType="withEffect">
                                  <p:stCondLst>
                                    <p:cond delay="0"/>
                                  </p:stCondLst>
                                  <p:childTnLst>
                                    <p:animMotion origin="layout" path="M -2.91667E-6 2.59259E-6 L 0.20482 0.1574 " pathEditMode="relative" rAng="0" ptsTypes="AA">
                                      <p:cBhvr>
                                        <p:cTn id="52" dur="2000" fill="hold"/>
                                        <p:tgtEl>
                                          <p:spTgt spid="72718"/>
                                        </p:tgtEl>
                                        <p:attrNameLst>
                                          <p:attrName>ppt_x</p:attrName>
                                          <p:attrName>ppt_y</p:attrName>
                                        </p:attrNameLst>
                                      </p:cBhvr>
                                      <p:rCtr x="10234" y="7870"/>
                                    </p:animMotion>
                                  </p:childTnLst>
                                </p:cTn>
                              </p:par>
                              <p:par>
                                <p:cTn id="53" presetID="0" presetClass="path" presetSubtype="0" accel="50000" decel="50000" fill="hold" grpId="0" nodeType="withEffect">
                                  <p:stCondLst>
                                    <p:cond delay="0"/>
                                  </p:stCondLst>
                                  <p:childTnLst>
                                    <p:animMotion origin="layout" path="M 3.125E-6 4.81481E-6 C 0.02018 0.02824 0.04023 0.05671 0.06497 0.06921 C 0.08971 0.08171 0.11875 0.07824 0.14804 0.07476 " pathEditMode="relative" rAng="0" ptsTypes="AAA">
                                      <p:cBhvr>
                                        <p:cTn id="54" dur="2000" fill="hold"/>
                                        <p:tgtEl>
                                          <p:spTgt spid="72721"/>
                                        </p:tgtEl>
                                        <p:attrNameLst>
                                          <p:attrName>ppt_x</p:attrName>
                                          <p:attrName>ppt_y</p:attrName>
                                        </p:attrNameLst>
                                      </p:cBhvr>
                                      <p:rCtr x="7396" y="3889"/>
                                    </p:animMotion>
                                  </p:childTnLst>
                                </p:cTn>
                              </p:par>
                              <p:par>
                                <p:cTn id="55" presetID="0" presetClass="path" presetSubtype="0" accel="50000" decel="50000" fill="hold" grpId="0" nodeType="withEffect">
                                  <p:stCondLst>
                                    <p:cond delay="0"/>
                                  </p:stCondLst>
                                  <p:childTnLst>
                                    <p:animMotion origin="layout" path="M 3.95833E-6 3.33333E-6 C 0.05169 -0.0632 0.10351 -0.12616 0.14114 -0.13912 C 0.17877 -0.15209 0.2026 -0.11528 0.22643 -0.07848 " pathEditMode="relative" rAng="0" ptsTypes="AAA">
                                      <p:cBhvr>
                                        <p:cTn id="56" dur="2000" fill="hold"/>
                                        <p:tgtEl>
                                          <p:spTgt spid="72723"/>
                                        </p:tgtEl>
                                        <p:attrNameLst>
                                          <p:attrName>ppt_x</p:attrName>
                                          <p:attrName>ppt_y</p:attrName>
                                        </p:attrNameLst>
                                      </p:cBhvr>
                                      <p:rCtr x="11315" y="-7106"/>
                                    </p:animMotion>
                                  </p:childTnLst>
                                </p:cTn>
                              </p:par>
                              <p:par>
                                <p:cTn id="57" presetID="0" presetClass="path" presetSubtype="0" accel="50000" decel="50000" fill="hold" grpId="0" nodeType="withEffect">
                                  <p:stCondLst>
                                    <p:cond delay="0"/>
                                  </p:stCondLst>
                                  <p:childTnLst>
                                    <p:animMotion origin="layout" path="M -2.70833E-6 3.7037E-7 C 0.03854 0.04005 0.07722 0.08032 0.10547 0.08796 C 0.13373 0.09583 0.1586 0.05393 0.1694 0.04722 " pathEditMode="relative" rAng="0" ptsTypes="AAA">
                                      <p:cBhvr>
                                        <p:cTn id="58" dur="2000" fill="hold"/>
                                        <p:tgtEl>
                                          <p:spTgt spid="72725"/>
                                        </p:tgtEl>
                                        <p:attrNameLst>
                                          <p:attrName>ppt_x</p:attrName>
                                          <p:attrName>ppt_y</p:attrName>
                                        </p:attrNameLst>
                                      </p:cBhvr>
                                      <p:rCtr x="8464" y="4444"/>
                                    </p:animMotion>
                                  </p:childTnLst>
                                </p:cTn>
                              </p:par>
                              <p:par>
                                <p:cTn id="59" presetID="0" presetClass="path" presetSubtype="0" accel="50000" decel="50000" fill="hold" grpId="0" nodeType="withEffect">
                                  <p:stCondLst>
                                    <p:cond delay="0"/>
                                  </p:stCondLst>
                                  <p:childTnLst>
                                    <p:animMotion origin="layout" path="M 3.95833E-6 4.07407E-6 C 0.04752 -0.10301 0.09518 -0.20579 0.14661 -0.2426 C 0.19817 -0.2794 0.25351 -0.25047 0.30898 -0.22153 " pathEditMode="relative" rAng="0" ptsTypes="AAA">
                                      <p:cBhvr>
                                        <p:cTn id="60" dur="2000" fill="hold"/>
                                        <p:tgtEl>
                                          <p:spTgt spid="72724"/>
                                        </p:tgtEl>
                                        <p:attrNameLst>
                                          <p:attrName>ppt_x</p:attrName>
                                          <p:attrName>ppt_y</p:attrName>
                                        </p:attrNameLst>
                                      </p:cBhvr>
                                      <p:rCtr x="15443" y="-13009"/>
                                    </p:animMotion>
                                  </p:childTnLst>
                                </p:cTn>
                              </p:par>
                              <p:par>
                                <p:cTn id="61" presetID="0" presetClass="path" presetSubtype="0" accel="50000" decel="50000" fill="hold" grpId="3" nodeType="withEffect">
                                  <p:stCondLst>
                                    <p:cond delay="0"/>
                                  </p:stCondLst>
                                  <p:childTnLst>
                                    <p:animMotion origin="layout" path="M 0.14167 0.16805 L 0.16458 0.01852 " pathEditMode="relative" rAng="0" ptsTypes="AA">
                                      <p:cBhvr>
                                        <p:cTn id="62" dur="2000" fill="hold"/>
                                        <p:tgtEl>
                                          <p:spTgt spid="72709"/>
                                        </p:tgtEl>
                                        <p:attrNameLst>
                                          <p:attrName>ppt_x</p:attrName>
                                          <p:attrName>ppt_y</p:attrName>
                                        </p:attrNameLst>
                                      </p:cBhvr>
                                      <p:rCtr x="1146" y="-7477"/>
                                    </p:animMotion>
                                  </p:childTnLst>
                                </p:cTn>
                              </p:par>
                              <p:par>
                                <p:cTn id="63" presetID="0" presetClass="path" presetSubtype="0" accel="50000" decel="50000" fill="hold" grpId="2" nodeType="withEffect">
                                  <p:stCondLst>
                                    <p:cond delay="0"/>
                                  </p:stCondLst>
                                  <p:childTnLst>
                                    <p:animMotion origin="layout" path="M 0.07084 0.3463 C 0.06003 0.30139 0.04948 0.25672 0.05612 0.22663 C 0.06263 0.19653 0.08646 0.18125 0.11042 0.16598 " pathEditMode="relative" rAng="0" ptsTypes="AAA">
                                      <p:cBhvr>
                                        <p:cTn id="64" dur="2000" fill="hold"/>
                                        <p:tgtEl>
                                          <p:spTgt spid="72720"/>
                                        </p:tgtEl>
                                        <p:attrNameLst>
                                          <p:attrName>ppt_x</p:attrName>
                                          <p:attrName>ppt_y</p:attrName>
                                        </p:attrNameLst>
                                      </p:cBhvr>
                                      <p:rCtr x="1133" y="-9028"/>
                                    </p:animMotion>
                                  </p:childTnLst>
                                </p:cTn>
                              </p:par>
                              <p:par>
                                <p:cTn id="65" presetID="0" presetClass="path" presetSubtype="0" accel="50000" decel="50000" fill="hold" grpId="2" nodeType="withEffect">
                                  <p:stCondLst>
                                    <p:cond delay="0"/>
                                  </p:stCondLst>
                                  <p:childTnLst>
                                    <p:animMotion origin="layout" path="M 0.09987 0.37291 C 0.08854 0.36782 0.08698 0.36574 0.07774 0.35324 C 0.07656 0.35162 0.07461 0.35092 0.07331 0.3493 C 0.07018 0.3456 0.0668 0.34189 0.06445 0.3375 C 0.05899 0.32777 0.06211 0.33148 0.05573 0.32592 C 0.05169 0.31782 0.04779 0.31134 0.04531 0.30231 C 0.04583 0.2912 0.04518 0.27986 0.04688 0.26898 C 0.04753 0.26435 0.05274 0.2618 0.05274 0.25717 C 0.05274 0.25648 0.05274 0.25602 0.05274 0.25532 " pathEditMode="relative" rAng="0" ptsTypes="AAAAAAAAA">
                                      <p:cBhvr>
                                        <p:cTn id="66" dur="2000" fill="hold"/>
                                        <p:tgtEl>
                                          <p:spTgt spid="72719"/>
                                        </p:tgtEl>
                                        <p:attrNameLst>
                                          <p:attrName>ppt_x</p:attrName>
                                          <p:attrName>ppt_y</p:attrName>
                                        </p:attrNameLst>
                                      </p:cBhvr>
                                      <p:rCtr x="-2734" y="-5880"/>
                                    </p:animMotion>
                                  </p:childTnLst>
                                </p:cTn>
                              </p:par>
                              <p:par>
                                <p:cTn id="67" presetID="0" presetClass="path" presetSubtype="0" accel="50000" decel="50000" fill="hold" grpId="1" nodeType="withEffect">
                                  <p:stCondLst>
                                    <p:cond delay="0"/>
                                  </p:stCondLst>
                                  <p:childTnLst>
                                    <p:animMotion origin="layout" path="M 0.03606 -0.1368 C 0.03658 -0.14143 0.03632 -0.14606 0.0375 -0.15046 C 0.04101 -0.16296 0.05273 -0.16551 0.06106 -0.16805 C 0.07747 -0.17893 0.09648 -0.17662 0.11406 -0.1838 C 0.12434 -0.19213 0.13333 -0.20162 0.14492 -0.20532 C 0.15507 -0.21435 0.15039 -0.21157 0.1582 -0.21528 C 0.15273 -0.21759 0.14843 -0.22153 0.14335 -0.225 C 0.14205 -0.22708 0.14062 -0.22917 0.13906 -0.23102 C 0.13763 -0.23241 0.1358 -0.2331 0.1345 -0.23472 C 0.12747 -0.24421 0.13645 -0.23773 0.12721 -0.24653 C 0.12278 -0.25069 0.11601 -0.25671 0.11106 -0.26042 C 0.10833 -0.2625 0.10507 -0.26227 0.10221 -0.26435 C 0.09257 -0.27153 0.0927 -0.27292 0.0845 -0.2838 C 0.07955 -0.29051 0.07395 -0.29537 0.06705 -0.29768 C 0.06458 -0.29861 0.0595 -0.29954 0.0595 -0.2993 " pathEditMode="relative" rAng="0" ptsTypes="AAAAAAAAAAAAAAA">
                                      <p:cBhvr>
                                        <p:cTn id="68" dur="2000" fill="hold"/>
                                        <p:tgtEl>
                                          <p:spTgt spid="72710"/>
                                        </p:tgtEl>
                                        <p:attrNameLst>
                                          <p:attrName>ppt_x</p:attrName>
                                          <p:attrName>ppt_y</p:attrName>
                                        </p:attrNameLst>
                                      </p:cBhvr>
                                      <p:rCtr x="6107" y="-8148"/>
                                    </p:animMotion>
                                  </p:childTnLst>
                                </p:cTn>
                              </p:par>
                              <p:par>
                                <p:cTn id="69" presetID="0" presetClass="path" presetSubtype="0" accel="50000" decel="50000" fill="hold" grpId="1" nodeType="withEffect">
                                  <p:stCondLst>
                                    <p:cond delay="0"/>
                                  </p:stCondLst>
                                  <p:childTnLst>
                                    <p:animMotion origin="layout" path="M 0.02982 -0.13172 L 0.1793 -0.11065 " pathEditMode="relative" rAng="0" ptsTypes="AA">
                                      <p:cBhvr>
                                        <p:cTn id="70" dur="2000" fill="hold"/>
                                        <p:tgtEl>
                                          <p:spTgt spid="72715"/>
                                        </p:tgtEl>
                                        <p:attrNameLst>
                                          <p:attrName>ppt_x</p:attrName>
                                          <p:attrName>ppt_y</p:attrName>
                                        </p:attrNameLst>
                                      </p:cBhvr>
                                      <p:rCtr x="7474" y="1042"/>
                                    </p:animMotion>
                                  </p:childTnLst>
                                </p:cTn>
                              </p:par>
                              <p:par>
                                <p:cTn id="71" presetID="0" presetClass="path" presetSubtype="0" accel="50000" decel="50000" fill="hold" nodeType="withEffect">
                                  <p:stCondLst>
                                    <p:cond delay="0"/>
                                  </p:stCondLst>
                                  <p:childTnLst>
                                    <p:animMotion origin="layout" path="M 0.05508 -0.09445 L 0.18894 0.02106 " pathEditMode="relative" rAng="0" ptsTypes="AA">
                                      <p:cBhvr>
                                        <p:cTn id="72" dur="2000" fill="hold"/>
                                        <p:tgtEl>
                                          <p:spTgt spid="72717">
                                            <p:txEl>
                                              <p:pRg st="0" end="0"/>
                                            </p:txEl>
                                          </p:spTgt>
                                        </p:tgtEl>
                                        <p:attrNameLst>
                                          <p:attrName>ppt_x</p:attrName>
                                          <p:attrName>ppt_y</p:attrName>
                                        </p:attrNameLst>
                                      </p:cBhvr>
                                      <p:rCtr x="6693" y="5764"/>
                                    </p:animMotion>
                                  </p:childTnLst>
                                </p:cTn>
                              </p:par>
                              <p:par>
                                <p:cTn id="73" presetID="3" presetClass="emph" presetSubtype="2" fill="hold" grpId="3" nodeType="withEffect">
                                  <p:stCondLst>
                                    <p:cond delay="0"/>
                                  </p:stCondLst>
                                  <p:childTnLst>
                                    <p:animClr clrSpc="rgb" dir="cw">
                                      <p:cBhvr override="childStyle">
                                        <p:cTn id="74" dur="2000" fill="hold"/>
                                        <p:tgtEl>
                                          <p:spTgt spid="72711"/>
                                        </p:tgtEl>
                                        <p:attrNameLst>
                                          <p:attrName>style.color</p:attrName>
                                        </p:attrNameLst>
                                      </p:cBhvr>
                                      <p:to>
                                        <a:schemeClr val="tx1"/>
                                      </p:to>
                                    </p:animClr>
                                  </p:childTnLst>
                                </p:cTn>
                              </p:par>
                              <p:par>
                                <p:cTn id="75" presetID="3" presetClass="emph" presetSubtype="2" fill="hold" grpId="2" nodeType="withEffect">
                                  <p:stCondLst>
                                    <p:cond delay="0"/>
                                  </p:stCondLst>
                                  <p:childTnLst>
                                    <p:animClr clrSpc="rgb" dir="cw">
                                      <p:cBhvr override="childStyle">
                                        <p:cTn id="76" dur="2000" fill="hold"/>
                                        <p:tgtEl>
                                          <p:spTgt spid="72712"/>
                                        </p:tgtEl>
                                        <p:attrNameLst>
                                          <p:attrName>style.color</p:attrName>
                                        </p:attrNameLst>
                                      </p:cBhvr>
                                      <p:to>
                                        <a:schemeClr val="hlink"/>
                                      </p:to>
                                    </p:animClr>
                                  </p:childTnLst>
                                </p:cTn>
                              </p:par>
                              <p:par>
                                <p:cTn id="77" presetID="3" presetClass="emph" presetSubtype="2" fill="hold" grpId="2" nodeType="withEffect">
                                  <p:stCondLst>
                                    <p:cond delay="0"/>
                                  </p:stCondLst>
                                  <p:childTnLst>
                                    <p:animClr clrSpc="rgb" dir="cw">
                                      <p:cBhvr override="childStyle">
                                        <p:cTn id="78" dur="2000" fill="hold"/>
                                        <p:tgtEl>
                                          <p:spTgt spid="72713"/>
                                        </p:tgtEl>
                                        <p:attrNameLst>
                                          <p:attrName>style.color</p:attrName>
                                        </p:attrNameLst>
                                      </p:cBhvr>
                                      <p:to>
                                        <a:schemeClr val="hlink"/>
                                      </p:to>
                                    </p:animClr>
                                  </p:childTnLst>
                                </p:cTn>
                              </p:par>
                            </p:childTnLst>
                          </p:cTn>
                        </p:par>
                      </p:childTnLst>
                    </p:cTn>
                  </p:par>
                  <p:par>
                    <p:cTn id="79" fill="hold" nodeType="clickPar">
                      <p:stCondLst>
                        <p:cond delay="indefinite"/>
                      </p:stCondLst>
                      <p:childTnLst>
                        <p:par>
                          <p:cTn id="80" fill="hold" nodeType="withGroup">
                            <p:stCondLst>
                              <p:cond delay="0"/>
                            </p:stCondLst>
                            <p:childTnLst>
                              <p:par>
                                <p:cTn id="81" presetID="25" presetClass="entr" presetSubtype="0" fill="hold" grpId="0" nodeType="clickEffect">
                                  <p:stCondLst>
                                    <p:cond delay="0"/>
                                  </p:stCondLst>
                                  <p:childTnLst>
                                    <p:set>
                                      <p:cBhvr>
                                        <p:cTn id="82" dur="1" fill="hold">
                                          <p:stCondLst>
                                            <p:cond delay="0"/>
                                          </p:stCondLst>
                                        </p:cTn>
                                        <p:tgtEl>
                                          <p:spTgt spid="72726"/>
                                        </p:tgtEl>
                                        <p:attrNameLst>
                                          <p:attrName>style.visibility</p:attrName>
                                        </p:attrNameLst>
                                      </p:cBhvr>
                                      <p:to>
                                        <p:strVal val="visible"/>
                                      </p:to>
                                    </p:set>
                                    <p:anim calcmode="lin" valueType="num">
                                      <p:cBhvr>
                                        <p:cTn id="83" dur="500" decel="50000" fill="hold">
                                          <p:stCondLst>
                                            <p:cond delay="0"/>
                                          </p:stCondLst>
                                        </p:cTn>
                                        <p:tgtEl>
                                          <p:spTgt spid="72726"/>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72726"/>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72726"/>
                                        </p:tgtEl>
                                        <p:attrNameLst>
                                          <p:attrName>ppt_w</p:attrName>
                                        </p:attrNameLst>
                                      </p:cBhvr>
                                      <p:tavLst>
                                        <p:tav tm="0">
                                          <p:val>
                                            <p:strVal val="#ppt_w*.05"/>
                                          </p:val>
                                        </p:tav>
                                        <p:tav tm="100000">
                                          <p:val>
                                            <p:strVal val="#ppt_w"/>
                                          </p:val>
                                        </p:tav>
                                      </p:tavLst>
                                    </p:anim>
                                    <p:anim calcmode="lin" valueType="num">
                                      <p:cBhvr>
                                        <p:cTn id="86" dur="1000" fill="hold"/>
                                        <p:tgtEl>
                                          <p:spTgt spid="72726"/>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72726"/>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72726"/>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72726"/>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72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09" grpId="1"/>
      <p:bldP spid="72709" grpId="2"/>
      <p:bldP spid="72709" grpId="3"/>
      <p:bldP spid="72710" grpId="0"/>
      <p:bldP spid="72710" grpId="1"/>
      <p:bldP spid="72711" grpId="0"/>
      <p:bldP spid="72711" grpId="1"/>
      <p:bldP spid="72711" grpId="2"/>
      <p:bldP spid="72711" grpId="3"/>
      <p:bldP spid="72712" grpId="0"/>
      <p:bldP spid="72712" grpId="1"/>
      <p:bldP spid="72712" grpId="2"/>
      <p:bldP spid="72713" grpId="0"/>
      <p:bldP spid="72713" grpId="1"/>
      <p:bldP spid="72713" grpId="2"/>
      <p:bldP spid="72715" grpId="0"/>
      <p:bldP spid="72715" grpId="1"/>
      <p:bldP spid="72716" grpId="0"/>
      <p:bldP spid="72716" grpId="1"/>
      <p:bldP spid="72717" grpId="0" build="allAtOnce"/>
      <p:bldP spid="72718" grpId="0"/>
      <p:bldP spid="72719" grpId="0"/>
      <p:bldP spid="72719" grpId="1"/>
      <p:bldP spid="72719" grpId="2"/>
      <p:bldP spid="72720" grpId="0"/>
      <p:bldP spid="72720" grpId="1"/>
      <p:bldP spid="72720" grpId="2"/>
      <p:bldP spid="72721" grpId="0"/>
      <p:bldP spid="72722" grpId="0"/>
      <p:bldP spid="72723" grpId="0"/>
      <p:bldP spid="72724" grpId="0"/>
      <p:bldP spid="72725" grpId="0"/>
      <p:bldP spid="727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Translation to FF</a:t>
            </a:r>
            <a:endParaRPr lang="en-US" dirty="0"/>
          </a:p>
        </p:txBody>
      </p:sp>
      <p:grpSp>
        <p:nvGrpSpPr>
          <p:cNvPr id="3" name="Groupe 2"/>
          <p:cNvGrpSpPr/>
          <p:nvPr/>
        </p:nvGrpSpPr>
        <p:grpSpPr>
          <a:xfrm>
            <a:off x="402336" y="1988840"/>
            <a:ext cx="3164372" cy="2714427"/>
            <a:chOff x="4511824" y="2700590"/>
            <a:chExt cx="3164372" cy="2714427"/>
          </a:xfrm>
        </p:grpSpPr>
        <p:sp>
          <p:nvSpPr>
            <p:cNvPr id="72707" name="AutoShape 3"/>
            <p:cNvSpPr>
              <a:spLocks noChangeArrowheads="1"/>
            </p:cNvSpPr>
            <p:nvPr/>
          </p:nvSpPr>
          <p:spPr bwMode="auto">
            <a:xfrm>
              <a:off x="4820176" y="2829019"/>
              <a:ext cx="2805403" cy="24013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72708" name="AutoShape 4"/>
            <p:cNvSpPr>
              <a:spLocks noChangeArrowheads="1"/>
            </p:cNvSpPr>
            <p:nvPr/>
          </p:nvSpPr>
          <p:spPr bwMode="auto">
            <a:xfrm>
              <a:off x="5159896" y="3645024"/>
              <a:ext cx="2027009" cy="124984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72709" name="Text Box 5"/>
            <p:cNvSpPr txBox="1">
              <a:spLocks noChangeArrowheads="1"/>
            </p:cNvSpPr>
            <p:nvPr/>
          </p:nvSpPr>
          <p:spPr bwMode="auto">
            <a:xfrm>
              <a:off x="5313655" y="3209424"/>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B</a:t>
              </a:r>
            </a:p>
          </p:txBody>
        </p:sp>
        <p:sp>
          <p:nvSpPr>
            <p:cNvPr id="72711" name="Text Box 7"/>
            <p:cNvSpPr txBox="1">
              <a:spLocks noChangeArrowheads="1"/>
            </p:cNvSpPr>
            <p:nvPr/>
          </p:nvSpPr>
          <p:spPr bwMode="auto">
            <a:xfrm>
              <a:off x="5313655" y="4029685"/>
              <a:ext cx="1484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solidFill>
                    <a:srgbClr val="CDA678"/>
                  </a:solidFill>
                  <a:latin typeface="Cambria Math" panose="02040503050406030204" pitchFamily="18" charset="0"/>
                </a:rPr>
                <a:t>(B, in; A, out)</a:t>
              </a:r>
            </a:p>
          </p:txBody>
        </p:sp>
        <p:sp>
          <p:nvSpPr>
            <p:cNvPr id="72712" name="Text Box 8"/>
            <p:cNvSpPr txBox="1">
              <a:spLocks noChangeArrowheads="1"/>
            </p:cNvSpPr>
            <p:nvPr/>
          </p:nvSpPr>
          <p:spPr bwMode="auto">
            <a:xfrm>
              <a:off x="5313655" y="4390047"/>
              <a:ext cx="9092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solidFill>
                    <a:srgbClr val="D16349"/>
                  </a:solidFill>
                  <a:latin typeface="Cambria Math" panose="02040503050406030204" pitchFamily="18" charset="0"/>
                </a:rPr>
                <a:t>(</a:t>
              </a:r>
              <a:r>
                <a:rPr lang="en-US" i="1" dirty="0" err="1">
                  <a:solidFill>
                    <a:srgbClr val="D16349"/>
                  </a:solidFill>
                  <a:latin typeface="Cambria Math" panose="02040503050406030204" pitchFamily="18" charset="0"/>
                </a:rPr>
                <a:t>B,out</a:t>
              </a:r>
              <a:r>
                <a:rPr lang="en-US" i="1" dirty="0">
                  <a:solidFill>
                    <a:srgbClr val="D16349"/>
                  </a:solidFill>
                  <a:latin typeface="Cambria Math" panose="02040503050406030204" pitchFamily="18" charset="0"/>
                </a:rPr>
                <a:t>)</a:t>
              </a:r>
            </a:p>
          </p:txBody>
        </p:sp>
        <p:sp>
          <p:nvSpPr>
            <p:cNvPr id="72713" name="Text Box 9"/>
            <p:cNvSpPr txBox="1">
              <a:spLocks noChangeArrowheads="1"/>
            </p:cNvSpPr>
            <p:nvPr/>
          </p:nvSpPr>
          <p:spPr bwMode="auto">
            <a:xfrm>
              <a:off x="5763489" y="3057892"/>
              <a:ext cx="14814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latin typeface="Cambria Math" panose="02040503050406030204" pitchFamily="18" charset="0"/>
                </a:rPr>
                <a:t>(</a:t>
              </a:r>
              <a:r>
                <a:rPr lang="en-US" i="1" dirty="0" err="1">
                  <a:latin typeface="Cambria Math" panose="02040503050406030204" pitchFamily="18" charset="0"/>
                </a:rPr>
                <a:t>A,out;BB,in</a:t>
              </a:r>
              <a:r>
                <a:rPr lang="en-US" i="1" dirty="0">
                  <a:latin typeface="Cambria Math" panose="02040503050406030204" pitchFamily="18" charset="0"/>
                </a:rPr>
                <a:t>)</a:t>
              </a:r>
            </a:p>
          </p:txBody>
        </p:sp>
        <p:sp>
          <p:nvSpPr>
            <p:cNvPr id="72714" name="Text Box 10"/>
            <p:cNvSpPr txBox="1">
              <a:spLocks noChangeArrowheads="1"/>
            </p:cNvSpPr>
            <p:nvPr/>
          </p:nvSpPr>
          <p:spPr bwMode="auto">
            <a:xfrm>
              <a:off x="4511824" y="270059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B</a:t>
              </a:r>
              <a:r>
                <a:rPr lang="en-US" baseline="30000" dirty="0"/>
                <a:t>∞</a:t>
              </a:r>
            </a:p>
          </p:txBody>
        </p:sp>
        <mc:AlternateContent xmlns:mc="http://schemas.openxmlformats.org/markup-compatibility/2006" xmlns:a14="http://schemas.microsoft.com/office/drawing/2010/main">
          <mc:Choice Requires="a14">
            <p:sp>
              <p:nvSpPr>
                <p:cNvPr id="72716" name="Text Box 12"/>
                <p:cNvSpPr txBox="1">
                  <a:spLocks noChangeArrowheads="1"/>
                </p:cNvSpPr>
                <p:nvPr/>
              </p:nvSpPr>
              <p:spPr bwMode="auto">
                <a:xfrm>
                  <a:off x="5527238" y="3707899"/>
                  <a:ext cx="472502" cy="3673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𝐴</m:t>
                            </m:r>
                          </m:e>
                          <m:sup>
                            <m:r>
                              <a:rPr lang="en-US" b="0" i="1" dirty="0" smtClean="0">
                                <a:latin typeface="Cambria Math" panose="02040503050406030204" pitchFamily="18" charset="0"/>
                              </a:rPr>
                              <m:t>4</m:t>
                            </m:r>
                          </m:sup>
                        </m:sSup>
                      </m:oMath>
                    </m:oMathPara>
                  </a14:m>
                  <a:endParaRPr lang="en-US" baseline="30000" dirty="0"/>
                </a:p>
              </p:txBody>
            </p:sp>
          </mc:Choice>
          <mc:Fallback xmlns="">
            <p:sp>
              <p:nvSpPr>
                <p:cNvPr id="72716" name="Text Box 12"/>
                <p:cNvSpPr txBox="1">
                  <a:spLocks noRot="1" noChangeAspect="1" noMove="1" noResize="1" noEditPoints="1" noAdjustHandles="1" noChangeArrowheads="1" noChangeShapeType="1" noTextEdit="1"/>
                </p:cNvSpPr>
                <p:nvPr/>
              </p:nvSpPr>
              <p:spPr bwMode="auto">
                <a:xfrm>
                  <a:off x="5527238" y="3707899"/>
                  <a:ext cx="472502" cy="36734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 name="ZoneTexte 1"/>
            <p:cNvSpPr txBox="1"/>
            <p:nvPr/>
          </p:nvSpPr>
          <p:spPr>
            <a:xfrm>
              <a:off x="7392144" y="5045685"/>
              <a:ext cx="284052" cy="369332"/>
            </a:xfrm>
            <a:prstGeom prst="rect">
              <a:avLst/>
            </a:prstGeom>
            <a:noFill/>
          </p:spPr>
          <p:txBody>
            <a:bodyPr wrap="none" rtlCol="0">
              <a:spAutoFit/>
            </a:bodyPr>
            <a:lstStyle/>
            <a:p>
              <a:r>
                <a:rPr lang="en-US" dirty="0" smtClean="0"/>
                <a:t>1</a:t>
              </a:r>
              <a:endParaRPr lang="en-US" dirty="0"/>
            </a:p>
          </p:txBody>
        </p:sp>
        <p:sp>
          <p:nvSpPr>
            <p:cNvPr id="24" name="ZoneTexte 23"/>
            <p:cNvSpPr txBox="1"/>
            <p:nvPr/>
          </p:nvSpPr>
          <p:spPr>
            <a:xfrm>
              <a:off x="7049521" y="4759379"/>
              <a:ext cx="312906" cy="369332"/>
            </a:xfrm>
            <a:prstGeom prst="rect">
              <a:avLst/>
            </a:prstGeom>
            <a:noFill/>
          </p:spPr>
          <p:txBody>
            <a:bodyPr wrap="none" rtlCol="0">
              <a:spAutoFit/>
            </a:bodyPr>
            <a:lstStyle/>
            <a:p>
              <a:r>
                <a:rPr lang="en-US" dirty="0"/>
                <a:t>2</a:t>
              </a:r>
            </a:p>
          </p:txBody>
        </p:sp>
      </p:grpSp>
      <p:sp>
        <p:nvSpPr>
          <p:cNvPr id="4" name="Ellipse 3"/>
          <p:cNvSpPr/>
          <p:nvPr/>
        </p:nvSpPr>
        <p:spPr>
          <a:xfrm>
            <a:off x="5951984" y="1916832"/>
            <a:ext cx="576064" cy="576064"/>
          </a:xfrm>
          <a:prstGeom prst="ellipse">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27" name="Ellipse 26"/>
          <p:cNvSpPr/>
          <p:nvPr/>
        </p:nvSpPr>
        <p:spPr>
          <a:xfrm>
            <a:off x="7246130" y="1916832"/>
            <a:ext cx="576064" cy="576064"/>
          </a:xfrm>
          <a:prstGeom prst="ellipse">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B</a:t>
            </a:r>
          </a:p>
        </p:txBody>
      </p:sp>
      <mc:AlternateContent xmlns:mc="http://schemas.openxmlformats.org/markup-compatibility/2006" xmlns:a14="http://schemas.microsoft.com/office/drawing/2010/main">
        <mc:Choice Requires="a14">
          <p:sp>
            <p:nvSpPr>
              <p:cNvPr id="28" name="Ellipse 27"/>
              <p:cNvSpPr/>
              <p:nvPr/>
            </p:nvSpPr>
            <p:spPr>
              <a:xfrm>
                <a:off x="8540276" y="1916832"/>
                <a:ext cx="576064" cy="576064"/>
              </a:xfrm>
              <a:prstGeom prst="ellipse">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𝐴</m:t>
                          </m:r>
                        </m:e>
                        <m:sup>
                          <m:r>
                            <a:rPr lang="en-US" b="0" i="1" smtClean="0">
                              <a:solidFill>
                                <a:schemeClr val="tx1"/>
                              </a:solidFill>
                              <a:latin typeface="Cambria Math" panose="02040503050406030204" pitchFamily="18" charset="0"/>
                            </a:rPr>
                            <m:t>4</m:t>
                          </m:r>
                        </m:sup>
                      </m:sSup>
                    </m:oMath>
                  </m:oMathPara>
                </a14:m>
                <a:endParaRPr lang="en-US" dirty="0" smtClean="0">
                  <a:solidFill>
                    <a:schemeClr val="tx1"/>
                  </a:solidFill>
                </a:endParaRPr>
              </a:p>
            </p:txBody>
          </p:sp>
        </mc:Choice>
        <mc:Fallback xmlns="">
          <p:sp>
            <p:nvSpPr>
              <p:cNvPr id="28" name="Ellipse 27"/>
              <p:cNvSpPr>
                <a:spLocks noRot="1" noChangeAspect="1" noMove="1" noResize="1" noEditPoints="1" noAdjustHandles="1" noChangeArrowheads="1" noChangeShapeType="1" noTextEdit="1"/>
              </p:cNvSpPr>
              <p:nvPr/>
            </p:nvSpPr>
            <p:spPr>
              <a:xfrm>
                <a:off x="8540276" y="1916832"/>
                <a:ext cx="576064" cy="576064"/>
              </a:xfrm>
              <a:prstGeom prst="ellipse">
                <a:avLst/>
              </a:prstGeom>
              <a:blipFill>
                <a:blip r:embed="rId4"/>
                <a:stretch>
                  <a:fillRect/>
                </a:stretch>
              </a:blipFill>
              <a:ln>
                <a:solidFill>
                  <a:schemeClr val="tx1">
                    <a:lumMod val="85000"/>
                    <a:lumOff val="15000"/>
                  </a:schemeClr>
                </a:solidFill>
                <a:prstDash val="solid"/>
              </a:ln>
            </p:spPr>
            <p:txBody>
              <a:bodyPr/>
              <a:lstStyle/>
              <a:p>
                <a:r>
                  <a:rPr lang="en-US">
                    <a:noFill/>
                  </a:rPr>
                  <a:t> </a:t>
                </a:r>
              </a:p>
            </p:txBody>
          </p:sp>
        </mc:Fallback>
      </mc:AlternateContent>
      <p:sp>
        <p:nvSpPr>
          <p:cNvPr id="5" name="ZoneTexte 4"/>
          <p:cNvSpPr txBox="1"/>
          <p:nvPr/>
        </p:nvSpPr>
        <p:spPr>
          <a:xfrm>
            <a:off x="6365183" y="2346142"/>
            <a:ext cx="325730" cy="369332"/>
          </a:xfrm>
          <a:prstGeom prst="rect">
            <a:avLst/>
          </a:prstGeom>
          <a:noFill/>
        </p:spPr>
        <p:txBody>
          <a:bodyPr wrap="none" rtlCol="0">
            <a:spAutoFit/>
          </a:bodyPr>
          <a:lstStyle/>
          <a:p>
            <a:r>
              <a:rPr lang="en-US" dirty="0" smtClean="0"/>
              <a:t>0</a:t>
            </a:r>
            <a:endParaRPr lang="en-US" dirty="0"/>
          </a:p>
        </p:txBody>
      </p:sp>
      <p:sp>
        <p:nvSpPr>
          <p:cNvPr id="30" name="ZoneTexte 29"/>
          <p:cNvSpPr txBox="1"/>
          <p:nvPr/>
        </p:nvSpPr>
        <p:spPr>
          <a:xfrm>
            <a:off x="7659329" y="2339588"/>
            <a:ext cx="284052" cy="369332"/>
          </a:xfrm>
          <a:prstGeom prst="rect">
            <a:avLst/>
          </a:prstGeom>
          <a:noFill/>
        </p:spPr>
        <p:txBody>
          <a:bodyPr wrap="none" rtlCol="0">
            <a:spAutoFit/>
          </a:bodyPr>
          <a:lstStyle/>
          <a:p>
            <a:r>
              <a:rPr lang="en-US" dirty="0" smtClean="0"/>
              <a:t>1</a:t>
            </a:r>
            <a:endParaRPr lang="en-US" dirty="0"/>
          </a:p>
        </p:txBody>
      </p:sp>
      <p:sp>
        <p:nvSpPr>
          <p:cNvPr id="31" name="ZoneTexte 30"/>
          <p:cNvSpPr txBox="1"/>
          <p:nvPr/>
        </p:nvSpPr>
        <p:spPr>
          <a:xfrm>
            <a:off x="8964378" y="2331204"/>
            <a:ext cx="312906" cy="369332"/>
          </a:xfrm>
          <a:prstGeom prst="rect">
            <a:avLst/>
          </a:prstGeom>
          <a:noFill/>
        </p:spPr>
        <p:txBody>
          <a:bodyPr wrap="none" rtlCol="0">
            <a:spAutoFit/>
          </a:bodyPr>
          <a:lstStyle/>
          <a:p>
            <a:r>
              <a:rPr lang="en-US" dirty="0" smtClean="0"/>
              <a:t>2</a:t>
            </a:r>
            <a:endParaRPr lang="en-US" dirty="0"/>
          </a:p>
        </p:txBody>
      </p:sp>
      <mc:AlternateContent xmlns:mc="http://schemas.openxmlformats.org/markup-compatibility/2006">
        <mc:Choice xmlns:a14="http://schemas.microsoft.com/office/drawing/2010/main" Requires="a14">
          <p:sp>
            <p:nvSpPr>
              <p:cNvPr id="6" name="ZoneTexte 5"/>
              <p:cNvSpPr txBox="1"/>
              <p:nvPr/>
            </p:nvSpPr>
            <p:spPr>
              <a:xfrm>
                <a:off x="6025025" y="3076392"/>
                <a:ext cx="23907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𝐵𝐵</m:t>
                      </m:r>
                      <m:r>
                        <a:rPr lang="en-US" b="0" i="1" smtClean="0">
                          <a:latin typeface="Cambria Math" panose="02040503050406030204" pitchFamily="18" charset="0"/>
                        </a:rPr>
                        <m:t>)</m:t>
                      </m:r>
                    </m:oMath>
                  </m:oMathPara>
                </a14:m>
                <a:endParaRPr lang="en-US" dirty="0"/>
              </a:p>
            </p:txBody>
          </p:sp>
        </mc:Choice>
        <mc:Fallback>
          <p:sp>
            <p:nvSpPr>
              <p:cNvPr id="6" name="ZoneTexte 5"/>
              <p:cNvSpPr txBox="1">
                <a:spLocks noRot="1" noChangeAspect="1" noMove="1" noResize="1" noEditPoints="1" noAdjustHandles="1" noChangeArrowheads="1" noChangeShapeType="1" noTextEdit="1"/>
              </p:cNvSpPr>
              <p:nvPr/>
            </p:nvSpPr>
            <p:spPr>
              <a:xfrm>
                <a:off x="6025025" y="3076392"/>
                <a:ext cx="2390719" cy="369332"/>
              </a:xfrm>
              <a:prstGeom prst="rect">
                <a:avLst/>
              </a:prstGeom>
              <a:blipFill>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ZoneTexte 32"/>
              <p:cNvSpPr txBox="1"/>
              <p:nvPr/>
            </p:nvSpPr>
            <p:spPr>
              <a:xfrm>
                <a:off x="6025025" y="3558198"/>
                <a:ext cx="28041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a:solidFill>
                                <a:srgbClr val="CDA678"/>
                              </a:solidFill>
                              <a:latin typeface="Cambria Math" panose="02040503050406030204" pitchFamily="18" charset="0"/>
                            </a:rPr>
                          </m:ctrlPr>
                        </m:dPr>
                        <m:e>
                          <m:r>
                            <a:rPr lang="en-US" i="1">
                              <a:solidFill>
                                <a:srgbClr val="CDA678"/>
                              </a:solidFill>
                              <a:latin typeface="Cambria Math" panose="02040503050406030204" pitchFamily="18" charset="0"/>
                            </a:rPr>
                            <m:t>1,</m:t>
                          </m:r>
                          <m:r>
                            <a:rPr lang="en-US" i="1">
                              <a:solidFill>
                                <a:srgbClr val="CDA678"/>
                              </a:solidFill>
                              <a:latin typeface="Cambria Math" panose="02040503050406030204" pitchFamily="18" charset="0"/>
                            </a:rPr>
                            <m:t>𝐵</m:t>
                          </m:r>
                        </m:e>
                      </m:d>
                      <m:r>
                        <a:rPr lang="en-US" i="1">
                          <a:solidFill>
                            <a:srgbClr val="CDA678"/>
                          </a:solidFill>
                          <a:latin typeface="Cambria Math" panose="02040503050406030204" pitchFamily="18" charset="0"/>
                        </a:rPr>
                        <m:t>(2,</m:t>
                      </m:r>
                      <m:r>
                        <a:rPr lang="en-US" i="1">
                          <a:solidFill>
                            <a:srgbClr val="CDA678"/>
                          </a:solidFill>
                          <a:latin typeface="Cambria Math" panose="02040503050406030204" pitchFamily="18" charset="0"/>
                        </a:rPr>
                        <m:t>𝐴</m:t>
                      </m:r>
                      <m:r>
                        <a:rPr lang="en-US" i="1">
                          <a:solidFill>
                            <a:srgbClr val="CDA678"/>
                          </a:solidFill>
                          <a:latin typeface="Cambria Math" panose="02040503050406030204" pitchFamily="18" charset="0"/>
                        </a:rPr>
                        <m:t>)→(2,</m:t>
                      </m:r>
                      <m:r>
                        <a:rPr lang="en-US" i="1">
                          <a:solidFill>
                            <a:srgbClr val="CDA678"/>
                          </a:solidFill>
                          <a:latin typeface="Cambria Math" panose="02040503050406030204" pitchFamily="18" charset="0"/>
                        </a:rPr>
                        <m:t>𝐵</m:t>
                      </m:r>
                      <m:r>
                        <a:rPr lang="en-US" i="1">
                          <a:solidFill>
                            <a:srgbClr val="CDA678"/>
                          </a:solidFill>
                          <a:latin typeface="Cambria Math" panose="02040503050406030204" pitchFamily="18" charset="0"/>
                        </a:rPr>
                        <m:t>)(1,</m:t>
                      </m:r>
                      <m:r>
                        <a:rPr lang="en-US" i="1">
                          <a:solidFill>
                            <a:srgbClr val="CDA678"/>
                          </a:solidFill>
                          <a:latin typeface="Cambria Math" panose="02040503050406030204" pitchFamily="18" charset="0"/>
                        </a:rPr>
                        <m:t>𝐴</m:t>
                      </m:r>
                      <m:r>
                        <a:rPr lang="en-US" i="1">
                          <a:solidFill>
                            <a:srgbClr val="CDA678"/>
                          </a:solidFill>
                          <a:latin typeface="Cambria Math" panose="02040503050406030204" pitchFamily="18" charset="0"/>
                        </a:rPr>
                        <m:t>)</m:t>
                      </m:r>
                    </m:oMath>
                  </m:oMathPara>
                </a14:m>
                <a:endParaRPr lang="en-US" i="1" dirty="0">
                  <a:solidFill>
                    <a:srgbClr val="CDA678"/>
                  </a:solidFill>
                  <a:latin typeface="Cambria Math" panose="02040503050406030204" pitchFamily="18" charset="0"/>
                </a:endParaRPr>
              </a:p>
            </p:txBody>
          </p:sp>
        </mc:Choice>
        <mc:Fallback xmlns="">
          <p:sp>
            <p:nvSpPr>
              <p:cNvPr id="33" name="ZoneTexte 32"/>
              <p:cNvSpPr txBox="1">
                <a:spLocks noRot="1" noChangeAspect="1" noMove="1" noResize="1" noEditPoints="1" noAdjustHandles="1" noChangeArrowheads="1" noChangeShapeType="1" noTextEdit="1"/>
              </p:cNvSpPr>
              <p:nvPr/>
            </p:nvSpPr>
            <p:spPr>
              <a:xfrm>
                <a:off x="6025025" y="3558198"/>
                <a:ext cx="2804101" cy="369332"/>
              </a:xfrm>
              <a:prstGeom prst="rect">
                <a:avLst/>
              </a:prstGeom>
              <a:blipFill>
                <a:blip r:embed="rId6"/>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ZoneTexte 33"/>
              <p:cNvSpPr txBox="1"/>
              <p:nvPr/>
            </p:nvSpPr>
            <p:spPr>
              <a:xfrm>
                <a:off x="6025025" y="4074064"/>
                <a:ext cx="1694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D16349"/>
                          </a:solidFill>
                          <a:latin typeface="Cambria Math" panose="02040503050406030204" pitchFamily="18" charset="0"/>
                        </a:rPr>
                        <m:t>(2,</m:t>
                      </m:r>
                      <m:r>
                        <a:rPr lang="en-US" b="0" i="1" smtClean="0">
                          <a:solidFill>
                            <a:srgbClr val="D16349"/>
                          </a:solidFill>
                          <a:latin typeface="Cambria Math" panose="02040503050406030204" pitchFamily="18" charset="0"/>
                        </a:rPr>
                        <m:t>𝐵</m:t>
                      </m:r>
                      <m:r>
                        <a:rPr lang="en-US" b="0" i="1" smtClean="0">
                          <a:solidFill>
                            <a:srgbClr val="D16349"/>
                          </a:solidFill>
                          <a:latin typeface="Cambria Math" panose="02040503050406030204" pitchFamily="18" charset="0"/>
                        </a:rPr>
                        <m:t>)→(1,</m:t>
                      </m:r>
                      <m:r>
                        <a:rPr lang="en-US" b="0" i="1" smtClean="0">
                          <a:solidFill>
                            <a:srgbClr val="D16349"/>
                          </a:solidFill>
                          <a:latin typeface="Cambria Math" panose="02040503050406030204" pitchFamily="18" charset="0"/>
                        </a:rPr>
                        <m:t>𝐵</m:t>
                      </m:r>
                      <m:r>
                        <a:rPr lang="en-US" b="0" i="1" smtClean="0">
                          <a:solidFill>
                            <a:srgbClr val="D16349"/>
                          </a:solidFill>
                          <a:latin typeface="Cambria Math" panose="02040503050406030204" pitchFamily="18" charset="0"/>
                        </a:rPr>
                        <m:t>)</m:t>
                      </m:r>
                    </m:oMath>
                  </m:oMathPara>
                </a14:m>
                <a:endParaRPr lang="en-US" dirty="0">
                  <a:solidFill>
                    <a:srgbClr val="D16349"/>
                  </a:solidFill>
                </a:endParaRPr>
              </a:p>
            </p:txBody>
          </p:sp>
        </mc:Choice>
        <mc:Fallback xmlns="">
          <p:sp>
            <p:nvSpPr>
              <p:cNvPr id="34" name="ZoneTexte 33"/>
              <p:cNvSpPr txBox="1">
                <a:spLocks noRot="1" noChangeAspect="1" noMove="1" noResize="1" noEditPoints="1" noAdjustHandles="1" noChangeArrowheads="1" noChangeShapeType="1" noTextEdit="1"/>
              </p:cNvSpPr>
              <p:nvPr/>
            </p:nvSpPr>
            <p:spPr>
              <a:xfrm>
                <a:off x="6025025" y="4074064"/>
                <a:ext cx="1694310" cy="369332"/>
              </a:xfrm>
              <a:prstGeom prst="rect">
                <a:avLst/>
              </a:prstGeom>
              <a:blipFill>
                <a:blip r:embed="rId7"/>
                <a:stretch>
                  <a:fillRect b="-14754"/>
                </a:stretch>
              </a:blipFill>
            </p:spPr>
            <p:txBody>
              <a:bodyPr/>
              <a:lstStyle/>
              <a:p>
                <a:r>
                  <a:rPr lang="en-US">
                    <a:noFill/>
                  </a:rPr>
                  <a:t> </a:t>
                </a:r>
              </a:p>
            </p:txBody>
          </p:sp>
        </mc:Fallback>
      </mc:AlternateContent>
      <p:sp>
        <p:nvSpPr>
          <p:cNvPr id="7" name="ZoneTexte 6"/>
          <p:cNvSpPr txBox="1"/>
          <p:nvPr/>
        </p:nvSpPr>
        <p:spPr>
          <a:xfrm>
            <a:off x="6025025" y="4694210"/>
            <a:ext cx="4118435" cy="369332"/>
          </a:xfrm>
          <a:prstGeom prst="rect">
            <a:avLst/>
          </a:prstGeom>
          <a:noFill/>
        </p:spPr>
        <p:txBody>
          <a:bodyPr wrap="none" rtlCol="0">
            <a:spAutoFit/>
          </a:bodyPr>
          <a:lstStyle/>
          <a:p>
            <a:r>
              <a:rPr lang="en-US" dirty="0" smtClean="0"/>
              <a:t>Derivation mode: maximal parallelism</a:t>
            </a:r>
            <a:endParaRPr lang="en-US" dirty="0"/>
          </a:p>
        </p:txBody>
      </p:sp>
      <p:cxnSp>
        <p:nvCxnSpPr>
          <p:cNvPr id="10" name="Connecteur droit avec flèche 9"/>
          <p:cNvCxnSpPr>
            <a:stCxn id="28" idx="2"/>
            <a:endCxn id="27" idx="6"/>
          </p:cNvCxnSpPr>
          <p:nvPr/>
        </p:nvCxnSpPr>
        <p:spPr>
          <a:xfrm flipH="1">
            <a:off x="7822194" y="2204864"/>
            <a:ext cx="7180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e 16"/>
          <p:cNvGrpSpPr/>
          <p:nvPr/>
        </p:nvGrpSpPr>
        <p:grpSpPr>
          <a:xfrm>
            <a:off x="7323060" y="2339588"/>
            <a:ext cx="1598303" cy="634115"/>
            <a:chOff x="7323060" y="2339588"/>
            <a:chExt cx="1598303" cy="634115"/>
          </a:xfrm>
        </p:grpSpPr>
        <p:cxnSp>
          <p:nvCxnSpPr>
            <p:cNvPr id="12" name="Connecteur droit avec flèche 11"/>
            <p:cNvCxnSpPr>
              <a:stCxn id="28" idx="3"/>
            </p:cNvCxnSpPr>
            <p:nvPr/>
          </p:nvCxnSpPr>
          <p:spPr>
            <a:xfrm flipH="1">
              <a:off x="8256240" y="2408533"/>
              <a:ext cx="368399" cy="292003"/>
            </a:xfrm>
            <a:prstGeom prst="straightConnector1">
              <a:avLst/>
            </a:prstGeom>
            <a:ln w="9525" cap="flat" cmpd="sng" algn="ctr">
              <a:solidFill>
                <a:schemeClr val="accent6"/>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Connecteur droit avec flèche 13"/>
            <p:cNvCxnSpPr>
              <a:stCxn id="30" idx="0"/>
            </p:cNvCxnSpPr>
            <p:nvPr/>
          </p:nvCxnSpPr>
          <p:spPr>
            <a:xfrm>
              <a:off x="7801355" y="2339588"/>
              <a:ext cx="382877" cy="360948"/>
            </a:xfrm>
            <a:prstGeom prst="straightConnector1">
              <a:avLst/>
            </a:prstGeom>
            <a:ln w="9525" cap="flat" cmpd="sng" algn="ctr">
              <a:solidFill>
                <a:schemeClr val="accent6"/>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5" name="Forme libre 14"/>
            <p:cNvSpPr/>
            <p:nvPr/>
          </p:nvSpPr>
          <p:spPr>
            <a:xfrm>
              <a:off x="7323060" y="2472856"/>
              <a:ext cx="898589" cy="477185"/>
            </a:xfrm>
            <a:custGeom>
              <a:avLst/>
              <a:gdLst>
                <a:gd name="connsiteX0" fmla="*/ 898589 w 898589"/>
                <a:gd name="connsiteY0" fmla="*/ 270344 h 477185"/>
                <a:gd name="connsiteX1" fmla="*/ 477170 w 898589"/>
                <a:gd name="connsiteY1" fmla="*/ 477078 h 477185"/>
                <a:gd name="connsiteX2" fmla="*/ 23945 w 898589"/>
                <a:gd name="connsiteY2" fmla="*/ 294198 h 477185"/>
                <a:gd name="connsiteX3" fmla="*/ 103458 w 898589"/>
                <a:gd name="connsiteY3" fmla="*/ 0 h 477185"/>
              </a:gdLst>
              <a:ahLst/>
              <a:cxnLst>
                <a:cxn ang="0">
                  <a:pos x="connsiteX0" y="connsiteY0"/>
                </a:cxn>
                <a:cxn ang="0">
                  <a:pos x="connsiteX1" y="connsiteY1"/>
                </a:cxn>
                <a:cxn ang="0">
                  <a:pos x="connsiteX2" y="connsiteY2"/>
                </a:cxn>
                <a:cxn ang="0">
                  <a:pos x="connsiteX3" y="connsiteY3"/>
                </a:cxn>
              </a:cxnLst>
              <a:rect l="l" t="t" r="r" b="b"/>
              <a:pathLst>
                <a:path w="898589" h="477185">
                  <a:moveTo>
                    <a:pt x="898589" y="270344"/>
                  </a:moveTo>
                  <a:cubicBezTo>
                    <a:pt x="760766" y="371723"/>
                    <a:pt x="622944" y="473102"/>
                    <a:pt x="477170" y="477078"/>
                  </a:cubicBezTo>
                  <a:cubicBezTo>
                    <a:pt x="331396" y="481054"/>
                    <a:pt x="86230" y="373711"/>
                    <a:pt x="23945" y="294198"/>
                  </a:cubicBezTo>
                  <a:cubicBezTo>
                    <a:pt x="-38340" y="214685"/>
                    <a:pt x="32559" y="107342"/>
                    <a:pt x="103458" y="0"/>
                  </a:cubicBezTo>
                </a:path>
              </a:pathLst>
            </a:custGeom>
            <a:ln w="9525" cap="flat" cmpd="sng" algn="ctr">
              <a:solidFill>
                <a:schemeClr val="accent6"/>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6" name="Forme libre 15"/>
            <p:cNvSpPr/>
            <p:nvPr/>
          </p:nvSpPr>
          <p:spPr>
            <a:xfrm>
              <a:off x="8229600" y="2480807"/>
              <a:ext cx="691763" cy="492896"/>
            </a:xfrm>
            <a:custGeom>
              <a:avLst/>
              <a:gdLst>
                <a:gd name="connsiteX0" fmla="*/ 0 w 691763"/>
                <a:gd name="connsiteY0" fmla="*/ 254442 h 492896"/>
                <a:gd name="connsiteX1" fmla="*/ 318052 w 691763"/>
                <a:gd name="connsiteY1" fmla="*/ 485030 h 492896"/>
                <a:gd name="connsiteX2" fmla="*/ 691763 w 691763"/>
                <a:gd name="connsiteY2" fmla="*/ 0 h 492896"/>
              </a:gdLst>
              <a:ahLst/>
              <a:cxnLst>
                <a:cxn ang="0">
                  <a:pos x="connsiteX0" y="connsiteY0"/>
                </a:cxn>
                <a:cxn ang="0">
                  <a:pos x="connsiteX1" y="connsiteY1"/>
                </a:cxn>
                <a:cxn ang="0">
                  <a:pos x="connsiteX2" y="connsiteY2"/>
                </a:cxn>
              </a:cxnLst>
              <a:rect l="l" t="t" r="r" b="b"/>
              <a:pathLst>
                <a:path w="691763" h="492896">
                  <a:moveTo>
                    <a:pt x="0" y="254442"/>
                  </a:moveTo>
                  <a:cubicBezTo>
                    <a:pt x="101379" y="390939"/>
                    <a:pt x="202758" y="527437"/>
                    <a:pt x="318052" y="485030"/>
                  </a:cubicBezTo>
                  <a:cubicBezTo>
                    <a:pt x="433346" y="442623"/>
                    <a:pt x="562554" y="221311"/>
                    <a:pt x="691763" y="0"/>
                  </a:cubicBezTo>
                </a:path>
              </a:pathLst>
            </a:custGeom>
            <a:ln w="9525" cap="flat" cmpd="sng" algn="ctr">
              <a:solidFill>
                <a:schemeClr val="accent6"/>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13" name="Connecteur droit avec flèche 12"/>
          <p:cNvCxnSpPr>
            <a:stCxn id="27" idx="1"/>
          </p:cNvCxnSpPr>
          <p:nvPr/>
        </p:nvCxnSpPr>
        <p:spPr>
          <a:xfrm flipH="1" flipV="1">
            <a:off x="6960096" y="1916832"/>
            <a:ext cx="370397" cy="84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Forme libre 17"/>
          <p:cNvSpPr/>
          <p:nvPr/>
        </p:nvSpPr>
        <p:spPr>
          <a:xfrm>
            <a:off x="6965343" y="1521619"/>
            <a:ext cx="857869" cy="442353"/>
          </a:xfrm>
          <a:custGeom>
            <a:avLst/>
            <a:gdLst>
              <a:gd name="connsiteX0" fmla="*/ 0 w 857869"/>
              <a:gd name="connsiteY0" fmla="*/ 386694 h 442353"/>
              <a:gd name="connsiteX1" fmla="*/ 254441 w 857869"/>
              <a:gd name="connsiteY1" fmla="*/ 28885 h 442353"/>
              <a:gd name="connsiteX2" fmla="*/ 818984 w 857869"/>
              <a:gd name="connsiteY2" fmla="*/ 68642 h 442353"/>
              <a:gd name="connsiteX3" fmla="*/ 763325 w 857869"/>
              <a:gd name="connsiteY3" fmla="*/ 442353 h 442353"/>
            </a:gdLst>
            <a:ahLst/>
            <a:cxnLst>
              <a:cxn ang="0">
                <a:pos x="connsiteX0" y="connsiteY0"/>
              </a:cxn>
              <a:cxn ang="0">
                <a:pos x="connsiteX1" y="connsiteY1"/>
              </a:cxn>
              <a:cxn ang="0">
                <a:pos x="connsiteX2" y="connsiteY2"/>
              </a:cxn>
              <a:cxn ang="0">
                <a:pos x="connsiteX3" y="connsiteY3"/>
              </a:cxn>
            </a:cxnLst>
            <a:rect l="l" t="t" r="r" b="b"/>
            <a:pathLst>
              <a:path w="857869" h="442353">
                <a:moveTo>
                  <a:pt x="0" y="386694"/>
                </a:moveTo>
                <a:cubicBezTo>
                  <a:pt x="58972" y="234294"/>
                  <a:pt x="117944" y="81894"/>
                  <a:pt x="254441" y="28885"/>
                </a:cubicBezTo>
                <a:cubicBezTo>
                  <a:pt x="390938" y="-24124"/>
                  <a:pt x="734170" y="-269"/>
                  <a:pt x="818984" y="68642"/>
                </a:cubicBezTo>
                <a:cubicBezTo>
                  <a:pt x="903798" y="137553"/>
                  <a:pt x="833561" y="289953"/>
                  <a:pt x="763325" y="442353"/>
                </a:cubicBezTo>
              </a:path>
            </a:pathLst>
          </a:custGeom>
          <a:noFill/>
          <a:ln>
            <a:solidFill>
              <a:schemeClr val="tx1">
                <a:lumMod val="85000"/>
                <a:lumOff val="1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rme libre 19"/>
          <p:cNvSpPr/>
          <p:nvPr/>
        </p:nvSpPr>
        <p:spPr>
          <a:xfrm>
            <a:off x="6186115" y="1712294"/>
            <a:ext cx="755374" cy="188068"/>
          </a:xfrm>
          <a:custGeom>
            <a:avLst/>
            <a:gdLst>
              <a:gd name="connsiteX0" fmla="*/ 755374 w 755374"/>
              <a:gd name="connsiteY0" fmla="*/ 172165 h 188068"/>
              <a:gd name="connsiteX1" fmla="*/ 421419 w 755374"/>
              <a:gd name="connsiteY1" fmla="*/ 13139 h 188068"/>
              <a:gd name="connsiteX2" fmla="*/ 103367 w 755374"/>
              <a:gd name="connsiteY2" fmla="*/ 29042 h 188068"/>
              <a:gd name="connsiteX3" fmla="*/ 0 w 755374"/>
              <a:gd name="connsiteY3" fmla="*/ 188068 h 188068"/>
            </a:gdLst>
            <a:ahLst/>
            <a:cxnLst>
              <a:cxn ang="0">
                <a:pos x="connsiteX0" y="connsiteY0"/>
              </a:cxn>
              <a:cxn ang="0">
                <a:pos x="connsiteX1" y="connsiteY1"/>
              </a:cxn>
              <a:cxn ang="0">
                <a:pos x="connsiteX2" y="connsiteY2"/>
              </a:cxn>
              <a:cxn ang="0">
                <a:pos x="connsiteX3" y="connsiteY3"/>
              </a:cxn>
            </a:cxnLst>
            <a:rect l="l" t="t" r="r" b="b"/>
            <a:pathLst>
              <a:path w="755374" h="188068">
                <a:moveTo>
                  <a:pt x="755374" y="172165"/>
                </a:moveTo>
                <a:cubicBezTo>
                  <a:pt x="642730" y="104579"/>
                  <a:pt x="530087" y="36993"/>
                  <a:pt x="421419" y="13139"/>
                </a:cubicBezTo>
                <a:cubicBezTo>
                  <a:pt x="312751" y="-10715"/>
                  <a:pt x="173604" y="-113"/>
                  <a:pt x="103367" y="29042"/>
                </a:cubicBezTo>
                <a:cubicBezTo>
                  <a:pt x="33130" y="58197"/>
                  <a:pt x="16565" y="123132"/>
                  <a:pt x="0" y="188068"/>
                </a:cubicBezTo>
              </a:path>
            </a:pathLst>
          </a:custGeom>
          <a:noFill/>
          <a:ln>
            <a:solidFill>
              <a:schemeClr val="tx1">
                <a:lumMod val="85000"/>
                <a:lumOff val="1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791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Generalized communication</a:t>
            </a:r>
            <a:endParaRPr lang="en-US" dirty="0"/>
          </a:p>
        </p:txBody>
      </p:sp>
      <mc:AlternateContent xmlns:mc="http://schemas.openxmlformats.org/markup-compatibility/2006">
        <mc:Choice xmlns:a14="http://schemas.microsoft.com/office/drawing/2010/main" Requires="a14">
          <p:sp>
            <p:nvSpPr>
              <p:cNvPr id="3" name="Espace réservé du contenu 2"/>
              <p:cNvSpPr>
                <a:spLocks noGrp="1"/>
              </p:cNvSpPr>
              <p:nvPr>
                <p:ph sz="quarter" idx="1"/>
              </p:nvPr>
            </p:nvSpPr>
            <p:spPr>
              <a:xfrm>
                <a:off x="402336" y="1527048"/>
                <a:ext cx="11338560" cy="4782272"/>
              </a:xfrm>
            </p:spPr>
            <p:txBody>
              <a:bodyPr>
                <a:normAutofit fontScale="92500" lnSpcReduction="20000"/>
              </a:bodyPr>
              <a:lstStyle/>
              <a:p>
                <a:pPr>
                  <a:lnSpc>
                    <a:spcPct val="130000"/>
                  </a:lnSpc>
                </a:pPr>
                <a:r>
                  <a:rPr lang="en-US" sz="3200" dirty="0" smtClean="0"/>
                  <a:t>Suppose that we want to work with 2 objects.</a:t>
                </a:r>
              </a:p>
              <a:p>
                <a:pPr>
                  <a:lnSpc>
                    <a:spcPct val="130000"/>
                  </a:lnSpc>
                </a:pPr>
                <a:r>
                  <a:rPr lang="en-US" sz="3200" dirty="0" smtClean="0"/>
                  <a:t>Observe that any </a:t>
                </a:r>
                <a:r>
                  <a:rPr lang="en-US" sz="3200" dirty="0" err="1" smtClean="0"/>
                  <a:t>antiport</a:t>
                </a:r>
                <a:r>
                  <a:rPr lang="en-US" sz="3200" dirty="0" smtClean="0"/>
                  <a:t> rule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𝑖𝑛</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r>
                      <a:rPr lang="en-US" sz="3200" b="0" i="1" smtClean="0">
                        <a:latin typeface="Cambria Math" panose="02040503050406030204" pitchFamily="18" charset="0"/>
                      </a:rPr>
                      <m:t>𝑜𝑢𝑡</m:t>
                    </m:r>
                    <m:r>
                      <a:rPr lang="en-US" sz="3200" b="0" i="1" smtClean="0">
                        <a:latin typeface="Cambria Math" panose="02040503050406030204" pitchFamily="18" charset="0"/>
                      </a:rPr>
                      <m:t>)</m:t>
                    </m:r>
                  </m:oMath>
                </a14:m>
                <a:r>
                  <a:rPr lang="en-US" sz="3200" dirty="0" smtClean="0"/>
                  <a:t> is translated as </a:t>
                </a:r>
                <a:br>
                  <a:rPr lang="en-US" sz="3200" dirty="0" smtClean="0"/>
                </a:b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𝑎</m:t>
                        </m:r>
                      </m:e>
                    </m:d>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𝑗</m:t>
                        </m:r>
                        <m:r>
                          <a:rPr lang="en-US" sz="3200" b="0" i="1" smtClean="0">
                            <a:latin typeface="Cambria Math" panose="02040503050406030204" pitchFamily="18" charset="0"/>
                          </a:rPr>
                          <m:t>,</m:t>
                        </m:r>
                        <m:r>
                          <a:rPr lang="en-US" sz="3200" b="0" i="1" smtClean="0">
                            <a:latin typeface="Cambria Math" panose="02040503050406030204" pitchFamily="18" charset="0"/>
                          </a:rPr>
                          <m:t>𝑏</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𝑏</m:t>
                        </m:r>
                      </m:e>
                    </m:d>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𝑗</m:t>
                        </m:r>
                        <m:r>
                          <a:rPr lang="en-US" sz="3200" b="0" i="1" smtClean="0">
                            <a:latin typeface="Cambria Math" panose="02040503050406030204" pitchFamily="18" charset="0"/>
                          </a:rPr>
                          <m:t>,</m:t>
                        </m:r>
                        <m:r>
                          <a:rPr lang="en-US" sz="3200" b="0" i="1" smtClean="0">
                            <a:latin typeface="Cambria Math" panose="02040503050406030204" pitchFamily="18" charset="0"/>
                          </a:rPr>
                          <m:t>𝑎</m:t>
                        </m:r>
                      </m:e>
                    </m:d>
                  </m:oMath>
                </a14:m>
                <a:r>
                  <a:rPr lang="en-US" sz="3200" dirty="0" smtClean="0"/>
                  <a:t> with </a:t>
                </a:r>
                <a14:m>
                  <m:oMath xmlns:m="http://schemas.openxmlformats.org/officeDocument/2006/math">
                    <m:r>
                      <a:rPr lang="en-US" sz="3200" i="1" dirty="0" smtClean="0">
                        <a:latin typeface="Cambria Math" panose="02040503050406030204" pitchFamily="18" charset="0"/>
                      </a:rPr>
                      <m:t>𝑖</m:t>
                    </m:r>
                  </m:oMath>
                </a14:m>
                <a:r>
                  <a:rPr lang="en-US" sz="3200" dirty="0" smtClean="0"/>
                  <a:t> being parent of </a:t>
                </a:r>
                <a14:m>
                  <m:oMath xmlns:m="http://schemas.openxmlformats.org/officeDocument/2006/math">
                    <m:r>
                      <a:rPr lang="en-US" sz="3200" i="1" dirty="0" smtClean="0">
                        <a:latin typeface="Cambria Math" panose="02040503050406030204" pitchFamily="18" charset="0"/>
                      </a:rPr>
                      <m:t>𝑗</m:t>
                    </m:r>
                  </m:oMath>
                </a14:m>
                <a:r>
                  <a:rPr lang="en-US" sz="3200" dirty="0" smtClean="0"/>
                  <a:t>.</a:t>
                </a:r>
              </a:p>
              <a:p>
                <a:pPr>
                  <a:lnSpc>
                    <a:spcPct val="130000"/>
                  </a:lnSpc>
                </a:pPr>
                <a:r>
                  <a:rPr lang="en-US" sz="3200" dirty="0" smtClean="0"/>
                  <a:t>A </a:t>
                </a:r>
                <a:r>
                  <a:rPr lang="en-US" sz="3200" dirty="0" err="1" smtClean="0"/>
                  <a:t>symport</a:t>
                </a:r>
                <a:r>
                  <a:rPr lang="en-US" sz="3200" dirty="0" smtClean="0"/>
                  <a:t> rule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𝑎𝑏</m:t>
                    </m:r>
                    <m:r>
                      <a:rPr lang="en-US" sz="3200" b="0" i="1" smtClean="0">
                        <a:latin typeface="Cambria Math" panose="02040503050406030204" pitchFamily="18" charset="0"/>
                      </a:rPr>
                      <m:t>,</m:t>
                    </m:r>
                    <m:r>
                      <a:rPr lang="en-US" sz="3200" b="0" i="1" smtClean="0">
                        <a:latin typeface="Cambria Math" panose="02040503050406030204" pitchFamily="18" charset="0"/>
                      </a:rPr>
                      <m:t>𝑖𝑛</m:t>
                    </m:r>
                    <m:r>
                      <a:rPr lang="en-US" sz="3200" b="0" i="1" smtClean="0">
                        <a:latin typeface="Cambria Math" panose="02040503050406030204" pitchFamily="18" charset="0"/>
                      </a:rPr>
                      <m:t>)</m:t>
                    </m:r>
                  </m:oMath>
                </a14:m>
                <a:r>
                  <a:rPr lang="en-US" sz="3200" dirty="0" smtClean="0"/>
                  <a:t> (or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𝑎𝑏</m:t>
                    </m:r>
                    <m:r>
                      <a:rPr lang="en-US" sz="3200" b="0" i="1" smtClean="0">
                        <a:latin typeface="Cambria Math" panose="02040503050406030204" pitchFamily="18" charset="0"/>
                      </a:rPr>
                      <m:t>,</m:t>
                    </m:r>
                    <m:r>
                      <a:rPr lang="en-US" sz="3200" b="0" i="1" smtClean="0">
                        <a:latin typeface="Cambria Math" panose="02040503050406030204" pitchFamily="18" charset="0"/>
                      </a:rPr>
                      <m:t>𝑜𝑢𝑡</m:t>
                    </m:r>
                    <m:r>
                      <a:rPr lang="en-US" sz="3200" b="0" i="1" smtClean="0">
                        <a:latin typeface="Cambria Math" panose="02040503050406030204" pitchFamily="18" charset="0"/>
                      </a:rPr>
                      <m:t>)</m:t>
                    </m:r>
                  </m:oMath>
                </a14:m>
                <a:r>
                  <a:rPr lang="en-US" sz="3200" dirty="0" smtClean="0"/>
                  <a:t>) is translated as </a:t>
                </a:r>
                <a:r>
                  <a:rPr lang="en-US" sz="3200" dirty="0" smtClean="0"/>
                  <a:t/>
                </a:r>
                <a:br>
                  <a:rPr lang="en-US" sz="3200" dirty="0" smtClean="0"/>
                </a:br>
                <a14:m>
                  <m:oMath xmlns:m="http://schemas.openxmlformats.org/officeDocument/2006/math">
                    <m:d>
                      <m:dPr>
                        <m:ctrlPr>
                          <a:rPr lang="en-US" sz="3200" i="1">
                            <a:latin typeface="Cambria Math" panose="02040503050406030204" pitchFamily="18" charset="0"/>
                          </a:rPr>
                        </m:ctrlPr>
                      </m:dPr>
                      <m:e>
                        <m:r>
                          <a:rPr lang="en-US" sz="3200" i="1">
                            <a:latin typeface="Cambria Math" panose="02040503050406030204" pitchFamily="18" charset="0"/>
                          </a:rPr>
                          <m:t>𝑖</m:t>
                        </m:r>
                        <m:r>
                          <a:rPr lang="en-US" sz="3200" i="1">
                            <a:latin typeface="Cambria Math" panose="02040503050406030204" pitchFamily="18" charset="0"/>
                          </a:rPr>
                          <m:t>,</m:t>
                        </m:r>
                        <m:r>
                          <a:rPr lang="en-US" sz="3200" b="0" i="1" smtClean="0">
                            <a:latin typeface="Cambria Math" panose="02040503050406030204" pitchFamily="18" charset="0"/>
                          </a:rPr>
                          <m:t>𝑎𝑏</m:t>
                        </m:r>
                      </m:e>
                    </m:d>
                    <m:r>
                      <a:rPr lang="en-US" sz="3200" i="1">
                        <a:latin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𝑗</m:t>
                        </m:r>
                        <m:r>
                          <a:rPr lang="en-US" sz="3200" i="1">
                            <a:latin typeface="Cambria Math" panose="02040503050406030204" pitchFamily="18" charset="0"/>
                          </a:rPr>
                          <m:t>,</m:t>
                        </m:r>
                        <m:r>
                          <a:rPr lang="en-US" sz="3200" b="0" i="1" smtClean="0">
                            <a:latin typeface="Cambria Math" panose="02040503050406030204" pitchFamily="18" charset="0"/>
                          </a:rPr>
                          <m:t>𝑎𝑏</m:t>
                        </m:r>
                      </m:e>
                    </m:d>
                  </m:oMath>
                </a14:m>
                <a:r>
                  <a:rPr lang="en-US" sz="3200" dirty="0" smtClean="0"/>
                  <a:t> (and </a:t>
                </a:r>
                <a14:m>
                  <m:oMath xmlns:m="http://schemas.openxmlformats.org/officeDocument/2006/math">
                    <m:d>
                      <m:dPr>
                        <m:ctrlPr>
                          <a:rPr lang="en-US" sz="3200" i="1">
                            <a:latin typeface="Cambria Math" panose="02040503050406030204" pitchFamily="18" charset="0"/>
                          </a:rPr>
                        </m:ctrlPr>
                      </m:dPr>
                      <m:e>
                        <m:r>
                          <a:rPr lang="en-US" sz="3200" i="1">
                            <a:latin typeface="Cambria Math" panose="02040503050406030204" pitchFamily="18" charset="0"/>
                          </a:rPr>
                          <m:t>𝑗</m:t>
                        </m:r>
                        <m:r>
                          <a:rPr lang="en-US" sz="3200" i="1">
                            <a:latin typeface="Cambria Math" panose="02040503050406030204" pitchFamily="18" charset="0"/>
                          </a:rPr>
                          <m:t>,</m:t>
                        </m:r>
                        <m:r>
                          <a:rPr lang="en-US" sz="3200" b="0" i="1" smtClean="0">
                            <a:latin typeface="Cambria Math" panose="02040503050406030204" pitchFamily="18" charset="0"/>
                          </a:rPr>
                          <m:t>𝑎𝑏</m:t>
                        </m:r>
                      </m:e>
                    </m:d>
                    <m:r>
                      <a:rPr lang="en-US" sz="3200" i="1">
                        <a:latin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𝑖</m:t>
                        </m:r>
                        <m:r>
                          <a:rPr lang="en-US" sz="3200" i="1">
                            <a:latin typeface="Cambria Math" panose="02040503050406030204" pitchFamily="18" charset="0"/>
                          </a:rPr>
                          <m:t>,</m:t>
                        </m:r>
                        <m:r>
                          <a:rPr lang="en-US" sz="3200" b="0" i="1" smtClean="0">
                            <a:latin typeface="Cambria Math" panose="02040503050406030204" pitchFamily="18" charset="0"/>
                          </a:rPr>
                          <m:t>𝑎𝑏</m:t>
                        </m:r>
                      </m:e>
                    </m:d>
                  </m:oMath>
                </a14:m>
                <a:r>
                  <a:rPr lang="en-US" sz="3200" dirty="0" smtClean="0"/>
                  <a:t>)</a:t>
                </a:r>
              </a:p>
              <a:p>
                <a:pPr>
                  <a:lnSpc>
                    <a:spcPct val="130000"/>
                  </a:lnSpc>
                </a:pPr>
                <a:r>
                  <a:rPr lang="en-US" sz="3200" dirty="0" smtClean="0"/>
                  <a:t>There is a common pattern in all these translations:</a:t>
                </a:r>
                <a:r>
                  <a:rPr lang="en-US" sz="3200" dirty="0"/>
                  <a:t/>
                </a:r>
                <a:br>
                  <a:rPr lang="en-US" sz="3200" dirty="0"/>
                </a:b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𝑎</m:t>
                        </m:r>
                      </m:e>
                    </m:d>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𝑏</m:t>
                        </m:r>
                      </m:e>
                    </m:d>
                    <m:r>
                      <a:rPr lang="en-US" sz="3200" b="0" i="1" smtClean="0">
                        <a:latin typeface="Cambria Math" panose="02040503050406030204" pitchFamily="18" charset="0"/>
                      </a:rPr>
                      <m:t>→(</m:t>
                    </m:r>
                    <m:r>
                      <a:rPr lang="en-US" sz="3200" b="0" i="1" smtClean="0">
                        <a:latin typeface="Cambria Math" panose="02040503050406030204" pitchFamily="18" charset="0"/>
                      </a:rPr>
                      <m:t>𝑗</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𝑚</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oMath>
                </a14:m>
                <a:endParaRPr lang="en-US" sz="3200" dirty="0" smtClean="0"/>
              </a:p>
              <a:p>
                <a:pPr>
                  <a:lnSpc>
                    <a:spcPct val="130000"/>
                  </a:lnSpc>
                </a:pPr>
                <a:r>
                  <a:rPr lang="en-US" sz="3200" dirty="0" smtClean="0"/>
                  <a:t>This is called generalized (minimal) communication.</a:t>
                </a:r>
              </a:p>
            </p:txBody>
          </p:sp>
        </mc:Choice>
        <mc:Fallback>
          <p:sp>
            <p:nvSpPr>
              <p:cNvPr id="3" name="Espace réservé du contenu 2"/>
              <p:cNvSpPr>
                <a:spLocks noGrp="1" noRot="1" noChangeAspect="1" noMove="1" noResize="1" noEditPoints="1" noAdjustHandles="1" noChangeArrowheads="1" noChangeShapeType="1" noTextEdit="1"/>
              </p:cNvSpPr>
              <p:nvPr>
                <p:ph sz="quarter" idx="1"/>
              </p:nvPr>
            </p:nvSpPr>
            <p:spPr>
              <a:xfrm>
                <a:off x="402336" y="1527048"/>
                <a:ext cx="11338560" cy="4782272"/>
              </a:xfrm>
              <a:blipFill>
                <a:blip r:embed="rId2"/>
                <a:stretch>
                  <a:fillRect l="-699" t="-1403"/>
                </a:stretch>
              </a:blipFill>
            </p:spPr>
            <p:txBody>
              <a:bodyPr/>
              <a:lstStyle/>
              <a:p>
                <a:r>
                  <a:rPr lang="en-US">
                    <a:noFill/>
                  </a:rPr>
                  <a:t> </a:t>
                </a:r>
              </a:p>
            </p:txBody>
          </p:sp>
        </mc:Fallback>
      </mc:AlternateContent>
    </p:spTree>
    <p:extLst>
      <p:ext uri="{BB962C8B-B14F-4D97-AF65-F5344CB8AC3E}">
        <p14:creationId xmlns:p14="http://schemas.microsoft.com/office/powerpoint/2010/main" val="384869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Generalized minimal communication</a:t>
            </a:r>
            <a:endParaRPr lang="fr-FR" dirty="0"/>
          </a:p>
        </p:txBody>
      </p:sp>
      <p:grpSp>
        <p:nvGrpSpPr>
          <p:cNvPr id="75792" name="Group 16"/>
          <p:cNvGrpSpPr>
            <a:grpSpLocks/>
          </p:cNvGrpSpPr>
          <p:nvPr/>
        </p:nvGrpSpPr>
        <p:grpSpPr bwMode="auto">
          <a:xfrm>
            <a:off x="3575051" y="2636839"/>
            <a:ext cx="2386013" cy="2149475"/>
            <a:chOff x="1292" y="1683"/>
            <a:chExt cx="1503" cy="1354"/>
          </a:xfrm>
        </p:grpSpPr>
        <p:sp>
          <p:nvSpPr>
            <p:cNvPr id="75780" name="Oval 4"/>
            <p:cNvSpPr>
              <a:spLocks noChangeArrowheads="1"/>
            </p:cNvSpPr>
            <p:nvPr/>
          </p:nvSpPr>
          <p:spPr bwMode="auto">
            <a:xfrm>
              <a:off x="1292" y="1684"/>
              <a:ext cx="318"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1" name="Oval 5"/>
            <p:cNvSpPr>
              <a:spLocks noChangeArrowheads="1"/>
            </p:cNvSpPr>
            <p:nvPr/>
          </p:nvSpPr>
          <p:spPr bwMode="auto">
            <a:xfrm>
              <a:off x="1293" y="2591"/>
              <a:ext cx="318"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2" name="Oval 6"/>
            <p:cNvSpPr>
              <a:spLocks noChangeArrowheads="1"/>
            </p:cNvSpPr>
            <p:nvPr/>
          </p:nvSpPr>
          <p:spPr bwMode="auto">
            <a:xfrm>
              <a:off x="2336" y="2591"/>
              <a:ext cx="318"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3" name="Oval 7"/>
            <p:cNvSpPr>
              <a:spLocks noChangeArrowheads="1"/>
            </p:cNvSpPr>
            <p:nvPr/>
          </p:nvSpPr>
          <p:spPr bwMode="auto">
            <a:xfrm>
              <a:off x="2336" y="1683"/>
              <a:ext cx="318"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4" name="Arc 8"/>
            <p:cNvSpPr>
              <a:spLocks/>
            </p:cNvSpPr>
            <p:nvPr/>
          </p:nvSpPr>
          <p:spPr bwMode="auto">
            <a:xfrm>
              <a:off x="1610" y="1888"/>
              <a:ext cx="369" cy="907"/>
            </a:xfrm>
            <a:custGeom>
              <a:avLst/>
              <a:gdLst>
                <a:gd name="G0" fmla="+- 0 0 0"/>
                <a:gd name="G1" fmla="+- 21600 0 0"/>
                <a:gd name="G2" fmla="+- 21600 0 0"/>
                <a:gd name="T0" fmla="*/ 0 w 21600"/>
                <a:gd name="T1" fmla="*/ 0 h 43178"/>
                <a:gd name="T2" fmla="*/ 965 w 21600"/>
                <a:gd name="T3" fmla="*/ 43178 h 43178"/>
                <a:gd name="T4" fmla="*/ 0 w 21600"/>
                <a:gd name="T5" fmla="*/ 21600 h 43178"/>
              </a:gdLst>
              <a:ahLst/>
              <a:cxnLst>
                <a:cxn ang="0">
                  <a:pos x="T0" y="T1"/>
                </a:cxn>
                <a:cxn ang="0">
                  <a:pos x="T2" y="T3"/>
                </a:cxn>
                <a:cxn ang="0">
                  <a:pos x="T4" y="T5"/>
                </a:cxn>
              </a:cxnLst>
              <a:rect l="0" t="0" r="r" b="b"/>
              <a:pathLst>
                <a:path w="21600" h="43178" fill="none" extrusionOk="0">
                  <a:moveTo>
                    <a:pt x="-1" y="0"/>
                  </a:moveTo>
                  <a:cubicBezTo>
                    <a:pt x="11929" y="0"/>
                    <a:pt x="21600" y="9670"/>
                    <a:pt x="21600" y="21600"/>
                  </a:cubicBezTo>
                  <a:cubicBezTo>
                    <a:pt x="21600" y="33154"/>
                    <a:pt x="12507" y="42662"/>
                    <a:pt x="965" y="43178"/>
                  </a:cubicBezTo>
                </a:path>
                <a:path w="21600" h="43178" stroke="0" extrusionOk="0">
                  <a:moveTo>
                    <a:pt x="-1" y="0"/>
                  </a:moveTo>
                  <a:cubicBezTo>
                    <a:pt x="11929" y="0"/>
                    <a:pt x="21600" y="9670"/>
                    <a:pt x="21600" y="21600"/>
                  </a:cubicBezTo>
                  <a:cubicBezTo>
                    <a:pt x="21600" y="33154"/>
                    <a:pt x="12507" y="42662"/>
                    <a:pt x="965" y="43178"/>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5" name="Arc 9"/>
            <p:cNvSpPr>
              <a:spLocks/>
            </p:cNvSpPr>
            <p:nvPr/>
          </p:nvSpPr>
          <p:spPr bwMode="auto">
            <a:xfrm rot="10800000">
              <a:off x="1973" y="1842"/>
              <a:ext cx="369" cy="907"/>
            </a:xfrm>
            <a:custGeom>
              <a:avLst/>
              <a:gdLst>
                <a:gd name="G0" fmla="+- 0 0 0"/>
                <a:gd name="G1" fmla="+- 21600 0 0"/>
                <a:gd name="G2" fmla="+- 21600 0 0"/>
                <a:gd name="T0" fmla="*/ 0 w 21600"/>
                <a:gd name="T1" fmla="*/ 0 h 43178"/>
                <a:gd name="T2" fmla="*/ 965 w 21600"/>
                <a:gd name="T3" fmla="*/ 43178 h 43178"/>
                <a:gd name="T4" fmla="*/ 0 w 21600"/>
                <a:gd name="T5" fmla="*/ 21600 h 43178"/>
              </a:gdLst>
              <a:ahLst/>
              <a:cxnLst>
                <a:cxn ang="0">
                  <a:pos x="T0" y="T1"/>
                </a:cxn>
                <a:cxn ang="0">
                  <a:pos x="T2" y="T3"/>
                </a:cxn>
                <a:cxn ang="0">
                  <a:pos x="T4" y="T5"/>
                </a:cxn>
              </a:cxnLst>
              <a:rect l="0" t="0" r="r" b="b"/>
              <a:pathLst>
                <a:path w="21600" h="43178" fill="none" extrusionOk="0">
                  <a:moveTo>
                    <a:pt x="-1" y="0"/>
                  </a:moveTo>
                  <a:cubicBezTo>
                    <a:pt x="11929" y="0"/>
                    <a:pt x="21600" y="9670"/>
                    <a:pt x="21600" y="21600"/>
                  </a:cubicBezTo>
                  <a:cubicBezTo>
                    <a:pt x="21600" y="33154"/>
                    <a:pt x="12507" y="42662"/>
                    <a:pt x="965" y="43178"/>
                  </a:cubicBezTo>
                </a:path>
                <a:path w="21600" h="43178" stroke="0" extrusionOk="0">
                  <a:moveTo>
                    <a:pt x="-1" y="0"/>
                  </a:moveTo>
                  <a:cubicBezTo>
                    <a:pt x="11929" y="0"/>
                    <a:pt x="21600" y="9670"/>
                    <a:pt x="21600" y="21600"/>
                  </a:cubicBezTo>
                  <a:cubicBezTo>
                    <a:pt x="21600" y="33154"/>
                    <a:pt x="12507" y="42662"/>
                    <a:pt x="965" y="43178"/>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6" name="Text Box 10"/>
            <p:cNvSpPr txBox="1">
              <a:spLocks noChangeArrowheads="1"/>
            </p:cNvSpPr>
            <p:nvPr/>
          </p:nvSpPr>
          <p:spPr bwMode="auto">
            <a:xfrm>
              <a:off x="1507" y="1897"/>
              <a:ext cx="1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a:t>
              </a:r>
              <a:endParaRPr lang="fr-FR"/>
            </a:p>
          </p:txBody>
        </p:sp>
        <p:sp>
          <p:nvSpPr>
            <p:cNvPr id="75787" name="Text Box 11"/>
            <p:cNvSpPr txBox="1">
              <a:spLocks noChangeArrowheads="1"/>
            </p:cNvSpPr>
            <p:nvPr/>
          </p:nvSpPr>
          <p:spPr bwMode="auto">
            <a:xfrm>
              <a:off x="1507" y="2804"/>
              <a:ext cx="1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j</a:t>
              </a:r>
              <a:endParaRPr lang="fr-FR"/>
            </a:p>
          </p:txBody>
        </p:sp>
        <p:sp>
          <p:nvSpPr>
            <p:cNvPr id="75788" name="Text Box 12"/>
            <p:cNvSpPr txBox="1">
              <a:spLocks noChangeArrowheads="1"/>
            </p:cNvSpPr>
            <p:nvPr/>
          </p:nvSpPr>
          <p:spPr bwMode="auto">
            <a:xfrm>
              <a:off x="2595" y="2759"/>
              <a:ext cx="1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k</a:t>
              </a:r>
              <a:endParaRPr lang="fr-FR" dirty="0"/>
            </a:p>
          </p:txBody>
        </p:sp>
        <p:sp>
          <p:nvSpPr>
            <p:cNvPr id="75789" name="Text Box 13"/>
            <p:cNvSpPr txBox="1">
              <a:spLocks noChangeArrowheads="1"/>
            </p:cNvSpPr>
            <p:nvPr/>
          </p:nvSpPr>
          <p:spPr bwMode="auto">
            <a:xfrm>
              <a:off x="2550" y="1897"/>
              <a:ext cx="2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endParaRPr lang="fr-FR"/>
            </a:p>
          </p:txBody>
        </p:sp>
        <p:sp>
          <p:nvSpPr>
            <p:cNvPr id="75790" name="Text Box 14"/>
            <p:cNvSpPr txBox="1">
              <a:spLocks noChangeArrowheads="1"/>
            </p:cNvSpPr>
            <p:nvPr/>
          </p:nvSpPr>
          <p:spPr bwMode="auto">
            <a:xfrm>
              <a:off x="1746" y="1706"/>
              <a:ext cx="2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a:t>
              </a:r>
              <a:endParaRPr lang="fr-FR" dirty="0"/>
            </a:p>
          </p:txBody>
        </p:sp>
        <p:sp>
          <p:nvSpPr>
            <p:cNvPr id="75791" name="Text Box 15"/>
            <p:cNvSpPr txBox="1">
              <a:spLocks noChangeArrowheads="1"/>
            </p:cNvSpPr>
            <p:nvPr/>
          </p:nvSpPr>
          <p:spPr bwMode="auto">
            <a:xfrm>
              <a:off x="2006" y="1716"/>
              <a:ext cx="2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endParaRPr lang="fr-FR"/>
            </a:p>
          </p:txBody>
        </p:sp>
      </p:grpSp>
      <p:sp>
        <p:nvSpPr>
          <p:cNvPr id="75793" name="Text Box 17"/>
          <p:cNvSpPr txBox="1">
            <a:spLocks noChangeArrowheads="1"/>
          </p:cNvSpPr>
          <p:nvPr/>
        </p:nvSpPr>
        <p:spPr bwMode="auto">
          <a:xfrm>
            <a:off x="3916363" y="5748338"/>
            <a:ext cx="24368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t>
            </a:r>
            <a:r>
              <a:rPr lang="en-US" dirty="0" err="1"/>
              <a:t>i,A</a:t>
            </a:r>
            <a:r>
              <a:rPr lang="en-US" dirty="0"/>
              <a:t>)(</a:t>
            </a:r>
            <a:r>
              <a:rPr lang="en-US" dirty="0" err="1"/>
              <a:t>k,B</a:t>
            </a:r>
            <a:r>
              <a:rPr lang="en-US" dirty="0"/>
              <a:t>)-&gt;(</a:t>
            </a:r>
            <a:r>
              <a:rPr lang="en-US" dirty="0" err="1"/>
              <a:t>j,A</a:t>
            </a:r>
            <a:r>
              <a:rPr lang="en-US" dirty="0"/>
              <a:t>)(</a:t>
            </a:r>
            <a:r>
              <a:rPr lang="en-US" dirty="0" err="1"/>
              <a:t>m,B</a:t>
            </a:r>
            <a:r>
              <a:rPr lang="en-US" dirty="0"/>
              <a:t>)</a:t>
            </a:r>
            <a:endParaRPr lang="fr-FR" dirty="0"/>
          </a:p>
        </p:txBody>
      </p:sp>
      <p:sp>
        <p:nvSpPr>
          <p:cNvPr id="75794" name="Text Box 18"/>
          <p:cNvSpPr txBox="1">
            <a:spLocks noChangeArrowheads="1"/>
          </p:cNvSpPr>
          <p:nvPr/>
        </p:nvSpPr>
        <p:spPr bwMode="auto">
          <a:xfrm>
            <a:off x="7804151" y="2579688"/>
            <a:ext cx="200612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Semantics (local):</a:t>
            </a:r>
          </a:p>
          <a:p>
            <a:pPr>
              <a:buFontTx/>
              <a:buChar char="•"/>
            </a:pPr>
            <a:r>
              <a:rPr lang="en-US" dirty="0"/>
              <a:t> 1:1</a:t>
            </a:r>
          </a:p>
          <a:p>
            <a:pPr>
              <a:buFontTx/>
              <a:buChar char="•"/>
            </a:pPr>
            <a:r>
              <a:rPr lang="en-US" dirty="0"/>
              <a:t> 1:*</a:t>
            </a:r>
          </a:p>
          <a:p>
            <a:pPr>
              <a:buFontTx/>
              <a:buChar char="•"/>
            </a:pPr>
            <a:r>
              <a:rPr lang="en-US" dirty="0"/>
              <a:t> *:*</a:t>
            </a:r>
          </a:p>
          <a:p>
            <a:pPr>
              <a:buFontTx/>
              <a:buChar char="•"/>
            </a:pPr>
            <a:r>
              <a:rPr lang="en-US" dirty="0"/>
              <a:t> k:m</a:t>
            </a:r>
            <a:endParaRPr lang="fr-FR" dirty="0"/>
          </a:p>
        </p:txBody>
      </p:sp>
      <p:sp>
        <p:nvSpPr>
          <p:cNvPr id="75795" name="Text Box 19"/>
          <p:cNvSpPr txBox="1">
            <a:spLocks noChangeArrowheads="1"/>
          </p:cNvSpPr>
          <p:nvPr/>
        </p:nvSpPr>
        <p:spPr bwMode="auto">
          <a:xfrm>
            <a:off x="3648075" y="2708275"/>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0000"/>
                </a:solidFill>
              </a:rPr>
              <a:t>A</a:t>
            </a:r>
            <a:endParaRPr lang="fr-FR" dirty="0">
              <a:solidFill>
                <a:srgbClr val="FF0000"/>
              </a:solidFill>
            </a:endParaRPr>
          </a:p>
        </p:txBody>
      </p:sp>
      <p:sp>
        <p:nvSpPr>
          <p:cNvPr id="75796" name="Text Box 20"/>
          <p:cNvSpPr txBox="1">
            <a:spLocks noChangeArrowheads="1"/>
          </p:cNvSpPr>
          <p:nvPr/>
        </p:nvSpPr>
        <p:spPr bwMode="auto">
          <a:xfrm>
            <a:off x="5375275" y="421481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0000"/>
                </a:solidFill>
              </a:rPr>
              <a:t>B</a:t>
            </a:r>
            <a:endParaRPr lang="fr-FR" dirty="0">
              <a:solidFill>
                <a:srgbClr val="FF0000"/>
              </a:solidFill>
            </a:endParaRPr>
          </a:p>
        </p:txBody>
      </p:sp>
      <p:sp>
        <p:nvSpPr>
          <p:cNvPr id="75797" name="Text Box 21"/>
          <p:cNvSpPr txBox="1">
            <a:spLocks noChangeArrowheads="1"/>
          </p:cNvSpPr>
          <p:nvPr/>
        </p:nvSpPr>
        <p:spPr bwMode="auto">
          <a:xfrm>
            <a:off x="5232400" y="4149725"/>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0000"/>
                </a:solidFill>
              </a:rPr>
              <a:t>B</a:t>
            </a:r>
            <a:endParaRPr lang="fr-FR" dirty="0">
              <a:solidFill>
                <a:srgbClr val="FF0000"/>
              </a:solidFill>
            </a:endParaRPr>
          </a:p>
        </p:txBody>
      </p:sp>
      <p:sp>
        <p:nvSpPr>
          <p:cNvPr id="75798" name="Text Box 22"/>
          <p:cNvSpPr txBox="1">
            <a:spLocks noChangeArrowheads="1"/>
          </p:cNvSpPr>
          <p:nvPr/>
        </p:nvSpPr>
        <p:spPr bwMode="auto">
          <a:xfrm>
            <a:off x="3792538" y="2708275"/>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0000"/>
                </a:solidFill>
              </a:rPr>
              <a:t>A</a:t>
            </a:r>
            <a:endParaRPr lang="fr-FR" dirty="0">
              <a:solidFill>
                <a:srgbClr val="FF0000"/>
              </a:solidFill>
            </a:endParaRPr>
          </a:p>
        </p:txBody>
      </p:sp>
      <p:sp>
        <p:nvSpPr>
          <p:cNvPr id="75799" name="Text Box 23"/>
          <p:cNvSpPr txBox="1">
            <a:spLocks noChangeArrowheads="1"/>
          </p:cNvSpPr>
          <p:nvPr/>
        </p:nvSpPr>
        <p:spPr bwMode="auto">
          <a:xfrm>
            <a:off x="5375275" y="400526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0000"/>
                </a:solidFill>
              </a:rPr>
              <a:t>B</a:t>
            </a:r>
            <a:endParaRPr lang="fr-FR" dirty="0">
              <a:solidFill>
                <a:srgbClr val="FF0000"/>
              </a:solidFill>
            </a:endParaRPr>
          </a:p>
        </p:txBody>
      </p:sp>
      <p:sp>
        <p:nvSpPr>
          <p:cNvPr id="2" name="ZoneTexte 1"/>
          <p:cNvSpPr txBox="1"/>
          <p:nvPr/>
        </p:nvSpPr>
        <p:spPr>
          <a:xfrm>
            <a:off x="7748345" y="4416427"/>
            <a:ext cx="2236087" cy="2031325"/>
          </a:xfrm>
          <a:prstGeom prst="rect">
            <a:avLst/>
          </a:prstGeom>
          <a:noFill/>
        </p:spPr>
        <p:txBody>
          <a:bodyPr wrap="square" rtlCol="0">
            <a:spAutoFit/>
          </a:bodyPr>
          <a:lstStyle/>
          <a:p>
            <a:r>
              <a:rPr lang="en-US" dirty="0"/>
              <a:t>Semantics (global):</a:t>
            </a:r>
          </a:p>
          <a:p>
            <a:pPr marL="285750" indent="-285750">
              <a:buFont typeface="Courier New" panose="02070309020205020404" pitchFamily="49" charset="0"/>
              <a:buChar char="o"/>
            </a:pPr>
            <a:r>
              <a:rPr lang="en-US" dirty="0"/>
              <a:t>Max ||</a:t>
            </a:r>
          </a:p>
          <a:p>
            <a:pPr marL="285750" indent="-285750">
              <a:buFont typeface="Courier New" panose="02070309020205020404" pitchFamily="49" charset="0"/>
              <a:buChar char="o"/>
            </a:pPr>
            <a:r>
              <a:rPr lang="en-US" dirty="0"/>
              <a:t>Sequential</a:t>
            </a:r>
          </a:p>
          <a:p>
            <a:pPr marL="285750" indent="-285750">
              <a:buFont typeface="Courier New" panose="02070309020205020404" pitchFamily="49" charset="0"/>
              <a:buChar char="o"/>
            </a:pPr>
            <a:r>
              <a:rPr lang="en-US" dirty="0"/>
              <a:t>Asynchronous</a:t>
            </a:r>
          </a:p>
          <a:p>
            <a:pPr marL="285750" indent="-285750">
              <a:buFont typeface="Courier New" panose="02070309020205020404" pitchFamily="49" charset="0"/>
              <a:buChar char="o"/>
            </a:pPr>
            <a:r>
              <a:rPr lang="en-US" dirty="0"/>
              <a:t>Locally ||</a:t>
            </a:r>
          </a:p>
          <a:p>
            <a:pPr marL="285750" indent="-285750">
              <a:buFont typeface="Courier New" panose="02070309020205020404" pitchFamily="49" charset="0"/>
              <a:buChar char="o"/>
            </a:pPr>
            <a:r>
              <a:rPr lang="en-US" dirty="0"/>
              <a:t>Probabilistic</a:t>
            </a:r>
          </a:p>
          <a:p>
            <a:pPr marL="285750" indent="-285750">
              <a:buFont typeface="Courier New" panose="02070309020205020404" pitchFamily="49" charset="0"/>
              <a:buChar char="o"/>
            </a:pPr>
            <a:r>
              <a:rPr lang="en-US" dirty="0"/>
              <a:t>…</a:t>
            </a:r>
            <a:endParaRPr lang="fr-FR" dirty="0"/>
          </a:p>
        </p:txBody>
      </p:sp>
      <p:sp>
        <p:nvSpPr>
          <p:cNvPr id="24" name="Text Box 18"/>
          <p:cNvSpPr txBox="1">
            <a:spLocks noChangeArrowheads="1"/>
          </p:cNvSpPr>
          <p:nvPr/>
        </p:nvSpPr>
        <p:spPr bwMode="auto">
          <a:xfrm>
            <a:off x="5570954" y="1651040"/>
            <a:ext cx="48157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Restrictions: what if some of </a:t>
            </a:r>
            <a:r>
              <a:rPr lang="en-US" dirty="0" err="1"/>
              <a:t>i,j,k,m</a:t>
            </a:r>
            <a:r>
              <a:rPr lang="en-US" dirty="0"/>
              <a:t> coincide</a:t>
            </a:r>
            <a:r>
              <a:rPr lang="en-US" dirty="0" smtClean="0"/>
              <a:t>?</a:t>
            </a:r>
            <a:br>
              <a:rPr lang="en-US" dirty="0" smtClean="0"/>
            </a:br>
            <a:r>
              <a:rPr lang="en-US" dirty="0" smtClean="0"/>
              <a:t>9 variants</a:t>
            </a:r>
            <a:endParaRPr lang="fr-FR" dirty="0"/>
          </a:p>
        </p:txBody>
      </p:sp>
      <p:sp>
        <p:nvSpPr>
          <p:cNvPr id="3" name="Rectangle à coins arrondis 2"/>
          <p:cNvSpPr/>
          <p:nvPr/>
        </p:nvSpPr>
        <p:spPr>
          <a:xfrm>
            <a:off x="261812" y="3165841"/>
            <a:ext cx="3251326" cy="914400"/>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bg1"/>
                </a:solidFill>
              </a:rPr>
              <a:t>So, FF allows to raise new questions</a:t>
            </a:r>
          </a:p>
        </p:txBody>
      </p:sp>
    </p:spTree>
    <p:extLst>
      <p:ext uri="{BB962C8B-B14F-4D97-AF65-F5344CB8AC3E}">
        <p14:creationId xmlns:p14="http://schemas.microsoft.com/office/powerpoint/2010/main" val="1310503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75795"/>
                                        </p:tgtEl>
                                        <p:attrNameLst>
                                          <p:attrName>style.visibility</p:attrName>
                                        </p:attrNameLst>
                                      </p:cBhvr>
                                      <p:to>
                                        <p:strVal val="visible"/>
                                      </p:to>
                                    </p:set>
                                    <p:anim calcmode="lin" valueType="num">
                                      <p:cBhvr>
                                        <p:cTn id="7" dur="500" fill="hold"/>
                                        <p:tgtEl>
                                          <p:spTgt spid="75795"/>
                                        </p:tgtEl>
                                        <p:attrNameLst>
                                          <p:attrName>ppt_w</p:attrName>
                                        </p:attrNameLst>
                                      </p:cBhvr>
                                      <p:tavLst>
                                        <p:tav tm="0">
                                          <p:val>
                                            <p:fltVal val="0"/>
                                          </p:val>
                                        </p:tav>
                                        <p:tav tm="100000">
                                          <p:val>
                                            <p:strVal val="#ppt_w"/>
                                          </p:val>
                                        </p:tav>
                                      </p:tavLst>
                                    </p:anim>
                                    <p:anim calcmode="lin" valueType="num">
                                      <p:cBhvr>
                                        <p:cTn id="8" dur="500" fill="hold"/>
                                        <p:tgtEl>
                                          <p:spTgt spid="75795"/>
                                        </p:tgtEl>
                                        <p:attrNameLst>
                                          <p:attrName>ppt_h</p:attrName>
                                        </p:attrNameLst>
                                      </p:cBhvr>
                                      <p:tavLst>
                                        <p:tav tm="0">
                                          <p:val>
                                            <p:fltVal val="0"/>
                                          </p:val>
                                        </p:tav>
                                        <p:tav tm="100000">
                                          <p:val>
                                            <p:strVal val="#ppt_h"/>
                                          </p:val>
                                        </p:tav>
                                      </p:tavLst>
                                    </p:anim>
                                    <p:animEffect transition="in" filter="fade">
                                      <p:cBhvr>
                                        <p:cTn id="9" dur="500"/>
                                        <p:tgtEl>
                                          <p:spTgt spid="7579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75797"/>
                                        </p:tgtEl>
                                        <p:attrNameLst>
                                          <p:attrName>style.visibility</p:attrName>
                                        </p:attrNameLst>
                                      </p:cBhvr>
                                      <p:to>
                                        <p:strVal val="visible"/>
                                      </p:to>
                                    </p:set>
                                    <p:anim calcmode="lin" valueType="num">
                                      <p:cBhvr>
                                        <p:cTn id="14" dur="500" fill="hold"/>
                                        <p:tgtEl>
                                          <p:spTgt spid="75797"/>
                                        </p:tgtEl>
                                        <p:attrNameLst>
                                          <p:attrName>ppt_w</p:attrName>
                                        </p:attrNameLst>
                                      </p:cBhvr>
                                      <p:tavLst>
                                        <p:tav tm="0">
                                          <p:val>
                                            <p:fltVal val="0"/>
                                          </p:val>
                                        </p:tav>
                                        <p:tav tm="100000">
                                          <p:val>
                                            <p:strVal val="#ppt_w"/>
                                          </p:val>
                                        </p:tav>
                                      </p:tavLst>
                                    </p:anim>
                                    <p:anim calcmode="lin" valueType="num">
                                      <p:cBhvr>
                                        <p:cTn id="15" dur="500" fill="hold"/>
                                        <p:tgtEl>
                                          <p:spTgt spid="75797"/>
                                        </p:tgtEl>
                                        <p:attrNameLst>
                                          <p:attrName>ppt_h</p:attrName>
                                        </p:attrNameLst>
                                      </p:cBhvr>
                                      <p:tavLst>
                                        <p:tav tm="0">
                                          <p:val>
                                            <p:fltVal val="0"/>
                                          </p:val>
                                        </p:tav>
                                        <p:tav tm="100000">
                                          <p:val>
                                            <p:strVal val="#ppt_h"/>
                                          </p:val>
                                        </p:tav>
                                      </p:tavLst>
                                    </p:anim>
                                    <p:animEffect transition="in" filter="fade">
                                      <p:cBhvr>
                                        <p:cTn id="16" dur="500"/>
                                        <p:tgtEl>
                                          <p:spTgt spid="75797"/>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remove" grpId="0" nodeType="clickEffect">
                                  <p:stCondLst>
                                    <p:cond delay="0"/>
                                  </p:stCondLst>
                                  <p:childTnLst>
                                    <p:animMotion origin="layout" path="M 0 0 C 0.00434 0.00186 0.00816 0.00533 0.0125 0.00695 C 0.02239 0.01065 0.03298 0.01366 0.04271 0.01806 C 0.04826 0.02061 0.05 0.02176 0.05521 0.02639 C 0.05729 0.02825 0.06146 0.03195 0.06146 0.03195 C 0.06545 0.03982 0.07187 0.04283 0.07604 0.05 C 0.07951 0.05579 0.08038 0.06088 0.08333 0.06667 C 0.08646 0.09607 0.08576 0.08588 0.08333 0.14167 C 0.08298 0.14815 0.07864 0.15278 0.07604 0.15834 C 0.07378 0.16297 0.07639 0.1625 0.07292 0.16667 C 0.06354 0.17755 0.05364 0.18102 0.04167 0.18334 C 0.03819 0.18496 0.03576 0.18866 0.03229 0.19028 C 0.02691 0.1926 0.02361 0.19537 0.01875 0.19862 C 0.01632 0.20024 0.01389 0.20139 0.01146 0.20278 C 0.00937 0.20394 0.00521 0.20556 0.00521 0.20556 " pathEditMode="relative" ptsTypes="ffffffffffffffA">
                                      <p:cBhvr>
                                        <p:cTn id="20" dur="2000" fill="hold"/>
                                        <p:tgtEl>
                                          <p:spTgt spid="75795"/>
                                        </p:tgtEl>
                                        <p:attrNameLst>
                                          <p:attrName>ppt_x</p:attrName>
                                          <p:attrName>ppt_y</p:attrName>
                                        </p:attrNameLst>
                                      </p:cBhvr>
                                    </p:animMotion>
                                  </p:childTnLst>
                                </p:cTn>
                              </p:par>
                              <p:par>
                                <p:cTn id="21" presetID="0" presetClass="path" presetSubtype="0" accel="50000" decel="50000" fill="remove" grpId="0" nodeType="withEffect">
                                  <p:stCondLst>
                                    <p:cond delay="0"/>
                                  </p:stCondLst>
                                  <p:childTnLst>
                                    <p:animMotion origin="layout" path="M 0 0 C -0.01615 -0.00092 -0.02379 -0.00092 -0.0375 -0.00555 C -0.03889 -0.00833 -0.0408 -0.01065 -0.04167 -0.01389 C -0.04202 -0.01528 -0.04202 -0.0169 -0.04271 -0.01805 C -0.04375 -0.01991 -0.04549 -0.0206 -0.04688 -0.02222 C -0.04792 -0.02361 -0.04914 -0.02477 -0.05 -0.02639 C -0.05226 -0.03032 -0.05365 -0.03541 -0.05625 -0.03889 C -0.05834 -0.04166 -0.06094 -0.04398 -0.0625 -0.04722 C -0.06459 -0.05139 -0.06667 -0.05555 -0.06875 -0.05972 C -0.06945 -0.06111 -0.07084 -0.06389 -0.07084 -0.06389 C -0.07414 -0.08541 -0.07709 -0.10741 -0.07917 -0.12916 C -0.07743 -0.14097 -0.07483 -0.14815 -0.06979 -0.15833 C -0.06598 -0.16597 -0.06441 -0.16227 -0.06042 -0.16528 C -0.04966 -0.17315 -0.05816 -0.16898 -0.05104 -0.17222 C -0.04584 -0.17731 -0.04045 -0.17916 -0.03438 -0.18194 C -0.03004 -0.18379 -0.0283 -0.18842 -0.02396 -0.19028 C -0.01545 -0.20741 -0.0099 -0.20578 0.00208 -0.21389 " pathEditMode="relative" ptsTypes="ffffffffffffffffA">
                                      <p:cBhvr>
                                        <p:cTn id="22" dur="2000" fill="hold"/>
                                        <p:tgtEl>
                                          <p:spTgt spid="75797"/>
                                        </p:tgtEl>
                                        <p:attrNameLst>
                                          <p:attrName>ppt_x</p:attrName>
                                          <p:attrName>ppt_y</p:attrName>
                                        </p:attrNameLst>
                                      </p:cBhvr>
                                    </p:animMotion>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75794"/>
                                        </p:tgtEl>
                                        <p:attrNameLst>
                                          <p:attrName>style.visibility</p:attrName>
                                        </p:attrNameLst>
                                      </p:cBhvr>
                                      <p:to>
                                        <p:strVal val="visible"/>
                                      </p:to>
                                    </p:set>
                                    <p:animEffect transition="in" filter="fade">
                                      <p:cBhvr>
                                        <p:cTn id="26" dur="1000"/>
                                        <p:tgtEl>
                                          <p:spTgt spid="75794"/>
                                        </p:tgtEl>
                                      </p:cBhvr>
                                    </p:animEffect>
                                    <p:anim calcmode="lin" valueType="num">
                                      <p:cBhvr>
                                        <p:cTn id="27" dur="1000" fill="hold"/>
                                        <p:tgtEl>
                                          <p:spTgt spid="75794"/>
                                        </p:tgtEl>
                                        <p:attrNameLst>
                                          <p:attrName>ppt_x</p:attrName>
                                        </p:attrNameLst>
                                      </p:cBhvr>
                                      <p:tavLst>
                                        <p:tav tm="0">
                                          <p:val>
                                            <p:strVal val="#ppt_x"/>
                                          </p:val>
                                        </p:tav>
                                        <p:tav tm="100000">
                                          <p:val>
                                            <p:strVal val="#ppt_x"/>
                                          </p:val>
                                        </p:tav>
                                      </p:tavLst>
                                    </p:anim>
                                    <p:anim calcmode="lin" valueType="num">
                                      <p:cBhvr>
                                        <p:cTn id="28" dur="1000" fill="hold"/>
                                        <p:tgtEl>
                                          <p:spTgt spid="75794"/>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75794">
                                            <p:txEl>
                                              <p:pRg st="1" end="1"/>
                                            </p:txEl>
                                          </p:spTgt>
                                        </p:tgtEl>
                                        <p:attrNameLst>
                                          <p:attrName>style.visibility</p:attrName>
                                        </p:attrNameLst>
                                      </p:cBhvr>
                                      <p:to>
                                        <p:strVal val="visible"/>
                                      </p:to>
                                    </p:set>
                                    <p:animEffect transition="in" filter="fade">
                                      <p:cBhvr>
                                        <p:cTn id="32" dur="500"/>
                                        <p:tgtEl>
                                          <p:spTgt spid="7579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75799"/>
                                        </p:tgtEl>
                                        <p:attrNameLst>
                                          <p:attrName>style.visibility</p:attrName>
                                        </p:attrNameLst>
                                      </p:cBhvr>
                                      <p:to>
                                        <p:strVal val="visible"/>
                                      </p:to>
                                    </p:set>
                                    <p:anim calcmode="lin" valueType="num">
                                      <p:cBhvr>
                                        <p:cTn id="37" dur="500" fill="hold"/>
                                        <p:tgtEl>
                                          <p:spTgt spid="75799"/>
                                        </p:tgtEl>
                                        <p:attrNameLst>
                                          <p:attrName>ppt_w</p:attrName>
                                        </p:attrNameLst>
                                      </p:cBhvr>
                                      <p:tavLst>
                                        <p:tav tm="0">
                                          <p:val>
                                            <p:fltVal val="0"/>
                                          </p:val>
                                        </p:tav>
                                        <p:tav tm="100000">
                                          <p:val>
                                            <p:strVal val="#ppt_w"/>
                                          </p:val>
                                        </p:tav>
                                      </p:tavLst>
                                    </p:anim>
                                    <p:anim calcmode="lin" valueType="num">
                                      <p:cBhvr>
                                        <p:cTn id="38" dur="500" fill="hold"/>
                                        <p:tgtEl>
                                          <p:spTgt spid="75799"/>
                                        </p:tgtEl>
                                        <p:attrNameLst>
                                          <p:attrName>ppt_h</p:attrName>
                                        </p:attrNameLst>
                                      </p:cBhvr>
                                      <p:tavLst>
                                        <p:tav tm="0">
                                          <p:val>
                                            <p:fltVal val="0"/>
                                          </p:val>
                                        </p:tav>
                                        <p:tav tm="100000">
                                          <p:val>
                                            <p:strVal val="#ppt_h"/>
                                          </p:val>
                                        </p:tav>
                                      </p:tavLst>
                                    </p:anim>
                                    <p:animEffect transition="in" filter="fade">
                                      <p:cBhvr>
                                        <p:cTn id="39" dur="500"/>
                                        <p:tgtEl>
                                          <p:spTgt spid="75799"/>
                                        </p:tgtEl>
                                      </p:cBhvr>
                                    </p:animEffect>
                                  </p:childTnLst>
                                </p:cTn>
                              </p:par>
                            </p:childTnLst>
                          </p:cTn>
                        </p:par>
                        <p:par>
                          <p:cTn id="40" fill="hold">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75796"/>
                                        </p:tgtEl>
                                        <p:attrNameLst>
                                          <p:attrName>style.visibility</p:attrName>
                                        </p:attrNameLst>
                                      </p:cBhvr>
                                      <p:to>
                                        <p:strVal val="visible"/>
                                      </p:to>
                                    </p:set>
                                    <p:anim calcmode="lin" valueType="num">
                                      <p:cBhvr>
                                        <p:cTn id="43" dur="500" fill="hold"/>
                                        <p:tgtEl>
                                          <p:spTgt spid="75796"/>
                                        </p:tgtEl>
                                        <p:attrNameLst>
                                          <p:attrName>ppt_w</p:attrName>
                                        </p:attrNameLst>
                                      </p:cBhvr>
                                      <p:tavLst>
                                        <p:tav tm="0">
                                          <p:val>
                                            <p:fltVal val="0"/>
                                          </p:val>
                                        </p:tav>
                                        <p:tav tm="100000">
                                          <p:val>
                                            <p:strVal val="#ppt_w"/>
                                          </p:val>
                                        </p:tav>
                                      </p:tavLst>
                                    </p:anim>
                                    <p:anim calcmode="lin" valueType="num">
                                      <p:cBhvr>
                                        <p:cTn id="44" dur="500" fill="hold"/>
                                        <p:tgtEl>
                                          <p:spTgt spid="75796"/>
                                        </p:tgtEl>
                                        <p:attrNameLst>
                                          <p:attrName>ppt_h</p:attrName>
                                        </p:attrNameLst>
                                      </p:cBhvr>
                                      <p:tavLst>
                                        <p:tav tm="0">
                                          <p:val>
                                            <p:fltVal val="0"/>
                                          </p:val>
                                        </p:tav>
                                        <p:tav tm="100000">
                                          <p:val>
                                            <p:strVal val="#ppt_h"/>
                                          </p:val>
                                        </p:tav>
                                      </p:tavLst>
                                    </p:anim>
                                    <p:animEffect transition="in" filter="fade">
                                      <p:cBhvr>
                                        <p:cTn id="45" dur="500"/>
                                        <p:tgtEl>
                                          <p:spTgt spid="75796"/>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remove" grpId="2" nodeType="clickEffect">
                                  <p:stCondLst>
                                    <p:cond delay="0"/>
                                  </p:stCondLst>
                                  <p:childTnLst>
                                    <p:animMotion origin="layout" path="M 0 0 C 0.00625 0.00162 0.01215 0.00417 0.0177 0.00833 C 0.01996 0.00995 0.02395 0.01389 0.02395 0.01389 C 0.02916 0.02431 0.04184 0.02269 0.05 0.025 C 0.05381 0.02616 0.05329 0.02708 0.05729 0.02917 C 0.06041 0.03079 0.06684 0.03194 0.06979 0.03472 C 0.07187 0.03657 0.07395 0.03843 0.07604 0.04028 C 0.07708 0.0412 0.07916 0.04306 0.07916 0.04306 C 0.08125 0.04722 0.0842 0.05069 0.08541 0.05556 C 0.0875 0.06389 0.08819 0.0669 0.09166 0.07361 C 0.09375 0.07778 0.09583 0.08194 0.09791 0.08611 C 0.09913 0.08866 0.1 0.09444 0.1 0.09444 C 0.09878 0.12569 0.10034 0.11829 0.09062 0.13889 C 0.08784 0.14491 0.0868 0.15 0.08229 0.15417 C 0.08072 0.16019 0.07534 0.17106 0.07083 0.17361 C 0.06788 0.17546 0.06423 0.17523 0.06145 0.17778 C 0.05833 0.18056 0.0552 0.18333 0.05208 0.18611 C 0.05017 0.18773 0.04583 0.18889 0.04583 0.18889 C 0.04149 0.19329 0.03697 0.19514 0.03229 0.19861 C 0.02552 0.2037 0.02118 0.20995 0.01354 0.2125 C 0.01076 0.21343 0.00798 0.21412 0.0052 0.21528 C 0.00312 0.2162 -0.00105 0.21806 -0.00105 0.21806 " pathEditMode="relative" ptsTypes="fffffffffffffffffffffA">
                                      <p:cBhvr>
                                        <p:cTn id="49" dur="2000" fill="hold"/>
                                        <p:tgtEl>
                                          <p:spTgt spid="75795"/>
                                        </p:tgtEl>
                                        <p:attrNameLst>
                                          <p:attrName>ppt_x</p:attrName>
                                          <p:attrName>ppt_y</p:attrName>
                                        </p:attrNameLst>
                                      </p:cBhvr>
                                    </p:animMotion>
                                  </p:childTnLst>
                                </p:cTn>
                              </p:par>
                              <p:par>
                                <p:cTn id="50" presetID="0" presetClass="path" presetSubtype="0" accel="50000" decel="50000" fill="remove" grpId="2" nodeType="withEffect">
                                  <p:stCondLst>
                                    <p:cond delay="0"/>
                                  </p:stCondLst>
                                  <p:childTnLst>
                                    <p:animMotion origin="layout" path="M 0 0 C -0.00555 -0.00046 -0.01128 0.00093 -0.01666 -0.00139 C -0.01944 -0.00254 -0.02048 -0.00764 -0.02291 -0.00972 C -0.03055 -0.01666 -0.02673 -0.01458 -0.03437 -0.01666 C -0.03923 -0.02106 -0.04548 -0.02129 -0.05 -0.02639 C -0.05555 -0.03264 -0.05972 -0.0449 -0.06145 -0.05416 C -0.06198 -0.0574 -0.06232 -0.06203 -0.06354 -0.06527 C -0.0658 -0.07152 -0.06996 -0.07754 -0.07291 -0.08333 C -0.0743 -0.08611 -0.07708 -0.09166 -0.07708 -0.09166 C -0.07673 -0.09907 -0.07691 -0.10648 -0.07604 -0.11389 C -0.07534 -0.11967 -0.06718 -0.13148 -0.06562 -0.13472 C -0.06423 -0.1375 -0.06284 -0.14027 -0.06145 -0.14305 C -0.06007 -0.14583 -0.0552 -0.14861 -0.0552 -0.14861 C -0.05382 -0.15393 -0.04982 -0.15926 -0.04583 -0.16111 C -0.04097 -0.17106 -0.04132 -0.17338 -0.03333 -0.18055 C -0.03211 -0.18171 -0.03142 -0.18356 -0.0302 -0.18472 C -0.0283 -0.1868 -0.02395 -0.19027 -0.02395 -0.19027 C -0.021 -0.19606 -0.01736 -0.1993 -0.0125 -0.20139 C -0.00555 -0.20833 0.00278 -0.21111 0.01146 -0.21111 " pathEditMode="relative" ptsTypes="ffffffffffffffffffA">
                                      <p:cBhvr>
                                        <p:cTn id="51" dur="2000" fill="hold"/>
                                        <p:tgtEl>
                                          <p:spTgt spid="75797"/>
                                        </p:tgtEl>
                                        <p:attrNameLst>
                                          <p:attrName>ppt_x</p:attrName>
                                          <p:attrName>ppt_y</p:attrName>
                                        </p:attrNameLst>
                                      </p:cBhvr>
                                    </p:animMotion>
                                  </p:childTnLst>
                                </p:cTn>
                              </p:par>
                              <p:par>
                                <p:cTn id="52" presetID="0" presetClass="path" presetSubtype="0" accel="50000" decel="50000" fill="remove" grpId="1" nodeType="withEffect">
                                  <p:stCondLst>
                                    <p:cond delay="0"/>
                                  </p:stCondLst>
                                  <p:childTnLst>
                                    <p:animMotion origin="layout" path="M 0 0 C -0.00417 -0.00023 -0.02222 0.00232 -0.03125 -0.00278 C -0.03524 -0.00509 -0.03854 -0.00903 -0.04271 -0.01111 C -0.04479 -0.01227 -0.04896 -0.01389 -0.04896 -0.01389 C -0.05295 -0.01782 -0.05643 -0.01967 -0.06042 -0.02361 C -0.06302 -0.03403 -0.06875 -0.04167 -0.07083 -0.05278 C -0.07049 -0.06111 -0.06979 -0.06944 -0.06979 -0.07778 C -0.06979 -0.08565 -0.07101 -0.09352 -0.07083 -0.10139 C -0.07031 -0.12384 -0.07309 -0.11991 -0.06563 -0.12639 C -0.0625 -0.13657 -0.05729 -0.14305 -0.05208 -0.15139 C -0.04983 -0.15509 -0.04757 -0.16088 -0.04479 -0.16389 C -0.04393 -0.16481 -0.04271 -0.16458 -0.04167 -0.16528 C -0.03507 -0.17014 -0.03299 -0.17338 -0.02604 -0.17639 C -0.01806 -0.17986 -0.00104 -0.17917 -0.00104 -0.17917 " pathEditMode="relative" ptsTypes="fffffffffffffA">
                                      <p:cBhvr>
                                        <p:cTn id="53" dur="2000" fill="hold"/>
                                        <p:tgtEl>
                                          <p:spTgt spid="75799"/>
                                        </p:tgtEl>
                                        <p:attrNameLst>
                                          <p:attrName>ppt_x</p:attrName>
                                          <p:attrName>ppt_y</p:attrName>
                                        </p:attrNameLst>
                                      </p:cBhvr>
                                    </p:animMotion>
                                  </p:childTnLst>
                                </p:cTn>
                              </p:par>
                              <p:par>
                                <p:cTn id="54" presetID="0" presetClass="path" presetSubtype="0" accel="50000" decel="50000" fill="remove" grpId="1" nodeType="withEffect">
                                  <p:stCondLst>
                                    <p:cond delay="0"/>
                                  </p:stCondLst>
                                  <p:childTnLst>
                                    <p:animMotion origin="layout" path="M 0 0 C -0.01476 -0.00394 -0.03003 -0.00139 -0.04479 0.00139 C -0.05035 0.00092 -0.05677 0.00278 -0.06146 -0.00139 C -0.06476 -0.0044 -0.07083 -0.01111 -0.07083 -0.01111 C -0.07413 -0.01783 -0.07778 -0.02616 -0.08021 -0.03333 C -0.08108 -0.03611 -0.0816 -0.03889 -0.08229 -0.04167 C -0.08264 -0.04306 -0.08333 -0.04583 -0.08333 -0.04583 C -0.08455 -0.05857 -0.08576 -0.0706 -0.08646 -0.08333 C -0.08611 -0.09213 -0.08628 -0.10093 -0.08542 -0.10972 C -0.08524 -0.11227 -0.08385 -0.11435 -0.08333 -0.11667 C -0.0816 -0.12338 -0.08142 -0.13125 -0.07917 -0.1375 C -0.07604 -0.1456 -0.07257 -0.15347 -0.06875 -0.16111 C -0.06389 -0.17083 -0.06128 -0.18333 -0.05208 -0.1875 C -0.04497 -0.19699 -0.03559 -0.19769 -0.02604 -0.2 C -0.01736 -0.20208 -0.01111 -0.20417 -0.00208 -0.20417 " pathEditMode="relative" ptsTypes="ffffffffffffffA">
                                      <p:cBhvr>
                                        <p:cTn id="55" dur="2000" fill="hold"/>
                                        <p:tgtEl>
                                          <p:spTgt spid="75796"/>
                                        </p:tgtEl>
                                        <p:attrNameLst>
                                          <p:attrName>ppt_x</p:attrName>
                                          <p:attrName>ppt_y</p:attrName>
                                        </p:attrNameLst>
                                      </p:cBhvr>
                                    </p:animMotion>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75794">
                                            <p:txEl>
                                              <p:pRg st="2" end="2"/>
                                            </p:txEl>
                                          </p:spTgt>
                                        </p:tgtEl>
                                        <p:attrNameLst>
                                          <p:attrName>style.visibility</p:attrName>
                                        </p:attrNameLst>
                                      </p:cBhvr>
                                      <p:to>
                                        <p:strVal val="visible"/>
                                      </p:to>
                                    </p:set>
                                    <p:animEffect transition="in" filter="fade">
                                      <p:cBhvr>
                                        <p:cTn id="59" dur="500"/>
                                        <p:tgtEl>
                                          <p:spTgt spid="75794">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75798"/>
                                        </p:tgtEl>
                                        <p:attrNameLst>
                                          <p:attrName>style.visibility</p:attrName>
                                        </p:attrNameLst>
                                      </p:cBhvr>
                                      <p:to>
                                        <p:strVal val="visible"/>
                                      </p:to>
                                    </p:set>
                                    <p:anim calcmode="lin" valueType="num">
                                      <p:cBhvr>
                                        <p:cTn id="64" dur="500" fill="hold"/>
                                        <p:tgtEl>
                                          <p:spTgt spid="75798"/>
                                        </p:tgtEl>
                                        <p:attrNameLst>
                                          <p:attrName>ppt_w</p:attrName>
                                        </p:attrNameLst>
                                      </p:cBhvr>
                                      <p:tavLst>
                                        <p:tav tm="0">
                                          <p:val>
                                            <p:fltVal val="0"/>
                                          </p:val>
                                        </p:tav>
                                        <p:tav tm="100000">
                                          <p:val>
                                            <p:strVal val="#ppt_w"/>
                                          </p:val>
                                        </p:tav>
                                      </p:tavLst>
                                    </p:anim>
                                    <p:anim calcmode="lin" valueType="num">
                                      <p:cBhvr>
                                        <p:cTn id="65" dur="500" fill="hold"/>
                                        <p:tgtEl>
                                          <p:spTgt spid="75798"/>
                                        </p:tgtEl>
                                        <p:attrNameLst>
                                          <p:attrName>ppt_h</p:attrName>
                                        </p:attrNameLst>
                                      </p:cBhvr>
                                      <p:tavLst>
                                        <p:tav tm="0">
                                          <p:val>
                                            <p:fltVal val="0"/>
                                          </p:val>
                                        </p:tav>
                                        <p:tav tm="100000">
                                          <p:val>
                                            <p:strVal val="#ppt_h"/>
                                          </p:val>
                                        </p:tav>
                                      </p:tavLst>
                                    </p:anim>
                                    <p:animEffect transition="in" filter="fade">
                                      <p:cBhvr>
                                        <p:cTn id="66" dur="500"/>
                                        <p:tgtEl>
                                          <p:spTgt spid="75798"/>
                                        </p:tgtEl>
                                      </p:cBhvr>
                                    </p:animEffec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1" nodeType="clickEffect">
                                  <p:stCondLst>
                                    <p:cond delay="0"/>
                                  </p:stCondLst>
                                  <p:childTnLst>
                                    <p:animMotion origin="layout" path="M 0 0 C 0.00972 0.00185 0.01823 0.00601 0.02708 0.01111 C 0.02951 0.0125 0.03212 0.01226 0.03437 0.01388 C 0.04132 0.01898 0.05035 0.03171 0.05729 0.03472 C 0.05972 0.03981 0.06198 0.03981 0.06562 0.04305 C 0.0691 0.05 0.07292 0.05694 0.07604 0.06388 C 0.07951 0.07152 0.08177 0.08009 0.08542 0.0875 C 0.08785 0.1 0.08663 0.0949 0.08854 0.10277 C 0.08767 0.11435 0.08941 0.12708 0.08542 0.1375 C 0.08351 0.14236 0.07986 0.14629 0.07708 0.15 C 0.07604 0.15138 0.07396 0.15416 0.07396 0.15416 C 0.0717 0.16319 0.07482 0.15439 0.06979 0.15972 C 0.06771 0.16203 0.06667 0.16574 0.06458 0.16805 C 0.06094 0.17222 0.05555 0.17569 0.05104 0.17777 C 0.04757 0.1824 0.0441 0.18703 0.04062 0.19166 C 0.03524 0.19884 0.02691 0.20254 0.02083 0.20833 C 0.01962 0.20949 0.01892 0.21134 0.01771 0.2125 C 0.01667 0.21365 0.01562 0.21435 0.01458 0.21527 C 0.01389 0.21666 0.01337 0.21828 0.0125 0.21944 C 0.01163 0.2206 0.01024 0.22083 0.00937 0.22222 C 0.00642 0.22731 0.00868 0.22893 0.00208 0.23194 C -0.00191 0.23588 -0.00521 0.24027 -0.01042 0.24027 " pathEditMode="relative" ptsTypes="fffffffffffffffffffffA">
                                      <p:cBhvr>
                                        <p:cTn id="70" dur="2000" fill="hold"/>
                                        <p:tgtEl>
                                          <p:spTgt spid="75798"/>
                                        </p:tgtEl>
                                        <p:attrNameLst>
                                          <p:attrName>ppt_x</p:attrName>
                                          <p:attrName>ppt_y</p:attrName>
                                        </p:attrNameLst>
                                      </p:cBhvr>
                                    </p:animMotion>
                                  </p:childTnLst>
                                </p:cTn>
                              </p:par>
                              <p:par>
                                <p:cTn id="71" presetID="0" presetClass="path" presetSubtype="0" accel="50000" decel="50000" fill="hold" grpId="3" nodeType="withEffect">
                                  <p:stCondLst>
                                    <p:cond delay="0"/>
                                  </p:stCondLst>
                                  <p:childTnLst>
                                    <p:animMotion origin="layout" path="M 0 0 C 0.00902 0.00764 0.01857 0.01875 0.02812 0.025 C 0.03073 0.02686 0.03281 0.0301 0.03541 0.03195 C 0.04687 0.03959 0.05989 0.0419 0.07187 0.04723 C 0.08021 0.05556 0.08836 0.06065 0.09479 0.07223 C 0.09757 0.07732 0.10312 0.0875 0.10312 0.0875 C 0.10538 0.0963 0.10833 0.10232 0.1125 0.10973 C 0.11718 0.12871 0.11527 0.14885 0.10312 0.16112 C 0.1 0.16945 0.09548 0.18172 0.08854 0.18473 C 0.08437 0.19028 0.07951 0.19399 0.07396 0.19584 C 0.05451 0.19514 0.04583 0.19815 0.03125 0.19167 C 0.025 0.19213 0.01857 0.19144 0.0125 0.19306 C 0.01111 0.19352 0.00816 0.20579 0.00521 0.20973 " pathEditMode="relative" ptsTypes="ffffffffffffA">
                                      <p:cBhvr>
                                        <p:cTn id="72" dur="2000" fill="hold"/>
                                        <p:tgtEl>
                                          <p:spTgt spid="75795"/>
                                        </p:tgtEl>
                                        <p:attrNameLst>
                                          <p:attrName>ppt_x</p:attrName>
                                          <p:attrName>ppt_y</p:attrName>
                                        </p:attrNameLst>
                                      </p:cBhvr>
                                    </p:animMotion>
                                  </p:childTnLst>
                                </p:cTn>
                              </p:par>
                              <p:par>
                                <p:cTn id="73" presetID="0" presetClass="path" presetSubtype="0" accel="50000" decel="50000" fill="hold" grpId="2" nodeType="withEffect">
                                  <p:stCondLst>
                                    <p:cond delay="0"/>
                                  </p:stCondLst>
                                  <p:childTnLst>
                                    <p:animMotion origin="layout" path="M 0 0 C -0.00555 -0.00046 -0.01111 -0.0007 -0.01666 -0.00139 C -0.03142 -0.00347 -0.0467 -0.0169 -0.06145 -0.02083 C -0.06996 -0.02847 -0.07083 -0.03403 -0.07708 -0.04445 C -0.07899 -0.05232 -0.08246 -0.05903 -0.08437 -0.06667 C -0.08368 -0.07269 -0.08368 -0.07894 -0.08229 -0.08472 C -0.08177 -0.08658 -0.08003 -0.08727 -0.07916 -0.08889 C -0.075 -0.09722 -0.07135 -0.10509 -0.06458 -0.11111 C -0.06284 -0.11829 -0.05642 -0.12616 -0.05208 -0.13195 C -0.04948 -0.13542 -0.04566 -0.13611 -0.0427 -0.13889 C -0.03993 -0.14167 -0.0375 -0.14514 -0.03437 -0.14722 C -0.0309 -0.14954 -0.02795 -0.15486 -0.02395 -0.15556 C -0.01909 -0.15625 -0.01423 -0.15648 -0.00937 -0.15695 C -0.00434 -0.15926 -0.00173 -0.16667 0.00417 -0.16667 " pathEditMode="relative" ptsTypes="fffffffffffffA">
                                      <p:cBhvr>
                                        <p:cTn id="74" dur="2000" fill="hold"/>
                                        <p:tgtEl>
                                          <p:spTgt spid="75799"/>
                                        </p:tgtEl>
                                        <p:attrNameLst>
                                          <p:attrName>ppt_x</p:attrName>
                                          <p:attrName>ppt_y</p:attrName>
                                        </p:attrNameLst>
                                      </p:cBhvr>
                                    </p:animMotion>
                                  </p:childTnLst>
                                </p:cTn>
                              </p:par>
                              <p:par>
                                <p:cTn id="75" presetID="0" presetClass="path" presetSubtype="0" accel="50000" decel="50000" fill="hold" grpId="3" nodeType="withEffect">
                                  <p:stCondLst>
                                    <p:cond delay="0"/>
                                  </p:stCondLst>
                                  <p:childTnLst>
                                    <p:animMotion origin="layout" path="M 0 0 C -0.00868 -0.00394 -0.01788 -0.01134 -0.02604 -0.01667 C -0.03316 -0.02153 -0.03889 -0.02778 -0.04687 -0.03056 C -0.05087 -0.03588 -0.06094 -0.0419 -0.06667 -0.04444 C -0.0684 -0.05139 -0.07014 -0.05833 -0.07187 -0.06528 C -0.07101 -0.10532 -0.075 -0.12315 -0.05937 -0.15278 C -0.05538 -0.16042 -0.05312 -0.17037 -0.04583 -0.17361 C -0.03681 -0.18565 -0.0349 -0.18958 -0.02187 -0.19167 C -0.01615 -0.19421 -0.00417 -0.19583 -0.00417 -0.19583 C -0.00104 -0.19861 0.00451 -0.20185 0.00729 -0.20556 " pathEditMode="relative" ptsTypes="fffffffffA">
                                      <p:cBhvr>
                                        <p:cTn id="76" dur="2000" fill="hold"/>
                                        <p:tgtEl>
                                          <p:spTgt spid="75797"/>
                                        </p:tgtEl>
                                        <p:attrNameLst>
                                          <p:attrName>ppt_x</p:attrName>
                                          <p:attrName>ppt_y</p:attrName>
                                        </p:attrNameLst>
                                      </p:cBhvr>
                                    </p:animMotion>
                                  </p:childTnLst>
                                </p:cTn>
                              </p:par>
                              <p:par>
                                <p:cTn id="77" presetID="0" presetClass="path" presetSubtype="0" accel="50000" decel="50000" fill="hold" grpId="2" nodeType="withEffect">
                                  <p:stCondLst>
                                    <p:cond delay="0"/>
                                  </p:stCondLst>
                                  <p:childTnLst>
                                    <p:animMotion origin="layout" path="M 0 0 C -0.01007 -0.0088 -0.01754 -0.01829 -0.02708 -0.02778 C -0.03229 -0.03287 -0.03611 -0.04144 -0.04271 -0.04445 C -0.0507 -0.04792 -0.05868 -0.0507 -0.06667 -0.05417 C -0.07118 -0.05625 -0.07483 -0.06111 -0.07917 -0.06389 C -0.08125 -0.06968 -0.08507 -0.0757 -0.08958 -0.07778 C -0.09497 -0.08727 -0.09792 -0.09699 -0.1 -0.10834 C -0.09861 -0.13635 -0.10104 -0.12246 -0.09688 -0.1375 C -0.09566 -0.1419 -0.09167 -0.15 -0.09167 -0.15 C -0.08976 -0.16273 -0.08524 -0.1669 -0.08125 -0.17778 C -0.07847 -0.18496 -0.07691 -0.19306 -0.07083 -0.19584 C -0.06771 -0.20232 -0.06163 -0.20463 -0.05625 -0.20695 C -0.0474 -0.21088 -0.03837 -0.21505 -0.02917 -0.21806 C -0.025 -0.22176 -0.02101 -0.22385 -0.01667 -0.22778 C -0.01545 -0.22894 -0.01476 -0.23102 -0.01354 -0.23195 C -0.01094 -0.2338 -0.00781 -0.23426 -0.00521 -0.23611 " pathEditMode="relative" ptsTypes="fffffffffffffffA">
                                      <p:cBhvr>
                                        <p:cTn id="78" dur="2000" fill="hold"/>
                                        <p:tgtEl>
                                          <p:spTgt spid="75796"/>
                                        </p:tgtEl>
                                        <p:attrNameLst>
                                          <p:attrName>ppt_x</p:attrName>
                                          <p:attrName>ppt_y</p:attrName>
                                        </p:attrNameLst>
                                      </p:cBhvr>
                                    </p:animMotion>
                                  </p:childTnLst>
                                </p:cTn>
                              </p:par>
                            </p:childTnLst>
                          </p:cTn>
                        </p:par>
                        <p:par>
                          <p:cTn id="79" fill="hold">
                            <p:stCondLst>
                              <p:cond delay="2000"/>
                            </p:stCondLst>
                            <p:childTnLst>
                              <p:par>
                                <p:cTn id="80" presetID="10" presetClass="entr" presetSubtype="0" fill="hold" nodeType="afterEffect">
                                  <p:stCondLst>
                                    <p:cond delay="0"/>
                                  </p:stCondLst>
                                  <p:childTnLst>
                                    <p:set>
                                      <p:cBhvr>
                                        <p:cTn id="81" dur="1" fill="hold">
                                          <p:stCondLst>
                                            <p:cond delay="0"/>
                                          </p:stCondLst>
                                        </p:cTn>
                                        <p:tgtEl>
                                          <p:spTgt spid="75794">
                                            <p:txEl>
                                              <p:pRg st="3" end="3"/>
                                            </p:txEl>
                                          </p:spTgt>
                                        </p:tgtEl>
                                        <p:attrNameLst>
                                          <p:attrName>style.visibility</p:attrName>
                                        </p:attrNameLst>
                                      </p:cBhvr>
                                      <p:to>
                                        <p:strVal val="visible"/>
                                      </p:to>
                                    </p:set>
                                    <p:animEffect transition="in" filter="fade">
                                      <p:cBhvr>
                                        <p:cTn id="82" dur="500"/>
                                        <p:tgtEl>
                                          <p:spTgt spid="75794">
                                            <p:txEl>
                                              <p:pRg st="3" end="3"/>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75794">
                                            <p:txEl>
                                              <p:pRg st="4" end="4"/>
                                            </p:txEl>
                                          </p:spTgt>
                                        </p:tgtEl>
                                        <p:attrNameLst>
                                          <p:attrName>style.visibility</p:attrName>
                                        </p:attrNameLst>
                                      </p:cBhvr>
                                      <p:to>
                                        <p:strVal val="visible"/>
                                      </p:to>
                                    </p:set>
                                    <p:animEffect transition="in" filter="fade">
                                      <p:cBhvr>
                                        <p:cTn id="85" dur="500"/>
                                        <p:tgtEl>
                                          <p:spTgt spid="75794">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p:cTn id="95" dur="500" fill="hold"/>
                                        <p:tgtEl>
                                          <p:spTgt spid="24"/>
                                        </p:tgtEl>
                                        <p:attrNameLst>
                                          <p:attrName>ppt_w</p:attrName>
                                        </p:attrNameLst>
                                      </p:cBhvr>
                                      <p:tavLst>
                                        <p:tav tm="0">
                                          <p:val>
                                            <p:fltVal val="0"/>
                                          </p:val>
                                        </p:tav>
                                        <p:tav tm="100000">
                                          <p:val>
                                            <p:strVal val="#ppt_w"/>
                                          </p:val>
                                        </p:tav>
                                      </p:tavLst>
                                    </p:anim>
                                    <p:anim calcmode="lin" valueType="num">
                                      <p:cBhvr>
                                        <p:cTn id="96" dur="500" fill="hold"/>
                                        <p:tgtEl>
                                          <p:spTgt spid="24"/>
                                        </p:tgtEl>
                                        <p:attrNameLst>
                                          <p:attrName>ppt_h</p:attrName>
                                        </p:attrNameLst>
                                      </p:cBhvr>
                                      <p:tavLst>
                                        <p:tav tm="0">
                                          <p:val>
                                            <p:fltVal val="0"/>
                                          </p:val>
                                        </p:tav>
                                        <p:tav tm="100000">
                                          <p:val>
                                            <p:strVal val="#ppt_h"/>
                                          </p:val>
                                        </p:tav>
                                      </p:tavLst>
                                    </p:anim>
                                    <p:animEffect transition="in" filter="fade">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fade">
                                      <p:cBhvr>
                                        <p:cTn id="10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4" grpId="0"/>
      <p:bldP spid="75795" grpId="0"/>
      <p:bldP spid="75795" grpId="1"/>
      <p:bldP spid="75795" grpId="2"/>
      <p:bldP spid="75795" grpId="3"/>
      <p:bldP spid="75796" grpId="0"/>
      <p:bldP spid="75796" grpId="1"/>
      <p:bldP spid="75796" grpId="2"/>
      <p:bldP spid="75797" grpId="0"/>
      <p:bldP spid="75797" grpId="1"/>
      <p:bldP spid="75797" grpId="2"/>
      <p:bldP spid="75797" grpId="3"/>
      <p:bldP spid="75798" grpId="0"/>
      <p:bldP spid="75798" grpId="1"/>
      <p:bldP spid="75799" grpId="0"/>
      <p:bldP spid="75799" grpId="1"/>
      <p:bldP spid="75799" grpId="2"/>
      <p:bldP spid="2" grpId="0"/>
      <p:bldP spid="24"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Purely </a:t>
            </a:r>
            <a:r>
              <a:rPr lang="en-US" dirty="0" err="1" smtClean="0"/>
              <a:t>catalytical</a:t>
            </a:r>
            <a:r>
              <a:rPr lang="en-US" dirty="0" smtClean="0"/>
              <a:t> P systems</a:t>
            </a:r>
            <a:endParaRPr lang="fr-FR" dirty="0"/>
          </a:p>
        </p:txBody>
      </p:sp>
      <p:sp>
        <p:nvSpPr>
          <p:cNvPr id="4" name="Rectangle à coins arrondis 3"/>
          <p:cNvSpPr/>
          <p:nvPr/>
        </p:nvSpPr>
        <p:spPr>
          <a:xfrm>
            <a:off x="1775520" y="2060848"/>
            <a:ext cx="3960440" cy="2808312"/>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à coins arrondis 2"/>
          <p:cNvSpPr/>
          <p:nvPr/>
        </p:nvSpPr>
        <p:spPr>
          <a:xfrm>
            <a:off x="2063552" y="2276872"/>
            <a:ext cx="2459328" cy="1912858"/>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2567608" y="2420888"/>
            <a:ext cx="1296144" cy="576064"/>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2567608" y="3140975"/>
            <a:ext cx="1296144" cy="531253"/>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ZoneTexte 7"/>
          <p:cNvSpPr txBox="1"/>
          <p:nvPr/>
        </p:nvSpPr>
        <p:spPr>
          <a:xfrm>
            <a:off x="5375920" y="4797152"/>
            <a:ext cx="325730" cy="369332"/>
          </a:xfrm>
          <a:prstGeom prst="rect">
            <a:avLst/>
          </a:prstGeom>
          <a:noFill/>
        </p:spPr>
        <p:txBody>
          <a:bodyPr wrap="none" rtlCol="0">
            <a:spAutoFit/>
          </a:bodyPr>
          <a:lstStyle/>
          <a:p>
            <a:r>
              <a:rPr lang="en-US" dirty="0"/>
              <a:t>0</a:t>
            </a:r>
            <a:endParaRPr lang="fr-FR" dirty="0"/>
          </a:p>
        </p:txBody>
      </p:sp>
      <p:sp>
        <p:nvSpPr>
          <p:cNvPr id="9" name="ZoneTexte 8"/>
          <p:cNvSpPr txBox="1"/>
          <p:nvPr/>
        </p:nvSpPr>
        <p:spPr>
          <a:xfrm>
            <a:off x="4299780" y="4139788"/>
            <a:ext cx="284052" cy="369332"/>
          </a:xfrm>
          <a:prstGeom prst="rect">
            <a:avLst/>
          </a:prstGeom>
          <a:noFill/>
        </p:spPr>
        <p:txBody>
          <a:bodyPr wrap="none" rtlCol="0">
            <a:spAutoFit/>
          </a:bodyPr>
          <a:lstStyle/>
          <a:p>
            <a:r>
              <a:rPr lang="en-US" dirty="0"/>
              <a:t>1</a:t>
            </a:r>
            <a:endParaRPr lang="fr-FR" dirty="0"/>
          </a:p>
        </p:txBody>
      </p:sp>
      <p:sp>
        <p:nvSpPr>
          <p:cNvPr id="10" name="Rectangle à coins arrondis 9"/>
          <p:cNvSpPr/>
          <p:nvPr/>
        </p:nvSpPr>
        <p:spPr>
          <a:xfrm>
            <a:off x="4624385" y="2524724"/>
            <a:ext cx="914400" cy="914400"/>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ZoneTexte 10"/>
          <p:cNvSpPr txBox="1"/>
          <p:nvPr/>
        </p:nvSpPr>
        <p:spPr>
          <a:xfrm>
            <a:off x="5303912" y="3356992"/>
            <a:ext cx="312906" cy="369332"/>
          </a:xfrm>
          <a:prstGeom prst="rect">
            <a:avLst/>
          </a:prstGeom>
          <a:noFill/>
        </p:spPr>
        <p:txBody>
          <a:bodyPr wrap="none" rtlCol="0">
            <a:spAutoFit/>
          </a:bodyPr>
          <a:lstStyle/>
          <a:p>
            <a:r>
              <a:rPr lang="en-US" dirty="0"/>
              <a:t>2</a:t>
            </a:r>
            <a:endParaRPr lang="fr-FR" dirty="0"/>
          </a:p>
        </p:txBody>
      </p:sp>
      <p:sp>
        <p:nvSpPr>
          <p:cNvPr id="12" name="ZoneTexte 11"/>
          <p:cNvSpPr txBox="1"/>
          <p:nvPr/>
        </p:nvSpPr>
        <p:spPr>
          <a:xfrm>
            <a:off x="3840480" y="2708920"/>
            <a:ext cx="311304" cy="369332"/>
          </a:xfrm>
          <a:prstGeom prst="rect">
            <a:avLst/>
          </a:prstGeom>
          <a:noFill/>
        </p:spPr>
        <p:txBody>
          <a:bodyPr wrap="none" rtlCol="0">
            <a:spAutoFit/>
          </a:bodyPr>
          <a:lstStyle/>
          <a:p>
            <a:r>
              <a:rPr lang="en-US" dirty="0"/>
              <a:t>3</a:t>
            </a:r>
            <a:endParaRPr lang="fr-FR" dirty="0"/>
          </a:p>
        </p:txBody>
      </p:sp>
      <p:sp>
        <p:nvSpPr>
          <p:cNvPr id="14" name="ZoneTexte 13"/>
          <p:cNvSpPr txBox="1"/>
          <p:nvPr/>
        </p:nvSpPr>
        <p:spPr>
          <a:xfrm>
            <a:off x="3791744" y="3429000"/>
            <a:ext cx="314510" cy="369332"/>
          </a:xfrm>
          <a:prstGeom prst="rect">
            <a:avLst/>
          </a:prstGeom>
          <a:noFill/>
        </p:spPr>
        <p:txBody>
          <a:bodyPr wrap="none" rtlCol="0">
            <a:spAutoFit/>
          </a:bodyPr>
          <a:lstStyle/>
          <a:p>
            <a:r>
              <a:rPr lang="en-US" dirty="0"/>
              <a:t>4</a:t>
            </a:r>
            <a:endParaRPr lang="fr-FR" dirty="0"/>
          </a:p>
        </p:txBody>
      </p:sp>
      <p:sp>
        <p:nvSpPr>
          <p:cNvPr id="15" name="ZoneTexte 14"/>
          <p:cNvSpPr txBox="1"/>
          <p:nvPr/>
        </p:nvSpPr>
        <p:spPr>
          <a:xfrm>
            <a:off x="2063552" y="3717032"/>
            <a:ext cx="2459328" cy="369332"/>
          </a:xfrm>
          <a:prstGeom prst="rect">
            <a:avLst/>
          </a:prstGeom>
          <a:noFill/>
        </p:spPr>
        <p:txBody>
          <a:bodyPr wrap="none" rtlCol="0">
            <a:spAutoFit/>
          </a:bodyPr>
          <a:lstStyle/>
          <a:p>
            <a:r>
              <a:rPr lang="en-US" dirty="0"/>
              <a:t>ca</a:t>
            </a:r>
            <a:r>
              <a:rPr lang="en-US" dirty="0">
                <a:sym typeface="Wingdings" pitchFamily="2" charset="2"/>
              </a:rPr>
              <a:t>cb</a:t>
            </a:r>
            <a:r>
              <a:rPr lang="en-US" baseline="-25000" dirty="0">
                <a:sym typeface="Wingdings" pitchFamily="2" charset="2"/>
              </a:rPr>
              <a:t>in</a:t>
            </a:r>
            <a:r>
              <a:rPr lang="en-US" dirty="0">
                <a:sym typeface="Wingdings" pitchFamily="2" charset="2"/>
              </a:rPr>
              <a:t>d</a:t>
            </a:r>
            <a:r>
              <a:rPr lang="en-US" baseline="-25000" dirty="0">
                <a:sym typeface="Wingdings" pitchFamily="2" charset="2"/>
              </a:rPr>
              <a:t>in4</a:t>
            </a:r>
            <a:r>
              <a:rPr lang="en-US" dirty="0">
                <a:sym typeface="Wingdings" pitchFamily="2" charset="2"/>
              </a:rPr>
              <a:t>b</a:t>
            </a:r>
            <a:r>
              <a:rPr lang="en-US" baseline="-25000" dirty="0">
                <a:sym typeface="Wingdings" pitchFamily="2" charset="2"/>
              </a:rPr>
              <a:t>out</a:t>
            </a:r>
            <a:r>
              <a:rPr lang="en-US" dirty="0">
                <a:sym typeface="Wingdings" pitchFamily="2" charset="2"/>
              </a:rPr>
              <a:t>e</a:t>
            </a:r>
            <a:r>
              <a:rPr lang="en-US" baseline="-25000" dirty="0">
                <a:sym typeface="Wingdings" pitchFamily="2" charset="2"/>
              </a:rPr>
              <a:t>out</a:t>
            </a:r>
            <a:r>
              <a:rPr lang="en-US" dirty="0">
                <a:sym typeface="Wingdings" pitchFamily="2" charset="2"/>
              </a:rPr>
              <a:t>e</a:t>
            </a:r>
            <a:r>
              <a:rPr lang="en-US" baseline="-25000" dirty="0">
                <a:sym typeface="Wingdings" pitchFamily="2" charset="2"/>
              </a:rPr>
              <a:t>here</a:t>
            </a:r>
            <a:endParaRPr lang="fr-FR" baseline="-25000" dirty="0"/>
          </a:p>
        </p:txBody>
      </p:sp>
      <p:sp>
        <p:nvSpPr>
          <p:cNvPr id="16" name="Ellipse 15"/>
          <p:cNvSpPr/>
          <p:nvPr/>
        </p:nvSpPr>
        <p:spPr>
          <a:xfrm>
            <a:off x="6436796"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abc</a:t>
            </a:r>
            <a:endParaRPr lang="fr-FR" sz="1100" dirty="0"/>
          </a:p>
        </p:txBody>
      </p:sp>
      <p:sp>
        <p:nvSpPr>
          <p:cNvPr id="17" name="Ellipse 16"/>
          <p:cNvSpPr/>
          <p:nvPr/>
        </p:nvSpPr>
        <p:spPr>
          <a:xfrm>
            <a:off x="9101092"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a:t>
            </a:r>
            <a:endParaRPr lang="fr-FR" sz="1000" dirty="0"/>
          </a:p>
        </p:txBody>
      </p:sp>
      <p:sp>
        <p:nvSpPr>
          <p:cNvPr id="18" name="Ellipse 17"/>
          <p:cNvSpPr/>
          <p:nvPr/>
        </p:nvSpPr>
        <p:spPr>
          <a:xfrm>
            <a:off x="7351900"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aac</a:t>
            </a:r>
            <a:endParaRPr lang="fr-FR" sz="1000" dirty="0"/>
          </a:p>
        </p:txBody>
      </p:sp>
      <p:sp>
        <p:nvSpPr>
          <p:cNvPr id="19" name="Ellipse 18"/>
          <p:cNvSpPr/>
          <p:nvPr/>
        </p:nvSpPr>
        <p:spPr>
          <a:xfrm>
            <a:off x="8236996"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fr-FR" dirty="0"/>
          </a:p>
        </p:txBody>
      </p:sp>
      <p:sp>
        <p:nvSpPr>
          <p:cNvPr id="20" name="ZoneTexte 19"/>
          <p:cNvSpPr txBox="1"/>
          <p:nvPr/>
        </p:nvSpPr>
        <p:spPr>
          <a:xfrm>
            <a:off x="6384032" y="2445521"/>
            <a:ext cx="325730" cy="369332"/>
          </a:xfrm>
          <a:prstGeom prst="rect">
            <a:avLst/>
          </a:prstGeom>
          <a:noFill/>
        </p:spPr>
        <p:txBody>
          <a:bodyPr wrap="none" rtlCol="0">
            <a:spAutoFit/>
          </a:bodyPr>
          <a:lstStyle/>
          <a:p>
            <a:r>
              <a:rPr lang="en-US" dirty="0"/>
              <a:t>0</a:t>
            </a:r>
            <a:endParaRPr lang="fr-FR" dirty="0"/>
          </a:p>
        </p:txBody>
      </p:sp>
      <p:sp>
        <p:nvSpPr>
          <p:cNvPr id="21" name="ZoneTexte 20"/>
          <p:cNvSpPr txBox="1"/>
          <p:nvPr/>
        </p:nvSpPr>
        <p:spPr>
          <a:xfrm>
            <a:off x="9002606" y="2465768"/>
            <a:ext cx="311304" cy="369332"/>
          </a:xfrm>
          <a:prstGeom prst="rect">
            <a:avLst/>
          </a:prstGeom>
          <a:noFill/>
        </p:spPr>
        <p:txBody>
          <a:bodyPr wrap="none" rtlCol="0">
            <a:spAutoFit/>
          </a:bodyPr>
          <a:lstStyle/>
          <a:p>
            <a:r>
              <a:rPr lang="en-US" dirty="0"/>
              <a:t>3</a:t>
            </a:r>
            <a:endParaRPr lang="fr-FR" dirty="0"/>
          </a:p>
        </p:txBody>
      </p:sp>
      <p:sp>
        <p:nvSpPr>
          <p:cNvPr id="22" name="ZoneTexte 21"/>
          <p:cNvSpPr txBox="1"/>
          <p:nvPr/>
        </p:nvSpPr>
        <p:spPr>
          <a:xfrm>
            <a:off x="7208775" y="2465768"/>
            <a:ext cx="284052" cy="369332"/>
          </a:xfrm>
          <a:prstGeom prst="rect">
            <a:avLst/>
          </a:prstGeom>
          <a:noFill/>
        </p:spPr>
        <p:txBody>
          <a:bodyPr wrap="none" rtlCol="0">
            <a:spAutoFit/>
          </a:bodyPr>
          <a:lstStyle/>
          <a:p>
            <a:r>
              <a:rPr lang="en-US" dirty="0"/>
              <a:t>1</a:t>
            </a:r>
            <a:endParaRPr lang="fr-FR" dirty="0"/>
          </a:p>
        </p:txBody>
      </p:sp>
      <p:sp>
        <p:nvSpPr>
          <p:cNvPr id="23" name="ZoneTexte 22"/>
          <p:cNvSpPr txBox="1"/>
          <p:nvPr/>
        </p:nvSpPr>
        <p:spPr>
          <a:xfrm>
            <a:off x="8141716" y="2465768"/>
            <a:ext cx="312906" cy="369332"/>
          </a:xfrm>
          <a:prstGeom prst="rect">
            <a:avLst/>
          </a:prstGeom>
          <a:noFill/>
        </p:spPr>
        <p:txBody>
          <a:bodyPr wrap="none" rtlCol="0">
            <a:spAutoFit/>
          </a:bodyPr>
          <a:lstStyle/>
          <a:p>
            <a:r>
              <a:rPr lang="en-US" dirty="0"/>
              <a:t>2</a:t>
            </a:r>
            <a:endParaRPr lang="fr-FR" dirty="0"/>
          </a:p>
        </p:txBody>
      </p:sp>
      <p:sp>
        <p:nvSpPr>
          <p:cNvPr id="24" name="Ellipse 23"/>
          <p:cNvSpPr/>
          <p:nvPr/>
        </p:nvSpPr>
        <p:spPr>
          <a:xfrm>
            <a:off x="9840416"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25" name="ZoneTexte 24"/>
          <p:cNvSpPr txBox="1"/>
          <p:nvPr/>
        </p:nvSpPr>
        <p:spPr>
          <a:xfrm>
            <a:off x="9768408" y="2456476"/>
            <a:ext cx="314510" cy="369332"/>
          </a:xfrm>
          <a:prstGeom prst="rect">
            <a:avLst/>
          </a:prstGeom>
          <a:noFill/>
        </p:spPr>
        <p:txBody>
          <a:bodyPr wrap="none" rtlCol="0">
            <a:spAutoFit/>
          </a:bodyPr>
          <a:lstStyle/>
          <a:p>
            <a:r>
              <a:rPr lang="en-US" dirty="0"/>
              <a:t>4</a:t>
            </a:r>
            <a:endParaRPr lang="fr-FR" dirty="0"/>
          </a:p>
        </p:txBody>
      </p:sp>
      <p:sp>
        <p:nvSpPr>
          <p:cNvPr id="26" name="ZoneTexte 25"/>
          <p:cNvSpPr txBox="1"/>
          <p:nvPr/>
        </p:nvSpPr>
        <p:spPr>
          <a:xfrm>
            <a:off x="2044708" y="2996952"/>
            <a:ext cx="522900" cy="369332"/>
          </a:xfrm>
          <a:prstGeom prst="rect">
            <a:avLst/>
          </a:prstGeom>
          <a:noFill/>
        </p:spPr>
        <p:txBody>
          <a:bodyPr wrap="none" rtlCol="0">
            <a:spAutoFit/>
          </a:bodyPr>
          <a:lstStyle/>
          <a:p>
            <a:r>
              <a:rPr lang="en-US" dirty="0" err="1"/>
              <a:t>aac</a:t>
            </a:r>
            <a:endParaRPr lang="fr-FR" dirty="0"/>
          </a:p>
        </p:txBody>
      </p:sp>
      <p:sp>
        <p:nvSpPr>
          <p:cNvPr id="28" name="ZoneTexte 27"/>
          <p:cNvSpPr txBox="1"/>
          <p:nvPr/>
        </p:nvSpPr>
        <p:spPr>
          <a:xfrm>
            <a:off x="4943872" y="4374396"/>
            <a:ext cx="535724" cy="369332"/>
          </a:xfrm>
          <a:prstGeom prst="rect">
            <a:avLst/>
          </a:prstGeom>
          <a:noFill/>
        </p:spPr>
        <p:txBody>
          <a:bodyPr wrap="none" rtlCol="0">
            <a:spAutoFit/>
          </a:bodyPr>
          <a:lstStyle/>
          <a:p>
            <a:r>
              <a:rPr lang="en-US" dirty="0" err="1"/>
              <a:t>abc</a:t>
            </a:r>
            <a:endParaRPr lang="fr-FR" dirty="0"/>
          </a:p>
        </p:txBody>
      </p:sp>
      <p:sp>
        <p:nvSpPr>
          <p:cNvPr id="29" name="ZoneTexte 28"/>
          <p:cNvSpPr txBox="1"/>
          <p:nvPr/>
        </p:nvSpPr>
        <p:spPr>
          <a:xfrm>
            <a:off x="4943872" y="2893586"/>
            <a:ext cx="288862" cy="369332"/>
          </a:xfrm>
          <a:prstGeom prst="rect">
            <a:avLst/>
          </a:prstGeom>
          <a:noFill/>
        </p:spPr>
        <p:txBody>
          <a:bodyPr wrap="none" rtlCol="0">
            <a:spAutoFit/>
          </a:bodyPr>
          <a:lstStyle/>
          <a:p>
            <a:r>
              <a:rPr lang="en-US" dirty="0"/>
              <a:t>c</a:t>
            </a:r>
            <a:endParaRPr lang="fr-FR" dirty="0"/>
          </a:p>
        </p:txBody>
      </p:sp>
      <p:sp>
        <p:nvSpPr>
          <p:cNvPr id="30" name="ZoneTexte 29"/>
          <p:cNvSpPr txBox="1"/>
          <p:nvPr/>
        </p:nvSpPr>
        <p:spPr>
          <a:xfrm>
            <a:off x="6744079" y="3717032"/>
            <a:ext cx="2765501" cy="369332"/>
          </a:xfrm>
          <a:prstGeom prst="rect">
            <a:avLst/>
          </a:prstGeom>
          <a:noFill/>
        </p:spPr>
        <p:txBody>
          <a:bodyPr wrap="none" rtlCol="0">
            <a:spAutoFit/>
          </a:bodyPr>
          <a:lstStyle/>
          <a:p>
            <a:r>
              <a:rPr lang="en-US" dirty="0">
                <a:solidFill>
                  <a:srgbClr val="C00000"/>
                </a:solidFill>
              </a:rPr>
              <a:t>(1,ca)</a:t>
            </a:r>
            <a:r>
              <a:rPr lang="en-US" dirty="0">
                <a:solidFill>
                  <a:srgbClr val="C00000"/>
                </a:solidFill>
                <a:sym typeface="Wingdings" pitchFamily="2" charset="2"/>
              </a:rPr>
              <a:t>(0,be)(1,ce)(4,bd)</a:t>
            </a:r>
            <a:endParaRPr lang="fr-FR" dirty="0">
              <a:solidFill>
                <a:srgbClr val="C00000"/>
              </a:solidFill>
            </a:endParaRPr>
          </a:p>
        </p:txBody>
      </p:sp>
      <p:sp>
        <p:nvSpPr>
          <p:cNvPr id="31" name="ZoneTexte 30"/>
          <p:cNvSpPr txBox="1"/>
          <p:nvPr/>
        </p:nvSpPr>
        <p:spPr>
          <a:xfrm>
            <a:off x="6744079" y="3933056"/>
            <a:ext cx="3127779" cy="369332"/>
          </a:xfrm>
          <a:prstGeom prst="rect">
            <a:avLst/>
          </a:prstGeom>
          <a:noFill/>
        </p:spPr>
        <p:txBody>
          <a:bodyPr wrap="none" rtlCol="0">
            <a:spAutoFit/>
          </a:bodyPr>
          <a:lstStyle/>
          <a:p>
            <a:r>
              <a:rPr lang="en-US" dirty="0">
                <a:solidFill>
                  <a:srgbClr val="0070C0"/>
                </a:solidFill>
              </a:rPr>
              <a:t>(1,ca)</a:t>
            </a:r>
            <a:r>
              <a:rPr lang="en-US" dirty="0">
                <a:solidFill>
                  <a:srgbClr val="0070C0"/>
                </a:solidFill>
                <a:sym typeface="Wingdings" pitchFamily="2" charset="2"/>
              </a:rPr>
              <a:t>(0,be)(1,ce)(3,b)(4,d)</a:t>
            </a:r>
            <a:endParaRPr lang="fr-FR" dirty="0">
              <a:solidFill>
                <a:srgbClr val="0070C0"/>
              </a:solidFill>
            </a:endParaRPr>
          </a:p>
        </p:txBody>
      </p:sp>
      <p:grpSp>
        <p:nvGrpSpPr>
          <p:cNvPr id="42" name="Groupe 41"/>
          <p:cNvGrpSpPr/>
          <p:nvPr/>
        </p:nvGrpSpPr>
        <p:grpSpPr>
          <a:xfrm>
            <a:off x="6792043" y="2503824"/>
            <a:ext cx="3466531" cy="1141207"/>
            <a:chOff x="5268036" y="2674961"/>
            <a:chExt cx="3466531" cy="1141207"/>
          </a:xfrm>
        </p:grpSpPr>
        <p:sp>
          <p:nvSpPr>
            <p:cNvPr id="35" name="Forme libre 34"/>
            <p:cNvSpPr/>
            <p:nvPr/>
          </p:nvSpPr>
          <p:spPr>
            <a:xfrm>
              <a:off x="5268036" y="2715904"/>
              <a:ext cx="887104" cy="641445"/>
            </a:xfrm>
            <a:custGeom>
              <a:avLst/>
              <a:gdLst>
                <a:gd name="connsiteX0" fmla="*/ 887104 w 887104"/>
                <a:gd name="connsiteY0" fmla="*/ 0 h 641445"/>
                <a:gd name="connsiteX1" fmla="*/ 491319 w 887104"/>
                <a:gd name="connsiteY1" fmla="*/ 641445 h 641445"/>
                <a:gd name="connsiteX2" fmla="*/ 0 w 887104"/>
                <a:gd name="connsiteY2" fmla="*/ 0 h 641445"/>
              </a:gdLst>
              <a:ahLst/>
              <a:cxnLst>
                <a:cxn ang="0">
                  <a:pos x="connsiteX0" y="connsiteY0"/>
                </a:cxn>
                <a:cxn ang="0">
                  <a:pos x="connsiteX1" y="connsiteY1"/>
                </a:cxn>
                <a:cxn ang="0">
                  <a:pos x="connsiteX2" y="connsiteY2"/>
                </a:cxn>
              </a:cxnLst>
              <a:rect l="l" t="t" r="r" b="b"/>
              <a:pathLst>
                <a:path w="887104" h="641445">
                  <a:moveTo>
                    <a:pt x="887104" y="0"/>
                  </a:moveTo>
                  <a:cubicBezTo>
                    <a:pt x="763137" y="320722"/>
                    <a:pt x="639170" y="641445"/>
                    <a:pt x="491319" y="641445"/>
                  </a:cubicBezTo>
                  <a:cubicBezTo>
                    <a:pt x="343468" y="641445"/>
                    <a:pt x="171734" y="320722"/>
                    <a:pt x="0"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orme libre 35"/>
            <p:cNvSpPr/>
            <p:nvPr/>
          </p:nvSpPr>
          <p:spPr>
            <a:xfrm>
              <a:off x="6005015" y="2702257"/>
              <a:ext cx="1937982" cy="659881"/>
            </a:xfrm>
            <a:custGeom>
              <a:avLst/>
              <a:gdLst>
                <a:gd name="connsiteX0" fmla="*/ 0 w 1937982"/>
                <a:gd name="connsiteY0" fmla="*/ 423080 h 659881"/>
                <a:gd name="connsiteX1" fmla="*/ 1296537 w 1937982"/>
                <a:gd name="connsiteY1" fmla="*/ 641444 h 659881"/>
                <a:gd name="connsiteX2" fmla="*/ 1937982 w 1937982"/>
                <a:gd name="connsiteY2" fmla="*/ 0 h 659881"/>
              </a:gdLst>
              <a:ahLst/>
              <a:cxnLst>
                <a:cxn ang="0">
                  <a:pos x="connsiteX0" y="connsiteY0"/>
                </a:cxn>
                <a:cxn ang="0">
                  <a:pos x="connsiteX1" y="connsiteY1"/>
                </a:cxn>
                <a:cxn ang="0">
                  <a:pos x="connsiteX2" y="connsiteY2"/>
                </a:cxn>
              </a:cxnLst>
              <a:rect l="l" t="t" r="r" b="b"/>
              <a:pathLst>
                <a:path w="1937982" h="659881">
                  <a:moveTo>
                    <a:pt x="0" y="423080"/>
                  </a:moveTo>
                  <a:cubicBezTo>
                    <a:pt x="486770" y="567518"/>
                    <a:pt x="973540" y="711957"/>
                    <a:pt x="1296537" y="641444"/>
                  </a:cubicBezTo>
                  <a:cubicBezTo>
                    <a:pt x="1619534" y="570931"/>
                    <a:pt x="1778758" y="285465"/>
                    <a:pt x="1937982"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37"/>
            <p:cNvSpPr/>
            <p:nvPr/>
          </p:nvSpPr>
          <p:spPr>
            <a:xfrm>
              <a:off x="6005015" y="2688609"/>
              <a:ext cx="2729552" cy="1127559"/>
            </a:xfrm>
            <a:custGeom>
              <a:avLst/>
              <a:gdLst>
                <a:gd name="connsiteX0" fmla="*/ 0 w 2729552"/>
                <a:gd name="connsiteY0" fmla="*/ 423081 h 1127559"/>
                <a:gd name="connsiteX1" fmla="*/ 1897039 w 2729552"/>
                <a:gd name="connsiteY1" fmla="*/ 1119116 h 1127559"/>
                <a:gd name="connsiteX2" fmla="*/ 2729552 w 2729552"/>
                <a:gd name="connsiteY2" fmla="*/ 0 h 1127559"/>
              </a:gdLst>
              <a:ahLst/>
              <a:cxnLst>
                <a:cxn ang="0">
                  <a:pos x="connsiteX0" y="connsiteY0"/>
                </a:cxn>
                <a:cxn ang="0">
                  <a:pos x="connsiteX1" y="connsiteY1"/>
                </a:cxn>
                <a:cxn ang="0">
                  <a:pos x="connsiteX2" y="connsiteY2"/>
                </a:cxn>
              </a:cxnLst>
              <a:rect l="l" t="t" r="r" b="b"/>
              <a:pathLst>
                <a:path w="2729552" h="1127559">
                  <a:moveTo>
                    <a:pt x="0" y="423081"/>
                  </a:moveTo>
                  <a:cubicBezTo>
                    <a:pt x="721057" y="806355"/>
                    <a:pt x="1442114" y="1189629"/>
                    <a:pt x="1897039" y="1119116"/>
                  </a:cubicBezTo>
                  <a:cubicBezTo>
                    <a:pt x="2351964" y="1048603"/>
                    <a:pt x="2540758" y="524301"/>
                    <a:pt x="2729552"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orme libre 38"/>
            <p:cNvSpPr/>
            <p:nvPr/>
          </p:nvSpPr>
          <p:spPr>
            <a:xfrm>
              <a:off x="5923024" y="2674961"/>
              <a:ext cx="81991" cy="423081"/>
            </a:xfrm>
            <a:custGeom>
              <a:avLst/>
              <a:gdLst>
                <a:gd name="connsiteX0" fmla="*/ 68343 w 81991"/>
                <a:gd name="connsiteY0" fmla="*/ 423081 h 423081"/>
                <a:gd name="connsiteX1" fmla="*/ 104 w 81991"/>
                <a:gd name="connsiteY1" fmla="*/ 177421 h 423081"/>
                <a:gd name="connsiteX2" fmla="*/ 81991 w 81991"/>
                <a:gd name="connsiteY2" fmla="*/ 0 h 423081"/>
              </a:gdLst>
              <a:ahLst/>
              <a:cxnLst>
                <a:cxn ang="0">
                  <a:pos x="connsiteX0" y="connsiteY0"/>
                </a:cxn>
                <a:cxn ang="0">
                  <a:pos x="connsiteX1" y="connsiteY1"/>
                </a:cxn>
                <a:cxn ang="0">
                  <a:pos x="connsiteX2" y="connsiteY2"/>
                </a:cxn>
              </a:cxnLst>
              <a:rect l="l" t="t" r="r" b="b"/>
              <a:pathLst>
                <a:path w="81991" h="423081">
                  <a:moveTo>
                    <a:pt x="68343" y="423081"/>
                  </a:moveTo>
                  <a:cubicBezTo>
                    <a:pt x="33086" y="335507"/>
                    <a:pt x="-2171" y="247934"/>
                    <a:pt x="104" y="177421"/>
                  </a:cubicBezTo>
                  <a:cubicBezTo>
                    <a:pt x="2379" y="106908"/>
                    <a:pt x="42185" y="53454"/>
                    <a:pt x="81991"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 name="Groupe 40"/>
          <p:cNvGrpSpPr/>
          <p:nvPr/>
        </p:nvGrpSpPr>
        <p:grpSpPr>
          <a:xfrm>
            <a:off x="6737452" y="1423951"/>
            <a:ext cx="3370997" cy="738679"/>
            <a:chOff x="5213445" y="1595088"/>
            <a:chExt cx="3370997" cy="738679"/>
          </a:xfrm>
        </p:grpSpPr>
        <p:sp>
          <p:nvSpPr>
            <p:cNvPr id="32" name="Forme libre 31"/>
            <p:cNvSpPr/>
            <p:nvPr/>
          </p:nvSpPr>
          <p:spPr>
            <a:xfrm>
              <a:off x="5213445" y="1760561"/>
              <a:ext cx="900752" cy="354842"/>
            </a:xfrm>
            <a:custGeom>
              <a:avLst/>
              <a:gdLst>
                <a:gd name="connsiteX0" fmla="*/ 900752 w 900752"/>
                <a:gd name="connsiteY0" fmla="*/ 354842 h 354842"/>
                <a:gd name="connsiteX1" fmla="*/ 423080 w 900752"/>
                <a:gd name="connsiteY1" fmla="*/ 0 h 354842"/>
                <a:gd name="connsiteX2" fmla="*/ 0 w 900752"/>
                <a:gd name="connsiteY2" fmla="*/ 354842 h 354842"/>
              </a:gdLst>
              <a:ahLst/>
              <a:cxnLst>
                <a:cxn ang="0">
                  <a:pos x="connsiteX0" y="connsiteY0"/>
                </a:cxn>
                <a:cxn ang="0">
                  <a:pos x="connsiteX1" y="connsiteY1"/>
                </a:cxn>
                <a:cxn ang="0">
                  <a:pos x="connsiteX2" y="connsiteY2"/>
                </a:cxn>
              </a:cxnLst>
              <a:rect l="l" t="t" r="r" b="b"/>
              <a:pathLst>
                <a:path w="900752" h="354842">
                  <a:moveTo>
                    <a:pt x="900752" y="354842"/>
                  </a:moveTo>
                  <a:cubicBezTo>
                    <a:pt x="736978" y="177421"/>
                    <a:pt x="573205" y="0"/>
                    <a:pt x="423080" y="0"/>
                  </a:cubicBezTo>
                  <a:cubicBezTo>
                    <a:pt x="272955" y="0"/>
                    <a:pt x="136477" y="177421"/>
                    <a:pt x="0" y="354842"/>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orme libre 32"/>
            <p:cNvSpPr/>
            <p:nvPr/>
          </p:nvSpPr>
          <p:spPr>
            <a:xfrm>
              <a:off x="6005015" y="1595088"/>
              <a:ext cx="2579427" cy="533963"/>
            </a:xfrm>
            <a:custGeom>
              <a:avLst/>
              <a:gdLst>
                <a:gd name="connsiteX0" fmla="*/ 0 w 2579427"/>
                <a:gd name="connsiteY0" fmla="*/ 397485 h 533963"/>
                <a:gd name="connsiteX1" fmla="*/ 1978925 w 2579427"/>
                <a:gd name="connsiteY1" fmla="*/ 1700 h 533963"/>
                <a:gd name="connsiteX2" fmla="*/ 2579427 w 2579427"/>
                <a:gd name="connsiteY2" fmla="*/ 533963 h 533963"/>
              </a:gdLst>
              <a:ahLst/>
              <a:cxnLst>
                <a:cxn ang="0">
                  <a:pos x="connsiteX0" y="connsiteY0"/>
                </a:cxn>
                <a:cxn ang="0">
                  <a:pos x="connsiteX1" y="connsiteY1"/>
                </a:cxn>
                <a:cxn ang="0">
                  <a:pos x="connsiteX2" y="connsiteY2"/>
                </a:cxn>
              </a:cxnLst>
              <a:rect l="l" t="t" r="r" b="b"/>
              <a:pathLst>
                <a:path w="2579427" h="533963">
                  <a:moveTo>
                    <a:pt x="0" y="397485"/>
                  </a:moveTo>
                  <a:cubicBezTo>
                    <a:pt x="774510" y="188219"/>
                    <a:pt x="1549021" y="-21046"/>
                    <a:pt x="1978925" y="1700"/>
                  </a:cubicBezTo>
                  <a:cubicBezTo>
                    <a:pt x="2408829" y="24446"/>
                    <a:pt x="2494128" y="279204"/>
                    <a:pt x="2579427" y="533963"/>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orme libre 39"/>
            <p:cNvSpPr/>
            <p:nvPr/>
          </p:nvSpPr>
          <p:spPr>
            <a:xfrm>
              <a:off x="5751385" y="1992573"/>
              <a:ext cx="239982" cy="341194"/>
            </a:xfrm>
            <a:custGeom>
              <a:avLst/>
              <a:gdLst>
                <a:gd name="connsiteX0" fmla="*/ 239982 w 239982"/>
                <a:gd name="connsiteY0" fmla="*/ 0 h 341194"/>
                <a:gd name="connsiteX1" fmla="*/ 7970 w 239982"/>
                <a:gd name="connsiteY1" fmla="*/ 163773 h 341194"/>
                <a:gd name="connsiteX2" fmla="*/ 76209 w 239982"/>
                <a:gd name="connsiteY2" fmla="*/ 341194 h 341194"/>
              </a:gdLst>
              <a:ahLst/>
              <a:cxnLst>
                <a:cxn ang="0">
                  <a:pos x="connsiteX0" y="connsiteY0"/>
                </a:cxn>
                <a:cxn ang="0">
                  <a:pos x="connsiteX1" y="connsiteY1"/>
                </a:cxn>
                <a:cxn ang="0">
                  <a:pos x="connsiteX2" y="connsiteY2"/>
                </a:cxn>
              </a:cxnLst>
              <a:rect l="l" t="t" r="r" b="b"/>
              <a:pathLst>
                <a:path w="239982" h="341194">
                  <a:moveTo>
                    <a:pt x="239982" y="0"/>
                  </a:moveTo>
                  <a:cubicBezTo>
                    <a:pt x="137623" y="53453"/>
                    <a:pt x="35265" y="106907"/>
                    <a:pt x="7970" y="163773"/>
                  </a:cubicBezTo>
                  <a:cubicBezTo>
                    <a:pt x="-19325" y="220639"/>
                    <a:pt x="28442" y="280916"/>
                    <a:pt x="76209" y="341194"/>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423592" y="5282624"/>
            <a:ext cx="2557110" cy="369332"/>
          </a:xfrm>
          <a:prstGeom prst="rect">
            <a:avLst/>
          </a:prstGeom>
          <a:noFill/>
        </p:spPr>
        <p:txBody>
          <a:bodyPr wrap="none" rtlCol="0">
            <a:spAutoFit/>
          </a:bodyPr>
          <a:lstStyle/>
          <a:p>
            <a:r>
              <a:rPr lang="en-US" dirty="0"/>
              <a:t>(1,a)</a:t>
            </a:r>
            <a:r>
              <a:rPr lang="en-US" dirty="0">
                <a:sym typeface="Wingdings" pitchFamily="2" charset="2"/>
              </a:rPr>
              <a:t>(0,be)(1,e)(4,bd)</a:t>
            </a:r>
            <a:endParaRPr lang="fr-FR" dirty="0"/>
          </a:p>
        </p:txBody>
      </p:sp>
      <p:sp>
        <p:nvSpPr>
          <p:cNvPr id="44" name="ZoneTexte 43"/>
          <p:cNvSpPr txBox="1"/>
          <p:nvPr/>
        </p:nvSpPr>
        <p:spPr>
          <a:xfrm>
            <a:off x="2423599" y="5507940"/>
            <a:ext cx="2919389" cy="369332"/>
          </a:xfrm>
          <a:prstGeom prst="rect">
            <a:avLst/>
          </a:prstGeom>
          <a:noFill/>
        </p:spPr>
        <p:txBody>
          <a:bodyPr wrap="none" rtlCol="0">
            <a:spAutoFit/>
          </a:bodyPr>
          <a:lstStyle/>
          <a:p>
            <a:r>
              <a:rPr lang="en-US" dirty="0"/>
              <a:t>(1,a)</a:t>
            </a:r>
            <a:r>
              <a:rPr lang="en-US" dirty="0">
                <a:sym typeface="Wingdings" pitchFamily="2" charset="2"/>
              </a:rPr>
              <a:t>(0,be)(1,e)(3,b)(4,d)</a:t>
            </a:r>
            <a:endParaRPr lang="fr-FR" dirty="0"/>
          </a:p>
        </p:txBody>
      </p:sp>
      <p:sp>
        <p:nvSpPr>
          <p:cNvPr id="45" name="ZoneTexte 44"/>
          <p:cNvSpPr txBox="1"/>
          <p:nvPr/>
        </p:nvSpPr>
        <p:spPr>
          <a:xfrm>
            <a:off x="2423592" y="4437112"/>
            <a:ext cx="1088760" cy="369332"/>
          </a:xfrm>
          <a:prstGeom prst="rect">
            <a:avLst/>
          </a:prstGeom>
          <a:noFill/>
        </p:spPr>
        <p:txBody>
          <a:bodyPr wrap="none" rtlCol="0">
            <a:spAutoFit/>
          </a:bodyPr>
          <a:lstStyle/>
          <a:p>
            <a:r>
              <a:rPr lang="en-US" dirty="0"/>
              <a:t>cb</a:t>
            </a:r>
            <a:r>
              <a:rPr lang="en-US" dirty="0">
                <a:sym typeface="Wingdings" pitchFamily="2" charset="2"/>
              </a:rPr>
              <a:t>ca</a:t>
            </a:r>
            <a:r>
              <a:rPr lang="en-US" baseline="-25000" dirty="0">
                <a:sym typeface="Wingdings" pitchFamily="2" charset="2"/>
              </a:rPr>
              <a:t>in2</a:t>
            </a:r>
            <a:endParaRPr lang="fr-FR" baseline="-25000" dirty="0"/>
          </a:p>
        </p:txBody>
      </p:sp>
      <p:sp>
        <p:nvSpPr>
          <p:cNvPr id="46" name="ZoneTexte 45"/>
          <p:cNvSpPr txBox="1"/>
          <p:nvPr/>
        </p:nvSpPr>
        <p:spPr>
          <a:xfrm>
            <a:off x="6744079" y="4283804"/>
            <a:ext cx="1983235" cy="369332"/>
          </a:xfrm>
          <a:prstGeom prst="rect">
            <a:avLst/>
          </a:prstGeom>
          <a:noFill/>
        </p:spPr>
        <p:txBody>
          <a:bodyPr wrap="none" rtlCol="0">
            <a:spAutoFit/>
          </a:bodyPr>
          <a:lstStyle/>
          <a:p>
            <a:r>
              <a:rPr lang="en-US" dirty="0"/>
              <a:t>(0,cb)</a:t>
            </a:r>
            <a:r>
              <a:rPr lang="en-US" dirty="0">
                <a:sym typeface="Wingdings" pitchFamily="2" charset="2"/>
              </a:rPr>
              <a:t>(0,c)(2,a)</a:t>
            </a:r>
            <a:endParaRPr lang="fr-FR" dirty="0"/>
          </a:p>
        </p:txBody>
      </p:sp>
      <p:sp>
        <p:nvSpPr>
          <p:cNvPr id="47" name="ZoneTexte 46"/>
          <p:cNvSpPr txBox="1"/>
          <p:nvPr/>
        </p:nvSpPr>
        <p:spPr>
          <a:xfrm>
            <a:off x="2423592" y="6052646"/>
            <a:ext cx="1398140" cy="369332"/>
          </a:xfrm>
          <a:prstGeom prst="rect">
            <a:avLst/>
          </a:prstGeom>
          <a:noFill/>
        </p:spPr>
        <p:txBody>
          <a:bodyPr wrap="none" rtlCol="0">
            <a:spAutoFit/>
          </a:bodyPr>
          <a:lstStyle/>
          <a:p>
            <a:r>
              <a:rPr lang="en-US" dirty="0"/>
              <a:t>(0,b)</a:t>
            </a:r>
            <a:r>
              <a:rPr lang="en-US" dirty="0">
                <a:sym typeface="Wingdings" pitchFamily="2" charset="2"/>
              </a:rPr>
              <a:t>(2,a)</a:t>
            </a:r>
            <a:endParaRPr lang="fr-FR" dirty="0"/>
          </a:p>
        </p:txBody>
      </p:sp>
      <p:sp>
        <p:nvSpPr>
          <p:cNvPr id="48" name="ZoneTexte 47"/>
          <p:cNvSpPr txBox="1"/>
          <p:nvPr/>
        </p:nvSpPr>
        <p:spPr>
          <a:xfrm>
            <a:off x="1906827" y="5364278"/>
            <a:ext cx="497252" cy="369332"/>
          </a:xfrm>
          <a:prstGeom prst="rect">
            <a:avLst/>
          </a:prstGeom>
          <a:noFill/>
        </p:spPr>
        <p:txBody>
          <a:bodyPr wrap="none" rtlCol="0">
            <a:spAutoFit/>
          </a:bodyPr>
          <a:lstStyle/>
          <a:p>
            <a:r>
              <a:rPr lang="en-US" dirty="0"/>
              <a:t>P1:</a:t>
            </a:r>
            <a:endParaRPr lang="fr-FR" dirty="0"/>
          </a:p>
        </p:txBody>
      </p:sp>
      <p:sp>
        <p:nvSpPr>
          <p:cNvPr id="49" name="ZoneTexte 48"/>
          <p:cNvSpPr txBox="1"/>
          <p:nvPr/>
        </p:nvSpPr>
        <p:spPr>
          <a:xfrm>
            <a:off x="1919536" y="6045686"/>
            <a:ext cx="526106" cy="369332"/>
          </a:xfrm>
          <a:prstGeom prst="rect">
            <a:avLst/>
          </a:prstGeom>
          <a:noFill/>
        </p:spPr>
        <p:txBody>
          <a:bodyPr wrap="none" rtlCol="0">
            <a:spAutoFit/>
          </a:bodyPr>
          <a:lstStyle/>
          <a:p>
            <a:r>
              <a:rPr lang="en-US" dirty="0"/>
              <a:t>P2:</a:t>
            </a:r>
            <a:endParaRPr lang="fr-FR" dirty="0"/>
          </a:p>
        </p:txBody>
      </p:sp>
      <p:sp>
        <p:nvSpPr>
          <p:cNvPr id="50" name="ZoneTexte 49"/>
          <p:cNvSpPr txBox="1"/>
          <p:nvPr/>
        </p:nvSpPr>
        <p:spPr>
          <a:xfrm>
            <a:off x="8358512" y="5659262"/>
            <a:ext cx="920445" cy="523220"/>
          </a:xfrm>
          <a:prstGeom prst="rect">
            <a:avLst/>
          </a:prstGeom>
          <a:noFill/>
        </p:spPr>
        <p:txBody>
          <a:bodyPr wrap="none" rtlCol="0">
            <a:spAutoFit/>
          </a:bodyPr>
          <a:lstStyle/>
          <a:p>
            <a:r>
              <a:rPr lang="en-US" sz="2800" dirty="0">
                <a:solidFill>
                  <a:srgbClr val="FF0000"/>
                </a:solidFill>
              </a:rPr>
              <a:t>min</a:t>
            </a:r>
            <a:r>
              <a:rPr lang="en-US" sz="2800" baseline="-25000" dirty="0">
                <a:solidFill>
                  <a:srgbClr val="FF0000"/>
                </a:solidFill>
              </a:rPr>
              <a:t>1</a:t>
            </a:r>
          </a:p>
        </p:txBody>
      </p:sp>
      <p:sp>
        <p:nvSpPr>
          <p:cNvPr id="51" name="ZoneTexte 50"/>
          <p:cNvSpPr txBox="1"/>
          <p:nvPr/>
        </p:nvSpPr>
        <p:spPr>
          <a:xfrm>
            <a:off x="2667907" y="2612592"/>
            <a:ext cx="995785" cy="369332"/>
          </a:xfrm>
          <a:prstGeom prst="rect">
            <a:avLst/>
          </a:prstGeom>
          <a:noFill/>
        </p:spPr>
        <p:txBody>
          <a:bodyPr wrap="none" rtlCol="0">
            <a:spAutoFit/>
          </a:bodyPr>
          <a:lstStyle/>
          <a:p>
            <a:r>
              <a:rPr lang="en-US" dirty="0" err="1">
                <a:sym typeface="Wingdings" pitchFamily="2" charset="2"/>
              </a:rPr>
              <a:t>cacbb</a:t>
            </a:r>
            <a:endParaRPr lang="fr-FR" dirty="0"/>
          </a:p>
        </p:txBody>
      </p:sp>
      <p:sp>
        <p:nvSpPr>
          <p:cNvPr id="52" name="ZoneTexte 51"/>
          <p:cNvSpPr txBox="1"/>
          <p:nvPr/>
        </p:nvSpPr>
        <p:spPr>
          <a:xfrm>
            <a:off x="3546667" y="2455140"/>
            <a:ext cx="301686" cy="369332"/>
          </a:xfrm>
          <a:prstGeom prst="rect">
            <a:avLst/>
          </a:prstGeom>
          <a:noFill/>
        </p:spPr>
        <p:txBody>
          <a:bodyPr wrap="none" rtlCol="0">
            <a:spAutoFit/>
          </a:bodyPr>
          <a:lstStyle/>
          <a:p>
            <a:r>
              <a:rPr lang="en-US" dirty="0"/>
              <a:t>a</a:t>
            </a:r>
            <a:endParaRPr lang="fr-FR" dirty="0"/>
          </a:p>
        </p:txBody>
      </p:sp>
      <p:sp>
        <p:nvSpPr>
          <p:cNvPr id="53" name="ZoneTexte 52"/>
          <p:cNvSpPr txBox="1"/>
          <p:nvPr/>
        </p:nvSpPr>
        <p:spPr>
          <a:xfrm>
            <a:off x="6744079" y="4634552"/>
            <a:ext cx="1720343" cy="369332"/>
          </a:xfrm>
          <a:prstGeom prst="rect">
            <a:avLst/>
          </a:prstGeom>
          <a:noFill/>
        </p:spPr>
        <p:txBody>
          <a:bodyPr wrap="none" rtlCol="0">
            <a:spAutoFit/>
          </a:bodyPr>
          <a:lstStyle/>
          <a:p>
            <a:r>
              <a:rPr lang="en-US" dirty="0"/>
              <a:t>(3,ca)</a:t>
            </a:r>
            <a:r>
              <a:rPr lang="en-US" dirty="0">
                <a:sym typeface="Wingdings" pitchFamily="2" charset="2"/>
              </a:rPr>
              <a:t>(3,cbb)</a:t>
            </a:r>
            <a:endParaRPr lang="fr-FR" dirty="0"/>
          </a:p>
        </p:txBody>
      </p:sp>
      <p:sp>
        <p:nvSpPr>
          <p:cNvPr id="54" name="ZoneTexte 53"/>
          <p:cNvSpPr txBox="1"/>
          <p:nvPr/>
        </p:nvSpPr>
        <p:spPr>
          <a:xfrm>
            <a:off x="2657140" y="2420888"/>
            <a:ext cx="982961" cy="369332"/>
          </a:xfrm>
          <a:prstGeom prst="rect">
            <a:avLst/>
          </a:prstGeom>
          <a:noFill/>
        </p:spPr>
        <p:txBody>
          <a:bodyPr wrap="none" rtlCol="0">
            <a:spAutoFit/>
          </a:bodyPr>
          <a:lstStyle/>
          <a:p>
            <a:r>
              <a:rPr lang="en-US" dirty="0" err="1">
                <a:sym typeface="Wingdings" pitchFamily="2" charset="2"/>
              </a:rPr>
              <a:t>cbcaa</a:t>
            </a:r>
            <a:endParaRPr lang="fr-FR" dirty="0"/>
          </a:p>
        </p:txBody>
      </p:sp>
      <p:sp>
        <p:nvSpPr>
          <p:cNvPr id="55" name="ZoneTexte 54"/>
          <p:cNvSpPr txBox="1"/>
          <p:nvPr/>
        </p:nvSpPr>
        <p:spPr>
          <a:xfrm>
            <a:off x="6744079" y="4859868"/>
            <a:ext cx="1707519" cy="369332"/>
          </a:xfrm>
          <a:prstGeom prst="rect">
            <a:avLst/>
          </a:prstGeom>
          <a:noFill/>
        </p:spPr>
        <p:txBody>
          <a:bodyPr wrap="none" rtlCol="0">
            <a:spAutoFit/>
          </a:bodyPr>
          <a:lstStyle/>
          <a:p>
            <a:r>
              <a:rPr lang="en-US" dirty="0"/>
              <a:t>(3,cb)</a:t>
            </a:r>
            <a:r>
              <a:rPr lang="en-US" dirty="0">
                <a:sym typeface="Wingdings" pitchFamily="2" charset="2"/>
              </a:rPr>
              <a:t>(3,caa)</a:t>
            </a:r>
            <a:endParaRPr lang="fr-FR" dirty="0"/>
          </a:p>
        </p:txBody>
      </p:sp>
      <p:sp>
        <p:nvSpPr>
          <p:cNvPr id="56" name="ZoneTexte 55"/>
          <p:cNvSpPr txBox="1"/>
          <p:nvPr/>
        </p:nvSpPr>
        <p:spPr>
          <a:xfrm>
            <a:off x="6269708" y="5446682"/>
            <a:ext cx="1511952" cy="369332"/>
          </a:xfrm>
          <a:prstGeom prst="rect">
            <a:avLst/>
          </a:prstGeom>
          <a:noFill/>
        </p:spPr>
        <p:txBody>
          <a:bodyPr wrap="none" rtlCol="0">
            <a:spAutoFit/>
          </a:bodyPr>
          <a:lstStyle/>
          <a:p>
            <a:r>
              <a:rPr lang="en-US" dirty="0"/>
              <a:t>(3,a)</a:t>
            </a:r>
            <a:r>
              <a:rPr lang="en-US" dirty="0">
                <a:sym typeface="Wingdings" pitchFamily="2" charset="2"/>
              </a:rPr>
              <a:t>(3,bb)</a:t>
            </a:r>
            <a:endParaRPr lang="fr-FR" dirty="0"/>
          </a:p>
        </p:txBody>
      </p:sp>
      <p:sp>
        <p:nvSpPr>
          <p:cNvPr id="57" name="ZoneTexte 56"/>
          <p:cNvSpPr txBox="1"/>
          <p:nvPr/>
        </p:nvSpPr>
        <p:spPr>
          <a:xfrm>
            <a:off x="5803699" y="5446682"/>
            <a:ext cx="524503" cy="369332"/>
          </a:xfrm>
          <a:prstGeom prst="rect">
            <a:avLst/>
          </a:prstGeom>
          <a:noFill/>
        </p:spPr>
        <p:txBody>
          <a:bodyPr wrap="none" rtlCol="0">
            <a:spAutoFit/>
          </a:bodyPr>
          <a:lstStyle/>
          <a:p>
            <a:r>
              <a:rPr lang="en-US" dirty="0"/>
              <a:t>P3:</a:t>
            </a:r>
            <a:endParaRPr lang="fr-FR" dirty="0"/>
          </a:p>
        </p:txBody>
      </p:sp>
      <p:sp>
        <p:nvSpPr>
          <p:cNvPr id="58" name="ZoneTexte 57"/>
          <p:cNvSpPr txBox="1"/>
          <p:nvPr/>
        </p:nvSpPr>
        <p:spPr>
          <a:xfrm>
            <a:off x="6269708" y="5799419"/>
            <a:ext cx="1499128" cy="369332"/>
          </a:xfrm>
          <a:prstGeom prst="rect">
            <a:avLst/>
          </a:prstGeom>
          <a:noFill/>
        </p:spPr>
        <p:txBody>
          <a:bodyPr wrap="none" rtlCol="0">
            <a:spAutoFit/>
          </a:bodyPr>
          <a:lstStyle/>
          <a:p>
            <a:r>
              <a:rPr lang="en-US" dirty="0"/>
              <a:t>(3,b)</a:t>
            </a:r>
            <a:r>
              <a:rPr lang="en-US" dirty="0">
                <a:sym typeface="Wingdings" pitchFamily="2" charset="2"/>
              </a:rPr>
              <a:t>(3,aa)</a:t>
            </a:r>
            <a:endParaRPr lang="fr-FR" dirty="0"/>
          </a:p>
        </p:txBody>
      </p:sp>
      <p:sp>
        <p:nvSpPr>
          <p:cNvPr id="60" name="Rectangle à coins arrondis 59"/>
          <p:cNvSpPr/>
          <p:nvPr/>
        </p:nvSpPr>
        <p:spPr>
          <a:xfrm>
            <a:off x="8418784" y="4616965"/>
            <a:ext cx="1940693" cy="941656"/>
          </a:xfrm>
          <a:prstGeom prst="wedgeRoundRectCallout">
            <a:avLst>
              <a:gd name="adj1" fmla="val -27059"/>
              <a:gd name="adj2" fmla="val 76873"/>
              <a:gd name="adj3" fmla="val 16667"/>
            </a:avLst>
          </a:prstGeom>
          <a:solidFill>
            <a:schemeClr val="tx2">
              <a:lumMod val="40000"/>
              <a:lumOff val="6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Use at most one rule from each membrane in maximal (non-extendable) set mode.</a:t>
            </a:r>
            <a:endParaRPr lang="fr-FR" sz="1200" dirty="0"/>
          </a:p>
        </p:txBody>
      </p:sp>
    </p:spTree>
    <p:extLst>
      <p:ext uri="{BB962C8B-B14F-4D97-AF65-F5344CB8AC3E}">
        <p14:creationId xmlns:p14="http://schemas.microsoft.com/office/powerpoint/2010/main" val="3241389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nodeType="withEffect">
                                  <p:stCondLst>
                                    <p:cond delay="0"/>
                                  </p:stCondLst>
                                  <p:childTnLst>
                                    <p:set>
                                      <p:cBhvr>
                                        <p:cTn id="76" dur="1" fill="hold">
                                          <p:stCondLst>
                                            <p:cond delay="0"/>
                                          </p:stCondLst>
                                        </p:cTn>
                                        <p:tgtEl>
                                          <p:spTgt spid="50">
                                            <p:txEl>
                                              <p:pRg st="0" end="0"/>
                                            </p:txEl>
                                          </p:spTgt>
                                        </p:tgtEl>
                                        <p:attrNameLst>
                                          <p:attrName>style.visibility</p:attrName>
                                        </p:attrNameLst>
                                      </p:cBhvr>
                                      <p:to>
                                        <p:strVal val="visible"/>
                                      </p:to>
                                    </p:set>
                                    <p:animEffect transition="in" filter="fade">
                                      <p:cBhvr>
                                        <p:cTn id="77" dur="500"/>
                                        <p:tgtEl>
                                          <p:spTgt spid="50">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fade">
                                      <p:cBhvr>
                                        <p:cTn id="80" dur="500"/>
                                        <p:tgtEl>
                                          <p:spTgt spid="5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60"/>
                                        </p:tgtEl>
                                        <p:attrNameLst>
                                          <p:attrName>style.visibility</p:attrName>
                                        </p:attrNameLst>
                                      </p:cBhvr>
                                      <p:to>
                                        <p:strVal val="visible"/>
                                      </p:to>
                                    </p:set>
                                    <p:anim calcmode="lin" valueType="num">
                                      <p:cBhvr>
                                        <p:cTn id="91" dur="500" fill="hold"/>
                                        <p:tgtEl>
                                          <p:spTgt spid="60"/>
                                        </p:tgtEl>
                                        <p:attrNameLst>
                                          <p:attrName>ppt_w</p:attrName>
                                        </p:attrNameLst>
                                      </p:cBhvr>
                                      <p:tavLst>
                                        <p:tav tm="0">
                                          <p:val>
                                            <p:fltVal val="0"/>
                                          </p:val>
                                        </p:tav>
                                        <p:tav tm="100000">
                                          <p:val>
                                            <p:strVal val="#ppt_w"/>
                                          </p:val>
                                        </p:tav>
                                      </p:tavLst>
                                    </p:anim>
                                    <p:anim calcmode="lin" valueType="num">
                                      <p:cBhvr>
                                        <p:cTn id="92" dur="500" fill="hold"/>
                                        <p:tgtEl>
                                          <p:spTgt spid="60"/>
                                        </p:tgtEl>
                                        <p:attrNameLst>
                                          <p:attrName>ppt_h</p:attrName>
                                        </p:attrNameLst>
                                      </p:cBhvr>
                                      <p:tavLst>
                                        <p:tav tm="0">
                                          <p:val>
                                            <p:fltVal val="0"/>
                                          </p:val>
                                        </p:tav>
                                        <p:tav tm="100000">
                                          <p:val>
                                            <p:strVal val="#ppt_h"/>
                                          </p:val>
                                        </p:tav>
                                      </p:tavLst>
                                    </p:anim>
                                    <p:animEffect transition="in" filter="fade">
                                      <p:cBhvr>
                                        <p:cTn id="9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P spid="22" grpId="0"/>
      <p:bldP spid="23" grpId="0"/>
      <p:bldP spid="24" grpId="0" animBg="1"/>
      <p:bldP spid="25" grpId="0"/>
      <p:bldP spid="30" grpId="0"/>
      <p:bldP spid="31" grpId="0"/>
      <p:bldP spid="43" grpId="0"/>
      <p:bldP spid="44" grpId="0"/>
      <p:bldP spid="46" grpId="0"/>
      <p:bldP spid="47" grpId="0"/>
      <p:bldP spid="48" grpId="0"/>
      <p:bldP spid="49" grpId="0"/>
      <p:bldP spid="53" grpId="0"/>
      <p:bldP spid="55" grpId="0"/>
      <p:bldP spid="56" grpId="0"/>
      <p:bldP spid="57" grpId="0"/>
      <p:bldP spid="58" grpId="0"/>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847528" y="2708920"/>
            <a:ext cx="8534400" cy="758952"/>
          </a:xfrm>
          <a:prstGeom prst="rect">
            <a:avLst/>
          </a:prstGeom>
          <a:ln/>
        </p:spPr>
        <p:style>
          <a:lnRef idx="1">
            <a:schemeClr val="accent3"/>
          </a:lnRef>
          <a:fillRef idx="3">
            <a:schemeClr val="accent3"/>
          </a:fillRef>
          <a:effectRef idx="2">
            <a:schemeClr val="accent3"/>
          </a:effectRef>
          <a:fontRef idx="minor">
            <a:schemeClr val="lt1"/>
          </a:fontRef>
        </p:style>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4800" dirty="0">
                <a:solidFill>
                  <a:schemeClr val="bg1"/>
                </a:solidFill>
              </a:rPr>
              <a:t>Extend</a:t>
            </a:r>
            <a:endParaRPr lang="fr-FR" sz="4800" dirty="0">
              <a:solidFill>
                <a:schemeClr val="bg1"/>
              </a:solidFill>
            </a:endParaRPr>
          </a:p>
        </p:txBody>
      </p:sp>
    </p:spTree>
    <p:extLst>
      <p:ext uri="{BB962C8B-B14F-4D97-AF65-F5344CB8AC3E}">
        <p14:creationId xmlns:p14="http://schemas.microsoft.com/office/powerpoint/2010/main" val="3271646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Implementing different features</a:t>
            </a:r>
            <a:endParaRPr lang="fr-FR" dirty="0"/>
          </a:p>
        </p:txBody>
      </p:sp>
      <p:sp>
        <p:nvSpPr>
          <p:cNvPr id="3" name="Espace réservé du contenu 2"/>
          <p:cNvSpPr>
            <a:spLocks noGrp="1"/>
          </p:cNvSpPr>
          <p:nvPr>
            <p:ph sz="quarter" idx="1"/>
          </p:nvPr>
        </p:nvSpPr>
        <p:spPr/>
        <p:txBody>
          <a:bodyPr/>
          <a:lstStyle/>
          <a:p>
            <a:r>
              <a:rPr lang="en-US" dirty="0" smtClean="0"/>
              <a:t>We showed how to implement in FF the following features:</a:t>
            </a:r>
          </a:p>
          <a:p>
            <a:pPr lvl="1"/>
            <a:r>
              <a:rPr lang="en-US" dirty="0" smtClean="0"/>
              <a:t>Membrane thickness.</a:t>
            </a:r>
          </a:p>
          <a:p>
            <a:pPr lvl="1"/>
            <a:r>
              <a:rPr lang="en-US" dirty="0" smtClean="0"/>
              <a:t>Membrane polarization/labels.</a:t>
            </a:r>
          </a:p>
          <a:p>
            <a:pPr lvl="1"/>
            <a:r>
              <a:rPr lang="en-US" dirty="0" smtClean="0"/>
              <a:t>Rule priorities.</a:t>
            </a:r>
          </a:p>
          <a:p>
            <a:pPr lvl="1"/>
            <a:r>
              <a:rPr lang="en-US" dirty="0" smtClean="0"/>
              <a:t>Dissolution.</a:t>
            </a:r>
          </a:p>
          <a:p>
            <a:pPr lvl="1"/>
            <a:r>
              <a:rPr lang="en-US" dirty="0" smtClean="0"/>
              <a:t>Flattening.</a:t>
            </a:r>
          </a:p>
          <a:p>
            <a:pPr lvl="1"/>
            <a:r>
              <a:rPr lang="en-US" dirty="0" smtClean="0"/>
              <a:t>New derivation modes.</a:t>
            </a:r>
          </a:p>
          <a:p>
            <a:r>
              <a:rPr lang="en-US" dirty="0" smtClean="0"/>
              <a:t>This can be immediately used for any P systems model.</a:t>
            </a:r>
            <a:endParaRPr lang="fr-FR" dirty="0"/>
          </a:p>
        </p:txBody>
      </p:sp>
    </p:spTree>
    <p:extLst>
      <p:ext uri="{BB962C8B-B14F-4D97-AF65-F5344CB8AC3E}">
        <p14:creationId xmlns:p14="http://schemas.microsoft.com/office/powerpoint/2010/main" val="3478490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fr-FR" dirty="0" smtClean="0"/>
              <a:t>Example: flattening</a:t>
            </a:r>
            <a:endParaRPr lang="en-US" altLang="fr-FR" dirty="0"/>
          </a:p>
        </p:txBody>
      </p:sp>
      <p:grpSp>
        <p:nvGrpSpPr>
          <p:cNvPr id="2" name="Groupe 1"/>
          <p:cNvGrpSpPr/>
          <p:nvPr/>
        </p:nvGrpSpPr>
        <p:grpSpPr>
          <a:xfrm>
            <a:off x="2783632" y="2633484"/>
            <a:ext cx="5968716" cy="4019802"/>
            <a:chOff x="1331913" y="2060575"/>
            <a:chExt cx="6852511" cy="4615019"/>
          </a:xfrm>
        </p:grpSpPr>
        <p:sp>
          <p:nvSpPr>
            <p:cNvPr id="38915" name="AutoShape 3"/>
            <p:cNvSpPr>
              <a:spLocks noChangeArrowheads="1"/>
            </p:cNvSpPr>
            <p:nvPr/>
          </p:nvSpPr>
          <p:spPr bwMode="auto">
            <a:xfrm>
              <a:off x="1331913" y="2565400"/>
              <a:ext cx="6553200" cy="36004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16" name="AutoShape 4"/>
            <p:cNvSpPr>
              <a:spLocks noChangeArrowheads="1"/>
            </p:cNvSpPr>
            <p:nvPr/>
          </p:nvSpPr>
          <p:spPr bwMode="auto">
            <a:xfrm>
              <a:off x="5003800" y="3141663"/>
              <a:ext cx="2592388" cy="1800225"/>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17" name="AutoShape 5"/>
            <p:cNvSpPr>
              <a:spLocks noChangeArrowheads="1"/>
            </p:cNvSpPr>
            <p:nvPr/>
          </p:nvSpPr>
          <p:spPr bwMode="auto">
            <a:xfrm>
              <a:off x="1619250" y="4005263"/>
              <a:ext cx="2592388" cy="1800225"/>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18" name="Text Box 6"/>
            <p:cNvSpPr txBox="1">
              <a:spLocks noChangeArrowheads="1"/>
            </p:cNvSpPr>
            <p:nvPr/>
          </p:nvSpPr>
          <p:spPr bwMode="auto">
            <a:xfrm>
              <a:off x="3400425" y="2940050"/>
              <a:ext cx="346357"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p>
          </p:txBody>
        </p:sp>
        <p:sp>
          <p:nvSpPr>
            <p:cNvPr id="38919" name="Text Box 7"/>
            <p:cNvSpPr txBox="1">
              <a:spLocks noChangeArrowheads="1"/>
            </p:cNvSpPr>
            <p:nvPr/>
          </p:nvSpPr>
          <p:spPr bwMode="auto">
            <a:xfrm>
              <a:off x="5992813" y="3516313"/>
              <a:ext cx="361080"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b</a:t>
              </a:r>
            </a:p>
          </p:txBody>
        </p:sp>
        <p:sp>
          <p:nvSpPr>
            <p:cNvPr id="38920" name="Text Box 8"/>
            <p:cNvSpPr txBox="1">
              <a:spLocks noChangeArrowheads="1"/>
            </p:cNvSpPr>
            <p:nvPr/>
          </p:nvSpPr>
          <p:spPr bwMode="auto">
            <a:xfrm>
              <a:off x="6208714" y="3732213"/>
              <a:ext cx="361080"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b</a:t>
              </a:r>
            </a:p>
          </p:txBody>
        </p:sp>
        <p:sp>
          <p:nvSpPr>
            <p:cNvPr id="38921" name="Text Box 9"/>
            <p:cNvSpPr txBox="1">
              <a:spLocks noChangeArrowheads="1"/>
            </p:cNvSpPr>
            <p:nvPr/>
          </p:nvSpPr>
          <p:spPr bwMode="auto">
            <a:xfrm>
              <a:off x="6424613" y="3429000"/>
              <a:ext cx="311150"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fr-FR"/>
                <a:t>b</a:t>
              </a:r>
            </a:p>
          </p:txBody>
        </p:sp>
        <p:sp>
          <p:nvSpPr>
            <p:cNvPr id="38922" name="Text Box 10"/>
            <p:cNvSpPr txBox="1">
              <a:spLocks noChangeArrowheads="1"/>
            </p:cNvSpPr>
            <p:nvPr/>
          </p:nvSpPr>
          <p:spPr bwMode="auto">
            <a:xfrm>
              <a:off x="2176463" y="4019550"/>
              <a:ext cx="331634"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c</a:t>
              </a:r>
            </a:p>
          </p:txBody>
        </p:sp>
        <p:sp>
          <p:nvSpPr>
            <p:cNvPr id="38923" name="Text Box 11"/>
            <p:cNvSpPr txBox="1">
              <a:spLocks noChangeArrowheads="1"/>
            </p:cNvSpPr>
            <p:nvPr/>
          </p:nvSpPr>
          <p:spPr bwMode="auto">
            <a:xfrm>
              <a:off x="2392363" y="4235450"/>
              <a:ext cx="331634"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c</a:t>
              </a:r>
            </a:p>
          </p:txBody>
        </p:sp>
        <p:sp>
          <p:nvSpPr>
            <p:cNvPr id="38924" name="Text Box 12"/>
            <p:cNvSpPr txBox="1">
              <a:spLocks noChangeArrowheads="1"/>
            </p:cNvSpPr>
            <p:nvPr/>
          </p:nvSpPr>
          <p:spPr bwMode="auto">
            <a:xfrm>
              <a:off x="2987675" y="4221164"/>
              <a:ext cx="331634"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c</a:t>
              </a:r>
            </a:p>
          </p:txBody>
        </p:sp>
        <p:sp>
          <p:nvSpPr>
            <p:cNvPr id="38925" name="Text Box 13"/>
            <p:cNvSpPr txBox="1">
              <a:spLocks noChangeArrowheads="1"/>
            </p:cNvSpPr>
            <p:nvPr/>
          </p:nvSpPr>
          <p:spPr bwMode="auto">
            <a:xfrm>
              <a:off x="5416550" y="5027614"/>
              <a:ext cx="907666"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a-&gt;a</a:t>
              </a:r>
              <a:r>
                <a:rPr lang="en-US" altLang="fr-FR" baseline="-25000"/>
                <a:t>in</a:t>
              </a:r>
            </a:p>
          </p:txBody>
        </p:sp>
        <p:sp>
          <p:nvSpPr>
            <p:cNvPr id="38926" name="Text Box 14"/>
            <p:cNvSpPr txBox="1">
              <a:spLocks noChangeArrowheads="1"/>
            </p:cNvSpPr>
            <p:nvPr/>
          </p:nvSpPr>
          <p:spPr bwMode="auto">
            <a:xfrm>
              <a:off x="2247900" y="5100638"/>
              <a:ext cx="1982438"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ac-&gt;a</a:t>
              </a:r>
              <a:r>
                <a:rPr lang="en-US" altLang="fr-FR" baseline="-25000"/>
                <a:t>out</a:t>
              </a:r>
              <a:r>
                <a:rPr lang="en-US" altLang="fr-FR"/>
                <a:t>C</a:t>
              </a:r>
              <a:r>
                <a:rPr lang="en-US" altLang="fr-FR" baseline="-25000"/>
                <a:t>out</a:t>
              </a:r>
              <a:r>
                <a:rPr lang="en-US" altLang="fr-FR"/>
                <a:t>C</a:t>
              </a:r>
              <a:r>
                <a:rPr lang="en-US" altLang="fr-FR" baseline="-25000"/>
                <a:t>out</a:t>
              </a:r>
            </a:p>
          </p:txBody>
        </p:sp>
        <p:sp>
          <p:nvSpPr>
            <p:cNvPr id="38927" name="Text Box 15"/>
            <p:cNvSpPr txBox="1">
              <a:spLocks noChangeArrowheads="1"/>
            </p:cNvSpPr>
            <p:nvPr/>
          </p:nvSpPr>
          <p:spPr bwMode="auto">
            <a:xfrm>
              <a:off x="5219700" y="4365625"/>
              <a:ext cx="2019245"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ab-&gt;a</a:t>
              </a:r>
              <a:r>
                <a:rPr lang="en-US" altLang="fr-FR" baseline="-25000"/>
                <a:t>out</a:t>
              </a:r>
              <a:r>
                <a:rPr lang="en-US" altLang="fr-FR"/>
                <a:t>B</a:t>
              </a:r>
              <a:r>
                <a:rPr lang="en-US" altLang="fr-FR" baseline="-25000"/>
                <a:t>out</a:t>
              </a:r>
              <a:r>
                <a:rPr lang="en-US" altLang="fr-FR"/>
                <a:t>B</a:t>
              </a:r>
              <a:r>
                <a:rPr lang="en-US" altLang="fr-FR" baseline="-25000"/>
                <a:t>out</a:t>
              </a:r>
            </a:p>
          </p:txBody>
        </p:sp>
        <p:sp>
          <p:nvSpPr>
            <p:cNvPr id="38928" name="Text Box 16"/>
            <p:cNvSpPr txBox="1">
              <a:spLocks noChangeArrowheads="1"/>
            </p:cNvSpPr>
            <p:nvPr/>
          </p:nvSpPr>
          <p:spPr bwMode="auto">
            <a:xfrm>
              <a:off x="5580063" y="5516563"/>
              <a:ext cx="1008887"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a-&gt;a</a:t>
              </a:r>
              <a:r>
                <a:rPr lang="en-US" altLang="fr-FR" baseline="-25000"/>
                <a:t>out</a:t>
              </a:r>
            </a:p>
          </p:txBody>
        </p:sp>
        <p:sp>
          <p:nvSpPr>
            <p:cNvPr id="38929" name="Text Box 17"/>
            <p:cNvSpPr txBox="1">
              <a:spLocks noChangeArrowheads="1"/>
            </p:cNvSpPr>
            <p:nvPr/>
          </p:nvSpPr>
          <p:spPr bwMode="auto">
            <a:xfrm>
              <a:off x="2771776" y="4005263"/>
              <a:ext cx="331634"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c</a:t>
              </a:r>
            </a:p>
          </p:txBody>
        </p:sp>
        <p:sp>
          <p:nvSpPr>
            <p:cNvPr id="38933" name="Text Box 21"/>
            <p:cNvSpPr txBox="1">
              <a:spLocks noChangeArrowheads="1"/>
            </p:cNvSpPr>
            <p:nvPr/>
          </p:nvSpPr>
          <p:spPr bwMode="auto">
            <a:xfrm>
              <a:off x="1908175" y="2060575"/>
              <a:ext cx="926070"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r>
                <a:rPr lang="en-US" altLang="fr-FR" baseline="-25000"/>
                <a:t>1</a:t>
              </a:r>
              <a:r>
                <a:rPr lang="en-US" altLang="fr-FR"/>
                <a:t>-&gt;a</a:t>
              </a:r>
              <a:r>
                <a:rPr lang="en-US" altLang="fr-FR" baseline="-25000"/>
                <a:t>2</a:t>
              </a:r>
              <a:endParaRPr lang="fr-FR" altLang="fr-FR" baseline="-25000"/>
            </a:p>
          </p:txBody>
        </p:sp>
        <p:sp>
          <p:nvSpPr>
            <p:cNvPr id="38934" name="Text Box 22"/>
            <p:cNvSpPr txBox="1">
              <a:spLocks noChangeArrowheads="1"/>
            </p:cNvSpPr>
            <p:nvPr/>
          </p:nvSpPr>
          <p:spPr bwMode="auto">
            <a:xfrm>
              <a:off x="7720013" y="5964238"/>
              <a:ext cx="326112"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1</a:t>
              </a:r>
              <a:endParaRPr lang="fr-FR" altLang="fr-FR"/>
            </a:p>
          </p:txBody>
        </p:sp>
        <p:sp>
          <p:nvSpPr>
            <p:cNvPr id="38935" name="Text Box 23"/>
            <p:cNvSpPr txBox="1">
              <a:spLocks noChangeArrowheads="1"/>
            </p:cNvSpPr>
            <p:nvPr/>
          </p:nvSpPr>
          <p:spPr bwMode="auto">
            <a:xfrm>
              <a:off x="4119563" y="5603875"/>
              <a:ext cx="359238"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2</a:t>
              </a:r>
              <a:endParaRPr lang="fr-FR" altLang="fr-FR"/>
            </a:p>
          </p:txBody>
        </p:sp>
        <p:sp>
          <p:nvSpPr>
            <p:cNvPr id="38936" name="Text Box 24"/>
            <p:cNvSpPr txBox="1">
              <a:spLocks noChangeArrowheads="1"/>
            </p:cNvSpPr>
            <p:nvPr/>
          </p:nvSpPr>
          <p:spPr bwMode="auto">
            <a:xfrm>
              <a:off x="7432675" y="4884738"/>
              <a:ext cx="357399"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3</a:t>
              </a:r>
              <a:endParaRPr lang="fr-FR" altLang="fr-FR"/>
            </a:p>
          </p:txBody>
        </p:sp>
        <p:sp>
          <p:nvSpPr>
            <p:cNvPr id="38937" name="Text Box 25"/>
            <p:cNvSpPr txBox="1">
              <a:spLocks noChangeArrowheads="1"/>
            </p:cNvSpPr>
            <p:nvPr/>
          </p:nvSpPr>
          <p:spPr bwMode="auto">
            <a:xfrm>
              <a:off x="2987675" y="2060575"/>
              <a:ext cx="924231"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r>
                <a:rPr lang="en-US" altLang="fr-FR" baseline="-25000"/>
                <a:t>1</a:t>
              </a:r>
              <a:r>
                <a:rPr lang="en-US" altLang="fr-FR"/>
                <a:t>-&gt;a</a:t>
              </a:r>
              <a:r>
                <a:rPr lang="en-US" altLang="fr-FR" baseline="-25000"/>
                <a:t>3</a:t>
              </a:r>
              <a:endParaRPr lang="fr-FR" altLang="fr-FR" baseline="-25000"/>
            </a:p>
          </p:txBody>
        </p:sp>
        <p:sp>
          <p:nvSpPr>
            <p:cNvPr id="38938" name="Text Box 26"/>
            <p:cNvSpPr txBox="1">
              <a:spLocks noChangeArrowheads="1"/>
            </p:cNvSpPr>
            <p:nvPr/>
          </p:nvSpPr>
          <p:spPr bwMode="auto">
            <a:xfrm>
              <a:off x="4284663" y="2060575"/>
              <a:ext cx="1634610"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r>
                <a:rPr lang="en-US" altLang="fr-FR" baseline="-25000"/>
                <a:t>2</a:t>
              </a:r>
              <a:r>
                <a:rPr lang="en-US" altLang="fr-FR"/>
                <a:t>c</a:t>
              </a:r>
              <a:r>
                <a:rPr lang="en-US" altLang="fr-FR" baseline="-25000"/>
                <a:t>2</a:t>
              </a:r>
              <a:r>
                <a:rPr lang="en-US" altLang="fr-FR"/>
                <a:t>-&gt;a</a:t>
              </a:r>
              <a:r>
                <a:rPr lang="en-US" altLang="fr-FR" baseline="-25000"/>
                <a:t>1</a:t>
              </a:r>
              <a:r>
                <a:rPr lang="en-US" altLang="fr-FR"/>
                <a:t>C</a:t>
              </a:r>
              <a:r>
                <a:rPr lang="en-US" altLang="fr-FR" baseline="-25000"/>
                <a:t>1</a:t>
              </a:r>
              <a:r>
                <a:rPr lang="en-US" altLang="fr-FR"/>
                <a:t>C</a:t>
              </a:r>
              <a:r>
                <a:rPr lang="en-US" altLang="fr-FR" baseline="-25000"/>
                <a:t>1</a:t>
              </a:r>
              <a:endParaRPr lang="fr-FR" altLang="fr-FR" baseline="-25000"/>
            </a:p>
          </p:txBody>
        </p:sp>
        <p:sp>
          <p:nvSpPr>
            <p:cNvPr id="38939" name="Text Box 27"/>
            <p:cNvSpPr txBox="1">
              <a:spLocks noChangeArrowheads="1"/>
            </p:cNvSpPr>
            <p:nvPr/>
          </p:nvSpPr>
          <p:spPr bwMode="auto">
            <a:xfrm>
              <a:off x="6516688" y="2133600"/>
              <a:ext cx="1667736"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r>
                <a:rPr lang="en-US" altLang="fr-FR" baseline="-25000"/>
                <a:t>3</a:t>
              </a:r>
              <a:r>
                <a:rPr lang="en-US" altLang="fr-FR"/>
                <a:t>b</a:t>
              </a:r>
              <a:r>
                <a:rPr lang="en-US" altLang="fr-FR" baseline="-25000"/>
                <a:t>3</a:t>
              </a:r>
              <a:r>
                <a:rPr lang="en-US" altLang="fr-FR"/>
                <a:t>-&gt;a</a:t>
              </a:r>
              <a:r>
                <a:rPr lang="en-US" altLang="fr-FR" baseline="-25000"/>
                <a:t>1</a:t>
              </a:r>
              <a:r>
                <a:rPr lang="en-US" altLang="fr-FR"/>
                <a:t>B</a:t>
              </a:r>
              <a:r>
                <a:rPr lang="en-US" altLang="fr-FR" baseline="-25000"/>
                <a:t>1</a:t>
              </a:r>
              <a:r>
                <a:rPr lang="en-US" altLang="fr-FR"/>
                <a:t>B</a:t>
              </a:r>
              <a:r>
                <a:rPr lang="en-US" altLang="fr-FR" baseline="-25000"/>
                <a:t>1</a:t>
              </a:r>
              <a:endParaRPr lang="fr-FR" altLang="fr-FR" baseline="-25000"/>
            </a:p>
          </p:txBody>
        </p:sp>
        <p:sp>
          <p:nvSpPr>
            <p:cNvPr id="38940" name="Text Box 28"/>
            <p:cNvSpPr txBox="1">
              <a:spLocks noChangeArrowheads="1"/>
            </p:cNvSpPr>
            <p:nvPr/>
          </p:nvSpPr>
          <p:spPr bwMode="auto">
            <a:xfrm>
              <a:off x="1527175" y="6251575"/>
              <a:ext cx="3106899" cy="42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Initially: a</a:t>
              </a:r>
              <a:r>
                <a:rPr lang="en-US" altLang="fr-FR" baseline="-25000"/>
                <a:t>1</a:t>
              </a:r>
              <a:r>
                <a:rPr lang="en-US" altLang="fr-FR"/>
                <a:t>c</a:t>
              </a:r>
              <a:r>
                <a:rPr lang="en-US" altLang="fr-FR" baseline="-25000"/>
                <a:t>2</a:t>
              </a:r>
              <a:r>
                <a:rPr lang="en-US" altLang="fr-FR"/>
                <a:t>c</a:t>
              </a:r>
              <a:r>
                <a:rPr lang="en-US" altLang="fr-FR" baseline="-25000"/>
                <a:t>2</a:t>
              </a:r>
              <a:r>
                <a:rPr lang="en-US" altLang="fr-FR"/>
                <a:t>c</a:t>
              </a:r>
              <a:r>
                <a:rPr lang="en-US" altLang="fr-FR" baseline="-25000"/>
                <a:t>2</a:t>
              </a:r>
              <a:r>
                <a:rPr lang="en-US" altLang="fr-FR"/>
                <a:t>c</a:t>
              </a:r>
              <a:r>
                <a:rPr lang="en-US" altLang="fr-FR" baseline="-25000"/>
                <a:t>2</a:t>
              </a:r>
              <a:r>
                <a:rPr lang="en-US" altLang="fr-FR"/>
                <a:t>b</a:t>
              </a:r>
              <a:r>
                <a:rPr lang="en-US" altLang="fr-FR" baseline="-25000"/>
                <a:t>3</a:t>
              </a:r>
              <a:r>
                <a:rPr lang="en-US" altLang="fr-FR"/>
                <a:t>b</a:t>
              </a:r>
              <a:r>
                <a:rPr lang="en-US" altLang="fr-FR" baseline="-25000"/>
                <a:t>3</a:t>
              </a:r>
              <a:r>
                <a:rPr lang="en-US" altLang="fr-FR"/>
                <a:t>b</a:t>
              </a:r>
              <a:r>
                <a:rPr lang="en-US" altLang="fr-FR" baseline="-25000"/>
                <a:t>3</a:t>
              </a:r>
              <a:endParaRPr lang="fr-FR" altLang="fr-FR" baseline="-25000"/>
            </a:p>
          </p:txBody>
        </p:sp>
      </p:grpSp>
      <p:sp>
        <p:nvSpPr>
          <p:cNvPr id="26" name="Rectangle 3"/>
          <p:cNvSpPr txBox="1">
            <a:spLocks noChangeArrowheads="1"/>
          </p:cNvSpPr>
          <p:nvPr/>
        </p:nvSpPr>
        <p:spPr>
          <a:xfrm>
            <a:off x="1825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altLang="fr-FR" sz="2000" dirty="0"/>
              <a:t>Every (static) P system is a multiset rewriting system!</a:t>
            </a:r>
          </a:p>
          <a:p>
            <a:r>
              <a:rPr lang="en-US" altLang="fr-FR" sz="2000" dirty="0"/>
              <a:t>The (flattening) transformation may be done by associating the membrane number to the objects and transforming rules accordingly. </a:t>
            </a:r>
            <a:endParaRPr lang="fr-FR" altLang="fr-FR" sz="2000" dirty="0"/>
          </a:p>
        </p:txBody>
      </p:sp>
    </p:spTree>
    <p:extLst>
      <p:ext uri="{BB962C8B-B14F-4D97-AF65-F5344CB8AC3E}">
        <p14:creationId xmlns:p14="http://schemas.microsoft.com/office/powerpoint/2010/main" val="95733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20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20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extending with probabilities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p:txBody>
              <a:bodyPr>
                <a:normAutofit/>
              </a:bodyPr>
              <a:lstStyle/>
              <a:p>
                <a:pPr>
                  <a:spcBef>
                    <a:spcPts val="0"/>
                  </a:spcBef>
                </a:pPr>
                <a:r>
                  <a:rPr lang="en-US" sz="2200" dirty="0"/>
                  <a:t>Applicable(</a:t>
                </a:r>
                <a:r>
                  <a:rPr lang="el-GR" sz="2200" dirty="0"/>
                  <a:t>Π</a:t>
                </a:r>
                <a:r>
                  <a:rPr lang="en-US" sz="2200" dirty="0"/>
                  <a:t>,C,</a:t>
                </a:r>
                <a:r>
                  <a:rPr lang="el-GR" sz="2200" dirty="0"/>
                  <a:t>δ</a:t>
                </a:r>
                <a:r>
                  <a:rPr lang="en-US" sz="2200" dirty="0"/>
                  <a:t>)={R</a:t>
                </a:r>
                <a:r>
                  <a:rPr lang="en-US" sz="2200" baseline="-25000" dirty="0"/>
                  <a:t>1</a:t>
                </a:r>
                <a:r>
                  <a:rPr lang="en-US" sz="2200" dirty="0"/>
                  <a:t>,…,</a:t>
                </a:r>
                <a:r>
                  <a:rPr lang="en-US" sz="2200" dirty="0" err="1"/>
                  <a:t>R</a:t>
                </a:r>
                <a:r>
                  <a:rPr lang="en-US" sz="2200" baseline="-25000" dirty="0" err="1"/>
                  <a:t>s</a:t>
                </a:r>
                <a:r>
                  <a:rPr lang="en-US" sz="2200" dirty="0"/>
                  <a:t>}</a:t>
                </a:r>
              </a:p>
              <a:p>
                <a:pPr>
                  <a:spcBef>
                    <a:spcPts val="1800"/>
                  </a:spcBef>
                </a:pPr>
                <a:r>
                  <a:rPr lang="en-US" sz="2200" dirty="0"/>
                  <a:t>If s&gt;1, then non-deterministic choice</a:t>
                </a:r>
              </a:p>
              <a:p>
                <a:pPr>
                  <a:spcBef>
                    <a:spcPts val="1800"/>
                  </a:spcBef>
                </a:pPr>
                <a:r>
                  <a:rPr lang="en-US" sz="2200" dirty="0"/>
                  <a:t>Semantically, this is equivalent to choosing </a:t>
                </a:r>
                <a:r>
                  <a:rPr lang="en-US" sz="2200" dirty="0" err="1"/>
                  <a:t>R</a:t>
                </a:r>
                <a:r>
                  <a:rPr lang="en-US" sz="2200" baseline="-25000" dirty="0" err="1"/>
                  <a:t>i</a:t>
                </a:r>
                <a:r>
                  <a:rPr lang="en-US" sz="2200" dirty="0"/>
                  <a:t> </a:t>
                </a:r>
                <a:r>
                  <a:rPr lang="en-US" sz="2200" dirty="0" err="1"/>
                  <a:t>equiprobably</a:t>
                </a:r>
                <a:r>
                  <a:rPr lang="en-US" sz="2200" dirty="0"/>
                  <a:t>!</a:t>
                </a:r>
              </a:p>
              <a:p>
                <a:pPr>
                  <a:spcBef>
                    <a:spcPts val="1800"/>
                  </a:spcBef>
                  <a:spcAft>
                    <a:spcPts val="1200"/>
                  </a:spcAft>
                </a:pPr>
                <a:r>
                  <a:rPr lang="en-US" sz="2200" dirty="0"/>
                  <a:t>Let us now try a different distribution. </a:t>
                </a:r>
              </a:p>
              <a:p>
                <a:pPr>
                  <a:spcBef>
                    <a:spcPts val="1800"/>
                  </a:spcBef>
                  <a:spcAft>
                    <a:spcPts val="1200"/>
                  </a:spcAft>
                </a:pPr>
                <a:r>
                  <a:rPr lang="en-US" sz="2200" dirty="0"/>
                  <a:t>Main idea: chose </a:t>
                </a:r>
                <a:r>
                  <a:rPr lang="en-US" sz="2200" dirty="0" err="1"/>
                  <a:t>R</a:t>
                </a:r>
                <a:r>
                  <a:rPr lang="en-US" sz="2200" baseline="-25000" dirty="0" err="1"/>
                  <a:t>i</a:t>
                </a:r>
                <a:r>
                  <a:rPr lang="en-US" sz="2200" dirty="0"/>
                  <a:t> based on some associated probability p(</a:t>
                </a:r>
                <a:r>
                  <a:rPr lang="en-US" sz="2200" dirty="0" err="1"/>
                  <a:t>R</a:t>
                </a:r>
                <a:r>
                  <a:rPr lang="en-US" sz="2200" baseline="-25000" dirty="0" err="1"/>
                  <a:t>i</a:t>
                </a:r>
                <a:r>
                  <a:rPr lang="en-US" sz="2200" dirty="0" err="1"/>
                  <a:t>,C</a:t>
                </a:r>
                <a:r>
                  <a:rPr lang="en-US" sz="2200" dirty="0"/>
                  <a:t>) defined as the normalization of the corresponding propensity functions f(</a:t>
                </a:r>
                <a:r>
                  <a:rPr lang="en-US" sz="2200" dirty="0" err="1"/>
                  <a:t>R</a:t>
                </a:r>
                <a:r>
                  <a:rPr lang="en-US" sz="2200" baseline="-25000" dirty="0" err="1"/>
                  <a:t>i</a:t>
                </a:r>
                <a:r>
                  <a:rPr lang="en-US" sz="2200" dirty="0" err="1"/>
                  <a:t>,C</a:t>
                </a:r>
                <a:r>
                  <a:rPr lang="en-US" sz="2200" dirty="0"/>
                  <a:t>):</a:t>
                </a:r>
              </a:p>
              <a:p>
                <a:pPr marL="0" indent="0">
                  <a:spcBef>
                    <a:spcPts val="1800"/>
                  </a:spcBef>
                  <a:buNone/>
                </a:pPr>
                <a14:m>
                  <m:oMathPara xmlns:m="http://schemas.openxmlformats.org/officeDocument/2006/math">
                    <m:oMathParaPr>
                      <m:jc m:val="centerGroup"/>
                    </m:oMathParaPr>
                    <m:oMath xmlns:m="http://schemas.openxmlformats.org/officeDocument/2006/math">
                      <m:r>
                        <a:rPr lang="en-US" sz="2600" i="1">
                          <a:latin typeface="Cambria Math"/>
                        </a:rPr>
                        <m:t>𝑝</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a:rPr>
                                <m:t>𝑅</m:t>
                              </m:r>
                            </m:e>
                            <m:sub>
                              <m:r>
                                <a:rPr lang="en-US" sz="2600" i="1">
                                  <a:latin typeface="Cambria Math"/>
                                </a:rPr>
                                <m:t>𝑖</m:t>
                              </m:r>
                            </m:sub>
                          </m:sSub>
                          <m:r>
                            <a:rPr lang="en-US" sz="2600" i="1">
                              <a:latin typeface="Cambria Math"/>
                            </a:rPr>
                            <m:t>,</m:t>
                          </m:r>
                          <m:r>
                            <a:rPr lang="en-US" sz="2600" i="1">
                              <a:latin typeface="Cambria Math"/>
                            </a:rPr>
                            <m:t>𝐶</m:t>
                          </m:r>
                        </m:e>
                      </m:d>
                      <m:r>
                        <a:rPr lang="en-US" sz="2600" i="1">
                          <a:latin typeface="Cambria Math"/>
                        </a:rPr>
                        <m:t>=</m:t>
                      </m:r>
                      <m:f>
                        <m:fPr>
                          <m:ctrlPr>
                            <a:rPr lang="en-US" sz="2600" i="1">
                              <a:latin typeface="Cambria Math" panose="02040503050406030204" pitchFamily="18" charset="0"/>
                            </a:rPr>
                          </m:ctrlPr>
                        </m:fPr>
                        <m:num>
                          <m:r>
                            <a:rPr lang="en-US" sz="2600" i="1">
                              <a:latin typeface="Cambria Math"/>
                            </a:rPr>
                            <m:t>𝑓</m:t>
                          </m:r>
                          <m:r>
                            <a:rPr lang="en-US" sz="2600" i="1">
                              <a:latin typeface="Cambria Math"/>
                            </a:rPr>
                            <m:t>(</m:t>
                          </m:r>
                          <m:sSub>
                            <m:sSubPr>
                              <m:ctrlPr>
                                <a:rPr lang="en-US" sz="2600" i="1">
                                  <a:latin typeface="Cambria Math" panose="02040503050406030204" pitchFamily="18" charset="0"/>
                                </a:rPr>
                              </m:ctrlPr>
                            </m:sSubPr>
                            <m:e>
                              <m:r>
                                <a:rPr lang="en-US" sz="2600" i="1">
                                  <a:latin typeface="Cambria Math"/>
                                </a:rPr>
                                <m:t>𝑅</m:t>
                              </m:r>
                            </m:e>
                            <m:sub>
                              <m:r>
                                <a:rPr lang="en-US" sz="2600" i="1">
                                  <a:latin typeface="Cambria Math"/>
                                </a:rPr>
                                <m:t>𝑖</m:t>
                              </m:r>
                            </m:sub>
                          </m:sSub>
                          <m:r>
                            <a:rPr lang="en-US" sz="2600" i="1">
                              <a:latin typeface="Cambria Math"/>
                            </a:rPr>
                            <m:t>,</m:t>
                          </m:r>
                          <m:r>
                            <a:rPr lang="en-US" sz="2600" i="1">
                              <a:latin typeface="Cambria Math"/>
                            </a:rPr>
                            <m:t>𝐶</m:t>
                          </m:r>
                          <m:r>
                            <a:rPr lang="en-US" sz="2600" i="1">
                              <a:latin typeface="Cambria Math"/>
                            </a:rPr>
                            <m:t>)</m:t>
                          </m:r>
                        </m:num>
                        <m:den>
                          <m:nary>
                            <m:naryPr>
                              <m:chr m:val="∑"/>
                              <m:supHide m:val="on"/>
                              <m:ctrlPr>
                                <a:rPr lang="en-US" sz="2600" i="1">
                                  <a:latin typeface="Cambria Math" panose="02040503050406030204" pitchFamily="18" charset="0"/>
                                </a:rPr>
                              </m:ctrlPr>
                            </m:naryPr>
                            <m:sub>
                              <m:sSup>
                                <m:sSupPr>
                                  <m:ctrlPr>
                                    <a:rPr lang="en-US" sz="2600" i="1">
                                      <a:latin typeface="Cambria Math" panose="02040503050406030204" pitchFamily="18" charset="0"/>
                                    </a:rPr>
                                  </m:ctrlPr>
                                </m:sSupPr>
                                <m:e>
                                  <m:r>
                                    <m:rPr>
                                      <m:brk m:alnAt="7"/>
                                    </m:rPr>
                                    <a:rPr lang="en-US" sz="2600" i="1">
                                      <a:latin typeface="Cambria Math"/>
                                    </a:rPr>
                                    <m:t>𝑅</m:t>
                                  </m:r>
                                </m:e>
                                <m:sup>
                                  <m:r>
                                    <a:rPr lang="en-US" sz="2600" i="1">
                                      <a:latin typeface="Cambria Math"/>
                                    </a:rPr>
                                    <m:t>′</m:t>
                                  </m:r>
                                </m:sup>
                              </m:sSup>
                              <m:r>
                                <a:rPr lang="en-US" sz="2600" i="1">
                                  <a:latin typeface="Cambria Math"/>
                                </a:rPr>
                                <m:t>∈</m:t>
                              </m:r>
                              <m:r>
                                <a:rPr lang="en-US" sz="2600" i="1">
                                  <a:latin typeface="Cambria Math"/>
                                </a:rPr>
                                <m:t>𝐴𝑝𝑝𝑙𝑖𝑐𝑎𝑏𝑙𝑒</m:t>
                              </m:r>
                              <m:r>
                                <a:rPr lang="en-US" sz="2600" i="1">
                                  <a:latin typeface="Cambria Math"/>
                                </a:rPr>
                                <m:t>(</m:t>
                              </m:r>
                              <m:r>
                                <m:rPr>
                                  <m:sty m:val="p"/>
                                </m:rPr>
                                <a:rPr lang="en-US" sz="2600">
                                  <a:latin typeface="Cambria Math"/>
                                </a:rPr>
                                <m:t>Π</m:t>
                              </m:r>
                              <m:r>
                                <a:rPr lang="en-US" sz="2600" i="1">
                                  <a:latin typeface="Cambria Math"/>
                                </a:rPr>
                                <m:t>, </m:t>
                              </m:r>
                              <m:r>
                                <a:rPr lang="en-US" sz="2600" i="1">
                                  <a:latin typeface="Cambria Math"/>
                                </a:rPr>
                                <m:t>𝐶</m:t>
                              </m:r>
                              <m:r>
                                <a:rPr lang="en-US" sz="2600" i="1">
                                  <a:latin typeface="Cambria Math"/>
                                </a:rPr>
                                <m:t>, </m:t>
                              </m:r>
                              <m:r>
                                <a:rPr lang="en-US" sz="2600" i="1">
                                  <a:latin typeface="Cambria Math"/>
                                </a:rPr>
                                <m:t>𝛿</m:t>
                              </m:r>
                              <m:r>
                                <a:rPr lang="en-US" sz="2600" i="1">
                                  <a:latin typeface="Cambria Math"/>
                                </a:rPr>
                                <m:t>)</m:t>
                              </m:r>
                            </m:sub>
                            <m:sup/>
                            <m:e>
                              <m:r>
                                <a:rPr lang="en-US" sz="2600" i="1">
                                  <a:latin typeface="Cambria Math"/>
                                </a:rPr>
                                <m:t>𝑓</m:t>
                              </m:r>
                              <m:r>
                                <a:rPr lang="en-US" sz="2600" i="1">
                                  <a:latin typeface="Cambria Math"/>
                                </a:rPr>
                                <m:t>(</m:t>
                              </m:r>
                              <m:sSup>
                                <m:sSupPr>
                                  <m:ctrlPr>
                                    <a:rPr lang="en-US" sz="2600" i="1">
                                      <a:latin typeface="Cambria Math" panose="02040503050406030204" pitchFamily="18" charset="0"/>
                                    </a:rPr>
                                  </m:ctrlPr>
                                </m:sSupPr>
                                <m:e>
                                  <m:r>
                                    <a:rPr lang="en-US" sz="2600" i="1">
                                      <a:latin typeface="Cambria Math"/>
                                    </a:rPr>
                                    <m:t>𝑅</m:t>
                                  </m:r>
                                </m:e>
                                <m:sup>
                                  <m:r>
                                    <a:rPr lang="en-US" sz="2600" i="1">
                                      <a:latin typeface="Cambria Math"/>
                                    </a:rPr>
                                    <m:t>′</m:t>
                                  </m:r>
                                </m:sup>
                              </m:sSup>
                              <m:r>
                                <a:rPr lang="en-US" sz="2600" i="1">
                                  <a:latin typeface="Cambria Math"/>
                                </a:rPr>
                                <m:t>,</m:t>
                              </m:r>
                              <m:r>
                                <a:rPr lang="en-US" sz="2600" i="1">
                                  <a:latin typeface="Cambria Math"/>
                                </a:rPr>
                                <m:t>𝐶</m:t>
                              </m:r>
                              <m:r>
                                <a:rPr lang="en-US" sz="2600" i="1">
                                  <a:latin typeface="Cambria Math"/>
                                </a:rPr>
                                <m:t>)</m:t>
                              </m:r>
                            </m:e>
                          </m:nary>
                        </m:den>
                      </m:f>
                    </m:oMath>
                  </m:oMathPara>
                </a14:m>
                <a:endParaRPr lang="en-US" dirty="0"/>
              </a:p>
              <a:p>
                <a:pPr>
                  <a:spcBef>
                    <a:spcPts val="1800"/>
                  </a:spcBef>
                </a:pPr>
                <a:r>
                  <a:rPr lang="en-US" sz="2200" dirty="0"/>
                  <a:t>This permits to </a:t>
                </a:r>
                <a:r>
                  <a:rPr lang="en-US" sz="2200" dirty="0" smtClean="0"/>
                  <a:t>add probabilistic evolution to any P system.</a:t>
                </a:r>
                <a:endParaRPr lang="en-US" sz="2200"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blipFill>
                <a:blip r:embed="rId2"/>
                <a:stretch>
                  <a:fillRect l="-323" t="-830"/>
                </a:stretch>
              </a:blipFill>
            </p:spPr>
            <p:txBody>
              <a:bodyPr/>
              <a:lstStyle/>
              <a:p>
                <a:r>
                  <a:rPr lang="en-US">
                    <a:noFill/>
                  </a:rPr>
                  <a:t> </a:t>
                </a:r>
              </a:p>
            </p:txBody>
          </p:sp>
        </mc:Fallback>
      </mc:AlternateContent>
    </p:spTree>
    <p:extLst>
      <p:ext uri="{BB962C8B-B14F-4D97-AF65-F5344CB8AC3E}">
        <p14:creationId xmlns:p14="http://schemas.microsoft.com/office/powerpoint/2010/main" val="254905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dirty="0"/>
              <a:t>P systems</a:t>
            </a:r>
          </a:p>
        </p:txBody>
      </p:sp>
      <p:grpSp>
        <p:nvGrpSpPr>
          <p:cNvPr id="143363" name="Group 3"/>
          <p:cNvGrpSpPr>
            <a:grpSpLocks/>
          </p:cNvGrpSpPr>
          <p:nvPr/>
        </p:nvGrpSpPr>
        <p:grpSpPr bwMode="auto">
          <a:xfrm>
            <a:off x="2927350" y="2060575"/>
            <a:ext cx="6840538" cy="4248150"/>
            <a:chOff x="884" y="1298"/>
            <a:chExt cx="4309" cy="2676"/>
          </a:xfrm>
        </p:grpSpPr>
        <p:sp>
          <p:nvSpPr>
            <p:cNvPr id="143364" name="AutoShape 4"/>
            <p:cNvSpPr>
              <a:spLocks noChangeArrowheads="1"/>
            </p:cNvSpPr>
            <p:nvPr/>
          </p:nvSpPr>
          <p:spPr bwMode="auto">
            <a:xfrm>
              <a:off x="884" y="1298"/>
              <a:ext cx="4309" cy="26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5" name="AutoShape 5"/>
            <p:cNvSpPr>
              <a:spLocks noChangeArrowheads="1"/>
            </p:cNvSpPr>
            <p:nvPr/>
          </p:nvSpPr>
          <p:spPr bwMode="auto">
            <a:xfrm>
              <a:off x="1202" y="1706"/>
              <a:ext cx="1723" cy="195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6" name="AutoShape 6"/>
            <p:cNvSpPr>
              <a:spLocks noChangeArrowheads="1"/>
            </p:cNvSpPr>
            <p:nvPr/>
          </p:nvSpPr>
          <p:spPr bwMode="auto">
            <a:xfrm>
              <a:off x="3288" y="1752"/>
              <a:ext cx="1588" cy="19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7" name="AutoShape 7"/>
            <p:cNvSpPr>
              <a:spLocks noChangeArrowheads="1"/>
            </p:cNvSpPr>
            <p:nvPr/>
          </p:nvSpPr>
          <p:spPr bwMode="auto">
            <a:xfrm>
              <a:off x="1519" y="1979"/>
              <a:ext cx="1089" cy="58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8" name="AutoShape 8"/>
            <p:cNvSpPr>
              <a:spLocks noChangeArrowheads="1"/>
            </p:cNvSpPr>
            <p:nvPr/>
          </p:nvSpPr>
          <p:spPr bwMode="auto">
            <a:xfrm>
              <a:off x="1519" y="2931"/>
              <a:ext cx="1089" cy="54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369" name="Text Box 9"/>
          <p:cNvSpPr txBox="1">
            <a:spLocks noChangeArrowheads="1"/>
          </p:cNvSpPr>
          <p:nvPr/>
        </p:nvSpPr>
        <p:spPr bwMode="auto">
          <a:xfrm>
            <a:off x="4132263" y="6324600"/>
            <a:ext cx="15424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Environment</a:t>
            </a:r>
          </a:p>
        </p:txBody>
      </p:sp>
      <p:sp>
        <p:nvSpPr>
          <p:cNvPr id="143370" name="Text Box 10"/>
          <p:cNvSpPr txBox="1">
            <a:spLocks noChangeArrowheads="1"/>
          </p:cNvSpPr>
          <p:nvPr/>
        </p:nvSpPr>
        <p:spPr bwMode="auto">
          <a:xfrm>
            <a:off x="7175507" y="2708275"/>
            <a:ext cx="13051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Membrane</a:t>
            </a:r>
          </a:p>
        </p:txBody>
      </p:sp>
      <p:sp>
        <p:nvSpPr>
          <p:cNvPr id="143376" name="Text Box 16"/>
          <p:cNvSpPr txBox="1">
            <a:spLocks noChangeArrowheads="1"/>
          </p:cNvSpPr>
          <p:nvPr/>
        </p:nvSpPr>
        <p:spPr bwMode="auto">
          <a:xfrm>
            <a:off x="4151313" y="32845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ab</a:t>
            </a:r>
          </a:p>
        </p:txBody>
      </p:sp>
      <p:sp>
        <p:nvSpPr>
          <p:cNvPr id="143377" name="Text Box 17"/>
          <p:cNvSpPr txBox="1">
            <a:spLocks noChangeArrowheads="1"/>
          </p:cNvSpPr>
          <p:nvPr/>
        </p:nvSpPr>
        <p:spPr bwMode="auto">
          <a:xfrm>
            <a:off x="3482982" y="4164013"/>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43378" name="Text Box 18"/>
          <p:cNvSpPr txBox="1">
            <a:spLocks noChangeArrowheads="1"/>
          </p:cNvSpPr>
          <p:nvPr/>
        </p:nvSpPr>
        <p:spPr bwMode="auto">
          <a:xfrm>
            <a:off x="6148388" y="2076457"/>
            <a:ext cx="546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eaa</a:t>
            </a:r>
          </a:p>
        </p:txBody>
      </p:sp>
      <p:sp>
        <p:nvSpPr>
          <p:cNvPr id="143379" name="Text Box 19"/>
          <p:cNvSpPr txBox="1">
            <a:spLocks noChangeArrowheads="1"/>
          </p:cNvSpPr>
          <p:nvPr/>
        </p:nvSpPr>
        <p:spPr bwMode="auto">
          <a:xfrm>
            <a:off x="7083425" y="5387975"/>
            <a:ext cx="316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sp>
        <p:nvSpPr>
          <p:cNvPr id="143380" name="Text Box 20"/>
          <p:cNvSpPr txBox="1">
            <a:spLocks noChangeArrowheads="1"/>
          </p:cNvSpPr>
          <p:nvPr/>
        </p:nvSpPr>
        <p:spPr bwMode="auto">
          <a:xfrm>
            <a:off x="4367220" y="3716338"/>
            <a:ext cx="1311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(a,out;c,in)</a:t>
            </a:r>
          </a:p>
        </p:txBody>
      </p:sp>
      <p:sp>
        <p:nvSpPr>
          <p:cNvPr id="143381" name="Text Box 21"/>
          <p:cNvSpPr txBox="1">
            <a:spLocks noChangeArrowheads="1"/>
          </p:cNvSpPr>
          <p:nvPr/>
        </p:nvSpPr>
        <p:spPr bwMode="auto">
          <a:xfrm>
            <a:off x="7680332" y="2205038"/>
            <a:ext cx="18774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d-&gt;a</a:t>
            </a:r>
            <a:r>
              <a:rPr lang="en-US" baseline="-25000"/>
              <a:t>in2</a:t>
            </a:r>
            <a:r>
              <a:rPr lang="en-US"/>
              <a:t>a</a:t>
            </a:r>
            <a:r>
              <a:rPr lang="en-US" baseline="-25000"/>
              <a:t>in</a:t>
            </a:r>
            <a:r>
              <a:rPr lang="en-US"/>
              <a:t>r</a:t>
            </a:r>
            <a:r>
              <a:rPr lang="en-US" baseline="-25000"/>
              <a:t>out</a:t>
            </a:r>
            <a:r>
              <a:rPr lang="en-US"/>
              <a:t>e</a:t>
            </a:r>
            <a:r>
              <a:rPr lang="en-US" baseline="-25000"/>
              <a:t>here</a:t>
            </a:r>
          </a:p>
        </p:txBody>
      </p:sp>
      <p:sp>
        <p:nvSpPr>
          <p:cNvPr id="143382" name="Text Box 22"/>
          <p:cNvSpPr txBox="1">
            <a:spLocks noChangeArrowheads="1"/>
          </p:cNvSpPr>
          <p:nvPr/>
        </p:nvSpPr>
        <p:spPr bwMode="auto">
          <a:xfrm>
            <a:off x="5087945" y="4221163"/>
            <a:ext cx="1004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ac-&gt;d</a:t>
            </a:r>
            <a:r>
              <a:rPr lang="en-US" baseline="-25000"/>
              <a:t>out</a:t>
            </a:r>
          </a:p>
        </p:txBody>
      </p:sp>
      <p:sp>
        <p:nvSpPr>
          <p:cNvPr id="143383" name="Text Box 23"/>
          <p:cNvSpPr txBox="1">
            <a:spLocks noChangeArrowheads="1"/>
          </p:cNvSpPr>
          <p:nvPr/>
        </p:nvSpPr>
        <p:spPr bwMode="auto">
          <a:xfrm>
            <a:off x="4008438" y="32845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43384" name="Text Box 24"/>
          <p:cNvSpPr txBox="1">
            <a:spLocks noChangeArrowheads="1"/>
          </p:cNvSpPr>
          <p:nvPr/>
        </p:nvSpPr>
        <p:spPr bwMode="auto">
          <a:xfrm>
            <a:off x="3482975" y="4451357"/>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43385" name="Text Box 25"/>
          <p:cNvSpPr txBox="1">
            <a:spLocks noChangeArrowheads="1"/>
          </p:cNvSpPr>
          <p:nvPr/>
        </p:nvSpPr>
        <p:spPr bwMode="auto">
          <a:xfrm>
            <a:off x="5591175" y="2060575"/>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43386" name="Text Box 26"/>
          <p:cNvSpPr txBox="1">
            <a:spLocks noChangeArrowheads="1"/>
          </p:cNvSpPr>
          <p:nvPr/>
        </p:nvSpPr>
        <p:spPr bwMode="auto">
          <a:xfrm>
            <a:off x="5859463" y="2076450"/>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43387" name="Text Box 27"/>
          <p:cNvSpPr txBox="1">
            <a:spLocks noChangeArrowheads="1"/>
          </p:cNvSpPr>
          <p:nvPr/>
        </p:nvSpPr>
        <p:spPr bwMode="auto">
          <a:xfrm>
            <a:off x="6219825" y="2651132"/>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43388" name="Text Box 28"/>
          <p:cNvSpPr txBox="1">
            <a:spLocks noChangeArrowheads="1"/>
          </p:cNvSpPr>
          <p:nvPr/>
        </p:nvSpPr>
        <p:spPr bwMode="auto">
          <a:xfrm>
            <a:off x="6940550" y="1643063"/>
            <a:ext cx="279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a:t>
            </a:r>
          </a:p>
        </p:txBody>
      </p:sp>
      <p:sp>
        <p:nvSpPr>
          <p:cNvPr id="143389" name="Text Box 29"/>
          <p:cNvSpPr txBox="1">
            <a:spLocks noChangeArrowheads="1"/>
          </p:cNvSpPr>
          <p:nvPr/>
        </p:nvSpPr>
        <p:spPr bwMode="auto">
          <a:xfrm>
            <a:off x="7011988" y="308451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43390" name="Text Box 30"/>
          <p:cNvSpPr txBox="1">
            <a:spLocks noChangeArrowheads="1"/>
          </p:cNvSpPr>
          <p:nvPr/>
        </p:nvSpPr>
        <p:spPr bwMode="auto">
          <a:xfrm>
            <a:off x="9172575" y="5892800"/>
            <a:ext cx="284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143391" name="Text Box 31"/>
          <p:cNvSpPr txBox="1">
            <a:spLocks noChangeArrowheads="1"/>
          </p:cNvSpPr>
          <p:nvPr/>
        </p:nvSpPr>
        <p:spPr bwMode="auto">
          <a:xfrm>
            <a:off x="8759825" y="544512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143392" name="Text Box 32"/>
          <p:cNvSpPr txBox="1">
            <a:spLocks noChangeArrowheads="1"/>
          </p:cNvSpPr>
          <p:nvPr/>
        </p:nvSpPr>
        <p:spPr bwMode="auto">
          <a:xfrm>
            <a:off x="5735638" y="5445132"/>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143393" name="Text Box 33"/>
          <p:cNvSpPr txBox="1">
            <a:spLocks noChangeArrowheads="1"/>
          </p:cNvSpPr>
          <p:nvPr/>
        </p:nvSpPr>
        <p:spPr bwMode="auto">
          <a:xfrm>
            <a:off x="5375275" y="5229225"/>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143394" name="Text Box 34"/>
          <p:cNvSpPr txBox="1">
            <a:spLocks noChangeArrowheads="1"/>
          </p:cNvSpPr>
          <p:nvPr/>
        </p:nvSpPr>
        <p:spPr bwMode="auto">
          <a:xfrm>
            <a:off x="5375282" y="314166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143395" name="Text Box 35"/>
          <p:cNvSpPr txBox="1">
            <a:spLocks noChangeArrowheads="1"/>
          </p:cNvSpPr>
          <p:nvPr/>
        </p:nvSpPr>
        <p:spPr bwMode="auto">
          <a:xfrm>
            <a:off x="7227888" y="308451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43396" name="Text Box 36"/>
          <p:cNvSpPr txBox="1">
            <a:spLocks noChangeArrowheads="1"/>
          </p:cNvSpPr>
          <p:nvPr/>
        </p:nvSpPr>
        <p:spPr bwMode="auto">
          <a:xfrm>
            <a:off x="4779963" y="2651132"/>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3" name="Rectangle à coins arrondis 2"/>
          <p:cNvSpPr/>
          <p:nvPr/>
        </p:nvSpPr>
        <p:spPr>
          <a:xfrm>
            <a:off x="479376" y="1643226"/>
            <a:ext cx="1636340" cy="626194"/>
          </a:xfrm>
          <a:prstGeom prst="roundRect">
            <a:avLst/>
          </a:prstGeom>
          <a:solidFill>
            <a:schemeClr val="accent1">
              <a:lumMod val="40000"/>
              <a:lumOff val="6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Multiple compartments</a:t>
            </a:r>
          </a:p>
        </p:txBody>
      </p:sp>
      <p:sp>
        <p:nvSpPr>
          <p:cNvPr id="34" name="Rectangle à coins arrondis 33"/>
          <p:cNvSpPr/>
          <p:nvPr/>
        </p:nvSpPr>
        <p:spPr>
          <a:xfrm>
            <a:off x="479376" y="5628488"/>
            <a:ext cx="1636340" cy="626194"/>
          </a:xfrm>
          <a:prstGeom prst="roundRect">
            <a:avLst/>
          </a:prstGeom>
          <a:solidFill>
            <a:schemeClr val="accent1">
              <a:lumMod val="40000"/>
              <a:lumOff val="6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Objects</a:t>
            </a:r>
          </a:p>
        </p:txBody>
      </p:sp>
      <p:sp>
        <p:nvSpPr>
          <p:cNvPr id="35" name="Rectangle à coins arrondis 34"/>
          <p:cNvSpPr/>
          <p:nvPr/>
        </p:nvSpPr>
        <p:spPr>
          <a:xfrm>
            <a:off x="10056813" y="1643063"/>
            <a:ext cx="1636340" cy="626194"/>
          </a:xfrm>
          <a:prstGeom prst="roundRect">
            <a:avLst/>
          </a:prstGeom>
          <a:solidFill>
            <a:schemeClr val="accent1">
              <a:lumMod val="40000"/>
              <a:lumOff val="6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Local processing</a:t>
            </a:r>
          </a:p>
        </p:txBody>
      </p:sp>
      <p:sp>
        <p:nvSpPr>
          <p:cNvPr id="36" name="Rectangle à coins arrondis 35"/>
          <p:cNvSpPr/>
          <p:nvPr/>
        </p:nvSpPr>
        <p:spPr>
          <a:xfrm>
            <a:off x="10056813" y="5615642"/>
            <a:ext cx="1780356" cy="636117"/>
          </a:xfrm>
          <a:prstGeom prst="roundRect">
            <a:avLst/>
          </a:prstGeom>
          <a:solidFill>
            <a:schemeClr val="accent1">
              <a:lumMod val="40000"/>
              <a:lumOff val="6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Communication</a:t>
            </a:r>
          </a:p>
        </p:txBody>
      </p:sp>
    </p:spTree>
    <p:extLst>
      <p:ext uri="{BB962C8B-B14F-4D97-AF65-F5344CB8AC3E}">
        <p14:creationId xmlns:p14="http://schemas.microsoft.com/office/powerpoint/2010/main" val="1605729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5" grpId="0" animBg="1"/>
      <p:bldP spid="36"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Strategies for computing </a:t>
            </a:r>
            <a:r>
              <a:rPr lang="en-US" i="1" dirty="0" smtClean="0"/>
              <a:t>f(R,C)</a:t>
            </a:r>
            <a:endParaRPr lang="fr-FR" i="1" baseline="-25000"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a:xfrm>
                <a:off x="1825752" y="1527048"/>
                <a:ext cx="8503920" cy="4949952"/>
              </a:xfrm>
            </p:spPr>
            <p:txBody>
              <a:bodyPr>
                <a:normAutofit fontScale="55000" lnSpcReduction="20000"/>
              </a:bodyPr>
              <a:lstStyle/>
              <a:p>
                <a:r>
                  <a:rPr lang="en-US" dirty="0" smtClean="0"/>
                  <a:t>Constant: </a:t>
                </a:r>
                <a:r>
                  <a:rPr lang="en-US" dirty="0"/>
                  <a:t>each rule </a:t>
                </a:r>
                <a:r>
                  <a:rPr lang="en-US" i="1" dirty="0"/>
                  <a:t>r </a:t>
                </a:r>
                <a:r>
                  <a:rPr lang="en-US" dirty="0"/>
                  <a:t>from </a:t>
                </a:r>
                <a:r>
                  <a:rPr lang="en-US" i="1" dirty="0"/>
                  <a:t>R </a:t>
                </a:r>
                <a:r>
                  <a:rPr lang="en-US" dirty="0"/>
                  <a:t>has a constant contribution to </a:t>
                </a:r>
                <a:r>
                  <a:rPr lang="en-US" i="1" dirty="0"/>
                  <a:t>f </a:t>
                </a:r>
                <a:r>
                  <a:rPr lang="en-US" dirty="0" smtClean="0"/>
                  <a:t>and equal to </a:t>
                </a:r>
                <a:r>
                  <a:rPr lang="en-US" dirty="0" err="1" smtClean="0"/>
                  <a:t>c</a:t>
                </a:r>
                <a:r>
                  <a:rPr lang="en-US" baseline="-25000" dirty="0" err="1" smtClean="0"/>
                  <a:t>r</a:t>
                </a:r>
                <a:r>
                  <a:rPr lang="en-US" dirty="0" smtClean="0"/>
                  <a:t>: </a:t>
                </a:r>
                <a:r>
                  <a:rPr lang="en-US" b="0" i="1" dirty="0" smtClean="0">
                    <a:latin typeface="Cambria Math"/>
                  </a:rPr>
                  <a:t/>
                </a:r>
                <a:br>
                  <a:rPr lang="en-US" b="0" i="1" dirty="0" smtClean="0">
                    <a:latin typeface="Cambria Math"/>
                  </a:rPr>
                </a:b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𝑅</m:t>
                        </m:r>
                        <m:r>
                          <a:rPr lang="en-US" b="0" i="1" smtClean="0">
                            <a:latin typeface="Cambria Math"/>
                          </a:rPr>
                          <m:t>,</m:t>
                        </m:r>
                        <m:r>
                          <a:rPr lang="en-US" b="0" i="1" smtClean="0">
                            <a:latin typeface="Cambria Math"/>
                          </a:rPr>
                          <m:t>𝐶</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𝑟</m:t>
                        </m:r>
                        <m:r>
                          <a:rPr lang="en-US" b="0" i="1" smtClean="0">
                            <a:latin typeface="Cambria Math"/>
                          </a:rPr>
                          <m:t>∈</m:t>
                        </m:r>
                        <m:r>
                          <m:rPr>
                            <m:sty m:val="p"/>
                          </m:rPr>
                          <a:rPr lang="en-US" b="0" i="1" smtClean="0">
                            <a:latin typeface="Cambria Math"/>
                          </a:rPr>
                          <m:t>R</m:t>
                        </m:r>
                      </m:sub>
                      <m:sup/>
                      <m:e>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𝑟</m:t>
                            </m:r>
                          </m:sub>
                        </m:sSub>
                      </m:e>
                    </m:nary>
                  </m:oMath>
                </a14:m>
                <a:endParaRPr lang="en-US" dirty="0" smtClean="0"/>
              </a:p>
              <a:p>
                <a:r>
                  <a:rPr lang="en-US" dirty="0" smtClean="0"/>
                  <a:t>Multiplicity-dependent: </a:t>
                </a:r>
                <a:r>
                  <a:rPr lang="en-US" dirty="0"/>
                  <a:t>each rule </a:t>
                </a:r>
                <a:r>
                  <a:rPr lang="en-US" i="1" dirty="0"/>
                  <a:t>r </a:t>
                </a:r>
                <a:r>
                  <a:rPr lang="en-US" dirty="0"/>
                  <a:t>from </a:t>
                </a:r>
                <a:r>
                  <a:rPr lang="en-US" i="1" dirty="0"/>
                  <a:t>R </a:t>
                </a:r>
                <a:r>
                  <a:rPr lang="en-US" dirty="0"/>
                  <a:t>has a contribution </a:t>
                </a:r>
                <a:r>
                  <a:rPr lang="en-US" dirty="0" smtClean="0"/>
                  <a:t>to </a:t>
                </a:r>
                <a:r>
                  <a:rPr lang="en-US" i="1" dirty="0" smtClean="0"/>
                  <a:t>f </a:t>
                </a:r>
                <a:r>
                  <a:rPr lang="en-US" dirty="0"/>
                  <a:t>proportional to the number of times this rule can be applied and to </a:t>
                </a:r>
                <a:r>
                  <a:rPr lang="en-US" dirty="0" smtClean="0"/>
                  <a:t>a stochastic </a:t>
                </a:r>
                <a:r>
                  <a:rPr lang="en-US" dirty="0"/>
                  <a:t>constant </a:t>
                </a:r>
                <a:r>
                  <a:rPr lang="en-US" i="1" dirty="0" err="1"/>
                  <a:t>c</a:t>
                </a:r>
                <a:r>
                  <a:rPr lang="en-US" i="1" baseline="-25000" dirty="0" err="1"/>
                  <a:t>r</a:t>
                </a:r>
                <a:r>
                  <a:rPr lang="en-US" i="1" dirty="0"/>
                  <a:t> </a:t>
                </a:r>
                <a:r>
                  <a:rPr lang="en-US" dirty="0"/>
                  <a:t>that only depends on </a:t>
                </a:r>
                <a:r>
                  <a:rPr lang="en-US" i="1" dirty="0" smtClean="0"/>
                  <a:t>r:</a:t>
                </a:r>
                <a:endParaRPr lang="en-US"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𝑁</m:t>
                          </m:r>
                        </m:e>
                        <m:sub>
                          <m:r>
                            <a:rPr lang="en-US" b="0" i="1" smtClean="0">
                              <a:latin typeface="Cambria Math"/>
                            </a:rPr>
                            <m:t>𝑟</m:t>
                          </m:r>
                        </m:sub>
                      </m:sSub>
                      <m:d>
                        <m:dPr>
                          <m:ctrlPr>
                            <a:rPr lang="en-US" b="0" i="1" smtClean="0">
                              <a:latin typeface="Cambria Math" panose="02040503050406030204" pitchFamily="18" charset="0"/>
                            </a:rPr>
                          </m:ctrlPr>
                        </m:dPr>
                        <m:e>
                          <m:r>
                            <a:rPr lang="en-US" b="0" i="1" smtClean="0">
                              <a:latin typeface="Cambria Math"/>
                            </a:rPr>
                            <m:t>𝐶</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𝑥</m:t>
                              </m:r>
                              <m:r>
                                <a:rPr lang="en-US" b="0" i="1" smtClean="0">
                                  <a:latin typeface="Cambria Math"/>
                                </a:rPr>
                                <m:t>∈</m:t>
                              </m:r>
                              <m:r>
                                <a:rPr lang="en-US" b="0" i="1" smtClean="0">
                                  <a:latin typeface="Cambria Math"/>
                                </a:rPr>
                                <m:t>𝑙h𝑠</m:t>
                              </m:r>
                              <m:r>
                                <a:rPr lang="en-US" b="0" i="1" smtClean="0">
                                  <a:latin typeface="Cambria Math"/>
                                </a:rPr>
                                <m:t>(</m:t>
                              </m:r>
                              <m:r>
                                <a:rPr lang="en-US" b="0" i="1" smtClean="0">
                                  <a:latin typeface="Cambria Math"/>
                                </a:rPr>
                                <m:t>𝑟</m:t>
                              </m:r>
                              <m:r>
                                <a:rPr lang="en-US" b="0" i="1" smtClean="0">
                                  <a:latin typeface="Cambria Math"/>
                                </a:rPr>
                                <m:t>)</m:t>
                              </m:r>
                            </m:lim>
                          </m:limLow>
                        </m:fName>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a:rPr>
                                            <m:t>𝐶</m:t>
                                          </m:r>
                                        </m:e>
                                      </m:d>
                                    </m:e>
                                    <m:sub>
                                      <m:r>
                                        <a:rPr lang="en-US" b="0" i="1" smtClean="0">
                                          <a:latin typeface="Cambria Math"/>
                                        </a:rPr>
                                        <m:t>𝑥</m:t>
                                      </m:r>
                                    </m:sub>
                                  </m:sSub>
                                </m:num>
                                <m:den>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a:rPr>
                                            <m:t>𝑙h𝑠</m:t>
                                          </m:r>
                                          <m:d>
                                            <m:dPr>
                                              <m:ctrlPr>
                                                <a:rPr lang="en-US" b="0" i="1" smtClean="0">
                                                  <a:latin typeface="Cambria Math" panose="02040503050406030204" pitchFamily="18" charset="0"/>
                                                </a:rPr>
                                              </m:ctrlPr>
                                            </m:dPr>
                                            <m:e>
                                              <m:r>
                                                <a:rPr lang="en-US" b="0" i="1" smtClean="0">
                                                  <a:latin typeface="Cambria Math"/>
                                                </a:rPr>
                                                <m:t>𝑟</m:t>
                                              </m:r>
                                            </m:e>
                                          </m:d>
                                        </m:e>
                                      </m:d>
                                    </m:e>
                                    <m:sub>
                                      <m:r>
                                        <a:rPr lang="en-US" b="0" i="1" smtClean="0">
                                          <a:latin typeface="Cambria Math"/>
                                        </a:rPr>
                                        <m:t>𝑥</m:t>
                                      </m:r>
                                    </m:sub>
                                  </m:sSub>
                                </m:den>
                              </m:f>
                            </m:e>
                          </m:d>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a:rPr>
                        <m:t>𝑓</m:t>
                      </m:r>
                      <m:d>
                        <m:dPr>
                          <m:ctrlPr>
                            <a:rPr lang="en-US" b="0" i="1" dirty="0" smtClean="0">
                              <a:latin typeface="Cambria Math" panose="02040503050406030204" pitchFamily="18" charset="0"/>
                            </a:rPr>
                          </m:ctrlPr>
                        </m:dPr>
                        <m:e>
                          <m:r>
                            <a:rPr lang="en-US" b="0" i="1" dirty="0" smtClean="0">
                              <a:latin typeface="Cambria Math"/>
                            </a:rPr>
                            <m:t>𝑅</m:t>
                          </m:r>
                          <m:r>
                            <a:rPr lang="en-US" b="0" i="1" dirty="0" smtClean="0">
                              <a:latin typeface="Cambria Math"/>
                            </a:rPr>
                            <m:t>,</m:t>
                          </m:r>
                          <m:r>
                            <a:rPr lang="en-US" b="0" i="1" dirty="0" smtClean="0">
                              <a:latin typeface="Cambria Math"/>
                            </a:rPr>
                            <m:t>𝐶</m:t>
                          </m:r>
                        </m:e>
                      </m:d>
                      <m:r>
                        <a:rPr lang="en-US" b="0" i="1" dirty="0" smtClean="0">
                          <a:latin typeface="Cambria Math"/>
                        </a:rPr>
                        <m:t>=</m:t>
                      </m:r>
                      <m:nary>
                        <m:naryPr>
                          <m:chr m:val="∏"/>
                          <m:supHide m:val="on"/>
                          <m:ctrlPr>
                            <a:rPr lang="en-US" b="0" i="1" dirty="0" smtClean="0">
                              <a:latin typeface="Cambria Math" panose="02040503050406030204" pitchFamily="18" charset="0"/>
                            </a:rPr>
                          </m:ctrlPr>
                        </m:naryPr>
                        <m:sub>
                          <m:r>
                            <a:rPr lang="en-US" b="0" i="1" dirty="0" smtClean="0">
                              <a:latin typeface="Cambria Math"/>
                            </a:rPr>
                            <m:t>𝑟</m:t>
                          </m:r>
                          <m:r>
                            <a:rPr lang="en-US" b="0" i="1" dirty="0" smtClean="0">
                              <a:latin typeface="Cambria Math"/>
                            </a:rPr>
                            <m:t>∈</m:t>
                          </m:r>
                          <m:r>
                            <a:rPr lang="en-US" b="0" i="1" dirty="0" smtClean="0">
                              <a:latin typeface="Cambria Math"/>
                            </a:rPr>
                            <m:t>𝑅</m:t>
                          </m:r>
                        </m:sub>
                        <m:sup/>
                        <m:e>
                          <m:sSub>
                            <m:sSubPr>
                              <m:ctrlPr>
                                <a:rPr lang="en-US" b="0" i="1" dirty="0" smtClean="0">
                                  <a:latin typeface="Cambria Math" panose="02040503050406030204" pitchFamily="18" charset="0"/>
                                </a:rPr>
                              </m:ctrlPr>
                            </m:sSubPr>
                            <m:e>
                              <m:r>
                                <a:rPr lang="en-US" b="0" i="1" dirty="0" smtClean="0">
                                  <a:latin typeface="Cambria Math"/>
                                </a:rPr>
                                <m:t>𝑐</m:t>
                              </m:r>
                            </m:e>
                            <m:sub>
                              <m:r>
                                <a:rPr lang="en-US" b="0" i="1" dirty="0" smtClean="0">
                                  <a:latin typeface="Cambria Math"/>
                                </a:rPr>
                                <m:t>𝑟</m:t>
                              </m:r>
                            </m:sub>
                          </m:sSub>
                          <m:sSub>
                            <m:sSubPr>
                              <m:ctrlPr>
                                <a:rPr lang="en-US" b="0" i="1" dirty="0" smtClean="0">
                                  <a:latin typeface="Cambria Math" panose="02040503050406030204" pitchFamily="18" charset="0"/>
                                </a:rPr>
                              </m:ctrlPr>
                            </m:sSubPr>
                            <m:e>
                              <m:r>
                                <a:rPr lang="en-US" b="0" i="1" dirty="0" smtClean="0">
                                  <a:latin typeface="Cambria Math"/>
                                </a:rPr>
                                <m:t>𝑁</m:t>
                              </m:r>
                            </m:e>
                            <m:sub>
                              <m:r>
                                <a:rPr lang="en-US" b="0" i="1" dirty="0" smtClean="0">
                                  <a:latin typeface="Cambria Math"/>
                                </a:rPr>
                                <m:t>𝑟</m:t>
                              </m:r>
                            </m:sub>
                          </m:sSub>
                          <m:r>
                            <a:rPr lang="en-US" b="0" i="1" dirty="0" smtClean="0">
                              <a:latin typeface="Cambria Math"/>
                            </a:rPr>
                            <m:t>(</m:t>
                          </m:r>
                          <m:r>
                            <a:rPr lang="en-US" b="0" i="1" dirty="0" smtClean="0">
                              <a:latin typeface="Cambria Math"/>
                            </a:rPr>
                            <m:t>𝐶</m:t>
                          </m:r>
                          <m:r>
                            <a:rPr lang="en-US" b="0" i="1" dirty="0" smtClean="0">
                              <a:latin typeface="Cambria Math"/>
                            </a:rPr>
                            <m:t>)</m:t>
                          </m:r>
                        </m:e>
                      </m:nary>
                    </m:oMath>
                  </m:oMathPara>
                </a14:m>
                <a:endParaRPr lang="en-US" dirty="0" smtClean="0"/>
              </a:p>
              <a:p>
                <a:r>
                  <a:rPr lang="en-US" dirty="0" smtClean="0"/>
                  <a:t>Concentration-dependent: each </a:t>
                </a:r>
                <a:r>
                  <a:rPr lang="en-US" dirty="0"/>
                  <a:t>rule </a:t>
                </a:r>
                <a:r>
                  <a:rPr lang="en-US" i="1" dirty="0"/>
                  <a:t>r </a:t>
                </a:r>
                <a:r>
                  <a:rPr lang="en-US" dirty="0"/>
                  <a:t>from </a:t>
                </a:r>
                <a:r>
                  <a:rPr lang="en-US" i="1" dirty="0"/>
                  <a:t>R </a:t>
                </a:r>
                <a:r>
                  <a:rPr lang="en-US" dirty="0"/>
                  <a:t>has a </a:t>
                </a:r>
                <a:r>
                  <a:rPr lang="en-US" dirty="0" smtClean="0"/>
                  <a:t>contribution to </a:t>
                </a:r>
                <a:r>
                  <a:rPr lang="en-US" i="1" dirty="0"/>
                  <a:t>f </a:t>
                </a:r>
                <a:r>
                  <a:rPr lang="en-US" dirty="0"/>
                  <a:t>proportional to </a:t>
                </a:r>
                <a:r>
                  <a:rPr lang="en-US" i="1" dirty="0" err="1"/>
                  <a:t>h</a:t>
                </a:r>
                <a:r>
                  <a:rPr lang="en-US" i="1" baseline="-25000" dirty="0" err="1"/>
                  <a:t>r</a:t>
                </a:r>
                <a:r>
                  <a:rPr lang="en-US" dirty="0"/>
                  <a:t>(</a:t>
                </a:r>
                <a:r>
                  <a:rPr lang="en-US" i="1" dirty="0"/>
                  <a:t>C</a:t>
                </a:r>
                <a:r>
                  <a:rPr lang="en-US" dirty="0"/>
                  <a:t>), the number of distinct combinations of </a:t>
                </a:r>
                <a:r>
                  <a:rPr lang="en-US" dirty="0" smtClean="0"/>
                  <a:t>objects from </a:t>
                </a:r>
                <a:r>
                  <a:rPr lang="en-US" i="1" dirty="0"/>
                  <a:t>C </a:t>
                </a:r>
                <a:r>
                  <a:rPr lang="en-US" dirty="0"/>
                  <a:t>that activate </a:t>
                </a:r>
                <a:r>
                  <a:rPr lang="en-US" i="1" dirty="0"/>
                  <a:t>r</a:t>
                </a:r>
                <a:r>
                  <a:rPr lang="en-US" dirty="0"/>
                  <a:t>, and to a stochastic constant </a:t>
                </a:r>
                <a:r>
                  <a:rPr lang="en-US" i="1" dirty="0" err="1"/>
                  <a:t>c</a:t>
                </a:r>
                <a:r>
                  <a:rPr lang="en-US" i="1" baseline="-25000" dirty="0" err="1"/>
                  <a:t>r</a:t>
                </a:r>
                <a:r>
                  <a:rPr lang="en-US" i="1" dirty="0"/>
                  <a:t> </a:t>
                </a:r>
                <a:r>
                  <a:rPr lang="en-US" dirty="0"/>
                  <a:t>that only </a:t>
                </a:r>
                <a:r>
                  <a:rPr lang="en-US" dirty="0" smtClean="0"/>
                  <a:t>depends </a:t>
                </a:r>
                <a:r>
                  <a:rPr lang="fr-FR" dirty="0" smtClean="0"/>
                  <a:t>on </a:t>
                </a:r>
                <a:r>
                  <a:rPr lang="fr-FR" i="1" dirty="0" smtClean="0"/>
                  <a:t>r:</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h</m:t>
                          </m:r>
                        </m:e>
                        <m:sub>
                          <m:r>
                            <a:rPr lang="en-US" b="0" i="1" smtClean="0">
                              <a:latin typeface="Cambria Math"/>
                            </a:rPr>
                            <m:t>𝑟</m:t>
                          </m:r>
                        </m:sub>
                      </m:sSub>
                      <m:d>
                        <m:dPr>
                          <m:ctrlPr>
                            <a:rPr lang="en-US" b="0" i="1" smtClean="0">
                              <a:latin typeface="Cambria Math" panose="02040503050406030204" pitchFamily="18" charset="0"/>
                            </a:rPr>
                          </m:ctrlPr>
                        </m:dPr>
                        <m:e>
                          <m:r>
                            <a:rPr lang="en-US" b="0" i="1" smtClean="0">
                              <a:latin typeface="Cambria Math"/>
                            </a:rPr>
                            <m:t>𝐶</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𝑥</m:t>
                          </m:r>
                          <m:r>
                            <a:rPr lang="en-US" b="0" i="1" smtClean="0">
                              <a:latin typeface="Cambria Math"/>
                            </a:rPr>
                            <m:t>∈</m:t>
                          </m:r>
                          <m:r>
                            <a:rPr lang="en-US" b="0" i="1" smtClean="0">
                              <a:latin typeface="Cambria Math"/>
                            </a:rPr>
                            <m:t>𝑙h𝑠</m:t>
                          </m:r>
                          <m:r>
                            <a:rPr lang="en-US" b="0" i="1" smtClean="0">
                              <a:latin typeface="Cambria Math"/>
                            </a:rPr>
                            <m:t>(</m:t>
                          </m:r>
                          <m:r>
                            <a:rPr lang="en-US" b="0" i="1" smtClean="0">
                              <a:latin typeface="Cambria Math"/>
                            </a:rPr>
                            <m:t>𝑟</m:t>
                          </m:r>
                          <m:r>
                            <a:rPr lang="en-US" b="0" i="1" smtClean="0">
                              <a:latin typeface="Cambria Math"/>
                            </a:rPr>
                            <m:t>)</m:t>
                          </m:r>
                        </m:sub>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a:rPr>
                                            <m:t>𝐶</m:t>
                                          </m:r>
                                        </m:e>
                                      </m:d>
                                    </m:e>
                                    <m:sub>
                                      <m:r>
                                        <a:rPr lang="en-US" b="0" i="1" smtClean="0">
                                          <a:latin typeface="Cambria Math"/>
                                        </a:rPr>
                                        <m:t>𝑥</m:t>
                                      </m:r>
                                    </m:sub>
                                  </m:sSub>
                                </m:num>
                                <m:den>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a:rPr>
                                            <m:t>𝑙h𝑠</m:t>
                                          </m:r>
                                          <m:d>
                                            <m:dPr>
                                              <m:ctrlPr>
                                                <a:rPr lang="en-US" b="0" i="1" smtClean="0">
                                                  <a:latin typeface="Cambria Math" panose="02040503050406030204" pitchFamily="18" charset="0"/>
                                                </a:rPr>
                                              </m:ctrlPr>
                                            </m:dPr>
                                            <m:e>
                                              <m:r>
                                                <a:rPr lang="en-US" b="0" i="1" smtClean="0">
                                                  <a:latin typeface="Cambria Math"/>
                                                </a:rPr>
                                                <m:t>𝑟</m:t>
                                              </m:r>
                                            </m:e>
                                          </m:d>
                                        </m:e>
                                      </m:d>
                                    </m:e>
                                    <m:sub>
                                      <m:r>
                                        <a:rPr lang="en-US" b="0" i="1" smtClean="0">
                                          <a:latin typeface="Cambria Math"/>
                                        </a:rPr>
                                        <m:t>𝑥</m:t>
                                      </m:r>
                                    </m:sub>
                                  </m:sSub>
                                </m:den>
                              </m:f>
                            </m:e>
                          </m:d>
                        </m:e>
                      </m:nary>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𝑅</m:t>
                          </m:r>
                          <m:r>
                            <a:rPr lang="en-US" b="0" i="1" smtClean="0">
                              <a:latin typeface="Cambria Math"/>
                            </a:rPr>
                            <m:t>,</m:t>
                          </m:r>
                          <m:r>
                            <a:rPr lang="en-US" b="0" i="1" smtClean="0">
                              <a:latin typeface="Cambria Math"/>
                            </a:rPr>
                            <m:t>𝐶</m:t>
                          </m:r>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h</m:t>
                          </m:r>
                        </m:e>
                        <m:sub>
                          <m:r>
                            <a:rPr lang="en-US" b="0" i="1" smtClean="0">
                              <a:latin typeface="Cambria Math"/>
                            </a:rPr>
                            <m:t>𝑅</m:t>
                          </m:r>
                        </m:sub>
                      </m:sSub>
                      <m:d>
                        <m:dPr>
                          <m:ctrlPr>
                            <a:rPr lang="en-US" b="0" i="1" smtClean="0">
                              <a:latin typeface="Cambria Math" panose="02040503050406030204" pitchFamily="18" charset="0"/>
                            </a:rPr>
                          </m:ctrlPr>
                        </m:dPr>
                        <m:e>
                          <m:r>
                            <a:rPr lang="en-US" b="0" i="1" smtClean="0">
                              <a:latin typeface="Cambria Math"/>
                            </a:rPr>
                            <m:t>𝐶</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𝑟</m:t>
                          </m:r>
                          <m:r>
                            <a:rPr lang="en-US" b="0" i="1" smtClean="0">
                              <a:latin typeface="Cambria Math"/>
                            </a:rPr>
                            <m:t>∈</m:t>
                          </m:r>
                          <m:r>
                            <a:rPr lang="en-US" b="0" i="1" smtClean="0">
                              <a:latin typeface="Cambria Math"/>
                            </a:rPr>
                            <m:t>𝑅</m:t>
                          </m:r>
                        </m:sub>
                        <m:sup/>
                        <m:e>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𝑟</m:t>
                              </m:r>
                            </m:sub>
                          </m:sSub>
                          <m:sSub>
                            <m:sSubPr>
                              <m:ctrlPr>
                                <a:rPr lang="en-US" b="0" i="1" smtClean="0">
                                  <a:latin typeface="Cambria Math" panose="02040503050406030204" pitchFamily="18" charset="0"/>
                                </a:rPr>
                              </m:ctrlPr>
                            </m:sSubPr>
                            <m:e>
                              <m:r>
                                <a:rPr lang="en-US" b="0" i="1" smtClean="0">
                                  <a:latin typeface="Cambria Math"/>
                                </a:rPr>
                                <m:t>h</m:t>
                              </m:r>
                            </m:e>
                            <m:sub>
                              <m:r>
                                <a:rPr lang="en-US" b="0" i="1" smtClean="0">
                                  <a:latin typeface="Cambria Math"/>
                                </a:rPr>
                                <m:t>𝑟</m:t>
                              </m:r>
                            </m:sub>
                          </m:sSub>
                          <m:r>
                            <a:rPr lang="en-US" b="0" i="1" smtClean="0">
                              <a:latin typeface="Cambria Math"/>
                            </a:rPr>
                            <m:t>(</m:t>
                          </m:r>
                          <m:r>
                            <a:rPr lang="en-US" b="0" i="1" smtClean="0">
                              <a:latin typeface="Cambria Math"/>
                            </a:rPr>
                            <m:t>𝐶</m:t>
                          </m:r>
                          <m:r>
                            <a:rPr lang="en-US" b="0" i="1" smtClean="0">
                              <a:latin typeface="Cambria Math"/>
                            </a:rPr>
                            <m:t>)</m:t>
                          </m:r>
                        </m:e>
                      </m:nary>
                    </m:oMath>
                  </m:oMathPara>
                </a14:m>
                <a:endParaRPr lang="en-US" dirty="0" smtClean="0"/>
              </a:p>
              <a:p>
                <a:r>
                  <a:rPr lang="en-US" dirty="0" smtClean="0"/>
                  <a:t>Gillespie: each rule </a:t>
                </a:r>
                <a:r>
                  <a:rPr lang="en-US" i="1" dirty="0" smtClean="0"/>
                  <a:t>r </a:t>
                </a:r>
                <a:r>
                  <a:rPr lang="en-US" dirty="0" smtClean="0"/>
                  <a:t>from </a:t>
                </a:r>
                <a:r>
                  <a:rPr lang="en-US" i="1" dirty="0" smtClean="0"/>
                  <a:t>R </a:t>
                </a:r>
                <a:r>
                  <a:rPr lang="en-US" dirty="0" smtClean="0"/>
                  <a:t>has a contribution to </a:t>
                </a:r>
                <a:r>
                  <a:rPr lang="en-US" i="1" dirty="0" smtClean="0"/>
                  <a:t>f </a:t>
                </a:r>
                <a:r>
                  <a:rPr lang="en-US" dirty="0" smtClean="0"/>
                  <a:t>that depends on the order in which it was chosen and it is equal to </a:t>
                </a:r>
                <a:r>
                  <a:rPr lang="en-US" i="1" dirty="0" err="1" smtClean="0"/>
                  <a:t>c</a:t>
                </a:r>
                <a:r>
                  <a:rPr lang="en-US" i="1" baseline="-25000" dirty="0" err="1" smtClean="0"/>
                  <a:t>r</a:t>
                </a:r>
                <a:r>
                  <a:rPr lang="en-US" i="1" dirty="0" smtClean="0"/>
                  <a:t> </a:t>
                </a:r>
                <a:r>
                  <a:rPr lang="en-US" i="1" dirty="0" err="1" smtClean="0"/>
                  <a:t>h</a:t>
                </a:r>
                <a:r>
                  <a:rPr lang="en-US" i="1" baseline="-25000" dirty="0" err="1" smtClean="0"/>
                  <a:t>r</a:t>
                </a:r>
                <a:r>
                  <a:rPr lang="en-US" dirty="0" smtClean="0"/>
                  <a:t>(</a:t>
                </a:r>
                <a:r>
                  <a:rPr lang="en-US" i="1" dirty="0" smtClean="0"/>
                  <a:t>C′</a:t>
                </a:r>
                <a:r>
                  <a:rPr lang="en-US" dirty="0" smtClean="0"/>
                  <a:t>), where </a:t>
                </a:r>
                <a:r>
                  <a:rPr lang="en-US" i="1" dirty="0" smtClean="0"/>
                  <a:t>C′ </a:t>
                </a:r>
                <a:r>
                  <a:rPr lang="en-US" dirty="0" smtClean="0"/>
                  <a:t>is the configuration obtained by applying all rules that were chosen before </a:t>
                </a:r>
                <a:r>
                  <a:rPr lang="fr-FR" i="1" dirty="0" smtClean="0"/>
                  <a:t>r</a:t>
                </a:r>
                <a:r>
                  <a:rPr lang="fr-FR" dirty="0" smtClean="0"/>
                  <a:t>.</a:t>
                </a:r>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xfrm>
                <a:off x="1825752" y="1527048"/>
                <a:ext cx="8503920" cy="4949952"/>
              </a:xfrm>
              <a:blipFill>
                <a:blip r:embed="rId2"/>
                <a:stretch>
                  <a:fillRect t="-13670"/>
                </a:stretch>
              </a:blipFill>
            </p:spPr>
            <p:txBody>
              <a:bodyPr/>
              <a:lstStyle/>
              <a:p>
                <a:r>
                  <a:rPr lang="en-US">
                    <a:noFill/>
                  </a:rPr>
                  <a:t> </a:t>
                </a:r>
              </a:p>
            </p:txBody>
          </p:sp>
        </mc:Fallback>
      </mc:AlternateContent>
      <p:sp>
        <p:nvSpPr>
          <p:cNvPr id="4" name="ZoneTexte 3"/>
          <p:cNvSpPr txBox="1"/>
          <p:nvPr/>
        </p:nvSpPr>
        <p:spPr>
          <a:xfrm>
            <a:off x="7921311" y="4437119"/>
            <a:ext cx="2448272" cy="307777"/>
          </a:xfrm>
          <a:prstGeom prst="rect">
            <a:avLst/>
          </a:prstGeom>
          <a:noFill/>
        </p:spPr>
        <p:txBody>
          <a:bodyPr wrap="square" rtlCol="0">
            <a:spAutoFit/>
          </a:bodyPr>
          <a:lstStyle/>
          <a:p>
            <a:r>
              <a:rPr lang="en-US" sz="1400" dirty="0" err="1"/>
              <a:t>aab</a:t>
            </a:r>
            <a:r>
              <a:rPr lang="en-US" sz="1400" dirty="0"/>
              <a:t> activates 2 times for ab</a:t>
            </a:r>
            <a:endParaRPr lang="fr-FR" sz="1400" dirty="0"/>
          </a:p>
        </p:txBody>
      </p:sp>
    </p:spTree>
    <p:extLst>
      <p:ext uri="{BB962C8B-B14F-4D97-AF65-F5344CB8AC3E}">
        <p14:creationId xmlns:p14="http://schemas.microsoft.com/office/powerpoint/2010/main" val="290064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going beyond integers</a:t>
            </a:r>
            <a:endParaRPr lang="en-US" dirty="0"/>
          </a:p>
        </p:txBody>
      </p:sp>
      <mc:AlternateContent xmlns:mc="http://schemas.openxmlformats.org/markup-compatibility/2006">
        <mc:Choice xmlns:a14="http://schemas.microsoft.com/office/drawing/2010/main" Requires="a14">
          <p:sp>
            <p:nvSpPr>
              <p:cNvPr id="3" name="Espace réservé du contenu 2"/>
              <p:cNvSpPr>
                <a:spLocks noGrp="1"/>
              </p:cNvSpPr>
              <p:nvPr>
                <p:ph sz="quarter" idx="1"/>
              </p:nvPr>
            </p:nvSpPr>
            <p:spPr>
              <a:xfrm>
                <a:off x="402336" y="1527048"/>
                <a:ext cx="11338560" cy="5146618"/>
              </a:xfrm>
            </p:spPr>
            <p:txBody>
              <a:bodyPr>
                <a:normAutofit fontScale="92500" lnSpcReduction="20000"/>
              </a:bodyPr>
              <a:lstStyle/>
              <a:p>
                <a:pPr>
                  <a:lnSpc>
                    <a:spcPct val="120000"/>
                  </a:lnSpc>
                </a:pPr>
                <a:r>
                  <a:rPr lang="en-US" dirty="0" smtClean="0"/>
                  <a:t>Mathematically, a multiset is a function </a:t>
                </a:r>
                <a:r>
                  <a:rPr lang="en-US" i="1" dirty="0" smtClean="0"/>
                  <a:t>f:A</a:t>
                </a:r>
                <a:r>
                  <a:rPr lang="en-US" i="1" dirty="0" smtClean="0">
                    <a:sym typeface="Wingdings" panose="05000000000000000000" pitchFamily="2" charset="2"/>
                  </a:rPr>
                  <a:t></a:t>
                </a:r>
                <a:r>
                  <a:rPr lang="en-US" i="1" dirty="0" smtClean="0">
                    <a:latin typeface="Algerian" panose="04020705040A02060702" pitchFamily="82" charset="0"/>
                    <a:sym typeface="Wingdings" panose="05000000000000000000" pitchFamily="2" charset="2"/>
                  </a:rPr>
                  <a:t>N</a:t>
                </a:r>
              </a:p>
              <a:p>
                <a:pPr>
                  <a:lnSpc>
                    <a:spcPct val="120000"/>
                  </a:lnSpc>
                </a:pPr>
                <a:r>
                  <a:rPr lang="en-US" dirty="0" smtClean="0"/>
                  <a:t>What if we replace it by </a:t>
                </a:r>
                <a:r>
                  <a:rPr lang="en-US" i="1" dirty="0" smtClean="0"/>
                  <a:t>f:A</a:t>
                </a:r>
                <a:r>
                  <a:rPr lang="en-US" i="1" dirty="0" smtClean="0">
                    <a:sym typeface="Wingdings" panose="05000000000000000000" pitchFamily="2" charset="2"/>
                  </a:rPr>
                  <a:t>G</a:t>
                </a:r>
                <a:r>
                  <a:rPr lang="en-US" dirty="0" smtClean="0">
                    <a:sym typeface="Wingdings" panose="05000000000000000000" pitchFamily="2" charset="2"/>
                  </a:rPr>
                  <a:t>, where </a:t>
                </a:r>
                <a:r>
                  <a:rPr lang="en-US" i="1" dirty="0" smtClean="0">
                    <a:sym typeface="Wingdings" panose="05000000000000000000" pitchFamily="2" charset="2"/>
                  </a:rPr>
                  <a:t>G</a:t>
                </a:r>
                <a:r>
                  <a:rPr lang="en-US" dirty="0" smtClean="0">
                    <a:sym typeface="Wingdings" panose="05000000000000000000" pitchFamily="2" charset="2"/>
                  </a:rPr>
                  <a:t> is a </a:t>
                </a:r>
                <a:r>
                  <a:rPr lang="en-US" dirty="0" smtClean="0">
                    <a:sym typeface="Wingdings" panose="05000000000000000000" pitchFamily="2" charset="2"/>
                  </a:rPr>
                  <a:t>group (e.g</a:t>
                </a:r>
                <a:r>
                  <a:rPr lang="en-US" dirty="0" smtClean="0">
                    <a:sym typeface="Wingdings" panose="05000000000000000000" pitchFamily="2" charset="2"/>
                  </a:rPr>
                  <a:t>. </a:t>
                </a:r>
                <a14:m>
                  <m:oMath xmlns:m="http://schemas.openxmlformats.org/officeDocument/2006/math">
                    <m:r>
                      <a:rPr lang="en-US" b="0" i="0" smtClean="0">
                        <a:latin typeface="Cambria Math" panose="02040503050406030204" pitchFamily="18" charset="0"/>
                        <a:ea typeface="Cambria Math" panose="02040503050406030204" pitchFamily="18" charset="0"/>
                        <a:sym typeface="Wingdings" panose="05000000000000000000" pitchFamily="2" charset="2"/>
                      </a:rPr>
                      <m:t> </m:t>
                    </m:r>
                    <m:r>
                      <a:rPr lang="en-US" i="1" smtClean="0">
                        <a:latin typeface="Cambria Math" panose="02040503050406030204" pitchFamily="18" charset="0"/>
                        <a:ea typeface="Cambria Math" panose="02040503050406030204" pitchFamily="18" charset="0"/>
                        <a:sym typeface="Wingdings" panose="05000000000000000000" pitchFamily="2" charset="2"/>
                      </a:rPr>
                      <m:t>ℝ</m:t>
                    </m:r>
                  </m:oMath>
                </a14:m>
                <a:r>
                  <a:rPr lang="en-US" dirty="0" smtClean="0">
                    <a:sym typeface="Wingdings" panose="05000000000000000000" pitchFamily="2" charset="2"/>
                  </a:rPr>
                  <a:t>)?</a:t>
                </a:r>
                <a:endParaRPr lang="en-US" dirty="0" smtClean="0">
                  <a:sym typeface="Wingdings" panose="05000000000000000000" pitchFamily="2" charset="2"/>
                </a:endParaRPr>
              </a:p>
              <a:p>
                <a:pPr>
                  <a:lnSpc>
                    <a:spcPct val="120000"/>
                  </a:lnSpc>
                </a:pPr>
                <a:r>
                  <a:rPr lang="en-US" dirty="0" smtClean="0">
                    <a:sym typeface="Wingdings" panose="05000000000000000000" pitchFamily="2" charset="2"/>
                  </a:rPr>
                  <a:t>We obtain interesting unusual cases with negative objects and rules applicable </a:t>
                </a:r>
                <a:r>
                  <a:rPr lang="en-US" dirty="0" err="1" smtClean="0">
                    <a:sym typeface="Wingdings" panose="05000000000000000000" pitchFamily="2" charset="2"/>
                  </a:rPr>
                  <a:t>groupwise</a:t>
                </a:r>
                <a:r>
                  <a:rPr lang="en-US" dirty="0" smtClean="0">
                    <a:sym typeface="Wingdings" panose="05000000000000000000" pitchFamily="2" charset="2"/>
                  </a:rPr>
                  <a:t>, but not individually. </a:t>
                </a:r>
              </a:p>
              <a:p>
                <a:pPr>
                  <a:lnSpc>
                    <a:spcPct val="120000"/>
                  </a:lnSpc>
                </a:pPr>
                <a:r>
                  <a:rPr lang="en-US" dirty="0" smtClean="0">
                    <a:sym typeface="Wingdings" panose="05000000000000000000" pitchFamily="2" charset="2"/>
                  </a:rPr>
                  <a:t>Another interesting consequence is the possibility to represent objects directly, instead of their integer encoding.</a:t>
                </a:r>
              </a:p>
              <a:p>
                <a:pPr>
                  <a:lnSpc>
                    <a:spcPct val="120000"/>
                  </a:lnSpc>
                </a:pPr>
                <a:r>
                  <a:rPr lang="en-US" dirty="0" smtClean="0">
                    <a:sym typeface="Wingdings" panose="05000000000000000000" pitchFamily="2" charset="2"/>
                  </a:rPr>
                  <a:t>A big challenge is to correctly define unbounded modes (e.g. maximally parallel).</a:t>
                </a:r>
              </a:p>
              <a:p>
                <a:pPr lvl="1">
                  <a:lnSpc>
                    <a:spcPct val="120000"/>
                  </a:lnSpc>
                </a:pPr>
                <a:r>
                  <a:rPr lang="en-US" dirty="0" smtClean="0">
                    <a:sym typeface="Wingdings" panose="05000000000000000000" pitchFamily="2" charset="2"/>
                  </a:rPr>
                  <a:t>It translates in a finiteness condition on linear combinations within a finite ball.  </a:t>
                </a:r>
              </a:p>
              <a:p>
                <a:pPr lvl="1">
                  <a:lnSpc>
                    <a:spcPct val="120000"/>
                  </a:lnSpc>
                </a:pPr>
                <a:r>
                  <a:rPr lang="en-US" dirty="0" smtClean="0">
                    <a:sym typeface="Wingdings" panose="05000000000000000000" pitchFamily="2" charset="2"/>
                  </a:rPr>
                  <a:t>We showed that if </a:t>
                </a:r>
                <a:r>
                  <a:rPr lang="en-US" i="1" dirty="0" smtClean="0">
                    <a:sym typeface="Wingdings" panose="05000000000000000000" pitchFamily="2" charset="2"/>
                  </a:rPr>
                  <a:t>G</a:t>
                </a:r>
                <a:r>
                  <a:rPr lang="en-US" dirty="0" smtClean="0">
                    <a:sym typeface="Wingdings" panose="05000000000000000000" pitchFamily="2" charset="2"/>
                  </a:rPr>
                  <a:t> is a totally ordered abelian group  then it is possible to define an unbounded mode </a:t>
                </a:r>
                <a:r>
                  <a:rPr lang="en-US" dirty="0" err="1" smtClean="0">
                    <a:sym typeface="Wingdings" panose="05000000000000000000" pitchFamily="2" charset="2"/>
                  </a:rPr>
                  <a:t>iff</a:t>
                </a:r>
                <a:r>
                  <a:rPr lang="en-US" dirty="0" smtClean="0">
                    <a:sym typeface="Wingdings" panose="05000000000000000000" pitchFamily="2" charset="2"/>
                  </a:rPr>
                  <a:t> </a:t>
                </a:r>
                <a:r>
                  <a:rPr lang="en-US" i="1" dirty="0" smtClean="0">
                    <a:sym typeface="Wingdings" panose="05000000000000000000" pitchFamily="2" charset="2"/>
                  </a:rPr>
                  <a:t>G</a:t>
                </a:r>
                <a:r>
                  <a:rPr lang="en-US" dirty="0" smtClean="0">
                    <a:sym typeface="Wingdings" panose="05000000000000000000" pitchFamily="2" charset="2"/>
                  </a:rPr>
                  <a:t> is Archimedean.</a:t>
                </a:r>
              </a:p>
              <a:p>
                <a:pPr lvl="1">
                  <a:lnSpc>
                    <a:spcPct val="120000"/>
                  </a:lnSpc>
                </a:pPr>
                <a:r>
                  <a:rPr lang="en-US" dirty="0" smtClean="0">
                    <a:sym typeface="Wingdings" panose="05000000000000000000" pitchFamily="2" charset="2"/>
                  </a:rPr>
                  <a:t>This makes </a:t>
                </a:r>
                <a:r>
                  <a:rPr lang="en-US" i="1" dirty="0" smtClean="0">
                    <a:sym typeface="Wingdings" panose="05000000000000000000" pitchFamily="2" charset="2"/>
                  </a:rPr>
                  <a:t>G</a:t>
                </a:r>
                <a:r>
                  <a:rPr lang="en-US" dirty="0" smtClean="0">
                    <a:sym typeface="Wingdings" panose="05000000000000000000" pitchFamily="2" charset="2"/>
                  </a:rPr>
                  <a:t> isomorphic to </a:t>
                </a:r>
                <a:r>
                  <a:rPr lang="en-US" i="1" dirty="0" smtClean="0">
                    <a:latin typeface="Algerian" panose="04020705040A02060702" pitchFamily="82" charset="0"/>
                    <a:sym typeface="Wingdings" panose="05000000000000000000" pitchFamily="2" charset="2"/>
                  </a:rPr>
                  <a:t>Z</a:t>
                </a:r>
                <a:r>
                  <a:rPr lang="en-US" i="1" baseline="30000" dirty="0" smtClean="0">
                    <a:sym typeface="Wingdings" panose="05000000000000000000" pitchFamily="2" charset="2"/>
                  </a:rPr>
                  <a:t>n</a:t>
                </a:r>
                <a:endParaRPr lang="en-US" i="1" baseline="30000" dirty="0"/>
              </a:p>
            </p:txBody>
          </p:sp>
        </mc:Choice>
        <mc:Fallback>
          <p:sp>
            <p:nvSpPr>
              <p:cNvPr id="3" name="Espace réservé du contenu 2"/>
              <p:cNvSpPr>
                <a:spLocks noGrp="1" noRot="1" noChangeAspect="1" noMove="1" noResize="1" noEditPoints="1" noAdjustHandles="1" noChangeArrowheads="1" noChangeShapeType="1" noTextEdit="1"/>
              </p:cNvSpPr>
              <p:nvPr>
                <p:ph sz="quarter" idx="1"/>
              </p:nvPr>
            </p:nvSpPr>
            <p:spPr>
              <a:xfrm>
                <a:off x="402336" y="1527048"/>
                <a:ext cx="11338560" cy="5146618"/>
              </a:xfrm>
              <a:blipFill>
                <a:blip r:embed="rId3"/>
                <a:stretch>
                  <a:fillRect l="-430" t="-1066"/>
                </a:stretch>
              </a:blipFill>
            </p:spPr>
            <p:txBody>
              <a:bodyPr/>
              <a:lstStyle/>
              <a:p>
                <a:r>
                  <a:rPr lang="en-US">
                    <a:noFill/>
                  </a:rPr>
                  <a:t> </a:t>
                </a:r>
              </a:p>
            </p:txBody>
          </p:sp>
        </mc:Fallback>
      </mc:AlternateContent>
      <p:grpSp>
        <p:nvGrpSpPr>
          <p:cNvPr id="27" name="Groupe 26"/>
          <p:cNvGrpSpPr/>
          <p:nvPr/>
        </p:nvGrpSpPr>
        <p:grpSpPr>
          <a:xfrm>
            <a:off x="8112223" y="5581450"/>
            <a:ext cx="2428612" cy="576064"/>
            <a:chOff x="4932039" y="4221088"/>
            <a:chExt cx="3400446" cy="806582"/>
          </a:xfrm>
        </p:grpSpPr>
        <p:grpSp>
          <p:nvGrpSpPr>
            <p:cNvPr id="4" name="Groupe 3"/>
            <p:cNvGrpSpPr/>
            <p:nvPr/>
          </p:nvGrpSpPr>
          <p:grpSpPr>
            <a:xfrm>
              <a:off x="4932039" y="4221088"/>
              <a:ext cx="3400446" cy="806582"/>
              <a:chOff x="5958840" y="3716013"/>
              <a:chExt cx="4533929" cy="1075443"/>
            </a:xfrm>
            <a:gradFill flip="none" rotWithShape="1">
              <a:gsLst>
                <a:gs pos="0">
                  <a:srgbClr val="D0AC74">
                    <a:tint val="66000"/>
                    <a:satMod val="160000"/>
                  </a:srgbClr>
                </a:gs>
                <a:gs pos="50000">
                  <a:srgbClr val="D0AC74">
                    <a:tint val="44500"/>
                    <a:satMod val="160000"/>
                  </a:srgbClr>
                </a:gs>
                <a:gs pos="100000">
                  <a:srgbClr val="D0AC74">
                    <a:tint val="23500"/>
                    <a:satMod val="160000"/>
                  </a:srgbClr>
                </a:gs>
              </a:gsLst>
              <a:lin ang="16200000" scaled="1"/>
              <a:tileRect/>
            </a:gradFill>
          </p:grpSpPr>
          <p:grpSp>
            <p:nvGrpSpPr>
              <p:cNvPr id="5" name="Groupe 4"/>
              <p:cNvGrpSpPr/>
              <p:nvPr/>
            </p:nvGrpSpPr>
            <p:grpSpPr>
              <a:xfrm>
                <a:off x="5958840" y="3721608"/>
                <a:ext cx="4474464" cy="1069848"/>
                <a:chOff x="774192" y="4718304"/>
                <a:chExt cx="4474464" cy="1069848"/>
              </a:xfrm>
              <a:grpFill/>
            </p:grpSpPr>
            <p:sp>
              <p:nvSpPr>
                <p:cNvPr id="9" name="Rectangle 8"/>
                <p:cNvSpPr/>
                <p:nvPr/>
              </p:nvSpPr>
              <p:spPr>
                <a:xfrm>
                  <a:off x="774192" y="4718304"/>
                  <a:ext cx="4474464" cy="1069848"/>
                </a:xfrm>
                <a:prstGeom prst="rect">
                  <a:avLst/>
                </a:prstGeom>
                <a:grpFill/>
                <a:ln>
                  <a:solidFill>
                    <a:srgbClr val="D0AC7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p>
              </p:txBody>
            </p:sp>
            <p:cxnSp>
              <p:nvCxnSpPr>
                <p:cNvPr id="10" name="Connecteur droit 9"/>
                <p:cNvCxnSpPr>
                  <a:stCxn id="9" idx="1"/>
                  <a:endCxn id="9" idx="3"/>
                </p:cNvCxnSpPr>
                <p:nvPr/>
              </p:nvCxnSpPr>
              <p:spPr>
                <a:xfrm>
                  <a:off x="774192" y="5253228"/>
                  <a:ext cx="4474464" cy="0"/>
                </a:xfrm>
                <a:prstGeom prst="line">
                  <a:avLst/>
                </a:prstGeom>
                <a:grpFill/>
                <a:ln/>
              </p:spPr>
              <p:style>
                <a:lnRef idx="3">
                  <a:schemeClr val="dk1"/>
                </a:lnRef>
                <a:fillRef idx="0">
                  <a:schemeClr val="dk1"/>
                </a:fillRef>
                <a:effectRef idx="2">
                  <a:schemeClr val="dk1"/>
                </a:effectRef>
                <a:fontRef idx="minor">
                  <a:schemeClr val="tx1"/>
                </a:fontRef>
              </p:style>
            </p:cxnSp>
          </p:grpSp>
          <p:grpSp>
            <p:nvGrpSpPr>
              <p:cNvPr id="6" name="Groupe 5"/>
              <p:cNvGrpSpPr/>
              <p:nvPr/>
            </p:nvGrpSpPr>
            <p:grpSpPr>
              <a:xfrm>
                <a:off x="9935543" y="3716013"/>
                <a:ext cx="557226" cy="652837"/>
                <a:chOff x="9935543" y="3716013"/>
                <a:chExt cx="557226" cy="652837"/>
              </a:xfrm>
              <a:grpFill/>
            </p:grpSpPr>
            <p:sp>
              <p:nvSpPr>
                <p:cNvPr id="7" name="ZoneTexte 6"/>
                <p:cNvSpPr txBox="1"/>
                <p:nvPr/>
              </p:nvSpPr>
              <p:spPr>
                <a:xfrm>
                  <a:off x="9957817" y="3716013"/>
                  <a:ext cx="509346" cy="482648"/>
                </a:xfrm>
                <a:prstGeom prst="rect">
                  <a:avLst/>
                </a:prstGeom>
                <a:noFill/>
              </p:spPr>
              <p:txBody>
                <a:bodyPr wrap="none" rtlCol="0">
                  <a:spAutoFit/>
                </a:bodyPr>
                <a:lstStyle/>
                <a:p>
                  <a:pPr>
                    <a:lnSpc>
                      <a:spcPct val="90000"/>
                    </a:lnSpc>
                  </a:pPr>
                  <a:r>
                    <a:rPr lang="en-US" sz="1200" dirty="0">
                      <a:solidFill>
                        <a:srgbClr val="00B050"/>
                      </a:solidFill>
                    </a:rPr>
                    <a:t>u</a:t>
                  </a:r>
                </a:p>
              </p:txBody>
            </p:sp>
            <p:sp>
              <p:nvSpPr>
                <p:cNvPr id="8" name="ZoneTexte 7"/>
                <p:cNvSpPr txBox="1"/>
                <p:nvPr/>
              </p:nvSpPr>
              <p:spPr>
                <a:xfrm>
                  <a:off x="9935543" y="3886202"/>
                  <a:ext cx="557226" cy="482648"/>
                </a:xfrm>
                <a:prstGeom prst="rect">
                  <a:avLst/>
                </a:prstGeom>
                <a:noFill/>
              </p:spPr>
              <p:txBody>
                <a:bodyPr wrap="none" rtlCol="0">
                  <a:spAutoFit/>
                </a:bodyPr>
                <a:lstStyle/>
                <a:p>
                  <a:pPr>
                    <a:lnSpc>
                      <a:spcPct val="90000"/>
                    </a:lnSpc>
                  </a:pPr>
                  <a:r>
                    <a:rPr lang="en-US" sz="1200" dirty="0">
                      <a:solidFill>
                        <a:srgbClr val="FF0000"/>
                      </a:solidFill>
                    </a:rPr>
                    <a:t>w</a:t>
                  </a:r>
                </a:p>
              </p:txBody>
            </p:sp>
          </p:grpSp>
        </p:grpSp>
        <p:grpSp>
          <p:nvGrpSpPr>
            <p:cNvPr id="11" name="Groupe 10"/>
            <p:cNvGrpSpPr/>
            <p:nvPr/>
          </p:nvGrpSpPr>
          <p:grpSpPr>
            <a:xfrm>
              <a:off x="5021194" y="4472172"/>
              <a:ext cx="3227832" cy="313182"/>
              <a:chOff x="893064" y="5047488"/>
              <a:chExt cx="4303776" cy="417576"/>
            </a:xfrm>
          </p:grpSpPr>
          <p:sp>
            <p:nvSpPr>
              <p:cNvPr id="12" name="Ellipse 11"/>
              <p:cNvSpPr/>
              <p:nvPr/>
            </p:nvSpPr>
            <p:spPr>
              <a:xfrm>
                <a:off x="893064" y="504748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3" name="Ellipse 12"/>
              <p:cNvSpPr/>
              <p:nvPr/>
            </p:nvSpPr>
            <p:spPr>
              <a:xfrm>
                <a:off x="1539240" y="519988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4" name="Ellipse 13"/>
              <p:cNvSpPr/>
              <p:nvPr/>
            </p:nvSpPr>
            <p:spPr>
              <a:xfrm>
                <a:off x="2115312" y="5071872"/>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5" name="Ellipse 14"/>
              <p:cNvSpPr/>
              <p:nvPr/>
            </p:nvSpPr>
            <p:spPr>
              <a:xfrm>
                <a:off x="2801112" y="533704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6" name="Ellipse 15"/>
              <p:cNvSpPr/>
              <p:nvPr/>
            </p:nvSpPr>
            <p:spPr>
              <a:xfrm>
                <a:off x="3752088" y="5355336"/>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7" name="Ellipse 16"/>
              <p:cNvSpPr/>
              <p:nvPr/>
            </p:nvSpPr>
            <p:spPr>
              <a:xfrm>
                <a:off x="4456176" y="519988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8" name="Ellipse 17"/>
              <p:cNvSpPr/>
              <p:nvPr/>
            </p:nvSpPr>
            <p:spPr>
              <a:xfrm>
                <a:off x="5087112" y="519988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nvGrpSpPr>
            <p:cNvPr id="19" name="Groupe 18"/>
            <p:cNvGrpSpPr/>
            <p:nvPr/>
          </p:nvGrpSpPr>
          <p:grpSpPr>
            <a:xfrm>
              <a:off x="5025766" y="4353872"/>
              <a:ext cx="3230118" cy="642366"/>
              <a:chOff x="899160" y="4889754"/>
              <a:chExt cx="4306824" cy="856488"/>
            </a:xfrm>
          </p:grpSpPr>
          <p:sp>
            <p:nvSpPr>
              <p:cNvPr id="20" name="Ellipse 19"/>
              <p:cNvSpPr/>
              <p:nvPr/>
            </p:nvSpPr>
            <p:spPr>
              <a:xfrm>
                <a:off x="899160" y="4889754"/>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1" name="Ellipse 20"/>
              <p:cNvSpPr/>
              <p:nvPr/>
            </p:nvSpPr>
            <p:spPr>
              <a:xfrm>
                <a:off x="1536192" y="5042154"/>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2" name="Ellipse 21"/>
              <p:cNvSpPr/>
              <p:nvPr/>
            </p:nvSpPr>
            <p:spPr>
              <a:xfrm>
                <a:off x="2109216" y="4920234"/>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3" name="Ellipse 22"/>
              <p:cNvSpPr/>
              <p:nvPr/>
            </p:nvSpPr>
            <p:spPr>
              <a:xfrm>
                <a:off x="2801112" y="5493258"/>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4" name="Ellipse 23"/>
              <p:cNvSpPr/>
              <p:nvPr/>
            </p:nvSpPr>
            <p:spPr>
              <a:xfrm>
                <a:off x="3758184" y="5636514"/>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5" name="Ellipse 24"/>
              <p:cNvSpPr/>
              <p:nvPr/>
            </p:nvSpPr>
            <p:spPr>
              <a:xfrm>
                <a:off x="4459224" y="5203698"/>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6" name="Ellipse 25"/>
              <p:cNvSpPr/>
              <p:nvPr/>
            </p:nvSpPr>
            <p:spPr>
              <a:xfrm>
                <a:off x="5096256" y="5356098"/>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grpSp>
        <p:nvGrpSpPr>
          <p:cNvPr id="43" name="Groupe 42"/>
          <p:cNvGrpSpPr/>
          <p:nvPr/>
        </p:nvGrpSpPr>
        <p:grpSpPr>
          <a:xfrm>
            <a:off x="8112231" y="6288444"/>
            <a:ext cx="956679" cy="542479"/>
            <a:chOff x="2031145" y="3156396"/>
            <a:chExt cx="1415034" cy="802386"/>
          </a:xfrm>
        </p:grpSpPr>
        <p:grpSp>
          <p:nvGrpSpPr>
            <p:cNvPr id="28" name="Groupe 27"/>
            <p:cNvGrpSpPr/>
            <p:nvPr/>
          </p:nvGrpSpPr>
          <p:grpSpPr>
            <a:xfrm>
              <a:off x="2031145" y="3156396"/>
              <a:ext cx="1415034" cy="802386"/>
              <a:chOff x="774192" y="4718304"/>
              <a:chExt cx="4474464" cy="1069848"/>
            </a:xfrm>
            <a:gradFill flip="none" rotWithShape="1">
              <a:gsLst>
                <a:gs pos="0">
                  <a:srgbClr val="D0AC74">
                    <a:tint val="66000"/>
                    <a:satMod val="160000"/>
                  </a:srgbClr>
                </a:gs>
                <a:gs pos="50000">
                  <a:srgbClr val="D0AC74">
                    <a:tint val="44500"/>
                    <a:satMod val="160000"/>
                  </a:srgbClr>
                </a:gs>
                <a:gs pos="100000">
                  <a:srgbClr val="D0AC74">
                    <a:tint val="23500"/>
                    <a:satMod val="160000"/>
                  </a:srgbClr>
                </a:gs>
              </a:gsLst>
              <a:lin ang="16200000" scaled="1"/>
              <a:tileRect/>
            </a:gradFill>
          </p:grpSpPr>
          <p:sp>
            <p:nvSpPr>
              <p:cNvPr id="29" name="Rectangle 28"/>
              <p:cNvSpPr/>
              <p:nvPr/>
            </p:nvSpPr>
            <p:spPr>
              <a:xfrm>
                <a:off x="774192" y="4718304"/>
                <a:ext cx="4474464" cy="1069848"/>
              </a:xfrm>
              <a:prstGeom prst="rect">
                <a:avLst/>
              </a:prstGeom>
              <a:grpFill/>
              <a:ln>
                <a:solidFill>
                  <a:srgbClr val="D0AC7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p>
            </p:txBody>
          </p:sp>
          <p:cxnSp>
            <p:nvCxnSpPr>
              <p:cNvPr id="30" name="Connecteur droit 29"/>
              <p:cNvCxnSpPr>
                <a:stCxn id="29" idx="1"/>
                <a:endCxn id="29" idx="3"/>
              </p:cNvCxnSpPr>
              <p:nvPr/>
            </p:nvCxnSpPr>
            <p:spPr>
              <a:xfrm>
                <a:off x="774192" y="5253228"/>
                <a:ext cx="4474464" cy="0"/>
              </a:xfrm>
              <a:prstGeom prst="line">
                <a:avLst/>
              </a:prstGeom>
              <a:grpFill/>
              <a:ln/>
            </p:spPr>
            <p:style>
              <a:lnRef idx="3">
                <a:schemeClr val="dk1"/>
              </a:lnRef>
              <a:fillRef idx="0">
                <a:schemeClr val="dk1"/>
              </a:fillRef>
              <a:effectRef idx="2">
                <a:schemeClr val="dk1"/>
              </a:effectRef>
              <a:fontRef idx="minor">
                <a:schemeClr val="tx1"/>
              </a:fontRef>
            </p:style>
          </p:cxnSp>
        </p:grpSp>
        <p:grpSp>
          <p:nvGrpSpPr>
            <p:cNvPr id="31" name="Groupe 30"/>
            <p:cNvGrpSpPr/>
            <p:nvPr/>
          </p:nvGrpSpPr>
          <p:grpSpPr>
            <a:xfrm>
              <a:off x="2124871" y="3284983"/>
              <a:ext cx="1140714" cy="313754"/>
              <a:chOff x="2481072" y="2896362"/>
              <a:chExt cx="1520952" cy="418338"/>
            </a:xfrm>
          </p:grpSpPr>
          <p:sp>
            <p:nvSpPr>
              <p:cNvPr id="32" name="Ellipse 31"/>
              <p:cNvSpPr/>
              <p:nvPr/>
            </p:nvSpPr>
            <p:spPr>
              <a:xfrm>
                <a:off x="2481072" y="2896362"/>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3" name="Ellipse 32"/>
              <p:cNvSpPr/>
              <p:nvPr/>
            </p:nvSpPr>
            <p:spPr>
              <a:xfrm>
                <a:off x="3191256" y="3204972"/>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4" name="Ellipse 33"/>
              <p:cNvSpPr/>
              <p:nvPr/>
            </p:nvSpPr>
            <p:spPr>
              <a:xfrm>
                <a:off x="3892296" y="2896363"/>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nvGrpSpPr>
            <p:cNvPr id="35" name="Groupe 34"/>
            <p:cNvGrpSpPr/>
            <p:nvPr/>
          </p:nvGrpSpPr>
          <p:grpSpPr>
            <a:xfrm>
              <a:off x="2215168" y="3283269"/>
              <a:ext cx="1050417" cy="315468"/>
              <a:chOff x="2601468" y="2894076"/>
              <a:chExt cx="1400556" cy="420624"/>
            </a:xfrm>
          </p:grpSpPr>
          <p:sp>
            <p:nvSpPr>
              <p:cNvPr id="36" name="Ellipse 35"/>
              <p:cNvSpPr/>
              <p:nvPr/>
            </p:nvSpPr>
            <p:spPr>
              <a:xfrm>
                <a:off x="2601468" y="2896362"/>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7" name="Ellipse 36"/>
              <p:cNvSpPr/>
              <p:nvPr/>
            </p:nvSpPr>
            <p:spPr>
              <a:xfrm>
                <a:off x="3191256" y="2894076"/>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Ellipse 37"/>
              <p:cNvSpPr/>
              <p:nvPr/>
            </p:nvSpPr>
            <p:spPr>
              <a:xfrm>
                <a:off x="3892296" y="3204972"/>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nvGrpSpPr>
            <p:cNvPr id="39" name="Groupe 38"/>
            <p:cNvGrpSpPr/>
            <p:nvPr/>
          </p:nvGrpSpPr>
          <p:grpSpPr>
            <a:xfrm>
              <a:off x="2123728" y="3284984"/>
              <a:ext cx="1236726" cy="523494"/>
              <a:chOff x="2479548" y="2896362"/>
              <a:chExt cx="1648968" cy="697992"/>
            </a:xfrm>
          </p:grpSpPr>
          <p:sp>
            <p:nvSpPr>
              <p:cNvPr id="40" name="Ellipse 39"/>
              <p:cNvSpPr/>
              <p:nvPr/>
            </p:nvSpPr>
            <p:spPr>
              <a:xfrm>
                <a:off x="2479548" y="3195066"/>
                <a:ext cx="109728" cy="109728"/>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1" name="Ellipse 40"/>
              <p:cNvSpPr/>
              <p:nvPr/>
            </p:nvSpPr>
            <p:spPr>
              <a:xfrm>
                <a:off x="3189732" y="3484626"/>
                <a:ext cx="109728" cy="109728"/>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2" name="Ellipse 41"/>
              <p:cNvSpPr/>
              <p:nvPr/>
            </p:nvSpPr>
            <p:spPr>
              <a:xfrm>
                <a:off x="4018788" y="2896362"/>
                <a:ext cx="109728" cy="109728"/>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85957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chess knight as object</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p:txBody>
              <a:bodyPr/>
              <a:lstStyle/>
              <a:p>
                <a:r>
                  <a:rPr lang="en-US" dirty="0" smtClean="0"/>
                  <a:t>Moving chess knight on an infinite board.</a:t>
                </a:r>
              </a:p>
              <a:p>
                <a:r>
                  <a:rPr lang="en-US" dirty="0" smtClean="0"/>
                  <a:t>Represent a knight by an object a = (</a:t>
                </a:r>
                <a:r>
                  <a:rPr lang="en-US" dirty="0" err="1" smtClean="0"/>
                  <a:t>x,y</a:t>
                </a:r>
                <a:r>
                  <a:rPr lang="en-US" dirty="0" smtClean="0"/>
                  <a:t>)</a:t>
                </a:r>
              </a:p>
              <a:p>
                <a:r>
                  <a:rPr lang="en-US" dirty="0" smtClean="0"/>
                  <a:t>Rules like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m:t>
                    </m:r>
                  </m:oMath>
                </a14:m>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blipFill>
                <a:blip r:embed="rId2"/>
                <a:stretch>
                  <a:fillRect l="-538" t="-1333"/>
                </a:stretch>
              </a:blipFill>
            </p:spPr>
            <p:txBody>
              <a:bodyPr/>
              <a:lstStyle/>
              <a:p>
                <a:r>
                  <a:rPr lang="en-US">
                    <a:noFill/>
                  </a:rPr>
                  <a:t> </a:t>
                </a:r>
              </a:p>
            </p:txBody>
          </p:sp>
        </mc:Fallback>
      </mc:AlternateContent>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160" y="1697507"/>
            <a:ext cx="4408884" cy="4408884"/>
          </a:xfrm>
          <a:prstGeom prst="rect">
            <a:avLst/>
          </a:prstGeom>
        </p:spPr>
      </p:pic>
    </p:spTree>
    <p:extLst>
      <p:ext uri="{BB962C8B-B14F-4D97-AF65-F5344CB8AC3E}">
        <p14:creationId xmlns:p14="http://schemas.microsoft.com/office/powerpoint/2010/main" val="283370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Using rational/real numbers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p:txBody>
              <a:bodyPr/>
              <a:lstStyle/>
              <a:p>
                <a:r>
                  <a:rPr lang="en-US" dirty="0" smtClean="0"/>
                  <a:t>As simple consequence, one can use real-valued multisets (in bounded parallelism derivation modes).</a:t>
                </a:r>
              </a:p>
              <a:p>
                <a:r>
                  <a:rPr lang="en-US" dirty="0" smtClean="0"/>
                  <a:t>Rules of type: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e>
                    </m:d>
                    <m:r>
                      <a:rPr lang="en-US" b="0" i="1" smtClean="0">
                        <a:latin typeface="Cambria Math" panose="02040503050406030204" pitchFamily="18" charset="0"/>
                      </a:rPr>
                      <m:t>…</m:t>
                    </m:r>
                  </m:oMath>
                </a14:m>
                <a:r>
                  <a:rPr lang="en-US" dirty="0" smtClean="0"/>
                  <a:t>, </a:t>
                </a:r>
                <a:br>
                  <a:rPr lang="en-US" dirty="0" smtClean="0"/>
                </a:br>
                <a:r>
                  <a:rPr lang="en-US" dirty="0" smtClean="0"/>
                  <a:t>e.g.</a:t>
                </a:r>
                <a14:m>
                  <m:oMath xmlns:m="http://schemas.openxmlformats.org/officeDocument/2006/math">
                    <m:d>
                      <m:dPr>
                        <m:ctrlPr>
                          <a:rPr lang="en-US" i="1">
                            <a:latin typeface="Cambria Math" panose="02040503050406030204" pitchFamily="18" charset="0"/>
                          </a:rPr>
                        </m:ctrlPr>
                      </m:dPr>
                      <m:e>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+0.5</m:t>
                            </m:r>
                          </m:e>
                        </m:d>
                      </m:e>
                    </m:d>
                    <m:d>
                      <m:dPr>
                        <m:ctrlPr>
                          <a:rPr lang="en-US" i="1">
                            <a:latin typeface="Cambria Math" panose="02040503050406030204" pitchFamily="18" charset="0"/>
                          </a:rPr>
                        </m:ctrlPr>
                      </m:dPr>
                      <m:e>
                        <m:r>
                          <a:rPr lang="en-US" i="1">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−2</m:t>
                            </m:r>
                          </m:e>
                        </m:d>
                      </m:e>
                    </m:d>
                  </m:oMath>
                </a14:m>
                <a:endParaRPr lang="en-US" dirty="0" smtClean="0"/>
              </a:p>
              <a:p>
                <a:r>
                  <a:rPr lang="en-US" dirty="0" smtClean="0"/>
                  <a:t>This works without any difficulties for bounded modes.</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blipFill>
                <a:blip r:embed="rId2"/>
                <a:stretch>
                  <a:fillRect l="-538" t="-1333"/>
                </a:stretch>
              </a:blipFill>
            </p:spPr>
            <p:txBody>
              <a:bodyPr/>
              <a:lstStyle/>
              <a:p>
                <a:r>
                  <a:rPr lang="en-US">
                    <a:noFill/>
                  </a:rPr>
                  <a:t> </a:t>
                </a:r>
              </a:p>
            </p:txBody>
          </p:sp>
        </mc:Fallback>
      </mc:AlternateContent>
      <p:grpSp>
        <p:nvGrpSpPr>
          <p:cNvPr id="11" name="Groupe 10"/>
          <p:cNvGrpSpPr/>
          <p:nvPr/>
        </p:nvGrpSpPr>
        <p:grpSpPr>
          <a:xfrm>
            <a:off x="6096000" y="4725144"/>
            <a:ext cx="4606522" cy="1767487"/>
            <a:chOff x="6096000" y="4725144"/>
            <a:chExt cx="4606522" cy="1767487"/>
          </a:xfrm>
        </p:grpSpPr>
        <p:sp>
          <p:nvSpPr>
            <p:cNvPr id="4" name="Rectangle à coins arrondis 3"/>
            <p:cNvSpPr/>
            <p:nvPr/>
          </p:nvSpPr>
          <p:spPr>
            <a:xfrm>
              <a:off x="6096000" y="4725144"/>
              <a:ext cx="4464496" cy="1512168"/>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5" name="Rectangle à coins arrondis 4"/>
            <p:cNvSpPr/>
            <p:nvPr/>
          </p:nvSpPr>
          <p:spPr>
            <a:xfrm>
              <a:off x="6528048" y="5013176"/>
              <a:ext cx="1368152" cy="648072"/>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6" name="ZoneTexte 5"/>
            <p:cNvSpPr txBox="1"/>
            <p:nvPr/>
          </p:nvSpPr>
          <p:spPr>
            <a:xfrm>
              <a:off x="10418470" y="6123299"/>
              <a:ext cx="284052" cy="369332"/>
            </a:xfrm>
            <a:prstGeom prst="rect">
              <a:avLst/>
            </a:prstGeom>
            <a:noFill/>
          </p:spPr>
          <p:txBody>
            <a:bodyPr wrap="none" rtlCol="0">
              <a:spAutoFit/>
            </a:bodyPr>
            <a:lstStyle/>
            <a:p>
              <a:r>
                <a:rPr lang="fr-FR" dirty="0"/>
                <a:t>1</a:t>
              </a:r>
              <a:endParaRPr lang="en-US" dirty="0"/>
            </a:p>
          </p:txBody>
        </p:sp>
        <p:sp>
          <p:nvSpPr>
            <p:cNvPr id="7" name="ZoneTexte 6"/>
            <p:cNvSpPr txBox="1"/>
            <p:nvPr/>
          </p:nvSpPr>
          <p:spPr>
            <a:xfrm>
              <a:off x="7825187" y="5510816"/>
              <a:ext cx="312906" cy="369332"/>
            </a:xfrm>
            <a:prstGeom prst="rect">
              <a:avLst/>
            </a:prstGeom>
            <a:noFill/>
          </p:spPr>
          <p:txBody>
            <a:bodyPr wrap="none" rtlCol="0">
              <a:spAutoFit/>
            </a:bodyPr>
            <a:lstStyle/>
            <a:p>
              <a:r>
                <a:rPr lang="fr-FR" dirty="0" smtClean="0"/>
                <a:t>2</a:t>
              </a:r>
              <a:endParaRPr lang="en-US" dirty="0"/>
            </a:p>
          </p:txBody>
        </p:sp>
        <p:sp>
          <p:nvSpPr>
            <p:cNvPr id="8" name="ZoneTexte 7"/>
            <p:cNvSpPr txBox="1"/>
            <p:nvPr/>
          </p:nvSpPr>
          <p:spPr>
            <a:xfrm>
              <a:off x="8174744" y="5013176"/>
              <a:ext cx="651140" cy="369332"/>
            </a:xfrm>
            <a:prstGeom prst="rect">
              <a:avLst/>
            </a:prstGeom>
            <a:noFill/>
          </p:spPr>
          <p:txBody>
            <a:bodyPr wrap="none" rtlCol="0">
              <a:spAutoFit/>
            </a:bodyPr>
            <a:lstStyle/>
            <a:p>
              <a:r>
                <a:rPr lang="fr-FR" dirty="0" smtClean="0"/>
                <a:t>(</a:t>
              </a:r>
              <a:r>
                <a:rPr lang="fr-FR" dirty="0" err="1" smtClean="0"/>
                <a:t>x,y</a:t>
              </a:r>
              <a:r>
                <a:rPr lang="fr-FR" dirty="0" smtClean="0"/>
                <a:t>)</a:t>
              </a:r>
              <a:endParaRPr lang="en-US" dirty="0"/>
            </a:p>
          </p:txBody>
        </p:sp>
        <p:sp>
          <p:nvSpPr>
            <p:cNvPr id="9" name="ZoneTexte 8"/>
            <p:cNvSpPr txBox="1"/>
            <p:nvPr/>
          </p:nvSpPr>
          <p:spPr>
            <a:xfrm>
              <a:off x="6672064" y="5013176"/>
              <a:ext cx="651140" cy="369332"/>
            </a:xfrm>
            <a:prstGeom prst="rect">
              <a:avLst/>
            </a:prstGeom>
            <a:noFill/>
          </p:spPr>
          <p:txBody>
            <a:bodyPr wrap="none" rtlCol="0">
              <a:spAutoFit/>
            </a:bodyPr>
            <a:lstStyle/>
            <a:p>
              <a:r>
                <a:rPr lang="fr-FR" dirty="0" smtClean="0"/>
                <a:t>(</a:t>
              </a:r>
              <a:r>
                <a:rPr lang="fr-FR" dirty="0" err="1" smtClean="0"/>
                <a:t>x,y</a:t>
              </a:r>
              <a:r>
                <a:rPr lang="fr-FR" dirty="0" smtClean="0"/>
                <a:t>)</a:t>
              </a:r>
              <a:endParaRPr lang="en-US" dirty="0"/>
            </a:p>
          </p:txBody>
        </p:sp>
        <mc:AlternateContent xmlns:mc="http://schemas.openxmlformats.org/markup-compatibility/2006" xmlns:a14="http://schemas.microsoft.com/office/drawing/2010/main">
          <mc:Choice Requires="a14">
            <p:sp>
              <p:nvSpPr>
                <p:cNvPr id="10" name="ZoneTexte 9"/>
                <p:cNvSpPr txBox="1"/>
                <p:nvPr/>
              </p:nvSpPr>
              <p:spPr>
                <a:xfrm>
                  <a:off x="6302533" y="5815675"/>
                  <a:ext cx="4051430" cy="4147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r>
                              <a:rPr lang="en-US" sz="1400" smtClean="0">
                                <a:latin typeface="Cambria Math" panose="02040503050406030204" pitchFamily="18" charset="0"/>
                              </a:rPr>
                              <m:t>1,</m:t>
                            </m:r>
                            <m:d>
                              <m:dPr>
                                <m:ctrlPr>
                                  <a:rPr lang="en-US" sz="1400" i="1">
                                    <a:latin typeface="Cambria Math" panose="02040503050406030204" pitchFamily="18" charset="0"/>
                                  </a:rPr>
                                </m:ctrlPr>
                              </m:dPr>
                              <m:e>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𝑦</m:t>
                                </m:r>
                              </m:e>
                            </m:d>
                          </m:e>
                        </m:d>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i="1">
                                        <a:latin typeface="Cambria Math" panose="02040503050406030204" pitchFamily="18" charset="0"/>
                                      </a:rPr>
                                      <m:t>2</m:t>
                                    </m:r>
                                  </m:sup>
                                </m:sSup>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𝑦</m:t>
                                </m:r>
                                <m:r>
                                  <a:rPr lang="en-US" sz="1400" i="1">
                                    <a:latin typeface="Cambria Math" panose="02040503050406030204" pitchFamily="18" charset="0"/>
                                  </a:rPr>
                                  <m:t>+0.5</m:t>
                                </m:r>
                              </m:e>
                            </m:d>
                          </m:e>
                        </m:d>
                        <m:d>
                          <m:dPr>
                            <m:ctrlPr>
                              <a:rPr lang="en-US" sz="1400" i="1">
                                <a:latin typeface="Cambria Math" panose="02040503050406030204" pitchFamily="18" charset="0"/>
                              </a:rPr>
                            </m:ctrlPr>
                          </m:dPr>
                          <m:e>
                            <m:r>
                              <a:rPr lang="en-US" sz="1400" i="1">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𝑥</m:t>
                                </m:r>
                                <m:r>
                                  <a:rPr lang="en-US" sz="1400" i="1">
                                    <a:latin typeface="Cambria Math" panose="02040503050406030204" pitchFamily="18" charset="0"/>
                                  </a:rPr>
                                  <m:t>+1,</m:t>
                                </m:r>
                                <m:r>
                                  <a:rPr lang="en-US" sz="1400" i="1">
                                    <a:latin typeface="Cambria Math" panose="02040503050406030204" pitchFamily="18" charset="0"/>
                                  </a:rPr>
                                  <m:t>𝑦</m:t>
                                </m:r>
                                <m:r>
                                  <a:rPr lang="en-US" sz="1400" i="1">
                                    <a:latin typeface="Cambria Math" panose="02040503050406030204" pitchFamily="18" charset="0"/>
                                  </a:rPr>
                                  <m:t>−2</m:t>
                                </m:r>
                              </m:e>
                            </m:d>
                          </m:e>
                        </m:d>
                      </m:oMath>
                    </m:oMathPara>
                  </a14:m>
                  <a:endParaRPr lang="en-US" sz="1600" dirty="0"/>
                </a:p>
              </p:txBody>
            </p:sp>
          </mc:Choice>
          <mc:Fallback xmlns="">
            <p:sp>
              <p:nvSpPr>
                <p:cNvPr id="10" name="ZoneTexte 9"/>
                <p:cNvSpPr txBox="1">
                  <a:spLocks noRot="1" noChangeAspect="1" noMove="1" noResize="1" noEditPoints="1" noAdjustHandles="1" noChangeArrowheads="1" noChangeShapeType="1" noTextEdit="1"/>
                </p:cNvSpPr>
                <p:nvPr/>
              </p:nvSpPr>
              <p:spPr>
                <a:xfrm>
                  <a:off x="6302533" y="5815675"/>
                  <a:ext cx="4051430" cy="414729"/>
                </a:xfrm>
                <a:prstGeom prst="rect">
                  <a:avLst/>
                </a:prstGeom>
                <a:blipFill>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812565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Recurrences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p:txBody>
              <a:bodyPr/>
              <a:lstStyle/>
              <a:p>
                <a:r>
                  <a:rPr lang="en-US" dirty="0" smtClean="0"/>
                  <a:t>It is not difficult to observe that in any bounded parallel mode it is possible to express corresponding rules as recurrences:</a:t>
                </a:r>
              </a:p>
              <a:p>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+0.5</m:t>
                    </m:r>
                  </m:oMath>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+1</m:t>
                    </m:r>
                  </m:oMath>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−2</m:t>
                    </m:r>
                  </m:oMath>
                </a14:m>
                <a:endParaRPr lang="en-US" dirty="0" smtClean="0"/>
              </a:p>
              <a:p>
                <a:endParaRPr lang="en-US" dirty="0"/>
              </a:p>
              <a:p>
                <a:r>
                  <a:rPr lang="en-US" dirty="0" smtClean="0"/>
                  <a:t>This gives a completely different view on the dynamics of the system.</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blipFill>
                <a:blip r:embed="rId2"/>
                <a:stretch>
                  <a:fillRect l="-538" t="-1333"/>
                </a:stretch>
              </a:blipFill>
            </p:spPr>
            <p:txBody>
              <a:bodyPr/>
              <a:lstStyle/>
              <a:p>
                <a:r>
                  <a:rPr lang="en-US">
                    <a:noFill/>
                  </a:rPr>
                  <a:t> </a:t>
                </a:r>
              </a:p>
            </p:txBody>
          </p:sp>
        </mc:Fallback>
      </mc:AlternateContent>
      <p:grpSp>
        <p:nvGrpSpPr>
          <p:cNvPr id="4" name="Groupe 3"/>
          <p:cNvGrpSpPr/>
          <p:nvPr/>
        </p:nvGrpSpPr>
        <p:grpSpPr>
          <a:xfrm>
            <a:off x="7248128" y="3212976"/>
            <a:ext cx="4606522" cy="1767487"/>
            <a:chOff x="6096000" y="4725144"/>
            <a:chExt cx="4606522" cy="1767487"/>
          </a:xfrm>
        </p:grpSpPr>
        <p:sp>
          <p:nvSpPr>
            <p:cNvPr id="5" name="Rectangle à coins arrondis 4"/>
            <p:cNvSpPr/>
            <p:nvPr/>
          </p:nvSpPr>
          <p:spPr>
            <a:xfrm>
              <a:off x="6096000" y="4725144"/>
              <a:ext cx="4464496" cy="1512168"/>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6" name="Rectangle à coins arrondis 5"/>
            <p:cNvSpPr/>
            <p:nvPr/>
          </p:nvSpPr>
          <p:spPr>
            <a:xfrm>
              <a:off x="6528048" y="5013176"/>
              <a:ext cx="1368152" cy="648072"/>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7" name="ZoneTexte 6"/>
            <p:cNvSpPr txBox="1"/>
            <p:nvPr/>
          </p:nvSpPr>
          <p:spPr>
            <a:xfrm>
              <a:off x="10418470" y="6123299"/>
              <a:ext cx="284052" cy="369332"/>
            </a:xfrm>
            <a:prstGeom prst="rect">
              <a:avLst/>
            </a:prstGeom>
            <a:noFill/>
          </p:spPr>
          <p:txBody>
            <a:bodyPr wrap="none" rtlCol="0">
              <a:spAutoFit/>
            </a:bodyPr>
            <a:lstStyle/>
            <a:p>
              <a:r>
                <a:rPr lang="fr-FR" dirty="0"/>
                <a:t>1</a:t>
              </a:r>
              <a:endParaRPr lang="en-US" dirty="0"/>
            </a:p>
          </p:txBody>
        </p:sp>
        <p:sp>
          <p:nvSpPr>
            <p:cNvPr id="8" name="ZoneTexte 7"/>
            <p:cNvSpPr txBox="1"/>
            <p:nvPr/>
          </p:nvSpPr>
          <p:spPr>
            <a:xfrm>
              <a:off x="7825187" y="5510816"/>
              <a:ext cx="312906" cy="369332"/>
            </a:xfrm>
            <a:prstGeom prst="rect">
              <a:avLst/>
            </a:prstGeom>
            <a:noFill/>
          </p:spPr>
          <p:txBody>
            <a:bodyPr wrap="none" rtlCol="0">
              <a:spAutoFit/>
            </a:bodyPr>
            <a:lstStyle/>
            <a:p>
              <a:r>
                <a:rPr lang="fr-FR" dirty="0" smtClean="0"/>
                <a:t>2</a:t>
              </a:r>
              <a:endParaRPr lang="en-US" dirty="0"/>
            </a:p>
          </p:txBody>
        </p:sp>
        <p:sp>
          <p:nvSpPr>
            <p:cNvPr id="9" name="ZoneTexte 8"/>
            <p:cNvSpPr txBox="1"/>
            <p:nvPr/>
          </p:nvSpPr>
          <p:spPr>
            <a:xfrm>
              <a:off x="8174744" y="5013176"/>
              <a:ext cx="651140" cy="369332"/>
            </a:xfrm>
            <a:prstGeom prst="rect">
              <a:avLst/>
            </a:prstGeom>
            <a:noFill/>
          </p:spPr>
          <p:txBody>
            <a:bodyPr wrap="none" rtlCol="0">
              <a:spAutoFit/>
            </a:bodyPr>
            <a:lstStyle/>
            <a:p>
              <a:r>
                <a:rPr lang="fr-FR" dirty="0" smtClean="0"/>
                <a:t>(</a:t>
              </a:r>
              <a:r>
                <a:rPr lang="fr-FR" dirty="0" err="1" smtClean="0"/>
                <a:t>x,y</a:t>
              </a:r>
              <a:r>
                <a:rPr lang="fr-FR" dirty="0" smtClean="0"/>
                <a:t>)</a:t>
              </a:r>
              <a:endParaRPr lang="en-US" dirty="0"/>
            </a:p>
          </p:txBody>
        </p:sp>
        <p:sp>
          <p:nvSpPr>
            <p:cNvPr id="10" name="ZoneTexte 9"/>
            <p:cNvSpPr txBox="1"/>
            <p:nvPr/>
          </p:nvSpPr>
          <p:spPr>
            <a:xfrm>
              <a:off x="6672064" y="5013176"/>
              <a:ext cx="651140" cy="369332"/>
            </a:xfrm>
            <a:prstGeom prst="rect">
              <a:avLst/>
            </a:prstGeom>
            <a:noFill/>
          </p:spPr>
          <p:txBody>
            <a:bodyPr wrap="none" rtlCol="0">
              <a:spAutoFit/>
            </a:bodyPr>
            <a:lstStyle/>
            <a:p>
              <a:r>
                <a:rPr lang="fr-FR" dirty="0" smtClean="0"/>
                <a:t>(</a:t>
              </a:r>
              <a:r>
                <a:rPr lang="fr-FR" dirty="0" err="1" smtClean="0"/>
                <a:t>x,y</a:t>
              </a:r>
              <a:r>
                <a:rPr lang="fr-FR" dirty="0" smtClean="0"/>
                <a:t>)</a:t>
              </a:r>
              <a:endParaRPr lang="en-US" dirty="0"/>
            </a:p>
          </p:txBody>
        </p:sp>
        <mc:AlternateContent xmlns:mc="http://schemas.openxmlformats.org/markup-compatibility/2006" xmlns:a14="http://schemas.microsoft.com/office/drawing/2010/main">
          <mc:Choice Requires="a14">
            <p:sp>
              <p:nvSpPr>
                <p:cNvPr id="11" name="ZoneTexte 10"/>
                <p:cNvSpPr txBox="1"/>
                <p:nvPr/>
              </p:nvSpPr>
              <p:spPr>
                <a:xfrm>
                  <a:off x="6302533" y="5815675"/>
                  <a:ext cx="4051430" cy="4147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r>
                              <a:rPr lang="en-US" sz="1400" smtClean="0">
                                <a:latin typeface="Cambria Math" panose="02040503050406030204" pitchFamily="18" charset="0"/>
                              </a:rPr>
                              <m:t>1,</m:t>
                            </m:r>
                            <m:d>
                              <m:dPr>
                                <m:ctrlPr>
                                  <a:rPr lang="en-US" sz="1400" i="1">
                                    <a:latin typeface="Cambria Math" panose="02040503050406030204" pitchFamily="18" charset="0"/>
                                  </a:rPr>
                                </m:ctrlPr>
                              </m:dPr>
                              <m:e>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𝑦</m:t>
                                </m:r>
                              </m:e>
                            </m:d>
                          </m:e>
                        </m:d>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i="1">
                                        <a:latin typeface="Cambria Math" panose="02040503050406030204" pitchFamily="18" charset="0"/>
                                      </a:rPr>
                                      <m:t>2</m:t>
                                    </m:r>
                                  </m:sup>
                                </m:sSup>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𝑦</m:t>
                                </m:r>
                                <m:r>
                                  <a:rPr lang="en-US" sz="1400" i="1">
                                    <a:latin typeface="Cambria Math" panose="02040503050406030204" pitchFamily="18" charset="0"/>
                                  </a:rPr>
                                  <m:t>+0.5</m:t>
                                </m:r>
                              </m:e>
                            </m:d>
                          </m:e>
                        </m:d>
                        <m:d>
                          <m:dPr>
                            <m:ctrlPr>
                              <a:rPr lang="en-US" sz="1400" i="1">
                                <a:latin typeface="Cambria Math" panose="02040503050406030204" pitchFamily="18" charset="0"/>
                              </a:rPr>
                            </m:ctrlPr>
                          </m:dPr>
                          <m:e>
                            <m:r>
                              <a:rPr lang="en-US" sz="1400" i="1">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𝑥</m:t>
                                </m:r>
                                <m:r>
                                  <a:rPr lang="en-US" sz="1400" i="1">
                                    <a:latin typeface="Cambria Math" panose="02040503050406030204" pitchFamily="18" charset="0"/>
                                  </a:rPr>
                                  <m:t>+1,</m:t>
                                </m:r>
                                <m:r>
                                  <a:rPr lang="en-US" sz="1400" i="1">
                                    <a:latin typeface="Cambria Math" panose="02040503050406030204" pitchFamily="18" charset="0"/>
                                  </a:rPr>
                                  <m:t>𝑦</m:t>
                                </m:r>
                                <m:r>
                                  <a:rPr lang="en-US" sz="1400" i="1">
                                    <a:latin typeface="Cambria Math" panose="02040503050406030204" pitchFamily="18" charset="0"/>
                                  </a:rPr>
                                  <m:t>−2</m:t>
                                </m:r>
                              </m:e>
                            </m:d>
                          </m:e>
                        </m:d>
                      </m:oMath>
                    </m:oMathPara>
                  </a14:m>
                  <a:endParaRPr lang="en-US" sz="1600" dirty="0"/>
                </a:p>
              </p:txBody>
            </p:sp>
          </mc:Choice>
          <mc:Fallback xmlns="">
            <p:sp>
              <p:nvSpPr>
                <p:cNvPr id="11" name="ZoneTexte 10"/>
                <p:cNvSpPr txBox="1">
                  <a:spLocks noRot="1" noChangeAspect="1" noMove="1" noResize="1" noEditPoints="1" noAdjustHandles="1" noChangeArrowheads="1" noChangeShapeType="1" noTextEdit="1"/>
                </p:cNvSpPr>
                <p:nvPr/>
              </p:nvSpPr>
              <p:spPr>
                <a:xfrm>
                  <a:off x="6302533" y="5815675"/>
                  <a:ext cx="4051430" cy="414729"/>
                </a:xfrm>
                <a:prstGeom prst="rect">
                  <a:avLst/>
                </a:prstGeom>
                <a:blipFill>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210135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847528" y="2708920"/>
            <a:ext cx="8534400" cy="758952"/>
          </a:xfrm>
          <a:prstGeom prst="rect">
            <a:avLst/>
          </a:prstGeom>
          <a:ln/>
        </p:spPr>
        <p:style>
          <a:lnRef idx="1">
            <a:schemeClr val="accent3"/>
          </a:lnRef>
          <a:fillRef idx="3">
            <a:schemeClr val="accent3"/>
          </a:fillRef>
          <a:effectRef idx="2">
            <a:schemeClr val="accent3"/>
          </a:effectRef>
          <a:fontRef idx="minor">
            <a:schemeClr val="lt1"/>
          </a:fontRef>
        </p:style>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4800" dirty="0" smtClean="0">
                <a:solidFill>
                  <a:schemeClr val="bg1"/>
                </a:solidFill>
              </a:rPr>
              <a:t>Other models</a:t>
            </a:r>
            <a:endParaRPr lang="fr-FR" sz="4800" dirty="0">
              <a:solidFill>
                <a:schemeClr val="bg1"/>
              </a:solidFill>
            </a:endParaRPr>
          </a:p>
        </p:txBody>
      </p:sp>
    </p:spTree>
    <p:extLst>
      <p:ext uri="{BB962C8B-B14F-4D97-AF65-F5344CB8AC3E}">
        <p14:creationId xmlns:p14="http://schemas.microsoft.com/office/powerpoint/2010/main" val="23957309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Models</a:t>
            </a:r>
            <a:endParaRPr lang="fr-FR" dirty="0"/>
          </a:p>
        </p:txBody>
      </p:sp>
      <p:sp>
        <p:nvSpPr>
          <p:cNvPr id="3" name="Espace réservé du contenu 2"/>
          <p:cNvSpPr>
            <a:spLocks noGrp="1"/>
          </p:cNvSpPr>
          <p:nvPr>
            <p:ph sz="quarter" idx="1"/>
          </p:nvPr>
        </p:nvSpPr>
        <p:spPr>
          <a:xfrm>
            <a:off x="402336" y="1527048"/>
            <a:ext cx="11338560" cy="4926288"/>
          </a:xfrm>
        </p:spPr>
        <p:txBody>
          <a:bodyPr>
            <a:normAutofit/>
          </a:bodyPr>
          <a:lstStyle/>
          <a:p>
            <a:r>
              <a:rPr lang="en-US" dirty="0" smtClean="0"/>
              <a:t>Formal framework can be applied for many other multiset-based models:</a:t>
            </a:r>
          </a:p>
          <a:p>
            <a:pPr lvl="1"/>
            <a:r>
              <a:rPr lang="en-US" dirty="0" smtClean="0"/>
              <a:t>Static P </a:t>
            </a:r>
            <a:r>
              <a:rPr lang="en-US" dirty="0"/>
              <a:t>systems</a:t>
            </a:r>
          </a:p>
          <a:p>
            <a:pPr lvl="1"/>
            <a:r>
              <a:rPr lang="en-US" dirty="0" smtClean="0"/>
              <a:t>Multiset rewriting</a:t>
            </a:r>
            <a:endParaRPr lang="en-US" dirty="0"/>
          </a:p>
          <a:p>
            <a:pPr lvl="1"/>
            <a:r>
              <a:rPr lang="en-US" dirty="0"/>
              <a:t>Petri nets </a:t>
            </a:r>
          </a:p>
          <a:p>
            <a:pPr lvl="1"/>
            <a:r>
              <a:rPr lang="en-US" dirty="0"/>
              <a:t>Vector addition systems </a:t>
            </a:r>
          </a:p>
          <a:p>
            <a:pPr lvl="1"/>
            <a:r>
              <a:rPr lang="en-US" dirty="0"/>
              <a:t>Register </a:t>
            </a:r>
            <a:r>
              <a:rPr lang="en-US" dirty="0" smtClean="0"/>
              <a:t>machines</a:t>
            </a:r>
          </a:p>
          <a:p>
            <a:pPr lvl="1"/>
            <a:r>
              <a:rPr lang="en-US" dirty="0" smtClean="0"/>
              <a:t>Counter automata</a:t>
            </a:r>
            <a:endParaRPr lang="en-US" dirty="0"/>
          </a:p>
          <a:p>
            <a:pPr lvl="1"/>
            <a:r>
              <a:rPr lang="en-US" dirty="0"/>
              <a:t>Population </a:t>
            </a:r>
            <a:r>
              <a:rPr lang="en-US" dirty="0" smtClean="0"/>
              <a:t>protocols</a:t>
            </a:r>
          </a:p>
          <a:p>
            <a:pPr lvl="1"/>
            <a:r>
              <a:rPr lang="en-US" dirty="0" smtClean="0"/>
              <a:t>Systems of recurrences</a:t>
            </a:r>
          </a:p>
          <a:p>
            <a:r>
              <a:rPr lang="en-US" dirty="0" smtClean="0"/>
              <a:t>This shows that essentially these models are the same. </a:t>
            </a:r>
            <a:endParaRPr lang="en-US" dirty="0"/>
          </a:p>
        </p:txBody>
      </p:sp>
    </p:spTree>
    <p:extLst>
      <p:ext uri="{BB962C8B-B14F-4D97-AF65-F5344CB8AC3E}">
        <p14:creationId xmlns:p14="http://schemas.microsoft.com/office/powerpoint/2010/main" val="2346337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Why use so many formalisms</a:t>
            </a:r>
            <a:r>
              <a:rPr lang="en-US" dirty="0" smtClean="0"/>
              <a:t>?</a:t>
            </a:r>
            <a:endParaRPr lang="en-US" dirty="0"/>
          </a:p>
        </p:txBody>
      </p:sp>
      <p:sp>
        <p:nvSpPr>
          <p:cNvPr id="3" name="Espace réservé du contenu 2"/>
          <p:cNvSpPr>
            <a:spLocks noGrp="1"/>
          </p:cNvSpPr>
          <p:nvPr>
            <p:ph sz="quarter" idx="1"/>
          </p:nvPr>
        </p:nvSpPr>
        <p:spPr/>
        <p:txBody>
          <a:bodyPr>
            <a:normAutofit lnSpcReduction="10000"/>
          </a:bodyPr>
          <a:lstStyle/>
          <a:p>
            <a:pPr>
              <a:lnSpc>
                <a:spcPct val="150000"/>
              </a:lnSpc>
            </a:pPr>
            <a:r>
              <a:rPr lang="en-US" dirty="0" smtClean="0"/>
              <a:t>Multiset </a:t>
            </a:r>
            <a:r>
              <a:rPr lang="en-US" dirty="0"/>
              <a:t>rewriting: chemical and biological modelling</a:t>
            </a:r>
          </a:p>
          <a:p>
            <a:pPr>
              <a:lnSpc>
                <a:spcPct val="150000"/>
              </a:lnSpc>
            </a:pPr>
            <a:r>
              <a:rPr lang="en-US" dirty="0"/>
              <a:t>Petri nets: modeling</a:t>
            </a:r>
          </a:p>
          <a:p>
            <a:pPr>
              <a:lnSpc>
                <a:spcPct val="150000"/>
              </a:lnSpc>
            </a:pPr>
            <a:r>
              <a:rPr lang="en-US" dirty="0"/>
              <a:t>Vector addition systems: decidability properties</a:t>
            </a:r>
          </a:p>
          <a:p>
            <a:pPr>
              <a:lnSpc>
                <a:spcPct val="150000"/>
              </a:lnSpc>
            </a:pPr>
            <a:r>
              <a:rPr lang="en-US" dirty="0"/>
              <a:t>P systems: </a:t>
            </a:r>
            <a:r>
              <a:rPr lang="en-US" dirty="0" smtClean="0"/>
              <a:t>spatial aspects, semantics</a:t>
            </a:r>
            <a:r>
              <a:rPr lang="en-US" dirty="0"/>
              <a:t>, restrictions, computational completeness</a:t>
            </a:r>
          </a:p>
          <a:p>
            <a:pPr>
              <a:lnSpc>
                <a:spcPct val="150000"/>
              </a:lnSpc>
            </a:pPr>
            <a:r>
              <a:rPr lang="en-US" dirty="0"/>
              <a:t>Population protocols: distributed algorithms</a:t>
            </a:r>
          </a:p>
          <a:p>
            <a:pPr>
              <a:lnSpc>
                <a:spcPct val="150000"/>
              </a:lnSpc>
            </a:pPr>
            <a:r>
              <a:rPr lang="en-US" dirty="0"/>
              <a:t>Register machines: universality</a:t>
            </a:r>
            <a:endParaRPr lang="fr-FR" dirty="0"/>
          </a:p>
          <a:p>
            <a:endParaRPr lang="en-US" dirty="0"/>
          </a:p>
        </p:txBody>
      </p:sp>
    </p:spTree>
    <p:extLst>
      <p:ext uri="{BB962C8B-B14F-4D97-AF65-F5344CB8AC3E}">
        <p14:creationId xmlns:p14="http://schemas.microsoft.com/office/powerpoint/2010/main" val="8877182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population protocols</a:t>
            </a:r>
            <a:endParaRPr lang="fr-FR" dirty="0"/>
          </a:p>
        </p:txBody>
      </p:sp>
      <p:sp>
        <p:nvSpPr>
          <p:cNvPr id="3" name="Espace réservé du contenu 2"/>
          <p:cNvSpPr>
            <a:spLocks noGrp="1"/>
          </p:cNvSpPr>
          <p:nvPr>
            <p:ph sz="quarter" idx="1"/>
          </p:nvPr>
        </p:nvSpPr>
        <p:spPr>
          <a:xfrm>
            <a:off x="328780" y="1551186"/>
            <a:ext cx="11526312" cy="5330952"/>
          </a:xfrm>
        </p:spPr>
        <p:txBody>
          <a:bodyPr>
            <a:noAutofit/>
          </a:bodyPr>
          <a:lstStyle/>
          <a:p>
            <a:r>
              <a:rPr lang="en-US" sz="2000" dirty="0"/>
              <a:t>Model of sensor networks used to study the population dynamics in the context of distributed </a:t>
            </a:r>
            <a:r>
              <a:rPr lang="en-US" sz="2000" dirty="0" err="1"/>
              <a:t>algorithmics</a:t>
            </a:r>
            <a:endParaRPr lang="en-US" sz="2000" dirty="0"/>
          </a:p>
          <a:p>
            <a:r>
              <a:rPr lang="en-US" sz="2000" dirty="0"/>
              <a:t>Agents with limited capabilities: </a:t>
            </a:r>
            <a:r>
              <a:rPr lang="en-US" sz="2000" dirty="0" err="1"/>
              <a:t>pq</a:t>
            </a:r>
            <a:r>
              <a:rPr lang="en-US" sz="2000" dirty="0"/>
              <a:t>-&gt;</a:t>
            </a:r>
            <a:r>
              <a:rPr lang="en-US" sz="2000" dirty="0" err="1"/>
              <a:t>p’q</a:t>
            </a:r>
            <a:r>
              <a:rPr lang="en-US" sz="2000" dirty="0"/>
              <a:t>’</a:t>
            </a:r>
          </a:p>
          <a:p>
            <a:endParaRPr lang="en-US" sz="2000" dirty="0"/>
          </a:p>
          <a:p>
            <a:endParaRPr lang="en-US" sz="2000" dirty="0"/>
          </a:p>
          <a:p>
            <a:endParaRPr lang="en-US" sz="2000" dirty="0"/>
          </a:p>
          <a:p>
            <a:r>
              <a:rPr lang="en-US" sz="2000" dirty="0"/>
              <a:t>Fairness condition: for all configurations C that appear infinitely often in the execution, if C is predecessor of a configuration C’, then C’ appears infinitely often in the execution</a:t>
            </a:r>
            <a:r>
              <a:rPr lang="fr-FR" sz="2000" dirty="0"/>
              <a:t>.</a:t>
            </a:r>
          </a:p>
          <a:p>
            <a:endParaRPr lang="en-US" sz="2000" dirty="0"/>
          </a:p>
          <a:p>
            <a:endParaRPr lang="en-US" sz="2000" dirty="0"/>
          </a:p>
          <a:p>
            <a:r>
              <a:rPr lang="en-US" sz="2000" dirty="0"/>
              <a:t>The result: the consensus value of the configuration (after stabilization)</a:t>
            </a:r>
          </a:p>
          <a:p>
            <a:r>
              <a:rPr lang="en-US" sz="2000" dirty="0"/>
              <a:t>A predicate is computable by PP </a:t>
            </a:r>
            <a:r>
              <a:rPr lang="en-US" sz="2000" dirty="0" err="1"/>
              <a:t>iff</a:t>
            </a:r>
            <a:r>
              <a:rPr lang="en-US" sz="2000" dirty="0"/>
              <a:t> it is </a:t>
            </a:r>
            <a:r>
              <a:rPr lang="en-US" sz="2000" dirty="0" err="1"/>
              <a:t>semilinear</a:t>
            </a:r>
            <a:r>
              <a:rPr lang="en-US" sz="2000" dirty="0"/>
              <a:t>  (= predicates on counts of input agents definable in 1</a:t>
            </a:r>
            <a:r>
              <a:rPr lang="en-US" sz="2000" baseline="30000" dirty="0"/>
              <a:t>st</a:t>
            </a:r>
            <a:r>
              <a:rPr lang="en-US" sz="2000" dirty="0"/>
              <a:t>-order </a:t>
            </a:r>
            <a:r>
              <a:rPr lang="en-US" sz="2000" dirty="0" err="1"/>
              <a:t>Presburger</a:t>
            </a:r>
            <a:r>
              <a:rPr lang="en-US" sz="2000" dirty="0"/>
              <a:t> arithmetic).</a:t>
            </a:r>
            <a:endParaRPr lang="fr-FR" sz="2000" dirty="0"/>
          </a:p>
        </p:txBody>
      </p:sp>
      <p:sp>
        <p:nvSpPr>
          <p:cNvPr id="4" name="Ellipse 3"/>
          <p:cNvSpPr/>
          <p:nvPr/>
        </p:nvSpPr>
        <p:spPr>
          <a:xfrm>
            <a:off x="-1041284" y="227116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solidFill>
                <a:prstClr val="white"/>
              </a:solidFill>
              <a:latin typeface="Georgia"/>
            </a:endParaRPr>
          </a:p>
        </p:txBody>
      </p:sp>
      <p:sp>
        <p:nvSpPr>
          <p:cNvPr id="5" name="Ellipse 4"/>
          <p:cNvSpPr/>
          <p:nvPr/>
        </p:nvSpPr>
        <p:spPr>
          <a:xfrm>
            <a:off x="-972616" y="1052736"/>
            <a:ext cx="432048" cy="432048"/>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solidFill>
                <a:prstClr val="white"/>
              </a:solidFill>
              <a:latin typeface="Georgia"/>
            </a:endParaRPr>
          </a:p>
        </p:txBody>
      </p:sp>
      <p:grpSp>
        <p:nvGrpSpPr>
          <p:cNvPr id="18" name="Groupe 17"/>
          <p:cNvGrpSpPr/>
          <p:nvPr/>
        </p:nvGrpSpPr>
        <p:grpSpPr>
          <a:xfrm>
            <a:off x="9408368" y="4293096"/>
            <a:ext cx="2221292" cy="780062"/>
            <a:chOff x="6584380" y="4293096"/>
            <a:chExt cx="2221292" cy="780062"/>
          </a:xfrm>
        </p:grpSpPr>
        <p:grpSp>
          <p:nvGrpSpPr>
            <p:cNvPr id="15" name="Groupe 14"/>
            <p:cNvGrpSpPr/>
            <p:nvPr/>
          </p:nvGrpSpPr>
          <p:grpSpPr>
            <a:xfrm>
              <a:off x="6584380" y="4293096"/>
              <a:ext cx="2221292" cy="748644"/>
              <a:chOff x="6204998" y="2420888"/>
              <a:chExt cx="2563848" cy="864096"/>
            </a:xfrm>
          </p:grpSpPr>
          <p:sp>
            <p:nvSpPr>
              <p:cNvPr id="10" name="Flèche courbée vers le bas 9"/>
              <p:cNvSpPr/>
              <p:nvPr/>
            </p:nvSpPr>
            <p:spPr>
              <a:xfrm>
                <a:off x="7092280" y="2420888"/>
                <a:ext cx="864096" cy="432048"/>
              </a:xfrm>
              <a:prstGeom prst="curved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èche courbée vers le bas 11"/>
              <p:cNvSpPr/>
              <p:nvPr/>
            </p:nvSpPr>
            <p:spPr>
              <a:xfrm rot="10800000">
                <a:off x="7020272" y="2852936"/>
                <a:ext cx="864096" cy="432048"/>
              </a:xfrm>
              <a:prstGeom prst="curved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lèche droite 12"/>
              <p:cNvSpPr/>
              <p:nvPr/>
            </p:nvSpPr>
            <p:spPr>
              <a:xfrm>
                <a:off x="6204998" y="2744924"/>
                <a:ext cx="864096" cy="216024"/>
              </a:xfrm>
              <a:prstGeom prst="right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èche droite 13"/>
              <p:cNvSpPr/>
              <p:nvPr/>
            </p:nvSpPr>
            <p:spPr>
              <a:xfrm>
                <a:off x="7904750" y="2755374"/>
                <a:ext cx="864096" cy="216024"/>
              </a:xfrm>
              <a:prstGeom prst="right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ZoneTexte 15"/>
            <p:cNvSpPr txBox="1"/>
            <p:nvPr/>
          </p:nvSpPr>
          <p:spPr>
            <a:xfrm>
              <a:off x="7090682" y="4703826"/>
              <a:ext cx="332142" cy="369332"/>
            </a:xfrm>
            <a:prstGeom prst="rect">
              <a:avLst/>
            </a:prstGeom>
            <a:noFill/>
          </p:spPr>
          <p:txBody>
            <a:bodyPr wrap="none" rtlCol="0">
              <a:spAutoFit/>
            </a:bodyPr>
            <a:lstStyle/>
            <a:p>
              <a:r>
                <a:rPr lang="en-US" dirty="0"/>
                <a:t>C</a:t>
              </a:r>
            </a:p>
          </p:txBody>
        </p:sp>
        <p:sp>
          <p:nvSpPr>
            <p:cNvPr id="17" name="ZoneTexte 16"/>
            <p:cNvSpPr txBox="1"/>
            <p:nvPr/>
          </p:nvSpPr>
          <p:spPr>
            <a:xfrm>
              <a:off x="7942067" y="4703826"/>
              <a:ext cx="381836" cy="369332"/>
            </a:xfrm>
            <a:prstGeom prst="rect">
              <a:avLst/>
            </a:prstGeom>
            <a:noFill/>
          </p:spPr>
          <p:txBody>
            <a:bodyPr wrap="none" rtlCol="0">
              <a:spAutoFit/>
            </a:bodyPr>
            <a:lstStyle/>
            <a:p>
              <a:r>
                <a:rPr lang="en-US" dirty="0"/>
                <a:t>C'</a:t>
              </a:r>
            </a:p>
          </p:txBody>
        </p:sp>
      </p:grpSp>
    </p:spTree>
    <p:extLst>
      <p:ext uri="{BB962C8B-B14F-4D97-AF65-F5344CB8AC3E}">
        <p14:creationId xmlns:p14="http://schemas.microsoft.com/office/powerpoint/2010/main" val="237585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2.22222E-6 -0.03079 L -2.22222E-6 -0.03055 C 0.00365 -0.03009 0.00712 -0.02847 0.01094 -0.02824 C 0.01945 -0.02778 0.04827 -0.03217 0.06493 -0.02546 C 0.06806 -0.0243 0.07118 -0.02292 0.07431 -0.02153 C 0.07518 -0.02106 0.07622 -0.02106 0.07709 -0.02014 C 0.07813 -0.01944 0.079 -0.01829 0.08004 -0.01759 L 0.08889 -0.01366 C 0.09427 -0.01111 0.09097 -0.01296 0.09792 -0.00694 L 0.10087 -0.00417 C 0.10591 0.00579 0.09948 -0.00648 0.10591 0.00371 C 0.10677 0.00509 0.10695 0.00671 0.10799 0.00787 C 0.10903 0.00903 0.11059 0.00949 0.11198 0.01042 C 0.11459 0.01273 0.11927 0.01852 0.12188 0.01968 L 0.125 0.02107 C 0.12622 0.02246 0.12743 0.02408 0.129 0.02523 C 0.12986 0.02593 0.13108 0.0257 0.13195 0.02639 C 0.13334 0.02755 0.13455 0.02917 0.13594 0.03056 C 0.13785 0.03241 0.13993 0.03403 0.14202 0.03588 C 0.14288 0.03658 0.14393 0.03773 0.14497 0.03843 C 0.14757 0.04028 0.15087 0.04097 0.15295 0.04375 C 0.154 0.04514 0.15504 0.0463 0.15591 0.04792 C 0.15677 0.04908 0.15695 0.0507 0.15799 0.05185 C 0.15868 0.05278 0.1599 0.05278 0.16094 0.05324 C 0.16181 0.05648 0.16198 0.05857 0.16389 0.06111 C 0.16476 0.06227 0.16597 0.06296 0.16702 0.06389 C 0.17205 0.08449 0.16615 0.0632 0.17101 0.07593 C 0.17136 0.07708 0.17136 0.07871 0.17188 0.07986 C 0.17535 0.08681 0.17622 0.08125 0.179 0.0919 C 0.18108 0.10046 0.1783 0.09097 0.18299 0.09977 C 0.18386 0.10139 0.1842 0.10347 0.1849 0.10509 C 0.18559 0.10648 0.18629 0.10787 0.18698 0.10926 C 0.18906 0.12037 0.18646 0.10926 0.18993 0.11852 C 0.1941 0.12963 0.18716 0.11505 0.19288 0.12662 C 0.20035 0.12616 0.20764 0.12593 0.21493 0.12523 C 0.22205 0.12454 0.23594 0.12246 0.23594 0.12269 C 0.23768 0.12199 0.23924 0.12176 0.24097 0.12107 C 0.24358 0.12037 0.24896 0.11852 0.24896 0.11875 C 0.25 0.11759 0.25104 0.11667 0.25191 0.11574 C 0.2533 0.11458 0.25452 0.11296 0.25591 0.11181 C 0.25729 0.11088 0.25868 0.11019 0.2599 0.10926 C 0.26493 0.10533 0.26094 0.10718 0.26702 0.10394 C 0.26788 0.10324 0.26893 0.10301 0.26997 0.10255 C 0.27136 0.10162 0.27257 0.10046 0.27396 0.09977 C 0.27552 0.09908 0.27726 0.09884 0.279 0.09838 C 0.28038 0.09769 0.2816 0.09653 0.28299 0.09583 C 0.28386 0.09537 0.28507 0.09514 0.28594 0.09445 C 0.28698 0.09375 0.28785 0.09259 0.28889 0.0919 C 0.29115 0.09028 0.29132 0.09051 0.29306 0.09051 L 0.29306 0.09074 " pathEditMode="relative" rAng="0" ptsTypes="AAAAAAAAAAAAAAAAAAAAAAAAAAAAAAAAAAAAAAAAAAAAAAAAAA">
                                      <p:cBhvr>
                                        <p:cTn id="16" dur="2000" fill="hold"/>
                                        <p:tgtEl>
                                          <p:spTgt spid="4"/>
                                        </p:tgtEl>
                                        <p:attrNameLst>
                                          <p:attrName>ppt_x</p:attrName>
                                          <p:attrName>ppt_y</p:attrName>
                                        </p:attrNameLst>
                                      </p:cBhvr>
                                      <p:rCtr x="14653" y="7870"/>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2.5E-6 -0.03611 L 2.5E-6 -0.03588 C 0.00243 -0.03402 0.00451 -0.03148 0.00712 -0.02963 C 0.01128 -0.02662 0.01666 -0.02615 0.021 -0.02546 C 0.02482 -0.025 0.02847 -0.02476 0.03212 -0.0243 C 0.0335 -0.02384 0.03472 -0.02361 0.03611 -0.02291 C 0.03941 -0.02176 0.04149 -0.0199 0.04323 -0.01898 C 0.04653 -0.01805 0.04774 -0.01805 0.05052 -0.01759 C 0.05208 -0.01713 0.05903 -0.01435 0.06007 -0.01365 C 0.06267 -0.0118 0.06389 -0.00972 0.06684 -0.00833 C 0.06718 -0.0074 0.07083 -0.00671 0.07083 -0.00555 C 0.07482 -0.00324 0.07482 -0.00023 0.07882 0.00255 C 0.07882 0.00371 0.07882 0.00486 0.07899 0.00649 C 0.08281 0.01181 0.08281 0.00949 0.0835 0.0132 C 0.0842 0.01436 0.08472 0.01598 0.08576 0.01713 C 0.08663 0.01829 0.08802 0.01852 0.08854 0.01968 C 0.08958 0.02084 0.08923 0.02269 0.08975 0.02385 C 0.09062 0.025 0.09184 0.02547 0.09271 0.02639 C 0.09392 0.02755 0.09444 0.02917 0.09566 0.03033 C 0.10052 0.03611 0.1 0.03056 0.10555 0.04236 C 0.11041 0.05186 0.10469 0.04028 0.11076 0.05186 C 0.11128 0.05301 0.11215 0.0544 0.11267 0.05579 C 0.11406 0.05811 0.11545 0.06019 0.11684 0.0625 C 0.11996 0.06806 0.11771 0.06551 0.1217 0.07176 C 0.12899 0.08264 0.11996 0.06621 0.12899 0.0838 C 0.12934 0.08519 0.13021 0.08635 0.13073 0.08774 C 0.13159 0.09005 0.13246 0.09236 0.13368 0.09445 C 0.13541 0.09653 0.13715 0.09769 0.13871 0.09977 C 0.13975 0.10093 0.1401 0.10255 0.14062 0.10371 C 0.14288 0.10695 0.14479 0.11065 0.14774 0.11297 L 0.15399 0.11852 C 0.15399 0.12014 0.15399 0.12223 0.15451 0.12385 C 0.15555 0.12547 0.15729 0.12639 0.1585 0.12778 C 0.16267 0.13172 0.16163 0.13033 0.16771 0.13311 L 0.17066 0.13449 C 0.1717 0.13496 0.17274 0.13519 0.17361 0.13565 C 0.175 0.13658 0.17639 0.13727 0.17795 0.13843 C 0.18229 0.14236 0.1809 0.1426 0.18576 0.14514 C 0.18715 0.14561 0.18854 0.14584 0.18993 0.1463 C 0.19132 0.14699 0.19219 0.14838 0.19375 0.14908 C 0.19496 0.14977 0.19653 0.15 0.19774 0.15047 C 0.19861 0.1507 0.2 0.15139 0.20069 0.15162 C 0.21007 0.15139 0.21927 0.15116 0.22864 0.15047 C 0.23003 0.15024 0.2309 0.14931 0.23159 0.14908 C 0.24305 0.14537 0.23003 0.1507 0.24288 0.14514 L 0.24583 0.14375 C 0.24583 0.14399 0.2585 0.14491 0.26094 0.1463 C 0.26215 0.14723 0.26337 0.14908 0.26493 0.15047 C 0.26562 0.15139 0.26649 0.15232 0.26788 0.15301 C 0.26909 0.15417 0.27066 0.15463 0.27153 0.15579 C 0.27725 0.16042 0.27378 0.15857 0.27864 0.1625 C 0.28021 0.16343 0.28142 0.16412 0.28298 0.16505 C 0.28368 0.16598 0.28437 0.16736 0.28594 0.16783 C 0.29288 0.17061 0.3 0.17084 0.30798 0.17176 C 0.31076 0.17315 0.31146 0.17315 0.31475 0.1757 C 0.31684 0.17732 0.31909 0.17871 0.32066 0.18102 C 0.32153 0.18241 0.32291 0.18357 0.32361 0.18496 C 0.33021 0.19746 0.32014 0.18334 0.32951 0.19445 C 0.33073 0.19561 0.33142 0.19723 0.33281 0.19838 C 0.33455 0.20047 0.33854 0.20371 0.33854 0.20394 C 0.34097 0.2132 0.33767 0.20162 0.34271 0.21181 C 0.3434 0.21297 0.34305 0.21436 0.34357 0.21574 C 0.34444 0.2169 0.34496 0.21829 0.34566 0.21968 C 0.34548 0.22894 0.34496 0.23843 0.34479 0.24769 C 0.34357 0.27153 0.34357 0.25486 0.34357 0.26783 L 0.34357 0.26806 " pathEditMode="relative" rAng="0" ptsTypes="AAAAAAAAAAAAAAAAAAAAAAAAAAAAAAAAAAAAAAAAAAAAAAAAAAAAAAAAAAAAAAAAAA">
                                      <p:cBhvr>
                                        <p:cTn id="20" dur="2000" fill="hold"/>
                                        <p:tgtEl>
                                          <p:spTgt spid="5"/>
                                        </p:tgtEl>
                                        <p:attrNameLst>
                                          <p:attrName>ppt_x</p:attrName>
                                          <p:attrName>ppt_y</p:attrName>
                                        </p:attrNameLst>
                                      </p:cBhvr>
                                      <p:rCtr x="17274" y="15208"/>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1" nodeType="clickEffect">
                                  <p:stCondLst>
                                    <p:cond delay="0"/>
                                  </p:stCondLst>
                                  <p:childTnLst>
                                    <p:animEffect transition="out" filter="fade">
                                      <p:cBhvr>
                                        <p:cTn id="24" dur="500" tmFilter="0, 0; .2, .5; .8, .5; 1, 0"/>
                                        <p:tgtEl>
                                          <p:spTgt spid="4"/>
                                        </p:tgtEl>
                                      </p:cBhvr>
                                    </p:animEffect>
                                    <p:animScale>
                                      <p:cBhvr>
                                        <p:cTn id="25" dur="250" autoRev="1" fill="hold"/>
                                        <p:tgtEl>
                                          <p:spTgt spid="4"/>
                                        </p:tgtEl>
                                      </p:cBhvr>
                                      <p:by x="105000" y="105000"/>
                                    </p:animScale>
                                  </p:childTnLst>
                                </p:cTn>
                              </p:par>
                              <p:par>
                                <p:cTn id="26" presetID="26" presetClass="emph" presetSubtype="0" fill="hold" grpId="1" nodeType="withEffect">
                                  <p:stCondLst>
                                    <p:cond delay="0"/>
                                  </p:stCondLst>
                                  <p:childTnLst>
                                    <p:animEffect transition="out" filter="fade">
                                      <p:cBhvr>
                                        <p:cTn id="27" dur="500" tmFilter="0, 0; .2, .5; .8, .5; 1, 0"/>
                                        <p:tgtEl>
                                          <p:spTgt spid="5"/>
                                        </p:tgtEl>
                                      </p:cBhvr>
                                    </p:animEffect>
                                    <p:animScale>
                                      <p:cBhvr>
                                        <p:cTn id="28" dur="250" autoRev="1" fill="hold"/>
                                        <p:tgtEl>
                                          <p:spTgt spid="5"/>
                                        </p:tgtEl>
                                      </p:cBhvr>
                                      <p:by x="105000" y="105000"/>
                                    </p:animScale>
                                  </p:childTnLst>
                                </p:cTn>
                              </p:par>
                            </p:childTnLst>
                          </p:cTn>
                        </p:par>
                        <p:par>
                          <p:cTn id="29" fill="hold">
                            <p:stCondLst>
                              <p:cond delay="500"/>
                            </p:stCondLst>
                            <p:childTnLst>
                              <p:par>
                                <p:cTn id="30" presetID="1" presetClass="emph" presetSubtype="2" fill="hold" nodeType="afterEffect">
                                  <p:stCondLst>
                                    <p:cond delay="0"/>
                                  </p:stCondLst>
                                  <p:childTnLst>
                                    <p:animClr clrSpc="rgb" dir="cw">
                                      <p:cBhvr>
                                        <p:cTn id="31" dur="2000" fill="hold"/>
                                        <p:tgtEl>
                                          <p:spTgt spid="5"/>
                                        </p:tgtEl>
                                        <p:attrNameLst>
                                          <p:attrName>fillcolor</p:attrName>
                                        </p:attrNameLst>
                                      </p:cBhvr>
                                      <p:to>
                                        <a:srgbClr val="FF0000"/>
                                      </p:to>
                                    </p:animClr>
                                    <p:set>
                                      <p:cBhvr>
                                        <p:cTn id="32" dur="2000" fill="hold"/>
                                        <p:tgtEl>
                                          <p:spTgt spid="5"/>
                                        </p:tgtEl>
                                        <p:attrNameLst>
                                          <p:attrName>fill.type</p:attrName>
                                        </p:attrNameLst>
                                      </p:cBhvr>
                                      <p:to>
                                        <p:strVal val="solid"/>
                                      </p:to>
                                    </p:set>
                                    <p:set>
                                      <p:cBhvr>
                                        <p:cTn id="33" dur="2000" fill="hold"/>
                                        <p:tgtEl>
                                          <p:spTgt spid="5"/>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4" grpId="1" uiExpand="1" animBg="1"/>
      <p:bldP spid="5" grpId="0" uiExpand="1" animBg="1"/>
      <p:bldP spid="5" grpId="1" uiExpan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Translation to the formal framework</a:t>
            </a:r>
            <a:endParaRPr lang="fr-FR" dirty="0"/>
          </a:p>
        </p:txBody>
      </p:sp>
      <p:sp>
        <p:nvSpPr>
          <p:cNvPr id="3" name="Espace réservé du contenu 2"/>
          <p:cNvSpPr>
            <a:spLocks noGrp="1"/>
          </p:cNvSpPr>
          <p:nvPr>
            <p:ph sz="quarter" idx="1"/>
          </p:nvPr>
        </p:nvSpPr>
        <p:spPr/>
        <p:txBody>
          <a:bodyPr>
            <a:normAutofit lnSpcReduction="10000"/>
          </a:bodyPr>
          <a:lstStyle/>
          <a:p>
            <a:pPr>
              <a:lnSpc>
                <a:spcPct val="150000"/>
              </a:lnSpc>
            </a:pPr>
            <a:r>
              <a:rPr lang="en-US" sz="2400" dirty="0" smtClean="0"/>
              <a:t>The structure is the same, so a rule </a:t>
            </a:r>
            <a:r>
              <a:rPr lang="en-US" sz="2400" dirty="0" err="1" smtClean="0"/>
              <a:t>pq</a:t>
            </a:r>
            <a:r>
              <a:rPr lang="en-US" sz="2400" dirty="0" smtClean="0"/>
              <a:t>-&gt;</a:t>
            </a:r>
            <a:r>
              <a:rPr lang="en-US" sz="2400" dirty="0" err="1" smtClean="0"/>
              <a:t>p’q</a:t>
            </a:r>
            <a:r>
              <a:rPr lang="en-US" sz="2400" dirty="0" smtClean="0"/>
              <a:t>’ becomes </a:t>
            </a:r>
            <a:r>
              <a:rPr lang="en-US" sz="2400" dirty="0" smtClean="0"/>
              <a:t/>
            </a:r>
            <a:br>
              <a:rPr lang="en-US" sz="2400" dirty="0" smtClean="0"/>
            </a:br>
            <a:r>
              <a:rPr lang="en-US" sz="2400" dirty="0" smtClean="0"/>
              <a:t>(</a:t>
            </a:r>
            <a:r>
              <a:rPr lang="en-US" sz="2400" dirty="0" smtClean="0"/>
              <a:t>p,●)(q,</a:t>
            </a:r>
            <a:r>
              <a:rPr lang="en-US" sz="2400" dirty="0"/>
              <a:t>●)-&gt;(p</a:t>
            </a:r>
            <a:r>
              <a:rPr lang="en-US" sz="2400" dirty="0" smtClean="0"/>
              <a:t>’,●)(</a:t>
            </a:r>
            <a:r>
              <a:rPr lang="en-US" sz="2400" dirty="0"/>
              <a:t>q</a:t>
            </a:r>
            <a:r>
              <a:rPr lang="en-US" sz="2400" dirty="0" smtClean="0"/>
              <a:t>’,●)</a:t>
            </a:r>
          </a:p>
          <a:p>
            <a:pPr>
              <a:lnSpc>
                <a:spcPct val="150000"/>
              </a:lnSpc>
            </a:pPr>
            <a:r>
              <a:rPr lang="en-US" sz="2400" dirty="0" smtClean="0"/>
              <a:t>The </a:t>
            </a:r>
            <a:r>
              <a:rPr lang="en-US" sz="2400" dirty="0" smtClean="0"/>
              <a:t>derivation mode fulfilling the fairness </a:t>
            </a:r>
            <a:r>
              <a:rPr lang="en-US" sz="2400" dirty="0" smtClean="0"/>
              <a:t>condition </a:t>
            </a:r>
            <a:r>
              <a:rPr lang="en-US" sz="2400" dirty="0" smtClean="0"/>
              <a:t>is a probabilistic evolution according to Gillespie </a:t>
            </a:r>
            <a:r>
              <a:rPr lang="en-US" sz="2400" dirty="0" smtClean="0"/>
              <a:t>SSA algorithm (used to simulate biochemical reactions).</a:t>
            </a:r>
          </a:p>
          <a:p>
            <a:pPr>
              <a:lnSpc>
                <a:spcPct val="150000"/>
              </a:lnSpc>
            </a:pPr>
            <a:r>
              <a:rPr lang="en-US" sz="2400" dirty="0" smtClean="0"/>
              <a:t>As </a:t>
            </a:r>
            <a:r>
              <a:rPr lang="en-US" sz="2400" dirty="0" smtClean="0"/>
              <a:t>a consequence </a:t>
            </a:r>
            <a:r>
              <a:rPr lang="en-US" sz="2400" dirty="0" smtClean="0"/>
              <a:t>the </a:t>
            </a:r>
            <a:r>
              <a:rPr lang="en-US" sz="2400" dirty="0" smtClean="0"/>
              <a:t>evolution of the system can be described by a set of ODE’s simulating a set of </a:t>
            </a:r>
            <a:r>
              <a:rPr lang="en-US" sz="2400" dirty="0" smtClean="0"/>
              <a:t>chemical reactions </a:t>
            </a:r>
            <a:r>
              <a:rPr lang="en-US" sz="2400" dirty="0" smtClean="0"/>
              <a:t>under the mass action law.</a:t>
            </a:r>
          </a:p>
          <a:p>
            <a:pPr>
              <a:lnSpc>
                <a:spcPct val="150000"/>
              </a:lnSpc>
            </a:pPr>
            <a:r>
              <a:rPr lang="en-US" sz="2400" dirty="0" smtClean="0"/>
              <a:t>Reverse problem can be also considered: for a given set of ODE’s construct a system that approximates it when the population size goes to infinity.</a:t>
            </a:r>
          </a:p>
          <a:p>
            <a:endParaRPr lang="en-US" dirty="0" smtClean="0"/>
          </a:p>
        </p:txBody>
      </p:sp>
    </p:spTree>
    <p:extLst>
      <p:ext uri="{BB962C8B-B14F-4D97-AF65-F5344CB8AC3E}">
        <p14:creationId xmlns:p14="http://schemas.microsoft.com/office/powerpoint/2010/main" val="124462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The problem</a:t>
            </a:r>
          </a:p>
        </p:txBody>
      </p:sp>
      <p:sp>
        <p:nvSpPr>
          <p:cNvPr id="3" name="Espace réservé du contenu 2"/>
          <p:cNvSpPr>
            <a:spLocks noGrp="1"/>
          </p:cNvSpPr>
          <p:nvPr>
            <p:ph sz="quarter" idx="1"/>
          </p:nvPr>
        </p:nvSpPr>
        <p:spPr>
          <a:xfrm>
            <a:off x="402336" y="1527048"/>
            <a:ext cx="11338560" cy="4854280"/>
          </a:xfrm>
        </p:spPr>
        <p:txBody>
          <a:bodyPr>
            <a:normAutofit/>
          </a:bodyPr>
          <a:lstStyle/>
          <a:p>
            <a:r>
              <a:rPr lang="en-US" dirty="0"/>
              <a:t>During the early development of P systems the formal definition was missing, replaced by “semi-formal” explanations.</a:t>
            </a:r>
            <a:br>
              <a:rPr lang="en-US" dirty="0"/>
            </a:br>
            <a:r>
              <a:rPr lang="en-US" sz="2000" dirty="0"/>
              <a:t>A citation from the seminal paper introducing membrane </a:t>
            </a:r>
            <a:r>
              <a:rPr lang="en-US" sz="2000" dirty="0" smtClean="0"/>
              <a:t>computing: </a:t>
            </a:r>
            <a:r>
              <a:rPr lang="en-US" sz="2000" dirty="0"/>
              <a:t>“</a:t>
            </a:r>
            <a:r>
              <a:rPr lang="en-US" sz="2000" i="1" dirty="0"/>
              <a:t>rather than a completely cumbersome formal definition we prefer an informal one, explained by examples</a:t>
            </a:r>
            <a:r>
              <a:rPr lang="en-US" sz="2000" dirty="0"/>
              <a:t>”…</a:t>
            </a:r>
          </a:p>
          <a:p>
            <a:r>
              <a:rPr lang="en-US" dirty="0"/>
              <a:t> It worked some time, as it was not ambiguous. </a:t>
            </a:r>
          </a:p>
          <a:p>
            <a:r>
              <a:rPr lang="en-US" dirty="0" smtClean="0"/>
              <a:t>Two main problems:</a:t>
            </a:r>
          </a:p>
          <a:p>
            <a:pPr lvl="1"/>
            <a:r>
              <a:rPr lang="en-US" dirty="0" smtClean="0"/>
              <a:t>The </a:t>
            </a:r>
            <a:r>
              <a:rPr lang="en-US" dirty="0"/>
              <a:t>“big” problem: with the development of membrane computing several models started to have ambiguous description – different people understanding the same words in a different </a:t>
            </a:r>
            <a:r>
              <a:rPr lang="en-US" dirty="0" smtClean="0"/>
              <a:t>manner.</a:t>
            </a:r>
          </a:p>
          <a:p>
            <a:pPr lvl="1"/>
            <a:r>
              <a:rPr lang="en-US" dirty="0" smtClean="0"/>
              <a:t>A </a:t>
            </a:r>
            <a:r>
              <a:rPr lang="en-US" dirty="0"/>
              <a:t>smaller problem: people were introducing new models in an informal manner, without observing that some of them were introduced before (and </a:t>
            </a:r>
            <a:r>
              <a:rPr lang="en-US" dirty="0" smtClean="0"/>
              <a:t>that the </a:t>
            </a:r>
            <a:r>
              <a:rPr lang="en-US" dirty="0"/>
              <a:t>proved results </a:t>
            </a:r>
            <a:r>
              <a:rPr lang="en-US" dirty="0" smtClean="0"/>
              <a:t>were </a:t>
            </a:r>
            <a:r>
              <a:rPr lang="en-US" dirty="0"/>
              <a:t>already known).</a:t>
            </a:r>
          </a:p>
          <a:p>
            <a:endParaRPr lang="en-US" dirty="0"/>
          </a:p>
        </p:txBody>
      </p:sp>
    </p:spTree>
    <p:extLst>
      <p:ext uri="{BB962C8B-B14F-4D97-AF65-F5344CB8AC3E}">
        <p14:creationId xmlns:p14="http://schemas.microsoft.com/office/powerpoint/2010/main" val="33953154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Conclusion</a:t>
            </a:r>
            <a:endParaRPr lang="fr-FR" dirty="0"/>
          </a:p>
        </p:txBody>
      </p:sp>
      <p:sp>
        <p:nvSpPr>
          <p:cNvPr id="3" name="Espace réservé du contenu 2"/>
          <p:cNvSpPr>
            <a:spLocks noGrp="1"/>
          </p:cNvSpPr>
          <p:nvPr>
            <p:ph sz="quarter" idx="1"/>
          </p:nvPr>
        </p:nvSpPr>
        <p:spPr/>
        <p:txBody>
          <a:bodyPr>
            <a:normAutofit/>
          </a:bodyPr>
          <a:lstStyle/>
          <a:p>
            <a:r>
              <a:rPr lang="en-US" sz="2800" dirty="0"/>
              <a:t>FF is a useful tool to understand, review and extend others work on </a:t>
            </a:r>
            <a:r>
              <a:rPr lang="en-US" sz="2800" dirty="0" smtClean="0"/>
              <a:t>P systems and other multiset-rewriting </a:t>
            </a:r>
            <a:r>
              <a:rPr lang="en-US" sz="2800" dirty="0"/>
              <a:t>based models.</a:t>
            </a:r>
          </a:p>
          <a:p>
            <a:r>
              <a:rPr lang="en-US" sz="2800" dirty="0"/>
              <a:t>It allows to situate a newly developed model with respect to existing ones.</a:t>
            </a:r>
          </a:p>
          <a:p>
            <a:r>
              <a:rPr lang="en-US" sz="2800" dirty="0"/>
              <a:t>It permits to ask, answer and </a:t>
            </a:r>
            <a:r>
              <a:rPr lang="en-US" sz="2800" i="1" dirty="0"/>
              <a:t>raise</a:t>
            </a:r>
            <a:r>
              <a:rPr lang="en-US" sz="2800" dirty="0"/>
              <a:t> questions related to the semantics of some model.</a:t>
            </a:r>
          </a:p>
          <a:p>
            <a:r>
              <a:rPr lang="en-US" sz="2800" dirty="0"/>
              <a:t>It allows to quickly enhance a model with a different derivation mode or halting condition.</a:t>
            </a:r>
          </a:p>
          <a:p>
            <a:r>
              <a:rPr lang="en-US" sz="2800" dirty="0"/>
              <a:t>Permits to relate (apparently) different models of P systems and also multiset-rewriting based models.</a:t>
            </a:r>
          </a:p>
        </p:txBody>
      </p:sp>
    </p:spTree>
    <p:extLst>
      <p:ext uri="{BB962C8B-B14F-4D97-AF65-F5344CB8AC3E}">
        <p14:creationId xmlns:p14="http://schemas.microsoft.com/office/powerpoint/2010/main" val="28102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Final remarks</a:t>
            </a:r>
            <a:endParaRPr lang="en-US" dirty="0"/>
          </a:p>
        </p:txBody>
      </p:sp>
      <p:sp>
        <p:nvSpPr>
          <p:cNvPr id="3" name="Espace réservé du contenu 2"/>
          <p:cNvSpPr>
            <a:spLocks noGrp="1"/>
          </p:cNvSpPr>
          <p:nvPr>
            <p:ph sz="quarter" idx="1"/>
          </p:nvPr>
        </p:nvSpPr>
        <p:spPr/>
        <p:txBody>
          <a:bodyPr/>
          <a:lstStyle/>
          <a:p>
            <a:r>
              <a:rPr lang="en-US" dirty="0" smtClean="0"/>
              <a:t>FF is a very useful tool and not too difficult to learn and manipulate.</a:t>
            </a:r>
          </a:p>
          <a:p>
            <a:r>
              <a:rPr lang="en-US" dirty="0" smtClean="0"/>
              <a:t>If you still have difficulties in expressing your model, do not hesitate to contact me.</a:t>
            </a:r>
            <a:endParaRPr lang="en-US" dirty="0"/>
          </a:p>
        </p:txBody>
      </p:sp>
    </p:spTree>
    <p:extLst>
      <p:ext uri="{BB962C8B-B14F-4D97-AF65-F5344CB8AC3E}">
        <p14:creationId xmlns:p14="http://schemas.microsoft.com/office/powerpoint/2010/main" val="38265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Milestones</a:t>
            </a:r>
            <a:endParaRPr lang="en-US" dirty="0"/>
          </a:p>
        </p:txBody>
      </p:sp>
      <p:sp>
        <p:nvSpPr>
          <p:cNvPr id="3" name="Espace réservé du contenu 2"/>
          <p:cNvSpPr>
            <a:spLocks noGrp="1"/>
          </p:cNvSpPr>
          <p:nvPr>
            <p:ph sz="quarter" idx="1"/>
          </p:nvPr>
        </p:nvSpPr>
        <p:spPr/>
        <p:txBody>
          <a:bodyPr>
            <a:noAutofit/>
          </a:bodyPr>
          <a:lstStyle/>
          <a:p>
            <a:r>
              <a:rPr lang="en-US" sz="2000" b="1" dirty="0"/>
              <a:t>2006-2007:</a:t>
            </a:r>
            <a:r>
              <a:rPr lang="en-US" sz="2000" dirty="0"/>
              <a:t> Hypergraph structure (Generalized communicating P systems).</a:t>
            </a:r>
          </a:p>
          <a:p>
            <a:r>
              <a:rPr lang="en-US" sz="2000" b="1" dirty="0"/>
              <a:t>2007:</a:t>
            </a:r>
            <a:r>
              <a:rPr lang="en-US" sz="2000" dirty="0"/>
              <a:t> Introduction of FF (with R. Freund) in order to correctly define the minimal parallelism.</a:t>
            </a:r>
          </a:p>
          <a:p>
            <a:r>
              <a:rPr lang="en-US" sz="2000" b="1" dirty="0"/>
              <a:t>By 2009:</a:t>
            </a:r>
            <a:r>
              <a:rPr lang="en-US" sz="2000" dirty="0"/>
              <a:t> Systemized existing features in P systems and also proposed many new ideas.</a:t>
            </a:r>
          </a:p>
          <a:p>
            <a:r>
              <a:rPr lang="en-US" sz="2000" b="1" dirty="0"/>
              <a:t>2010:</a:t>
            </a:r>
            <a:r>
              <a:rPr lang="en-US" sz="2000" dirty="0"/>
              <a:t> Parts of Handbook on MC are written using it.</a:t>
            </a:r>
          </a:p>
          <a:p>
            <a:r>
              <a:rPr lang="en-US" sz="2000" b="1" dirty="0"/>
              <a:t>2011-2013:</a:t>
            </a:r>
            <a:r>
              <a:rPr lang="en-US" sz="2000" dirty="0"/>
              <a:t> Formalized the dynamical structure P systems (with R. Freund, I. Pérez-Hurtado and A. </a:t>
            </a:r>
            <a:r>
              <a:rPr lang="en-US" sz="2000" dirty="0" err="1"/>
              <a:t>Riscos-Núñez</a:t>
            </a:r>
            <a:r>
              <a:rPr lang="en-US" sz="2000" dirty="0"/>
              <a:t>).</a:t>
            </a:r>
          </a:p>
          <a:p>
            <a:r>
              <a:rPr lang="en-US" sz="2000" b="1" dirty="0"/>
              <a:t>2012:</a:t>
            </a:r>
            <a:r>
              <a:rPr lang="en-US" sz="2000" dirty="0"/>
              <a:t> Introduced </a:t>
            </a:r>
            <a:r>
              <a:rPr lang="en-US" sz="2000" dirty="0" err="1"/>
              <a:t>smax</a:t>
            </a:r>
            <a:r>
              <a:rPr lang="en-US" sz="2000" dirty="0"/>
              <a:t> (flat mode).</a:t>
            </a:r>
          </a:p>
          <a:p>
            <a:r>
              <a:rPr lang="en-US" sz="2000" b="1" dirty="0"/>
              <a:t>2012:</a:t>
            </a:r>
            <a:r>
              <a:rPr lang="en-US" sz="2000" dirty="0"/>
              <a:t> Used for the construction of fast hardware implementations.</a:t>
            </a:r>
          </a:p>
          <a:p>
            <a:r>
              <a:rPr lang="en-US" sz="2000" b="1" dirty="0"/>
              <a:t>By 2013: </a:t>
            </a:r>
            <a:r>
              <a:rPr lang="en-US" sz="2000" dirty="0"/>
              <a:t>Considered probabilities, explained many variants of P systems, have shown links to other multiset-based models &amp; PN, </a:t>
            </a:r>
            <a:r>
              <a:rPr lang="en-US" sz="2000" dirty="0" err="1"/>
              <a:t>etc</a:t>
            </a:r>
            <a:endParaRPr lang="en-US" sz="2000" dirty="0"/>
          </a:p>
          <a:p>
            <a:r>
              <a:rPr lang="en-US" sz="2000" b="1" dirty="0"/>
              <a:t>2015:</a:t>
            </a:r>
            <a:r>
              <a:rPr lang="en-US" sz="2000" dirty="0"/>
              <a:t> Generalization for abelian groups.</a:t>
            </a:r>
          </a:p>
          <a:p>
            <a:r>
              <a:rPr lang="en-US" sz="2000" b="1" dirty="0"/>
              <a:t>2016-2017:</a:t>
            </a:r>
            <a:r>
              <a:rPr lang="en-US" sz="2000" dirty="0"/>
              <a:t> Several </a:t>
            </a:r>
            <a:r>
              <a:rPr lang="en-US" sz="2000" dirty="0" smtClean="0"/>
              <a:t>results </a:t>
            </a:r>
            <a:r>
              <a:rPr lang="en-US" sz="2000" dirty="0"/>
              <a:t>on bi-simulations</a:t>
            </a:r>
            <a:r>
              <a:rPr lang="en-US" sz="2000" dirty="0" smtClean="0"/>
              <a:t>.</a:t>
            </a:r>
          </a:p>
          <a:p>
            <a:r>
              <a:rPr lang="en-US" sz="2000" b="1" dirty="0" smtClean="0"/>
              <a:t>2019:</a:t>
            </a:r>
            <a:r>
              <a:rPr lang="en-US" sz="2000" dirty="0" smtClean="0"/>
              <a:t> Spiking</a:t>
            </a:r>
            <a:endParaRPr lang="en-US" sz="2000" dirty="0"/>
          </a:p>
        </p:txBody>
      </p:sp>
    </p:spTree>
    <p:extLst>
      <p:ext uri="{BB962C8B-B14F-4D97-AF65-F5344CB8AC3E}">
        <p14:creationId xmlns:p14="http://schemas.microsoft.com/office/powerpoint/2010/main" val="66506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 the beginning</a:t>
            </a:r>
            <a:endParaRPr lang="en-US" dirty="0"/>
          </a:p>
        </p:txBody>
      </p:sp>
      <p:sp>
        <p:nvSpPr>
          <p:cNvPr id="3" name="Espace réservé du contenu 2"/>
          <p:cNvSpPr>
            <a:spLocks noGrp="1"/>
          </p:cNvSpPr>
          <p:nvPr>
            <p:ph sz="quarter" idx="1"/>
          </p:nvPr>
        </p:nvSpPr>
        <p:spPr>
          <a:xfrm>
            <a:off x="402336" y="1527048"/>
            <a:ext cx="11338560" cy="4926288"/>
          </a:xfrm>
        </p:spPr>
        <p:txBody>
          <a:bodyPr/>
          <a:lstStyle/>
          <a:p>
            <a:r>
              <a:rPr lang="en-US" dirty="0" smtClean="0"/>
              <a:t>First thoughts:</a:t>
            </a:r>
          </a:p>
          <a:p>
            <a:pPr lvl="1"/>
            <a:r>
              <a:rPr lang="en-US" dirty="0" smtClean="0"/>
              <a:t>Hypergraph structure in generalized communication model in 2005-2006.</a:t>
            </a:r>
          </a:p>
          <a:p>
            <a:pPr lvl="1"/>
            <a:r>
              <a:rPr lang="en-US" dirty="0" smtClean="0"/>
              <a:t>R. Freund’s work on partial halting 2006-2007.</a:t>
            </a:r>
          </a:p>
          <a:p>
            <a:r>
              <a:rPr lang="en-US" dirty="0" smtClean="0"/>
              <a:t>Motivation:</a:t>
            </a:r>
          </a:p>
          <a:p>
            <a:pPr lvl="1"/>
            <a:r>
              <a:rPr lang="en-US" dirty="0" smtClean="0"/>
              <a:t>The ambiguity of the minimal parallelism concept.</a:t>
            </a:r>
          </a:p>
          <a:p>
            <a:r>
              <a:rPr lang="en-US" dirty="0" smtClean="0"/>
              <a:t>Genesis:</a:t>
            </a:r>
          </a:p>
          <a:p>
            <a:pPr lvl="1"/>
            <a:r>
              <a:rPr lang="en-US" dirty="0" smtClean="0"/>
              <a:t>The discussions with R. Freund in 2007 at BWMC5.</a:t>
            </a:r>
          </a:p>
          <a:p>
            <a:r>
              <a:rPr lang="en-US" dirty="0" smtClean="0"/>
              <a:t>The formal framework was introduced in 2007 as a tool to formally express the structure and the functioning of a P system.</a:t>
            </a:r>
          </a:p>
          <a:p>
            <a:r>
              <a:rPr lang="en-US" dirty="0" smtClean="0"/>
              <a:t>The obtained result is generic and can be applied to models that are not necessarily P systems (e.g. Petri nets).</a:t>
            </a:r>
          </a:p>
        </p:txBody>
      </p:sp>
    </p:spTree>
    <p:extLst>
      <p:ext uri="{BB962C8B-B14F-4D97-AF65-F5344CB8AC3E}">
        <p14:creationId xmlns:p14="http://schemas.microsoft.com/office/powerpoint/2010/main" val="3379699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Quiz (1/2)</a:t>
            </a:r>
            <a:endParaRPr lang="en-US" dirty="0"/>
          </a:p>
        </p:txBody>
      </p:sp>
      <p:sp>
        <p:nvSpPr>
          <p:cNvPr id="3" name="Espace réservé du contenu 2"/>
          <p:cNvSpPr>
            <a:spLocks noGrp="1"/>
          </p:cNvSpPr>
          <p:nvPr>
            <p:ph sz="quarter" idx="1"/>
          </p:nvPr>
        </p:nvSpPr>
        <p:spPr/>
        <p:txBody>
          <a:bodyPr>
            <a:normAutofit/>
          </a:bodyPr>
          <a:lstStyle/>
          <a:p>
            <a:r>
              <a:rPr lang="en-US" dirty="0"/>
              <a:t>What is it?</a:t>
            </a:r>
          </a:p>
          <a:p>
            <a:pPr lvl="1"/>
            <a:r>
              <a:rPr lang="en-US" dirty="0"/>
              <a:t>It is a model of distributed multiset rewriting which cares about locations. The structure of the system is defined by the hypergraph induced by rules. This is the most general variant of distributed multiset rewriting (generalizing P systems, VAS, Petri nets, register machines, population protocols, </a:t>
            </a:r>
            <a:r>
              <a:rPr lang="en-US" dirty="0" err="1"/>
              <a:t>etc</a:t>
            </a:r>
            <a:r>
              <a:rPr lang="en-US" dirty="0"/>
              <a:t>).</a:t>
            </a:r>
          </a:p>
          <a:p>
            <a:r>
              <a:rPr lang="en-US" dirty="0"/>
              <a:t>Is this a definition/model for P systems?</a:t>
            </a:r>
          </a:p>
          <a:p>
            <a:pPr lvl="1"/>
            <a:r>
              <a:rPr lang="en-US" dirty="0"/>
              <a:t>No. The formal framework </a:t>
            </a:r>
            <a:r>
              <a:rPr lang="en-US" dirty="0" smtClean="0"/>
              <a:t>can be seen as a </a:t>
            </a:r>
            <a:r>
              <a:rPr lang="en-US" dirty="0"/>
              <a:t>concrete variant/series  of P systems. Sometimes it is called the network of cells.</a:t>
            </a:r>
          </a:p>
          <a:p>
            <a:r>
              <a:rPr lang="en-US" dirty="0"/>
              <a:t>Does it define the semantics of P systems?</a:t>
            </a:r>
          </a:p>
          <a:p>
            <a:pPr lvl="1"/>
            <a:r>
              <a:rPr lang="en-US" dirty="0"/>
              <a:t>No. At least not directly.</a:t>
            </a:r>
          </a:p>
          <a:p>
            <a:endParaRPr lang="en-US" dirty="0"/>
          </a:p>
        </p:txBody>
      </p:sp>
    </p:spTree>
    <p:extLst>
      <p:ext uri="{BB962C8B-B14F-4D97-AF65-F5344CB8AC3E}">
        <p14:creationId xmlns:p14="http://schemas.microsoft.com/office/powerpoint/2010/main" val="3737229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Quiz (2/2)</a:t>
            </a:r>
            <a:endParaRPr lang="en-US" dirty="0"/>
          </a:p>
        </p:txBody>
      </p:sp>
      <p:sp>
        <p:nvSpPr>
          <p:cNvPr id="3" name="Espace réservé du contenu 2"/>
          <p:cNvSpPr>
            <a:spLocks noGrp="1"/>
          </p:cNvSpPr>
          <p:nvPr>
            <p:ph sz="quarter" idx="1"/>
          </p:nvPr>
        </p:nvSpPr>
        <p:spPr>
          <a:xfrm>
            <a:off x="402336" y="1527048"/>
            <a:ext cx="11338560" cy="4854280"/>
          </a:xfrm>
        </p:spPr>
        <p:txBody>
          <a:bodyPr>
            <a:normAutofit/>
          </a:bodyPr>
          <a:lstStyle/>
          <a:p>
            <a:r>
              <a:rPr lang="en-US" dirty="0"/>
              <a:t>What is it for?</a:t>
            </a:r>
          </a:p>
          <a:p>
            <a:pPr lvl="1"/>
            <a:r>
              <a:rPr lang="en-US" dirty="0"/>
              <a:t>We can encode most of variants of P systems in the formal framework yielding a </a:t>
            </a:r>
            <a:r>
              <a:rPr lang="en-US" dirty="0" err="1"/>
              <a:t>bisimulation</a:t>
            </a:r>
            <a:r>
              <a:rPr lang="en-US" dirty="0"/>
              <a:t>. Moreover, in most cases it is a strong </a:t>
            </a:r>
            <a:r>
              <a:rPr lang="en-US" dirty="0" err="1"/>
              <a:t>bisimulation</a:t>
            </a:r>
            <a:r>
              <a:rPr lang="en-US" dirty="0"/>
              <a:t> i.e. 1 step in the original system is done by 1 step in the formal framework.</a:t>
            </a:r>
          </a:p>
          <a:p>
            <a:r>
              <a:rPr lang="en-US" dirty="0"/>
              <a:t>How this can be done?</a:t>
            </a:r>
          </a:p>
          <a:p>
            <a:pPr lvl="1"/>
            <a:r>
              <a:rPr lang="en-US" dirty="0"/>
              <a:t>The form of the configuration and of rules are close to the multiset rewriting and generalizes most common configurations changes in P systems.  </a:t>
            </a:r>
          </a:p>
          <a:p>
            <a:r>
              <a:rPr lang="en-US" dirty="0"/>
              <a:t>Why it is called formal framework?</a:t>
            </a:r>
          </a:p>
          <a:p>
            <a:pPr lvl="1"/>
            <a:r>
              <a:rPr lang="en-US" dirty="0" smtClean="0"/>
              <a:t>?</a:t>
            </a:r>
          </a:p>
          <a:p>
            <a:pPr lvl="1"/>
            <a:r>
              <a:rPr lang="en-US" dirty="0" smtClean="0"/>
              <a:t>In </a:t>
            </a:r>
            <a:r>
              <a:rPr lang="en-US" dirty="0"/>
              <a:t>most of the cases  the simulated P system is a restriction of the formal framework.</a:t>
            </a:r>
          </a:p>
          <a:p>
            <a:pPr lvl="1"/>
            <a:r>
              <a:rPr lang="en-US" dirty="0"/>
              <a:t>Many generic notions expressed in FF can be incorporated/interpreted in the original system due to </a:t>
            </a:r>
            <a:r>
              <a:rPr lang="en-US" dirty="0" err="1"/>
              <a:t>bisimulation</a:t>
            </a:r>
            <a:r>
              <a:rPr lang="en-US" dirty="0"/>
              <a:t>.</a:t>
            </a:r>
          </a:p>
          <a:p>
            <a:endParaRPr lang="en-US" dirty="0"/>
          </a:p>
        </p:txBody>
      </p:sp>
    </p:spTree>
    <p:extLst>
      <p:ext uri="{BB962C8B-B14F-4D97-AF65-F5344CB8AC3E}">
        <p14:creationId xmlns:p14="http://schemas.microsoft.com/office/powerpoint/2010/main" val="288278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Bisimulation</a:t>
            </a:r>
            <a:endParaRPr lang="en-US" dirty="0"/>
          </a:p>
        </p:txBody>
      </p:sp>
      <p:sp>
        <p:nvSpPr>
          <p:cNvPr id="3" name="Espace réservé du contenu 2"/>
          <p:cNvSpPr>
            <a:spLocks noGrp="1"/>
          </p:cNvSpPr>
          <p:nvPr>
            <p:ph sz="quarter" idx="1"/>
          </p:nvPr>
        </p:nvSpPr>
        <p:spPr/>
        <p:txBody>
          <a:bodyPr/>
          <a:lstStyle/>
          <a:p>
            <a:r>
              <a:rPr lang="en-US" dirty="0" smtClean="0"/>
              <a:t>One of the important properties of FF is that for any P system it is possible to write a FF model that in most cases strongly </a:t>
            </a:r>
            <a:r>
              <a:rPr lang="en-US" dirty="0" err="1" smtClean="0"/>
              <a:t>bisimulates</a:t>
            </a:r>
            <a:r>
              <a:rPr lang="en-US" dirty="0" smtClean="0"/>
              <a:t> it.</a:t>
            </a:r>
          </a:p>
          <a:p>
            <a:r>
              <a:rPr lang="en-US" dirty="0"/>
              <a:t>Two models linked by a </a:t>
            </a:r>
            <a:r>
              <a:rPr lang="en-US" dirty="0" err="1"/>
              <a:t>bisimulation</a:t>
            </a:r>
            <a:r>
              <a:rPr lang="en-US" dirty="0"/>
              <a:t> can be seen as </a:t>
            </a:r>
            <a:r>
              <a:rPr lang="en-US" dirty="0" smtClean="0"/>
              <a:t>identical!</a:t>
            </a:r>
            <a:endParaRPr lang="en-US" dirty="0"/>
          </a:p>
        </p:txBody>
      </p:sp>
      <p:sp>
        <p:nvSpPr>
          <p:cNvPr id="4" name="Rectangle à coins arrondis 3"/>
          <p:cNvSpPr/>
          <p:nvPr/>
        </p:nvSpPr>
        <p:spPr>
          <a:xfrm>
            <a:off x="623392" y="5325583"/>
            <a:ext cx="2304256" cy="1008112"/>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 system</a:t>
            </a:r>
            <a:endParaRPr lang="en-US" dirty="0">
              <a:solidFill>
                <a:schemeClr val="tx1"/>
              </a:solidFill>
            </a:endParaRPr>
          </a:p>
        </p:txBody>
      </p:sp>
      <p:sp>
        <p:nvSpPr>
          <p:cNvPr id="5" name="Rectangle à coins arrondis 4"/>
          <p:cNvSpPr/>
          <p:nvPr/>
        </p:nvSpPr>
        <p:spPr>
          <a:xfrm>
            <a:off x="5159896" y="5325583"/>
            <a:ext cx="2304256" cy="1008112"/>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FF model</a:t>
            </a:r>
            <a:endParaRPr lang="en-US" dirty="0">
              <a:solidFill>
                <a:schemeClr val="tx1"/>
              </a:solidFill>
            </a:endParaRPr>
          </a:p>
        </p:txBody>
      </p:sp>
      <p:grpSp>
        <p:nvGrpSpPr>
          <p:cNvPr id="11" name="Groupe 10"/>
          <p:cNvGrpSpPr/>
          <p:nvPr/>
        </p:nvGrpSpPr>
        <p:grpSpPr>
          <a:xfrm>
            <a:off x="3791744" y="3356992"/>
            <a:ext cx="5040560" cy="1368152"/>
            <a:chOff x="3935760" y="2996952"/>
            <a:chExt cx="5040560" cy="1368152"/>
          </a:xfrm>
        </p:grpSpPr>
        <p:sp>
          <p:nvSpPr>
            <p:cNvPr id="6" name="Rectangle à coins arrondis 5"/>
            <p:cNvSpPr/>
            <p:nvPr/>
          </p:nvSpPr>
          <p:spPr>
            <a:xfrm>
              <a:off x="3935760" y="2996952"/>
              <a:ext cx="5040560" cy="1368152"/>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ZoneTexte 6"/>
            <p:cNvSpPr txBox="1"/>
            <p:nvPr/>
          </p:nvSpPr>
          <p:spPr>
            <a:xfrm>
              <a:off x="5338650" y="3013768"/>
              <a:ext cx="2162772" cy="369332"/>
            </a:xfrm>
            <a:prstGeom prst="rect">
              <a:avLst/>
            </a:prstGeom>
            <a:noFill/>
          </p:spPr>
          <p:txBody>
            <a:bodyPr wrap="none" rtlCol="0">
              <a:spAutoFit/>
            </a:bodyPr>
            <a:lstStyle/>
            <a:p>
              <a:r>
                <a:rPr lang="en-US" dirty="0" smtClean="0"/>
                <a:t>Formal Framework</a:t>
              </a:r>
              <a:endParaRPr lang="en-US" dirty="0"/>
            </a:p>
          </p:txBody>
        </p:sp>
        <p:sp>
          <p:nvSpPr>
            <p:cNvPr id="8" name="Rectangle à coins arrondis 7"/>
            <p:cNvSpPr/>
            <p:nvPr/>
          </p:nvSpPr>
          <p:spPr>
            <a:xfrm>
              <a:off x="4151784" y="3450708"/>
              <a:ext cx="1368152" cy="792088"/>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Derivation mode</a:t>
              </a:r>
            </a:p>
          </p:txBody>
        </p:sp>
        <p:sp>
          <p:nvSpPr>
            <p:cNvPr id="9" name="Rectangle à coins arrondis 8"/>
            <p:cNvSpPr/>
            <p:nvPr/>
          </p:nvSpPr>
          <p:spPr>
            <a:xfrm>
              <a:off x="5735960" y="3450708"/>
              <a:ext cx="1368152" cy="792088"/>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Halting</a:t>
              </a:r>
            </a:p>
          </p:txBody>
        </p:sp>
        <p:sp>
          <p:nvSpPr>
            <p:cNvPr id="10" name="Rectangle à coins arrondis 9"/>
            <p:cNvSpPr/>
            <p:nvPr/>
          </p:nvSpPr>
          <p:spPr>
            <a:xfrm>
              <a:off x="7361322" y="3445816"/>
              <a:ext cx="1368152" cy="792088"/>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Result</a:t>
              </a:r>
            </a:p>
          </p:txBody>
        </p:sp>
      </p:grpSp>
      <p:cxnSp>
        <p:nvCxnSpPr>
          <p:cNvPr id="13" name="Connecteur droit avec flèche 12"/>
          <p:cNvCxnSpPr>
            <a:stCxn id="6" idx="2"/>
            <a:endCxn id="5" idx="0"/>
          </p:cNvCxnSpPr>
          <p:nvPr/>
        </p:nvCxnSpPr>
        <p:spPr>
          <a:xfrm>
            <a:off x="6312024" y="4725144"/>
            <a:ext cx="0" cy="600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p:cNvCxnSpPr>
            <a:stCxn id="4" idx="0"/>
            <a:endCxn id="6" idx="1"/>
          </p:cNvCxnSpPr>
          <p:nvPr/>
        </p:nvCxnSpPr>
        <p:spPr>
          <a:xfrm flipV="1">
            <a:off x="1775520" y="4041068"/>
            <a:ext cx="2016224" cy="1284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Double flèche horizontale 16"/>
          <p:cNvSpPr/>
          <p:nvPr/>
        </p:nvSpPr>
        <p:spPr>
          <a:xfrm>
            <a:off x="2927648" y="5589240"/>
            <a:ext cx="2232248" cy="509808"/>
          </a:xfrm>
          <a:prstGeom prst="leftRightArrow">
            <a:avLst/>
          </a:prstGeom>
          <a:solidFill>
            <a:schemeClr val="tx1">
              <a:lumMod val="95000"/>
              <a:lumOff val="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bg1"/>
                </a:solidFill>
              </a:rPr>
              <a:t>Bisimulation</a:t>
            </a:r>
            <a:endParaRPr lang="en-US" dirty="0" smtClean="0">
              <a:solidFill>
                <a:schemeClr val="bg1"/>
              </a:solidFill>
            </a:endParaRPr>
          </a:p>
        </p:txBody>
      </p:sp>
    </p:spTree>
    <p:extLst>
      <p:ext uri="{BB962C8B-B14F-4D97-AF65-F5344CB8AC3E}">
        <p14:creationId xmlns:p14="http://schemas.microsoft.com/office/powerpoint/2010/main" val="275867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ideas</a:t>
            </a:r>
            <a:endParaRPr lang="en-US" dirty="0"/>
          </a:p>
        </p:txBody>
      </p:sp>
      <p:sp>
        <p:nvSpPr>
          <p:cNvPr id="3" name="Espace réservé du contenu 2"/>
          <p:cNvSpPr>
            <a:spLocks noGrp="1"/>
          </p:cNvSpPr>
          <p:nvPr>
            <p:ph sz="quarter" idx="1"/>
          </p:nvPr>
        </p:nvSpPr>
        <p:spPr/>
        <p:txBody>
          <a:bodyPr>
            <a:normAutofit/>
          </a:bodyPr>
          <a:lstStyle/>
          <a:p>
            <a:r>
              <a:rPr lang="en-US" dirty="0" smtClean="0"/>
              <a:t>In order to formally define a P system we need to:</a:t>
            </a:r>
          </a:p>
          <a:p>
            <a:pPr lvl="1"/>
            <a:r>
              <a:rPr lang="en-US" sz="2400" dirty="0" smtClean="0"/>
              <a:t>Give </a:t>
            </a:r>
            <a:r>
              <a:rPr lang="en-US" sz="2400" dirty="0"/>
              <a:t>the structure.</a:t>
            </a:r>
          </a:p>
          <a:p>
            <a:pPr lvl="1"/>
            <a:r>
              <a:rPr lang="en-US" sz="2400" dirty="0"/>
              <a:t>Explain what means a configuration and give the  initial configuration.</a:t>
            </a:r>
          </a:p>
          <a:p>
            <a:pPr lvl="1"/>
            <a:r>
              <a:rPr lang="en-US" sz="2400" dirty="0"/>
              <a:t>Explain what means a rule and give the set of rules.</a:t>
            </a:r>
          </a:p>
          <a:p>
            <a:pPr lvl="1"/>
            <a:r>
              <a:rPr lang="en-US" sz="2400" dirty="0"/>
              <a:t>Explain how a transition step is performed:</a:t>
            </a:r>
          </a:p>
          <a:p>
            <a:pPr lvl="2"/>
            <a:r>
              <a:rPr lang="en-US" dirty="0"/>
              <a:t>Which rules can be applied.</a:t>
            </a:r>
          </a:p>
          <a:p>
            <a:pPr lvl="2"/>
            <a:r>
              <a:rPr lang="en-US" dirty="0"/>
              <a:t>Which rules are applied.</a:t>
            </a:r>
          </a:p>
          <a:p>
            <a:pPr lvl="2"/>
            <a:r>
              <a:rPr lang="en-US" dirty="0"/>
              <a:t>How the rules are applied.</a:t>
            </a:r>
          </a:p>
          <a:p>
            <a:pPr lvl="1"/>
            <a:r>
              <a:rPr lang="en-US" sz="2400" dirty="0"/>
              <a:t>Explain when to stop.</a:t>
            </a:r>
          </a:p>
          <a:p>
            <a:pPr lvl="1"/>
            <a:r>
              <a:rPr lang="en-US" sz="2400" dirty="0"/>
              <a:t>Explain what means the result of the computation.</a:t>
            </a:r>
          </a:p>
          <a:p>
            <a:endParaRPr lang="en-US" dirty="0"/>
          </a:p>
        </p:txBody>
      </p:sp>
      <p:sp>
        <p:nvSpPr>
          <p:cNvPr id="4" name="ZoneTexte 3"/>
          <p:cNvSpPr txBox="1"/>
          <p:nvPr/>
        </p:nvSpPr>
        <p:spPr>
          <a:xfrm>
            <a:off x="7741106" y="3261297"/>
            <a:ext cx="399979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In most of the cases the definitions are highly repetitive. The framework should give a way not to repeat the </a:t>
            </a:r>
            <a:r>
              <a:rPr lang="en-US" dirty="0"/>
              <a:t>same all the times</a:t>
            </a:r>
          </a:p>
        </p:txBody>
      </p:sp>
      <p:sp>
        <p:nvSpPr>
          <p:cNvPr id="5" name="ZoneTexte 4"/>
          <p:cNvSpPr txBox="1"/>
          <p:nvPr/>
        </p:nvSpPr>
        <p:spPr>
          <a:xfrm>
            <a:off x="7727107" y="4726339"/>
            <a:ext cx="399979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Main idea: generalize everything</a:t>
            </a:r>
          </a:p>
        </p:txBody>
      </p:sp>
    </p:spTree>
    <p:extLst>
      <p:ext uri="{BB962C8B-B14F-4D97-AF65-F5344CB8AC3E}">
        <p14:creationId xmlns:p14="http://schemas.microsoft.com/office/powerpoint/2010/main" val="53464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solidFill>
          <a:schemeClr val="bg1">
            <a:lumMod val="85000"/>
          </a:schemeClr>
        </a:solidFill>
        <a:ln>
          <a:solidFill>
            <a:schemeClr val="tx1">
              <a:lumMod val="85000"/>
              <a:lumOff val="15000"/>
            </a:schemeClr>
          </a:solidFill>
          <a:prstDash val="solid"/>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1_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solidFill>
          <a:schemeClr val="bg1">
            <a:lumMod val="85000"/>
          </a:schemeClr>
        </a:solidFill>
        <a:ln>
          <a:solidFill>
            <a:schemeClr val="tx1">
              <a:lumMod val="85000"/>
              <a:lumOff val="15000"/>
            </a:schemeClr>
          </a:solidFill>
          <a:prstDash val="solid"/>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48991</TotalTime>
  <Words>2754</Words>
  <Application>Microsoft Office PowerPoint</Application>
  <PresentationFormat>Grand écran</PresentationFormat>
  <Paragraphs>524</Paragraphs>
  <Slides>42</Slides>
  <Notes>18</Notes>
  <HiddenSlides>1</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42</vt:i4>
      </vt:variant>
    </vt:vector>
  </HeadingPairs>
  <TitlesOfParts>
    <vt:vector size="53" baseType="lpstr">
      <vt:lpstr>Algerian</vt:lpstr>
      <vt:lpstr>Calibri</vt:lpstr>
      <vt:lpstr>Cambria Math</vt:lpstr>
      <vt:lpstr>Courier New</vt:lpstr>
      <vt:lpstr>Georgia</vt:lpstr>
      <vt:lpstr>Symbol</vt:lpstr>
      <vt:lpstr>Wingdings</vt:lpstr>
      <vt:lpstr>Wingdings 2</vt:lpstr>
      <vt:lpstr>Wingdings 3</vt:lpstr>
      <vt:lpstr>Civil</vt:lpstr>
      <vt:lpstr>1_Civil</vt:lpstr>
      <vt:lpstr>Understanding P systems with the help of the formal framework</vt:lpstr>
      <vt:lpstr>P systems: the motivation</vt:lpstr>
      <vt:lpstr>P systems</vt:lpstr>
      <vt:lpstr>The problem</vt:lpstr>
      <vt:lpstr>Formal framework : the beginning</vt:lpstr>
      <vt:lpstr>Formal framework: Quiz (1/2)</vt:lpstr>
      <vt:lpstr>Formal framework: Quiz (2/2)</vt:lpstr>
      <vt:lpstr>Bisimulation</vt:lpstr>
      <vt:lpstr>Formal framework: ideas</vt:lpstr>
      <vt:lpstr>Formal framework: details</vt:lpstr>
      <vt:lpstr>Example</vt:lpstr>
      <vt:lpstr>Formal framework: semantics</vt:lpstr>
      <vt:lpstr>Derivation modes</vt:lpstr>
      <vt:lpstr>Sequential rule application</vt:lpstr>
      <vt:lpstr>Parallel rule application</vt:lpstr>
      <vt:lpstr>Derivation modes</vt:lpstr>
      <vt:lpstr>Examples of definition</vt:lpstr>
      <vt:lpstr>Formal framework: usage</vt:lpstr>
      <vt:lpstr>Présentation PowerPoint</vt:lpstr>
      <vt:lpstr>Symport/antiport</vt:lpstr>
      <vt:lpstr>Example</vt:lpstr>
      <vt:lpstr>Translation to FF</vt:lpstr>
      <vt:lpstr>Generalized communication</vt:lpstr>
      <vt:lpstr>Generalized minimal communication</vt:lpstr>
      <vt:lpstr>Example: Purely catalytical P systems</vt:lpstr>
      <vt:lpstr>Présentation PowerPoint</vt:lpstr>
      <vt:lpstr>Implementing different features</vt:lpstr>
      <vt:lpstr>Example: flattening</vt:lpstr>
      <vt:lpstr>Example: extending with probabilities</vt:lpstr>
      <vt:lpstr>Strategies for computing f(R,C)</vt:lpstr>
      <vt:lpstr>Example: going beyond integers</vt:lpstr>
      <vt:lpstr>Example: chess knight as object</vt:lpstr>
      <vt:lpstr>Using rational/real numbers</vt:lpstr>
      <vt:lpstr>Recurrences</vt:lpstr>
      <vt:lpstr>Présentation PowerPoint</vt:lpstr>
      <vt:lpstr>Models</vt:lpstr>
      <vt:lpstr>Why use so many formalisms?</vt:lpstr>
      <vt:lpstr>Example: population protocols</vt:lpstr>
      <vt:lpstr>Translation to the formal framework</vt:lpstr>
      <vt:lpstr>Conclusion</vt:lpstr>
      <vt:lpstr>Final remarks</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Formal Framework for P Systems</dc:title>
  <cp:lastModifiedBy>Serghei Verlan</cp:lastModifiedBy>
  <cp:revision>508</cp:revision>
  <dcterms:modified xsi:type="dcterms:W3CDTF">2019-05-04T14:30:22Z</dcterms:modified>
</cp:coreProperties>
</file>