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71" r:id="rId6"/>
    <p:sldId id="265" r:id="rId7"/>
    <p:sldId id="277" r:id="rId8"/>
    <p:sldId id="261" r:id="rId9"/>
    <p:sldId id="262" r:id="rId10"/>
    <p:sldId id="264" r:id="rId11"/>
    <p:sldId id="266" r:id="rId12"/>
    <p:sldId id="285" r:id="rId13"/>
    <p:sldId id="263" r:id="rId14"/>
    <p:sldId id="267" r:id="rId15"/>
    <p:sldId id="268" r:id="rId16"/>
    <p:sldId id="269" r:id="rId17"/>
    <p:sldId id="270" r:id="rId18"/>
    <p:sldId id="274" r:id="rId19"/>
    <p:sldId id="275" r:id="rId20"/>
    <p:sldId id="272" r:id="rId21"/>
    <p:sldId id="278" r:id="rId22"/>
    <p:sldId id="276" r:id="rId23"/>
    <p:sldId id="279" r:id="rId24"/>
    <p:sldId id="286" r:id="rId25"/>
    <p:sldId id="282" r:id="rId26"/>
    <p:sldId id="281" r:id="rId27"/>
    <p:sldId id="283" r:id="rId28"/>
    <p:sldId id="280" r:id="rId29"/>
    <p:sldId id="284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0" y="39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45A74-B700-444C-9A0D-4A8DD11A1495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58876-A3E3-4DF6-B4EF-328716727F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8876-A3E3-4DF6-B4EF-328716727F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8876-A3E3-4DF6-B4EF-328716727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8876-A3E3-4DF6-B4EF-328716727F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8876-A3E3-4DF6-B4EF-328716727F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21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91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78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F08F-8DC7-4279-9091-B8777666066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67BE2F-FB94-47A8-8679-5CAD0BD33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21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5" Type="http://schemas.openxmlformats.org/officeDocument/2006/relationships/image" Target="../media/image3.png"/><Relationship Id="rId10" Type="http://schemas.openxmlformats.org/officeDocument/2006/relationships/image" Target="../media/image19.pn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Tutorial on Spiking Neural P Systems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Sergey VERLAN</a:t>
            </a:r>
          </a:p>
          <a:p>
            <a:r>
              <a:rPr lang="en-US" dirty="0" smtClean="0"/>
              <a:t>University of Paris-Est Creteil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38437"/>
              </p:ext>
            </p:extLst>
          </p:nvPr>
        </p:nvGraphicFramePr>
        <p:xfrm>
          <a:off x="7550717" y="1352983"/>
          <a:ext cx="3076719" cy="298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13">
                  <a:extLst>
                    <a:ext uri="{9D8B030D-6E8A-4147-A177-3AD203B41FA5}">
                      <a16:colId xmlns:a16="http://schemas.microsoft.com/office/drawing/2014/main" val="2451105299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val="176306859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1918167172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462200405"/>
                    </a:ext>
                  </a:extLst>
                </a:gridCol>
                <a:gridCol w="675341">
                  <a:extLst>
                    <a:ext uri="{9D8B030D-6E8A-4147-A177-3AD203B41FA5}">
                      <a16:colId xmlns:a16="http://schemas.microsoft.com/office/drawing/2014/main" val="3352362276"/>
                    </a:ext>
                  </a:extLst>
                </a:gridCol>
              </a:tblGrid>
              <a:tr h="391958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1205"/>
                  </a:ext>
                </a:extLst>
              </a:tr>
              <a:tr h="398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4456"/>
                  </a:ext>
                </a:extLst>
              </a:tr>
              <a:tr h="318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20707"/>
                  </a:ext>
                </a:extLst>
              </a:tr>
              <a:tr h="347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62693"/>
                  </a:ext>
                </a:extLst>
              </a:tr>
              <a:tr h="3404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62259"/>
                  </a:ext>
                </a:extLst>
              </a:tr>
              <a:tr h="333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9690"/>
                  </a:ext>
                </a:extLst>
              </a:tr>
              <a:tr h="308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6255"/>
                  </a:ext>
                </a:extLst>
              </a:tr>
              <a:tr h="31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14432"/>
                  </a:ext>
                </a:extLst>
              </a:tr>
            </a:tbl>
          </a:graphicData>
        </a:graphic>
      </p:graphicFrame>
      <p:sp>
        <p:nvSpPr>
          <p:cNvPr id="7" name="Rectangle à coins arrondis 6"/>
          <p:cNvSpPr/>
          <p:nvPr/>
        </p:nvSpPr>
        <p:spPr>
          <a:xfrm>
            <a:off x="2743200" y="1714670"/>
            <a:ext cx="1111624" cy="795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818647" y="1761592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47" y="1761592"/>
                <a:ext cx="3888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784950" y="2002068"/>
                <a:ext cx="1073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50" y="2002068"/>
                <a:ext cx="107343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780489" y="2219515"/>
                <a:ext cx="613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89" y="2219515"/>
                <a:ext cx="6132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à coins arrondis 14"/>
          <p:cNvSpPr/>
          <p:nvPr/>
        </p:nvSpPr>
        <p:spPr>
          <a:xfrm>
            <a:off x="2739640" y="3246122"/>
            <a:ext cx="1111624" cy="734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15087" y="3246122"/>
                <a:ext cx="316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87" y="3246122"/>
                <a:ext cx="3166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781390" y="3486598"/>
                <a:ext cx="769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90" y="3486598"/>
                <a:ext cx="7698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776929" y="3704045"/>
                <a:ext cx="769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29" y="3704045"/>
                <a:ext cx="76989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à coins arrondis 18"/>
          <p:cNvSpPr/>
          <p:nvPr/>
        </p:nvSpPr>
        <p:spPr>
          <a:xfrm>
            <a:off x="4516057" y="2350460"/>
            <a:ext cx="856511" cy="989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591504" y="2332230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04" y="2332230"/>
                <a:ext cx="3888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557807" y="2572706"/>
                <a:ext cx="842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807" y="2572706"/>
                <a:ext cx="8420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553346" y="2790153"/>
                <a:ext cx="769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46" y="2790153"/>
                <a:ext cx="76989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543321" y="3013431"/>
                <a:ext cx="685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21" y="3013431"/>
                <a:ext cx="68537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2547877" y="16413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1878" y="21877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547877" y="31076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cxnSp>
        <p:nvCxnSpPr>
          <p:cNvPr id="28" name="Connecteur droit avec flèche 27"/>
          <p:cNvCxnSpPr>
            <a:endCxn id="16" idx="0"/>
          </p:cNvCxnSpPr>
          <p:nvPr/>
        </p:nvCxnSpPr>
        <p:spPr>
          <a:xfrm>
            <a:off x="2964330" y="2510572"/>
            <a:ext cx="9102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3519612" y="2510572"/>
            <a:ext cx="4533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3"/>
          </p:cNvCxnSpPr>
          <p:nvPr/>
        </p:nvCxnSpPr>
        <p:spPr>
          <a:xfrm>
            <a:off x="3858384" y="2140568"/>
            <a:ext cx="657673" cy="5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5" idx="3"/>
          </p:cNvCxnSpPr>
          <p:nvPr/>
        </p:nvCxnSpPr>
        <p:spPr>
          <a:xfrm flipV="1">
            <a:off x="3851264" y="2995560"/>
            <a:ext cx="664793" cy="6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382594" y="2849705"/>
            <a:ext cx="336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107096" y="4675367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configuration (2,1,3,0)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107096" y="50829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540816" y="5554356"/>
                <a:ext cx="2961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1.1:({2},∅,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)/(−1,1,1,0)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16" y="5554356"/>
                <a:ext cx="2961487" cy="369332"/>
              </a:xfrm>
              <a:prstGeom prst="rect">
                <a:avLst/>
              </a:prstGeom>
              <a:blipFill>
                <a:blip r:embed="rId1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540815" y="5860254"/>
                <a:ext cx="2961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1.2:({1},∅,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)/(−1,0,0,0)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15" y="5860254"/>
                <a:ext cx="2961487" cy="369332"/>
              </a:xfrm>
              <a:prstGeom prst="rect">
                <a:avLst/>
              </a:prstGeom>
              <a:blipFill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568024" y="5554356"/>
                <a:ext cx="3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2.1:(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{1},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)/(1,−1,1,0)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24" y="5554356"/>
                <a:ext cx="3114800" cy="369332"/>
              </a:xfrm>
              <a:prstGeom prst="rect">
                <a:avLst/>
              </a:prstGeom>
              <a:blipFill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568022" y="5860254"/>
                <a:ext cx="3353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2.2: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1,−1,1,0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22" y="5860254"/>
                <a:ext cx="3353341" cy="369332"/>
              </a:xfrm>
              <a:prstGeom prst="rect">
                <a:avLst/>
              </a:prstGeom>
              <a:blipFill>
                <a:blip r:embed="rId1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8829384" y="5554356"/>
                <a:ext cx="3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.1:(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∅,∅,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{3},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)/(0,0,−3,1)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84" y="5554356"/>
                <a:ext cx="3114800" cy="369332"/>
              </a:xfrm>
              <a:prstGeom prst="rect">
                <a:avLst/>
              </a:prstGeom>
              <a:blipFill>
                <a:blip r:embed="rId1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8829384" y="5860254"/>
                <a:ext cx="3362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∅,∅,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0,0,−1,1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84" y="5860254"/>
                <a:ext cx="3362616" cy="369332"/>
              </a:xfrm>
              <a:prstGeom prst="rect">
                <a:avLst/>
              </a:prstGeom>
              <a:blipFill>
                <a:blip r:embed="rId1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8829384" y="6197782"/>
                <a:ext cx="3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.3:(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∅,∅,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{2},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)/(0,0,−2,0)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84" y="6197782"/>
                <a:ext cx="3114800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à coins arrondis 40"/>
          <p:cNvSpPr/>
          <p:nvPr/>
        </p:nvSpPr>
        <p:spPr>
          <a:xfrm>
            <a:off x="5716061" y="2358014"/>
            <a:ext cx="856511" cy="98981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568022" y="4708910"/>
            <a:ext cx="532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Formal framework for SNP systems!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regular expression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transform a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,∅,∅, 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/(−2,1,1,0),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Also it is easy to observe that we can get to a normal form where for any 2 rules either the E part is different (the intersection of corresponding languages is empty) or identical: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|…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)=∅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4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/>
        </p:nvSpPr>
        <p:spPr>
          <a:xfrm>
            <a:off x="7542662" y="3325503"/>
            <a:ext cx="552736" cy="5527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7542662" y="2051144"/>
            <a:ext cx="552736" cy="5527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960125" y="2675528"/>
            <a:ext cx="552736" cy="55273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over one-letter alphabet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3214048" y="2750024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4042013" y="2750024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869978" y="2750024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771565" y="2750024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7624550" y="2133031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8784609" y="2481048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7624550" y="3407391"/>
            <a:ext cx="388961" cy="3889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avec flèche 14"/>
          <p:cNvCxnSpPr>
            <a:endCxn id="4" idx="2"/>
          </p:cNvCxnSpPr>
          <p:nvPr/>
        </p:nvCxnSpPr>
        <p:spPr>
          <a:xfrm>
            <a:off x="2811439" y="2944504"/>
            <a:ext cx="4026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6"/>
            <a:endCxn id="11" idx="2"/>
          </p:cNvCxnSpPr>
          <p:nvPr/>
        </p:nvCxnSpPr>
        <p:spPr>
          <a:xfrm>
            <a:off x="3603009" y="2944505"/>
            <a:ext cx="357116" cy="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1" idx="6"/>
            <a:endCxn id="6" idx="2"/>
          </p:cNvCxnSpPr>
          <p:nvPr/>
        </p:nvCxnSpPr>
        <p:spPr>
          <a:xfrm flipV="1">
            <a:off x="4512861" y="2944505"/>
            <a:ext cx="357117" cy="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721446" y="2769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8369111" y="3093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en-US" dirty="0"/>
          </a:p>
        </p:txBody>
      </p:sp>
      <p:cxnSp>
        <p:nvCxnSpPr>
          <p:cNvPr id="23" name="Connecteur droit avec flèche 22"/>
          <p:cNvCxnSpPr>
            <a:stCxn id="6" idx="6"/>
            <a:endCxn id="20" idx="1"/>
          </p:cNvCxnSpPr>
          <p:nvPr/>
        </p:nvCxnSpPr>
        <p:spPr>
          <a:xfrm>
            <a:off x="5258939" y="2944505"/>
            <a:ext cx="462507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0" idx="3"/>
            <a:endCxn id="7" idx="2"/>
          </p:cNvCxnSpPr>
          <p:nvPr/>
        </p:nvCxnSpPr>
        <p:spPr>
          <a:xfrm flipV="1">
            <a:off x="6136944" y="2944505"/>
            <a:ext cx="634621" cy="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7" idx="7"/>
            <a:endCxn id="12" idx="2"/>
          </p:cNvCxnSpPr>
          <p:nvPr/>
        </p:nvCxnSpPr>
        <p:spPr>
          <a:xfrm flipV="1">
            <a:off x="7103564" y="2327512"/>
            <a:ext cx="439098" cy="47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6"/>
            <a:endCxn id="9" idx="1"/>
          </p:cNvCxnSpPr>
          <p:nvPr/>
        </p:nvCxnSpPr>
        <p:spPr>
          <a:xfrm>
            <a:off x="8095398" y="2327512"/>
            <a:ext cx="746173" cy="21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9" idx="4"/>
            <a:endCxn id="21" idx="3"/>
          </p:cNvCxnSpPr>
          <p:nvPr/>
        </p:nvCxnSpPr>
        <p:spPr>
          <a:xfrm flipH="1">
            <a:off x="8784609" y="2870009"/>
            <a:ext cx="194481" cy="40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21" idx="2"/>
            <a:endCxn id="13" idx="6"/>
          </p:cNvCxnSpPr>
          <p:nvPr/>
        </p:nvCxnSpPr>
        <p:spPr>
          <a:xfrm flipH="1">
            <a:off x="8095398" y="3463116"/>
            <a:ext cx="481462" cy="13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3" idx="2"/>
            <a:endCxn id="7" idx="5"/>
          </p:cNvCxnSpPr>
          <p:nvPr/>
        </p:nvCxnSpPr>
        <p:spPr>
          <a:xfrm flipH="1" flipV="1">
            <a:off x="7103564" y="3082023"/>
            <a:ext cx="439098" cy="51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012743" y="4954137"/>
                <a:ext cx="75241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Any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Another term: </a:t>
                </a:r>
                <a:r>
                  <a:rPr lang="en-US" dirty="0" err="1" smtClean="0"/>
                  <a:t>semilinear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743" y="4954137"/>
                <a:ext cx="7524111" cy="646331"/>
              </a:xfrm>
              <a:prstGeom prst="rect">
                <a:avLst/>
              </a:prstGeom>
              <a:blipFill>
                <a:blip r:embed="rId2"/>
                <a:stretch>
                  <a:fillRect l="-64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0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 about delay and forgetting rules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delay can always be removed.</a:t>
            </a:r>
          </a:p>
          <a:p>
            <a:r>
              <a:rPr lang="en-US" dirty="0" smtClean="0"/>
              <a:t>However, this is a functional, but not structural transformation (this means that it is possible to write down a system without delay computing the same result).</a:t>
            </a:r>
          </a:p>
          <a:p>
            <a:r>
              <a:rPr lang="en-US" dirty="0" smtClean="0"/>
              <a:t>A similar statement holds about forgetting rules.</a:t>
            </a:r>
          </a:p>
          <a:p>
            <a:r>
              <a:rPr lang="en-US" dirty="0" smtClean="0"/>
              <a:t>In practice – not trivial, as the algorithm should be completely redesigned.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1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743200" y="1714670"/>
            <a:ext cx="1111624" cy="795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818647" y="1761592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47" y="1761592"/>
                <a:ext cx="3888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784950" y="2002068"/>
                <a:ext cx="1073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50" y="2002068"/>
                <a:ext cx="107343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780489" y="2219515"/>
                <a:ext cx="613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89" y="2219515"/>
                <a:ext cx="6132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à coins arrondis 14"/>
          <p:cNvSpPr/>
          <p:nvPr/>
        </p:nvSpPr>
        <p:spPr>
          <a:xfrm>
            <a:off x="2739640" y="3246122"/>
            <a:ext cx="1111624" cy="734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15087" y="3246122"/>
                <a:ext cx="316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87" y="3246122"/>
                <a:ext cx="3166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781390" y="3486598"/>
                <a:ext cx="769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90" y="3486598"/>
                <a:ext cx="7698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776929" y="3704045"/>
                <a:ext cx="769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29" y="3704045"/>
                <a:ext cx="76989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à coins arrondis 18"/>
          <p:cNvSpPr/>
          <p:nvPr/>
        </p:nvSpPr>
        <p:spPr>
          <a:xfrm>
            <a:off x="4516057" y="2350460"/>
            <a:ext cx="856511" cy="989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591504" y="2332230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04" y="2332230"/>
                <a:ext cx="3888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557807" y="2572706"/>
                <a:ext cx="842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807" y="2572706"/>
                <a:ext cx="8420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553346" y="2790153"/>
                <a:ext cx="769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46" y="2790153"/>
                <a:ext cx="76989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543321" y="3013431"/>
                <a:ext cx="685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21" y="3013431"/>
                <a:ext cx="68537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2547877" y="16413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1878" y="21877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547877" y="31076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cxnSp>
        <p:nvCxnSpPr>
          <p:cNvPr id="28" name="Connecteur droit avec flèche 27"/>
          <p:cNvCxnSpPr>
            <a:endCxn id="16" idx="0"/>
          </p:cNvCxnSpPr>
          <p:nvPr/>
        </p:nvCxnSpPr>
        <p:spPr>
          <a:xfrm>
            <a:off x="2964330" y="2510572"/>
            <a:ext cx="9102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3519612" y="2510572"/>
            <a:ext cx="4533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3"/>
          </p:cNvCxnSpPr>
          <p:nvPr/>
        </p:nvCxnSpPr>
        <p:spPr>
          <a:xfrm>
            <a:off x="3858384" y="2140568"/>
            <a:ext cx="657673" cy="5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5" idx="3"/>
          </p:cNvCxnSpPr>
          <p:nvPr/>
        </p:nvCxnSpPr>
        <p:spPr>
          <a:xfrm flipV="1">
            <a:off x="3851264" y="2995560"/>
            <a:ext cx="664793" cy="6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382594" y="2849705"/>
            <a:ext cx="336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7501175" y="1655118"/>
            <a:ext cx="1111624" cy="795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7576622" y="1702040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622" y="1702040"/>
                <a:ext cx="3888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542925" y="1942516"/>
                <a:ext cx="9227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25" y="1942516"/>
                <a:ext cx="922753" cy="276999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7538464" y="2159963"/>
                <a:ext cx="613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464" y="2159963"/>
                <a:ext cx="6132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à coins arrondis 46"/>
          <p:cNvSpPr/>
          <p:nvPr/>
        </p:nvSpPr>
        <p:spPr>
          <a:xfrm>
            <a:off x="7497615" y="3186569"/>
            <a:ext cx="1115184" cy="10125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573062" y="3186570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62" y="3186570"/>
                <a:ext cx="38882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539365" y="3427046"/>
                <a:ext cx="855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65" y="3427046"/>
                <a:ext cx="855426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7534904" y="3644493"/>
                <a:ext cx="6913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04" y="3644493"/>
                <a:ext cx="69134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à coins arrondis 50"/>
          <p:cNvSpPr/>
          <p:nvPr/>
        </p:nvSpPr>
        <p:spPr>
          <a:xfrm>
            <a:off x="9274032" y="2290908"/>
            <a:ext cx="856511" cy="989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349479" y="2272678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79" y="2272678"/>
                <a:ext cx="38882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9315782" y="2513154"/>
                <a:ext cx="6913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782" y="2513154"/>
                <a:ext cx="69134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9311321" y="2730601"/>
                <a:ext cx="6192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321" y="2730601"/>
                <a:ext cx="61920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01296" y="2953879"/>
                <a:ext cx="685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296" y="2953879"/>
                <a:ext cx="68537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ZoneTexte 55"/>
          <p:cNvSpPr txBox="1"/>
          <p:nvPr/>
        </p:nvSpPr>
        <p:spPr>
          <a:xfrm>
            <a:off x="7305852" y="15817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57" name="ZoneTexte 56"/>
          <p:cNvSpPr txBox="1"/>
          <p:nvPr/>
        </p:nvSpPr>
        <p:spPr>
          <a:xfrm>
            <a:off x="9079853" y="21281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58" name="ZoneTexte 57"/>
          <p:cNvSpPr txBox="1"/>
          <p:nvPr/>
        </p:nvSpPr>
        <p:spPr>
          <a:xfrm>
            <a:off x="7305852" y="30480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cxnSp>
        <p:nvCxnSpPr>
          <p:cNvPr id="59" name="Connecteur droit avec flèche 58"/>
          <p:cNvCxnSpPr>
            <a:endCxn id="48" idx="0"/>
          </p:cNvCxnSpPr>
          <p:nvPr/>
        </p:nvCxnSpPr>
        <p:spPr>
          <a:xfrm>
            <a:off x="7722305" y="2451020"/>
            <a:ext cx="45169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 flipV="1">
            <a:off x="8277587" y="2451020"/>
            <a:ext cx="4533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1" idx="3"/>
          </p:cNvCxnSpPr>
          <p:nvPr/>
        </p:nvCxnSpPr>
        <p:spPr>
          <a:xfrm>
            <a:off x="8612799" y="2053069"/>
            <a:ext cx="661233" cy="56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47" idx="3"/>
          </p:cNvCxnSpPr>
          <p:nvPr/>
        </p:nvCxnSpPr>
        <p:spPr>
          <a:xfrm flipV="1">
            <a:off x="8612799" y="2936010"/>
            <a:ext cx="661233" cy="75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0140569" y="2790153"/>
            <a:ext cx="336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7534904" y="3842087"/>
                <a:ext cx="613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04" y="3842087"/>
                <a:ext cx="6132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au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40007"/>
              </p:ext>
            </p:extLst>
          </p:nvPr>
        </p:nvGraphicFramePr>
        <p:xfrm>
          <a:off x="9014860" y="3779603"/>
          <a:ext cx="3076719" cy="298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13">
                  <a:extLst>
                    <a:ext uri="{9D8B030D-6E8A-4147-A177-3AD203B41FA5}">
                      <a16:colId xmlns:a16="http://schemas.microsoft.com/office/drawing/2014/main" val="2451105299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val="176306859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1918167172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462200405"/>
                    </a:ext>
                  </a:extLst>
                </a:gridCol>
                <a:gridCol w="675341">
                  <a:extLst>
                    <a:ext uri="{9D8B030D-6E8A-4147-A177-3AD203B41FA5}">
                      <a16:colId xmlns:a16="http://schemas.microsoft.com/office/drawing/2014/main" val="3352362276"/>
                    </a:ext>
                  </a:extLst>
                </a:gridCol>
              </a:tblGrid>
              <a:tr h="391958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1205"/>
                  </a:ext>
                </a:extLst>
              </a:tr>
              <a:tr h="398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4456"/>
                  </a:ext>
                </a:extLst>
              </a:tr>
              <a:tr h="318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20707"/>
                  </a:ext>
                </a:extLst>
              </a:tr>
              <a:tr h="347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62693"/>
                  </a:ext>
                </a:extLst>
              </a:tr>
              <a:tr h="3404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62259"/>
                  </a:ext>
                </a:extLst>
              </a:tr>
              <a:tr h="333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9690"/>
                  </a:ext>
                </a:extLst>
              </a:tr>
              <a:tr h="308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6255"/>
                  </a:ext>
                </a:extLst>
              </a:tr>
              <a:tr h="31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14432"/>
                  </a:ext>
                </a:extLst>
              </a:tr>
            </a:tbl>
          </a:graphicData>
        </a:graphic>
      </p:graphicFrame>
      <p:graphicFrame>
        <p:nvGraphicFramePr>
          <p:cNvPr id="66" name="Tableau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08629"/>
              </p:ext>
            </p:extLst>
          </p:nvPr>
        </p:nvGraphicFramePr>
        <p:xfrm>
          <a:off x="3916669" y="3825258"/>
          <a:ext cx="3076719" cy="298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13">
                  <a:extLst>
                    <a:ext uri="{9D8B030D-6E8A-4147-A177-3AD203B41FA5}">
                      <a16:colId xmlns:a16="http://schemas.microsoft.com/office/drawing/2014/main" val="2451105299"/>
                    </a:ext>
                  </a:extLst>
                </a:gridCol>
                <a:gridCol w="591670">
                  <a:extLst>
                    <a:ext uri="{9D8B030D-6E8A-4147-A177-3AD203B41FA5}">
                      <a16:colId xmlns:a16="http://schemas.microsoft.com/office/drawing/2014/main" val="176306859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1918167172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462200405"/>
                    </a:ext>
                  </a:extLst>
                </a:gridCol>
                <a:gridCol w="675341">
                  <a:extLst>
                    <a:ext uri="{9D8B030D-6E8A-4147-A177-3AD203B41FA5}">
                      <a16:colId xmlns:a16="http://schemas.microsoft.com/office/drawing/2014/main" val="3352362276"/>
                    </a:ext>
                  </a:extLst>
                </a:gridCol>
              </a:tblGrid>
              <a:tr h="391958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1205"/>
                  </a:ext>
                </a:extLst>
              </a:tr>
              <a:tr h="398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4456"/>
                  </a:ext>
                </a:extLst>
              </a:tr>
              <a:tr h="318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20707"/>
                  </a:ext>
                </a:extLst>
              </a:tr>
              <a:tr h="3476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62693"/>
                  </a:ext>
                </a:extLst>
              </a:tr>
              <a:tr h="3404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62259"/>
                  </a:ext>
                </a:extLst>
              </a:tr>
              <a:tr h="3332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59690"/>
                  </a:ext>
                </a:extLst>
              </a:tr>
              <a:tr h="308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6255"/>
                  </a:ext>
                </a:extLst>
              </a:tr>
              <a:tr h="3129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1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3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685677"/>
            <a:ext cx="8915400" cy="48820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several ways to consider result in SNP systems:</a:t>
            </a:r>
          </a:p>
          <a:p>
            <a:pPr lvl="1"/>
            <a:r>
              <a:rPr lang="en-US" dirty="0" smtClean="0"/>
              <a:t>Traditional P systems manner – number of spikes in some membrane (not very used).</a:t>
            </a:r>
          </a:p>
          <a:p>
            <a:pPr lvl="1"/>
            <a:r>
              <a:rPr lang="en-US" dirty="0" smtClean="0"/>
              <a:t>Generating systems – use a spiking train (binary sequence) for the output</a:t>
            </a:r>
          </a:p>
          <a:p>
            <a:pPr lvl="2"/>
            <a:r>
              <a:rPr lang="en-US" dirty="0" smtClean="0"/>
              <a:t>Consider the time between two spikes at the output neuron.</a:t>
            </a:r>
            <a:br>
              <a:rPr lang="en-US" dirty="0" smtClean="0"/>
            </a:br>
            <a:r>
              <a:rPr lang="en-US" dirty="0" smtClean="0"/>
              <a:t>Out = 0001000001000 – 1 spike, 0 not spike, value 5 (distance 6, encode 0 by 1).</a:t>
            </a:r>
          </a:p>
          <a:p>
            <a:pPr lvl="2"/>
            <a:r>
              <a:rPr lang="en-US" dirty="0" smtClean="0"/>
              <a:t>Can use a more complex functions like skip several spikes, use vectors, several output neurons etc.</a:t>
            </a:r>
          </a:p>
          <a:p>
            <a:r>
              <a:rPr lang="en-US" dirty="0" smtClean="0"/>
              <a:t>The input can also be handled in a similar manner:</a:t>
            </a:r>
          </a:p>
          <a:p>
            <a:pPr lvl="1"/>
            <a:r>
              <a:rPr lang="en-US" dirty="0" smtClean="0"/>
              <a:t>Traditional: the input is instantiated as the number of spikes in the input neuron.</a:t>
            </a:r>
          </a:p>
          <a:p>
            <a:pPr lvl="1"/>
            <a:r>
              <a:rPr lang="en-US" dirty="0" smtClean="0"/>
              <a:t>Using a spiking train to input one (or more) input(s).</a:t>
            </a:r>
          </a:p>
          <a:p>
            <a:r>
              <a:rPr lang="en-US" dirty="0" smtClean="0"/>
              <a:t>Usually, one also requires the halting (the system should additionally have no rules applicable). In this case accepting SNP systems are obtained.</a:t>
            </a:r>
          </a:p>
          <a:p>
            <a:r>
              <a:rPr lang="en-US" dirty="0" smtClean="0"/>
              <a:t>Can be used as infinite transducer: input an infinite spiking train and output an infinite spiking train…</a:t>
            </a:r>
          </a:p>
        </p:txBody>
      </p:sp>
    </p:spTree>
    <p:extLst>
      <p:ext uri="{BB962C8B-B14F-4D97-AF65-F5344CB8AC3E}">
        <p14:creationId xmlns:p14="http://schemas.microsoft.com/office/powerpoint/2010/main" val="1423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616179" y="1521356"/>
            <a:ext cx="1111624" cy="795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806970" y="1758005"/>
                <a:ext cx="6192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70" y="1758005"/>
                <a:ext cx="619208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à coins arrondis 7"/>
          <p:cNvSpPr/>
          <p:nvPr/>
        </p:nvSpPr>
        <p:spPr>
          <a:xfrm>
            <a:off x="2688608" y="3331091"/>
            <a:ext cx="927571" cy="743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851762" y="3511534"/>
                <a:ext cx="6192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62" y="3511534"/>
                <a:ext cx="61920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3420856" y="14480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1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2439043" y="32345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cxnSp>
        <p:nvCxnSpPr>
          <p:cNvPr id="20" name="Connecteur droit avec flèche 19"/>
          <p:cNvCxnSpPr>
            <a:stCxn id="4" idx="2"/>
            <a:endCxn id="8" idx="0"/>
          </p:cNvCxnSpPr>
          <p:nvPr/>
        </p:nvCxnSpPr>
        <p:spPr>
          <a:xfrm flipH="1">
            <a:off x="3152394" y="2317258"/>
            <a:ext cx="1019597" cy="10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252411" y="1845277"/>
            <a:ext cx="336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020293" y="4621193"/>
                <a:ext cx="5687833" cy="2036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system recognizes the following input sequence: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the process halts (if there are no other </a:t>
                </a:r>
                <a:br>
                  <a:rPr lang="en-US" dirty="0" smtClean="0"/>
                </a:br>
                <a:r>
                  <a:rPr lang="en-US" dirty="0" smtClean="0"/>
                  <a:t>1’s in the input).</a:t>
                </a:r>
              </a:p>
              <a:p>
                <a:r>
                  <a:rPr lang="en-US" dirty="0" smtClean="0"/>
                  <a:t>Hence it recognizes numbers divisible by 3.</a:t>
                </a:r>
                <a:endParaRPr lang="en-US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93" y="4621193"/>
                <a:ext cx="5687833" cy="2036263"/>
              </a:xfrm>
              <a:prstGeom prst="rect">
                <a:avLst/>
              </a:prstGeom>
              <a:blipFill>
                <a:blip r:embed="rId4"/>
                <a:stretch>
                  <a:fillRect l="-857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/>
          <p:cNvCxnSpPr>
            <a:stCxn id="4" idx="2"/>
            <a:endCxn id="92" idx="0"/>
          </p:cNvCxnSpPr>
          <p:nvPr/>
        </p:nvCxnSpPr>
        <p:spPr>
          <a:xfrm>
            <a:off x="4171991" y="2317258"/>
            <a:ext cx="1615036" cy="100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851762" y="3788533"/>
                <a:ext cx="685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62" y="3788533"/>
                <a:ext cx="68537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à coins arrondis 87"/>
          <p:cNvSpPr/>
          <p:nvPr/>
        </p:nvSpPr>
        <p:spPr>
          <a:xfrm>
            <a:off x="4015677" y="3331091"/>
            <a:ext cx="927571" cy="743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4178831" y="3511534"/>
                <a:ext cx="6192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31" y="3511534"/>
                <a:ext cx="61920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ZoneTexte 89"/>
          <p:cNvSpPr txBox="1"/>
          <p:nvPr/>
        </p:nvSpPr>
        <p:spPr>
          <a:xfrm>
            <a:off x="3766112" y="32345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4178831" y="3788533"/>
                <a:ext cx="685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31" y="3788533"/>
                <a:ext cx="68537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à coins arrondis 91"/>
          <p:cNvSpPr/>
          <p:nvPr/>
        </p:nvSpPr>
        <p:spPr>
          <a:xfrm>
            <a:off x="5323241" y="3325803"/>
            <a:ext cx="927571" cy="7436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5486395" y="3506246"/>
                <a:ext cx="6192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5" y="3506246"/>
                <a:ext cx="61920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ZoneTexte 93"/>
          <p:cNvSpPr txBox="1"/>
          <p:nvPr/>
        </p:nvSpPr>
        <p:spPr>
          <a:xfrm>
            <a:off x="5073676" y="322924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5486395" y="3783245"/>
                <a:ext cx="6913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5" y="3783245"/>
                <a:ext cx="69134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/>
          <p:cNvCxnSpPr>
            <a:endCxn id="88" idx="1"/>
          </p:cNvCxnSpPr>
          <p:nvPr/>
        </p:nvCxnSpPr>
        <p:spPr>
          <a:xfrm flipV="1">
            <a:off x="3623019" y="3702913"/>
            <a:ext cx="392658" cy="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88" idx="3"/>
            <a:endCxn id="92" idx="1"/>
          </p:cNvCxnSpPr>
          <p:nvPr/>
        </p:nvCxnSpPr>
        <p:spPr>
          <a:xfrm flipV="1">
            <a:off x="4943248" y="3697625"/>
            <a:ext cx="379993" cy="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4303323" y="3313308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23" y="3313308"/>
                <a:ext cx="3888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3" name="Tableau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5348"/>
              </p:ext>
            </p:extLst>
          </p:nvPr>
        </p:nvGraphicFramePr>
        <p:xfrm>
          <a:off x="8684799" y="891487"/>
          <a:ext cx="304167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5">
                  <a:extLst>
                    <a:ext uri="{9D8B030D-6E8A-4147-A177-3AD203B41FA5}">
                      <a16:colId xmlns:a16="http://schemas.microsoft.com/office/drawing/2014/main" val="2524503298"/>
                    </a:ext>
                  </a:extLst>
                </a:gridCol>
                <a:gridCol w="608335">
                  <a:extLst>
                    <a:ext uri="{9D8B030D-6E8A-4147-A177-3AD203B41FA5}">
                      <a16:colId xmlns:a16="http://schemas.microsoft.com/office/drawing/2014/main" val="401006290"/>
                    </a:ext>
                  </a:extLst>
                </a:gridCol>
                <a:gridCol w="608335">
                  <a:extLst>
                    <a:ext uri="{9D8B030D-6E8A-4147-A177-3AD203B41FA5}">
                      <a16:colId xmlns:a16="http://schemas.microsoft.com/office/drawing/2014/main" val="3590059661"/>
                    </a:ext>
                  </a:extLst>
                </a:gridCol>
                <a:gridCol w="608335">
                  <a:extLst>
                    <a:ext uri="{9D8B030D-6E8A-4147-A177-3AD203B41FA5}">
                      <a16:colId xmlns:a16="http://schemas.microsoft.com/office/drawing/2014/main" val="690736610"/>
                    </a:ext>
                  </a:extLst>
                </a:gridCol>
                <a:gridCol w="608335">
                  <a:extLst>
                    <a:ext uri="{9D8B030D-6E8A-4147-A177-3AD203B41FA5}">
                      <a16:colId xmlns:a16="http://schemas.microsoft.com/office/drawing/2014/main" val="1174784583"/>
                    </a:ext>
                  </a:extLst>
                </a:gridCol>
              </a:tblGrid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3220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92495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93499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06365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1323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06200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5218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20056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4281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88278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79563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25249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13903"/>
                  </a:ext>
                </a:extLst>
              </a:tr>
              <a:tr h="3483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4776"/>
                  </a:ext>
                </a:extLst>
              </a:tr>
            </a:tbl>
          </a:graphicData>
        </a:graphic>
      </p:graphicFrame>
      <p:cxnSp>
        <p:nvCxnSpPr>
          <p:cNvPr id="105" name="Connecteur en angle 104"/>
          <p:cNvCxnSpPr>
            <a:stCxn id="95" idx="2"/>
            <a:endCxn id="83" idx="2"/>
          </p:cNvCxnSpPr>
          <p:nvPr/>
        </p:nvCxnSpPr>
        <p:spPr>
          <a:xfrm rot="5400000">
            <a:off x="4510616" y="2744081"/>
            <a:ext cx="5288" cy="2637615"/>
          </a:xfrm>
          <a:prstGeom prst="bentConnector3">
            <a:avLst>
              <a:gd name="adj1" fmla="val 4422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5114949" cy="43045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Can send more that 1 spike</a:t>
                </a:r>
                <a:r>
                  <a:rPr lang="ru-RU" dirty="0" smtClean="0"/>
                  <a:t> </a:t>
                </a:r>
                <a:r>
                  <a:rPr lang="en-US" dirty="0" smtClean="0"/>
                  <a:t>to all connections: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,∅,∅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Can send different number of spikes to different connections (but same fixed amount per connection)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,∅,∅)/(−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Can chose how many spikes and to which connections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5114949" cy="4304563"/>
              </a:xfrm>
              <a:blipFill>
                <a:blip r:embed="rId2"/>
                <a:stretch>
                  <a:fillRect l="-596"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à coins arrondis 3"/>
          <p:cNvSpPr/>
          <p:nvPr/>
        </p:nvSpPr>
        <p:spPr>
          <a:xfrm>
            <a:off x="8625385" y="2013045"/>
            <a:ext cx="1624084" cy="9212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avec flèche 5"/>
          <p:cNvCxnSpPr>
            <a:stCxn id="4" idx="0"/>
          </p:cNvCxnSpPr>
          <p:nvPr/>
        </p:nvCxnSpPr>
        <p:spPr>
          <a:xfrm flipV="1">
            <a:off x="9437427" y="1439839"/>
            <a:ext cx="0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10249469" y="2456597"/>
            <a:ext cx="661916" cy="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755750" y="2288991"/>
                <a:ext cx="139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750" y="2288991"/>
                <a:ext cx="1396857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416423" y="1541776"/>
                <a:ext cx="504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23" y="1541776"/>
                <a:ext cx="5041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10313868" y="2456597"/>
                <a:ext cx="504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868" y="2456597"/>
                <a:ext cx="5041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à coins arrondis 12"/>
          <p:cNvSpPr/>
          <p:nvPr/>
        </p:nvSpPr>
        <p:spPr>
          <a:xfrm>
            <a:off x="8528523" y="3681189"/>
            <a:ext cx="1624084" cy="92122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avec flèche 13"/>
          <p:cNvCxnSpPr>
            <a:stCxn id="13" idx="0"/>
          </p:cNvCxnSpPr>
          <p:nvPr/>
        </p:nvCxnSpPr>
        <p:spPr>
          <a:xfrm flipV="1">
            <a:off x="9340565" y="3107983"/>
            <a:ext cx="0" cy="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10152607" y="4124741"/>
            <a:ext cx="661916" cy="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8658888" y="3957135"/>
                <a:ext cx="1275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88" y="3957135"/>
                <a:ext cx="1275414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9319561" y="3209920"/>
                <a:ext cx="504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61" y="3209920"/>
                <a:ext cx="504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10217006" y="4124741"/>
                <a:ext cx="49975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006" y="4124741"/>
                <a:ext cx="499752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à coins arrondis 18"/>
          <p:cNvSpPr/>
          <p:nvPr/>
        </p:nvSpPr>
        <p:spPr>
          <a:xfrm>
            <a:off x="8528523" y="5625279"/>
            <a:ext cx="2062140" cy="93247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Connecteur droit avec flèche 19"/>
          <p:cNvCxnSpPr>
            <a:stCxn id="19" idx="0"/>
          </p:cNvCxnSpPr>
          <p:nvPr/>
        </p:nvCxnSpPr>
        <p:spPr>
          <a:xfrm flipH="1" flipV="1">
            <a:off x="9539785" y="5036024"/>
            <a:ext cx="19808" cy="58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0604311" y="6077569"/>
            <a:ext cx="661916" cy="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8483178" y="5791832"/>
                <a:ext cx="2221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178" y="5791832"/>
                <a:ext cx="2221762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9454178" y="5154558"/>
                <a:ext cx="1095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178" y="5154558"/>
                <a:ext cx="10954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604311" y="6091514"/>
                <a:ext cx="108933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11" y="6091514"/>
                <a:ext cx="1089337" cy="374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8483178" y="6086374"/>
                <a:ext cx="2214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178" y="6086374"/>
                <a:ext cx="2214452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8950066" y="3305866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066" y="3305866"/>
                <a:ext cx="3978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152607" y="3786023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607" y="3786023"/>
                <a:ext cx="3978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5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Astrocytes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8062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Biologically motivated.</a:t>
                </a:r>
              </a:p>
              <a:p>
                <a:r>
                  <a:rPr lang="en-US" dirty="0" smtClean="0"/>
                  <a:t>An astrocyte senses several synapses.</a:t>
                </a:r>
              </a:p>
              <a:p>
                <a:r>
                  <a:rPr lang="en-US" dirty="0" smtClean="0"/>
                  <a:t>If the number of spikes is smaller than k, they are removed.</a:t>
                </a:r>
              </a:p>
              <a:p>
                <a:r>
                  <a:rPr lang="en-US" dirty="0" smtClean="0"/>
                  <a:t>Otherwise they all pass.</a:t>
                </a:r>
              </a:p>
              <a:p>
                <a:r>
                  <a:rPr lang="en-US" dirty="0" smtClean="0"/>
                  <a:t>Several variants:</a:t>
                </a:r>
              </a:p>
              <a:p>
                <a:pPr lvl="1"/>
                <a:r>
                  <a:rPr lang="en-US" dirty="0" smtClean="0"/>
                  <a:t>Only some of the spikes pass (deterministically).</a:t>
                </a:r>
              </a:p>
              <a:p>
                <a:pPr lvl="1"/>
                <a:r>
                  <a:rPr lang="en-US" dirty="0" smtClean="0"/>
                  <a:t>A function of the number of spikes pass.</a:t>
                </a:r>
              </a:p>
              <a:p>
                <a:pPr lvl="1"/>
                <a:r>
                  <a:rPr lang="en-US" dirty="0" smtClean="0"/>
                  <a:t>Only one spike pass (non-deterministically).</a:t>
                </a:r>
              </a:p>
              <a:p>
                <a:pPr lvl="1"/>
                <a:r>
                  <a:rPr lang="en-US" dirty="0" smtClean="0"/>
                  <a:t>Inversion of the check – pass if smaller and remove if bigger (inhibitory behavior).</a:t>
                </a:r>
              </a:p>
              <a:p>
                <a:r>
                  <a:rPr lang="en-US" dirty="0" smtClean="0"/>
                  <a:t>Can be directly modelled using rules (because we know in advance how many spikes are generated by chosen rules):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∅,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otherwise 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806288"/>
              </a:xfrm>
              <a:blipFill>
                <a:blip r:embed="rId2"/>
                <a:stretch>
                  <a:fillRect l="-479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9512300" y="2209800"/>
            <a:ext cx="2609850" cy="2286000"/>
            <a:chOff x="1987550" y="2298700"/>
            <a:chExt cx="2609850" cy="22860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87550" y="2298700"/>
              <a:ext cx="88265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714750" y="2298700"/>
              <a:ext cx="88265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987550" y="3975100"/>
              <a:ext cx="88265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>
              <a:stCxn id="6" idx="1"/>
              <a:endCxn id="5" idx="3"/>
            </p:cNvCxnSpPr>
            <p:nvPr/>
          </p:nvCxnSpPr>
          <p:spPr>
            <a:xfrm flipH="1">
              <a:off x="2870200" y="2603500"/>
              <a:ext cx="844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0"/>
              <a:endCxn id="5" idx="2"/>
            </p:cNvCxnSpPr>
            <p:nvPr/>
          </p:nvCxnSpPr>
          <p:spPr>
            <a:xfrm flipV="1">
              <a:off x="2428875" y="2908300"/>
              <a:ext cx="0" cy="106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Losange 9"/>
            <p:cNvSpPr/>
            <p:nvPr/>
          </p:nvSpPr>
          <p:spPr>
            <a:xfrm>
              <a:off x="2952750" y="3200400"/>
              <a:ext cx="831850" cy="51435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k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cteur droit 10"/>
            <p:cNvCxnSpPr>
              <a:stCxn id="10" idx="0"/>
            </p:cNvCxnSpPr>
            <p:nvPr/>
          </p:nvCxnSpPr>
          <p:spPr>
            <a:xfrm flipV="1">
              <a:off x="3368675" y="2609850"/>
              <a:ext cx="3175" cy="590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stCxn id="10" idx="1"/>
            </p:cNvCxnSpPr>
            <p:nvPr/>
          </p:nvCxnSpPr>
          <p:spPr>
            <a:xfrm flipH="1" flipV="1">
              <a:off x="2432050" y="3448050"/>
              <a:ext cx="520700" cy="95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2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 with SNP systems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of the cases computational completeness is obtained…</a:t>
            </a:r>
          </a:p>
          <a:p>
            <a:r>
              <a:rPr lang="en-US" dirty="0" smtClean="0"/>
              <a:t>Whatever variant – small number of neurons, rules, restricted types of rules etc.</a:t>
            </a:r>
          </a:p>
          <a:p>
            <a:r>
              <a:rPr lang="en-US" dirty="0" smtClean="0"/>
              <a:t>However, there are often trade-offs between different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systems – </a:t>
            </a:r>
            <a:r>
              <a:rPr lang="en-US" dirty="0" err="1" smtClean="0"/>
              <a:t>Gh</a:t>
            </a:r>
            <a:r>
              <a:rPr lang="en-US" dirty="0" smtClean="0"/>
              <a:t>. </a:t>
            </a:r>
            <a:r>
              <a:rPr lang="en-US" dirty="0" err="1" smtClean="0"/>
              <a:t>Paun</a:t>
            </a:r>
            <a:r>
              <a:rPr lang="en-US" dirty="0" smtClean="0"/>
              <a:t> – 1998.</a:t>
            </a:r>
          </a:p>
          <a:p>
            <a:r>
              <a:rPr lang="en-US" dirty="0" smtClean="0"/>
              <a:t>Spiking P systems – </a:t>
            </a:r>
            <a:r>
              <a:rPr lang="en-US" dirty="0" err="1" smtClean="0"/>
              <a:t>Ionescu</a:t>
            </a:r>
            <a:r>
              <a:rPr lang="en-US" dirty="0" smtClean="0"/>
              <a:t> et al 2006.</a:t>
            </a:r>
          </a:p>
          <a:p>
            <a:r>
              <a:rPr lang="en-US" dirty="0" smtClean="0"/>
              <a:t>Popular by 2010.</a:t>
            </a:r>
          </a:p>
          <a:p>
            <a:r>
              <a:rPr lang="en-US" dirty="0" smtClean="0"/>
              <a:t>Still popular in 2019…</a:t>
            </a:r>
          </a:p>
          <a:p>
            <a:r>
              <a:rPr lang="en-US" dirty="0" smtClean="0"/>
              <a:t>More than 30 papers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using SNP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SNP are programmed using number relations.</a:t>
            </a:r>
          </a:p>
          <a:p>
            <a:r>
              <a:rPr lang="en-US" dirty="0" smtClean="0"/>
              <a:t>For extended systems this is done directly, for ordinary ones it needs intermediate neurons to multiply the output (any extended-rule SNP can be simulated by ordinary SNP with a 2-step slowdown).</a:t>
            </a:r>
          </a:p>
          <a:p>
            <a:r>
              <a:rPr lang="en-US" dirty="0" smtClean="0"/>
              <a:t>Example: 3-steps countdown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3-step countdown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2339571" y="1597585"/>
                <a:ext cx="56878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accepted input sequence should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After receiving the first spike we start the countdown from 3 to 0. </a:t>
                </a:r>
              </a:p>
              <a:p>
                <a:r>
                  <a:rPr lang="en-US" dirty="0" smtClean="0"/>
                  <a:t>If a spike is received in between, then we signal an error (never stop).</a:t>
                </a:r>
              </a:p>
              <a:p>
                <a:r>
                  <a:rPr lang="en-US" dirty="0" smtClean="0"/>
                  <a:t>If a spike is not received at the countdown end, also never stop.</a:t>
                </a: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71" y="1597585"/>
                <a:ext cx="5687833" cy="2308324"/>
              </a:xfrm>
              <a:prstGeom prst="rect">
                <a:avLst/>
              </a:prstGeom>
              <a:blipFill>
                <a:blip r:embed="rId2"/>
                <a:stretch>
                  <a:fillRect l="-965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8591392" y="2471406"/>
            <a:ext cx="3150232" cy="4298742"/>
            <a:chOff x="2522477" y="1448008"/>
            <a:chExt cx="3150232" cy="429874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616179" y="1521356"/>
              <a:ext cx="1111624" cy="7959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806970" y="1758005"/>
                  <a:ext cx="6192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970" y="1758005"/>
                  <a:ext cx="61920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à coins arrondis 7"/>
            <p:cNvSpPr/>
            <p:nvPr/>
          </p:nvSpPr>
          <p:spPr>
            <a:xfrm>
              <a:off x="2656598" y="3301778"/>
              <a:ext cx="1190146" cy="24449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746307" y="3569100"/>
                  <a:ext cx="6192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3569100"/>
                  <a:ext cx="61920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2746307" y="4065532"/>
                  <a:ext cx="6913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4065532"/>
                  <a:ext cx="69134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ZoneTexte 16"/>
            <p:cNvSpPr txBox="1"/>
            <p:nvPr/>
          </p:nvSpPr>
          <p:spPr>
            <a:xfrm>
              <a:off x="3420856" y="144800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1</a:t>
              </a:r>
              <a:endParaRPr lang="en-US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522477" y="314422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dirty="0"/>
            </a:p>
          </p:txBody>
        </p:sp>
        <p:cxnSp>
          <p:nvCxnSpPr>
            <p:cNvPr id="20" name="Connecteur droit avec flèche 19"/>
            <p:cNvCxnSpPr>
              <a:stCxn id="4" idx="2"/>
            </p:cNvCxnSpPr>
            <p:nvPr/>
          </p:nvCxnSpPr>
          <p:spPr>
            <a:xfrm flipH="1">
              <a:off x="3233215" y="2317258"/>
              <a:ext cx="938776" cy="98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3252411" y="1845277"/>
              <a:ext cx="3368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3878179" y="4688133"/>
              <a:ext cx="646877" cy="10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3833988" y="4183921"/>
              <a:ext cx="6373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4" idx="2"/>
            </p:cNvCxnSpPr>
            <p:nvPr/>
          </p:nvCxnSpPr>
          <p:spPr>
            <a:xfrm>
              <a:off x="4171991" y="2317258"/>
              <a:ext cx="872448" cy="98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/>
                <p:cNvSpPr txBox="1"/>
                <p:nvPr/>
              </p:nvSpPr>
              <p:spPr>
                <a:xfrm>
                  <a:off x="3070294" y="3336292"/>
                  <a:ext cx="385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0" name="ZoneTexte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294" y="3336292"/>
                  <a:ext cx="38561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746307" y="3802613"/>
                  <a:ext cx="6853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1" name="ZoneTexte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3802613"/>
                  <a:ext cx="68538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2746307" y="4268289"/>
                  <a:ext cx="6913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4268289"/>
                  <a:ext cx="691343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746307" y="4495358"/>
                  <a:ext cx="927562" cy="2791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4495358"/>
                  <a:ext cx="927562" cy="279115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2746307" y="4740825"/>
                  <a:ext cx="6913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4740825"/>
                  <a:ext cx="69134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2746307" y="4981496"/>
                  <a:ext cx="9275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5" name="ZoneTexte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4981496"/>
                  <a:ext cx="927562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2746307" y="5226963"/>
                  <a:ext cx="6913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5226963"/>
                  <a:ext cx="691343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746307" y="5465518"/>
                  <a:ext cx="9900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07" y="5465518"/>
                  <a:ext cx="990015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e 79"/>
            <p:cNvGrpSpPr/>
            <p:nvPr/>
          </p:nvGrpSpPr>
          <p:grpSpPr>
            <a:xfrm>
              <a:off x="4348442" y="3144229"/>
              <a:ext cx="1324267" cy="2602521"/>
              <a:chOff x="4348442" y="3144229"/>
              <a:chExt cx="1324267" cy="2602521"/>
            </a:xfrm>
          </p:grpSpPr>
          <p:sp>
            <p:nvSpPr>
              <p:cNvPr id="68" name="Rectangle à coins arrondis 67"/>
              <p:cNvSpPr/>
              <p:nvPr/>
            </p:nvSpPr>
            <p:spPr>
              <a:xfrm>
                <a:off x="4482563" y="3301778"/>
                <a:ext cx="1190146" cy="244497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4572272" y="3569100"/>
                    <a:ext cx="61920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9" name="ZoneTexte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3569100"/>
                    <a:ext cx="619207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/>
                  <p:cNvSpPr txBox="1"/>
                  <p:nvPr/>
                </p:nvSpPr>
                <p:spPr>
                  <a:xfrm>
                    <a:off x="4572272" y="4065532"/>
                    <a:ext cx="6913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ZoneTexte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4065532"/>
                    <a:ext cx="69134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ZoneTexte 70"/>
              <p:cNvSpPr txBox="1"/>
              <p:nvPr/>
            </p:nvSpPr>
            <p:spPr>
              <a:xfrm>
                <a:off x="4348442" y="3144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4896259" y="3336292"/>
                    <a:ext cx="38561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2" name="ZoneTexte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6259" y="3336292"/>
                    <a:ext cx="3856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ZoneTexte 72"/>
                  <p:cNvSpPr txBox="1"/>
                  <p:nvPr/>
                </p:nvSpPr>
                <p:spPr>
                  <a:xfrm>
                    <a:off x="4572272" y="3802613"/>
                    <a:ext cx="68538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3" name="ZoneTexte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3802613"/>
                    <a:ext cx="68538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ZoneTexte 73"/>
                  <p:cNvSpPr txBox="1"/>
                  <p:nvPr/>
                </p:nvSpPr>
                <p:spPr>
                  <a:xfrm>
                    <a:off x="4572272" y="4268289"/>
                    <a:ext cx="6913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4" name="ZoneTexte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4268289"/>
                    <a:ext cx="69134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/>
                  <p:cNvSpPr txBox="1"/>
                  <p:nvPr/>
                </p:nvSpPr>
                <p:spPr>
                  <a:xfrm>
                    <a:off x="4572272" y="4495358"/>
                    <a:ext cx="927562" cy="2791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5" name="ZoneTexte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4495358"/>
                    <a:ext cx="927562" cy="2791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/>
                  <p:cNvSpPr txBox="1"/>
                  <p:nvPr/>
                </p:nvSpPr>
                <p:spPr>
                  <a:xfrm>
                    <a:off x="4572272" y="4740825"/>
                    <a:ext cx="6913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6" name="ZoneTexte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4740825"/>
                    <a:ext cx="69134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ZoneTexte 76"/>
                  <p:cNvSpPr txBox="1"/>
                  <p:nvPr/>
                </p:nvSpPr>
                <p:spPr>
                  <a:xfrm>
                    <a:off x="4572272" y="4981496"/>
                    <a:ext cx="92756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4981496"/>
                    <a:ext cx="9275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ZoneTexte 77"/>
                  <p:cNvSpPr txBox="1"/>
                  <p:nvPr/>
                </p:nvSpPr>
                <p:spPr>
                  <a:xfrm>
                    <a:off x="4572272" y="5226963"/>
                    <a:ext cx="6913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8" name="ZoneTexte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5226963"/>
                    <a:ext cx="69134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572272" y="5465518"/>
                    <a:ext cx="99001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9" name="ZoneTexte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272" y="5465518"/>
                    <a:ext cx="990015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81" name="Tableau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47628"/>
              </p:ext>
            </p:extLst>
          </p:nvPr>
        </p:nvGraphicFramePr>
        <p:xfrm>
          <a:off x="2339571" y="5057098"/>
          <a:ext cx="4342167" cy="852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540">
                  <a:extLst>
                    <a:ext uri="{9D8B030D-6E8A-4147-A177-3AD203B41FA5}">
                      <a16:colId xmlns:a16="http://schemas.microsoft.com/office/drawing/2014/main" val="127944579"/>
                    </a:ext>
                  </a:extLst>
                </a:gridCol>
                <a:gridCol w="327711">
                  <a:extLst>
                    <a:ext uri="{9D8B030D-6E8A-4147-A177-3AD203B41FA5}">
                      <a16:colId xmlns:a16="http://schemas.microsoft.com/office/drawing/2014/main" val="1341903926"/>
                    </a:ext>
                  </a:extLst>
                </a:gridCol>
                <a:gridCol w="744175">
                  <a:extLst>
                    <a:ext uri="{9D8B030D-6E8A-4147-A177-3AD203B41FA5}">
                      <a16:colId xmlns:a16="http://schemas.microsoft.com/office/drawing/2014/main" val="3975490741"/>
                    </a:ext>
                  </a:extLst>
                </a:gridCol>
                <a:gridCol w="737350">
                  <a:extLst>
                    <a:ext uri="{9D8B030D-6E8A-4147-A177-3AD203B41FA5}">
                      <a16:colId xmlns:a16="http://schemas.microsoft.com/office/drawing/2014/main" val="2150018641"/>
                    </a:ext>
                  </a:extLst>
                </a:gridCol>
                <a:gridCol w="641766">
                  <a:extLst>
                    <a:ext uri="{9D8B030D-6E8A-4147-A177-3AD203B41FA5}">
                      <a16:colId xmlns:a16="http://schemas.microsoft.com/office/drawing/2014/main" val="466754768"/>
                    </a:ext>
                  </a:extLst>
                </a:gridCol>
                <a:gridCol w="566666">
                  <a:extLst>
                    <a:ext uri="{9D8B030D-6E8A-4147-A177-3AD203B41FA5}">
                      <a16:colId xmlns:a16="http://schemas.microsoft.com/office/drawing/2014/main" val="2680633341"/>
                    </a:ext>
                  </a:extLst>
                </a:gridCol>
                <a:gridCol w="648594">
                  <a:extLst>
                    <a:ext uri="{9D8B030D-6E8A-4147-A177-3AD203B41FA5}">
                      <a16:colId xmlns:a16="http://schemas.microsoft.com/office/drawing/2014/main" val="1906321214"/>
                    </a:ext>
                  </a:extLst>
                </a:gridCol>
                <a:gridCol w="341365">
                  <a:extLst>
                    <a:ext uri="{9D8B030D-6E8A-4147-A177-3AD203B41FA5}">
                      <a16:colId xmlns:a16="http://schemas.microsoft.com/office/drawing/2014/main" val="1294610566"/>
                    </a:ext>
                  </a:extLst>
                </a:gridCol>
              </a:tblGrid>
              <a:tr h="32732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74487"/>
                  </a:ext>
                </a:extLst>
              </a:tr>
              <a:tr h="486373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11106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369046" y="4054574"/>
            <a:ext cx="393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Countdown: N=N-2</a:t>
            </a:r>
          </a:p>
          <a:p>
            <a:r>
              <a:rPr lang="en-US" dirty="0" smtClean="0"/>
              <a:t>If a spike arrives, then error on N-1</a:t>
            </a:r>
            <a:endParaRPr lang="en-US" dirty="0"/>
          </a:p>
        </p:txBody>
      </p:sp>
      <p:sp>
        <p:nvSpPr>
          <p:cNvPr id="5" name="Flèche vers le haut 4"/>
          <p:cNvSpPr/>
          <p:nvPr/>
        </p:nvSpPr>
        <p:spPr>
          <a:xfrm>
            <a:off x="3228855" y="5953361"/>
            <a:ext cx="211540" cy="232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414341" y="6265424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Start countdown</a:t>
            </a:r>
            <a:endParaRPr lang="en-US" dirty="0"/>
          </a:p>
        </p:txBody>
      </p:sp>
      <p:sp>
        <p:nvSpPr>
          <p:cNvPr id="42" name="Flèche vers le haut 41"/>
          <p:cNvSpPr/>
          <p:nvPr/>
        </p:nvSpPr>
        <p:spPr>
          <a:xfrm>
            <a:off x="5865147" y="5971321"/>
            <a:ext cx="211540" cy="232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/>
          <p:cNvSpPr txBox="1"/>
          <p:nvPr/>
        </p:nvSpPr>
        <p:spPr>
          <a:xfrm>
            <a:off x="5050633" y="6185373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Stop countdown</a:t>
            </a:r>
          </a:p>
          <a:p>
            <a:r>
              <a:rPr lang="en-US" sz="1600" dirty="0" smtClean="0"/>
              <a:t>&amp; check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8280758" y="1496561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cases for N-1,N-3,N-5,N-8</a:t>
            </a:r>
          </a:p>
          <a:p>
            <a:r>
              <a:rPr lang="en-US" dirty="0" smtClean="0"/>
              <a:t>Sufficient to take N=9: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  <p:bldP spid="5" grpId="0" animBg="1"/>
      <p:bldP spid="6" grpId="0"/>
      <p:bldP spid="42" grpId="0" animBg="1"/>
      <p:bldP spid="4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execution strategy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there is a finite number of rules in each neuron and a finite number of neurons:</a:t>
            </a:r>
          </a:p>
          <a:p>
            <a:pPr lvl="1"/>
            <a:r>
              <a:rPr lang="en-US" dirty="0" smtClean="0"/>
              <a:t>SNP system can be seen as a purely catalytic P system.</a:t>
            </a:r>
          </a:p>
          <a:p>
            <a:pPr lvl="1"/>
            <a:r>
              <a:rPr lang="en-US" dirty="0" smtClean="0"/>
              <a:t>By considering all possible combinations of rules together with the corresponding forbidding expressions  it is possible to show that spiking is </a:t>
            </a:r>
            <a:r>
              <a:rPr lang="en-US" b="1" dirty="0" smtClean="0"/>
              <a:t>sequential</a:t>
            </a:r>
            <a:r>
              <a:rPr lang="en-US" dirty="0" smtClean="0"/>
              <a:t> if considering general type of rules.</a:t>
            </a:r>
          </a:p>
          <a:p>
            <a:pPr lvl="1"/>
            <a:r>
              <a:rPr lang="en-US" dirty="0" smtClean="0"/>
              <a:t>So, sequential SNP (where only one neuron fires at each step) is in fact catalytic mode with a single partition…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execution strategies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Maximally parallel ?</a:t>
            </a:r>
          </a:p>
          <a:p>
            <a:r>
              <a:rPr lang="en-US" dirty="0" smtClean="0"/>
              <a:t>Minimally parallel</a:t>
            </a:r>
          </a:p>
          <a:p>
            <a:r>
              <a:rPr lang="en-US" dirty="0" smtClean="0"/>
              <a:t>Bounded parallelism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variants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on synapses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4459961"/>
            <a:ext cx="8256367" cy="1353985"/>
          </a:xfrm>
        </p:spPr>
        <p:txBody>
          <a:bodyPr/>
          <a:lstStyle/>
          <a:p>
            <a:r>
              <a:rPr lang="en-US" dirty="0" smtClean="0"/>
              <a:t>Being able to synchronously apply rules from different synapses, just corresponds to the maximally parallel execution of rules.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15801" y="1807192"/>
            <a:ext cx="88265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à coins arrondis 5"/>
          <p:cNvSpPr/>
          <p:nvPr/>
        </p:nvSpPr>
        <p:spPr>
          <a:xfrm>
            <a:off x="5031713" y="1807192"/>
            <a:ext cx="88265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3215801" y="2952744"/>
            <a:ext cx="88265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4098451" y="2111992"/>
            <a:ext cx="93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2"/>
            <a:endCxn id="7" idx="0"/>
          </p:cNvCxnSpPr>
          <p:nvPr/>
        </p:nvCxnSpPr>
        <p:spPr>
          <a:xfrm>
            <a:off x="3657126" y="2416792"/>
            <a:ext cx="0" cy="53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329152" y="1907370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𝑎𝑎𝑎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52" y="1907370"/>
                <a:ext cx="6559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047679" y="1791564"/>
                <a:ext cx="10534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79" y="1791564"/>
                <a:ext cx="10534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765425" y="2500102"/>
                <a:ext cx="946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25" y="2500102"/>
                <a:ext cx="9460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6451840" y="1833219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apply either rule 1 or rules 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Anti-spikes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Rules can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Pairs of symbols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automatically remove.</a:t>
                </a:r>
              </a:p>
              <a:p>
                <a:r>
                  <a:rPr lang="en-US" dirty="0" smtClean="0"/>
                  <a:t>This corresponds to having 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ither two symbol-alphabet and an annihilation rule</a:t>
                </a:r>
              </a:p>
              <a:p>
                <a:pPr lvl="1"/>
                <a:r>
                  <a:rPr lang="en-US" dirty="0" smtClean="0"/>
                  <a:t>or use negative values in vectors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becomes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,∅,∅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/(−2,−1,−1)</m:t>
                    </m:r>
                  </m:oMath>
                </a14:m>
                <a:r>
                  <a:rPr lang="en-US" dirty="0" smtClean="0"/>
                  <a:t> hence adding -1 to neurons 2 and 3.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weights and thresholds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6411" y="3812867"/>
            <a:ext cx="6350072" cy="1810603"/>
          </a:xfrm>
        </p:spPr>
        <p:txBody>
          <a:bodyPr/>
          <a:lstStyle/>
          <a:p>
            <a:r>
              <a:rPr lang="en-US" dirty="0" smtClean="0"/>
              <a:t>If the current value is equal to the “threshold” number, then one spike is emitted, arriving to the other membrane multiplied by the weight.</a:t>
            </a:r>
          </a:p>
          <a:p>
            <a:r>
              <a:rPr lang="en-US" dirty="0" smtClean="0"/>
              <a:t>If the current value is greater – nothing happens.</a:t>
            </a:r>
          </a:p>
          <a:p>
            <a:r>
              <a:rPr lang="en-US" dirty="0" smtClean="0"/>
              <a:t>If it is smaller – than becomes 0.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25" y="1264555"/>
            <a:ext cx="3467041" cy="239465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711703" y="3289876"/>
            <a:ext cx="2119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Wang et al, 2009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947917" y="5777129"/>
                <a:ext cx="7143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Can be directly simulated using general rules working on reals: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=1.5,∅,∅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/(−1.5,1,−0.5)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(=1.5,∅,∅)/(−1,1,−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17" y="5777129"/>
                <a:ext cx="7143302" cy="923330"/>
              </a:xfrm>
              <a:prstGeom prst="rect">
                <a:avLst/>
              </a:prstGeom>
              <a:blipFill>
                <a:blip r:embed="rId3"/>
                <a:stretch>
                  <a:fillRect l="-769" t="-3974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9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channels SNP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74" y="2067636"/>
            <a:ext cx="5242011" cy="19410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3002507" y="4531057"/>
                <a:ext cx="67986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Synapses are labelled.</a:t>
                </a:r>
              </a:p>
              <a:p>
                <a:r>
                  <a:rPr lang="en-US" dirty="0" smtClean="0"/>
                  <a:t>Rule selects synapses over which the spike will be sent: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identical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(…,−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,…,1,…,1,…)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e.g. above: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{2},∅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,∅,∅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−2,0,1,1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{2}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,∅,∅,∅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/(−2,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07" y="4531057"/>
                <a:ext cx="6798656" cy="1200329"/>
              </a:xfrm>
              <a:prstGeom prst="rect">
                <a:avLst/>
              </a:prstGeom>
              <a:blipFill>
                <a:blip r:embed="rId3"/>
                <a:stretch>
                  <a:fillRect l="-80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0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Transitional P Systems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SNP system can be described by a vector, one can consider it as a multiset.</a:t>
            </a:r>
          </a:p>
          <a:p>
            <a:r>
              <a:rPr lang="en-US" dirty="0" smtClean="0"/>
              <a:t>Then SNP system (without delays) becomes a transitional P system (with regular expression check on rules).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2944005" y="3653254"/>
            <a:ext cx="3177016" cy="658939"/>
            <a:chOff x="2944005" y="3653254"/>
            <a:chExt cx="3177016" cy="65893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234919" y="3732628"/>
              <a:ext cx="751519" cy="5795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339132" y="3833571"/>
                  <a:ext cx="501682" cy="2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132" y="3833571"/>
                  <a:ext cx="501682" cy="215882"/>
                </a:xfrm>
                <a:prstGeom prst="rect">
                  <a:avLst/>
                </a:prstGeom>
                <a:blipFill>
                  <a:blip r:embed="rId2"/>
                  <a:stretch>
                    <a:fillRect r="-2439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/>
            <p:cNvSpPr txBox="1"/>
            <p:nvPr/>
          </p:nvSpPr>
          <p:spPr>
            <a:xfrm>
              <a:off x="3043283" y="3653254"/>
              <a:ext cx="218451" cy="2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1</a:t>
              </a:r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88490" y="3653254"/>
              <a:ext cx="218451" cy="2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dirty="0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2944005" y="4043312"/>
              <a:ext cx="2729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à coins arrondis 13"/>
            <p:cNvSpPr/>
            <p:nvPr/>
          </p:nvSpPr>
          <p:spPr>
            <a:xfrm>
              <a:off x="4310112" y="3732628"/>
              <a:ext cx="751519" cy="5795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442299" y="3873258"/>
                  <a:ext cx="501682" cy="2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299" y="3873258"/>
                  <a:ext cx="501682" cy="215882"/>
                </a:xfrm>
                <a:prstGeom prst="rect">
                  <a:avLst/>
                </a:prstGeom>
                <a:blipFill>
                  <a:blip r:embed="rId3"/>
                  <a:stretch>
                    <a:fillRect r="-243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/>
            <p:cNvSpPr txBox="1"/>
            <p:nvPr/>
          </p:nvSpPr>
          <p:spPr>
            <a:xfrm>
              <a:off x="5169203" y="3657376"/>
              <a:ext cx="218451" cy="2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5369502" y="3728506"/>
              <a:ext cx="751519" cy="5795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5501689" y="3869136"/>
                  <a:ext cx="501682" cy="2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689" y="3869136"/>
                  <a:ext cx="501682" cy="215882"/>
                </a:xfrm>
                <a:prstGeom prst="rect">
                  <a:avLst/>
                </a:prstGeom>
                <a:blipFill>
                  <a:blip r:embed="rId2"/>
                  <a:stretch>
                    <a:fillRect r="-2439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endCxn id="14" idx="1"/>
            </p:cNvCxnSpPr>
            <p:nvPr/>
          </p:nvCxnSpPr>
          <p:spPr>
            <a:xfrm flipV="1">
              <a:off x="3991980" y="4022411"/>
              <a:ext cx="318132" cy="4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14" idx="3"/>
              <a:endCxn id="18" idx="1"/>
            </p:cNvCxnSpPr>
            <p:nvPr/>
          </p:nvCxnSpPr>
          <p:spPr>
            <a:xfrm flipV="1">
              <a:off x="5061631" y="4018289"/>
              <a:ext cx="307871" cy="4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3115815" y="4653762"/>
                <a:ext cx="1741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∖{1}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15" y="4653762"/>
                <a:ext cx="1741246" cy="369332"/>
              </a:xfrm>
              <a:prstGeom prst="rect">
                <a:avLst/>
              </a:prstGeom>
              <a:blipFill>
                <a:blip r:embed="rId4"/>
                <a:stretch>
                  <a:fillRect l="-2797" t="-8197" r="-6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376367" y="5034059"/>
                <a:ext cx="21589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}&amp;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}&amp;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367" y="5034059"/>
                <a:ext cx="2158924" cy="1754326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037423" y="5073907"/>
                <a:ext cx="23696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,{1}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/(1,0,−1)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,{1},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,{1},{1}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{1},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{1},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,{1}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,−1)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{1},{1},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23" y="5073907"/>
                <a:ext cx="2369623" cy="1754326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èche droite 29"/>
          <p:cNvSpPr/>
          <p:nvPr/>
        </p:nvSpPr>
        <p:spPr>
          <a:xfrm>
            <a:off x="5752530" y="5609230"/>
            <a:ext cx="1030407" cy="301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9922446" y="5489405"/>
            <a:ext cx="2175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known that </a:t>
            </a:r>
          </a:p>
          <a:p>
            <a:r>
              <a:rPr lang="en-US" dirty="0"/>
              <a:t>s</a:t>
            </a:r>
            <a:r>
              <a:rPr lang="en-US" dirty="0" smtClean="0"/>
              <a:t>impler rules yield </a:t>
            </a:r>
          </a:p>
          <a:p>
            <a:r>
              <a:rPr lang="en-US" dirty="0" smtClean="0"/>
              <a:t>to universality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Neurons in Biology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emit/receive electrical impulses of same intensity and length (spikes).</a:t>
            </a:r>
          </a:p>
          <a:p>
            <a:r>
              <a:rPr lang="en-US" dirty="0" smtClean="0"/>
              <a:t>Usually is excited by several spikes until a threshold is reached, then it spikes.</a:t>
            </a:r>
          </a:p>
          <a:p>
            <a:r>
              <a:rPr lang="en-US" dirty="0" smtClean="0"/>
              <a:t>When a spike is emitted the neuron is closed for a refractory period (not allowing to receive/emit spikes).</a:t>
            </a:r>
          </a:p>
          <a:p>
            <a:r>
              <a:rPr lang="en-US" dirty="0" smtClean="0"/>
              <a:t>The length of an axon can induce a time delay.</a:t>
            </a:r>
          </a:p>
          <a:p>
            <a:r>
              <a:rPr lang="en-US" dirty="0" smtClean="0"/>
              <a:t>The neurons are not synchronized!</a:t>
            </a:r>
            <a:endParaRPr lang="en-US" dirty="0"/>
          </a:p>
        </p:txBody>
      </p:sp>
      <p:pic>
        <p:nvPicPr>
          <p:cNvPr id="5" name="Image 4" descr="Neurons | Boundless Psycholog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07" y="4080679"/>
            <a:ext cx="3796275" cy="25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real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can consider rules: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/(−1.5,1,−0.5)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predicate involving comparisons of real values. </a:t>
                </a:r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≥5.5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 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≤1.1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This can allow to approach complex problems like learning, using fuzzy sets, simulate differential equations…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SNP systems have a very simple configuration (a vector).</a:t>
            </a:r>
          </a:p>
          <a:p>
            <a:r>
              <a:rPr lang="en-US" dirty="0" smtClean="0"/>
              <a:t>However, the trade-off are the complicated expressions (especially for the absence check).</a:t>
            </a:r>
          </a:p>
          <a:p>
            <a:r>
              <a:rPr lang="en-US" dirty="0" smtClean="0"/>
              <a:t>Many proposed variants borrow standard techniques and </a:t>
            </a:r>
            <a:r>
              <a:rPr lang="en-US" smtClean="0"/>
              <a:t>extensions from MC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Spiking Neural P Systems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9442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Directed graph structure (of synapses). Each node is called a neuron and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single symbol </a:t>
                </a:r>
                <a:r>
                  <a:rPr lang="en-US" b="1" i="1" dirty="0" smtClean="0"/>
                  <a:t>a</a:t>
                </a:r>
                <a:r>
                  <a:rPr lang="en-US" dirty="0" smtClean="0"/>
                  <a:t> used to define the quantity of spikes in each neuron.</a:t>
                </a:r>
              </a:p>
              <a:p>
                <a:r>
                  <a:rPr lang="en-US" dirty="0" smtClean="0"/>
                  <a:t>The initial quantity of spikes in each neuron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94421"/>
              </a:xfrm>
              <a:blipFill>
                <a:blip r:embed="rId2"/>
                <a:stretch>
                  <a:fillRect l="-479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5004473" y="3920499"/>
            <a:ext cx="3171606" cy="2339722"/>
            <a:chOff x="4554097" y="3906851"/>
            <a:chExt cx="3171606" cy="233972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749420" y="3980199"/>
              <a:ext cx="1111624" cy="7959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/>
                <p:cNvSpPr txBox="1"/>
                <p:nvPr/>
              </p:nvSpPr>
              <p:spPr>
                <a:xfrm>
                  <a:off x="4824867" y="4027121"/>
                  <a:ext cx="388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" name="ZoneText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867" y="4027121"/>
                  <a:ext cx="38882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4791170" y="4267597"/>
                  <a:ext cx="1073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170" y="4267597"/>
                  <a:ext cx="10734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4786709" y="4485044"/>
                  <a:ext cx="6132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09" y="4485044"/>
                  <a:ext cx="613245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à coins arrondis 7"/>
            <p:cNvSpPr/>
            <p:nvPr/>
          </p:nvSpPr>
          <p:spPr>
            <a:xfrm>
              <a:off x="4745860" y="5511651"/>
              <a:ext cx="1111624" cy="7349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4821307" y="5511651"/>
                  <a:ext cx="3166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307" y="5511651"/>
                  <a:ext cx="31669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4787610" y="5752127"/>
                  <a:ext cx="7698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610" y="5752127"/>
                  <a:ext cx="76989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783149" y="5969574"/>
                  <a:ext cx="7698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149" y="5969574"/>
                  <a:ext cx="769891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à coins arrondis 11"/>
            <p:cNvSpPr/>
            <p:nvPr/>
          </p:nvSpPr>
          <p:spPr>
            <a:xfrm>
              <a:off x="6522277" y="4615989"/>
              <a:ext cx="856511" cy="9898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6597724" y="4597759"/>
                  <a:ext cx="3888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724" y="4597759"/>
                  <a:ext cx="38882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6564027" y="4838235"/>
                  <a:ext cx="8420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027" y="4838235"/>
                  <a:ext cx="84202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559566" y="5055682"/>
                  <a:ext cx="7698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9566" y="5055682"/>
                  <a:ext cx="769891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549541" y="5278960"/>
                  <a:ext cx="68537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541" y="5278960"/>
                  <a:ext cx="68537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ZoneTexte 16"/>
            <p:cNvSpPr txBox="1"/>
            <p:nvPr/>
          </p:nvSpPr>
          <p:spPr>
            <a:xfrm>
              <a:off x="4554097" y="39068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328098" y="44532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554097" y="53731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dirty="0"/>
            </a:p>
          </p:txBody>
        </p:sp>
        <p:cxnSp>
          <p:nvCxnSpPr>
            <p:cNvPr id="20" name="Connecteur droit avec flèche 19"/>
            <p:cNvCxnSpPr>
              <a:endCxn id="9" idx="0"/>
            </p:cNvCxnSpPr>
            <p:nvPr/>
          </p:nvCxnSpPr>
          <p:spPr>
            <a:xfrm>
              <a:off x="4970550" y="4776101"/>
              <a:ext cx="9102" cy="73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 flipV="1">
              <a:off x="5525832" y="4776101"/>
              <a:ext cx="4533" cy="73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6" idx="3"/>
            </p:cNvCxnSpPr>
            <p:nvPr/>
          </p:nvCxnSpPr>
          <p:spPr>
            <a:xfrm>
              <a:off x="5864604" y="4406097"/>
              <a:ext cx="657673" cy="532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>
              <a:stCxn id="8" idx="3"/>
            </p:cNvCxnSpPr>
            <p:nvPr/>
          </p:nvCxnSpPr>
          <p:spPr>
            <a:xfrm flipV="1">
              <a:off x="5857484" y="5261089"/>
              <a:ext cx="664793" cy="61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7388814" y="5115234"/>
              <a:ext cx="3368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8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Spiking Neural P Systems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68373" y="1495966"/>
                <a:ext cx="8915400" cy="488436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Spiking rules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of form:</a:t>
                </a:r>
              </a:p>
              <a:p>
                <a:pPr lvl="1"/>
                <a:r>
                  <a:rPr lang="en-US" dirty="0" smtClean="0"/>
                  <a:t>Firing </a:t>
                </a:r>
                <a:r>
                  <a:rPr lang="en-US" dirty="0"/>
                  <a:t>r</a:t>
                </a:r>
                <a:r>
                  <a:rPr lang="en-US" dirty="0" smtClean="0"/>
                  <a:t>ules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By convention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then E is omitted: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Forgetting rules: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rule is applicable if:</a:t>
                </a:r>
              </a:p>
              <a:p>
                <a:pPr lvl="1"/>
                <a:r>
                  <a:rPr lang="en-US" dirty="0" smtClean="0"/>
                  <a:t>the neuron is not closed,</a:t>
                </a:r>
              </a:p>
              <a:p>
                <a:pPr lvl="1"/>
                <a:r>
                  <a:rPr lang="en-US" dirty="0" smtClean="0"/>
                  <a:t>the configuration (x) in neuron is in L(E),</a:t>
                </a:r>
              </a:p>
              <a:p>
                <a:pPr lvl="1"/>
                <a:r>
                  <a:rPr lang="en-US" dirty="0" smtClean="0"/>
                  <a:t>x&gt;=c. </a:t>
                </a:r>
              </a:p>
              <a:p>
                <a:r>
                  <a:rPr lang="en-US" dirty="0" smtClean="0"/>
                  <a:t>The rule is applied as follows:</a:t>
                </a:r>
              </a:p>
              <a:p>
                <a:pPr lvl="1"/>
                <a:r>
                  <a:rPr lang="en-US" dirty="0" smtClean="0"/>
                  <a:t>Remove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 from the neuron,</a:t>
                </a:r>
              </a:p>
              <a:p>
                <a:pPr lvl="1"/>
                <a:r>
                  <a:rPr lang="en-US" dirty="0" smtClean="0"/>
                  <a:t> add 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to each connected non-closed neurons after d steps.</a:t>
                </a:r>
              </a:p>
              <a:p>
                <a:pPr lvl="1"/>
                <a:r>
                  <a:rPr lang="en-US" dirty="0" smtClean="0"/>
                  <a:t>If d&gt;0, the neuron is considered to be closed for d steps starting from the current one. Any received spike is ignored.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8373" y="1495966"/>
                <a:ext cx="8915400" cy="4884362"/>
              </a:xfrm>
              <a:blipFill>
                <a:blip r:embed="rId3"/>
                <a:stretch>
                  <a:fillRect l="-478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3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Matches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(this should be the contents). </a:t>
                </a:r>
              </a:p>
              <a:p>
                <a:pPr lvl="1"/>
                <a:r>
                  <a:rPr lang="en-US" dirty="0" smtClean="0"/>
                  <a:t>When matched, takes out only 2 a’s : hence if </a:t>
                </a:r>
                <a:r>
                  <a:rPr lang="en-US" dirty="0" err="1" smtClean="0"/>
                  <a:t>aaa</a:t>
                </a:r>
                <a:r>
                  <a:rPr lang="en-US" dirty="0" smtClean="0"/>
                  <a:t>, then a remains,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remains.</a:t>
                </a:r>
              </a:p>
              <a:p>
                <a:r>
                  <a:rPr lang="en-US" dirty="0"/>
                  <a:t>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Matches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When matched, takes out only 2 a’s : hence if </a:t>
                </a:r>
                <a:r>
                  <a:rPr lang="en-US" dirty="0" err="1"/>
                  <a:t>aaa</a:t>
                </a:r>
                <a:r>
                  <a:rPr lang="en-US" dirty="0"/>
                  <a:t>, then a </a:t>
                </a:r>
                <a:r>
                  <a:rPr lang="en-US" dirty="0" smtClean="0"/>
                  <a:t>remains.</a:t>
                </a:r>
              </a:p>
              <a:p>
                <a:r>
                  <a:rPr lang="en-US" dirty="0"/>
                  <a:t>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Matches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When matched, takes </a:t>
                </a:r>
                <a:r>
                  <a:rPr lang="en-US" dirty="0" smtClean="0"/>
                  <a:t>out all 3 </a:t>
                </a:r>
                <a:r>
                  <a:rPr lang="en-US" dirty="0"/>
                  <a:t>a’s : hence if </a:t>
                </a:r>
                <a:r>
                  <a:rPr lang="en-US" dirty="0" err="1"/>
                  <a:t>aaa</a:t>
                </a:r>
                <a:r>
                  <a:rPr lang="en-US" dirty="0"/>
                  <a:t>, then </a:t>
                </a:r>
                <a:r>
                  <a:rPr lang="en-US" dirty="0" smtClean="0"/>
                  <a:t>nothing remains.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strategy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neuron select an applicable rule. If there are several applicable rules, then chose one non-deterministically.</a:t>
            </a:r>
          </a:p>
          <a:p>
            <a:r>
              <a:rPr lang="en-US" dirty="0" smtClean="0"/>
              <a:t>Apply all selected rules in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/>
          <p:cNvGrpSpPr/>
          <p:nvPr/>
        </p:nvGrpSpPr>
        <p:grpSpPr>
          <a:xfrm>
            <a:off x="8259099" y="1835091"/>
            <a:ext cx="2832100" cy="349249"/>
            <a:chOff x="4976812" y="4446588"/>
            <a:chExt cx="2832100" cy="349249"/>
          </a:xfrm>
        </p:grpSpPr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4983163" y="4446588"/>
              <a:ext cx="655638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5638800" y="4446588"/>
              <a:ext cx="542925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6181725" y="4446588"/>
              <a:ext cx="509588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6691313" y="4446588"/>
              <a:ext cx="492125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7183438" y="4446588"/>
              <a:ext cx="619125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50"/>
            <p:cNvSpPr>
              <a:spLocks noChangeShapeType="1"/>
            </p:cNvSpPr>
            <p:nvPr/>
          </p:nvSpPr>
          <p:spPr bwMode="auto">
            <a:xfrm>
              <a:off x="4976812" y="4446588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70"/>
            <p:cNvSpPr>
              <a:spLocks noChangeArrowheads="1"/>
            </p:cNvSpPr>
            <p:nvPr/>
          </p:nvSpPr>
          <p:spPr bwMode="auto">
            <a:xfrm>
              <a:off x="5253038" y="44862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71"/>
            <p:cNvSpPr>
              <a:spLocks noChangeArrowheads="1"/>
            </p:cNvSpPr>
            <p:nvPr/>
          </p:nvSpPr>
          <p:spPr bwMode="auto">
            <a:xfrm>
              <a:off x="5851525" y="44862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72"/>
            <p:cNvSpPr>
              <a:spLocks noChangeArrowheads="1"/>
            </p:cNvSpPr>
            <p:nvPr/>
          </p:nvSpPr>
          <p:spPr bwMode="auto">
            <a:xfrm>
              <a:off x="6376988" y="44862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73"/>
            <p:cNvSpPr>
              <a:spLocks noChangeArrowheads="1"/>
            </p:cNvSpPr>
            <p:nvPr/>
          </p:nvSpPr>
          <p:spPr bwMode="auto">
            <a:xfrm>
              <a:off x="6877050" y="44862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74"/>
            <p:cNvSpPr>
              <a:spLocks noChangeArrowheads="1"/>
            </p:cNvSpPr>
            <p:nvPr/>
          </p:nvSpPr>
          <p:spPr bwMode="auto">
            <a:xfrm>
              <a:off x="7435850" y="44862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0" name="Groupe 159"/>
          <p:cNvGrpSpPr/>
          <p:nvPr/>
        </p:nvGrpSpPr>
        <p:grpSpPr>
          <a:xfrm>
            <a:off x="8259099" y="2170053"/>
            <a:ext cx="2832100" cy="350837"/>
            <a:chOff x="4976812" y="4781550"/>
            <a:chExt cx="2832100" cy="350837"/>
          </a:xfrm>
        </p:grpSpPr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4983163" y="4781550"/>
              <a:ext cx="655638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5638800" y="4781550"/>
              <a:ext cx="5429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2"/>
            <p:cNvSpPr>
              <a:spLocks noChangeArrowheads="1"/>
            </p:cNvSpPr>
            <p:nvPr/>
          </p:nvSpPr>
          <p:spPr bwMode="auto">
            <a:xfrm>
              <a:off x="6181725" y="4781550"/>
              <a:ext cx="509588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6691313" y="4781550"/>
              <a:ext cx="4921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7183438" y="4781550"/>
              <a:ext cx="6191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4976812" y="4781550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75"/>
            <p:cNvSpPr>
              <a:spLocks noChangeArrowheads="1"/>
            </p:cNvSpPr>
            <p:nvPr/>
          </p:nvSpPr>
          <p:spPr bwMode="auto">
            <a:xfrm>
              <a:off x="5253038" y="482282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76"/>
            <p:cNvSpPr>
              <a:spLocks noChangeArrowheads="1"/>
            </p:cNvSpPr>
            <p:nvPr/>
          </p:nvSpPr>
          <p:spPr bwMode="auto">
            <a:xfrm>
              <a:off x="5851525" y="482282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77"/>
            <p:cNvSpPr>
              <a:spLocks noChangeArrowheads="1"/>
            </p:cNvSpPr>
            <p:nvPr/>
          </p:nvSpPr>
          <p:spPr bwMode="auto">
            <a:xfrm>
              <a:off x="6376988" y="482282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78"/>
            <p:cNvSpPr>
              <a:spLocks noChangeArrowheads="1"/>
            </p:cNvSpPr>
            <p:nvPr/>
          </p:nvSpPr>
          <p:spPr bwMode="auto">
            <a:xfrm>
              <a:off x="6877050" y="482282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79"/>
            <p:cNvSpPr>
              <a:spLocks noChangeArrowheads="1"/>
            </p:cNvSpPr>
            <p:nvPr/>
          </p:nvSpPr>
          <p:spPr bwMode="auto">
            <a:xfrm>
              <a:off x="7435850" y="482282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9" name="Groupe 158"/>
          <p:cNvGrpSpPr/>
          <p:nvPr/>
        </p:nvGrpSpPr>
        <p:grpSpPr>
          <a:xfrm>
            <a:off x="8259099" y="2505016"/>
            <a:ext cx="2832100" cy="347662"/>
            <a:chOff x="4976812" y="5116513"/>
            <a:chExt cx="2832100" cy="347662"/>
          </a:xfrm>
        </p:grpSpPr>
        <p:sp>
          <p:nvSpPr>
            <p:cNvPr id="79" name="Rectangle 25"/>
            <p:cNvSpPr>
              <a:spLocks noChangeArrowheads="1"/>
            </p:cNvSpPr>
            <p:nvPr/>
          </p:nvSpPr>
          <p:spPr bwMode="auto">
            <a:xfrm>
              <a:off x="4983163" y="5116513"/>
              <a:ext cx="655638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6"/>
            <p:cNvSpPr>
              <a:spLocks noChangeArrowheads="1"/>
            </p:cNvSpPr>
            <p:nvPr/>
          </p:nvSpPr>
          <p:spPr bwMode="auto">
            <a:xfrm>
              <a:off x="5638800" y="5116513"/>
              <a:ext cx="542925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27"/>
            <p:cNvSpPr>
              <a:spLocks noChangeArrowheads="1"/>
            </p:cNvSpPr>
            <p:nvPr/>
          </p:nvSpPr>
          <p:spPr bwMode="auto">
            <a:xfrm>
              <a:off x="6181725" y="5116513"/>
              <a:ext cx="509588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28"/>
            <p:cNvSpPr>
              <a:spLocks noChangeArrowheads="1"/>
            </p:cNvSpPr>
            <p:nvPr/>
          </p:nvSpPr>
          <p:spPr bwMode="auto">
            <a:xfrm>
              <a:off x="6691313" y="5116513"/>
              <a:ext cx="492125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9"/>
            <p:cNvSpPr>
              <a:spLocks noChangeArrowheads="1"/>
            </p:cNvSpPr>
            <p:nvPr/>
          </p:nvSpPr>
          <p:spPr bwMode="auto">
            <a:xfrm>
              <a:off x="7183438" y="5116513"/>
              <a:ext cx="619125" cy="334962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52"/>
            <p:cNvSpPr>
              <a:spLocks noChangeShapeType="1"/>
            </p:cNvSpPr>
            <p:nvPr/>
          </p:nvSpPr>
          <p:spPr bwMode="auto">
            <a:xfrm>
              <a:off x="4976812" y="5116513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80"/>
            <p:cNvSpPr>
              <a:spLocks noChangeArrowheads="1"/>
            </p:cNvSpPr>
            <p:nvPr/>
          </p:nvSpPr>
          <p:spPr bwMode="auto">
            <a:xfrm>
              <a:off x="5253038" y="5154613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81"/>
            <p:cNvSpPr>
              <a:spLocks noChangeArrowheads="1"/>
            </p:cNvSpPr>
            <p:nvPr/>
          </p:nvSpPr>
          <p:spPr bwMode="auto">
            <a:xfrm>
              <a:off x="5851525" y="5154613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82"/>
            <p:cNvSpPr>
              <a:spLocks noChangeArrowheads="1"/>
            </p:cNvSpPr>
            <p:nvPr/>
          </p:nvSpPr>
          <p:spPr bwMode="auto">
            <a:xfrm>
              <a:off x="6376988" y="5154613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83"/>
            <p:cNvSpPr>
              <a:spLocks noChangeArrowheads="1"/>
            </p:cNvSpPr>
            <p:nvPr/>
          </p:nvSpPr>
          <p:spPr bwMode="auto">
            <a:xfrm>
              <a:off x="6877050" y="5154613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84"/>
            <p:cNvSpPr>
              <a:spLocks noChangeArrowheads="1"/>
            </p:cNvSpPr>
            <p:nvPr/>
          </p:nvSpPr>
          <p:spPr bwMode="auto">
            <a:xfrm>
              <a:off x="7435850" y="5154613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8" name="Groupe 157"/>
          <p:cNvGrpSpPr/>
          <p:nvPr/>
        </p:nvGrpSpPr>
        <p:grpSpPr>
          <a:xfrm>
            <a:off x="8259099" y="2839978"/>
            <a:ext cx="2832100" cy="347662"/>
            <a:chOff x="4976812" y="5451475"/>
            <a:chExt cx="2832100" cy="347662"/>
          </a:xfrm>
        </p:grpSpPr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4983163" y="5451475"/>
              <a:ext cx="655638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31"/>
            <p:cNvSpPr>
              <a:spLocks noChangeArrowheads="1"/>
            </p:cNvSpPr>
            <p:nvPr/>
          </p:nvSpPr>
          <p:spPr bwMode="auto">
            <a:xfrm>
              <a:off x="5638800" y="5451475"/>
              <a:ext cx="5429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32"/>
            <p:cNvSpPr>
              <a:spLocks noChangeArrowheads="1"/>
            </p:cNvSpPr>
            <p:nvPr/>
          </p:nvSpPr>
          <p:spPr bwMode="auto">
            <a:xfrm>
              <a:off x="6181725" y="5451475"/>
              <a:ext cx="509588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6691313" y="5451475"/>
              <a:ext cx="4921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7183438" y="5451475"/>
              <a:ext cx="6191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53"/>
            <p:cNvSpPr>
              <a:spLocks noChangeShapeType="1"/>
            </p:cNvSpPr>
            <p:nvPr/>
          </p:nvSpPr>
          <p:spPr bwMode="auto">
            <a:xfrm>
              <a:off x="4976812" y="5451475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85"/>
            <p:cNvSpPr>
              <a:spLocks noChangeArrowheads="1"/>
            </p:cNvSpPr>
            <p:nvPr/>
          </p:nvSpPr>
          <p:spPr bwMode="auto">
            <a:xfrm>
              <a:off x="5253038" y="54895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86"/>
            <p:cNvSpPr>
              <a:spLocks noChangeArrowheads="1"/>
            </p:cNvSpPr>
            <p:nvPr/>
          </p:nvSpPr>
          <p:spPr bwMode="auto">
            <a:xfrm>
              <a:off x="5851525" y="54895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87"/>
            <p:cNvSpPr>
              <a:spLocks noChangeArrowheads="1"/>
            </p:cNvSpPr>
            <p:nvPr/>
          </p:nvSpPr>
          <p:spPr bwMode="auto">
            <a:xfrm>
              <a:off x="6376988" y="54895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88"/>
            <p:cNvSpPr>
              <a:spLocks noChangeArrowheads="1"/>
            </p:cNvSpPr>
            <p:nvPr/>
          </p:nvSpPr>
          <p:spPr bwMode="auto">
            <a:xfrm>
              <a:off x="6877050" y="54895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89"/>
            <p:cNvSpPr>
              <a:spLocks noChangeArrowheads="1"/>
            </p:cNvSpPr>
            <p:nvPr/>
          </p:nvSpPr>
          <p:spPr bwMode="auto">
            <a:xfrm>
              <a:off x="7435850" y="5489575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7" name="Groupe 156"/>
          <p:cNvGrpSpPr/>
          <p:nvPr/>
        </p:nvGrpSpPr>
        <p:grpSpPr>
          <a:xfrm>
            <a:off x="8259099" y="3174941"/>
            <a:ext cx="2832100" cy="347662"/>
            <a:chOff x="4976812" y="5786438"/>
            <a:chExt cx="2832100" cy="347662"/>
          </a:xfrm>
        </p:grpSpPr>
        <p:sp>
          <p:nvSpPr>
            <p:cNvPr id="89" name="Rectangle 35"/>
            <p:cNvSpPr>
              <a:spLocks noChangeArrowheads="1"/>
            </p:cNvSpPr>
            <p:nvPr/>
          </p:nvSpPr>
          <p:spPr bwMode="auto">
            <a:xfrm>
              <a:off x="4983163" y="5786438"/>
              <a:ext cx="655638" cy="333375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5638800" y="5786438"/>
              <a:ext cx="542925" cy="333375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37"/>
            <p:cNvSpPr>
              <a:spLocks noChangeArrowheads="1"/>
            </p:cNvSpPr>
            <p:nvPr/>
          </p:nvSpPr>
          <p:spPr bwMode="auto">
            <a:xfrm>
              <a:off x="6181725" y="5786438"/>
              <a:ext cx="509588" cy="333375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38"/>
            <p:cNvSpPr>
              <a:spLocks noChangeArrowheads="1"/>
            </p:cNvSpPr>
            <p:nvPr/>
          </p:nvSpPr>
          <p:spPr bwMode="auto">
            <a:xfrm>
              <a:off x="6691313" y="5786438"/>
              <a:ext cx="492125" cy="333375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39"/>
            <p:cNvSpPr>
              <a:spLocks noChangeArrowheads="1"/>
            </p:cNvSpPr>
            <p:nvPr/>
          </p:nvSpPr>
          <p:spPr bwMode="auto">
            <a:xfrm>
              <a:off x="7183438" y="5786438"/>
              <a:ext cx="619125" cy="333375"/>
            </a:xfrm>
            <a:prstGeom prst="rect">
              <a:avLst/>
            </a:prstGeom>
            <a:solidFill>
              <a:srgbClr val="F0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54"/>
            <p:cNvSpPr>
              <a:spLocks noChangeShapeType="1"/>
            </p:cNvSpPr>
            <p:nvPr/>
          </p:nvSpPr>
          <p:spPr bwMode="auto">
            <a:xfrm>
              <a:off x="4976812" y="5786438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90"/>
            <p:cNvSpPr>
              <a:spLocks noChangeArrowheads="1"/>
            </p:cNvSpPr>
            <p:nvPr/>
          </p:nvSpPr>
          <p:spPr bwMode="auto">
            <a:xfrm>
              <a:off x="5253038" y="5824538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91"/>
            <p:cNvSpPr>
              <a:spLocks noChangeArrowheads="1"/>
            </p:cNvSpPr>
            <p:nvPr/>
          </p:nvSpPr>
          <p:spPr bwMode="auto">
            <a:xfrm>
              <a:off x="5851525" y="5824538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92"/>
            <p:cNvSpPr>
              <a:spLocks noChangeArrowheads="1"/>
            </p:cNvSpPr>
            <p:nvPr/>
          </p:nvSpPr>
          <p:spPr bwMode="auto">
            <a:xfrm>
              <a:off x="6376988" y="5824538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93"/>
            <p:cNvSpPr>
              <a:spLocks noChangeArrowheads="1"/>
            </p:cNvSpPr>
            <p:nvPr/>
          </p:nvSpPr>
          <p:spPr bwMode="auto">
            <a:xfrm>
              <a:off x="6877050" y="5824538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94"/>
            <p:cNvSpPr>
              <a:spLocks noChangeArrowheads="1"/>
            </p:cNvSpPr>
            <p:nvPr/>
          </p:nvSpPr>
          <p:spPr bwMode="auto">
            <a:xfrm>
              <a:off x="7435850" y="5824538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6" name="Groupe 155"/>
          <p:cNvGrpSpPr/>
          <p:nvPr/>
        </p:nvGrpSpPr>
        <p:grpSpPr>
          <a:xfrm>
            <a:off x="8259099" y="3508316"/>
            <a:ext cx="2832100" cy="349249"/>
            <a:chOff x="4976812" y="6119813"/>
            <a:chExt cx="2832100" cy="349249"/>
          </a:xfrm>
        </p:grpSpPr>
        <p:sp>
          <p:nvSpPr>
            <p:cNvPr id="94" name="Rectangle 40"/>
            <p:cNvSpPr>
              <a:spLocks noChangeArrowheads="1"/>
            </p:cNvSpPr>
            <p:nvPr/>
          </p:nvSpPr>
          <p:spPr bwMode="auto">
            <a:xfrm>
              <a:off x="4983163" y="6119813"/>
              <a:ext cx="655638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41"/>
            <p:cNvSpPr>
              <a:spLocks noChangeArrowheads="1"/>
            </p:cNvSpPr>
            <p:nvPr/>
          </p:nvSpPr>
          <p:spPr bwMode="auto">
            <a:xfrm>
              <a:off x="5638800" y="6119813"/>
              <a:ext cx="5429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42"/>
            <p:cNvSpPr>
              <a:spLocks noChangeArrowheads="1"/>
            </p:cNvSpPr>
            <p:nvPr/>
          </p:nvSpPr>
          <p:spPr bwMode="auto">
            <a:xfrm>
              <a:off x="6181725" y="6119813"/>
              <a:ext cx="509588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43"/>
            <p:cNvSpPr>
              <a:spLocks noChangeArrowheads="1"/>
            </p:cNvSpPr>
            <p:nvPr/>
          </p:nvSpPr>
          <p:spPr bwMode="auto">
            <a:xfrm>
              <a:off x="6691313" y="6119813"/>
              <a:ext cx="4921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44"/>
            <p:cNvSpPr>
              <a:spLocks noChangeArrowheads="1"/>
            </p:cNvSpPr>
            <p:nvPr/>
          </p:nvSpPr>
          <p:spPr bwMode="auto">
            <a:xfrm>
              <a:off x="7183438" y="6119813"/>
              <a:ext cx="619125" cy="334962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55"/>
            <p:cNvSpPr>
              <a:spLocks noChangeShapeType="1"/>
            </p:cNvSpPr>
            <p:nvPr/>
          </p:nvSpPr>
          <p:spPr bwMode="auto">
            <a:xfrm>
              <a:off x="4976812" y="6119813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59"/>
            <p:cNvSpPr>
              <a:spLocks noChangeShapeType="1"/>
            </p:cNvSpPr>
            <p:nvPr/>
          </p:nvSpPr>
          <p:spPr bwMode="auto">
            <a:xfrm>
              <a:off x="4976812" y="6454775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95"/>
            <p:cNvSpPr>
              <a:spLocks noChangeArrowheads="1"/>
            </p:cNvSpPr>
            <p:nvPr/>
          </p:nvSpPr>
          <p:spPr bwMode="auto">
            <a:xfrm>
              <a:off x="5253038" y="615950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96"/>
            <p:cNvSpPr>
              <a:spLocks noChangeArrowheads="1"/>
            </p:cNvSpPr>
            <p:nvPr/>
          </p:nvSpPr>
          <p:spPr bwMode="auto">
            <a:xfrm>
              <a:off x="5851525" y="615950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97"/>
            <p:cNvSpPr>
              <a:spLocks noChangeArrowheads="1"/>
            </p:cNvSpPr>
            <p:nvPr/>
          </p:nvSpPr>
          <p:spPr bwMode="auto">
            <a:xfrm>
              <a:off x="6376988" y="615950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98"/>
            <p:cNvSpPr>
              <a:spLocks noChangeArrowheads="1"/>
            </p:cNvSpPr>
            <p:nvPr/>
          </p:nvSpPr>
          <p:spPr bwMode="auto">
            <a:xfrm>
              <a:off x="6877050" y="615950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99"/>
            <p:cNvSpPr>
              <a:spLocks noChangeArrowheads="1"/>
            </p:cNvSpPr>
            <p:nvPr/>
          </p:nvSpPr>
          <p:spPr bwMode="auto">
            <a:xfrm>
              <a:off x="7435850" y="615950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8259099" y="1112778"/>
            <a:ext cx="2832100" cy="722312"/>
            <a:chOff x="4976812" y="3724275"/>
            <a:chExt cx="2832100" cy="722312"/>
          </a:xfrm>
        </p:grpSpPr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4983163" y="3724275"/>
              <a:ext cx="655638" cy="358775"/>
            </a:xfrm>
            <a:prstGeom prst="rect">
              <a:avLst/>
            </a:prstGeom>
            <a:solidFill>
              <a:srgbClr val="A5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5638800" y="3724275"/>
              <a:ext cx="542925" cy="358775"/>
            </a:xfrm>
            <a:prstGeom prst="rect">
              <a:avLst/>
            </a:prstGeom>
            <a:solidFill>
              <a:srgbClr val="A5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6181725" y="3724275"/>
              <a:ext cx="509588" cy="358775"/>
            </a:xfrm>
            <a:prstGeom prst="rect">
              <a:avLst/>
            </a:prstGeom>
            <a:solidFill>
              <a:srgbClr val="A5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6691313" y="3724275"/>
              <a:ext cx="492125" cy="358775"/>
            </a:xfrm>
            <a:prstGeom prst="rect">
              <a:avLst/>
            </a:prstGeom>
            <a:solidFill>
              <a:srgbClr val="A5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7183438" y="3724275"/>
              <a:ext cx="619125" cy="358775"/>
            </a:xfrm>
            <a:prstGeom prst="rect">
              <a:avLst/>
            </a:prstGeom>
            <a:solidFill>
              <a:srgbClr val="A53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4983163" y="4083050"/>
              <a:ext cx="655638" cy="363537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638800" y="4083050"/>
              <a:ext cx="542925" cy="363537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6181725" y="4083050"/>
              <a:ext cx="509588" cy="363537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6691313" y="4083050"/>
              <a:ext cx="492125" cy="363537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7183438" y="4083050"/>
              <a:ext cx="619125" cy="363537"/>
            </a:xfrm>
            <a:prstGeom prst="rect">
              <a:avLst/>
            </a:prstGeom>
            <a:solidFill>
              <a:srgbClr val="E1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49"/>
            <p:cNvSpPr>
              <a:spLocks noChangeShapeType="1"/>
            </p:cNvSpPr>
            <p:nvPr/>
          </p:nvSpPr>
          <p:spPr bwMode="auto">
            <a:xfrm>
              <a:off x="4976812" y="4083050"/>
              <a:ext cx="2832100" cy="0"/>
            </a:xfrm>
            <a:prstGeom prst="line">
              <a:avLst/>
            </a:prstGeom>
            <a:noFill/>
            <a:ln w="349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58"/>
            <p:cNvSpPr>
              <a:spLocks noChangeShapeType="1"/>
            </p:cNvSpPr>
            <p:nvPr/>
          </p:nvSpPr>
          <p:spPr bwMode="auto">
            <a:xfrm>
              <a:off x="4976812" y="3724275"/>
              <a:ext cx="2832100" cy="0"/>
            </a:xfrm>
            <a:prstGeom prst="line">
              <a:avLst/>
            </a:prstGeom>
            <a:noFill/>
            <a:ln w="11113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60"/>
            <p:cNvSpPr>
              <a:spLocks noChangeArrowheads="1"/>
            </p:cNvSpPr>
            <p:nvPr/>
          </p:nvSpPr>
          <p:spPr bwMode="auto">
            <a:xfrm>
              <a:off x="5068888" y="3767138"/>
              <a:ext cx="5937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Time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61"/>
            <p:cNvSpPr>
              <a:spLocks noChangeArrowheads="1"/>
            </p:cNvSpPr>
            <p:nvPr/>
          </p:nvSpPr>
          <p:spPr bwMode="auto">
            <a:xfrm>
              <a:off x="5724525" y="3767138"/>
              <a:ext cx="3270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m1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62"/>
            <p:cNvSpPr>
              <a:spLocks noChangeArrowheads="1"/>
            </p:cNvSpPr>
            <p:nvPr/>
          </p:nvSpPr>
          <p:spPr bwMode="auto">
            <a:xfrm>
              <a:off x="6267450" y="3767138"/>
              <a:ext cx="4318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m2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6777038" y="3767138"/>
              <a:ext cx="4318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m3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7270750" y="3767138"/>
              <a:ext cx="48418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entury Gothic" panose="020B0502020202020204" pitchFamily="34" charset="0"/>
                </a:rPr>
                <a:t>Out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65"/>
            <p:cNvSpPr>
              <a:spLocks noChangeArrowheads="1"/>
            </p:cNvSpPr>
            <p:nvPr/>
          </p:nvSpPr>
          <p:spPr bwMode="auto">
            <a:xfrm>
              <a:off x="5253038" y="412115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5851525" y="412115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67"/>
            <p:cNvSpPr>
              <a:spLocks noChangeArrowheads="1"/>
            </p:cNvSpPr>
            <p:nvPr/>
          </p:nvSpPr>
          <p:spPr bwMode="auto">
            <a:xfrm>
              <a:off x="6376988" y="412115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68"/>
            <p:cNvSpPr>
              <a:spLocks noChangeArrowheads="1"/>
            </p:cNvSpPr>
            <p:nvPr/>
          </p:nvSpPr>
          <p:spPr bwMode="auto">
            <a:xfrm>
              <a:off x="6877050" y="4121150"/>
              <a:ext cx="227013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69"/>
            <p:cNvSpPr>
              <a:spLocks noChangeArrowheads="1"/>
            </p:cNvSpPr>
            <p:nvPr/>
          </p:nvSpPr>
          <p:spPr bwMode="auto">
            <a:xfrm>
              <a:off x="7458075" y="4121150"/>
              <a:ext cx="174625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47877" y="4284975"/>
            <a:ext cx="4338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From Handbook of Membrane computing, 2009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743200" y="1714670"/>
            <a:ext cx="1111624" cy="7959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818647" y="1761592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47" y="1761592"/>
                <a:ext cx="3888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784950" y="2002068"/>
                <a:ext cx="1073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50" y="2002068"/>
                <a:ext cx="107343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780489" y="2219515"/>
                <a:ext cx="6132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89" y="2219515"/>
                <a:ext cx="61324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à coins arrondis 14"/>
          <p:cNvSpPr/>
          <p:nvPr/>
        </p:nvSpPr>
        <p:spPr>
          <a:xfrm>
            <a:off x="2739640" y="3246122"/>
            <a:ext cx="1111624" cy="734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15087" y="3246122"/>
                <a:ext cx="316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87" y="3246122"/>
                <a:ext cx="3166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2781390" y="3486598"/>
                <a:ext cx="7698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90" y="3486598"/>
                <a:ext cx="76989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776929" y="3704045"/>
                <a:ext cx="769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29" y="3704045"/>
                <a:ext cx="76989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à coins arrondis 18"/>
          <p:cNvSpPr/>
          <p:nvPr/>
        </p:nvSpPr>
        <p:spPr>
          <a:xfrm>
            <a:off x="4516057" y="2350460"/>
            <a:ext cx="856511" cy="989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591504" y="2332230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04" y="2332230"/>
                <a:ext cx="3888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557807" y="2572706"/>
                <a:ext cx="842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807" y="2572706"/>
                <a:ext cx="84202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553346" y="2790153"/>
                <a:ext cx="769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346" y="2790153"/>
                <a:ext cx="76989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543321" y="3013431"/>
                <a:ext cx="6853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21" y="3013431"/>
                <a:ext cx="68537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2547877" y="16413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321878" y="21877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2547877" y="31076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dirty="0"/>
          </a:p>
        </p:txBody>
      </p:sp>
      <p:cxnSp>
        <p:nvCxnSpPr>
          <p:cNvPr id="28" name="Connecteur droit avec flèche 27"/>
          <p:cNvCxnSpPr>
            <a:endCxn id="16" idx="0"/>
          </p:cNvCxnSpPr>
          <p:nvPr/>
        </p:nvCxnSpPr>
        <p:spPr>
          <a:xfrm>
            <a:off x="2964330" y="2510572"/>
            <a:ext cx="9102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3519612" y="2510572"/>
            <a:ext cx="4533" cy="7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3" idx="3"/>
          </p:cNvCxnSpPr>
          <p:nvPr/>
        </p:nvCxnSpPr>
        <p:spPr>
          <a:xfrm>
            <a:off x="3858384" y="2140568"/>
            <a:ext cx="657673" cy="53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15" idx="3"/>
          </p:cNvCxnSpPr>
          <p:nvPr/>
        </p:nvCxnSpPr>
        <p:spPr>
          <a:xfrm flipV="1">
            <a:off x="3851264" y="2995560"/>
            <a:ext cx="664793" cy="61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5382594" y="2849705"/>
            <a:ext cx="336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791707" y="2338660"/>
                <a:ext cx="3888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07" y="2338660"/>
                <a:ext cx="3888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/>
          <p:cNvSpPr txBox="1"/>
          <p:nvPr/>
        </p:nvSpPr>
        <p:spPr>
          <a:xfrm>
            <a:off x="5671656" y="264409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3088506" y="1757958"/>
                <a:ext cx="316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06" y="1757958"/>
                <a:ext cx="3166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986119" y="2330744"/>
                <a:ext cx="3166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19" y="2330744"/>
                <a:ext cx="3166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Line 45"/>
          <p:cNvSpPr>
            <a:spLocks noChangeShapeType="1"/>
          </p:cNvSpPr>
          <p:nvPr/>
        </p:nvSpPr>
        <p:spPr bwMode="auto">
          <a:xfrm>
            <a:off x="8921087" y="1106428"/>
            <a:ext cx="0" cy="2743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46"/>
          <p:cNvSpPr>
            <a:spLocks noChangeShapeType="1"/>
          </p:cNvSpPr>
          <p:nvPr/>
        </p:nvSpPr>
        <p:spPr bwMode="auto">
          <a:xfrm>
            <a:off x="9464012" y="1106428"/>
            <a:ext cx="0" cy="2743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47"/>
          <p:cNvSpPr>
            <a:spLocks noChangeShapeType="1"/>
          </p:cNvSpPr>
          <p:nvPr/>
        </p:nvSpPr>
        <p:spPr bwMode="auto">
          <a:xfrm>
            <a:off x="9973600" y="1106428"/>
            <a:ext cx="0" cy="2743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48"/>
          <p:cNvSpPr>
            <a:spLocks noChangeShapeType="1"/>
          </p:cNvSpPr>
          <p:nvPr/>
        </p:nvSpPr>
        <p:spPr bwMode="auto">
          <a:xfrm>
            <a:off x="10465725" y="1106428"/>
            <a:ext cx="0" cy="2743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56"/>
          <p:cNvSpPr>
            <a:spLocks noChangeShapeType="1"/>
          </p:cNvSpPr>
          <p:nvPr/>
        </p:nvSpPr>
        <p:spPr bwMode="auto">
          <a:xfrm>
            <a:off x="8265450" y="1106428"/>
            <a:ext cx="0" cy="2743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57"/>
          <p:cNvSpPr>
            <a:spLocks noChangeShapeType="1"/>
          </p:cNvSpPr>
          <p:nvPr/>
        </p:nvSpPr>
        <p:spPr bwMode="auto">
          <a:xfrm>
            <a:off x="11084850" y="1106428"/>
            <a:ext cx="0" cy="274320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FEF4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EF4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FEF4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FEF4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9" grpId="0" animBg="1"/>
      <p:bldP spid="20" grpId="0"/>
      <p:bldP spid="50" grpId="0"/>
      <p:bldP spid="50" grpId="1"/>
      <p:bldP spid="51" grpId="0"/>
      <p:bldP spid="51" grpId="1"/>
      <p:bldP spid="51" grpId="2"/>
      <p:bldP spid="52" grpId="0"/>
      <p:bldP spid="52" grpId="1"/>
      <p:bldP spid="53" grpId="0"/>
      <p:bldP spid="53" grpId="1"/>
      <p:bldP spid="5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of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48188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any multiset it is possible to associate a vector of numbers: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=(2,1,0,1,0)</m:t>
                    </m:r>
                  </m:oMath>
                </a14:m>
                <a:r>
                  <a:rPr lang="en-US" dirty="0" smtClean="0"/>
                  <a:t> (if V=(</a:t>
                </a:r>
                <a:r>
                  <a:rPr lang="en-US" dirty="0" err="1" smtClean="0"/>
                  <a:t>a,b,c,d,e</a:t>
                </a:r>
                <a:r>
                  <a:rPr lang="en-US" dirty="0" smtClean="0"/>
                  <a:t>))</a:t>
                </a:r>
              </a:p>
              <a:p>
                <a:r>
                  <a:rPr lang="en-US" dirty="0" smtClean="0"/>
                  <a:t>Since the contents of each membrane of a P system is a multiset, then its contents is just a vector of numbers.</a:t>
                </a:r>
              </a:p>
              <a:p>
                <a:r>
                  <a:rPr lang="en-US" dirty="0" smtClean="0"/>
                  <a:t>Hence the configuration of a whole system is a vector of a vectors, or a matrix of size n x  m, with n being the size of the alphabet and m the number of membranes.</a:t>
                </a:r>
              </a:p>
              <a:p>
                <a:r>
                  <a:rPr lang="en-US" dirty="0" smtClean="0"/>
                  <a:t>A rule is then a pair of matrices indicating what to add and to remove…</a:t>
                </a:r>
              </a:p>
              <a:p>
                <a:r>
                  <a:rPr lang="en-US" dirty="0" smtClean="0"/>
                  <a:t>In the case of spiking, because of a single symbol </a:t>
                </a:r>
                <a:r>
                  <a:rPr lang="en-US" b="1" i="1" dirty="0" smtClean="0"/>
                  <a:t>a</a:t>
                </a:r>
                <a:r>
                  <a:rPr lang="en-US" dirty="0" smtClean="0"/>
                  <a:t>, the contents vector collapses to a single number. Hence the configuration of the system is just a vector of dimension m. </a:t>
                </a:r>
              </a:p>
              <a:p>
                <a:r>
                  <a:rPr lang="en-US" dirty="0" smtClean="0"/>
                  <a:t>Rules become vector sums (only one is needed as no internal spikes can be produced)… Regular expressions translate to sets of numbers…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481885"/>
              </a:xfrm>
              <a:blipFill>
                <a:blip r:embed="rId2"/>
                <a:stretch>
                  <a:fillRect l="-479" t="-680" r="-1026" b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3048</TotalTime>
  <Words>1506</Words>
  <Application>Microsoft Office PowerPoint</Application>
  <PresentationFormat>Grand écran</PresentationFormat>
  <Paragraphs>583</Paragraphs>
  <Slides>31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Wingdings 3</vt:lpstr>
      <vt:lpstr>Brin</vt:lpstr>
      <vt:lpstr>A Tutorial on Spiking Neural P Systems</vt:lpstr>
      <vt:lpstr>History</vt:lpstr>
      <vt:lpstr>Neurons in Biology</vt:lpstr>
      <vt:lpstr>Spiking Neural P Systems (1)</vt:lpstr>
      <vt:lpstr>Spiking Neural P Systems (2)</vt:lpstr>
      <vt:lpstr>Example</vt:lpstr>
      <vt:lpstr>Execution strategy</vt:lpstr>
      <vt:lpstr>Example</vt:lpstr>
      <vt:lpstr>Vectors of numbers</vt:lpstr>
      <vt:lpstr>Example</vt:lpstr>
      <vt:lpstr>And the regular expression ?</vt:lpstr>
      <vt:lpstr>Regular expression over one-letter alphabet</vt:lpstr>
      <vt:lpstr>Remarks about delay and forgetting rules</vt:lpstr>
      <vt:lpstr>Example</vt:lpstr>
      <vt:lpstr>Result and Input/Output</vt:lpstr>
      <vt:lpstr>Example</vt:lpstr>
      <vt:lpstr>Extended rules</vt:lpstr>
      <vt:lpstr>Astrocytes</vt:lpstr>
      <vt:lpstr>Main results with SNP systems</vt:lpstr>
      <vt:lpstr>Programming using SNP</vt:lpstr>
      <vt:lpstr>Example : 3-step countdown</vt:lpstr>
      <vt:lpstr>Back to the execution strategy</vt:lpstr>
      <vt:lpstr>Other execution strategies</vt:lpstr>
      <vt:lpstr>Some existing variants</vt:lpstr>
      <vt:lpstr>Rules on synapses</vt:lpstr>
      <vt:lpstr>Anti-spikes</vt:lpstr>
      <vt:lpstr>Real weights and thresholds</vt:lpstr>
      <vt:lpstr>Multiple channels SNP</vt:lpstr>
      <vt:lpstr>Transitional P Systems</vt:lpstr>
      <vt:lpstr>Back to real numbers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Spiking Neural P Systems</dc:title>
  <dc:creator>Serghei Verlan</dc:creator>
  <cp:lastModifiedBy>Serghei Verlan</cp:lastModifiedBy>
  <cp:revision>106</cp:revision>
  <dcterms:created xsi:type="dcterms:W3CDTF">2019-04-14T01:19:15Z</dcterms:created>
  <dcterms:modified xsi:type="dcterms:W3CDTF">2019-05-22T22:18:15Z</dcterms:modified>
</cp:coreProperties>
</file>