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64"/>
  </p:notesMasterIdLst>
  <p:sldIdLst>
    <p:sldId id="256" r:id="rId3"/>
    <p:sldId id="428" r:id="rId4"/>
    <p:sldId id="429" r:id="rId5"/>
    <p:sldId id="430" r:id="rId6"/>
    <p:sldId id="431" r:id="rId7"/>
    <p:sldId id="432" r:id="rId8"/>
    <p:sldId id="433" r:id="rId9"/>
    <p:sldId id="436" r:id="rId10"/>
    <p:sldId id="437" r:id="rId11"/>
    <p:sldId id="438" r:id="rId12"/>
    <p:sldId id="355" r:id="rId13"/>
    <p:sldId id="439" r:id="rId14"/>
    <p:sldId id="440" r:id="rId15"/>
    <p:sldId id="389" r:id="rId16"/>
    <p:sldId id="418" r:id="rId17"/>
    <p:sldId id="391" r:id="rId18"/>
    <p:sldId id="359" r:id="rId19"/>
    <p:sldId id="360" r:id="rId20"/>
    <p:sldId id="262" r:id="rId21"/>
    <p:sldId id="361" r:id="rId22"/>
    <p:sldId id="374" r:id="rId23"/>
    <p:sldId id="380" r:id="rId24"/>
    <p:sldId id="425" r:id="rId25"/>
    <p:sldId id="419" r:id="rId26"/>
    <p:sldId id="377" r:id="rId27"/>
    <p:sldId id="378" r:id="rId28"/>
    <p:sldId id="397" r:id="rId29"/>
    <p:sldId id="398" r:id="rId30"/>
    <p:sldId id="427" r:id="rId31"/>
    <p:sldId id="375" r:id="rId32"/>
    <p:sldId id="382" r:id="rId33"/>
    <p:sldId id="383" r:id="rId34"/>
    <p:sldId id="384" r:id="rId35"/>
    <p:sldId id="385" r:id="rId36"/>
    <p:sldId id="386" r:id="rId37"/>
    <p:sldId id="387" r:id="rId38"/>
    <p:sldId id="420" r:id="rId39"/>
    <p:sldId id="421" r:id="rId40"/>
    <p:sldId id="403" r:id="rId41"/>
    <p:sldId id="405" r:id="rId42"/>
    <p:sldId id="376" r:id="rId43"/>
    <p:sldId id="363" r:id="rId44"/>
    <p:sldId id="364" r:id="rId45"/>
    <p:sldId id="294" r:id="rId46"/>
    <p:sldId id="295" r:id="rId47"/>
    <p:sldId id="296" r:id="rId48"/>
    <p:sldId id="297" r:id="rId49"/>
    <p:sldId id="292" r:id="rId50"/>
    <p:sldId id="368" r:id="rId51"/>
    <p:sldId id="423" r:id="rId52"/>
    <p:sldId id="407" r:id="rId53"/>
    <p:sldId id="408" r:id="rId54"/>
    <p:sldId id="409" r:id="rId55"/>
    <p:sldId id="410" r:id="rId56"/>
    <p:sldId id="411" r:id="rId57"/>
    <p:sldId id="412" r:id="rId58"/>
    <p:sldId id="413" r:id="rId59"/>
    <p:sldId id="329" r:id="rId60"/>
    <p:sldId id="424" r:id="rId61"/>
    <p:sldId id="406" r:id="rId62"/>
    <p:sldId id="388" r:id="rId6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593708C6-0CE8-4A82-85D9-8EBB4C89CE12}">
          <p14:sldIdLst>
            <p14:sldId id="256"/>
          </p14:sldIdLst>
        </p14:section>
        <p14:section name="Definition of Formal framework" id="{36AC3712-3D13-4261-9C6A-FB62F80A47D4}">
          <p14:sldIdLst>
            <p14:sldId id="428"/>
            <p14:sldId id="429"/>
            <p14:sldId id="430"/>
            <p14:sldId id="431"/>
            <p14:sldId id="432"/>
            <p14:sldId id="433"/>
            <p14:sldId id="436"/>
            <p14:sldId id="437"/>
            <p14:sldId id="438"/>
            <p14:sldId id="355"/>
            <p14:sldId id="439"/>
            <p14:sldId id="440"/>
            <p14:sldId id="389"/>
            <p14:sldId id="418"/>
            <p14:sldId id="391"/>
            <p14:sldId id="359"/>
            <p14:sldId id="360"/>
            <p14:sldId id="262"/>
            <p14:sldId id="361"/>
          </p14:sldIdLst>
        </p14:section>
        <p14:section name="Understand" id="{8C30D89F-CBAA-46AD-B52D-37BB3D2F0BE4}">
          <p14:sldIdLst>
            <p14:sldId id="374"/>
            <p14:sldId id="380"/>
            <p14:sldId id="425"/>
            <p14:sldId id="419"/>
            <p14:sldId id="377"/>
            <p14:sldId id="378"/>
            <p14:sldId id="397"/>
            <p14:sldId id="398"/>
            <p14:sldId id="427"/>
            <p14:sldId id="375"/>
          </p14:sldIdLst>
        </p14:section>
        <p14:section name="P colonies" id="{FA95D8F8-3E1D-49DF-B56A-6F988B1A4FF1}">
          <p14:sldIdLst>
            <p14:sldId id="382"/>
            <p14:sldId id="383"/>
            <p14:sldId id="384"/>
            <p14:sldId id="385"/>
            <p14:sldId id="386"/>
            <p14:sldId id="387"/>
            <p14:sldId id="420"/>
            <p14:sldId id="421"/>
            <p14:sldId id="403"/>
            <p14:sldId id="405"/>
            <p14:sldId id="376"/>
          </p14:sldIdLst>
        </p14:section>
        <p14:section name="Probabilities" id="{5E25E222-14E9-47DB-A72E-A2F9889B835F}">
          <p14:sldIdLst>
            <p14:sldId id="363"/>
            <p14:sldId id="364"/>
            <p14:sldId id="294"/>
            <p14:sldId id="295"/>
            <p14:sldId id="296"/>
            <p14:sldId id="297"/>
            <p14:sldId id="292"/>
          </p14:sldIdLst>
        </p14:section>
        <p14:section name="Generalized multisets" id="{1080B2CD-32D4-461D-B89B-3040EFBB9F6F}">
          <p14:sldIdLst>
            <p14:sldId id="368"/>
          </p14:sldIdLst>
        </p14:section>
        <p14:section name="Dynamical structure" id="{E549B3CD-A700-475F-989A-E4B05C2CBA4D}">
          <p14:sldIdLst>
            <p14:sldId id="423"/>
            <p14:sldId id="407"/>
            <p14:sldId id="408"/>
            <p14:sldId id="409"/>
            <p14:sldId id="410"/>
            <p14:sldId id="411"/>
            <p14:sldId id="412"/>
            <p14:sldId id="413"/>
          </p14:sldIdLst>
        </p14:section>
        <p14:section name="Conclusions" id="{620912E0-09EC-41B4-B168-1D36D77AD293}">
          <p14:sldIdLst>
            <p14:sldId id="329"/>
            <p14:sldId id="424"/>
            <p14:sldId id="406"/>
            <p14:sldId id="38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er" initials="v"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85" autoAdjust="0"/>
    <p:restoredTop sz="92913" autoAdjust="0"/>
  </p:normalViewPr>
  <p:slideViewPr>
    <p:cSldViewPr>
      <p:cViewPr varScale="1">
        <p:scale>
          <a:sx n="61" d="100"/>
          <a:sy n="61" d="100"/>
        </p:scale>
        <p:origin x="1084"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3" d="100"/>
          <a:sy n="53" d="100"/>
        </p:scale>
        <p:origin x="-280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A8223A-40FA-4573-A642-E17BA5102B85}" type="datetimeFigureOut">
              <a:rPr lang="fr-FR" smtClean="0"/>
              <a:t>22/09/2017</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B43233-DC58-4EBC-B19B-EA000A5DF694}" type="slidenum">
              <a:rPr lang="fr-FR" smtClean="0"/>
              <a:t>‹N°›</a:t>
            </a:fld>
            <a:endParaRPr lang="fr-FR"/>
          </a:p>
        </p:txBody>
      </p:sp>
    </p:spTree>
    <p:extLst>
      <p:ext uri="{BB962C8B-B14F-4D97-AF65-F5344CB8AC3E}">
        <p14:creationId xmlns:p14="http://schemas.microsoft.com/office/powerpoint/2010/main" val="3992057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Rules a-&gt;</a:t>
            </a:r>
            <a:r>
              <a:rPr lang="en-US" dirty="0" err="1" smtClean="0"/>
              <a:t>bc</a:t>
            </a:r>
            <a:r>
              <a:rPr lang="en-US" dirty="0" smtClean="0"/>
              <a:t> &amp; </a:t>
            </a:r>
            <a:r>
              <a:rPr lang="en-US" dirty="0" err="1" smtClean="0"/>
              <a:t>aab</a:t>
            </a:r>
            <a:r>
              <a:rPr lang="en-US" dirty="0" smtClean="0"/>
              <a:t>-&gt;ab &amp; b-&gt;aa, starting word </a:t>
            </a:r>
            <a:r>
              <a:rPr lang="en-US" dirty="0" err="1" smtClean="0"/>
              <a:t>aabbc</a:t>
            </a:r>
            <a:r>
              <a:rPr lang="en-US" dirty="0" smtClean="0"/>
              <a:t>:</a:t>
            </a:r>
            <a:br>
              <a:rPr lang="en-US" dirty="0" smtClean="0"/>
            </a:br>
            <a:r>
              <a:rPr lang="en-US" dirty="0" err="1" smtClean="0"/>
              <a:t>aabbc</a:t>
            </a:r>
            <a:r>
              <a:rPr lang="en-US" dirty="0" smtClean="0"/>
              <a:t> =&gt; ab</a:t>
            </a:r>
            <a:r>
              <a:rPr lang="en-US" baseline="30000" dirty="0" smtClean="0"/>
              <a:t>3</a:t>
            </a:r>
            <a:r>
              <a:rPr lang="en-US" dirty="0" smtClean="0"/>
              <a:t>cc   or</a:t>
            </a:r>
            <a:br>
              <a:rPr lang="en-US" dirty="0" smtClean="0"/>
            </a:br>
            <a:r>
              <a:rPr lang="en-US" dirty="0" smtClean="0"/>
              <a:t>            =&gt; </a:t>
            </a:r>
            <a:r>
              <a:rPr lang="en-US" dirty="0" err="1" smtClean="0"/>
              <a:t>abbc</a:t>
            </a:r>
            <a:r>
              <a:rPr lang="en-US" dirty="0" smtClean="0"/>
              <a:t>    or</a:t>
            </a:r>
            <a:br>
              <a:rPr lang="en-US" dirty="0" smtClean="0"/>
            </a:br>
            <a:r>
              <a:rPr lang="en-US" dirty="0" smtClean="0"/>
              <a:t>            =&gt; a</a:t>
            </a:r>
            <a:r>
              <a:rPr lang="en-US" baseline="30000" dirty="0" smtClean="0"/>
              <a:t>4</a:t>
            </a:r>
            <a:r>
              <a:rPr lang="en-US" dirty="0" smtClean="0"/>
              <a:t>bc</a:t>
            </a:r>
          </a:p>
          <a:p>
            <a:endParaRPr lang="fr-FR" dirty="0"/>
          </a:p>
        </p:txBody>
      </p:sp>
      <p:sp>
        <p:nvSpPr>
          <p:cNvPr id="4" name="Espace réservé du numéro de diapositive 3"/>
          <p:cNvSpPr>
            <a:spLocks noGrp="1"/>
          </p:cNvSpPr>
          <p:nvPr>
            <p:ph type="sldNum" sz="quarter" idx="10"/>
          </p:nvPr>
        </p:nvSpPr>
        <p:spPr/>
        <p:txBody>
          <a:bodyPr/>
          <a:lstStyle/>
          <a:p>
            <a:fld id="{DFA222AC-4A58-4F89-9788-3C85D3BA2077}" type="slidenum">
              <a:rPr lang="fr-FR" smtClean="0"/>
              <a:t>6</a:t>
            </a:fld>
            <a:endParaRPr lang="fr-FR"/>
          </a:p>
        </p:txBody>
      </p:sp>
    </p:spTree>
    <p:extLst>
      <p:ext uri="{BB962C8B-B14F-4D97-AF65-F5344CB8AC3E}">
        <p14:creationId xmlns:p14="http://schemas.microsoft.com/office/powerpoint/2010/main" val="2400557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ym typeface="Symbol"/>
              </a:rPr>
              <a:t>Tree structure, maximal parallelism, total halting, the result is the number of objects in the skin/</a:t>
            </a:r>
            <a:r>
              <a:rPr lang="en-US" dirty="0" smtClean="0">
                <a:solidFill>
                  <a:srgbClr val="FF0000"/>
                </a:solidFill>
                <a:sym typeface="Symbol"/>
              </a:rPr>
              <a:t>output</a:t>
            </a:r>
            <a:r>
              <a:rPr lang="en-US" dirty="0" smtClean="0">
                <a:sym typeface="Symbol"/>
              </a:rPr>
              <a:t> membrane modulo the number of catalysts.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sym typeface="Symbol"/>
              </a:rPr>
              <a:t>Hypergraph</a:t>
            </a:r>
            <a:r>
              <a:rPr lang="en-US" dirty="0" smtClean="0">
                <a:sym typeface="Symbol"/>
              </a:rPr>
              <a:t> structure…</a:t>
            </a:r>
          </a:p>
          <a:p>
            <a:endParaRPr lang="fr-FR" dirty="0"/>
          </a:p>
        </p:txBody>
      </p:sp>
      <p:sp>
        <p:nvSpPr>
          <p:cNvPr id="4" name="Espace réservé du numéro de diapositive 3"/>
          <p:cNvSpPr>
            <a:spLocks noGrp="1"/>
          </p:cNvSpPr>
          <p:nvPr>
            <p:ph type="sldNum" sz="quarter" idx="10"/>
          </p:nvPr>
        </p:nvSpPr>
        <p:spPr/>
        <p:txBody>
          <a:bodyPr/>
          <a:lstStyle/>
          <a:p>
            <a:fld id="{D3B43233-DC58-4EBC-B19B-EA000A5DF694}" type="slidenum">
              <a:rPr lang="fr-FR" smtClean="0"/>
              <a:t>22</a:t>
            </a:fld>
            <a:endParaRPr lang="fr-FR"/>
          </a:p>
        </p:txBody>
      </p:sp>
    </p:spTree>
    <p:extLst>
      <p:ext uri="{BB962C8B-B14F-4D97-AF65-F5344CB8AC3E}">
        <p14:creationId xmlns:p14="http://schemas.microsoft.com/office/powerpoint/2010/main" val="615685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SSA: gives a way to simulate a continuous-time Markov chain with the states corresponding to the configurations of  and with transitions between states corresponding to a single application of a rule</a:t>
            </a:r>
          </a:p>
          <a:p>
            <a:r>
              <a:rPr lang="en-US" dirty="0" smtClean="0"/>
              <a:t>The environment add more power</a:t>
            </a:r>
            <a:endParaRPr lang="fr-FR"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AB0C14-A79D-406C-9608-FF2A314B9E10}" type="slidenum">
              <a:rPr kumimoji="0" lang="fr-FR" alt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fr-FR" altLang="fr-F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099793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43000" y="685800"/>
            <a:ext cx="4572000" cy="3429000"/>
          </a:xfrm>
        </p:spPr>
      </p:sp>
      <p:sp>
        <p:nvSpPr>
          <p:cNvPr id="3" name="Espace réservé des commentaires 2"/>
          <p:cNvSpPr>
            <a:spLocks noGrp="1"/>
          </p:cNvSpPr>
          <p:nvPr>
            <p:ph type="body" idx="1"/>
          </p:nvPr>
        </p:nvSpPr>
        <p:spPr/>
        <p:txBody>
          <a:bodyPr/>
          <a:lstStyle/>
          <a:p>
            <a:r>
              <a:rPr lang="en-US" dirty="0" smtClean="0"/>
              <a:t>Really trivial?</a:t>
            </a:r>
            <a:endParaRPr lang="fr-FR" dirty="0"/>
          </a:p>
        </p:txBody>
      </p:sp>
      <p:sp>
        <p:nvSpPr>
          <p:cNvPr id="4" name="Espace réservé du numéro de diapositive 3"/>
          <p:cNvSpPr>
            <a:spLocks noGrp="1"/>
          </p:cNvSpPr>
          <p:nvPr>
            <p:ph type="sldNum" sz="quarter" idx="10"/>
          </p:nvPr>
        </p:nvSpPr>
        <p:spPr/>
        <p:txBody>
          <a:bodyPr/>
          <a:lstStyle/>
          <a:p>
            <a:fld id="{D3B43233-DC58-4EBC-B19B-EA000A5DF694}" type="slidenum">
              <a:rPr lang="fr-FR" smtClean="0"/>
              <a:t>28</a:t>
            </a:fld>
            <a:endParaRPr lang="fr-FR"/>
          </a:p>
        </p:txBody>
      </p:sp>
    </p:spTree>
    <p:extLst>
      <p:ext uri="{BB962C8B-B14F-4D97-AF65-F5344CB8AC3E}">
        <p14:creationId xmlns:p14="http://schemas.microsoft.com/office/powerpoint/2010/main" val="16785338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Priority:</a:t>
            </a:r>
            <a:r>
              <a:rPr lang="en-US" baseline="0" dirty="0" smtClean="0"/>
              <a:t> check</a:t>
            </a:r>
            <a:r>
              <a:rPr lang="en-US" dirty="0" smtClean="0"/>
              <a:t>: c1: a&lt;-&gt;b/a-&gt;b, c2: x&lt;-&gt;b then either a&lt;-&gt;b or a-&gt;b &amp; x&lt;-&gt;b</a:t>
            </a:r>
          </a:p>
          <a:p>
            <a:r>
              <a:rPr lang="en-US" sz="1200" b="0" i="0" u="none" strike="noStrike" kern="1200" baseline="0" dirty="0" smtClean="0">
                <a:solidFill>
                  <a:schemeClr val="tx1"/>
                </a:solidFill>
                <a:latin typeface="+mn-lt"/>
                <a:ea typeface="+mn-ea"/>
                <a:cs typeface="+mn-cs"/>
              </a:rPr>
              <a:t>Definition: r1/r2: if the rule r1 can be applied then it must be applied; if not, then rule r2 must be performed. Problem as (1) r2 might not be applicable, (2) looks like a weak priority (3) what to do if r1 applicable, but blocked by another /r rule ?</a:t>
            </a:r>
            <a:endParaRPr lang="fr-FR" i="0" dirty="0"/>
          </a:p>
        </p:txBody>
      </p:sp>
      <p:sp>
        <p:nvSpPr>
          <p:cNvPr id="4" name="Espace réservé du numéro de diapositive 3"/>
          <p:cNvSpPr>
            <a:spLocks noGrp="1"/>
          </p:cNvSpPr>
          <p:nvPr>
            <p:ph type="sldNum" sz="quarter" idx="10"/>
          </p:nvPr>
        </p:nvSpPr>
        <p:spPr/>
        <p:txBody>
          <a:bodyPr/>
          <a:lstStyle/>
          <a:p>
            <a:fld id="{D3B43233-DC58-4EBC-B19B-EA000A5DF694}" type="slidenum">
              <a:rPr lang="fr-FR" smtClean="0"/>
              <a:t>32</a:t>
            </a:fld>
            <a:endParaRPr lang="fr-FR"/>
          </a:p>
        </p:txBody>
      </p:sp>
    </p:spTree>
    <p:extLst>
      <p:ext uri="{BB962C8B-B14F-4D97-AF65-F5344CB8AC3E}">
        <p14:creationId xmlns:p14="http://schemas.microsoft.com/office/powerpoint/2010/main" val="41320478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Can also be considered as a n-state catalytic P system</a:t>
            </a:r>
            <a:r>
              <a:rPr lang="en-US" baseline="0" dirty="0" smtClean="0"/>
              <a:t> or as a special variant of active membranes []h u -&gt; []h’ v</a:t>
            </a:r>
            <a:endParaRPr lang="fr-FR" dirty="0"/>
          </a:p>
        </p:txBody>
      </p:sp>
      <p:sp>
        <p:nvSpPr>
          <p:cNvPr id="4" name="Espace réservé du numéro de diapositive 3"/>
          <p:cNvSpPr>
            <a:spLocks noGrp="1"/>
          </p:cNvSpPr>
          <p:nvPr>
            <p:ph type="sldNum" sz="quarter" idx="10"/>
          </p:nvPr>
        </p:nvSpPr>
        <p:spPr/>
        <p:txBody>
          <a:bodyPr/>
          <a:lstStyle/>
          <a:p>
            <a:fld id="{D3B43233-DC58-4EBC-B19B-EA000A5DF694}" type="slidenum">
              <a:rPr lang="fr-FR" smtClean="0"/>
              <a:t>36</a:t>
            </a:fld>
            <a:endParaRPr lang="fr-FR"/>
          </a:p>
        </p:txBody>
      </p:sp>
    </p:spTree>
    <p:extLst>
      <p:ext uri="{BB962C8B-B14F-4D97-AF65-F5344CB8AC3E}">
        <p14:creationId xmlns:p14="http://schemas.microsoft.com/office/powerpoint/2010/main" val="32157394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D3B43233-DC58-4EBC-B19B-EA000A5DF694}" type="slidenum">
              <a:rPr lang="fr-FR" smtClean="0"/>
              <a:t>37</a:t>
            </a:fld>
            <a:endParaRPr lang="fr-FR"/>
          </a:p>
        </p:txBody>
      </p:sp>
    </p:spTree>
    <p:extLst>
      <p:ext uri="{BB962C8B-B14F-4D97-AF65-F5344CB8AC3E}">
        <p14:creationId xmlns:p14="http://schemas.microsoft.com/office/powerpoint/2010/main" val="2963480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smtClean="0"/>
              <a:t>Easier transformation Diff. Eq. =&gt; membrane systems</a:t>
            </a:r>
            <a:endParaRPr lang="en-US" dirty="0"/>
          </a:p>
        </p:txBody>
      </p:sp>
      <p:sp>
        <p:nvSpPr>
          <p:cNvPr id="4" name="Espace réservé du numéro de diapositive 3"/>
          <p:cNvSpPr>
            <a:spLocks noGrp="1"/>
          </p:cNvSpPr>
          <p:nvPr>
            <p:ph type="sldNum" sz="quarter" idx="10"/>
          </p:nvPr>
        </p:nvSpPr>
        <p:spPr/>
        <p:txBody>
          <a:bodyPr/>
          <a:lstStyle/>
          <a:p>
            <a:fld id="{DFA222AC-4A58-4F89-9788-3C85D3BA2077}" type="slidenum">
              <a:rPr lang="fr-FR" smtClean="0"/>
              <a:t>49</a:t>
            </a:fld>
            <a:endParaRPr lang="fr-FR"/>
          </a:p>
        </p:txBody>
      </p:sp>
    </p:spTree>
    <p:extLst>
      <p:ext uri="{BB962C8B-B14F-4D97-AF65-F5344CB8AC3E}">
        <p14:creationId xmlns:p14="http://schemas.microsoft.com/office/powerpoint/2010/main" val="30346930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43000" y="685800"/>
            <a:ext cx="4572000" cy="3429000"/>
          </a:xfrm>
        </p:spPr>
      </p:sp>
      <p:sp>
        <p:nvSpPr>
          <p:cNvPr id="3" name="Espace réservé des commentaires 2"/>
          <p:cNvSpPr>
            <a:spLocks noGrp="1"/>
          </p:cNvSpPr>
          <p:nvPr>
            <p:ph type="body" idx="1"/>
          </p:nvPr>
        </p:nvSpPr>
        <p:spPr/>
        <p:txBody>
          <a:bodyPr/>
          <a:lstStyle/>
          <a:p>
            <a:r>
              <a:rPr lang="en-US" dirty="0" smtClean="0"/>
              <a:t>In RDC order it is not possible to copy deleted membranes</a:t>
            </a:r>
          </a:p>
          <a:p>
            <a:r>
              <a:rPr lang="en-US" dirty="0" smtClean="0"/>
              <a:t>In CDR order the membranes get “old” contents, before rewriting</a:t>
            </a:r>
            <a:endParaRPr lang="fr-FR" dirty="0"/>
          </a:p>
        </p:txBody>
      </p:sp>
      <p:sp>
        <p:nvSpPr>
          <p:cNvPr id="4" name="Espace réservé du numéro de diapositive 3"/>
          <p:cNvSpPr>
            <a:spLocks noGrp="1"/>
          </p:cNvSpPr>
          <p:nvPr>
            <p:ph type="sldNum" sz="quarter" idx="10"/>
          </p:nvPr>
        </p:nvSpPr>
        <p:spPr/>
        <p:txBody>
          <a:bodyPr/>
          <a:lstStyle/>
          <a:p>
            <a:fld id="{D3B43233-DC58-4EBC-B19B-EA000A5DF694}" type="slidenum">
              <a:rPr lang="fr-FR" smtClean="0"/>
              <a:t>53</a:t>
            </a:fld>
            <a:endParaRPr lang="fr-FR"/>
          </a:p>
        </p:txBody>
      </p:sp>
    </p:spTree>
    <p:extLst>
      <p:ext uri="{BB962C8B-B14F-4D97-AF65-F5344CB8AC3E}">
        <p14:creationId xmlns:p14="http://schemas.microsoft.com/office/powerpoint/2010/main" val="36027724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smtClean="0"/>
              <a:t>Thank you a lot (very much) for</a:t>
            </a:r>
            <a:r>
              <a:rPr lang="en-US" baseline="0" dirty="0" smtClean="0"/>
              <a:t> your attention</a:t>
            </a:r>
            <a:endParaRPr lang="en-US" dirty="0"/>
          </a:p>
        </p:txBody>
      </p:sp>
      <p:sp>
        <p:nvSpPr>
          <p:cNvPr id="4" name="Espace réservé du numéro de diapositive 3"/>
          <p:cNvSpPr>
            <a:spLocks noGrp="1"/>
          </p:cNvSpPr>
          <p:nvPr>
            <p:ph type="sldNum" sz="quarter" idx="10"/>
          </p:nvPr>
        </p:nvSpPr>
        <p:spPr/>
        <p:txBody>
          <a:bodyPr/>
          <a:lstStyle/>
          <a:p>
            <a:fld id="{DFA222AC-4A58-4F89-9788-3C85D3BA2077}" type="slidenum">
              <a:rPr lang="fr-FR" smtClean="0"/>
              <a:t>61</a:t>
            </a:fld>
            <a:endParaRPr lang="fr-FR"/>
          </a:p>
        </p:txBody>
      </p:sp>
    </p:spTree>
    <p:extLst>
      <p:ext uri="{BB962C8B-B14F-4D97-AF65-F5344CB8AC3E}">
        <p14:creationId xmlns:p14="http://schemas.microsoft.com/office/powerpoint/2010/main" val="3809430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1133 23</a:t>
            </a:r>
            <a:br>
              <a:rPr lang="en-US" dirty="0" smtClean="0"/>
            </a:br>
            <a:endParaRPr lang="fr-FR" dirty="0"/>
          </a:p>
        </p:txBody>
      </p:sp>
      <p:sp>
        <p:nvSpPr>
          <p:cNvPr id="4" name="Espace réservé du numéro de diapositive 3"/>
          <p:cNvSpPr>
            <a:spLocks noGrp="1"/>
          </p:cNvSpPr>
          <p:nvPr>
            <p:ph type="sldNum" sz="quarter" idx="10"/>
          </p:nvPr>
        </p:nvSpPr>
        <p:spPr/>
        <p:txBody>
          <a:bodyPr/>
          <a:lstStyle/>
          <a:p>
            <a:fld id="{DFA222AC-4A58-4F89-9788-3C85D3BA2077}" type="slidenum">
              <a:rPr lang="fr-FR" smtClean="0"/>
              <a:t>7</a:t>
            </a:fld>
            <a:endParaRPr lang="fr-FR"/>
          </a:p>
        </p:txBody>
      </p:sp>
    </p:spTree>
    <p:extLst>
      <p:ext uri="{BB962C8B-B14F-4D97-AF65-F5344CB8AC3E}">
        <p14:creationId xmlns:p14="http://schemas.microsoft.com/office/powerpoint/2010/main" val="1835572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90000"/>
              </a:lnSpc>
            </a:pPr>
            <a:r>
              <a:rPr lang="en-US" sz="1200" dirty="0" smtClean="0"/>
              <a:t>Tree-like (graph-like) membrane structure.</a:t>
            </a:r>
            <a:endParaRPr lang="en-US" sz="1400" dirty="0" smtClean="0"/>
          </a:p>
          <a:p>
            <a:pPr>
              <a:lnSpc>
                <a:spcPct val="90000"/>
              </a:lnSpc>
            </a:pPr>
            <a:r>
              <a:rPr lang="en-US" sz="1200" dirty="0" smtClean="0"/>
              <a:t>Multisets of objects </a:t>
            </a:r>
            <a:r>
              <a:rPr lang="en-US" sz="1100" dirty="0" smtClean="0"/>
              <a:t>(corresponding to chemicals) </a:t>
            </a:r>
            <a:r>
              <a:rPr lang="en-US" sz="1200" dirty="0" smtClean="0"/>
              <a:t>in the regions (cells).</a:t>
            </a:r>
          </a:p>
          <a:p>
            <a:pPr>
              <a:lnSpc>
                <a:spcPct val="90000"/>
              </a:lnSpc>
            </a:pPr>
            <a:r>
              <a:rPr lang="en-US" sz="1200" dirty="0" smtClean="0"/>
              <a:t>Multiset rewriting evolution rules (in or on membranes).</a:t>
            </a:r>
          </a:p>
          <a:p>
            <a:pPr>
              <a:lnSpc>
                <a:spcPct val="90000"/>
              </a:lnSpc>
            </a:pPr>
            <a:r>
              <a:rPr lang="en-US" altLang="fr-FR" sz="1200" dirty="0" smtClean="0"/>
              <a:t>Distribution of the results among several nodes.</a:t>
            </a:r>
            <a:endParaRPr lang="en-US" sz="1200" dirty="0" smtClean="0"/>
          </a:p>
          <a:p>
            <a:pPr>
              <a:lnSpc>
                <a:spcPct val="90000"/>
              </a:lnSpc>
            </a:pPr>
            <a:r>
              <a:rPr lang="en-US" sz="1200" b="1" dirty="0" smtClean="0"/>
              <a:t>(Maximally) parallel </a:t>
            </a:r>
            <a:r>
              <a:rPr lang="en-US" sz="1200" dirty="0" smtClean="0"/>
              <a:t>non-deterministic evolution.</a:t>
            </a:r>
          </a:p>
          <a:p>
            <a:pPr>
              <a:lnSpc>
                <a:spcPct val="90000"/>
              </a:lnSpc>
            </a:pPr>
            <a:r>
              <a:rPr lang="en-US" sz="1200" dirty="0" smtClean="0"/>
              <a:t>Global clock.</a:t>
            </a:r>
          </a:p>
          <a:p>
            <a:pPr>
              <a:lnSpc>
                <a:spcPct val="90000"/>
              </a:lnSpc>
            </a:pPr>
            <a:r>
              <a:rPr lang="en-US" sz="1200" dirty="0" smtClean="0"/>
              <a:t>Result: contents of a membrane.</a:t>
            </a:r>
          </a:p>
          <a:p>
            <a:endParaRPr lang="en-US" dirty="0"/>
          </a:p>
        </p:txBody>
      </p:sp>
      <p:sp>
        <p:nvSpPr>
          <p:cNvPr id="4" name="Espace réservé du numéro de diapositive 3"/>
          <p:cNvSpPr>
            <a:spLocks noGrp="1"/>
          </p:cNvSpPr>
          <p:nvPr>
            <p:ph type="sldNum" sz="quarter" idx="10"/>
          </p:nvPr>
        </p:nvSpPr>
        <p:spPr/>
        <p:txBody>
          <a:bodyPr/>
          <a:lstStyle/>
          <a:p>
            <a:fld id="{DFA222AC-4A58-4F89-9788-3C85D3BA2077}" type="slidenum">
              <a:rPr lang="fr-FR" smtClean="0"/>
              <a:t>10</a:t>
            </a:fld>
            <a:endParaRPr lang="fr-FR"/>
          </a:p>
        </p:txBody>
      </p:sp>
    </p:spTree>
    <p:extLst>
      <p:ext uri="{BB962C8B-B14F-4D97-AF65-F5344CB8AC3E}">
        <p14:creationId xmlns:p14="http://schemas.microsoft.com/office/powerpoint/2010/main" val="1111048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EC281E-13F4-4541-A326-59F46B4CF6B5}" type="slidenum">
              <a:rPr lang="fr-FR" altLang="fr-FR"/>
              <a:pPr/>
              <a:t>11</a:t>
            </a:fld>
            <a:endParaRPr lang="fr-FR" altLang="fr-FR"/>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p:txBody>
          <a:bodyPr/>
          <a:lstStyle/>
          <a:p>
            <a:endParaRPr lang="fr-FR" altLang="fr-FR"/>
          </a:p>
        </p:txBody>
      </p:sp>
    </p:spTree>
    <p:extLst>
      <p:ext uri="{BB962C8B-B14F-4D97-AF65-F5344CB8AC3E}">
        <p14:creationId xmlns:p14="http://schemas.microsoft.com/office/powerpoint/2010/main" val="648540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43000" y="685800"/>
            <a:ext cx="4572000" cy="3429000"/>
          </a:xfrm>
        </p:spPr>
      </p:sp>
      <p:sp>
        <p:nvSpPr>
          <p:cNvPr id="3" name="Espace réservé des commentaires 2"/>
          <p:cNvSpPr>
            <a:spLocks noGrp="1"/>
          </p:cNvSpPr>
          <p:nvPr>
            <p:ph type="body" idx="1"/>
          </p:nvPr>
        </p:nvSpPr>
        <p:spPr/>
        <p:txBody>
          <a:bodyPr/>
          <a:lstStyle/>
          <a:p>
            <a:r>
              <a:rPr lang="en-US" dirty="0" smtClean="0"/>
              <a:t>Speak</a:t>
            </a:r>
            <a:r>
              <a:rPr lang="en-US" baseline="0" dirty="0" smtClean="0"/>
              <a:t> about NC when working with a concrete case (basically rules &amp; </a:t>
            </a:r>
            <a:r>
              <a:rPr lang="en-US" baseline="0" dirty="0" err="1" smtClean="0"/>
              <a:t>config</a:t>
            </a:r>
            <a:r>
              <a:rPr lang="en-US" baseline="0" dirty="0" smtClean="0"/>
              <a:t>). FF in a more general setup – it has more variants.</a:t>
            </a:r>
            <a:endParaRPr lang="fr-FR" dirty="0"/>
          </a:p>
        </p:txBody>
      </p:sp>
      <p:sp>
        <p:nvSpPr>
          <p:cNvPr id="4" name="Espace réservé du numéro de diapositive 3"/>
          <p:cNvSpPr>
            <a:spLocks noGrp="1"/>
          </p:cNvSpPr>
          <p:nvPr>
            <p:ph type="sldNum" sz="quarter" idx="10"/>
          </p:nvPr>
        </p:nvSpPr>
        <p:spPr/>
        <p:txBody>
          <a:bodyPr/>
          <a:lstStyle/>
          <a:p>
            <a:fld id="{D3B43233-DC58-4EBC-B19B-EA000A5DF694}" type="slidenum">
              <a:rPr lang="fr-FR" smtClean="0"/>
              <a:t>14</a:t>
            </a:fld>
            <a:endParaRPr lang="fr-FR"/>
          </a:p>
        </p:txBody>
      </p:sp>
    </p:spTree>
    <p:extLst>
      <p:ext uri="{BB962C8B-B14F-4D97-AF65-F5344CB8AC3E}">
        <p14:creationId xmlns:p14="http://schemas.microsoft.com/office/powerpoint/2010/main" val="13979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smtClean="0"/>
              <a:t>Of course</a:t>
            </a:r>
            <a:r>
              <a:rPr lang="en-US" baseline="0" dirty="0" smtClean="0"/>
              <a:t> this is for computational variants of P systems.</a:t>
            </a:r>
            <a:endParaRPr lang="en-US" dirty="0"/>
          </a:p>
        </p:txBody>
      </p:sp>
      <p:sp>
        <p:nvSpPr>
          <p:cNvPr id="4" name="Espace réservé du numéro de diapositive 3"/>
          <p:cNvSpPr>
            <a:spLocks noGrp="1"/>
          </p:cNvSpPr>
          <p:nvPr>
            <p:ph type="sldNum" sz="quarter" idx="10"/>
          </p:nvPr>
        </p:nvSpPr>
        <p:spPr/>
        <p:txBody>
          <a:bodyPr/>
          <a:lstStyle/>
          <a:p>
            <a:fld id="{D3B43233-DC58-4EBC-B19B-EA000A5DF694}" type="slidenum">
              <a:rPr lang="fr-FR" smtClean="0"/>
              <a:t>16</a:t>
            </a:fld>
            <a:endParaRPr lang="fr-FR"/>
          </a:p>
        </p:txBody>
      </p:sp>
    </p:spTree>
    <p:extLst>
      <p:ext uri="{BB962C8B-B14F-4D97-AF65-F5344CB8AC3E}">
        <p14:creationId xmlns:p14="http://schemas.microsoft.com/office/powerpoint/2010/main" val="3866385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smtClean="0"/>
              <a:t>Difference to PN: context conditions</a:t>
            </a:r>
            <a:endParaRPr lang="en-US" dirty="0"/>
          </a:p>
        </p:txBody>
      </p:sp>
      <p:sp>
        <p:nvSpPr>
          <p:cNvPr id="4" name="Espace réservé du numéro de diapositive 3"/>
          <p:cNvSpPr>
            <a:spLocks noGrp="1"/>
          </p:cNvSpPr>
          <p:nvPr>
            <p:ph type="sldNum" sz="quarter" idx="10"/>
          </p:nvPr>
        </p:nvSpPr>
        <p:spPr/>
        <p:txBody>
          <a:bodyPr/>
          <a:lstStyle/>
          <a:p>
            <a:fld id="{DFA222AC-4A58-4F89-9788-3C85D3BA2077}" type="slidenum">
              <a:rPr lang="fr-FR" smtClean="0"/>
              <a:t>18</a:t>
            </a:fld>
            <a:endParaRPr lang="fr-FR"/>
          </a:p>
        </p:txBody>
      </p:sp>
    </p:spTree>
    <p:extLst>
      <p:ext uri="{BB962C8B-B14F-4D97-AF65-F5344CB8AC3E}">
        <p14:creationId xmlns:p14="http://schemas.microsoft.com/office/powerpoint/2010/main" val="467651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Modes and modifiers</a:t>
            </a:r>
            <a:endParaRPr lang="fr-FR" dirty="0"/>
          </a:p>
        </p:txBody>
      </p:sp>
      <p:sp>
        <p:nvSpPr>
          <p:cNvPr id="4" name="Espace réservé du numéro de diapositive 3"/>
          <p:cNvSpPr>
            <a:spLocks noGrp="1"/>
          </p:cNvSpPr>
          <p:nvPr>
            <p:ph type="sldNum" sz="quarter" idx="10"/>
          </p:nvPr>
        </p:nvSpPr>
        <p:spPr/>
        <p:txBody>
          <a:bodyPr/>
          <a:lstStyle/>
          <a:p>
            <a:fld id="{D3B43233-DC58-4EBC-B19B-EA000A5DF694}" type="slidenum">
              <a:rPr lang="fr-FR" smtClean="0"/>
              <a:t>19</a:t>
            </a:fld>
            <a:endParaRPr lang="fr-FR"/>
          </a:p>
        </p:txBody>
      </p:sp>
    </p:spTree>
    <p:extLst>
      <p:ext uri="{BB962C8B-B14F-4D97-AF65-F5344CB8AC3E}">
        <p14:creationId xmlns:p14="http://schemas.microsoft.com/office/powerpoint/2010/main" val="4084426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smtClean="0"/>
              <a:t>Give</a:t>
            </a:r>
            <a:r>
              <a:rPr lang="en-US" baseline="0" dirty="0" smtClean="0"/>
              <a:t> examples orally: </a:t>
            </a:r>
          </a:p>
          <a:p>
            <a:r>
              <a:rPr lang="en-US" baseline="0" dirty="0" smtClean="0"/>
              <a:t>Compare – diff models</a:t>
            </a:r>
          </a:p>
          <a:p>
            <a:r>
              <a:rPr lang="en-US" baseline="0" dirty="0" smtClean="0"/>
              <a:t>Interpretations: min ||, dynamic, P systems not formal</a:t>
            </a:r>
          </a:p>
          <a:p>
            <a:r>
              <a:rPr lang="en-US" baseline="0" dirty="0" smtClean="0"/>
              <a:t>Extension: easy to incorporate, </a:t>
            </a:r>
            <a:r>
              <a:rPr lang="en-US" baseline="0" dirty="0" err="1" smtClean="0"/>
              <a:t>e.g</a:t>
            </a:r>
            <a:r>
              <a:rPr lang="en-US" baseline="0" dirty="0" smtClean="0"/>
              <a:t> membrane dissolution</a:t>
            </a:r>
            <a:endParaRPr lang="en-US" dirty="0"/>
          </a:p>
        </p:txBody>
      </p:sp>
      <p:sp>
        <p:nvSpPr>
          <p:cNvPr id="4" name="Espace réservé du numéro de diapositive 3"/>
          <p:cNvSpPr>
            <a:spLocks noGrp="1"/>
          </p:cNvSpPr>
          <p:nvPr>
            <p:ph type="sldNum" sz="quarter" idx="10"/>
          </p:nvPr>
        </p:nvSpPr>
        <p:spPr/>
        <p:txBody>
          <a:bodyPr/>
          <a:lstStyle/>
          <a:p>
            <a:fld id="{DFA222AC-4A58-4F89-9788-3C85D3BA2077}" type="slidenum">
              <a:rPr lang="fr-FR" smtClean="0"/>
              <a:t>20</a:t>
            </a:fld>
            <a:endParaRPr lang="fr-FR"/>
          </a:p>
        </p:txBody>
      </p:sp>
    </p:spTree>
    <p:extLst>
      <p:ext uri="{BB962C8B-B14F-4D97-AF65-F5344CB8AC3E}">
        <p14:creationId xmlns:p14="http://schemas.microsoft.com/office/powerpoint/2010/main" val="761688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ous-titr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Modifiez le style des sous-titres du masque</a:t>
            </a:r>
            <a:endParaRPr kumimoji="0" lang="en-US"/>
          </a:p>
        </p:txBody>
      </p:sp>
      <p:sp>
        <p:nvSpPr>
          <p:cNvPr id="28" name="Espace réservé de la date 27"/>
          <p:cNvSpPr>
            <a:spLocks noGrp="1"/>
          </p:cNvSpPr>
          <p:nvPr>
            <p:ph type="dt" sz="half" idx="10"/>
          </p:nvPr>
        </p:nvSpPr>
        <p:spPr/>
        <p:txBody>
          <a:bodyPr/>
          <a:lstStyle/>
          <a:p>
            <a:fld id="{AA309A6D-C09C-4548-B29A-6CF363A7E532}" type="datetimeFigureOut">
              <a:rPr lang="fr-FR" smtClean="0"/>
              <a:t>22/09/2017</a:t>
            </a:fld>
            <a:endParaRPr lang="fr-BE"/>
          </a:p>
        </p:txBody>
      </p:sp>
      <p:sp>
        <p:nvSpPr>
          <p:cNvPr id="17" name="Espace réservé du pied de page 16"/>
          <p:cNvSpPr>
            <a:spLocks noGrp="1"/>
          </p:cNvSpPr>
          <p:nvPr>
            <p:ph type="ftr" sz="quarter" idx="11"/>
          </p:nvPr>
        </p:nvSpPr>
        <p:spPr/>
        <p:txBody>
          <a:bodyPr/>
          <a:lstStyle/>
          <a:p>
            <a:endParaRPr lang="fr-BE"/>
          </a:p>
        </p:txBody>
      </p:sp>
      <p:sp>
        <p:nvSpPr>
          <p:cNvPr id="7" name="Connecteur droit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Ellipse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Ellipse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Espace réservé du numéro de diapositive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F4668DC-857F-487D-BFFA-8C0CA5037977}" type="slidenum">
              <a:rPr lang="fr-BE" smtClean="0"/>
              <a:t>‹N°›</a:t>
            </a:fld>
            <a:endParaRPr lang="fr-BE"/>
          </a:p>
        </p:txBody>
      </p:sp>
      <p:sp>
        <p:nvSpPr>
          <p:cNvPr id="8" name="Titr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fr-FR" smtClean="0"/>
              <a:t>Modifiez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t>22/09/2017</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Connecteur droit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Ellipse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Ellipse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a:off x="6915912" y="3009901"/>
            <a:ext cx="457200" cy="441325"/>
          </a:xfrm>
        </p:spPr>
        <p:txBody>
          <a:bodyPr/>
          <a:lstStyle/>
          <a:p>
            <a:fld id="{CF4668DC-857F-487D-BFFA-8C0CA5037977}" type="slidenum">
              <a:rPr lang="fr-BE" smtClean="0"/>
              <a:t>‹N°›</a:t>
            </a:fld>
            <a:endParaRPr lang="fr-BE"/>
          </a:p>
        </p:txBody>
      </p:sp>
      <p:sp>
        <p:nvSpPr>
          <p:cNvPr id="3" name="Espace réservé du texte vertical 2"/>
          <p:cNvSpPr>
            <a:spLocks noGrp="1"/>
          </p:cNvSpPr>
          <p:nvPr>
            <p:ph type="body" orient="vert" idx="1"/>
          </p:nvPr>
        </p:nvSpPr>
        <p:spPr>
          <a:xfrm>
            <a:off x="304800" y="304800"/>
            <a:ext cx="6553200" cy="5821366"/>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t>22/09/2017</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2" name="Titre vertical 1"/>
          <p:cNvSpPr>
            <a:spLocks noGrp="1"/>
          </p:cNvSpPr>
          <p:nvPr>
            <p:ph type="title" orient="vert"/>
          </p:nvPr>
        </p:nvSpPr>
        <p:spPr>
          <a:xfrm>
            <a:off x="7391400" y="304801"/>
            <a:ext cx="1447800" cy="5851525"/>
          </a:xfrm>
        </p:spPr>
        <p:txBody>
          <a:bodyPr vert="eaVert"/>
          <a:lstStyle/>
          <a:p>
            <a:r>
              <a:rPr kumimoji="0" lang="fr-FR" smtClean="0"/>
              <a:t>Modifiez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9" name="Sous-titr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Modifiez le style des sous-titres du masque</a:t>
            </a:r>
            <a:endParaRPr kumimoji="0" lang="en-US"/>
          </a:p>
        </p:txBody>
      </p:sp>
      <p:sp>
        <p:nvSpPr>
          <p:cNvPr id="28" name="Espace réservé de la date 27"/>
          <p:cNvSpPr>
            <a:spLocks noGrp="1"/>
          </p:cNvSpPr>
          <p:nvPr>
            <p:ph type="dt" sz="half" idx="10"/>
          </p:nvPr>
        </p:nvSpPr>
        <p:spPr/>
        <p:txBody>
          <a:bodyPr/>
          <a:lstStyle/>
          <a:p>
            <a:fld id="{1D8BD707-D9CF-40AE-B4C6-C98DA3205C09}" type="datetimeFigureOut">
              <a:rPr lang="en-US" smtClean="0"/>
              <a:pPr/>
              <a:t>9/22/2017</a:t>
            </a:fld>
            <a:endParaRPr lang="en-US"/>
          </a:p>
        </p:txBody>
      </p:sp>
      <p:sp>
        <p:nvSpPr>
          <p:cNvPr id="17" name="Espace réservé du pied de page 16"/>
          <p:cNvSpPr>
            <a:spLocks noGrp="1"/>
          </p:cNvSpPr>
          <p:nvPr>
            <p:ph type="ftr" sz="quarter" idx="11"/>
          </p:nvPr>
        </p:nvSpPr>
        <p:spPr/>
        <p:txBody>
          <a:bodyPr/>
          <a:lstStyle/>
          <a:p>
            <a:endParaRPr lang="en-US"/>
          </a:p>
        </p:txBody>
      </p:sp>
      <p:sp>
        <p:nvSpPr>
          <p:cNvPr id="7" name="Connecteur droit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3" name="Ellipse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4" name="Ellipse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9" name="Espace réservé du numéro de diapositive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solidFill>
                  <a:srgbClr val="8CADAE">
                    <a:shade val="75000"/>
                  </a:srgbClr>
                </a:solidFill>
              </a:rPr>
              <a:pPr/>
              <a:t>‹N°›</a:t>
            </a:fld>
            <a:endParaRPr lang="en-US">
              <a:solidFill>
                <a:srgbClr val="8CADAE">
                  <a:shade val="75000"/>
                </a:srgbClr>
              </a:solidFill>
            </a:endParaRPr>
          </a:p>
        </p:txBody>
      </p:sp>
      <p:sp>
        <p:nvSpPr>
          <p:cNvPr id="8" name="Titr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fr-FR" smtClean="0"/>
              <a:t>Modifiez le style du titre</a:t>
            </a:r>
            <a:endParaRPr kumimoji="0" lang="en-US"/>
          </a:p>
        </p:txBody>
      </p:sp>
    </p:spTree>
    <p:extLst>
      <p:ext uri="{BB962C8B-B14F-4D97-AF65-F5344CB8AC3E}">
        <p14:creationId xmlns:p14="http://schemas.microsoft.com/office/powerpoint/2010/main" val="1147105377"/>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accent3">
                    <a:shade val="75000"/>
                  </a:schemeClr>
                </a:solidFill>
              </a:defRPr>
            </a:lvl1pPr>
          </a:lstStyle>
          <a:p>
            <a:r>
              <a:rPr kumimoji="0" lang="fr-FR" smtClean="0"/>
              <a:t>Modifiez le style du titre</a:t>
            </a:r>
            <a:endParaRPr kumimoji="0" lang="en-US"/>
          </a:p>
        </p:txBody>
      </p:sp>
      <p:sp>
        <p:nvSpPr>
          <p:cNvPr id="4" name="Espace réservé de la date 3"/>
          <p:cNvSpPr>
            <a:spLocks noGrp="1"/>
          </p:cNvSpPr>
          <p:nvPr>
            <p:ph type="dt" sz="half" idx="10"/>
          </p:nvPr>
        </p:nvSpPr>
        <p:spPr/>
        <p:txBody>
          <a:bodyPr/>
          <a:lstStyle/>
          <a:p>
            <a:fld id="{1D8BD707-D9CF-40AE-B4C6-C98DA3205C09}" type="datetimeFigureOut">
              <a:rPr lang="en-US" smtClean="0"/>
              <a:pPr/>
              <a:t>9/22/2017</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a:xfrm>
            <a:off x="4361688" y="1026372"/>
            <a:ext cx="457200" cy="441325"/>
          </a:xfrm>
        </p:spPr>
        <p:txBody>
          <a:bodyPr/>
          <a:lstStyle/>
          <a:p>
            <a:fld id="{B6F15528-21DE-4FAA-801E-634DDDAF4B2B}" type="slidenum">
              <a:rPr lang="en-US" smtClean="0">
                <a:solidFill>
                  <a:srgbClr val="8CADAE">
                    <a:shade val="75000"/>
                  </a:srgbClr>
                </a:solidFill>
              </a:rPr>
              <a:pPr/>
              <a:t>‹N°›</a:t>
            </a:fld>
            <a:endParaRPr lang="en-US">
              <a:solidFill>
                <a:srgbClr val="8CADAE">
                  <a:shade val="75000"/>
                </a:srgbClr>
              </a:solidFill>
            </a:endParaRPr>
          </a:p>
        </p:txBody>
      </p:sp>
      <p:sp>
        <p:nvSpPr>
          <p:cNvPr id="8" name="Espace réservé du contenu 7"/>
          <p:cNvSpPr>
            <a:spLocks noGrp="1"/>
          </p:cNvSpPr>
          <p:nvPr>
            <p:ph sz="quarter" idx="1"/>
          </p:nvPr>
        </p:nvSpPr>
        <p:spPr>
          <a:xfrm>
            <a:off x="301752" y="1527048"/>
            <a:ext cx="8503920" cy="45720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extLst>
      <p:ext uri="{BB962C8B-B14F-4D97-AF65-F5344CB8AC3E}">
        <p14:creationId xmlns:p14="http://schemas.microsoft.com/office/powerpoint/2010/main" val="1140491779"/>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3" name="Espace réservé du texte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Modifiez les styles du texte du masque</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5" name="Espace réservé du pied de page 4"/>
          <p:cNvSpPr>
            <a:spLocks noGrp="1"/>
          </p:cNvSpPr>
          <p:nvPr>
            <p:ph type="ftr" sz="quarter" idx="11"/>
          </p:nvPr>
        </p:nvSpPr>
        <p:spPr/>
        <p:txBody>
          <a:bodyPr/>
          <a:lstStyle/>
          <a:p>
            <a:endParaRPr lang="en-US"/>
          </a:p>
        </p:txBody>
      </p:sp>
      <p:sp>
        <p:nvSpPr>
          <p:cNvPr id="4" name="Espace réservé de la date 3"/>
          <p:cNvSpPr>
            <a:spLocks noGrp="1"/>
          </p:cNvSpPr>
          <p:nvPr>
            <p:ph type="dt" sz="half" idx="10"/>
          </p:nvPr>
        </p:nvSpPr>
        <p:spPr/>
        <p:txBody>
          <a:bodyPr/>
          <a:lstStyle/>
          <a:p>
            <a:fld id="{1D8BD707-D9CF-40AE-B4C6-C98DA3205C09}" type="datetimeFigureOut">
              <a:rPr lang="en-US" smtClean="0"/>
              <a:pPr/>
              <a:t>9/22/2017</a:t>
            </a:fld>
            <a:endParaRPr lang="en-US"/>
          </a:p>
        </p:txBody>
      </p:sp>
      <p:sp>
        <p:nvSpPr>
          <p:cNvPr id="8" name="Connecteur droit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0" name="Ellipse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Ellipse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6" name="Espace réservé du numéro de diapositive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solidFill>
                  <a:srgbClr val="8CADAE">
                    <a:shade val="75000"/>
                  </a:srgbClr>
                </a:solidFill>
              </a:rPr>
              <a:pPr/>
              <a:t>‹N°›</a:t>
            </a:fld>
            <a:endParaRPr lang="en-US">
              <a:solidFill>
                <a:srgbClr val="8CADAE">
                  <a:shade val="75000"/>
                </a:srgbClr>
              </a:solidFill>
            </a:endParaRPr>
          </a:p>
        </p:txBody>
      </p:sp>
      <p:sp>
        <p:nvSpPr>
          <p:cNvPr id="2" name="Titr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fr-FR" smtClean="0"/>
              <a:t>Modifiez le style du titre</a:t>
            </a:r>
            <a:endParaRPr kumimoji="0" lang="en-US"/>
          </a:p>
        </p:txBody>
      </p:sp>
    </p:spTree>
    <p:extLst>
      <p:ext uri="{BB962C8B-B14F-4D97-AF65-F5344CB8AC3E}">
        <p14:creationId xmlns:p14="http://schemas.microsoft.com/office/powerpoint/2010/main" val="2663669952"/>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301752" y="228600"/>
            <a:ext cx="8534400" cy="758952"/>
          </a:xfrm>
        </p:spPr>
        <p:txBody>
          <a:bodyPr/>
          <a:lstStyle/>
          <a:p>
            <a:r>
              <a:rPr kumimoji="0" lang="fr-FR" smtClean="0"/>
              <a:t>Modifiez le style du titre</a:t>
            </a:r>
            <a:endParaRPr kumimoji="0" lang="en-US"/>
          </a:p>
        </p:txBody>
      </p:sp>
      <p:sp>
        <p:nvSpPr>
          <p:cNvPr id="5" name="Espace réservé de la date 4"/>
          <p:cNvSpPr>
            <a:spLocks noGrp="1"/>
          </p:cNvSpPr>
          <p:nvPr>
            <p:ph type="dt" sz="half" idx="10"/>
          </p:nvPr>
        </p:nvSpPr>
        <p:spPr>
          <a:xfrm>
            <a:off x="5791200" y="6409944"/>
            <a:ext cx="3044952" cy="365760"/>
          </a:xfrm>
        </p:spPr>
        <p:txBody>
          <a:bodyPr/>
          <a:lstStyle/>
          <a:p>
            <a:fld id="{1D8BD707-D9CF-40AE-B4C6-C98DA3205C09}" type="datetimeFigureOut">
              <a:rPr lang="en-US" smtClean="0"/>
              <a:pPr/>
              <a:t>9/22/2017</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B6F15528-21DE-4FAA-801E-634DDDAF4B2B}" type="slidenum">
              <a:rPr lang="en-US" smtClean="0">
                <a:solidFill>
                  <a:srgbClr val="8CADAE">
                    <a:shade val="75000"/>
                  </a:srgbClr>
                </a:solidFill>
              </a:rPr>
              <a:pPr/>
              <a:t>‹N°›</a:t>
            </a:fld>
            <a:endParaRPr lang="en-US">
              <a:solidFill>
                <a:srgbClr val="8CADAE">
                  <a:shade val="75000"/>
                </a:srgbClr>
              </a:solidFill>
            </a:endParaRPr>
          </a:p>
        </p:txBody>
      </p:sp>
      <p:sp>
        <p:nvSpPr>
          <p:cNvPr id="8" name="Connecteur droit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0" name="Espace réservé du contenu 9"/>
          <p:cNvSpPr>
            <a:spLocks noGrp="1"/>
          </p:cNvSpPr>
          <p:nvPr>
            <p:ph sz="half" idx="1"/>
          </p:nvPr>
        </p:nvSpPr>
        <p:spPr>
          <a:xfrm>
            <a:off x="301752" y="1371600"/>
            <a:ext cx="4038600" cy="4681728"/>
          </a:xfrm>
        </p:spPr>
        <p:txBody>
          <a:bodyPr/>
          <a:lstStyle>
            <a:lvl1pPr>
              <a:defRPr sz="2500"/>
            </a:lvl1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contenu 11"/>
          <p:cNvSpPr>
            <a:spLocks noGrp="1"/>
          </p:cNvSpPr>
          <p:nvPr>
            <p:ph sz="half" idx="2"/>
          </p:nvPr>
        </p:nvSpPr>
        <p:spPr>
          <a:xfrm>
            <a:off x="4800600" y="1371600"/>
            <a:ext cx="4038600" cy="4681728"/>
          </a:xfrm>
        </p:spPr>
        <p:txBody>
          <a:bodyPr/>
          <a:lstStyle>
            <a:lvl1pPr>
              <a:defRPr sz="2500"/>
            </a:lvl1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extLst>
      <p:ext uri="{BB962C8B-B14F-4D97-AF65-F5344CB8AC3E}">
        <p14:creationId xmlns:p14="http://schemas.microsoft.com/office/powerpoint/2010/main" val="330746554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aison">
    <p:bg>
      <p:bgRef idx="1001">
        <a:schemeClr val="bg2"/>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3" name="Espace réservé du texte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4" name="Espace réservé du texte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7" name="Espace réservé de la date 6"/>
          <p:cNvSpPr>
            <a:spLocks noGrp="1"/>
          </p:cNvSpPr>
          <p:nvPr>
            <p:ph type="dt" sz="half" idx="10"/>
          </p:nvPr>
        </p:nvSpPr>
        <p:spPr/>
        <p:txBody>
          <a:bodyPr/>
          <a:lstStyle/>
          <a:p>
            <a:fld id="{1D8BD707-D9CF-40AE-B4C6-C98DA3205C09}" type="datetimeFigureOut">
              <a:rPr lang="en-US" smtClean="0"/>
              <a:pPr/>
              <a:t>9/22/2017</a:t>
            </a:fld>
            <a:endParaRPr lang="en-US"/>
          </a:p>
        </p:txBody>
      </p:sp>
      <p:sp>
        <p:nvSpPr>
          <p:cNvPr id="8" name="Espace réservé du pied de page 7"/>
          <p:cNvSpPr>
            <a:spLocks noGrp="1"/>
          </p:cNvSpPr>
          <p:nvPr>
            <p:ph type="ftr" sz="quarter" idx="11"/>
          </p:nvPr>
        </p:nvSpPr>
        <p:spPr>
          <a:xfrm>
            <a:off x="304800" y="6409944"/>
            <a:ext cx="3581400" cy="365760"/>
          </a:xfrm>
        </p:spPr>
        <p:txBody>
          <a:bodyPr/>
          <a:lstStyle/>
          <a:p>
            <a:endParaRPr lang="en-US"/>
          </a:p>
        </p:txBody>
      </p:sp>
      <p:sp>
        <p:nvSpPr>
          <p:cNvPr id="15" name="Connecteur droit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24" name="Espace réservé du contenu 23"/>
          <p:cNvSpPr>
            <a:spLocks noGrp="1"/>
          </p:cNvSpPr>
          <p:nvPr>
            <p:ph sz="quarter" idx="2"/>
          </p:nvPr>
        </p:nvSpPr>
        <p:spPr>
          <a:xfrm>
            <a:off x="301752" y="2471383"/>
            <a:ext cx="4041648" cy="3818404"/>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6" name="Espace réservé du contenu 25"/>
          <p:cNvSpPr>
            <a:spLocks noGrp="1"/>
          </p:cNvSpPr>
          <p:nvPr>
            <p:ph sz="quarter" idx="4"/>
          </p:nvPr>
        </p:nvSpPr>
        <p:spPr>
          <a:xfrm>
            <a:off x="4800600" y="2471383"/>
            <a:ext cx="4038600" cy="3822192"/>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5" name="Ellipse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7" name="Ellipse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Espace réservé du numéro de diapositive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solidFill>
                  <a:srgbClr val="8CADAE">
                    <a:shade val="75000"/>
                  </a:srgbClr>
                </a:solidFill>
              </a:rPr>
              <a:pPr/>
              <a:t>‹N°›</a:t>
            </a:fld>
            <a:endParaRPr lang="en-US">
              <a:solidFill>
                <a:srgbClr val="8CADAE">
                  <a:shade val="75000"/>
                </a:srgbClr>
              </a:solidFill>
            </a:endParaRPr>
          </a:p>
        </p:txBody>
      </p:sp>
      <p:sp>
        <p:nvSpPr>
          <p:cNvPr id="23" name="Titre 22"/>
          <p:cNvSpPr>
            <a:spLocks noGrp="1"/>
          </p:cNvSpPr>
          <p:nvPr>
            <p:ph type="title"/>
          </p:nvPr>
        </p:nvSpPr>
        <p:spPr/>
        <p:txBody>
          <a:bodyPr rtlCol="0" anchor="b" anchorCtr="0"/>
          <a:lstStyle/>
          <a:p>
            <a:r>
              <a:rPr kumimoji="0" lang="fr-FR" smtClean="0"/>
              <a:t>Modifiez le style du titre</a:t>
            </a:r>
            <a:endParaRPr kumimoji="0" lang="en-US"/>
          </a:p>
        </p:txBody>
      </p:sp>
    </p:spTree>
    <p:extLst>
      <p:ext uri="{BB962C8B-B14F-4D97-AF65-F5344CB8AC3E}">
        <p14:creationId xmlns:p14="http://schemas.microsoft.com/office/powerpoint/2010/main" val="1654190250"/>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e la date 2"/>
          <p:cNvSpPr>
            <a:spLocks noGrp="1"/>
          </p:cNvSpPr>
          <p:nvPr>
            <p:ph type="dt" sz="half" idx="10"/>
          </p:nvPr>
        </p:nvSpPr>
        <p:spPr/>
        <p:txBody>
          <a:bodyPr/>
          <a:lstStyle/>
          <a:p>
            <a:fld id="{1D8BD707-D9CF-40AE-B4C6-C98DA3205C09}" type="datetimeFigureOut">
              <a:rPr lang="en-US" smtClean="0"/>
              <a:pPr/>
              <a:t>9/22/2017</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a:xfrm>
            <a:off x="4343400" y="1036020"/>
            <a:ext cx="457200" cy="441325"/>
          </a:xfrm>
        </p:spPr>
        <p:txBody>
          <a:bodyPr/>
          <a:lstStyle/>
          <a:p>
            <a:fld id="{B6F15528-21DE-4FAA-801E-634DDDAF4B2B}" type="slidenum">
              <a:rPr lang="en-US" smtClean="0">
                <a:solidFill>
                  <a:srgbClr val="8CADAE">
                    <a:shade val="75000"/>
                  </a:srgbClr>
                </a:solidFill>
              </a:rPr>
              <a:pPr/>
              <a:t>‹N°›</a:t>
            </a:fld>
            <a:endParaRPr lang="en-US">
              <a:solidFill>
                <a:srgbClr val="8CADAE">
                  <a:shade val="75000"/>
                </a:srgbClr>
              </a:solidFill>
            </a:endParaRPr>
          </a:p>
        </p:txBody>
      </p:sp>
    </p:spTree>
    <p:extLst>
      <p:ext uri="{BB962C8B-B14F-4D97-AF65-F5344CB8AC3E}">
        <p14:creationId xmlns:p14="http://schemas.microsoft.com/office/powerpoint/2010/main" val="25915033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2" name="Espace réservé de la date 1"/>
          <p:cNvSpPr>
            <a:spLocks noGrp="1"/>
          </p:cNvSpPr>
          <p:nvPr>
            <p:ph type="dt" sz="half" idx="10"/>
          </p:nvPr>
        </p:nvSpPr>
        <p:spPr/>
        <p:txBody>
          <a:bodyPr/>
          <a:lstStyle/>
          <a:p>
            <a:fld id="{1D8BD707-D9CF-40AE-B4C6-C98DA3205C09}" type="datetimeFigureOut">
              <a:rPr lang="en-US" smtClean="0"/>
              <a:pPr/>
              <a:t>9/22/2017</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‹N°›</a:t>
            </a:fld>
            <a:endParaRPr lang="en-US"/>
          </a:p>
        </p:txBody>
      </p:sp>
    </p:spTree>
    <p:extLst>
      <p:ext uri="{BB962C8B-B14F-4D97-AF65-F5344CB8AC3E}">
        <p14:creationId xmlns:p14="http://schemas.microsoft.com/office/powerpoint/2010/main" val="1311768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r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fr-FR" smtClean="0"/>
              <a:t>Modifiez le style du titre</a:t>
            </a:r>
            <a:endParaRPr kumimoji="0" lang="en-US"/>
          </a:p>
        </p:txBody>
      </p:sp>
      <p:sp>
        <p:nvSpPr>
          <p:cNvPr id="3" name="Espace réservé du texte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fr-FR" smtClean="0"/>
              <a:t>Modifiez les styles du texte du masque</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9" name="Connecteur droit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20" name="Espace réservé du contenu 19"/>
          <p:cNvSpPr>
            <a:spLocks noGrp="1"/>
          </p:cNvSpPr>
          <p:nvPr>
            <p:ph sz="quarter" idx="1"/>
          </p:nvPr>
        </p:nvSpPr>
        <p:spPr>
          <a:xfrm>
            <a:off x="3124200" y="685800"/>
            <a:ext cx="5638800" cy="54102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0" name="Ellipse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Ellipse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7" name="Espace réservé du numéro de diapositive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solidFill>
                  <a:srgbClr val="8CADAE">
                    <a:shade val="75000"/>
                  </a:srgbClr>
                </a:solidFill>
              </a:rPr>
              <a:pPr/>
              <a:t>‹N°›</a:t>
            </a:fld>
            <a:endParaRPr lang="en-US">
              <a:solidFill>
                <a:srgbClr val="8CADAE">
                  <a:shade val="75000"/>
                </a:srgbClr>
              </a:solidFill>
            </a:endParaRPr>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5" name="Espace réservé de la date 4"/>
          <p:cNvSpPr>
            <a:spLocks noGrp="1"/>
          </p:cNvSpPr>
          <p:nvPr>
            <p:ph type="dt" sz="half" idx="10"/>
          </p:nvPr>
        </p:nvSpPr>
        <p:spPr/>
        <p:txBody>
          <a:bodyPr/>
          <a:lstStyle/>
          <a:p>
            <a:fld id="{1D8BD707-D9CF-40AE-B4C6-C98DA3205C09}" type="datetimeFigureOut">
              <a:rPr lang="en-US" smtClean="0"/>
              <a:pPr/>
              <a:t>9/22/2017</a:t>
            </a:fld>
            <a:endParaRPr lang="en-US"/>
          </a:p>
        </p:txBody>
      </p:sp>
      <p:sp>
        <p:nvSpPr>
          <p:cNvPr id="6" name="Espace réservé du pied de page 5"/>
          <p:cNvSpPr>
            <a:spLocks noGrp="1"/>
          </p:cNvSpPr>
          <p:nvPr>
            <p:ph type="ftr" sz="quarter" idx="11"/>
          </p:nvPr>
        </p:nvSpPr>
        <p:spPr>
          <a:xfrm>
            <a:off x="301752" y="6410848"/>
            <a:ext cx="3383280" cy="365760"/>
          </a:xfrm>
        </p:spPr>
        <p:txBody>
          <a:bodyPr/>
          <a:lstStyle/>
          <a:p>
            <a:endParaRPr lang="en-US"/>
          </a:p>
        </p:txBody>
      </p:sp>
    </p:spTree>
    <p:extLst>
      <p:ext uri="{BB962C8B-B14F-4D97-AF65-F5344CB8AC3E}">
        <p14:creationId xmlns:p14="http://schemas.microsoft.com/office/powerpoint/2010/main" val="1919343561"/>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accent3">
                    <a:shade val="75000"/>
                  </a:schemeClr>
                </a:solidFill>
              </a:defRPr>
            </a:lvl1pPr>
          </a:lstStyle>
          <a:p>
            <a:r>
              <a:rPr kumimoji="0" lang="fr-FR" smtClean="0"/>
              <a:t>Modifiez le style du titre</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t>22/09/2017</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a:xfrm>
            <a:off x="4361688" y="1026372"/>
            <a:ext cx="457200" cy="441325"/>
          </a:xfrm>
        </p:spPr>
        <p:txBody>
          <a:bodyPr/>
          <a:lstStyle/>
          <a:p>
            <a:fld id="{CF4668DC-857F-487D-BFFA-8C0CA5037977}" type="slidenum">
              <a:rPr lang="fr-BE" smtClean="0"/>
              <a:t>‹N°›</a:t>
            </a:fld>
            <a:endParaRPr lang="fr-BE"/>
          </a:p>
        </p:txBody>
      </p:sp>
      <p:sp>
        <p:nvSpPr>
          <p:cNvPr id="8" name="Espace réservé du contenu 7"/>
          <p:cNvSpPr>
            <a:spLocks noGrp="1"/>
          </p:cNvSpPr>
          <p:nvPr>
            <p:ph sz="quarter" idx="1"/>
          </p:nvPr>
        </p:nvSpPr>
        <p:spPr>
          <a:xfrm>
            <a:off x="301752" y="1527048"/>
            <a:ext cx="8503920" cy="45720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1" name="Connecteur droit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2" name="Ellipse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Ellipse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7" name="Espace réservé du numéro de diapositive 6"/>
          <p:cNvSpPr>
            <a:spLocks noGrp="1"/>
          </p:cNvSpPr>
          <p:nvPr>
            <p:ph type="sldNum" sz="quarter" idx="12"/>
          </p:nvPr>
        </p:nvSpPr>
        <p:spPr>
          <a:xfrm>
            <a:off x="1371600" y="312738"/>
            <a:ext cx="457200" cy="441325"/>
          </a:xfrm>
        </p:spPr>
        <p:txBody>
          <a:bodyPr/>
          <a:lstStyle/>
          <a:p>
            <a:fld id="{B6F15528-21DE-4FAA-801E-634DDDAF4B2B}" type="slidenum">
              <a:rPr lang="en-US" smtClean="0">
                <a:solidFill>
                  <a:srgbClr val="8CADAE">
                    <a:shade val="75000"/>
                  </a:srgbClr>
                </a:solidFill>
              </a:rPr>
              <a:pPr/>
              <a:t>‹N°›</a:t>
            </a:fld>
            <a:endParaRPr lang="en-US">
              <a:solidFill>
                <a:srgbClr val="8CADAE">
                  <a:shade val="75000"/>
                </a:srgbClr>
              </a:solidFill>
            </a:endParaRPr>
          </a:p>
        </p:txBody>
      </p:sp>
      <p:sp>
        <p:nvSpPr>
          <p:cNvPr id="2" name="Titr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fr-FR" smtClean="0"/>
              <a:t>Modifiez le style du titre</a:t>
            </a:r>
            <a:endParaRPr kumimoji="0" lang="en-US"/>
          </a:p>
        </p:txBody>
      </p:sp>
      <p:sp>
        <p:nvSpPr>
          <p:cNvPr id="3" name="Espace réservé pour une image  2"/>
          <p:cNvSpPr>
            <a:spLocks noGrp="1"/>
          </p:cNvSpPr>
          <p:nvPr>
            <p:ph type="pic" idx="1"/>
          </p:nvPr>
        </p:nvSpPr>
        <p:spPr>
          <a:xfrm>
            <a:off x="3000375" y="609600"/>
            <a:ext cx="5867400" cy="4267200"/>
          </a:xfrm>
        </p:spPr>
        <p:txBody>
          <a:bodyPr/>
          <a:lstStyle>
            <a:lvl1pPr marL="0" indent="0">
              <a:buNone/>
              <a:defRPr sz="3200"/>
            </a:lvl1pPr>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fr-FR" smtClean="0"/>
              <a:t>Modifiez les styles du texte du masque</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5" name="Espace réservé de la date 4"/>
          <p:cNvSpPr>
            <a:spLocks noGrp="1"/>
          </p:cNvSpPr>
          <p:nvPr>
            <p:ph type="dt" sz="half" idx="10"/>
          </p:nvPr>
        </p:nvSpPr>
        <p:spPr>
          <a:xfrm>
            <a:off x="5788152" y="6404984"/>
            <a:ext cx="3044952" cy="365760"/>
          </a:xfrm>
        </p:spPr>
        <p:txBody>
          <a:bodyPr/>
          <a:lstStyle/>
          <a:p>
            <a:fld id="{1D8BD707-D9CF-40AE-B4C6-C98DA3205C09}" type="datetimeFigureOut">
              <a:rPr lang="en-US" smtClean="0"/>
              <a:pPr/>
              <a:t>9/22/2017</a:t>
            </a:fld>
            <a:endParaRPr lang="en-US"/>
          </a:p>
        </p:txBody>
      </p:sp>
      <p:sp>
        <p:nvSpPr>
          <p:cNvPr id="6" name="Espace réservé du pied de page 5"/>
          <p:cNvSpPr>
            <a:spLocks noGrp="1"/>
          </p:cNvSpPr>
          <p:nvPr>
            <p:ph type="ftr" sz="quarter" idx="11"/>
          </p:nvPr>
        </p:nvSpPr>
        <p:spPr>
          <a:xfrm>
            <a:off x="301752" y="6410848"/>
            <a:ext cx="3584448" cy="365760"/>
          </a:xfrm>
        </p:spPr>
        <p:txBody>
          <a:bodyPr/>
          <a:lstStyle/>
          <a:p>
            <a:endParaRPr lang="en-US"/>
          </a:p>
        </p:txBody>
      </p:sp>
    </p:spTree>
    <p:extLst>
      <p:ext uri="{BB962C8B-B14F-4D97-AF65-F5344CB8AC3E}">
        <p14:creationId xmlns:p14="http://schemas.microsoft.com/office/powerpoint/2010/main" val="20904919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D8BD707-D9CF-40AE-B4C6-C98DA3205C09}" type="datetimeFigureOut">
              <a:rPr lang="en-US" smtClean="0"/>
              <a:pPr/>
              <a:t>9/22/2017</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B6F15528-21DE-4FAA-801E-634DDDAF4B2B}" type="slidenum">
              <a:rPr lang="en-US" smtClean="0">
                <a:solidFill>
                  <a:srgbClr val="8CADAE">
                    <a:shade val="75000"/>
                  </a:srgbClr>
                </a:solidFill>
              </a:rPr>
              <a:pPr/>
              <a:t>‹N°›</a:t>
            </a:fld>
            <a:endParaRPr lang="en-US">
              <a:solidFill>
                <a:srgbClr val="8CADAE">
                  <a:shade val="75000"/>
                </a:srgbClr>
              </a:solidFill>
            </a:endParaRPr>
          </a:p>
        </p:txBody>
      </p:sp>
    </p:spTree>
    <p:extLst>
      <p:ext uri="{BB962C8B-B14F-4D97-AF65-F5344CB8AC3E}">
        <p14:creationId xmlns:p14="http://schemas.microsoft.com/office/powerpoint/2010/main" val="4175378453"/>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3" name="Connecteur droit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4" name="Ellipse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5" name="Ellipse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6" name="Espace réservé du numéro de diapositive 5"/>
          <p:cNvSpPr>
            <a:spLocks noGrp="1"/>
          </p:cNvSpPr>
          <p:nvPr>
            <p:ph type="sldNum" sz="quarter" idx="12"/>
          </p:nvPr>
        </p:nvSpPr>
        <p:spPr>
          <a:xfrm>
            <a:off x="6915912" y="3009901"/>
            <a:ext cx="457200" cy="441325"/>
          </a:xfrm>
        </p:spPr>
        <p:txBody>
          <a:bodyPr/>
          <a:lstStyle/>
          <a:p>
            <a:fld id="{B6F15528-21DE-4FAA-801E-634DDDAF4B2B}" type="slidenum">
              <a:rPr lang="en-US" smtClean="0">
                <a:solidFill>
                  <a:srgbClr val="8CADAE">
                    <a:shade val="75000"/>
                  </a:srgbClr>
                </a:solidFill>
              </a:rPr>
              <a:pPr/>
              <a:t>‹N°›</a:t>
            </a:fld>
            <a:endParaRPr lang="en-US">
              <a:solidFill>
                <a:srgbClr val="8CADAE">
                  <a:shade val="75000"/>
                </a:srgbClr>
              </a:solidFill>
            </a:endParaRPr>
          </a:p>
        </p:txBody>
      </p:sp>
      <p:sp>
        <p:nvSpPr>
          <p:cNvPr id="3" name="Espace réservé du texte vertical 2"/>
          <p:cNvSpPr>
            <a:spLocks noGrp="1"/>
          </p:cNvSpPr>
          <p:nvPr>
            <p:ph type="body" orient="vert" idx="1"/>
          </p:nvPr>
        </p:nvSpPr>
        <p:spPr>
          <a:xfrm>
            <a:off x="304800" y="304800"/>
            <a:ext cx="6553200" cy="5821366"/>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D8BD707-D9CF-40AE-B4C6-C98DA3205C09}" type="datetimeFigureOut">
              <a:rPr lang="en-US" smtClean="0"/>
              <a:pPr/>
              <a:t>9/22/2017</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2" name="Titre vertical 1"/>
          <p:cNvSpPr>
            <a:spLocks noGrp="1"/>
          </p:cNvSpPr>
          <p:nvPr>
            <p:ph type="title" orient="vert"/>
          </p:nvPr>
        </p:nvSpPr>
        <p:spPr>
          <a:xfrm>
            <a:off x="7391400" y="304801"/>
            <a:ext cx="1447800" cy="5851525"/>
          </a:xfrm>
        </p:spPr>
        <p:txBody>
          <a:bodyPr vert="eaVert"/>
          <a:lstStyle/>
          <a:p>
            <a:r>
              <a:rPr kumimoji="0" lang="fr-FR" smtClean="0"/>
              <a:t>Modifiez le style du titre</a:t>
            </a:r>
            <a:endParaRPr kumimoji="0" lang="en-US"/>
          </a:p>
        </p:txBody>
      </p:sp>
    </p:spTree>
    <p:extLst>
      <p:ext uri="{BB962C8B-B14F-4D97-AF65-F5344CB8AC3E}">
        <p14:creationId xmlns:p14="http://schemas.microsoft.com/office/powerpoint/2010/main" val="230691968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Espace réservé du texte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Modifiez les styles du texte du masque</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Espace réservé du pied de page 4"/>
          <p:cNvSpPr>
            <a:spLocks noGrp="1"/>
          </p:cNvSpPr>
          <p:nvPr>
            <p:ph type="ftr" sz="quarter" idx="11"/>
          </p:nvPr>
        </p:nvSpPr>
        <p:spPr/>
        <p:txBody>
          <a:bodyPr/>
          <a:lstStyle/>
          <a:p>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22/09/2017</a:t>
            </a:fld>
            <a:endParaRPr lang="fr-BE"/>
          </a:p>
        </p:txBody>
      </p:sp>
      <p:sp>
        <p:nvSpPr>
          <p:cNvPr id="8" name="Connecteur droit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Ellipse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Ellipse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F4668DC-857F-487D-BFFA-8C0CA5037977}" type="slidenum">
              <a:rPr lang="fr-BE" smtClean="0"/>
              <a:t>‹N°›</a:t>
            </a:fld>
            <a:endParaRPr lang="fr-BE"/>
          </a:p>
        </p:txBody>
      </p:sp>
      <p:sp>
        <p:nvSpPr>
          <p:cNvPr id="2" name="Titr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fr-FR" smtClean="0"/>
              <a:t>Modifiez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301752" y="228600"/>
            <a:ext cx="8534400" cy="758952"/>
          </a:xfrm>
        </p:spPr>
        <p:txBody>
          <a:bodyPr/>
          <a:lstStyle/>
          <a:p>
            <a:r>
              <a:rPr kumimoji="0" lang="fr-FR" smtClean="0"/>
              <a:t>Modifiez le style du titre</a:t>
            </a:r>
            <a:endParaRPr kumimoji="0" lang="en-US"/>
          </a:p>
        </p:txBody>
      </p:sp>
      <p:sp>
        <p:nvSpPr>
          <p:cNvPr id="5" name="Espace réservé de la date 4"/>
          <p:cNvSpPr>
            <a:spLocks noGrp="1"/>
          </p:cNvSpPr>
          <p:nvPr>
            <p:ph type="dt" sz="half" idx="10"/>
          </p:nvPr>
        </p:nvSpPr>
        <p:spPr>
          <a:xfrm>
            <a:off x="5791200" y="6409944"/>
            <a:ext cx="3044952" cy="365760"/>
          </a:xfrm>
        </p:spPr>
        <p:txBody>
          <a:bodyPr/>
          <a:lstStyle/>
          <a:p>
            <a:fld id="{AA309A6D-C09C-4548-B29A-6CF363A7E532}" type="datetimeFigureOut">
              <a:rPr lang="fr-FR" smtClean="0"/>
              <a:t>22/09/2017</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
        <p:nvSpPr>
          <p:cNvPr id="8" name="Connecteur droit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Espace réservé du contenu 9"/>
          <p:cNvSpPr>
            <a:spLocks noGrp="1"/>
          </p:cNvSpPr>
          <p:nvPr>
            <p:ph sz="half" idx="1"/>
          </p:nvPr>
        </p:nvSpPr>
        <p:spPr>
          <a:xfrm>
            <a:off x="301752" y="1371600"/>
            <a:ext cx="4038600" cy="4681728"/>
          </a:xfrm>
        </p:spPr>
        <p:txBody>
          <a:bodyPr/>
          <a:lstStyle>
            <a:lvl1pPr>
              <a:defRPr sz="2500"/>
            </a:lvl1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contenu 11"/>
          <p:cNvSpPr>
            <a:spLocks noGrp="1"/>
          </p:cNvSpPr>
          <p:nvPr>
            <p:ph sz="half" idx="2"/>
          </p:nvPr>
        </p:nvSpPr>
        <p:spPr>
          <a:xfrm>
            <a:off x="4800600" y="1371600"/>
            <a:ext cx="4038600" cy="4681728"/>
          </a:xfrm>
        </p:spPr>
        <p:txBody>
          <a:bodyPr/>
          <a:lstStyle>
            <a:lvl1pPr>
              <a:defRPr sz="2500"/>
            </a:lvl1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bg>
      <p:bgRef idx="1001">
        <a:schemeClr val="bg2"/>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Espace réservé du texte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4" name="Espace réservé du texte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7" name="Espace réservé de la date 6"/>
          <p:cNvSpPr>
            <a:spLocks noGrp="1"/>
          </p:cNvSpPr>
          <p:nvPr>
            <p:ph type="dt" sz="half" idx="10"/>
          </p:nvPr>
        </p:nvSpPr>
        <p:spPr/>
        <p:txBody>
          <a:bodyPr/>
          <a:lstStyle/>
          <a:p>
            <a:fld id="{AA309A6D-C09C-4548-B29A-6CF363A7E532}" type="datetimeFigureOut">
              <a:rPr lang="fr-FR" smtClean="0"/>
              <a:t>22/09/2017</a:t>
            </a:fld>
            <a:endParaRPr lang="fr-BE"/>
          </a:p>
        </p:txBody>
      </p:sp>
      <p:sp>
        <p:nvSpPr>
          <p:cNvPr id="8" name="Espace réservé du pied de page 7"/>
          <p:cNvSpPr>
            <a:spLocks noGrp="1"/>
          </p:cNvSpPr>
          <p:nvPr>
            <p:ph type="ftr" sz="quarter" idx="11"/>
          </p:nvPr>
        </p:nvSpPr>
        <p:spPr>
          <a:xfrm>
            <a:off x="304800" y="6409944"/>
            <a:ext cx="3581400" cy="365760"/>
          </a:xfrm>
        </p:spPr>
        <p:txBody>
          <a:bodyPr/>
          <a:lstStyle/>
          <a:p>
            <a:endParaRPr lang="fr-BE"/>
          </a:p>
        </p:txBody>
      </p:sp>
      <p:sp>
        <p:nvSpPr>
          <p:cNvPr id="15" name="Connecteur droit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Espace réservé du contenu 23"/>
          <p:cNvSpPr>
            <a:spLocks noGrp="1"/>
          </p:cNvSpPr>
          <p:nvPr>
            <p:ph sz="quarter" idx="2"/>
          </p:nvPr>
        </p:nvSpPr>
        <p:spPr>
          <a:xfrm>
            <a:off x="301752" y="2471383"/>
            <a:ext cx="4041648" cy="3818404"/>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6" name="Espace réservé du contenu 25"/>
          <p:cNvSpPr>
            <a:spLocks noGrp="1"/>
          </p:cNvSpPr>
          <p:nvPr>
            <p:ph sz="quarter" idx="4"/>
          </p:nvPr>
        </p:nvSpPr>
        <p:spPr>
          <a:xfrm>
            <a:off x="4800600" y="2471383"/>
            <a:ext cx="4038600" cy="3822192"/>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5" name="Ellipse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Ellipse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Espace réservé du numéro de diapositive 8"/>
          <p:cNvSpPr>
            <a:spLocks noGrp="1"/>
          </p:cNvSpPr>
          <p:nvPr>
            <p:ph type="sldNum" sz="quarter" idx="12"/>
          </p:nvPr>
        </p:nvSpPr>
        <p:spPr>
          <a:xfrm>
            <a:off x="4343400" y="1042416"/>
            <a:ext cx="457200" cy="441325"/>
          </a:xfrm>
        </p:spPr>
        <p:txBody>
          <a:bodyPr/>
          <a:lstStyle>
            <a:lvl1pPr algn="ctr">
              <a:defRPr/>
            </a:lvl1pPr>
          </a:lstStyle>
          <a:p>
            <a:fld id="{CF4668DC-857F-487D-BFFA-8C0CA5037977}" type="slidenum">
              <a:rPr lang="fr-BE" smtClean="0"/>
              <a:t>‹N°›</a:t>
            </a:fld>
            <a:endParaRPr lang="fr-BE"/>
          </a:p>
        </p:txBody>
      </p:sp>
      <p:sp>
        <p:nvSpPr>
          <p:cNvPr id="23" name="Titre 22"/>
          <p:cNvSpPr>
            <a:spLocks noGrp="1"/>
          </p:cNvSpPr>
          <p:nvPr>
            <p:ph type="title"/>
          </p:nvPr>
        </p:nvSpPr>
        <p:spPr/>
        <p:txBody>
          <a:bodyPr rtlCol="0" anchor="b" anchorCtr="0"/>
          <a:lstStyle/>
          <a:p>
            <a:r>
              <a:rPr kumimoji="0" lang="fr-FR" smtClean="0"/>
              <a:t>Modifiez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e la date 2"/>
          <p:cNvSpPr>
            <a:spLocks noGrp="1"/>
          </p:cNvSpPr>
          <p:nvPr>
            <p:ph type="dt" sz="half" idx="10"/>
          </p:nvPr>
        </p:nvSpPr>
        <p:spPr/>
        <p:txBody>
          <a:bodyPr/>
          <a:lstStyle/>
          <a:p>
            <a:fld id="{AA309A6D-C09C-4548-B29A-6CF363A7E532}" type="datetimeFigureOut">
              <a:rPr lang="fr-FR" smtClean="0"/>
              <a:t>22/09/2017</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a:xfrm>
            <a:off x="4343400" y="1036020"/>
            <a:ext cx="457200" cy="441325"/>
          </a:xfrm>
        </p:spPr>
        <p:txBody>
          <a:bodyPr/>
          <a:lstStyle/>
          <a:p>
            <a:fld id="{CF4668DC-857F-487D-BFFA-8C0CA5037977}" type="slidenum">
              <a:rPr lang="fr-BE" smtClean="0"/>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Espace réservé de la date 1"/>
          <p:cNvSpPr>
            <a:spLocks noGrp="1"/>
          </p:cNvSpPr>
          <p:nvPr>
            <p:ph type="dt" sz="half" idx="10"/>
          </p:nvPr>
        </p:nvSpPr>
        <p:spPr/>
        <p:txBody>
          <a:bodyPr/>
          <a:lstStyle/>
          <a:p>
            <a:fld id="{AA309A6D-C09C-4548-B29A-6CF363A7E532}" type="datetimeFigureOut">
              <a:rPr lang="fr-FR" smtClean="0"/>
              <a:t>22/09/2017</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a:xfrm>
            <a:off x="4267200" y="6324600"/>
            <a:ext cx="609600" cy="441324"/>
          </a:xfrm>
        </p:spPr>
        <p:txBody>
          <a:bodyPr/>
          <a:lstStyle>
            <a:lvl1pPr>
              <a:defRPr>
                <a:solidFill>
                  <a:srgbClr val="FFFFFF"/>
                </a:solidFill>
              </a:defRPr>
            </a:lvl1pPr>
          </a:lstStyle>
          <a:p>
            <a:fld id="{CF4668DC-857F-487D-BFFA-8C0CA5037977}" type="slidenum">
              <a:rPr lang="fr-BE" smtClean="0"/>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fr-FR" smtClean="0"/>
              <a:t>Modifiez le style du titre</a:t>
            </a:r>
            <a:endParaRPr kumimoji="0" lang="en-US"/>
          </a:p>
        </p:txBody>
      </p:sp>
      <p:sp>
        <p:nvSpPr>
          <p:cNvPr id="3" name="Espace réservé du texte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fr-FR" smtClean="0"/>
              <a:t>Modifiez les styles du texte du masque</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Connecteur droit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Espace réservé du contenu 19"/>
          <p:cNvSpPr>
            <a:spLocks noGrp="1"/>
          </p:cNvSpPr>
          <p:nvPr>
            <p:ph sz="quarter" idx="1"/>
          </p:nvPr>
        </p:nvSpPr>
        <p:spPr>
          <a:xfrm>
            <a:off x="3124200" y="685800"/>
            <a:ext cx="5638800" cy="54102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0" name="Ellipse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Ellipse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Espace réservé du numéro de diapositive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CF4668DC-857F-487D-BFFA-8C0CA5037977}" type="slidenum">
              <a:rPr lang="fr-BE" smtClean="0"/>
              <a:t>‹N°›</a:t>
            </a:fld>
            <a:endParaRPr lang="fr-BE"/>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Espace réservé de la date 4"/>
          <p:cNvSpPr>
            <a:spLocks noGrp="1"/>
          </p:cNvSpPr>
          <p:nvPr>
            <p:ph type="dt" sz="half" idx="10"/>
          </p:nvPr>
        </p:nvSpPr>
        <p:spPr/>
        <p:txBody>
          <a:bodyPr/>
          <a:lstStyle/>
          <a:p>
            <a:fld id="{AA309A6D-C09C-4548-B29A-6CF363A7E532}" type="datetimeFigureOut">
              <a:rPr lang="fr-FR" smtClean="0"/>
              <a:t>22/09/2017</a:t>
            </a:fld>
            <a:endParaRPr lang="fr-BE"/>
          </a:p>
        </p:txBody>
      </p:sp>
      <p:sp>
        <p:nvSpPr>
          <p:cNvPr id="6" name="Espace réservé du pied de page 5"/>
          <p:cNvSpPr>
            <a:spLocks noGrp="1"/>
          </p:cNvSpPr>
          <p:nvPr>
            <p:ph type="ftr" sz="quarter" idx="11"/>
          </p:nvPr>
        </p:nvSpPr>
        <p:spPr>
          <a:xfrm>
            <a:off x="301752" y="6410848"/>
            <a:ext cx="3383280" cy="365760"/>
          </a:xfrm>
        </p:spPr>
        <p:txBody>
          <a:bodyPr/>
          <a:lstStyle/>
          <a:p>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1" name="Connecteur droit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Ellipse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Ellipse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Espace réservé du numéro de diapositive 6"/>
          <p:cNvSpPr>
            <a:spLocks noGrp="1"/>
          </p:cNvSpPr>
          <p:nvPr>
            <p:ph type="sldNum" sz="quarter" idx="12"/>
          </p:nvPr>
        </p:nvSpPr>
        <p:spPr>
          <a:xfrm>
            <a:off x="1371600" y="312738"/>
            <a:ext cx="457200" cy="441325"/>
          </a:xfrm>
        </p:spPr>
        <p:txBody>
          <a:bodyPr/>
          <a:lstStyle/>
          <a:p>
            <a:fld id="{CF4668DC-857F-487D-BFFA-8C0CA5037977}" type="slidenum">
              <a:rPr lang="fr-BE" smtClean="0"/>
              <a:t>‹N°›</a:t>
            </a:fld>
            <a:endParaRPr lang="fr-BE"/>
          </a:p>
        </p:txBody>
      </p:sp>
      <p:sp>
        <p:nvSpPr>
          <p:cNvPr id="2" name="Titr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fr-FR" smtClean="0"/>
              <a:t>Modifiez le style du titre</a:t>
            </a:r>
            <a:endParaRPr kumimoji="0" lang="en-US"/>
          </a:p>
        </p:txBody>
      </p:sp>
      <p:sp>
        <p:nvSpPr>
          <p:cNvPr id="3" name="Espace réservé pour une image  2"/>
          <p:cNvSpPr>
            <a:spLocks noGrp="1"/>
          </p:cNvSpPr>
          <p:nvPr>
            <p:ph type="pic" idx="1"/>
          </p:nvPr>
        </p:nvSpPr>
        <p:spPr>
          <a:xfrm>
            <a:off x="3000375" y="609600"/>
            <a:ext cx="5867400" cy="4267200"/>
          </a:xfrm>
        </p:spPr>
        <p:txBody>
          <a:bodyPr/>
          <a:lstStyle>
            <a:lvl1pPr marL="0" indent="0">
              <a:buNone/>
              <a:defRPr sz="3200"/>
            </a:lvl1pPr>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fr-FR" smtClean="0"/>
              <a:t>Modifiez les styles du texte du masque</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Espace réservé de la date 4"/>
          <p:cNvSpPr>
            <a:spLocks noGrp="1"/>
          </p:cNvSpPr>
          <p:nvPr>
            <p:ph type="dt" sz="half" idx="10"/>
          </p:nvPr>
        </p:nvSpPr>
        <p:spPr>
          <a:xfrm>
            <a:off x="5788152" y="6404984"/>
            <a:ext cx="3044952" cy="365760"/>
          </a:xfrm>
        </p:spPr>
        <p:txBody>
          <a:bodyPr/>
          <a:lstStyle/>
          <a:p>
            <a:fld id="{AA309A6D-C09C-4548-B29A-6CF363A7E532}" type="datetimeFigureOut">
              <a:rPr lang="fr-FR" smtClean="0"/>
              <a:t>22/09/2017</a:t>
            </a:fld>
            <a:endParaRPr lang="fr-BE"/>
          </a:p>
        </p:txBody>
      </p:sp>
      <p:sp>
        <p:nvSpPr>
          <p:cNvPr id="6" name="Espace réservé du pied de page 5"/>
          <p:cNvSpPr>
            <a:spLocks noGrp="1"/>
          </p:cNvSpPr>
          <p:nvPr>
            <p:ph type="ftr" sz="quarter" idx="11"/>
          </p:nvPr>
        </p:nvSpPr>
        <p:spPr>
          <a:xfrm>
            <a:off x="301752" y="6410848"/>
            <a:ext cx="3584448" cy="365760"/>
          </a:xfrm>
        </p:spPr>
        <p:txBody>
          <a:bodyPr/>
          <a:lstStyle/>
          <a:p>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Espace réservé de la date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AA309A6D-C09C-4548-B29A-6CF363A7E532}" type="datetimeFigureOut">
              <a:rPr lang="fr-FR" smtClean="0"/>
              <a:t>22/09/2017</a:t>
            </a:fld>
            <a:endParaRPr lang="fr-BE"/>
          </a:p>
        </p:txBody>
      </p:sp>
      <p:sp>
        <p:nvSpPr>
          <p:cNvPr id="3" name="Espace réservé du pied de page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fr-BE"/>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Connecteur droit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Ellipse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Ellipse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space réservé du numéro de diapositive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CF4668DC-857F-487D-BFFA-8C0CA5037977}" type="slidenum">
              <a:rPr lang="fr-BE" smtClean="0"/>
              <a:t>‹N°›</a:t>
            </a:fld>
            <a:endParaRPr lang="fr-BE"/>
          </a:p>
        </p:txBody>
      </p:sp>
      <p:sp>
        <p:nvSpPr>
          <p:cNvPr id="22" name="Espace réservé du titre 21"/>
          <p:cNvSpPr>
            <a:spLocks noGrp="1"/>
          </p:cNvSpPr>
          <p:nvPr>
            <p:ph type="title"/>
          </p:nvPr>
        </p:nvSpPr>
        <p:spPr>
          <a:xfrm>
            <a:off x="301752" y="228600"/>
            <a:ext cx="8534400" cy="758952"/>
          </a:xfrm>
          <a:prstGeom prst="rect">
            <a:avLst/>
          </a:prstGeom>
        </p:spPr>
        <p:txBody>
          <a:bodyPr vert="horz" anchor="b">
            <a:normAutofit/>
          </a:bodyPr>
          <a:lstStyle/>
          <a:p>
            <a:r>
              <a:rPr kumimoji="0" lang="fr-FR" smtClean="0"/>
              <a:t>Modifiez le style du titre</a:t>
            </a:r>
            <a:endParaRPr kumimoji="0" lang="en-US"/>
          </a:p>
        </p:txBody>
      </p:sp>
      <p:sp>
        <p:nvSpPr>
          <p:cNvPr id="13" name="Espace réservé du texte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4" name="Espace réservé de la date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9/22/2017</a:t>
            </a:fld>
            <a:endParaRPr lang="en-US"/>
          </a:p>
        </p:txBody>
      </p:sp>
      <p:sp>
        <p:nvSpPr>
          <p:cNvPr id="3" name="Espace réservé du pied de page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0" name="Connecteur droit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2" name="Ellipse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5" name="Ellipse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3" name="Espace réservé du numéro de diapositive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solidFill>
                  <a:srgbClr val="8CADAE">
                    <a:shade val="75000"/>
                  </a:srgbClr>
                </a:solidFill>
              </a:rPr>
              <a:pPr/>
              <a:t>‹N°›</a:t>
            </a:fld>
            <a:endParaRPr lang="en-US">
              <a:solidFill>
                <a:srgbClr val="8CADAE">
                  <a:shade val="75000"/>
                </a:srgbClr>
              </a:solidFill>
            </a:endParaRPr>
          </a:p>
        </p:txBody>
      </p:sp>
      <p:sp>
        <p:nvSpPr>
          <p:cNvPr id="22" name="Espace réservé du titre 21"/>
          <p:cNvSpPr>
            <a:spLocks noGrp="1"/>
          </p:cNvSpPr>
          <p:nvPr>
            <p:ph type="title"/>
          </p:nvPr>
        </p:nvSpPr>
        <p:spPr>
          <a:xfrm>
            <a:off x="301752" y="228600"/>
            <a:ext cx="8534400" cy="758952"/>
          </a:xfrm>
          <a:prstGeom prst="rect">
            <a:avLst/>
          </a:prstGeom>
        </p:spPr>
        <p:txBody>
          <a:bodyPr vert="horz" anchor="b">
            <a:normAutofit/>
          </a:bodyPr>
          <a:lstStyle/>
          <a:p>
            <a:r>
              <a:rPr kumimoji="0" lang="fr-FR" smtClean="0"/>
              <a:t>Modifiez le style du titre</a:t>
            </a:r>
            <a:endParaRPr kumimoji="0" lang="en-US"/>
          </a:p>
        </p:txBody>
      </p:sp>
      <p:sp>
        <p:nvSpPr>
          <p:cNvPr id="13" name="Espace réservé du texte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Tree>
    <p:extLst>
      <p:ext uri="{BB962C8B-B14F-4D97-AF65-F5344CB8AC3E}">
        <p14:creationId xmlns:p14="http://schemas.microsoft.com/office/powerpoint/2010/main" val="411364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wmf"/><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81.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10.png"/><Relationship Id="rId4" Type="http://schemas.openxmlformats.org/officeDocument/2006/relationships/image" Target="../media/image100.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1.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80.png"/><Relationship Id="rId4" Type="http://schemas.openxmlformats.org/officeDocument/2006/relationships/image" Target="../media/image71.png"/></Relationships>
</file>

<file path=ppt/slides/_rels/slide3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en-US" dirty="0" smtClean="0"/>
              <a:t>Sergey </a:t>
            </a:r>
            <a:r>
              <a:rPr lang="en-US" dirty="0" err="1" smtClean="0"/>
              <a:t>Verlan</a:t>
            </a:r>
            <a:endParaRPr lang="en-US" dirty="0" smtClean="0"/>
          </a:p>
          <a:p>
            <a:r>
              <a:rPr lang="en-US" sz="1000" dirty="0" smtClean="0"/>
              <a:t>University of Paris </a:t>
            </a:r>
            <a:r>
              <a:rPr lang="en-US" sz="1000" dirty="0" err="1" smtClean="0"/>
              <a:t>EsT</a:t>
            </a:r>
            <a:endParaRPr lang="en-US" sz="1000" dirty="0" smtClean="0"/>
          </a:p>
        </p:txBody>
      </p:sp>
      <p:sp>
        <p:nvSpPr>
          <p:cNvPr id="2" name="Titre 1"/>
          <p:cNvSpPr>
            <a:spLocks noGrp="1"/>
          </p:cNvSpPr>
          <p:nvPr>
            <p:ph type="ctrTitle"/>
          </p:nvPr>
        </p:nvSpPr>
        <p:spPr/>
        <p:txBody>
          <a:bodyPr>
            <a:normAutofit fontScale="90000"/>
          </a:bodyPr>
          <a:lstStyle/>
          <a:p>
            <a:r>
              <a:rPr lang="en-US" dirty="0"/>
              <a:t>A formal framework for definition and analysis of P systems</a:t>
            </a: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1633" y="3789040"/>
            <a:ext cx="1300733" cy="2455260"/>
          </a:xfrm>
          <a:prstGeom prst="rect">
            <a:avLst/>
          </a:prstGeom>
        </p:spPr>
      </p:pic>
    </p:spTree>
    <p:extLst>
      <p:ext uri="{BB962C8B-B14F-4D97-AF65-F5344CB8AC3E}">
        <p14:creationId xmlns:p14="http://schemas.microsoft.com/office/powerpoint/2010/main" val="22672696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Structure (distributed rewriting)</a:t>
            </a:r>
            <a:endParaRPr lang="en-US" dirty="0"/>
          </a:p>
        </p:txBody>
      </p:sp>
      <p:sp>
        <p:nvSpPr>
          <p:cNvPr id="3" name="Espace réservé du contenu 2"/>
          <p:cNvSpPr>
            <a:spLocks noGrp="1"/>
          </p:cNvSpPr>
          <p:nvPr>
            <p:ph sz="quarter" idx="1"/>
          </p:nvPr>
        </p:nvSpPr>
        <p:spPr/>
        <p:txBody>
          <a:bodyPr/>
          <a:lstStyle/>
          <a:p>
            <a:r>
              <a:rPr lang="en-US" dirty="0" smtClean="0"/>
              <a:t>Appeared due to the needs of biological modelling.</a:t>
            </a:r>
          </a:p>
          <a:p>
            <a:pPr lvl="1"/>
            <a:r>
              <a:rPr lang="en-US" dirty="0" smtClean="0"/>
              <a:t>The chemical operations are spatially located.</a:t>
            </a:r>
          </a:p>
          <a:p>
            <a:r>
              <a:rPr lang="en-US" dirty="0" smtClean="0"/>
              <a:t>Somehow it is a continuation of FLT research on distributed rewriting.</a:t>
            </a:r>
          </a:p>
          <a:p>
            <a:r>
              <a:rPr lang="en-US" dirty="0" smtClean="0"/>
              <a:t>Membrane computing (P systems) explicitly concentrates on the structure (change) and distributed rewriting.</a:t>
            </a:r>
            <a:endParaRPr lang="en-US" dirty="0"/>
          </a:p>
        </p:txBody>
      </p:sp>
      <p:pic>
        <p:nvPicPr>
          <p:cNvPr id="4" name="Picture 4" descr="animal cel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6804248" y="4869160"/>
            <a:ext cx="1962708" cy="16253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387032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fr-FR" dirty="0" smtClean="0"/>
              <a:t>P systems vs Multiset </a:t>
            </a:r>
            <a:r>
              <a:rPr lang="en-US" altLang="fr-FR" dirty="0"/>
              <a:t>rewriting</a:t>
            </a:r>
          </a:p>
        </p:txBody>
      </p:sp>
      <p:grpSp>
        <p:nvGrpSpPr>
          <p:cNvPr id="2" name="Groupe 1"/>
          <p:cNvGrpSpPr/>
          <p:nvPr/>
        </p:nvGrpSpPr>
        <p:grpSpPr>
          <a:xfrm>
            <a:off x="1259632" y="2633484"/>
            <a:ext cx="5833839" cy="3969887"/>
            <a:chOff x="1331913" y="2060575"/>
            <a:chExt cx="6697662" cy="4557713"/>
          </a:xfrm>
        </p:grpSpPr>
        <p:sp>
          <p:nvSpPr>
            <p:cNvPr id="38915" name="AutoShape 3"/>
            <p:cNvSpPr>
              <a:spLocks noChangeArrowheads="1"/>
            </p:cNvSpPr>
            <p:nvPr/>
          </p:nvSpPr>
          <p:spPr bwMode="auto">
            <a:xfrm>
              <a:off x="1331913" y="2565400"/>
              <a:ext cx="6553200" cy="360045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8916" name="AutoShape 4"/>
            <p:cNvSpPr>
              <a:spLocks noChangeArrowheads="1"/>
            </p:cNvSpPr>
            <p:nvPr/>
          </p:nvSpPr>
          <p:spPr bwMode="auto">
            <a:xfrm>
              <a:off x="5003800" y="3141663"/>
              <a:ext cx="2592388" cy="1800225"/>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8917" name="AutoShape 5"/>
            <p:cNvSpPr>
              <a:spLocks noChangeArrowheads="1"/>
            </p:cNvSpPr>
            <p:nvPr/>
          </p:nvSpPr>
          <p:spPr bwMode="auto">
            <a:xfrm>
              <a:off x="1619250" y="4005263"/>
              <a:ext cx="2592388" cy="1800225"/>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8918" name="Text Box 6"/>
            <p:cNvSpPr txBox="1">
              <a:spLocks noChangeArrowheads="1"/>
            </p:cNvSpPr>
            <p:nvPr/>
          </p:nvSpPr>
          <p:spPr bwMode="auto">
            <a:xfrm>
              <a:off x="3400425" y="294005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a:t>a</a:t>
              </a:r>
            </a:p>
          </p:txBody>
        </p:sp>
        <p:sp>
          <p:nvSpPr>
            <p:cNvPr id="38919" name="Text Box 7"/>
            <p:cNvSpPr txBox="1">
              <a:spLocks noChangeArrowheads="1"/>
            </p:cNvSpPr>
            <p:nvPr/>
          </p:nvSpPr>
          <p:spPr bwMode="auto">
            <a:xfrm>
              <a:off x="5992813" y="35163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a:t>b</a:t>
              </a:r>
            </a:p>
          </p:txBody>
        </p:sp>
        <p:sp>
          <p:nvSpPr>
            <p:cNvPr id="38920" name="Text Box 8"/>
            <p:cNvSpPr txBox="1">
              <a:spLocks noChangeArrowheads="1"/>
            </p:cNvSpPr>
            <p:nvPr/>
          </p:nvSpPr>
          <p:spPr bwMode="auto">
            <a:xfrm>
              <a:off x="6208713" y="37322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a:t>b</a:t>
              </a:r>
            </a:p>
          </p:txBody>
        </p:sp>
        <p:sp>
          <p:nvSpPr>
            <p:cNvPr id="38921" name="Text Box 9"/>
            <p:cNvSpPr txBox="1">
              <a:spLocks noChangeArrowheads="1"/>
            </p:cNvSpPr>
            <p:nvPr/>
          </p:nvSpPr>
          <p:spPr bwMode="auto">
            <a:xfrm>
              <a:off x="6424613" y="3429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fr-FR"/>
                <a:t>b</a:t>
              </a:r>
            </a:p>
          </p:txBody>
        </p:sp>
        <p:sp>
          <p:nvSpPr>
            <p:cNvPr id="38922" name="Text Box 10"/>
            <p:cNvSpPr txBox="1">
              <a:spLocks noChangeArrowheads="1"/>
            </p:cNvSpPr>
            <p:nvPr/>
          </p:nvSpPr>
          <p:spPr bwMode="auto">
            <a:xfrm>
              <a:off x="2176463" y="4019550"/>
              <a:ext cx="288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a:t>c</a:t>
              </a:r>
            </a:p>
          </p:txBody>
        </p:sp>
        <p:sp>
          <p:nvSpPr>
            <p:cNvPr id="38923" name="Text Box 11"/>
            <p:cNvSpPr txBox="1">
              <a:spLocks noChangeArrowheads="1"/>
            </p:cNvSpPr>
            <p:nvPr/>
          </p:nvSpPr>
          <p:spPr bwMode="auto">
            <a:xfrm>
              <a:off x="2392363" y="4235450"/>
              <a:ext cx="288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a:t>c</a:t>
              </a:r>
            </a:p>
          </p:txBody>
        </p:sp>
        <p:sp>
          <p:nvSpPr>
            <p:cNvPr id="38924" name="Text Box 12"/>
            <p:cNvSpPr txBox="1">
              <a:spLocks noChangeArrowheads="1"/>
            </p:cNvSpPr>
            <p:nvPr/>
          </p:nvSpPr>
          <p:spPr bwMode="auto">
            <a:xfrm>
              <a:off x="2987675" y="4221163"/>
              <a:ext cx="2889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a:t>c</a:t>
              </a:r>
            </a:p>
          </p:txBody>
        </p:sp>
        <p:sp>
          <p:nvSpPr>
            <p:cNvPr id="38925" name="Text Box 13"/>
            <p:cNvSpPr txBox="1">
              <a:spLocks noChangeArrowheads="1"/>
            </p:cNvSpPr>
            <p:nvPr/>
          </p:nvSpPr>
          <p:spPr bwMode="auto">
            <a:xfrm>
              <a:off x="5416550" y="5027613"/>
              <a:ext cx="795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a:t>a-&gt;a</a:t>
              </a:r>
              <a:r>
                <a:rPr lang="en-US" altLang="fr-FR" baseline="-25000"/>
                <a:t>in</a:t>
              </a:r>
            </a:p>
          </p:txBody>
        </p:sp>
        <p:sp>
          <p:nvSpPr>
            <p:cNvPr id="38926" name="Text Box 14"/>
            <p:cNvSpPr txBox="1">
              <a:spLocks noChangeArrowheads="1"/>
            </p:cNvSpPr>
            <p:nvPr/>
          </p:nvSpPr>
          <p:spPr bwMode="auto">
            <a:xfrm>
              <a:off x="2247900" y="5100638"/>
              <a:ext cx="17097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a:t>ac-&gt;a</a:t>
              </a:r>
              <a:r>
                <a:rPr lang="en-US" altLang="fr-FR" baseline="-25000"/>
                <a:t>out</a:t>
              </a:r>
              <a:r>
                <a:rPr lang="en-US" altLang="fr-FR"/>
                <a:t>C</a:t>
              </a:r>
              <a:r>
                <a:rPr lang="en-US" altLang="fr-FR" baseline="-25000"/>
                <a:t>out</a:t>
              </a:r>
              <a:r>
                <a:rPr lang="en-US" altLang="fr-FR"/>
                <a:t>C</a:t>
              </a:r>
              <a:r>
                <a:rPr lang="en-US" altLang="fr-FR" baseline="-25000"/>
                <a:t>out</a:t>
              </a:r>
            </a:p>
          </p:txBody>
        </p:sp>
        <p:sp>
          <p:nvSpPr>
            <p:cNvPr id="38927" name="Text Box 15"/>
            <p:cNvSpPr txBox="1">
              <a:spLocks noChangeArrowheads="1"/>
            </p:cNvSpPr>
            <p:nvPr/>
          </p:nvSpPr>
          <p:spPr bwMode="auto">
            <a:xfrm>
              <a:off x="5219700" y="4365625"/>
              <a:ext cx="17287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a:t>ab-&gt;a</a:t>
              </a:r>
              <a:r>
                <a:rPr lang="en-US" altLang="fr-FR" baseline="-25000"/>
                <a:t>out</a:t>
              </a:r>
              <a:r>
                <a:rPr lang="en-US" altLang="fr-FR"/>
                <a:t>B</a:t>
              </a:r>
              <a:r>
                <a:rPr lang="en-US" altLang="fr-FR" baseline="-25000"/>
                <a:t>out</a:t>
              </a:r>
              <a:r>
                <a:rPr lang="en-US" altLang="fr-FR"/>
                <a:t>B</a:t>
              </a:r>
              <a:r>
                <a:rPr lang="en-US" altLang="fr-FR" baseline="-25000"/>
                <a:t>out</a:t>
              </a:r>
            </a:p>
          </p:txBody>
        </p:sp>
        <p:sp>
          <p:nvSpPr>
            <p:cNvPr id="38928" name="Text Box 16"/>
            <p:cNvSpPr txBox="1">
              <a:spLocks noChangeArrowheads="1"/>
            </p:cNvSpPr>
            <p:nvPr/>
          </p:nvSpPr>
          <p:spPr bwMode="auto">
            <a:xfrm>
              <a:off x="5580063" y="5516563"/>
              <a:ext cx="8937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a:t>a-&gt;a</a:t>
              </a:r>
              <a:r>
                <a:rPr lang="en-US" altLang="fr-FR" baseline="-25000"/>
                <a:t>out</a:t>
              </a:r>
            </a:p>
          </p:txBody>
        </p:sp>
        <p:sp>
          <p:nvSpPr>
            <p:cNvPr id="38929" name="Text Box 17"/>
            <p:cNvSpPr txBox="1">
              <a:spLocks noChangeArrowheads="1"/>
            </p:cNvSpPr>
            <p:nvPr/>
          </p:nvSpPr>
          <p:spPr bwMode="auto">
            <a:xfrm>
              <a:off x="2771775" y="4005263"/>
              <a:ext cx="2889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a:t>c</a:t>
              </a:r>
            </a:p>
          </p:txBody>
        </p:sp>
        <p:sp>
          <p:nvSpPr>
            <p:cNvPr id="38933" name="Text Box 21"/>
            <p:cNvSpPr txBox="1">
              <a:spLocks noChangeArrowheads="1"/>
            </p:cNvSpPr>
            <p:nvPr/>
          </p:nvSpPr>
          <p:spPr bwMode="auto">
            <a:xfrm>
              <a:off x="1908175" y="2060575"/>
              <a:ext cx="8397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a:t>a</a:t>
              </a:r>
              <a:r>
                <a:rPr lang="en-US" altLang="fr-FR" baseline="-25000"/>
                <a:t>1</a:t>
              </a:r>
              <a:r>
                <a:rPr lang="en-US" altLang="fr-FR"/>
                <a:t>-&gt;a</a:t>
              </a:r>
              <a:r>
                <a:rPr lang="en-US" altLang="fr-FR" baseline="-25000"/>
                <a:t>2</a:t>
              </a:r>
              <a:endParaRPr lang="fr-FR" altLang="fr-FR" baseline="-25000"/>
            </a:p>
          </p:txBody>
        </p:sp>
        <p:sp>
          <p:nvSpPr>
            <p:cNvPr id="38934" name="Text Box 22"/>
            <p:cNvSpPr txBox="1">
              <a:spLocks noChangeArrowheads="1"/>
            </p:cNvSpPr>
            <p:nvPr/>
          </p:nvSpPr>
          <p:spPr bwMode="auto">
            <a:xfrm>
              <a:off x="7720013" y="5964238"/>
              <a:ext cx="3095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a:t>1</a:t>
              </a:r>
              <a:endParaRPr lang="fr-FR" altLang="fr-FR"/>
            </a:p>
          </p:txBody>
        </p:sp>
        <p:sp>
          <p:nvSpPr>
            <p:cNvPr id="38935" name="Text Box 23"/>
            <p:cNvSpPr txBox="1">
              <a:spLocks noChangeArrowheads="1"/>
            </p:cNvSpPr>
            <p:nvPr/>
          </p:nvSpPr>
          <p:spPr bwMode="auto">
            <a:xfrm>
              <a:off x="4119563" y="5603875"/>
              <a:ext cx="3095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a:t>2</a:t>
              </a:r>
              <a:endParaRPr lang="fr-FR" altLang="fr-FR"/>
            </a:p>
          </p:txBody>
        </p:sp>
        <p:sp>
          <p:nvSpPr>
            <p:cNvPr id="38936" name="Text Box 24"/>
            <p:cNvSpPr txBox="1">
              <a:spLocks noChangeArrowheads="1"/>
            </p:cNvSpPr>
            <p:nvPr/>
          </p:nvSpPr>
          <p:spPr bwMode="auto">
            <a:xfrm>
              <a:off x="7432675" y="4884738"/>
              <a:ext cx="3095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a:t>3</a:t>
              </a:r>
              <a:endParaRPr lang="fr-FR" altLang="fr-FR"/>
            </a:p>
          </p:txBody>
        </p:sp>
        <p:sp>
          <p:nvSpPr>
            <p:cNvPr id="38937" name="Text Box 25"/>
            <p:cNvSpPr txBox="1">
              <a:spLocks noChangeArrowheads="1"/>
            </p:cNvSpPr>
            <p:nvPr/>
          </p:nvSpPr>
          <p:spPr bwMode="auto">
            <a:xfrm>
              <a:off x="2987675" y="2060575"/>
              <a:ext cx="8397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a:t>a</a:t>
              </a:r>
              <a:r>
                <a:rPr lang="en-US" altLang="fr-FR" baseline="-25000"/>
                <a:t>1</a:t>
              </a:r>
              <a:r>
                <a:rPr lang="en-US" altLang="fr-FR"/>
                <a:t>-&gt;a</a:t>
              </a:r>
              <a:r>
                <a:rPr lang="en-US" altLang="fr-FR" baseline="-25000"/>
                <a:t>3</a:t>
              </a:r>
              <a:endParaRPr lang="fr-FR" altLang="fr-FR" baseline="-25000"/>
            </a:p>
          </p:txBody>
        </p:sp>
        <p:sp>
          <p:nvSpPr>
            <p:cNvPr id="38938" name="Text Box 26"/>
            <p:cNvSpPr txBox="1">
              <a:spLocks noChangeArrowheads="1"/>
            </p:cNvSpPr>
            <p:nvPr/>
          </p:nvSpPr>
          <p:spPr bwMode="auto">
            <a:xfrm>
              <a:off x="4284663" y="2060575"/>
              <a:ext cx="14652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a:t>a</a:t>
              </a:r>
              <a:r>
                <a:rPr lang="en-US" altLang="fr-FR" baseline="-25000"/>
                <a:t>2</a:t>
              </a:r>
              <a:r>
                <a:rPr lang="en-US" altLang="fr-FR"/>
                <a:t>c</a:t>
              </a:r>
              <a:r>
                <a:rPr lang="en-US" altLang="fr-FR" baseline="-25000"/>
                <a:t>2</a:t>
              </a:r>
              <a:r>
                <a:rPr lang="en-US" altLang="fr-FR"/>
                <a:t>-&gt;a</a:t>
              </a:r>
              <a:r>
                <a:rPr lang="en-US" altLang="fr-FR" baseline="-25000"/>
                <a:t>1</a:t>
              </a:r>
              <a:r>
                <a:rPr lang="en-US" altLang="fr-FR"/>
                <a:t>C</a:t>
              </a:r>
              <a:r>
                <a:rPr lang="en-US" altLang="fr-FR" baseline="-25000"/>
                <a:t>1</a:t>
              </a:r>
              <a:r>
                <a:rPr lang="en-US" altLang="fr-FR"/>
                <a:t>C</a:t>
              </a:r>
              <a:r>
                <a:rPr lang="en-US" altLang="fr-FR" baseline="-25000"/>
                <a:t>1</a:t>
              </a:r>
              <a:endParaRPr lang="fr-FR" altLang="fr-FR" baseline="-25000"/>
            </a:p>
          </p:txBody>
        </p:sp>
        <p:sp>
          <p:nvSpPr>
            <p:cNvPr id="38939" name="Text Box 27"/>
            <p:cNvSpPr txBox="1">
              <a:spLocks noChangeArrowheads="1"/>
            </p:cNvSpPr>
            <p:nvPr/>
          </p:nvSpPr>
          <p:spPr bwMode="auto">
            <a:xfrm>
              <a:off x="6516688" y="2133600"/>
              <a:ext cx="1484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a:t>a</a:t>
              </a:r>
              <a:r>
                <a:rPr lang="en-US" altLang="fr-FR" baseline="-25000"/>
                <a:t>3</a:t>
              </a:r>
              <a:r>
                <a:rPr lang="en-US" altLang="fr-FR"/>
                <a:t>b</a:t>
              </a:r>
              <a:r>
                <a:rPr lang="en-US" altLang="fr-FR" baseline="-25000"/>
                <a:t>3</a:t>
              </a:r>
              <a:r>
                <a:rPr lang="en-US" altLang="fr-FR"/>
                <a:t>-&gt;a</a:t>
              </a:r>
              <a:r>
                <a:rPr lang="en-US" altLang="fr-FR" baseline="-25000"/>
                <a:t>1</a:t>
              </a:r>
              <a:r>
                <a:rPr lang="en-US" altLang="fr-FR"/>
                <a:t>B</a:t>
              </a:r>
              <a:r>
                <a:rPr lang="en-US" altLang="fr-FR" baseline="-25000"/>
                <a:t>1</a:t>
              </a:r>
              <a:r>
                <a:rPr lang="en-US" altLang="fr-FR"/>
                <a:t>B</a:t>
              </a:r>
              <a:r>
                <a:rPr lang="en-US" altLang="fr-FR" baseline="-25000"/>
                <a:t>1</a:t>
              </a:r>
              <a:endParaRPr lang="fr-FR" altLang="fr-FR" baseline="-25000"/>
            </a:p>
          </p:txBody>
        </p:sp>
        <p:sp>
          <p:nvSpPr>
            <p:cNvPr id="38940" name="Text Box 28"/>
            <p:cNvSpPr txBox="1">
              <a:spLocks noChangeArrowheads="1"/>
            </p:cNvSpPr>
            <p:nvPr/>
          </p:nvSpPr>
          <p:spPr bwMode="auto">
            <a:xfrm>
              <a:off x="1527175" y="6251575"/>
              <a:ext cx="2651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a:t>Initially: a</a:t>
              </a:r>
              <a:r>
                <a:rPr lang="en-US" altLang="fr-FR" baseline="-25000"/>
                <a:t>1</a:t>
              </a:r>
              <a:r>
                <a:rPr lang="en-US" altLang="fr-FR"/>
                <a:t>c</a:t>
              </a:r>
              <a:r>
                <a:rPr lang="en-US" altLang="fr-FR" baseline="-25000"/>
                <a:t>2</a:t>
              </a:r>
              <a:r>
                <a:rPr lang="en-US" altLang="fr-FR"/>
                <a:t>c</a:t>
              </a:r>
              <a:r>
                <a:rPr lang="en-US" altLang="fr-FR" baseline="-25000"/>
                <a:t>2</a:t>
              </a:r>
              <a:r>
                <a:rPr lang="en-US" altLang="fr-FR"/>
                <a:t>c</a:t>
              </a:r>
              <a:r>
                <a:rPr lang="en-US" altLang="fr-FR" baseline="-25000"/>
                <a:t>2</a:t>
              </a:r>
              <a:r>
                <a:rPr lang="en-US" altLang="fr-FR"/>
                <a:t>c</a:t>
              </a:r>
              <a:r>
                <a:rPr lang="en-US" altLang="fr-FR" baseline="-25000"/>
                <a:t>2</a:t>
              </a:r>
              <a:r>
                <a:rPr lang="en-US" altLang="fr-FR"/>
                <a:t>b</a:t>
              </a:r>
              <a:r>
                <a:rPr lang="en-US" altLang="fr-FR" baseline="-25000"/>
                <a:t>3</a:t>
              </a:r>
              <a:r>
                <a:rPr lang="en-US" altLang="fr-FR"/>
                <a:t>b</a:t>
              </a:r>
              <a:r>
                <a:rPr lang="en-US" altLang="fr-FR" baseline="-25000"/>
                <a:t>3</a:t>
              </a:r>
              <a:r>
                <a:rPr lang="en-US" altLang="fr-FR"/>
                <a:t>b</a:t>
              </a:r>
              <a:r>
                <a:rPr lang="en-US" altLang="fr-FR" baseline="-25000"/>
                <a:t>3</a:t>
              </a:r>
              <a:endParaRPr lang="fr-FR" altLang="fr-FR" baseline="-25000"/>
            </a:p>
          </p:txBody>
        </p:sp>
      </p:grpSp>
      <p:sp>
        <p:nvSpPr>
          <p:cNvPr id="26" name="Rectangle 3"/>
          <p:cNvSpPr txBox="1">
            <a:spLocks noChangeArrowheads="1"/>
          </p:cNvSpPr>
          <p:nvPr/>
        </p:nvSpPr>
        <p:spPr>
          <a:xfrm>
            <a:off x="301752" y="1527048"/>
            <a:ext cx="8503920" cy="4572000"/>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fontAlgn="auto">
              <a:spcAft>
                <a:spcPts val="0"/>
              </a:spcAft>
            </a:pPr>
            <a:r>
              <a:rPr lang="en-US" altLang="fr-FR" sz="2000" dirty="0" smtClean="0"/>
              <a:t>Every (static) P system is a multiset rewriting system!</a:t>
            </a:r>
          </a:p>
          <a:p>
            <a:pPr fontAlgn="auto">
              <a:spcAft>
                <a:spcPts val="0"/>
              </a:spcAft>
            </a:pPr>
            <a:r>
              <a:rPr lang="en-US" altLang="fr-FR" sz="2000" dirty="0" smtClean="0"/>
              <a:t>The (flattening) transformation may be done by associating the membrane number to the objects and transforming rules accordingly. </a:t>
            </a:r>
            <a:endParaRPr lang="fr-FR" altLang="fr-FR" sz="2000" dirty="0"/>
          </a:p>
        </p:txBody>
      </p:sp>
    </p:spTree>
    <p:extLst>
      <p:ext uri="{BB962C8B-B14F-4D97-AF65-F5344CB8AC3E}">
        <p14:creationId xmlns:p14="http://schemas.microsoft.com/office/powerpoint/2010/main" val="853684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2000"/>
                                        <p:tgtEl>
                                          <p:spTgt spid="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xEl>
                                              <p:pRg st="1" end="1"/>
                                            </p:txEl>
                                          </p:spTgt>
                                        </p:tgtEl>
                                        <p:attrNameLst>
                                          <p:attrName>style.visibility</p:attrName>
                                        </p:attrNameLst>
                                      </p:cBhvr>
                                      <p:to>
                                        <p:strVal val="visible"/>
                                      </p:to>
                                    </p:set>
                                    <p:animEffect transition="in" filter="fade">
                                      <p:cBhvr>
                                        <p:cTn id="12" dur="2000"/>
                                        <p:tgtEl>
                                          <p:spTgt spid="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randombar(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Why then use P systems?</a:t>
            </a:r>
            <a:endParaRPr lang="en-US" dirty="0"/>
          </a:p>
        </p:txBody>
      </p:sp>
      <p:sp>
        <p:nvSpPr>
          <p:cNvPr id="3" name="Espace réservé du contenu 2"/>
          <p:cNvSpPr>
            <a:spLocks noGrp="1"/>
          </p:cNvSpPr>
          <p:nvPr>
            <p:ph sz="quarter" idx="1"/>
          </p:nvPr>
        </p:nvSpPr>
        <p:spPr/>
        <p:txBody>
          <a:bodyPr/>
          <a:lstStyle/>
          <a:p>
            <a:r>
              <a:rPr lang="en-US" dirty="0" smtClean="0"/>
              <a:t>As previously said any </a:t>
            </a:r>
            <a:r>
              <a:rPr lang="en-US" dirty="0"/>
              <a:t>variant of static P systems can be seen as multiset </a:t>
            </a:r>
            <a:r>
              <a:rPr lang="en-US" dirty="0" smtClean="0"/>
              <a:t>rewriting.</a:t>
            </a:r>
          </a:p>
          <a:p>
            <a:r>
              <a:rPr lang="en-US" dirty="0" smtClean="0"/>
              <a:t>However</a:t>
            </a:r>
            <a:r>
              <a:rPr lang="en-US" dirty="0"/>
              <a:t>, considering a P system like a multiset rewriting loses the important structural information.</a:t>
            </a:r>
          </a:p>
          <a:p>
            <a:pPr lvl="1"/>
            <a:r>
              <a:rPr lang="en-US" dirty="0"/>
              <a:t>Example: try to figure out what happens in this system:</a:t>
            </a:r>
            <a:br>
              <a:rPr lang="en-US" dirty="0"/>
            </a:br>
            <a:r>
              <a:rPr lang="en-US" dirty="0"/>
              <a:t>a</a:t>
            </a:r>
            <a:r>
              <a:rPr lang="en-US" baseline="-25000" dirty="0"/>
              <a:t>1</a:t>
            </a:r>
            <a:r>
              <a:rPr lang="en-US" dirty="0"/>
              <a:t>b</a:t>
            </a:r>
            <a:r>
              <a:rPr lang="en-US" baseline="-25000" dirty="0"/>
              <a:t>2</a:t>
            </a:r>
            <a:r>
              <a:rPr lang="en-US" dirty="0">
                <a:sym typeface="Wingdings" pitchFamily="2" charset="2"/>
              </a:rPr>
              <a:t>a</a:t>
            </a:r>
            <a:r>
              <a:rPr lang="en-US" baseline="-25000" dirty="0">
                <a:sym typeface="Wingdings" pitchFamily="2" charset="2"/>
              </a:rPr>
              <a:t>2</a:t>
            </a:r>
            <a:r>
              <a:rPr lang="en-US" dirty="0">
                <a:sym typeface="Wingdings" pitchFamily="2" charset="2"/>
              </a:rPr>
              <a:t>b</a:t>
            </a:r>
            <a:r>
              <a:rPr lang="en-US" baseline="-25000" dirty="0">
                <a:sym typeface="Wingdings" pitchFamily="2" charset="2"/>
              </a:rPr>
              <a:t>1</a:t>
            </a:r>
            <a:r>
              <a:rPr lang="en-US" dirty="0">
                <a:sym typeface="Wingdings" pitchFamily="2" charset="2"/>
              </a:rPr>
              <a:t>,</a:t>
            </a:r>
            <a:r>
              <a:rPr lang="en-US" baseline="-25000" dirty="0">
                <a:sym typeface="Wingdings" pitchFamily="2" charset="2"/>
              </a:rPr>
              <a:t>  </a:t>
            </a:r>
            <a:r>
              <a:rPr lang="en-US" dirty="0"/>
              <a:t>a</a:t>
            </a:r>
            <a:r>
              <a:rPr lang="en-US" baseline="-25000" dirty="0"/>
              <a:t>1</a:t>
            </a:r>
            <a:r>
              <a:rPr lang="en-US" dirty="0"/>
              <a:t>c</a:t>
            </a:r>
            <a:r>
              <a:rPr lang="en-US" baseline="-25000" dirty="0"/>
              <a:t>2</a:t>
            </a:r>
            <a:r>
              <a:rPr lang="en-US" dirty="0">
                <a:sym typeface="Wingdings" pitchFamily="2" charset="2"/>
              </a:rPr>
              <a:t>a</a:t>
            </a:r>
            <a:r>
              <a:rPr lang="en-US" baseline="-25000" dirty="0">
                <a:sym typeface="Wingdings" pitchFamily="2" charset="2"/>
              </a:rPr>
              <a:t>2</a:t>
            </a:r>
            <a:r>
              <a:rPr lang="en-US" dirty="0">
                <a:sym typeface="Wingdings" pitchFamily="2" charset="2"/>
              </a:rPr>
              <a:t>c</a:t>
            </a:r>
            <a:r>
              <a:rPr lang="en-US" baseline="-25000" dirty="0">
                <a:sym typeface="Wingdings" pitchFamily="2" charset="2"/>
              </a:rPr>
              <a:t>1</a:t>
            </a:r>
            <a:r>
              <a:rPr lang="en-US" dirty="0">
                <a:sym typeface="Wingdings" pitchFamily="2" charset="2"/>
              </a:rPr>
              <a:t>, </a:t>
            </a:r>
            <a:r>
              <a:rPr lang="en-US" dirty="0"/>
              <a:t>a</a:t>
            </a:r>
            <a:r>
              <a:rPr lang="en-US" baseline="-25000" dirty="0"/>
              <a:t>2</a:t>
            </a:r>
            <a:r>
              <a:rPr lang="en-US" dirty="0"/>
              <a:t>c</a:t>
            </a:r>
            <a:r>
              <a:rPr lang="en-US" baseline="-25000" dirty="0"/>
              <a:t>3</a:t>
            </a:r>
            <a:r>
              <a:rPr lang="en-US" dirty="0">
                <a:sym typeface="Wingdings" pitchFamily="2" charset="2"/>
              </a:rPr>
              <a:t>a</a:t>
            </a:r>
            <a:r>
              <a:rPr lang="en-US" baseline="-25000" dirty="0">
                <a:sym typeface="Wingdings" pitchFamily="2" charset="2"/>
              </a:rPr>
              <a:t>3</a:t>
            </a:r>
            <a:r>
              <a:rPr lang="en-US" dirty="0">
                <a:sym typeface="Wingdings" pitchFamily="2" charset="2"/>
              </a:rPr>
              <a:t>c</a:t>
            </a:r>
            <a:r>
              <a:rPr lang="en-US" baseline="-25000" dirty="0">
                <a:sym typeface="Wingdings" pitchFamily="2" charset="2"/>
              </a:rPr>
              <a:t>2</a:t>
            </a:r>
            <a:r>
              <a:rPr lang="en-US" dirty="0">
                <a:sym typeface="Wingdings" pitchFamily="2" charset="2"/>
              </a:rPr>
              <a:t>, </a:t>
            </a:r>
            <a:r>
              <a:rPr lang="en-US" dirty="0"/>
              <a:t>a</a:t>
            </a:r>
            <a:r>
              <a:rPr lang="en-US" baseline="-25000" dirty="0"/>
              <a:t>2</a:t>
            </a:r>
            <a:r>
              <a:rPr lang="en-US" dirty="0"/>
              <a:t>b</a:t>
            </a:r>
            <a:r>
              <a:rPr lang="en-US" baseline="-25000" dirty="0"/>
              <a:t>3</a:t>
            </a:r>
            <a:r>
              <a:rPr lang="en-US" dirty="0">
                <a:sym typeface="Wingdings" pitchFamily="2" charset="2"/>
              </a:rPr>
              <a:t>a</a:t>
            </a:r>
            <a:r>
              <a:rPr lang="en-US" baseline="-25000" dirty="0">
                <a:sym typeface="Wingdings" pitchFamily="2" charset="2"/>
              </a:rPr>
              <a:t>3</a:t>
            </a:r>
            <a:r>
              <a:rPr lang="en-US" dirty="0">
                <a:sym typeface="Wingdings" pitchFamily="2" charset="2"/>
              </a:rPr>
              <a:t>b</a:t>
            </a:r>
            <a:r>
              <a:rPr lang="en-US" baseline="-25000" dirty="0">
                <a:sym typeface="Wingdings" pitchFamily="2" charset="2"/>
              </a:rPr>
              <a:t>2</a:t>
            </a:r>
            <a:r>
              <a:rPr lang="en-US" dirty="0">
                <a:sym typeface="Wingdings" pitchFamily="2" charset="2"/>
              </a:rPr>
              <a:t>, </a:t>
            </a:r>
            <a:r>
              <a:rPr lang="en-US" dirty="0"/>
              <a:t>a</a:t>
            </a:r>
            <a:r>
              <a:rPr lang="en-US" baseline="-25000" dirty="0"/>
              <a:t>3</a:t>
            </a:r>
            <a:r>
              <a:rPr lang="en-US" dirty="0"/>
              <a:t>c</a:t>
            </a:r>
            <a:r>
              <a:rPr lang="en-US" baseline="-25000" dirty="0"/>
              <a:t>1</a:t>
            </a:r>
            <a:r>
              <a:rPr lang="en-US" dirty="0">
                <a:sym typeface="Wingdings" pitchFamily="2" charset="2"/>
              </a:rPr>
              <a:t>a</a:t>
            </a:r>
            <a:r>
              <a:rPr lang="en-US" baseline="-25000" dirty="0">
                <a:sym typeface="Wingdings" pitchFamily="2" charset="2"/>
              </a:rPr>
              <a:t>1</a:t>
            </a:r>
            <a:r>
              <a:rPr lang="en-US" dirty="0">
                <a:sym typeface="Wingdings" pitchFamily="2" charset="2"/>
              </a:rPr>
              <a:t>c</a:t>
            </a:r>
            <a:r>
              <a:rPr lang="en-US" baseline="-25000" dirty="0">
                <a:sym typeface="Wingdings" pitchFamily="2" charset="2"/>
              </a:rPr>
              <a:t>3</a:t>
            </a:r>
            <a:r>
              <a:rPr lang="en-US" dirty="0">
                <a:sym typeface="Wingdings" pitchFamily="2" charset="2"/>
              </a:rPr>
              <a:t>, </a:t>
            </a:r>
            <a:r>
              <a:rPr lang="en-US" dirty="0"/>
              <a:t>a</a:t>
            </a:r>
            <a:r>
              <a:rPr lang="en-US" baseline="-25000" dirty="0"/>
              <a:t>3</a:t>
            </a:r>
            <a:r>
              <a:rPr lang="en-US" dirty="0"/>
              <a:t>b</a:t>
            </a:r>
            <a:r>
              <a:rPr lang="en-US" baseline="-25000" dirty="0"/>
              <a:t>1</a:t>
            </a:r>
            <a:r>
              <a:rPr lang="en-US" dirty="0">
                <a:sym typeface="Wingdings" pitchFamily="2" charset="2"/>
              </a:rPr>
              <a:t>a</a:t>
            </a:r>
            <a:r>
              <a:rPr lang="en-US" baseline="-25000" dirty="0">
                <a:sym typeface="Wingdings" pitchFamily="2" charset="2"/>
              </a:rPr>
              <a:t>1</a:t>
            </a:r>
            <a:r>
              <a:rPr lang="en-US" dirty="0">
                <a:sym typeface="Wingdings" pitchFamily="2" charset="2"/>
              </a:rPr>
              <a:t>b</a:t>
            </a:r>
            <a:r>
              <a:rPr lang="en-US" baseline="-25000" dirty="0">
                <a:sym typeface="Wingdings" pitchFamily="2" charset="2"/>
              </a:rPr>
              <a:t>3</a:t>
            </a:r>
            <a:endParaRPr lang="en-US" dirty="0"/>
          </a:p>
          <a:p>
            <a:r>
              <a:rPr lang="en-US" dirty="0" smtClean="0"/>
              <a:t>Similar approach is used in Petri nets</a:t>
            </a:r>
            <a:endParaRPr lang="en-US" dirty="0"/>
          </a:p>
        </p:txBody>
      </p:sp>
      <p:sp>
        <p:nvSpPr>
          <p:cNvPr id="41" name="ZoneTexte 40"/>
          <p:cNvSpPr txBox="1"/>
          <p:nvPr/>
        </p:nvSpPr>
        <p:spPr>
          <a:xfrm>
            <a:off x="5080950" y="5444212"/>
            <a:ext cx="1228221" cy="369332"/>
          </a:xfrm>
          <a:prstGeom prst="rect">
            <a:avLst/>
          </a:prstGeom>
          <a:noFill/>
        </p:spPr>
        <p:txBody>
          <a:bodyPr wrap="none" rtlCol="0">
            <a:spAutoFit/>
          </a:bodyPr>
          <a:lstStyle/>
          <a:p>
            <a:r>
              <a:rPr lang="en-US" dirty="0" err="1" smtClean="0"/>
              <a:t>aabc</a:t>
            </a:r>
            <a:r>
              <a:rPr lang="en-US" dirty="0" err="1" smtClean="0">
                <a:sym typeface="Wingdings" pitchFamily="2" charset="2"/>
              </a:rPr>
              <a:t>cde</a:t>
            </a:r>
            <a:endParaRPr lang="fr-FR" dirty="0"/>
          </a:p>
        </p:txBody>
      </p:sp>
      <p:grpSp>
        <p:nvGrpSpPr>
          <p:cNvPr id="44" name="Groupe 43"/>
          <p:cNvGrpSpPr/>
          <p:nvPr/>
        </p:nvGrpSpPr>
        <p:grpSpPr>
          <a:xfrm>
            <a:off x="1763688" y="5039335"/>
            <a:ext cx="1319014" cy="1548418"/>
            <a:chOff x="2522416" y="4499626"/>
            <a:chExt cx="2206294" cy="2590015"/>
          </a:xfrm>
        </p:grpSpPr>
        <p:sp>
          <p:nvSpPr>
            <p:cNvPr id="24" name="Ellipse 23"/>
            <p:cNvSpPr/>
            <p:nvPr/>
          </p:nvSpPr>
          <p:spPr>
            <a:xfrm>
              <a:off x="2843807" y="4499627"/>
              <a:ext cx="360040" cy="360040"/>
            </a:xfrm>
            <a:prstGeom prst="ellipse">
              <a:avLst/>
            </a:prstGeom>
            <a:ln>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25" name="Ellipse 24"/>
            <p:cNvSpPr/>
            <p:nvPr/>
          </p:nvSpPr>
          <p:spPr>
            <a:xfrm>
              <a:off x="3491880" y="4499626"/>
              <a:ext cx="360040" cy="360040"/>
            </a:xfrm>
            <a:prstGeom prst="ellipse">
              <a:avLst/>
            </a:prstGeom>
            <a:ln>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26" name="Ellipse 25"/>
            <p:cNvSpPr/>
            <p:nvPr/>
          </p:nvSpPr>
          <p:spPr>
            <a:xfrm>
              <a:off x="4139952" y="4499626"/>
              <a:ext cx="360040" cy="360040"/>
            </a:xfrm>
            <a:prstGeom prst="ellipse">
              <a:avLst/>
            </a:prstGeom>
            <a:ln>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27" name="Rectangle 26"/>
            <p:cNvSpPr/>
            <p:nvPr/>
          </p:nvSpPr>
          <p:spPr>
            <a:xfrm>
              <a:off x="3203848" y="5435730"/>
              <a:ext cx="792088" cy="216024"/>
            </a:xfrm>
            <a:prstGeom prst="rect">
              <a:avLst/>
            </a:prstGeom>
            <a:ln>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28" name="Ellipse 27"/>
            <p:cNvSpPr/>
            <p:nvPr/>
          </p:nvSpPr>
          <p:spPr>
            <a:xfrm>
              <a:off x="3902876" y="6289918"/>
              <a:ext cx="360040" cy="360040"/>
            </a:xfrm>
            <a:prstGeom prst="ellipse">
              <a:avLst/>
            </a:prstGeom>
            <a:ln>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29" name="Ellipse 28"/>
            <p:cNvSpPr/>
            <p:nvPr/>
          </p:nvSpPr>
          <p:spPr>
            <a:xfrm>
              <a:off x="2771800" y="6299826"/>
              <a:ext cx="360040" cy="360040"/>
            </a:xfrm>
            <a:prstGeom prst="ellipse">
              <a:avLst/>
            </a:prstGeom>
            <a:ln>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cxnSp>
          <p:nvCxnSpPr>
            <p:cNvPr id="30" name="Connecteur droit avec flèche 29"/>
            <p:cNvCxnSpPr>
              <a:stCxn id="24" idx="5"/>
            </p:cNvCxnSpPr>
            <p:nvPr/>
          </p:nvCxnSpPr>
          <p:spPr>
            <a:xfrm>
              <a:off x="3151121" y="4806940"/>
              <a:ext cx="224386" cy="6287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Connecteur droit avec flèche 30"/>
            <p:cNvCxnSpPr>
              <a:stCxn id="25" idx="4"/>
              <a:endCxn id="27" idx="0"/>
            </p:cNvCxnSpPr>
            <p:nvPr/>
          </p:nvCxnSpPr>
          <p:spPr>
            <a:xfrm flipH="1">
              <a:off x="3599892" y="4859666"/>
              <a:ext cx="72008"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cteur droit avec flèche 31"/>
            <p:cNvCxnSpPr>
              <a:stCxn id="26" idx="3"/>
            </p:cNvCxnSpPr>
            <p:nvPr/>
          </p:nvCxnSpPr>
          <p:spPr>
            <a:xfrm flipH="1">
              <a:off x="3851920" y="4806939"/>
              <a:ext cx="340759" cy="6287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onnecteur droit avec flèche 32"/>
            <p:cNvCxnSpPr>
              <a:endCxn id="29" idx="7"/>
            </p:cNvCxnSpPr>
            <p:nvPr/>
          </p:nvCxnSpPr>
          <p:spPr>
            <a:xfrm flipH="1">
              <a:off x="3079113" y="5651754"/>
              <a:ext cx="296393" cy="700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Connecteur droit avec flèche 33"/>
            <p:cNvCxnSpPr>
              <a:endCxn id="28" idx="1"/>
            </p:cNvCxnSpPr>
            <p:nvPr/>
          </p:nvCxnSpPr>
          <p:spPr>
            <a:xfrm>
              <a:off x="3777747" y="5651754"/>
              <a:ext cx="177856" cy="6908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ZoneTexte 34"/>
            <p:cNvSpPr txBox="1"/>
            <p:nvPr/>
          </p:nvSpPr>
          <p:spPr>
            <a:xfrm>
              <a:off x="2608706" y="4690553"/>
              <a:ext cx="483175" cy="566294"/>
            </a:xfrm>
            <a:prstGeom prst="rect">
              <a:avLst/>
            </a:prstGeom>
            <a:noFill/>
          </p:spPr>
          <p:txBody>
            <a:bodyPr wrap="none" rtlCol="0">
              <a:spAutoFit/>
            </a:bodyPr>
            <a:lstStyle/>
            <a:p>
              <a:r>
                <a:rPr lang="en-US" sz="1600" dirty="0" smtClean="0"/>
                <a:t>a</a:t>
              </a:r>
              <a:endParaRPr lang="fr-FR" sz="1600" dirty="0"/>
            </a:p>
          </p:txBody>
        </p:sp>
        <p:sp>
          <p:nvSpPr>
            <p:cNvPr id="36" name="ZoneTexte 35"/>
            <p:cNvSpPr txBox="1"/>
            <p:nvPr/>
          </p:nvSpPr>
          <p:spPr>
            <a:xfrm>
              <a:off x="3253489" y="4679645"/>
              <a:ext cx="501942" cy="566294"/>
            </a:xfrm>
            <a:prstGeom prst="rect">
              <a:avLst/>
            </a:prstGeom>
            <a:noFill/>
          </p:spPr>
          <p:txBody>
            <a:bodyPr wrap="none" rtlCol="0">
              <a:spAutoFit/>
            </a:bodyPr>
            <a:lstStyle/>
            <a:p>
              <a:r>
                <a:rPr lang="en-US" sz="1600" dirty="0" smtClean="0"/>
                <a:t>b</a:t>
              </a:r>
              <a:endParaRPr lang="fr-FR" sz="1600" dirty="0"/>
            </a:p>
          </p:txBody>
        </p:sp>
        <p:sp>
          <p:nvSpPr>
            <p:cNvPr id="37" name="ZoneTexte 36"/>
            <p:cNvSpPr txBox="1"/>
            <p:nvPr/>
          </p:nvSpPr>
          <p:spPr>
            <a:xfrm>
              <a:off x="4128275" y="4679645"/>
              <a:ext cx="464404" cy="566294"/>
            </a:xfrm>
            <a:prstGeom prst="rect">
              <a:avLst/>
            </a:prstGeom>
            <a:noFill/>
          </p:spPr>
          <p:txBody>
            <a:bodyPr wrap="none" rtlCol="0">
              <a:spAutoFit/>
            </a:bodyPr>
            <a:lstStyle/>
            <a:p>
              <a:r>
                <a:rPr lang="en-US" sz="1600" dirty="0" smtClean="0"/>
                <a:t>c</a:t>
              </a:r>
              <a:endParaRPr lang="fr-FR" sz="1600" dirty="0"/>
            </a:p>
          </p:txBody>
        </p:sp>
        <p:sp>
          <p:nvSpPr>
            <p:cNvPr id="38" name="ZoneTexte 37"/>
            <p:cNvSpPr txBox="1"/>
            <p:nvPr/>
          </p:nvSpPr>
          <p:spPr>
            <a:xfrm>
              <a:off x="2522416" y="6523347"/>
              <a:ext cx="507305" cy="566294"/>
            </a:xfrm>
            <a:prstGeom prst="rect">
              <a:avLst/>
            </a:prstGeom>
            <a:noFill/>
          </p:spPr>
          <p:txBody>
            <a:bodyPr wrap="none" rtlCol="0">
              <a:spAutoFit/>
            </a:bodyPr>
            <a:lstStyle/>
            <a:p>
              <a:r>
                <a:rPr lang="en-US" sz="1600" dirty="0" smtClean="0"/>
                <a:t>d</a:t>
              </a:r>
              <a:endParaRPr lang="fr-FR" sz="1600" dirty="0"/>
            </a:p>
          </p:txBody>
        </p:sp>
        <p:sp>
          <p:nvSpPr>
            <p:cNvPr id="39" name="ZoneTexte 38"/>
            <p:cNvSpPr txBox="1"/>
            <p:nvPr/>
          </p:nvSpPr>
          <p:spPr>
            <a:xfrm>
              <a:off x="3694250" y="6434551"/>
              <a:ext cx="475129" cy="566294"/>
            </a:xfrm>
            <a:prstGeom prst="rect">
              <a:avLst/>
            </a:prstGeom>
            <a:noFill/>
          </p:spPr>
          <p:txBody>
            <a:bodyPr wrap="none" rtlCol="0">
              <a:spAutoFit/>
            </a:bodyPr>
            <a:lstStyle/>
            <a:p>
              <a:r>
                <a:rPr lang="en-US" sz="1600" dirty="0"/>
                <a:t>e</a:t>
              </a:r>
              <a:endParaRPr lang="fr-FR" sz="1600" dirty="0"/>
            </a:p>
          </p:txBody>
        </p:sp>
        <p:sp>
          <p:nvSpPr>
            <p:cNvPr id="40" name="Forme libre 39"/>
            <p:cNvSpPr/>
            <p:nvPr/>
          </p:nvSpPr>
          <p:spPr>
            <a:xfrm>
              <a:off x="3901955" y="4839355"/>
              <a:ext cx="826755" cy="1160254"/>
            </a:xfrm>
            <a:custGeom>
              <a:avLst/>
              <a:gdLst>
                <a:gd name="connsiteX0" fmla="*/ 0 w 826755"/>
                <a:gd name="connsiteY0" fmla="*/ 818866 h 1160254"/>
                <a:gd name="connsiteX1" fmla="*/ 272955 w 826755"/>
                <a:gd name="connsiteY1" fmla="*/ 1160060 h 1160254"/>
                <a:gd name="connsiteX2" fmla="*/ 818866 w 826755"/>
                <a:gd name="connsiteY2" fmla="*/ 777922 h 1160254"/>
                <a:gd name="connsiteX3" fmla="*/ 545911 w 826755"/>
                <a:gd name="connsiteY3" fmla="*/ 0 h 1160254"/>
              </a:gdLst>
              <a:ahLst/>
              <a:cxnLst>
                <a:cxn ang="0">
                  <a:pos x="connsiteX0" y="connsiteY0"/>
                </a:cxn>
                <a:cxn ang="0">
                  <a:pos x="connsiteX1" y="connsiteY1"/>
                </a:cxn>
                <a:cxn ang="0">
                  <a:pos x="connsiteX2" y="connsiteY2"/>
                </a:cxn>
                <a:cxn ang="0">
                  <a:pos x="connsiteX3" y="connsiteY3"/>
                </a:cxn>
              </a:cxnLst>
              <a:rect l="l" t="t" r="r" b="b"/>
              <a:pathLst>
                <a:path w="826755" h="1160254">
                  <a:moveTo>
                    <a:pt x="0" y="818866"/>
                  </a:moveTo>
                  <a:cubicBezTo>
                    <a:pt x="68238" y="992875"/>
                    <a:pt x="136477" y="1166884"/>
                    <a:pt x="272955" y="1160060"/>
                  </a:cubicBezTo>
                  <a:cubicBezTo>
                    <a:pt x="409433" y="1153236"/>
                    <a:pt x="773373" y="971265"/>
                    <a:pt x="818866" y="777922"/>
                  </a:cubicBezTo>
                  <a:cubicBezTo>
                    <a:pt x="864359" y="584579"/>
                    <a:pt x="705135" y="292289"/>
                    <a:pt x="545911" y="0"/>
                  </a:cubicBezTo>
                </a:path>
              </a:pathLst>
            </a:custGeom>
            <a:ln>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2" name="ZoneTexte 41"/>
            <p:cNvSpPr txBox="1"/>
            <p:nvPr/>
          </p:nvSpPr>
          <p:spPr>
            <a:xfrm>
              <a:off x="2994804" y="4797566"/>
              <a:ext cx="622451" cy="566294"/>
            </a:xfrm>
            <a:prstGeom prst="rect">
              <a:avLst/>
            </a:prstGeom>
            <a:noFill/>
          </p:spPr>
          <p:txBody>
            <a:bodyPr wrap="square" rtlCol="0">
              <a:spAutoFit/>
            </a:bodyPr>
            <a:lstStyle/>
            <a:p>
              <a:r>
                <a:rPr lang="en-US" sz="1600" dirty="0" smtClean="0"/>
                <a:t>2</a:t>
              </a:r>
              <a:endParaRPr lang="fr-FR" dirty="0"/>
            </a:p>
          </p:txBody>
        </p:sp>
      </p:grpSp>
      <p:sp>
        <p:nvSpPr>
          <p:cNvPr id="43" name="Double flèche horizontale 42"/>
          <p:cNvSpPr/>
          <p:nvPr/>
        </p:nvSpPr>
        <p:spPr>
          <a:xfrm>
            <a:off x="3603802" y="5402534"/>
            <a:ext cx="1080120" cy="504056"/>
          </a:xfrm>
          <a:prstGeom prst="leftRightArrow">
            <a:avLst/>
          </a:prstGeom>
          <a:ln>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Tree>
    <p:extLst>
      <p:ext uri="{BB962C8B-B14F-4D97-AF65-F5344CB8AC3E}">
        <p14:creationId xmlns:p14="http://schemas.microsoft.com/office/powerpoint/2010/main" val="4978553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Example</a:t>
            </a:r>
            <a:endParaRPr lang="fr-FR" dirty="0"/>
          </a:p>
        </p:txBody>
      </p:sp>
      <p:sp>
        <p:nvSpPr>
          <p:cNvPr id="3" name="Espace réservé du contenu 2"/>
          <p:cNvSpPr>
            <a:spLocks noGrp="1"/>
          </p:cNvSpPr>
          <p:nvPr>
            <p:ph sz="quarter" idx="1"/>
          </p:nvPr>
        </p:nvSpPr>
        <p:spPr/>
        <p:txBody>
          <a:bodyPr/>
          <a:lstStyle/>
          <a:p>
            <a:r>
              <a:rPr lang="en-US" dirty="0" smtClean="0"/>
              <a:t>(1,a)(2,b)</a:t>
            </a:r>
            <a:r>
              <a:rPr lang="en-US" dirty="0" smtClean="0">
                <a:sym typeface="Wingdings" pitchFamily="2" charset="2"/>
              </a:rPr>
              <a:t>(2,a)(1,b)</a:t>
            </a:r>
            <a:endParaRPr lang="en-US" baseline="-25000" dirty="0" smtClean="0">
              <a:sym typeface="Wingdings" pitchFamily="2" charset="2"/>
            </a:endParaRPr>
          </a:p>
          <a:p>
            <a:r>
              <a:rPr lang="en-US" dirty="0" smtClean="0"/>
              <a:t>(1,a)(2,c)</a:t>
            </a:r>
            <a:r>
              <a:rPr lang="en-US" dirty="0" smtClean="0">
                <a:sym typeface="Wingdings" pitchFamily="2" charset="2"/>
              </a:rPr>
              <a:t>(2,a)(1,c)</a:t>
            </a:r>
            <a:endParaRPr lang="en-US" baseline="-25000" dirty="0" smtClean="0">
              <a:sym typeface="Wingdings" pitchFamily="2" charset="2"/>
            </a:endParaRPr>
          </a:p>
          <a:p>
            <a:r>
              <a:rPr lang="en-US" dirty="0" smtClean="0"/>
              <a:t>(2,a)(3,c)</a:t>
            </a:r>
            <a:r>
              <a:rPr lang="en-US" dirty="0" smtClean="0">
                <a:sym typeface="Wingdings" pitchFamily="2" charset="2"/>
              </a:rPr>
              <a:t>(3,a)(2,c)</a:t>
            </a:r>
            <a:endParaRPr lang="en-US" baseline="-25000" dirty="0" smtClean="0">
              <a:sym typeface="Wingdings" pitchFamily="2" charset="2"/>
            </a:endParaRPr>
          </a:p>
          <a:p>
            <a:r>
              <a:rPr lang="en-US" dirty="0" smtClean="0"/>
              <a:t>(2,a)(3,b)</a:t>
            </a:r>
            <a:r>
              <a:rPr lang="en-US" dirty="0" smtClean="0">
                <a:sym typeface="Wingdings" pitchFamily="2" charset="2"/>
              </a:rPr>
              <a:t>(3,a)(2,b)</a:t>
            </a:r>
            <a:endParaRPr lang="en-US" baseline="-25000" dirty="0" smtClean="0">
              <a:sym typeface="Wingdings" pitchFamily="2" charset="2"/>
            </a:endParaRPr>
          </a:p>
          <a:p>
            <a:r>
              <a:rPr lang="en-US" dirty="0" smtClean="0"/>
              <a:t>(3,a)(1,c)</a:t>
            </a:r>
            <a:r>
              <a:rPr lang="en-US" dirty="0" smtClean="0">
                <a:sym typeface="Wingdings" pitchFamily="2" charset="2"/>
              </a:rPr>
              <a:t>(1,a)(3,c)</a:t>
            </a:r>
            <a:endParaRPr lang="en-US" baseline="-25000" dirty="0">
              <a:sym typeface="Wingdings" pitchFamily="2" charset="2"/>
            </a:endParaRPr>
          </a:p>
          <a:p>
            <a:r>
              <a:rPr lang="en-US" dirty="0" smtClean="0"/>
              <a:t>(3,a)(1,b)</a:t>
            </a:r>
            <a:r>
              <a:rPr lang="en-US" dirty="0" smtClean="0">
                <a:sym typeface="Wingdings" pitchFamily="2" charset="2"/>
              </a:rPr>
              <a:t>(1,a)(3,b)</a:t>
            </a:r>
            <a:endParaRPr lang="fr-FR" dirty="0"/>
          </a:p>
          <a:p>
            <a:pPr marL="0" indent="0">
              <a:buNone/>
            </a:pPr>
            <a:endParaRPr lang="fr-FR" dirty="0"/>
          </a:p>
        </p:txBody>
      </p:sp>
      <p:grpSp>
        <p:nvGrpSpPr>
          <p:cNvPr id="41" name="Groupe 40"/>
          <p:cNvGrpSpPr/>
          <p:nvPr/>
        </p:nvGrpSpPr>
        <p:grpSpPr>
          <a:xfrm>
            <a:off x="5796136" y="3392996"/>
            <a:ext cx="644092" cy="756084"/>
            <a:chOff x="5796136" y="3392996"/>
            <a:chExt cx="644092" cy="756084"/>
          </a:xfrm>
        </p:grpSpPr>
        <p:sp>
          <p:nvSpPr>
            <p:cNvPr id="8" name="Ellipse 7"/>
            <p:cNvSpPr/>
            <p:nvPr/>
          </p:nvSpPr>
          <p:spPr>
            <a:xfrm>
              <a:off x="5796136" y="3392996"/>
              <a:ext cx="504056" cy="504056"/>
            </a:xfrm>
            <a:prstGeom prst="ellipse">
              <a:avLst/>
            </a:prstGeom>
            <a:ln>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9" name="ZoneTexte 8"/>
            <p:cNvSpPr txBox="1"/>
            <p:nvPr/>
          </p:nvSpPr>
          <p:spPr>
            <a:xfrm>
              <a:off x="6156176" y="3779748"/>
              <a:ext cx="284052" cy="369332"/>
            </a:xfrm>
            <a:prstGeom prst="rect">
              <a:avLst/>
            </a:prstGeom>
            <a:noFill/>
          </p:spPr>
          <p:txBody>
            <a:bodyPr wrap="none" rtlCol="0">
              <a:spAutoFit/>
            </a:bodyPr>
            <a:lstStyle/>
            <a:p>
              <a:r>
                <a:rPr lang="en-US" dirty="0" smtClean="0"/>
                <a:t>1</a:t>
              </a:r>
              <a:endParaRPr lang="fr-FR" dirty="0"/>
            </a:p>
          </p:txBody>
        </p:sp>
      </p:grpSp>
      <p:grpSp>
        <p:nvGrpSpPr>
          <p:cNvPr id="42" name="Groupe 41"/>
          <p:cNvGrpSpPr/>
          <p:nvPr/>
        </p:nvGrpSpPr>
        <p:grpSpPr>
          <a:xfrm>
            <a:off x="6660232" y="2276872"/>
            <a:ext cx="676926" cy="729372"/>
            <a:chOff x="6660232" y="2276872"/>
            <a:chExt cx="676926" cy="729372"/>
          </a:xfrm>
        </p:grpSpPr>
        <p:sp>
          <p:nvSpPr>
            <p:cNvPr id="6" name="Ellipse 5"/>
            <p:cNvSpPr/>
            <p:nvPr/>
          </p:nvSpPr>
          <p:spPr>
            <a:xfrm>
              <a:off x="6660232" y="2276872"/>
              <a:ext cx="504056" cy="504056"/>
            </a:xfrm>
            <a:prstGeom prst="ellipse">
              <a:avLst/>
            </a:prstGeom>
            <a:ln>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0" name="ZoneTexte 9"/>
            <p:cNvSpPr txBox="1"/>
            <p:nvPr/>
          </p:nvSpPr>
          <p:spPr>
            <a:xfrm>
              <a:off x="7024252" y="2636912"/>
              <a:ext cx="312906" cy="369332"/>
            </a:xfrm>
            <a:prstGeom prst="rect">
              <a:avLst/>
            </a:prstGeom>
            <a:noFill/>
          </p:spPr>
          <p:txBody>
            <a:bodyPr wrap="none" rtlCol="0">
              <a:spAutoFit/>
            </a:bodyPr>
            <a:lstStyle/>
            <a:p>
              <a:r>
                <a:rPr lang="en-US" dirty="0"/>
                <a:t>2</a:t>
              </a:r>
              <a:endParaRPr lang="fr-FR" dirty="0"/>
            </a:p>
          </p:txBody>
        </p:sp>
      </p:grpSp>
      <p:grpSp>
        <p:nvGrpSpPr>
          <p:cNvPr id="43" name="Groupe 42"/>
          <p:cNvGrpSpPr/>
          <p:nvPr/>
        </p:nvGrpSpPr>
        <p:grpSpPr>
          <a:xfrm>
            <a:off x="7452320" y="3392996"/>
            <a:ext cx="599336" cy="765376"/>
            <a:chOff x="7452320" y="3392996"/>
            <a:chExt cx="599336" cy="765376"/>
          </a:xfrm>
        </p:grpSpPr>
        <p:sp>
          <p:nvSpPr>
            <p:cNvPr id="7" name="Ellipse 6"/>
            <p:cNvSpPr/>
            <p:nvPr/>
          </p:nvSpPr>
          <p:spPr>
            <a:xfrm>
              <a:off x="7452320" y="3392996"/>
              <a:ext cx="504056" cy="504056"/>
            </a:xfrm>
            <a:prstGeom prst="ellipse">
              <a:avLst/>
            </a:prstGeom>
            <a:ln>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1" name="ZoneTexte 10"/>
            <p:cNvSpPr txBox="1"/>
            <p:nvPr/>
          </p:nvSpPr>
          <p:spPr>
            <a:xfrm>
              <a:off x="7740352" y="3789040"/>
              <a:ext cx="311304" cy="369332"/>
            </a:xfrm>
            <a:prstGeom prst="rect">
              <a:avLst/>
            </a:prstGeom>
            <a:noFill/>
          </p:spPr>
          <p:txBody>
            <a:bodyPr wrap="none" rtlCol="0">
              <a:spAutoFit/>
            </a:bodyPr>
            <a:lstStyle/>
            <a:p>
              <a:r>
                <a:rPr lang="en-US" dirty="0"/>
                <a:t>3</a:t>
              </a:r>
              <a:endParaRPr lang="fr-FR" dirty="0"/>
            </a:p>
          </p:txBody>
        </p:sp>
      </p:grpSp>
      <p:grpSp>
        <p:nvGrpSpPr>
          <p:cNvPr id="21" name="Groupe 20"/>
          <p:cNvGrpSpPr/>
          <p:nvPr/>
        </p:nvGrpSpPr>
        <p:grpSpPr>
          <a:xfrm>
            <a:off x="5652120" y="2385176"/>
            <a:ext cx="788108" cy="837092"/>
            <a:chOff x="5652120" y="2385176"/>
            <a:chExt cx="788108" cy="837092"/>
          </a:xfrm>
        </p:grpSpPr>
        <p:cxnSp>
          <p:nvCxnSpPr>
            <p:cNvPr id="18" name="Connecteur droit avec flèche 17"/>
            <p:cNvCxnSpPr/>
            <p:nvPr/>
          </p:nvCxnSpPr>
          <p:spPr>
            <a:xfrm flipV="1">
              <a:off x="5796136" y="2528900"/>
              <a:ext cx="644092" cy="693368"/>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ZoneTexte 18"/>
            <p:cNvSpPr txBox="1"/>
            <p:nvPr/>
          </p:nvSpPr>
          <p:spPr>
            <a:xfrm>
              <a:off x="5652120" y="2821578"/>
              <a:ext cx="301686" cy="369332"/>
            </a:xfrm>
            <a:prstGeom prst="rect">
              <a:avLst/>
            </a:prstGeom>
            <a:noFill/>
          </p:spPr>
          <p:txBody>
            <a:bodyPr wrap="none" rtlCol="0">
              <a:spAutoFit/>
            </a:bodyPr>
            <a:lstStyle/>
            <a:p>
              <a:r>
                <a:rPr lang="en-US" dirty="0" smtClean="0"/>
                <a:t>a</a:t>
              </a:r>
              <a:endParaRPr lang="fr-FR" dirty="0"/>
            </a:p>
          </p:txBody>
        </p:sp>
        <p:sp>
          <p:nvSpPr>
            <p:cNvPr id="20" name="ZoneTexte 19"/>
            <p:cNvSpPr txBox="1"/>
            <p:nvPr/>
          </p:nvSpPr>
          <p:spPr>
            <a:xfrm>
              <a:off x="6063930" y="2385176"/>
              <a:ext cx="314510" cy="369332"/>
            </a:xfrm>
            <a:prstGeom prst="rect">
              <a:avLst/>
            </a:prstGeom>
            <a:noFill/>
          </p:spPr>
          <p:txBody>
            <a:bodyPr wrap="none" rtlCol="0">
              <a:spAutoFit/>
            </a:bodyPr>
            <a:lstStyle/>
            <a:p>
              <a:r>
                <a:rPr lang="en-US" dirty="0" smtClean="0"/>
                <a:t>b</a:t>
              </a:r>
              <a:endParaRPr lang="fr-FR" dirty="0"/>
            </a:p>
          </p:txBody>
        </p:sp>
      </p:grpSp>
      <p:grpSp>
        <p:nvGrpSpPr>
          <p:cNvPr id="23" name="Groupe 22"/>
          <p:cNvGrpSpPr/>
          <p:nvPr/>
        </p:nvGrpSpPr>
        <p:grpSpPr>
          <a:xfrm>
            <a:off x="5368068" y="2132856"/>
            <a:ext cx="788108" cy="837092"/>
            <a:chOff x="5652120" y="2385176"/>
            <a:chExt cx="788108" cy="837092"/>
          </a:xfrm>
        </p:grpSpPr>
        <p:cxnSp>
          <p:nvCxnSpPr>
            <p:cNvPr id="24" name="Connecteur droit avec flèche 23"/>
            <p:cNvCxnSpPr/>
            <p:nvPr/>
          </p:nvCxnSpPr>
          <p:spPr>
            <a:xfrm flipV="1">
              <a:off x="5796136" y="2528900"/>
              <a:ext cx="644092" cy="693368"/>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ZoneTexte 24"/>
            <p:cNvSpPr txBox="1"/>
            <p:nvPr/>
          </p:nvSpPr>
          <p:spPr>
            <a:xfrm>
              <a:off x="5652120" y="2821578"/>
              <a:ext cx="301686" cy="369332"/>
            </a:xfrm>
            <a:prstGeom prst="rect">
              <a:avLst/>
            </a:prstGeom>
            <a:noFill/>
          </p:spPr>
          <p:txBody>
            <a:bodyPr wrap="none" rtlCol="0">
              <a:spAutoFit/>
            </a:bodyPr>
            <a:lstStyle/>
            <a:p>
              <a:r>
                <a:rPr lang="en-US" dirty="0" smtClean="0"/>
                <a:t>a</a:t>
              </a:r>
              <a:endParaRPr lang="fr-FR" dirty="0"/>
            </a:p>
          </p:txBody>
        </p:sp>
        <p:sp>
          <p:nvSpPr>
            <p:cNvPr id="26" name="ZoneTexte 25"/>
            <p:cNvSpPr txBox="1"/>
            <p:nvPr/>
          </p:nvSpPr>
          <p:spPr>
            <a:xfrm>
              <a:off x="6063930" y="2385176"/>
              <a:ext cx="288862" cy="369332"/>
            </a:xfrm>
            <a:prstGeom prst="rect">
              <a:avLst/>
            </a:prstGeom>
            <a:noFill/>
          </p:spPr>
          <p:txBody>
            <a:bodyPr wrap="none" rtlCol="0">
              <a:spAutoFit/>
            </a:bodyPr>
            <a:lstStyle/>
            <a:p>
              <a:r>
                <a:rPr lang="en-US" dirty="0"/>
                <a:t>c</a:t>
              </a:r>
              <a:endParaRPr lang="fr-FR" dirty="0"/>
            </a:p>
          </p:txBody>
        </p:sp>
      </p:grpSp>
      <p:cxnSp>
        <p:nvCxnSpPr>
          <p:cNvPr id="28" name="Connecteur droit avec flèche 27"/>
          <p:cNvCxnSpPr/>
          <p:nvPr/>
        </p:nvCxnSpPr>
        <p:spPr>
          <a:xfrm>
            <a:off x="7452320" y="2502188"/>
            <a:ext cx="504056" cy="72008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ZoneTexte 28"/>
          <p:cNvSpPr txBox="1"/>
          <p:nvPr/>
        </p:nvSpPr>
        <p:spPr>
          <a:xfrm>
            <a:off x="7553505" y="2363113"/>
            <a:ext cx="301686" cy="369332"/>
          </a:xfrm>
          <a:prstGeom prst="rect">
            <a:avLst/>
          </a:prstGeom>
          <a:noFill/>
        </p:spPr>
        <p:txBody>
          <a:bodyPr wrap="none" rtlCol="0">
            <a:spAutoFit/>
          </a:bodyPr>
          <a:lstStyle/>
          <a:p>
            <a:r>
              <a:rPr lang="en-US" dirty="0" smtClean="0"/>
              <a:t>a</a:t>
            </a:r>
            <a:endParaRPr lang="fr-FR" dirty="0"/>
          </a:p>
        </p:txBody>
      </p:sp>
      <p:sp>
        <p:nvSpPr>
          <p:cNvPr id="30" name="ZoneTexte 29"/>
          <p:cNvSpPr txBox="1"/>
          <p:nvPr/>
        </p:nvSpPr>
        <p:spPr>
          <a:xfrm>
            <a:off x="7862052" y="2821578"/>
            <a:ext cx="314510" cy="369332"/>
          </a:xfrm>
          <a:prstGeom prst="rect">
            <a:avLst/>
          </a:prstGeom>
          <a:noFill/>
        </p:spPr>
        <p:txBody>
          <a:bodyPr wrap="none" rtlCol="0">
            <a:spAutoFit/>
          </a:bodyPr>
          <a:lstStyle/>
          <a:p>
            <a:r>
              <a:rPr lang="en-US" dirty="0" smtClean="0"/>
              <a:t>b</a:t>
            </a:r>
            <a:endParaRPr lang="fr-FR" dirty="0"/>
          </a:p>
        </p:txBody>
      </p:sp>
      <p:cxnSp>
        <p:nvCxnSpPr>
          <p:cNvPr id="31" name="Connecteur droit avec flèche 30"/>
          <p:cNvCxnSpPr/>
          <p:nvPr/>
        </p:nvCxnSpPr>
        <p:spPr>
          <a:xfrm>
            <a:off x="7884368" y="2343939"/>
            <a:ext cx="504056" cy="72008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7985553" y="2204864"/>
            <a:ext cx="301686" cy="369332"/>
          </a:xfrm>
          <a:prstGeom prst="rect">
            <a:avLst/>
          </a:prstGeom>
          <a:noFill/>
        </p:spPr>
        <p:txBody>
          <a:bodyPr wrap="none" rtlCol="0">
            <a:spAutoFit/>
          </a:bodyPr>
          <a:lstStyle/>
          <a:p>
            <a:r>
              <a:rPr lang="en-US" dirty="0" smtClean="0"/>
              <a:t>a</a:t>
            </a:r>
            <a:endParaRPr lang="fr-FR" dirty="0"/>
          </a:p>
        </p:txBody>
      </p:sp>
      <p:sp>
        <p:nvSpPr>
          <p:cNvPr id="33" name="ZoneTexte 32"/>
          <p:cNvSpPr txBox="1"/>
          <p:nvPr/>
        </p:nvSpPr>
        <p:spPr>
          <a:xfrm>
            <a:off x="8294100" y="2663329"/>
            <a:ext cx="288862" cy="369332"/>
          </a:xfrm>
          <a:prstGeom prst="rect">
            <a:avLst/>
          </a:prstGeom>
          <a:noFill/>
        </p:spPr>
        <p:txBody>
          <a:bodyPr wrap="none" rtlCol="0">
            <a:spAutoFit/>
          </a:bodyPr>
          <a:lstStyle/>
          <a:p>
            <a:r>
              <a:rPr lang="en-US" dirty="0" smtClean="0"/>
              <a:t>c</a:t>
            </a:r>
            <a:endParaRPr lang="fr-FR" dirty="0"/>
          </a:p>
        </p:txBody>
      </p:sp>
      <p:cxnSp>
        <p:nvCxnSpPr>
          <p:cNvPr id="35" name="Connecteur droit avec flèche 34"/>
          <p:cNvCxnSpPr/>
          <p:nvPr/>
        </p:nvCxnSpPr>
        <p:spPr>
          <a:xfrm>
            <a:off x="6440228" y="3645024"/>
            <a:ext cx="896930"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ZoneTexte 35"/>
          <p:cNvSpPr txBox="1"/>
          <p:nvPr/>
        </p:nvSpPr>
        <p:spPr>
          <a:xfrm>
            <a:off x="6444208" y="3645024"/>
            <a:ext cx="314510" cy="369332"/>
          </a:xfrm>
          <a:prstGeom prst="rect">
            <a:avLst/>
          </a:prstGeom>
          <a:noFill/>
        </p:spPr>
        <p:txBody>
          <a:bodyPr wrap="none" rtlCol="0">
            <a:spAutoFit/>
          </a:bodyPr>
          <a:lstStyle/>
          <a:p>
            <a:r>
              <a:rPr lang="en-US" dirty="0" smtClean="0"/>
              <a:t>b</a:t>
            </a:r>
            <a:endParaRPr lang="fr-FR" dirty="0"/>
          </a:p>
        </p:txBody>
      </p:sp>
      <p:sp>
        <p:nvSpPr>
          <p:cNvPr id="37" name="ZoneTexte 36"/>
          <p:cNvSpPr txBox="1"/>
          <p:nvPr/>
        </p:nvSpPr>
        <p:spPr>
          <a:xfrm>
            <a:off x="7078626" y="3635732"/>
            <a:ext cx="301686" cy="369332"/>
          </a:xfrm>
          <a:prstGeom prst="rect">
            <a:avLst/>
          </a:prstGeom>
          <a:noFill/>
        </p:spPr>
        <p:txBody>
          <a:bodyPr wrap="none" rtlCol="0">
            <a:spAutoFit/>
          </a:bodyPr>
          <a:lstStyle/>
          <a:p>
            <a:r>
              <a:rPr lang="en-US" dirty="0" smtClean="0"/>
              <a:t>a</a:t>
            </a:r>
            <a:endParaRPr lang="fr-FR" dirty="0"/>
          </a:p>
        </p:txBody>
      </p:sp>
      <p:cxnSp>
        <p:nvCxnSpPr>
          <p:cNvPr id="38" name="Connecteur droit avec flèche 37"/>
          <p:cNvCxnSpPr/>
          <p:nvPr/>
        </p:nvCxnSpPr>
        <p:spPr>
          <a:xfrm>
            <a:off x="6444208" y="4014356"/>
            <a:ext cx="896930"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ZoneTexte 38"/>
          <p:cNvSpPr txBox="1"/>
          <p:nvPr/>
        </p:nvSpPr>
        <p:spPr>
          <a:xfrm>
            <a:off x="6448188" y="4014356"/>
            <a:ext cx="288862" cy="369332"/>
          </a:xfrm>
          <a:prstGeom prst="rect">
            <a:avLst/>
          </a:prstGeom>
          <a:noFill/>
        </p:spPr>
        <p:txBody>
          <a:bodyPr wrap="none" rtlCol="0">
            <a:spAutoFit/>
          </a:bodyPr>
          <a:lstStyle/>
          <a:p>
            <a:r>
              <a:rPr lang="en-US" dirty="0" smtClean="0"/>
              <a:t>c</a:t>
            </a:r>
            <a:endParaRPr lang="fr-FR" dirty="0"/>
          </a:p>
        </p:txBody>
      </p:sp>
      <p:sp>
        <p:nvSpPr>
          <p:cNvPr id="40" name="ZoneTexte 39"/>
          <p:cNvSpPr txBox="1"/>
          <p:nvPr/>
        </p:nvSpPr>
        <p:spPr>
          <a:xfrm>
            <a:off x="7082606" y="4005064"/>
            <a:ext cx="301686" cy="369332"/>
          </a:xfrm>
          <a:prstGeom prst="rect">
            <a:avLst/>
          </a:prstGeom>
          <a:noFill/>
        </p:spPr>
        <p:txBody>
          <a:bodyPr wrap="none" rtlCol="0">
            <a:spAutoFit/>
          </a:bodyPr>
          <a:lstStyle/>
          <a:p>
            <a:r>
              <a:rPr lang="en-US" dirty="0" smtClean="0"/>
              <a:t>a</a:t>
            </a:r>
            <a:endParaRPr lang="fr-FR" dirty="0"/>
          </a:p>
        </p:txBody>
      </p:sp>
      <p:sp>
        <p:nvSpPr>
          <p:cNvPr id="15" name="ZoneTexte 14"/>
          <p:cNvSpPr txBox="1"/>
          <p:nvPr/>
        </p:nvSpPr>
        <p:spPr>
          <a:xfrm>
            <a:off x="-376321" y="2600616"/>
            <a:ext cx="314510" cy="369332"/>
          </a:xfrm>
          <a:prstGeom prst="rect">
            <a:avLst/>
          </a:prstGeom>
          <a:noFill/>
        </p:spPr>
        <p:txBody>
          <a:bodyPr wrap="none" rtlCol="0">
            <a:spAutoFit/>
          </a:bodyPr>
          <a:lstStyle/>
          <a:p>
            <a:r>
              <a:rPr lang="en-US" dirty="0" smtClean="0"/>
              <a:t>b</a:t>
            </a:r>
            <a:endParaRPr lang="fr-FR" dirty="0"/>
          </a:p>
        </p:txBody>
      </p:sp>
      <p:sp>
        <p:nvSpPr>
          <p:cNvPr id="16" name="ZoneTexte 15"/>
          <p:cNvSpPr txBox="1"/>
          <p:nvPr/>
        </p:nvSpPr>
        <p:spPr>
          <a:xfrm>
            <a:off x="-484369" y="3275692"/>
            <a:ext cx="301686" cy="369332"/>
          </a:xfrm>
          <a:prstGeom prst="rect">
            <a:avLst/>
          </a:prstGeom>
          <a:noFill/>
        </p:spPr>
        <p:txBody>
          <a:bodyPr wrap="none" rtlCol="0">
            <a:spAutoFit/>
          </a:bodyPr>
          <a:lstStyle/>
          <a:p>
            <a:r>
              <a:rPr lang="en-US" dirty="0" smtClean="0"/>
              <a:t>a</a:t>
            </a:r>
            <a:endParaRPr lang="fr-FR" dirty="0"/>
          </a:p>
        </p:txBody>
      </p:sp>
      <p:sp>
        <p:nvSpPr>
          <p:cNvPr id="4" name="ZoneTexte 3"/>
          <p:cNvSpPr txBox="1"/>
          <p:nvPr/>
        </p:nvSpPr>
        <p:spPr>
          <a:xfrm>
            <a:off x="323528" y="5301208"/>
            <a:ext cx="3567002" cy="923330"/>
          </a:xfrm>
          <a:prstGeom prst="rect">
            <a:avLst/>
          </a:prstGeom>
          <a:noFill/>
        </p:spPr>
        <p:txBody>
          <a:bodyPr wrap="none" rtlCol="0">
            <a:spAutoFit/>
          </a:bodyPr>
          <a:lstStyle/>
          <a:p>
            <a:pPr marL="0" lvl="1"/>
            <a:r>
              <a:rPr lang="en-US" dirty="0"/>
              <a:t>a</a:t>
            </a:r>
            <a:r>
              <a:rPr lang="en-US" baseline="-25000" dirty="0"/>
              <a:t>1</a:t>
            </a:r>
            <a:r>
              <a:rPr lang="en-US" dirty="0"/>
              <a:t>b</a:t>
            </a:r>
            <a:r>
              <a:rPr lang="en-US" baseline="-25000" dirty="0"/>
              <a:t>2</a:t>
            </a:r>
            <a:r>
              <a:rPr lang="en-US" dirty="0">
                <a:sym typeface="Wingdings" pitchFamily="2" charset="2"/>
              </a:rPr>
              <a:t>a</a:t>
            </a:r>
            <a:r>
              <a:rPr lang="en-US" baseline="-25000" dirty="0">
                <a:sym typeface="Wingdings" pitchFamily="2" charset="2"/>
              </a:rPr>
              <a:t>2</a:t>
            </a:r>
            <a:r>
              <a:rPr lang="en-US" dirty="0">
                <a:sym typeface="Wingdings" pitchFamily="2" charset="2"/>
              </a:rPr>
              <a:t>b</a:t>
            </a:r>
            <a:r>
              <a:rPr lang="en-US" baseline="-25000" dirty="0">
                <a:sym typeface="Wingdings" pitchFamily="2" charset="2"/>
              </a:rPr>
              <a:t>1</a:t>
            </a:r>
            <a:r>
              <a:rPr lang="en-US" dirty="0">
                <a:sym typeface="Wingdings" pitchFamily="2" charset="2"/>
              </a:rPr>
              <a:t>,</a:t>
            </a:r>
            <a:r>
              <a:rPr lang="en-US" baseline="-25000" dirty="0">
                <a:sym typeface="Wingdings" pitchFamily="2" charset="2"/>
              </a:rPr>
              <a:t>  </a:t>
            </a:r>
            <a:r>
              <a:rPr lang="en-US" dirty="0"/>
              <a:t>a</a:t>
            </a:r>
            <a:r>
              <a:rPr lang="en-US" baseline="-25000" dirty="0"/>
              <a:t>1</a:t>
            </a:r>
            <a:r>
              <a:rPr lang="en-US" dirty="0"/>
              <a:t>c</a:t>
            </a:r>
            <a:r>
              <a:rPr lang="en-US" baseline="-25000" dirty="0"/>
              <a:t>2</a:t>
            </a:r>
            <a:r>
              <a:rPr lang="en-US" dirty="0">
                <a:sym typeface="Wingdings" pitchFamily="2" charset="2"/>
              </a:rPr>
              <a:t>a</a:t>
            </a:r>
            <a:r>
              <a:rPr lang="en-US" baseline="-25000" dirty="0">
                <a:sym typeface="Wingdings" pitchFamily="2" charset="2"/>
              </a:rPr>
              <a:t>2</a:t>
            </a:r>
            <a:r>
              <a:rPr lang="en-US" dirty="0">
                <a:sym typeface="Wingdings" pitchFamily="2" charset="2"/>
              </a:rPr>
              <a:t>c</a:t>
            </a:r>
            <a:r>
              <a:rPr lang="en-US" baseline="-25000" dirty="0">
                <a:sym typeface="Wingdings" pitchFamily="2" charset="2"/>
              </a:rPr>
              <a:t>1</a:t>
            </a:r>
            <a:r>
              <a:rPr lang="en-US" dirty="0">
                <a:sym typeface="Wingdings" pitchFamily="2" charset="2"/>
              </a:rPr>
              <a:t>, </a:t>
            </a:r>
            <a:r>
              <a:rPr lang="en-US" dirty="0"/>
              <a:t>a</a:t>
            </a:r>
            <a:r>
              <a:rPr lang="en-US" baseline="-25000" dirty="0"/>
              <a:t>2</a:t>
            </a:r>
            <a:r>
              <a:rPr lang="en-US" dirty="0"/>
              <a:t>c</a:t>
            </a:r>
            <a:r>
              <a:rPr lang="en-US" baseline="-25000" dirty="0"/>
              <a:t>3</a:t>
            </a:r>
            <a:r>
              <a:rPr lang="en-US" dirty="0">
                <a:sym typeface="Wingdings" pitchFamily="2" charset="2"/>
              </a:rPr>
              <a:t>a</a:t>
            </a:r>
            <a:r>
              <a:rPr lang="en-US" baseline="-25000" dirty="0">
                <a:sym typeface="Wingdings" pitchFamily="2" charset="2"/>
              </a:rPr>
              <a:t>3</a:t>
            </a:r>
            <a:r>
              <a:rPr lang="en-US" dirty="0">
                <a:sym typeface="Wingdings" pitchFamily="2" charset="2"/>
              </a:rPr>
              <a:t>c</a:t>
            </a:r>
            <a:r>
              <a:rPr lang="en-US" baseline="-25000" dirty="0">
                <a:sym typeface="Wingdings" pitchFamily="2" charset="2"/>
              </a:rPr>
              <a:t>2</a:t>
            </a:r>
            <a:r>
              <a:rPr lang="en-US" dirty="0">
                <a:sym typeface="Wingdings" pitchFamily="2" charset="2"/>
              </a:rPr>
              <a:t>, </a:t>
            </a:r>
            <a:endParaRPr lang="en-US" dirty="0" smtClean="0">
              <a:sym typeface="Wingdings" pitchFamily="2" charset="2"/>
            </a:endParaRPr>
          </a:p>
          <a:p>
            <a:pPr marL="0" lvl="1"/>
            <a:r>
              <a:rPr lang="en-US" dirty="0" smtClean="0"/>
              <a:t>a</a:t>
            </a:r>
            <a:r>
              <a:rPr lang="en-US" baseline="-25000" dirty="0" smtClean="0"/>
              <a:t>2</a:t>
            </a:r>
            <a:r>
              <a:rPr lang="en-US" dirty="0" smtClean="0"/>
              <a:t>b</a:t>
            </a:r>
            <a:r>
              <a:rPr lang="en-US" baseline="-25000" dirty="0" smtClean="0"/>
              <a:t>3</a:t>
            </a:r>
            <a:r>
              <a:rPr lang="en-US" dirty="0">
                <a:sym typeface="Wingdings" pitchFamily="2" charset="2"/>
              </a:rPr>
              <a:t>a</a:t>
            </a:r>
            <a:r>
              <a:rPr lang="en-US" baseline="-25000" dirty="0">
                <a:sym typeface="Wingdings" pitchFamily="2" charset="2"/>
              </a:rPr>
              <a:t>3</a:t>
            </a:r>
            <a:r>
              <a:rPr lang="en-US" dirty="0">
                <a:sym typeface="Wingdings" pitchFamily="2" charset="2"/>
              </a:rPr>
              <a:t>b</a:t>
            </a:r>
            <a:r>
              <a:rPr lang="en-US" baseline="-25000" dirty="0">
                <a:sym typeface="Wingdings" pitchFamily="2" charset="2"/>
              </a:rPr>
              <a:t>2</a:t>
            </a:r>
            <a:r>
              <a:rPr lang="en-US" dirty="0">
                <a:sym typeface="Wingdings" pitchFamily="2" charset="2"/>
              </a:rPr>
              <a:t>, </a:t>
            </a:r>
            <a:r>
              <a:rPr lang="en-US" dirty="0"/>
              <a:t>a</a:t>
            </a:r>
            <a:r>
              <a:rPr lang="en-US" baseline="-25000" dirty="0"/>
              <a:t>3</a:t>
            </a:r>
            <a:r>
              <a:rPr lang="en-US" dirty="0"/>
              <a:t>c</a:t>
            </a:r>
            <a:r>
              <a:rPr lang="en-US" baseline="-25000" dirty="0"/>
              <a:t>1</a:t>
            </a:r>
            <a:r>
              <a:rPr lang="en-US" dirty="0">
                <a:sym typeface="Wingdings" pitchFamily="2" charset="2"/>
              </a:rPr>
              <a:t>a</a:t>
            </a:r>
            <a:r>
              <a:rPr lang="en-US" baseline="-25000" dirty="0">
                <a:sym typeface="Wingdings" pitchFamily="2" charset="2"/>
              </a:rPr>
              <a:t>1</a:t>
            </a:r>
            <a:r>
              <a:rPr lang="en-US" dirty="0">
                <a:sym typeface="Wingdings" pitchFamily="2" charset="2"/>
              </a:rPr>
              <a:t>c</a:t>
            </a:r>
            <a:r>
              <a:rPr lang="en-US" baseline="-25000" dirty="0">
                <a:sym typeface="Wingdings" pitchFamily="2" charset="2"/>
              </a:rPr>
              <a:t>3</a:t>
            </a:r>
            <a:r>
              <a:rPr lang="en-US" dirty="0">
                <a:sym typeface="Wingdings" pitchFamily="2" charset="2"/>
              </a:rPr>
              <a:t>, </a:t>
            </a:r>
            <a:r>
              <a:rPr lang="en-US" dirty="0"/>
              <a:t>a</a:t>
            </a:r>
            <a:r>
              <a:rPr lang="en-US" baseline="-25000" dirty="0"/>
              <a:t>3</a:t>
            </a:r>
            <a:r>
              <a:rPr lang="en-US" dirty="0"/>
              <a:t>b</a:t>
            </a:r>
            <a:r>
              <a:rPr lang="en-US" baseline="-25000" dirty="0"/>
              <a:t>1</a:t>
            </a:r>
            <a:r>
              <a:rPr lang="en-US" dirty="0">
                <a:sym typeface="Wingdings" pitchFamily="2" charset="2"/>
              </a:rPr>
              <a:t>a</a:t>
            </a:r>
            <a:r>
              <a:rPr lang="en-US" baseline="-25000" dirty="0">
                <a:sym typeface="Wingdings" pitchFamily="2" charset="2"/>
              </a:rPr>
              <a:t>1</a:t>
            </a:r>
            <a:r>
              <a:rPr lang="en-US" dirty="0">
                <a:sym typeface="Wingdings" pitchFamily="2" charset="2"/>
              </a:rPr>
              <a:t>b</a:t>
            </a:r>
            <a:r>
              <a:rPr lang="en-US" baseline="-25000" dirty="0">
                <a:sym typeface="Wingdings" pitchFamily="2" charset="2"/>
              </a:rPr>
              <a:t>3</a:t>
            </a:r>
            <a:endParaRPr lang="en-US" dirty="0"/>
          </a:p>
          <a:p>
            <a:endParaRPr lang="fr-FR" dirty="0"/>
          </a:p>
        </p:txBody>
      </p:sp>
    </p:spTree>
    <p:extLst>
      <p:ext uri="{BB962C8B-B14F-4D97-AF65-F5344CB8AC3E}">
        <p14:creationId xmlns:p14="http://schemas.microsoft.com/office/powerpoint/2010/main" val="1569706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1" fill="hold" nodeType="clickEffect">
                                  <p:stCondLst>
                                    <p:cond delay="0"/>
                                  </p:stCondLst>
                                  <p:childTnLst>
                                    <p:set>
                                      <p:cBhvr>
                                        <p:cTn id="32" dur="1" fill="hold">
                                          <p:stCondLst>
                                            <p:cond delay="0"/>
                                          </p:stCondLst>
                                        </p:cTn>
                                        <p:tgtEl>
                                          <p:spTgt spid="41"/>
                                        </p:tgtEl>
                                        <p:attrNameLst>
                                          <p:attrName>style.visibility</p:attrName>
                                        </p:attrNameLst>
                                      </p:cBhvr>
                                      <p:to>
                                        <p:strVal val="visible"/>
                                      </p:to>
                                    </p:set>
                                    <p:anim calcmode="lin" valueType="num">
                                      <p:cBhvr additive="base">
                                        <p:cTn id="33" dur="500" fill="hold"/>
                                        <p:tgtEl>
                                          <p:spTgt spid="41"/>
                                        </p:tgtEl>
                                        <p:attrNameLst>
                                          <p:attrName>ppt_x</p:attrName>
                                        </p:attrNameLst>
                                      </p:cBhvr>
                                      <p:tavLst>
                                        <p:tav tm="0">
                                          <p:val>
                                            <p:strVal val="#ppt_x"/>
                                          </p:val>
                                        </p:tav>
                                        <p:tav tm="100000">
                                          <p:val>
                                            <p:strVal val="#ppt_x"/>
                                          </p:val>
                                        </p:tav>
                                      </p:tavLst>
                                    </p:anim>
                                    <p:anim calcmode="lin" valueType="num">
                                      <p:cBhvr additive="base">
                                        <p:cTn id="34" dur="500" fill="hold"/>
                                        <p:tgtEl>
                                          <p:spTgt spid="41"/>
                                        </p:tgtEl>
                                        <p:attrNameLst>
                                          <p:attrName>ppt_y</p:attrName>
                                        </p:attrNameLst>
                                      </p:cBhvr>
                                      <p:tavLst>
                                        <p:tav tm="0">
                                          <p:val>
                                            <p:strVal val="0-#ppt_h/2"/>
                                          </p:val>
                                        </p:tav>
                                        <p:tav tm="100000">
                                          <p:val>
                                            <p:strVal val="#ppt_y"/>
                                          </p:val>
                                        </p:tav>
                                      </p:tavLst>
                                    </p:anim>
                                  </p:childTnLst>
                                </p:cTn>
                              </p:par>
                              <p:par>
                                <p:cTn id="35" presetID="2" presetClass="entr" presetSubtype="1" fill="hold" nodeType="withEffect">
                                  <p:stCondLst>
                                    <p:cond delay="0"/>
                                  </p:stCondLst>
                                  <p:childTnLst>
                                    <p:set>
                                      <p:cBhvr>
                                        <p:cTn id="36" dur="1" fill="hold">
                                          <p:stCondLst>
                                            <p:cond delay="0"/>
                                          </p:stCondLst>
                                        </p:cTn>
                                        <p:tgtEl>
                                          <p:spTgt spid="42"/>
                                        </p:tgtEl>
                                        <p:attrNameLst>
                                          <p:attrName>style.visibility</p:attrName>
                                        </p:attrNameLst>
                                      </p:cBhvr>
                                      <p:to>
                                        <p:strVal val="visible"/>
                                      </p:to>
                                    </p:set>
                                    <p:anim calcmode="lin" valueType="num">
                                      <p:cBhvr additive="base">
                                        <p:cTn id="37" dur="500" fill="hold"/>
                                        <p:tgtEl>
                                          <p:spTgt spid="42"/>
                                        </p:tgtEl>
                                        <p:attrNameLst>
                                          <p:attrName>ppt_x</p:attrName>
                                        </p:attrNameLst>
                                      </p:cBhvr>
                                      <p:tavLst>
                                        <p:tav tm="0">
                                          <p:val>
                                            <p:strVal val="#ppt_x"/>
                                          </p:val>
                                        </p:tav>
                                        <p:tav tm="100000">
                                          <p:val>
                                            <p:strVal val="#ppt_x"/>
                                          </p:val>
                                        </p:tav>
                                      </p:tavLst>
                                    </p:anim>
                                    <p:anim calcmode="lin" valueType="num">
                                      <p:cBhvr additive="base">
                                        <p:cTn id="38" dur="500" fill="hold"/>
                                        <p:tgtEl>
                                          <p:spTgt spid="42"/>
                                        </p:tgtEl>
                                        <p:attrNameLst>
                                          <p:attrName>ppt_y</p:attrName>
                                        </p:attrNameLst>
                                      </p:cBhvr>
                                      <p:tavLst>
                                        <p:tav tm="0">
                                          <p:val>
                                            <p:strVal val="0-#ppt_h/2"/>
                                          </p:val>
                                        </p:tav>
                                        <p:tav tm="100000">
                                          <p:val>
                                            <p:strVal val="#ppt_y"/>
                                          </p:val>
                                        </p:tav>
                                      </p:tavLst>
                                    </p:anim>
                                  </p:childTnLst>
                                </p:cTn>
                              </p:par>
                              <p:par>
                                <p:cTn id="39" presetID="2" presetClass="entr" presetSubtype="1" fill="hold" nodeType="withEffect">
                                  <p:stCondLst>
                                    <p:cond delay="0"/>
                                  </p:stCondLst>
                                  <p:childTnLst>
                                    <p:set>
                                      <p:cBhvr>
                                        <p:cTn id="40" dur="1" fill="hold">
                                          <p:stCondLst>
                                            <p:cond delay="0"/>
                                          </p:stCondLst>
                                        </p:cTn>
                                        <p:tgtEl>
                                          <p:spTgt spid="43"/>
                                        </p:tgtEl>
                                        <p:attrNameLst>
                                          <p:attrName>style.visibility</p:attrName>
                                        </p:attrNameLst>
                                      </p:cBhvr>
                                      <p:to>
                                        <p:strVal val="visible"/>
                                      </p:to>
                                    </p:set>
                                    <p:anim calcmode="lin" valueType="num">
                                      <p:cBhvr additive="base">
                                        <p:cTn id="41" dur="500" fill="hold"/>
                                        <p:tgtEl>
                                          <p:spTgt spid="43"/>
                                        </p:tgtEl>
                                        <p:attrNameLst>
                                          <p:attrName>ppt_x</p:attrName>
                                        </p:attrNameLst>
                                      </p:cBhvr>
                                      <p:tavLst>
                                        <p:tav tm="0">
                                          <p:val>
                                            <p:strVal val="#ppt_x"/>
                                          </p:val>
                                        </p:tav>
                                        <p:tav tm="100000">
                                          <p:val>
                                            <p:strVal val="#ppt_x"/>
                                          </p:val>
                                        </p:tav>
                                      </p:tavLst>
                                    </p:anim>
                                    <p:anim calcmode="lin" valueType="num">
                                      <p:cBhvr additive="base">
                                        <p:cTn id="42" dur="500" fill="hold"/>
                                        <p:tgtEl>
                                          <p:spTgt spid="43"/>
                                        </p:tgtEl>
                                        <p:attrNameLst>
                                          <p:attrName>ppt_y</p:attrName>
                                        </p:attrNameLst>
                                      </p:cBhvr>
                                      <p:tavLst>
                                        <p:tav tm="0">
                                          <p:val>
                                            <p:strVal val="0-#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grpId="0" nodeType="clickEffect">
                                  <p:stCondLst>
                                    <p:cond delay="0"/>
                                  </p:stCondLst>
                                  <p:childTnLst>
                                    <p:animMotion origin="layout" path="M 0.69618 0.02685 L 0.69618 0.02708 C 0.69549 0.01991 0.69497 0.01319 0.6941 0.00648 C 0.6934 0.00162 0.69254 -0.00324 0.69184 -0.0081 C 0.69132 -0.01296 0.69097 -0.02269 0.69045 -0.02732 C 0.69028 -0.02986 0.68941 -0.03357 0.68906 -0.03611 C 0.68872 -0.04306 0.68837 -0.05023 0.68837 -0.05718 C 0.68837 -0.06621 0.68854 -0.07523 0.68906 -0.08426 C 0.68906 -0.08658 0.68924 -0.08889 0.68976 -0.09097 C 0.69028 -0.09329 0.69097 -0.0956 0.69184 -0.09769 C 0.6934 -0.10139 0.69549 -0.10463 0.69705 -0.10834 C 0.69774 -0.11042 0.69827 -0.1125 0.69913 -0.11412 C 0.70122 -0.11783 0.70278 -0.12246 0.70573 -0.12477 C 0.70695 -0.1257 0.70834 -0.12639 0.70938 -0.12778 C 0.71563 -0.13519 0.7099 -0.13264 0.71649 -0.13449 C 0.72066 -0.13704 0.72205 -0.13843 0.72656 -0.14028 C 0.72952 -0.14144 0.73247 -0.14259 0.73542 -0.14306 L 0.74184 -0.14398 C 0.75087 -0.14375 0.75972 -0.14375 0.76875 -0.14306 C 0.77413 -0.14283 0.76962 -0.14259 0.77309 -0.14028 C 0.77431 -0.13935 0.77743 -0.1382 0.77743 -0.13796 C 0.78056 -0.13426 0.77691 -0.13843 0.78177 -0.13542 C 0.78351 -0.13426 0.78507 -0.13287 0.78681 -0.13148 C 0.78733 -0.13125 0.78785 -0.13102 0.78837 -0.13056 L 0.78837 -0.13033 " pathEditMode="relative" rAng="0" ptsTypes="AAAAAAAAAAAAAAAAAAAAAAAAA">
                                      <p:cBhvr>
                                        <p:cTn id="46" dur="2000" fill="hold"/>
                                        <p:tgtEl>
                                          <p:spTgt spid="16"/>
                                        </p:tgtEl>
                                        <p:attrNameLst>
                                          <p:attrName>ppt_x</p:attrName>
                                          <p:attrName>ppt_y</p:attrName>
                                        </p:attrNameLst>
                                      </p:cBhvr>
                                      <p:rCtr x="4219" y="-8542"/>
                                    </p:animMotion>
                                  </p:childTnLst>
                                </p:cTn>
                              </p:par>
                              <p:par>
                                <p:cTn id="47" presetID="0" presetClass="path" presetSubtype="0" accel="50000" decel="50000" fill="hold" grpId="0" nodeType="withEffect">
                                  <p:stCondLst>
                                    <p:cond delay="0"/>
                                  </p:stCondLst>
                                  <p:childTnLst>
                                    <p:animMotion origin="layout" path="M 0.77709 -0.04259 L 0.77709 -0.04236 C 0.77674 -0.03796 0.77656 -0.0331 0.77622 -0.02824 C 0.77622 -0.02662 0.77587 -0.025 0.77552 -0.02338 C 0.77483 -0.01898 0.77465 -0.01852 0.77344 -0.01366 C 0.77309 -0.01181 0.77292 -0.00996 0.77257 -0.00787 C 0.7724 -0.00509 0.7717 0.00162 0.77118 0.00463 C 0.77084 0.00717 0.77031 0.00972 0.76979 0.01227 C 0.76945 0.01366 0.76927 0.01481 0.7691 0.0162 C 0.76875 0.01805 0.76858 0.02014 0.76823 0.02199 C 0.76788 0.02384 0.76736 0.02592 0.76684 0.02778 C 0.76615 0.03079 0.76597 0.03148 0.76476 0.03449 C 0.76372 0.03657 0.76268 0.03842 0.76181 0.04028 C 0.76129 0.0412 0.76059 0.04213 0.76024 0.04329 C 0.75851 0.05046 0.76094 0.04143 0.75816 0.04907 C 0.75781 0.05 0.75781 0.05092 0.75747 0.05185 C 0.75643 0.05463 0.75452 0.05671 0.75382 0.05972 C 0.75278 0.06412 0.75347 0.0618 0.75087 0.06643 C 0.75018 0.06944 0.74931 0.07338 0.74809 0.07592 C 0.7467 0.0787 0.74358 0.08379 0.74358 0.08403 L 0.74219 0.08958 C 0.74202 0.09051 0.74184 0.09167 0.74149 0.09236 C 0.74045 0.09444 0.73959 0.09629 0.73854 0.09815 C 0.7375 0.1 0.73646 0.10254 0.7349 0.10393 C 0.73212 0.10717 0.73368 0.10509 0.73056 0.10694 C 0.72865 0.1081 0.72656 0.10926 0.72483 0.11088 C 0.72413 0.11134 0.72344 0.11227 0.72257 0.11273 C 0.72153 0.11319 0.72014 0.11319 0.7191 0.11366 C 0.71823 0.11389 0.71754 0.11435 0.71684 0.11458 C 0.71632 0.11528 0.71597 0.1162 0.71545 0.11667 C 0.71476 0.11713 0.71389 0.1169 0.7132 0.11759 C 0.7125 0.11829 0.7125 0.11991 0.71181 0.12037 C 0.71042 0.12153 0.70747 0.12245 0.70747 0.12268 L 0.70313 0.12616 C 0.70243 0.12685 0.70174 0.12778 0.70087 0.12824 C 0.7 0.12847 0.69896 0.1287 0.69809 0.12917 C 0.69653 0.12963 0.69514 0.13032 0.69358 0.13102 C 0.69288 0.13148 0.69219 0.13171 0.69149 0.13194 L 0.68854 0.1331 C 0.68733 0.13264 0.68577 0.1331 0.6849 0.13194 C 0.67899 0.12407 0.68646 0.12824 0.68212 0.1243 C 0.68195 0.12407 0.6816 0.1243 0.68143 0.1243 L 0.68143 0.12454 " pathEditMode="relative" rAng="0" ptsTypes="AAAAAAAAAAAAAAAAAAAAAAAAAAAAAAAAAAAAAAAAAAA">
                                      <p:cBhvr>
                                        <p:cTn id="48" dur="2000" fill="hold"/>
                                        <p:tgtEl>
                                          <p:spTgt spid="15"/>
                                        </p:tgtEl>
                                        <p:attrNameLst>
                                          <p:attrName>ppt_x</p:attrName>
                                          <p:attrName>ppt_y</p:attrName>
                                        </p:attrNameLst>
                                      </p:cBhvr>
                                      <p:rCtr x="-4792" y="8773"/>
                                    </p:animMotion>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fade">
                                      <p:cBhvr>
                                        <p:cTn id="58" dur="500"/>
                                        <p:tgtEl>
                                          <p:spTgt spid="2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fade">
                                      <p:cBhvr>
                                        <p:cTn id="66" dur="500"/>
                                        <p:tgtEl>
                                          <p:spTgt spid="29"/>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fade">
                                      <p:cBhvr>
                                        <p:cTn id="69" dur="500"/>
                                        <p:tgtEl>
                                          <p:spTgt spid="30"/>
                                        </p:tgtEl>
                                      </p:cBhvr>
                                    </p:animEffect>
                                  </p:childTnLst>
                                </p:cTn>
                              </p:par>
                            </p:childTnLst>
                          </p:cTn>
                        </p:par>
                        <p:par>
                          <p:cTn id="70" fill="hold">
                            <p:stCondLst>
                              <p:cond delay="500"/>
                            </p:stCondLst>
                            <p:childTnLst>
                              <p:par>
                                <p:cTn id="71" presetID="10" presetClass="entr" presetSubtype="0" fill="hold" nodeType="after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fade">
                                      <p:cBhvr>
                                        <p:cTn id="73" dur="500"/>
                                        <p:tgtEl>
                                          <p:spTgt spid="3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fade">
                                      <p:cBhvr>
                                        <p:cTn id="76" dur="500"/>
                                        <p:tgtEl>
                                          <p:spTgt spid="3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fade">
                                      <p:cBhvr>
                                        <p:cTn id="79" dur="500"/>
                                        <p:tgtEl>
                                          <p:spTgt spid="33"/>
                                        </p:tgtEl>
                                      </p:cBhvr>
                                    </p:animEffect>
                                  </p:childTnLst>
                                </p:cTn>
                              </p:par>
                            </p:childTnLst>
                          </p:cTn>
                        </p:par>
                        <p:par>
                          <p:cTn id="80" fill="hold">
                            <p:stCondLst>
                              <p:cond delay="1000"/>
                            </p:stCondLst>
                            <p:childTnLst>
                              <p:par>
                                <p:cTn id="81" presetID="10" presetClass="entr" presetSubtype="0" fill="hold" nodeType="afterEffect">
                                  <p:stCondLst>
                                    <p:cond delay="0"/>
                                  </p:stCondLst>
                                  <p:childTnLst>
                                    <p:set>
                                      <p:cBhvr>
                                        <p:cTn id="82" dur="1" fill="hold">
                                          <p:stCondLst>
                                            <p:cond delay="0"/>
                                          </p:stCondLst>
                                        </p:cTn>
                                        <p:tgtEl>
                                          <p:spTgt spid="35"/>
                                        </p:tgtEl>
                                        <p:attrNameLst>
                                          <p:attrName>style.visibility</p:attrName>
                                        </p:attrNameLst>
                                      </p:cBhvr>
                                      <p:to>
                                        <p:strVal val="visible"/>
                                      </p:to>
                                    </p:set>
                                    <p:animEffect transition="in" filter="fade">
                                      <p:cBhvr>
                                        <p:cTn id="83" dur="500"/>
                                        <p:tgtEl>
                                          <p:spTgt spid="35"/>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fade">
                                      <p:cBhvr>
                                        <p:cTn id="86" dur="500"/>
                                        <p:tgtEl>
                                          <p:spTgt spid="3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7"/>
                                        </p:tgtEl>
                                        <p:attrNameLst>
                                          <p:attrName>style.visibility</p:attrName>
                                        </p:attrNameLst>
                                      </p:cBhvr>
                                      <p:to>
                                        <p:strVal val="visible"/>
                                      </p:to>
                                    </p:set>
                                    <p:animEffect transition="in" filter="fade">
                                      <p:cBhvr>
                                        <p:cTn id="89" dur="500"/>
                                        <p:tgtEl>
                                          <p:spTgt spid="37"/>
                                        </p:tgtEl>
                                      </p:cBhvr>
                                    </p:animEffect>
                                  </p:childTnLst>
                                </p:cTn>
                              </p:par>
                            </p:childTnLst>
                          </p:cTn>
                        </p:par>
                        <p:par>
                          <p:cTn id="90" fill="hold">
                            <p:stCondLst>
                              <p:cond delay="1500"/>
                            </p:stCondLst>
                            <p:childTnLst>
                              <p:par>
                                <p:cTn id="91" presetID="10" presetClass="entr" presetSubtype="0" fill="hold" nodeType="afterEffect">
                                  <p:stCondLst>
                                    <p:cond delay="0"/>
                                  </p:stCondLst>
                                  <p:childTnLst>
                                    <p:set>
                                      <p:cBhvr>
                                        <p:cTn id="92" dur="1" fill="hold">
                                          <p:stCondLst>
                                            <p:cond delay="0"/>
                                          </p:stCondLst>
                                        </p:cTn>
                                        <p:tgtEl>
                                          <p:spTgt spid="38"/>
                                        </p:tgtEl>
                                        <p:attrNameLst>
                                          <p:attrName>style.visibility</p:attrName>
                                        </p:attrNameLst>
                                      </p:cBhvr>
                                      <p:to>
                                        <p:strVal val="visible"/>
                                      </p:to>
                                    </p:set>
                                    <p:animEffect transition="in" filter="fade">
                                      <p:cBhvr>
                                        <p:cTn id="93" dur="500"/>
                                        <p:tgtEl>
                                          <p:spTgt spid="38"/>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39"/>
                                        </p:tgtEl>
                                        <p:attrNameLst>
                                          <p:attrName>style.visibility</p:attrName>
                                        </p:attrNameLst>
                                      </p:cBhvr>
                                      <p:to>
                                        <p:strVal val="visible"/>
                                      </p:to>
                                    </p:set>
                                    <p:animEffect transition="in" filter="fade">
                                      <p:cBhvr>
                                        <p:cTn id="96" dur="500"/>
                                        <p:tgtEl>
                                          <p:spTgt spid="39"/>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40"/>
                                        </p:tgtEl>
                                        <p:attrNameLst>
                                          <p:attrName>style.visibility</p:attrName>
                                        </p:attrNameLst>
                                      </p:cBhvr>
                                      <p:to>
                                        <p:strVal val="visible"/>
                                      </p:to>
                                    </p:set>
                                    <p:animEffect transition="in" filter="fade">
                                      <p:cBhvr>
                                        <p:cTn id="9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2" grpId="0"/>
      <p:bldP spid="33" grpId="0"/>
      <p:bldP spid="36" grpId="0"/>
      <p:bldP spid="37" grpId="0"/>
      <p:bldP spid="39" grpId="0"/>
      <p:bldP spid="40" grpId="0"/>
      <p:bldP spid="15"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What is the formal framework (quiz)?</a:t>
            </a:r>
            <a:endParaRPr lang="fr-FR" dirty="0"/>
          </a:p>
        </p:txBody>
      </p:sp>
      <p:sp>
        <p:nvSpPr>
          <p:cNvPr id="3" name="Espace réservé du contenu 2"/>
          <p:cNvSpPr>
            <a:spLocks noGrp="1"/>
          </p:cNvSpPr>
          <p:nvPr>
            <p:ph sz="quarter" idx="1"/>
          </p:nvPr>
        </p:nvSpPr>
        <p:spPr>
          <a:xfrm>
            <a:off x="301752" y="1484784"/>
            <a:ext cx="8752746" cy="4824536"/>
          </a:xfrm>
        </p:spPr>
        <p:txBody>
          <a:bodyPr>
            <a:noAutofit/>
          </a:bodyPr>
          <a:lstStyle/>
          <a:p>
            <a:r>
              <a:rPr lang="en-US" sz="1600" dirty="0"/>
              <a:t>What is it?</a:t>
            </a:r>
          </a:p>
          <a:p>
            <a:pPr lvl="1"/>
            <a:r>
              <a:rPr lang="en-US" sz="1400" dirty="0"/>
              <a:t>It is a model of distributed multiset rewriting which cares about locations. The structure of the system is defined by the hypergraph induced by rules. This is the most general variant of distributed multiset rewriting (generalizing P systems, VAS, Petri nets, register machines, population protocols, </a:t>
            </a:r>
            <a:r>
              <a:rPr lang="en-US" sz="1400" dirty="0" err="1"/>
              <a:t>etc</a:t>
            </a:r>
            <a:r>
              <a:rPr lang="en-US" sz="1400" dirty="0"/>
              <a:t>).</a:t>
            </a:r>
          </a:p>
          <a:p>
            <a:r>
              <a:rPr lang="en-US" sz="1600" dirty="0"/>
              <a:t>Is this a definition/model for P systems?</a:t>
            </a:r>
          </a:p>
          <a:p>
            <a:pPr lvl="1"/>
            <a:r>
              <a:rPr lang="en-US" sz="1400" dirty="0"/>
              <a:t>No. The formal framework is a concrete variant/series  of P systems. Sometimes it is called the network of cells.</a:t>
            </a:r>
          </a:p>
          <a:p>
            <a:r>
              <a:rPr lang="en-US" sz="1600" dirty="0"/>
              <a:t>Does it define the semantics of P systems?</a:t>
            </a:r>
          </a:p>
          <a:p>
            <a:pPr lvl="1"/>
            <a:r>
              <a:rPr lang="en-US" sz="1400" dirty="0"/>
              <a:t>No. At least not directly.</a:t>
            </a:r>
          </a:p>
          <a:p>
            <a:r>
              <a:rPr lang="en-US" sz="1600" dirty="0"/>
              <a:t>What is it for?</a:t>
            </a:r>
          </a:p>
          <a:p>
            <a:pPr lvl="1"/>
            <a:r>
              <a:rPr lang="en-US" sz="1400" dirty="0"/>
              <a:t>We can </a:t>
            </a:r>
            <a:r>
              <a:rPr lang="en-US" sz="1400" b="1" dirty="0"/>
              <a:t>encode</a:t>
            </a:r>
            <a:r>
              <a:rPr lang="en-US" sz="1400" dirty="0"/>
              <a:t> most of variants of P systems in the formal framework yielding a </a:t>
            </a:r>
            <a:r>
              <a:rPr lang="en-US" sz="1400" b="1" dirty="0" err="1"/>
              <a:t>bisimulation</a:t>
            </a:r>
            <a:r>
              <a:rPr lang="en-US" sz="1400" dirty="0"/>
              <a:t>. Moreover, in most cases it is a strong </a:t>
            </a:r>
            <a:r>
              <a:rPr lang="en-US" sz="1400" dirty="0" err="1"/>
              <a:t>bisimulation</a:t>
            </a:r>
            <a:r>
              <a:rPr lang="en-US" sz="1400" dirty="0"/>
              <a:t> i.e. 1 step in the original system is done by 1 step in the formal framework.</a:t>
            </a:r>
          </a:p>
          <a:p>
            <a:r>
              <a:rPr lang="en-US" sz="1600" dirty="0"/>
              <a:t>How this can be done?</a:t>
            </a:r>
          </a:p>
          <a:p>
            <a:pPr lvl="1"/>
            <a:r>
              <a:rPr lang="en-US" sz="1400" dirty="0"/>
              <a:t>The form of the configuration and of rules are close to the multiset rewriting and generalizes most common configurations changes in P systems.  </a:t>
            </a:r>
          </a:p>
          <a:p>
            <a:r>
              <a:rPr lang="en-US" sz="1600" dirty="0"/>
              <a:t>Why it is called formal framework?</a:t>
            </a:r>
          </a:p>
          <a:p>
            <a:pPr lvl="1"/>
            <a:r>
              <a:rPr lang="en-US" sz="1400" dirty="0"/>
              <a:t>In most of the cases  the simulated P system is a restriction of the formal framework.</a:t>
            </a:r>
          </a:p>
          <a:p>
            <a:pPr lvl="1"/>
            <a:r>
              <a:rPr lang="en-US" sz="1400" dirty="0"/>
              <a:t>Many generic notions expressed in FF can be incorporated/interpreted in the original system due to </a:t>
            </a:r>
            <a:r>
              <a:rPr lang="en-US" sz="1400" dirty="0" err="1"/>
              <a:t>bisimulation</a:t>
            </a:r>
            <a:r>
              <a:rPr lang="en-US" sz="1400" dirty="0"/>
              <a:t>.</a:t>
            </a:r>
          </a:p>
        </p:txBody>
      </p:sp>
    </p:spTree>
    <p:extLst>
      <p:ext uri="{BB962C8B-B14F-4D97-AF65-F5344CB8AC3E}">
        <p14:creationId xmlns:p14="http://schemas.microsoft.com/office/powerpoint/2010/main" val="4188401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
                                            <p:txEl>
                                              <p:pRg st="12" end="12"/>
                                            </p:txEl>
                                          </p:spTgt>
                                        </p:tgtEl>
                                        <p:attrNameLst>
                                          <p:attrName>style.visibility</p:attrName>
                                        </p:attrNameLst>
                                      </p:cBhvr>
                                      <p:to>
                                        <p:strVal val="visible"/>
                                      </p:to>
                                    </p:set>
                                    <p:animEffect transition="in" filter="fade">
                                      <p:cBhvr>
                                        <p:cTn id="65"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Milestones</a:t>
            </a:r>
            <a:endParaRPr lang="en-US" dirty="0"/>
          </a:p>
        </p:txBody>
      </p:sp>
      <p:sp>
        <p:nvSpPr>
          <p:cNvPr id="3" name="Espace réservé du contenu 2"/>
          <p:cNvSpPr>
            <a:spLocks noGrp="1"/>
          </p:cNvSpPr>
          <p:nvPr>
            <p:ph sz="quarter" idx="1"/>
          </p:nvPr>
        </p:nvSpPr>
        <p:spPr>
          <a:xfrm>
            <a:off x="301752" y="1527048"/>
            <a:ext cx="8503920" cy="4998296"/>
          </a:xfrm>
        </p:spPr>
        <p:txBody>
          <a:bodyPr>
            <a:noAutofit/>
          </a:bodyPr>
          <a:lstStyle/>
          <a:p>
            <a:r>
              <a:rPr lang="en-US" sz="2000" b="1" dirty="0" smtClean="0"/>
              <a:t>2006-2007:</a:t>
            </a:r>
            <a:r>
              <a:rPr lang="en-US" sz="2000" dirty="0" smtClean="0"/>
              <a:t> Hypergraph structure (Generalized communicating P systems).</a:t>
            </a:r>
          </a:p>
          <a:p>
            <a:r>
              <a:rPr lang="en-US" sz="2000" b="1" dirty="0" smtClean="0"/>
              <a:t>2007:</a:t>
            </a:r>
            <a:r>
              <a:rPr lang="en-US" sz="2000" dirty="0" smtClean="0"/>
              <a:t> Introduction of FF (with R. Freund) in order to correctly define the minimal parallelism.</a:t>
            </a:r>
          </a:p>
          <a:p>
            <a:r>
              <a:rPr lang="en-US" sz="2000" b="1" dirty="0" smtClean="0"/>
              <a:t>By 2009:</a:t>
            </a:r>
            <a:r>
              <a:rPr lang="en-US" sz="2000" dirty="0" smtClean="0"/>
              <a:t> </a:t>
            </a:r>
            <a:r>
              <a:rPr lang="en-US" sz="2000" dirty="0" smtClean="0"/>
              <a:t>Systemized </a:t>
            </a:r>
            <a:r>
              <a:rPr lang="en-US" sz="2000" dirty="0" smtClean="0"/>
              <a:t>existing features in P systems and also proposed many new ideas.</a:t>
            </a:r>
          </a:p>
          <a:p>
            <a:r>
              <a:rPr lang="en-US" sz="2000" b="1" dirty="0" smtClean="0"/>
              <a:t>2010:</a:t>
            </a:r>
            <a:r>
              <a:rPr lang="en-US" sz="2000" dirty="0" smtClean="0"/>
              <a:t> Parts of Handbook on MC are written using it.</a:t>
            </a:r>
          </a:p>
          <a:p>
            <a:r>
              <a:rPr lang="en-US" sz="2000" b="1" dirty="0" smtClean="0"/>
              <a:t>2011-2013:</a:t>
            </a:r>
            <a:r>
              <a:rPr lang="en-US" sz="2000" dirty="0" smtClean="0"/>
              <a:t> </a:t>
            </a:r>
            <a:r>
              <a:rPr lang="en-US" sz="2000" dirty="0" smtClean="0"/>
              <a:t>Formalized </a:t>
            </a:r>
            <a:r>
              <a:rPr lang="en-US" sz="2000" dirty="0" smtClean="0"/>
              <a:t>the dynamical structure P systems (with R. Freund, </a:t>
            </a:r>
            <a:r>
              <a:rPr lang="en-US" sz="2000" dirty="0"/>
              <a:t>I. </a:t>
            </a:r>
            <a:r>
              <a:rPr lang="en-US" sz="2000" dirty="0" smtClean="0"/>
              <a:t>Pérez-Hurtado and A</a:t>
            </a:r>
            <a:r>
              <a:rPr lang="en-US" sz="2000" dirty="0"/>
              <a:t>. </a:t>
            </a:r>
            <a:r>
              <a:rPr lang="en-US" sz="2000" dirty="0" err="1" smtClean="0"/>
              <a:t>Riscos-Núñez</a:t>
            </a:r>
            <a:r>
              <a:rPr lang="en-US" sz="2000" dirty="0" smtClean="0"/>
              <a:t>).</a:t>
            </a:r>
          </a:p>
          <a:p>
            <a:r>
              <a:rPr lang="en-US" sz="2000" b="1" dirty="0" smtClean="0"/>
              <a:t>2012:</a:t>
            </a:r>
            <a:r>
              <a:rPr lang="en-US" sz="2000" dirty="0" smtClean="0"/>
              <a:t> </a:t>
            </a:r>
            <a:r>
              <a:rPr lang="en-US" sz="2000" dirty="0" smtClean="0"/>
              <a:t>Introduced </a:t>
            </a:r>
            <a:r>
              <a:rPr lang="en-US" sz="2000" dirty="0" err="1" smtClean="0"/>
              <a:t>smax</a:t>
            </a:r>
            <a:r>
              <a:rPr lang="en-US" sz="2000" dirty="0" smtClean="0"/>
              <a:t> (flat mode).</a:t>
            </a:r>
          </a:p>
          <a:p>
            <a:r>
              <a:rPr lang="en-US" sz="2000" b="1" dirty="0" smtClean="0"/>
              <a:t>2012:</a:t>
            </a:r>
            <a:r>
              <a:rPr lang="en-US" sz="2000" dirty="0" smtClean="0"/>
              <a:t> </a:t>
            </a:r>
            <a:r>
              <a:rPr lang="en-US" sz="2000" dirty="0" smtClean="0"/>
              <a:t>Used for the construction of fast </a:t>
            </a:r>
            <a:r>
              <a:rPr lang="en-US" sz="2000" dirty="0" smtClean="0"/>
              <a:t>hardware implementations.</a:t>
            </a:r>
          </a:p>
          <a:p>
            <a:r>
              <a:rPr lang="en-US" sz="2000" b="1" dirty="0" smtClean="0"/>
              <a:t>By 2013: </a:t>
            </a:r>
            <a:r>
              <a:rPr lang="en-US" sz="2000" dirty="0" smtClean="0"/>
              <a:t>Considered probabilities</a:t>
            </a:r>
            <a:r>
              <a:rPr lang="en-US" sz="2000" dirty="0" smtClean="0"/>
              <a:t>, explained many variants of P systems, </a:t>
            </a:r>
            <a:r>
              <a:rPr lang="en-US" sz="2000" dirty="0" smtClean="0"/>
              <a:t>have shown links </a:t>
            </a:r>
            <a:r>
              <a:rPr lang="en-US" sz="2000" dirty="0" smtClean="0"/>
              <a:t>to other multiset-based models &amp; PN, </a:t>
            </a:r>
            <a:r>
              <a:rPr lang="en-US" sz="2000" dirty="0" err="1" smtClean="0"/>
              <a:t>etc</a:t>
            </a:r>
            <a:endParaRPr lang="en-US" sz="2000" dirty="0" smtClean="0"/>
          </a:p>
          <a:p>
            <a:r>
              <a:rPr lang="en-US" sz="2000" b="1" dirty="0" smtClean="0"/>
              <a:t>2015:</a:t>
            </a:r>
            <a:r>
              <a:rPr lang="en-US" sz="2000" dirty="0" smtClean="0"/>
              <a:t> Generalization for abelian groups.</a:t>
            </a:r>
          </a:p>
          <a:p>
            <a:r>
              <a:rPr lang="en-US" sz="2000" b="1" dirty="0" smtClean="0"/>
              <a:t>2016-2017:</a:t>
            </a:r>
            <a:r>
              <a:rPr lang="en-US" sz="2000" dirty="0" smtClean="0"/>
              <a:t> Several results on bi-simulations.</a:t>
            </a:r>
            <a:endParaRPr lang="en-US" sz="2000" dirty="0"/>
          </a:p>
        </p:txBody>
      </p:sp>
    </p:spTree>
    <p:extLst>
      <p:ext uri="{BB962C8B-B14F-4D97-AF65-F5344CB8AC3E}">
        <p14:creationId xmlns:p14="http://schemas.microsoft.com/office/powerpoint/2010/main" val="1164985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How to define a P system ?</a:t>
            </a:r>
            <a:endParaRPr lang="fr-FR" dirty="0"/>
          </a:p>
        </p:txBody>
      </p:sp>
      <p:sp>
        <p:nvSpPr>
          <p:cNvPr id="3" name="Espace réservé du contenu 2"/>
          <p:cNvSpPr>
            <a:spLocks noGrp="1"/>
          </p:cNvSpPr>
          <p:nvPr>
            <p:ph sz="quarter" idx="1"/>
          </p:nvPr>
        </p:nvSpPr>
        <p:spPr>
          <a:xfrm>
            <a:off x="301752" y="1527048"/>
            <a:ext cx="8503920" cy="4710264"/>
          </a:xfrm>
        </p:spPr>
        <p:txBody>
          <a:bodyPr>
            <a:normAutofit/>
          </a:bodyPr>
          <a:lstStyle/>
          <a:p>
            <a:r>
              <a:rPr lang="en-US" dirty="0" smtClean="0"/>
              <a:t>Give the structure.</a:t>
            </a:r>
          </a:p>
          <a:p>
            <a:r>
              <a:rPr lang="en-US" dirty="0" smtClean="0"/>
              <a:t>Explain what means a configuration and give the  initial configuration.</a:t>
            </a:r>
          </a:p>
          <a:p>
            <a:r>
              <a:rPr lang="en-US" dirty="0" smtClean="0"/>
              <a:t>Explain what means a rule and give the set of rules.</a:t>
            </a:r>
          </a:p>
          <a:p>
            <a:r>
              <a:rPr lang="en-US" dirty="0" smtClean="0"/>
              <a:t>Explain how a transition step is performed:</a:t>
            </a:r>
          </a:p>
          <a:p>
            <a:pPr lvl="1"/>
            <a:r>
              <a:rPr lang="en-US" dirty="0" smtClean="0"/>
              <a:t>Which rules can be applied.</a:t>
            </a:r>
          </a:p>
          <a:p>
            <a:pPr lvl="1"/>
            <a:r>
              <a:rPr lang="en-US" dirty="0" smtClean="0"/>
              <a:t>Which rules are applied.</a:t>
            </a:r>
          </a:p>
          <a:p>
            <a:pPr lvl="1"/>
            <a:r>
              <a:rPr lang="en-US" dirty="0" smtClean="0"/>
              <a:t>How the rules are applied.</a:t>
            </a:r>
          </a:p>
          <a:p>
            <a:r>
              <a:rPr lang="en-US" dirty="0" smtClean="0"/>
              <a:t>Explain when to stop.</a:t>
            </a:r>
          </a:p>
          <a:p>
            <a:r>
              <a:rPr lang="en-US" dirty="0" smtClean="0"/>
              <a:t>Explain what means the result of the computation.</a:t>
            </a:r>
          </a:p>
        </p:txBody>
      </p:sp>
      <p:sp>
        <p:nvSpPr>
          <p:cNvPr id="8" name="ZoneTexte 7"/>
          <p:cNvSpPr txBox="1"/>
          <p:nvPr/>
        </p:nvSpPr>
        <p:spPr>
          <a:xfrm>
            <a:off x="4867698" y="4077072"/>
            <a:ext cx="3999790" cy="92333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dirty="0" smtClean="0"/>
              <a:t>We would like to have a framework for the definition in order not to repeat the same all the times</a:t>
            </a:r>
            <a:endParaRPr lang="en-US" dirty="0"/>
          </a:p>
        </p:txBody>
      </p:sp>
      <p:sp>
        <p:nvSpPr>
          <p:cNvPr id="9" name="ZoneTexte 8"/>
          <p:cNvSpPr txBox="1"/>
          <p:nvPr/>
        </p:nvSpPr>
        <p:spPr>
          <a:xfrm>
            <a:off x="4860633" y="5064859"/>
            <a:ext cx="3999790"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dirty="0" smtClean="0"/>
              <a:t>Main idea: generalize everything</a:t>
            </a:r>
            <a:endParaRPr lang="en-US" dirty="0"/>
          </a:p>
        </p:txBody>
      </p:sp>
      <p:pic>
        <p:nvPicPr>
          <p:cNvPr id="4" name="Image 3"/>
          <p:cNvPicPr>
            <a:picLocks noChangeAspect="1"/>
          </p:cNvPicPr>
          <p:nvPr/>
        </p:nvPicPr>
        <p:blipFill>
          <a:blip r:embed="rId3" cstate="print">
            <a:clrChange>
              <a:clrFrom>
                <a:srgbClr val="F2F4F3"/>
              </a:clrFrom>
              <a:clrTo>
                <a:srgbClr val="F2F4F3">
                  <a:alpha val="0"/>
                </a:srgbClr>
              </a:clrTo>
            </a:clrChange>
            <a:extLst>
              <a:ext uri="{28A0092B-C50C-407E-A947-70E740481C1C}">
                <a14:useLocalDpi xmlns:a14="http://schemas.microsoft.com/office/drawing/2010/main" val="0"/>
              </a:ext>
            </a:extLst>
          </a:blip>
          <a:stretch>
            <a:fillRect/>
          </a:stretch>
        </p:blipFill>
        <p:spPr>
          <a:xfrm>
            <a:off x="580118" y="2132856"/>
            <a:ext cx="2506239" cy="1368152"/>
          </a:xfrm>
          <a:prstGeom prst="rect">
            <a:avLst/>
          </a:prstGeom>
        </p:spPr>
      </p:pic>
      <p:pic>
        <p:nvPicPr>
          <p:cNvPr id="5" name="Image 4"/>
          <p:cNvPicPr>
            <a:picLocks noChangeAspect="1"/>
          </p:cNvPicPr>
          <p:nvPr/>
        </p:nvPicPr>
        <p:blipFill>
          <a:blip r:embed="rId4" cstate="email">
            <a:clrChange>
              <a:clrFrom>
                <a:srgbClr val="000000"/>
              </a:clrFrom>
              <a:clrTo>
                <a:srgbClr val="000000">
                  <a:alpha val="0"/>
                </a:srgbClr>
              </a:clrTo>
            </a:clrChange>
            <a:extLst>
              <a:ext uri="{28A0092B-C50C-407E-A947-70E740481C1C}">
                <a14:useLocalDpi xmlns:a14="http://schemas.microsoft.com/office/drawing/2010/main"/>
              </a:ext>
            </a:extLst>
          </a:blip>
          <a:stretch>
            <a:fillRect/>
          </a:stretch>
        </p:blipFill>
        <p:spPr>
          <a:xfrm>
            <a:off x="3726783" y="1268760"/>
            <a:ext cx="5327531" cy="2058364"/>
          </a:xfrm>
          <a:prstGeom prst="rect">
            <a:avLst/>
          </a:prstGeom>
        </p:spPr>
      </p:pic>
      <p:pic>
        <p:nvPicPr>
          <p:cNvPr id="6" name="Image 5"/>
          <p:cNvPicPr>
            <a:picLocks noChangeAspect="1"/>
          </p:cNvPicPr>
          <p:nvPr/>
        </p:nvPicPr>
        <p:blipFill>
          <a:blip r:embed="rId5"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247001" y="3759296"/>
            <a:ext cx="2800186" cy="1852199"/>
          </a:xfrm>
          <a:prstGeom prst="rect">
            <a:avLst/>
          </a:prstGeom>
        </p:spPr>
      </p:pic>
      <p:pic>
        <p:nvPicPr>
          <p:cNvPr id="7" name="Image 6"/>
          <p:cNvPicPr>
            <a:picLocks noChangeAspect="1"/>
          </p:cNvPicPr>
          <p:nvPr/>
        </p:nvPicPr>
        <p:blipFill rotWithShape="1">
          <a:blip r:embed="rId6" cstate="email">
            <a:clrChange>
              <a:clrFrom>
                <a:srgbClr val="BED4D1"/>
              </a:clrFrom>
              <a:clrTo>
                <a:srgbClr val="BED4D1">
                  <a:alpha val="0"/>
                </a:srgbClr>
              </a:clrTo>
            </a:clrChange>
            <a:extLst>
              <a:ext uri="{28A0092B-C50C-407E-A947-70E740481C1C}">
                <a14:useLocalDpi xmlns:a14="http://schemas.microsoft.com/office/drawing/2010/main"/>
              </a:ext>
            </a:extLst>
          </a:blip>
          <a:srcRect/>
          <a:stretch/>
        </p:blipFill>
        <p:spPr>
          <a:xfrm>
            <a:off x="3141452" y="4140784"/>
            <a:ext cx="1477604" cy="1296144"/>
          </a:xfrm>
          <a:prstGeom prst="rect">
            <a:avLst/>
          </a:prstGeom>
        </p:spPr>
      </p:pic>
    </p:spTree>
    <p:extLst>
      <p:ext uri="{BB962C8B-B14F-4D97-AF65-F5344CB8AC3E}">
        <p14:creationId xmlns:p14="http://schemas.microsoft.com/office/powerpoint/2010/main" val="4022454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Formal framework: details</a:t>
            </a:r>
            <a:endParaRPr lang="en-US" dirty="0"/>
          </a:p>
        </p:txBody>
      </p:sp>
      <p:sp>
        <p:nvSpPr>
          <p:cNvPr id="3" name="Espace réservé du contenu 2"/>
          <p:cNvSpPr>
            <a:spLocks noGrp="1"/>
          </p:cNvSpPr>
          <p:nvPr>
            <p:ph sz="quarter" idx="1"/>
          </p:nvPr>
        </p:nvSpPr>
        <p:spPr>
          <a:xfrm>
            <a:off x="301752" y="1383032"/>
            <a:ext cx="8503920" cy="5214320"/>
          </a:xfrm>
        </p:spPr>
        <p:txBody>
          <a:bodyPr>
            <a:normAutofit fontScale="92500" lnSpcReduction="10000"/>
          </a:bodyPr>
          <a:lstStyle/>
          <a:p>
            <a:r>
              <a:rPr lang="en-US" dirty="0" smtClean="0"/>
              <a:t>Configuration: </a:t>
            </a:r>
          </a:p>
          <a:p>
            <a:pPr lvl="1"/>
            <a:r>
              <a:rPr lang="en-US" dirty="0"/>
              <a:t>A vector of </a:t>
            </a:r>
            <a:r>
              <a:rPr lang="en-US" i="1" dirty="0"/>
              <a:t>cells.</a:t>
            </a:r>
          </a:p>
          <a:p>
            <a:pPr lvl="1"/>
            <a:r>
              <a:rPr lang="en-US" dirty="0"/>
              <a:t>Each cell has an unique </a:t>
            </a:r>
            <a:r>
              <a:rPr lang="en-US" i="1" dirty="0"/>
              <a:t>identifier </a:t>
            </a:r>
            <a:r>
              <a:rPr lang="en-US" b="1" dirty="0"/>
              <a:t>id </a:t>
            </a:r>
            <a:r>
              <a:rPr lang="en-US" dirty="0"/>
              <a:t>and contains a multiset </a:t>
            </a:r>
            <a:r>
              <a:rPr lang="en-US" dirty="0" smtClean="0"/>
              <a:t>of </a:t>
            </a:r>
            <a:r>
              <a:rPr lang="en-US" dirty="0"/>
              <a:t>objects called </a:t>
            </a:r>
            <a:r>
              <a:rPr lang="en-US" b="1" dirty="0"/>
              <a:t>contents</a:t>
            </a:r>
            <a:r>
              <a:rPr lang="en-US" dirty="0"/>
              <a:t>, e.g. (1,abbc). </a:t>
            </a:r>
            <a:endParaRPr lang="en-US" dirty="0" smtClean="0"/>
          </a:p>
          <a:p>
            <a:pPr lvl="1"/>
            <a:r>
              <a:rPr lang="en-US" dirty="0"/>
              <a:t>Cells can contain </a:t>
            </a:r>
            <a:r>
              <a:rPr lang="en-US" i="1" dirty="0"/>
              <a:t>infinite</a:t>
            </a:r>
            <a:r>
              <a:rPr lang="en-US" dirty="0"/>
              <a:t> multisets</a:t>
            </a:r>
            <a:r>
              <a:rPr lang="en-US" dirty="0" smtClean="0"/>
              <a:t>.</a:t>
            </a:r>
          </a:p>
          <a:p>
            <a:r>
              <a:rPr lang="en-US" dirty="0" smtClean="0"/>
              <a:t>Rules:</a:t>
            </a:r>
          </a:p>
          <a:p>
            <a:pPr lvl="1"/>
            <a:r>
              <a:rPr lang="en-US" dirty="0"/>
              <a:t>X</a:t>
            </a:r>
            <a:r>
              <a:rPr lang="en-US" dirty="0">
                <a:sym typeface="Wingdings 3" pitchFamily="18" charset="2"/>
              </a:rPr>
              <a:t>Y;[P];[Q]</a:t>
            </a:r>
            <a:endParaRPr lang="en-US" dirty="0"/>
          </a:p>
          <a:p>
            <a:pPr lvl="2"/>
            <a:r>
              <a:rPr lang="en-US" dirty="0"/>
              <a:t>X,Y – vectors of multisets</a:t>
            </a:r>
          </a:p>
          <a:p>
            <a:pPr lvl="2"/>
            <a:r>
              <a:rPr lang="en-US" dirty="0"/>
              <a:t>P,Q – finite sets of multisets (permitting and forbidding contexts)</a:t>
            </a:r>
          </a:p>
          <a:p>
            <a:pPr lvl="2"/>
            <a:r>
              <a:rPr lang="en-US" dirty="0"/>
              <a:t>another notation: </a:t>
            </a:r>
          </a:p>
          <a:p>
            <a:pPr lvl="2">
              <a:buNone/>
            </a:pPr>
            <a:r>
              <a:rPr lang="en-US" sz="1800" dirty="0"/>
              <a:t>(1,x</a:t>
            </a:r>
            <a:r>
              <a:rPr lang="en-US" sz="1800" baseline="-25000" dirty="0"/>
              <a:t>1</a:t>
            </a:r>
            <a:r>
              <a:rPr lang="en-US" sz="1800" dirty="0"/>
              <a:t>)…(</a:t>
            </a:r>
            <a:r>
              <a:rPr lang="en-US" sz="1800" dirty="0" err="1"/>
              <a:t>n,x</a:t>
            </a:r>
            <a:r>
              <a:rPr lang="en-US" sz="1800" baseline="-25000" dirty="0" err="1"/>
              <a:t>n</a:t>
            </a:r>
            <a:r>
              <a:rPr lang="en-US" sz="1800" dirty="0"/>
              <a:t>) </a:t>
            </a:r>
            <a:r>
              <a:rPr lang="en-US" sz="1800" dirty="0">
                <a:sym typeface="Wingdings 3" pitchFamily="18" charset="2"/>
              </a:rPr>
              <a:t>(1,y</a:t>
            </a:r>
            <a:r>
              <a:rPr lang="en-US" sz="1800" baseline="-25000" dirty="0">
                <a:sym typeface="Wingdings 3" pitchFamily="18" charset="2"/>
              </a:rPr>
              <a:t>1</a:t>
            </a:r>
            <a:r>
              <a:rPr lang="en-US" sz="1800" dirty="0">
                <a:sym typeface="Wingdings 3" pitchFamily="18" charset="2"/>
              </a:rPr>
              <a:t>)…(</a:t>
            </a:r>
            <a:r>
              <a:rPr lang="en-US" sz="1800" dirty="0" err="1">
                <a:sym typeface="Wingdings 3" pitchFamily="18" charset="2"/>
              </a:rPr>
              <a:t>n,y</a:t>
            </a:r>
            <a:r>
              <a:rPr lang="en-US" sz="1800" baseline="-25000" dirty="0" err="1">
                <a:sym typeface="Wingdings 3" pitchFamily="18" charset="2"/>
              </a:rPr>
              <a:t>n</a:t>
            </a:r>
            <a:r>
              <a:rPr lang="en-US" sz="1800" dirty="0">
                <a:sym typeface="Wingdings 3" pitchFamily="18" charset="2"/>
              </a:rPr>
              <a:t>); [{(1,p</a:t>
            </a:r>
            <a:r>
              <a:rPr lang="en-US" sz="1800" baseline="-25000" dirty="0">
                <a:sym typeface="Wingdings 3" pitchFamily="18" charset="2"/>
              </a:rPr>
              <a:t>1</a:t>
            </a:r>
            <a:r>
              <a:rPr lang="en-US" sz="1800" dirty="0">
                <a:sym typeface="Wingdings 3" pitchFamily="18" charset="2"/>
              </a:rPr>
              <a:t>)…(</a:t>
            </a:r>
            <a:r>
              <a:rPr lang="en-US" sz="1800" dirty="0" err="1">
                <a:sym typeface="Wingdings 3" pitchFamily="18" charset="2"/>
              </a:rPr>
              <a:t>n,p</a:t>
            </a:r>
            <a:r>
              <a:rPr lang="en-US" sz="1800" baseline="-25000" dirty="0" err="1">
                <a:sym typeface="Wingdings 3" pitchFamily="18" charset="2"/>
              </a:rPr>
              <a:t>n</a:t>
            </a:r>
            <a:r>
              <a:rPr lang="en-US" sz="1800" dirty="0">
                <a:sym typeface="Wingdings 3" pitchFamily="18" charset="2"/>
              </a:rPr>
              <a:t>)}, …]; [{(1,f</a:t>
            </a:r>
            <a:r>
              <a:rPr lang="en-US" sz="1800" baseline="-25000" dirty="0">
                <a:sym typeface="Wingdings 3" pitchFamily="18" charset="2"/>
              </a:rPr>
              <a:t>1</a:t>
            </a:r>
            <a:r>
              <a:rPr lang="en-US" sz="1800" dirty="0">
                <a:sym typeface="Wingdings 3" pitchFamily="18" charset="2"/>
              </a:rPr>
              <a:t>)…(</a:t>
            </a:r>
            <a:r>
              <a:rPr lang="en-US" sz="1800" dirty="0" err="1">
                <a:sym typeface="Wingdings 3" pitchFamily="18" charset="2"/>
              </a:rPr>
              <a:t>n,f</a:t>
            </a:r>
            <a:r>
              <a:rPr lang="en-US" sz="1800" baseline="-25000" dirty="0" err="1">
                <a:sym typeface="Wingdings 3" pitchFamily="18" charset="2"/>
              </a:rPr>
              <a:t>n</a:t>
            </a:r>
            <a:r>
              <a:rPr lang="en-US" sz="1800" dirty="0">
                <a:sym typeface="Wingdings 3" pitchFamily="18" charset="2"/>
              </a:rPr>
              <a:t>)}, ...]</a:t>
            </a:r>
          </a:p>
          <a:p>
            <a:pPr lvl="1"/>
            <a:r>
              <a:rPr lang="en-US" dirty="0">
                <a:sym typeface="Wingdings 3" pitchFamily="18" charset="2"/>
              </a:rPr>
              <a:t>Semantics: rewrite X by Y if all elements of P and none of Q are present.</a:t>
            </a:r>
          </a:p>
          <a:p>
            <a:r>
              <a:rPr lang="en-US" dirty="0">
                <a:sym typeface="Wingdings 3" pitchFamily="18" charset="2"/>
              </a:rPr>
              <a:t>Structure</a:t>
            </a:r>
          </a:p>
          <a:p>
            <a:pPr lvl="1"/>
            <a:r>
              <a:rPr lang="en-US" dirty="0">
                <a:sym typeface="Wingdings 3" pitchFamily="18" charset="2"/>
              </a:rPr>
              <a:t>The hypergraph induced by the rules</a:t>
            </a:r>
            <a:r>
              <a:rPr lang="en-US" dirty="0" smtClean="0">
                <a:sym typeface="Wingdings 3" pitchFamily="18" charset="2"/>
              </a:rPr>
              <a:t>.</a:t>
            </a:r>
            <a:endParaRPr lang="en-US" dirty="0">
              <a:sym typeface="Wingdings 3" pitchFamily="18" charset="2"/>
            </a:endParaRPr>
          </a:p>
        </p:txBody>
      </p:sp>
      <p:sp>
        <p:nvSpPr>
          <p:cNvPr id="4" name="ZoneTexte 3"/>
          <p:cNvSpPr txBox="1"/>
          <p:nvPr/>
        </p:nvSpPr>
        <p:spPr>
          <a:xfrm>
            <a:off x="5458786" y="2970166"/>
            <a:ext cx="3417923" cy="784830"/>
          </a:xfrm>
          <a:prstGeom prst="rect">
            <a:avLst/>
          </a:prstGeom>
          <a:noFill/>
          <a:ln>
            <a:solidFill>
              <a:schemeClr val="tx1"/>
            </a:solidFill>
          </a:ln>
        </p:spPr>
        <p:txBody>
          <a:bodyPr wrap="none" rtlCol="0">
            <a:spAutoFit/>
          </a:bodyPr>
          <a:lstStyle/>
          <a:p>
            <a:r>
              <a:rPr lang="en-US" sz="1500" dirty="0">
                <a:solidFill>
                  <a:srgbClr val="FF0000"/>
                </a:solidFill>
              </a:rPr>
              <a:t>Here we present the static case.</a:t>
            </a:r>
          </a:p>
          <a:p>
            <a:r>
              <a:rPr lang="en-US" sz="1500" dirty="0">
                <a:solidFill>
                  <a:srgbClr val="FF0000"/>
                </a:solidFill>
              </a:rPr>
              <a:t>A similar formalism exists for the case</a:t>
            </a:r>
          </a:p>
          <a:p>
            <a:r>
              <a:rPr lang="en-US" sz="1500" dirty="0">
                <a:solidFill>
                  <a:srgbClr val="FF0000"/>
                </a:solidFill>
              </a:rPr>
              <a:t>of the dynamic structure</a:t>
            </a:r>
          </a:p>
        </p:txBody>
      </p:sp>
    </p:spTree>
    <p:extLst>
      <p:ext uri="{BB962C8B-B14F-4D97-AF65-F5344CB8AC3E}">
        <p14:creationId xmlns:p14="http://schemas.microsoft.com/office/powerpoint/2010/main" val="1419486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Example</a:t>
            </a:r>
          </a:p>
        </p:txBody>
      </p:sp>
      <p:sp>
        <p:nvSpPr>
          <p:cNvPr id="18436" name="Oval 4"/>
          <p:cNvSpPr>
            <a:spLocks noChangeArrowheads="1"/>
          </p:cNvSpPr>
          <p:nvPr/>
        </p:nvSpPr>
        <p:spPr bwMode="auto">
          <a:xfrm>
            <a:off x="3311525" y="3717925"/>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b</a:t>
            </a:r>
          </a:p>
        </p:txBody>
      </p:sp>
      <p:sp>
        <p:nvSpPr>
          <p:cNvPr id="18438" name="Oval 6"/>
          <p:cNvSpPr>
            <a:spLocks noChangeArrowheads="1"/>
          </p:cNvSpPr>
          <p:nvPr/>
        </p:nvSpPr>
        <p:spPr bwMode="auto">
          <a:xfrm>
            <a:off x="3313113" y="4652963"/>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fr-FR"/>
          </a:p>
        </p:txBody>
      </p:sp>
      <p:sp>
        <p:nvSpPr>
          <p:cNvPr id="18439" name="Oval 7"/>
          <p:cNvSpPr>
            <a:spLocks noChangeArrowheads="1"/>
          </p:cNvSpPr>
          <p:nvPr/>
        </p:nvSpPr>
        <p:spPr bwMode="auto">
          <a:xfrm>
            <a:off x="3313113" y="5734050"/>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a</a:t>
            </a:r>
          </a:p>
        </p:txBody>
      </p:sp>
      <p:sp>
        <p:nvSpPr>
          <p:cNvPr id="18440" name="Oval 8"/>
          <p:cNvSpPr>
            <a:spLocks noChangeArrowheads="1"/>
          </p:cNvSpPr>
          <p:nvPr/>
        </p:nvSpPr>
        <p:spPr bwMode="auto">
          <a:xfrm>
            <a:off x="5940425" y="3933825"/>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8441" name="Oval 9"/>
          <p:cNvSpPr>
            <a:spLocks noChangeArrowheads="1"/>
          </p:cNvSpPr>
          <p:nvPr/>
        </p:nvSpPr>
        <p:spPr bwMode="auto">
          <a:xfrm>
            <a:off x="6156325" y="4868863"/>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8446" name="Text Box 14"/>
          <p:cNvSpPr txBox="1">
            <a:spLocks noChangeArrowheads="1"/>
          </p:cNvSpPr>
          <p:nvPr/>
        </p:nvSpPr>
        <p:spPr bwMode="auto">
          <a:xfrm>
            <a:off x="3040063" y="4092575"/>
            <a:ext cx="3095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a:t>
            </a:r>
          </a:p>
        </p:txBody>
      </p:sp>
      <p:sp>
        <p:nvSpPr>
          <p:cNvPr id="18447" name="Text Box 15"/>
          <p:cNvSpPr txBox="1">
            <a:spLocks noChangeArrowheads="1"/>
          </p:cNvSpPr>
          <p:nvPr/>
        </p:nvSpPr>
        <p:spPr bwMode="auto">
          <a:xfrm>
            <a:off x="3060700" y="5086350"/>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a:t>
            </a:r>
          </a:p>
        </p:txBody>
      </p:sp>
      <p:sp>
        <p:nvSpPr>
          <p:cNvPr id="18448" name="Text Box 16"/>
          <p:cNvSpPr txBox="1">
            <a:spLocks noChangeArrowheads="1"/>
          </p:cNvSpPr>
          <p:nvPr/>
        </p:nvSpPr>
        <p:spPr bwMode="auto">
          <a:xfrm>
            <a:off x="3205163" y="6237288"/>
            <a:ext cx="3095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3</a:t>
            </a:r>
          </a:p>
        </p:txBody>
      </p:sp>
      <p:sp>
        <p:nvSpPr>
          <p:cNvPr id="18449" name="Text Box 17"/>
          <p:cNvSpPr txBox="1">
            <a:spLocks noChangeArrowheads="1"/>
          </p:cNvSpPr>
          <p:nvPr/>
        </p:nvSpPr>
        <p:spPr bwMode="auto">
          <a:xfrm>
            <a:off x="5868988" y="4510088"/>
            <a:ext cx="3095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4</a:t>
            </a:r>
          </a:p>
        </p:txBody>
      </p:sp>
      <p:sp>
        <p:nvSpPr>
          <p:cNvPr id="18450" name="Text Box 18"/>
          <p:cNvSpPr txBox="1">
            <a:spLocks noChangeArrowheads="1"/>
          </p:cNvSpPr>
          <p:nvPr/>
        </p:nvSpPr>
        <p:spPr bwMode="auto">
          <a:xfrm>
            <a:off x="6013450" y="5518150"/>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5</a:t>
            </a:r>
          </a:p>
        </p:txBody>
      </p:sp>
      <p:sp>
        <p:nvSpPr>
          <p:cNvPr id="18451" name="Text Box 19"/>
          <p:cNvSpPr txBox="1">
            <a:spLocks noChangeArrowheads="1"/>
          </p:cNvSpPr>
          <p:nvPr/>
        </p:nvSpPr>
        <p:spPr bwMode="auto">
          <a:xfrm>
            <a:off x="1547813" y="2636838"/>
            <a:ext cx="63145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dirty="0" smtClean="0"/>
              <a:t>(1,a)(2,c) </a:t>
            </a:r>
            <a:r>
              <a:rPr lang="en-US" sz="2400" dirty="0">
                <a:sym typeface="Wingdings 3" pitchFamily="18" charset="2"/>
              </a:rPr>
              <a:t> (1,c</a:t>
            </a:r>
            <a:r>
              <a:rPr lang="en-US" sz="2400" dirty="0" smtClean="0">
                <a:sym typeface="Wingdings 3" pitchFamily="18" charset="2"/>
              </a:rPr>
              <a:t>)(4,a)(5,b); [{(1,b)}]; [{(3,d)}]</a:t>
            </a:r>
            <a:endParaRPr lang="en-US" sz="2400" dirty="0">
              <a:sym typeface="Wingdings 3" pitchFamily="18" charset="2"/>
            </a:endParaRPr>
          </a:p>
        </p:txBody>
      </p:sp>
      <p:sp>
        <p:nvSpPr>
          <p:cNvPr id="18453" name="Text Box 21"/>
          <p:cNvSpPr txBox="1">
            <a:spLocks noChangeArrowheads="1"/>
          </p:cNvSpPr>
          <p:nvPr/>
        </p:nvSpPr>
        <p:spPr bwMode="auto">
          <a:xfrm>
            <a:off x="755576" y="1916113"/>
            <a:ext cx="75613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dirty="0"/>
              <a:t>(</a:t>
            </a:r>
            <a:r>
              <a:rPr lang="en-US" sz="2400" dirty="0" err="1" smtClean="0"/>
              <a:t>a,c</a:t>
            </a:r>
            <a:r>
              <a:rPr lang="en-US" sz="2400" dirty="0" smtClean="0"/>
              <a:t>,</a:t>
            </a:r>
            <a:r>
              <a:rPr lang="el-GR" sz="2400" dirty="0" smtClean="0"/>
              <a:t>λ</a:t>
            </a:r>
            <a:r>
              <a:rPr lang="en-US" sz="2400" dirty="0" smtClean="0"/>
              <a:t>,</a:t>
            </a:r>
            <a:r>
              <a:rPr lang="el-GR" sz="2400" dirty="0"/>
              <a:t>λ</a:t>
            </a:r>
            <a:r>
              <a:rPr lang="en-US" sz="2400" dirty="0"/>
              <a:t>,</a:t>
            </a:r>
            <a:r>
              <a:rPr lang="el-GR" sz="2400" dirty="0"/>
              <a:t>λ</a:t>
            </a:r>
            <a:r>
              <a:rPr lang="en-US" sz="2400" dirty="0"/>
              <a:t>) </a:t>
            </a:r>
            <a:r>
              <a:rPr lang="en-US" sz="2400" dirty="0">
                <a:sym typeface="Wingdings 3" pitchFamily="18" charset="2"/>
              </a:rPr>
              <a:t> </a:t>
            </a:r>
            <a:r>
              <a:rPr lang="en-US" sz="2400" dirty="0"/>
              <a:t>(c,</a:t>
            </a:r>
            <a:r>
              <a:rPr lang="el-GR" sz="2400" dirty="0"/>
              <a:t>λ</a:t>
            </a:r>
            <a:r>
              <a:rPr lang="en-US" sz="2400" dirty="0"/>
              <a:t>,</a:t>
            </a:r>
            <a:r>
              <a:rPr lang="el-GR" sz="2400" dirty="0"/>
              <a:t>λ</a:t>
            </a:r>
            <a:r>
              <a:rPr lang="en-US" sz="2400" dirty="0"/>
              <a:t>,</a:t>
            </a:r>
            <a:r>
              <a:rPr lang="en-US" sz="2400" dirty="0" err="1"/>
              <a:t>a,b</a:t>
            </a:r>
            <a:r>
              <a:rPr lang="en-US" sz="2400" dirty="0"/>
              <a:t>,</a:t>
            </a:r>
            <a:r>
              <a:rPr lang="el-GR" sz="2400" dirty="0"/>
              <a:t>λ</a:t>
            </a:r>
            <a:r>
              <a:rPr lang="en-US" sz="2400" dirty="0"/>
              <a:t>); </a:t>
            </a:r>
            <a:r>
              <a:rPr lang="en-US" sz="2400" dirty="0" smtClean="0"/>
              <a:t>[{(</a:t>
            </a:r>
            <a:r>
              <a:rPr lang="en-US" sz="2400" dirty="0"/>
              <a:t>b,</a:t>
            </a:r>
            <a:r>
              <a:rPr lang="el-GR" sz="2400" dirty="0"/>
              <a:t>λ</a:t>
            </a:r>
            <a:r>
              <a:rPr lang="en-US" sz="2400" dirty="0"/>
              <a:t>,</a:t>
            </a:r>
            <a:r>
              <a:rPr lang="el-GR" sz="2400" dirty="0"/>
              <a:t>λ</a:t>
            </a:r>
            <a:r>
              <a:rPr lang="en-US" sz="2400" dirty="0"/>
              <a:t>,</a:t>
            </a:r>
            <a:r>
              <a:rPr lang="el-GR" sz="2400" dirty="0"/>
              <a:t>λ</a:t>
            </a:r>
            <a:r>
              <a:rPr lang="en-US" sz="2400" dirty="0"/>
              <a:t>,</a:t>
            </a:r>
            <a:r>
              <a:rPr lang="el-GR" sz="2400" dirty="0"/>
              <a:t>λ</a:t>
            </a:r>
            <a:r>
              <a:rPr lang="en-US" sz="2400" dirty="0" smtClean="0"/>
              <a:t>)}]; [{(</a:t>
            </a:r>
            <a:r>
              <a:rPr lang="el-GR" sz="2400" dirty="0"/>
              <a:t>λ</a:t>
            </a:r>
            <a:r>
              <a:rPr lang="en-US" sz="2400" dirty="0"/>
              <a:t>,</a:t>
            </a:r>
            <a:r>
              <a:rPr lang="el-GR" sz="2400" dirty="0"/>
              <a:t>λ</a:t>
            </a:r>
            <a:r>
              <a:rPr lang="en-US" sz="2400" dirty="0"/>
              <a:t>,d,</a:t>
            </a:r>
            <a:r>
              <a:rPr lang="el-GR" sz="2400" dirty="0"/>
              <a:t>λ</a:t>
            </a:r>
            <a:r>
              <a:rPr lang="en-US" sz="2400" dirty="0"/>
              <a:t>,</a:t>
            </a:r>
            <a:r>
              <a:rPr lang="el-GR" sz="2400" dirty="0"/>
              <a:t>λ</a:t>
            </a:r>
            <a:r>
              <a:rPr lang="en-US" sz="2400" dirty="0" smtClean="0"/>
              <a:t>)}]</a:t>
            </a:r>
            <a:endParaRPr lang="en-US" sz="2400" dirty="0"/>
          </a:p>
        </p:txBody>
      </p:sp>
      <p:sp>
        <p:nvSpPr>
          <p:cNvPr id="18454" name="Text Box 22"/>
          <p:cNvSpPr txBox="1">
            <a:spLocks noChangeArrowheads="1"/>
          </p:cNvSpPr>
          <p:nvPr/>
        </p:nvSpPr>
        <p:spPr bwMode="auto">
          <a:xfrm>
            <a:off x="3635375" y="38608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a:t>
            </a:r>
          </a:p>
        </p:txBody>
      </p:sp>
      <p:sp>
        <p:nvSpPr>
          <p:cNvPr id="18455" name="Text Box 23"/>
          <p:cNvSpPr txBox="1">
            <a:spLocks noChangeArrowheads="1"/>
          </p:cNvSpPr>
          <p:nvPr/>
        </p:nvSpPr>
        <p:spPr bwMode="auto">
          <a:xfrm>
            <a:off x="3492500" y="4797425"/>
            <a:ext cx="288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a:t>
            </a:r>
          </a:p>
        </p:txBody>
      </p:sp>
      <p:sp>
        <p:nvSpPr>
          <p:cNvPr id="18456" name="Text Box 24"/>
          <p:cNvSpPr txBox="1">
            <a:spLocks noChangeArrowheads="1"/>
          </p:cNvSpPr>
          <p:nvPr/>
        </p:nvSpPr>
        <p:spPr bwMode="auto">
          <a:xfrm>
            <a:off x="9448800" y="35163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b</a:t>
            </a:r>
          </a:p>
        </p:txBody>
      </p:sp>
      <p:grpSp>
        <p:nvGrpSpPr>
          <p:cNvPr id="13" name="Groupe 12"/>
          <p:cNvGrpSpPr/>
          <p:nvPr/>
        </p:nvGrpSpPr>
        <p:grpSpPr>
          <a:xfrm>
            <a:off x="3864372" y="4044157"/>
            <a:ext cx="2291953" cy="1148556"/>
            <a:chOff x="3864372" y="4044157"/>
            <a:chExt cx="2291953" cy="1148556"/>
          </a:xfrm>
        </p:grpSpPr>
        <p:cxnSp>
          <p:nvCxnSpPr>
            <p:cNvPr id="3" name="Connecteur droit avec flèche 2"/>
            <p:cNvCxnSpPr>
              <a:stCxn id="18436" idx="5"/>
            </p:cNvCxnSpPr>
            <p:nvPr/>
          </p:nvCxnSpPr>
          <p:spPr>
            <a:xfrm>
              <a:off x="3864372" y="4270772"/>
              <a:ext cx="923652" cy="382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Connecteur droit avec flèche 4"/>
            <p:cNvCxnSpPr>
              <a:stCxn id="18438" idx="6"/>
            </p:cNvCxnSpPr>
            <p:nvPr/>
          </p:nvCxnSpPr>
          <p:spPr>
            <a:xfrm flipV="1">
              <a:off x="3960813" y="4652963"/>
              <a:ext cx="827211" cy="323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necteur en arc 6"/>
            <p:cNvCxnSpPr>
              <a:endCxn id="18454" idx="3"/>
            </p:cNvCxnSpPr>
            <p:nvPr/>
          </p:nvCxnSpPr>
          <p:spPr>
            <a:xfrm rot="10800000">
              <a:off x="3940176" y="4044157"/>
              <a:ext cx="847849" cy="608806"/>
            </a:xfrm>
            <a:prstGeom prst="curvedConnector3">
              <a:avLst>
                <a:gd name="adj1" fmla="val -5503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a:endCxn id="18440" idx="3"/>
            </p:cNvCxnSpPr>
            <p:nvPr/>
          </p:nvCxnSpPr>
          <p:spPr>
            <a:xfrm flipV="1">
              <a:off x="4788024" y="4486672"/>
              <a:ext cx="1247254" cy="166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a:endCxn id="18441" idx="2"/>
            </p:cNvCxnSpPr>
            <p:nvPr/>
          </p:nvCxnSpPr>
          <p:spPr>
            <a:xfrm>
              <a:off x="4788024" y="4652963"/>
              <a:ext cx="1368301" cy="539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162930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5.E-6 -1.11111E-6 C 0.00833 -0.00115 0.01702 -0.00138 0.025 -0.00578 C 0.03368 -0.01064 0.04392 -0.01782 0.05278 -0.02152 C 0.05886 -0.02685 0.06511 -0.02916 0.07205 -0.03125 C 0.08646 -0.04421 0.10833 -0.04907 0.125 -0.05092 C 0.1467 -0.05879 0.17292 -0.05023 0.19549 -0.04699 C 0.20174 -0.04444 0.20816 -0.04282 0.21458 -0.0412 C 0.21754 -0.03865 0.22153 -0.03726 0.22344 -0.03333 C 0.22448 -0.03125 0.225 -0.02893 0.22639 -0.02731 C 0.22761 -0.02592 0.22934 -0.02615 0.23073 -0.02546 C 0.23993 -0.01713 0.24392 -0.01319 0.25 -1.11111E-6 C 0.25399 0.0088 0.25573 0.02084 0.2632 0.02547 " pathEditMode="relative" ptsTypes="fffffffffffA">
                                      <p:cBhvr>
                                        <p:cTn id="6" dur="2000" fill="hold"/>
                                        <p:tgtEl>
                                          <p:spTgt spid="18454"/>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3.33333E-6 -7.40741E-7 C -0.01024 0.00463 -0.02049 0.00787 -0.0309 0.0118 C -0.03715 0.01412 -0.04358 0.01805 -0.05 0.01967 C -0.05382 0.0206 -0.05781 0.02083 -0.06181 0.02153 C -0.06424 0.02199 -0.06684 0.02291 -0.06927 0.02361 C -0.0967 0.02199 -0.10538 0.02153 -0.12795 0.0118 C -0.12951 0.01041 -0.1309 0.00903 -0.13247 0.00787 C -0.13385 0.00694 -0.13576 0.00717 -0.13681 0.00579 C -0.13785 0.0044 -0.13733 0.00162 -0.13837 -7.40741E-7 C -0.13941 -0.00185 -0.14132 -0.00255 -0.14271 -0.00394 C -0.14566 -0.00972 -0.14688 -0.01505 -0.14861 -0.02153 C -0.14566 -0.03681 -0.14358 -0.05139 -0.13681 -0.06459 C -0.13472 -0.07338 -0.13142 -0.08171 -0.12656 -0.0882 C -0.12413 -0.09792 -0.11858 -0.10278 -0.11337 -0.10972 C -0.11163 -0.11204 -0.11076 -0.11551 -0.10885 -0.11759 C -0.0941 -0.13496 -0.07413 -0.13218 -0.0559 -0.13334 C -0.04427 -0.13264 -0.02552 -0.1294 -0.01181 -0.1294 " pathEditMode="relative" ptsTypes="ffffffffffffffffA">
                                      <p:cBhvr>
                                        <p:cTn id="8" dur="2000" fill="hold"/>
                                        <p:tgtEl>
                                          <p:spTgt spid="18455"/>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8.67362E-19 1.11111E-6 C -0.03924 0.00556 0.0125 -0.00116 -0.07049 0.00394 C -0.07604 0.0044 -0.08681 0.00995 -0.08681 0.00995 C -0.0941 0.01713 -0.10243 0.02269 -0.10886 0.03148 C -0.11667 0.04213 -0.10955 0.03657 -0.11771 0.04514 C -0.12049 0.04792 -0.12396 0.04977 -0.12639 0.05301 C -0.13299 0.06181 -0.1382 0.07384 -0.14549 0.08056 C -0.15 0.08935 -0.1533 0.09676 -0.15886 0.10394 C -0.16163 0.1162 -0.16597 0.12245 -0.17205 0.13333 C -0.17344 0.13588 -0.17639 0.1412 -0.17639 0.1412 C -0.1816 0.16713 -0.19375 0.18704 -0.20886 0.20394 C -0.21632 0.21227 -0.20972 0.20857 -0.21771 0.21181 C -0.2224 0.21829 -0.22622 0.21991 -0.23229 0.22361 C -0.25018 0.23426 -0.26927 0.24051 -0.2882 0.24722 C -0.2915 0.24676 -0.3 0.24607 -0.30434 0.24329 C -0.31493 0.23634 -0.30295 0.2419 -0.3132 0.23727 C -0.31459 0.23657 -0.32066 0.23426 -0.32205 0.23333 C -0.33629 0.22245 -0.3257 0.22778 -0.33525 0.22361 C -0.33681 0.22222 -0.33976 0.21968 -0.33976 0.21968 " pathEditMode="relative" ptsTypes="ffffffffffffffffffA">
                                      <p:cBhvr>
                                        <p:cTn id="10" dur="2000" fill="hold"/>
                                        <p:tgtEl>
                                          <p:spTgt spid="18456"/>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54" grpId="0"/>
      <p:bldP spid="18455" grpId="0"/>
      <p:bldP spid="1845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Formal framework: semantics</a:t>
            </a:r>
            <a:endParaRPr lang="fr-FR" dirty="0"/>
          </a:p>
        </p:txBody>
      </p:sp>
      <p:sp>
        <p:nvSpPr>
          <p:cNvPr id="3" name="Espace réservé du contenu 2"/>
          <p:cNvSpPr>
            <a:spLocks noGrp="1"/>
          </p:cNvSpPr>
          <p:nvPr>
            <p:ph sz="quarter" idx="1"/>
          </p:nvPr>
        </p:nvSpPr>
        <p:spPr>
          <a:xfrm>
            <a:off x="301752" y="1527048"/>
            <a:ext cx="8503920" cy="4854280"/>
          </a:xfrm>
        </p:spPr>
        <p:txBody>
          <a:bodyPr>
            <a:normAutofit fontScale="70000" lnSpcReduction="20000"/>
          </a:bodyPr>
          <a:lstStyle/>
          <a:p>
            <a:r>
              <a:rPr lang="en-US" dirty="0"/>
              <a:t>Applicable(</a:t>
            </a:r>
            <a:r>
              <a:rPr lang="el-GR" dirty="0"/>
              <a:t>Π</a:t>
            </a:r>
            <a:r>
              <a:rPr lang="en-US" dirty="0"/>
              <a:t>,C,</a:t>
            </a:r>
            <a:r>
              <a:rPr lang="el-GR" dirty="0"/>
              <a:t>δ</a:t>
            </a:r>
            <a:r>
              <a:rPr lang="en-US" dirty="0" smtClean="0"/>
              <a:t>)</a:t>
            </a:r>
          </a:p>
          <a:p>
            <a:pPr lvl="1"/>
            <a:r>
              <a:rPr lang="en-US" dirty="0"/>
              <a:t>T</a:t>
            </a:r>
            <a:r>
              <a:rPr lang="en-US" dirty="0" smtClean="0"/>
              <a:t>he </a:t>
            </a:r>
            <a:r>
              <a:rPr lang="en-US" dirty="0"/>
              <a:t>set of multisets of rules of </a:t>
            </a:r>
            <a:r>
              <a:rPr lang="el-GR" dirty="0"/>
              <a:t>Π</a:t>
            </a:r>
            <a:r>
              <a:rPr lang="en-US" dirty="0"/>
              <a:t> applicable in the configuration C, according to the derivation mode </a:t>
            </a:r>
            <a:r>
              <a:rPr lang="el-GR" dirty="0"/>
              <a:t>δ</a:t>
            </a:r>
            <a:r>
              <a:rPr lang="en-US" dirty="0"/>
              <a:t>.</a:t>
            </a:r>
          </a:p>
          <a:p>
            <a:pPr lvl="1"/>
            <a:r>
              <a:rPr lang="en-US" dirty="0" smtClean="0"/>
              <a:t>Computed in 2 steps: an algorithm computes </a:t>
            </a:r>
            <a:r>
              <a:rPr lang="en-US" dirty="0"/>
              <a:t>Applicable(</a:t>
            </a:r>
            <a:r>
              <a:rPr lang="el-GR" dirty="0"/>
              <a:t>Π</a:t>
            </a:r>
            <a:r>
              <a:rPr lang="en-US" dirty="0" smtClean="0"/>
              <a:t>,</a:t>
            </a:r>
            <a:r>
              <a:rPr lang="en-US" dirty="0" err="1" smtClean="0"/>
              <a:t>C,asyn</a:t>
            </a:r>
            <a:r>
              <a:rPr lang="en-US" dirty="0" smtClean="0"/>
              <a:t>), which is then </a:t>
            </a:r>
            <a:br>
              <a:rPr lang="en-US" dirty="0" smtClean="0"/>
            </a:br>
            <a:r>
              <a:rPr lang="en-US" dirty="0" smtClean="0"/>
              <a:t>(set-)restricted according to </a:t>
            </a:r>
            <a:r>
              <a:rPr lang="el-GR" dirty="0" smtClean="0"/>
              <a:t>δ</a:t>
            </a:r>
            <a:r>
              <a:rPr lang="en-US" dirty="0" smtClean="0"/>
              <a:t>.</a:t>
            </a:r>
          </a:p>
          <a:p>
            <a:pPr lvl="1"/>
            <a:r>
              <a:rPr lang="en-US" dirty="0" smtClean="0"/>
              <a:t>Examples of </a:t>
            </a:r>
            <a:r>
              <a:rPr lang="el-GR" dirty="0" smtClean="0"/>
              <a:t>δ</a:t>
            </a:r>
            <a:r>
              <a:rPr lang="en-US" dirty="0" smtClean="0"/>
              <a:t>: max, </a:t>
            </a:r>
            <a:r>
              <a:rPr lang="en-US" dirty="0" err="1" smtClean="0"/>
              <a:t>seq</a:t>
            </a:r>
            <a:r>
              <a:rPr lang="en-US" dirty="0" smtClean="0"/>
              <a:t>, min, min</a:t>
            </a:r>
            <a:r>
              <a:rPr lang="en-US" baseline="-25000" dirty="0" smtClean="0"/>
              <a:t>k</a:t>
            </a:r>
            <a:r>
              <a:rPr lang="en-US" dirty="0" smtClean="0"/>
              <a:t>, la, … (more than 10 modes)</a:t>
            </a:r>
          </a:p>
          <a:p>
            <a:r>
              <a:rPr lang="en-US" dirty="0" smtClean="0"/>
              <a:t>Apply(</a:t>
            </a:r>
            <a:r>
              <a:rPr lang="el-GR" dirty="0"/>
              <a:t>Π</a:t>
            </a:r>
            <a:r>
              <a:rPr lang="en-US" dirty="0"/>
              <a:t>,C,R</a:t>
            </a:r>
            <a:r>
              <a:rPr lang="en-US" dirty="0" smtClean="0"/>
              <a:t>)</a:t>
            </a:r>
          </a:p>
          <a:p>
            <a:pPr lvl="1"/>
            <a:r>
              <a:rPr lang="en-US" dirty="0" smtClean="0"/>
              <a:t>The </a:t>
            </a:r>
            <a:r>
              <a:rPr lang="en-US" dirty="0"/>
              <a:t>configuration obtained by the (parallel) application of the multiset of rules R to the configuration C.</a:t>
            </a:r>
          </a:p>
          <a:p>
            <a:pPr lvl="1"/>
            <a:r>
              <a:rPr lang="en-US" dirty="0" smtClean="0"/>
              <a:t>The application is performed using an algorithm. In the dynamic case there are several variants. </a:t>
            </a:r>
          </a:p>
          <a:p>
            <a:r>
              <a:rPr lang="en-US" dirty="0" smtClean="0"/>
              <a:t>Halt(</a:t>
            </a:r>
            <a:r>
              <a:rPr lang="el-GR" dirty="0"/>
              <a:t>Π</a:t>
            </a:r>
            <a:r>
              <a:rPr lang="en-US" dirty="0"/>
              <a:t>,C,</a:t>
            </a:r>
            <a:r>
              <a:rPr lang="el-GR" dirty="0"/>
              <a:t>δ</a:t>
            </a:r>
            <a:r>
              <a:rPr lang="en-US" dirty="0" smtClean="0"/>
              <a:t>)</a:t>
            </a:r>
          </a:p>
          <a:p>
            <a:pPr lvl="1"/>
            <a:r>
              <a:rPr lang="en-US" sz="2100" dirty="0" smtClean="0"/>
              <a:t>The predicate </a:t>
            </a:r>
            <a:r>
              <a:rPr lang="en-US" sz="2100" dirty="0"/>
              <a:t>that yields true if C is a halting configuration of  </a:t>
            </a:r>
            <a:r>
              <a:rPr lang="el-GR" sz="2100" dirty="0"/>
              <a:t>Π </a:t>
            </a:r>
            <a:r>
              <a:rPr lang="en-US" sz="2100" dirty="0"/>
              <a:t>evolving in the derivation mode </a:t>
            </a:r>
            <a:r>
              <a:rPr lang="el-GR" sz="2100" dirty="0"/>
              <a:t>δ</a:t>
            </a:r>
            <a:r>
              <a:rPr lang="en-US" sz="2100" dirty="0"/>
              <a:t>.</a:t>
            </a:r>
          </a:p>
          <a:p>
            <a:pPr lvl="1"/>
            <a:r>
              <a:rPr lang="en-US" dirty="0" smtClean="0"/>
              <a:t>Generic. Several examples include </a:t>
            </a:r>
            <a:r>
              <a:rPr lang="en-US" i="1" dirty="0" smtClean="0"/>
              <a:t>total halting</a:t>
            </a:r>
            <a:r>
              <a:rPr lang="en-US" dirty="0" smtClean="0"/>
              <a:t> (no rule is applicable), </a:t>
            </a:r>
            <a:r>
              <a:rPr lang="en-US" i="1" dirty="0" smtClean="0"/>
              <a:t>signal halting</a:t>
            </a:r>
            <a:r>
              <a:rPr lang="en-US" dirty="0" smtClean="0"/>
              <a:t> (the configuration has some properties) and </a:t>
            </a:r>
            <a:r>
              <a:rPr lang="en-US" i="1" dirty="0" smtClean="0"/>
              <a:t>adult halting</a:t>
            </a:r>
            <a:r>
              <a:rPr lang="en-US" dirty="0" smtClean="0"/>
              <a:t> (no changes in the configuration occur).</a:t>
            </a:r>
          </a:p>
          <a:p>
            <a:r>
              <a:rPr lang="en-US" dirty="0" smtClean="0"/>
              <a:t>Result(</a:t>
            </a:r>
            <a:r>
              <a:rPr lang="el-GR" dirty="0"/>
              <a:t>Π</a:t>
            </a:r>
            <a:r>
              <a:rPr lang="en-US" dirty="0"/>
              <a:t>,C</a:t>
            </a:r>
            <a:r>
              <a:rPr lang="en-US" dirty="0" smtClean="0"/>
              <a:t>)</a:t>
            </a:r>
          </a:p>
          <a:p>
            <a:pPr lvl="1"/>
            <a:r>
              <a:rPr lang="en-US" sz="2100" dirty="0"/>
              <a:t>The function giving the result of the computation of </a:t>
            </a:r>
            <a:r>
              <a:rPr lang="el-GR" sz="2100" dirty="0"/>
              <a:t>Π</a:t>
            </a:r>
            <a:r>
              <a:rPr lang="en-US" sz="2100" dirty="0"/>
              <a:t>, when the halting configuration C has been reached.</a:t>
            </a:r>
          </a:p>
          <a:p>
            <a:pPr lvl="1"/>
            <a:r>
              <a:rPr lang="en-US" dirty="0" smtClean="0"/>
              <a:t>Generic. Generally is the contents of some cell. Other examples: terminal, finite ignoring.</a:t>
            </a:r>
            <a:endParaRPr lang="fr-FR" dirty="0"/>
          </a:p>
        </p:txBody>
      </p:sp>
    </p:spTree>
    <p:extLst>
      <p:ext uri="{BB962C8B-B14F-4D97-AF65-F5344CB8AC3E}">
        <p14:creationId xmlns:p14="http://schemas.microsoft.com/office/powerpoint/2010/main" val="1857034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Models of </a:t>
            </a:r>
            <a:r>
              <a:rPr lang="en-US" dirty="0"/>
              <a:t>Computing</a:t>
            </a:r>
          </a:p>
        </p:txBody>
      </p:sp>
      <p:sp>
        <p:nvSpPr>
          <p:cNvPr id="3" name="Espace réservé du contenu 2"/>
          <p:cNvSpPr>
            <a:spLocks noGrp="1"/>
          </p:cNvSpPr>
          <p:nvPr>
            <p:ph sz="quarter" idx="1"/>
          </p:nvPr>
        </p:nvSpPr>
        <p:spPr>
          <a:xfrm>
            <a:off x="301752" y="1527048"/>
            <a:ext cx="8503920" cy="4572000"/>
          </a:xfrm>
        </p:spPr>
        <p:txBody>
          <a:bodyPr/>
          <a:lstStyle/>
          <a:p>
            <a:r>
              <a:rPr lang="en-US" dirty="0"/>
              <a:t>Number-based </a:t>
            </a:r>
            <a:r>
              <a:rPr lang="en-US" dirty="0" smtClean="0"/>
              <a:t>models (manipulated objects have no structure). </a:t>
            </a:r>
            <a:endParaRPr lang="en-US" dirty="0"/>
          </a:p>
          <a:p>
            <a:pPr lvl="1"/>
            <a:r>
              <a:rPr lang="en-US" dirty="0"/>
              <a:t>Register machines, Petri nets, </a:t>
            </a:r>
            <a:r>
              <a:rPr lang="en-US" dirty="0" err="1" smtClean="0"/>
              <a:t>etc</a:t>
            </a:r>
            <a:endParaRPr lang="en-US" dirty="0" smtClean="0"/>
          </a:p>
          <a:p>
            <a:r>
              <a:rPr lang="en-US" dirty="0" smtClean="0"/>
              <a:t>String-based models (manipulated objects have a linear structure).</a:t>
            </a:r>
          </a:p>
          <a:p>
            <a:pPr lvl="1"/>
            <a:r>
              <a:rPr lang="en-US" dirty="0" smtClean="0"/>
              <a:t>Automata, formal grammars, Turing machines, 1D-cellular automata, </a:t>
            </a:r>
            <a:r>
              <a:rPr lang="en-US" dirty="0" err="1" smtClean="0"/>
              <a:t>etc</a:t>
            </a:r>
            <a:endParaRPr lang="en-US" dirty="0" smtClean="0"/>
          </a:p>
          <a:p>
            <a:r>
              <a:rPr lang="en-US" dirty="0" smtClean="0"/>
              <a:t>Structure-based models (manipulated objects have an arbitrary structure).</a:t>
            </a:r>
          </a:p>
          <a:p>
            <a:pPr lvl="1"/>
            <a:r>
              <a:rPr lang="en-US" dirty="0" smtClean="0"/>
              <a:t>Graph rewriting, tree automata</a:t>
            </a:r>
            <a:endParaRPr lang="en-US" dirty="0"/>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44208" y="1844824"/>
            <a:ext cx="2082854" cy="983217"/>
          </a:xfrm>
          <a:prstGeom prst="rect">
            <a:avLst/>
          </a:prstGeom>
        </p:spPr>
      </p:pic>
      <p:pic>
        <p:nvPicPr>
          <p:cNvPr id="6" name="Image 5" descr="Rationally Speaking: Computation, Church-Turing, and all that jazz"/>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1035" y="3134946"/>
            <a:ext cx="1840337" cy="1260631"/>
          </a:xfrm>
          <a:prstGeom prst="rect">
            <a:avLst/>
          </a:prstGeom>
        </p:spPr>
      </p:pic>
      <p:pic>
        <p:nvPicPr>
          <p:cNvPr id="1028" name="Picture 4" descr="See original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184" y="4948080"/>
            <a:ext cx="2208244" cy="1656184"/>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p:cNvSpPr txBox="1"/>
          <p:nvPr/>
        </p:nvSpPr>
        <p:spPr>
          <a:xfrm>
            <a:off x="850932" y="6099048"/>
            <a:ext cx="4868640" cy="46166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rtlCol="0">
            <a:spAutoFit/>
          </a:bodyPr>
          <a:lstStyle/>
          <a:p>
            <a:r>
              <a:rPr lang="en-US" sz="2400" dirty="0" smtClean="0"/>
              <a:t>Generally, rewriting-based models</a:t>
            </a:r>
            <a:endParaRPr lang="en-US" sz="2400" dirty="0"/>
          </a:p>
        </p:txBody>
      </p:sp>
    </p:spTree>
    <p:extLst>
      <p:ext uri="{BB962C8B-B14F-4D97-AF65-F5344CB8AC3E}">
        <p14:creationId xmlns:p14="http://schemas.microsoft.com/office/powerpoint/2010/main" val="1849995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randombar(horizontal)">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1028"/>
                                        </p:tgtEl>
                                        <p:attrNameLst>
                                          <p:attrName>style.visibility</p:attrName>
                                        </p:attrNameLst>
                                      </p:cBhvr>
                                      <p:to>
                                        <p:strVal val="visible"/>
                                      </p:to>
                                    </p:set>
                                    <p:animEffect transition="in" filter="randombar(horizontal)">
                                      <p:cBhvr>
                                        <p:cTn id="41" dur="500"/>
                                        <p:tgtEl>
                                          <p:spTgt spid="102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Formal framework: usage</a:t>
            </a:r>
            <a:endParaRPr lang="en-US" dirty="0"/>
          </a:p>
        </p:txBody>
      </p:sp>
      <p:sp>
        <p:nvSpPr>
          <p:cNvPr id="3" name="Espace réservé du contenu 2"/>
          <p:cNvSpPr>
            <a:spLocks noGrp="1"/>
          </p:cNvSpPr>
          <p:nvPr>
            <p:ph sz="quarter" idx="1"/>
          </p:nvPr>
        </p:nvSpPr>
        <p:spPr/>
        <p:txBody>
          <a:bodyPr/>
          <a:lstStyle/>
          <a:p>
            <a:pPr marL="514350" indent="-514350">
              <a:buFont typeface="+mj-lt"/>
              <a:buAutoNum type="arabicPeriod"/>
            </a:pPr>
            <a:r>
              <a:rPr lang="en-US" dirty="0"/>
              <a:t>Understand the functioning of some variant of P systems.</a:t>
            </a:r>
          </a:p>
          <a:p>
            <a:pPr marL="514350" indent="-514350">
              <a:buFont typeface="+mj-lt"/>
              <a:buAutoNum type="arabicPeriod"/>
            </a:pPr>
            <a:r>
              <a:rPr lang="en-US" dirty="0"/>
              <a:t>Compare variants of P systems.</a:t>
            </a:r>
          </a:p>
          <a:p>
            <a:pPr marL="514350" indent="-514350">
              <a:buFont typeface="+mj-lt"/>
              <a:buAutoNum type="arabicPeriod"/>
            </a:pPr>
            <a:r>
              <a:rPr lang="en-US" dirty="0"/>
              <a:t>Explain points that can have different interpretations.</a:t>
            </a:r>
          </a:p>
          <a:p>
            <a:pPr marL="514350" indent="-514350">
              <a:buFont typeface="+mj-lt"/>
              <a:buAutoNum type="arabicPeriod"/>
            </a:pPr>
            <a:r>
              <a:rPr lang="en-US" dirty="0"/>
              <a:t>Extend variants of P systems with new features.</a:t>
            </a:r>
          </a:p>
          <a:p>
            <a:pPr lvl="1"/>
            <a:r>
              <a:rPr lang="en-US" dirty="0"/>
              <a:t>There is a list of features defined for the formal framework and due to the </a:t>
            </a:r>
            <a:r>
              <a:rPr lang="en-US" dirty="0" err="1"/>
              <a:t>bisimulation</a:t>
            </a:r>
            <a:r>
              <a:rPr lang="en-US" dirty="0"/>
              <a:t> they can be interpreted directly in the corresponding P system, e.g. derivation </a:t>
            </a:r>
            <a:r>
              <a:rPr lang="en-US" dirty="0" smtClean="0"/>
              <a:t>modes or halting conditions.</a:t>
            </a:r>
            <a:endParaRPr lang="fr-FR" dirty="0"/>
          </a:p>
          <a:p>
            <a:endParaRPr lang="en-US" dirty="0"/>
          </a:p>
        </p:txBody>
      </p:sp>
    </p:spTree>
    <p:extLst>
      <p:ext uri="{BB962C8B-B14F-4D97-AF65-F5344CB8AC3E}">
        <p14:creationId xmlns:p14="http://schemas.microsoft.com/office/powerpoint/2010/main" val="14777140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323528" y="2708920"/>
            <a:ext cx="8534400" cy="758952"/>
          </a:xfrm>
          <a:prstGeom prst="rect">
            <a:avLst/>
          </a:prstGeom>
          <a:ln/>
        </p:spPr>
        <p:style>
          <a:lnRef idx="1">
            <a:schemeClr val="accent3"/>
          </a:lnRef>
          <a:fillRef idx="3">
            <a:schemeClr val="accent3"/>
          </a:fillRef>
          <a:effectRef idx="2">
            <a:schemeClr val="accent3"/>
          </a:effectRef>
          <a:fontRef idx="minor">
            <a:schemeClr val="lt1"/>
          </a:fontRef>
        </p:style>
        <p:txBody>
          <a:bodyPr vert="horz" anchor="b">
            <a:noAutofit/>
          </a:bodyPr>
          <a:lstStyle>
            <a:lvl1pPr algn="ctr" rtl="0" eaLnBrk="1" latinLnBrk="0" hangingPunct="1">
              <a:spcBef>
                <a:spcPct val="0"/>
              </a:spcBef>
              <a:buNone/>
              <a:defRPr kumimoji="0" sz="3300" kern="1200">
                <a:solidFill>
                  <a:schemeClr val="accent3">
                    <a:shade val="75000"/>
                  </a:schemeClr>
                </a:solidFill>
                <a:latin typeface="+mj-lt"/>
                <a:ea typeface="+mj-ea"/>
                <a:cs typeface="+mj-cs"/>
              </a:defRPr>
            </a:lvl1pPr>
          </a:lstStyle>
          <a:p>
            <a:r>
              <a:rPr lang="en-US" sz="4800" dirty="0" smtClean="0">
                <a:solidFill>
                  <a:schemeClr val="bg1"/>
                </a:solidFill>
              </a:rPr>
              <a:t>Understand</a:t>
            </a:r>
            <a:endParaRPr lang="fr-FR" sz="4800" dirty="0">
              <a:solidFill>
                <a:schemeClr val="bg1"/>
              </a:solidFill>
            </a:endParaRPr>
          </a:p>
        </p:txBody>
      </p:sp>
    </p:spTree>
    <p:extLst>
      <p:ext uri="{BB962C8B-B14F-4D97-AF65-F5344CB8AC3E}">
        <p14:creationId xmlns:p14="http://schemas.microsoft.com/office/powerpoint/2010/main" val="24929866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Example: Purely </a:t>
            </a:r>
            <a:r>
              <a:rPr lang="en-US" dirty="0" err="1" smtClean="0"/>
              <a:t>catalytical</a:t>
            </a:r>
            <a:r>
              <a:rPr lang="en-US" dirty="0" smtClean="0"/>
              <a:t> P systems</a:t>
            </a:r>
            <a:endParaRPr lang="fr-FR" dirty="0"/>
          </a:p>
        </p:txBody>
      </p:sp>
      <p:sp>
        <p:nvSpPr>
          <p:cNvPr id="4" name="Rectangle à coins arrondis 3"/>
          <p:cNvSpPr/>
          <p:nvPr/>
        </p:nvSpPr>
        <p:spPr>
          <a:xfrm>
            <a:off x="251520" y="2060848"/>
            <a:ext cx="3960440" cy="2808312"/>
          </a:xfrm>
          <a:prstGeom prst="round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à coins arrondis 2"/>
          <p:cNvSpPr/>
          <p:nvPr/>
        </p:nvSpPr>
        <p:spPr>
          <a:xfrm>
            <a:off x="539552" y="2276872"/>
            <a:ext cx="2459328" cy="1912858"/>
          </a:xfrm>
          <a:prstGeom prst="round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à coins arrondis 5"/>
          <p:cNvSpPr/>
          <p:nvPr/>
        </p:nvSpPr>
        <p:spPr>
          <a:xfrm>
            <a:off x="1043608" y="2420888"/>
            <a:ext cx="1296144" cy="576064"/>
          </a:xfrm>
          <a:prstGeom prst="round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à coins arrondis 6"/>
          <p:cNvSpPr/>
          <p:nvPr/>
        </p:nvSpPr>
        <p:spPr>
          <a:xfrm>
            <a:off x="1043608" y="3140968"/>
            <a:ext cx="1296144" cy="531253"/>
          </a:xfrm>
          <a:prstGeom prst="round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8" name="ZoneTexte 7"/>
          <p:cNvSpPr txBox="1"/>
          <p:nvPr/>
        </p:nvSpPr>
        <p:spPr>
          <a:xfrm>
            <a:off x="3851920" y="4797152"/>
            <a:ext cx="325730" cy="369332"/>
          </a:xfrm>
          <a:prstGeom prst="rect">
            <a:avLst/>
          </a:prstGeom>
          <a:noFill/>
        </p:spPr>
        <p:txBody>
          <a:bodyPr wrap="none" rtlCol="0">
            <a:spAutoFit/>
          </a:bodyPr>
          <a:lstStyle/>
          <a:p>
            <a:r>
              <a:rPr lang="en-US" dirty="0" smtClean="0"/>
              <a:t>0</a:t>
            </a:r>
            <a:endParaRPr lang="fr-FR" dirty="0"/>
          </a:p>
        </p:txBody>
      </p:sp>
      <p:sp>
        <p:nvSpPr>
          <p:cNvPr id="9" name="ZoneTexte 8"/>
          <p:cNvSpPr txBox="1"/>
          <p:nvPr/>
        </p:nvSpPr>
        <p:spPr>
          <a:xfrm>
            <a:off x="2775780" y="4139788"/>
            <a:ext cx="284052" cy="369332"/>
          </a:xfrm>
          <a:prstGeom prst="rect">
            <a:avLst/>
          </a:prstGeom>
          <a:noFill/>
        </p:spPr>
        <p:txBody>
          <a:bodyPr wrap="none" rtlCol="0">
            <a:spAutoFit/>
          </a:bodyPr>
          <a:lstStyle/>
          <a:p>
            <a:r>
              <a:rPr lang="en-US" dirty="0" smtClean="0"/>
              <a:t>1</a:t>
            </a:r>
            <a:endParaRPr lang="fr-FR" dirty="0"/>
          </a:p>
        </p:txBody>
      </p:sp>
      <p:sp>
        <p:nvSpPr>
          <p:cNvPr id="10" name="Rectangle à coins arrondis 9"/>
          <p:cNvSpPr/>
          <p:nvPr/>
        </p:nvSpPr>
        <p:spPr>
          <a:xfrm>
            <a:off x="3100385" y="2524724"/>
            <a:ext cx="914400" cy="914400"/>
          </a:xfrm>
          <a:prstGeom prst="round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1" name="ZoneTexte 10"/>
          <p:cNvSpPr txBox="1"/>
          <p:nvPr/>
        </p:nvSpPr>
        <p:spPr>
          <a:xfrm>
            <a:off x="3779912" y="3356992"/>
            <a:ext cx="312906" cy="369332"/>
          </a:xfrm>
          <a:prstGeom prst="rect">
            <a:avLst/>
          </a:prstGeom>
          <a:noFill/>
        </p:spPr>
        <p:txBody>
          <a:bodyPr wrap="none" rtlCol="0">
            <a:spAutoFit/>
          </a:bodyPr>
          <a:lstStyle/>
          <a:p>
            <a:r>
              <a:rPr lang="en-US" dirty="0" smtClean="0"/>
              <a:t>2</a:t>
            </a:r>
            <a:endParaRPr lang="fr-FR" dirty="0"/>
          </a:p>
        </p:txBody>
      </p:sp>
      <p:sp>
        <p:nvSpPr>
          <p:cNvPr id="12" name="ZoneTexte 11"/>
          <p:cNvSpPr txBox="1"/>
          <p:nvPr/>
        </p:nvSpPr>
        <p:spPr>
          <a:xfrm>
            <a:off x="2316480" y="2708920"/>
            <a:ext cx="311304" cy="369332"/>
          </a:xfrm>
          <a:prstGeom prst="rect">
            <a:avLst/>
          </a:prstGeom>
          <a:noFill/>
        </p:spPr>
        <p:txBody>
          <a:bodyPr wrap="none" rtlCol="0">
            <a:spAutoFit/>
          </a:bodyPr>
          <a:lstStyle/>
          <a:p>
            <a:r>
              <a:rPr lang="en-US" dirty="0"/>
              <a:t>3</a:t>
            </a:r>
            <a:endParaRPr lang="fr-FR" dirty="0"/>
          </a:p>
        </p:txBody>
      </p:sp>
      <p:sp>
        <p:nvSpPr>
          <p:cNvPr id="14" name="ZoneTexte 13"/>
          <p:cNvSpPr txBox="1"/>
          <p:nvPr/>
        </p:nvSpPr>
        <p:spPr>
          <a:xfrm>
            <a:off x="2267744" y="3429000"/>
            <a:ext cx="314510" cy="369332"/>
          </a:xfrm>
          <a:prstGeom prst="rect">
            <a:avLst/>
          </a:prstGeom>
          <a:noFill/>
        </p:spPr>
        <p:txBody>
          <a:bodyPr wrap="none" rtlCol="0">
            <a:spAutoFit/>
          </a:bodyPr>
          <a:lstStyle/>
          <a:p>
            <a:r>
              <a:rPr lang="en-US" dirty="0" smtClean="0"/>
              <a:t>4</a:t>
            </a:r>
            <a:endParaRPr lang="fr-FR" dirty="0"/>
          </a:p>
        </p:txBody>
      </p:sp>
      <p:sp>
        <p:nvSpPr>
          <p:cNvPr id="15" name="ZoneTexte 14"/>
          <p:cNvSpPr txBox="1"/>
          <p:nvPr/>
        </p:nvSpPr>
        <p:spPr>
          <a:xfrm>
            <a:off x="539552" y="3717032"/>
            <a:ext cx="2459328" cy="369332"/>
          </a:xfrm>
          <a:prstGeom prst="rect">
            <a:avLst/>
          </a:prstGeom>
          <a:noFill/>
        </p:spPr>
        <p:txBody>
          <a:bodyPr wrap="none" rtlCol="0">
            <a:spAutoFit/>
          </a:bodyPr>
          <a:lstStyle/>
          <a:p>
            <a:r>
              <a:rPr lang="en-US" dirty="0"/>
              <a:t>c</a:t>
            </a:r>
            <a:r>
              <a:rPr lang="en-US" dirty="0" smtClean="0"/>
              <a:t>a</a:t>
            </a:r>
            <a:r>
              <a:rPr lang="en-US" dirty="0" smtClean="0">
                <a:sym typeface="Wingdings" pitchFamily="2" charset="2"/>
              </a:rPr>
              <a:t>cb</a:t>
            </a:r>
            <a:r>
              <a:rPr lang="en-US" baseline="-25000" dirty="0" smtClean="0">
                <a:sym typeface="Wingdings" pitchFamily="2" charset="2"/>
              </a:rPr>
              <a:t>in</a:t>
            </a:r>
            <a:r>
              <a:rPr lang="en-US" dirty="0" smtClean="0">
                <a:sym typeface="Wingdings" pitchFamily="2" charset="2"/>
              </a:rPr>
              <a:t>d</a:t>
            </a:r>
            <a:r>
              <a:rPr lang="en-US" baseline="-25000" dirty="0" smtClean="0">
                <a:sym typeface="Wingdings" pitchFamily="2" charset="2"/>
              </a:rPr>
              <a:t>in4</a:t>
            </a:r>
            <a:r>
              <a:rPr lang="en-US" dirty="0" smtClean="0">
                <a:sym typeface="Wingdings" pitchFamily="2" charset="2"/>
              </a:rPr>
              <a:t>b</a:t>
            </a:r>
            <a:r>
              <a:rPr lang="en-US" baseline="-25000" dirty="0" smtClean="0">
                <a:sym typeface="Wingdings" pitchFamily="2" charset="2"/>
              </a:rPr>
              <a:t>out</a:t>
            </a:r>
            <a:r>
              <a:rPr lang="en-US" dirty="0" smtClean="0">
                <a:sym typeface="Wingdings" pitchFamily="2" charset="2"/>
              </a:rPr>
              <a:t>e</a:t>
            </a:r>
            <a:r>
              <a:rPr lang="en-US" baseline="-25000" dirty="0" smtClean="0">
                <a:sym typeface="Wingdings" pitchFamily="2" charset="2"/>
              </a:rPr>
              <a:t>out</a:t>
            </a:r>
            <a:r>
              <a:rPr lang="en-US" dirty="0" smtClean="0">
                <a:sym typeface="Wingdings" pitchFamily="2" charset="2"/>
              </a:rPr>
              <a:t>e</a:t>
            </a:r>
            <a:r>
              <a:rPr lang="en-US" baseline="-25000" dirty="0" smtClean="0">
                <a:sym typeface="Wingdings" pitchFamily="2" charset="2"/>
              </a:rPr>
              <a:t>here</a:t>
            </a:r>
            <a:endParaRPr lang="fr-FR" baseline="-25000" dirty="0"/>
          </a:p>
        </p:txBody>
      </p:sp>
      <p:sp>
        <p:nvSpPr>
          <p:cNvPr id="16" name="Ellipse 15"/>
          <p:cNvSpPr/>
          <p:nvPr/>
        </p:nvSpPr>
        <p:spPr>
          <a:xfrm>
            <a:off x="4912796" y="1961712"/>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abc</a:t>
            </a:r>
            <a:endParaRPr lang="fr-FR" sz="1100" dirty="0"/>
          </a:p>
        </p:txBody>
      </p:sp>
      <p:sp>
        <p:nvSpPr>
          <p:cNvPr id="17" name="Ellipse 16"/>
          <p:cNvSpPr/>
          <p:nvPr/>
        </p:nvSpPr>
        <p:spPr>
          <a:xfrm>
            <a:off x="7577092" y="1961712"/>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a:t>
            </a:r>
            <a:endParaRPr lang="fr-FR" sz="1000" dirty="0"/>
          </a:p>
        </p:txBody>
      </p:sp>
      <p:sp>
        <p:nvSpPr>
          <p:cNvPr id="18" name="Ellipse 17"/>
          <p:cNvSpPr/>
          <p:nvPr/>
        </p:nvSpPr>
        <p:spPr>
          <a:xfrm>
            <a:off x="5827900" y="1961712"/>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t>aac</a:t>
            </a:r>
            <a:endParaRPr lang="fr-FR" sz="1000" dirty="0"/>
          </a:p>
        </p:txBody>
      </p:sp>
      <p:sp>
        <p:nvSpPr>
          <p:cNvPr id="19" name="Ellipse 18"/>
          <p:cNvSpPr/>
          <p:nvPr/>
        </p:nvSpPr>
        <p:spPr>
          <a:xfrm>
            <a:off x="6712996" y="1961712"/>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fr-FR" dirty="0"/>
          </a:p>
        </p:txBody>
      </p:sp>
      <p:sp>
        <p:nvSpPr>
          <p:cNvPr id="20" name="ZoneTexte 19"/>
          <p:cNvSpPr txBox="1"/>
          <p:nvPr/>
        </p:nvSpPr>
        <p:spPr>
          <a:xfrm>
            <a:off x="4860032" y="2445521"/>
            <a:ext cx="325730" cy="369332"/>
          </a:xfrm>
          <a:prstGeom prst="rect">
            <a:avLst/>
          </a:prstGeom>
          <a:noFill/>
        </p:spPr>
        <p:txBody>
          <a:bodyPr wrap="none" rtlCol="0">
            <a:spAutoFit/>
          </a:bodyPr>
          <a:lstStyle/>
          <a:p>
            <a:r>
              <a:rPr lang="en-US" dirty="0" smtClean="0"/>
              <a:t>0</a:t>
            </a:r>
            <a:endParaRPr lang="fr-FR" dirty="0"/>
          </a:p>
        </p:txBody>
      </p:sp>
      <p:sp>
        <p:nvSpPr>
          <p:cNvPr id="21" name="ZoneTexte 20"/>
          <p:cNvSpPr txBox="1"/>
          <p:nvPr/>
        </p:nvSpPr>
        <p:spPr>
          <a:xfrm>
            <a:off x="7478606" y="2465768"/>
            <a:ext cx="311304" cy="369332"/>
          </a:xfrm>
          <a:prstGeom prst="rect">
            <a:avLst/>
          </a:prstGeom>
          <a:noFill/>
        </p:spPr>
        <p:txBody>
          <a:bodyPr wrap="none" rtlCol="0">
            <a:spAutoFit/>
          </a:bodyPr>
          <a:lstStyle/>
          <a:p>
            <a:r>
              <a:rPr lang="en-US" dirty="0" smtClean="0"/>
              <a:t>3</a:t>
            </a:r>
            <a:endParaRPr lang="fr-FR" dirty="0"/>
          </a:p>
        </p:txBody>
      </p:sp>
      <p:sp>
        <p:nvSpPr>
          <p:cNvPr id="22" name="ZoneTexte 21"/>
          <p:cNvSpPr txBox="1"/>
          <p:nvPr/>
        </p:nvSpPr>
        <p:spPr>
          <a:xfrm>
            <a:off x="5684775" y="2465768"/>
            <a:ext cx="284052" cy="369332"/>
          </a:xfrm>
          <a:prstGeom prst="rect">
            <a:avLst/>
          </a:prstGeom>
          <a:noFill/>
        </p:spPr>
        <p:txBody>
          <a:bodyPr wrap="none" rtlCol="0">
            <a:spAutoFit/>
          </a:bodyPr>
          <a:lstStyle/>
          <a:p>
            <a:r>
              <a:rPr lang="en-US" dirty="0" smtClean="0"/>
              <a:t>1</a:t>
            </a:r>
            <a:endParaRPr lang="fr-FR" dirty="0"/>
          </a:p>
        </p:txBody>
      </p:sp>
      <p:sp>
        <p:nvSpPr>
          <p:cNvPr id="23" name="ZoneTexte 22"/>
          <p:cNvSpPr txBox="1"/>
          <p:nvPr/>
        </p:nvSpPr>
        <p:spPr>
          <a:xfrm>
            <a:off x="6617716" y="2465768"/>
            <a:ext cx="312906" cy="369332"/>
          </a:xfrm>
          <a:prstGeom prst="rect">
            <a:avLst/>
          </a:prstGeom>
          <a:noFill/>
        </p:spPr>
        <p:txBody>
          <a:bodyPr wrap="none" rtlCol="0">
            <a:spAutoFit/>
          </a:bodyPr>
          <a:lstStyle/>
          <a:p>
            <a:r>
              <a:rPr lang="en-US" dirty="0" smtClean="0"/>
              <a:t>2</a:t>
            </a:r>
            <a:endParaRPr lang="fr-FR" dirty="0"/>
          </a:p>
        </p:txBody>
      </p:sp>
      <p:sp>
        <p:nvSpPr>
          <p:cNvPr id="24" name="Ellipse 23"/>
          <p:cNvSpPr/>
          <p:nvPr/>
        </p:nvSpPr>
        <p:spPr>
          <a:xfrm>
            <a:off x="8316416" y="1961712"/>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dirty="0"/>
          </a:p>
        </p:txBody>
      </p:sp>
      <p:sp>
        <p:nvSpPr>
          <p:cNvPr id="25" name="ZoneTexte 24"/>
          <p:cNvSpPr txBox="1"/>
          <p:nvPr/>
        </p:nvSpPr>
        <p:spPr>
          <a:xfrm>
            <a:off x="8244408" y="2456476"/>
            <a:ext cx="314510" cy="369332"/>
          </a:xfrm>
          <a:prstGeom prst="rect">
            <a:avLst/>
          </a:prstGeom>
          <a:noFill/>
        </p:spPr>
        <p:txBody>
          <a:bodyPr wrap="none" rtlCol="0">
            <a:spAutoFit/>
          </a:bodyPr>
          <a:lstStyle/>
          <a:p>
            <a:r>
              <a:rPr lang="en-US" dirty="0" smtClean="0"/>
              <a:t>4</a:t>
            </a:r>
            <a:endParaRPr lang="fr-FR" dirty="0"/>
          </a:p>
        </p:txBody>
      </p:sp>
      <p:sp>
        <p:nvSpPr>
          <p:cNvPr id="26" name="ZoneTexte 25"/>
          <p:cNvSpPr txBox="1"/>
          <p:nvPr/>
        </p:nvSpPr>
        <p:spPr>
          <a:xfrm>
            <a:off x="520708" y="2996952"/>
            <a:ext cx="522900" cy="369332"/>
          </a:xfrm>
          <a:prstGeom prst="rect">
            <a:avLst/>
          </a:prstGeom>
          <a:noFill/>
        </p:spPr>
        <p:txBody>
          <a:bodyPr wrap="none" rtlCol="0">
            <a:spAutoFit/>
          </a:bodyPr>
          <a:lstStyle/>
          <a:p>
            <a:r>
              <a:rPr lang="en-US" dirty="0" err="1" smtClean="0"/>
              <a:t>aac</a:t>
            </a:r>
            <a:endParaRPr lang="fr-FR" dirty="0"/>
          </a:p>
        </p:txBody>
      </p:sp>
      <p:sp>
        <p:nvSpPr>
          <p:cNvPr id="28" name="ZoneTexte 27"/>
          <p:cNvSpPr txBox="1"/>
          <p:nvPr/>
        </p:nvSpPr>
        <p:spPr>
          <a:xfrm>
            <a:off x="3419872" y="4374396"/>
            <a:ext cx="535724" cy="369332"/>
          </a:xfrm>
          <a:prstGeom prst="rect">
            <a:avLst/>
          </a:prstGeom>
          <a:noFill/>
        </p:spPr>
        <p:txBody>
          <a:bodyPr wrap="none" rtlCol="0">
            <a:spAutoFit/>
          </a:bodyPr>
          <a:lstStyle/>
          <a:p>
            <a:r>
              <a:rPr lang="en-US" dirty="0" err="1" smtClean="0"/>
              <a:t>abc</a:t>
            </a:r>
            <a:endParaRPr lang="fr-FR" dirty="0"/>
          </a:p>
        </p:txBody>
      </p:sp>
      <p:sp>
        <p:nvSpPr>
          <p:cNvPr id="29" name="ZoneTexte 28"/>
          <p:cNvSpPr txBox="1"/>
          <p:nvPr/>
        </p:nvSpPr>
        <p:spPr>
          <a:xfrm>
            <a:off x="3419872" y="2893586"/>
            <a:ext cx="288862" cy="369332"/>
          </a:xfrm>
          <a:prstGeom prst="rect">
            <a:avLst/>
          </a:prstGeom>
          <a:noFill/>
        </p:spPr>
        <p:txBody>
          <a:bodyPr wrap="none" rtlCol="0">
            <a:spAutoFit/>
          </a:bodyPr>
          <a:lstStyle/>
          <a:p>
            <a:r>
              <a:rPr lang="en-US" dirty="0" smtClean="0"/>
              <a:t>c</a:t>
            </a:r>
            <a:endParaRPr lang="fr-FR" dirty="0"/>
          </a:p>
        </p:txBody>
      </p:sp>
      <p:sp>
        <p:nvSpPr>
          <p:cNvPr id="30" name="ZoneTexte 29"/>
          <p:cNvSpPr txBox="1"/>
          <p:nvPr/>
        </p:nvSpPr>
        <p:spPr>
          <a:xfrm>
            <a:off x="5220072" y="3717032"/>
            <a:ext cx="2765501" cy="369332"/>
          </a:xfrm>
          <a:prstGeom prst="rect">
            <a:avLst/>
          </a:prstGeom>
          <a:noFill/>
        </p:spPr>
        <p:txBody>
          <a:bodyPr wrap="none" rtlCol="0">
            <a:spAutoFit/>
          </a:bodyPr>
          <a:lstStyle/>
          <a:p>
            <a:r>
              <a:rPr lang="en-US" dirty="0" smtClean="0">
                <a:solidFill>
                  <a:srgbClr val="C00000"/>
                </a:solidFill>
              </a:rPr>
              <a:t>(1,ca)</a:t>
            </a:r>
            <a:r>
              <a:rPr lang="en-US" dirty="0" smtClean="0">
                <a:solidFill>
                  <a:srgbClr val="C00000"/>
                </a:solidFill>
                <a:sym typeface="Wingdings" pitchFamily="2" charset="2"/>
              </a:rPr>
              <a:t>(0,be)(1,ce)(4,bd)</a:t>
            </a:r>
            <a:endParaRPr lang="fr-FR" dirty="0">
              <a:solidFill>
                <a:srgbClr val="C00000"/>
              </a:solidFill>
            </a:endParaRPr>
          </a:p>
        </p:txBody>
      </p:sp>
      <p:sp>
        <p:nvSpPr>
          <p:cNvPr id="31" name="ZoneTexte 30"/>
          <p:cNvSpPr txBox="1"/>
          <p:nvPr/>
        </p:nvSpPr>
        <p:spPr>
          <a:xfrm>
            <a:off x="5220072" y="3933056"/>
            <a:ext cx="3127779" cy="369332"/>
          </a:xfrm>
          <a:prstGeom prst="rect">
            <a:avLst/>
          </a:prstGeom>
          <a:noFill/>
        </p:spPr>
        <p:txBody>
          <a:bodyPr wrap="none" rtlCol="0">
            <a:spAutoFit/>
          </a:bodyPr>
          <a:lstStyle/>
          <a:p>
            <a:r>
              <a:rPr lang="en-US" dirty="0" smtClean="0">
                <a:solidFill>
                  <a:srgbClr val="0070C0"/>
                </a:solidFill>
              </a:rPr>
              <a:t>(1,ca)</a:t>
            </a:r>
            <a:r>
              <a:rPr lang="en-US" dirty="0" smtClean="0">
                <a:solidFill>
                  <a:srgbClr val="0070C0"/>
                </a:solidFill>
                <a:sym typeface="Wingdings" pitchFamily="2" charset="2"/>
              </a:rPr>
              <a:t>(0,be)(1,ce)(3,b)(4,d)</a:t>
            </a:r>
            <a:endParaRPr lang="fr-FR" dirty="0">
              <a:solidFill>
                <a:srgbClr val="0070C0"/>
              </a:solidFill>
            </a:endParaRPr>
          </a:p>
        </p:txBody>
      </p:sp>
      <p:grpSp>
        <p:nvGrpSpPr>
          <p:cNvPr id="42" name="Groupe 41"/>
          <p:cNvGrpSpPr/>
          <p:nvPr/>
        </p:nvGrpSpPr>
        <p:grpSpPr>
          <a:xfrm>
            <a:off x="5268036" y="2503817"/>
            <a:ext cx="3466531" cy="1141207"/>
            <a:chOff x="5268036" y="2674961"/>
            <a:chExt cx="3466531" cy="1141207"/>
          </a:xfrm>
        </p:grpSpPr>
        <p:sp>
          <p:nvSpPr>
            <p:cNvPr id="35" name="Forme libre 34"/>
            <p:cNvSpPr/>
            <p:nvPr/>
          </p:nvSpPr>
          <p:spPr>
            <a:xfrm>
              <a:off x="5268036" y="2715904"/>
              <a:ext cx="887104" cy="641445"/>
            </a:xfrm>
            <a:custGeom>
              <a:avLst/>
              <a:gdLst>
                <a:gd name="connsiteX0" fmla="*/ 887104 w 887104"/>
                <a:gd name="connsiteY0" fmla="*/ 0 h 641445"/>
                <a:gd name="connsiteX1" fmla="*/ 491319 w 887104"/>
                <a:gd name="connsiteY1" fmla="*/ 641445 h 641445"/>
                <a:gd name="connsiteX2" fmla="*/ 0 w 887104"/>
                <a:gd name="connsiteY2" fmla="*/ 0 h 641445"/>
              </a:gdLst>
              <a:ahLst/>
              <a:cxnLst>
                <a:cxn ang="0">
                  <a:pos x="connsiteX0" y="connsiteY0"/>
                </a:cxn>
                <a:cxn ang="0">
                  <a:pos x="connsiteX1" y="connsiteY1"/>
                </a:cxn>
                <a:cxn ang="0">
                  <a:pos x="connsiteX2" y="connsiteY2"/>
                </a:cxn>
              </a:cxnLst>
              <a:rect l="l" t="t" r="r" b="b"/>
              <a:pathLst>
                <a:path w="887104" h="641445">
                  <a:moveTo>
                    <a:pt x="887104" y="0"/>
                  </a:moveTo>
                  <a:cubicBezTo>
                    <a:pt x="763137" y="320722"/>
                    <a:pt x="639170" y="641445"/>
                    <a:pt x="491319" y="641445"/>
                  </a:cubicBezTo>
                  <a:cubicBezTo>
                    <a:pt x="343468" y="641445"/>
                    <a:pt x="171734" y="320722"/>
                    <a:pt x="0" y="0"/>
                  </a:cubicBezTo>
                </a:path>
              </a:pathLst>
            </a:custGeom>
            <a:noFill/>
            <a:ln>
              <a:solidFill>
                <a:srgbClr val="0070C0"/>
              </a:solidFill>
              <a:prstDash val="soli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Forme libre 35"/>
            <p:cNvSpPr/>
            <p:nvPr/>
          </p:nvSpPr>
          <p:spPr>
            <a:xfrm>
              <a:off x="6005015" y="2702257"/>
              <a:ext cx="1937982" cy="659881"/>
            </a:xfrm>
            <a:custGeom>
              <a:avLst/>
              <a:gdLst>
                <a:gd name="connsiteX0" fmla="*/ 0 w 1937982"/>
                <a:gd name="connsiteY0" fmla="*/ 423080 h 659881"/>
                <a:gd name="connsiteX1" fmla="*/ 1296537 w 1937982"/>
                <a:gd name="connsiteY1" fmla="*/ 641444 h 659881"/>
                <a:gd name="connsiteX2" fmla="*/ 1937982 w 1937982"/>
                <a:gd name="connsiteY2" fmla="*/ 0 h 659881"/>
              </a:gdLst>
              <a:ahLst/>
              <a:cxnLst>
                <a:cxn ang="0">
                  <a:pos x="connsiteX0" y="connsiteY0"/>
                </a:cxn>
                <a:cxn ang="0">
                  <a:pos x="connsiteX1" y="connsiteY1"/>
                </a:cxn>
                <a:cxn ang="0">
                  <a:pos x="connsiteX2" y="connsiteY2"/>
                </a:cxn>
              </a:cxnLst>
              <a:rect l="l" t="t" r="r" b="b"/>
              <a:pathLst>
                <a:path w="1937982" h="659881">
                  <a:moveTo>
                    <a:pt x="0" y="423080"/>
                  </a:moveTo>
                  <a:cubicBezTo>
                    <a:pt x="486770" y="567518"/>
                    <a:pt x="973540" y="711957"/>
                    <a:pt x="1296537" y="641444"/>
                  </a:cubicBezTo>
                  <a:cubicBezTo>
                    <a:pt x="1619534" y="570931"/>
                    <a:pt x="1778758" y="285465"/>
                    <a:pt x="1937982" y="0"/>
                  </a:cubicBezTo>
                </a:path>
              </a:pathLst>
            </a:custGeom>
            <a:noFill/>
            <a:ln>
              <a:solidFill>
                <a:srgbClr val="0070C0"/>
              </a:solidFill>
              <a:prstDash val="soli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Forme libre 37"/>
            <p:cNvSpPr/>
            <p:nvPr/>
          </p:nvSpPr>
          <p:spPr>
            <a:xfrm>
              <a:off x="6005015" y="2688609"/>
              <a:ext cx="2729552" cy="1127559"/>
            </a:xfrm>
            <a:custGeom>
              <a:avLst/>
              <a:gdLst>
                <a:gd name="connsiteX0" fmla="*/ 0 w 2729552"/>
                <a:gd name="connsiteY0" fmla="*/ 423081 h 1127559"/>
                <a:gd name="connsiteX1" fmla="*/ 1897039 w 2729552"/>
                <a:gd name="connsiteY1" fmla="*/ 1119116 h 1127559"/>
                <a:gd name="connsiteX2" fmla="*/ 2729552 w 2729552"/>
                <a:gd name="connsiteY2" fmla="*/ 0 h 1127559"/>
              </a:gdLst>
              <a:ahLst/>
              <a:cxnLst>
                <a:cxn ang="0">
                  <a:pos x="connsiteX0" y="connsiteY0"/>
                </a:cxn>
                <a:cxn ang="0">
                  <a:pos x="connsiteX1" y="connsiteY1"/>
                </a:cxn>
                <a:cxn ang="0">
                  <a:pos x="connsiteX2" y="connsiteY2"/>
                </a:cxn>
              </a:cxnLst>
              <a:rect l="l" t="t" r="r" b="b"/>
              <a:pathLst>
                <a:path w="2729552" h="1127559">
                  <a:moveTo>
                    <a:pt x="0" y="423081"/>
                  </a:moveTo>
                  <a:cubicBezTo>
                    <a:pt x="721057" y="806355"/>
                    <a:pt x="1442114" y="1189629"/>
                    <a:pt x="1897039" y="1119116"/>
                  </a:cubicBezTo>
                  <a:cubicBezTo>
                    <a:pt x="2351964" y="1048603"/>
                    <a:pt x="2540758" y="524301"/>
                    <a:pt x="2729552" y="0"/>
                  </a:cubicBezTo>
                </a:path>
              </a:pathLst>
            </a:custGeom>
            <a:noFill/>
            <a:ln>
              <a:solidFill>
                <a:srgbClr val="0070C0"/>
              </a:solidFill>
              <a:prstDash val="soli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Forme libre 38"/>
            <p:cNvSpPr/>
            <p:nvPr/>
          </p:nvSpPr>
          <p:spPr>
            <a:xfrm>
              <a:off x="5923024" y="2674961"/>
              <a:ext cx="81991" cy="423081"/>
            </a:xfrm>
            <a:custGeom>
              <a:avLst/>
              <a:gdLst>
                <a:gd name="connsiteX0" fmla="*/ 68343 w 81991"/>
                <a:gd name="connsiteY0" fmla="*/ 423081 h 423081"/>
                <a:gd name="connsiteX1" fmla="*/ 104 w 81991"/>
                <a:gd name="connsiteY1" fmla="*/ 177421 h 423081"/>
                <a:gd name="connsiteX2" fmla="*/ 81991 w 81991"/>
                <a:gd name="connsiteY2" fmla="*/ 0 h 423081"/>
              </a:gdLst>
              <a:ahLst/>
              <a:cxnLst>
                <a:cxn ang="0">
                  <a:pos x="connsiteX0" y="connsiteY0"/>
                </a:cxn>
                <a:cxn ang="0">
                  <a:pos x="connsiteX1" y="connsiteY1"/>
                </a:cxn>
                <a:cxn ang="0">
                  <a:pos x="connsiteX2" y="connsiteY2"/>
                </a:cxn>
              </a:cxnLst>
              <a:rect l="l" t="t" r="r" b="b"/>
              <a:pathLst>
                <a:path w="81991" h="423081">
                  <a:moveTo>
                    <a:pt x="68343" y="423081"/>
                  </a:moveTo>
                  <a:cubicBezTo>
                    <a:pt x="33086" y="335507"/>
                    <a:pt x="-2171" y="247934"/>
                    <a:pt x="104" y="177421"/>
                  </a:cubicBezTo>
                  <a:cubicBezTo>
                    <a:pt x="2379" y="106908"/>
                    <a:pt x="42185" y="53454"/>
                    <a:pt x="81991" y="0"/>
                  </a:cubicBezTo>
                </a:path>
              </a:pathLst>
            </a:custGeom>
            <a:noFill/>
            <a:ln>
              <a:solidFill>
                <a:srgbClr val="0070C0"/>
              </a:solidFill>
              <a:prstDash val="soli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41" name="Groupe 40"/>
          <p:cNvGrpSpPr/>
          <p:nvPr/>
        </p:nvGrpSpPr>
        <p:grpSpPr>
          <a:xfrm>
            <a:off x="5213445" y="1423944"/>
            <a:ext cx="3370997" cy="738679"/>
            <a:chOff x="5213445" y="1595088"/>
            <a:chExt cx="3370997" cy="738679"/>
          </a:xfrm>
        </p:grpSpPr>
        <p:sp>
          <p:nvSpPr>
            <p:cNvPr id="32" name="Forme libre 31"/>
            <p:cNvSpPr/>
            <p:nvPr/>
          </p:nvSpPr>
          <p:spPr>
            <a:xfrm>
              <a:off x="5213445" y="1760561"/>
              <a:ext cx="900752" cy="354842"/>
            </a:xfrm>
            <a:custGeom>
              <a:avLst/>
              <a:gdLst>
                <a:gd name="connsiteX0" fmla="*/ 900752 w 900752"/>
                <a:gd name="connsiteY0" fmla="*/ 354842 h 354842"/>
                <a:gd name="connsiteX1" fmla="*/ 423080 w 900752"/>
                <a:gd name="connsiteY1" fmla="*/ 0 h 354842"/>
                <a:gd name="connsiteX2" fmla="*/ 0 w 900752"/>
                <a:gd name="connsiteY2" fmla="*/ 354842 h 354842"/>
              </a:gdLst>
              <a:ahLst/>
              <a:cxnLst>
                <a:cxn ang="0">
                  <a:pos x="connsiteX0" y="connsiteY0"/>
                </a:cxn>
                <a:cxn ang="0">
                  <a:pos x="connsiteX1" y="connsiteY1"/>
                </a:cxn>
                <a:cxn ang="0">
                  <a:pos x="connsiteX2" y="connsiteY2"/>
                </a:cxn>
              </a:cxnLst>
              <a:rect l="l" t="t" r="r" b="b"/>
              <a:pathLst>
                <a:path w="900752" h="354842">
                  <a:moveTo>
                    <a:pt x="900752" y="354842"/>
                  </a:moveTo>
                  <a:cubicBezTo>
                    <a:pt x="736978" y="177421"/>
                    <a:pt x="573205" y="0"/>
                    <a:pt x="423080" y="0"/>
                  </a:cubicBezTo>
                  <a:cubicBezTo>
                    <a:pt x="272955" y="0"/>
                    <a:pt x="136477" y="177421"/>
                    <a:pt x="0" y="354842"/>
                  </a:cubicBezTo>
                </a:path>
              </a:pathLst>
            </a:custGeom>
            <a:noFill/>
            <a:ln>
              <a:prstDash val="soli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Forme libre 32"/>
            <p:cNvSpPr/>
            <p:nvPr/>
          </p:nvSpPr>
          <p:spPr>
            <a:xfrm>
              <a:off x="6005015" y="1595088"/>
              <a:ext cx="2579427" cy="533963"/>
            </a:xfrm>
            <a:custGeom>
              <a:avLst/>
              <a:gdLst>
                <a:gd name="connsiteX0" fmla="*/ 0 w 2579427"/>
                <a:gd name="connsiteY0" fmla="*/ 397485 h 533963"/>
                <a:gd name="connsiteX1" fmla="*/ 1978925 w 2579427"/>
                <a:gd name="connsiteY1" fmla="*/ 1700 h 533963"/>
                <a:gd name="connsiteX2" fmla="*/ 2579427 w 2579427"/>
                <a:gd name="connsiteY2" fmla="*/ 533963 h 533963"/>
              </a:gdLst>
              <a:ahLst/>
              <a:cxnLst>
                <a:cxn ang="0">
                  <a:pos x="connsiteX0" y="connsiteY0"/>
                </a:cxn>
                <a:cxn ang="0">
                  <a:pos x="connsiteX1" y="connsiteY1"/>
                </a:cxn>
                <a:cxn ang="0">
                  <a:pos x="connsiteX2" y="connsiteY2"/>
                </a:cxn>
              </a:cxnLst>
              <a:rect l="l" t="t" r="r" b="b"/>
              <a:pathLst>
                <a:path w="2579427" h="533963">
                  <a:moveTo>
                    <a:pt x="0" y="397485"/>
                  </a:moveTo>
                  <a:cubicBezTo>
                    <a:pt x="774510" y="188219"/>
                    <a:pt x="1549021" y="-21046"/>
                    <a:pt x="1978925" y="1700"/>
                  </a:cubicBezTo>
                  <a:cubicBezTo>
                    <a:pt x="2408829" y="24446"/>
                    <a:pt x="2494128" y="279204"/>
                    <a:pt x="2579427" y="533963"/>
                  </a:cubicBezTo>
                </a:path>
              </a:pathLst>
            </a:custGeom>
            <a:noFill/>
            <a:ln>
              <a:prstDash val="soli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Forme libre 39"/>
            <p:cNvSpPr/>
            <p:nvPr/>
          </p:nvSpPr>
          <p:spPr>
            <a:xfrm>
              <a:off x="5751385" y="1992573"/>
              <a:ext cx="239982" cy="341194"/>
            </a:xfrm>
            <a:custGeom>
              <a:avLst/>
              <a:gdLst>
                <a:gd name="connsiteX0" fmla="*/ 239982 w 239982"/>
                <a:gd name="connsiteY0" fmla="*/ 0 h 341194"/>
                <a:gd name="connsiteX1" fmla="*/ 7970 w 239982"/>
                <a:gd name="connsiteY1" fmla="*/ 163773 h 341194"/>
                <a:gd name="connsiteX2" fmla="*/ 76209 w 239982"/>
                <a:gd name="connsiteY2" fmla="*/ 341194 h 341194"/>
              </a:gdLst>
              <a:ahLst/>
              <a:cxnLst>
                <a:cxn ang="0">
                  <a:pos x="connsiteX0" y="connsiteY0"/>
                </a:cxn>
                <a:cxn ang="0">
                  <a:pos x="connsiteX1" y="connsiteY1"/>
                </a:cxn>
                <a:cxn ang="0">
                  <a:pos x="connsiteX2" y="connsiteY2"/>
                </a:cxn>
              </a:cxnLst>
              <a:rect l="l" t="t" r="r" b="b"/>
              <a:pathLst>
                <a:path w="239982" h="341194">
                  <a:moveTo>
                    <a:pt x="239982" y="0"/>
                  </a:moveTo>
                  <a:cubicBezTo>
                    <a:pt x="137623" y="53453"/>
                    <a:pt x="35265" y="106907"/>
                    <a:pt x="7970" y="163773"/>
                  </a:cubicBezTo>
                  <a:cubicBezTo>
                    <a:pt x="-19325" y="220639"/>
                    <a:pt x="28442" y="280916"/>
                    <a:pt x="76209" y="341194"/>
                  </a:cubicBezTo>
                </a:path>
              </a:pathLst>
            </a:custGeom>
            <a:noFill/>
            <a:ln>
              <a:prstDash val="soli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3" name="ZoneTexte 42"/>
          <p:cNvSpPr txBox="1"/>
          <p:nvPr/>
        </p:nvSpPr>
        <p:spPr>
          <a:xfrm>
            <a:off x="899592" y="5282624"/>
            <a:ext cx="2557110" cy="369332"/>
          </a:xfrm>
          <a:prstGeom prst="rect">
            <a:avLst/>
          </a:prstGeom>
          <a:noFill/>
        </p:spPr>
        <p:txBody>
          <a:bodyPr wrap="none" rtlCol="0">
            <a:spAutoFit/>
          </a:bodyPr>
          <a:lstStyle/>
          <a:p>
            <a:r>
              <a:rPr lang="en-US" dirty="0" smtClean="0"/>
              <a:t>(1,a)</a:t>
            </a:r>
            <a:r>
              <a:rPr lang="en-US" dirty="0" smtClean="0">
                <a:sym typeface="Wingdings" pitchFamily="2" charset="2"/>
              </a:rPr>
              <a:t>(0,be)(1,e)(4,bd)</a:t>
            </a:r>
            <a:endParaRPr lang="fr-FR" dirty="0"/>
          </a:p>
        </p:txBody>
      </p:sp>
      <p:sp>
        <p:nvSpPr>
          <p:cNvPr id="44" name="ZoneTexte 43"/>
          <p:cNvSpPr txBox="1"/>
          <p:nvPr/>
        </p:nvSpPr>
        <p:spPr>
          <a:xfrm>
            <a:off x="899592" y="5507940"/>
            <a:ext cx="2919389" cy="369332"/>
          </a:xfrm>
          <a:prstGeom prst="rect">
            <a:avLst/>
          </a:prstGeom>
          <a:noFill/>
        </p:spPr>
        <p:txBody>
          <a:bodyPr wrap="none" rtlCol="0">
            <a:spAutoFit/>
          </a:bodyPr>
          <a:lstStyle/>
          <a:p>
            <a:r>
              <a:rPr lang="en-US" dirty="0" smtClean="0"/>
              <a:t>(1,a)</a:t>
            </a:r>
            <a:r>
              <a:rPr lang="en-US" dirty="0" smtClean="0">
                <a:sym typeface="Wingdings" pitchFamily="2" charset="2"/>
              </a:rPr>
              <a:t>(0,be)(1,e)(3,b)(4,d)</a:t>
            </a:r>
            <a:endParaRPr lang="fr-FR" dirty="0"/>
          </a:p>
        </p:txBody>
      </p:sp>
      <p:sp>
        <p:nvSpPr>
          <p:cNvPr id="45" name="ZoneTexte 44"/>
          <p:cNvSpPr txBox="1"/>
          <p:nvPr/>
        </p:nvSpPr>
        <p:spPr>
          <a:xfrm>
            <a:off x="899592" y="4437112"/>
            <a:ext cx="1088760" cy="369332"/>
          </a:xfrm>
          <a:prstGeom prst="rect">
            <a:avLst/>
          </a:prstGeom>
          <a:noFill/>
        </p:spPr>
        <p:txBody>
          <a:bodyPr wrap="none" rtlCol="0">
            <a:spAutoFit/>
          </a:bodyPr>
          <a:lstStyle/>
          <a:p>
            <a:r>
              <a:rPr lang="en-US" dirty="0"/>
              <a:t>c</a:t>
            </a:r>
            <a:r>
              <a:rPr lang="en-US" dirty="0" smtClean="0"/>
              <a:t>b</a:t>
            </a:r>
            <a:r>
              <a:rPr lang="en-US" dirty="0" smtClean="0">
                <a:sym typeface="Wingdings" pitchFamily="2" charset="2"/>
              </a:rPr>
              <a:t>ca</a:t>
            </a:r>
            <a:r>
              <a:rPr lang="en-US" baseline="-25000" dirty="0" smtClean="0">
                <a:sym typeface="Wingdings" pitchFamily="2" charset="2"/>
              </a:rPr>
              <a:t>in2</a:t>
            </a:r>
            <a:endParaRPr lang="fr-FR" baseline="-25000" dirty="0"/>
          </a:p>
        </p:txBody>
      </p:sp>
      <p:sp>
        <p:nvSpPr>
          <p:cNvPr id="46" name="ZoneTexte 45"/>
          <p:cNvSpPr txBox="1"/>
          <p:nvPr/>
        </p:nvSpPr>
        <p:spPr>
          <a:xfrm>
            <a:off x="5220072" y="4283804"/>
            <a:ext cx="1983235" cy="369332"/>
          </a:xfrm>
          <a:prstGeom prst="rect">
            <a:avLst/>
          </a:prstGeom>
          <a:noFill/>
        </p:spPr>
        <p:txBody>
          <a:bodyPr wrap="none" rtlCol="0">
            <a:spAutoFit/>
          </a:bodyPr>
          <a:lstStyle/>
          <a:p>
            <a:r>
              <a:rPr lang="en-US" dirty="0" smtClean="0"/>
              <a:t>(0,cb)</a:t>
            </a:r>
            <a:r>
              <a:rPr lang="en-US" dirty="0" smtClean="0">
                <a:sym typeface="Wingdings" pitchFamily="2" charset="2"/>
              </a:rPr>
              <a:t>(0,c)(2,a)</a:t>
            </a:r>
            <a:endParaRPr lang="fr-FR" dirty="0"/>
          </a:p>
        </p:txBody>
      </p:sp>
      <p:sp>
        <p:nvSpPr>
          <p:cNvPr id="47" name="ZoneTexte 46"/>
          <p:cNvSpPr txBox="1"/>
          <p:nvPr/>
        </p:nvSpPr>
        <p:spPr>
          <a:xfrm>
            <a:off x="899592" y="6052646"/>
            <a:ext cx="1398140" cy="369332"/>
          </a:xfrm>
          <a:prstGeom prst="rect">
            <a:avLst/>
          </a:prstGeom>
          <a:noFill/>
        </p:spPr>
        <p:txBody>
          <a:bodyPr wrap="none" rtlCol="0">
            <a:spAutoFit/>
          </a:bodyPr>
          <a:lstStyle/>
          <a:p>
            <a:r>
              <a:rPr lang="en-US" dirty="0" smtClean="0"/>
              <a:t>(0,b)</a:t>
            </a:r>
            <a:r>
              <a:rPr lang="en-US" dirty="0" smtClean="0">
                <a:sym typeface="Wingdings" pitchFamily="2" charset="2"/>
              </a:rPr>
              <a:t>(2,a)</a:t>
            </a:r>
            <a:endParaRPr lang="fr-FR" dirty="0"/>
          </a:p>
        </p:txBody>
      </p:sp>
      <p:sp>
        <p:nvSpPr>
          <p:cNvPr id="48" name="ZoneTexte 47"/>
          <p:cNvSpPr txBox="1"/>
          <p:nvPr/>
        </p:nvSpPr>
        <p:spPr>
          <a:xfrm>
            <a:off x="382827" y="5364278"/>
            <a:ext cx="497252" cy="369332"/>
          </a:xfrm>
          <a:prstGeom prst="rect">
            <a:avLst/>
          </a:prstGeom>
          <a:noFill/>
        </p:spPr>
        <p:txBody>
          <a:bodyPr wrap="none" rtlCol="0">
            <a:spAutoFit/>
          </a:bodyPr>
          <a:lstStyle/>
          <a:p>
            <a:r>
              <a:rPr lang="en-US" dirty="0" smtClean="0"/>
              <a:t>P1:</a:t>
            </a:r>
            <a:endParaRPr lang="fr-FR" dirty="0"/>
          </a:p>
        </p:txBody>
      </p:sp>
      <p:sp>
        <p:nvSpPr>
          <p:cNvPr id="49" name="ZoneTexte 48"/>
          <p:cNvSpPr txBox="1"/>
          <p:nvPr/>
        </p:nvSpPr>
        <p:spPr>
          <a:xfrm>
            <a:off x="395536" y="6045686"/>
            <a:ext cx="526106" cy="369332"/>
          </a:xfrm>
          <a:prstGeom prst="rect">
            <a:avLst/>
          </a:prstGeom>
          <a:noFill/>
        </p:spPr>
        <p:txBody>
          <a:bodyPr wrap="none" rtlCol="0">
            <a:spAutoFit/>
          </a:bodyPr>
          <a:lstStyle/>
          <a:p>
            <a:r>
              <a:rPr lang="en-US" dirty="0" smtClean="0"/>
              <a:t>P2:</a:t>
            </a:r>
            <a:endParaRPr lang="fr-FR" dirty="0"/>
          </a:p>
        </p:txBody>
      </p:sp>
      <p:sp>
        <p:nvSpPr>
          <p:cNvPr id="50" name="ZoneTexte 49"/>
          <p:cNvSpPr txBox="1"/>
          <p:nvPr/>
        </p:nvSpPr>
        <p:spPr>
          <a:xfrm>
            <a:off x="6834505" y="5659262"/>
            <a:ext cx="920445" cy="523220"/>
          </a:xfrm>
          <a:prstGeom prst="rect">
            <a:avLst/>
          </a:prstGeom>
          <a:noFill/>
        </p:spPr>
        <p:txBody>
          <a:bodyPr wrap="none" rtlCol="0">
            <a:spAutoFit/>
          </a:bodyPr>
          <a:lstStyle/>
          <a:p>
            <a:r>
              <a:rPr lang="en-US" sz="2800" dirty="0">
                <a:solidFill>
                  <a:srgbClr val="FF0000"/>
                </a:solidFill>
              </a:rPr>
              <a:t>min</a:t>
            </a:r>
            <a:r>
              <a:rPr lang="en-US" sz="2800" baseline="-25000" dirty="0">
                <a:solidFill>
                  <a:srgbClr val="FF0000"/>
                </a:solidFill>
              </a:rPr>
              <a:t>1</a:t>
            </a:r>
            <a:endParaRPr lang="en-US" sz="2800" baseline="-25000" dirty="0" smtClean="0">
              <a:solidFill>
                <a:srgbClr val="FF0000"/>
              </a:solidFill>
            </a:endParaRPr>
          </a:p>
        </p:txBody>
      </p:sp>
      <p:sp>
        <p:nvSpPr>
          <p:cNvPr id="51" name="ZoneTexte 50"/>
          <p:cNvSpPr txBox="1"/>
          <p:nvPr/>
        </p:nvSpPr>
        <p:spPr>
          <a:xfrm>
            <a:off x="1143900" y="2612592"/>
            <a:ext cx="995785" cy="369332"/>
          </a:xfrm>
          <a:prstGeom prst="rect">
            <a:avLst/>
          </a:prstGeom>
          <a:noFill/>
        </p:spPr>
        <p:txBody>
          <a:bodyPr wrap="none" rtlCol="0">
            <a:spAutoFit/>
          </a:bodyPr>
          <a:lstStyle/>
          <a:p>
            <a:r>
              <a:rPr lang="en-US" dirty="0" err="1" smtClean="0">
                <a:sym typeface="Wingdings" pitchFamily="2" charset="2"/>
              </a:rPr>
              <a:t>cacbb</a:t>
            </a:r>
            <a:endParaRPr lang="fr-FR" dirty="0"/>
          </a:p>
        </p:txBody>
      </p:sp>
      <p:sp>
        <p:nvSpPr>
          <p:cNvPr id="52" name="ZoneTexte 51"/>
          <p:cNvSpPr txBox="1"/>
          <p:nvPr/>
        </p:nvSpPr>
        <p:spPr>
          <a:xfrm>
            <a:off x="2022667" y="2455140"/>
            <a:ext cx="301686" cy="369332"/>
          </a:xfrm>
          <a:prstGeom prst="rect">
            <a:avLst/>
          </a:prstGeom>
          <a:noFill/>
        </p:spPr>
        <p:txBody>
          <a:bodyPr wrap="none" rtlCol="0">
            <a:spAutoFit/>
          </a:bodyPr>
          <a:lstStyle/>
          <a:p>
            <a:r>
              <a:rPr lang="en-US" dirty="0" smtClean="0"/>
              <a:t>a</a:t>
            </a:r>
            <a:endParaRPr lang="fr-FR" dirty="0"/>
          </a:p>
        </p:txBody>
      </p:sp>
      <p:sp>
        <p:nvSpPr>
          <p:cNvPr id="53" name="ZoneTexte 52"/>
          <p:cNvSpPr txBox="1"/>
          <p:nvPr/>
        </p:nvSpPr>
        <p:spPr>
          <a:xfrm>
            <a:off x="5220072" y="4634552"/>
            <a:ext cx="1720343" cy="369332"/>
          </a:xfrm>
          <a:prstGeom prst="rect">
            <a:avLst/>
          </a:prstGeom>
          <a:noFill/>
        </p:spPr>
        <p:txBody>
          <a:bodyPr wrap="none" rtlCol="0">
            <a:spAutoFit/>
          </a:bodyPr>
          <a:lstStyle/>
          <a:p>
            <a:r>
              <a:rPr lang="en-US" dirty="0" smtClean="0"/>
              <a:t>(3,ca)</a:t>
            </a:r>
            <a:r>
              <a:rPr lang="en-US" dirty="0" smtClean="0">
                <a:sym typeface="Wingdings" pitchFamily="2" charset="2"/>
              </a:rPr>
              <a:t>(3,cbb)</a:t>
            </a:r>
            <a:endParaRPr lang="fr-FR" dirty="0"/>
          </a:p>
        </p:txBody>
      </p:sp>
      <p:sp>
        <p:nvSpPr>
          <p:cNvPr id="54" name="ZoneTexte 53"/>
          <p:cNvSpPr txBox="1"/>
          <p:nvPr/>
        </p:nvSpPr>
        <p:spPr>
          <a:xfrm>
            <a:off x="1133133" y="2420888"/>
            <a:ext cx="982961" cy="369332"/>
          </a:xfrm>
          <a:prstGeom prst="rect">
            <a:avLst/>
          </a:prstGeom>
          <a:noFill/>
        </p:spPr>
        <p:txBody>
          <a:bodyPr wrap="none" rtlCol="0">
            <a:spAutoFit/>
          </a:bodyPr>
          <a:lstStyle/>
          <a:p>
            <a:r>
              <a:rPr lang="en-US" dirty="0" err="1" smtClean="0">
                <a:sym typeface="Wingdings" pitchFamily="2" charset="2"/>
              </a:rPr>
              <a:t>cbcaa</a:t>
            </a:r>
            <a:endParaRPr lang="fr-FR" dirty="0"/>
          </a:p>
        </p:txBody>
      </p:sp>
      <p:sp>
        <p:nvSpPr>
          <p:cNvPr id="55" name="ZoneTexte 54"/>
          <p:cNvSpPr txBox="1"/>
          <p:nvPr/>
        </p:nvSpPr>
        <p:spPr>
          <a:xfrm>
            <a:off x="5220072" y="4859868"/>
            <a:ext cx="1707519" cy="369332"/>
          </a:xfrm>
          <a:prstGeom prst="rect">
            <a:avLst/>
          </a:prstGeom>
          <a:noFill/>
        </p:spPr>
        <p:txBody>
          <a:bodyPr wrap="none" rtlCol="0">
            <a:spAutoFit/>
          </a:bodyPr>
          <a:lstStyle/>
          <a:p>
            <a:r>
              <a:rPr lang="en-US" dirty="0" smtClean="0"/>
              <a:t>(3,cb)</a:t>
            </a:r>
            <a:r>
              <a:rPr lang="en-US" dirty="0" smtClean="0">
                <a:sym typeface="Wingdings" pitchFamily="2" charset="2"/>
              </a:rPr>
              <a:t>(3,caa)</a:t>
            </a:r>
            <a:endParaRPr lang="fr-FR" dirty="0"/>
          </a:p>
        </p:txBody>
      </p:sp>
      <p:sp>
        <p:nvSpPr>
          <p:cNvPr id="56" name="ZoneTexte 55"/>
          <p:cNvSpPr txBox="1"/>
          <p:nvPr/>
        </p:nvSpPr>
        <p:spPr>
          <a:xfrm>
            <a:off x="4745708" y="5446682"/>
            <a:ext cx="1511952" cy="369332"/>
          </a:xfrm>
          <a:prstGeom prst="rect">
            <a:avLst/>
          </a:prstGeom>
          <a:noFill/>
        </p:spPr>
        <p:txBody>
          <a:bodyPr wrap="none" rtlCol="0">
            <a:spAutoFit/>
          </a:bodyPr>
          <a:lstStyle/>
          <a:p>
            <a:r>
              <a:rPr lang="en-US" dirty="0" smtClean="0"/>
              <a:t>(3,a)</a:t>
            </a:r>
            <a:r>
              <a:rPr lang="en-US" dirty="0" smtClean="0">
                <a:sym typeface="Wingdings" pitchFamily="2" charset="2"/>
              </a:rPr>
              <a:t>(3,bb)</a:t>
            </a:r>
            <a:endParaRPr lang="fr-FR" dirty="0"/>
          </a:p>
        </p:txBody>
      </p:sp>
      <p:sp>
        <p:nvSpPr>
          <p:cNvPr id="57" name="ZoneTexte 56"/>
          <p:cNvSpPr txBox="1"/>
          <p:nvPr/>
        </p:nvSpPr>
        <p:spPr>
          <a:xfrm>
            <a:off x="4279692" y="5446682"/>
            <a:ext cx="524503" cy="369332"/>
          </a:xfrm>
          <a:prstGeom prst="rect">
            <a:avLst/>
          </a:prstGeom>
          <a:noFill/>
        </p:spPr>
        <p:txBody>
          <a:bodyPr wrap="none" rtlCol="0">
            <a:spAutoFit/>
          </a:bodyPr>
          <a:lstStyle/>
          <a:p>
            <a:r>
              <a:rPr lang="en-US" dirty="0" smtClean="0"/>
              <a:t>P3:</a:t>
            </a:r>
            <a:endParaRPr lang="fr-FR" dirty="0"/>
          </a:p>
        </p:txBody>
      </p:sp>
      <p:sp>
        <p:nvSpPr>
          <p:cNvPr id="58" name="ZoneTexte 57"/>
          <p:cNvSpPr txBox="1"/>
          <p:nvPr/>
        </p:nvSpPr>
        <p:spPr>
          <a:xfrm>
            <a:off x="4745708" y="5799419"/>
            <a:ext cx="1499128" cy="369332"/>
          </a:xfrm>
          <a:prstGeom prst="rect">
            <a:avLst/>
          </a:prstGeom>
          <a:noFill/>
        </p:spPr>
        <p:txBody>
          <a:bodyPr wrap="none" rtlCol="0">
            <a:spAutoFit/>
          </a:bodyPr>
          <a:lstStyle/>
          <a:p>
            <a:r>
              <a:rPr lang="en-US" dirty="0" smtClean="0"/>
              <a:t>(3,b)</a:t>
            </a:r>
            <a:r>
              <a:rPr lang="en-US" dirty="0" smtClean="0">
                <a:sym typeface="Wingdings" pitchFamily="2" charset="2"/>
              </a:rPr>
              <a:t>(3,aa)</a:t>
            </a:r>
            <a:endParaRPr lang="fr-FR" dirty="0"/>
          </a:p>
        </p:txBody>
      </p:sp>
      <p:sp>
        <p:nvSpPr>
          <p:cNvPr id="60" name="Rectangle à coins arrondis 59"/>
          <p:cNvSpPr/>
          <p:nvPr/>
        </p:nvSpPr>
        <p:spPr>
          <a:xfrm>
            <a:off x="6894777" y="4616965"/>
            <a:ext cx="1940693" cy="941656"/>
          </a:xfrm>
          <a:prstGeom prst="wedgeRoundRectCallout">
            <a:avLst>
              <a:gd name="adj1" fmla="val -27059"/>
              <a:gd name="adj2" fmla="val 76873"/>
              <a:gd name="adj3" fmla="val 16667"/>
            </a:avLst>
          </a:prstGeom>
          <a:solidFill>
            <a:schemeClr val="tx2">
              <a:lumMod val="40000"/>
              <a:lumOff val="60000"/>
            </a:schemeClr>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t>Use at most one rule from each membrane in maximal (non-extendable) set mode.</a:t>
            </a:r>
            <a:endParaRPr lang="fr-FR" sz="1200" dirty="0"/>
          </a:p>
        </p:txBody>
      </p:sp>
    </p:spTree>
    <p:extLst>
      <p:ext uri="{BB962C8B-B14F-4D97-AF65-F5344CB8AC3E}">
        <p14:creationId xmlns:p14="http://schemas.microsoft.com/office/powerpoint/2010/main" val="2523033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animEffect transition="in" filter="fade">
                                      <p:cBhvr>
                                        <p:cTn id="43" dur="500"/>
                                        <p:tgtEl>
                                          <p:spTgt spid="4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3"/>
                                        </p:tgtEl>
                                        <p:attrNameLst>
                                          <p:attrName>style.visibility</p:attrName>
                                        </p:attrNameLst>
                                      </p:cBhvr>
                                      <p:to>
                                        <p:strVal val="visible"/>
                                      </p:to>
                                    </p:set>
                                    <p:animEffect transition="in" filter="fade">
                                      <p:cBhvr>
                                        <p:cTn id="46" dur="500"/>
                                        <p:tgtEl>
                                          <p:spTgt spid="5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fade">
                                      <p:cBhvr>
                                        <p:cTn id="49" dur="500"/>
                                        <p:tgtEl>
                                          <p:spTgt spid="5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41"/>
                                        </p:tgtEl>
                                        <p:attrNameLst>
                                          <p:attrName>style.visibility</p:attrName>
                                        </p:attrNameLst>
                                      </p:cBhvr>
                                      <p:to>
                                        <p:strVal val="visible"/>
                                      </p:to>
                                    </p:set>
                                    <p:animEffect transition="in" filter="fade">
                                      <p:cBhvr>
                                        <p:cTn id="54" dur="500"/>
                                        <p:tgtEl>
                                          <p:spTgt spid="41"/>
                                        </p:tgtEl>
                                      </p:cBhvr>
                                    </p:animEffect>
                                  </p:childTnLst>
                                </p:cTn>
                              </p:par>
                              <p:par>
                                <p:cTn id="55" presetID="10" presetClass="entr" presetSubtype="0" fill="hold" nodeType="with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fade">
                                      <p:cBhvr>
                                        <p:cTn id="57" dur="500"/>
                                        <p:tgtEl>
                                          <p:spTgt spid="4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fade">
                                      <p:cBhvr>
                                        <p:cTn id="62" dur="500"/>
                                        <p:tgtEl>
                                          <p:spTgt spid="44"/>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animEffect transition="in" filter="fade">
                                      <p:cBhvr>
                                        <p:cTn id="65" dur="500"/>
                                        <p:tgtEl>
                                          <p:spTgt spid="4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7"/>
                                        </p:tgtEl>
                                        <p:attrNameLst>
                                          <p:attrName>style.visibility</p:attrName>
                                        </p:attrNameLst>
                                      </p:cBhvr>
                                      <p:to>
                                        <p:strVal val="visible"/>
                                      </p:to>
                                    </p:set>
                                    <p:animEffect transition="in" filter="fade">
                                      <p:cBhvr>
                                        <p:cTn id="68" dur="500"/>
                                        <p:tgtEl>
                                          <p:spTgt spid="4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8"/>
                                        </p:tgtEl>
                                        <p:attrNameLst>
                                          <p:attrName>style.visibility</p:attrName>
                                        </p:attrNameLst>
                                      </p:cBhvr>
                                      <p:to>
                                        <p:strVal val="visible"/>
                                      </p:to>
                                    </p:set>
                                    <p:animEffect transition="in" filter="fade">
                                      <p:cBhvr>
                                        <p:cTn id="71" dur="500"/>
                                        <p:tgtEl>
                                          <p:spTgt spid="4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9"/>
                                        </p:tgtEl>
                                        <p:attrNameLst>
                                          <p:attrName>style.visibility</p:attrName>
                                        </p:attrNameLst>
                                      </p:cBhvr>
                                      <p:to>
                                        <p:strVal val="visible"/>
                                      </p:to>
                                    </p:set>
                                    <p:animEffect transition="in" filter="fade">
                                      <p:cBhvr>
                                        <p:cTn id="74" dur="500"/>
                                        <p:tgtEl>
                                          <p:spTgt spid="49"/>
                                        </p:tgtEl>
                                      </p:cBhvr>
                                    </p:animEffect>
                                  </p:childTnLst>
                                </p:cTn>
                              </p:par>
                              <p:par>
                                <p:cTn id="75" presetID="10" presetClass="entr" presetSubtype="0" fill="hold" nodeType="withEffect">
                                  <p:stCondLst>
                                    <p:cond delay="0"/>
                                  </p:stCondLst>
                                  <p:childTnLst>
                                    <p:set>
                                      <p:cBhvr>
                                        <p:cTn id="76" dur="1" fill="hold">
                                          <p:stCondLst>
                                            <p:cond delay="0"/>
                                          </p:stCondLst>
                                        </p:cTn>
                                        <p:tgtEl>
                                          <p:spTgt spid="50">
                                            <p:txEl>
                                              <p:pRg st="0" end="0"/>
                                            </p:txEl>
                                          </p:spTgt>
                                        </p:tgtEl>
                                        <p:attrNameLst>
                                          <p:attrName>style.visibility</p:attrName>
                                        </p:attrNameLst>
                                      </p:cBhvr>
                                      <p:to>
                                        <p:strVal val="visible"/>
                                      </p:to>
                                    </p:set>
                                    <p:animEffect transition="in" filter="fade">
                                      <p:cBhvr>
                                        <p:cTn id="77" dur="500"/>
                                        <p:tgtEl>
                                          <p:spTgt spid="50">
                                            <p:txEl>
                                              <p:pRg st="0" end="0"/>
                                            </p:txEl>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56"/>
                                        </p:tgtEl>
                                        <p:attrNameLst>
                                          <p:attrName>style.visibility</p:attrName>
                                        </p:attrNameLst>
                                      </p:cBhvr>
                                      <p:to>
                                        <p:strVal val="visible"/>
                                      </p:to>
                                    </p:set>
                                    <p:animEffect transition="in" filter="fade">
                                      <p:cBhvr>
                                        <p:cTn id="80" dur="500"/>
                                        <p:tgtEl>
                                          <p:spTgt spid="56"/>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57"/>
                                        </p:tgtEl>
                                        <p:attrNameLst>
                                          <p:attrName>style.visibility</p:attrName>
                                        </p:attrNameLst>
                                      </p:cBhvr>
                                      <p:to>
                                        <p:strVal val="visible"/>
                                      </p:to>
                                    </p:set>
                                    <p:animEffect transition="in" filter="fade">
                                      <p:cBhvr>
                                        <p:cTn id="83" dur="500"/>
                                        <p:tgtEl>
                                          <p:spTgt spid="57"/>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58"/>
                                        </p:tgtEl>
                                        <p:attrNameLst>
                                          <p:attrName>style.visibility</p:attrName>
                                        </p:attrNameLst>
                                      </p:cBhvr>
                                      <p:to>
                                        <p:strVal val="visible"/>
                                      </p:to>
                                    </p:set>
                                    <p:animEffect transition="in" filter="fade">
                                      <p:cBhvr>
                                        <p:cTn id="86" dur="500"/>
                                        <p:tgtEl>
                                          <p:spTgt spid="58"/>
                                        </p:tgtEl>
                                      </p:cBhvr>
                                    </p:animEffect>
                                  </p:childTnLst>
                                </p:cTn>
                              </p:par>
                            </p:childTnLst>
                          </p:cTn>
                        </p:par>
                      </p:childTnLst>
                    </p:cTn>
                  </p:par>
                  <p:par>
                    <p:cTn id="87" fill="hold">
                      <p:stCondLst>
                        <p:cond delay="indefinite"/>
                      </p:stCondLst>
                      <p:childTnLst>
                        <p:par>
                          <p:cTn id="88" fill="hold">
                            <p:stCondLst>
                              <p:cond delay="0"/>
                            </p:stCondLst>
                            <p:childTnLst>
                              <p:par>
                                <p:cTn id="89" presetID="53" presetClass="entr" presetSubtype="16" fill="hold" grpId="0" nodeType="clickEffect">
                                  <p:stCondLst>
                                    <p:cond delay="0"/>
                                  </p:stCondLst>
                                  <p:childTnLst>
                                    <p:set>
                                      <p:cBhvr>
                                        <p:cTn id="90" dur="1" fill="hold">
                                          <p:stCondLst>
                                            <p:cond delay="0"/>
                                          </p:stCondLst>
                                        </p:cTn>
                                        <p:tgtEl>
                                          <p:spTgt spid="60"/>
                                        </p:tgtEl>
                                        <p:attrNameLst>
                                          <p:attrName>style.visibility</p:attrName>
                                        </p:attrNameLst>
                                      </p:cBhvr>
                                      <p:to>
                                        <p:strVal val="visible"/>
                                      </p:to>
                                    </p:set>
                                    <p:anim calcmode="lin" valueType="num">
                                      <p:cBhvr>
                                        <p:cTn id="91" dur="500" fill="hold"/>
                                        <p:tgtEl>
                                          <p:spTgt spid="60"/>
                                        </p:tgtEl>
                                        <p:attrNameLst>
                                          <p:attrName>ppt_w</p:attrName>
                                        </p:attrNameLst>
                                      </p:cBhvr>
                                      <p:tavLst>
                                        <p:tav tm="0">
                                          <p:val>
                                            <p:fltVal val="0"/>
                                          </p:val>
                                        </p:tav>
                                        <p:tav tm="100000">
                                          <p:val>
                                            <p:strVal val="#ppt_w"/>
                                          </p:val>
                                        </p:tav>
                                      </p:tavLst>
                                    </p:anim>
                                    <p:anim calcmode="lin" valueType="num">
                                      <p:cBhvr>
                                        <p:cTn id="92" dur="500" fill="hold"/>
                                        <p:tgtEl>
                                          <p:spTgt spid="60"/>
                                        </p:tgtEl>
                                        <p:attrNameLst>
                                          <p:attrName>ppt_h</p:attrName>
                                        </p:attrNameLst>
                                      </p:cBhvr>
                                      <p:tavLst>
                                        <p:tav tm="0">
                                          <p:val>
                                            <p:fltVal val="0"/>
                                          </p:val>
                                        </p:tav>
                                        <p:tav tm="100000">
                                          <p:val>
                                            <p:strVal val="#ppt_h"/>
                                          </p:val>
                                        </p:tav>
                                      </p:tavLst>
                                    </p:anim>
                                    <p:animEffect transition="in" filter="fade">
                                      <p:cBhvr>
                                        <p:cTn id="93"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p:bldP spid="21" grpId="0"/>
      <p:bldP spid="22" grpId="0"/>
      <p:bldP spid="23" grpId="0"/>
      <p:bldP spid="24" grpId="0" animBg="1"/>
      <p:bldP spid="25" grpId="0"/>
      <p:bldP spid="30" grpId="0"/>
      <p:bldP spid="31" grpId="0"/>
      <p:bldP spid="43" grpId="0"/>
      <p:bldP spid="44" grpId="0"/>
      <p:bldP spid="46" grpId="0"/>
      <p:bldP spid="47" grpId="0"/>
      <p:bldP spid="48" grpId="0"/>
      <p:bldP spid="49" grpId="0"/>
      <p:bldP spid="53" grpId="0"/>
      <p:bldP spid="55" grpId="0"/>
      <p:bldP spid="56" grpId="0"/>
      <p:bldP spid="57" grpId="0"/>
      <p:bldP spid="58" grpId="0"/>
      <p:bldP spid="6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Evolutionary </a:t>
            </a:r>
            <a:r>
              <a:rPr lang="en-US" dirty="0" err="1" smtClean="0"/>
              <a:t>symport</a:t>
            </a:r>
            <a:r>
              <a:rPr lang="en-US" dirty="0" smtClean="0"/>
              <a:t>/</a:t>
            </a:r>
            <a:r>
              <a:rPr lang="en-US" dirty="0" err="1" smtClean="0"/>
              <a:t>antiport</a:t>
            </a:r>
            <a:endParaRPr lang="en-US" dirty="0"/>
          </a:p>
        </p:txBody>
      </p:sp>
      <p:sp>
        <p:nvSpPr>
          <p:cNvPr id="4" name="ZoneTexte 3"/>
          <p:cNvSpPr txBox="1"/>
          <p:nvPr/>
        </p:nvSpPr>
        <p:spPr>
          <a:xfrm>
            <a:off x="539552" y="1700808"/>
            <a:ext cx="1681871" cy="830997"/>
          </a:xfrm>
          <a:prstGeom prst="rect">
            <a:avLst/>
          </a:prstGeom>
          <a:noFill/>
        </p:spPr>
        <p:txBody>
          <a:bodyPr wrap="none" rtlCol="0">
            <a:spAutoFit/>
          </a:bodyPr>
          <a:lstStyle/>
          <a:p>
            <a:r>
              <a:rPr lang="en-US" sz="2400" dirty="0" smtClean="0"/>
              <a:t>Evolution: </a:t>
            </a:r>
          </a:p>
          <a:p>
            <a:r>
              <a:rPr lang="en-US" sz="2400" dirty="0"/>
              <a:t> </a:t>
            </a:r>
            <a:r>
              <a:rPr lang="en-US" sz="2400" dirty="0" smtClean="0"/>
              <a:t>  a-&gt;u</a:t>
            </a:r>
            <a:endParaRPr lang="en-US" sz="2400" dirty="0"/>
          </a:p>
        </p:txBody>
      </p:sp>
      <p:sp>
        <p:nvSpPr>
          <p:cNvPr id="5" name="ZoneTexte 4"/>
          <p:cNvSpPr txBox="1"/>
          <p:nvPr/>
        </p:nvSpPr>
        <p:spPr>
          <a:xfrm>
            <a:off x="611560" y="2742019"/>
            <a:ext cx="1526380" cy="830997"/>
          </a:xfrm>
          <a:prstGeom prst="rect">
            <a:avLst/>
          </a:prstGeom>
          <a:noFill/>
        </p:spPr>
        <p:txBody>
          <a:bodyPr wrap="none" rtlCol="0">
            <a:spAutoFit/>
          </a:bodyPr>
          <a:lstStyle/>
          <a:p>
            <a:r>
              <a:rPr lang="en-US" sz="2400" dirty="0" err="1" smtClean="0"/>
              <a:t>Symport</a:t>
            </a:r>
            <a:r>
              <a:rPr lang="en-US" sz="2400" dirty="0" smtClean="0"/>
              <a:t>: </a:t>
            </a:r>
          </a:p>
          <a:p>
            <a:r>
              <a:rPr lang="en-US" sz="2400" dirty="0"/>
              <a:t> </a:t>
            </a:r>
            <a:r>
              <a:rPr lang="en-US" sz="2400" dirty="0" smtClean="0"/>
              <a:t>  (</a:t>
            </a:r>
            <a:r>
              <a:rPr lang="en-US" sz="2400" dirty="0" err="1" smtClean="0"/>
              <a:t>i,x,j</a:t>
            </a:r>
            <a:r>
              <a:rPr lang="en-US" sz="2400" dirty="0"/>
              <a:t>)</a:t>
            </a:r>
          </a:p>
        </p:txBody>
      </p:sp>
      <p:sp>
        <p:nvSpPr>
          <p:cNvPr id="6" name="ZoneTexte 5"/>
          <p:cNvSpPr txBox="1"/>
          <p:nvPr/>
        </p:nvSpPr>
        <p:spPr>
          <a:xfrm>
            <a:off x="634100" y="3933056"/>
            <a:ext cx="1513556" cy="830997"/>
          </a:xfrm>
          <a:prstGeom prst="rect">
            <a:avLst/>
          </a:prstGeom>
          <a:noFill/>
        </p:spPr>
        <p:txBody>
          <a:bodyPr wrap="none" rtlCol="0">
            <a:spAutoFit/>
          </a:bodyPr>
          <a:lstStyle/>
          <a:p>
            <a:r>
              <a:rPr lang="en-US" sz="2400" dirty="0" err="1" smtClean="0"/>
              <a:t>Antiport</a:t>
            </a:r>
            <a:r>
              <a:rPr lang="en-US" sz="2400" dirty="0" smtClean="0"/>
              <a:t>: </a:t>
            </a:r>
          </a:p>
          <a:p>
            <a:r>
              <a:rPr lang="en-US" sz="2400" dirty="0"/>
              <a:t> </a:t>
            </a:r>
            <a:r>
              <a:rPr lang="en-US" sz="2400" dirty="0" smtClean="0"/>
              <a:t>  (</a:t>
            </a:r>
            <a:r>
              <a:rPr lang="en-US" sz="2400" dirty="0" err="1" smtClean="0"/>
              <a:t>i,x</a:t>
            </a:r>
            <a:r>
              <a:rPr lang="en-US" sz="2400" dirty="0" smtClean="0"/>
              <a:t>/</a:t>
            </a:r>
            <a:r>
              <a:rPr lang="en-US" sz="2400" dirty="0" err="1" smtClean="0"/>
              <a:t>y,j</a:t>
            </a:r>
            <a:r>
              <a:rPr lang="en-US" sz="2400" dirty="0"/>
              <a:t>)</a:t>
            </a:r>
          </a:p>
        </p:txBody>
      </p:sp>
      <mc:AlternateContent xmlns:mc="http://schemas.openxmlformats.org/markup-compatibility/2006" xmlns:a14="http://schemas.microsoft.com/office/drawing/2010/main">
        <mc:Choice Requires="a14">
          <p:sp>
            <p:nvSpPr>
              <p:cNvPr id="7" name="ZoneTexte 6"/>
              <p:cNvSpPr txBox="1"/>
              <p:nvPr/>
            </p:nvSpPr>
            <p:spPr>
              <a:xfrm>
                <a:off x="5448959" y="2068622"/>
                <a:ext cx="20052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𝑎</m:t>
                          </m:r>
                        </m:e>
                      </m:d>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𝑢</m:t>
                      </m:r>
                      <m:r>
                        <a:rPr lang="en-US" sz="2400" b="0" i="1" smtClean="0">
                          <a:latin typeface="Cambria Math" panose="02040503050406030204" pitchFamily="18" charset="0"/>
                        </a:rPr>
                        <m:t>)</m:t>
                      </m:r>
                    </m:oMath>
                  </m:oMathPara>
                </a14:m>
                <a:endParaRPr lang="en-US" sz="2400" dirty="0"/>
              </a:p>
            </p:txBody>
          </p:sp>
        </mc:Choice>
        <mc:Fallback xmlns="">
          <p:sp>
            <p:nvSpPr>
              <p:cNvPr id="7" name="ZoneTexte 6"/>
              <p:cNvSpPr txBox="1">
                <a:spLocks noRot="1" noChangeAspect="1" noMove="1" noResize="1" noEditPoints="1" noAdjustHandles="1" noChangeArrowheads="1" noChangeShapeType="1" noTextEdit="1"/>
              </p:cNvSpPr>
              <p:nvPr/>
            </p:nvSpPr>
            <p:spPr>
              <a:xfrm>
                <a:off x="5448959" y="2068622"/>
                <a:ext cx="2005228" cy="461665"/>
              </a:xfrm>
              <a:prstGeom prst="rect">
                <a:avLst/>
              </a:prstGeom>
              <a:blipFill>
                <a:blip r:embed="rId2"/>
                <a:stretch>
                  <a:fillRect b="-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ZoneTexte 7"/>
              <p:cNvSpPr txBox="1"/>
              <p:nvPr/>
            </p:nvSpPr>
            <p:spPr>
              <a:xfrm>
                <a:off x="5448959" y="3128677"/>
                <a:ext cx="199599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𝑥</m:t>
                          </m:r>
                        </m:e>
                      </m:d>
                      <m:r>
                        <a:rPr lang="en-US" sz="2400" b="0" i="1" smtClean="0">
                          <a:latin typeface="Cambria Math" panose="02040503050406030204" pitchFamily="18" charset="0"/>
                        </a:rPr>
                        <m:t>→(</m:t>
                      </m:r>
                      <m:r>
                        <a:rPr lang="en-US" sz="2400" b="0" i="1" smtClean="0">
                          <a:latin typeface="Cambria Math" panose="02040503050406030204" pitchFamily="18" charset="0"/>
                        </a:rPr>
                        <m:t>𝑗</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oMath>
                  </m:oMathPara>
                </a14:m>
                <a:endParaRPr lang="en-US" sz="2400" dirty="0"/>
              </a:p>
            </p:txBody>
          </p:sp>
        </mc:Choice>
        <mc:Fallback xmlns="">
          <p:sp>
            <p:nvSpPr>
              <p:cNvPr id="8" name="ZoneTexte 7"/>
              <p:cNvSpPr txBox="1">
                <a:spLocks noRot="1" noChangeAspect="1" noMove="1" noResize="1" noEditPoints="1" noAdjustHandles="1" noChangeArrowheads="1" noChangeShapeType="1" noTextEdit="1"/>
              </p:cNvSpPr>
              <p:nvPr/>
            </p:nvSpPr>
            <p:spPr>
              <a:xfrm>
                <a:off x="5448959" y="3128677"/>
                <a:ext cx="1995996" cy="461665"/>
              </a:xfrm>
              <a:prstGeom prst="rect">
                <a:avLst/>
              </a:prstGeom>
              <a:blipFill>
                <a:blip r:embed="rId3"/>
                <a:stretch>
                  <a:fillRect r="-306" b="-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ZoneTexte 8"/>
              <p:cNvSpPr txBox="1"/>
              <p:nvPr/>
            </p:nvSpPr>
            <p:spPr>
              <a:xfrm>
                <a:off x="5448959" y="4166360"/>
                <a:ext cx="332488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𝑢</m:t>
                          </m:r>
                        </m:e>
                      </m:d>
                      <m:r>
                        <a:rPr lang="en-US" sz="2400" b="0" i="1" smtClean="0">
                          <a:latin typeface="Cambria Math" panose="02040503050406030204" pitchFamily="18" charset="0"/>
                        </a:rPr>
                        <m:t>(</m:t>
                      </m:r>
                      <m:r>
                        <a:rPr lang="en-US" sz="2400" b="0" i="1" smtClean="0">
                          <a:latin typeface="Cambria Math" panose="02040503050406030204" pitchFamily="18" charset="0"/>
                        </a:rPr>
                        <m:t>𝑗</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𝑗</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oMath>
                  </m:oMathPara>
                </a14:m>
                <a:endParaRPr lang="en-US" sz="2400" dirty="0"/>
              </a:p>
            </p:txBody>
          </p:sp>
        </mc:Choice>
        <mc:Fallback xmlns="">
          <p:sp>
            <p:nvSpPr>
              <p:cNvPr id="9" name="ZoneTexte 8"/>
              <p:cNvSpPr txBox="1">
                <a:spLocks noRot="1" noChangeAspect="1" noMove="1" noResize="1" noEditPoints="1" noAdjustHandles="1" noChangeArrowheads="1" noChangeShapeType="1" noTextEdit="1"/>
              </p:cNvSpPr>
              <p:nvPr/>
            </p:nvSpPr>
            <p:spPr>
              <a:xfrm>
                <a:off x="5448959" y="4166360"/>
                <a:ext cx="3324885" cy="461665"/>
              </a:xfrm>
              <a:prstGeom prst="rect">
                <a:avLst/>
              </a:prstGeom>
              <a:blipFill>
                <a:blip r:embed="rId4"/>
                <a:stretch>
                  <a:fillRect b="-18421"/>
                </a:stretch>
              </a:blipFill>
            </p:spPr>
            <p:txBody>
              <a:bodyPr/>
              <a:lstStyle/>
              <a:p>
                <a:r>
                  <a:rPr lang="en-US">
                    <a:noFill/>
                  </a:rPr>
                  <a:t> </a:t>
                </a:r>
              </a:p>
            </p:txBody>
          </p:sp>
        </mc:Fallback>
      </mc:AlternateContent>
    </p:spTree>
    <p:extLst>
      <p:ext uri="{BB962C8B-B14F-4D97-AF65-F5344CB8AC3E}">
        <p14:creationId xmlns:p14="http://schemas.microsoft.com/office/powerpoint/2010/main" val="2223924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Evolutional </a:t>
            </a:r>
            <a:r>
              <a:rPr lang="en-US" dirty="0" err="1" smtClean="0"/>
              <a:t>symport</a:t>
            </a:r>
            <a:r>
              <a:rPr lang="en-US" dirty="0" smtClean="0"/>
              <a:t>/</a:t>
            </a:r>
            <a:r>
              <a:rPr lang="en-US" dirty="0" err="1" smtClean="0"/>
              <a:t>antiport</a:t>
            </a:r>
            <a:endParaRPr lang="en-US" dirty="0"/>
          </a:p>
        </p:txBody>
      </p:sp>
      <mc:AlternateContent xmlns:mc="http://schemas.openxmlformats.org/markup-compatibility/2006" xmlns:a14="http://schemas.microsoft.com/office/drawing/2010/main">
        <mc:Choice Requires="a14">
          <p:sp>
            <p:nvSpPr>
              <p:cNvPr id="3" name="Espace réservé du contenu 2"/>
              <p:cNvSpPr>
                <a:spLocks noGrp="1"/>
              </p:cNvSpPr>
              <p:nvPr>
                <p:ph sz="quarter" idx="1"/>
              </p:nvPr>
            </p:nvSpPr>
            <p:spPr>
              <a:xfrm>
                <a:off x="301752" y="1527048"/>
                <a:ext cx="6142456" cy="1829944"/>
              </a:xfrm>
            </p:spPr>
            <p:txBody>
              <a:bodyPr>
                <a:normAutofit/>
              </a:bodyPr>
              <a:lstStyle/>
              <a:p>
                <a:pPr marL="0" indent="0">
                  <a:buNone/>
                </a:pPr>
                <a:r>
                  <a:rPr lang="en-US" sz="2400" dirty="0" smtClean="0"/>
                  <a:t>Evolutional </a:t>
                </a:r>
                <a:r>
                  <a:rPr lang="en-US" sz="2400" dirty="0" err="1" smtClean="0"/>
                  <a:t>symport</a:t>
                </a:r>
                <a:r>
                  <a:rPr lang="en-US" sz="2400" dirty="0" smtClean="0"/>
                  <a:t>: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𝑢</m:t>
                              </m:r>
                            </m:e>
                          </m:d>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d>
                            <m:dPr>
                              <m:begChr m:val="["/>
                              <m:endChr m:val="]"/>
                              <m:ctrlPr>
                                <a:rPr lang="en-US" sz="2400" b="0" i="1" smtClean="0">
                                  <a:latin typeface="Cambria Math" panose="02040503050406030204" pitchFamily="18" charset="0"/>
                                </a:rPr>
                              </m:ctrlPr>
                            </m:dPr>
                            <m:e/>
                          </m:d>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d>
                            <m:dPr>
                              <m:begChr m:val="["/>
                              <m:endChr m:val="]"/>
                              <m:ctrlPr>
                                <a:rPr lang="en-US" sz="2400" b="0" i="1" smtClean="0">
                                  <a:latin typeface="Cambria Math" panose="02040503050406030204" pitchFamily="18" charset="0"/>
                                </a:rPr>
                              </m:ctrlPr>
                            </m:dPr>
                            <m:e/>
                          </m:d>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𝑢</m:t>
                                  </m:r>
                                </m:e>
                                <m:sup>
                                  <m:r>
                                    <a:rPr lang="en-US" sz="2400" b="0" i="1" smtClean="0">
                                      <a:latin typeface="Cambria Math" panose="02040503050406030204" pitchFamily="18" charset="0"/>
                                    </a:rPr>
                                    <m:t>′</m:t>
                                  </m:r>
                                </m:sup>
                              </m:sSup>
                            </m:e>
                          </m:d>
                        </m:e>
                        <m:sub>
                          <m:r>
                            <a:rPr lang="en-US" sz="2400" b="0" i="1" smtClean="0">
                              <a:latin typeface="Cambria Math" panose="02040503050406030204" pitchFamily="18" charset="0"/>
                            </a:rPr>
                            <m:t>𝑗</m:t>
                          </m:r>
                        </m:sub>
                      </m:sSub>
                    </m:oMath>
                  </m:oMathPara>
                </a14:m>
                <a:endParaRPr lang="en-US" sz="2400" dirty="0" smtClean="0"/>
              </a:p>
              <a:p>
                <a:pPr marL="0" indent="0">
                  <a:buNone/>
                </a:pPr>
                <a:r>
                  <a:rPr lang="en-US" sz="2400" dirty="0" smtClean="0"/>
                  <a:t>Evolutional </a:t>
                </a:r>
                <a:r>
                  <a:rPr lang="en-US" sz="2400" dirty="0" err="1" smtClean="0"/>
                  <a:t>antiport</a:t>
                </a:r>
                <a:r>
                  <a:rPr lang="en-US" sz="2400" dirty="0" smtClean="0"/>
                  <a:t>: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𝑢</m:t>
                              </m:r>
                            </m:e>
                          </m:d>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𝑣</m:t>
                              </m:r>
                            </m:e>
                          </m:d>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m:t>
                                  </m:r>
                                </m:sup>
                              </m:sSup>
                            </m:e>
                          </m:d>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𝑢</m:t>
                                  </m:r>
                                </m:e>
                                <m:sup>
                                  <m:r>
                                    <a:rPr lang="en-US" sz="2400" b="0" i="1" smtClean="0">
                                      <a:latin typeface="Cambria Math" panose="02040503050406030204" pitchFamily="18" charset="0"/>
                                    </a:rPr>
                                    <m:t>′</m:t>
                                  </m:r>
                                </m:sup>
                              </m:sSup>
                            </m:e>
                          </m:d>
                        </m:e>
                        <m:sub>
                          <m:r>
                            <a:rPr lang="en-US" sz="2400" b="0" i="1" smtClean="0">
                              <a:latin typeface="Cambria Math" panose="02040503050406030204" pitchFamily="18" charset="0"/>
                            </a:rPr>
                            <m:t>𝑗</m:t>
                          </m:r>
                        </m:sub>
                      </m:sSub>
                    </m:oMath>
                  </m:oMathPara>
                </a14:m>
                <a:endParaRPr lang="en-US" dirty="0"/>
              </a:p>
            </p:txBody>
          </p:sp>
        </mc:Choice>
        <mc:Fallback xmlns="">
          <p:sp>
            <p:nvSpPr>
              <p:cNvPr id="3" name="Espace réservé du contenu 2"/>
              <p:cNvSpPr>
                <a:spLocks noGrp="1" noRot="1" noChangeAspect="1" noMove="1" noResize="1" noEditPoints="1" noAdjustHandles="1" noChangeArrowheads="1" noChangeShapeType="1" noTextEdit="1"/>
              </p:cNvSpPr>
              <p:nvPr>
                <p:ph sz="quarter" idx="1"/>
              </p:nvPr>
            </p:nvSpPr>
            <p:spPr>
              <a:xfrm>
                <a:off x="301752" y="1527048"/>
                <a:ext cx="6142456" cy="1829944"/>
              </a:xfrm>
              <a:blipFill>
                <a:blip r:embed="rId2"/>
                <a:stretch>
                  <a:fillRect l="-1589" t="-2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ZoneTexte 3"/>
              <p:cNvSpPr txBox="1"/>
              <p:nvPr/>
            </p:nvSpPr>
            <p:spPr>
              <a:xfrm>
                <a:off x="5448959" y="1869179"/>
                <a:ext cx="211160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𝑢</m:t>
                          </m:r>
                        </m:e>
                      </m:d>
                      <m:r>
                        <a:rPr lang="en-US" sz="2400" b="0" i="1" smtClean="0">
                          <a:latin typeface="Cambria Math" panose="02040503050406030204" pitchFamily="18" charset="0"/>
                        </a:rPr>
                        <m:t>→(</m:t>
                      </m:r>
                      <m:r>
                        <a:rPr lang="en-US" sz="2400" b="0" i="1" smtClean="0">
                          <a:latin typeface="Cambria Math" panose="02040503050406030204" pitchFamily="18" charset="0"/>
                        </a:rPr>
                        <m:t>𝑗</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𝑢</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m:t>
                      </m:r>
                    </m:oMath>
                  </m:oMathPara>
                </a14:m>
                <a:endParaRPr lang="en-US" sz="2400" dirty="0"/>
              </a:p>
            </p:txBody>
          </p:sp>
        </mc:Choice>
        <mc:Fallback xmlns="">
          <p:sp>
            <p:nvSpPr>
              <p:cNvPr id="4" name="ZoneTexte 3"/>
              <p:cNvSpPr txBox="1">
                <a:spLocks noRot="1" noChangeAspect="1" noMove="1" noResize="1" noEditPoints="1" noAdjustHandles="1" noChangeArrowheads="1" noChangeShapeType="1" noTextEdit="1"/>
              </p:cNvSpPr>
              <p:nvPr/>
            </p:nvSpPr>
            <p:spPr>
              <a:xfrm>
                <a:off x="5448959" y="1869179"/>
                <a:ext cx="2111604" cy="461665"/>
              </a:xfrm>
              <a:prstGeom prst="rect">
                <a:avLst/>
              </a:prstGeom>
              <a:blipFill>
                <a:blip r:embed="rId3"/>
                <a:stretch>
                  <a:fillRect r="-289"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ZoneTexte 4"/>
              <p:cNvSpPr txBox="1"/>
              <p:nvPr/>
            </p:nvSpPr>
            <p:spPr>
              <a:xfrm>
                <a:off x="5447456" y="2708920"/>
                <a:ext cx="352904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𝑢</m:t>
                          </m:r>
                        </m:e>
                      </m:d>
                      <m:r>
                        <a:rPr lang="en-US" sz="2400" b="0" i="1" smtClean="0">
                          <a:latin typeface="Cambria Math" panose="02040503050406030204" pitchFamily="18" charset="0"/>
                        </a:rPr>
                        <m:t>(</m:t>
                      </m:r>
                      <m:r>
                        <a:rPr lang="en-US" sz="2400" b="0" i="1" smtClean="0">
                          <a:latin typeface="Cambria Math" panose="02040503050406030204" pitchFamily="18" charset="0"/>
                        </a:rPr>
                        <m:t>𝑗</m:t>
                      </m:r>
                      <m:r>
                        <a:rPr lang="en-US" sz="2400" b="0" i="1" smtClean="0">
                          <a:latin typeface="Cambria Math" panose="02040503050406030204" pitchFamily="18" charset="0"/>
                        </a:rPr>
                        <m:t>,</m:t>
                      </m:r>
                      <m:r>
                        <a:rPr lang="en-US" sz="2400" b="0" i="1" smtClean="0">
                          <a:latin typeface="Cambria Math" panose="02040503050406030204" pitchFamily="18" charset="0"/>
                        </a:rPr>
                        <m:t>𝑣</m:t>
                      </m:r>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m:t>
                      </m:r>
                      <m:r>
                        <a:rPr lang="en-US" sz="2400" b="0" i="1" smtClean="0">
                          <a:latin typeface="Cambria Math" panose="02040503050406030204" pitchFamily="18" charset="0"/>
                        </a:rPr>
                        <m:t>𝑗</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𝑢</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m:t>
                      </m:r>
                    </m:oMath>
                  </m:oMathPara>
                </a14:m>
                <a:endParaRPr lang="en-US" sz="2400" dirty="0"/>
              </a:p>
            </p:txBody>
          </p:sp>
        </mc:Choice>
        <mc:Fallback xmlns="">
          <p:sp>
            <p:nvSpPr>
              <p:cNvPr id="5" name="ZoneTexte 4"/>
              <p:cNvSpPr txBox="1">
                <a:spLocks noRot="1" noChangeAspect="1" noMove="1" noResize="1" noEditPoints="1" noAdjustHandles="1" noChangeArrowheads="1" noChangeShapeType="1" noTextEdit="1"/>
              </p:cNvSpPr>
              <p:nvPr/>
            </p:nvSpPr>
            <p:spPr>
              <a:xfrm>
                <a:off x="5447456" y="2708920"/>
                <a:ext cx="3529043" cy="461665"/>
              </a:xfrm>
              <a:prstGeom prst="rect">
                <a:avLst/>
              </a:prstGeom>
              <a:blipFill>
                <a:blip r:embed="rId4"/>
                <a:stretch>
                  <a:fillRect b="-18421"/>
                </a:stretch>
              </a:blipFill>
            </p:spPr>
            <p:txBody>
              <a:bodyPr/>
              <a:lstStyle/>
              <a:p>
                <a:r>
                  <a:rPr lang="en-US">
                    <a:noFill/>
                  </a:rPr>
                  <a:t> </a:t>
                </a:r>
              </a:p>
            </p:txBody>
          </p:sp>
        </mc:Fallback>
      </mc:AlternateContent>
      <p:sp>
        <p:nvSpPr>
          <p:cNvPr id="6" name="ZoneTexte 5"/>
          <p:cNvSpPr txBox="1"/>
          <p:nvPr/>
        </p:nvSpPr>
        <p:spPr>
          <a:xfrm>
            <a:off x="395536" y="3933056"/>
            <a:ext cx="620683" cy="461665"/>
          </a:xfrm>
          <a:prstGeom prst="rect">
            <a:avLst/>
          </a:prstGeom>
          <a:noFill/>
        </p:spPr>
        <p:txBody>
          <a:bodyPr wrap="none" rtlCol="0">
            <a:spAutoFit/>
          </a:bodyPr>
          <a:lstStyle/>
          <a:p>
            <a:r>
              <a:rPr lang="en-US" sz="2400" dirty="0" smtClean="0"/>
              <a:t>So:</a:t>
            </a:r>
            <a:endParaRPr lang="en-US" dirty="0"/>
          </a:p>
        </p:txBody>
      </p:sp>
      <mc:AlternateContent xmlns:mc="http://schemas.openxmlformats.org/markup-compatibility/2006" xmlns:a14="http://schemas.microsoft.com/office/drawing/2010/main">
        <mc:Choice Requires="a14">
          <p:sp>
            <p:nvSpPr>
              <p:cNvPr id="7" name="ZoneTexte 6"/>
              <p:cNvSpPr txBox="1"/>
              <p:nvPr/>
            </p:nvSpPr>
            <p:spPr>
              <a:xfrm>
                <a:off x="2051720" y="4147307"/>
                <a:ext cx="687265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𝑢</m:t>
                          </m:r>
                        </m:e>
                      </m:d>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𝑗</m:t>
                          </m:r>
                          <m:r>
                            <a:rPr lang="en-US" sz="2400" b="0" i="1" smtClean="0">
                              <a:latin typeface="Cambria Math" panose="02040503050406030204" pitchFamily="18" charset="0"/>
                            </a:rPr>
                            <m:t>,</m:t>
                          </m:r>
                          <m:r>
                            <a:rPr lang="en-US" sz="2400" b="0" i="1" smtClean="0">
                              <a:latin typeface="Cambria Math" panose="02040503050406030204" pitchFamily="18" charset="0"/>
                            </a:rPr>
                            <m:t>𝑣</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𝑢</m:t>
                              </m:r>
                            </m:e>
                            <m:sup>
                              <m:r>
                                <a:rPr lang="en-US" sz="2400" b="0" i="1" smtClean="0">
                                  <a:latin typeface="Cambria Math" panose="02040503050406030204" pitchFamily="18" charset="0"/>
                                </a:rPr>
                                <m:t>′</m:t>
                              </m:r>
                            </m:sup>
                          </m:sSup>
                        </m:e>
                      </m:d>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𝑗</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m:t>
                              </m:r>
                            </m:sup>
                          </m:sSup>
                        </m:e>
                      </m:d>
                      <m:r>
                        <a:rPr lang="en-US" sz="2400" b="0" i="1" smtClean="0">
                          <a:latin typeface="Cambria Math" panose="02040503050406030204" pitchFamily="18" charset="0"/>
                        </a:rPr>
                        <m:t>,  </m:t>
                      </m:r>
                      <m:r>
                        <a:rPr lang="en-US" sz="2400" b="0" i="1" smtClean="0">
                          <a:latin typeface="Cambria Math" panose="02040503050406030204" pitchFamily="18" charset="0"/>
                        </a:rPr>
                        <m:t>𝑢</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𝑉</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 </m:t>
                      </m:r>
                      <m:r>
                        <a:rPr lang="en-US" sz="2400" b="0" i="1" smtClean="0">
                          <a:latin typeface="Cambria Math" panose="02040503050406030204" pitchFamily="18" charset="0"/>
                        </a:rPr>
                        <m:t>𝑣</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𝑢</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m:t>
                      </m:r>
                      <m:r>
                        <a:rPr lang="en-US" sz="2400" b="0" i="1" smtClean="0">
                          <a:latin typeface="Cambria Math" panose="02040503050406030204" pitchFamily="18" charset="0"/>
                        </a:rPr>
                        <m:t>𝑣</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𝑉</m:t>
                          </m:r>
                        </m:e>
                        <m:sup>
                          <m:r>
                            <a:rPr lang="en-US" sz="2400" b="0" i="1" smtClean="0">
                              <a:latin typeface="Cambria Math" panose="02040503050406030204" pitchFamily="18" charset="0"/>
                            </a:rPr>
                            <m:t>∗</m:t>
                          </m:r>
                        </m:sup>
                      </m:sSup>
                    </m:oMath>
                  </m:oMathPara>
                </a14:m>
                <a:endParaRPr lang="en-US" sz="2400" dirty="0"/>
              </a:p>
            </p:txBody>
          </p:sp>
        </mc:Choice>
        <mc:Fallback xmlns="">
          <p:sp>
            <p:nvSpPr>
              <p:cNvPr id="7" name="ZoneTexte 6"/>
              <p:cNvSpPr txBox="1">
                <a:spLocks noRot="1" noChangeAspect="1" noMove="1" noResize="1" noEditPoints="1" noAdjustHandles="1" noChangeArrowheads="1" noChangeShapeType="1" noTextEdit="1"/>
              </p:cNvSpPr>
              <p:nvPr/>
            </p:nvSpPr>
            <p:spPr>
              <a:xfrm>
                <a:off x="2051720" y="4147307"/>
                <a:ext cx="6872651" cy="461665"/>
              </a:xfrm>
              <a:prstGeom prst="rect">
                <a:avLst/>
              </a:prstGeom>
              <a:blipFill>
                <a:blip r:embed="rId5"/>
                <a:stretch>
                  <a:fillRect b="-18421"/>
                </a:stretch>
              </a:blipFill>
            </p:spPr>
            <p:txBody>
              <a:bodyPr/>
              <a:lstStyle/>
              <a:p>
                <a:r>
                  <a:rPr lang="en-US">
                    <a:noFill/>
                  </a:rPr>
                  <a:t> </a:t>
                </a:r>
              </a:p>
            </p:txBody>
          </p:sp>
        </mc:Fallback>
      </mc:AlternateContent>
      <p:sp>
        <p:nvSpPr>
          <p:cNvPr id="8" name="ZoneTexte 7"/>
          <p:cNvSpPr txBox="1"/>
          <p:nvPr/>
        </p:nvSpPr>
        <p:spPr>
          <a:xfrm>
            <a:off x="401749" y="5229200"/>
            <a:ext cx="7826181" cy="461665"/>
          </a:xfrm>
          <a:prstGeom prst="rect">
            <a:avLst/>
          </a:prstGeom>
          <a:noFill/>
        </p:spPr>
        <p:txBody>
          <a:bodyPr wrap="none" rtlCol="0">
            <a:spAutoFit/>
          </a:bodyPr>
          <a:lstStyle/>
          <a:p>
            <a:r>
              <a:rPr lang="en-US" sz="2400" dirty="0" smtClean="0"/>
              <a:t>Hence ordinary cooperative rewriting involving 2 cells</a:t>
            </a:r>
            <a:endParaRPr lang="en-US" sz="2400" dirty="0"/>
          </a:p>
        </p:txBody>
      </p:sp>
    </p:spTree>
    <p:extLst>
      <p:ext uri="{BB962C8B-B14F-4D97-AF65-F5344CB8AC3E}">
        <p14:creationId xmlns:p14="http://schemas.microsoft.com/office/powerpoint/2010/main" val="710716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Example: population protocols</a:t>
            </a:r>
            <a:endParaRPr lang="fr-FR" dirty="0"/>
          </a:p>
        </p:txBody>
      </p:sp>
      <p:sp>
        <p:nvSpPr>
          <p:cNvPr id="3" name="Espace réservé du contenu 2"/>
          <p:cNvSpPr>
            <a:spLocks noGrp="1"/>
          </p:cNvSpPr>
          <p:nvPr>
            <p:ph sz="quarter" idx="1"/>
          </p:nvPr>
        </p:nvSpPr>
        <p:spPr>
          <a:xfrm>
            <a:off x="301752" y="1527048"/>
            <a:ext cx="8503920" cy="5330952"/>
          </a:xfrm>
        </p:spPr>
        <p:txBody>
          <a:bodyPr>
            <a:noAutofit/>
          </a:bodyPr>
          <a:lstStyle/>
          <a:p>
            <a:r>
              <a:rPr lang="en-US" sz="2000" dirty="0" smtClean="0"/>
              <a:t>Model of sensor networks used to study the population dynamics in the context of distributed </a:t>
            </a:r>
            <a:r>
              <a:rPr lang="en-US" sz="2000" dirty="0" err="1" smtClean="0"/>
              <a:t>algorithmics</a:t>
            </a:r>
            <a:endParaRPr lang="en-US" sz="2000" dirty="0" smtClean="0"/>
          </a:p>
          <a:p>
            <a:r>
              <a:rPr lang="en-US" sz="2000" dirty="0" smtClean="0"/>
              <a:t>Agents with limited capabilities: </a:t>
            </a:r>
            <a:r>
              <a:rPr lang="en-US" sz="2000" dirty="0" err="1" smtClean="0"/>
              <a:t>pq</a:t>
            </a:r>
            <a:r>
              <a:rPr lang="en-US" sz="2000" dirty="0" smtClean="0"/>
              <a:t>-&gt;</a:t>
            </a:r>
            <a:r>
              <a:rPr lang="en-US" sz="2000" dirty="0" err="1" smtClean="0"/>
              <a:t>p’q</a:t>
            </a:r>
            <a:r>
              <a:rPr lang="en-US" sz="2000" dirty="0" smtClean="0"/>
              <a:t>’</a:t>
            </a:r>
          </a:p>
          <a:p>
            <a:endParaRPr lang="en-US" sz="2000" dirty="0"/>
          </a:p>
          <a:p>
            <a:endParaRPr lang="en-US" sz="2000" dirty="0" smtClean="0"/>
          </a:p>
          <a:p>
            <a:endParaRPr lang="en-US" sz="2000" dirty="0" smtClean="0"/>
          </a:p>
          <a:p>
            <a:r>
              <a:rPr lang="en-US" sz="2000" dirty="0" smtClean="0"/>
              <a:t>Fairness condition: </a:t>
            </a:r>
            <a:r>
              <a:rPr lang="en-US" sz="2000" dirty="0"/>
              <a:t>for all </a:t>
            </a:r>
            <a:r>
              <a:rPr lang="en-US" sz="2000" dirty="0" smtClean="0"/>
              <a:t>configurations </a:t>
            </a:r>
            <a:r>
              <a:rPr lang="en-US" sz="2000" dirty="0"/>
              <a:t>C that appear </a:t>
            </a:r>
            <a:r>
              <a:rPr lang="en-US" sz="2000" dirty="0" smtClean="0"/>
              <a:t>infinitely </a:t>
            </a:r>
            <a:r>
              <a:rPr lang="en-US" sz="2000" dirty="0"/>
              <a:t>often in </a:t>
            </a:r>
            <a:r>
              <a:rPr lang="en-US" sz="2000" dirty="0" smtClean="0"/>
              <a:t>the execution</a:t>
            </a:r>
            <a:r>
              <a:rPr lang="en-US" sz="2000" dirty="0"/>
              <a:t>, if C </a:t>
            </a:r>
            <a:r>
              <a:rPr lang="en-US" sz="2000" dirty="0" smtClean="0"/>
              <a:t>is predecessor </a:t>
            </a:r>
            <a:r>
              <a:rPr lang="en-US" sz="2000" dirty="0"/>
              <a:t>of a </a:t>
            </a:r>
            <a:r>
              <a:rPr lang="en-US" sz="2000" dirty="0" smtClean="0"/>
              <a:t>configuration C’, </a:t>
            </a:r>
            <a:r>
              <a:rPr lang="en-US" sz="2000" dirty="0"/>
              <a:t>then </a:t>
            </a:r>
            <a:r>
              <a:rPr lang="en-US" sz="2000" dirty="0" smtClean="0"/>
              <a:t>C’ </a:t>
            </a:r>
            <a:r>
              <a:rPr lang="en-US" sz="2000" dirty="0"/>
              <a:t>appears </a:t>
            </a:r>
            <a:r>
              <a:rPr lang="en-US" sz="2000" dirty="0" smtClean="0"/>
              <a:t>infinitely often in the execution</a:t>
            </a:r>
            <a:r>
              <a:rPr lang="fr-FR" sz="2000" dirty="0" smtClean="0"/>
              <a:t>.</a:t>
            </a:r>
          </a:p>
          <a:p>
            <a:endParaRPr lang="en-US" sz="2000" dirty="0" smtClean="0"/>
          </a:p>
          <a:p>
            <a:endParaRPr lang="en-US" sz="2000" dirty="0" smtClean="0"/>
          </a:p>
          <a:p>
            <a:r>
              <a:rPr lang="en-US" sz="2000" dirty="0" smtClean="0"/>
              <a:t>The result: the consensus value of the configuration (after stabilization)</a:t>
            </a:r>
          </a:p>
          <a:p>
            <a:r>
              <a:rPr lang="en-US" sz="2000" dirty="0" smtClean="0"/>
              <a:t>A predicate is computable by PP </a:t>
            </a:r>
            <a:r>
              <a:rPr lang="en-US" sz="2000" dirty="0" err="1" smtClean="0"/>
              <a:t>iff</a:t>
            </a:r>
            <a:r>
              <a:rPr lang="en-US" sz="2000" dirty="0" smtClean="0"/>
              <a:t> it is </a:t>
            </a:r>
            <a:r>
              <a:rPr lang="en-US" sz="2000" dirty="0" err="1" smtClean="0"/>
              <a:t>semilinear</a:t>
            </a:r>
            <a:r>
              <a:rPr lang="en-US" sz="2000" dirty="0" smtClean="0"/>
              <a:t>  (= predicates on counts </a:t>
            </a:r>
            <a:r>
              <a:rPr lang="en-US" sz="2000" dirty="0"/>
              <a:t>of input agents </a:t>
            </a:r>
            <a:r>
              <a:rPr lang="en-US" sz="2000" dirty="0" smtClean="0"/>
              <a:t>definable </a:t>
            </a:r>
            <a:r>
              <a:rPr lang="en-US" sz="2000" dirty="0"/>
              <a:t>in </a:t>
            </a:r>
            <a:r>
              <a:rPr lang="en-US" sz="2000" dirty="0" smtClean="0"/>
              <a:t>1</a:t>
            </a:r>
            <a:r>
              <a:rPr lang="en-US" sz="2000" baseline="30000" dirty="0" smtClean="0"/>
              <a:t>st</a:t>
            </a:r>
            <a:r>
              <a:rPr lang="en-US" sz="2000" dirty="0" smtClean="0"/>
              <a:t>-order </a:t>
            </a:r>
            <a:r>
              <a:rPr lang="en-US" sz="2000" dirty="0" err="1"/>
              <a:t>Presburger</a:t>
            </a:r>
            <a:r>
              <a:rPr lang="en-US" sz="2000" dirty="0"/>
              <a:t> arithmetic</a:t>
            </a:r>
            <a:r>
              <a:rPr lang="en-US" sz="2000" dirty="0" smtClean="0"/>
              <a:t>).</a:t>
            </a:r>
            <a:endParaRPr lang="fr-FR" sz="2000" dirty="0"/>
          </a:p>
        </p:txBody>
      </p:sp>
      <p:sp>
        <p:nvSpPr>
          <p:cNvPr id="4" name="Ellipse 3"/>
          <p:cNvSpPr/>
          <p:nvPr/>
        </p:nvSpPr>
        <p:spPr>
          <a:xfrm>
            <a:off x="-1041284" y="2271160"/>
            <a:ext cx="432048" cy="4320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Georgia"/>
              <a:ea typeface="+mn-ea"/>
              <a:cs typeface="+mn-cs"/>
            </a:endParaRPr>
          </a:p>
        </p:txBody>
      </p:sp>
      <p:sp>
        <p:nvSpPr>
          <p:cNvPr id="5" name="Ellipse 4"/>
          <p:cNvSpPr/>
          <p:nvPr/>
        </p:nvSpPr>
        <p:spPr>
          <a:xfrm>
            <a:off x="-972616" y="1052736"/>
            <a:ext cx="432048" cy="432048"/>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Georgia"/>
              <a:ea typeface="+mn-ea"/>
              <a:cs typeface="+mn-cs"/>
            </a:endParaRPr>
          </a:p>
        </p:txBody>
      </p:sp>
      <p:grpSp>
        <p:nvGrpSpPr>
          <p:cNvPr id="18" name="Groupe 17"/>
          <p:cNvGrpSpPr/>
          <p:nvPr/>
        </p:nvGrpSpPr>
        <p:grpSpPr>
          <a:xfrm>
            <a:off x="6516216" y="4437112"/>
            <a:ext cx="2221292" cy="780062"/>
            <a:chOff x="6584380" y="4293096"/>
            <a:chExt cx="2221292" cy="780062"/>
          </a:xfrm>
        </p:grpSpPr>
        <p:grpSp>
          <p:nvGrpSpPr>
            <p:cNvPr id="15" name="Groupe 14"/>
            <p:cNvGrpSpPr/>
            <p:nvPr/>
          </p:nvGrpSpPr>
          <p:grpSpPr>
            <a:xfrm>
              <a:off x="6584380" y="4293096"/>
              <a:ext cx="2221292" cy="748644"/>
              <a:chOff x="6204998" y="2420888"/>
              <a:chExt cx="2563848" cy="864096"/>
            </a:xfrm>
          </p:grpSpPr>
          <p:sp>
            <p:nvSpPr>
              <p:cNvPr id="10" name="Flèche courbée vers le bas 9"/>
              <p:cNvSpPr/>
              <p:nvPr/>
            </p:nvSpPr>
            <p:spPr>
              <a:xfrm>
                <a:off x="7092280" y="2420888"/>
                <a:ext cx="864096" cy="432048"/>
              </a:xfrm>
              <a:prstGeom prst="curvedDownArrow">
                <a:avLst/>
              </a:prstGeom>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lèche courbée vers le bas 11"/>
              <p:cNvSpPr/>
              <p:nvPr/>
            </p:nvSpPr>
            <p:spPr>
              <a:xfrm rot="10800000">
                <a:off x="7020272" y="2852936"/>
                <a:ext cx="864096" cy="432048"/>
              </a:xfrm>
              <a:prstGeom prst="curvedDownArrow">
                <a:avLst/>
              </a:prstGeom>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lèche droite 12"/>
              <p:cNvSpPr/>
              <p:nvPr/>
            </p:nvSpPr>
            <p:spPr>
              <a:xfrm>
                <a:off x="6204998" y="2744924"/>
                <a:ext cx="864096" cy="216024"/>
              </a:xfrm>
              <a:prstGeom prst="rightArrow">
                <a:avLst/>
              </a:prstGeom>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èche droite 13"/>
              <p:cNvSpPr/>
              <p:nvPr/>
            </p:nvSpPr>
            <p:spPr>
              <a:xfrm>
                <a:off x="7904750" y="2755374"/>
                <a:ext cx="864096" cy="216024"/>
              </a:xfrm>
              <a:prstGeom prst="rightArrow">
                <a:avLst/>
              </a:prstGeom>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ZoneTexte 15"/>
            <p:cNvSpPr txBox="1"/>
            <p:nvPr/>
          </p:nvSpPr>
          <p:spPr>
            <a:xfrm>
              <a:off x="7090682" y="4703826"/>
              <a:ext cx="332142" cy="369332"/>
            </a:xfrm>
            <a:prstGeom prst="rect">
              <a:avLst/>
            </a:prstGeom>
            <a:noFill/>
          </p:spPr>
          <p:txBody>
            <a:bodyPr wrap="none" rtlCol="0">
              <a:spAutoFit/>
            </a:bodyPr>
            <a:lstStyle/>
            <a:p>
              <a:r>
                <a:rPr lang="en-US" dirty="0" smtClean="0"/>
                <a:t>C</a:t>
              </a:r>
              <a:endParaRPr lang="en-US" dirty="0"/>
            </a:p>
          </p:txBody>
        </p:sp>
        <p:sp>
          <p:nvSpPr>
            <p:cNvPr id="17" name="ZoneTexte 16"/>
            <p:cNvSpPr txBox="1"/>
            <p:nvPr/>
          </p:nvSpPr>
          <p:spPr>
            <a:xfrm>
              <a:off x="7942067" y="4703826"/>
              <a:ext cx="381836" cy="369332"/>
            </a:xfrm>
            <a:prstGeom prst="rect">
              <a:avLst/>
            </a:prstGeom>
            <a:noFill/>
          </p:spPr>
          <p:txBody>
            <a:bodyPr wrap="none" rtlCol="0">
              <a:spAutoFit/>
            </a:bodyPr>
            <a:lstStyle/>
            <a:p>
              <a:r>
                <a:rPr lang="en-US" dirty="0" smtClean="0"/>
                <a:t>C'</a:t>
              </a:r>
              <a:endParaRPr lang="en-US" dirty="0"/>
            </a:p>
          </p:txBody>
        </p:sp>
      </p:grpSp>
    </p:spTree>
    <p:extLst>
      <p:ext uri="{BB962C8B-B14F-4D97-AF65-F5344CB8AC3E}">
        <p14:creationId xmlns:p14="http://schemas.microsoft.com/office/powerpoint/2010/main" val="122252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0" nodeType="clickEffect">
                                  <p:stCondLst>
                                    <p:cond delay="0"/>
                                  </p:stCondLst>
                                  <p:childTnLst>
                                    <p:animMotion origin="layout" path="M -2.22222E-6 -0.03079 L -2.22222E-6 -0.03055 C 0.00365 -0.03009 0.00712 -0.02847 0.01094 -0.02824 C 0.01945 -0.02778 0.04827 -0.03217 0.06493 -0.02546 C 0.06806 -0.0243 0.07118 -0.02292 0.07431 -0.02153 C 0.07518 -0.02106 0.07622 -0.02106 0.07709 -0.02014 C 0.07813 -0.01944 0.079 -0.01829 0.08004 -0.01759 L 0.08889 -0.01366 C 0.09427 -0.01111 0.09097 -0.01296 0.09792 -0.00694 L 0.10087 -0.00417 C 0.10591 0.00579 0.09948 -0.00648 0.10591 0.00371 C 0.10677 0.00509 0.10695 0.00671 0.10799 0.00787 C 0.10903 0.00903 0.11059 0.00949 0.11198 0.01042 C 0.11459 0.01273 0.11927 0.01852 0.12188 0.01968 L 0.125 0.02107 C 0.12622 0.02246 0.12743 0.02408 0.129 0.02523 C 0.12986 0.02593 0.13108 0.0257 0.13195 0.02639 C 0.13334 0.02755 0.13455 0.02917 0.13594 0.03056 C 0.13785 0.03241 0.13993 0.03403 0.14202 0.03588 C 0.14288 0.03658 0.14393 0.03773 0.14497 0.03843 C 0.14757 0.04028 0.15087 0.04097 0.15295 0.04375 C 0.154 0.04514 0.15504 0.0463 0.15591 0.04792 C 0.15677 0.04908 0.15695 0.0507 0.15799 0.05185 C 0.15868 0.05278 0.1599 0.05278 0.16094 0.05324 C 0.16181 0.05648 0.16198 0.05857 0.16389 0.06111 C 0.16476 0.06227 0.16597 0.06296 0.16702 0.06389 C 0.17205 0.08449 0.16615 0.0632 0.17101 0.07593 C 0.17136 0.07708 0.17136 0.07871 0.17188 0.07986 C 0.17535 0.08681 0.17622 0.08125 0.179 0.0919 C 0.18108 0.10046 0.1783 0.09097 0.18299 0.09977 C 0.18386 0.10139 0.1842 0.10347 0.1849 0.10509 C 0.18559 0.10648 0.18629 0.10787 0.18698 0.10926 C 0.18906 0.12037 0.18646 0.10926 0.18993 0.11852 C 0.1941 0.12963 0.18716 0.11505 0.19288 0.12662 C 0.20035 0.12616 0.20764 0.12593 0.21493 0.12523 C 0.22205 0.12454 0.23594 0.12246 0.23594 0.12269 C 0.23768 0.12199 0.23924 0.12176 0.24097 0.12107 C 0.24358 0.12037 0.24896 0.11852 0.24896 0.11875 C 0.25 0.11759 0.25104 0.11667 0.25191 0.11574 C 0.2533 0.11458 0.25452 0.11296 0.25591 0.11181 C 0.25729 0.11088 0.25868 0.11019 0.2599 0.10926 C 0.26493 0.10533 0.26094 0.10718 0.26702 0.10394 C 0.26788 0.10324 0.26893 0.10301 0.26997 0.10255 C 0.27136 0.10162 0.27257 0.10046 0.27396 0.09977 C 0.27552 0.09908 0.27726 0.09884 0.279 0.09838 C 0.28038 0.09769 0.2816 0.09653 0.28299 0.09583 C 0.28386 0.09537 0.28507 0.09514 0.28594 0.09445 C 0.28698 0.09375 0.28785 0.09259 0.28889 0.0919 C 0.29115 0.09028 0.29132 0.09051 0.29306 0.09051 L 0.29306 0.09074 " pathEditMode="relative" rAng="0" ptsTypes="AAAAAAAAAAAAAAAAAAAAAAAAAAAAAAAAAAAAAAAAAAAAAAAAAA">
                                      <p:cBhvr>
                                        <p:cTn id="16" dur="2000" fill="hold"/>
                                        <p:tgtEl>
                                          <p:spTgt spid="4"/>
                                        </p:tgtEl>
                                        <p:attrNameLst>
                                          <p:attrName>ppt_x</p:attrName>
                                          <p:attrName>ppt_y</p:attrName>
                                        </p:attrNameLst>
                                      </p:cBhvr>
                                      <p:rCtr x="14653" y="7870"/>
                                    </p:animMotion>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grpId="0" nodeType="clickEffect">
                                  <p:stCondLst>
                                    <p:cond delay="0"/>
                                  </p:stCondLst>
                                  <p:childTnLst>
                                    <p:animMotion origin="layout" path="M 2.5E-6 -0.03611 L 2.5E-6 -0.03588 C 0.00243 -0.03402 0.00451 -0.03148 0.00712 -0.02963 C 0.01128 -0.02662 0.01666 -0.02615 0.021 -0.02546 C 0.02482 -0.025 0.02847 -0.02476 0.03212 -0.0243 C 0.0335 -0.02384 0.03472 -0.02361 0.03611 -0.02291 C 0.03941 -0.02176 0.04149 -0.0199 0.04323 -0.01898 C 0.04653 -0.01805 0.04774 -0.01805 0.05052 -0.01759 C 0.05208 -0.01713 0.05903 -0.01435 0.06007 -0.01365 C 0.06267 -0.0118 0.06389 -0.00972 0.06684 -0.00833 C 0.06718 -0.0074 0.07083 -0.00671 0.07083 -0.00555 C 0.07482 -0.00324 0.07482 -0.00023 0.07882 0.00255 C 0.07882 0.00371 0.07882 0.00486 0.07899 0.00649 C 0.08281 0.01181 0.08281 0.00949 0.0835 0.0132 C 0.0842 0.01436 0.08472 0.01598 0.08576 0.01713 C 0.08663 0.01829 0.08802 0.01852 0.08854 0.01968 C 0.08958 0.02084 0.08923 0.02269 0.08975 0.02385 C 0.09062 0.025 0.09184 0.02547 0.09271 0.02639 C 0.09392 0.02755 0.09444 0.02917 0.09566 0.03033 C 0.10052 0.03611 0.1 0.03056 0.10555 0.04236 C 0.11041 0.05186 0.10469 0.04028 0.11076 0.05186 C 0.11128 0.05301 0.11215 0.0544 0.11267 0.05579 C 0.11406 0.05811 0.11545 0.06019 0.11684 0.0625 C 0.11996 0.06806 0.11771 0.06551 0.1217 0.07176 C 0.12899 0.08264 0.11996 0.06621 0.12899 0.0838 C 0.12934 0.08519 0.13021 0.08635 0.13073 0.08774 C 0.13159 0.09005 0.13246 0.09236 0.13368 0.09445 C 0.13541 0.09653 0.13715 0.09769 0.13871 0.09977 C 0.13975 0.10093 0.1401 0.10255 0.14062 0.10371 C 0.14288 0.10695 0.14479 0.11065 0.14774 0.11297 L 0.15399 0.11852 C 0.15399 0.12014 0.15399 0.12223 0.15451 0.12385 C 0.15555 0.12547 0.15729 0.12639 0.1585 0.12778 C 0.16267 0.13172 0.16163 0.13033 0.16771 0.13311 L 0.17066 0.13449 C 0.1717 0.13496 0.17274 0.13519 0.17361 0.13565 C 0.175 0.13658 0.17639 0.13727 0.17795 0.13843 C 0.18229 0.14236 0.1809 0.1426 0.18576 0.14514 C 0.18715 0.14561 0.18854 0.14584 0.18993 0.1463 C 0.19132 0.14699 0.19219 0.14838 0.19375 0.14908 C 0.19496 0.14977 0.19653 0.15 0.19774 0.15047 C 0.19861 0.1507 0.2 0.15139 0.20069 0.15162 C 0.21007 0.15139 0.21927 0.15116 0.22864 0.15047 C 0.23003 0.15024 0.2309 0.14931 0.23159 0.14908 C 0.24305 0.14537 0.23003 0.1507 0.24288 0.14514 L 0.24583 0.14375 C 0.24583 0.14399 0.2585 0.14491 0.26094 0.1463 C 0.26215 0.14723 0.26337 0.14908 0.26493 0.15047 C 0.26562 0.15139 0.26649 0.15232 0.26788 0.15301 C 0.26909 0.15417 0.27066 0.15463 0.27153 0.15579 C 0.27725 0.16042 0.27378 0.15857 0.27864 0.1625 C 0.28021 0.16343 0.28142 0.16412 0.28298 0.16505 C 0.28368 0.16598 0.28437 0.16736 0.28594 0.16783 C 0.29288 0.17061 0.3 0.17084 0.30798 0.17176 C 0.31076 0.17315 0.31146 0.17315 0.31475 0.1757 C 0.31684 0.17732 0.31909 0.17871 0.32066 0.18102 C 0.32153 0.18241 0.32291 0.18357 0.32361 0.18496 C 0.33021 0.19746 0.32014 0.18334 0.32951 0.19445 C 0.33073 0.19561 0.33142 0.19723 0.33281 0.19838 C 0.33455 0.20047 0.33854 0.20371 0.33854 0.20394 C 0.34097 0.2132 0.33767 0.20162 0.34271 0.21181 C 0.3434 0.21297 0.34305 0.21436 0.34357 0.21574 C 0.34444 0.2169 0.34496 0.21829 0.34566 0.21968 C 0.34548 0.22894 0.34496 0.23843 0.34479 0.24769 C 0.34357 0.27153 0.34357 0.25486 0.34357 0.26783 L 0.34357 0.26806 " pathEditMode="relative" rAng="0" ptsTypes="AAAAAAAAAAAAAAAAAAAAAAAAAAAAAAAAAAAAAAAAAAAAAAAAAAAAAAAAAAAAAAAAAA">
                                      <p:cBhvr>
                                        <p:cTn id="20" dur="2000" fill="hold"/>
                                        <p:tgtEl>
                                          <p:spTgt spid="5"/>
                                        </p:tgtEl>
                                        <p:attrNameLst>
                                          <p:attrName>ppt_x</p:attrName>
                                          <p:attrName>ppt_y</p:attrName>
                                        </p:attrNameLst>
                                      </p:cBhvr>
                                      <p:rCtr x="17274" y="15208"/>
                                    </p:animMotion>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grpId="1" nodeType="clickEffect">
                                  <p:stCondLst>
                                    <p:cond delay="0"/>
                                  </p:stCondLst>
                                  <p:childTnLst>
                                    <p:animEffect transition="out" filter="fade">
                                      <p:cBhvr>
                                        <p:cTn id="24" dur="500" tmFilter="0, 0; .2, .5; .8, .5; 1, 0"/>
                                        <p:tgtEl>
                                          <p:spTgt spid="4"/>
                                        </p:tgtEl>
                                      </p:cBhvr>
                                    </p:animEffect>
                                    <p:animScale>
                                      <p:cBhvr>
                                        <p:cTn id="25" dur="250" autoRev="1" fill="hold"/>
                                        <p:tgtEl>
                                          <p:spTgt spid="4"/>
                                        </p:tgtEl>
                                      </p:cBhvr>
                                      <p:by x="105000" y="105000"/>
                                    </p:animScale>
                                  </p:childTnLst>
                                </p:cTn>
                              </p:par>
                              <p:par>
                                <p:cTn id="26" presetID="26" presetClass="emph" presetSubtype="0" fill="hold" grpId="1" nodeType="withEffect">
                                  <p:stCondLst>
                                    <p:cond delay="0"/>
                                  </p:stCondLst>
                                  <p:childTnLst>
                                    <p:animEffect transition="out" filter="fade">
                                      <p:cBhvr>
                                        <p:cTn id="27" dur="500" tmFilter="0, 0; .2, .5; .8, .5; 1, 0"/>
                                        <p:tgtEl>
                                          <p:spTgt spid="5"/>
                                        </p:tgtEl>
                                      </p:cBhvr>
                                    </p:animEffect>
                                    <p:animScale>
                                      <p:cBhvr>
                                        <p:cTn id="28" dur="250" autoRev="1" fill="hold"/>
                                        <p:tgtEl>
                                          <p:spTgt spid="5"/>
                                        </p:tgtEl>
                                      </p:cBhvr>
                                      <p:by x="105000" y="105000"/>
                                    </p:animScale>
                                  </p:childTnLst>
                                </p:cTn>
                              </p:par>
                            </p:childTnLst>
                          </p:cTn>
                        </p:par>
                        <p:par>
                          <p:cTn id="29" fill="hold">
                            <p:stCondLst>
                              <p:cond delay="500"/>
                            </p:stCondLst>
                            <p:childTnLst>
                              <p:par>
                                <p:cTn id="30" presetID="1" presetClass="emph" presetSubtype="2" fill="hold" nodeType="afterEffect">
                                  <p:stCondLst>
                                    <p:cond delay="0"/>
                                  </p:stCondLst>
                                  <p:childTnLst>
                                    <p:animClr clrSpc="rgb" dir="cw">
                                      <p:cBhvr>
                                        <p:cTn id="31" dur="2000" fill="hold"/>
                                        <p:tgtEl>
                                          <p:spTgt spid="5"/>
                                        </p:tgtEl>
                                        <p:attrNameLst>
                                          <p:attrName>fillcolor</p:attrName>
                                        </p:attrNameLst>
                                      </p:cBhvr>
                                      <p:to>
                                        <a:srgbClr val="FF0000"/>
                                      </p:to>
                                    </p:animClr>
                                    <p:set>
                                      <p:cBhvr>
                                        <p:cTn id="32" dur="2000" fill="hold"/>
                                        <p:tgtEl>
                                          <p:spTgt spid="5"/>
                                        </p:tgtEl>
                                        <p:attrNameLst>
                                          <p:attrName>fill.type</p:attrName>
                                        </p:attrNameLst>
                                      </p:cBhvr>
                                      <p:to>
                                        <p:strVal val="solid"/>
                                      </p:to>
                                    </p:set>
                                    <p:set>
                                      <p:cBhvr>
                                        <p:cTn id="33" dur="2000" fill="hold"/>
                                        <p:tgtEl>
                                          <p:spTgt spid="5"/>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Effect transition="in" filter="fade">
                                      <p:cBhvr>
                                        <p:cTn id="48" dur="500"/>
                                        <p:tgtEl>
                                          <p:spTgt spid="3">
                                            <p:txEl>
                                              <p:pRg st="8" end="8"/>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Effect transition="in" filter="fade">
                                      <p:cBhvr>
                                        <p:cTn id="5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animBg="1"/>
      <p:bldP spid="4" grpId="1" uiExpand="1" animBg="1"/>
      <p:bldP spid="5" grpId="0" uiExpand="1" animBg="1"/>
      <p:bldP spid="5" grpId="1" uiExpan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Translation to the formal framework</a:t>
            </a:r>
            <a:endParaRPr lang="fr-FR" dirty="0"/>
          </a:p>
        </p:txBody>
      </p:sp>
      <p:sp>
        <p:nvSpPr>
          <p:cNvPr id="3" name="Espace réservé du contenu 2"/>
          <p:cNvSpPr>
            <a:spLocks noGrp="1"/>
          </p:cNvSpPr>
          <p:nvPr>
            <p:ph sz="quarter" idx="1"/>
          </p:nvPr>
        </p:nvSpPr>
        <p:spPr/>
        <p:txBody>
          <a:bodyPr>
            <a:normAutofit fontScale="92500" lnSpcReduction="10000"/>
          </a:bodyPr>
          <a:lstStyle/>
          <a:p>
            <a:r>
              <a:rPr lang="en-US" dirty="0" smtClean="0"/>
              <a:t>The structure is the same, so a rule </a:t>
            </a:r>
            <a:r>
              <a:rPr lang="en-US" dirty="0" err="1" smtClean="0"/>
              <a:t>pq</a:t>
            </a:r>
            <a:r>
              <a:rPr lang="en-US" dirty="0" smtClean="0"/>
              <a:t>-&gt;</a:t>
            </a:r>
            <a:r>
              <a:rPr lang="en-US" dirty="0" err="1" smtClean="0"/>
              <a:t>p’q</a:t>
            </a:r>
            <a:r>
              <a:rPr lang="en-US" dirty="0" smtClean="0"/>
              <a:t>’ becomes (p,●)(q,</a:t>
            </a:r>
            <a:r>
              <a:rPr lang="en-US" dirty="0"/>
              <a:t>●)-&gt;(p</a:t>
            </a:r>
            <a:r>
              <a:rPr lang="en-US" dirty="0" smtClean="0"/>
              <a:t>’,●)(</a:t>
            </a:r>
            <a:r>
              <a:rPr lang="en-US" dirty="0"/>
              <a:t>q</a:t>
            </a:r>
            <a:r>
              <a:rPr lang="en-US" dirty="0" smtClean="0"/>
              <a:t>’,●)</a:t>
            </a:r>
          </a:p>
          <a:p>
            <a:r>
              <a:rPr lang="en-US" dirty="0" smtClean="0"/>
              <a:t>The fairness condition is achieved by using an appropriate scheduler: a random-pairing scheduler corresponding to the Gillespie SSA algorithm (used to simulate biochemical reactions).</a:t>
            </a:r>
          </a:p>
          <a:p>
            <a:r>
              <a:rPr lang="en-US" dirty="0" smtClean="0"/>
              <a:t>Hence the evolution of the system can be described by a set of ODE’s simulating a set of reactions under the mass action law.</a:t>
            </a:r>
          </a:p>
          <a:p>
            <a:r>
              <a:rPr lang="en-US" dirty="0" smtClean="0"/>
              <a:t>Reverse problem can be also considered: for a given set of ODE’s construct a system that approximates it when the population size goes to infinity.</a:t>
            </a:r>
          </a:p>
          <a:p>
            <a:endParaRPr lang="en-US" dirty="0" smtClean="0"/>
          </a:p>
        </p:txBody>
      </p:sp>
    </p:spTree>
    <p:extLst>
      <p:ext uri="{BB962C8B-B14F-4D97-AF65-F5344CB8AC3E}">
        <p14:creationId xmlns:p14="http://schemas.microsoft.com/office/powerpoint/2010/main" val="163376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Implementing different features</a:t>
            </a:r>
            <a:endParaRPr lang="fr-FR" dirty="0"/>
          </a:p>
        </p:txBody>
      </p:sp>
      <p:sp>
        <p:nvSpPr>
          <p:cNvPr id="3" name="Espace réservé du contenu 2"/>
          <p:cNvSpPr>
            <a:spLocks noGrp="1"/>
          </p:cNvSpPr>
          <p:nvPr>
            <p:ph sz="quarter" idx="1"/>
          </p:nvPr>
        </p:nvSpPr>
        <p:spPr/>
        <p:txBody>
          <a:bodyPr/>
          <a:lstStyle/>
          <a:p>
            <a:r>
              <a:rPr lang="en-US" dirty="0" smtClean="0"/>
              <a:t>We showed how to implement in FF the following features:</a:t>
            </a:r>
          </a:p>
          <a:p>
            <a:pPr lvl="1"/>
            <a:r>
              <a:rPr lang="en-US" dirty="0" smtClean="0"/>
              <a:t>Membrane thickness.</a:t>
            </a:r>
          </a:p>
          <a:p>
            <a:pPr lvl="1"/>
            <a:r>
              <a:rPr lang="en-US" dirty="0" smtClean="0"/>
              <a:t>Membrane polarization/labels.</a:t>
            </a:r>
          </a:p>
          <a:p>
            <a:pPr lvl="1"/>
            <a:r>
              <a:rPr lang="en-US" dirty="0" smtClean="0"/>
              <a:t>Rule priorities.</a:t>
            </a:r>
          </a:p>
          <a:p>
            <a:pPr lvl="1"/>
            <a:r>
              <a:rPr lang="en-US" dirty="0" smtClean="0"/>
              <a:t>Dissolution.</a:t>
            </a:r>
          </a:p>
          <a:p>
            <a:pPr lvl="1"/>
            <a:r>
              <a:rPr lang="en-US" dirty="0" smtClean="0"/>
              <a:t>Flattening.</a:t>
            </a:r>
          </a:p>
          <a:p>
            <a:pPr lvl="1"/>
            <a:r>
              <a:rPr lang="en-US" dirty="0" smtClean="0"/>
              <a:t>New derivation modes.</a:t>
            </a:r>
            <a:endParaRPr lang="fr-FR" dirty="0"/>
          </a:p>
        </p:txBody>
      </p:sp>
      <p:pic>
        <p:nvPicPr>
          <p:cNvPr id="4" name="Image 3"/>
          <p:cNvPicPr>
            <a:picLocks noChangeAspect="1"/>
          </p:cNvPicPr>
          <p:nvPr/>
        </p:nvPicPr>
        <p:blipFill>
          <a:blip r:embed="rId2" cstate="print">
            <a:clrChange>
              <a:clrFrom>
                <a:srgbClr val="F2F4F3"/>
              </a:clrFrom>
              <a:clrTo>
                <a:srgbClr val="F2F4F3">
                  <a:alpha val="0"/>
                </a:srgbClr>
              </a:clrTo>
            </a:clrChange>
            <a:extLst>
              <a:ext uri="{28A0092B-C50C-407E-A947-70E740481C1C}">
                <a14:useLocalDpi xmlns:a14="http://schemas.microsoft.com/office/drawing/2010/main" val="0"/>
              </a:ext>
            </a:extLst>
          </a:blip>
          <a:stretch>
            <a:fillRect/>
          </a:stretch>
        </p:blipFill>
        <p:spPr>
          <a:xfrm>
            <a:off x="6084168" y="2996952"/>
            <a:ext cx="2506239" cy="1368152"/>
          </a:xfrm>
          <a:prstGeom prst="rect">
            <a:avLst/>
          </a:prstGeom>
        </p:spPr>
      </p:pic>
    </p:spTree>
    <p:extLst>
      <p:ext uri="{BB962C8B-B14F-4D97-AF65-F5344CB8AC3E}">
        <p14:creationId xmlns:p14="http://schemas.microsoft.com/office/powerpoint/2010/main" val="28152184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Flattening P systems</a:t>
            </a:r>
            <a:endParaRPr lang="fr-FR" dirty="0"/>
          </a:p>
        </p:txBody>
      </p:sp>
      <p:sp>
        <p:nvSpPr>
          <p:cNvPr id="3" name="Espace réservé du contenu 2"/>
          <p:cNvSpPr>
            <a:spLocks noGrp="1"/>
          </p:cNvSpPr>
          <p:nvPr>
            <p:ph sz="quarter" idx="1"/>
          </p:nvPr>
        </p:nvSpPr>
        <p:spPr/>
        <p:txBody>
          <a:bodyPr/>
          <a:lstStyle/>
          <a:p>
            <a:r>
              <a:rPr lang="en-US" dirty="0" smtClean="0"/>
              <a:t>Flattening a P system means reducing it to one membrane (still remaining in the same model?). </a:t>
            </a:r>
          </a:p>
          <a:p>
            <a:r>
              <a:rPr lang="en-US" dirty="0" smtClean="0"/>
              <a:t>Because of the 1-to-1 relation with multiset rewriting it is obvious that the flattening is trivial – it just corresponds to the multiset rewriting.</a:t>
            </a:r>
          </a:p>
          <a:p>
            <a:r>
              <a:rPr lang="en-US" dirty="0" smtClean="0"/>
              <a:t>If the dissolution is present the rules have to additionally use a permitting (or a set of forbidding) context(s) in order to represent the current membrane structure.</a:t>
            </a:r>
            <a:endParaRPr lang="fr-FR" dirty="0"/>
          </a:p>
        </p:txBody>
      </p:sp>
    </p:spTree>
    <p:extLst>
      <p:ext uri="{BB962C8B-B14F-4D97-AF65-F5344CB8AC3E}">
        <p14:creationId xmlns:p14="http://schemas.microsoft.com/office/powerpoint/2010/main" val="672412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Spiking</a:t>
            </a:r>
            <a:endParaRPr lang="en-US" dirty="0"/>
          </a:p>
        </p:txBody>
      </p:sp>
      <p:sp>
        <p:nvSpPr>
          <p:cNvPr id="3" name="Espace réservé du contenu 2"/>
          <p:cNvSpPr>
            <a:spLocks noGrp="1"/>
          </p:cNvSpPr>
          <p:nvPr>
            <p:ph sz="quarter" idx="1"/>
          </p:nvPr>
        </p:nvSpPr>
        <p:spPr>
          <a:xfrm>
            <a:off x="301752" y="1527048"/>
            <a:ext cx="8503920" cy="4926288"/>
          </a:xfrm>
        </p:spPr>
        <p:txBody>
          <a:bodyPr>
            <a:normAutofit/>
          </a:bodyPr>
          <a:lstStyle/>
          <a:p>
            <a:r>
              <a:rPr lang="en-US" sz="2800" dirty="0" smtClean="0"/>
              <a:t>It does not fit into the FF model for 2 reasons:</a:t>
            </a:r>
          </a:p>
          <a:p>
            <a:pPr lvl="1"/>
            <a:r>
              <a:rPr lang="en-US" sz="2400" dirty="0" smtClean="0"/>
              <a:t>FF uses simpler contextual conditions (permitting and forbidding).</a:t>
            </a:r>
            <a:endParaRPr lang="en-US" sz="2400" dirty="0"/>
          </a:p>
          <a:p>
            <a:pPr marL="536575" lvl="1" indent="0">
              <a:buNone/>
            </a:pPr>
            <a:r>
              <a:rPr lang="en-US" sz="2000" dirty="0" smtClean="0"/>
              <a:t>By replacing them with a regular contextual check, spiking rules then can be trivially simulated.</a:t>
            </a:r>
            <a:endParaRPr lang="en-US" sz="2400" dirty="0" smtClean="0"/>
          </a:p>
          <a:p>
            <a:pPr lvl="1"/>
            <a:r>
              <a:rPr lang="en-US" sz="2400" dirty="0" smtClean="0"/>
              <a:t>The functioning of spiking is done in a transducer manner (consuming input and producing output, maybe simultaneously). </a:t>
            </a:r>
          </a:p>
          <a:p>
            <a:pPr marL="536575" lvl="1" indent="0">
              <a:buNone/>
            </a:pPr>
            <a:r>
              <a:rPr lang="en-US" sz="2000" dirty="0" smtClean="0"/>
              <a:t>This needs additional adaptation to FF (which can be relatively simply done, but would unnecessarily complicate all other definitions and constructions). </a:t>
            </a:r>
            <a:endParaRPr lang="en-US" sz="2000" dirty="0"/>
          </a:p>
        </p:txBody>
      </p:sp>
    </p:spTree>
    <p:extLst>
      <p:ext uri="{BB962C8B-B14F-4D97-AF65-F5344CB8AC3E}">
        <p14:creationId xmlns:p14="http://schemas.microsoft.com/office/powerpoint/2010/main" val="3712946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Multiset rewriting</a:t>
            </a:r>
            <a:endParaRPr lang="en-US" dirty="0"/>
          </a:p>
        </p:txBody>
      </p:sp>
      <p:sp>
        <p:nvSpPr>
          <p:cNvPr id="3" name="Espace réservé du contenu 2"/>
          <p:cNvSpPr>
            <a:spLocks noGrp="1"/>
          </p:cNvSpPr>
          <p:nvPr>
            <p:ph sz="quarter" idx="1"/>
          </p:nvPr>
        </p:nvSpPr>
        <p:spPr/>
        <p:txBody>
          <a:bodyPr/>
          <a:lstStyle/>
          <a:p>
            <a:r>
              <a:rPr lang="en-US" dirty="0" smtClean="0"/>
              <a:t>While in the case of structured objects several encodings are possible, there is only one possibility for number-based models. </a:t>
            </a:r>
          </a:p>
          <a:p>
            <a:r>
              <a:rPr lang="en-US" dirty="0" smtClean="0"/>
              <a:t>Hence, all of them are the same, the underlying operation makes only the difference for the </a:t>
            </a:r>
            <a:r>
              <a:rPr lang="en-US" dirty="0" err="1" smtClean="0"/>
              <a:t>descriptional</a:t>
            </a:r>
            <a:r>
              <a:rPr lang="en-US" dirty="0" smtClean="0"/>
              <a:t> complexity.</a:t>
            </a:r>
          </a:p>
          <a:p>
            <a:r>
              <a:rPr lang="en-US" dirty="0" smtClean="0"/>
              <a:t>We will use the term </a:t>
            </a:r>
            <a:r>
              <a:rPr lang="en-US" i="1" dirty="0" smtClean="0"/>
              <a:t>multiset rewriting</a:t>
            </a:r>
            <a:r>
              <a:rPr lang="en-US" dirty="0" smtClean="0"/>
              <a:t>.</a:t>
            </a:r>
            <a:endParaRPr lang="en-US" dirty="0"/>
          </a:p>
        </p:txBody>
      </p:sp>
    </p:spTree>
    <p:extLst>
      <p:ext uri="{BB962C8B-B14F-4D97-AF65-F5344CB8AC3E}">
        <p14:creationId xmlns:p14="http://schemas.microsoft.com/office/powerpoint/2010/main" val="180726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323528" y="2708920"/>
            <a:ext cx="8534400" cy="758952"/>
          </a:xfrm>
          <a:prstGeom prst="rect">
            <a:avLst/>
          </a:prstGeom>
          <a:ln/>
        </p:spPr>
        <p:style>
          <a:lnRef idx="1">
            <a:schemeClr val="accent3"/>
          </a:lnRef>
          <a:fillRef idx="3">
            <a:schemeClr val="accent3"/>
          </a:fillRef>
          <a:effectRef idx="2">
            <a:schemeClr val="accent3"/>
          </a:effectRef>
          <a:fontRef idx="minor">
            <a:schemeClr val="lt1"/>
          </a:fontRef>
        </p:style>
        <p:txBody>
          <a:bodyPr vert="horz" anchor="b">
            <a:noAutofit/>
          </a:bodyPr>
          <a:lstStyle>
            <a:lvl1pPr algn="ctr" rtl="0" eaLnBrk="1" latinLnBrk="0" hangingPunct="1">
              <a:spcBef>
                <a:spcPct val="0"/>
              </a:spcBef>
              <a:buNone/>
              <a:defRPr kumimoji="0" sz="3300" kern="1200">
                <a:solidFill>
                  <a:schemeClr val="accent3">
                    <a:shade val="75000"/>
                  </a:schemeClr>
                </a:solidFill>
                <a:latin typeface="+mj-lt"/>
                <a:ea typeface="+mj-ea"/>
                <a:cs typeface="+mj-cs"/>
              </a:defRPr>
            </a:lvl1pPr>
          </a:lstStyle>
          <a:p>
            <a:r>
              <a:rPr lang="en-US" sz="4800" dirty="0" err="1" smtClean="0">
                <a:solidFill>
                  <a:schemeClr val="bg1"/>
                </a:solidFill>
              </a:rPr>
              <a:t>Bisimulation</a:t>
            </a:r>
            <a:endParaRPr lang="fr-FR" sz="4800" dirty="0">
              <a:solidFill>
                <a:schemeClr val="bg1"/>
              </a:solidFill>
            </a:endParaRPr>
          </a:p>
        </p:txBody>
      </p:sp>
    </p:spTree>
    <p:extLst>
      <p:ext uri="{BB962C8B-B14F-4D97-AF65-F5344CB8AC3E}">
        <p14:creationId xmlns:p14="http://schemas.microsoft.com/office/powerpoint/2010/main" val="414387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P colonies</a:t>
            </a:r>
            <a:endParaRPr lang="fr-FR" dirty="0"/>
          </a:p>
        </p:txBody>
      </p:sp>
      <p:sp>
        <p:nvSpPr>
          <p:cNvPr id="4" name="Rectangle à coins arrondis 3"/>
          <p:cNvSpPr/>
          <p:nvPr/>
        </p:nvSpPr>
        <p:spPr>
          <a:xfrm>
            <a:off x="539552" y="1772816"/>
            <a:ext cx="1368152" cy="10441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a:t>
            </a:r>
            <a:r>
              <a:rPr lang="en-US" dirty="0" err="1" smtClean="0">
                <a:sym typeface="Wingdings" pitchFamily="2" charset="2"/>
              </a:rPr>
              <a:t></a:t>
            </a:r>
            <a:r>
              <a:rPr lang="en-US" dirty="0" err="1" smtClean="0"/>
              <a:t>b</a:t>
            </a:r>
            <a:r>
              <a:rPr lang="en-US" dirty="0" smtClean="0"/>
              <a:t/>
            </a:r>
            <a:br>
              <a:rPr lang="en-US" dirty="0" smtClean="0"/>
            </a:br>
            <a:r>
              <a:rPr lang="en-US" dirty="0" err="1" smtClean="0"/>
              <a:t>a</a:t>
            </a:r>
            <a:r>
              <a:rPr lang="en-US" dirty="0" err="1" smtClean="0">
                <a:sym typeface="Wingdings" pitchFamily="2" charset="2"/>
              </a:rPr>
              <a:t>b</a:t>
            </a:r>
            <a:endParaRPr lang="en-US" dirty="0" smtClean="0">
              <a:sym typeface="Wingdings" pitchFamily="2" charset="2"/>
            </a:endParaRPr>
          </a:p>
        </p:txBody>
      </p:sp>
      <p:sp>
        <p:nvSpPr>
          <p:cNvPr id="5" name="Rectangle à coins arrondis 4"/>
          <p:cNvSpPr/>
          <p:nvPr/>
        </p:nvSpPr>
        <p:spPr>
          <a:xfrm>
            <a:off x="539552" y="3609020"/>
            <a:ext cx="1368152"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à coins arrondis 5"/>
          <p:cNvSpPr/>
          <p:nvPr/>
        </p:nvSpPr>
        <p:spPr>
          <a:xfrm>
            <a:off x="2766343" y="2816932"/>
            <a:ext cx="1368152"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r>
              <a:rPr lang="en-US" baseline="-25000" dirty="0" smtClean="0"/>
              <a:t>1</a:t>
            </a:r>
            <a:r>
              <a:rPr lang="en-US" dirty="0" smtClean="0"/>
              <a:t>…</a:t>
            </a:r>
            <a:r>
              <a:rPr lang="en-US" dirty="0" err="1" smtClean="0"/>
              <a:t>a</a:t>
            </a:r>
            <a:r>
              <a:rPr lang="en-US" baseline="-25000" dirty="0" err="1" smtClean="0"/>
              <a:t>k</a:t>
            </a:r>
            <a:endParaRPr lang="fr-FR" baseline="-25000" dirty="0"/>
          </a:p>
        </p:txBody>
      </p:sp>
      <p:sp>
        <p:nvSpPr>
          <p:cNvPr id="8" name="Rectangle à coins arrondis 7"/>
          <p:cNvSpPr/>
          <p:nvPr/>
        </p:nvSpPr>
        <p:spPr>
          <a:xfrm>
            <a:off x="323528" y="1628800"/>
            <a:ext cx="3960440" cy="3168352"/>
          </a:xfrm>
          <a:prstGeom prst="roundRect">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p:nvSpPr>
        <p:spPr>
          <a:xfrm>
            <a:off x="2286725" y="1938027"/>
            <a:ext cx="479618" cy="461665"/>
          </a:xfrm>
          <a:prstGeom prst="rect">
            <a:avLst/>
          </a:prstGeom>
          <a:noFill/>
        </p:spPr>
        <p:txBody>
          <a:bodyPr wrap="none" rtlCol="0">
            <a:spAutoFit/>
          </a:bodyPr>
          <a:lstStyle/>
          <a:p>
            <a:r>
              <a:rPr lang="en-US" sz="2400" dirty="0" smtClean="0"/>
              <a:t>e</a:t>
            </a:r>
            <a:r>
              <a:rPr lang="en-US" sz="2400" baseline="30000" dirty="0" smtClean="0">
                <a:sym typeface="Symbol"/>
              </a:rPr>
              <a:t></a:t>
            </a:r>
            <a:endParaRPr lang="fr-FR" sz="2400" baseline="30000" dirty="0"/>
          </a:p>
        </p:txBody>
      </p:sp>
      <p:sp>
        <p:nvSpPr>
          <p:cNvPr id="10" name="ZoneTexte 9"/>
          <p:cNvSpPr txBox="1"/>
          <p:nvPr/>
        </p:nvSpPr>
        <p:spPr>
          <a:xfrm>
            <a:off x="811865" y="3212976"/>
            <a:ext cx="880369" cy="369332"/>
          </a:xfrm>
          <a:prstGeom prst="rect">
            <a:avLst/>
          </a:prstGeom>
          <a:noFill/>
        </p:spPr>
        <p:txBody>
          <a:bodyPr wrap="none" rtlCol="0">
            <a:spAutoFit/>
          </a:bodyPr>
          <a:lstStyle/>
          <a:p>
            <a:r>
              <a:rPr lang="en-US" dirty="0" smtClean="0"/>
              <a:t>p</a:t>
            </a:r>
            <a:r>
              <a:rPr lang="en-US" baseline="-25000" dirty="0" smtClean="0"/>
              <a:t>1</a:t>
            </a:r>
            <a:r>
              <a:rPr lang="en-US" dirty="0" smtClean="0"/>
              <a:t>…</a:t>
            </a:r>
            <a:r>
              <a:rPr lang="en-US" dirty="0" err="1" smtClean="0"/>
              <a:t>p</a:t>
            </a:r>
            <a:r>
              <a:rPr lang="en-US" baseline="-25000" dirty="0" err="1" smtClean="0"/>
              <a:t>mi</a:t>
            </a:r>
            <a:endParaRPr lang="fr-FR" baseline="-25000" dirty="0"/>
          </a:p>
        </p:txBody>
      </p:sp>
      <p:sp>
        <p:nvSpPr>
          <p:cNvPr id="11" name="ZoneTexte 10"/>
          <p:cNvSpPr txBox="1"/>
          <p:nvPr/>
        </p:nvSpPr>
        <p:spPr>
          <a:xfrm>
            <a:off x="5076056" y="1868387"/>
            <a:ext cx="3986989" cy="4739759"/>
          </a:xfrm>
          <a:prstGeom prst="rect">
            <a:avLst/>
          </a:prstGeom>
          <a:noFill/>
        </p:spPr>
        <p:txBody>
          <a:bodyPr wrap="none" rtlCol="0">
            <a:spAutoFit/>
          </a:bodyPr>
          <a:lstStyle/>
          <a:p>
            <a:pPr marL="285750" indent="-285750">
              <a:spcBef>
                <a:spcPts val="600"/>
              </a:spcBef>
              <a:buFont typeface="Arial" pitchFamily="34" charset="0"/>
              <a:buChar char="•"/>
            </a:pPr>
            <a:r>
              <a:rPr lang="en-US" dirty="0" smtClean="0"/>
              <a:t>n agents (cells).</a:t>
            </a:r>
          </a:p>
          <a:p>
            <a:pPr marL="285750" indent="-285750">
              <a:spcBef>
                <a:spcPts val="600"/>
              </a:spcBef>
              <a:buFont typeface="Arial" pitchFamily="34" charset="0"/>
              <a:buChar char="•"/>
            </a:pPr>
            <a:r>
              <a:rPr lang="en-US" dirty="0" smtClean="0"/>
              <a:t>Each agent contains k symbols.</a:t>
            </a:r>
          </a:p>
          <a:p>
            <a:pPr marL="285750" indent="-285750">
              <a:spcBef>
                <a:spcPts val="600"/>
              </a:spcBef>
              <a:buFont typeface="Arial" pitchFamily="34" charset="0"/>
              <a:buChar char="•"/>
            </a:pPr>
            <a:r>
              <a:rPr lang="en-US" dirty="0" smtClean="0"/>
              <a:t>The environment contains </a:t>
            </a:r>
            <a:r>
              <a:rPr lang="en-US" dirty="0"/>
              <a:t>e</a:t>
            </a:r>
            <a:r>
              <a:rPr lang="en-US" baseline="30000" dirty="0" smtClean="0">
                <a:sym typeface="Symbol"/>
              </a:rPr>
              <a:t></a:t>
            </a:r>
            <a:r>
              <a:rPr lang="en-US" dirty="0" smtClean="0">
                <a:sym typeface="Symbol"/>
              </a:rPr>
              <a:t>.</a:t>
            </a:r>
          </a:p>
          <a:p>
            <a:pPr marL="285750" indent="-285750">
              <a:spcBef>
                <a:spcPts val="600"/>
              </a:spcBef>
              <a:buFont typeface="Arial" pitchFamily="34" charset="0"/>
              <a:buChar char="•"/>
            </a:pPr>
            <a:r>
              <a:rPr lang="en-US" dirty="0" smtClean="0">
                <a:sym typeface="Symbol"/>
              </a:rPr>
              <a:t>Rules are either point mutations,</a:t>
            </a:r>
            <a:br>
              <a:rPr lang="en-US" dirty="0" smtClean="0">
                <a:sym typeface="Symbol"/>
              </a:rPr>
            </a:br>
            <a:r>
              <a:rPr lang="en-US" dirty="0" smtClean="0">
                <a:sym typeface="Symbol"/>
              </a:rPr>
              <a:t>or exchange with environment.</a:t>
            </a:r>
          </a:p>
          <a:p>
            <a:pPr marL="285750" indent="-285750">
              <a:spcBef>
                <a:spcPts val="600"/>
              </a:spcBef>
              <a:buFont typeface="Arial" pitchFamily="34" charset="0"/>
              <a:buChar char="•"/>
            </a:pPr>
            <a:r>
              <a:rPr lang="en-US" dirty="0" smtClean="0"/>
              <a:t>A program is a group of k rules.</a:t>
            </a:r>
          </a:p>
          <a:p>
            <a:pPr marL="285750" indent="-285750">
              <a:spcBef>
                <a:spcPts val="600"/>
              </a:spcBef>
              <a:buFont typeface="Arial" pitchFamily="34" charset="0"/>
              <a:buChar char="•"/>
            </a:pPr>
            <a:r>
              <a:rPr lang="en-US" dirty="0" smtClean="0"/>
              <a:t>When a program is applied, all</a:t>
            </a:r>
            <a:br>
              <a:rPr lang="en-US" dirty="0" smtClean="0"/>
            </a:br>
            <a:r>
              <a:rPr lang="en-US" dirty="0" smtClean="0"/>
              <a:t>its rules are applied.</a:t>
            </a:r>
          </a:p>
          <a:p>
            <a:pPr marL="285750" indent="-285750">
              <a:spcBef>
                <a:spcPts val="600"/>
              </a:spcBef>
              <a:buFont typeface="Arial" pitchFamily="34" charset="0"/>
              <a:buChar char="•"/>
            </a:pPr>
            <a:r>
              <a:rPr lang="en-US" dirty="0" smtClean="0"/>
              <a:t>Each agent </a:t>
            </a:r>
            <a:r>
              <a:rPr lang="en-US" dirty="0" err="1" smtClean="0"/>
              <a:t>i</a:t>
            </a:r>
            <a:r>
              <a:rPr lang="en-US" dirty="0" smtClean="0"/>
              <a:t> has m</a:t>
            </a:r>
            <a:r>
              <a:rPr lang="en-US" baseline="-25000" dirty="0" smtClean="0"/>
              <a:t>i </a:t>
            </a:r>
            <a:r>
              <a:rPr lang="en-US" dirty="0" smtClean="0"/>
              <a:t>programs.</a:t>
            </a:r>
          </a:p>
          <a:p>
            <a:pPr marL="285750" indent="-285750">
              <a:spcBef>
                <a:spcPts val="600"/>
              </a:spcBef>
              <a:buFont typeface="Arial" pitchFamily="34" charset="0"/>
              <a:buChar char="•"/>
            </a:pPr>
            <a:r>
              <a:rPr lang="en-US" dirty="0" smtClean="0"/>
              <a:t>Mode (at the level of cells): </a:t>
            </a:r>
          </a:p>
          <a:p>
            <a:pPr marL="742950" lvl="1" indent="-285750">
              <a:spcBef>
                <a:spcPts val="600"/>
              </a:spcBef>
              <a:buFont typeface="Arial" pitchFamily="34" charset="0"/>
              <a:buChar char="•"/>
            </a:pPr>
            <a:r>
              <a:rPr lang="en-US" dirty="0" smtClean="0"/>
              <a:t>Maximal parallelism</a:t>
            </a:r>
          </a:p>
          <a:p>
            <a:pPr marL="742950" lvl="1" indent="-285750">
              <a:spcBef>
                <a:spcPts val="600"/>
              </a:spcBef>
              <a:buFont typeface="Arial" pitchFamily="34" charset="0"/>
              <a:buChar char="•"/>
            </a:pPr>
            <a:r>
              <a:rPr lang="en-US" dirty="0" smtClean="0"/>
              <a:t>Sequential</a:t>
            </a:r>
          </a:p>
          <a:p>
            <a:pPr marL="285750" indent="-285750">
              <a:spcBef>
                <a:spcPts val="600"/>
              </a:spcBef>
              <a:buFont typeface="Arial" pitchFamily="34" charset="0"/>
              <a:buChar char="•"/>
            </a:pPr>
            <a:r>
              <a:rPr lang="en-US" dirty="0" smtClean="0"/>
              <a:t>Result: number of symbols f in the</a:t>
            </a:r>
            <a:br>
              <a:rPr lang="en-US" dirty="0" smtClean="0"/>
            </a:br>
            <a:r>
              <a:rPr lang="en-US" dirty="0" smtClean="0"/>
              <a:t>environment.</a:t>
            </a:r>
            <a:endParaRPr lang="fr-FR" dirty="0"/>
          </a:p>
        </p:txBody>
      </p:sp>
      <p:grpSp>
        <p:nvGrpSpPr>
          <p:cNvPr id="3" name="Groupe 2"/>
          <p:cNvGrpSpPr/>
          <p:nvPr/>
        </p:nvGrpSpPr>
        <p:grpSpPr>
          <a:xfrm>
            <a:off x="323528" y="1628800"/>
            <a:ext cx="3960440" cy="3168352"/>
            <a:chOff x="323528" y="1988840"/>
            <a:chExt cx="3960440" cy="3168352"/>
          </a:xfrm>
        </p:grpSpPr>
        <p:sp>
          <p:nvSpPr>
            <p:cNvPr id="12" name="Rectangle à coins arrondis 11"/>
            <p:cNvSpPr/>
            <p:nvPr/>
          </p:nvSpPr>
          <p:spPr>
            <a:xfrm>
              <a:off x="539552" y="2132856"/>
              <a:ext cx="1368152" cy="10441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smtClean="0">
                <a:sym typeface="Wingdings" pitchFamily="2" charset="2"/>
              </a:endParaRPr>
            </a:p>
          </p:txBody>
        </p:sp>
        <p:sp>
          <p:nvSpPr>
            <p:cNvPr id="13" name="Rectangle à coins arrondis 12"/>
            <p:cNvSpPr/>
            <p:nvPr/>
          </p:nvSpPr>
          <p:spPr>
            <a:xfrm>
              <a:off x="539552" y="3969060"/>
              <a:ext cx="1368152"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a:t>
              </a:r>
              <a:r>
                <a:rPr lang="en-US" sz="1400" baseline="-25000" dirty="0" smtClean="0"/>
                <a:t>21</a:t>
              </a:r>
              <a:r>
                <a:rPr lang="en-US" sz="1400" dirty="0" smtClean="0"/>
                <a:t>:b</a:t>
              </a:r>
              <a:r>
                <a:rPr lang="en-US" sz="1400" dirty="0" smtClean="0">
                  <a:sym typeface="Wingdings" pitchFamily="2" charset="2"/>
                </a:rPr>
                <a:t>e, </a:t>
              </a:r>
              <a:r>
                <a:rPr lang="en-US" sz="1400" dirty="0" err="1" smtClean="0">
                  <a:sym typeface="Wingdings" pitchFamily="2" charset="2"/>
                </a:rPr>
                <a:t>eb</a:t>
              </a:r>
              <a:endParaRPr lang="en-US" sz="1400" dirty="0" smtClean="0"/>
            </a:p>
            <a:p>
              <a:pPr algn="ctr"/>
              <a:r>
                <a:rPr lang="en-US" sz="1400" dirty="0" smtClean="0"/>
                <a:t>be</a:t>
              </a:r>
              <a:endParaRPr lang="fr-FR" sz="1400" dirty="0"/>
            </a:p>
          </p:txBody>
        </p:sp>
        <p:sp>
          <p:nvSpPr>
            <p:cNvPr id="14" name="Rectangle à coins arrondis 13"/>
            <p:cNvSpPr/>
            <p:nvPr/>
          </p:nvSpPr>
          <p:spPr>
            <a:xfrm>
              <a:off x="2699792" y="3176972"/>
              <a:ext cx="1517625" cy="890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a:t>
              </a:r>
              <a:r>
                <a:rPr lang="en-US" sz="1400" baseline="-25000" dirty="0" smtClean="0"/>
                <a:t>31</a:t>
              </a:r>
              <a:r>
                <a:rPr lang="en-US" sz="1400" dirty="0" smtClean="0"/>
                <a:t>:e</a:t>
              </a:r>
              <a:r>
                <a:rPr lang="en-US" sz="1400" dirty="0" smtClean="0">
                  <a:sym typeface="Wingdings" pitchFamily="2" charset="2"/>
                </a:rPr>
                <a:t>a, </a:t>
              </a:r>
              <a:r>
                <a:rPr lang="en-US" sz="1400" dirty="0" err="1" smtClean="0">
                  <a:sym typeface="Wingdings" pitchFamily="2" charset="2"/>
                </a:rPr>
                <a:t>eb</a:t>
              </a:r>
              <a:endParaRPr lang="en-US" sz="1400" dirty="0" smtClean="0">
                <a:sym typeface="Wingdings" pitchFamily="2" charset="2"/>
              </a:endParaRPr>
            </a:p>
            <a:p>
              <a:pPr algn="ctr"/>
              <a:r>
                <a:rPr lang="en-US" sz="1400" dirty="0" smtClean="0"/>
                <a:t>p</a:t>
              </a:r>
              <a:r>
                <a:rPr lang="en-US" sz="1400" baseline="-25000" dirty="0" smtClean="0"/>
                <a:t>32</a:t>
              </a:r>
              <a:r>
                <a:rPr lang="en-US" sz="1400" dirty="0" smtClean="0"/>
                <a:t>:b</a:t>
              </a:r>
              <a:r>
                <a:rPr lang="en-US" sz="1400" dirty="0" smtClean="0">
                  <a:sym typeface="Wingdings" pitchFamily="2" charset="2"/>
                </a:rPr>
                <a:t>f, </a:t>
              </a:r>
              <a:r>
                <a:rPr lang="en-US" sz="1400" dirty="0" err="1" smtClean="0">
                  <a:sym typeface="Wingdings" pitchFamily="2" charset="2"/>
                </a:rPr>
                <a:t>ab</a:t>
              </a:r>
              <a:endParaRPr lang="en-US" sz="1400" dirty="0" smtClean="0">
                <a:sym typeface="Wingdings" pitchFamily="2" charset="2"/>
              </a:endParaRPr>
            </a:p>
            <a:p>
              <a:pPr algn="ctr"/>
              <a:r>
                <a:rPr lang="en-US" sz="1400" dirty="0" smtClean="0"/>
                <a:t>p</a:t>
              </a:r>
              <a:r>
                <a:rPr lang="en-US" sz="1400" baseline="-25000" dirty="0" smtClean="0"/>
                <a:t>33</a:t>
              </a:r>
              <a:r>
                <a:rPr lang="en-US" sz="1400" dirty="0" smtClean="0"/>
                <a:t>:f</a:t>
              </a:r>
              <a:r>
                <a:rPr lang="en-US" sz="1400" dirty="0" smtClean="0">
                  <a:sym typeface="Wingdings" pitchFamily="2" charset="2"/>
                </a:rPr>
                <a:t>a, </a:t>
              </a:r>
              <a:r>
                <a:rPr lang="en-US" sz="1400" dirty="0" err="1" smtClean="0">
                  <a:sym typeface="Wingdings" pitchFamily="2" charset="2"/>
                </a:rPr>
                <a:t>bb</a:t>
              </a:r>
              <a:r>
                <a:rPr lang="en-US" sz="1400" dirty="0" smtClean="0"/>
                <a:t/>
              </a:r>
              <a:br>
                <a:rPr lang="en-US" sz="1400" dirty="0" smtClean="0"/>
              </a:br>
              <a:r>
                <a:rPr lang="en-US" sz="1400" dirty="0" err="1" smtClean="0"/>
                <a:t>ee</a:t>
              </a:r>
              <a:endParaRPr lang="fr-FR" sz="1400" baseline="-25000" dirty="0"/>
            </a:p>
          </p:txBody>
        </p:sp>
        <p:sp>
          <p:nvSpPr>
            <p:cNvPr id="15" name="Rectangle à coins arrondis 14"/>
            <p:cNvSpPr/>
            <p:nvPr/>
          </p:nvSpPr>
          <p:spPr>
            <a:xfrm>
              <a:off x="323528" y="1988840"/>
              <a:ext cx="3960440" cy="3168352"/>
            </a:xfrm>
            <a:prstGeom prst="roundRect">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p:cNvSpPr txBox="1"/>
            <p:nvPr/>
          </p:nvSpPr>
          <p:spPr>
            <a:xfrm>
              <a:off x="2286725" y="2298067"/>
              <a:ext cx="479618" cy="461665"/>
            </a:xfrm>
            <a:prstGeom prst="rect">
              <a:avLst/>
            </a:prstGeom>
            <a:noFill/>
          </p:spPr>
          <p:txBody>
            <a:bodyPr wrap="none" rtlCol="0">
              <a:spAutoFit/>
            </a:bodyPr>
            <a:lstStyle/>
            <a:p>
              <a:r>
                <a:rPr lang="en-US" sz="2400" dirty="0" smtClean="0"/>
                <a:t>e</a:t>
              </a:r>
              <a:r>
                <a:rPr lang="en-US" sz="2400" baseline="30000" dirty="0" smtClean="0">
                  <a:sym typeface="Symbol"/>
                </a:rPr>
                <a:t></a:t>
              </a:r>
              <a:endParaRPr lang="fr-FR" sz="2400" baseline="30000" dirty="0"/>
            </a:p>
          </p:txBody>
        </p:sp>
        <p:sp>
          <p:nvSpPr>
            <p:cNvPr id="17" name="ZoneTexte 16"/>
            <p:cNvSpPr txBox="1"/>
            <p:nvPr/>
          </p:nvSpPr>
          <p:spPr>
            <a:xfrm>
              <a:off x="610554" y="2114272"/>
              <a:ext cx="1314784" cy="738664"/>
            </a:xfrm>
            <a:prstGeom prst="rect">
              <a:avLst/>
            </a:prstGeom>
            <a:noFill/>
          </p:spPr>
          <p:txBody>
            <a:bodyPr wrap="none" rtlCol="0">
              <a:spAutoFit/>
            </a:bodyPr>
            <a:lstStyle/>
            <a:p>
              <a:r>
                <a:rPr lang="en-US" sz="1400" dirty="0" smtClean="0">
                  <a:solidFill>
                    <a:schemeClr val="bg1"/>
                  </a:solidFill>
                </a:rPr>
                <a:t>p</a:t>
              </a:r>
              <a:r>
                <a:rPr lang="en-US" sz="1400" baseline="-25000" dirty="0" smtClean="0">
                  <a:solidFill>
                    <a:schemeClr val="bg1"/>
                  </a:solidFill>
                </a:rPr>
                <a:t>11</a:t>
              </a:r>
              <a:r>
                <a:rPr lang="en-US" sz="1400" dirty="0" smtClean="0">
                  <a:solidFill>
                    <a:schemeClr val="bg1"/>
                  </a:solidFill>
                </a:rPr>
                <a:t>: </a:t>
              </a:r>
              <a:r>
                <a:rPr lang="en-US" sz="1400" dirty="0" err="1" smtClean="0">
                  <a:solidFill>
                    <a:schemeClr val="bg1"/>
                  </a:solidFill>
                </a:rPr>
                <a:t>a</a:t>
              </a:r>
              <a:r>
                <a:rPr lang="en-US" sz="1400" dirty="0" err="1" smtClean="0">
                  <a:solidFill>
                    <a:schemeClr val="bg1"/>
                  </a:solidFill>
                  <a:sym typeface="Wingdings" pitchFamily="2" charset="2"/>
                </a:rPr>
                <a:t>b</a:t>
              </a:r>
              <a:r>
                <a:rPr lang="en-US" sz="1400" dirty="0" smtClean="0">
                  <a:solidFill>
                    <a:schemeClr val="bg1"/>
                  </a:solidFill>
                  <a:sym typeface="Wingdings" pitchFamily="2" charset="2"/>
                </a:rPr>
                <a:t>, </a:t>
              </a:r>
              <a:r>
                <a:rPr lang="en-US" sz="1400" dirty="0" err="1" smtClean="0">
                  <a:solidFill>
                    <a:schemeClr val="bg1"/>
                  </a:solidFill>
                  <a:sym typeface="Wingdings" pitchFamily="2" charset="2"/>
                </a:rPr>
                <a:t>ae</a:t>
              </a:r>
              <a:endParaRPr lang="en-US" sz="1400" dirty="0" smtClean="0">
                <a:solidFill>
                  <a:schemeClr val="bg1"/>
                </a:solidFill>
                <a:sym typeface="Wingdings" pitchFamily="2" charset="2"/>
              </a:endParaRPr>
            </a:p>
            <a:p>
              <a:r>
                <a:rPr lang="en-US" sz="1400" dirty="0" smtClean="0">
                  <a:solidFill>
                    <a:schemeClr val="bg1"/>
                  </a:solidFill>
                  <a:sym typeface="Wingdings" pitchFamily="2" charset="2"/>
                </a:rPr>
                <a:t>p</a:t>
              </a:r>
              <a:r>
                <a:rPr lang="en-US" sz="1400" baseline="-25000" dirty="0" smtClean="0">
                  <a:solidFill>
                    <a:schemeClr val="bg1"/>
                  </a:solidFill>
                  <a:sym typeface="Wingdings" pitchFamily="2" charset="2"/>
                </a:rPr>
                <a:t>12</a:t>
              </a:r>
              <a:r>
                <a:rPr lang="en-US" sz="1400" dirty="0" smtClean="0">
                  <a:solidFill>
                    <a:schemeClr val="bg1"/>
                  </a:solidFill>
                  <a:sym typeface="Wingdings" pitchFamily="2" charset="2"/>
                </a:rPr>
                <a:t>: </a:t>
              </a:r>
              <a:r>
                <a:rPr lang="en-US" sz="1400" dirty="0" err="1" smtClean="0">
                  <a:solidFill>
                    <a:schemeClr val="bg1"/>
                  </a:solidFill>
                  <a:sym typeface="Wingdings" pitchFamily="2" charset="2"/>
                </a:rPr>
                <a:t>ac</a:t>
              </a:r>
              <a:r>
                <a:rPr lang="en-US" sz="1400" dirty="0" smtClean="0">
                  <a:solidFill>
                    <a:schemeClr val="bg1"/>
                  </a:solidFill>
                  <a:sym typeface="Wingdings" pitchFamily="2" charset="2"/>
                </a:rPr>
                <a:t>, </a:t>
              </a:r>
              <a:r>
                <a:rPr lang="en-US" sz="1400" dirty="0" err="1" smtClean="0">
                  <a:solidFill>
                    <a:schemeClr val="bg1"/>
                  </a:solidFill>
                  <a:sym typeface="Wingdings" pitchFamily="2" charset="2"/>
                </a:rPr>
                <a:t>ae</a:t>
              </a:r>
              <a:endParaRPr lang="en-US" sz="1400" dirty="0" smtClean="0">
                <a:solidFill>
                  <a:schemeClr val="bg1"/>
                </a:solidFill>
                <a:sym typeface="Wingdings" pitchFamily="2" charset="2"/>
              </a:endParaRPr>
            </a:p>
            <a:p>
              <a:r>
                <a:rPr lang="en-US" sz="1400" dirty="0" smtClean="0">
                  <a:solidFill>
                    <a:schemeClr val="bg1"/>
                  </a:solidFill>
                  <a:sym typeface="Wingdings" pitchFamily="2" charset="2"/>
                </a:rPr>
                <a:t>p</a:t>
              </a:r>
              <a:r>
                <a:rPr lang="en-US" sz="1400" baseline="-25000" dirty="0" smtClean="0">
                  <a:solidFill>
                    <a:schemeClr val="bg1"/>
                  </a:solidFill>
                  <a:sym typeface="Wingdings" pitchFamily="2" charset="2"/>
                </a:rPr>
                <a:t>13</a:t>
              </a:r>
              <a:r>
                <a:rPr lang="en-US" sz="1400" dirty="0" smtClean="0">
                  <a:solidFill>
                    <a:schemeClr val="bg1"/>
                  </a:solidFill>
                  <a:sym typeface="Wingdings" pitchFamily="2" charset="2"/>
                </a:rPr>
                <a:t>: </a:t>
              </a:r>
              <a:r>
                <a:rPr lang="en-US" sz="1400" dirty="0" err="1" smtClean="0">
                  <a:solidFill>
                    <a:schemeClr val="bg1"/>
                  </a:solidFill>
                  <a:sym typeface="Wingdings" pitchFamily="2" charset="2"/>
                </a:rPr>
                <a:t>ba</a:t>
              </a:r>
              <a:r>
                <a:rPr lang="en-US" sz="1400" dirty="0" smtClean="0">
                  <a:solidFill>
                    <a:schemeClr val="bg1"/>
                  </a:solidFill>
                  <a:sym typeface="Wingdings" pitchFamily="2" charset="2"/>
                </a:rPr>
                <a:t>, </a:t>
              </a:r>
              <a:r>
                <a:rPr lang="en-US" sz="1400" dirty="0" err="1" smtClean="0">
                  <a:solidFill>
                    <a:schemeClr val="bg1"/>
                  </a:solidFill>
                  <a:sym typeface="Wingdings" pitchFamily="2" charset="2"/>
                </a:rPr>
                <a:t>ea</a:t>
              </a:r>
              <a:endParaRPr lang="fr-FR" sz="1400" dirty="0">
                <a:solidFill>
                  <a:schemeClr val="bg1"/>
                </a:solidFill>
              </a:endParaRPr>
            </a:p>
          </p:txBody>
        </p:sp>
        <p:sp>
          <p:nvSpPr>
            <p:cNvPr id="18" name="ZoneTexte 17"/>
            <p:cNvSpPr txBox="1"/>
            <p:nvPr/>
          </p:nvSpPr>
          <p:spPr>
            <a:xfrm>
              <a:off x="1041527" y="2861422"/>
              <a:ext cx="364202" cy="307777"/>
            </a:xfrm>
            <a:prstGeom prst="rect">
              <a:avLst/>
            </a:prstGeom>
            <a:noFill/>
          </p:spPr>
          <p:txBody>
            <a:bodyPr wrap="none" rtlCol="0">
              <a:spAutoFit/>
            </a:bodyPr>
            <a:lstStyle/>
            <a:p>
              <a:r>
                <a:rPr lang="en-US" sz="1400" dirty="0" err="1" smtClean="0">
                  <a:solidFill>
                    <a:schemeClr val="bg1"/>
                  </a:solidFill>
                </a:rPr>
                <a:t>aa</a:t>
              </a:r>
              <a:endParaRPr lang="fr-FR" sz="1400" dirty="0">
                <a:solidFill>
                  <a:schemeClr val="bg1"/>
                </a:solidFill>
              </a:endParaRPr>
            </a:p>
          </p:txBody>
        </p:sp>
        <p:sp>
          <p:nvSpPr>
            <p:cNvPr id="19" name="ZoneTexte 18"/>
            <p:cNvSpPr txBox="1"/>
            <p:nvPr/>
          </p:nvSpPr>
          <p:spPr>
            <a:xfrm>
              <a:off x="683568" y="3203684"/>
              <a:ext cx="284052" cy="369332"/>
            </a:xfrm>
            <a:prstGeom prst="rect">
              <a:avLst/>
            </a:prstGeom>
            <a:noFill/>
          </p:spPr>
          <p:txBody>
            <a:bodyPr wrap="none" rtlCol="0">
              <a:spAutoFit/>
            </a:bodyPr>
            <a:lstStyle/>
            <a:p>
              <a:r>
                <a:rPr lang="en-US" dirty="0" smtClean="0"/>
                <a:t>1</a:t>
              </a:r>
              <a:endParaRPr lang="fr-FR" dirty="0"/>
            </a:p>
          </p:txBody>
        </p:sp>
        <p:sp>
          <p:nvSpPr>
            <p:cNvPr id="20" name="ZoneTexte 19"/>
            <p:cNvSpPr txBox="1"/>
            <p:nvPr/>
          </p:nvSpPr>
          <p:spPr>
            <a:xfrm>
              <a:off x="2892544" y="4005064"/>
              <a:ext cx="311304" cy="369332"/>
            </a:xfrm>
            <a:prstGeom prst="rect">
              <a:avLst/>
            </a:prstGeom>
            <a:noFill/>
          </p:spPr>
          <p:txBody>
            <a:bodyPr wrap="none" rtlCol="0">
              <a:spAutoFit/>
            </a:bodyPr>
            <a:lstStyle/>
            <a:p>
              <a:r>
                <a:rPr lang="en-US" dirty="0"/>
                <a:t>3</a:t>
              </a:r>
              <a:endParaRPr lang="fr-FR" dirty="0"/>
            </a:p>
          </p:txBody>
        </p:sp>
        <p:sp>
          <p:nvSpPr>
            <p:cNvPr id="21" name="ZoneTexte 20"/>
            <p:cNvSpPr txBox="1"/>
            <p:nvPr/>
          </p:nvSpPr>
          <p:spPr>
            <a:xfrm>
              <a:off x="683568" y="4787860"/>
              <a:ext cx="312906" cy="369332"/>
            </a:xfrm>
            <a:prstGeom prst="rect">
              <a:avLst/>
            </a:prstGeom>
            <a:noFill/>
          </p:spPr>
          <p:txBody>
            <a:bodyPr wrap="none" rtlCol="0">
              <a:spAutoFit/>
            </a:bodyPr>
            <a:lstStyle/>
            <a:p>
              <a:r>
                <a:rPr lang="en-US" dirty="0" smtClean="0"/>
                <a:t>2</a:t>
              </a:r>
              <a:endParaRPr lang="fr-FR" dirty="0"/>
            </a:p>
          </p:txBody>
        </p:sp>
      </p:grpSp>
    </p:spTree>
    <p:extLst>
      <p:ext uri="{BB962C8B-B14F-4D97-AF65-F5344CB8AC3E}">
        <p14:creationId xmlns:p14="http://schemas.microsoft.com/office/powerpoint/2010/main" val="385425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p:bldP spid="10" grpId="0"/>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P colonies: transforming to FF (1)</a:t>
            </a:r>
            <a:endParaRPr lang="fr-FR" dirty="0"/>
          </a:p>
        </p:txBody>
      </p:sp>
      <p:sp>
        <p:nvSpPr>
          <p:cNvPr id="4" name="Rectangle à coins arrondis 3"/>
          <p:cNvSpPr/>
          <p:nvPr/>
        </p:nvSpPr>
        <p:spPr>
          <a:xfrm>
            <a:off x="359532" y="1772816"/>
            <a:ext cx="1080120"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à coins arrondis 5"/>
          <p:cNvSpPr/>
          <p:nvPr/>
        </p:nvSpPr>
        <p:spPr>
          <a:xfrm>
            <a:off x="2699792" y="2609292"/>
            <a:ext cx="1080120"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à coins arrondis 6"/>
          <p:cNvSpPr/>
          <p:nvPr/>
        </p:nvSpPr>
        <p:spPr>
          <a:xfrm>
            <a:off x="323528" y="3429000"/>
            <a:ext cx="1080120"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p:cNvSpPr/>
          <p:nvPr/>
        </p:nvSpPr>
        <p:spPr>
          <a:xfrm>
            <a:off x="1547664" y="2537284"/>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p:nvSpPr>
        <p:spPr>
          <a:xfrm>
            <a:off x="4337900" y="1628800"/>
            <a:ext cx="4645824" cy="3970318"/>
          </a:xfrm>
          <a:prstGeom prst="rect">
            <a:avLst/>
          </a:prstGeom>
          <a:noFill/>
        </p:spPr>
        <p:txBody>
          <a:bodyPr wrap="none" rtlCol="0">
            <a:spAutoFit/>
          </a:bodyPr>
          <a:lstStyle/>
          <a:p>
            <a:r>
              <a:rPr lang="en-US" dirty="0" smtClean="0"/>
              <a:t>Rules: </a:t>
            </a:r>
          </a:p>
          <a:p>
            <a:pPr marL="285750" indent="-285750">
              <a:buFont typeface="Arial" pitchFamily="34" charset="0"/>
              <a:buChar char="•"/>
            </a:pPr>
            <a:r>
              <a:rPr lang="en-US" dirty="0" err="1" smtClean="0"/>
              <a:t>a</a:t>
            </a:r>
            <a:r>
              <a:rPr lang="en-US" dirty="0" err="1" smtClean="0">
                <a:sym typeface="Wingdings" pitchFamily="2" charset="2"/>
              </a:rPr>
              <a:t>b</a:t>
            </a:r>
            <a:r>
              <a:rPr lang="en-US" dirty="0" smtClean="0">
                <a:sym typeface="Wingdings" pitchFamily="2" charset="2"/>
              </a:rPr>
              <a:t> in </a:t>
            </a:r>
            <a:r>
              <a:rPr lang="en-US" dirty="0" err="1" smtClean="0">
                <a:sym typeface="Wingdings" pitchFamily="2" charset="2"/>
              </a:rPr>
              <a:t>p</a:t>
            </a:r>
            <a:r>
              <a:rPr lang="en-US" baseline="-25000" dirty="0" err="1" smtClean="0">
                <a:sym typeface="Wingdings" pitchFamily="2" charset="2"/>
              </a:rPr>
              <a:t>ij</a:t>
            </a:r>
            <a:r>
              <a:rPr lang="en-US" dirty="0" smtClean="0">
                <a:sym typeface="Wingdings" pitchFamily="2" charset="2"/>
              </a:rPr>
              <a:t> becomes</a:t>
            </a:r>
            <a:br>
              <a:rPr lang="en-US" dirty="0" smtClean="0">
                <a:sym typeface="Wingdings" pitchFamily="2" charset="2"/>
              </a:rPr>
            </a:br>
            <a:r>
              <a:rPr lang="en-US" dirty="0" err="1" smtClean="0">
                <a:sym typeface="Wingdings" pitchFamily="2" charset="2"/>
              </a:rPr>
              <a:t>r</a:t>
            </a:r>
            <a:r>
              <a:rPr lang="en-US" baseline="-25000" dirty="0" err="1" smtClean="0">
                <a:sym typeface="Wingdings" pitchFamily="2" charset="2"/>
              </a:rPr>
              <a:t>ij</a:t>
            </a:r>
            <a:r>
              <a:rPr lang="en-US" dirty="0" smtClean="0">
                <a:sym typeface="Wingdings" pitchFamily="2" charset="2"/>
              </a:rPr>
              <a:t>: (</a:t>
            </a:r>
            <a:r>
              <a:rPr lang="en-US" dirty="0" err="1">
                <a:sym typeface="Wingdings" pitchFamily="2" charset="2"/>
              </a:rPr>
              <a:t>i</a:t>
            </a:r>
            <a:r>
              <a:rPr lang="en-US" dirty="0" err="1" smtClean="0">
                <a:sym typeface="Wingdings" pitchFamily="2" charset="2"/>
              </a:rPr>
              <a:t>,a</a:t>
            </a:r>
            <a:r>
              <a:rPr lang="en-US" dirty="0" smtClean="0">
                <a:sym typeface="Wingdings" pitchFamily="2" charset="2"/>
              </a:rPr>
              <a:t>)(</a:t>
            </a:r>
            <a:r>
              <a:rPr lang="en-US" dirty="0" err="1">
                <a:sym typeface="Wingdings" pitchFamily="2" charset="2"/>
              </a:rPr>
              <a:t>i</a:t>
            </a:r>
            <a:r>
              <a:rPr lang="en-US" dirty="0" err="1" smtClean="0">
                <a:sym typeface="Wingdings" pitchFamily="2" charset="2"/>
              </a:rPr>
              <a:t>,b</a:t>
            </a:r>
            <a:r>
              <a:rPr lang="en-US" dirty="0" smtClean="0">
                <a:sym typeface="Wingdings" pitchFamily="2" charset="2"/>
              </a:rPr>
              <a:t>)</a:t>
            </a:r>
            <a:endParaRPr lang="en-US" dirty="0" smtClean="0"/>
          </a:p>
          <a:p>
            <a:pPr marL="285750" indent="-285750">
              <a:buFont typeface="Arial" pitchFamily="34" charset="0"/>
              <a:buChar char="•"/>
            </a:pPr>
            <a:r>
              <a:rPr lang="en-US" dirty="0" err="1" smtClean="0">
                <a:sym typeface="Wingdings" pitchFamily="2" charset="2"/>
              </a:rPr>
              <a:t>ab</a:t>
            </a:r>
            <a:r>
              <a:rPr lang="en-US" dirty="0" smtClean="0">
                <a:sym typeface="Wingdings" pitchFamily="2" charset="2"/>
              </a:rPr>
              <a:t> </a:t>
            </a:r>
            <a:r>
              <a:rPr lang="en-US" dirty="0">
                <a:sym typeface="Wingdings" pitchFamily="2" charset="2"/>
              </a:rPr>
              <a:t>in </a:t>
            </a:r>
            <a:r>
              <a:rPr lang="en-US" dirty="0" err="1">
                <a:sym typeface="Wingdings" pitchFamily="2" charset="2"/>
              </a:rPr>
              <a:t>p</a:t>
            </a:r>
            <a:r>
              <a:rPr lang="en-US" baseline="-25000" dirty="0" err="1">
                <a:sym typeface="Wingdings" pitchFamily="2" charset="2"/>
              </a:rPr>
              <a:t>ij</a:t>
            </a:r>
            <a:r>
              <a:rPr lang="en-US" dirty="0">
                <a:sym typeface="Wingdings" pitchFamily="2" charset="2"/>
              </a:rPr>
              <a:t> becomes</a:t>
            </a:r>
            <a:br>
              <a:rPr lang="en-US" dirty="0">
                <a:sym typeface="Wingdings" pitchFamily="2" charset="2"/>
              </a:rPr>
            </a:br>
            <a:r>
              <a:rPr lang="en-US" dirty="0" err="1">
                <a:sym typeface="Wingdings" pitchFamily="2" charset="2"/>
              </a:rPr>
              <a:t>r</a:t>
            </a:r>
            <a:r>
              <a:rPr lang="en-US" baseline="-25000" dirty="0" err="1">
                <a:sym typeface="Wingdings" pitchFamily="2" charset="2"/>
              </a:rPr>
              <a:t>ij</a:t>
            </a:r>
            <a:r>
              <a:rPr lang="en-US" dirty="0">
                <a:sym typeface="Wingdings" pitchFamily="2" charset="2"/>
              </a:rPr>
              <a:t>: (</a:t>
            </a:r>
            <a:r>
              <a:rPr lang="en-US" dirty="0" err="1">
                <a:sym typeface="Wingdings" pitchFamily="2" charset="2"/>
              </a:rPr>
              <a:t>i,a</a:t>
            </a:r>
            <a:r>
              <a:rPr lang="en-US" dirty="0" smtClean="0">
                <a:sym typeface="Wingdings" pitchFamily="2" charset="2"/>
              </a:rPr>
              <a:t>)(</a:t>
            </a:r>
            <a:r>
              <a:rPr lang="en-US" dirty="0">
                <a:sym typeface="Wingdings" pitchFamily="2" charset="2"/>
              </a:rPr>
              <a:t>0</a:t>
            </a:r>
            <a:r>
              <a:rPr lang="en-US" dirty="0" smtClean="0">
                <a:sym typeface="Wingdings" pitchFamily="2" charset="2"/>
              </a:rPr>
              <a:t>,b)</a:t>
            </a:r>
            <a:r>
              <a:rPr lang="en-US" dirty="0">
                <a:sym typeface="Wingdings" pitchFamily="2" charset="2"/>
              </a:rPr>
              <a:t>(</a:t>
            </a:r>
            <a:r>
              <a:rPr lang="en-US" dirty="0" err="1">
                <a:sym typeface="Wingdings" pitchFamily="2" charset="2"/>
              </a:rPr>
              <a:t>i,b</a:t>
            </a:r>
            <a:r>
              <a:rPr lang="en-US" dirty="0" smtClean="0">
                <a:sym typeface="Wingdings" pitchFamily="2" charset="2"/>
              </a:rPr>
              <a:t>)(</a:t>
            </a:r>
            <a:r>
              <a:rPr lang="en-US" dirty="0">
                <a:sym typeface="Wingdings" pitchFamily="2" charset="2"/>
              </a:rPr>
              <a:t>0</a:t>
            </a:r>
            <a:r>
              <a:rPr lang="en-US" dirty="0" smtClean="0">
                <a:sym typeface="Wingdings" pitchFamily="2" charset="2"/>
              </a:rPr>
              <a:t>,a)</a:t>
            </a:r>
          </a:p>
          <a:p>
            <a:endParaRPr lang="en-US" dirty="0" smtClean="0">
              <a:sym typeface="Wingdings" pitchFamily="2" charset="2"/>
            </a:endParaRPr>
          </a:p>
          <a:p>
            <a:r>
              <a:rPr lang="en-US" dirty="0" smtClean="0">
                <a:sym typeface="Wingdings" pitchFamily="2" charset="2"/>
              </a:rPr>
              <a:t>Derivation mode:</a:t>
            </a:r>
          </a:p>
          <a:p>
            <a:pPr marL="285750" indent="-285750">
              <a:buFont typeface="Arial" pitchFamily="34" charset="0"/>
              <a:buChar char="•"/>
            </a:pPr>
            <a:r>
              <a:rPr lang="en-US" dirty="0" smtClean="0">
                <a:sym typeface="Wingdings" pitchFamily="2" charset="2"/>
              </a:rPr>
              <a:t>Each program becomes a group of rules</a:t>
            </a:r>
          </a:p>
          <a:p>
            <a:pPr marL="285750" indent="-285750">
              <a:buFont typeface="Arial" pitchFamily="34" charset="0"/>
              <a:buChar char="•"/>
            </a:pPr>
            <a:r>
              <a:rPr lang="en-US" dirty="0" smtClean="0">
                <a:sym typeface="Wingdings" pitchFamily="2" charset="2"/>
              </a:rPr>
              <a:t>max</a:t>
            </a:r>
            <a:r>
              <a:rPr lang="en-US" baseline="-25000" dirty="0" smtClean="0">
                <a:sym typeface="Wingdings" pitchFamily="2" charset="2"/>
              </a:rPr>
              <a:t>=k</a:t>
            </a:r>
            <a:r>
              <a:rPr lang="en-US" dirty="0" smtClean="0">
                <a:sym typeface="Wingdings" pitchFamily="2" charset="2"/>
              </a:rPr>
              <a:t>: maximally || with exactly k rules </a:t>
            </a:r>
            <a:br>
              <a:rPr lang="en-US" dirty="0" smtClean="0">
                <a:sym typeface="Wingdings" pitchFamily="2" charset="2"/>
              </a:rPr>
            </a:br>
            <a:r>
              <a:rPr lang="en-US" dirty="0" smtClean="0">
                <a:sym typeface="Wingdings" pitchFamily="2" charset="2"/>
              </a:rPr>
              <a:t>from each group (or equivalently with</a:t>
            </a:r>
            <a:br>
              <a:rPr lang="en-US" dirty="0" smtClean="0">
                <a:sym typeface="Wingdings" pitchFamily="2" charset="2"/>
              </a:rPr>
            </a:br>
            <a:r>
              <a:rPr lang="en-US" dirty="0" smtClean="0">
                <a:sym typeface="Wingdings" pitchFamily="2" charset="2"/>
              </a:rPr>
              <a:t>all rules from a group).</a:t>
            </a:r>
          </a:p>
          <a:p>
            <a:pPr marL="285750" indent="-285750">
              <a:buFont typeface="Arial" pitchFamily="34" charset="0"/>
              <a:buChar char="•"/>
            </a:pPr>
            <a:r>
              <a:rPr lang="en-US" dirty="0" smtClean="0">
                <a:sym typeface="Wingdings" pitchFamily="2" charset="2"/>
              </a:rPr>
              <a:t>In the sequential case, the derivation </a:t>
            </a:r>
            <a:br>
              <a:rPr lang="en-US" dirty="0" smtClean="0">
                <a:sym typeface="Wingdings" pitchFamily="2" charset="2"/>
              </a:rPr>
            </a:br>
            <a:r>
              <a:rPr lang="en-US" dirty="0" smtClean="0">
                <a:sym typeface="Wingdings" pitchFamily="2" charset="2"/>
              </a:rPr>
              <a:t>mode implies to use only one group </a:t>
            </a:r>
            <a:br>
              <a:rPr lang="en-US" dirty="0" smtClean="0">
                <a:sym typeface="Wingdings" pitchFamily="2" charset="2"/>
              </a:rPr>
            </a:br>
            <a:r>
              <a:rPr lang="en-US" dirty="0" smtClean="0">
                <a:sym typeface="Wingdings" pitchFamily="2" charset="2"/>
              </a:rPr>
              <a:t>(but all rules from that group)</a:t>
            </a:r>
            <a:endParaRPr lang="fr-FR" dirty="0"/>
          </a:p>
        </p:txBody>
      </p:sp>
      <p:sp>
        <p:nvSpPr>
          <p:cNvPr id="10" name="ZoneTexte 9"/>
          <p:cNvSpPr txBox="1"/>
          <p:nvPr/>
        </p:nvSpPr>
        <p:spPr>
          <a:xfrm>
            <a:off x="467544" y="2420888"/>
            <a:ext cx="284052" cy="369332"/>
          </a:xfrm>
          <a:prstGeom prst="rect">
            <a:avLst/>
          </a:prstGeom>
          <a:noFill/>
        </p:spPr>
        <p:txBody>
          <a:bodyPr wrap="none" rtlCol="0">
            <a:spAutoFit/>
          </a:bodyPr>
          <a:lstStyle/>
          <a:p>
            <a:r>
              <a:rPr lang="en-US" dirty="0" smtClean="0"/>
              <a:t>1</a:t>
            </a:r>
            <a:endParaRPr lang="fr-FR" dirty="0"/>
          </a:p>
        </p:txBody>
      </p:sp>
      <p:sp>
        <p:nvSpPr>
          <p:cNvPr id="11" name="ZoneTexte 10"/>
          <p:cNvSpPr txBox="1"/>
          <p:nvPr/>
        </p:nvSpPr>
        <p:spPr>
          <a:xfrm>
            <a:off x="467544" y="4077072"/>
            <a:ext cx="312906" cy="369332"/>
          </a:xfrm>
          <a:prstGeom prst="rect">
            <a:avLst/>
          </a:prstGeom>
          <a:noFill/>
        </p:spPr>
        <p:txBody>
          <a:bodyPr wrap="none" rtlCol="0">
            <a:spAutoFit/>
          </a:bodyPr>
          <a:lstStyle/>
          <a:p>
            <a:r>
              <a:rPr lang="en-US" dirty="0" smtClean="0"/>
              <a:t>2</a:t>
            </a:r>
            <a:endParaRPr lang="fr-FR" dirty="0"/>
          </a:p>
        </p:txBody>
      </p:sp>
      <p:sp>
        <p:nvSpPr>
          <p:cNvPr id="12" name="ZoneTexte 11"/>
          <p:cNvSpPr txBox="1"/>
          <p:nvPr/>
        </p:nvSpPr>
        <p:spPr>
          <a:xfrm>
            <a:off x="2771800" y="3275692"/>
            <a:ext cx="311304" cy="369332"/>
          </a:xfrm>
          <a:prstGeom prst="rect">
            <a:avLst/>
          </a:prstGeom>
          <a:noFill/>
        </p:spPr>
        <p:txBody>
          <a:bodyPr wrap="none" rtlCol="0">
            <a:spAutoFit/>
          </a:bodyPr>
          <a:lstStyle/>
          <a:p>
            <a:r>
              <a:rPr lang="en-US" dirty="0"/>
              <a:t>3</a:t>
            </a:r>
            <a:endParaRPr lang="fr-FR" dirty="0"/>
          </a:p>
        </p:txBody>
      </p:sp>
      <p:sp>
        <p:nvSpPr>
          <p:cNvPr id="13" name="ZoneTexte 12"/>
          <p:cNvSpPr txBox="1"/>
          <p:nvPr/>
        </p:nvSpPr>
        <p:spPr>
          <a:xfrm>
            <a:off x="1767668" y="3275692"/>
            <a:ext cx="325730" cy="369332"/>
          </a:xfrm>
          <a:prstGeom prst="rect">
            <a:avLst/>
          </a:prstGeom>
          <a:noFill/>
        </p:spPr>
        <p:txBody>
          <a:bodyPr wrap="none" rtlCol="0">
            <a:spAutoFit/>
          </a:bodyPr>
          <a:lstStyle/>
          <a:p>
            <a:r>
              <a:rPr lang="en-US" dirty="0"/>
              <a:t>0</a:t>
            </a:r>
            <a:endParaRPr lang="fr-FR" dirty="0"/>
          </a:p>
        </p:txBody>
      </p:sp>
      <p:grpSp>
        <p:nvGrpSpPr>
          <p:cNvPr id="14" name="Groupe 13"/>
          <p:cNvGrpSpPr/>
          <p:nvPr/>
        </p:nvGrpSpPr>
        <p:grpSpPr>
          <a:xfrm>
            <a:off x="276143" y="4504596"/>
            <a:ext cx="2736304" cy="2189043"/>
            <a:chOff x="323528" y="1988840"/>
            <a:chExt cx="3960440" cy="3168352"/>
          </a:xfrm>
        </p:grpSpPr>
        <p:sp>
          <p:nvSpPr>
            <p:cNvPr id="15" name="Rectangle à coins arrondis 14"/>
            <p:cNvSpPr/>
            <p:nvPr/>
          </p:nvSpPr>
          <p:spPr>
            <a:xfrm>
              <a:off x="539552" y="2132856"/>
              <a:ext cx="1368152" cy="10441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smtClean="0">
                <a:sym typeface="Wingdings" pitchFamily="2" charset="2"/>
              </a:endParaRPr>
            </a:p>
          </p:txBody>
        </p:sp>
        <p:sp>
          <p:nvSpPr>
            <p:cNvPr id="16" name="Rectangle à coins arrondis 15"/>
            <p:cNvSpPr/>
            <p:nvPr/>
          </p:nvSpPr>
          <p:spPr>
            <a:xfrm>
              <a:off x="539552" y="3969060"/>
              <a:ext cx="1368153"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p</a:t>
              </a:r>
              <a:r>
                <a:rPr lang="en-US" sz="900" baseline="-25000" dirty="0" smtClean="0"/>
                <a:t>21</a:t>
              </a:r>
              <a:r>
                <a:rPr lang="en-US" sz="900" dirty="0" smtClean="0"/>
                <a:t>:b</a:t>
              </a:r>
              <a:r>
                <a:rPr lang="en-US" sz="900" dirty="0" smtClean="0">
                  <a:sym typeface="Wingdings" pitchFamily="2" charset="2"/>
                </a:rPr>
                <a:t>e, </a:t>
              </a:r>
              <a:r>
                <a:rPr lang="en-US" sz="900" dirty="0" err="1" smtClean="0">
                  <a:sym typeface="Wingdings" pitchFamily="2" charset="2"/>
                </a:rPr>
                <a:t>eb</a:t>
              </a:r>
              <a:endParaRPr lang="en-US" sz="900" dirty="0" smtClean="0"/>
            </a:p>
            <a:p>
              <a:pPr algn="ctr"/>
              <a:r>
                <a:rPr lang="en-US" sz="1400" dirty="0" smtClean="0"/>
                <a:t>be</a:t>
              </a:r>
              <a:endParaRPr lang="fr-FR" sz="1400" dirty="0"/>
            </a:p>
          </p:txBody>
        </p:sp>
        <p:sp>
          <p:nvSpPr>
            <p:cNvPr id="17" name="Rectangle à coins arrondis 16"/>
            <p:cNvSpPr/>
            <p:nvPr/>
          </p:nvSpPr>
          <p:spPr>
            <a:xfrm>
              <a:off x="2699792" y="3176972"/>
              <a:ext cx="1517625" cy="890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p</a:t>
              </a:r>
              <a:r>
                <a:rPr lang="en-US" sz="900" baseline="-25000" dirty="0" smtClean="0"/>
                <a:t>31</a:t>
              </a:r>
              <a:r>
                <a:rPr lang="en-US" sz="900" dirty="0" smtClean="0"/>
                <a:t>:e</a:t>
              </a:r>
              <a:r>
                <a:rPr lang="en-US" sz="900" dirty="0" smtClean="0">
                  <a:sym typeface="Wingdings" pitchFamily="2" charset="2"/>
                </a:rPr>
                <a:t>a, </a:t>
              </a:r>
              <a:r>
                <a:rPr lang="en-US" sz="900" dirty="0" err="1" smtClean="0">
                  <a:sym typeface="Wingdings" pitchFamily="2" charset="2"/>
                </a:rPr>
                <a:t>eb</a:t>
              </a:r>
              <a:endParaRPr lang="en-US" sz="900" dirty="0" smtClean="0">
                <a:sym typeface="Wingdings" pitchFamily="2" charset="2"/>
              </a:endParaRPr>
            </a:p>
            <a:p>
              <a:pPr algn="ctr"/>
              <a:r>
                <a:rPr lang="en-US" sz="900" dirty="0" smtClean="0"/>
                <a:t>p</a:t>
              </a:r>
              <a:r>
                <a:rPr lang="en-US" sz="900" baseline="-25000" dirty="0" smtClean="0"/>
                <a:t>32</a:t>
              </a:r>
              <a:r>
                <a:rPr lang="en-US" sz="900" dirty="0" smtClean="0"/>
                <a:t>:b</a:t>
              </a:r>
              <a:r>
                <a:rPr lang="en-US" sz="900" dirty="0" smtClean="0">
                  <a:sym typeface="Wingdings" pitchFamily="2" charset="2"/>
                </a:rPr>
                <a:t>f, </a:t>
              </a:r>
              <a:r>
                <a:rPr lang="en-US" sz="900" dirty="0" err="1" smtClean="0">
                  <a:sym typeface="Wingdings" pitchFamily="2" charset="2"/>
                </a:rPr>
                <a:t>ab</a:t>
              </a:r>
              <a:endParaRPr lang="en-US" sz="900" dirty="0" smtClean="0">
                <a:sym typeface="Wingdings" pitchFamily="2" charset="2"/>
              </a:endParaRPr>
            </a:p>
            <a:p>
              <a:pPr algn="ctr"/>
              <a:r>
                <a:rPr lang="en-US" sz="900" dirty="0" smtClean="0"/>
                <a:t>p</a:t>
              </a:r>
              <a:r>
                <a:rPr lang="en-US" sz="900" baseline="-25000" dirty="0" smtClean="0"/>
                <a:t>33</a:t>
              </a:r>
              <a:r>
                <a:rPr lang="en-US" sz="900" dirty="0" smtClean="0"/>
                <a:t>:f</a:t>
              </a:r>
              <a:r>
                <a:rPr lang="en-US" sz="900" dirty="0" smtClean="0">
                  <a:sym typeface="Wingdings" pitchFamily="2" charset="2"/>
                </a:rPr>
                <a:t>a, </a:t>
              </a:r>
              <a:r>
                <a:rPr lang="en-US" sz="900" dirty="0" err="1" smtClean="0">
                  <a:sym typeface="Wingdings" pitchFamily="2" charset="2"/>
                </a:rPr>
                <a:t>bb</a:t>
              </a:r>
              <a:r>
                <a:rPr lang="en-US" sz="900" dirty="0" smtClean="0"/>
                <a:t/>
              </a:r>
              <a:br>
                <a:rPr lang="en-US" sz="900" dirty="0" smtClean="0"/>
              </a:br>
              <a:r>
                <a:rPr lang="en-US" sz="900" dirty="0" err="1" smtClean="0"/>
                <a:t>ee</a:t>
              </a:r>
              <a:endParaRPr lang="fr-FR" sz="900" baseline="-25000" dirty="0"/>
            </a:p>
          </p:txBody>
        </p:sp>
        <p:sp>
          <p:nvSpPr>
            <p:cNvPr id="18" name="Rectangle à coins arrondis 17"/>
            <p:cNvSpPr/>
            <p:nvPr/>
          </p:nvSpPr>
          <p:spPr>
            <a:xfrm>
              <a:off x="323528" y="1988840"/>
              <a:ext cx="3960440" cy="3168352"/>
            </a:xfrm>
            <a:prstGeom prst="roundRect">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ZoneTexte 18"/>
            <p:cNvSpPr txBox="1"/>
            <p:nvPr/>
          </p:nvSpPr>
          <p:spPr>
            <a:xfrm>
              <a:off x="2286725" y="2298067"/>
              <a:ext cx="479618" cy="461665"/>
            </a:xfrm>
            <a:prstGeom prst="rect">
              <a:avLst/>
            </a:prstGeom>
            <a:noFill/>
          </p:spPr>
          <p:txBody>
            <a:bodyPr wrap="none" rtlCol="0">
              <a:spAutoFit/>
            </a:bodyPr>
            <a:lstStyle/>
            <a:p>
              <a:r>
                <a:rPr lang="en-US" sz="2400" dirty="0" smtClean="0"/>
                <a:t>e</a:t>
              </a:r>
              <a:r>
                <a:rPr lang="en-US" sz="2400" baseline="30000" dirty="0" smtClean="0">
                  <a:sym typeface="Symbol"/>
                </a:rPr>
                <a:t></a:t>
              </a:r>
              <a:endParaRPr lang="fr-FR" sz="2400" baseline="30000" dirty="0"/>
            </a:p>
          </p:txBody>
        </p:sp>
        <p:sp>
          <p:nvSpPr>
            <p:cNvPr id="20" name="ZoneTexte 19"/>
            <p:cNvSpPr txBox="1"/>
            <p:nvPr/>
          </p:nvSpPr>
          <p:spPr>
            <a:xfrm>
              <a:off x="610554" y="2114272"/>
              <a:ext cx="1318302" cy="735019"/>
            </a:xfrm>
            <a:prstGeom prst="rect">
              <a:avLst/>
            </a:prstGeom>
            <a:noFill/>
          </p:spPr>
          <p:txBody>
            <a:bodyPr wrap="none" rtlCol="0">
              <a:spAutoFit/>
            </a:bodyPr>
            <a:lstStyle/>
            <a:p>
              <a:r>
                <a:rPr lang="en-US" sz="900" dirty="0" smtClean="0">
                  <a:solidFill>
                    <a:schemeClr val="bg1"/>
                  </a:solidFill>
                </a:rPr>
                <a:t>p</a:t>
              </a:r>
              <a:r>
                <a:rPr lang="en-US" sz="900" baseline="-25000" dirty="0" smtClean="0">
                  <a:solidFill>
                    <a:schemeClr val="bg1"/>
                  </a:solidFill>
                </a:rPr>
                <a:t>11</a:t>
              </a:r>
              <a:r>
                <a:rPr lang="en-US" sz="900" dirty="0" smtClean="0">
                  <a:solidFill>
                    <a:schemeClr val="bg1"/>
                  </a:solidFill>
                </a:rPr>
                <a:t>: </a:t>
              </a:r>
              <a:r>
                <a:rPr lang="en-US" sz="900" dirty="0" err="1" smtClean="0">
                  <a:solidFill>
                    <a:schemeClr val="bg1"/>
                  </a:solidFill>
                </a:rPr>
                <a:t>a</a:t>
              </a:r>
              <a:r>
                <a:rPr lang="en-US" sz="900" dirty="0" err="1" smtClean="0">
                  <a:solidFill>
                    <a:schemeClr val="bg1"/>
                  </a:solidFill>
                  <a:sym typeface="Wingdings" pitchFamily="2" charset="2"/>
                </a:rPr>
                <a:t>b</a:t>
              </a:r>
              <a:r>
                <a:rPr lang="en-US" sz="900" dirty="0" smtClean="0">
                  <a:solidFill>
                    <a:schemeClr val="bg1"/>
                  </a:solidFill>
                  <a:sym typeface="Wingdings" pitchFamily="2" charset="2"/>
                </a:rPr>
                <a:t>, </a:t>
              </a:r>
              <a:r>
                <a:rPr lang="en-US" sz="900" dirty="0" err="1" smtClean="0">
                  <a:solidFill>
                    <a:schemeClr val="bg1"/>
                  </a:solidFill>
                  <a:sym typeface="Wingdings" pitchFamily="2" charset="2"/>
                </a:rPr>
                <a:t>ae</a:t>
              </a:r>
              <a:endParaRPr lang="en-US" sz="900" dirty="0" smtClean="0">
                <a:solidFill>
                  <a:schemeClr val="bg1"/>
                </a:solidFill>
                <a:sym typeface="Wingdings" pitchFamily="2" charset="2"/>
              </a:endParaRPr>
            </a:p>
            <a:p>
              <a:r>
                <a:rPr lang="en-US" sz="900" dirty="0" smtClean="0">
                  <a:solidFill>
                    <a:schemeClr val="bg1"/>
                  </a:solidFill>
                  <a:sym typeface="Wingdings" pitchFamily="2" charset="2"/>
                </a:rPr>
                <a:t>p</a:t>
              </a:r>
              <a:r>
                <a:rPr lang="en-US" sz="900" baseline="-25000" dirty="0" smtClean="0">
                  <a:solidFill>
                    <a:schemeClr val="bg1"/>
                  </a:solidFill>
                  <a:sym typeface="Wingdings" pitchFamily="2" charset="2"/>
                </a:rPr>
                <a:t>12</a:t>
              </a:r>
              <a:r>
                <a:rPr lang="en-US" sz="900" dirty="0" smtClean="0">
                  <a:solidFill>
                    <a:schemeClr val="bg1"/>
                  </a:solidFill>
                  <a:sym typeface="Wingdings" pitchFamily="2" charset="2"/>
                </a:rPr>
                <a:t>: </a:t>
              </a:r>
              <a:r>
                <a:rPr lang="en-US" sz="900" dirty="0" err="1" smtClean="0">
                  <a:solidFill>
                    <a:schemeClr val="bg1"/>
                  </a:solidFill>
                  <a:sym typeface="Wingdings" pitchFamily="2" charset="2"/>
                </a:rPr>
                <a:t>ac</a:t>
              </a:r>
              <a:r>
                <a:rPr lang="en-US" sz="900" dirty="0" smtClean="0">
                  <a:solidFill>
                    <a:schemeClr val="bg1"/>
                  </a:solidFill>
                  <a:sym typeface="Wingdings" pitchFamily="2" charset="2"/>
                </a:rPr>
                <a:t>, </a:t>
              </a:r>
              <a:r>
                <a:rPr lang="en-US" sz="900" dirty="0" err="1" smtClean="0">
                  <a:solidFill>
                    <a:schemeClr val="bg1"/>
                  </a:solidFill>
                  <a:sym typeface="Wingdings" pitchFamily="2" charset="2"/>
                </a:rPr>
                <a:t>ae</a:t>
              </a:r>
              <a:endParaRPr lang="en-US" sz="900" dirty="0" smtClean="0">
                <a:solidFill>
                  <a:schemeClr val="bg1"/>
                </a:solidFill>
                <a:sym typeface="Wingdings" pitchFamily="2" charset="2"/>
              </a:endParaRPr>
            </a:p>
            <a:p>
              <a:r>
                <a:rPr lang="en-US" sz="900" dirty="0" smtClean="0">
                  <a:solidFill>
                    <a:schemeClr val="bg1"/>
                  </a:solidFill>
                  <a:sym typeface="Wingdings" pitchFamily="2" charset="2"/>
                </a:rPr>
                <a:t>p</a:t>
              </a:r>
              <a:r>
                <a:rPr lang="en-US" sz="900" baseline="-25000" dirty="0" smtClean="0">
                  <a:solidFill>
                    <a:schemeClr val="bg1"/>
                  </a:solidFill>
                  <a:sym typeface="Wingdings" pitchFamily="2" charset="2"/>
                </a:rPr>
                <a:t>13</a:t>
              </a:r>
              <a:r>
                <a:rPr lang="en-US" sz="900" dirty="0" smtClean="0">
                  <a:solidFill>
                    <a:schemeClr val="bg1"/>
                  </a:solidFill>
                  <a:sym typeface="Wingdings" pitchFamily="2" charset="2"/>
                </a:rPr>
                <a:t>: </a:t>
              </a:r>
              <a:r>
                <a:rPr lang="en-US" sz="900" dirty="0" err="1" smtClean="0">
                  <a:solidFill>
                    <a:schemeClr val="bg1"/>
                  </a:solidFill>
                  <a:sym typeface="Wingdings" pitchFamily="2" charset="2"/>
                </a:rPr>
                <a:t>ba</a:t>
              </a:r>
              <a:r>
                <a:rPr lang="en-US" sz="900" dirty="0" smtClean="0">
                  <a:solidFill>
                    <a:schemeClr val="bg1"/>
                  </a:solidFill>
                  <a:sym typeface="Wingdings" pitchFamily="2" charset="2"/>
                </a:rPr>
                <a:t>, </a:t>
              </a:r>
              <a:r>
                <a:rPr lang="en-US" sz="900" dirty="0" err="1" smtClean="0">
                  <a:solidFill>
                    <a:schemeClr val="bg1"/>
                  </a:solidFill>
                  <a:sym typeface="Wingdings" pitchFamily="2" charset="2"/>
                </a:rPr>
                <a:t>ea</a:t>
              </a:r>
              <a:endParaRPr lang="fr-FR" sz="900" dirty="0">
                <a:solidFill>
                  <a:schemeClr val="bg1"/>
                </a:solidFill>
              </a:endParaRPr>
            </a:p>
          </p:txBody>
        </p:sp>
        <p:sp>
          <p:nvSpPr>
            <p:cNvPr id="21" name="ZoneTexte 20"/>
            <p:cNvSpPr txBox="1"/>
            <p:nvPr/>
          </p:nvSpPr>
          <p:spPr>
            <a:xfrm>
              <a:off x="1041527" y="2861422"/>
              <a:ext cx="364202" cy="307777"/>
            </a:xfrm>
            <a:prstGeom prst="rect">
              <a:avLst/>
            </a:prstGeom>
            <a:noFill/>
          </p:spPr>
          <p:txBody>
            <a:bodyPr wrap="none" rtlCol="0">
              <a:spAutoFit/>
            </a:bodyPr>
            <a:lstStyle/>
            <a:p>
              <a:r>
                <a:rPr lang="en-US" sz="1400" dirty="0" err="1" smtClean="0">
                  <a:solidFill>
                    <a:schemeClr val="bg1"/>
                  </a:solidFill>
                </a:rPr>
                <a:t>aa</a:t>
              </a:r>
              <a:endParaRPr lang="fr-FR" sz="1400" dirty="0">
                <a:solidFill>
                  <a:schemeClr val="bg1"/>
                </a:solidFill>
              </a:endParaRPr>
            </a:p>
          </p:txBody>
        </p:sp>
        <p:sp>
          <p:nvSpPr>
            <p:cNvPr id="22" name="ZoneTexte 21"/>
            <p:cNvSpPr txBox="1"/>
            <p:nvPr/>
          </p:nvSpPr>
          <p:spPr>
            <a:xfrm>
              <a:off x="683568" y="3203684"/>
              <a:ext cx="284052" cy="369332"/>
            </a:xfrm>
            <a:prstGeom prst="rect">
              <a:avLst/>
            </a:prstGeom>
            <a:noFill/>
          </p:spPr>
          <p:txBody>
            <a:bodyPr wrap="none" rtlCol="0">
              <a:spAutoFit/>
            </a:bodyPr>
            <a:lstStyle/>
            <a:p>
              <a:r>
                <a:rPr lang="en-US" dirty="0" smtClean="0"/>
                <a:t>1</a:t>
              </a:r>
              <a:endParaRPr lang="fr-FR" dirty="0"/>
            </a:p>
          </p:txBody>
        </p:sp>
        <p:sp>
          <p:nvSpPr>
            <p:cNvPr id="23" name="ZoneTexte 22"/>
            <p:cNvSpPr txBox="1"/>
            <p:nvPr/>
          </p:nvSpPr>
          <p:spPr>
            <a:xfrm>
              <a:off x="2892544" y="4005064"/>
              <a:ext cx="311304" cy="369332"/>
            </a:xfrm>
            <a:prstGeom prst="rect">
              <a:avLst/>
            </a:prstGeom>
            <a:noFill/>
          </p:spPr>
          <p:txBody>
            <a:bodyPr wrap="none" rtlCol="0">
              <a:spAutoFit/>
            </a:bodyPr>
            <a:lstStyle/>
            <a:p>
              <a:r>
                <a:rPr lang="en-US" dirty="0"/>
                <a:t>3</a:t>
              </a:r>
              <a:endParaRPr lang="fr-FR" dirty="0"/>
            </a:p>
          </p:txBody>
        </p:sp>
        <p:sp>
          <p:nvSpPr>
            <p:cNvPr id="24" name="ZoneTexte 23"/>
            <p:cNvSpPr txBox="1"/>
            <p:nvPr/>
          </p:nvSpPr>
          <p:spPr>
            <a:xfrm>
              <a:off x="683568" y="4787860"/>
              <a:ext cx="312906" cy="369332"/>
            </a:xfrm>
            <a:prstGeom prst="rect">
              <a:avLst/>
            </a:prstGeom>
            <a:noFill/>
          </p:spPr>
          <p:txBody>
            <a:bodyPr wrap="none" rtlCol="0">
              <a:spAutoFit/>
            </a:bodyPr>
            <a:lstStyle/>
            <a:p>
              <a:r>
                <a:rPr lang="en-US" dirty="0" smtClean="0"/>
                <a:t>2</a:t>
              </a:r>
              <a:endParaRPr lang="fr-FR" dirty="0"/>
            </a:p>
          </p:txBody>
        </p:sp>
      </p:grpSp>
    </p:spTree>
    <p:extLst>
      <p:ext uri="{BB962C8B-B14F-4D97-AF65-F5344CB8AC3E}">
        <p14:creationId xmlns:p14="http://schemas.microsoft.com/office/powerpoint/2010/main" val="16801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Example</a:t>
            </a:r>
            <a:endParaRPr lang="fr-FR" dirty="0"/>
          </a:p>
        </p:txBody>
      </p:sp>
      <p:sp>
        <p:nvSpPr>
          <p:cNvPr id="4" name="Rectangle à coins arrondis 3"/>
          <p:cNvSpPr/>
          <p:nvPr/>
        </p:nvSpPr>
        <p:spPr>
          <a:xfrm>
            <a:off x="4788024" y="1916832"/>
            <a:ext cx="1080120"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aa</a:t>
            </a:r>
            <a:endParaRPr lang="fr-FR" dirty="0"/>
          </a:p>
        </p:txBody>
      </p:sp>
      <p:sp>
        <p:nvSpPr>
          <p:cNvPr id="5" name="Rectangle à coins arrondis 4"/>
          <p:cNvSpPr/>
          <p:nvPr/>
        </p:nvSpPr>
        <p:spPr>
          <a:xfrm>
            <a:off x="7812360" y="3248072"/>
            <a:ext cx="1080120"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ee</a:t>
            </a:r>
            <a:endParaRPr lang="fr-FR" dirty="0"/>
          </a:p>
        </p:txBody>
      </p:sp>
      <p:sp>
        <p:nvSpPr>
          <p:cNvPr id="6" name="Rectangle à coins arrondis 5"/>
          <p:cNvSpPr/>
          <p:nvPr/>
        </p:nvSpPr>
        <p:spPr>
          <a:xfrm>
            <a:off x="4716016" y="4571836"/>
            <a:ext cx="1080120"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a:t>
            </a:r>
            <a:endParaRPr lang="fr-FR" dirty="0"/>
          </a:p>
        </p:txBody>
      </p:sp>
      <p:sp>
        <p:nvSpPr>
          <p:cNvPr id="7" name="Ellipse 6"/>
          <p:cNvSpPr/>
          <p:nvPr/>
        </p:nvSpPr>
        <p:spPr>
          <a:xfrm>
            <a:off x="6372200" y="3176064"/>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p:cNvSpPr txBox="1"/>
          <p:nvPr/>
        </p:nvSpPr>
        <p:spPr>
          <a:xfrm>
            <a:off x="4896036" y="2564904"/>
            <a:ext cx="284052" cy="369332"/>
          </a:xfrm>
          <a:prstGeom prst="rect">
            <a:avLst/>
          </a:prstGeom>
          <a:noFill/>
        </p:spPr>
        <p:txBody>
          <a:bodyPr wrap="none" rtlCol="0">
            <a:spAutoFit/>
          </a:bodyPr>
          <a:lstStyle/>
          <a:p>
            <a:r>
              <a:rPr lang="en-US" dirty="0" smtClean="0"/>
              <a:t>1</a:t>
            </a:r>
            <a:endParaRPr lang="fr-FR" dirty="0"/>
          </a:p>
        </p:txBody>
      </p:sp>
      <p:sp>
        <p:nvSpPr>
          <p:cNvPr id="9" name="ZoneTexte 8"/>
          <p:cNvSpPr txBox="1"/>
          <p:nvPr/>
        </p:nvSpPr>
        <p:spPr>
          <a:xfrm>
            <a:off x="4860032" y="5219908"/>
            <a:ext cx="312906" cy="369332"/>
          </a:xfrm>
          <a:prstGeom prst="rect">
            <a:avLst/>
          </a:prstGeom>
          <a:noFill/>
        </p:spPr>
        <p:txBody>
          <a:bodyPr wrap="none" rtlCol="0">
            <a:spAutoFit/>
          </a:bodyPr>
          <a:lstStyle/>
          <a:p>
            <a:r>
              <a:rPr lang="en-US" dirty="0" smtClean="0"/>
              <a:t>2</a:t>
            </a:r>
            <a:endParaRPr lang="fr-FR" dirty="0"/>
          </a:p>
        </p:txBody>
      </p:sp>
      <p:sp>
        <p:nvSpPr>
          <p:cNvPr id="10" name="ZoneTexte 9"/>
          <p:cNvSpPr txBox="1"/>
          <p:nvPr/>
        </p:nvSpPr>
        <p:spPr>
          <a:xfrm>
            <a:off x="7884368" y="3914472"/>
            <a:ext cx="311304" cy="369332"/>
          </a:xfrm>
          <a:prstGeom prst="rect">
            <a:avLst/>
          </a:prstGeom>
          <a:noFill/>
        </p:spPr>
        <p:txBody>
          <a:bodyPr wrap="none" rtlCol="0">
            <a:spAutoFit/>
          </a:bodyPr>
          <a:lstStyle/>
          <a:p>
            <a:r>
              <a:rPr lang="en-US" dirty="0"/>
              <a:t>3</a:t>
            </a:r>
            <a:endParaRPr lang="fr-FR" dirty="0"/>
          </a:p>
        </p:txBody>
      </p:sp>
      <p:sp>
        <p:nvSpPr>
          <p:cNvPr id="11" name="ZoneTexte 10"/>
          <p:cNvSpPr txBox="1"/>
          <p:nvPr/>
        </p:nvSpPr>
        <p:spPr>
          <a:xfrm>
            <a:off x="6592204" y="3914472"/>
            <a:ext cx="325730" cy="369332"/>
          </a:xfrm>
          <a:prstGeom prst="rect">
            <a:avLst/>
          </a:prstGeom>
          <a:noFill/>
        </p:spPr>
        <p:txBody>
          <a:bodyPr wrap="none" rtlCol="0">
            <a:spAutoFit/>
          </a:bodyPr>
          <a:lstStyle/>
          <a:p>
            <a:r>
              <a:rPr lang="en-US" dirty="0" smtClean="0"/>
              <a:t>0</a:t>
            </a:r>
            <a:endParaRPr lang="fr-FR" dirty="0"/>
          </a:p>
        </p:txBody>
      </p:sp>
      <p:sp>
        <p:nvSpPr>
          <p:cNvPr id="12" name="Rectangle à coins arrondis 11"/>
          <p:cNvSpPr/>
          <p:nvPr/>
        </p:nvSpPr>
        <p:spPr>
          <a:xfrm>
            <a:off x="539552" y="2132856"/>
            <a:ext cx="1368152" cy="10441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smtClean="0">
              <a:sym typeface="Wingdings" pitchFamily="2" charset="2"/>
            </a:endParaRPr>
          </a:p>
        </p:txBody>
      </p:sp>
      <p:sp>
        <p:nvSpPr>
          <p:cNvPr id="13" name="Rectangle à coins arrondis 12"/>
          <p:cNvSpPr/>
          <p:nvPr/>
        </p:nvSpPr>
        <p:spPr>
          <a:xfrm>
            <a:off x="539552" y="3969060"/>
            <a:ext cx="1368152"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a:t>
            </a:r>
            <a:r>
              <a:rPr lang="en-US" sz="1400" baseline="-25000" dirty="0" smtClean="0"/>
              <a:t>21</a:t>
            </a:r>
            <a:r>
              <a:rPr lang="en-US" sz="1400" dirty="0" smtClean="0"/>
              <a:t>:b</a:t>
            </a:r>
            <a:r>
              <a:rPr lang="en-US" sz="1400" dirty="0" smtClean="0">
                <a:sym typeface="Wingdings" pitchFamily="2" charset="2"/>
              </a:rPr>
              <a:t>e, </a:t>
            </a:r>
            <a:r>
              <a:rPr lang="en-US" sz="1400" dirty="0" err="1" smtClean="0">
                <a:sym typeface="Wingdings" pitchFamily="2" charset="2"/>
              </a:rPr>
              <a:t>eb</a:t>
            </a:r>
            <a:endParaRPr lang="en-US" sz="1400" dirty="0" smtClean="0"/>
          </a:p>
          <a:p>
            <a:pPr algn="ctr"/>
            <a:r>
              <a:rPr lang="en-US" sz="1400" dirty="0" smtClean="0"/>
              <a:t>be</a:t>
            </a:r>
            <a:endParaRPr lang="fr-FR" sz="1400" dirty="0"/>
          </a:p>
        </p:txBody>
      </p:sp>
      <p:sp>
        <p:nvSpPr>
          <p:cNvPr id="14" name="Rectangle à coins arrondis 13"/>
          <p:cNvSpPr/>
          <p:nvPr/>
        </p:nvSpPr>
        <p:spPr>
          <a:xfrm>
            <a:off x="2699792" y="3176972"/>
            <a:ext cx="1517625" cy="890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a:t>
            </a:r>
            <a:r>
              <a:rPr lang="en-US" sz="1400" baseline="-25000" dirty="0" smtClean="0"/>
              <a:t>31</a:t>
            </a:r>
            <a:r>
              <a:rPr lang="en-US" sz="1400" dirty="0" smtClean="0"/>
              <a:t>:e</a:t>
            </a:r>
            <a:r>
              <a:rPr lang="en-US" sz="1400" dirty="0" smtClean="0">
                <a:sym typeface="Wingdings" pitchFamily="2" charset="2"/>
              </a:rPr>
              <a:t>a, </a:t>
            </a:r>
            <a:r>
              <a:rPr lang="en-US" sz="1400" dirty="0" err="1" smtClean="0">
                <a:sym typeface="Wingdings" pitchFamily="2" charset="2"/>
              </a:rPr>
              <a:t>eb</a:t>
            </a:r>
            <a:endParaRPr lang="en-US" sz="1400" dirty="0" smtClean="0">
              <a:sym typeface="Wingdings" pitchFamily="2" charset="2"/>
            </a:endParaRPr>
          </a:p>
          <a:p>
            <a:pPr algn="ctr"/>
            <a:r>
              <a:rPr lang="en-US" sz="1400" dirty="0" smtClean="0"/>
              <a:t>p</a:t>
            </a:r>
            <a:r>
              <a:rPr lang="en-US" sz="1400" baseline="-25000" dirty="0" smtClean="0"/>
              <a:t>32</a:t>
            </a:r>
            <a:r>
              <a:rPr lang="en-US" sz="1400" dirty="0" smtClean="0"/>
              <a:t>:b</a:t>
            </a:r>
            <a:r>
              <a:rPr lang="en-US" sz="1400" dirty="0" smtClean="0">
                <a:sym typeface="Wingdings" pitchFamily="2" charset="2"/>
              </a:rPr>
              <a:t>f, </a:t>
            </a:r>
            <a:r>
              <a:rPr lang="en-US" sz="1400" dirty="0" err="1" smtClean="0">
                <a:sym typeface="Wingdings" pitchFamily="2" charset="2"/>
              </a:rPr>
              <a:t>ab</a:t>
            </a:r>
            <a:endParaRPr lang="en-US" sz="1400" dirty="0" smtClean="0">
              <a:sym typeface="Wingdings" pitchFamily="2" charset="2"/>
            </a:endParaRPr>
          </a:p>
          <a:p>
            <a:pPr algn="ctr"/>
            <a:r>
              <a:rPr lang="en-US" sz="1400" dirty="0" smtClean="0"/>
              <a:t>p</a:t>
            </a:r>
            <a:r>
              <a:rPr lang="en-US" sz="1400" baseline="-25000" dirty="0" smtClean="0"/>
              <a:t>33</a:t>
            </a:r>
            <a:r>
              <a:rPr lang="en-US" sz="1400" dirty="0" smtClean="0"/>
              <a:t>:f</a:t>
            </a:r>
            <a:r>
              <a:rPr lang="en-US" sz="1400" dirty="0" smtClean="0">
                <a:sym typeface="Wingdings" pitchFamily="2" charset="2"/>
              </a:rPr>
              <a:t>a, </a:t>
            </a:r>
            <a:r>
              <a:rPr lang="en-US" sz="1400" dirty="0" err="1" smtClean="0">
                <a:sym typeface="Wingdings" pitchFamily="2" charset="2"/>
              </a:rPr>
              <a:t>bb</a:t>
            </a:r>
            <a:r>
              <a:rPr lang="en-US" sz="1400" dirty="0" smtClean="0"/>
              <a:t/>
            </a:r>
            <a:br>
              <a:rPr lang="en-US" sz="1400" dirty="0" smtClean="0"/>
            </a:br>
            <a:r>
              <a:rPr lang="en-US" sz="1400" dirty="0" err="1" smtClean="0"/>
              <a:t>ee</a:t>
            </a:r>
            <a:endParaRPr lang="fr-FR" sz="1400" baseline="-25000" dirty="0"/>
          </a:p>
        </p:txBody>
      </p:sp>
      <p:sp>
        <p:nvSpPr>
          <p:cNvPr id="15" name="Rectangle à coins arrondis 14"/>
          <p:cNvSpPr/>
          <p:nvPr/>
        </p:nvSpPr>
        <p:spPr>
          <a:xfrm>
            <a:off x="323528" y="1988840"/>
            <a:ext cx="3960440" cy="3168352"/>
          </a:xfrm>
          <a:prstGeom prst="roundRect">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p:cNvSpPr txBox="1"/>
          <p:nvPr/>
        </p:nvSpPr>
        <p:spPr>
          <a:xfrm>
            <a:off x="2286725" y="2298067"/>
            <a:ext cx="479618" cy="461665"/>
          </a:xfrm>
          <a:prstGeom prst="rect">
            <a:avLst/>
          </a:prstGeom>
          <a:noFill/>
        </p:spPr>
        <p:txBody>
          <a:bodyPr wrap="none" rtlCol="0">
            <a:spAutoFit/>
          </a:bodyPr>
          <a:lstStyle/>
          <a:p>
            <a:r>
              <a:rPr lang="en-US" sz="2400" dirty="0" smtClean="0"/>
              <a:t>e</a:t>
            </a:r>
            <a:r>
              <a:rPr lang="en-US" sz="2400" baseline="30000" dirty="0" smtClean="0">
                <a:sym typeface="Symbol"/>
              </a:rPr>
              <a:t></a:t>
            </a:r>
            <a:endParaRPr lang="fr-FR" sz="2400" baseline="30000" dirty="0"/>
          </a:p>
        </p:txBody>
      </p:sp>
      <p:sp>
        <p:nvSpPr>
          <p:cNvPr id="19" name="ZoneTexte 18"/>
          <p:cNvSpPr txBox="1"/>
          <p:nvPr/>
        </p:nvSpPr>
        <p:spPr>
          <a:xfrm>
            <a:off x="610554" y="2114272"/>
            <a:ext cx="1314784" cy="738664"/>
          </a:xfrm>
          <a:prstGeom prst="rect">
            <a:avLst/>
          </a:prstGeom>
          <a:noFill/>
        </p:spPr>
        <p:txBody>
          <a:bodyPr wrap="none" rtlCol="0">
            <a:spAutoFit/>
          </a:bodyPr>
          <a:lstStyle/>
          <a:p>
            <a:r>
              <a:rPr lang="en-US" sz="1400" dirty="0" smtClean="0">
                <a:solidFill>
                  <a:schemeClr val="bg1"/>
                </a:solidFill>
              </a:rPr>
              <a:t>p</a:t>
            </a:r>
            <a:r>
              <a:rPr lang="en-US" sz="1400" baseline="-25000" dirty="0" smtClean="0">
                <a:solidFill>
                  <a:schemeClr val="bg1"/>
                </a:solidFill>
              </a:rPr>
              <a:t>11</a:t>
            </a:r>
            <a:r>
              <a:rPr lang="en-US" sz="1400" dirty="0" smtClean="0">
                <a:solidFill>
                  <a:schemeClr val="bg1"/>
                </a:solidFill>
              </a:rPr>
              <a:t>: </a:t>
            </a:r>
            <a:r>
              <a:rPr lang="en-US" sz="1400" dirty="0" err="1" smtClean="0">
                <a:solidFill>
                  <a:schemeClr val="bg1"/>
                </a:solidFill>
              </a:rPr>
              <a:t>a</a:t>
            </a:r>
            <a:r>
              <a:rPr lang="en-US" sz="1400" dirty="0" err="1" smtClean="0">
                <a:solidFill>
                  <a:schemeClr val="bg1"/>
                </a:solidFill>
                <a:sym typeface="Wingdings" pitchFamily="2" charset="2"/>
              </a:rPr>
              <a:t>b</a:t>
            </a:r>
            <a:r>
              <a:rPr lang="en-US" sz="1400" dirty="0" smtClean="0">
                <a:solidFill>
                  <a:schemeClr val="bg1"/>
                </a:solidFill>
                <a:sym typeface="Wingdings" pitchFamily="2" charset="2"/>
              </a:rPr>
              <a:t>, </a:t>
            </a:r>
            <a:r>
              <a:rPr lang="en-US" sz="1400" dirty="0" err="1" smtClean="0">
                <a:solidFill>
                  <a:schemeClr val="bg1"/>
                </a:solidFill>
                <a:sym typeface="Wingdings" pitchFamily="2" charset="2"/>
              </a:rPr>
              <a:t>ae</a:t>
            </a:r>
            <a:endParaRPr lang="en-US" sz="1400" dirty="0" smtClean="0">
              <a:solidFill>
                <a:schemeClr val="bg1"/>
              </a:solidFill>
              <a:sym typeface="Wingdings" pitchFamily="2" charset="2"/>
            </a:endParaRPr>
          </a:p>
          <a:p>
            <a:r>
              <a:rPr lang="en-US" sz="1400" dirty="0" smtClean="0">
                <a:solidFill>
                  <a:schemeClr val="bg1"/>
                </a:solidFill>
                <a:sym typeface="Wingdings" pitchFamily="2" charset="2"/>
              </a:rPr>
              <a:t>p</a:t>
            </a:r>
            <a:r>
              <a:rPr lang="en-US" sz="1400" baseline="-25000" dirty="0" smtClean="0">
                <a:solidFill>
                  <a:schemeClr val="bg1"/>
                </a:solidFill>
                <a:sym typeface="Wingdings" pitchFamily="2" charset="2"/>
              </a:rPr>
              <a:t>12</a:t>
            </a:r>
            <a:r>
              <a:rPr lang="en-US" sz="1400" dirty="0" smtClean="0">
                <a:solidFill>
                  <a:schemeClr val="bg1"/>
                </a:solidFill>
                <a:sym typeface="Wingdings" pitchFamily="2" charset="2"/>
              </a:rPr>
              <a:t>: </a:t>
            </a:r>
            <a:r>
              <a:rPr lang="en-US" sz="1400" dirty="0" err="1" smtClean="0">
                <a:solidFill>
                  <a:schemeClr val="bg1"/>
                </a:solidFill>
                <a:sym typeface="Wingdings" pitchFamily="2" charset="2"/>
              </a:rPr>
              <a:t>ac</a:t>
            </a:r>
            <a:r>
              <a:rPr lang="en-US" sz="1400" dirty="0" smtClean="0">
                <a:solidFill>
                  <a:schemeClr val="bg1"/>
                </a:solidFill>
                <a:sym typeface="Wingdings" pitchFamily="2" charset="2"/>
              </a:rPr>
              <a:t>, </a:t>
            </a:r>
            <a:r>
              <a:rPr lang="en-US" sz="1400" dirty="0" err="1" smtClean="0">
                <a:solidFill>
                  <a:schemeClr val="bg1"/>
                </a:solidFill>
                <a:sym typeface="Wingdings" pitchFamily="2" charset="2"/>
              </a:rPr>
              <a:t>ae</a:t>
            </a:r>
            <a:endParaRPr lang="en-US" sz="1400" dirty="0" smtClean="0">
              <a:solidFill>
                <a:schemeClr val="bg1"/>
              </a:solidFill>
              <a:sym typeface="Wingdings" pitchFamily="2" charset="2"/>
            </a:endParaRPr>
          </a:p>
          <a:p>
            <a:r>
              <a:rPr lang="en-US" sz="1400" dirty="0" smtClean="0">
                <a:solidFill>
                  <a:schemeClr val="bg1"/>
                </a:solidFill>
                <a:sym typeface="Wingdings" pitchFamily="2" charset="2"/>
              </a:rPr>
              <a:t>p</a:t>
            </a:r>
            <a:r>
              <a:rPr lang="en-US" sz="1400" baseline="-25000" dirty="0" smtClean="0">
                <a:solidFill>
                  <a:schemeClr val="bg1"/>
                </a:solidFill>
                <a:sym typeface="Wingdings" pitchFamily="2" charset="2"/>
              </a:rPr>
              <a:t>13</a:t>
            </a:r>
            <a:r>
              <a:rPr lang="en-US" sz="1400" dirty="0" smtClean="0">
                <a:solidFill>
                  <a:schemeClr val="bg1"/>
                </a:solidFill>
                <a:sym typeface="Wingdings" pitchFamily="2" charset="2"/>
              </a:rPr>
              <a:t>: </a:t>
            </a:r>
            <a:r>
              <a:rPr lang="en-US" sz="1400" dirty="0" err="1" smtClean="0">
                <a:solidFill>
                  <a:schemeClr val="bg1"/>
                </a:solidFill>
                <a:sym typeface="Wingdings" pitchFamily="2" charset="2"/>
              </a:rPr>
              <a:t>ba</a:t>
            </a:r>
            <a:r>
              <a:rPr lang="en-US" sz="1400" dirty="0" smtClean="0">
                <a:solidFill>
                  <a:schemeClr val="bg1"/>
                </a:solidFill>
                <a:sym typeface="Wingdings" pitchFamily="2" charset="2"/>
              </a:rPr>
              <a:t>, </a:t>
            </a:r>
            <a:r>
              <a:rPr lang="en-US" sz="1400" dirty="0" err="1" smtClean="0">
                <a:solidFill>
                  <a:schemeClr val="bg1"/>
                </a:solidFill>
                <a:sym typeface="Wingdings" pitchFamily="2" charset="2"/>
              </a:rPr>
              <a:t>ea</a:t>
            </a:r>
            <a:endParaRPr lang="fr-FR" sz="1400" dirty="0">
              <a:solidFill>
                <a:schemeClr val="bg1"/>
              </a:solidFill>
            </a:endParaRPr>
          </a:p>
        </p:txBody>
      </p:sp>
      <p:sp>
        <p:nvSpPr>
          <p:cNvPr id="20" name="ZoneTexte 19"/>
          <p:cNvSpPr txBox="1"/>
          <p:nvPr/>
        </p:nvSpPr>
        <p:spPr>
          <a:xfrm>
            <a:off x="1041527" y="2861422"/>
            <a:ext cx="364202" cy="307777"/>
          </a:xfrm>
          <a:prstGeom prst="rect">
            <a:avLst/>
          </a:prstGeom>
          <a:noFill/>
        </p:spPr>
        <p:txBody>
          <a:bodyPr wrap="none" rtlCol="0">
            <a:spAutoFit/>
          </a:bodyPr>
          <a:lstStyle/>
          <a:p>
            <a:r>
              <a:rPr lang="en-US" sz="1400" dirty="0" err="1" smtClean="0">
                <a:solidFill>
                  <a:schemeClr val="bg1"/>
                </a:solidFill>
              </a:rPr>
              <a:t>aa</a:t>
            </a:r>
            <a:endParaRPr lang="fr-FR" sz="1400" dirty="0">
              <a:solidFill>
                <a:schemeClr val="bg1"/>
              </a:solidFill>
            </a:endParaRPr>
          </a:p>
        </p:txBody>
      </p:sp>
      <p:sp>
        <p:nvSpPr>
          <p:cNvPr id="21" name="ZoneTexte 20"/>
          <p:cNvSpPr txBox="1"/>
          <p:nvPr/>
        </p:nvSpPr>
        <p:spPr>
          <a:xfrm>
            <a:off x="683568" y="3203684"/>
            <a:ext cx="284052" cy="369332"/>
          </a:xfrm>
          <a:prstGeom prst="rect">
            <a:avLst/>
          </a:prstGeom>
          <a:noFill/>
        </p:spPr>
        <p:txBody>
          <a:bodyPr wrap="none" rtlCol="0">
            <a:spAutoFit/>
          </a:bodyPr>
          <a:lstStyle/>
          <a:p>
            <a:r>
              <a:rPr lang="en-US" dirty="0" smtClean="0"/>
              <a:t>1</a:t>
            </a:r>
            <a:endParaRPr lang="fr-FR" dirty="0"/>
          </a:p>
        </p:txBody>
      </p:sp>
      <p:sp>
        <p:nvSpPr>
          <p:cNvPr id="22" name="ZoneTexte 21"/>
          <p:cNvSpPr txBox="1"/>
          <p:nvPr/>
        </p:nvSpPr>
        <p:spPr>
          <a:xfrm>
            <a:off x="2892544" y="4005064"/>
            <a:ext cx="311304" cy="369332"/>
          </a:xfrm>
          <a:prstGeom prst="rect">
            <a:avLst/>
          </a:prstGeom>
          <a:noFill/>
        </p:spPr>
        <p:txBody>
          <a:bodyPr wrap="none" rtlCol="0">
            <a:spAutoFit/>
          </a:bodyPr>
          <a:lstStyle/>
          <a:p>
            <a:r>
              <a:rPr lang="en-US" dirty="0"/>
              <a:t>3</a:t>
            </a:r>
            <a:endParaRPr lang="fr-FR" dirty="0"/>
          </a:p>
        </p:txBody>
      </p:sp>
      <p:sp>
        <p:nvSpPr>
          <p:cNvPr id="23" name="ZoneTexte 22"/>
          <p:cNvSpPr txBox="1"/>
          <p:nvPr/>
        </p:nvSpPr>
        <p:spPr>
          <a:xfrm>
            <a:off x="683568" y="4787860"/>
            <a:ext cx="312906" cy="369332"/>
          </a:xfrm>
          <a:prstGeom prst="rect">
            <a:avLst/>
          </a:prstGeom>
          <a:noFill/>
        </p:spPr>
        <p:txBody>
          <a:bodyPr wrap="none" rtlCol="0">
            <a:spAutoFit/>
          </a:bodyPr>
          <a:lstStyle/>
          <a:p>
            <a:r>
              <a:rPr lang="en-US" dirty="0" smtClean="0"/>
              <a:t>2</a:t>
            </a:r>
            <a:endParaRPr lang="fr-FR" dirty="0"/>
          </a:p>
        </p:txBody>
      </p:sp>
      <p:sp>
        <p:nvSpPr>
          <p:cNvPr id="24" name="ZoneTexte 23"/>
          <p:cNvSpPr txBox="1"/>
          <p:nvPr/>
        </p:nvSpPr>
        <p:spPr>
          <a:xfrm>
            <a:off x="5925339" y="1573671"/>
            <a:ext cx="2162772" cy="523220"/>
          </a:xfrm>
          <a:prstGeom prst="rect">
            <a:avLst/>
          </a:prstGeom>
          <a:noFill/>
        </p:spPr>
        <p:txBody>
          <a:bodyPr wrap="none" rtlCol="0">
            <a:spAutoFit/>
          </a:bodyPr>
          <a:lstStyle/>
          <a:p>
            <a:r>
              <a:rPr lang="en-US" sz="1400" dirty="0" smtClean="0"/>
              <a:t>r</a:t>
            </a:r>
            <a:r>
              <a:rPr lang="en-US" sz="1400" baseline="-25000" dirty="0" smtClean="0"/>
              <a:t>111</a:t>
            </a:r>
            <a:r>
              <a:rPr lang="en-US" sz="1400" dirty="0" smtClean="0"/>
              <a:t>: (1,a)</a:t>
            </a:r>
            <a:r>
              <a:rPr lang="en-US" sz="1400" dirty="0" smtClean="0">
                <a:sym typeface="Wingdings" pitchFamily="2" charset="2"/>
              </a:rPr>
              <a:t>(1,b)</a:t>
            </a:r>
          </a:p>
          <a:p>
            <a:r>
              <a:rPr lang="en-US" sz="1400" dirty="0" smtClean="0"/>
              <a:t>r</a:t>
            </a:r>
            <a:r>
              <a:rPr lang="en-US" sz="1400" baseline="-25000" dirty="0" smtClean="0"/>
              <a:t>112</a:t>
            </a:r>
            <a:r>
              <a:rPr lang="en-US" sz="1400" dirty="0" smtClean="0"/>
              <a:t>: </a:t>
            </a:r>
            <a:r>
              <a:rPr lang="en-US" sz="1400" dirty="0"/>
              <a:t>(1,a</a:t>
            </a:r>
            <a:r>
              <a:rPr lang="en-US" sz="1400" dirty="0" smtClean="0"/>
              <a:t>)(</a:t>
            </a:r>
            <a:r>
              <a:rPr lang="en-US" sz="1400" dirty="0"/>
              <a:t>0</a:t>
            </a:r>
            <a:r>
              <a:rPr lang="en-US" sz="1400" dirty="0" smtClean="0"/>
              <a:t>,e)</a:t>
            </a:r>
            <a:r>
              <a:rPr lang="en-US" sz="1400" dirty="0" smtClean="0">
                <a:sym typeface="Wingdings" pitchFamily="2" charset="2"/>
              </a:rPr>
              <a:t></a:t>
            </a:r>
            <a:r>
              <a:rPr lang="en-US" sz="1400" dirty="0">
                <a:sym typeface="Wingdings" pitchFamily="2" charset="2"/>
              </a:rPr>
              <a:t>(</a:t>
            </a:r>
            <a:r>
              <a:rPr lang="en-US" sz="1400" dirty="0" smtClean="0">
                <a:sym typeface="Wingdings" pitchFamily="2" charset="2"/>
              </a:rPr>
              <a:t>1,e)(</a:t>
            </a:r>
            <a:r>
              <a:rPr lang="en-US" sz="1400" dirty="0">
                <a:sym typeface="Wingdings" pitchFamily="2" charset="2"/>
              </a:rPr>
              <a:t>0</a:t>
            </a:r>
            <a:r>
              <a:rPr lang="en-US" sz="1400" dirty="0" smtClean="0">
                <a:sym typeface="Wingdings" pitchFamily="2" charset="2"/>
              </a:rPr>
              <a:t>,a)</a:t>
            </a:r>
            <a:endParaRPr lang="fr-FR" sz="1400" dirty="0"/>
          </a:p>
        </p:txBody>
      </p:sp>
      <p:sp>
        <p:nvSpPr>
          <p:cNvPr id="25" name="ZoneTexte 24"/>
          <p:cNvSpPr txBox="1"/>
          <p:nvPr/>
        </p:nvSpPr>
        <p:spPr>
          <a:xfrm>
            <a:off x="5940152" y="2060848"/>
            <a:ext cx="2178802" cy="523220"/>
          </a:xfrm>
          <a:prstGeom prst="rect">
            <a:avLst/>
          </a:prstGeom>
          <a:noFill/>
        </p:spPr>
        <p:txBody>
          <a:bodyPr wrap="none" rtlCol="0">
            <a:spAutoFit/>
          </a:bodyPr>
          <a:lstStyle/>
          <a:p>
            <a:r>
              <a:rPr lang="en-US" sz="1400" dirty="0" smtClean="0"/>
              <a:t>r</a:t>
            </a:r>
            <a:r>
              <a:rPr lang="en-US" sz="1400" baseline="-25000" dirty="0" smtClean="0"/>
              <a:t>121</a:t>
            </a:r>
            <a:r>
              <a:rPr lang="en-US" sz="1400" dirty="0" smtClean="0"/>
              <a:t>: (1,a)</a:t>
            </a:r>
            <a:r>
              <a:rPr lang="en-US" sz="1400" dirty="0" smtClean="0">
                <a:sym typeface="Wingdings" pitchFamily="2" charset="2"/>
              </a:rPr>
              <a:t>(1,c)</a:t>
            </a:r>
          </a:p>
          <a:p>
            <a:r>
              <a:rPr lang="en-US" sz="1400" dirty="0" smtClean="0"/>
              <a:t>r</a:t>
            </a:r>
            <a:r>
              <a:rPr lang="en-US" sz="1400" baseline="-25000" dirty="0" smtClean="0"/>
              <a:t>122</a:t>
            </a:r>
            <a:r>
              <a:rPr lang="en-US" sz="1400" dirty="0" smtClean="0"/>
              <a:t>: </a:t>
            </a:r>
            <a:r>
              <a:rPr lang="en-US" sz="1400" dirty="0"/>
              <a:t>(1,a</a:t>
            </a:r>
            <a:r>
              <a:rPr lang="en-US" sz="1400" dirty="0" smtClean="0"/>
              <a:t>)(</a:t>
            </a:r>
            <a:r>
              <a:rPr lang="en-US" sz="1400" dirty="0"/>
              <a:t>0</a:t>
            </a:r>
            <a:r>
              <a:rPr lang="en-US" sz="1400" dirty="0" smtClean="0"/>
              <a:t>,e)</a:t>
            </a:r>
            <a:r>
              <a:rPr lang="en-US" sz="1400" dirty="0" smtClean="0">
                <a:sym typeface="Wingdings" pitchFamily="2" charset="2"/>
              </a:rPr>
              <a:t></a:t>
            </a:r>
            <a:r>
              <a:rPr lang="en-US" sz="1400" dirty="0">
                <a:sym typeface="Wingdings" pitchFamily="2" charset="2"/>
              </a:rPr>
              <a:t>(</a:t>
            </a:r>
            <a:r>
              <a:rPr lang="en-US" sz="1400" dirty="0" smtClean="0">
                <a:sym typeface="Wingdings" pitchFamily="2" charset="2"/>
              </a:rPr>
              <a:t>1,e)(</a:t>
            </a:r>
            <a:r>
              <a:rPr lang="en-US" sz="1400" dirty="0">
                <a:sym typeface="Wingdings" pitchFamily="2" charset="2"/>
              </a:rPr>
              <a:t>0</a:t>
            </a:r>
            <a:r>
              <a:rPr lang="en-US" sz="1400" dirty="0" smtClean="0">
                <a:sym typeface="Wingdings" pitchFamily="2" charset="2"/>
              </a:rPr>
              <a:t>,a)</a:t>
            </a:r>
            <a:endParaRPr lang="fr-FR" sz="1400" dirty="0"/>
          </a:p>
        </p:txBody>
      </p:sp>
      <p:sp>
        <p:nvSpPr>
          <p:cNvPr id="26" name="ZoneTexte 25"/>
          <p:cNvSpPr txBox="1"/>
          <p:nvPr/>
        </p:nvSpPr>
        <p:spPr>
          <a:xfrm>
            <a:off x="5940152" y="2545740"/>
            <a:ext cx="1414170" cy="523220"/>
          </a:xfrm>
          <a:prstGeom prst="rect">
            <a:avLst/>
          </a:prstGeom>
          <a:noFill/>
        </p:spPr>
        <p:txBody>
          <a:bodyPr wrap="none" rtlCol="0">
            <a:spAutoFit/>
          </a:bodyPr>
          <a:lstStyle/>
          <a:p>
            <a:r>
              <a:rPr lang="en-US" sz="1400" dirty="0" smtClean="0"/>
              <a:t>r</a:t>
            </a:r>
            <a:r>
              <a:rPr lang="en-US" sz="1400" baseline="-25000" dirty="0" smtClean="0"/>
              <a:t>131</a:t>
            </a:r>
            <a:r>
              <a:rPr lang="en-US" sz="1400" dirty="0" smtClean="0"/>
              <a:t>: (1,b)</a:t>
            </a:r>
            <a:r>
              <a:rPr lang="en-US" sz="1400" dirty="0" smtClean="0">
                <a:sym typeface="Wingdings" pitchFamily="2" charset="2"/>
              </a:rPr>
              <a:t>(1,a)</a:t>
            </a:r>
          </a:p>
          <a:p>
            <a:r>
              <a:rPr lang="en-US" sz="1400" dirty="0" smtClean="0"/>
              <a:t>r</a:t>
            </a:r>
            <a:r>
              <a:rPr lang="en-US" sz="1400" baseline="-25000" dirty="0" smtClean="0"/>
              <a:t>132</a:t>
            </a:r>
            <a:r>
              <a:rPr lang="en-US" sz="1400" dirty="0" smtClean="0"/>
              <a:t>: </a:t>
            </a:r>
            <a:r>
              <a:rPr lang="en-US" sz="1400" dirty="0"/>
              <a:t>(</a:t>
            </a:r>
            <a:r>
              <a:rPr lang="en-US" sz="1400" dirty="0" smtClean="0"/>
              <a:t>1,e)</a:t>
            </a:r>
            <a:r>
              <a:rPr lang="en-US" sz="1400" dirty="0" smtClean="0">
                <a:sym typeface="Wingdings" pitchFamily="2" charset="2"/>
              </a:rPr>
              <a:t></a:t>
            </a:r>
            <a:r>
              <a:rPr lang="en-US" sz="1400" dirty="0">
                <a:sym typeface="Wingdings" pitchFamily="2" charset="2"/>
              </a:rPr>
              <a:t>(</a:t>
            </a:r>
            <a:r>
              <a:rPr lang="en-US" sz="1400" dirty="0" smtClean="0">
                <a:sym typeface="Wingdings" pitchFamily="2" charset="2"/>
              </a:rPr>
              <a:t>1,a)</a:t>
            </a:r>
            <a:endParaRPr lang="fr-FR" sz="1400" dirty="0"/>
          </a:p>
        </p:txBody>
      </p:sp>
      <p:sp>
        <p:nvSpPr>
          <p:cNvPr id="27" name="ZoneTexte 26"/>
          <p:cNvSpPr txBox="1"/>
          <p:nvPr/>
        </p:nvSpPr>
        <p:spPr>
          <a:xfrm>
            <a:off x="6777544" y="4293096"/>
            <a:ext cx="2258952" cy="523220"/>
          </a:xfrm>
          <a:prstGeom prst="rect">
            <a:avLst/>
          </a:prstGeom>
          <a:noFill/>
        </p:spPr>
        <p:txBody>
          <a:bodyPr wrap="none" rtlCol="0">
            <a:spAutoFit/>
          </a:bodyPr>
          <a:lstStyle/>
          <a:p>
            <a:r>
              <a:rPr lang="en-US" sz="1400" dirty="0" smtClean="0"/>
              <a:t>r</a:t>
            </a:r>
            <a:r>
              <a:rPr lang="en-US" sz="1400" baseline="-25000" dirty="0" smtClean="0"/>
              <a:t>311</a:t>
            </a:r>
            <a:r>
              <a:rPr lang="en-US" sz="1400" dirty="0" smtClean="0"/>
              <a:t>: (3,e)(</a:t>
            </a:r>
            <a:r>
              <a:rPr lang="en-US" sz="1400" dirty="0"/>
              <a:t>0</a:t>
            </a:r>
            <a:r>
              <a:rPr lang="en-US" sz="1400" dirty="0" smtClean="0"/>
              <a:t>,a)</a:t>
            </a:r>
            <a:r>
              <a:rPr lang="en-US" sz="1400" dirty="0" smtClean="0">
                <a:sym typeface="Wingdings" pitchFamily="2" charset="2"/>
              </a:rPr>
              <a:t>(3,a)(</a:t>
            </a:r>
            <a:r>
              <a:rPr lang="en-US" sz="1400" dirty="0">
                <a:sym typeface="Wingdings" pitchFamily="2" charset="2"/>
              </a:rPr>
              <a:t>0</a:t>
            </a:r>
            <a:r>
              <a:rPr lang="en-US" sz="1400" dirty="0" smtClean="0">
                <a:sym typeface="Wingdings" pitchFamily="2" charset="2"/>
              </a:rPr>
              <a:t>,e)</a:t>
            </a:r>
          </a:p>
          <a:p>
            <a:r>
              <a:rPr lang="en-US" sz="1400" dirty="0" smtClean="0"/>
              <a:t>r</a:t>
            </a:r>
            <a:r>
              <a:rPr lang="en-US" sz="1400" baseline="-25000" dirty="0"/>
              <a:t>3</a:t>
            </a:r>
            <a:r>
              <a:rPr lang="en-US" sz="1400" baseline="-25000" dirty="0" smtClean="0"/>
              <a:t>12</a:t>
            </a:r>
            <a:r>
              <a:rPr lang="en-US" sz="1400" dirty="0" smtClean="0"/>
              <a:t>: (3,e)(0,b)</a:t>
            </a:r>
            <a:r>
              <a:rPr lang="en-US" sz="1400" dirty="0" smtClean="0">
                <a:sym typeface="Wingdings" pitchFamily="2" charset="2"/>
              </a:rPr>
              <a:t>(3,b)(</a:t>
            </a:r>
            <a:r>
              <a:rPr lang="en-US" sz="1400" dirty="0">
                <a:sym typeface="Wingdings" pitchFamily="2" charset="2"/>
              </a:rPr>
              <a:t>0</a:t>
            </a:r>
            <a:r>
              <a:rPr lang="en-US" sz="1400" dirty="0" smtClean="0">
                <a:sym typeface="Wingdings" pitchFamily="2" charset="2"/>
              </a:rPr>
              <a:t>,e)</a:t>
            </a:r>
            <a:endParaRPr lang="fr-FR" sz="1400" dirty="0"/>
          </a:p>
        </p:txBody>
      </p:sp>
      <p:sp>
        <p:nvSpPr>
          <p:cNvPr id="28" name="ZoneTexte 27"/>
          <p:cNvSpPr txBox="1"/>
          <p:nvPr/>
        </p:nvSpPr>
        <p:spPr>
          <a:xfrm>
            <a:off x="6792357" y="4780273"/>
            <a:ext cx="1489510" cy="523220"/>
          </a:xfrm>
          <a:prstGeom prst="rect">
            <a:avLst/>
          </a:prstGeom>
          <a:noFill/>
        </p:spPr>
        <p:txBody>
          <a:bodyPr wrap="none" rtlCol="0">
            <a:spAutoFit/>
          </a:bodyPr>
          <a:lstStyle/>
          <a:p>
            <a:r>
              <a:rPr lang="en-US" sz="1400" dirty="0" smtClean="0"/>
              <a:t>r</a:t>
            </a:r>
            <a:r>
              <a:rPr lang="en-US" sz="1400" baseline="-25000" dirty="0"/>
              <a:t>3</a:t>
            </a:r>
            <a:r>
              <a:rPr lang="en-US" sz="1400" baseline="-25000" dirty="0" smtClean="0"/>
              <a:t>21</a:t>
            </a:r>
            <a:r>
              <a:rPr lang="en-US" sz="1400" dirty="0" smtClean="0"/>
              <a:t>: (3,b)</a:t>
            </a:r>
            <a:r>
              <a:rPr lang="en-US" sz="1400" dirty="0" smtClean="0">
                <a:sym typeface="Wingdings" pitchFamily="2" charset="2"/>
              </a:rPr>
              <a:t>(3,f)</a:t>
            </a:r>
          </a:p>
          <a:p>
            <a:r>
              <a:rPr lang="en-US" sz="1400" dirty="0" smtClean="0"/>
              <a:t>r</a:t>
            </a:r>
            <a:r>
              <a:rPr lang="en-US" sz="1400" baseline="-25000" dirty="0"/>
              <a:t>3</a:t>
            </a:r>
            <a:r>
              <a:rPr lang="en-US" sz="1400" baseline="-25000" dirty="0" smtClean="0"/>
              <a:t>22</a:t>
            </a:r>
            <a:r>
              <a:rPr lang="en-US" sz="1400" dirty="0" smtClean="0"/>
              <a:t>: (3,a)</a:t>
            </a:r>
            <a:r>
              <a:rPr lang="en-US" sz="1400" dirty="0" smtClean="0">
                <a:sym typeface="Wingdings" pitchFamily="2" charset="2"/>
              </a:rPr>
              <a:t>(3,b)</a:t>
            </a:r>
            <a:endParaRPr lang="fr-FR" sz="1400" dirty="0"/>
          </a:p>
        </p:txBody>
      </p:sp>
      <p:sp>
        <p:nvSpPr>
          <p:cNvPr id="29" name="ZoneTexte 28"/>
          <p:cNvSpPr txBox="1"/>
          <p:nvPr/>
        </p:nvSpPr>
        <p:spPr>
          <a:xfrm>
            <a:off x="6792357" y="5265165"/>
            <a:ext cx="2162772" cy="523220"/>
          </a:xfrm>
          <a:prstGeom prst="rect">
            <a:avLst/>
          </a:prstGeom>
          <a:noFill/>
        </p:spPr>
        <p:txBody>
          <a:bodyPr wrap="none" rtlCol="0">
            <a:spAutoFit/>
          </a:bodyPr>
          <a:lstStyle/>
          <a:p>
            <a:r>
              <a:rPr lang="en-US" sz="1400" dirty="0" smtClean="0"/>
              <a:t>r</a:t>
            </a:r>
            <a:r>
              <a:rPr lang="en-US" sz="1400" baseline="-25000" dirty="0" smtClean="0"/>
              <a:t>331</a:t>
            </a:r>
            <a:r>
              <a:rPr lang="en-US" sz="1400" dirty="0" smtClean="0"/>
              <a:t>: (3,f)(</a:t>
            </a:r>
            <a:r>
              <a:rPr lang="en-US" sz="1400" dirty="0"/>
              <a:t>0</a:t>
            </a:r>
            <a:r>
              <a:rPr lang="en-US" sz="1400" dirty="0" smtClean="0"/>
              <a:t>,a)</a:t>
            </a:r>
            <a:r>
              <a:rPr lang="en-US" sz="1400" dirty="0" smtClean="0">
                <a:sym typeface="Wingdings" pitchFamily="2" charset="2"/>
              </a:rPr>
              <a:t>(3,a)(</a:t>
            </a:r>
            <a:r>
              <a:rPr lang="en-US" sz="1400" dirty="0">
                <a:sym typeface="Wingdings" pitchFamily="2" charset="2"/>
              </a:rPr>
              <a:t>0</a:t>
            </a:r>
            <a:r>
              <a:rPr lang="en-US" sz="1400" dirty="0" smtClean="0">
                <a:sym typeface="Wingdings" pitchFamily="2" charset="2"/>
              </a:rPr>
              <a:t>,f)</a:t>
            </a:r>
          </a:p>
          <a:p>
            <a:r>
              <a:rPr lang="en-US" sz="1400" dirty="0" smtClean="0"/>
              <a:t>r</a:t>
            </a:r>
            <a:r>
              <a:rPr lang="en-US" sz="1400" baseline="-25000" dirty="0" smtClean="0"/>
              <a:t>332</a:t>
            </a:r>
            <a:r>
              <a:rPr lang="en-US" sz="1400" dirty="0" smtClean="0"/>
              <a:t>: (3,b)</a:t>
            </a:r>
            <a:r>
              <a:rPr lang="en-US" sz="1400" dirty="0" smtClean="0">
                <a:sym typeface="Wingdings" pitchFamily="2" charset="2"/>
              </a:rPr>
              <a:t>(3,b)</a:t>
            </a:r>
            <a:endParaRPr lang="fr-FR" sz="1400" dirty="0"/>
          </a:p>
        </p:txBody>
      </p:sp>
      <p:sp>
        <p:nvSpPr>
          <p:cNvPr id="30" name="ZoneTexte 29"/>
          <p:cNvSpPr txBox="1"/>
          <p:nvPr/>
        </p:nvSpPr>
        <p:spPr>
          <a:xfrm>
            <a:off x="4427984" y="4005064"/>
            <a:ext cx="2233304" cy="523220"/>
          </a:xfrm>
          <a:prstGeom prst="rect">
            <a:avLst/>
          </a:prstGeom>
          <a:noFill/>
        </p:spPr>
        <p:txBody>
          <a:bodyPr wrap="none" rtlCol="0">
            <a:spAutoFit/>
          </a:bodyPr>
          <a:lstStyle/>
          <a:p>
            <a:r>
              <a:rPr lang="en-US" sz="1400" dirty="0" smtClean="0"/>
              <a:t>r</a:t>
            </a:r>
            <a:r>
              <a:rPr lang="en-US" sz="1400" baseline="-25000" dirty="0" smtClean="0"/>
              <a:t>211</a:t>
            </a:r>
            <a:r>
              <a:rPr lang="en-US" sz="1400" dirty="0" smtClean="0"/>
              <a:t>: (2,b)(</a:t>
            </a:r>
            <a:r>
              <a:rPr lang="en-US" sz="1400" dirty="0"/>
              <a:t>0</a:t>
            </a:r>
            <a:r>
              <a:rPr lang="en-US" sz="1400" dirty="0" smtClean="0"/>
              <a:t>,e)</a:t>
            </a:r>
            <a:r>
              <a:rPr lang="en-US" sz="1400" dirty="0" smtClean="0">
                <a:sym typeface="Wingdings" pitchFamily="2" charset="2"/>
              </a:rPr>
              <a:t>(2,e)(</a:t>
            </a:r>
            <a:r>
              <a:rPr lang="en-US" sz="1400" dirty="0">
                <a:sym typeface="Wingdings" pitchFamily="2" charset="2"/>
              </a:rPr>
              <a:t>0</a:t>
            </a:r>
            <a:r>
              <a:rPr lang="en-US" sz="1400" dirty="0" smtClean="0">
                <a:sym typeface="Wingdings" pitchFamily="2" charset="2"/>
              </a:rPr>
              <a:t>,b)</a:t>
            </a:r>
          </a:p>
          <a:p>
            <a:r>
              <a:rPr lang="en-US" sz="1400" dirty="0" smtClean="0"/>
              <a:t>r</a:t>
            </a:r>
            <a:r>
              <a:rPr lang="en-US" sz="1400" baseline="-25000" dirty="0" smtClean="0"/>
              <a:t>2</a:t>
            </a:r>
            <a:r>
              <a:rPr lang="en-US" sz="1400" baseline="-25000" dirty="0"/>
              <a:t>1</a:t>
            </a:r>
            <a:r>
              <a:rPr lang="en-US" sz="1400" baseline="-25000" dirty="0" smtClean="0"/>
              <a:t>2</a:t>
            </a:r>
            <a:r>
              <a:rPr lang="en-US" sz="1400" dirty="0" smtClean="0"/>
              <a:t>: (2,e)</a:t>
            </a:r>
            <a:r>
              <a:rPr lang="en-US" sz="1400" dirty="0" smtClean="0">
                <a:sym typeface="Wingdings" pitchFamily="2" charset="2"/>
              </a:rPr>
              <a:t>(2,b)</a:t>
            </a:r>
            <a:endParaRPr lang="fr-FR" sz="1400" dirty="0"/>
          </a:p>
        </p:txBody>
      </p:sp>
    </p:spTree>
    <p:extLst>
      <p:ext uri="{BB962C8B-B14F-4D97-AF65-F5344CB8AC3E}">
        <p14:creationId xmlns:p14="http://schemas.microsoft.com/office/powerpoint/2010/main" val="22713036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Refining derivation mode</a:t>
            </a:r>
            <a:endParaRPr lang="fr-FR" dirty="0"/>
          </a:p>
        </p:txBody>
      </p:sp>
      <p:sp>
        <p:nvSpPr>
          <p:cNvPr id="3" name="Espace réservé du contenu 2"/>
          <p:cNvSpPr>
            <a:spLocks noGrp="1"/>
          </p:cNvSpPr>
          <p:nvPr>
            <p:ph sz="quarter" idx="1"/>
          </p:nvPr>
        </p:nvSpPr>
        <p:spPr/>
        <p:txBody>
          <a:bodyPr/>
          <a:lstStyle/>
          <a:p>
            <a:r>
              <a:rPr lang="en-US" dirty="0" smtClean="0"/>
              <a:t>Derivation mode: group rules (corresponding to programs), maximal parallelism, but all rules from a group shall be used.</a:t>
            </a:r>
          </a:p>
          <a:p>
            <a:r>
              <a:rPr lang="en-US" dirty="0" smtClean="0"/>
              <a:t>Since working with one symbol, the group </a:t>
            </a:r>
            <a:br>
              <a:rPr lang="en-US" dirty="0" smtClean="0"/>
            </a:br>
            <a:r>
              <a:rPr lang="en-US" sz="2800" dirty="0" smtClean="0"/>
              <a:t>r</a:t>
            </a:r>
            <a:r>
              <a:rPr lang="en-US" sz="2800" baseline="-25000" dirty="0" smtClean="0"/>
              <a:t>111</a:t>
            </a:r>
            <a:r>
              <a:rPr lang="en-US" sz="2800" dirty="0"/>
              <a:t>: (1,a)</a:t>
            </a:r>
            <a:r>
              <a:rPr lang="en-US" sz="2800" dirty="0">
                <a:sym typeface="Wingdings" pitchFamily="2" charset="2"/>
              </a:rPr>
              <a:t>(</a:t>
            </a:r>
            <a:r>
              <a:rPr lang="en-US" sz="2800" dirty="0" smtClean="0">
                <a:sym typeface="Wingdings" pitchFamily="2" charset="2"/>
              </a:rPr>
              <a:t>1,b)</a:t>
            </a:r>
            <a:br>
              <a:rPr lang="en-US" sz="2800" dirty="0" smtClean="0">
                <a:sym typeface="Wingdings" pitchFamily="2" charset="2"/>
              </a:rPr>
            </a:br>
            <a:r>
              <a:rPr lang="en-US" sz="2800" dirty="0" smtClean="0"/>
              <a:t>r</a:t>
            </a:r>
            <a:r>
              <a:rPr lang="en-US" sz="2800" baseline="-25000" dirty="0" smtClean="0"/>
              <a:t>112</a:t>
            </a:r>
            <a:r>
              <a:rPr lang="en-US" sz="2800" dirty="0"/>
              <a:t>: (1,a</a:t>
            </a:r>
            <a:r>
              <a:rPr lang="en-US" sz="2800" dirty="0" smtClean="0"/>
              <a:t>)(0,e</a:t>
            </a:r>
            <a:r>
              <a:rPr lang="en-US" sz="2800" dirty="0"/>
              <a:t>)</a:t>
            </a:r>
            <a:r>
              <a:rPr lang="en-US" sz="2800" dirty="0">
                <a:sym typeface="Wingdings" pitchFamily="2" charset="2"/>
              </a:rPr>
              <a:t>(1,e</a:t>
            </a:r>
            <a:r>
              <a:rPr lang="en-US" sz="2800" dirty="0" smtClean="0">
                <a:sym typeface="Wingdings" pitchFamily="2" charset="2"/>
              </a:rPr>
              <a:t>)(0,a)</a:t>
            </a:r>
            <a:r>
              <a:rPr lang="fr-FR" dirty="0" smtClean="0">
                <a:sym typeface="Wingdings" pitchFamily="2" charset="2"/>
              </a:rPr>
              <a:t/>
            </a:r>
            <a:br>
              <a:rPr lang="fr-FR" dirty="0" smtClean="0">
                <a:sym typeface="Wingdings" pitchFamily="2" charset="2"/>
              </a:rPr>
            </a:br>
            <a:r>
              <a:rPr lang="en-US" dirty="0" smtClean="0">
                <a:sym typeface="Wingdings" pitchFamily="2" charset="2"/>
              </a:rPr>
              <a:t>is equivalent to r</a:t>
            </a:r>
            <a:r>
              <a:rPr lang="en-US" baseline="-25000" dirty="0" smtClean="0">
                <a:sym typeface="Wingdings" pitchFamily="2" charset="2"/>
              </a:rPr>
              <a:t>11</a:t>
            </a:r>
            <a:r>
              <a:rPr lang="en-US" dirty="0" smtClean="0">
                <a:sym typeface="Wingdings" pitchFamily="2" charset="2"/>
              </a:rPr>
              <a:t>: (1,aa)(</a:t>
            </a:r>
            <a:r>
              <a:rPr lang="en-US" dirty="0">
                <a:sym typeface="Wingdings" pitchFamily="2" charset="2"/>
              </a:rPr>
              <a:t>0</a:t>
            </a:r>
            <a:r>
              <a:rPr lang="en-US" dirty="0" smtClean="0">
                <a:sym typeface="Wingdings" pitchFamily="2" charset="2"/>
              </a:rPr>
              <a:t>,e)(1,be)(</a:t>
            </a:r>
            <a:r>
              <a:rPr lang="en-US" dirty="0">
                <a:sym typeface="Wingdings" pitchFamily="2" charset="2"/>
              </a:rPr>
              <a:t>0</a:t>
            </a:r>
            <a:r>
              <a:rPr lang="en-US" dirty="0" smtClean="0">
                <a:sym typeface="Wingdings" pitchFamily="2" charset="2"/>
              </a:rPr>
              <a:t>,a)</a:t>
            </a:r>
          </a:p>
          <a:p>
            <a:r>
              <a:rPr lang="en-US" sz="2800" dirty="0" smtClean="0">
                <a:sym typeface="Wingdings" pitchFamily="2" charset="2"/>
              </a:rPr>
              <a:t>So a program corresponds to a more complicated rule, and k is the size of the LHS (equal to RHS).</a:t>
            </a:r>
          </a:p>
          <a:p>
            <a:r>
              <a:rPr lang="en-US" sz="2800" dirty="0" smtClean="0">
                <a:sym typeface="Wingdings" pitchFamily="2" charset="2"/>
              </a:rPr>
              <a:t>Then the evolution is just maximally parallel.</a:t>
            </a:r>
            <a:endParaRPr lang="en-US" sz="2800" dirty="0"/>
          </a:p>
        </p:txBody>
      </p:sp>
    </p:spTree>
    <p:extLst>
      <p:ext uri="{BB962C8B-B14F-4D97-AF65-F5344CB8AC3E}">
        <p14:creationId xmlns:p14="http://schemas.microsoft.com/office/powerpoint/2010/main" val="7441739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Back to the example</a:t>
            </a:r>
            <a:endParaRPr lang="fr-FR" dirty="0"/>
          </a:p>
        </p:txBody>
      </p:sp>
      <p:sp>
        <p:nvSpPr>
          <p:cNvPr id="4" name="Rectangle à coins arrondis 3"/>
          <p:cNvSpPr/>
          <p:nvPr/>
        </p:nvSpPr>
        <p:spPr>
          <a:xfrm>
            <a:off x="4499992" y="2060848"/>
            <a:ext cx="1080120"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aa</a:t>
            </a:r>
            <a:endParaRPr lang="fr-FR" dirty="0"/>
          </a:p>
        </p:txBody>
      </p:sp>
      <p:sp>
        <p:nvSpPr>
          <p:cNvPr id="5" name="Rectangle à coins arrondis 4"/>
          <p:cNvSpPr/>
          <p:nvPr/>
        </p:nvSpPr>
        <p:spPr>
          <a:xfrm>
            <a:off x="7524328" y="3392088"/>
            <a:ext cx="1080120"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ee</a:t>
            </a:r>
            <a:endParaRPr lang="fr-FR" dirty="0"/>
          </a:p>
        </p:txBody>
      </p:sp>
      <p:sp>
        <p:nvSpPr>
          <p:cNvPr id="6" name="Rectangle à coins arrondis 5"/>
          <p:cNvSpPr/>
          <p:nvPr/>
        </p:nvSpPr>
        <p:spPr>
          <a:xfrm>
            <a:off x="4427984" y="4715852"/>
            <a:ext cx="1080120"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a:t>
            </a:r>
            <a:endParaRPr lang="fr-FR" dirty="0"/>
          </a:p>
        </p:txBody>
      </p:sp>
      <p:sp>
        <p:nvSpPr>
          <p:cNvPr id="7" name="Ellipse 6"/>
          <p:cNvSpPr/>
          <p:nvPr/>
        </p:nvSpPr>
        <p:spPr>
          <a:xfrm>
            <a:off x="6084168" y="3320080"/>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p:cNvSpPr txBox="1"/>
          <p:nvPr/>
        </p:nvSpPr>
        <p:spPr>
          <a:xfrm>
            <a:off x="4608004" y="2708920"/>
            <a:ext cx="284052" cy="369332"/>
          </a:xfrm>
          <a:prstGeom prst="rect">
            <a:avLst/>
          </a:prstGeom>
          <a:noFill/>
        </p:spPr>
        <p:txBody>
          <a:bodyPr wrap="none" rtlCol="0">
            <a:spAutoFit/>
          </a:bodyPr>
          <a:lstStyle/>
          <a:p>
            <a:r>
              <a:rPr lang="en-US" dirty="0" smtClean="0"/>
              <a:t>1</a:t>
            </a:r>
            <a:endParaRPr lang="fr-FR" dirty="0"/>
          </a:p>
        </p:txBody>
      </p:sp>
      <p:sp>
        <p:nvSpPr>
          <p:cNvPr id="9" name="ZoneTexte 8"/>
          <p:cNvSpPr txBox="1"/>
          <p:nvPr/>
        </p:nvSpPr>
        <p:spPr>
          <a:xfrm>
            <a:off x="4572000" y="5363924"/>
            <a:ext cx="312906" cy="369332"/>
          </a:xfrm>
          <a:prstGeom prst="rect">
            <a:avLst/>
          </a:prstGeom>
          <a:noFill/>
        </p:spPr>
        <p:txBody>
          <a:bodyPr wrap="none" rtlCol="0">
            <a:spAutoFit/>
          </a:bodyPr>
          <a:lstStyle/>
          <a:p>
            <a:r>
              <a:rPr lang="en-US" dirty="0" smtClean="0"/>
              <a:t>2</a:t>
            </a:r>
            <a:endParaRPr lang="fr-FR" dirty="0"/>
          </a:p>
        </p:txBody>
      </p:sp>
      <p:sp>
        <p:nvSpPr>
          <p:cNvPr id="10" name="ZoneTexte 9"/>
          <p:cNvSpPr txBox="1"/>
          <p:nvPr/>
        </p:nvSpPr>
        <p:spPr>
          <a:xfrm>
            <a:off x="7596336" y="4058488"/>
            <a:ext cx="311304" cy="369332"/>
          </a:xfrm>
          <a:prstGeom prst="rect">
            <a:avLst/>
          </a:prstGeom>
          <a:noFill/>
        </p:spPr>
        <p:txBody>
          <a:bodyPr wrap="none" rtlCol="0">
            <a:spAutoFit/>
          </a:bodyPr>
          <a:lstStyle/>
          <a:p>
            <a:r>
              <a:rPr lang="en-US" dirty="0"/>
              <a:t>3</a:t>
            </a:r>
            <a:endParaRPr lang="fr-FR" dirty="0"/>
          </a:p>
        </p:txBody>
      </p:sp>
      <p:sp>
        <p:nvSpPr>
          <p:cNvPr id="11" name="ZoneTexte 10"/>
          <p:cNvSpPr txBox="1"/>
          <p:nvPr/>
        </p:nvSpPr>
        <p:spPr>
          <a:xfrm>
            <a:off x="6304172" y="4058488"/>
            <a:ext cx="325730" cy="369332"/>
          </a:xfrm>
          <a:prstGeom prst="rect">
            <a:avLst/>
          </a:prstGeom>
          <a:noFill/>
        </p:spPr>
        <p:txBody>
          <a:bodyPr wrap="none" rtlCol="0">
            <a:spAutoFit/>
          </a:bodyPr>
          <a:lstStyle/>
          <a:p>
            <a:r>
              <a:rPr lang="en-US" dirty="0" smtClean="0"/>
              <a:t>0</a:t>
            </a:r>
            <a:endParaRPr lang="fr-FR" dirty="0"/>
          </a:p>
        </p:txBody>
      </p:sp>
      <p:sp>
        <p:nvSpPr>
          <p:cNvPr id="12" name="ZoneTexte 11"/>
          <p:cNvSpPr txBox="1"/>
          <p:nvPr/>
        </p:nvSpPr>
        <p:spPr>
          <a:xfrm>
            <a:off x="5637307" y="1897087"/>
            <a:ext cx="2329484" cy="307777"/>
          </a:xfrm>
          <a:prstGeom prst="rect">
            <a:avLst/>
          </a:prstGeom>
          <a:noFill/>
        </p:spPr>
        <p:txBody>
          <a:bodyPr wrap="none" rtlCol="0">
            <a:spAutoFit/>
          </a:bodyPr>
          <a:lstStyle/>
          <a:p>
            <a:r>
              <a:rPr lang="en-US" sz="1400" dirty="0" smtClean="0"/>
              <a:t>r</a:t>
            </a:r>
            <a:r>
              <a:rPr lang="en-US" sz="1400" baseline="-25000" dirty="0" smtClean="0"/>
              <a:t>11</a:t>
            </a:r>
            <a:r>
              <a:rPr lang="en-US" sz="1400" dirty="0" smtClean="0"/>
              <a:t>: (1,aa)</a:t>
            </a:r>
            <a:r>
              <a:rPr lang="en-US" sz="1400" dirty="0"/>
              <a:t> (0,e)</a:t>
            </a:r>
            <a:r>
              <a:rPr lang="en-US" sz="1400" dirty="0" smtClean="0">
                <a:sym typeface="Wingdings" pitchFamily="2" charset="2"/>
              </a:rPr>
              <a:t>(1,be)(0,a)</a:t>
            </a:r>
          </a:p>
        </p:txBody>
      </p:sp>
      <p:sp>
        <p:nvSpPr>
          <p:cNvPr id="13" name="ZoneTexte 12"/>
          <p:cNvSpPr txBox="1"/>
          <p:nvPr/>
        </p:nvSpPr>
        <p:spPr>
          <a:xfrm>
            <a:off x="5652120" y="2204864"/>
            <a:ext cx="2282997" cy="307777"/>
          </a:xfrm>
          <a:prstGeom prst="rect">
            <a:avLst/>
          </a:prstGeom>
          <a:noFill/>
        </p:spPr>
        <p:txBody>
          <a:bodyPr wrap="none" rtlCol="0">
            <a:spAutoFit/>
          </a:bodyPr>
          <a:lstStyle/>
          <a:p>
            <a:r>
              <a:rPr lang="en-US" sz="1400" dirty="0" smtClean="0"/>
              <a:t>r</a:t>
            </a:r>
            <a:r>
              <a:rPr lang="en-US" sz="1400" baseline="-25000" dirty="0" smtClean="0"/>
              <a:t>12</a:t>
            </a:r>
            <a:r>
              <a:rPr lang="en-US" sz="1400" dirty="0" smtClean="0"/>
              <a:t>: (1,aa)(0,e)</a:t>
            </a:r>
            <a:r>
              <a:rPr lang="en-US" sz="1400" dirty="0" smtClean="0">
                <a:sym typeface="Wingdings" pitchFamily="2" charset="2"/>
              </a:rPr>
              <a:t>(1,ce)(0,a)</a:t>
            </a:r>
          </a:p>
        </p:txBody>
      </p:sp>
      <p:sp>
        <p:nvSpPr>
          <p:cNvPr id="14" name="ZoneTexte 13"/>
          <p:cNvSpPr txBox="1"/>
          <p:nvPr/>
        </p:nvSpPr>
        <p:spPr>
          <a:xfrm>
            <a:off x="5652120" y="2564904"/>
            <a:ext cx="1537600" cy="307777"/>
          </a:xfrm>
          <a:prstGeom prst="rect">
            <a:avLst/>
          </a:prstGeom>
          <a:noFill/>
        </p:spPr>
        <p:txBody>
          <a:bodyPr wrap="none" rtlCol="0">
            <a:spAutoFit/>
          </a:bodyPr>
          <a:lstStyle/>
          <a:p>
            <a:r>
              <a:rPr lang="en-US" sz="1400" dirty="0" smtClean="0"/>
              <a:t>r</a:t>
            </a:r>
            <a:r>
              <a:rPr lang="en-US" sz="1400" baseline="-25000" dirty="0" smtClean="0"/>
              <a:t>13</a:t>
            </a:r>
            <a:r>
              <a:rPr lang="en-US" sz="1400" dirty="0" smtClean="0"/>
              <a:t>: (1,be)</a:t>
            </a:r>
            <a:r>
              <a:rPr lang="en-US" sz="1400" dirty="0" smtClean="0">
                <a:sym typeface="Wingdings" pitchFamily="2" charset="2"/>
              </a:rPr>
              <a:t>(1,aa)</a:t>
            </a:r>
          </a:p>
        </p:txBody>
      </p:sp>
      <p:sp>
        <p:nvSpPr>
          <p:cNvPr id="15" name="ZoneTexte 14"/>
          <p:cNvSpPr txBox="1"/>
          <p:nvPr/>
        </p:nvSpPr>
        <p:spPr>
          <a:xfrm>
            <a:off x="6489512" y="4437112"/>
            <a:ext cx="2529860" cy="307777"/>
          </a:xfrm>
          <a:prstGeom prst="rect">
            <a:avLst/>
          </a:prstGeom>
          <a:noFill/>
        </p:spPr>
        <p:txBody>
          <a:bodyPr wrap="none" rtlCol="0">
            <a:spAutoFit/>
          </a:bodyPr>
          <a:lstStyle/>
          <a:p>
            <a:r>
              <a:rPr lang="en-US" sz="1400" dirty="0" smtClean="0"/>
              <a:t>r</a:t>
            </a:r>
            <a:r>
              <a:rPr lang="en-US" sz="1400" baseline="-25000" dirty="0" smtClean="0"/>
              <a:t>31</a:t>
            </a:r>
            <a:r>
              <a:rPr lang="en-US" sz="1400" dirty="0" smtClean="0"/>
              <a:t>: (3,ee)(0,ab)</a:t>
            </a:r>
            <a:r>
              <a:rPr lang="en-US" sz="1400" dirty="0" smtClean="0">
                <a:sym typeface="Wingdings" pitchFamily="2" charset="2"/>
              </a:rPr>
              <a:t>(3,ab)(0,ee)</a:t>
            </a:r>
          </a:p>
        </p:txBody>
      </p:sp>
      <p:sp>
        <p:nvSpPr>
          <p:cNvPr id="16" name="ZoneTexte 15"/>
          <p:cNvSpPr txBox="1"/>
          <p:nvPr/>
        </p:nvSpPr>
        <p:spPr>
          <a:xfrm>
            <a:off x="6519510" y="4797152"/>
            <a:ext cx="1580882" cy="307777"/>
          </a:xfrm>
          <a:prstGeom prst="rect">
            <a:avLst/>
          </a:prstGeom>
          <a:noFill/>
        </p:spPr>
        <p:txBody>
          <a:bodyPr wrap="none" rtlCol="0">
            <a:spAutoFit/>
          </a:bodyPr>
          <a:lstStyle/>
          <a:p>
            <a:r>
              <a:rPr lang="en-US" sz="1400" dirty="0" smtClean="0"/>
              <a:t>r</a:t>
            </a:r>
            <a:r>
              <a:rPr lang="en-US" sz="1400" baseline="-25000" dirty="0" smtClean="0"/>
              <a:t>32</a:t>
            </a:r>
            <a:r>
              <a:rPr lang="en-US" sz="1400" dirty="0" smtClean="0"/>
              <a:t>: (3,ab)</a:t>
            </a:r>
            <a:r>
              <a:rPr lang="en-US" sz="1400" dirty="0" smtClean="0">
                <a:sym typeface="Wingdings" pitchFamily="2" charset="2"/>
              </a:rPr>
              <a:t>(3,fb)</a:t>
            </a:r>
            <a:endParaRPr lang="fr-FR" sz="1400" dirty="0"/>
          </a:p>
        </p:txBody>
      </p:sp>
      <p:sp>
        <p:nvSpPr>
          <p:cNvPr id="17" name="ZoneTexte 16"/>
          <p:cNvSpPr txBox="1"/>
          <p:nvPr/>
        </p:nvSpPr>
        <p:spPr>
          <a:xfrm>
            <a:off x="6504325" y="5085184"/>
            <a:ext cx="2313454" cy="307777"/>
          </a:xfrm>
          <a:prstGeom prst="rect">
            <a:avLst/>
          </a:prstGeom>
          <a:noFill/>
        </p:spPr>
        <p:txBody>
          <a:bodyPr wrap="none" rtlCol="0">
            <a:spAutoFit/>
          </a:bodyPr>
          <a:lstStyle/>
          <a:p>
            <a:r>
              <a:rPr lang="en-US" sz="1400" dirty="0" smtClean="0"/>
              <a:t>r</a:t>
            </a:r>
            <a:r>
              <a:rPr lang="en-US" sz="1400" baseline="-25000" dirty="0" smtClean="0"/>
              <a:t>33</a:t>
            </a:r>
            <a:r>
              <a:rPr lang="en-US" sz="1400" dirty="0" smtClean="0"/>
              <a:t>: (3,bf)(</a:t>
            </a:r>
            <a:r>
              <a:rPr lang="en-US" sz="1400" dirty="0"/>
              <a:t>0</a:t>
            </a:r>
            <a:r>
              <a:rPr lang="en-US" sz="1400" dirty="0" smtClean="0"/>
              <a:t>,a)</a:t>
            </a:r>
            <a:r>
              <a:rPr lang="en-US" sz="1400" dirty="0" smtClean="0">
                <a:sym typeface="Wingdings" pitchFamily="2" charset="2"/>
              </a:rPr>
              <a:t>(3,ab)(</a:t>
            </a:r>
            <a:r>
              <a:rPr lang="en-US" sz="1400" dirty="0">
                <a:sym typeface="Wingdings" pitchFamily="2" charset="2"/>
              </a:rPr>
              <a:t>0</a:t>
            </a:r>
            <a:r>
              <a:rPr lang="en-US" sz="1400" dirty="0" smtClean="0">
                <a:sym typeface="Wingdings" pitchFamily="2" charset="2"/>
              </a:rPr>
              <a:t>,f)</a:t>
            </a:r>
          </a:p>
        </p:txBody>
      </p:sp>
      <p:sp>
        <p:nvSpPr>
          <p:cNvPr id="18" name="ZoneTexte 17"/>
          <p:cNvSpPr txBox="1"/>
          <p:nvPr/>
        </p:nvSpPr>
        <p:spPr>
          <a:xfrm>
            <a:off x="4129905" y="5838362"/>
            <a:ext cx="2420856" cy="307777"/>
          </a:xfrm>
          <a:prstGeom prst="rect">
            <a:avLst/>
          </a:prstGeom>
          <a:noFill/>
        </p:spPr>
        <p:txBody>
          <a:bodyPr wrap="none" rtlCol="0">
            <a:spAutoFit/>
          </a:bodyPr>
          <a:lstStyle/>
          <a:p>
            <a:r>
              <a:rPr lang="en-US" sz="1400" dirty="0" smtClean="0"/>
              <a:t>r</a:t>
            </a:r>
            <a:r>
              <a:rPr lang="en-US" sz="1400" baseline="-25000" dirty="0" smtClean="0"/>
              <a:t>21</a:t>
            </a:r>
            <a:r>
              <a:rPr lang="en-US" sz="1400" dirty="0" smtClean="0"/>
              <a:t>: (2,be)(</a:t>
            </a:r>
            <a:r>
              <a:rPr lang="en-US" sz="1400" dirty="0"/>
              <a:t>0</a:t>
            </a:r>
            <a:r>
              <a:rPr lang="en-US" sz="1400" dirty="0" smtClean="0"/>
              <a:t>,e)</a:t>
            </a:r>
            <a:r>
              <a:rPr lang="en-US" sz="1400" dirty="0" smtClean="0">
                <a:sym typeface="Wingdings" pitchFamily="2" charset="2"/>
              </a:rPr>
              <a:t>(2,be)(</a:t>
            </a:r>
            <a:r>
              <a:rPr lang="en-US" sz="1400" dirty="0">
                <a:sym typeface="Wingdings" pitchFamily="2" charset="2"/>
              </a:rPr>
              <a:t>0</a:t>
            </a:r>
            <a:r>
              <a:rPr lang="en-US" sz="1400" dirty="0" smtClean="0">
                <a:sym typeface="Wingdings" pitchFamily="2" charset="2"/>
              </a:rPr>
              <a:t>,b)</a:t>
            </a:r>
          </a:p>
        </p:txBody>
      </p:sp>
      <p:sp>
        <p:nvSpPr>
          <p:cNvPr id="20" name="Rectangle à coins arrondis 19"/>
          <p:cNvSpPr/>
          <p:nvPr/>
        </p:nvSpPr>
        <p:spPr>
          <a:xfrm>
            <a:off x="539552" y="2132856"/>
            <a:ext cx="1368152" cy="10441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smtClean="0">
              <a:sym typeface="Wingdings" pitchFamily="2" charset="2"/>
            </a:endParaRPr>
          </a:p>
        </p:txBody>
      </p:sp>
      <p:sp>
        <p:nvSpPr>
          <p:cNvPr id="21" name="Rectangle à coins arrondis 20"/>
          <p:cNvSpPr/>
          <p:nvPr/>
        </p:nvSpPr>
        <p:spPr>
          <a:xfrm>
            <a:off x="539552" y="3969060"/>
            <a:ext cx="1368152"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a:t>
            </a:r>
            <a:r>
              <a:rPr lang="en-US" sz="1400" baseline="-25000" dirty="0" smtClean="0"/>
              <a:t>21</a:t>
            </a:r>
            <a:r>
              <a:rPr lang="en-US" sz="1400" dirty="0" smtClean="0"/>
              <a:t>:b</a:t>
            </a:r>
            <a:r>
              <a:rPr lang="en-US" sz="1400" dirty="0" smtClean="0">
                <a:sym typeface="Wingdings" pitchFamily="2" charset="2"/>
              </a:rPr>
              <a:t>e, </a:t>
            </a:r>
            <a:r>
              <a:rPr lang="en-US" sz="1400" dirty="0" err="1" smtClean="0">
                <a:sym typeface="Wingdings" pitchFamily="2" charset="2"/>
              </a:rPr>
              <a:t>eb</a:t>
            </a:r>
            <a:endParaRPr lang="en-US" sz="1400" dirty="0" smtClean="0"/>
          </a:p>
          <a:p>
            <a:pPr algn="ctr"/>
            <a:r>
              <a:rPr lang="en-US" sz="1400" dirty="0" smtClean="0"/>
              <a:t>be</a:t>
            </a:r>
            <a:endParaRPr lang="fr-FR" sz="1400" dirty="0"/>
          </a:p>
        </p:txBody>
      </p:sp>
      <p:sp>
        <p:nvSpPr>
          <p:cNvPr id="22" name="Rectangle à coins arrondis 21"/>
          <p:cNvSpPr/>
          <p:nvPr/>
        </p:nvSpPr>
        <p:spPr>
          <a:xfrm>
            <a:off x="2699792" y="3176972"/>
            <a:ext cx="1517625" cy="890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a:t>
            </a:r>
            <a:r>
              <a:rPr lang="en-US" sz="1400" baseline="-25000" dirty="0" smtClean="0"/>
              <a:t>31</a:t>
            </a:r>
            <a:r>
              <a:rPr lang="en-US" sz="1400" dirty="0" smtClean="0"/>
              <a:t>:e</a:t>
            </a:r>
            <a:r>
              <a:rPr lang="en-US" sz="1400" dirty="0" smtClean="0">
                <a:sym typeface="Wingdings" pitchFamily="2" charset="2"/>
              </a:rPr>
              <a:t>a, </a:t>
            </a:r>
            <a:r>
              <a:rPr lang="en-US" sz="1400" dirty="0" err="1" smtClean="0">
                <a:sym typeface="Wingdings" pitchFamily="2" charset="2"/>
              </a:rPr>
              <a:t>eb</a:t>
            </a:r>
            <a:endParaRPr lang="en-US" sz="1400" dirty="0" smtClean="0">
              <a:sym typeface="Wingdings" pitchFamily="2" charset="2"/>
            </a:endParaRPr>
          </a:p>
          <a:p>
            <a:pPr algn="ctr"/>
            <a:r>
              <a:rPr lang="en-US" sz="1400" dirty="0" smtClean="0"/>
              <a:t>p</a:t>
            </a:r>
            <a:r>
              <a:rPr lang="en-US" sz="1400" baseline="-25000" dirty="0" smtClean="0"/>
              <a:t>32</a:t>
            </a:r>
            <a:r>
              <a:rPr lang="en-US" sz="1400" dirty="0" smtClean="0"/>
              <a:t>:b</a:t>
            </a:r>
            <a:r>
              <a:rPr lang="en-US" sz="1400" dirty="0" smtClean="0">
                <a:sym typeface="Wingdings" pitchFamily="2" charset="2"/>
              </a:rPr>
              <a:t>f, </a:t>
            </a:r>
            <a:r>
              <a:rPr lang="en-US" sz="1400" dirty="0" err="1" smtClean="0">
                <a:sym typeface="Wingdings" pitchFamily="2" charset="2"/>
              </a:rPr>
              <a:t>ab</a:t>
            </a:r>
            <a:endParaRPr lang="en-US" sz="1400" dirty="0" smtClean="0">
              <a:sym typeface="Wingdings" pitchFamily="2" charset="2"/>
            </a:endParaRPr>
          </a:p>
          <a:p>
            <a:pPr algn="ctr"/>
            <a:r>
              <a:rPr lang="en-US" sz="1400" dirty="0" smtClean="0"/>
              <a:t>p</a:t>
            </a:r>
            <a:r>
              <a:rPr lang="en-US" sz="1400" baseline="-25000" dirty="0" smtClean="0"/>
              <a:t>33</a:t>
            </a:r>
            <a:r>
              <a:rPr lang="en-US" sz="1400" dirty="0" smtClean="0"/>
              <a:t>:f</a:t>
            </a:r>
            <a:r>
              <a:rPr lang="en-US" sz="1400" dirty="0" smtClean="0">
                <a:sym typeface="Wingdings" pitchFamily="2" charset="2"/>
              </a:rPr>
              <a:t>a, </a:t>
            </a:r>
            <a:r>
              <a:rPr lang="en-US" sz="1400" dirty="0" err="1" smtClean="0">
                <a:sym typeface="Wingdings" pitchFamily="2" charset="2"/>
              </a:rPr>
              <a:t>bb</a:t>
            </a:r>
            <a:r>
              <a:rPr lang="en-US" sz="1400" dirty="0" smtClean="0"/>
              <a:t/>
            </a:r>
            <a:br>
              <a:rPr lang="en-US" sz="1400" dirty="0" smtClean="0"/>
            </a:br>
            <a:r>
              <a:rPr lang="en-US" sz="1400" dirty="0" err="1" smtClean="0"/>
              <a:t>ee</a:t>
            </a:r>
            <a:endParaRPr lang="fr-FR" sz="1400" baseline="-25000" dirty="0"/>
          </a:p>
        </p:txBody>
      </p:sp>
      <p:sp>
        <p:nvSpPr>
          <p:cNvPr id="23" name="Rectangle à coins arrondis 22"/>
          <p:cNvSpPr/>
          <p:nvPr/>
        </p:nvSpPr>
        <p:spPr>
          <a:xfrm>
            <a:off x="323528" y="1988840"/>
            <a:ext cx="3960440" cy="3168352"/>
          </a:xfrm>
          <a:prstGeom prst="roundRect">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ZoneTexte 23"/>
          <p:cNvSpPr txBox="1"/>
          <p:nvPr/>
        </p:nvSpPr>
        <p:spPr>
          <a:xfrm>
            <a:off x="2286725" y="2298067"/>
            <a:ext cx="479618" cy="461665"/>
          </a:xfrm>
          <a:prstGeom prst="rect">
            <a:avLst/>
          </a:prstGeom>
          <a:noFill/>
        </p:spPr>
        <p:txBody>
          <a:bodyPr wrap="none" rtlCol="0">
            <a:spAutoFit/>
          </a:bodyPr>
          <a:lstStyle/>
          <a:p>
            <a:r>
              <a:rPr lang="en-US" sz="2400" dirty="0" smtClean="0"/>
              <a:t>e</a:t>
            </a:r>
            <a:r>
              <a:rPr lang="en-US" sz="2400" baseline="30000" dirty="0" smtClean="0">
                <a:sym typeface="Symbol"/>
              </a:rPr>
              <a:t></a:t>
            </a:r>
            <a:endParaRPr lang="fr-FR" sz="2400" baseline="30000" dirty="0"/>
          </a:p>
        </p:txBody>
      </p:sp>
      <p:sp>
        <p:nvSpPr>
          <p:cNvPr id="25" name="ZoneTexte 24"/>
          <p:cNvSpPr txBox="1"/>
          <p:nvPr/>
        </p:nvSpPr>
        <p:spPr>
          <a:xfrm>
            <a:off x="610554" y="2114272"/>
            <a:ext cx="1314784" cy="738664"/>
          </a:xfrm>
          <a:prstGeom prst="rect">
            <a:avLst/>
          </a:prstGeom>
          <a:noFill/>
        </p:spPr>
        <p:txBody>
          <a:bodyPr wrap="none" rtlCol="0">
            <a:spAutoFit/>
          </a:bodyPr>
          <a:lstStyle/>
          <a:p>
            <a:r>
              <a:rPr lang="en-US" sz="1400" dirty="0" smtClean="0">
                <a:solidFill>
                  <a:schemeClr val="bg1"/>
                </a:solidFill>
              </a:rPr>
              <a:t>p</a:t>
            </a:r>
            <a:r>
              <a:rPr lang="en-US" sz="1400" baseline="-25000" dirty="0" smtClean="0">
                <a:solidFill>
                  <a:schemeClr val="bg1"/>
                </a:solidFill>
              </a:rPr>
              <a:t>11</a:t>
            </a:r>
            <a:r>
              <a:rPr lang="en-US" sz="1400" dirty="0" smtClean="0">
                <a:solidFill>
                  <a:schemeClr val="bg1"/>
                </a:solidFill>
              </a:rPr>
              <a:t>: </a:t>
            </a:r>
            <a:r>
              <a:rPr lang="en-US" sz="1400" dirty="0" err="1" smtClean="0">
                <a:solidFill>
                  <a:schemeClr val="bg1"/>
                </a:solidFill>
              </a:rPr>
              <a:t>a</a:t>
            </a:r>
            <a:r>
              <a:rPr lang="en-US" sz="1400" dirty="0" err="1" smtClean="0">
                <a:solidFill>
                  <a:schemeClr val="bg1"/>
                </a:solidFill>
                <a:sym typeface="Wingdings" pitchFamily="2" charset="2"/>
              </a:rPr>
              <a:t>b</a:t>
            </a:r>
            <a:r>
              <a:rPr lang="en-US" sz="1400" dirty="0" smtClean="0">
                <a:solidFill>
                  <a:schemeClr val="bg1"/>
                </a:solidFill>
                <a:sym typeface="Wingdings" pitchFamily="2" charset="2"/>
              </a:rPr>
              <a:t>, </a:t>
            </a:r>
            <a:r>
              <a:rPr lang="en-US" sz="1400" dirty="0" err="1" smtClean="0">
                <a:solidFill>
                  <a:schemeClr val="bg1"/>
                </a:solidFill>
                <a:sym typeface="Wingdings" pitchFamily="2" charset="2"/>
              </a:rPr>
              <a:t>ae</a:t>
            </a:r>
            <a:endParaRPr lang="en-US" sz="1400" dirty="0" smtClean="0">
              <a:solidFill>
                <a:schemeClr val="bg1"/>
              </a:solidFill>
              <a:sym typeface="Wingdings" pitchFamily="2" charset="2"/>
            </a:endParaRPr>
          </a:p>
          <a:p>
            <a:r>
              <a:rPr lang="en-US" sz="1400" dirty="0" smtClean="0">
                <a:solidFill>
                  <a:schemeClr val="bg1"/>
                </a:solidFill>
                <a:sym typeface="Wingdings" pitchFamily="2" charset="2"/>
              </a:rPr>
              <a:t>p</a:t>
            </a:r>
            <a:r>
              <a:rPr lang="en-US" sz="1400" baseline="-25000" dirty="0" smtClean="0">
                <a:solidFill>
                  <a:schemeClr val="bg1"/>
                </a:solidFill>
                <a:sym typeface="Wingdings" pitchFamily="2" charset="2"/>
              </a:rPr>
              <a:t>12</a:t>
            </a:r>
            <a:r>
              <a:rPr lang="en-US" sz="1400" dirty="0" smtClean="0">
                <a:solidFill>
                  <a:schemeClr val="bg1"/>
                </a:solidFill>
                <a:sym typeface="Wingdings" pitchFamily="2" charset="2"/>
              </a:rPr>
              <a:t>: </a:t>
            </a:r>
            <a:r>
              <a:rPr lang="en-US" sz="1400" dirty="0" err="1" smtClean="0">
                <a:solidFill>
                  <a:schemeClr val="bg1"/>
                </a:solidFill>
                <a:sym typeface="Wingdings" pitchFamily="2" charset="2"/>
              </a:rPr>
              <a:t>ac</a:t>
            </a:r>
            <a:r>
              <a:rPr lang="en-US" sz="1400" dirty="0" smtClean="0">
                <a:solidFill>
                  <a:schemeClr val="bg1"/>
                </a:solidFill>
                <a:sym typeface="Wingdings" pitchFamily="2" charset="2"/>
              </a:rPr>
              <a:t>, </a:t>
            </a:r>
            <a:r>
              <a:rPr lang="en-US" sz="1400" dirty="0" err="1" smtClean="0">
                <a:solidFill>
                  <a:schemeClr val="bg1"/>
                </a:solidFill>
                <a:sym typeface="Wingdings" pitchFamily="2" charset="2"/>
              </a:rPr>
              <a:t>ae</a:t>
            </a:r>
            <a:endParaRPr lang="en-US" sz="1400" dirty="0" smtClean="0">
              <a:solidFill>
                <a:schemeClr val="bg1"/>
              </a:solidFill>
              <a:sym typeface="Wingdings" pitchFamily="2" charset="2"/>
            </a:endParaRPr>
          </a:p>
          <a:p>
            <a:r>
              <a:rPr lang="en-US" sz="1400" dirty="0" smtClean="0">
                <a:solidFill>
                  <a:schemeClr val="bg1"/>
                </a:solidFill>
                <a:sym typeface="Wingdings" pitchFamily="2" charset="2"/>
              </a:rPr>
              <a:t>p</a:t>
            </a:r>
            <a:r>
              <a:rPr lang="en-US" sz="1400" baseline="-25000" dirty="0" smtClean="0">
                <a:solidFill>
                  <a:schemeClr val="bg1"/>
                </a:solidFill>
                <a:sym typeface="Wingdings" pitchFamily="2" charset="2"/>
              </a:rPr>
              <a:t>13</a:t>
            </a:r>
            <a:r>
              <a:rPr lang="en-US" sz="1400" dirty="0" smtClean="0">
                <a:solidFill>
                  <a:schemeClr val="bg1"/>
                </a:solidFill>
                <a:sym typeface="Wingdings" pitchFamily="2" charset="2"/>
              </a:rPr>
              <a:t>: </a:t>
            </a:r>
            <a:r>
              <a:rPr lang="en-US" sz="1400" dirty="0" err="1" smtClean="0">
                <a:solidFill>
                  <a:schemeClr val="bg1"/>
                </a:solidFill>
                <a:sym typeface="Wingdings" pitchFamily="2" charset="2"/>
              </a:rPr>
              <a:t>ba</a:t>
            </a:r>
            <a:r>
              <a:rPr lang="en-US" sz="1400" dirty="0" smtClean="0">
                <a:solidFill>
                  <a:schemeClr val="bg1"/>
                </a:solidFill>
                <a:sym typeface="Wingdings" pitchFamily="2" charset="2"/>
              </a:rPr>
              <a:t>, </a:t>
            </a:r>
            <a:r>
              <a:rPr lang="en-US" sz="1400" dirty="0" err="1" smtClean="0">
                <a:solidFill>
                  <a:schemeClr val="bg1"/>
                </a:solidFill>
                <a:sym typeface="Wingdings" pitchFamily="2" charset="2"/>
              </a:rPr>
              <a:t>ea</a:t>
            </a:r>
            <a:endParaRPr lang="fr-FR" sz="1400" dirty="0">
              <a:solidFill>
                <a:schemeClr val="bg1"/>
              </a:solidFill>
            </a:endParaRPr>
          </a:p>
        </p:txBody>
      </p:sp>
      <p:sp>
        <p:nvSpPr>
          <p:cNvPr id="26" name="ZoneTexte 25"/>
          <p:cNvSpPr txBox="1"/>
          <p:nvPr/>
        </p:nvSpPr>
        <p:spPr>
          <a:xfrm>
            <a:off x="1041527" y="2861422"/>
            <a:ext cx="364202" cy="307777"/>
          </a:xfrm>
          <a:prstGeom prst="rect">
            <a:avLst/>
          </a:prstGeom>
          <a:noFill/>
        </p:spPr>
        <p:txBody>
          <a:bodyPr wrap="none" rtlCol="0">
            <a:spAutoFit/>
          </a:bodyPr>
          <a:lstStyle/>
          <a:p>
            <a:r>
              <a:rPr lang="en-US" sz="1400" dirty="0" err="1" smtClean="0">
                <a:solidFill>
                  <a:schemeClr val="bg1"/>
                </a:solidFill>
              </a:rPr>
              <a:t>aa</a:t>
            </a:r>
            <a:endParaRPr lang="fr-FR" sz="1400" dirty="0">
              <a:solidFill>
                <a:schemeClr val="bg1"/>
              </a:solidFill>
            </a:endParaRPr>
          </a:p>
        </p:txBody>
      </p:sp>
      <p:sp>
        <p:nvSpPr>
          <p:cNvPr id="27" name="ZoneTexte 26"/>
          <p:cNvSpPr txBox="1"/>
          <p:nvPr/>
        </p:nvSpPr>
        <p:spPr>
          <a:xfrm>
            <a:off x="683568" y="3203684"/>
            <a:ext cx="284052" cy="369332"/>
          </a:xfrm>
          <a:prstGeom prst="rect">
            <a:avLst/>
          </a:prstGeom>
          <a:noFill/>
        </p:spPr>
        <p:txBody>
          <a:bodyPr wrap="none" rtlCol="0">
            <a:spAutoFit/>
          </a:bodyPr>
          <a:lstStyle/>
          <a:p>
            <a:r>
              <a:rPr lang="en-US" dirty="0" smtClean="0"/>
              <a:t>1</a:t>
            </a:r>
            <a:endParaRPr lang="fr-FR" dirty="0"/>
          </a:p>
        </p:txBody>
      </p:sp>
      <p:sp>
        <p:nvSpPr>
          <p:cNvPr id="28" name="ZoneTexte 27"/>
          <p:cNvSpPr txBox="1"/>
          <p:nvPr/>
        </p:nvSpPr>
        <p:spPr>
          <a:xfrm>
            <a:off x="2892544" y="4005064"/>
            <a:ext cx="311304" cy="369332"/>
          </a:xfrm>
          <a:prstGeom prst="rect">
            <a:avLst/>
          </a:prstGeom>
          <a:noFill/>
        </p:spPr>
        <p:txBody>
          <a:bodyPr wrap="none" rtlCol="0">
            <a:spAutoFit/>
          </a:bodyPr>
          <a:lstStyle/>
          <a:p>
            <a:r>
              <a:rPr lang="en-US" dirty="0"/>
              <a:t>3</a:t>
            </a:r>
            <a:endParaRPr lang="fr-FR" dirty="0"/>
          </a:p>
        </p:txBody>
      </p:sp>
      <p:sp>
        <p:nvSpPr>
          <p:cNvPr id="29" name="ZoneTexte 28"/>
          <p:cNvSpPr txBox="1"/>
          <p:nvPr/>
        </p:nvSpPr>
        <p:spPr>
          <a:xfrm>
            <a:off x="683568" y="4787860"/>
            <a:ext cx="312906" cy="369332"/>
          </a:xfrm>
          <a:prstGeom prst="rect">
            <a:avLst/>
          </a:prstGeom>
          <a:noFill/>
        </p:spPr>
        <p:txBody>
          <a:bodyPr wrap="none" rtlCol="0">
            <a:spAutoFit/>
          </a:bodyPr>
          <a:lstStyle/>
          <a:p>
            <a:r>
              <a:rPr lang="en-US" dirty="0" smtClean="0"/>
              <a:t>2</a:t>
            </a:r>
            <a:endParaRPr lang="fr-FR" dirty="0"/>
          </a:p>
        </p:txBody>
      </p:sp>
    </p:spTree>
    <p:extLst>
      <p:ext uri="{BB962C8B-B14F-4D97-AF65-F5344CB8AC3E}">
        <p14:creationId xmlns:p14="http://schemas.microsoft.com/office/powerpoint/2010/main" val="11686457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normAutofit/>
          </a:bodyPr>
          <a:lstStyle/>
          <a:p>
            <a:r>
              <a:rPr lang="en-US" sz="2400" dirty="0" smtClean="0"/>
              <a:t>Since the number of combinations of objects in an agent is finite, it can be represented by a single symbol, the </a:t>
            </a:r>
            <a:r>
              <a:rPr lang="en-US" sz="2400" i="1" dirty="0" smtClean="0"/>
              <a:t>state</a:t>
            </a:r>
            <a:r>
              <a:rPr lang="en-US" sz="2400" dirty="0" smtClean="0"/>
              <a:t>. Symbol e can be ignored.</a:t>
            </a:r>
            <a:endParaRPr lang="fr-FR" sz="2400" dirty="0"/>
          </a:p>
        </p:txBody>
      </p:sp>
      <p:sp>
        <p:nvSpPr>
          <p:cNvPr id="2" name="Titre 1"/>
          <p:cNvSpPr>
            <a:spLocks noGrp="1"/>
          </p:cNvSpPr>
          <p:nvPr>
            <p:ph type="title"/>
          </p:nvPr>
        </p:nvSpPr>
        <p:spPr/>
        <p:txBody>
          <a:bodyPr/>
          <a:lstStyle/>
          <a:p>
            <a:r>
              <a:rPr lang="en-US" dirty="0" smtClean="0"/>
              <a:t>Going even further</a:t>
            </a:r>
            <a:endParaRPr lang="fr-FR" dirty="0"/>
          </a:p>
        </p:txBody>
      </p:sp>
      <p:sp>
        <p:nvSpPr>
          <p:cNvPr id="4" name="Rectangle à coins arrondis 3"/>
          <p:cNvSpPr/>
          <p:nvPr/>
        </p:nvSpPr>
        <p:spPr>
          <a:xfrm>
            <a:off x="2500892" y="2944689"/>
            <a:ext cx="1080120"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s1</a:t>
            </a:r>
            <a:endParaRPr lang="fr-FR" dirty="0"/>
          </a:p>
        </p:txBody>
      </p:sp>
      <p:sp>
        <p:nvSpPr>
          <p:cNvPr id="5" name="Rectangle à coins arrondis 4"/>
          <p:cNvSpPr/>
          <p:nvPr/>
        </p:nvSpPr>
        <p:spPr>
          <a:xfrm>
            <a:off x="5525228" y="4275929"/>
            <a:ext cx="1080120"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s4</a:t>
            </a:r>
            <a:endParaRPr lang="fr-FR" dirty="0"/>
          </a:p>
        </p:txBody>
      </p:sp>
      <p:sp>
        <p:nvSpPr>
          <p:cNvPr id="6" name="Rectangle à coins arrondis 5"/>
          <p:cNvSpPr/>
          <p:nvPr/>
        </p:nvSpPr>
        <p:spPr>
          <a:xfrm>
            <a:off x="2428884" y="5599693"/>
            <a:ext cx="1080120"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s2</a:t>
            </a:r>
            <a:endParaRPr lang="fr-FR" dirty="0"/>
          </a:p>
        </p:txBody>
      </p:sp>
      <p:sp>
        <p:nvSpPr>
          <p:cNvPr id="7" name="Ellipse 6"/>
          <p:cNvSpPr/>
          <p:nvPr/>
        </p:nvSpPr>
        <p:spPr>
          <a:xfrm>
            <a:off x="4085068" y="4203921"/>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p:cNvSpPr txBox="1"/>
          <p:nvPr/>
        </p:nvSpPr>
        <p:spPr>
          <a:xfrm>
            <a:off x="2608904" y="3592761"/>
            <a:ext cx="284052" cy="369332"/>
          </a:xfrm>
          <a:prstGeom prst="rect">
            <a:avLst/>
          </a:prstGeom>
          <a:noFill/>
        </p:spPr>
        <p:txBody>
          <a:bodyPr wrap="none" rtlCol="0">
            <a:spAutoFit/>
          </a:bodyPr>
          <a:lstStyle/>
          <a:p>
            <a:r>
              <a:rPr lang="en-US" dirty="0" smtClean="0"/>
              <a:t>1</a:t>
            </a:r>
            <a:endParaRPr lang="fr-FR" dirty="0"/>
          </a:p>
        </p:txBody>
      </p:sp>
      <p:sp>
        <p:nvSpPr>
          <p:cNvPr id="9" name="ZoneTexte 8"/>
          <p:cNvSpPr txBox="1"/>
          <p:nvPr/>
        </p:nvSpPr>
        <p:spPr>
          <a:xfrm>
            <a:off x="2572900" y="6247765"/>
            <a:ext cx="312906" cy="369332"/>
          </a:xfrm>
          <a:prstGeom prst="rect">
            <a:avLst/>
          </a:prstGeom>
          <a:noFill/>
        </p:spPr>
        <p:txBody>
          <a:bodyPr wrap="none" rtlCol="0">
            <a:spAutoFit/>
          </a:bodyPr>
          <a:lstStyle/>
          <a:p>
            <a:r>
              <a:rPr lang="en-US" dirty="0" smtClean="0"/>
              <a:t>2</a:t>
            </a:r>
            <a:endParaRPr lang="fr-FR" dirty="0"/>
          </a:p>
        </p:txBody>
      </p:sp>
      <p:sp>
        <p:nvSpPr>
          <p:cNvPr id="10" name="ZoneTexte 9"/>
          <p:cNvSpPr txBox="1"/>
          <p:nvPr/>
        </p:nvSpPr>
        <p:spPr>
          <a:xfrm>
            <a:off x="5597236" y="4942329"/>
            <a:ext cx="311304" cy="369332"/>
          </a:xfrm>
          <a:prstGeom prst="rect">
            <a:avLst/>
          </a:prstGeom>
          <a:noFill/>
        </p:spPr>
        <p:txBody>
          <a:bodyPr wrap="none" rtlCol="0">
            <a:spAutoFit/>
          </a:bodyPr>
          <a:lstStyle/>
          <a:p>
            <a:r>
              <a:rPr lang="en-US" dirty="0"/>
              <a:t>3</a:t>
            </a:r>
            <a:endParaRPr lang="fr-FR" dirty="0"/>
          </a:p>
        </p:txBody>
      </p:sp>
      <p:sp>
        <p:nvSpPr>
          <p:cNvPr id="11" name="ZoneTexte 10"/>
          <p:cNvSpPr txBox="1"/>
          <p:nvPr/>
        </p:nvSpPr>
        <p:spPr>
          <a:xfrm>
            <a:off x="4305072" y="4942329"/>
            <a:ext cx="325730" cy="369332"/>
          </a:xfrm>
          <a:prstGeom prst="rect">
            <a:avLst/>
          </a:prstGeom>
          <a:noFill/>
        </p:spPr>
        <p:txBody>
          <a:bodyPr wrap="none" rtlCol="0">
            <a:spAutoFit/>
          </a:bodyPr>
          <a:lstStyle/>
          <a:p>
            <a:r>
              <a:rPr lang="en-US" dirty="0" smtClean="0"/>
              <a:t>0</a:t>
            </a:r>
            <a:endParaRPr lang="fr-FR" dirty="0"/>
          </a:p>
        </p:txBody>
      </p:sp>
      <p:grpSp>
        <p:nvGrpSpPr>
          <p:cNvPr id="29" name="Groupe 28"/>
          <p:cNvGrpSpPr/>
          <p:nvPr/>
        </p:nvGrpSpPr>
        <p:grpSpPr>
          <a:xfrm>
            <a:off x="4732374" y="2780928"/>
            <a:ext cx="1914307" cy="975594"/>
            <a:chOff x="4732374" y="2780928"/>
            <a:chExt cx="1914307" cy="975594"/>
          </a:xfrm>
        </p:grpSpPr>
        <p:sp>
          <p:nvSpPr>
            <p:cNvPr id="12" name="ZoneTexte 11"/>
            <p:cNvSpPr txBox="1"/>
            <p:nvPr/>
          </p:nvSpPr>
          <p:spPr>
            <a:xfrm>
              <a:off x="4732374" y="2780928"/>
              <a:ext cx="1914307" cy="307777"/>
            </a:xfrm>
            <a:prstGeom prst="rect">
              <a:avLst/>
            </a:prstGeom>
            <a:noFill/>
          </p:spPr>
          <p:txBody>
            <a:bodyPr wrap="none" rtlCol="0">
              <a:spAutoFit/>
            </a:bodyPr>
            <a:lstStyle/>
            <a:p>
              <a:r>
                <a:rPr lang="en-US" sz="1400" dirty="0" smtClean="0"/>
                <a:t>r</a:t>
              </a:r>
              <a:r>
                <a:rPr lang="en-US" sz="1400" baseline="-25000" dirty="0" smtClean="0"/>
                <a:t>11</a:t>
              </a:r>
              <a:r>
                <a:rPr lang="en-US" sz="1400" dirty="0" smtClean="0"/>
                <a:t>: (1,s1) </a:t>
              </a:r>
              <a:r>
                <a:rPr lang="en-US" sz="1400" dirty="0" smtClean="0">
                  <a:sym typeface="Wingdings" pitchFamily="2" charset="2"/>
                </a:rPr>
                <a:t>(1,s2)(0,a)</a:t>
              </a:r>
            </a:p>
          </p:txBody>
        </p:sp>
        <p:sp>
          <p:nvSpPr>
            <p:cNvPr id="13" name="ZoneTexte 12"/>
            <p:cNvSpPr txBox="1"/>
            <p:nvPr/>
          </p:nvSpPr>
          <p:spPr>
            <a:xfrm>
              <a:off x="4747187" y="3088705"/>
              <a:ext cx="1885453" cy="307777"/>
            </a:xfrm>
            <a:prstGeom prst="rect">
              <a:avLst/>
            </a:prstGeom>
            <a:noFill/>
          </p:spPr>
          <p:txBody>
            <a:bodyPr wrap="none" rtlCol="0">
              <a:spAutoFit/>
            </a:bodyPr>
            <a:lstStyle/>
            <a:p>
              <a:r>
                <a:rPr lang="en-US" sz="1400" dirty="0" smtClean="0"/>
                <a:t>r</a:t>
              </a:r>
              <a:r>
                <a:rPr lang="en-US" sz="1400" baseline="-25000" dirty="0" smtClean="0"/>
                <a:t>12</a:t>
              </a:r>
              <a:r>
                <a:rPr lang="en-US" sz="1400" dirty="0" smtClean="0"/>
                <a:t>: (1,s1)</a:t>
              </a:r>
              <a:r>
                <a:rPr lang="en-US" sz="1400" dirty="0" smtClean="0">
                  <a:sym typeface="Wingdings" pitchFamily="2" charset="2"/>
                </a:rPr>
                <a:t>(1,s3)(0,a)</a:t>
              </a:r>
            </a:p>
          </p:txBody>
        </p:sp>
        <p:sp>
          <p:nvSpPr>
            <p:cNvPr id="14" name="ZoneTexte 13"/>
            <p:cNvSpPr txBox="1"/>
            <p:nvPr/>
          </p:nvSpPr>
          <p:spPr>
            <a:xfrm>
              <a:off x="4747187" y="3448745"/>
              <a:ext cx="1502334" cy="307777"/>
            </a:xfrm>
            <a:prstGeom prst="rect">
              <a:avLst/>
            </a:prstGeom>
            <a:noFill/>
          </p:spPr>
          <p:txBody>
            <a:bodyPr wrap="none" rtlCol="0">
              <a:spAutoFit/>
            </a:bodyPr>
            <a:lstStyle/>
            <a:p>
              <a:r>
                <a:rPr lang="en-US" sz="1400" dirty="0" smtClean="0"/>
                <a:t>r</a:t>
              </a:r>
              <a:r>
                <a:rPr lang="en-US" sz="1400" baseline="-25000" dirty="0" smtClean="0"/>
                <a:t>13</a:t>
              </a:r>
              <a:r>
                <a:rPr lang="en-US" sz="1400" dirty="0" smtClean="0"/>
                <a:t>: (1,s2)</a:t>
              </a:r>
              <a:r>
                <a:rPr lang="en-US" sz="1400" dirty="0" smtClean="0">
                  <a:sym typeface="Wingdings" pitchFamily="2" charset="2"/>
                </a:rPr>
                <a:t>(1,s1)</a:t>
              </a:r>
            </a:p>
          </p:txBody>
        </p:sp>
      </p:grpSp>
      <p:grpSp>
        <p:nvGrpSpPr>
          <p:cNvPr id="31" name="Groupe 30"/>
          <p:cNvGrpSpPr/>
          <p:nvPr/>
        </p:nvGrpSpPr>
        <p:grpSpPr>
          <a:xfrm>
            <a:off x="4490412" y="5320953"/>
            <a:ext cx="2328267" cy="955849"/>
            <a:chOff x="4490412" y="5320953"/>
            <a:chExt cx="2328267" cy="955849"/>
          </a:xfrm>
        </p:grpSpPr>
        <p:sp>
          <p:nvSpPr>
            <p:cNvPr id="15" name="ZoneTexte 14"/>
            <p:cNvSpPr txBox="1"/>
            <p:nvPr/>
          </p:nvSpPr>
          <p:spPr>
            <a:xfrm>
              <a:off x="4490412" y="5320953"/>
              <a:ext cx="2116285" cy="307777"/>
            </a:xfrm>
            <a:prstGeom prst="rect">
              <a:avLst/>
            </a:prstGeom>
            <a:noFill/>
          </p:spPr>
          <p:txBody>
            <a:bodyPr wrap="none" rtlCol="0">
              <a:spAutoFit/>
            </a:bodyPr>
            <a:lstStyle/>
            <a:p>
              <a:r>
                <a:rPr lang="en-US" sz="1400" dirty="0" smtClean="0"/>
                <a:t>r</a:t>
              </a:r>
              <a:r>
                <a:rPr lang="en-US" sz="1400" baseline="-25000" dirty="0" smtClean="0"/>
                <a:t>31</a:t>
              </a:r>
              <a:r>
                <a:rPr lang="en-US" sz="1400" dirty="0" smtClean="0"/>
                <a:t>: (3,s4)(0,ab)</a:t>
              </a:r>
              <a:r>
                <a:rPr lang="en-US" sz="1400" dirty="0" smtClean="0">
                  <a:sym typeface="Wingdings" pitchFamily="2" charset="2"/>
                </a:rPr>
                <a:t>(3,s5)</a:t>
              </a:r>
            </a:p>
          </p:txBody>
        </p:sp>
        <p:sp>
          <p:nvSpPr>
            <p:cNvPr id="16" name="ZoneTexte 15"/>
            <p:cNvSpPr txBox="1"/>
            <p:nvPr/>
          </p:nvSpPr>
          <p:spPr>
            <a:xfrm>
              <a:off x="4520410" y="5680993"/>
              <a:ext cx="1580882" cy="307777"/>
            </a:xfrm>
            <a:prstGeom prst="rect">
              <a:avLst/>
            </a:prstGeom>
            <a:noFill/>
          </p:spPr>
          <p:txBody>
            <a:bodyPr wrap="none" rtlCol="0">
              <a:spAutoFit/>
            </a:bodyPr>
            <a:lstStyle/>
            <a:p>
              <a:r>
                <a:rPr lang="en-US" sz="1400" dirty="0" smtClean="0"/>
                <a:t>r</a:t>
              </a:r>
              <a:r>
                <a:rPr lang="en-US" sz="1400" baseline="-25000" dirty="0" smtClean="0"/>
                <a:t>32</a:t>
              </a:r>
              <a:r>
                <a:rPr lang="en-US" sz="1400" dirty="0" smtClean="0"/>
                <a:t>: (3,s5)</a:t>
              </a:r>
              <a:r>
                <a:rPr lang="en-US" sz="1400" dirty="0" smtClean="0">
                  <a:sym typeface="Wingdings" pitchFamily="2" charset="2"/>
                </a:rPr>
                <a:t>(3,s6)</a:t>
              </a:r>
              <a:endParaRPr lang="fr-FR" sz="1400" dirty="0"/>
            </a:p>
          </p:txBody>
        </p:sp>
        <p:sp>
          <p:nvSpPr>
            <p:cNvPr id="17" name="ZoneTexte 16"/>
            <p:cNvSpPr txBox="1"/>
            <p:nvPr/>
          </p:nvSpPr>
          <p:spPr>
            <a:xfrm>
              <a:off x="4505225" y="5969025"/>
              <a:ext cx="2313454" cy="307777"/>
            </a:xfrm>
            <a:prstGeom prst="rect">
              <a:avLst/>
            </a:prstGeom>
            <a:noFill/>
          </p:spPr>
          <p:txBody>
            <a:bodyPr wrap="none" rtlCol="0">
              <a:spAutoFit/>
            </a:bodyPr>
            <a:lstStyle/>
            <a:p>
              <a:r>
                <a:rPr lang="en-US" sz="1400" dirty="0" smtClean="0"/>
                <a:t>r</a:t>
              </a:r>
              <a:r>
                <a:rPr lang="en-US" sz="1400" baseline="-25000" dirty="0" smtClean="0"/>
                <a:t>33</a:t>
              </a:r>
              <a:r>
                <a:rPr lang="en-US" sz="1400" dirty="0" smtClean="0"/>
                <a:t>: (3,s6)(</a:t>
              </a:r>
              <a:r>
                <a:rPr lang="en-US" sz="1400" dirty="0"/>
                <a:t>0</a:t>
              </a:r>
              <a:r>
                <a:rPr lang="en-US" sz="1400" dirty="0" smtClean="0"/>
                <a:t>,a)</a:t>
              </a:r>
              <a:r>
                <a:rPr lang="en-US" sz="1400" dirty="0" smtClean="0">
                  <a:sym typeface="Wingdings" pitchFamily="2" charset="2"/>
                </a:rPr>
                <a:t>(3,s5)(</a:t>
              </a:r>
              <a:r>
                <a:rPr lang="en-US" sz="1400" dirty="0">
                  <a:sym typeface="Wingdings" pitchFamily="2" charset="2"/>
                </a:rPr>
                <a:t>0</a:t>
              </a:r>
              <a:r>
                <a:rPr lang="en-US" sz="1400" dirty="0" smtClean="0">
                  <a:sym typeface="Wingdings" pitchFamily="2" charset="2"/>
                </a:rPr>
                <a:t>,f)</a:t>
              </a:r>
            </a:p>
          </p:txBody>
        </p:sp>
      </p:grpSp>
      <p:sp>
        <p:nvSpPr>
          <p:cNvPr id="18" name="ZoneTexte 17"/>
          <p:cNvSpPr txBox="1"/>
          <p:nvPr/>
        </p:nvSpPr>
        <p:spPr>
          <a:xfrm>
            <a:off x="1852820" y="5229200"/>
            <a:ext cx="1947969" cy="307777"/>
          </a:xfrm>
          <a:prstGeom prst="rect">
            <a:avLst/>
          </a:prstGeom>
          <a:noFill/>
        </p:spPr>
        <p:txBody>
          <a:bodyPr wrap="none" rtlCol="0">
            <a:spAutoFit/>
          </a:bodyPr>
          <a:lstStyle/>
          <a:p>
            <a:r>
              <a:rPr lang="en-US" sz="1400" dirty="0" smtClean="0"/>
              <a:t>r</a:t>
            </a:r>
            <a:r>
              <a:rPr lang="en-US" sz="1400" baseline="-25000" dirty="0" smtClean="0"/>
              <a:t>21</a:t>
            </a:r>
            <a:r>
              <a:rPr lang="en-US" sz="1400" dirty="0" smtClean="0"/>
              <a:t>: (2,s7)</a:t>
            </a:r>
            <a:r>
              <a:rPr lang="en-US" sz="1400" dirty="0" smtClean="0">
                <a:sym typeface="Wingdings" pitchFamily="2" charset="2"/>
              </a:rPr>
              <a:t>(2,s7)(</a:t>
            </a:r>
            <a:r>
              <a:rPr lang="en-US" sz="1400" dirty="0">
                <a:sym typeface="Wingdings" pitchFamily="2" charset="2"/>
              </a:rPr>
              <a:t>0</a:t>
            </a:r>
            <a:r>
              <a:rPr lang="en-US" sz="1400" dirty="0" smtClean="0">
                <a:sym typeface="Wingdings" pitchFamily="2" charset="2"/>
              </a:rPr>
              <a:t>,b)</a:t>
            </a:r>
          </a:p>
        </p:txBody>
      </p:sp>
      <p:sp>
        <p:nvSpPr>
          <p:cNvPr id="19" name="ZoneTexte 18"/>
          <p:cNvSpPr txBox="1"/>
          <p:nvPr/>
        </p:nvSpPr>
        <p:spPr>
          <a:xfrm>
            <a:off x="7812360" y="4203921"/>
            <a:ext cx="782587" cy="2031325"/>
          </a:xfrm>
          <a:prstGeom prst="rect">
            <a:avLst/>
          </a:prstGeom>
          <a:noFill/>
        </p:spPr>
        <p:txBody>
          <a:bodyPr wrap="none" rtlCol="0">
            <a:spAutoFit/>
          </a:bodyPr>
          <a:lstStyle/>
          <a:p>
            <a:r>
              <a:rPr lang="en-US" dirty="0" smtClean="0"/>
              <a:t>s1: </a:t>
            </a:r>
            <a:r>
              <a:rPr lang="en-US" dirty="0" err="1" smtClean="0"/>
              <a:t>aa</a:t>
            </a:r>
            <a:endParaRPr lang="en-US" dirty="0" smtClean="0"/>
          </a:p>
          <a:p>
            <a:r>
              <a:rPr lang="en-US" dirty="0" smtClean="0"/>
              <a:t>s2: be</a:t>
            </a:r>
          </a:p>
          <a:p>
            <a:r>
              <a:rPr lang="en-US" dirty="0" smtClean="0"/>
              <a:t>s3: </a:t>
            </a:r>
            <a:r>
              <a:rPr lang="en-US" dirty="0" err="1" smtClean="0"/>
              <a:t>ce</a:t>
            </a:r>
            <a:endParaRPr lang="en-US" dirty="0" smtClean="0"/>
          </a:p>
          <a:p>
            <a:r>
              <a:rPr lang="en-US" dirty="0" smtClean="0"/>
              <a:t>s4: </a:t>
            </a:r>
            <a:r>
              <a:rPr lang="en-US" dirty="0" err="1" smtClean="0"/>
              <a:t>ee</a:t>
            </a:r>
            <a:endParaRPr lang="en-US" dirty="0" smtClean="0"/>
          </a:p>
          <a:p>
            <a:r>
              <a:rPr lang="en-US" dirty="0" smtClean="0"/>
              <a:t>s5: </a:t>
            </a:r>
            <a:r>
              <a:rPr lang="en-US" dirty="0" err="1" smtClean="0"/>
              <a:t>ab</a:t>
            </a:r>
            <a:endParaRPr lang="en-US" dirty="0" smtClean="0"/>
          </a:p>
          <a:p>
            <a:r>
              <a:rPr lang="en-US" dirty="0" smtClean="0"/>
              <a:t>s6: bf</a:t>
            </a:r>
          </a:p>
          <a:p>
            <a:r>
              <a:rPr lang="en-US" dirty="0" smtClean="0"/>
              <a:t>s7: be</a:t>
            </a:r>
            <a:endParaRPr lang="en-US" dirty="0"/>
          </a:p>
        </p:txBody>
      </p:sp>
      <p:sp>
        <p:nvSpPr>
          <p:cNvPr id="20" name="ZoneTexte 19"/>
          <p:cNvSpPr txBox="1"/>
          <p:nvPr/>
        </p:nvSpPr>
        <p:spPr>
          <a:xfrm>
            <a:off x="539552" y="4275929"/>
            <a:ext cx="3315331" cy="646331"/>
          </a:xfrm>
          <a:prstGeom prst="rect">
            <a:avLst/>
          </a:prstGeom>
          <a:noFill/>
        </p:spPr>
        <p:txBody>
          <a:bodyPr wrap="none" rtlCol="0">
            <a:spAutoFit/>
          </a:bodyPr>
          <a:lstStyle/>
          <a:p>
            <a:r>
              <a:rPr lang="en-US" dirty="0" smtClean="0">
                <a:solidFill>
                  <a:srgbClr val="FF0000"/>
                </a:solidFill>
              </a:rPr>
              <a:t>So we get </a:t>
            </a:r>
            <a:r>
              <a:rPr lang="en-US" dirty="0" err="1" smtClean="0">
                <a:solidFill>
                  <a:srgbClr val="FF0000"/>
                </a:solidFill>
              </a:rPr>
              <a:t>multistable</a:t>
            </a:r>
            <a:r>
              <a:rPr lang="en-US" dirty="0" smtClean="0">
                <a:solidFill>
                  <a:srgbClr val="FF0000"/>
                </a:solidFill>
              </a:rPr>
              <a:t> catalytic </a:t>
            </a:r>
          </a:p>
          <a:p>
            <a:r>
              <a:rPr lang="en-US" dirty="0" smtClean="0">
                <a:solidFill>
                  <a:srgbClr val="FF0000"/>
                </a:solidFill>
              </a:rPr>
              <a:t>rewriting </a:t>
            </a:r>
            <a:endParaRPr lang="fr-FR" dirty="0">
              <a:solidFill>
                <a:srgbClr val="FF0000"/>
              </a:solidFill>
            </a:endParaRPr>
          </a:p>
        </p:txBody>
      </p:sp>
      <p:grpSp>
        <p:nvGrpSpPr>
          <p:cNvPr id="24" name="Groupe 23"/>
          <p:cNvGrpSpPr/>
          <p:nvPr/>
        </p:nvGrpSpPr>
        <p:grpSpPr>
          <a:xfrm>
            <a:off x="6967518" y="2780928"/>
            <a:ext cx="1204882" cy="975594"/>
            <a:chOff x="5873351" y="2780928"/>
            <a:chExt cx="1204882" cy="975594"/>
          </a:xfrm>
        </p:grpSpPr>
        <mc:AlternateContent xmlns:mc="http://schemas.openxmlformats.org/markup-compatibility/2006" xmlns:a14="http://schemas.microsoft.com/office/drawing/2010/main">
          <mc:Choice Requires="a14">
            <p:sp>
              <p:nvSpPr>
                <p:cNvPr id="21" name="ZoneTexte 20"/>
                <p:cNvSpPr txBox="1"/>
                <p:nvPr/>
              </p:nvSpPr>
              <p:spPr>
                <a:xfrm>
                  <a:off x="5873351" y="2780928"/>
                  <a:ext cx="1133965" cy="307777"/>
                </a:xfrm>
                <a:prstGeom prst="rect">
                  <a:avLst/>
                </a:prstGeom>
                <a:noFill/>
              </p:spPr>
              <p:txBody>
                <a:bodyPr wrap="none" rtlCol="0">
                  <a:spAutoFit/>
                </a:bodyPr>
                <a:lstStyle/>
                <a:p>
                  <a:r>
                    <a:rPr lang="en-US" sz="1400" dirty="0" smtClean="0"/>
                    <a:t>r</a:t>
                  </a:r>
                  <a:r>
                    <a:rPr lang="en-US" sz="1400" baseline="-25000" dirty="0" smtClean="0"/>
                    <a:t>11</a:t>
                  </a:r>
                  <a:r>
                    <a:rPr lang="en-US" sz="1400" dirty="0" smtClean="0"/>
                    <a:t>: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𝑠</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𝑠</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𝑎</m:t>
                      </m:r>
                    </m:oMath>
                  </a14:m>
                  <a:endParaRPr lang="en-US" sz="1400" dirty="0" smtClean="0">
                    <a:sym typeface="Wingdings" pitchFamily="2" charset="2"/>
                  </a:endParaRPr>
                </a:p>
              </p:txBody>
            </p:sp>
          </mc:Choice>
          <mc:Fallback xmlns="">
            <p:sp>
              <p:nvSpPr>
                <p:cNvPr id="21" name="ZoneTexte 20"/>
                <p:cNvSpPr txBox="1">
                  <a:spLocks noRot="1" noChangeAspect="1" noMove="1" noResize="1" noEditPoints="1" noAdjustHandles="1" noChangeArrowheads="1" noChangeShapeType="1" noTextEdit="1"/>
                </p:cNvSpPr>
                <p:nvPr/>
              </p:nvSpPr>
              <p:spPr>
                <a:xfrm>
                  <a:off x="5873351" y="2780928"/>
                  <a:ext cx="1133965" cy="307777"/>
                </a:xfrm>
                <a:prstGeom prst="rect">
                  <a:avLst/>
                </a:prstGeom>
                <a:blipFill>
                  <a:blip r:embed="rId3"/>
                  <a:stretch>
                    <a:fillRect l="-1613" t="-5882" b="-176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ZoneTexte 21"/>
                <p:cNvSpPr txBox="1"/>
                <p:nvPr/>
              </p:nvSpPr>
              <p:spPr>
                <a:xfrm>
                  <a:off x="5888164" y="3088705"/>
                  <a:ext cx="1190069" cy="307777"/>
                </a:xfrm>
                <a:prstGeom prst="rect">
                  <a:avLst/>
                </a:prstGeom>
                <a:noFill/>
              </p:spPr>
              <p:txBody>
                <a:bodyPr wrap="none" rtlCol="0">
                  <a:spAutoFit/>
                </a:bodyPr>
                <a:lstStyle/>
                <a:p>
                  <a:r>
                    <a:rPr lang="en-US" sz="1400" dirty="0" smtClean="0"/>
                    <a:t>r</a:t>
                  </a:r>
                  <a:r>
                    <a:rPr lang="en-US" sz="1400" baseline="-25000" dirty="0" smtClean="0"/>
                    <a:t>12</a:t>
                  </a:r>
                  <a:r>
                    <a:rPr lang="en-US" sz="1400" dirty="0" smtClean="0"/>
                    <a:t>: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𝑠</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𝑠</m:t>
                          </m:r>
                        </m:e>
                        <m:sub>
                          <m:r>
                            <a:rPr lang="en-US" sz="1400" b="0" i="1" smtClean="0">
                              <a:latin typeface="Cambria Math" panose="02040503050406030204" pitchFamily="18" charset="0"/>
                            </a:rPr>
                            <m:t>3</m:t>
                          </m:r>
                        </m:sub>
                      </m:sSub>
                      <m:r>
                        <a:rPr lang="en-US" sz="1400" b="0" i="1" smtClean="0">
                          <a:latin typeface="Cambria Math" panose="02040503050406030204" pitchFamily="18" charset="0"/>
                        </a:rPr>
                        <m:t>𝑎</m:t>
                      </m:r>
                    </m:oMath>
                  </a14:m>
                  <a:endParaRPr lang="en-US" sz="1400" dirty="0" smtClean="0">
                    <a:sym typeface="Wingdings" pitchFamily="2" charset="2"/>
                  </a:endParaRPr>
                </a:p>
              </p:txBody>
            </p:sp>
          </mc:Choice>
          <mc:Fallback xmlns="">
            <p:sp>
              <p:nvSpPr>
                <p:cNvPr id="22" name="ZoneTexte 21"/>
                <p:cNvSpPr txBox="1">
                  <a:spLocks noRot="1" noChangeAspect="1" noMove="1" noResize="1" noEditPoints="1" noAdjustHandles="1" noChangeArrowheads="1" noChangeShapeType="1" noTextEdit="1"/>
                </p:cNvSpPr>
                <p:nvPr/>
              </p:nvSpPr>
              <p:spPr>
                <a:xfrm>
                  <a:off x="5888164" y="3088705"/>
                  <a:ext cx="1190069" cy="307777"/>
                </a:xfrm>
                <a:prstGeom prst="rect">
                  <a:avLst/>
                </a:prstGeom>
                <a:blipFill>
                  <a:blip r:embed="rId4"/>
                  <a:stretch>
                    <a:fillRect l="-1538" t="-6000" b="-1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ZoneTexte 22"/>
                <p:cNvSpPr txBox="1"/>
                <p:nvPr/>
              </p:nvSpPr>
              <p:spPr>
                <a:xfrm>
                  <a:off x="5888164" y="3448745"/>
                  <a:ext cx="1044645" cy="307777"/>
                </a:xfrm>
                <a:prstGeom prst="rect">
                  <a:avLst/>
                </a:prstGeom>
                <a:noFill/>
              </p:spPr>
              <p:txBody>
                <a:bodyPr wrap="none" rtlCol="0">
                  <a:spAutoFit/>
                </a:bodyPr>
                <a:lstStyle/>
                <a:p>
                  <a:r>
                    <a:rPr lang="en-US" sz="1400" dirty="0" smtClean="0"/>
                    <a:t>r</a:t>
                  </a:r>
                  <a:r>
                    <a:rPr lang="en-US" sz="1400" baseline="-25000" dirty="0" smtClean="0"/>
                    <a:t>13</a:t>
                  </a:r>
                  <a:r>
                    <a:rPr lang="en-US" sz="1400" dirty="0" smtClean="0"/>
                    <a:t>: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𝑠</m:t>
                          </m:r>
                        </m:e>
                        <m:sub>
                          <m:r>
                            <a:rPr lang="en-US" sz="1400" b="0" i="1" smtClean="0">
                              <a:latin typeface="Cambria Math" panose="02040503050406030204" pitchFamily="18" charset="0"/>
                            </a:rPr>
                            <m:t>3</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𝑠</m:t>
                          </m:r>
                        </m:e>
                        <m:sub>
                          <m:r>
                            <a:rPr lang="en-US" sz="1400" b="0" i="1" smtClean="0">
                              <a:latin typeface="Cambria Math" panose="02040503050406030204" pitchFamily="18" charset="0"/>
                            </a:rPr>
                            <m:t>1</m:t>
                          </m:r>
                        </m:sub>
                      </m:sSub>
                    </m:oMath>
                  </a14:m>
                  <a:endParaRPr lang="en-US" sz="1400" dirty="0" smtClean="0">
                    <a:sym typeface="Wingdings" pitchFamily="2" charset="2"/>
                  </a:endParaRPr>
                </a:p>
              </p:txBody>
            </p:sp>
          </mc:Choice>
          <mc:Fallback xmlns="">
            <p:sp>
              <p:nvSpPr>
                <p:cNvPr id="23" name="ZoneTexte 22"/>
                <p:cNvSpPr txBox="1">
                  <a:spLocks noRot="1" noChangeAspect="1" noMove="1" noResize="1" noEditPoints="1" noAdjustHandles="1" noChangeArrowheads="1" noChangeShapeType="1" noTextEdit="1"/>
                </p:cNvSpPr>
                <p:nvPr/>
              </p:nvSpPr>
              <p:spPr>
                <a:xfrm>
                  <a:off x="5888164" y="3448745"/>
                  <a:ext cx="1044645" cy="307777"/>
                </a:xfrm>
                <a:prstGeom prst="rect">
                  <a:avLst/>
                </a:prstGeom>
                <a:blipFill>
                  <a:blip r:embed="rId5"/>
                  <a:stretch>
                    <a:fillRect l="-1754" t="-6000" b="-18000"/>
                  </a:stretch>
                </a:blipFill>
              </p:spPr>
              <p:txBody>
                <a:bodyPr/>
                <a:lstStyle/>
                <a:p>
                  <a:r>
                    <a:rPr lang="en-US">
                      <a:noFill/>
                    </a:rPr>
                    <a:t> </a:t>
                  </a:r>
                </a:p>
              </p:txBody>
            </p:sp>
          </mc:Fallback>
        </mc:AlternateContent>
      </p:grpSp>
      <p:grpSp>
        <p:nvGrpSpPr>
          <p:cNvPr id="25" name="Groupe 24"/>
          <p:cNvGrpSpPr/>
          <p:nvPr/>
        </p:nvGrpSpPr>
        <p:grpSpPr>
          <a:xfrm>
            <a:off x="157248" y="2881372"/>
            <a:ext cx="2255746" cy="800945"/>
            <a:chOff x="704359" y="2742966"/>
            <a:chExt cx="3007660" cy="1067927"/>
          </a:xfrm>
        </p:grpSpPr>
        <p:sp>
          <p:nvSpPr>
            <p:cNvPr id="26" name="ZoneTexte 25"/>
            <p:cNvSpPr txBox="1"/>
            <p:nvPr/>
          </p:nvSpPr>
          <p:spPr>
            <a:xfrm>
              <a:off x="704359" y="2742966"/>
              <a:ext cx="3007660" cy="400109"/>
            </a:xfrm>
            <a:prstGeom prst="rect">
              <a:avLst/>
            </a:prstGeom>
            <a:noFill/>
          </p:spPr>
          <p:txBody>
            <a:bodyPr wrap="none" rtlCol="0">
              <a:spAutoFit/>
            </a:bodyPr>
            <a:lstStyle/>
            <a:p>
              <a:r>
                <a:rPr lang="en-US" sz="1350" dirty="0"/>
                <a:t>r</a:t>
              </a:r>
              <a:r>
                <a:rPr lang="en-US" sz="1350" baseline="-25000" dirty="0"/>
                <a:t>11</a:t>
              </a:r>
              <a:r>
                <a:rPr lang="en-US" sz="1350" dirty="0"/>
                <a:t>: (1,aa) (0,e)</a:t>
              </a:r>
              <a:r>
                <a:rPr lang="en-US" sz="1350" dirty="0">
                  <a:sym typeface="Wingdings" pitchFamily="2" charset="2"/>
                </a:rPr>
                <a:t>(1,be)(0,a)</a:t>
              </a:r>
            </a:p>
          </p:txBody>
        </p:sp>
        <p:sp>
          <p:nvSpPr>
            <p:cNvPr id="27" name="ZoneTexte 26"/>
            <p:cNvSpPr txBox="1"/>
            <p:nvPr/>
          </p:nvSpPr>
          <p:spPr>
            <a:xfrm>
              <a:off x="719174" y="3050743"/>
              <a:ext cx="2947815" cy="400109"/>
            </a:xfrm>
            <a:prstGeom prst="rect">
              <a:avLst/>
            </a:prstGeom>
            <a:noFill/>
          </p:spPr>
          <p:txBody>
            <a:bodyPr wrap="none" rtlCol="0">
              <a:spAutoFit/>
            </a:bodyPr>
            <a:lstStyle/>
            <a:p>
              <a:r>
                <a:rPr lang="en-US" sz="1350" dirty="0"/>
                <a:t>r</a:t>
              </a:r>
              <a:r>
                <a:rPr lang="en-US" sz="1350" baseline="-25000" dirty="0"/>
                <a:t>12</a:t>
              </a:r>
              <a:r>
                <a:rPr lang="en-US" sz="1350" dirty="0"/>
                <a:t>: (1,aa)(0,e)</a:t>
              </a:r>
              <a:r>
                <a:rPr lang="en-US" sz="1350" dirty="0">
                  <a:sym typeface="Wingdings" pitchFamily="2" charset="2"/>
                </a:rPr>
                <a:t>(1,ce)(0,a)</a:t>
              </a:r>
            </a:p>
          </p:txBody>
        </p:sp>
        <p:sp>
          <p:nvSpPr>
            <p:cNvPr id="28" name="ZoneTexte 27"/>
            <p:cNvSpPr txBox="1"/>
            <p:nvPr/>
          </p:nvSpPr>
          <p:spPr>
            <a:xfrm>
              <a:off x="719172" y="3410784"/>
              <a:ext cx="1988151" cy="400109"/>
            </a:xfrm>
            <a:prstGeom prst="rect">
              <a:avLst/>
            </a:prstGeom>
            <a:noFill/>
          </p:spPr>
          <p:txBody>
            <a:bodyPr wrap="none" rtlCol="0">
              <a:spAutoFit/>
            </a:bodyPr>
            <a:lstStyle/>
            <a:p>
              <a:r>
                <a:rPr lang="en-US" sz="1350" dirty="0"/>
                <a:t>r</a:t>
              </a:r>
              <a:r>
                <a:rPr lang="en-US" sz="1350" baseline="-25000" dirty="0"/>
                <a:t>13</a:t>
              </a:r>
              <a:r>
                <a:rPr lang="en-US" sz="1350" dirty="0"/>
                <a:t>: (1,be)</a:t>
              </a:r>
              <a:r>
                <a:rPr lang="en-US" sz="1350" dirty="0">
                  <a:sym typeface="Wingdings" pitchFamily="2" charset="2"/>
                </a:rPr>
                <a:t>(1,aa)</a:t>
              </a:r>
            </a:p>
          </p:txBody>
        </p:sp>
      </p:grpSp>
      <p:sp>
        <p:nvSpPr>
          <p:cNvPr id="30" name="Rectangle à coins arrondis 29"/>
          <p:cNvSpPr/>
          <p:nvPr/>
        </p:nvSpPr>
        <p:spPr>
          <a:xfrm>
            <a:off x="2507913" y="2951754"/>
            <a:ext cx="1080120"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a:t>
            </a:r>
            <a:endParaRPr lang="fr-FR" dirty="0"/>
          </a:p>
        </p:txBody>
      </p:sp>
    </p:spTree>
    <p:extLst>
      <p:ext uri="{BB962C8B-B14F-4D97-AF65-F5344CB8AC3E}">
        <p14:creationId xmlns:p14="http://schemas.microsoft.com/office/powerpoint/2010/main" val="4085231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30"/>
                                        </p:tgtEl>
                                      </p:cBhvr>
                                    </p:animEffect>
                                    <p:set>
                                      <p:cBhvr>
                                        <p:cTn id="12" dur="1" fill="hold">
                                          <p:stCondLst>
                                            <p:cond delay="499"/>
                                          </p:stCondLst>
                                        </p:cTn>
                                        <p:tgtEl>
                                          <p:spTgt spid="30"/>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500"/>
                                        <p:tgtEl>
                                          <p:spTgt spid="3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p:bldP spid="10" grpId="0"/>
      <p:bldP spid="18" grpId="0"/>
      <p:bldP spid="19" grpId="0"/>
      <p:bldP spid="20" grpId="0"/>
      <p:bldP spid="30"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Multi-stable </a:t>
            </a:r>
            <a:r>
              <a:rPr lang="en-US" dirty="0" err="1" smtClean="0"/>
              <a:t>catalytical</a:t>
            </a:r>
            <a:r>
              <a:rPr lang="en-US" dirty="0" smtClean="0"/>
              <a:t> P systems</a:t>
            </a:r>
            <a:endParaRPr lang="en-US" dirty="0"/>
          </a:p>
        </p:txBody>
      </p:sp>
      <p:sp>
        <p:nvSpPr>
          <p:cNvPr id="3" name="Espace réservé du contenu 2"/>
          <p:cNvSpPr>
            <a:spLocks noGrp="1"/>
          </p:cNvSpPr>
          <p:nvPr>
            <p:ph sz="quarter" idx="1"/>
          </p:nvPr>
        </p:nvSpPr>
        <p:spPr/>
        <p:txBody>
          <a:bodyPr/>
          <a:lstStyle/>
          <a:p>
            <a:r>
              <a:rPr lang="en-US" dirty="0" smtClean="0"/>
              <a:t>There are several variants of each catalyst (equivalently there are groups of catalysts).</a:t>
            </a:r>
          </a:p>
          <a:p>
            <a:r>
              <a:rPr lang="en-US" dirty="0" smtClean="0"/>
              <a:t>A catalyst can also evolve within these variants.</a:t>
            </a:r>
          </a:p>
          <a:p>
            <a:r>
              <a:rPr lang="en-US" dirty="0" smtClean="0"/>
              <a:t>This corresponds to a catalyst having  a state.</a:t>
            </a:r>
          </a:p>
          <a:p>
            <a:r>
              <a:rPr lang="fr-FR" dirty="0" smtClean="0"/>
              <a:t>The </a:t>
            </a:r>
            <a:r>
              <a:rPr lang="en-US" dirty="0" smtClean="0"/>
              <a:t>number</a:t>
            </a:r>
            <a:r>
              <a:rPr lang="fr-FR" dirty="0" smtClean="0"/>
              <a:t> </a:t>
            </a:r>
            <a:r>
              <a:rPr lang="en-US" dirty="0" smtClean="0"/>
              <a:t>of possible states of a catalyst is called its </a:t>
            </a:r>
            <a:r>
              <a:rPr lang="en-US" i="1" dirty="0" smtClean="0"/>
              <a:t>period</a:t>
            </a:r>
            <a:r>
              <a:rPr lang="en-US" dirty="0" smtClean="0"/>
              <a:t>.</a:t>
            </a:r>
          </a:p>
        </p:txBody>
      </p:sp>
    </p:spTree>
    <p:extLst>
      <p:ext uri="{BB962C8B-B14F-4D97-AF65-F5344CB8AC3E}">
        <p14:creationId xmlns:p14="http://schemas.microsoft.com/office/powerpoint/2010/main" val="2671288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Example</a:t>
            </a:r>
            <a:endParaRPr lang="en-US" dirty="0"/>
          </a:p>
        </p:txBody>
      </p:sp>
      <mc:AlternateContent xmlns:mc="http://schemas.openxmlformats.org/markup-compatibility/2006" xmlns:a14="http://schemas.microsoft.com/office/drawing/2010/main">
        <mc:Choice Requires="a14">
          <p:sp>
            <p:nvSpPr>
              <p:cNvPr id="3" name="Espace réservé du contenu 2"/>
              <p:cNvSpPr>
                <a:spLocks noGrp="1"/>
              </p:cNvSpPr>
              <p:nvPr>
                <p:ph sz="quarter" idx="1"/>
              </p:nvPr>
            </p:nvSpPr>
            <p:spPr>
              <a:xfrm>
                <a:off x="301752" y="2448878"/>
                <a:ext cx="3136123" cy="1750501"/>
              </a:xfrm>
            </p:spPr>
            <p:txBody>
              <a:bodyPr>
                <a:normAutofit/>
              </a:bodyPr>
              <a:lstStyle/>
              <a:p>
                <a:pPr marL="0" indent="0">
                  <a:buNone/>
                </a:pPr>
                <a:r>
                  <a:rPr lang="fr-FR" dirty="0"/>
                  <a:t> </a:t>
                </a:r>
                <a14:m>
                  <m:oMath xmlns:m="http://schemas.openxmlformats.org/officeDocument/2006/math">
                    <m:r>
                      <a:rPr lang="fr-FR">
                        <a:latin typeface="Cambria Math" panose="02040503050406030204" pitchFamily="18" charset="0"/>
                      </a:rPr>
                      <m:t>1.1: </m:t>
                    </m:r>
                    <m:sSubSup>
                      <m:sSubSupPr>
                        <m:ctrlPr>
                          <a:rPr lang="fr-FR" i="1">
                            <a:latin typeface="Cambria Math" panose="02040503050406030204" pitchFamily="18" charset="0"/>
                          </a:rPr>
                        </m:ctrlPr>
                      </m:sSubSupPr>
                      <m:e>
                        <m:r>
                          <a:rPr lang="fr-FR" i="1">
                            <a:latin typeface="Cambria Math" panose="02040503050406030204" pitchFamily="18" charset="0"/>
                          </a:rPr>
                          <m:t>𝐶</m:t>
                        </m:r>
                      </m:e>
                      <m:sub>
                        <m:r>
                          <a:rPr lang="fr-FR" i="1">
                            <a:latin typeface="Cambria Math" panose="02040503050406030204" pitchFamily="18" charset="0"/>
                          </a:rPr>
                          <m:t>1</m:t>
                        </m:r>
                      </m:sub>
                      <m:sup>
                        <m:r>
                          <a:rPr lang="fr-FR" i="1">
                            <a:latin typeface="Cambria Math" panose="02040503050406030204" pitchFamily="18" charset="0"/>
                          </a:rPr>
                          <m:t>1</m:t>
                        </m:r>
                      </m:sup>
                    </m:sSubSup>
                    <m:r>
                      <a:rPr lang="fr-FR" i="1">
                        <a:latin typeface="Cambria Math" panose="02040503050406030204" pitchFamily="18" charset="0"/>
                      </a:rPr>
                      <m:t>𝑎</m:t>
                    </m:r>
                    <m:r>
                      <a:rPr lang="fr-FR" i="1">
                        <a:latin typeface="Cambria Math" panose="02040503050406030204" pitchFamily="18" charset="0"/>
                      </a:rPr>
                      <m:t> →</m:t>
                    </m:r>
                    <m:sSubSup>
                      <m:sSubSupPr>
                        <m:ctrlPr>
                          <a:rPr lang="fr-FR" i="1">
                            <a:latin typeface="Cambria Math" panose="02040503050406030204" pitchFamily="18" charset="0"/>
                          </a:rPr>
                        </m:ctrlPr>
                      </m:sSubSupPr>
                      <m:e>
                        <m:r>
                          <a:rPr lang="fr-FR" i="1">
                            <a:latin typeface="Cambria Math" panose="02040503050406030204" pitchFamily="18" charset="0"/>
                          </a:rPr>
                          <m:t>𝐶</m:t>
                        </m:r>
                      </m:e>
                      <m:sub>
                        <m:r>
                          <a:rPr lang="fr-FR" i="1">
                            <a:latin typeface="Cambria Math" panose="02040503050406030204" pitchFamily="18" charset="0"/>
                          </a:rPr>
                          <m:t>1</m:t>
                        </m:r>
                      </m:sub>
                      <m:sup>
                        <m:r>
                          <a:rPr lang="fr-FR" i="1">
                            <a:latin typeface="Cambria Math" panose="02040503050406030204" pitchFamily="18" charset="0"/>
                          </a:rPr>
                          <m:t>2</m:t>
                        </m:r>
                      </m:sup>
                    </m:sSubSup>
                    <m:r>
                      <a:rPr lang="fr-FR" i="1">
                        <a:latin typeface="Cambria Math" panose="02040503050406030204" pitchFamily="18" charset="0"/>
                      </a:rPr>
                      <m:t>𝑏𝑐</m:t>
                    </m:r>
                  </m:oMath>
                </a14:m>
                <a:endParaRPr lang="en-US" dirty="0"/>
              </a:p>
              <a:p>
                <a:pPr marL="0" indent="0">
                  <a:buNone/>
                </a:pPr>
                <a:r>
                  <a:rPr lang="fr-FR" dirty="0"/>
                  <a:t> </a:t>
                </a:r>
                <a14:m>
                  <m:oMath xmlns:m="http://schemas.openxmlformats.org/officeDocument/2006/math">
                    <m:r>
                      <a:rPr lang="fr-FR">
                        <a:latin typeface="Cambria Math" panose="02040503050406030204" pitchFamily="18" charset="0"/>
                      </a:rPr>
                      <m:t>1.2: </m:t>
                    </m:r>
                    <m:sSubSup>
                      <m:sSubSupPr>
                        <m:ctrlPr>
                          <a:rPr lang="fr-FR" i="1">
                            <a:latin typeface="Cambria Math" panose="02040503050406030204" pitchFamily="18" charset="0"/>
                          </a:rPr>
                        </m:ctrlPr>
                      </m:sSubSupPr>
                      <m:e>
                        <m:r>
                          <a:rPr lang="fr-FR" i="1">
                            <a:latin typeface="Cambria Math" panose="02040503050406030204" pitchFamily="18" charset="0"/>
                          </a:rPr>
                          <m:t>𝐶</m:t>
                        </m:r>
                      </m:e>
                      <m:sub>
                        <m:r>
                          <a:rPr lang="fr-FR" i="1">
                            <a:latin typeface="Cambria Math" panose="02040503050406030204" pitchFamily="18" charset="0"/>
                          </a:rPr>
                          <m:t>1</m:t>
                        </m:r>
                      </m:sub>
                      <m:sup>
                        <m:r>
                          <a:rPr lang="fr-FR" i="1">
                            <a:latin typeface="Cambria Math" panose="02040503050406030204" pitchFamily="18" charset="0"/>
                          </a:rPr>
                          <m:t>1</m:t>
                        </m:r>
                      </m:sup>
                    </m:sSubSup>
                    <m:r>
                      <a:rPr lang="fr-FR" i="1">
                        <a:latin typeface="Cambria Math" panose="02040503050406030204" pitchFamily="18" charset="0"/>
                      </a:rPr>
                      <m:t>𝑎</m:t>
                    </m:r>
                    <m:r>
                      <a:rPr lang="fr-FR" i="1">
                        <a:latin typeface="Cambria Math" panose="02040503050406030204" pitchFamily="18" charset="0"/>
                      </a:rPr>
                      <m:t> →</m:t>
                    </m:r>
                    <m:sSubSup>
                      <m:sSubSupPr>
                        <m:ctrlPr>
                          <a:rPr lang="fr-FR" i="1">
                            <a:latin typeface="Cambria Math" panose="02040503050406030204" pitchFamily="18" charset="0"/>
                          </a:rPr>
                        </m:ctrlPr>
                      </m:sSubSupPr>
                      <m:e>
                        <m:r>
                          <a:rPr lang="fr-FR" i="1">
                            <a:latin typeface="Cambria Math" panose="02040503050406030204" pitchFamily="18" charset="0"/>
                          </a:rPr>
                          <m:t>𝐶</m:t>
                        </m:r>
                      </m:e>
                      <m:sub>
                        <m:r>
                          <a:rPr lang="fr-FR" i="1">
                            <a:latin typeface="Cambria Math" panose="02040503050406030204" pitchFamily="18" charset="0"/>
                          </a:rPr>
                          <m:t>1</m:t>
                        </m:r>
                      </m:sub>
                      <m:sup>
                        <m:r>
                          <a:rPr lang="fr-FR" i="1">
                            <a:latin typeface="Cambria Math" panose="02040503050406030204" pitchFamily="18" charset="0"/>
                          </a:rPr>
                          <m:t>3</m:t>
                        </m:r>
                      </m:sup>
                    </m:sSubSup>
                    <m:r>
                      <a:rPr lang="fr-FR" i="1">
                        <a:latin typeface="Cambria Math" panose="02040503050406030204" pitchFamily="18" charset="0"/>
                      </a:rPr>
                      <m:t>𝑐</m:t>
                    </m:r>
                  </m:oMath>
                </a14:m>
                <a:endParaRPr lang="en-US" dirty="0"/>
              </a:p>
              <a:p>
                <a:pPr marL="0" indent="0">
                  <a:buNone/>
                </a:pPr>
                <a:r>
                  <a:rPr lang="fr-FR" dirty="0"/>
                  <a:t> </a:t>
                </a:r>
                <a14:m>
                  <m:oMath xmlns:m="http://schemas.openxmlformats.org/officeDocument/2006/math">
                    <m:r>
                      <a:rPr lang="fr-FR">
                        <a:latin typeface="Cambria Math" panose="02040503050406030204" pitchFamily="18" charset="0"/>
                      </a:rPr>
                      <m:t>1.3: </m:t>
                    </m:r>
                    <m:sSubSup>
                      <m:sSubSupPr>
                        <m:ctrlPr>
                          <a:rPr lang="fr-FR" i="1">
                            <a:latin typeface="Cambria Math" panose="02040503050406030204" pitchFamily="18" charset="0"/>
                          </a:rPr>
                        </m:ctrlPr>
                      </m:sSubSupPr>
                      <m:e>
                        <m:r>
                          <a:rPr lang="fr-FR" i="1">
                            <a:latin typeface="Cambria Math" panose="02040503050406030204" pitchFamily="18" charset="0"/>
                          </a:rPr>
                          <m:t>𝐶</m:t>
                        </m:r>
                      </m:e>
                      <m:sub>
                        <m:r>
                          <a:rPr lang="fr-FR" i="1">
                            <a:latin typeface="Cambria Math" panose="02040503050406030204" pitchFamily="18" charset="0"/>
                          </a:rPr>
                          <m:t>1</m:t>
                        </m:r>
                      </m:sub>
                      <m:sup>
                        <m:r>
                          <a:rPr lang="fr-FR" i="1">
                            <a:latin typeface="Cambria Math" panose="02040503050406030204" pitchFamily="18" charset="0"/>
                          </a:rPr>
                          <m:t>2</m:t>
                        </m:r>
                      </m:sup>
                    </m:sSubSup>
                    <m:r>
                      <a:rPr lang="fr-FR" i="1">
                        <a:latin typeface="Cambria Math" panose="02040503050406030204" pitchFamily="18" charset="0"/>
                      </a:rPr>
                      <m:t>𝑎𝑐</m:t>
                    </m:r>
                    <m:r>
                      <a:rPr lang="fr-FR" i="1">
                        <a:latin typeface="Cambria Math" panose="02040503050406030204" pitchFamily="18" charset="0"/>
                      </a:rPr>
                      <m:t> →</m:t>
                    </m:r>
                    <m:sSubSup>
                      <m:sSubSupPr>
                        <m:ctrlPr>
                          <a:rPr lang="fr-FR" i="1">
                            <a:latin typeface="Cambria Math" panose="02040503050406030204" pitchFamily="18" charset="0"/>
                          </a:rPr>
                        </m:ctrlPr>
                      </m:sSubSupPr>
                      <m:e>
                        <m:r>
                          <a:rPr lang="fr-FR" i="1">
                            <a:latin typeface="Cambria Math" panose="02040503050406030204" pitchFamily="18" charset="0"/>
                          </a:rPr>
                          <m:t>𝐶</m:t>
                        </m:r>
                      </m:e>
                      <m:sub>
                        <m:r>
                          <a:rPr lang="fr-FR" i="1">
                            <a:latin typeface="Cambria Math" panose="02040503050406030204" pitchFamily="18" charset="0"/>
                          </a:rPr>
                          <m:t>1</m:t>
                        </m:r>
                      </m:sub>
                      <m:sup>
                        <m:r>
                          <a:rPr lang="fr-FR" i="1">
                            <a:latin typeface="Cambria Math" panose="02040503050406030204" pitchFamily="18" charset="0"/>
                          </a:rPr>
                          <m:t>1</m:t>
                        </m:r>
                      </m:sup>
                    </m:sSubSup>
                    <m:r>
                      <a:rPr lang="fr-FR" i="1">
                        <a:latin typeface="Cambria Math" panose="02040503050406030204" pitchFamily="18" charset="0"/>
                      </a:rPr>
                      <m:t>𝑎𝑎</m:t>
                    </m:r>
                  </m:oMath>
                </a14:m>
                <a:endParaRPr lang="en-US" dirty="0"/>
              </a:p>
              <a:p>
                <a:pPr marL="0" indent="0">
                  <a:buNone/>
                </a:pPr>
                <a:endParaRPr lang="en-US" dirty="0"/>
              </a:p>
            </p:txBody>
          </p:sp>
        </mc:Choice>
        <mc:Fallback xmlns="">
          <p:sp>
            <p:nvSpPr>
              <p:cNvPr id="3" name="Espace réservé du contenu 2"/>
              <p:cNvSpPr>
                <a:spLocks noGrp="1" noRot="1" noChangeAspect="1" noMove="1" noResize="1" noEditPoints="1" noAdjustHandles="1" noChangeArrowheads="1" noChangeShapeType="1" noTextEdit="1"/>
              </p:cNvSpPr>
              <p:nvPr>
                <p:ph sz="quarter" idx="1"/>
              </p:nvPr>
            </p:nvSpPr>
            <p:spPr>
              <a:xfrm>
                <a:off x="301752" y="2448878"/>
                <a:ext cx="3136123" cy="1750501"/>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Espace réservé du contenu 2"/>
              <p:cNvSpPr txBox="1">
                <a:spLocks/>
              </p:cNvSpPr>
              <p:nvPr/>
            </p:nvSpPr>
            <p:spPr>
              <a:xfrm>
                <a:off x="3643703" y="2448878"/>
                <a:ext cx="2650069" cy="1264447"/>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fr-FR" dirty="0"/>
                  <a:t> </a:t>
                </a:r>
                <a14:m>
                  <m:oMath xmlns:m="http://schemas.openxmlformats.org/officeDocument/2006/math">
                    <m:r>
                      <a:rPr lang="fr-FR">
                        <a:latin typeface="Cambria Math" panose="02040503050406030204" pitchFamily="18" charset="0"/>
                      </a:rPr>
                      <m:t>2.1: </m:t>
                    </m:r>
                    <m:sSubSup>
                      <m:sSubSupPr>
                        <m:ctrlPr>
                          <a:rPr lang="fr-FR" i="1">
                            <a:latin typeface="Cambria Math" panose="02040503050406030204" pitchFamily="18" charset="0"/>
                          </a:rPr>
                        </m:ctrlPr>
                      </m:sSubSupPr>
                      <m:e>
                        <m:r>
                          <a:rPr lang="fr-FR" i="1">
                            <a:latin typeface="Cambria Math" panose="02040503050406030204" pitchFamily="18" charset="0"/>
                          </a:rPr>
                          <m:t>𝐶</m:t>
                        </m:r>
                      </m:e>
                      <m:sub>
                        <m:r>
                          <a:rPr lang="fr-FR" i="1">
                            <a:latin typeface="Cambria Math" panose="02040503050406030204" pitchFamily="18" charset="0"/>
                          </a:rPr>
                          <m:t>2</m:t>
                        </m:r>
                      </m:sub>
                      <m:sup>
                        <m:r>
                          <a:rPr lang="fr-FR" i="1">
                            <a:latin typeface="Cambria Math" panose="02040503050406030204" pitchFamily="18" charset="0"/>
                          </a:rPr>
                          <m:t>1</m:t>
                        </m:r>
                      </m:sup>
                    </m:sSubSup>
                    <m:r>
                      <a:rPr lang="fr-FR" i="1">
                        <a:latin typeface="Cambria Math" panose="02040503050406030204" pitchFamily="18" charset="0"/>
                      </a:rPr>
                      <m:t> →</m:t>
                    </m:r>
                    <m:sSubSup>
                      <m:sSubSupPr>
                        <m:ctrlPr>
                          <a:rPr lang="fr-FR" i="1">
                            <a:latin typeface="Cambria Math" panose="02040503050406030204" pitchFamily="18" charset="0"/>
                          </a:rPr>
                        </m:ctrlPr>
                      </m:sSubSupPr>
                      <m:e>
                        <m:r>
                          <a:rPr lang="fr-FR" i="1">
                            <a:latin typeface="Cambria Math" panose="02040503050406030204" pitchFamily="18" charset="0"/>
                          </a:rPr>
                          <m:t>𝐶</m:t>
                        </m:r>
                      </m:e>
                      <m:sub>
                        <m:r>
                          <a:rPr lang="fr-FR" i="1">
                            <a:latin typeface="Cambria Math" panose="02040503050406030204" pitchFamily="18" charset="0"/>
                          </a:rPr>
                          <m:t>2</m:t>
                        </m:r>
                      </m:sub>
                      <m:sup>
                        <m:r>
                          <a:rPr lang="fr-FR" i="1">
                            <a:latin typeface="Cambria Math" panose="02040503050406030204" pitchFamily="18" charset="0"/>
                          </a:rPr>
                          <m:t>2</m:t>
                        </m:r>
                      </m:sup>
                    </m:sSubSup>
                  </m:oMath>
                </a14:m>
                <a:endParaRPr lang="en-US" dirty="0"/>
              </a:p>
              <a:p>
                <a:pPr marL="0" indent="0">
                  <a:buNone/>
                </a:pPr>
                <a:r>
                  <a:rPr lang="fr-FR" dirty="0"/>
                  <a:t> </a:t>
                </a:r>
                <a14:m>
                  <m:oMath xmlns:m="http://schemas.openxmlformats.org/officeDocument/2006/math">
                    <m:r>
                      <a:rPr lang="fr-FR" dirty="0">
                        <a:latin typeface="Cambria Math" panose="02040503050406030204" pitchFamily="18" charset="0"/>
                      </a:rPr>
                      <m:t>2</m:t>
                    </m:r>
                    <m:r>
                      <a:rPr lang="fr-FR">
                        <a:latin typeface="Cambria Math" panose="02040503050406030204" pitchFamily="18" charset="0"/>
                      </a:rPr>
                      <m:t>.2: </m:t>
                    </m:r>
                    <m:sSubSup>
                      <m:sSubSupPr>
                        <m:ctrlPr>
                          <a:rPr lang="fr-FR" i="1">
                            <a:latin typeface="Cambria Math" panose="02040503050406030204" pitchFamily="18" charset="0"/>
                          </a:rPr>
                        </m:ctrlPr>
                      </m:sSubSupPr>
                      <m:e>
                        <m:r>
                          <a:rPr lang="fr-FR" i="1">
                            <a:latin typeface="Cambria Math" panose="02040503050406030204" pitchFamily="18" charset="0"/>
                          </a:rPr>
                          <m:t>𝐶</m:t>
                        </m:r>
                      </m:e>
                      <m:sub>
                        <m:r>
                          <a:rPr lang="fr-FR" i="1">
                            <a:latin typeface="Cambria Math" panose="02040503050406030204" pitchFamily="18" charset="0"/>
                          </a:rPr>
                          <m:t>2</m:t>
                        </m:r>
                      </m:sub>
                      <m:sup>
                        <m:r>
                          <a:rPr lang="fr-FR" i="1">
                            <a:latin typeface="Cambria Math" panose="02040503050406030204" pitchFamily="18" charset="0"/>
                          </a:rPr>
                          <m:t>2</m:t>
                        </m:r>
                      </m:sup>
                    </m:sSubSup>
                    <m:r>
                      <a:rPr lang="fr-FR" i="1">
                        <a:latin typeface="Cambria Math" panose="02040503050406030204" pitchFamily="18" charset="0"/>
                      </a:rPr>
                      <m:t>𝑏</m:t>
                    </m:r>
                    <m:r>
                      <a:rPr lang="fr-FR" i="1">
                        <a:latin typeface="Cambria Math" panose="02040503050406030204" pitchFamily="18" charset="0"/>
                      </a:rPr>
                      <m:t> →</m:t>
                    </m:r>
                    <m:sSubSup>
                      <m:sSubSupPr>
                        <m:ctrlPr>
                          <a:rPr lang="fr-FR" i="1">
                            <a:latin typeface="Cambria Math" panose="02040503050406030204" pitchFamily="18" charset="0"/>
                          </a:rPr>
                        </m:ctrlPr>
                      </m:sSubSupPr>
                      <m:e>
                        <m:r>
                          <a:rPr lang="fr-FR" i="1">
                            <a:latin typeface="Cambria Math" panose="02040503050406030204" pitchFamily="18" charset="0"/>
                          </a:rPr>
                          <m:t>𝐶</m:t>
                        </m:r>
                      </m:e>
                      <m:sub>
                        <m:r>
                          <a:rPr lang="fr-FR" i="1">
                            <a:latin typeface="Cambria Math" panose="02040503050406030204" pitchFamily="18" charset="0"/>
                          </a:rPr>
                          <m:t>2</m:t>
                        </m:r>
                      </m:sub>
                      <m:sup>
                        <m:r>
                          <a:rPr lang="fr-FR" i="1">
                            <a:latin typeface="Cambria Math" panose="02040503050406030204" pitchFamily="18" charset="0"/>
                          </a:rPr>
                          <m:t>2</m:t>
                        </m:r>
                      </m:sup>
                    </m:sSubSup>
                  </m:oMath>
                </a14:m>
                <a:endParaRPr lang="en-US" dirty="0"/>
              </a:p>
              <a:p>
                <a:pPr marL="0" indent="0">
                  <a:buNone/>
                </a:pPr>
                <a:endParaRPr lang="en-US" dirty="0"/>
              </a:p>
            </p:txBody>
          </p:sp>
        </mc:Choice>
        <mc:Fallback xmlns="">
          <p:sp>
            <p:nvSpPr>
              <p:cNvPr id="4" name="Espace réservé du contenu 2"/>
              <p:cNvSpPr txBox="1">
                <a:spLocks noRot="1" noChangeAspect="1" noMove="1" noResize="1" noEditPoints="1" noAdjustHandles="1" noChangeArrowheads="1" noChangeShapeType="1" noTextEdit="1"/>
              </p:cNvSpPr>
              <p:nvPr/>
            </p:nvSpPr>
            <p:spPr>
              <a:xfrm>
                <a:off x="3643703" y="2448878"/>
                <a:ext cx="2650069" cy="126444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Espace réservé du contenu 2"/>
              <p:cNvSpPr txBox="1">
                <a:spLocks/>
              </p:cNvSpPr>
              <p:nvPr/>
            </p:nvSpPr>
            <p:spPr>
              <a:xfrm>
                <a:off x="6470019" y="2448878"/>
                <a:ext cx="2650069" cy="1264447"/>
              </a:xfrm>
              <a:prstGeom prst="rect">
                <a:avLst/>
              </a:prstGeom>
            </p:spPr>
            <p:txBody>
              <a:bodyPr vert="horz">
                <a:normAutofit fontScale="85000" lnSpcReduction="20000"/>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fr-FR" sz="2925" dirty="0"/>
                  <a:t> </a:t>
                </a:r>
                <a14:m>
                  <m:oMath xmlns:m="http://schemas.openxmlformats.org/officeDocument/2006/math">
                    <m:r>
                      <a:rPr lang="fr-FR" sz="2925">
                        <a:latin typeface="Cambria Math" panose="02040503050406030204" pitchFamily="18" charset="0"/>
                      </a:rPr>
                      <m:t>3.1: </m:t>
                    </m:r>
                    <m:sSubSup>
                      <m:sSubSupPr>
                        <m:ctrlPr>
                          <a:rPr lang="fr-FR" sz="2925" i="1">
                            <a:latin typeface="Cambria Math" panose="02040503050406030204" pitchFamily="18" charset="0"/>
                          </a:rPr>
                        </m:ctrlPr>
                      </m:sSubSupPr>
                      <m:e>
                        <m:r>
                          <a:rPr lang="fr-FR" sz="2925" i="1">
                            <a:latin typeface="Cambria Math" panose="02040503050406030204" pitchFamily="18" charset="0"/>
                          </a:rPr>
                          <m:t>𝐶</m:t>
                        </m:r>
                      </m:e>
                      <m:sub>
                        <m:r>
                          <a:rPr lang="fr-FR" sz="2925" i="1">
                            <a:latin typeface="Cambria Math" panose="02040503050406030204" pitchFamily="18" charset="0"/>
                          </a:rPr>
                          <m:t>3</m:t>
                        </m:r>
                      </m:sub>
                      <m:sup>
                        <m:r>
                          <a:rPr lang="fr-FR" sz="2925" i="1">
                            <a:latin typeface="Cambria Math" panose="02040503050406030204" pitchFamily="18" charset="0"/>
                          </a:rPr>
                          <m:t>1</m:t>
                        </m:r>
                      </m:sup>
                    </m:sSubSup>
                    <m:r>
                      <a:rPr lang="fr-FR" sz="2925" i="1">
                        <a:latin typeface="Cambria Math" panose="02040503050406030204" pitchFamily="18" charset="0"/>
                      </a:rPr>
                      <m:t> →</m:t>
                    </m:r>
                    <m:sSubSup>
                      <m:sSubSupPr>
                        <m:ctrlPr>
                          <a:rPr lang="fr-FR" sz="2925" i="1">
                            <a:latin typeface="Cambria Math" panose="02040503050406030204" pitchFamily="18" charset="0"/>
                          </a:rPr>
                        </m:ctrlPr>
                      </m:sSubSupPr>
                      <m:e>
                        <m:r>
                          <a:rPr lang="fr-FR" sz="2925" i="1">
                            <a:latin typeface="Cambria Math" panose="02040503050406030204" pitchFamily="18" charset="0"/>
                          </a:rPr>
                          <m:t>𝐶</m:t>
                        </m:r>
                      </m:e>
                      <m:sub>
                        <m:r>
                          <a:rPr lang="fr-FR" sz="2925" i="1">
                            <a:latin typeface="Cambria Math" panose="02040503050406030204" pitchFamily="18" charset="0"/>
                          </a:rPr>
                          <m:t>3</m:t>
                        </m:r>
                      </m:sub>
                      <m:sup>
                        <m:r>
                          <a:rPr lang="fr-FR" sz="2925" i="1">
                            <a:latin typeface="Cambria Math" panose="02040503050406030204" pitchFamily="18" charset="0"/>
                          </a:rPr>
                          <m:t>2</m:t>
                        </m:r>
                      </m:sup>
                    </m:sSubSup>
                    <m:r>
                      <a:rPr lang="fr-FR" sz="2925" i="1">
                        <a:latin typeface="Cambria Math" panose="02040503050406030204" pitchFamily="18" charset="0"/>
                      </a:rPr>
                      <m:t>𝑎</m:t>
                    </m:r>
                  </m:oMath>
                </a14:m>
                <a:endParaRPr lang="en-US" sz="2925" dirty="0"/>
              </a:p>
              <a:p>
                <a:pPr marL="0" indent="0">
                  <a:buNone/>
                </a:pPr>
                <a:r>
                  <a:rPr lang="fr-FR" sz="2925" dirty="0"/>
                  <a:t> </a:t>
                </a:r>
                <a14:m>
                  <m:oMath xmlns:m="http://schemas.openxmlformats.org/officeDocument/2006/math">
                    <m:r>
                      <a:rPr lang="fr-FR" sz="2925" dirty="0">
                        <a:latin typeface="Cambria Math" panose="02040503050406030204" pitchFamily="18" charset="0"/>
                      </a:rPr>
                      <m:t>3</m:t>
                    </m:r>
                    <m:r>
                      <a:rPr lang="fr-FR" sz="2925">
                        <a:latin typeface="Cambria Math" panose="02040503050406030204" pitchFamily="18" charset="0"/>
                      </a:rPr>
                      <m:t>.2: </m:t>
                    </m:r>
                    <m:sSubSup>
                      <m:sSubSupPr>
                        <m:ctrlPr>
                          <a:rPr lang="fr-FR" sz="2925" i="1">
                            <a:latin typeface="Cambria Math" panose="02040503050406030204" pitchFamily="18" charset="0"/>
                          </a:rPr>
                        </m:ctrlPr>
                      </m:sSubSupPr>
                      <m:e>
                        <m:r>
                          <a:rPr lang="fr-FR" sz="2925" i="1">
                            <a:latin typeface="Cambria Math" panose="02040503050406030204" pitchFamily="18" charset="0"/>
                          </a:rPr>
                          <m:t>𝐶</m:t>
                        </m:r>
                      </m:e>
                      <m:sub>
                        <m:r>
                          <a:rPr lang="fr-FR" sz="2925" i="1">
                            <a:latin typeface="Cambria Math" panose="02040503050406030204" pitchFamily="18" charset="0"/>
                          </a:rPr>
                          <m:t>3</m:t>
                        </m:r>
                      </m:sub>
                      <m:sup>
                        <m:r>
                          <a:rPr lang="fr-FR" sz="2925" i="1">
                            <a:latin typeface="Cambria Math" panose="02040503050406030204" pitchFamily="18" charset="0"/>
                          </a:rPr>
                          <m:t>1</m:t>
                        </m:r>
                      </m:sup>
                    </m:sSubSup>
                    <m:r>
                      <a:rPr lang="fr-FR" sz="2925" i="1">
                        <a:latin typeface="Cambria Math" panose="02040503050406030204" pitchFamily="18" charset="0"/>
                      </a:rPr>
                      <m:t>𝑐</m:t>
                    </m:r>
                    <m:r>
                      <a:rPr lang="fr-FR" sz="2925" i="1">
                        <a:latin typeface="Cambria Math" panose="02040503050406030204" pitchFamily="18" charset="0"/>
                      </a:rPr>
                      <m:t> →</m:t>
                    </m:r>
                    <m:sSubSup>
                      <m:sSubSupPr>
                        <m:ctrlPr>
                          <a:rPr lang="fr-FR" sz="2925" i="1">
                            <a:latin typeface="Cambria Math" panose="02040503050406030204" pitchFamily="18" charset="0"/>
                          </a:rPr>
                        </m:ctrlPr>
                      </m:sSubSupPr>
                      <m:e>
                        <m:r>
                          <a:rPr lang="fr-FR" sz="2925" i="1">
                            <a:latin typeface="Cambria Math" panose="02040503050406030204" pitchFamily="18" charset="0"/>
                          </a:rPr>
                          <m:t>𝐶</m:t>
                        </m:r>
                      </m:e>
                      <m:sub>
                        <m:r>
                          <a:rPr lang="fr-FR" sz="2925" i="1">
                            <a:latin typeface="Cambria Math" panose="02040503050406030204" pitchFamily="18" charset="0"/>
                          </a:rPr>
                          <m:t>3</m:t>
                        </m:r>
                      </m:sub>
                      <m:sup>
                        <m:r>
                          <a:rPr lang="fr-FR" sz="2925" i="1">
                            <a:latin typeface="Cambria Math" panose="02040503050406030204" pitchFamily="18" charset="0"/>
                          </a:rPr>
                          <m:t>1</m:t>
                        </m:r>
                      </m:sup>
                    </m:sSubSup>
                    <m:r>
                      <a:rPr lang="fr-FR" sz="2925" i="1">
                        <a:latin typeface="Cambria Math" panose="02040503050406030204" pitchFamily="18" charset="0"/>
                      </a:rPr>
                      <m:t>𝑏</m:t>
                    </m:r>
                  </m:oMath>
                </a14:m>
                <a:endParaRPr lang="en-US" sz="2925" dirty="0"/>
              </a:p>
              <a:p>
                <a:pPr marL="0" indent="0">
                  <a:buNone/>
                </a:pPr>
                <a:r>
                  <a:rPr lang="fr-FR" sz="2925" dirty="0"/>
                  <a:t> </a:t>
                </a:r>
                <a14:m>
                  <m:oMath xmlns:m="http://schemas.openxmlformats.org/officeDocument/2006/math">
                    <m:r>
                      <a:rPr lang="fr-FR" sz="2925" dirty="0">
                        <a:latin typeface="Cambria Math" panose="02040503050406030204" pitchFamily="18" charset="0"/>
                      </a:rPr>
                      <m:t>3</m:t>
                    </m:r>
                    <m:r>
                      <a:rPr lang="fr-FR" sz="2925">
                        <a:latin typeface="Cambria Math" panose="02040503050406030204" pitchFamily="18" charset="0"/>
                      </a:rPr>
                      <m:t>.3: </m:t>
                    </m:r>
                    <m:sSubSup>
                      <m:sSubSupPr>
                        <m:ctrlPr>
                          <a:rPr lang="fr-FR" sz="2925" i="1">
                            <a:latin typeface="Cambria Math" panose="02040503050406030204" pitchFamily="18" charset="0"/>
                          </a:rPr>
                        </m:ctrlPr>
                      </m:sSubSupPr>
                      <m:e>
                        <m:r>
                          <a:rPr lang="fr-FR" sz="2925" i="1">
                            <a:latin typeface="Cambria Math" panose="02040503050406030204" pitchFamily="18" charset="0"/>
                          </a:rPr>
                          <m:t>𝐶</m:t>
                        </m:r>
                      </m:e>
                      <m:sub>
                        <m:r>
                          <a:rPr lang="fr-FR" sz="2925" i="1">
                            <a:latin typeface="Cambria Math" panose="02040503050406030204" pitchFamily="18" charset="0"/>
                          </a:rPr>
                          <m:t>3</m:t>
                        </m:r>
                      </m:sub>
                      <m:sup>
                        <m:r>
                          <a:rPr lang="fr-FR" sz="2925" i="1">
                            <a:latin typeface="Cambria Math" panose="02040503050406030204" pitchFamily="18" charset="0"/>
                          </a:rPr>
                          <m:t>1</m:t>
                        </m:r>
                      </m:sup>
                    </m:sSubSup>
                    <m:r>
                      <a:rPr lang="fr-FR" sz="2925" i="1">
                        <a:latin typeface="Cambria Math" panose="02040503050406030204" pitchFamily="18" charset="0"/>
                      </a:rPr>
                      <m:t> →</m:t>
                    </m:r>
                    <m:sSubSup>
                      <m:sSubSupPr>
                        <m:ctrlPr>
                          <a:rPr lang="fr-FR" sz="2925" i="1">
                            <a:latin typeface="Cambria Math" panose="02040503050406030204" pitchFamily="18" charset="0"/>
                          </a:rPr>
                        </m:ctrlPr>
                      </m:sSubSupPr>
                      <m:e>
                        <m:r>
                          <a:rPr lang="fr-FR" sz="2925" i="1">
                            <a:latin typeface="Cambria Math" panose="02040503050406030204" pitchFamily="18" charset="0"/>
                          </a:rPr>
                          <m:t>𝐶</m:t>
                        </m:r>
                      </m:e>
                      <m:sub>
                        <m:r>
                          <a:rPr lang="fr-FR" sz="2925" i="1">
                            <a:latin typeface="Cambria Math" panose="02040503050406030204" pitchFamily="18" charset="0"/>
                          </a:rPr>
                          <m:t>3</m:t>
                        </m:r>
                      </m:sub>
                      <m:sup>
                        <m:r>
                          <a:rPr lang="fr-FR" sz="2925" i="1">
                            <a:latin typeface="Cambria Math" panose="02040503050406030204" pitchFamily="18" charset="0"/>
                          </a:rPr>
                          <m:t>3</m:t>
                        </m:r>
                      </m:sup>
                    </m:sSubSup>
                  </m:oMath>
                </a14:m>
                <a:endParaRPr lang="en-US" sz="2025" dirty="0"/>
              </a:p>
              <a:p>
                <a:pPr marL="0" indent="0">
                  <a:buNone/>
                </a:pPr>
                <a:endParaRPr lang="en-US" sz="2025" dirty="0"/>
              </a:p>
            </p:txBody>
          </p:sp>
        </mc:Choice>
        <mc:Fallback xmlns="">
          <p:sp>
            <p:nvSpPr>
              <p:cNvPr id="5" name="Espace réservé du contenu 2"/>
              <p:cNvSpPr txBox="1">
                <a:spLocks noRot="1" noChangeAspect="1" noMove="1" noResize="1" noEditPoints="1" noAdjustHandles="1" noChangeArrowheads="1" noChangeShapeType="1" noTextEdit="1"/>
              </p:cNvSpPr>
              <p:nvPr/>
            </p:nvSpPr>
            <p:spPr>
              <a:xfrm>
                <a:off x="6470019" y="2448878"/>
                <a:ext cx="2650069" cy="126444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Espace réservé du contenu 2"/>
              <p:cNvSpPr txBox="1">
                <a:spLocks/>
              </p:cNvSpPr>
              <p:nvPr/>
            </p:nvSpPr>
            <p:spPr>
              <a:xfrm>
                <a:off x="603631" y="4401108"/>
                <a:ext cx="1916141" cy="649234"/>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fr-FR" dirty="0"/>
                  <a:t> </a:t>
                </a:r>
                <a14:m>
                  <m:oMath xmlns:m="http://schemas.openxmlformats.org/officeDocument/2006/math">
                    <m:sSubSup>
                      <m:sSubSupPr>
                        <m:ctrlPr>
                          <a:rPr lang="fr-FR" i="1">
                            <a:latin typeface="Cambria Math" panose="02040503050406030204" pitchFamily="18" charset="0"/>
                          </a:rPr>
                        </m:ctrlPr>
                      </m:sSubSupPr>
                      <m:e>
                        <m:r>
                          <a:rPr lang="fr-FR" i="1">
                            <a:latin typeface="Cambria Math" panose="02040503050406030204" pitchFamily="18" charset="0"/>
                          </a:rPr>
                          <m:t>𝐶</m:t>
                        </m:r>
                      </m:e>
                      <m:sub>
                        <m:r>
                          <a:rPr lang="fr-FR" i="1">
                            <a:latin typeface="Cambria Math" panose="02040503050406030204" pitchFamily="18" charset="0"/>
                          </a:rPr>
                          <m:t>1</m:t>
                        </m:r>
                      </m:sub>
                      <m:sup>
                        <m:r>
                          <a:rPr lang="fr-FR" i="1">
                            <a:latin typeface="Cambria Math" panose="02040503050406030204" pitchFamily="18" charset="0"/>
                          </a:rPr>
                          <m:t>1</m:t>
                        </m:r>
                      </m:sup>
                    </m:sSubSup>
                    <m:r>
                      <a:rPr lang="fr-FR" i="1">
                        <a:latin typeface="Cambria Math" panose="02040503050406030204" pitchFamily="18" charset="0"/>
                      </a:rPr>
                      <m:t>  </m:t>
                    </m:r>
                    <m:sSubSup>
                      <m:sSubSupPr>
                        <m:ctrlPr>
                          <a:rPr lang="fr-FR" i="1">
                            <a:latin typeface="Cambria Math" panose="02040503050406030204" pitchFamily="18" charset="0"/>
                          </a:rPr>
                        </m:ctrlPr>
                      </m:sSubSupPr>
                      <m:e>
                        <m:r>
                          <a:rPr lang="fr-FR" i="1">
                            <a:latin typeface="Cambria Math" panose="02040503050406030204" pitchFamily="18" charset="0"/>
                          </a:rPr>
                          <m:t>𝐶</m:t>
                        </m:r>
                      </m:e>
                      <m:sub>
                        <m:r>
                          <a:rPr lang="fr-FR" i="1">
                            <a:latin typeface="Cambria Math" panose="02040503050406030204" pitchFamily="18" charset="0"/>
                          </a:rPr>
                          <m:t>1</m:t>
                        </m:r>
                      </m:sub>
                      <m:sup>
                        <m:r>
                          <a:rPr lang="fr-FR" i="1">
                            <a:latin typeface="Cambria Math" panose="02040503050406030204" pitchFamily="18" charset="0"/>
                          </a:rPr>
                          <m:t>2</m:t>
                        </m:r>
                      </m:sup>
                    </m:sSubSup>
                    <m:r>
                      <a:rPr lang="fr-FR" i="1">
                        <a:latin typeface="Cambria Math" panose="02040503050406030204" pitchFamily="18" charset="0"/>
                      </a:rPr>
                      <m:t>  </m:t>
                    </m:r>
                    <m:sSubSup>
                      <m:sSubSupPr>
                        <m:ctrlPr>
                          <a:rPr lang="fr-FR" i="1">
                            <a:latin typeface="Cambria Math" panose="02040503050406030204" pitchFamily="18" charset="0"/>
                          </a:rPr>
                        </m:ctrlPr>
                      </m:sSubSupPr>
                      <m:e>
                        <m:r>
                          <a:rPr lang="fr-FR" i="1">
                            <a:latin typeface="Cambria Math" panose="02040503050406030204" pitchFamily="18" charset="0"/>
                          </a:rPr>
                          <m:t>𝐶</m:t>
                        </m:r>
                      </m:e>
                      <m:sub>
                        <m:r>
                          <a:rPr lang="fr-FR" i="1">
                            <a:latin typeface="Cambria Math" panose="02040503050406030204" pitchFamily="18" charset="0"/>
                          </a:rPr>
                          <m:t>1</m:t>
                        </m:r>
                      </m:sub>
                      <m:sup>
                        <m:r>
                          <a:rPr lang="fr-FR" i="1">
                            <a:latin typeface="Cambria Math" panose="02040503050406030204" pitchFamily="18" charset="0"/>
                          </a:rPr>
                          <m:t>3</m:t>
                        </m:r>
                      </m:sup>
                    </m:sSubSup>
                  </m:oMath>
                </a14:m>
                <a:endParaRPr lang="en-US" dirty="0"/>
              </a:p>
              <a:p>
                <a:pPr marL="0" indent="0">
                  <a:buNone/>
                </a:pPr>
                <a:endParaRPr lang="en-US" sz="2025" dirty="0"/>
              </a:p>
            </p:txBody>
          </p:sp>
        </mc:Choice>
        <mc:Fallback xmlns="">
          <p:sp>
            <p:nvSpPr>
              <p:cNvPr id="6" name="Espace réservé du contenu 2"/>
              <p:cNvSpPr txBox="1">
                <a:spLocks noRot="1" noChangeAspect="1" noMove="1" noResize="1" noEditPoints="1" noAdjustHandles="1" noChangeArrowheads="1" noChangeShapeType="1" noTextEdit="1"/>
              </p:cNvSpPr>
              <p:nvPr/>
            </p:nvSpPr>
            <p:spPr>
              <a:xfrm>
                <a:off x="603631" y="4401108"/>
                <a:ext cx="1916141" cy="64923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Espace réservé du contenu 2"/>
              <p:cNvSpPr txBox="1">
                <a:spLocks/>
              </p:cNvSpPr>
              <p:nvPr/>
            </p:nvSpPr>
            <p:spPr>
              <a:xfrm>
                <a:off x="3648627" y="4401108"/>
                <a:ext cx="1916141" cy="649234"/>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fr-FR" dirty="0"/>
                  <a:t> </a:t>
                </a:r>
                <a14:m>
                  <m:oMath xmlns:m="http://schemas.openxmlformats.org/officeDocument/2006/math">
                    <m:sSubSup>
                      <m:sSubSupPr>
                        <m:ctrlPr>
                          <a:rPr lang="fr-FR" i="1">
                            <a:latin typeface="Cambria Math" panose="02040503050406030204" pitchFamily="18" charset="0"/>
                          </a:rPr>
                        </m:ctrlPr>
                      </m:sSubSupPr>
                      <m:e>
                        <m:r>
                          <a:rPr lang="fr-FR" i="1">
                            <a:latin typeface="Cambria Math" panose="02040503050406030204" pitchFamily="18" charset="0"/>
                          </a:rPr>
                          <m:t>𝐶</m:t>
                        </m:r>
                      </m:e>
                      <m:sub>
                        <m:r>
                          <a:rPr lang="fr-FR" i="1">
                            <a:latin typeface="Cambria Math" panose="02040503050406030204" pitchFamily="18" charset="0"/>
                          </a:rPr>
                          <m:t>2</m:t>
                        </m:r>
                      </m:sub>
                      <m:sup>
                        <m:r>
                          <a:rPr lang="fr-FR" i="1">
                            <a:latin typeface="Cambria Math" panose="02040503050406030204" pitchFamily="18" charset="0"/>
                          </a:rPr>
                          <m:t>1</m:t>
                        </m:r>
                      </m:sup>
                    </m:sSubSup>
                    <m:r>
                      <a:rPr lang="fr-FR" i="1">
                        <a:latin typeface="Cambria Math" panose="02040503050406030204" pitchFamily="18" charset="0"/>
                      </a:rPr>
                      <m:t>  </m:t>
                    </m:r>
                    <m:sSubSup>
                      <m:sSubSupPr>
                        <m:ctrlPr>
                          <a:rPr lang="fr-FR" i="1">
                            <a:latin typeface="Cambria Math" panose="02040503050406030204" pitchFamily="18" charset="0"/>
                          </a:rPr>
                        </m:ctrlPr>
                      </m:sSubSupPr>
                      <m:e>
                        <m:r>
                          <a:rPr lang="fr-FR" i="1">
                            <a:latin typeface="Cambria Math" panose="02040503050406030204" pitchFamily="18" charset="0"/>
                          </a:rPr>
                          <m:t>𝐶</m:t>
                        </m:r>
                      </m:e>
                      <m:sub>
                        <m:r>
                          <a:rPr lang="fr-FR" i="1">
                            <a:latin typeface="Cambria Math" panose="02040503050406030204" pitchFamily="18" charset="0"/>
                          </a:rPr>
                          <m:t>2</m:t>
                        </m:r>
                      </m:sub>
                      <m:sup>
                        <m:r>
                          <a:rPr lang="fr-FR" i="1">
                            <a:latin typeface="Cambria Math" panose="02040503050406030204" pitchFamily="18" charset="0"/>
                          </a:rPr>
                          <m:t>2</m:t>
                        </m:r>
                      </m:sup>
                    </m:sSubSup>
                  </m:oMath>
                </a14:m>
                <a:endParaRPr lang="en-US" sz="2025" dirty="0"/>
              </a:p>
            </p:txBody>
          </p:sp>
        </mc:Choice>
        <mc:Fallback xmlns="">
          <p:sp>
            <p:nvSpPr>
              <p:cNvPr id="7" name="Espace réservé du contenu 2"/>
              <p:cNvSpPr txBox="1">
                <a:spLocks noRot="1" noChangeAspect="1" noMove="1" noResize="1" noEditPoints="1" noAdjustHandles="1" noChangeArrowheads="1" noChangeShapeType="1" noTextEdit="1"/>
              </p:cNvSpPr>
              <p:nvPr/>
            </p:nvSpPr>
            <p:spPr>
              <a:xfrm>
                <a:off x="3648627" y="4401108"/>
                <a:ext cx="1916141" cy="64923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Espace réservé du contenu 2"/>
              <p:cNvSpPr txBox="1">
                <a:spLocks/>
              </p:cNvSpPr>
              <p:nvPr/>
            </p:nvSpPr>
            <p:spPr>
              <a:xfrm>
                <a:off x="6693622" y="4401108"/>
                <a:ext cx="1916141" cy="649234"/>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fr-FR" dirty="0"/>
                  <a:t> </a:t>
                </a:r>
                <a14:m>
                  <m:oMath xmlns:m="http://schemas.openxmlformats.org/officeDocument/2006/math">
                    <m:sSubSup>
                      <m:sSubSupPr>
                        <m:ctrlPr>
                          <a:rPr lang="fr-FR" i="1">
                            <a:latin typeface="Cambria Math" panose="02040503050406030204" pitchFamily="18" charset="0"/>
                          </a:rPr>
                        </m:ctrlPr>
                      </m:sSubSupPr>
                      <m:e>
                        <m:r>
                          <a:rPr lang="fr-FR" i="1">
                            <a:latin typeface="Cambria Math" panose="02040503050406030204" pitchFamily="18" charset="0"/>
                          </a:rPr>
                          <m:t>𝐶</m:t>
                        </m:r>
                      </m:e>
                      <m:sub>
                        <m:r>
                          <a:rPr lang="fr-FR" i="1">
                            <a:latin typeface="Cambria Math" panose="02040503050406030204" pitchFamily="18" charset="0"/>
                          </a:rPr>
                          <m:t>3</m:t>
                        </m:r>
                      </m:sub>
                      <m:sup>
                        <m:r>
                          <a:rPr lang="fr-FR" i="1">
                            <a:latin typeface="Cambria Math" panose="02040503050406030204" pitchFamily="18" charset="0"/>
                          </a:rPr>
                          <m:t>1</m:t>
                        </m:r>
                      </m:sup>
                    </m:sSubSup>
                    <m:r>
                      <a:rPr lang="fr-FR" i="1">
                        <a:latin typeface="Cambria Math" panose="02040503050406030204" pitchFamily="18" charset="0"/>
                      </a:rPr>
                      <m:t>  </m:t>
                    </m:r>
                    <m:sSubSup>
                      <m:sSubSupPr>
                        <m:ctrlPr>
                          <a:rPr lang="fr-FR" i="1">
                            <a:latin typeface="Cambria Math" panose="02040503050406030204" pitchFamily="18" charset="0"/>
                          </a:rPr>
                        </m:ctrlPr>
                      </m:sSubSupPr>
                      <m:e>
                        <m:r>
                          <a:rPr lang="fr-FR" i="1">
                            <a:latin typeface="Cambria Math" panose="02040503050406030204" pitchFamily="18" charset="0"/>
                          </a:rPr>
                          <m:t>𝐶</m:t>
                        </m:r>
                      </m:e>
                      <m:sub>
                        <m:r>
                          <a:rPr lang="fr-FR" i="1">
                            <a:latin typeface="Cambria Math" panose="02040503050406030204" pitchFamily="18" charset="0"/>
                          </a:rPr>
                          <m:t>3</m:t>
                        </m:r>
                      </m:sub>
                      <m:sup>
                        <m:r>
                          <a:rPr lang="fr-FR" i="1">
                            <a:latin typeface="Cambria Math" panose="02040503050406030204" pitchFamily="18" charset="0"/>
                          </a:rPr>
                          <m:t>2</m:t>
                        </m:r>
                      </m:sup>
                    </m:sSubSup>
                    <m:r>
                      <a:rPr lang="fr-FR" i="1">
                        <a:latin typeface="Cambria Math" panose="02040503050406030204" pitchFamily="18" charset="0"/>
                      </a:rPr>
                      <m:t>  </m:t>
                    </m:r>
                    <m:sSubSup>
                      <m:sSubSupPr>
                        <m:ctrlPr>
                          <a:rPr lang="fr-FR" i="1">
                            <a:latin typeface="Cambria Math" panose="02040503050406030204" pitchFamily="18" charset="0"/>
                          </a:rPr>
                        </m:ctrlPr>
                      </m:sSubSupPr>
                      <m:e>
                        <m:r>
                          <a:rPr lang="fr-FR" i="1">
                            <a:latin typeface="Cambria Math" panose="02040503050406030204" pitchFamily="18" charset="0"/>
                          </a:rPr>
                          <m:t>𝐶</m:t>
                        </m:r>
                      </m:e>
                      <m:sub>
                        <m:r>
                          <a:rPr lang="fr-FR" i="1">
                            <a:latin typeface="Cambria Math" panose="02040503050406030204" pitchFamily="18" charset="0"/>
                          </a:rPr>
                          <m:t>3</m:t>
                        </m:r>
                      </m:sub>
                      <m:sup>
                        <m:r>
                          <a:rPr lang="fr-FR" i="1">
                            <a:latin typeface="Cambria Math" panose="02040503050406030204" pitchFamily="18" charset="0"/>
                          </a:rPr>
                          <m:t>3</m:t>
                        </m:r>
                      </m:sup>
                    </m:sSubSup>
                  </m:oMath>
                </a14:m>
                <a:endParaRPr lang="en-US" dirty="0"/>
              </a:p>
              <a:p>
                <a:pPr marL="0" indent="0">
                  <a:buNone/>
                </a:pPr>
                <a:endParaRPr lang="en-US" sz="2025" dirty="0"/>
              </a:p>
            </p:txBody>
          </p:sp>
        </mc:Choice>
        <mc:Fallback xmlns="">
          <p:sp>
            <p:nvSpPr>
              <p:cNvPr id="8" name="Espace réservé du contenu 2"/>
              <p:cNvSpPr txBox="1">
                <a:spLocks noRot="1" noChangeAspect="1" noMove="1" noResize="1" noEditPoints="1" noAdjustHandles="1" noChangeArrowheads="1" noChangeShapeType="1" noTextEdit="1"/>
              </p:cNvSpPr>
              <p:nvPr/>
            </p:nvSpPr>
            <p:spPr>
              <a:xfrm>
                <a:off x="6693622" y="4401108"/>
                <a:ext cx="1916141" cy="649234"/>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39844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dirty="0"/>
              <a:t>Going from </a:t>
            </a:r>
            <a:r>
              <a:rPr lang="en-US" dirty="0" err="1"/>
              <a:t>multistable</a:t>
            </a:r>
            <a:r>
              <a:rPr lang="en-US" dirty="0"/>
              <a:t> catalysts to P colonies</a:t>
            </a:r>
          </a:p>
        </p:txBody>
      </p:sp>
      <p:grpSp>
        <p:nvGrpSpPr>
          <p:cNvPr id="4" name="Groupe 3"/>
          <p:cNvGrpSpPr/>
          <p:nvPr/>
        </p:nvGrpSpPr>
        <p:grpSpPr>
          <a:xfrm>
            <a:off x="301752" y="3571297"/>
            <a:ext cx="3942438" cy="1214541"/>
            <a:chOff x="6312024" y="1916832"/>
            <a:chExt cx="1080120" cy="931261"/>
          </a:xfrm>
        </p:grpSpPr>
        <p:sp>
          <p:nvSpPr>
            <p:cNvPr id="5" name="Rectangle à coins arrondis 4"/>
            <p:cNvSpPr/>
            <p:nvPr/>
          </p:nvSpPr>
          <p:spPr>
            <a:xfrm>
              <a:off x="6312024" y="1916832"/>
              <a:ext cx="1080120"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dirty="0"/>
            </a:p>
          </p:txBody>
        </p:sp>
        <p:sp>
          <p:nvSpPr>
            <p:cNvPr id="6" name="ZoneTexte 5"/>
            <p:cNvSpPr txBox="1"/>
            <p:nvPr/>
          </p:nvSpPr>
          <p:spPr>
            <a:xfrm>
              <a:off x="6420036" y="2564904"/>
              <a:ext cx="77822" cy="283189"/>
            </a:xfrm>
            <a:prstGeom prst="rect">
              <a:avLst/>
            </a:prstGeom>
            <a:noFill/>
          </p:spPr>
          <p:txBody>
            <a:bodyPr wrap="none" rtlCol="0">
              <a:spAutoFit/>
            </a:bodyPr>
            <a:lstStyle/>
            <a:p>
              <a:r>
                <a:rPr lang="en-US" dirty="0"/>
                <a:t>1</a:t>
              </a:r>
              <a:endParaRPr lang="fr-FR" dirty="0"/>
            </a:p>
          </p:txBody>
        </p:sp>
      </p:grpSp>
      <p:grpSp>
        <p:nvGrpSpPr>
          <p:cNvPr id="7" name="Groupe 6"/>
          <p:cNvGrpSpPr/>
          <p:nvPr/>
        </p:nvGrpSpPr>
        <p:grpSpPr>
          <a:xfrm>
            <a:off x="5922150" y="3374997"/>
            <a:ext cx="2484276" cy="1535039"/>
            <a:chOff x="7896200" y="3176064"/>
            <a:chExt cx="720080" cy="972359"/>
          </a:xfrm>
        </p:grpSpPr>
        <p:sp>
          <p:nvSpPr>
            <p:cNvPr id="8" name="Ellipse 7"/>
            <p:cNvSpPr/>
            <p:nvPr/>
          </p:nvSpPr>
          <p:spPr>
            <a:xfrm>
              <a:off x="7896200" y="3176064"/>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9" name="ZoneTexte 8"/>
            <p:cNvSpPr txBox="1"/>
            <p:nvPr/>
          </p:nvSpPr>
          <p:spPr>
            <a:xfrm>
              <a:off x="8116204" y="3914472"/>
              <a:ext cx="94414" cy="233951"/>
            </a:xfrm>
            <a:prstGeom prst="rect">
              <a:avLst/>
            </a:prstGeom>
            <a:noFill/>
          </p:spPr>
          <p:txBody>
            <a:bodyPr wrap="none" rtlCol="0">
              <a:spAutoFit/>
            </a:bodyPr>
            <a:lstStyle/>
            <a:p>
              <a:r>
                <a:rPr lang="en-US" dirty="0"/>
                <a:t>0</a:t>
              </a:r>
              <a:endParaRPr lang="fr-FR" dirty="0"/>
            </a:p>
          </p:txBody>
        </p:sp>
      </p:grpSp>
      <mc:AlternateContent xmlns:mc="http://schemas.openxmlformats.org/markup-compatibility/2006" xmlns:a14="http://schemas.microsoft.com/office/drawing/2010/main">
        <mc:Choice Requires="a14">
          <p:sp>
            <p:nvSpPr>
              <p:cNvPr id="10" name="ZoneTexte 9"/>
              <p:cNvSpPr txBox="1"/>
              <p:nvPr/>
            </p:nvSpPr>
            <p:spPr>
              <a:xfrm>
                <a:off x="638974" y="3765834"/>
                <a:ext cx="92191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FR" i="1">
                              <a:solidFill>
                                <a:schemeClr val="bg1"/>
                              </a:solidFill>
                              <a:latin typeface="Cambria Math" panose="02040503050406030204" pitchFamily="18" charset="0"/>
                            </a:rPr>
                          </m:ctrlPr>
                        </m:sSubPr>
                        <m:e>
                          <m:r>
                            <a:rPr lang="fr-FR" i="1">
                              <a:solidFill>
                                <a:schemeClr val="bg1"/>
                              </a:solidFill>
                              <a:latin typeface="Cambria Math" panose="02040503050406030204" pitchFamily="18" charset="0"/>
                            </a:rPr>
                            <m:t>𝑣</m:t>
                          </m:r>
                        </m:e>
                        <m:sub>
                          <m:r>
                            <a:rPr lang="fr-FR" i="1">
                              <a:solidFill>
                                <a:schemeClr val="bg1"/>
                              </a:solidFill>
                              <a:latin typeface="Cambria Math" panose="02040503050406030204" pitchFamily="18" charset="0"/>
                            </a:rPr>
                            <m:t>1</m:t>
                          </m:r>
                        </m:sub>
                      </m:sSub>
                      <m:r>
                        <a:rPr lang="fr-FR" i="1">
                          <a:solidFill>
                            <a:schemeClr val="bg1"/>
                          </a:solidFill>
                          <a:latin typeface="Cambria Math" panose="02040503050406030204" pitchFamily="18" charset="0"/>
                        </a:rPr>
                        <m:t>…</m:t>
                      </m:r>
                      <m:sSub>
                        <m:sSubPr>
                          <m:ctrlPr>
                            <a:rPr lang="fr-FR" i="1">
                              <a:solidFill>
                                <a:schemeClr val="bg1"/>
                              </a:solidFill>
                              <a:latin typeface="Cambria Math" panose="02040503050406030204" pitchFamily="18" charset="0"/>
                            </a:rPr>
                          </m:ctrlPr>
                        </m:sSubPr>
                        <m:e>
                          <m:r>
                            <a:rPr lang="fr-FR" i="1">
                              <a:solidFill>
                                <a:schemeClr val="bg1"/>
                              </a:solidFill>
                              <a:latin typeface="Cambria Math" panose="02040503050406030204" pitchFamily="18" charset="0"/>
                            </a:rPr>
                            <m:t>𝑣</m:t>
                          </m:r>
                        </m:e>
                        <m:sub>
                          <m:r>
                            <a:rPr lang="fr-FR" i="1">
                              <a:solidFill>
                                <a:schemeClr val="bg1"/>
                              </a:solidFill>
                              <a:latin typeface="Cambria Math" panose="02040503050406030204" pitchFamily="18" charset="0"/>
                            </a:rPr>
                            <m:t>𝑠</m:t>
                          </m:r>
                        </m:sub>
                      </m:sSub>
                    </m:oMath>
                  </m:oMathPara>
                </a14:m>
                <a:endParaRPr lang="en-US" dirty="0">
                  <a:solidFill>
                    <a:schemeClr val="bg1"/>
                  </a:solidFill>
                </a:endParaRPr>
              </a:p>
            </p:txBody>
          </p:sp>
        </mc:Choice>
        <mc:Fallback xmlns="">
          <p:sp>
            <p:nvSpPr>
              <p:cNvPr id="10" name="ZoneTexte 9"/>
              <p:cNvSpPr txBox="1">
                <a:spLocks noRot="1" noChangeAspect="1" noMove="1" noResize="1" noEditPoints="1" noAdjustHandles="1" noChangeArrowheads="1" noChangeShapeType="1" noTextEdit="1"/>
              </p:cNvSpPr>
              <p:nvPr/>
            </p:nvSpPr>
            <p:spPr>
              <a:xfrm>
                <a:off x="638974" y="3765834"/>
                <a:ext cx="921919" cy="369332"/>
              </a:xfrm>
              <a:prstGeom prst="rect">
                <a:avLst/>
              </a:prstGeom>
              <a:blipFill>
                <a:blip r:embed="rId2"/>
                <a:stretch>
                  <a:fillRect b="-1667"/>
                </a:stretch>
              </a:blipFill>
            </p:spPr>
            <p:txBody>
              <a:bodyPr/>
              <a:lstStyle/>
              <a:p>
                <a:r>
                  <a:rPr lang="en-US">
                    <a:noFill/>
                  </a:rPr>
                  <a:t> </a:t>
                </a:r>
              </a:p>
            </p:txBody>
          </p:sp>
        </mc:Fallback>
      </mc:AlternateContent>
      <p:sp>
        <p:nvSpPr>
          <p:cNvPr id="16" name="ZoneTexte 15"/>
          <p:cNvSpPr txBox="1"/>
          <p:nvPr/>
        </p:nvSpPr>
        <p:spPr>
          <a:xfrm>
            <a:off x="1155145" y="2764629"/>
            <a:ext cx="1228221" cy="369332"/>
          </a:xfrm>
          <a:prstGeom prst="rect">
            <a:avLst/>
          </a:prstGeom>
          <a:noFill/>
        </p:spPr>
        <p:txBody>
          <a:bodyPr wrap="none" rtlCol="0">
            <a:spAutoFit/>
          </a:bodyPr>
          <a:lstStyle/>
          <a:p>
            <a:r>
              <a:rPr lang="fr-FR" dirty="0"/>
              <a:t>Code of C</a:t>
            </a:r>
            <a:r>
              <a:rPr lang="fr-FR" baseline="-25000" dirty="0"/>
              <a:t>1</a:t>
            </a:r>
            <a:endParaRPr lang="en-US" baseline="-25000" dirty="0"/>
          </a:p>
        </p:txBody>
      </p:sp>
      <mc:AlternateContent xmlns:mc="http://schemas.openxmlformats.org/markup-compatibility/2006" xmlns:a14="http://schemas.microsoft.com/office/drawing/2010/main">
        <mc:Choice Requires="a14">
          <p:sp>
            <p:nvSpPr>
              <p:cNvPr id="17" name="ZoneTexte 16"/>
              <p:cNvSpPr txBox="1"/>
              <p:nvPr/>
            </p:nvSpPr>
            <p:spPr>
              <a:xfrm>
                <a:off x="6740001" y="3722082"/>
                <a:ext cx="95372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FR" i="1">
                              <a:solidFill>
                                <a:schemeClr val="bg1"/>
                              </a:solidFill>
                              <a:latin typeface="Cambria Math" panose="02040503050406030204" pitchFamily="18" charset="0"/>
                            </a:rPr>
                          </m:ctrlPr>
                        </m:sSubPr>
                        <m:e>
                          <m:r>
                            <a:rPr lang="fr-FR" i="1">
                              <a:solidFill>
                                <a:schemeClr val="bg1"/>
                              </a:solidFill>
                              <a:latin typeface="Cambria Math" panose="02040503050406030204" pitchFamily="18" charset="0"/>
                            </a:rPr>
                            <m:t>𝑢</m:t>
                          </m:r>
                        </m:e>
                        <m:sub>
                          <m:r>
                            <a:rPr lang="fr-FR" i="1">
                              <a:solidFill>
                                <a:schemeClr val="bg1"/>
                              </a:solidFill>
                              <a:latin typeface="Cambria Math" panose="02040503050406030204" pitchFamily="18" charset="0"/>
                            </a:rPr>
                            <m:t>1</m:t>
                          </m:r>
                        </m:sub>
                      </m:sSub>
                      <m:r>
                        <a:rPr lang="fr-FR" i="1">
                          <a:solidFill>
                            <a:schemeClr val="bg1"/>
                          </a:solidFill>
                          <a:latin typeface="Cambria Math" panose="02040503050406030204" pitchFamily="18" charset="0"/>
                        </a:rPr>
                        <m:t>…</m:t>
                      </m:r>
                      <m:sSub>
                        <m:sSubPr>
                          <m:ctrlPr>
                            <a:rPr lang="fr-FR" i="1">
                              <a:solidFill>
                                <a:schemeClr val="bg1"/>
                              </a:solidFill>
                              <a:latin typeface="Cambria Math" panose="02040503050406030204" pitchFamily="18" charset="0"/>
                            </a:rPr>
                          </m:ctrlPr>
                        </m:sSubPr>
                        <m:e>
                          <m:r>
                            <a:rPr lang="fr-FR" i="1">
                              <a:solidFill>
                                <a:schemeClr val="bg1"/>
                              </a:solidFill>
                              <a:latin typeface="Cambria Math" panose="02040503050406030204" pitchFamily="18" charset="0"/>
                            </a:rPr>
                            <m:t>𝑢</m:t>
                          </m:r>
                        </m:e>
                        <m:sub>
                          <m:r>
                            <a:rPr lang="fr-FR" i="1">
                              <a:solidFill>
                                <a:schemeClr val="bg1"/>
                              </a:solidFill>
                              <a:latin typeface="Cambria Math" panose="02040503050406030204" pitchFamily="18" charset="0"/>
                            </a:rPr>
                            <m:t>𝑠</m:t>
                          </m:r>
                        </m:sub>
                      </m:sSub>
                    </m:oMath>
                  </m:oMathPara>
                </a14:m>
                <a:endParaRPr lang="en-US" dirty="0">
                  <a:solidFill>
                    <a:schemeClr val="bg1"/>
                  </a:solidFill>
                </a:endParaRPr>
              </a:p>
            </p:txBody>
          </p:sp>
        </mc:Choice>
        <mc:Fallback xmlns="">
          <p:sp>
            <p:nvSpPr>
              <p:cNvPr id="17" name="ZoneTexte 16"/>
              <p:cNvSpPr txBox="1">
                <a:spLocks noRot="1" noChangeAspect="1" noMove="1" noResize="1" noEditPoints="1" noAdjustHandles="1" noChangeArrowheads="1" noChangeShapeType="1" noTextEdit="1"/>
              </p:cNvSpPr>
              <p:nvPr/>
            </p:nvSpPr>
            <p:spPr>
              <a:xfrm>
                <a:off x="6740001" y="3722082"/>
                <a:ext cx="953723" cy="369332"/>
              </a:xfrm>
              <a:prstGeom prst="rect">
                <a:avLst/>
              </a:prstGeom>
              <a:blipFill>
                <a:blip r:embed="rId3"/>
                <a:stretch>
                  <a:fillRect b="-1667"/>
                </a:stretch>
              </a:blipFill>
            </p:spPr>
            <p:txBody>
              <a:bodyPr/>
              <a:lstStyle/>
              <a:p>
                <a:r>
                  <a:rPr lang="en-US">
                    <a:noFill/>
                  </a:rPr>
                  <a:t> </a:t>
                </a:r>
              </a:p>
            </p:txBody>
          </p:sp>
        </mc:Fallback>
      </mc:AlternateContent>
      <p:sp>
        <p:nvSpPr>
          <p:cNvPr id="18" name="Accolade ouvrante 17"/>
          <p:cNvSpPr/>
          <p:nvPr/>
        </p:nvSpPr>
        <p:spPr>
          <a:xfrm rot="5400000">
            <a:off x="1406858" y="2467279"/>
            <a:ext cx="669063" cy="2164124"/>
          </a:xfrm>
          <a:prstGeom prst="lef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US" sz="1350"/>
          </a:p>
        </p:txBody>
      </p:sp>
      <mc:AlternateContent xmlns:mc="http://schemas.openxmlformats.org/markup-compatibility/2006" xmlns:a14="http://schemas.microsoft.com/office/drawing/2010/main">
        <mc:Choice Requires="a14">
          <p:sp>
            <p:nvSpPr>
              <p:cNvPr id="19" name="ZoneTexte 18"/>
              <p:cNvSpPr txBox="1"/>
              <p:nvPr/>
            </p:nvSpPr>
            <p:spPr>
              <a:xfrm>
                <a:off x="2735796" y="2063994"/>
                <a:ext cx="3882666" cy="461665"/>
              </a:xfrm>
              <a:prstGeom prst="rect">
                <a:avLst/>
              </a:prstGeom>
              <a:noFill/>
            </p:spPr>
            <p:txBody>
              <a:bodyPr wrap="none" rtlCol="0">
                <a:spAutoFit/>
              </a:bodyPr>
              <a:lstStyle/>
              <a:p>
                <a14:m>
                  <m:oMath xmlns:m="http://schemas.openxmlformats.org/officeDocument/2006/math">
                    <m:sSub>
                      <m:sSubPr>
                        <m:ctrlPr>
                          <a:rPr lang="fr-FR" sz="2400" i="1">
                            <a:latin typeface="Cambria Math" panose="02040503050406030204" pitchFamily="18" charset="0"/>
                          </a:rPr>
                        </m:ctrlPr>
                      </m:sSubPr>
                      <m:e>
                        <m:r>
                          <a:rPr lang="fr-FR" sz="2400" i="1">
                            <a:latin typeface="Cambria Math" panose="02040503050406030204" pitchFamily="18" charset="0"/>
                          </a:rPr>
                          <m:t>𝐶</m:t>
                        </m:r>
                      </m:e>
                      <m:sub>
                        <m:r>
                          <a:rPr lang="fr-FR" sz="2400" i="1">
                            <a:latin typeface="Cambria Math" panose="02040503050406030204" pitchFamily="18" charset="0"/>
                          </a:rPr>
                          <m:t>1</m:t>
                        </m:r>
                      </m:sub>
                    </m:sSub>
                    <m:r>
                      <a:rPr lang="fr-FR" sz="2400" i="1">
                        <a:latin typeface="Cambria Math" panose="02040503050406030204" pitchFamily="18" charset="0"/>
                      </a:rPr>
                      <m:t>𝑢</m:t>
                    </m:r>
                    <m:r>
                      <a:rPr lang="fr-FR" sz="2400" i="1">
                        <a:latin typeface="Cambria Math" panose="02040503050406030204" pitchFamily="18" charset="0"/>
                      </a:rPr>
                      <m:t>→</m:t>
                    </m:r>
                    <m:sSub>
                      <m:sSubPr>
                        <m:ctrlPr>
                          <a:rPr lang="fr-FR" sz="2400" i="1">
                            <a:latin typeface="Cambria Math" panose="02040503050406030204" pitchFamily="18" charset="0"/>
                          </a:rPr>
                        </m:ctrlPr>
                      </m:sSubPr>
                      <m:e>
                        <m:r>
                          <a:rPr lang="fr-FR" sz="2400" i="1">
                            <a:latin typeface="Cambria Math" panose="02040503050406030204" pitchFamily="18" charset="0"/>
                          </a:rPr>
                          <m:t>𝐶</m:t>
                        </m:r>
                      </m:e>
                      <m:sub>
                        <m:r>
                          <a:rPr lang="fr-FR" sz="2400" i="1">
                            <a:latin typeface="Cambria Math" panose="02040503050406030204" pitchFamily="18" charset="0"/>
                          </a:rPr>
                          <m:t>2</m:t>
                        </m:r>
                      </m:sub>
                    </m:sSub>
                    <m:r>
                      <a:rPr lang="fr-FR" sz="2400" i="1">
                        <a:latin typeface="Cambria Math" panose="02040503050406030204" pitchFamily="18" charset="0"/>
                      </a:rPr>
                      <m:t>𝑣</m:t>
                    </m:r>
                  </m:oMath>
                </a14:m>
                <a:r>
                  <a:rPr lang="en-US" sz="2400" dirty="0"/>
                  <a:t>     (</a:t>
                </a:r>
                <a14:m>
                  <m:oMath xmlns:m="http://schemas.openxmlformats.org/officeDocument/2006/math">
                    <m:d>
                      <m:dPr>
                        <m:begChr m:val="|"/>
                        <m:endChr m:val="|"/>
                        <m:ctrlPr>
                          <a:rPr lang="fr-FR" sz="2400" i="1">
                            <a:latin typeface="Cambria Math" panose="02040503050406030204" pitchFamily="18" charset="0"/>
                          </a:rPr>
                        </m:ctrlPr>
                      </m:dPr>
                      <m:e>
                        <m:r>
                          <a:rPr lang="fr-FR" sz="2400" i="1">
                            <a:latin typeface="Cambria Math" panose="02040503050406030204" pitchFamily="18" charset="0"/>
                          </a:rPr>
                          <m:t>𝑢</m:t>
                        </m:r>
                      </m:e>
                    </m:d>
                    <m:r>
                      <a:rPr lang="fr-FR" sz="2400" i="1">
                        <a:latin typeface="Cambria Math" panose="02040503050406030204" pitchFamily="18" charset="0"/>
                      </a:rPr>
                      <m:t>=</m:t>
                    </m:r>
                    <m:d>
                      <m:dPr>
                        <m:begChr m:val="|"/>
                        <m:endChr m:val="|"/>
                        <m:ctrlPr>
                          <a:rPr lang="fr-FR" sz="2400" i="1">
                            <a:latin typeface="Cambria Math" panose="02040503050406030204" pitchFamily="18" charset="0"/>
                          </a:rPr>
                        </m:ctrlPr>
                      </m:dPr>
                      <m:e>
                        <m:r>
                          <a:rPr lang="fr-FR" sz="2400" i="1">
                            <a:latin typeface="Cambria Math" panose="02040503050406030204" pitchFamily="18" charset="0"/>
                          </a:rPr>
                          <m:t>𝑣</m:t>
                        </m:r>
                      </m:e>
                    </m:d>
                    <m:r>
                      <a:rPr lang="fr-FR" sz="2400" i="1">
                        <a:latin typeface="Cambria Math" panose="02040503050406030204" pitchFamily="18" charset="0"/>
                      </a:rPr>
                      <m:t>=</m:t>
                    </m:r>
                    <m:r>
                      <a:rPr lang="fr-FR" sz="2400" i="1">
                        <a:latin typeface="Cambria Math" panose="02040503050406030204" pitchFamily="18" charset="0"/>
                      </a:rPr>
                      <m:t>𝑠</m:t>
                    </m:r>
                  </m:oMath>
                </a14:m>
                <a:r>
                  <a:rPr lang="en-US" sz="2400" dirty="0"/>
                  <a:t>)</a:t>
                </a:r>
              </a:p>
            </p:txBody>
          </p:sp>
        </mc:Choice>
        <mc:Fallback xmlns="">
          <p:sp>
            <p:nvSpPr>
              <p:cNvPr id="19" name="ZoneTexte 18"/>
              <p:cNvSpPr txBox="1">
                <a:spLocks noRot="1" noChangeAspect="1" noMove="1" noResize="1" noEditPoints="1" noAdjustHandles="1" noChangeArrowheads="1" noChangeShapeType="1" noTextEdit="1"/>
              </p:cNvSpPr>
              <p:nvPr/>
            </p:nvSpPr>
            <p:spPr>
              <a:xfrm>
                <a:off x="2735796" y="2063994"/>
                <a:ext cx="3882666" cy="461665"/>
              </a:xfrm>
              <a:prstGeom prst="rect">
                <a:avLst/>
              </a:prstGeom>
              <a:blipFill>
                <a:blip r:embed="rId4"/>
                <a:stretch>
                  <a:fillRect l="-471" t="-10667" r="-1413"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ZoneTexte 19"/>
              <p:cNvSpPr txBox="1"/>
              <p:nvPr/>
            </p:nvSpPr>
            <p:spPr>
              <a:xfrm>
                <a:off x="1500073" y="5157192"/>
                <a:ext cx="634808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FR" sz="2400" i="1">
                              <a:latin typeface="Cambria Math" panose="02040503050406030204" pitchFamily="18" charset="0"/>
                            </a:rPr>
                          </m:ctrlPr>
                        </m:sSubPr>
                        <m:e>
                          <m:r>
                            <a:rPr lang="fr-FR" sz="2400" i="1">
                              <a:latin typeface="Cambria Math" panose="02040503050406030204" pitchFamily="18" charset="0"/>
                            </a:rPr>
                            <m:t>𝑣</m:t>
                          </m:r>
                        </m:e>
                        <m:sub>
                          <m:r>
                            <a:rPr lang="fr-FR" sz="2400" i="1">
                              <a:latin typeface="Cambria Math" panose="02040503050406030204" pitchFamily="18" charset="0"/>
                            </a:rPr>
                            <m:t>1</m:t>
                          </m:r>
                        </m:sub>
                      </m:sSub>
                      <m:r>
                        <a:rPr lang="fr-FR" sz="2400" i="1">
                          <a:latin typeface="Cambria Math" panose="02040503050406030204" pitchFamily="18" charset="0"/>
                          <a:ea typeface="Cambria Math" panose="02040503050406030204" pitchFamily="18" charset="0"/>
                        </a:rPr>
                        <m:t>↔</m:t>
                      </m:r>
                      <m:sSub>
                        <m:sSubPr>
                          <m:ctrlPr>
                            <a:rPr lang="fr-FR" sz="2400" i="1">
                              <a:latin typeface="Cambria Math" panose="02040503050406030204" pitchFamily="18" charset="0"/>
                              <a:ea typeface="Cambria Math" panose="02040503050406030204" pitchFamily="18" charset="0"/>
                            </a:rPr>
                          </m:ctrlPr>
                        </m:sSubPr>
                        <m:e>
                          <m:r>
                            <a:rPr lang="fr-FR" sz="2400" i="1">
                              <a:latin typeface="Cambria Math" panose="02040503050406030204" pitchFamily="18" charset="0"/>
                              <a:ea typeface="Cambria Math" panose="02040503050406030204" pitchFamily="18" charset="0"/>
                            </a:rPr>
                            <m:t>𝑢</m:t>
                          </m:r>
                        </m:e>
                        <m:sub>
                          <m:r>
                            <a:rPr lang="fr-FR" sz="2400" i="1">
                              <a:latin typeface="Cambria Math" panose="02040503050406030204" pitchFamily="18" charset="0"/>
                              <a:ea typeface="Cambria Math" panose="02040503050406030204" pitchFamily="18" charset="0"/>
                            </a:rPr>
                            <m:t>1</m:t>
                          </m:r>
                        </m:sub>
                      </m:sSub>
                      <m:r>
                        <a:rPr lang="fr-FR" sz="2400" i="1">
                          <a:latin typeface="Cambria Math" panose="02040503050406030204" pitchFamily="18" charset="0"/>
                          <a:ea typeface="Cambria Math" panose="02040503050406030204" pitchFamily="18" charset="0"/>
                        </a:rPr>
                        <m:t>, …, </m:t>
                      </m:r>
                      <m:sSub>
                        <m:sSubPr>
                          <m:ctrlPr>
                            <a:rPr lang="fr-FR" sz="2400" i="1">
                              <a:latin typeface="Cambria Math" panose="02040503050406030204" pitchFamily="18" charset="0"/>
                              <a:ea typeface="Cambria Math" panose="02040503050406030204" pitchFamily="18" charset="0"/>
                            </a:rPr>
                          </m:ctrlPr>
                        </m:sSubPr>
                        <m:e>
                          <m:r>
                            <a:rPr lang="fr-FR" sz="2400" i="1">
                              <a:latin typeface="Cambria Math" panose="02040503050406030204" pitchFamily="18" charset="0"/>
                              <a:ea typeface="Cambria Math" panose="02040503050406030204" pitchFamily="18" charset="0"/>
                            </a:rPr>
                            <m:t>𝑣</m:t>
                          </m:r>
                        </m:e>
                        <m:sub>
                          <m:r>
                            <a:rPr lang="fr-FR" sz="2400" i="1">
                              <a:latin typeface="Cambria Math" panose="02040503050406030204" pitchFamily="18" charset="0"/>
                              <a:ea typeface="Cambria Math" panose="02040503050406030204" pitchFamily="18" charset="0"/>
                            </a:rPr>
                            <m:t>𝑠</m:t>
                          </m:r>
                        </m:sub>
                      </m:sSub>
                      <m:r>
                        <a:rPr lang="fr-FR" sz="2400" i="1">
                          <a:latin typeface="Cambria Math" panose="02040503050406030204" pitchFamily="18" charset="0"/>
                          <a:ea typeface="Cambria Math" panose="02040503050406030204" pitchFamily="18" charset="0"/>
                        </a:rPr>
                        <m:t>↔</m:t>
                      </m:r>
                      <m:sSub>
                        <m:sSubPr>
                          <m:ctrlPr>
                            <a:rPr lang="fr-FR" sz="2400" i="1">
                              <a:latin typeface="Cambria Math" panose="02040503050406030204" pitchFamily="18" charset="0"/>
                              <a:ea typeface="Cambria Math" panose="02040503050406030204" pitchFamily="18" charset="0"/>
                            </a:rPr>
                          </m:ctrlPr>
                        </m:sSubPr>
                        <m:e>
                          <m:r>
                            <a:rPr lang="fr-FR" sz="2400" i="1">
                              <a:latin typeface="Cambria Math" panose="02040503050406030204" pitchFamily="18" charset="0"/>
                              <a:ea typeface="Cambria Math" panose="02040503050406030204" pitchFamily="18" charset="0"/>
                            </a:rPr>
                            <m:t>𝑢</m:t>
                          </m:r>
                        </m:e>
                        <m:sub>
                          <m:r>
                            <a:rPr lang="fr-FR" sz="2400" i="1">
                              <a:latin typeface="Cambria Math" panose="02040503050406030204" pitchFamily="18" charset="0"/>
                              <a:ea typeface="Cambria Math" panose="02040503050406030204" pitchFamily="18" charset="0"/>
                            </a:rPr>
                            <m:t>𝑠</m:t>
                          </m:r>
                        </m:sub>
                      </m:sSub>
                      <m:r>
                        <a:rPr lang="fr-FR" sz="2400" i="1">
                          <a:latin typeface="Cambria Math" panose="02040503050406030204" pitchFamily="18" charset="0"/>
                          <a:ea typeface="Cambria Math" panose="02040503050406030204" pitchFamily="18" charset="0"/>
                        </a:rPr>
                        <m:t>,  </m:t>
                      </m:r>
                      <m:sSub>
                        <m:sSubPr>
                          <m:ctrlPr>
                            <a:rPr lang="fr-FR" sz="2400" i="1">
                              <a:latin typeface="Cambria Math" panose="02040503050406030204" pitchFamily="18" charset="0"/>
                              <a:ea typeface="Cambria Math" panose="02040503050406030204" pitchFamily="18" charset="0"/>
                            </a:rPr>
                          </m:ctrlPr>
                        </m:sSubPr>
                        <m:e>
                          <m:r>
                            <a:rPr lang="fr-FR" sz="2400" i="1">
                              <a:latin typeface="Cambria Math" panose="02040503050406030204" pitchFamily="18" charset="0"/>
                              <a:ea typeface="Cambria Math" panose="02040503050406030204" pitchFamily="18" charset="0"/>
                            </a:rPr>
                            <m:t>𝑑</m:t>
                          </m:r>
                        </m:e>
                        <m:sub>
                          <m:r>
                            <a:rPr lang="fr-FR" sz="2400" i="1">
                              <a:latin typeface="Cambria Math" panose="02040503050406030204" pitchFamily="18" charset="0"/>
                              <a:ea typeface="Cambria Math" panose="02040503050406030204" pitchFamily="18" charset="0"/>
                            </a:rPr>
                            <m:t>1</m:t>
                          </m:r>
                        </m:sub>
                      </m:sSub>
                      <m:r>
                        <a:rPr lang="fr-FR" sz="2400" i="1">
                          <a:latin typeface="Cambria Math" panose="02040503050406030204" pitchFamily="18" charset="0"/>
                          <a:ea typeface="Cambria Math" panose="02040503050406030204" pitchFamily="18" charset="0"/>
                        </a:rPr>
                        <m:t>→</m:t>
                      </m:r>
                      <m:sSubSup>
                        <m:sSubSupPr>
                          <m:ctrlPr>
                            <a:rPr lang="fr-FR" sz="2400" i="1">
                              <a:latin typeface="Cambria Math" panose="02040503050406030204" pitchFamily="18" charset="0"/>
                              <a:ea typeface="Cambria Math" panose="02040503050406030204" pitchFamily="18" charset="0"/>
                            </a:rPr>
                          </m:ctrlPr>
                        </m:sSubSupPr>
                        <m:e>
                          <m:r>
                            <a:rPr lang="fr-FR" sz="2400" i="1">
                              <a:latin typeface="Cambria Math" panose="02040503050406030204" pitchFamily="18" charset="0"/>
                              <a:ea typeface="Cambria Math" panose="02040503050406030204" pitchFamily="18" charset="0"/>
                            </a:rPr>
                            <m:t>𝑑</m:t>
                          </m:r>
                        </m:e>
                        <m:sub>
                          <m:r>
                            <a:rPr lang="fr-FR" sz="2400" i="1">
                              <a:latin typeface="Cambria Math" panose="02040503050406030204" pitchFamily="18" charset="0"/>
                              <a:ea typeface="Cambria Math" panose="02040503050406030204" pitchFamily="18" charset="0"/>
                            </a:rPr>
                            <m:t>1</m:t>
                          </m:r>
                        </m:sub>
                        <m:sup>
                          <m:r>
                            <a:rPr lang="fr-FR" sz="2400" i="1">
                              <a:latin typeface="Cambria Math" panose="02040503050406030204" pitchFamily="18" charset="0"/>
                              <a:ea typeface="Cambria Math" panose="02040503050406030204" pitchFamily="18" charset="0"/>
                            </a:rPr>
                            <m:t>′</m:t>
                          </m:r>
                        </m:sup>
                      </m:sSubSup>
                      <m:r>
                        <a:rPr lang="fr-FR" sz="2400" i="1">
                          <a:latin typeface="Cambria Math" panose="02040503050406030204" pitchFamily="18" charset="0"/>
                          <a:ea typeface="Cambria Math" panose="02040503050406030204" pitchFamily="18" charset="0"/>
                        </a:rPr>
                        <m:t>, …, </m:t>
                      </m:r>
                      <m:sSub>
                        <m:sSubPr>
                          <m:ctrlPr>
                            <a:rPr lang="fr-FR" sz="2400" i="1">
                              <a:latin typeface="Cambria Math" panose="02040503050406030204" pitchFamily="18" charset="0"/>
                              <a:ea typeface="Cambria Math" panose="02040503050406030204" pitchFamily="18" charset="0"/>
                            </a:rPr>
                          </m:ctrlPr>
                        </m:sSubPr>
                        <m:e>
                          <m:r>
                            <a:rPr lang="fr-FR" sz="2400" i="1">
                              <a:latin typeface="Cambria Math" panose="02040503050406030204" pitchFamily="18" charset="0"/>
                              <a:ea typeface="Cambria Math" panose="02040503050406030204" pitchFamily="18" charset="0"/>
                            </a:rPr>
                            <m:t>𝑑</m:t>
                          </m:r>
                        </m:e>
                        <m:sub>
                          <m:r>
                            <a:rPr lang="fr-FR" sz="2400" i="1">
                              <a:latin typeface="Cambria Math" panose="02040503050406030204" pitchFamily="18" charset="0"/>
                              <a:ea typeface="Cambria Math" panose="02040503050406030204" pitchFamily="18" charset="0"/>
                            </a:rPr>
                            <m:t>𝑚</m:t>
                          </m:r>
                        </m:sub>
                      </m:sSub>
                      <m:r>
                        <a:rPr lang="fr-FR" sz="2400" i="1">
                          <a:latin typeface="Cambria Math" panose="02040503050406030204" pitchFamily="18" charset="0"/>
                          <a:ea typeface="Cambria Math" panose="02040503050406030204" pitchFamily="18" charset="0"/>
                        </a:rPr>
                        <m:t>→</m:t>
                      </m:r>
                      <m:sSubSup>
                        <m:sSubSupPr>
                          <m:ctrlPr>
                            <a:rPr lang="fr-FR" sz="2400" i="1">
                              <a:latin typeface="Cambria Math" panose="02040503050406030204" pitchFamily="18" charset="0"/>
                              <a:ea typeface="Cambria Math" panose="02040503050406030204" pitchFamily="18" charset="0"/>
                            </a:rPr>
                          </m:ctrlPr>
                        </m:sSubSupPr>
                        <m:e>
                          <m:r>
                            <a:rPr lang="fr-FR" sz="2400" i="1">
                              <a:latin typeface="Cambria Math" panose="02040503050406030204" pitchFamily="18" charset="0"/>
                              <a:ea typeface="Cambria Math" panose="02040503050406030204" pitchFamily="18" charset="0"/>
                            </a:rPr>
                            <m:t>𝑑</m:t>
                          </m:r>
                        </m:e>
                        <m:sub>
                          <m:r>
                            <a:rPr lang="fr-FR" sz="2400" i="1">
                              <a:latin typeface="Cambria Math" panose="02040503050406030204" pitchFamily="18" charset="0"/>
                              <a:ea typeface="Cambria Math" panose="02040503050406030204" pitchFamily="18" charset="0"/>
                            </a:rPr>
                            <m:t>𝑚</m:t>
                          </m:r>
                        </m:sub>
                        <m:sup>
                          <m:r>
                            <a:rPr lang="fr-FR" sz="2400" i="1">
                              <a:latin typeface="Cambria Math" panose="02040503050406030204" pitchFamily="18" charset="0"/>
                              <a:ea typeface="Cambria Math" panose="02040503050406030204" pitchFamily="18" charset="0"/>
                            </a:rPr>
                            <m:t>′</m:t>
                          </m:r>
                        </m:sup>
                      </m:sSubSup>
                    </m:oMath>
                  </m:oMathPara>
                </a14:m>
                <a:endParaRPr lang="en-US" sz="2400" dirty="0"/>
              </a:p>
            </p:txBody>
          </p:sp>
        </mc:Choice>
        <mc:Fallback xmlns="">
          <p:sp>
            <p:nvSpPr>
              <p:cNvPr id="20" name="ZoneTexte 19"/>
              <p:cNvSpPr txBox="1">
                <a:spLocks noRot="1" noChangeAspect="1" noMove="1" noResize="1" noEditPoints="1" noAdjustHandles="1" noChangeArrowheads="1" noChangeShapeType="1" noTextEdit="1"/>
              </p:cNvSpPr>
              <p:nvPr/>
            </p:nvSpPr>
            <p:spPr>
              <a:xfrm>
                <a:off x="1500073" y="5157192"/>
                <a:ext cx="6348084" cy="461665"/>
              </a:xfrm>
              <a:prstGeom prst="rect">
                <a:avLst/>
              </a:prstGeom>
              <a:blipFill>
                <a:blip r:embed="rId5"/>
                <a:stretch>
                  <a:fillRect b="-2632"/>
                </a:stretch>
              </a:blipFill>
            </p:spPr>
            <p:txBody>
              <a:bodyPr/>
              <a:lstStyle/>
              <a:p>
                <a:r>
                  <a:rPr lang="en-US">
                    <a:noFill/>
                  </a:rPr>
                  <a:t> </a:t>
                </a:r>
              </a:p>
            </p:txBody>
          </p:sp>
        </mc:Fallback>
      </mc:AlternateContent>
      <p:cxnSp>
        <p:nvCxnSpPr>
          <p:cNvPr id="24" name="Connecteur droit avec flèche 23"/>
          <p:cNvCxnSpPr/>
          <p:nvPr/>
        </p:nvCxnSpPr>
        <p:spPr>
          <a:xfrm flipH="1">
            <a:off x="1855659" y="2456892"/>
            <a:ext cx="988149" cy="30773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p:nvPr/>
        </p:nvCxnSpPr>
        <p:spPr>
          <a:xfrm>
            <a:off x="3221850" y="2493574"/>
            <a:ext cx="3726414" cy="50770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Accolade ouvrante 27"/>
          <p:cNvSpPr/>
          <p:nvPr/>
        </p:nvSpPr>
        <p:spPr>
          <a:xfrm rot="5400000">
            <a:off x="6856296" y="3095401"/>
            <a:ext cx="654957" cy="921986"/>
          </a:xfrm>
          <a:prstGeom prst="lef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US" sz="1350"/>
          </a:p>
        </p:txBody>
      </p:sp>
      <p:sp>
        <p:nvSpPr>
          <p:cNvPr id="29" name="ZoneTexte 28"/>
          <p:cNvSpPr txBox="1"/>
          <p:nvPr/>
        </p:nvSpPr>
        <p:spPr>
          <a:xfrm>
            <a:off x="7057010" y="2828155"/>
            <a:ext cx="317716" cy="369332"/>
          </a:xfrm>
          <a:prstGeom prst="rect">
            <a:avLst/>
          </a:prstGeom>
          <a:noFill/>
        </p:spPr>
        <p:txBody>
          <a:bodyPr wrap="none" rtlCol="0">
            <a:spAutoFit/>
          </a:bodyPr>
          <a:lstStyle/>
          <a:p>
            <a:r>
              <a:rPr lang="fr-FR" dirty="0"/>
              <a:t>u</a:t>
            </a:r>
            <a:endParaRPr lang="en-US" baseline="-25000" dirty="0"/>
          </a:p>
        </p:txBody>
      </p:sp>
      <mc:AlternateContent xmlns:mc="http://schemas.openxmlformats.org/markup-compatibility/2006" xmlns:a14="http://schemas.microsoft.com/office/drawing/2010/main">
        <mc:Choice Requires="a14">
          <p:sp>
            <p:nvSpPr>
              <p:cNvPr id="31" name="ZoneTexte 30"/>
              <p:cNvSpPr txBox="1"/>
              <p:nvPr/>
            </p:nvSpPr>
            <p:spPr>
              <a:xfrm>
                <a:off x="1821172" y="3774778"/>
                <a:ext cx="10143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FR" i="1">
                              <a:solidFill>
                                <a:schemeClr val="bg1"/>
                              </a:solidFill>
                              <a:latin typeface="Cambria Math" panose="02040503050406030204" pitchFamily="18" charset="0"/>
                            </a:rPr>
                          </m:ctrlPr>
                        </m:sSubPr>
                        <m:e>
                          <m:r>
                            <m:rPr>
                              <m:sty m:val="p"/>
                            </m:rPr>
                            <a:rPr lang="fr-FR">
                              <a:solidFill>
                                <a:schemeClr val="bg1"/>
                              </a:solidFill>
                              <a:latin typeface="Cambria Math" panose="02040503050406030204" pitchFamily="18" charset="0"/>
                            </a:rPr>
                            <m:t>d</m:t>
                          </m:r>
                        </m:e>
                        <m:sub>
                          <m:r>
                            <a:rPr lang="fr-FR">
                              <a:solidFill>
                                <a:schemeClr val="bg1"/>
                              </a:solidFill>
                              <a:latin typeface="Cambria Math" panose="02040503050406030204" pitchFamily="18" charset="0"/>
                            </a:rPr>
                            <m:t>1</m:t>
                          </m:r>
                        </m:sub>
                      </m:sSub>
                      <m:r>
                        <a:rPr lang="fr-FR">
                          <a:solidFill>
                            <a:schemeClr val="bg1"/>
                          </a:solidFill>
                          <a:latin typeface="Cambria Math" panose="02040503050406030204" pitchFamily="18" charset="0"/>
                        </a:rPr>
                        <m:t>…</m:t>
                      </m:r>
                      <m:sSub>
                        <m:sSubPr>
                          <m:ctrlPr>
                            <a:rPr lang="fr-FR" i="1">
                              <a:solidFill>
                                <a:schemeClr val="bg1"/>
                              </a:solidFill>
                              <a:latin typeface="Cambria Math" panose="02040503050406030204" pitchFamily="18" charset="0"/>
                            </a:rPr>
                          </m:ctrlPr>
                        </m:sSubPr>
                        <m:e>
                          <m:r>
                            <m:rPr>
                              <m:sty m:val="p"/>
                            </m:rPr>
                            <a:rPr lang="fr-FR">
                              <a:solidFill>
                                <a:schemeClr val="bg1"/>
                              </a:solidFill>
                              <a:latin typeface="Cambria Math" panose="02040503050406030204" pitchFamily="18" charset="0"/>
                            </a:rPr>
                            <m:t>d</m:t>
                          </m:r>
                        </m:e>
                        <m:sub>
                          <m:r>
                            <m:rPr>
                              <m:sty m:val="p"/>
                            </m:rPr>
                            <a:rPr lang="fr-FR">
                              <a:solidFill>
                                <a:schemeClr val="bg1"/>
                              </a:solidFill>
                              <a:latin typeface="Cambria Math" panose="02040503050406030204" pitchFamily="18" charset="0"/>
                            </a:rPr>
                            <m:t>m</m:t>
                          </m:r>
                        </m:sub>
                      </m:sSub>
                    </m:oMath>
                  </m:oMathPara>
                </a14:m>
                <a:endParaRPr lang="en-US" dirty="0"/>
              </a:p>
            </p:txBody>
          </p:sp>
        </mc:Choice>
        <mc:Fallback xmlns="">
          <p:sp>
            <p:nvSpPr>
              <p:cNvPr id="31" name="ZoneTexte 30"/>
              <p:cNvSpPr txBox="1">
                <a:spLocks noRot="1" noChangeAspect="1" noMove="1" noResize="1" noEditPoints="1" noAdjustHandles="1" noChangeArrowheads="1" noChangeShapeType="1" noTextEdit="1"/>
              </p:cNvSpPr>
              <p:nvPr/>
            </p:nvSpPr>
            <p:spPr>
              <a:xfrm>
                <a:off x="1821172" y="3774778"/>
                <a:ext cx="101438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ZoneTexte 31"/>
              <p:cNvSpPr txBox="1"/>
              <p:nvPr/>
            </p:nvSpPr>
            <p:spPr>
              <a:xfrm>
                <a:off x="1821171" y="3773220"/>
                <a:ext cx="10143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fr-FR" i="1">
                              <a:solidFill>
                                <a:schemeClr val="bg1"/>
                              </a:solidFill>
                              <a:latin typeface="Cambria Math" panose="02040503050406030204" pitchFamily="18" charset="0"/>
                            </a:rPr>
                          </m:ctrlPr>
                        </m:sSubSupPr>
                        <m:e>
                          <m:r>
                            <m:rPr>
                              <m:sty m:val="p"/>
                            </m:rPr>
                            <a:rPr lang="fr-FR">
                              <a:solidFill>
                                <a:schemeClr val="bg1"/>
                              </a:solidFill>
                              <a:latin typeface="Cambria Math" panose="02040503050406030204" pitchFamily="18" charset="0"/>
                            </a:rPr>
                            <m:t>d</m:t>
                          </m:r>
                        </m:e>
                        <m:sub>
                          <m:r>
                            <a:rPr lang="fr-FR" i="1">
                              <a:solidFill>
                                <a:schemeClr val="bg1"/>
                              </a:solidFill>
                              <a:latin typeface="Cambria Math" panose="02040503050406030204" pitchFamily="18" charset="0"/>
                            </a:rPr>
                            <m:t>1</m:t>
                          </m:r>
                        </m:sub>
                        <m:sup>
                          <m:r>
                            <a:rPr lang="fr-FR" i="1">
                              <a:solidFill>
                                <a:schemeClr val="bg1"/>
                              </a:solidFill>
                              <a:latin typeface="Cambria Math" panose="02040503050406030204" pitchFamily="18" charset="0"/>
                            </a:rPr>
                            <m:t>′</m:t>
                          </m:r>
                        </m:sup>
                      </m:sSubSup>
                      <m:r>
                        <a:rPr lang="fr-FR">
                          <a:solidFill>
                            <a:schemeClr val="bg1"/>
                          </a:solidFill>
                          <a:latin typeface="Cambria Math" panose="02040503050406030204" pitchFamily="18" charset="0"/>
                        </a:rPr>
                        <m:t>…</m:t>
                      </m:r>
                      <m:sSubSup>
                        <m:sSubSupPr>
                          <m:ctrlPr>
                            <a:rPr lang="fr-FR" i="1">
                              <a:solidFill>
                                <a:schemeClr val="bg1"/>
                              </a:solidFill>
                              <a:latin typeface="Cambria Math" panose="02040503050406030204" pitchFamily="18" charset="0"/>
                            </a:rPr>
                          </m:ctrlPr>
                        </m:sSubSupPr>
                        <m:e>
                          <m:r>
                            <m:rPr>
                              <m:sty m:val="p"/>
                            </m:rPr>
                            <a:rPr lang="fr-FR">
                              <a:solidFill>
                                <a:schemeClr val="bg1"/>
                              </a:solidFill>
                              <a:latin typeface="Cambria Math" panose="02040503050406030204" pitchFamily="18" charset="0"/>
                            </a:rPr>
                            <m:t>d</m:t>
                          </m:r>
                        </m:e>
                        <m:sub>
                          <m:r>
                            <m:rPr>
                              <m:sty m:val="p"/>
                            </m:rPr>
                            <a:rPr lang="fr-FR">
                              <a:solidFill>
                                <a:schemeClr val="bg1"/>
                              </a:solidFill>
                              <a:latin typeface="Cambria Math" panose="02040503050406030204" pitchFamily="18" charset="0"/>
                            </a:rPr>
                            <m:t>m</m:t>
                          </m:r>
                        </m:sub>
                        <m:sup>
                          <m:r>
                            <a:rPr lang="fr-FR" i="1">
                              <a:solidFill>
                                <a:schemeClr val="bg1"/>
                              </a:solidFill>
                              <a:latin typeface="Cambria Math" panose="02040503050406030204" pitchFamily="18" charset="0"/>
                            </a:rPr>
                            <m:t>′</m:t>
                          </m:r>
                        </m:sup>
                      </m:sSubSup>
                    </m:oMath>
                  </m:oMathPara>
                </a14:m>
                <a:endParaRPr lang="en-US" dirty="0"/>
              </a:p>
            </p:txBody>
          </p:sp>
        </mc:Choice>
        <mc:Fallback xmlns="">
          <p:sp>
            <p:nvSpPr>
              <p:cNvPr id="32" name="ZoneTexte 31"/>
              <p:cNvSpPr txBox="1">
                <a:spLocks noRot="1" noChangeAspect="1" noMove="1" noResize="1" noEditPoints="1" noAdjustHandles="1" noChangeArrowheads="1" noChangeShapeType="1" noTextEdit="1"/>
              </p:cNvSpPr>
              <p:nvPr/>
            </p:nvSpPr>
            <p:spPr>
              <a:xfrm>
                <a:off x="1821171" y="3773220"/>
                <a:ext cx="1014380" cy="369332"/>
              </a:xfrm>
              <a:prstGeom prst="rect">
                <a:avLst/>
              </a:prstGeom>
              <a:blipFill>
                <a:blip r:embed="rId7"/>
                <a:stretch>
                  <a:fillRect b="-1639"/>
                </a:stretch>
              </a:blipFill>
            </p:spPr>
            <p:txBody>
              <a:bodyPr/>
              <a:lstStyle/>
              <a:p>
                <a:r>
                  <a:rPr lang="en-US">
                    <a:noFill/>
                  </a:rPr>
                  <a:t> </a:t>
                </a:r>
              </a:p>
            </p:txBody>
          </p:sp>
        </mc:Fallback>
      </mc:AlternateContent>
      <p:sp>
        <p:nvSpPr>
          <p:cNvPr id="33" name="ZoneTexte 32"/>
          <p:cNvSpPr txBox="1"/>
          <p:nvPr/>
        </p:nvSpPr>
        <p:spPr>
          <a:xfrm>
            <a:off x="1149645" y="2763071"/>
            <a:ext cx="1249060" cy="369332"/>
          </a:xfrm>
          <a:prstGeom prst="rect">
            <a:avLst/>
          </a:prstGeom>
          <a:noFill/>
        </p:spPr>
        <p:txBody>
          <a:bodyPr wrap="none" rtlCol="0">
            <a:spAutoFit/>
          </a:bodyPr>
          <a:lstStyle/>
          <a:p>
            <a:r>
              <a:rPr lang="fr-FR" dirty="0"/>
              <a:t>Code of C</a:t>
            </a:r>
            <a:r>
              <a:rPr lang="fr-FR" baseline="-25000" dirty="0"/>
              <a:t>2</a:t>
            </a:r>
            <a:endParaRPr lang="en-US" baseline="-25000" dirty="0"/>
          </a:p>
        </p:txBody>
      </p:sp>
      <mc:AlternateContent xmlns:mc="http://schemas.openxmlformats.org/markup-compatibility/2006" xmlns:a14="http://schemas.microsoft.com/office/drawing/2010/main">
        <mc:Choice Requires="a14">
          <p:sp>
            <p:nvSpPr>
              <p:cNvPr id="34" name="ZoneTexte 33"/>
              <p:cNvSpPr txBox="1"/>
              <p:nvPr/>
            </p:nvSpPr>
            <p:spPr>
              <a:xfrm>
                <a:off x="7060473" y="2054710"/>
                <a:ext cx="1872885" cy="646331"/>
              </a:xfrm>
              <a:prstGeom prst="rect">
                <a:avLst/>
              </a:prstGeom>
              <a:noFill/>
            </p:spPr>
            <p:txBody>
              <a:bodyPr wrap="none" rtlCol="0">
                <a:spAutoFit/>
              </a:bodyPr>
              <a:lstStyle/>
              <a:p>
                <a:r>
                  <a:rPr lang="en-US" dirty="0">
                    <a:solidFill>
                      <a:srgbClr val="FF0000"/>
                    </a:solidFill>
                  </a:rPr>
                  <a:t>Code </a:t>
                </a:r>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𝐶</m:t>
                        </m:r>
                      </m:e>
                      <m:sub>
                        <m:r>
                          <a:rPr lang="en-US" i="1">
                            <a:solidFill>
                              <a:srgbClr val="FF0000"/>
                            </a:solidFill>
                            <a:latin typeface="Cambria Math" panose="02040503050406030204" pitchFamily="18" charset="0"/>
                          </a:rPr>
                          <m:t>2</m:t>
                        </m:r>
                      </m:sub>
                    </m:sSub>
                    <m:r>
                      <a:rPr lang="en-US" i="1">
                        <a:solidFill>
                          <a:srgbClr val="FF0000"/>
                        </a:solidFill>
                        <a:latin typeface="Cambria Math" panose="02040503050406030204" pitchFamily="18" charset="0"/>
                        <a:ea typeface="Cambria Math" panose="02040503050406030204" pitchFamily="18" charset="0"/>
                      </a:rPr>
                      <m:t>⊇</m:t>
                    </m:r>
                    <m:r>
                      <a:rPr lang="en-US" i="1">
                        <a:solidFill>
                          <a:srgbClr val="FF0000"/>
                        </a:solidFill>
                        <a:latin typeface="Cambria Math" panose="02040503050406030204" pitchFamily="18" charset="0"/>
                        <a:ea typeface="Cambria Math" panose="02040503050406030204" pitchFamily="18" charset="0"/>
                      </a:rPr>
                      <m:t>𝑢</m:t>
                    </m:r>
                  </m:oMath>
                </a14:m>
                <a:r>
                  <a:rPr lang="en-US" dirty="0">
                    <a:solidFill>
                      <a:srgbClr val="FF0000"/>
                    </a:solidFill>
                  </a:rPr>
                  <a:t> and</a:t>
                </a:r>
              </a:p>
              <a:p>
                <a:r>
                  <a:rPr lang="en-US" dirty="0">
                    <a:solidFill>
                      <a:srgbClr val="FF0000"/>
                    </a:solidFill>
                  </a:rPr>
                  <a:t>Code </a:t>
                </a:r>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𝐶</m:t>
                        </m:r>
                      </m:e>
                      <m:sub>
                        <m:r>
                          <a:rPr lang="en-US" i="1">
                            <a:solidFill>
                              <a:srgbClr val="FF0000"/>
                            </a:solidFill>
                            <a:latin typeface="Cambria Math" panose="02040503050406030204" pitchFamily="18" charset="0"/>
                          </a:rPr>
                          <m:t>1</m:t>
                        </m:r>
                      </m:sub>
                    </m:sSub>
                    <m:r>
                      <a:rPr lang="en-US" i="1">
                        <a:solidFill>
                          <a:srgbClr val="FF0000"/>
                        </a:solidFill>
                        <a:latin typeface="Cambria Math" panose="02040503050406030204" pitchFamily="18" charset="0"/>
                        <a:ea typeface="Cambria Math" panose="02040503050406030204" pitchFamily="18" charset="0"/>
                      </a:rPr>
                      <m:t>⊇</m:t>
                    </m:r>
                    <m:r>
                      <a:rPr lang="en-US" i="1">
                        <a:solidFill>
                          <a:srgbClr val="FF0000"/>
                        </a:solidFill>
                        <a:latin typeface="Cambria Math" panose="02040503050406030204" pitchFamily="18" charset="0"/>
                        <a:ea typeface="Cambria Math" panose="02040503050406030204" pitchFamily="18" charset="0"/>
                      </a:rPr>
                      <m:t>𝑣</m:t>
                    </m:r>
                  </m:oMath>
                </a14:m>
                <a:endParaRPr lang="en-US" dirty="0">
                  <a:solidFill>
                    <a:srgbClr val="FF0000"/>
                  </a:solidFill>
                </a:endParaRPr>
              </a:p>
            </p:txBody>
          </p:sp>
        </mc:Choice>
        <mc:Fallback xmlns="">
          <p:sp>
            <p:nvSpPr>
              <p:cNvPr id="34" name="ZoneTexte 33"/>
              <p:cNvSpPr txBox="1">
                <a:spLocks noRot="1" noChangeAspect="1" noMove="1" noResize="1" noEditPoints="1" noAdjustHandles="1" noChangeArrowheads="1" noChangeShapeType="1" noTextEdit="1"/>
              </p:cNvSpPr>
              <p:nvPr/>
            </p:nvSpPr>
            <p:spPr>
              <a:xfrm>
                <a:off x="7060473" y="2054710"/>
                <a:ext cx="1872885" cy="646331"/>
              </a:xfrm>
              <a:prstGeom prst="rect">
                <a:avLst/>
              </a:prstGeom>
              <a:blipFill>
                <a:blip r:embed="rId8"/>
                <a:stretch>
                  <a:fillRect l="-2606" t="-4717" r="-1954" b="-14151"/>
                </a:stretch>
              </a:blipFill>
            </p:spPr>
            <p:txBody>
              <a:bodyPr/>
              <a:lstStyle/>
              <a:p>
                <a:r>
                  <a:rPr lang="en-US">
                    <a:noFill/>
                  </a:rPr>
                  <a:t> </a:t>
                </a:r>
              </a:p>
            </p:txBody>
          </p:sp>
        </mc:Fallback>
      </mc:AlternateContent>
      <p:sp>
        <p:nvSpPr>
          <p:cNvPr id="35" name="ZoneTexte 34"/>
          <p:cNvSpPr txBox="1"/>
          <p:nvPr/>
        </p:nvSpPr>
        <p:spPr>
          <a:xfrm>
            <a:off x="7057010" y="2824037"/>
            <a:ext cx="300082" cy="369332"/>
          </a:xfrm>
          <a:prstGeom prst="rect">
            <a:avLst/>
          </a:prstGeom>
          <a:noFill/>
        </p:spPr>
        <p:txBody>
          <a:bodyPr wrap="none" rtlCol="0">
            <a:spAutoFit/>
          </a:bodyPr>
          <a:lstStyle/>
          <a:p>
            <a:r>
              <a:rPr lang="fr-FR" dirty="0"/>
              <a:t>v</a:t>
            </a:r>
            <a:endParaRPr lang="en-US" baseline="-25000" dirty="0"/>
          </a:p>
        </p:txBody>
      </p:sp>
      <p:cxnSp>
        <p:nvCxnSpPr>
          <p:cNvPr id="36" name="Connecteur droit avec flèche 35"/>
          <p:cNvCxnSpPr/>
          <p:nvPr/>
        </p:nvCxnSpPr>
        <p:spPr>
          <a:xfrm flipH="1">
            <a:off x="2302125" y="2430737"/>
            <a:ext cx="1395075" cy="39841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eur droit avec flèche 38"/>
          <p:cNvCxnSpPr/>
          <p:nvPr/>
        </p:nvCxnSpPr>
        <p:spPr>
          <a:xfrm>
            <a:off x="4075242" y="2451361"/>
            <a:ext cx="2987322" cy="66421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ZoneTexte 2"/>
          <p:cNvSpPr txBox="1"/>
          <p:nvPr/>
        </p:nvSpPr>
        <p:spPr>
          <a:xfrm>
            <a:off x="866021" y="5990211"/>
            <a:ext cx="7616188" cy="369332"/>
          </a:xfrm>
          <a:prstGeom prst="rect">
            <a:avLst/>
          </a:prstGeom>
          <a:noFill/>
        </p:spPr>
        <p:txBody>
          <a:bodyPr wrap="none" rtlCol="0">
            <a:spAutoFit/>
          </a:bodyPr>
          <a:lstStyle/>
          <a:p>
            <a:r>
              <a:rPr lang="en-US" dirty="0" smtClean="0"/>
              <a:t>The codes of catalysts can be obtained using </a:t>
            </a:r>
            <a:r>
              <a:rPr lang="en-US" dirty="0"/>
              <a:t>integer linear programming </a:t>
            </a:r>
          </a:p>
        </p:txBody>
      </p:sp>
    </p:spTree>
    <p:extLst>
      <p:ext uri="{BB962C8B-B14F-4D97-AF65-F5344CB8AC3E}">
        <p14:creationId xmlns:p14="http://schemas.microsoft.com/office/powerpoint/2010/main" val="345517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par>
                                <p:cTn id="30" presetID="10" presetClass="entr" presetSubtype="0" fill="hold" grpId="1"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par>
                          <p:cTn id="36" fill="hold">
                            <p:stCondLst>
                              <p:cond delay="500"/>
                            </p:stCondLst>
                            <p:childTnLst>
                              <p:par>
                                <p:cTn id="37" presetID="18" presetClass="entr" presetSubtype="12" fill="hold"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strips(downLeft)">
                                      <p:cBhvr>
                                        <p:cTn id="39" dur="500"/>
                                        <p:tgtEl>
                                          <p:spTgt spid="24"/>
                                        </p:tgtEl>
                                      </p:cBhvr>
                                    </p:animEffect>
                                  </p:childTnLst>
                                </p:cTn>
                              </p:par>
                              <p:par>
                                <p:cTn id="40" presetID="18" presetClass="entr" presetSubtype="12" fill="hold"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strips(downLeft)">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37" presetClass="path" presetSubtype="0" accel="50000" decel="50000" fill="hold" grpId="0" nodeType="clickEffect">
                                  <p:stCondLst>
                                    <p:cond delay="0"/>
                                  </p:stCondLst>
                                  <p:childTnLst>
                                    <p:animMotion origin="layout" path="M 1.66667E-6 4.07407E-6 L 0.18008 0.12176 C 0.21758 0.14861 0.27383 0.16412 0.33294 0.16412 C 0.4 0.16412 0.45403 0.14861 0.49153 0.12176 L 0.67161 4.07407E-6 " pathEditMode="relative" rAng="0" ptsTypes="AAAAA">
                                      <p:cBhvr>
                                        <p:cTn id="46" dur="2000" fill="hold"/>
                                        <p:tgtEl>
                                          <p:spTgt spid="10"/>
                                        </p:tgtEl>
                                        <p:attrNameLst>
                                          <p:attrName>ppt_x</p:attrName>
                                          <p:attrName>ppt_y</p:attrName>
                                        </p:attrNameLst>
                                      </p:cBhvr>
                                      <p:rCtr x="33581" y="8194"/>
                                    </p:animMotion>
                                  </p:childTnLst>
                                </p:cTn>
                              </p:par>
                              <p:par>
                                <p:cTn id="47" presetID="37" presetClass="path" presetSubtype="0" accel="50000" decel="50000" fill="hold" grpId="0" nodeType="withEffect">
                                  <p:stCondLst>
                                    <p:cond delay="0"/>
                                  </p:stCondLst>
                                  <p:childTnLst>
                                    <p:animMotion origin="layout" path="M -2.91667E-6 4.07407E-6 L -0.17994 -0.11644 C -0.21731 -0.14399 -0.27343 -0.15834 -0.33255 -0.15834 C -0.39948 -0.15834 -0.45325 -0.14399 -0.49062 -0.11644 L -0.67044 4.07407E-6 " pathEditMode="relative" rAng="0" ptsTypes="AAAAA">
                                      <p:cBhvr>
                                        <p:cTn id="48" dur="2000" fill="hold"/>
                                        <p:tgtEl>
                                          <p:spTgt spid="17"/>
                                        </p:tgtEl>
                                        <p:attrNameLst>
                                          <p:attrName>ppt_x</p:attrName>
                                          <p:attrName>ppt_y</p:attrName>
                                        </p:attrNameLst>
                                      </p:cBhvr>
                                      <p:rCtr x="-33529" y="-7917"/>
                                    </p:animMotion>
                                  </p:childTnLst>
                                </p:cTn>
                              </p:par>
                              <p:par>
                                <p:cTn id="49" presetID="10"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fade">
                                      <p:cBhvr>
                                        <p:cTn id="51" dur="500"/>
                                        <p:tgtEl>
                                          <p:spTgt spid="32"/>
                                        </p:tgtEl>
                                      </p:cBhvr>
                                    </p:animEffect>
                                  </p:childTnLst>
                                </p:cTn>
                              </p:par>
                            </p:childTnLst>
                          </p:cTn>
                        </p:par>
                        <p:par>
                          <p:cTn id="52" fill="hold">
                            <p:stCondLst>
                              <p:cond delay="2000"/>
                            </p:stCondLst>
                            <p:childTnLst>
                              <p:par>
                                <p:cTn id="53" presetID="10" presetClass="exit" presetSubtype="0" fill="hold" grpId="0" nodeType="afterEffect">
                                  <p:stCondLst>
                                    <p:cond delay="0"/>
                                  </p:stCondLst>
                                  <p:childTnLst>
                                    <p:animEffect transition="out" filter="fade">
                                      <p:cBhvr>
                                        <p:cTn id="54" dur="500"/>
                                        <p:tgtEl>
                                          <p:spTgt spid="16"/>
                                        </p:tgtEl>
                                      </p:cBhvr>
                                    </p:animEffect>
                                    <p:set>
                                      <p:cBhvr>
                                        <p:cTn id="55" dur="1" fill="hold">
                                          <p:stCondLst>
                                            <p:cond delay="499"/>
                                          </p:stCondLst>
                                        </p:cTn>
                                        <p:tgtEl>
                                          <p:spTgt spid="16"/>
                                        </p:tgtEl>
                                        <p:attrNameLst>
                                          <p:attrName>style.visibility</p:attrName>
                                        </p:attrNameLst>
                                      </p:cBhvr>
                                      <p:to>
                                        <p:strVal val="hidden"/>
                                      </p:to>
                                    </p:set>
                                  </p:childTnLst>
                                </p:cTn>
                              </p:par>
                              <p:par>
                                <p:cTn id="56" presetID="10" presetClass="entr" presetSubtype="0" fill="hold" grpId="0"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fade">
                                      <p:cBhvr>
                                        <p:cTn id="58" dur="500"/>
                                        <p:tgtEl>
                                          <p:spTgt spid="33"/>
                                        </p:tgtEl>
                                      </p:cBhvr>
                                    </p:animEffect>
                                  </p:childTnLst>
                                </p:cTn>
                              </p:par>
                            </p:childTnLst>
                          </p:cTn>
                        </p:par>
                        <p:par>
                          <p:cTn id="59" fill="hold">
                            <p:stCondLst>
                              <p:cond delay="2500"/>
                            </p:stCondLst>
                            <p:childTnLst>
                              <p:par>
                                <p:cTn id="60" presetID="10" presetClass="exit" presetSubtype="0" fill="hold" grpId="1" nodeType="afterEffect">
                                  <p:stCondLst>
                                    <p:cond delay="0"/>
                                  </p:stCondLst>
                                  <p:childTnLst>
                                    <p:animEffect transition="out" filter="fade">
                                      <p:cBhvr>
                                        <p:cTn id="61" dur="500"/>
                                        <p:tgtEl>
                                          <p:spTgt spid="29"/>
                                        </p:tgtEl>
                                      </p:cBhvr>
                                    </p:animEffect>
                                    <p:set>
                                      <p:cBhvr>
                                        <p:cTn id="62" dur="1" fill="hold">
                                          <p:stCondLst>
                                            <p:cond delay="499"/>
                                          </p:stCondLst>
                                        </p:cTn>
                                        <p:tgtEl>
                                          <p:spTgt spid="29"/>
                                        </p:tgtEl>
                                        <p:attrNameLst>
                                          <p:attrName>style.visibility</p:attrName>
                                        </p:attrNameLst>
                                      </p:cBhvr>
                                      <p:to>
                                        <p:strVal val="hidden"/>
                                      </p:to>
                                    </p:set>
                                  </p:childTnLst>
                                </p:cTn>
                              </p:par>
                              <p:par>
                                <p:cTn id="63" presetID="10" presetClass="entr" presetSubtype="0" fill="hold" grpId="0" nodeType="withEffect">
                                  <p:stCondLst>
                                    <p:cond delay="0"/>
                                  </p:stCondLst>
                                  <p:childTnLst>
                                    <p:set>
                                      <p:cBhvr>
                                        <p:cTn id="64" dur="1" fill="hold">
                                          <p:stCondLst>
                                            <p:cond delay="0"/>
                                          </p:stCondLst>
                                        </p:cTn>
                                        <p:tgtEl>
                                          <p:spTgt spid="35"/>
                                        </p:tgtEl>
                                        <p:attrNameLst>
                                          <p:attrName>style.visibility</p:attrName>
                                        </p:attrNameLst>
                                      </p:cBhvr>
                                      <p:to>
                                        <p:strVal val="visible"/>
                                      </p:to>
                                    </p:set>
                                    <p:animEffect transition="in" filter="fade">
                                      <p:cBhvr>
                                        <p:cTn id="65" dur="500"/>
                                        <p:tgtEl>
                                          <p:spTgt spid="35"/>
                                        </p:tgtEl>
                                      </p:cBhvr>
                                    </p:animEffect>
                                  </p:childTnLst>
                                </p:cTn>
                              </p:par>
                            </p:childTnLst>
                          </p:cTn>
                        </p:par>
                        <p:par>
                          <p:cTn id="66" fill="hold">
                            <p:stCondLst>
                              <p:cond delay="3000"/>
                            </p:stCondLst>
                            <p:childTnLst>
                              <p:par>
                                <p:cTn id="67" presetID="18" presetClass="entr" presetSubtype="12" fill="hold" nodeType="afterEffect">
                                  <p:stCondLst>
                                    <p:cond delay="0"/>
                                  </p:stCondLst>
                                  <p:childTnLst>
                                    <p:set>
                                      <p:cBhvr>
                                        <p:cTn id="68" dur="1" fill="hold">
                                          <p:stCondLst>
                                            <p:cond delay="0"/>
                                          </p:stCondLst>
                                        </p:cTn>
                                        <p:tgtEl>
                                          <p:spTgt spid="36"/>
                                        </p:tgtEl>
                                        <p:attrNameLst>
                                          <p:attrName>style.visibility</p:attrName>
                                        </p:attrNameLst>
                                      </p:cBhvr>
                                      <p:to>
                                        <p:strVal val="visible"/>
                                      </p:to>
                                    </p:set>
                                    <p:animEffect transition="in" filter="strips(downLeft)">
                                      <p:cBhvr>
                                        <p:cTn id="69" dur="500"/>
                                        <p:tgtEl>
                                          <p:spTgt spid="36"/>
                                        </p:tgtEl>
                                      </p:cBhvr>
                                    </p:animEffect>
                                  </p:childTnLst>
                                </p:cTn>
                              </p:par>
                              <p:par>
                                <p:cTn id="70" presetID="18" presetClass="entr" presetSubtype="12" fill="hold" nodeType="withEffect">
                                  <p:stCondLst>
                                    <p:cond delay="0"/>
                                  </p:stCondLst>
                                  <p:childTnLst>
                                    <p:set>
                                      <p:cBhvr>
                                        <p:cTn id="71" dur="1" fill="hold">
                                          <p:stCondLst>
                                            <p:cond delay="0"/>
                                          </p:stCondLst>
                                        </p:cTn>
                                        <p:tgtEl>
                                          <p:spTgt spid="39"/>
                                        </p:tgtEl>
                                        <p:attrNameLst>
                                          <p:attrName>style.visibility</p:attrName>
                                        </p:attrNameLst>
                                      </p:cBhvr>
                                      <p:to>
                                        <p:strVal val="visible"/>
                                      </p:to>
                                    </p:set>
                                    <p:animEffect transition="in" filter="strips(downLeft)">
                                      <p:cBhvr>
                                        <p:cTn id="72" dur="500"/>
                                        <p:tgtEl>
                                          <p:spTgt spid="39"/>
                                        </p:tgtEl>
                                      </p:cBhvr>
                                    </p:animEffect>
                                  </p:childTnLst>
                                </p:cTn>
                              </p:par>
                              <p:par>
                                <p:cTn id="73" presetID="1" presetClass="exit" presetSubtype="0" fill="hold" nodeType="withEffect">
                                  <p:stCondLst>
                                    <p:cond delay="0"/>
                                  </p:stCondLst>
                                  <p:childTnLst>
                                    <p:set>
                                      <p:cBhvr>
                                        <p:cTn id="74" dur="1" fill="hold">
                                          <p:stCondLst>
                                            <p:cond delay="0"/>
                                          </p:stCondLst>
                                        </p:cTn>
                                        <p:tgtEl>
                                          <p:spTgt spid="24"/>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25"/>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fade">
                                      <p:cBhvr>
                                        <p:cTn id="81" dur="500"/>
                                        <p:tgtEl>
                                          <p:spTgt spid="20"/>
                                        </p:tgtEl>
                                      </p:cBhvr>
                                    </p:animEffect>
                                  </p:childTnLst>
                                </p:cTn>
                              </p:par>
                            </p:childTnLst>
                          </p:cTn>
                        </p:par>
                      </p:childTnLst>
                    </p:cTn>
                  </p:par>
                  <p:par>
                    <p:cTn id="82" fill="hold">
                      <p:stCondLst>
                        <p:cond delay="indefinite"/>
                      </p:stCondLst>
                      <p:childTnLst>
                        <p:par>
                          <p:cTn id="83" fill="hold">
                            <p:stCondLst>
                              <p:cond delay="0"/>
                            </p:stCondLst>
                            <p:childTnLst>
                              <p:par>
                                <p:cTn id="84" presetID="53" presetClass="entr" presetSubtype="16" fill="hold" grpId="0" nodeType="clickEffect">
                                  <p:stCondLst>
                                    <p:cond delay="0"/>
                                  </p:stCondLst>
                                  <p:childTnLst>
                                    <p:set>
                                      <p:cBhvr>
                                        <p:cTn id="85" dur="1" fill="hold">
                                          <p:stCondLst>
                                            <p:cond delay="0"/>
                                          </p:stCondLst>
                                        </p:cTn>
                                        <p:tgtEl>
                                          <p:spTgt spid="34"/>
                                        </p:tgtEl>
                                        <p:attrNameLst>
                                          <p:attrName>style.visibility</p:attrName>
                                        </p:attrNameLst>
                                      </p:cBhvr>
                                      <p:to>
                                        <p:strVal val="visible"/>
                                      </p:to>
                                    </p:set>
                                    <p:anim calcmode="lin" valueType="num">
                                      <p:cBhvr>
                                        <p:cTn id="86" dur="500" fill="hold"/>
                                        <p:tgtEl>
                                          <p:spTgt spid="34"/>
                                        </p:tgtEl>
                                        <p:attrNameLst>
                                          <p:attrName>ppt_w</p:attrName>
                                        </p:attrNameLst>
                                      </p:cBhvr>
                                      <p:tavLst>
                                        <p:tav tm="0">
                                          <p:val>
                                            <p:fltVal val="0"/>
                                          </p:val>
                                        </p:tav>
                                        <p:tav tm="100000">
                                          <p:val>
                                            <p:strVal val="#ppt_w"/>
                                          </p:val>
                                        </p:tav>
                                      </p:tavLst>
                                    </p:anim>
                                    <p:anim calcmode="lin" valueType="num">
                                      <p:cBhvr>
                                        <p:cTn id="87" dur="500" fill="hold"/>
                                        <p:tgtEl>
                                          <p:spTgt spid="34"/>
                                        </p:tgtEl>
                                        <p:attrNameLst>
                                          <p:attrName>ppt_h</p:attrName>
                                        </p:attrNameLst>
                                      </p:cBhvr>
                                      <p:tavLst>
                                        <p:tav tm="0">
                                          <p:val>
                                            <p:fltVal val="0"/>
                                          </p:val>
                                        </p:tav>
                                        <p:tav tm="100000">
                                          <p:val>
                                            <p:strVal val="#ppt_h"/>
                                          </p:val>
                                        </p:tav>
                                      </p:tavLst>
                                    </p:anim>
                                    <p:animEffect transition="in" filter="fade">
                                      <p:cBhvr>
                                        <p:cTn id="88" dur="500"/>
                                        <p:tgtEl>
                                          <p:spTgt spid="34"/>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6" grpId="0"/>
      <p:bldP spid="16" grpId="1"/>
      <p:bldP spid="17" grpId="0"/>
      <p:bldP spid="17" grpId="1"/>
      <p:bldP spid="18" grpId="0" animBg="1"/>
      <p:bldP spid="20" grpId="0"/>
      <p:bldP spid="28" grpId="0" animBg="1"/>
      <p:bldP spid="29" grpId="0"/>
      <p:bldP spid="29" grpId="1"/>
      <p:bldP spid="31" grpId="0"/>
      <p:bldP spid="32" grpId="0"/>
      <p:bldP spid="33" grpId="0"/>
      <p:bldP spid="34" grpId="0"/>
      <p:bldP spid="35"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Models</a:t>
            </a:r>
            <a:endParaRPr lang="fr-FR" dirty="0"/>
          </a:p>
        </p:txBody>
      </p:sp>
      <p:sp>
        <p:nvSpPr>
          <p:cNvPr id="3" name="Espace réservé du contenu 2"/>
          <p:cNvSpPr>
            <a:spLocks noGrp="1"/>
          </p:cNvSpPr>
          <p:nvPr>
            <p:ph sz="quarter" idx="1"/>
          </p:nvPr>
        </p:nvSpPr>
        <p:spPr/>
        <p:txBody>
          <a:bodyPr>
            <a:normAutofit fontScale="92500" lnSpcReduction="10000"/>
          </a:bodyPr>
          <a:lstStyle/>
          <a:p>
            <a:pPr lvl="1"/>
            <a:r>
              <a:rPr lang="en-US" dirty="0" smtClean="0"/>
              <a:t>Static P </a:t>
            </a:r>
            <a:r>
              <a:rPr lang="en-US" dirty="0"/>
              <a:t>systems</a:t>
            </a:r>
          </a:p>
          <a:p>
            <a:pPr lvl="1"/>
            <a:r>
              <a:rPr lang="en-US" dirty="0" smtClean="0"/>
              <a:t>Multiset rewriting</a:t>
            </a:r>
            <a:endParaRPr lang="en-US" dirty="0"/>
          </a:p>
          <a:p>
            <a:pPr lvl="1"/>
            <a:r>
              <a:rPr lang="en-US" dirty="0"/>
              <a:t>Petri nets </a:t>
            </a:r>
          </a:p>
          <a:p>
            <a:pPr lvl="1"/>
            <a:r>
              <a:rPr lang="en-US" dirty="0"/>
              <a:t>Vector addition systems </a:t>
            </a:r>
          </a:p>
          <a:p>
            <a:pPr lvl="1"/>
            <a:r>
              <a:rPr lang="en-US" dirty="0"/>
              <a:t>Register </a:t>
            </a:r>
            <a:r>
              <a:rPr lang="en-US" dirty="0" smtClean="0"/>
              <a:t>machines</a:t>
            </a:r>
          </a:p>
          <a:p>
            <a:pPr lvl="1"/>
            <a:r>
              <a:rPr lang="en-US" dirty="0" smtClean="0"/>
              <a:t>Counter automata</a:t>
            </a:r>
            <a:endParaRPr lang="en-US" dirty="0"/>
          </a:p>
          <a:p>
            <a:pPr lvl="1"/>
            <a:r>
              <a:rPr lang="en-US" dirty="0"/>
              <a:t>Population </a:t>
            </a:r>
            <a:r>
              <a:rPr lang="en-US" dirty="0" smtClean="0"/>
              <a:t>protocols</a:t>
            </a:r>
            <a:endParaRPr lang="en-US" dirty="0"/>
          </a:p>
          <a:p>
            <a:r>
              <a:rPr lang="en-US" dirty="0"/>
              <a:t>Data structure: multiset</a:t>
            </a:r>
          </a:p>
          <a:p>
            <a:pPr lvl="1"/>
            <a:r>
              <a:rPr lang="en-US" dirty="0"/>
              <a:t>aab</a:t>
            </a:r>
            <a:r>
              <a:rPr lang="en-US" baseline="30000" dirty="0"/>
              <a:t>5</a:t>
            </a:r>
            <a:r>
              <a:rPr lang="en-US" dirty="0"/>
              <a:t>c  ( </a:t>
            </a:r>
            <a:r>
              <a:rPr lang="en-US" dirty="0">
                <a:sym typeface="Symbol" panose="05050102010706020507" pitchFamily="18" charset="2"/>
              </a:rPr>
              <a:t> (2,5,1,0) )</a:t>
            </a:r>
            <a:endParaRPr lang="en-US" dirty="0"/>
          </a:p>
          <a:p>
            <a:r>
              <a:rPr lang="en-US" dirty="0"/>
              <a:t>Operation: (controlled, parallel) multiset </a:t>
            </a:r>
            <a:r>
              <a:rPr lang="en-US" dirty="0" smtClean="0"/>
              <a:t>rewriting with an eventual predicate check on the configuration.</a:t>
            </a:r>
            <a:endParaRPr lang="en-US" dirty="0"/>
          </a:p>
          <a:p>
            <a:pPr marL="548640" lvl="2">
              <a:buClr>
                <a:schemeClr val="accent1"/>
              </a:buClr>
              <a:buSzPct val="85000"/>
              <a:buFont typeface="Wingdings 2"/>
              <a:buChar char=""/>
            </a:pPr>
            <a:r>
              <a:rPr lang="en-US" dirty="0" err="1">
                <a:sym typeface="Symbol"/>
              </a:rPr>
              <a:t>u</a:t>
            </a:r>
            <a:r>
              <a:rPr lang="en-US" dirty="0" err="1">
                <a:sym typeface="Wingdings" panose="05000000000000000000" pitchFamily="2" charset="2"/>
              </a:rPr>
              <a:t>v</a:t>
            </a:r>
            <a:r>
              <a:rPr lang="en-US" dirty="0">
                <a:sym typeface="Wingdings" panose="05000000000000000000" pitchFamily="2" charset="2"/>
              </a:rPr>
              <a:t>|</a:t>
            </a:r>
            <a:r>
              <a:rPr lang="en-US" baseline="-25000" dirty="0">
                <a:sym typeface="Symbol"/>
              </a:rPr>
              <a:t></a:t>
            </a:r>
            <a:r>
              <a:rPr lang="en-US" baseline="-25000" dirty="0" smtClean="0">
                <a:sym typeface="Wingdings" panose="05000000000000000000" pitchFamily="2" charset="2"/>
              </a:rPr>
              <a:t>q</a:t>
            </a:r>
          </a:p>
          <a:p>
            <a:pPr marL="548640" lvl="2">
              <a:buClr>
                <a:schemeClr val="accent1"/>
              </a:buClr>
              <a:buSzPct val="85000"/>
              <a:buFont typeface="Wingdings 2"/>
              <a:buChar char=""/>
            </a:pPr>
            <a:r>
              <a:rPr lang="en-US" dirty="0" smtClean="0">
                <a:sym typeface="Wingdings" panose="05000000000000000000" pitchFamily="2" charset="2"/>
              </a:rPr>
              <a:t>Basically inclusion, sum and difference of multisets.</a:t>
            </a:r>
            <a:endParaRPr lang="en-US" dirty="0">
              <a:sym typeface="Symbol"/>
            </a:endParaRPr>
          </a:p>
        </p:txBody>
      </p:sp>
    </p:spTree>
    <p:extLst>
      <p:ext uri="{BB962C8B-B14F-4D97-AF65-F5344CB8AC3E}">
        <p14:creationId xmlns:p14="http://schemas.microsoft.com/office/powerpoint/2010/main" val="1323813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Example (2)</a:t>
            </a:r>
            <a:endParaRPr lang="en-US" dirty="0"/>
          </a:p>
        </p:txBody>
      </p:sp>
      <mc:AlternateContent xmlns:mc="http://schemas.openxmlformats.org/markup-compatibility/2006" xmlns:a14="http://schemas.microsoft.com/office/drawing/2010/main">
        <mc:Choice Requires="a14">
          <p:sp>
            <p:nvSpPr>
              <p:cNvPr id="4" name="Espace réservé du contenu 2"/>
              <p:cNvSpPr>
                <a:spLocks noGrp="1"/>
              </p:cNvSpPr>
              <p:nvPr>
                <p:ph sz="quarter" idx="1"/>
              </p:nvPr>
            </p:nvSpPr>
            <p:spPr>
              <a:xfrm>
                <a:off x="6472074" y="1862826"/>
                <a:ext cx="2420406" cy="1242138"/>
              </a:xfrm>
            </p:spPr>
            <p:txBody>
              <a:bodyPr>
                <a:normAutofit/>
              </a:bodyPr>
              <a:lstStyle/>
              <a:p>
                <a:pPr marL="0" indent="0">
                  <a:buNone/>
                </a:pPr>
                <a:r>
                  <a:rPr lang="fr-FR" sz="2100" dirty="0"/>
                  <a:t> </a:t>
                </a:r>
                <a14:m>
                  <m:oMath xmlns:m="http://schemas.openxmlformats.org/officeDocument/2006/math">
                    <m:r>
                      <a:rPr lang="fr-FR" sz="2100">
                        <a:latin typeface="Cambria Math" panose="02040503050406030204" pitchFamily="18" charset="0"/>
                      </a:rPr>
                      <m:t>1.1: </m:t>
                    </m:r>
                    <m:sSubSup>
                      <m:sSubSupPr>
                        <m:ctrlPr>
                          <a:rPr lang="fr-FR" sz="2100" i="1">
                            <a:latin typeface="Cambria Math" panose="02040503050406030204" pitchFamily="18" charset="0"/>
                          </a:rPr>
                        </m:ctrlPr>
                      </m:sSubSupPr>
                      <m:e>
                        <m:r>
                          <a:rPr lang="fr-FR" sz="2100" i="1">
                            <a:latin typeface="Cambria Math" panose="02040503050406030204" pitchFamily="18" charset="0"/>
                          </a:rPr>
                          <m:t>𝐶</m:t>
                        </m:r>
                      </m:e>
                      <m:sub>
                        <m:r>
                          <a:rPr lang="fr-FR" sz="2100" i="1">
                            <a:latin typeface="Cambria Math" panose="02040503050406030204" pitchFamily="18" charset="0"/>
                          </a:rPr>
                          <m:t>1</m:t>
                        </m:r>
                      </m:sub>
                      <m:sup>
                        <m:r>
                          <a:rPr lang="fr-FR" sz="2100" i="1">
                            <a:latin typeface="Cambria Math" panose="02040503050406030204" pitchFamily="18" charset="0"/>
                          </a:rPr>
                          <m:t>1</m:t>
                        </m:r>
                      </m:sup>
                    </m:sSubSup>
                    <m:r>
                      <a:rPr lang="fr-FR" sz="2100" i="1">
                        <a:latin typeface="Cambria Math" panose="02040503050406030204" pitchFamily="18" charset="0"/>
                      </a:rPr>
                      <m:t>𝑎</m:t>
                    </m:r>
                    <m:r>
                      <a:rPr lang="fr-FR" sz="2100" i="1">
                        <a:latin typeface="Cambria Math" panose="02040503050406030204" pitchFamily="18" charset="0"/>
                      </a:rPr>
                      <m:t> →</m:t>
                    </m:r>
                    <m:sSubSup>
                      <m:sSubSupPr>
                        <m:ctrlPr>
                          <a:rPr lang="fr-FR" sz="2100" i="1">
                            <a:latin typeface="Cambria Math" panose="02040503050406030204" pitchFamily="18" charset="0"/>
                          </a:rPr>
                        </m:ctrlPr>
                      </m:sSubSupPr>
                      <m:e>
                        <m:r>
                          <a:rPr lang="fr-FR" sz="2100" i="1">
                            <a:latin typeface="Cambria Math" panose="02040503050406030204" pitchFamily="18" charset="0"/>
                          </a:rPr>
                          <m:t>𝐶</m:t>
                        </m:r>
                      </m:e>
                      <m:sub>
                        <m:r>
                          <a:rPr lang="fr-FR" sz="2100" i="1">
                            <a:latin typeface="Cambria Math" panose="02040503050406030204" pitchFamily="18" charset="0"/>
                          </a:rPr>
                          <m:t>1</m:t>
                        </m:r>
                      </m:sub>
                      <m:sup>
                        <m:r>
                          <a:rPr lang="fr-FR" sz="2100" i="1">
                            <a:latin typeface="Cambria Math" panose="02040503050406030204" pitchFamily="18" charset="0"/>
                          </a:rPr>
                          <m:t>2</m:t>
                        </m:r>
                      </m:sup>
                    </m:sSubSup>
                    <m:r>
                      <a:rPr lang="fr-FR" sz="2100" i="1">
                        <a:latin typeface="Cambria Math" panose="02040503050406030204" pitchFamily="18" charset="0"/>
                      </a:rPr>
                      <m:t>𝑏𝑐</m:t>
                    </m:r>
                  </m:oMath>
                </a14:m>
                <a:endParaRPr lang="en-US" sz="2100" dirty="0"/>
              </a:p>
              <a:p>
                <a:pPr marL="0" indent="0">
                  <a:buNone/>
                </a:pPr>
                <a:r>
                  <a:rPr lang="fr-FR" sz="2100" dirty="0"/>
                  <a:t> </a:t>
                </a:r>
                <a14:m>
                  <m:oMath xmlns:m="http://schemas.openxmlformats.org/officeDocument/2006/math">
                    <m:r>
                      <a:rPr lang="fr-FR" sz="2100">
                        <a:latin typeface="Cambria Math" panose="02040503050406030204" pitchFamily="18" charset="0"/>
                      </a:rPr>
                      <m:t>1.2: </m:t>
                    </m:r>
                    <m:sSubSup>
                      <m:sSubSupPr>
                        <m:ctrlPr>
                          <a:rPr lang="fr-FR" sz="2100" i="1">
                            <a:latin typeface="Cambria Math" panose="02040503050406030204" pitchFamily="18" charset="0"/>
                          </a:rPr>
                        </m:ctrlPr>
                      </m:sSubSupPr>
                      <m:e>
                        <m:r>
                          <a:rPr lang="fr-FR" sz="2100" i="1">
                            <a:latin typeface="Cambria Math" panose="02040503050406030204" pitchFamily="18" charset="0"/>
                          </a:rPr>
                          <m:t>𝐶</m:t>
                        </m:r>
                      </m:e>
                      <m:sub>
                        <m:r>
                          <a:rPr lang="fr-FR" sz="2100" i="1">
                            <a:latin typeface="Cambria Math" panose="02040503050406030204" pitchFamily="18" charset="0"/>
                          </a:rPr>
                          <m:t>1</m:t>
                        </m:r>
                      </m:sub>
                      <m:sup>
                        <m:r>
                          <a:rPr lang="fr-FR" sz="2100" i="1">
                            <a:latin typeface="Cambria Math" panose="02040503050406030204" pitchFamily="18" charset="0"/>
                          </a:rPr>
                          <m:t>1</m:t>
                        </m:r>
                      </m:sup>
                    </m:sSubSup>
                    <m:r>
                      <a:rPr lang="fr-FR" sz="2100" i="1">
                        <a:latin typeface="Cambria Math" panose="02040503050406030204" pitchFamily="18" charset="0"/>
                      </a:rPr>
                      <m:t>𝑎</m:t>
                    </m:r>
                    <m:r>
                      <a:rPr lang="fr-FR" sz="2100" i="1">
                        <a:latin typeface="Cambria Math" panose="02040503050406030204" pitchFamily="18" charset="0"/>
                      </a:rPr>
                      <m:t> →</m:t>
                    </m:r>
                    <m:sSubSup>
                      <m:sSubSupPr>
                        <m:ctrlPr>
                          <a:rPr lang="fr-FR" sz="2100" i="1">
                            <a:latin typeface="Cambria Math" panose="02040503050406030204" pitchFamily="18" charset="0"/>
                          </a:rPr>
                        </m:ctrlPr>
                      </m:sSubSupPr>
                      <m:e>
                        <m:r>
                          <a:rPr lang="fr-FR" sz="2100" i="1">
                            <a:latin typeface="Cambria Math" panose="02040503050406030204" pitchFamily="18" charset="0"/>
                          </a:rPr>
                          <m:t>𝐶</m:t>
                        </m:r>
                      </m:e>
                      <m:sub>
                        <m:r>
                          <a:rPr lang="fr-FR" sz="2100" i="1">
                            <a:latin typeface="Cambria Math" panose="02040503050406030204" pitchFamily="18" charset="0"/>
                          </a:rPr>
                          <m:t>1</m:t>
                        </m:r>
                      </m:sub>
                      <m:sup>
                        <m:r>
                          <a:rPr lang="fr-FR" sz="2100" i="1">
                            <a:latin typeface="Cambria Math" panose="02040503050406030204" pitchFamily="18" charset="0"/>
                          </a:rPr>
                          <m:t>3</m:t>
                        </m:r>
                      </m:sup>
                    </m:sSubSup>
                    <m:r>
                      <a:rPr lang="fr-FR" sz="2100" i="1">
                        <a:latin typeface="Cambria Math" panose="02040503050406030204" pitchFamily="18" charset="0"/>
                      </a:rPr>
                      <m:t>𝑐</m:t>
                    </m:r>
                  </m:oMath>
                </a14:m>
                <a:endParaRPr lang="en-US" sz="2100" dirty="0"/>
              </a:p>
              <a:p>
                <a:pPr marL="0" indent="0">
                  <a:buNone/>
                </a:pPr>
                <a:r>
                  <a:rPr lang="fr-FR" sz="2100" dirty="0"/>
                  <a:t> </a:t>
                </a:r>
                <a14:m>
                  <m:oMath xmlns:m="http://schemas.openxmlformats.org/officeDocument/2006/math">
                    <m:r>
                      <a:rPr lang="fr-FR" sz="2100">
                        <a:latin typeface="Cambria Math" panose="02040503050406030204" pitchFamily="18" charset="0"/>
                      </a:rPr>
                      <m:t>1.3: </m:t>
                    </m:r>
                    <m:sSubSup>
                      <m:sSubSupPr>
                        <m:ctrlPr>
                          <a:rPr lang="fr-FR" sz="2100" i="1">
                            <a:latin typeface="Cambria Math" panose="02040503050406030204" pitchFamily="18" charset="0"/>
                          </a:rPr>
                        </m:ctrlPr>
                      </m:sSubSupPr>
                      <m:e>
                        <m:r>
                          <a:rPr lang="fr-FR" sz="2100" i="1">
                            <a:latin typeface="Cambria Math" panose="02040503050406030204" pitchFamily="18" charset="0"/>
                          </a:rPr>
                          <m:t>𝐶</m:t>
                        </m:r>
                      </m:e>
                      <m:sub>
                        <m:r>
                          <a:rPr lang="fr-FR" sz="2100" i="1">
                            <a:latin typeface="Cambria Math" panose="02040503050406030204" pitchFamily="18" charset="0"/>
                          </a:rPr>
                          <m:t>1</m:t>
                        </m:r>
                      </m:sub>
                      <m:sup>
                        <m:r>
                          <a:rPr lang="fr-FR" sz="2100" i="1">
                            <a:latin typeface="Cambria Math" panose="02040503050406030204" pitchFamily="18" charset="0"/>
                          </a:rPr>
                          <m:t>2</m:t>
                        </m:r>
                      </m:sup>
                    </m:sSubSup>
                    <m:r>
                      <a:rPr lang="fr-FR" sz="2100" i="1">
                        <a:latin typeface="Cambria Math" panose="02040503050406030204" pitchFamily="18" charset="0"/>
                      </a:rPr>
                      <m:t>𝑎𝑐</m:t>
                    </m:r>
                    <m:r>
                      <a:rPr lang="fr-FR" sz="2100" i="1">
                        <a:latin typeface="Cambria Math" panose="02040503050406030204" pitchFamily="18" charset="0"/>
                      </a:rPr>
                      <m:t> →</m:t>
                    </m:r>
                    <m:sSubSup>
                      <m:sSubSupPr>
                        <m:ctrlPr>
                          <a:rPr lang="fr-FR" sz="2100" i="1">
                            <a:latin typeface="Cambria Math" panose="02040503050406030204" pitchFamily="18" charset="0"/>
                          </a:rPr>
                        </m:ctrlPr>
                      </m:sSubSupPr>
                      <m:e>
                        <m:r>
                          <a:rPr lang="fr-FR" sz="2100" i="1">
                            <a:latin typeface="Cambria Math" panose="02040503050406030204" pitchFamily="18" charset="0"/>
                          </a:rPr>
                          <m:t>𝐶</m:t>
                        </m:r>
                      </m:e>
                      <m:sub>
                        <m:r>
                          <a:rPr lang="fr-FR" sz="2100" i="1">
                            <a:latin typeface="Cambria Math" panose="02040503050406030204" pitchFamily="18" charset="0"/>
                          </a:rPr>
                          <m:t>1</m:t>
                        </m:r>
                      </m:sub>
                      <m:sup>
                        <m:r>
                          <a:rPr lang="fr-FR" sz="2100" i="1">
                            <a:latin typeface="Cambria Math" panose="02040503050406030204" pitchFamily="18" charset="0"/>
                          </a:rPr>
                          <m:t>1</m:t>
                        </m:r>
                      </m:sup>
                    </m:sSubSup>
                    <m:r>
                      <a:rPr lang="fr-FR" sz="2100" i="1">
                        <a:latin typeface="Cambria Math" panose="02040503050406030204" pitchFamily="18" charset="0"/>
                      </a:rPr>
                      <m:t>𝑎𝑎</m:t>
                    </m:r>
                  </m:oMath>
                </a14:m>
                <a:endParaRPr lang="en-US" sz="2100" dirty="0"/>
              </a:p>
              <a:p>
                <a:pPr marL="0" indent="0">
                  <a:buNone/>
                </a:pPr>
                <a:endParaRPr lang="en-US" sz="1500" dirty="0"/>
              </a:p>
            </p:txBody>
          </p:sp>
        </mc:Choice>
        <mc:Fallback xmlns="">
          <p:sp>
            <p:nvSpPr>
              <p:cNvPr id="4" name="Espace réservé du contenu 2"/>
              <p:cNvSpPr>
                <a:spLocks noGrp="1" noRot="1" noChangeAspect="1" noMove="1" noResize="1" noEditPoints="1" noAdjustHandles="1" noChangeArrowheads="1" noChangeShapeType="1" noTextEdit="1"/>
              </p:cNvSpPr>
              <p:nvPr>
                <p:ph sz="quarter" idx="1"/>
              </p:nvPr>
            </p:nvSpPr>
            <p:spPr>
              <a:xfrm>
                <a:off x="6472074" y="1862826"/>
                <a:ext cx="2420406" cy="1242138"/>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Espace réservé du contenu 2"/>
              <p:cNvSpPr txBox="1">
                <a:spLocks/>
              </p:cNvSpPr>
              <p:nvPr/>
            </p:nvSpPr>
            <p:spPr>
              <a:xfrm>
                <a:off x="6651065" y="3231277"/>
                <a:ext cx="2062424" cy="818105"/>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fr-FR" sz="2100" dirty="0"/>
                  <a:t> </a:t>
                </a:r>
                <a14:m>
                  <m:oMath xmlns:m="http://schemas.openxmlformats.org/officeDocument/2006/math">
                    <m:r>
                      <a:rPr lang="fr-FR" sz="2100">
                        <a:latin typeface="Cambria Math" panose="02040503050406030204" pitchFamily="18" charset="0"/>
                      </a:rPr>
                      <m:t>2.1: </m:t>
                    </m:r>
                    <m:sSubSup>
                      <m:sSubSupPr>
                        <m:ctrlPr>
                          <a:rPr lang="fr-FR" sz="2100" i="1">
                            <a:latin typeface="Cambria Math" panose="02040503050406030204" pitchFamily="18" charset="0"/>
                          </a:rPr>
                        </m:ctrlPr>
                      </m:sSubSupPr>
                      <m:e>
                        <m:r>
                          <a:rPr lang="fr-FR" sz="2100" i="1">
                            <a:latin typeface="Cambria Math" panose="02040503050406030204" pitchFamily="18" charset="0"/>
                          </a:rPr>
                          <m:t>𝐶</m:t>
                        </m:r>
                      </m:e>
                      <m:sub>
                        <m:r>
                          <a:rPr lang="fr-FR" sz="2100" i="1">
                            <a:latin typeface="Cambria Math" panose="02040503050406030204" pitchFamily="18" charset="0"/>
                          </a:rPr>
                          <m:t>2</m:t>
                        </m:r>
                      </m:sub>
                      <m:sup>
                        <m:r>
                          <a:rPr lang="fr-FR" sz="2100" i="1">
                            <a:latin typeface="Cambria Math" panose="02040503050406030204" pitchFamily="18" charset="0"/>
                          </a:rPr>
                          <m:t>1</m:t>
                        </m:r>
                      </m:sup>
                    </m:sSubSup>
                    <m:r>
                      <a:rPr lang="fr-FR" sz="2100" i="1">
                        <a:latin typeface="Cambria Math" panose="02040503050406030204" pitchFamily="18" charset="0"/>
                      </a:rPr>
                      <m:t> →</m:t>
                    </m:r>
                    <m:sSubSup>
                      <m:sSubSupPr>
                        <m:ctrlPr>
                          <a:rPr lang="fr-FR" sz="2100" i="1">
                            <a:latin typeface="Cambria Math" panose="02040503050406030204" pitchFamily="18" charset="0"/>
                          </a:rPr>
                        </m:ctrlPr>
                      </m:sSubSupPr>
                      <m:e>
                        <m:r>
                          <a:rPr lang="fr-FR" sz="2100" i="1">
                            <a:latin typeface="Cambria Math" panose="02040503050406030204" pitchFamily="18" charset="0"/>
                          </a:rPr>
                          <m:t>𝐶</m:t>
                        </m:r>
                      </m:e>
                      <m:sub>
                        <m:r>
                          <a:rPr lang="fr-FR" sz="2100" i="1">
                            <a:latin typeface="Cambria Math" panose="02040503050406030204" pitchFamily="18" charset="0"/>
                          </a:rPr>
                          <m:t>2</m:t>
                        </m:r>
                      </m:sub>
                      <m:sup>
                        <m:r>
                          <a:rPr lang="fr-FR" sz="2100" i="1">
                            <a:latin typeface="Cambria Math" panose="02040503050406030204" pitchFamily="18" charset="0"/>
                          </a:rPr>
                          <m:t>2</m:t>
                        </m:r>
                      </m:sup>
                    </m:sSubSup>
                  </m:oMath>
                </a14:m>
                <a:endParaRPr lang="en-US" sz="2100" dirty="0"/>
              </a:p>
              <a:p>
                <a:pPr marL="0" indent="0">
                  <a:buNone/>
                </a:pPr>
                <a:r>
                  <a:rPr lang="fr-FR" sz="2100" dirty="0"/>
                  <a:t> </a:t>
                </a:r>
                <a14:m>
                  <m:oMath xmlns:m="http://schemas.openxmlformats.org/officeDocument/2006/math">
                    <m:r>
                      <a:rPr lang="fr-FR" sz="2100" dirty="0">
                        <a:latin typeface="Cambria Math" panose="02040503050406030204" pitchFamily="18" charset="0"/>
                      </a:rPr>
                      <m:t>2</m:t>
                    </m:r>
                    <m:r>
                      <a:rPr lang="fr-FR" sz="2100">
                        <a:latin typeface="Cambria Math" panose="02040503050406030204" pitchFamily="18" charset="0"/>
                      </a:rPr>
                      <m:t>.2: </m:t>
                    </m:r>
                    <m:sSubSup>
                      <m:sSubSupPr>
                        <m:ctrlPr>
                          <a:rPr lang="fr-FR" sz="2100" i="1">
                            <a:latin typeface="Cambria Math" panose="02040503050406030204" pitchFamily="18" charset="0"/>
                          </a:rPr>
                        </m:ctrlPr>
                      </m:sSubSupPr>
                      <m:e>
                        <m:r>
                          <a:rPr lang="fr-FR" sz="2100" i="1">
                            <a:latin typeface="Cambria Math" panose="02040503050406030204" pitchFamily="18" charset="0"/>
                          </a:rPr>
                          <m:t>𝐶</m:t>
                        </m:r>
                      </m:e>
                      <m:sub>
                        <m:r>
                          <a:rPr lang="fr-FR" sz="2100" i="1">
                            <a:latin typeface="Cambria Math" panose="02040503050406030204" pitchFamily="18" charset="0"/>
                          </a:rPr>
                          <m:t>2</m:t>
                        </m:r>
                      </m:sub>
                      <m:sup>
                        <m:r>
                          <a:rPr lang="fr-FR" sz="2100" i="1">
                            <a:latin typeface="Cambria Math" panose="02040503050406030204" pitchFamily="18" charset="0"/>
                          </a:rPr>
                          <m:t>2</m:t>
                        </m:r>
                      </m:sup>
                    </m:sSubSup>
                    <m:r>
                      <a:rPr lang="fr-FR" sz="2100" i="1">
                        <a:latin typeface="Cambria Math" panose="02040503050406030204" pitchFamily="18" charset="0"/>
                      </a:rPr>
                      <m:t>𝑏</m:t>
                    </m:r>
                    <m:r>
                      <a:rPr lang="fr-FR" sz="2100" i="1">
                        <a:latin typeface="Cambria Math" panose="02040503050406030204" pitchFamily="18" charset="0"/>
                      </a:rPr>
                      <m:t> →</m:t>
                    </m:r>
                    <m:sSubSup>
                      <m:sSubSupPr>
                        <m:ctrlPr>
                          <a:rPr lang="fr-FR" sz="2100" i="1">
                            <a:latin typeface="Cambria Math" panose="02040503050406030204" pitchFamily="18" charset="0"/>
                          </a:rPr>
                        </m:ctrlPr>
                      </m:sSubSupPr>
                      <m:e>
                        <m:r>
                          <a:rPr lang="fr-FR" sz="2100" i="1">
                            <a:latin typeface="Cambria Math" panose="02040503050406030204" pitchFamily="18" charset="0"/>
                          </a:rPr>
                          <m:t>𝐶</m:t>
                        </m:r>
                      </m:e>
                      <m:sub>
                        <m:r>
                          <a:rPr lang="fr-FR" sz="2100" i="1">
                            <a:latin typeface="Cambria Math" panose="02040503050406030204" pitchFamily="18" charset="0"/>
                          </a:rPr>
                          <m:t>2</m:t>
                        </m:r>
                      </m:sub>
                      <m:sup>
                        <m:r>
                          <a:rPr lang="fr-FR" sz="2100" i="1">
                            <a:latin typeface="Cambria Math" panose="02040503050406030204" pitchFamily="18" charset="0"/>
                          </a:rPr>
                          <m:t>2</m:t>
                        </m:r>
                      </m:sup>
                    </m:sSubSup>
                  </m:oMath>
                </a14:m>
                <a:endParaRPr lang="en-US" sz="2100" dirty="0"/>
              </a:p>
              <a:p>
                <a:pPr marL="0" indent="0">
                  <a:buNone/>
                </a:pPr>
                <a:endParaRPr lang="en-US" sz="2100" dirty="0"/>
              </a:p>
            </p:txBody>
          </p:sp>
        </mc:Choice>
        <mc:Fallback xmlns="">
          <p:sp>
            <p:nvSpPr>
              <p:cNvPr id="5" name="Espace réservé du contenu 2"/>
              <p:cNvSpPr txBox="1">
                <a:spLocks noRot="1" noChangeAspect="1" noMove="1" noResize="1" noEditPoints="1" noAdjustHandles="1" noChangeArrowheads="1" noChangeShapeType="1" noTextEdit="1"/>
              </p:cNvSpPr>
              <p:nvPr/>
            </p:nvSpPr>
            <p:spPr>
              <a:xfrm>
                <a:off x="6651065" y="3231277"/>
                <a:ext cx="2062424" cy="818105"/>
              </a:xfrm>
              <a:prstGeom prst="rect">
                <a:avLst/>
              </a:prstGeom>
              <a:blipFill>
                <a:blip r:embed="rId3"/>
                <a:stretch>
                  <a:fillRect b="-7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Espace réservé du contenu 2"/>
              <p:cNvSpPr txBox="1">
                <a:spLocks/>
              </p:cNvSpPr>
              <p:nvPr/>
            </p:nvSpPr>
            <p:spPr>
              <a:xfrm>
                <a:off x="6603159" y="4401108"/>
                <a:ext cx="2158238" cy="1264447"/>
              </a:xfrm>
              <a:prstGeom prst="rect">
                <a:avLst/>
              </a:prstGeom>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fr-FR" sz="2100" dirty="0"/>
                  <a:t> </a:t>
                </a:r>
                <a14:m>
                  <m:oMath xmlns:m="http://schemas.openxmlformats.org/officeDocument/2006/math">
                    <m:r>
                      <a:rPr lang="fr-FR" sz="2100">
                        <a:latin typeface="Cambria Math" panose="02040503050406030204" pitchFamily="18" charset="0"/>
                      </a:rPr>
                      <m:t>3.1: </m:t>
                    </m:r>
                    <m:sSubSup>
                      <m:sSubSupPr>
                        <m:ctrlPr>
                          <a:rPr lang="fr-FR" sz="2100" i="1">
                            <a:latin typeface="Cambria Math" panose="02040503050406030204" pitchFamily="18" charset="0"/>
                          </a:rPr>
                        </m:ctrlPr>
                      </m:sSubSupPr>
                      <m:e>
                        <m:r>
                          <a:rPr lang="fr-FR" sz="2100" i="1">
                            <a:latin typeface="Cambria Math" panose="02040503050406030204" pitchFamily="18" charset="0"/>
                          </a:rPr>
                          <m:t>𝐶</m:t>
                        </m:r>
                      </m:e>
                      <m:sub>
                        <m:r>
                          <a:rPr lang="fr-FR" sz="2100" i="1">
                            <a:latin typeface="Cambria Math" panose="02040503050406030204" pitchFamily="18" charset="0"/>
                          </a:rPr>
                          <m:t>3</m:t>
                        </m:r>
                      </m:sub>
                      <m:sup>
                        <m:r>
                          <a:rPr lang="fr-FR" sz="2100" i="1">
                            <a:latin typeface="Cambria Math" panose="02040503050406030204" pitchFamily="18" charset="0"/>
                          </a:rPr>
                          <m:t>1</m:t>
                        </m:r>
                      </m:sup>
                    </m:sSubSup>
                    <m:r>
                      <a:rPr lang="fr-FR" sz="2100" i="1">
                        <a:latin typeface="Cambria Math" panose="02040503050406030204" pitchFamily="18" charset="0"/>
                      </a:rPr>
                      <m:t> →</m:t>
                    </m:r>
                    <m:sSubSup>
                      <m:sSubSupPr>
                        <m:ctrlPr>
                          <a:rPr lang="fr-FR" sz="2100" i="1">
                            <a:latin typeface="Cambria Math" panose="02040503050406030204" pitchFamily="18" charset="0"/>
                          </a:rPr>
                        </m:ctrlPr>
                      </m:sSubSupPr>
                      <m:e>
                        <m:r>
                          <a:rPr lang="fr-FR" sz="2100" i="1">
                            <a:latin typeface="Cambria Math" panose="02040503050406030204" pitchFamily="18" charset="0"/>
                          </a:rPr>
                          <m:t>𝐶</m:t>
                        </m:r>
                      </m:e>
                      <m:sub>
                        <m:r>
                          <a:rPr lang="fr-FR" sz="2100" i="1">
                            <a:latin typeface="Cambria Math" panose="02040503050406030204" pitchFamily="18" charset="0"/>
                          </a:rPr>
                          <m:t>3</m:t>
                        </m:r>
                      </m:sub>
                      <m:sup>
                        <m:r>
                          <a:rPr lang="fr-FR" sz="2100" i="1">
                            <a:latin typeface="Cambria Math" panose="02040503050406030204" pitchFamily="18" charset="0"/>
                          </a:rPr>
                          <m:t>2</m:t>
                        </m:r>
                      </m:sup>
                    </m:sSubSup>
                    <m:r>
                      <a:rPr lang="fr-FR" sz="2100" i="1">
                        <a:latin typeface="Cambria Math" panose="02040503050406030204" pitchFamily="18" charset="0"/>
                      </a:rPr>
                      <m:t>𝑎</m:t>
                    </m:r>
                  </m:oMath>
                </a14:m>
                <a:endParaRPr lang="en-US" sz="2100" dirty="0"/>
              </a:p>
              <a:p>
                <a:pPr marL="0" indent="0">
                  <a:buNone/>
                </a:pPr>
                <a:r>
                  <a:rPr lang="fr-FR" sz="2100" dirty="0"/>
                  <a:t> </a:t>
                </a:r>
                <a14:m>
                  <m:oMath xmlns:m="http://schemas.openxmlformats.org/officeDocument/2006/math">
                    <m:r>
                      <a:rPr lang="fr-FR" sz="2100" dirty="0">
                        <a:latin typeface="Cambria Math" panose="02040503050406030204" pitchFamily="18" charset="0"/>
                      </a:rPr>
                      <m:t>3</m:t>
                    </m:r>
                    <m:r>
                      <a:rPr lang="fr-FR" sz="2100">
                        <a:latin typeface="Cambria Math" panose="02040503050406030204" pitchFamily="18" charset="0"/>
                      </a:rPr>
                      <m:t>.2: </m:t>
                    </m:r>
                    <m:sSubSup>
                      <m:sSubSupPr>
                        <m:ctrlPr>
                          <a:rPr lang="fr-FR" sz="2100" i="1">
                            <a:latin typeface="Cambria Math" panose="02040503050406030204" pitchFamily="18" charset="0"/>
                          </a:rPr>
                        </m:ctrlPr>
                      </m:sSubSupPr>
                      <m:e>
                        <m:r>
                          <a:rPr lang="fr-FR" sz="2100" i="1">
                            <a:latin typeface="Cambria Math" panose="02040503050406030204" pitchFamily="18" charset="0"/>
                          </a:rPr>
                          <m:t>𝐶</m:t>
                        </m:r>
                      </m:e>
                      <m:sub>
                        <m:r>
                          <a:rPr lang="fr-FR" sz="2100" i="1">
                            <a:latin typeface="Cambria Math" panose="02040503050406030204" pitchFamily="18" charset="0"/>
                          </a:rPr>
                          <m:t>3</m:t>
                        </m:r>
                      </m:sub>
                      <m:sup>
                        <m:r>
                          <a:rPr lang="fr-FR" sz="2100" i="1">
                            <a:latin typeface="Cambria Math" panose="02040503050406030204" pitchFamily="18" charset="0"/>
                          </a:rPr>
                          <m:t>1</m:t>
                        </m:r>
                      </m:sup>
                    </m:sSubSup>
                    <m:r>
                      <a:rPr lang="fr-FR" sz="2100" i="1">
                        <a:latin typeface="Cambria Math" panose="02040503050406030204" pitchFamily="18" charset="0"/>
                      </a:rPr>
                      <m:t>𝑐</m:t>
                    </m:r>
                    <m:r>
                      <a:rPr lang="fr-FR" sz="2100" i="1">
                        <a:latin typeface="Cambria Math" panose="02040503050406030204" pitchFamily="18" charset="0"/>
                      </a:rPr>
                      <m:t> →</m:t>
                    </m:r>
                    <m:sSubSup>
                      <m:sSubSupPr>
                        <m:ctrlPr>
                          <a:rPr lang="fr-FR" sz="2100" i="1">
                            <a:latin typeface="Cambria Math" panose="02040503050406030204" pitchFamily="18" charset="0"/>
                          </a:rPr>
                        </m:ctrlPr>
                      </m:sSubSupPr>
                      <m:e>
                        <m:r>
                          <a:rPr lang="fr-FR" sz="2100" i="1">
                            <a:latin typeface="Cambria Math" panose="02040503050406030204" pitchFamily="18" charset="0"/>
                          </a:rPr>
                          <m:t>𝐶</m:t>
                        </m:r>
                      </m:e>
                      <m:sub>
                        <m:r>
                          <a:rPr lang="fr-FR" sz="2100" i="1">
                            <a:latin typeface="Cambria Math" panose="02040503050406030204" pitchFamily="18" charset="0"/>
                          </a:rPr>
                          <m:t>3</m:t>
                        </m:r>
                      </m:sub>
                      <m:sup>
                        <m:r>
                          <a:rPr lang="fr-FR" sz="2100" i="1">
                            <a:latin typeface="Cambria Math" panose="02040503050406030204" pitchFamily="18" charset="0"/>
                          </a:rPr>
                          <m:t>1</m:t>
                        </m:r>
                      </m:sup>
                    </m:sSubSup>
                    <m:r>
                      <a:rPr lang="fr-FR" sz="2100" i="1">
                        <a:latin typeface="Cambria Math" panose="02040503050406030204" pitchFamily="18" charset="0"/>
                      </a:rPr>
                      <m:t>𝑏</m:t>
                    </m:r>
                  </m:oMath>
                </a14:m>
                <a:endParaRPr lang="en-US" sz="2100" dirty="0"/>
              </a:p>
              <a:p>
                <a:pPr marL="0" indent="0">
                  <a:buNone/>
                </a:pPr>
                <a:r>
                  <a:rPr lang="fr-FR" sz="2100" dirty="0"/>
                  <a:t> </a:t>
                </a:r>
                <a14:m>
                  <m:oMath xmlns:m="http://schemas.openxmlformats.org/officeDocument/2006/math">
                    <m:r>
                      <a:rPr lang="fr-FR" sz="2100" dirty="0">
                        <a:latin typeface="Cambria Math" panose="02040503050406030204" pitchFamily="18" charset="0"/>
                      </a:rPr>
                      <m:t>3</m:t>
                    </m:r>
                    <m:r>
                      <a:rPr lang="fr-FR" sz="2100">
                        <a:latin typeface="Cambria Math" panose="02040503050406030204" pitchFamily="18" charset="0"/>
                      </a:rPr>
                      <m:t>.3: </m:t>
                    </m:r>
                    <m:sSubSup>
                      <m:sSubSupPr>
                        <m:ctrlPr>
                          <a:rPr lang="fr-FR" sz="2100" i="1">
                            <a:latin typeface="Cambria Math" panose="02040503050406030204" pitchFamily="18" charset="0"/>
                          </a:rPr>
                        </m:ctrlPr>
                      </m:sSubSupPr>
                      <m:e>
                        <m:r>
                          <a:rPr lang="fr-FR" sz="2100" i="1">
                            <a:latin typeface="Cambria Math" panose="02040503050406030204" pitchFamily="18" charset="0"/>
                          </a:rPr>
                          <m:t>𝐶</m:t>
                        </m:r>
                      </m:e>
                      <m:sub>
                        <m:r>
                          <a:rPr lang="fr-FR" sz="2100" i="1">
                            <a:latin typeface="Cambria Math" panose="02040503050406030204" pitchFamily="18" charset="0"/>
                          </a:rPr>
                          <m:t>3</m:t>
                        </m:r>
                      </m:sub>
                      <m:sup>
                        <m:r>
                          <a:rPr lang="fr-FR" sz="2100" i="1">
                            <a:latin typeface="Cambria Math" panose="02040503050406030204" pitchFamily="18" charset="0"/>
                          </a:rPr>
                          <m:t>1</m:t>
                        </m:r>
                      </m:sup>
                    </m:sSubSup>
                    <m:r>
                      <a:rPr lang="fr-FR" sz="2100" i="1">
                        <a:latin typeface="Cambria Math" panose="02040503050406030204" pitchFamily="18" charset="0"/>
                      </a:rPr>
                      <m:t> →</m:t>
                    </m:r>
                    <m:sSubSup>
                      <m:sSubSupPr>
                        <m:ctrlPr>
                          <a:rPr lang="fr-FR" sz="2100" i="1">
                            <a:latin typeface="Cambria Math" panose="02040503050406030204" pitchFamily="18" charset="0"/>
                          </a:rPr>
                        </m:ctrlPr>
                      </m:sSubSupPr>
                      <m:e>
                        <m:r>
                          <a:rPr lang="fr-FR" sz="2100" i="1">
                            <a:latin typeface="Cambria Math" panose="02040503050406030204" pitchFamily="18" charset="0"/>
                          </a:rPr>
                          <m:t>𝐶</m:t>
                        </m:r>
                      </m:e>
                      <m:sub>
                        <m:r>
                          <a:rPr lang="fr-FR" sz="2100" i="1">
                            <a:latin typeface="Cambria Math" panose="02040503050406030204" pitchFamily="18" charset="0"/>
                          </a:rPr>
                          <m:t>3</m:t>
                        </m:r>
                      </m:sub>
                      <m:sup>
                        <m:r>
                          <a:rPr lang="fr-FR" sz="2100" i="1">
                            <a:latin typeface="Cambria Math" panose="02040503050406030204" pitchFamily="18" charset="0"/>
                          </a:rPr>
                          <m:t>3</m:t>
                        </m:r>
                      </m:sup>
                    </m:sSubSup>
                  </m:oMath>
                </a14:m>
                <a:endParaRPr lang="en-US" sz="2100" dirty="0"/>
              </a:p>
              <a:p>
                <a:pPr marL="0" indent="0">
                  <a:buNone/>
                </a:pPr>
                <a:endParaRPr lang="en-US" sz="2100" dirty="0"/>
              </a:p>
            </p:txBody>
          </p:sp>
        </mc:Choice>
        <mc:Fallback xmlns="">
          <p:sp>
            <p:nvSpPr>
              <p:cNvPr id="6" name="Espace réservé du contenu 2"/>
              <p:cNvSpPr txBox="1">
                <a:spLocks noRot="1" noChangeAspect="1" noMove="1" noResize="1" noEditPoints="1" noAdjustHandles="1" noChangeArrowheads="1" noChangeShapeType="1" noTextEdit="1"/>
              </p:cNvSpPr>
              <p:nvPr/>
            </p:nvSpPr>
            <p:spPr>
              <a:xfrm>
                <a:off x="6603159" y="4401108"/>
                <a:ext cx="2158238" cy="1264447"/>
              </a:xfrm>
              <a:prstGeom prst="rect">
                <a:avLst/>
              </a:prstGeom>
              <a:blipFill>
                <a:blip r:embed="rId4"/>
                <a:stretch>
                  <a:fillRect/>
                </a:stretch>
              </a:blipFill>
            </p:spPr>
            <p:txBody>
              <a:bodyPr/>
              <a:lstStyle/>
              <a:p>
                <a:r>
                  <a:rPr lang="en-US">
                    <a:noFill/>
                  </a:rPr>
                  <a:t> </a:t>
                </a:r>
              </a:p>
            </p:txBody>
          </p:sp>
        </mc:Fallback>
      </mc:AlternateContent>
      <p:grpSp>
        <p:nvGrpSpPr>
          <p:cNvPr id="3" name="Groupe 2"/>
          <p:cNvGrpSpPr/>
          <p:nvPr/>
        </p:nvGrpSpPr>
        <p:grpSpPr>
          <a:xfrm>
            <a:off x="241915" y="2037503"/>
            <a:ext cx="5140175" cy="3628052"/>
            <a:chOff x="241915" y="2037503"/>
            <a:chExt cx="5140175" cy="3628052"/>
          </a:xfrm>
        </p:grpSpPr>
        <p:sp>
          <p:nvSpPr>
            <p:cNvPr id="15" name="ZoneTexte 14"/>
            <p:cNvSpPr txBox="1"/>
            <p:nvPr/>
          </p:nvSpPr>
          <p:spPr>
            <a:xfrm>
              <a:off x="614734" y="3360317"/>
              <a:ext cx="284052" cy="369332"/>
            </a:xfrm>
            <a:prstGeom prst="rect">
              <a:avLst/>
            </a:prstGeom>
            <a:noFill/>
          </p:spPr>
          <p:txBody>
            <a:bodyPr wrap="none" rtlCol="0">
              <a:spAutoFit/>
            </a:bodyPr>
            <a:lstStyle/>
            <a:p>
              <a:r>
                <a:rPr lang="en-US" dirty="0"/>
                <a:t>1</a:t>
              </a:r>
              <a:endParaRPr lang="fr-FR" sz="1350" dirty="0"/>
            </a:p>
          </p:txBody>
        </p:sp>
        <p:sp>
          <p:nvSpPr>
            <p:cNvPr id="11" name="Rectangle à coins arrondis 10"/>
            <p:cNvSpPr/>
            <p:nvPr/>
          </p:nvSpPr>
          <p:spPr>
            <a:xfrm>
              <a:off x="241915" y="2037503"/>
              <a:ext cx="5140175" cy="3628052"/>
            </a:xfrm>
            <a:prstGeom prst="roundRect">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2" name="ZoneTexte 11"/>
            <p:cNvSpPr txBox="1"/>
            <p:nvPr/>
          </p:nvSpPr>
          <p:spPr>
            <a:xfrm>
              <a:off x="2875842" y="2197306"/>
              <a:ext cx="479618" cy="461665"/>
            </a:xfrm>
            <a:prstGeom prst="rect">
              <a:avLst/>
            </a:prstGeom>
            <a:noFill/>
          </p:spPr>
          <p:txBody>
            <a:bodyPr wrap="none" rtlCol="0">
              <a:spAutoFit/>
            </a:bodyPr>
            <a:lstStyle/>
            <a:p>
              <a:r>
                <a:rPr lang="en-US" sz="2400" dirty="0"/>
                <a:t>e</a:t>
              </a:r>
              <a:r>
                <a:rPr lang="en-US" sz="2400" baseline="30000" dirty="0">
                  <a:sym typeface="Symbol"/>
                </a:rPr>
                <a:t></a:t>
              </a:r>
              <a:endParaRPr lang="fr-FR" sz="2400" baseline="30000" dirty="0"/>
            </a:p>
          </p:txBody>
        </p:sp>
        <p:sp>
          <p:nvSpPr>
            <p:cNvPr id="8" name="Rectangle à coins arrondis 7"/>
            <p:cNvSpPr/>
            <p:nvPr/>
          </p:nvSpPr>
          <p:spPr>
            <a:xfrm>
              <a:off x="465606" y="2179883"/>
              <a:ext cx="2071675" cy="11951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aseline="-25000" dirty="0">
                <a:sym typeface="Wingdings" pitchFamily="2" charset="2"/>
              </a:endParaRPr>
            </a:p>
          </p:txBody>
        </p:sp>
        <mc:AlternateContent xmlns:mc="http://schemas.openxmlformats.org/markup-compatibility/2006" xmlns:a14="http://schemas.microsoft.com/office/drawing/2010/main">
          <mc:Choice Requires="a14">
            <p:sp>
              <p:nvSpPr>
                <p:cNvPr id="18" name="ZoneTexte 17"/>
                <p:cNvSpPr txBox="1"/>
                <p:nvPr/>
              </p:nvSpPr>
              <p:spPr>
                <a:xfrm>
                  <a:off x="511914" y="2242502"/>
                  <a:ext cx="2036567" cy="13388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𝑝</m:t>
                            </m:r>
                          </m:e>
                          <m:sub>
                            <m:r>
                              <a:rPr lang="en-US" sz="1350" i="1">
                                <a:solidFill>
                                  <a:schemeClr val="bg1"/>
                                </a:solidFill>
                                <a:latin typeface="Cambria Math" panose="02040503050406030204" pitchFamily="18" charset="0"/>
                              </a:rPr>
                              <m:t>11</m:t>
                            </m:r>
                          </m:sub>
                        </m:sSub>
                        <m:r>
                          <a:rPr lang="en-US" sz="1350" i="1">
                            <a:solidFill>
                              <a:schemeClr val="bg1"/>
                            </a:solidFill>
                            <a:latin typeface="Cambria Math" panose="02040503050406030204" pitchFamily="18" charset="0"/>
                          </a:rPr>
                          <m:t>:</m:t>
                        </m:r>
                        <m:r>
                          <a:rPr lang="en-US" sz="1350" i="1">
                            <a:solidFill>
                              <a:schemeClr val="bg1"/>
                            </a:solidFill>
                            <a:latin typeface="Cambria Math" panose="02040503050406030204" pitchFamily="18" charset="0"/>
                          </a:rPr>
                          <m:t>𝑏</m:t>
                        </m:r>
                        <m:r>
                          <a:rPr lang="en-US" sz="1350" i="1">
                            <a:solidFill>
                              <a:schemeClr val="bg1"/>
                            </a:solidFill>
                            <a:latin typeface="Cambria Math" panose="02040503050406030204" pitchFamily="18" charset="0"/>
                            <a:ea typeface="Cambria Math" panose="02040503050406030204" pitchFamily="18" charset="0"/>
                          </a:rPr>
                          <m:t>↔</m:t>
                        </m:r>
                        <m:r>
                          <a:rPr lang="en-US" sz="1350" i="1">
                            <a:solidFill>
                              <a:schemeClr val="bg1"/>
                            </a:solidFill>
                            <a:latin typeface="Cambria Math" panose="02040503050406030204" pitchFamily="18" charset="0"/>
                            <a:ea typeface="Cambria Math" panose="02040503050406030204" pitchFamily="18" charset="0"/>
                          </a:rPr>
                          <m:t>𝑎</m:t>
                        </m:r>
                        <m:r>
                          <a:rPr lang="en-US" sz="1350" i="1">
                            <a:solidFill>
                              <a:schemeClr val="bg1"/>
                            </a:solidFill>
                            <a:latin typeface="Cambria Math" panose="02040503050406030204" pitchFamily="18" charset="0"/>
                            <a:ea typeface="Cambria Math" panose="02040503050406030204" pitchFamily="18" charset="0"/>
                          </a:rPr>
                          <m:t>, </m:t>
                        </m:r>
                        <m:r>
                          <a:rPr lang="en-US" sz="1350" i="1">
                            <a:solidFill>
                              <a:schemeClr val="bg1"/>
                            </a:solidFill>
                            <a:latin typeface="Cambria Math" panose="02040503050406030204" pitchFamily="18" charset="0"/>
                            <a:ea typeface="Cambria Math" panose="02040503050406030204" pitchFamily="18" charset="0"/>
                          </a:rPr>
                          <m:t>𝑐</m:t>
                        </m:r>
                        <m:r>
                          <a:rPr lang="en-US" sz="1350" i="1">
                            <a:solidFill>
                              <a:schemeClr val="bg1"/>
                            </a:solidFill>
                            <a:latin typeface="Cambria Math" panose="02040503050406030204" pitchFamily="18" charset="0"/>
                            <a:ea typeface="Cambria Math" panose="02040503050406030204" pitchFamily="18" charset="0"/>
                          </a:rPr>
                          <m:t>↔</m:t>
                        </m:r>
                        <m:r>
                          <a:rPr lang="en-US" sz="1350" i="1">
                            <a:solidFill>
                              <a:schemeClr val="bg1"/>
                            </a:solidFill>
                            <a:latin typeface="Cambria Math" panose="02040503050406030204" pitchFamily="18" charset="0"/>
                            <a:ea typeface="Cambria Math" panose="02040503050406030204" pitchFamily="18" charset="0"/>
                          </a:rPr>
                          <m:t>𝑒</m:t>
                        </m:r>
                        <m:r>
                          <a:rPr lang="en-US" sz="1350" i="1">
                            <a:solidFill>
                              <a:schemeClr val="bg1"/>
                            </a:solidFill>
                            <a:latin typeface="Cambria Math" panose="02040503050406030204" pitchFamily="18" charset="0"/>
                            <a:ea typeface="Cambria Math" panose="02040503050406030204" pitchFamily="18" charset="0"/>
                          </a:rPr>
                          <m:t>, </m:t>
                        </m:r>
                        <m:r>
                          <a:rPr lang="en-US" sz="1350" i="1">
                            <a:solidFill>
                              <a:schemeClr val="bg1"/>
                            </a:solidFill>
                            <a:latin typeface="Cambria Math" panose="02040503050406030204" pitchFamily="18" charset="0"/>
                            <a:ea typeface="Cambria Math" panose="02040503050406030204" pitchFamily="18" charset="0"/>
                          </a:rPr>
                          <m:t>𝑎</m:t>
                        </m:r>
                        <m:r>
                          <a:rPr lang="en-US" sz="1350" i="1">
                            <a:solidFill>
                              <a:schemeClr val="bg1"/>
                            </a:solidFill>
                            <a:latin typeface="Cambria Math" panose="02040503050406030204" pitchFamily="18" charset="0"/>
                            <a:ea typeface="Cambria Math" panose="02040503050406030204" pitchFamily="18" charset="0"/>
                          </a:rPr>
                          <m:t>→</m:t>
                        </m:r>
                        <m:r>
                          <a:rPr lang="en-US" sz="1350" i="1">
                            <a:solidFill>
                              <a:schemeClr val="bg1"/>
                            </a:solidFill>
                            <a:latin typeface="Cambria Math" panose="02040503050406030204" pitchFamily="18" charset="0"/>
                            <a:ea typeface="Cambria Math" panose="02040503050406030204" pitchFamily="18" charset="0"/>
                          </a:rPr>
                          <m:t>𝑎</m:t>
                        </m:r>
                      </m:oMath>
                    </m:oMathPara>
                  </a14:m>
                  <a:endParaRPr lang="en-US" sz="1350" dirty="0">
                    <a:solidFill>
                      <a:schemeClr val="bg1"/>
                    </a:solidFill>
                  </a:endParaRPr>
                </a:p>
                <a:p>
                  <a:pPr/>
                  <a14:m>
                    <m:oMathPara xmlns:m="http://schemas.openxmlformats.org/officeDocument/2006/math">
                      <m:oMathParaPr>
                        <m:jc m:val="centerGroup"/>
                      </m:oMathParaPr>
                      <m:oMath xmlns:m="http://schemas.openxmlformats.org/officeDocument/2006/math">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𝑝</m:t>
                            </m:r>
                          </m:e>
                          <m:sub>
                            <m:r>
                              <a:rPr lang="en-US" sz="1350" i="1">
                                <a:solidFill>
                                  <a:schemeClr val="bg1"/>
                                </a:solidFill>
                                <a:latin typeface="Cambria Math" panose="02040503050406030204" pitchFamily="18" charset="0"/>
                              </a:rPr>
                              <m:t>12</m:t>
                            </m:r>
                          </m:sub>
                        </m:sSub>
                        <m:r>
                          <a:rPr lang="en-US" sz="1350" i="1">
                            <a:solidFill>
                              <a:schemeClr val="bg1"/>
                            </a:solidFill>
                            <a:latin typeface="Cambria Math" panose="02040503050406030204" pitchFamily="18" charset="0"/>
                          </a:rPr>
                          <m:t>:</m:t>
                        </m:r>
                        <m:r>
                          <a:rPr lang="en-US" sz="1350" i="1">
                            <a:solidFill>
                              <a:schemeClr val="bg1"/>
                            </a:solidFill>
                            <a:latin typeface="Cambria Math" panose="02040503050406030204" pitchFamily="18" charset="0"/>
                          </a:rPr>
                          <m:t>𝑎</m:t>
                        </m:r>
                        <m:r>
                          <a:rPr lang="en-US" sz="1350" i="1">
                            <a:solidFill>
                              <a:schemeClr val="bg1"/>
                            </a:solidFill>
                            <a:latin typeface="Cambria Math" panose="02040503050406030204" pitchFamily="18" charset="0"/>
                            <a:ea typeface="Cambria Math" panose="02040503050406030204" pitchFamily="18" charset="0"/>
                          </a:rPr>
                          <m:t>↔</m:t>
                        </m:r>
                        <m:r>
                          <a:rPr lang="en-US" sz="1350" i="1">
                            <a:solidFill>
                              <a:schemeClr val="bg1"/>
                            </a:solidFill>
                            <a:latin typeface="Cambria Math" panose="02040503050406030204" pitchFamily="18" charset="0"/>
                            <a:ea typeface="Cambria Math" panose="02040503050406030204" pitchFamily="18" charset="0"/>
                          </a:rPr>
                          <m:t>𝑐</m:t>
                        </m:r>
                        <m:r>
                          <a:rPr lang="en-US" sz="1350" i="1">
                            <a:solidFill>
                              <a:schemeClr val="bg1"/>
                            </a:solidFill>
                            <a:latin typeface="Cambria Math" panose="02040503050406030204" pitchFamily="18" charset="0"/>
                            <a:ea typeface="Cambria Math" panose="02040503050406030204" pitchFamily="18" charset="0"/>
                          </a:rPr>
                          <m:t>, </m:t>
                        </m:r>
                        <m:r>
                          <a:rPr lang="en-US" sz="1350" i="1">
                            <a:solidFill>
                              <a:schemeClr val="bg1"/>
                            </a:solidFill>
                            <a:latin typeface="Cambria Math" panose="02040503050406030204" pitchFamily="18" charset="0"/>
                            <a:ea typeface="Cambria Math" panose="02040503050406030204" pitchFamily="18" charset="0"/>
                          </a:rPr>
                          <m:t>𝑏</m:t>
                        </m:r>
                        <m:r>
                          <a:rPr lang="en-US" sz="1350" i="1">
                            <a:solidFill>
                              <a:schemeClr val="bg1"/>
                            </a:solidFill>
                            <a:latin typeface="Cambria Math" panose="02040503050406030204" pitchFamily="18" charset="0"/>
                            <a:ea typeface="Cambria Math" panose="02040503050406030204" pitchFamily="18" charset="0"/>
                          </a:rPr>
                          <m:t>→</m:t>
                        </m:r>
                        <m:r>
                          <a:rPr lang="en-US" sz="1350" i="1">
                            <a:solidFill>
                              <a:schemeClr val="bg1"/>
                            </a:solidFill>
                            <a:latin typeface="Cambria Math" panose="02040503050406030204" pitchFamily="18" charset="0"/>
                            <a:ea typeface="Cambria Math" panose="02040503050406030204" pitchFamily="18" charset="0"/>
                          </a:rPr>
                          <m:t>𝑏</m:t>
                        </m:r>
                        <m:r>
                          <a:rPr lang="en-US" sz="1350" i="1">
                            <a:solidFill>
                              <a:schemeClr val="bg1"/>
                            </a:solidFill>
                            <a:latin typeface="Cambria Math" panose="02040503050406030204" pitchFamily="18" charset="0"/>
                            <a:ea typeface="Cambria Math" panose="02040503050406030204" pitchFamily="18" charset="0"/>
                          </a:rPr>
                          <m:t>, </m:t>
                        </m:r>
                        <m:r>
                          <a:rPr lang="en-US" sz="1350" i="1">
                            <a:solidFill>
                              <a:schemeClr val="bg1"/>
                            </a:solidFill>
                            <a:latin typeface="Cambria Math" panose="02040503050406030204" pitchFamily="18" charset="0"/>
                            <a:ea typeface="Cambria Math" panose="02040503050406030204" pitchFamily="18" charset="0"/>
                          </a:rPr>
                          <m:t>𝑐</m:t>
                        </m:r>
                        <m:r>
                          <a:rPr lang="en-US" sz="1350" i="1">
                            <a:solidFill>
                              <a:schemeClr val="bg1"/>
                            </a:solidFill>
                            <a:latin typeface="Cambria Math" panose="02040503050406030204" pitchFamily="18" charset="0"/>
                            <a:ea typeface="Cambria Math" panose="02040503050406030204" pitchFamily="18" charset="0"/>
                          </a:rPr>
                          <m:t>→</m:t>
                        </m:r>
                        <m:r>
                          <a:rPr lang="en-US" sz="1350" i="1">
                            <a:solidFill>
                              <a:schemeClr val="bg1"/>
                            </a:solidFill>
                            <a:latin typeface="Cambria Math" panose="02040503050406030204" pitchFamily="18" charset="0"/>
                            <a:ea typeface="Cambria Math" panose="02040503050406030204" pitchFamily="18" charset="0"/>
                          </a:rPr>
                          <m:t>𝑐</m:t>
                        </m:r>
                      </m:oMath>
                    </m:oMathPara>
                  </a14:m>
                  <a:endParaRPr lang="en-US" sz="1350" dirty="0">
                    <a:solidFill>
                      <a:schemeClr val="bg1"/>
                    </a:solidFill>
                  </a:endParaRPr>
                </a:p>
                <a:p>
                  <a:pPr/>
                  <a14:m>
                    <m:oMathPara xmlns:m="http://schemas.openxmlformats.org/officeDocument/2006/math">
                      <m:oMathParaPr>
                        <m:jc m:val="centerGroup"/>
                      </m:oMathParaPr>
                      <m:oMath xmlns:m="http://schemas.openxmlformats.org/officeDocument/2006/math">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𝑝</m:t>
                            </m:r>
                          </m:e>
                          <m:sub>
                            <m:r>
                              <a:rPr lang="en-US" sz="1350" i="1">
                                <a:solidFill>
                                  <a:schemeClr val="bg1"/>
                                </a:solidFill>
                                <a:latin typeface="Cambria Math" panose="02040503050406030204" pitchFamily="18" charset="0"/>
                              </a:rPr>
                              <m:t>13</m:t>
                            </m:r>
                          </m:sub>
                        </m:sSub>
                        <m:r>
                          <a:rPr lang="en-US" sz="1350" i="1">
                            <a:solidFill>
                              <a:schemeClr val="bg1"/>
                            </a:solidFill>
                            <a:latin typeface="Cambria Math" panose="02040503050406030204" pitchFamily="18" charset="0"/>
                          </a:rPr>
                          <m:t>:</m:t>
                        </m:r>
                        <m:r>
                          <a:rPr lang="en-US" sz="1350" i="1">
                            <a:solidFill>
                              <a:schemeClr val="bg1"/>
                            </a:solidFill>
                            <a:latin typeface="Cambria Math" panose="02040503050406030204" pitchFamily="18" charset="0"/>
                          </a:rPr>
                          <m:t>𝑎</m:t>
                        </m:r>
                        <m:r>
                          <a:rPr lang="en-US" sz="1350" i="1">
                            <a:solidFill>
                              <a:schemeClr val="bg1"/>
                            </a:solidFill>
                            <a:latin typeface="Cambria Math" panose="02040503050406030204" pitchFamily="18" charset="0"/>
                            <a:ea typeface="Cambria Math" panose="02040503050406030204" pitchFamily="18" charset="0"/>
                          </a:rPr>
                          <m:t>↔</m:t>
                        </m:r>
                        <m:r>
                          <a:rPr lang="en-US" sz="1350" i="1">
                            <a:solidFill>
                              <a:schemeClr val="bg1"/>
                            </a:solidFill>
                            <a:latin typeface="Cambria Math" panose="02040503050406030204" pitchFamily="18" charset="0"/>
                            <a:ea typeface="Cambria Math" panose="02040503050406030204" pitchFamily="18" charset="0"/>
                          </a:rPr>
                          <m:t>𝑎</m:t>
                        </m:r>
                        <m:r>
                          <a:rPr lang="en-US" sz="1350" i="1">
                            <a:solidFill>
                              <a:schemeClr val="bg1"/>
                            </a:solidFill>
                            <a:latin typeface="Cambria Math" panose="02040503050406030204" pitchFamily="18" charset="0"/>
                            <a:ea typeface="Cambria Math" panose="02040503050406030204" pitchFamily="18" charset="0"/>
                          </a:rPr>
                          <m:t>, </m:t>
                        </m:r>
                        <m:r>
                          <a:rPr lang="en-US" sz="1350" i="1">
                            <a:solidFill>
                              <a:schemeClr val="bg1"/>
                            </a:solidFill>
                            <a:latin typeface="Cambria Math" panose="02040503050406030204" pitchFamily="18" charset="0"/>
                            <a:ea typeface="Cambria Math" panose="02040503050406030204" pitchFamily="18" charset="0"/>
                          </a:rPr>
                          <m:t>𝑎</m:t>
                        </m:r>
                        <m:r>
                          <a:rPr lang="en-US" sz="1350" i="1">
                            <a:solidFill>
                              <a:schemeClr val="bg1"/>
                            </a:solidFill>
                            <a:latin typeface="Cambria Math" panose="02040503050406030204" pitchFamily="18" charset="0"/>
                            <a:ea typeface="Cambria Math" panose="02040503050406030204" pitchFamily="18" charset="0"/>
                          </a:rPr>
                          <m:t>↔</m:t>
                        </m:r>
                        <m:r>
                          <a:rPr lang="en-US" sz="1350" i="1">
                            <a:solidFill>
                              <a:schemeClr val="bg1"/>
                            </a:solidFill>
                            <a:latin typeface="Cambria Math" panose="02040503050406030204" pitchFamily="18" charset="0"/>
                            <a:ea typeface="Cambria Math" panose="02040503050406030204" pitchFamily="18" charset="0"/>
                          </a:rPr>
                          <m:t>𝑐</m:t>
                        </m:r>
                        <m:r>
                          <a:rPr lang="en-US" sz="1350" i="1">
                            <a:solidFill>
                              <a:schemeClr val="bg1"/>
                            </a:solidFill>
                            <a:latin typeface="Cambria Math" panose="02040503050406030204" pitchFamily="18" charset="0"/>
                            <a:ea typeface="Cambria Math" panose="02040503050406030204" pitchFamily="18" charset="0"/>
                          </a:rPr>
                          <m:t>, </m:t>
                        </m:r>
                        <m:r>
                          <a:rPr lang="en-US" sz="1350" i="1">
                            <a:solidFill>
                              <a:schemeClr val="bg1"/>
                            </a:solidFill>
                            <a:latin typeface="Cambria Math" panose="02040503050406030204" pitchFamily="18" charset="0"/>
                            <a:ea typeface="Cambria Math" panose="02040503050406030204" pitchFamily="18" charset="0"/>
                          </a:rPr>
                          <m:t>𝑒</m:t>
                        </m:r>
                        <m:r>
                          <a:rPr lang="en-US" sz="1350" i="1">
                            <a:solidFill>
                              <a:schemeClr val="bg1"/>
                            </a:solidFill>
                            <a:latin typeface="Cambria Math" panose="02040503050406030204" pitchFamily="18" charset="0"/>
                            <a:ea typeface="Cambria Math" panose="02040503050406030204" pitchFamily="18" charset="0"/>
                          </a:rPr>
                          <m:t>→</m:t>
                        </m:r>
                        <m:r>
                          <a:rPr lang="en-US" sz="1350" i="1">
                            <a:solidFill>
                              <a:schemeClr val="bg1"/>
                            </a:solidFill>
                            <a:latin typeface="Cambria Math" panose="02040503050406030204" pitchFamily="18" charset="0"/>
                            <a:ea typeface="Cambria Math" panose="02040503050406030204" pitchFamily="18" charset="0"/>
                          </a:rPr>
                          <m:t>𝑒</m:t>
                        </m:r>
                      </m:oMath>
                    </m:oMathPara>
                  </a14:m>
                  <a:endParaRPr lang="en-US" sz="1350" dirty="0">
                    <a:solidFill>
                      <a:schemeClr val="bg1"/>
                    </a:solidFill>
                  </a:endParaRPr>
                </a:p>
                <a:p>
                  <a:endParaRPr lang="en-US" sz="1350" dirty="0">
                    <a:solidFill>
                      <a:schemeClr val="bg1"/>
                    </a:solidFill>
                  </a:endParaRPr>
                </a:p>
                <a:p>
                  <a:pPr algn="ctr"/>
                  <a:r>
                    <a:rPr lang="en-US" sz="1350" dirty="0" err="1">
                      <a:solidFill>
                        <a:schemeClr val="bg1"/>
                      </a:solidFill>
                    </a:rPr>
                    <a:t>abc</a:t>
                  </a:r>
                  <a:endParaRPr lang="en-US" sz="1350" dirty="0">
                    <a:solidFill>
                      <a:schemeClr val="bg1"/>
                    </a:solidFill>
                  </a:endParaRPr>
                </a:p>
                <a:p>
                  <a:endParaRPr lang="en-US" sz="1350" dirty="0">
                    <a:solidFill>
                      <a:schemeClr val="bg1"/>
                    </a:solidFill>
                  </a:endParaRPr>
                </a:p>
              </p:txBody>
            </p:sp>
          </mc:Choice>
          <mc:Fallback xmlns="">
            <p:sp>
              <p:nvSpPr>
                <p:cNvPr id="18" name="ZoneTexte 17"/>
                <p:cNvSpPr txBox="1">
                  <a:spLocks noRot="1" noChangeAspect="1" noMove="1" noResize="1" noEditPoints="1" noAdjustHandles="1" noChangeArrowheads="1" noChangeShapeType="1" noTextEdit="1"/>
                </p:cNvSpPr>
                <p:nvPr/>
              </p:nvSpPr>
              <p:spPr>
                <a:xfrm>
                  <a:off x="511914" y="2242502"/>
                  <a:ext cx="2036567" cy="1338828"/>
                </a:xfrm>
                <a:prstGeom prst="rect">
                  <a:avLst/>
                </a:prstGeom>
                <a:blipFill>
                  <a:blip r:embed="rId5"/>
                  <a:stretch>
                    <a:fillRect/>
                  </a:stretch>
                </a:blipFill>
              </p:spPr>
              <p:txBody>
                <a:bodyPr/>
                <a:lstStyle/>
                <a:p>
                  <a:r>
                    <a:rPr lang="en-US">
                      <a:noFill/>
                    </a:rPr>
                    <a:t> </a:t>
                  </a:r>
                </a:p>
              </p:txBody>
            </p:sp>
          </mc:Fallback>
        </mc:AlternateContent>
        <p:sp>
          <p:nvSpPr>
            <p:cNvPr id="20" name="ZoneTexte 19"/>
            <p:cNvSpPr txBox="1"/>
            <p:nvPr/>
          </p:nvSpPr>
          <p:spPr>
            <a:xfrm>
              <a:off x="644953" y="5196668"/>
              <a:ext cx="312906" cy="369332"/>
            </a:xfrm>
            <a:prstGeom prst="rect">
              <a:avLst/>
            </a:prstGeom>
            <a:noFill/>
          </p:spPr>
          <p:txBody>
            <a:bodyPr wrap="none" rtlCol="0">
              <a:spAutoFit/>
            </a:bodyPr>
            <a:lstStyle/>
            <a:p>
              <a:r>
                <a:rPr lang="en-US" dirty="0"/>
                <a:t>2</a:t>
              </a:r>
              <a:endParaRPr lang="fr-FR" sz="1350" dirty="0"/>
            </a:p>
          </p:txBody>
        </p:sp>
        <p:sp>
          <p:nvSpPr>
            <p:cNvPr id="21" name="Rectangle à coins arrondis 20"/>
            <p:cNvSpPr/>
            <p:nvPr/>
          </p:nvSpPr>
          <p:spPr>
            <a:xfrm>
              <a:off x="495826" y="4016234"/>
              <a:ext cx="2071675" cy="11951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aseline="-25000" dirty="0">
                <a:sym typeface="Wingdings" pitchFamily="2" charset="2"/>
              </a:endParaRPr>
            </a:p>
          </p:txBody>
        </p:sp>
        <mc:AlternateContent xmlns:mc="http://schemas.openxmlformats.org/markup-compatibility/2006" xmlns:a14="http://schemas.microsoft.com/office/drawing/2010/main">
          <mc:Choice Requires="a14">
            <p:sp>
              <p:nvSpPr>
                <p:cNvPr id="22" name="ZoneTexte 21"/>
                <p:cNvSpPr txBox="1"/>
                <p:nvPr/>
              </p:nvSpPr>
              <p:spPr>
                <a:xfrm>
                  <a:off x="542134" y="4078853"/>
                  <a:ext cx="2036567" cy="11310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𝑝</m:t>
                            </m:r>
                          </m:e>
                          <m:sub>
                            <m:r>
                              <a:rPr lang="en-US" sz="1350" i="1">
                                <a:solidFill>
                                  <a:schemeClr val="bg1"/>
                                </a:solidFill>
                                <a:latin typeface="Cambria Math" panose="02040503050406030204" pitchFamily="18" charset="0"/>
                              </a:rPr>
                              <m:t>21</m:t>
                            </m:r>
                          </m:sub>
                        </m:sSub>
                        <m:r>
                          <a:rPr lang="en-US" sz="1350" i="1">
                            <a:solidFill>
                              <a:schemeClr val="bg1"/>
                            </a:solidFill>
                            <a:latin typeface="Cambria Math" panose="02040503050406030204" pitchFamily="18" charset="0"/>
                          </a:rPr>
                          <m:t>:</m:t>
                        </m:r>
                        <m:r>
                          <a:rPr lang="en-US" sz="1350" i="1">
                            <a:solidFill>
                              <a:schemeClr val="bg1"/>
                            </a:solidFill>
                            <a:latin typeface="Cambria Math" panose="02040503050406030204" pitchFamily="18" charset="0"/>
                          </a:rPr>
                          <m:t>𝑒</m:t>
                        </m:r>
                        <m:r>
                          <a:rPr lang="en-US" sz="1350" i="1">
                            <a:solidFill>
                              <a:schemeClr val="bg1"/>
                            </a:solidFill>
                            <a:latin typeface="Cambria Math" panose="02040503050406030204" pitchFamily="18" charset="0"/>
                          </a:rPr>
                          <m:t>→</m:t>
                        </m:r>
                        <m:r>
                          <a:rPr lang="en-US" sz="1350" i="1">
                            <a:solidFill>
                              <a:schemeClr val="bg1"/>
                            </a:solidFill>
                            <a:latin typeface="Cambria Math" panose="02040503050406030204" pitchFamily="18" charset="0"/>
                          </a:rPr>
                          <m:t>𝑏</m:t>
                        </m:r>
                        <m:r>
                          <a:rPr lang="en-US" sz="1350" i="1">
                            <a:solidFill>
                              <a:schemeClr val="bg1"/>
                            </a:solidFill>
                            <a:latin typeface="Cambria Math" panose="02040503050406030204" pitchFamily="18" charset="0"/>
                            <a:ea typeface="Cambria Math" panose="02040503050406030204" pitchFamily="18" charset="0"/>
                          </a:rPr>
                          <m:t>, </m:t>
                        </m:r>
                        <m:r>
                          <a:rPr lang="en-US" sz="1350" i="1">
                            <a:solidFill>
                              <a:schemeClr val="bg1"/>
                            </a:solidFill>
                            <a:latin typeface="Cambria Math" panose="02040503050406030204" pitchFamily="18" charset="0"/>
                            <a:ea typeface="Cambria Math" panose="02040503050406030204" pitchFamily="18" charset="0"/>
                          </a:rPr>
                          <m:t>𝑒</m:t>
                        </m:r>
                        <m:r>
                          <a:rPr lang="en-US" sz="1350" i="1">
                            <a:solidFill>
                              <a:schemeClr val="bg1"/>
                            </a:solidFill>
                            <a:latin typeface="Cambria Math" panose="02040503050406030204" pitchFamily="18" charset="0"/>
                            <a:ea typeface="Cambria Math" panose="02040503050406030204" pitchFamily="18" charset="0"/>
                          </a:rPr>
                          <m:t>→</m:t>
                        </m:r>
                        <m:r>
                          <a:rPr lang="en-US" sz="1350" i="1">
                            <a:solidFill>
                              <a:schemeClr val="bg1"/>
                            </a:solidFill>
                            <a:latin typeface="Cambria Math" panose="02040503050406030204" pitchFamily="18" charset="0"/>
                            <a:ea typeface="Cambria Math" panose="02040503050406030204" pitchFamily="18" charset="0"/>
                          </a:rPr>
                          <m:t>𝑒</m:t>
                        </m:r>
                        <m:r>
                          <a:rPr lang="en-US" sz="1350" i="1">
                            <a:solidFill>
                              <a:schemeClr val="bg1"/>
                            </a:solidFill>
                            <a:latin typeface="Cambria Math" panose="02040503050406030204" pitchFamily="18" charset="0"/>
                            <a:ea typeface="Cambria Math" panose="02040503050406030204" pitchFamily="18" charset="0"/>
                          </a:rPr>
                          <m:t>,</m:t>
                        </m:r>
                        <m:r>
                          <a:rPr lang="en-US" sz="1350" i="1">
                            <a:solidFill>
                              <a:schemeClr val="bg1"/>
                            </a:solidFill>
                            <a:latin typeface="Cambria Math" panose="02040503050406030204" pitchFamily="18" charset="0"/>
                            <a:ea typeface="Cambria Math" panose="02040503050406030204" pitchFamily="18" charset="0"/>
                          </a:rPr>
                          <m:t>𝑒</m:t>
                        </m:r>
                        <m:r>
                          <a:rPr lang="en-US" sz="1350" i="1">
                            <a:solidFill>
                              <a:schemeClr val="bg1"/>
                            </a:solidFill>
                            <a:latin typeface="Cambria Math" panose="02040503050406030204" pitchFamily="18" charset="0"/>
                            <a:ea typeface="Cambria Math" panose="02040503050406030204" pitchFamily="18" charset="0"/>
                          </a:rPr>
                          <m:t>→</m:t>
                        </m:r>
                        <m:r>
                          <a:rPr lang="en-US" sz="1350" i="1">
                            <a:solidFill>
                              <a:schemeClr val="bg1"/>
                            </a:solidFill>
                            <a:latin typeface="Cambria Math" panose="02040503050406030204" pitchFamily="18" charset="0"/>
                            <a:ea typeface="Cambria Math" panose="02040503050406030204" pitchFamily="18" charset="0"/>
                          </a:rPr>
                          <m:t>𝑒</m:t>
                        </m:r>
                      </m:oMath>
                    </m:oMathPara>
                  </a14:m>
                  <a:endParaRPr lang="en-US" sz="1350" dirty="0">
                    <a:solidFill>
                      <a:schemeClr val="bg1"/>
                    </a:solidFill>
                  </a:endParaRPr>
                </a:p>
                <a:p>
                  <a:pPr/>
                  <a14:m>
                    <m:oMathPara xmlns:m="http://schemas.openxmlformats.org/officeDocument/2006/math">
                      <m:oMathParaPr>
                        <m:jc m:val="centerGroup"/>
                      </m:oMathParaPr>
                      <m:oMath xmlns:m="http://schemas.openxmlformats.org/officeDocument/2006/math">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𝑝</m:t>
                            </m:r>
                          </m:e>
                          <m:sub>
                            <m:r>
                              <a:rPr lang="en-US" sz="1350" i="1">
                                <a:solidFill>
                                  <a:schemeClr val="bg1"/>
                                </a:solidFill>
                                <a:latin typeface="Cambria Math" panose="02040503050406030204" pitchFamily="18" charset="0"/>
                              </a:rPr>
                              <m:t>22</m:t>
                            </m:r>
                          </m:sub>
                        </m:sSub>
                        <m:r>
                          <a:rPr lang="en-US" sz="1350" i="1">
                            <a:solidFill>
                              <a:schemeClr val="bg1"/>
                            </a:solidFill>
                            <a:latin typeface="Cambria Math" panose="02040503050406030204" pitchFamily="18" charset="0"/>
                          </a:rPr>
                          <m:t>:</m:t>
                        </m:r>
                        <m:r>
                          <a:rPr lang="en-US" sz="1350" i="1">
                            <a:solidFill>
                              <a:schemeClr val="bg1"/>
                            </a:solidFill>
                            <a:latin typeface="Cambria Math" panose="02040503050406030204" pitchFamily="18" charset="0"/>
                          </a:rPr>
                          <m:t>𝑒</m:t>
                        </m:r>
                        <m:r>
                          <a:rPr lang="en-US" sz="1350" i="1">
                            <a:solidFill>
                              <a:schemeClr val="bg1"/>
                            </a:solidFill>
                            <a:latin typeface="Cambria Math" panose="02040503050406030204" pitchFamily="18" charset="0"/>
                            <a:ea typeface="Cambria Math" panose="02040503050406030204" pitchFamily="18" charset="0"/>
                          </a:rPr>
                          <m:t>↔</m:t>
                        </m:r>
                        <m:r>
                          <a:rPr lang="en-US" sz="1350" i="1">
                            <a:solidFill>
                              <a:schemeClr val="bg1"/>
                            </a:solidFill>
                            <a:latin typeface="Cambria Math" panose="02040503050406030204" pitchFamily="18" charset="0"/>
                            <a:ea typeface="Cambria Math" panose="02040503050406030204" pitchFamily="18" charset="0"/>
                          </a:rPr>
                          <m:t>𝑏</m:t>
                        </m:r>
                        <m:r>
                          <a:rPr lang="en-US" sz="1350" i="1">
                            <a:solidFill>
                              <a:schemeClr val="bg1"/>
                            </a:solidFill>
                            <a:latin typeface="Cambria Math" panose="02040503050406030204" pitchFamily="18" charset="0"/>
                            <a:ea typeface="Cambria Math" panose="02040503050406030204" pitchFamily="18" charset="0"/>
                          </a:rPr>
                          <m:t>, </m:t>
                        </m:r>
                        <m:r>
                          <a:rPr lang="en-US" sz="1350" i="1">
                            <a:solidFill>
                              <a:schemeClr val="bg1"/>
                            </a:solidFill>
                            <a:latin typeface="Cambria Math" panose="02040503050406030204" pitchFamily="18" charset="0"/>
                            <a:ea typeface="Cambria Math" panose="02040503050406030204" pitchFamily="18" charset="0"/>
                          </a:rPr>
                          <m:t>𝑏</m:t>
                        </m:r>
                        <m:r>
                          <a:rPr lang="en-US" sz="1350" i="1">
                            <a:solidFill>
                              <a:schemeClr val="bg1"/>
                            </a:solidFill>
                            <a:latin typeface="Cambria Math" panose="02040503050406030204" pitchFamily="18" charset="0"/>
                            <a:ea typeface="Cambria Math" panose="02040503050406030204" pitchFamily="18" charset="0"/>
                          </a:rPr>
                          <m:t>→</m:t>
                        </m:r>
                        <m:r>
                          <a:rPr lang="en-US" sz="1350" i="1">
                            <a:solidFill>
                              <a:schemeClr val="bg1"/>
                            </a:solidFill>
                            <a:latin typeface="Cambria Math" panose="02040503050406030204" pitchFamily="18" charset="0"/>
                            <a:ea typeface="Cambria Math" panose="02040503050406030204" pitchFamily="18" charset="0"/>
                          </a:rPr>
                          <m:t>𝑒</m:t>
                        </m:r>
                        <m:r>
                          <a:rPr lang="en-US" sz="1350" i="1">
                            <a:solidFill>
                              <a:schemeClr val="bg1"/>
                            </a:solidFill>
                            <a:latin typeface="Cambria Math" panose="02040503050406030204" pitchFamily="18" charset="0"/>
                            <a:ea typeface="Cambria Math" panose="02040503050406030204" pitchFamily="18" charset="0"/>
                          </a:rPr>
                          <m:t>, </m:t>
                        </m:r>
                        <m:r>
                          <a:rPr lang="en-US" sz="1350" i="1">
                            <a:solidFill>
                              <a:schemeClr val="bg1"/>
                            </a:solidFill>
                            <a:latin typeface="Cambria Math" panose="02040503050406030204" pitchFamily="18" charset="0"/>
                            <a:ea typeface="Cambria Math" panose="02040503050406030204" pitchFamily="18" charset="0"/>
                          </a:rPr>
                          <m:t>𝑒</m:t>
                        </m:r>
                        <m:r>
                          <a:rPr lang="en-US" sz="1350" i="1">
                            <a:solidFill>
                              <a:schemeClr val="bg1"/>
                            </a:solidFill>
                            <a:latin typeface="Cambria Math" panose="02040503050406030204" pitchFamily="18" charset="0"/>
                            <a:ea typeface="Cambria Math" panose="02040503050406030204" pitchFamily="18" charset="0"/>
                          </a:rPr>
                          <m:t>→</m:t>
                        </m:r>
                        <m:r>
                          <a:rPr lang="en-US" sz="1350" i="1">
                            <a:solidFill>
                              <a:schemeClr val="bg1"/>
                            </a:solidFill>
                            <a:latin typeface="Cambria Math" panose="02040503050406030204" pitchFamily="18" charset="0"/>
                            <a:ea typeface="Cambria Math" panose="02040503050406030204" pitchFamily="18" charset="0"/>
                          </a:rPr>
                          <m:t>𝑒</m:t>
                        </m:r>
                      </m:oMath>
                    </m:oMathPara>
                  </a14:m>
                  <a:endParaRPr lang="en-US" sz="1350" dirty="0">
                    <a:solidFill>
                      <a:schemeClr val="bg1"/>
                    </a:solidFill>
                  </a:endParaRPr>
                </a:p>
                <a:p>
                  <a:endParaRPr lang="en-US" sz="1350" dirty="0">
                    <a:solidFill>
                      <a:schemeClr val="bg1"/>
                    </a:solidFill>
                  </a:endParaRPr>
                </a:p>
                <a:p>
                  <a:pPr algn="ctr"/>
                  <a:r>
                    <a:rPr lang="en-US" sz="1350" dirty="0" err="1">
                      <a:solidFill>
                        <a:schemeClr val="bg1"/>
                      </a:solidFill>
                    </a:rPr>
                    <a:t>eee</a:t>
                  </a:r>
                  <a:endParaRPr lang="en-US" sz="1350" dirty="0">
                    <a:solidFill>
                      <a:schemeClr val="bg1"/>
                    </a:solidFill>
                  </a:endParaRPr>
                </a:p>
                <a:p>
                  <a:endParaRPr lang="en-US" sz="1350" dirty="0">
                    <a:solidFill>
                      <a:schemeClr val="bg1"/>
                    </a:solidFill>
                  </a:endParaRPr>
                </a:p>
              </p:txBody>
            </p:sp>
          </mc:Choice>
          <mc:Fallback xmlns="">
            <p:sp>
              <p:nvSpPr>
                <p:cNvPr id="22" name="ZoneTexte 21"/>
                <p:cNvSpPr txBox="1">
                  <a:spLocks noRot="1" noChangeAspect="1" noMove="1" noResize="1" noEditPoints="1" noAdjustHandles="1" noChangeArrowheads="1" noChangeShapeType="1" noTextEdit="1"/>
                </p:cNvSpPr>
                <p:nvPr/>
              </p:nvSpPr>
              <p:spPr>
                <a:xfrm>
                  <a:off x="542134" y="4078853"/>
                  <a:ext cx="2036567" cy="1131079"/>
                </a:xfrm>
                <a:prstGeom prst="rect">
                  <a:avLst/>
                </a:prstGeom>
                <a:blipFill>
                  <a:blip r:embed="rId6"/>
                  <a:stretch>
                    <a:fillRect/>
                  </a:stretch>
                </a:blipFill>
              </p:spPr>
              <p:txBody>
                <a:bodyPr/>
                <a:lstStyle/>
                <a:p>
                  <a:r>
                    <a:rPr lang="en-US">
                      <a:noFill/>
                    </a:rPr>
                    <a:t> </a:t>
                  </a:r>
                </a:p>
              </p:txBody>
            </p:sp>
          </mc:Fallback>
        </mc:AlternateContent>
        <p:sp>
          <p:nvSpPr>
            <p:cNvPr id="23" name="ZoneTexte 22"/>
            <p:cNvSpPr txBox="1"/>
            <p:nvPr/>
          </p:nvSpPr>
          <p:spPr>
            <a:xfrm>
              <a:off x="3241265" y="4289446"/>
              <a:ext cx="311304" cy="369332"/>
            </a:xfrm>
            <a:prstGeom prst="rect">
              <a:avLst/>
            </a:prstGeom>
            <a:noFill/>
          </p:spPr>
          <p:txBody>
            <a:bodyPr wrap="none" rtlCol="0">
              <a:spAutoFit/>
            </a:bodyPr>
            <a:lstStyle/>
            <a:p>
              <a:r>
                <a:rPr lang="en-US" dirty="0"/>
                <a:t>3</a:t>
              </a:r>
              <a:endParaRPr lang="fr-FR" sz="1350" dirty="0"/>
            </a:p>
          </p:txBody>
        </p:sp>
        <p:sp>
          <p:nvSpPr>
            <p:cNvPr id="24" name="Rectangle à coins arrondis 23"/>
            <p:cNvSpPr/>
            <p:nvPr/>
          </p:nvSpPr>
          <p:spPr>
            <a:xfrm>
              <a:off x="3092137" y="3109011"/>
              <a:ext cx="2071675" cy="11951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aseline="-25000" dirty="0">
                <a:sym typeface="Wingdings" pitchFamily="2" charset="2"/>
              </a:endParaRPr>
            </a:p>
          </p:txBody>
        </p:sp>
        <mc:AlternateContent xmlns:mc="http://schemas.openxmlformats.org/markup-compatibility/2006" xmlns:a14="http://schemas.microsoft.com/office/drawing/2010/main">
          <mc:Choice Requires="a14">
            <p:sp>
              <p:nvSpPr>
                <p:cNvPr id="25" name="ZoneTexte 24"/>
                <p:cNvSpPr txBox="1"/>
                <p:nvPr/>
              </p:nvSpPr>
              <p:spPr>
                <a:xfrm>
                  <a:off x="3138445" y="3171630"/>
                  <a:ext cx="2036567" cy="13388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𝑝</m:t>
                            </m:r>
                          </m:e>
                          <m:sub>
                            <m:r>
                              <a:rPr lang="en-US" sz="1350" i="1">
                                <a:solidFill>
                                  <a:schemeClr val="bg1"/>
                                </a:solidFill>
                                <a:latin typeface="Cambria Math" panose="02040503050406030204" pitchFamily="18" charset="0"/>
                              </a:rPr>
                              <m:t>31</m:t>
                            </m:r>
                          </m:sub>
                        </m:sSub>
                        <m:r>
                          <a:rPr lang="en-US" sz="1350" i="1">
                            <a:solidFill>
                              <a:schemeClr val="bg1"/>
                            </a:solidFill>
                            <a:latin typeface="Cambria Math" panose="02040503050406030204" pitchFamily="18" charset="0"/>
                          </a:rPr>
                          <m:t>:</m:t>
                        </m:r>
                        <m:r>
                          <a:rPr lang="en-US" sz="1350" i="1">
                            <a:solidFill>
                              <a:schemeClr val="bg1"/>
                            </a:solidFill>
                            <a:latin typeface="Cambria Math" panose="02040503050406030204" pitchFamily="18" charset="0"/>
                          </a:rPr>
                          <m:t>𝑎</m:t>
                        </m:r>
                        <m:r>
                          <a:rPr lang="en-US" sz="1350" i="1">
                            <a:solidFill>
                              <a:schemeClr val="bg1"/>
                            </a:solidFill>
                            <a:latin typeface="Cambria Math" panose="02040503050406030204" pitchFamily="18" charset="0"/>
                            <a:ea typeface="Cambria Math" panose="02040503050406030204" pitchFamily="18" charset="0"/>
                          </a:rPr>
                          <m:t>↔</m:t>
                        </m:r>
                        <m:r>
                          <a:rPr lang="en-US" sz="1350" i="1">
                            <a:solidFill>
                              <a:schemeClr val="bg1"/>
                            </a:solidFill>
                            <a:latin typeface="Cambria Math" panose="02040503050406030204" pitchFamily="18" charset="0"/>
                            <a:ea typeface="Cambria Math" panose="02040503050406030204" pitchFamily="18" charset="0"/>
                          </a:rPr>
                          <m:t>𝑒</m:t>
                        </m:r>
                        <m:r>
                          <a:rPr lang="en-US" sz="1350" i="1">
                            <a:solidFill>
                              <a:schemeClr val="bg1"/>
                            </a:solidFill>
                            <a:latin typeface="Cambria Math" panose="02040503050406030204" pitchFamily="18" charset="0"/>
                            <a:ea typeface="Cambria Math" panose="02040503050406030204" pitchFamily="18" charset="0"/>
                          </a:rPr>
                          <m:t>, </m:t>
                        </m:r>
                        <m:r>
                          <a:rPr lang="en-US" sz="1350" i="1">
                            <a:solidFill>
                              <a:schemeClr val="bg1"/>
                            </a:solidFill>
                            <a:latin typeface="Cambria Math" panose="02040503050406030204" pitchFamily="18" charset="0"/>
                            <a:ea typeface="Cambria Math" panose="02040503050406030204" pitchFamily="18" charset="0"/>
                          </a:rPr>
                          <m:t>𝑐</m:t>
                        </m:r>
                        <m:r>
                          <a:rPr lang="en-US" sz="1350" i="1">
                            <a:solidFill>
                              <a:schemeClr val="bg1"/>
                            </a:solidFill>
                            <a:latin typeface="Cambria Math" panose="02040503050406030204" pitchFamily="18" charset="0"/>
                            <a:ea typeface="Cambria Math" panose="02040503050406030204" pitchFamily="18" charset="0"/>
                          </a:rPr>
                          <m:t>→</m:t>
                        </m:r>
                        <m:r>
                          <a:rPr lang="en-US" sz="1350" i="1">
                            <a:solidFill>
                              <a:schemeClr val="bg1"/>
                            </a:solidFill>
                            <a:latin typeface="Cambria Math" panose="02040503050406030204" pitchFamily="18" charset="0"/>
                            <a:ea typeface="Cambria Math" panose="02040503050406030204" pitchFamily="18" charset="0"/>
                          </a:rPr>
                          <m:t>𝑏</m:t>
                        </m:r>
                        <m:r>
                          <a:rPr lang="en-US" sz="1350" i="1">
                            <a:solidFill>
                              <a:schemeClr val="bg1"/>
                            </a:solidFill>
                            <a:latin typeface="Cambria Math" panose="02040503050406030204" pitchFamily="18" charset="0"/>
                            <a:ea typeface="Cambria Math" panose="02040503050406030204" pitchFamily="18" charset="0"/>
                          </a:rPr>
                          <m:t>, </m:t>
                        </m:r>
                        <m:r>
                          <a:rPr lang="en-US" sz="1350" i="1">
                            <a:solidFill>
                              <a:schemeClr val="bg1"/>
                            </a:solidFill>
                            <a:latin typeface="Cambria Math" panose="02040503050406030204" pitchFamily="18" charset="0"/>
                            <a:ea typeface="Cambria Math" panose="02040503050406030204" pitchFamily="18" charset="0"/>
                          </a:rPr>
                          <m:t>𝑒</m:t>
                        </m:r>
                        <m:r>
                          <a:rPr lang="en-US" sz="1350" i="1">
                            <a:solidFill>
                              <a:schemeClr val="bg1"/>
                            </a:solidFill>
                            <a:latin typeface="Cambria Math" panose="02040503050406030204" pitchFamily="18" charset="0"/>
                            <a:ea typeface="Cambria Math" panose="02040503050406030204" pitchFamily="18" charset="0"/>
                          </a:rPr>
                          <m:t>→</m:t>
                        </m:r>
                        <m:r>
                          <a:rPr lang="en-US" sz="1350" i="1">
                            <a:solidFill>
                              <a:schemeClr val="bg1"/>
                            </a:solidFill>
                            <a:latin typeface="Cambria Math" panose="02040503050406030204" pitchFamily="18" charset="0"/>
                            <a:ea typeface="Cambria Math" panose="02040503050406030204" pitchFamily="18" charset="0"/>
                          </a:rPr>
                          <m:t>𝑒</m:t>
                        </m:r>
                      </m:oMath>
                    </m:oMathPara>
                  </a14:m>
                  <a:endParaRPr lang="en-US" sz="1350" dirty="0">
                    <a:solidFill>
                      <a:schemeClr val="bg1"/>
                    </a:solidFill>
                  </a:endParaRPr>
                </a:p>
                <a:p>
                  <a:pPr/>
                  <a14:m>
                    <m:oMathPara xmlns:m="http://schemas.openxmlformats.org/officeDocument/2006/math">
                      <m:oMathParaPr>
                        <m:jc m:val="centerGroup"/>
                      </m:oMathParaPr>
                      <m:oMath xmlns:m="http://schemas.openxmlformats.org/officeDocument/2006/math">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𝑝</m:t>
                            </m:r>
                          </m:e>
                          <m:sub>
                            <m:r>
                              <a:rPr lang="en-US" sz="1350" i="1">
                                <a:solidFill>
                                  <a:schemeClr val="bg1"/>
                                </a:solidFill>
                                <a:latin typeface="Cambria Math" panose="02040503050406030204" pitchFamily="18" charset="0"/>
                              </a:rPr>
                              <m:t>32</m:t>
                            </m:r>
                          </m:sub>
                        </m:sSub>
                        <m:r>
                          <a:rPr lang="en-US" sz="1350" i="1">
                            <a:solidFill>
                              <a:schemeClr val="bg1"/>
                            </a:solidFill>
                            <a:latin typeface="Cambria Math" panose="02040503050406030204" pitchFamily="18" charset="0"/>
                          </a:rPr>
                          <m:t>:</m:t>
                        </m:r>
                        <m:r>
                          <a:rPr lang="en-US" sz="1350" i="1">
                            <a:solidFill>
                              <a:schemeClr val="bg1"/>
                            </a:solidFill>
                            <a:latin typeface="Cambria Math" panose="02040503050406030204" pitchFamily="18" charset="0"/>
                          </a:rPr>
                          <m:t>𝑎</m:t>
                        </m:r>
                        <m:r>
                          <a:rPr lang="en-US" sz="1350" i="1">
                            <a:solidFill>
                              <a:schemeClr val="bg1"/>
                            </a:solidFill>
                            <a:latin typeface="Cambria Math" panose="02040503050406030204" pitchFamily="18" charset="0"/>
                            <a:ea typeface="Cambria Math" panose="02040503050406030204" pitchFamily="18" charset="0"/>
                          </a:rPr>
                          <m:t>↔</m:t>
                        </m:r>
                        <m:r>
                          <a:rPr lang="en-US" sz="1350" i="1">
                            <a:solidFill>
                              <a:schemeClr val="bg1"/>
                            </a:solidFill>
                            <a:latin typeface="Cambria Math" panose="02040503050406030204" pitchFamily="18" charset="0"/>
                            <a:ea typeface="Cambria Math" panose="02040503050406030204" pitchFamily="18" charset="0"/>
                          </a:rPr>
                          <m:t>𝑒</m:t>
                        </m:r>
                        <m:r>
                          <a:rPr lang="en-US" sz="1350" i="1">
                            <a:solidFill>
                              <a:schemeClr val="bg1"/>
                            </a:solidFill>
                            <a:latin typeface="Cambria Math" panose="02040503050406030204" pitchFamily="18" charset="0"/>
                            <a:ea typeface="Cambria Math" panose="02040503050406030204" pitchFamily="18" charset="0"/>
                          </a:rPr>
                          <m:t>, </m:t>
                        </m:r>
                        <m:r>
                          <a:rPr lang="en-US" sz="1350" i="1">
                            <a:solidFill>
                              <a:schemeClr val="bg1"/>
                            </a:solidFill>
                            <a:latin typeface="Cambria Math" panose="02040503050406030204" pitchFamily="18" charset="0"/>
                            <a:ea typeface="Cambria Math" panose="02040503050406030204" pitchFamily="18" charset="0"/>
                          </a:rPr>
                          <m:t>𝑒</m:t>
                        </m:r>
                        <m:r>
                          <a:rPr lang="en-US" sz="1350" i="1">
                            <a:solidFill>
                              <a:schemeClr val="bg1"/>
                            </a:solidFill>
                            <a:latin typeface="Cambria Math" panose="02040503050406030204" pitchFamily="18" charset="0"/>
                            <a:ea typeface="Cambria Math" panose="02040503050406030204" pitchFamily="18" charset="0"/>
                          </a:rPr>
                          <m:t>→</m:t>
                        </m:r>
                        <m:r>
                          <a:rPr lang="en-US" sz="1350" i="1">
                            <a:solidFill>
                              <a:schemeClr val="bg1"/>
                            </a:solidFill>
                            <a:latin typeface="Cambria Math" panose="02040503050406030204" pitchFamily="18" charset="0"/>
                            <a:ea typeface="Cambria Math" panose="02040503050406030204" pitchFamily="18" charset="0"/>
                          </a:rPr>
                          <m:t>𝑎</m:t>
                        </m:r>
                        <m:r>
                          <a:rPr lang="en-US" sz="1350" i="1">
                            <a:solidFill>
                              <a:schemeClr val="bg1"/>
                            </a:solidFill>
                            <a:latin typeface="Cambria Math" panose="02040503050406030204" pitchFamily="18" charset="0"/>
                            <a:ea typeface="Cambria Math" panose="02040503050406030204" pitchFamily="18" charset="0"/>
                          </a:rPr>
                          <m:t>, </m:t>
                        </m:r>
                        <m:r>
                          <a:rPr lang="en-US" sz="1350" i="1">
                            <a:solidFill>
                              <a:schemeClr val="bg1"/>
                            </a:solidFill>
                            <a:latin typeface="Cambria Math" panose="02040503050406030204" pitchFamily="18" charset="0"/>
                            <a:ea typeface="Cambria Math" panose="02040503050406030204" pitchFamily="18" charset="0"/>
                          </a:rPr>
                          <m:t>𝑒</m:t>
                        </m:r>
                        <m:r>
                          <a:rPr lang="en-US" sz="1350" i="1">
                            <a:solidFill>
                              <a:schemeClr val="bg1"/>
                            </a:solidFill>
                            <a:latin typeface="Cambria Math" panose="02040503050406030204" pitchFamily="18" charset="0"/>
                            <a:ea typeface="Cambria Math" panose="02040503050406030204" pitchFamily="18" charset="0"/>
                          </a:rPr>
                          <m:t>→</m:t>
                        </m:r>
                        <m:r>
                          <a:rPr lang="en-US" sz="1350" i="1">
                            <a:solidFill>
                              <a:schemeClr val="bg1"/>
                            </a:solidFill>
                            <a:latin typeface="Cambria Math" panose="02040503050406030204" pitchFamily="18" charset="0"/>
                            <a:ea typeface="Cambria Math" panose="02040503050406030204" pitchFamily="18" charset="0"/>
                          </a:rPr>
                          <m:t>𝑒</m:t>
                        </m:r>
                      </m:oMath>
                    </m:oMathPara>
                  </a14:m>
                  <a:endParaRPr lang="en-US" sz="1350" dirty="0">
                    <a:solidFill>
                      <a:schemeClr val="bg1"/>
                    </a:solidFill>
                  </a:endParaRPr>
                </a:p>
                <a:p>
                  <a:pPr/>
                  <a14:m>
                    <m:oMathPara xmlns:m="http://schemas.openxmlformats.org/officeDocument/2006/math">
                      <m:oMathParaPr>
                        <m:jc m:val="centerGroup"/>
                      </m:oMathParaPr>
                      <m:oMath xmlns:m="http://schemas.openxmlformats.org/officeDocument/2006/math">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𝑝</m:t>
                            </m:r>
                          </m:e>
                          <m:sub>
                            <m:r>
                              <a:rPr lang="en-US" sz="1350" i="1">
                                <a:solidFill>
                                  <a:schemeClr val="bg1"/>
                                </a:solidFill>
                                <a:latin typeface="Cambria Math" panose="02040503050406030204" pitchFamily="18" charset="0"/>
                              </a:rPr>
                              <m:t>33</m:t>
                            </m:r>
                          </m:sub>
                        </m:sSub>
                        <m:r>
                          <a:rPr lang="en-US" sz="1350" i="1">
                            <a:solidFill>
                              <a:schemeClr val="bg1"/>
                            </a:solidFill>
                            <a:latin typeface="Cambria Math" panose="02040503050406030204" pitchFamily="18" charset="0"/>
                          </a:rPr>
                          <m:t>:</m:t>
                        </m:r>
                        <m:r>
                          <a:rPr lang="en-US" sz="1350" i="1">
                            <a:solidFill>
                              <a:schemeClr val="bg1"/>
                            </a:solidFill>
                            <a:latin typeface="Cambria Math" panose="02040503050406030204" pitchFamily="18" charset="0"/>
                          </a:rPr>
                          <m:t>𝑎</m:t>
                        </m:r>
                        <m:r>
                          <a:rPr lang="en-US" sz="1350" i="1">
                            <a:solidFill>
                              <a:schemeClr val="bg1"/>
                            </a:solidFill>
                            <a:latin typeface="Cambria Math" panose="02040503050406030204" pitchFamily="18" charset="0"/>
                          </a:rPr>
                          <m:t>→</m:t>
                        </m:r>
                        <m:r>
                          <a:rPr lang="en-US" sz="1350" i="1">
                            <a:solidFill>
                              <a:schemeClr val="bg1"/>
                            </a:solidFill>
                            <a:latin typeface="Cambria Math" panose="02040503050406030204" pitchFamily="18" charset="0"/>
                          </a:rPr>
                          <m:t>𝑒</m:t>
                        </m:r>
                        <m:r>
                          <a:rPr lang="en-US" sz="1350" i="1">
                            <a:solidFill>
                              <a:schemeClr val="bg1"/>
                            </a:solidFill>
                            <a:latin typeface="Cambria Math" panose="02040503050406030204" pitchFamily="18" charset="0"/>
                            <a:ea typeface="Cambria Math" panose="02040503050406030204" pitchFamily="18" charset="0"/>
                          </a:rPr>
                          <m:t>, </m:t>
                        </m:r>
                        <m:r>
                          <a:rPr lang="en-US" sz="1350" i="1">
                            <a:solidFill>
                              <a:schemeClr val="bg1"/>
                            </a:solidFill>
                            <a:latin typeface="Cambria Math" panose="02040503050406030204" pitchFamily="18" charset="0"/>
                            <a:ea typeface="Cambria Math" panose="02040503050406030204" pitchFamily="18" charset="0"/>
                          </a:rPr>
                          <m:t>𝑐</m:t>
                        </m:r>
                        <m:r>
                          <a:rPr lang="en-US" sz="1350" i="1">
                            <a:solidFill>
                              <a:schemeClr val="bg1"/>
                            </a:solidFill>
                            <a:latin typeface="Cambria Math" panose="02040503050406030204" pitchFamily="18" charset="0"/>
                            <a:ea typeface="Cambria Math" panose="02040503050406030204" pitchFamily="18" charset="0"/>
                          </a:rPr>
                          <m:t>→</m:t>
                        </m:r>
                        <m:r>
                          <a:rPr lang="en-US" sz="1350" i="1">
                            <a:solidFill>
                              <a:schemeClr val="bg1"/>
                            </a:solidFill>
                            <a:latin typeface="Cambria Math" panose="02040503050406030204" pitchFamily="18" charset="0"/>
                            <a:ea typeface="Cambria Math" panose="02040503050406030204" pitchFamily="18" charset="0"/>
                          </a:rPr>
                          <m:t>𝑒</m:t>
                        </m:r>
                        <m:r>
                          <a:rPr lang="en-US" sz="1350" i="1">
                            <a:solidFill>
                              <a:schemeClr val="bg1"/>
                            </a:solidFill>
                            <a:latin typeface="Cambria Math" panose="02040503050406030204" pitchFamily="18" charset="0"/>
                            <a:ea typeface="Cambria Math" panose="02040503050406030204" pitchFamily="18" charset="0"/>
                          </a:rPr>
                          <m:t>, </m:t>
                        </m:r>
                        <m:r>
                          <a:rPr lang="en-US" sz="1350" i="1">
                            <a:solidFill>
                              <a:schemeClr val="bg1"/>
                            </a:solidFill>
                            <a:latin typeface="Cambria Math" panose="02040503050406030204" pitchFamily="18" charset="0"/>
                            <a:ea typeface="Cambria Math" panose="02040503050406030204" pitchFamily="18" charset="0"/>
                          </a:rPr>
                          <m:t>𝑒</m:t>
                        </m:r>
                        <m:r>
                          <a:rPr lang="en-US" sz="1350" i="1">
                            <a:solidFill>
                              <a:schemeClr val="bg1"/>
                            </a:solidFill>
                            <a:latin typeface="Cambria Math" panose="02040503050406030204" pitchFamily="18" charset="0"/>
                            <a:ea typeface="Cambria Math" panose="02040503050406030204" pitchFamily="18" charset="0"/>
                          </a:rPr>
                          <m:t>→</m:t>
                        </m:r>
                        <m:r>
                          <a:rPr lang="en-US" sz="1350" i="1">
                            <a:solidFill>
                              <a:schemeClr val="bg1"/>
                            </a:solidFill>
                            <a:latin typeface="Cambria Math" panose="02040503050406030204" pitchFamily="18" charset="0"/>
                            <a:ea typeface="Cambria Math" panose="02040503050406030204" pitchFamily="18" charset="0"/>
                          </a:rPr>
                          <m:t>𝑒</m:t>
                        </m:r>
                      </m:oMath>
                    </m:oMathPara>
                  </a14:m>
                  <a:endParaRPr lang="en-US" sz="1350" dirty="0">
                    <a:solidFill>
                      <a:schemeClr val="bg1"/>
                    </a:solidFill>
                  </a:endParaRPr>
                </a:p>
                <a:p>
                  <a:endParaRPr lang="en-US" sz="1350" dirty="0">
                    <a:solidFill>
                      <a:schemeClr val="bg1"/>
                    </a:solidFill>
                  </a:endParaRPr>
                </a:p>
                <a:p>
                  <a:pPr algn="ctr"/>
                  <a:r>
                    <a:rPr lang="en-US" sz="1350" dirty="0" err="1">
                      <a:solidFill>
                        <a:schemeClr val="bg1"/>
                      </a:solidFill>
                    </a:rPr>
                    <a:t>eee</a:t>
                  </a:r>
                  <a:endParaRPr lang="en-US" sz="1350" dirty="0">
                    <a:solidFill>
                      <a:schemeClr val="bg1"/>
                    </a:solidFill>
                  </a:endParaRPr>
                </a:p>
                <a:p>
                  <a:endParaRPr lang="en-US" sz="1350" dirty="0">
                    <a:solidFill>
                      <a:schemeClr val="bg1"/>
                    </a:solidFill>
                  </a:endParaRPr>
                </a:p>
              </p:txBody>
            </p:sp>
          </mc:Choice>
          <mc:Fallback xmlns="">
            <p:sp>
              <p:nvSpPr>
                <p:cNvPr id="25" name="ZoneTexte 24"/>
                <p:cNvSpPr txBox="1">
                  <a:spLocks noRot="1" noChangeAspect="1" noMove="1" noResize="1" noEditPoints="1" noAdjustHandles="1" noChangeArrowheads="1" noChangeShapeType="1" noTextEdit="1"/>
                </p:cNvSpPr>
                <p:nvPr/>
              </p:nvSpPr>
              <p:spPr>
                <a:xfrm>
                  <a:off x="3138445" y="3171630"/>
                  <a:ext cx="2036567" cy="1338828"/>
                </a:xfrm>
                <a:prstGeom prst="rect">
                  <a:avLst/>
                </a:prstGeom>
                <a:blipFill>
                  <a:blip r:embed="rId7"/>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graphicFrame>
            <p:nvGraphicFramePr>
              <p:cNvPr id="17" name="Tableau 16"/>
              <p:cNvGraphicFramePr>
                <a:graphicFrameLocks noGrp="1"/>
              </p:cNvGraphicFramePr>
              <p:nvPr>
                <p:extLst>
                  <p:ext uri="{D42A27DB-BD31-4B8C-83A1-F6EECF244321}">
                    <p14:modId xmlns:p14="http://schemas.microsoft.com/office/powerpoint/2010/main" val="2041513610"/>
                  </p:ext>
                </p:extLst>
              </p:nvPr>
            </p:nvGraphicFramePr>
            <p:xfrm>
              <a:off x="467544" y="5904393"/>
              <a:ext cx="8312472" cy="756920"/>
            </p:xfrm>
            <a:graphic>
              <a:graphicData uri="http://schemas.openxmlformats.org/drawingml/2006/table">
                <a:tbl>
                  <a:tblPr firstRow="1" bandRow="1">
                    <a:tableStyleId>{5C22544A-7EE6-4342-B048-85BDC9FD1C3A}</a:tableStyleId>
                  </a:tblPr>
                  <a:tblGrid>
                    <a:gridCol w="1008113">
                      <a:extLst>
                        <a:ext uri="{9D8B030D-6E8A-4147-A177-3AD203B41FA5}">
                          <a16:colId xmlns:a16="http://schemas.microsoft.com/office/drawing/2014/main" val="2967348819"/>
                        </a:ext>
                      </a:extLst>
                    </a:gridCol>
                    <a:gridCol w="839103">
                      <a:extLst>
                        <a:ext uri="{9D8B030D-6E8A-4147-A177-3AD203B41FA5}">
                          <a16:colId xmlns:a16="http://schemas.microsoft.com/office/drawing/2014/main" val="2852660835"/>
                        </a:ext>
                      </a:extLst>
                    </a:gridCol>
                    <a:gridCol w="923608">
                      <a:extLst>
                        <a:ext uri="{9D8B030D-6E8A-4147-A177-3AD203B41FA5}">
                          <a16:colId xmlns:a16="http://schemas.microsoft.com/office/drawing/2014/main" val="258379451"/>
                        </a:ext>
                      </a:extLst>
                    </a:gridCol>
                    <a:gridCol w="923608">
                      <a:extLst>
                        <a:ext uri="{9D8B030D-6E8A-4147-A177-3AD203B41FA5}">
                          <a16:colId xmlns:a16="http://schemas.microsoft.com/office/drawing/2014/main" val="2021935610"/>
                        </a:ext>
                      </a:extLst>
                    </a:gridCol>
                    <a:gridCol w="923608">
                      <a:extLst>
                        <a:ext uri="{9D8B030D-6E8A-4147-A177-3AD203B41FA5}">
                          <a16:colId xmlns:a16="http://schemas.microsoft.com/office/drawing/2014/main" val="1400031941"/>
                        </a:ext>
                      </a:extLst>
                    </a:gridCol>
                    <a:gridCol w="923608">
                      <a:extLst>
                        <a:ext uri="{9D8B030D-6E8A-4147-A177-3AD203B41FA5}">
                          <a16:colId xmlns:a16="http://schemas.microsoft.com/office/drawing/2014/main" val="531060869"/>
                        </a:ext>
                      </a:extLst>
                    </a:gridCol>
                    <a:gridCol w="923608">
                      <a:extLst>
                        <a:ext uri="{9D8B030D-6E8A-4147-A177-3AD203B41FA5}">
                          <a16:colId xmlns:a16="http://schemas.microsoft.com/office/drawing/2014/main" val="3879360853"/>
                        </a:ext>
                      </a:extLst>
                    </a:gridCol>
                    <a:gridCol w="923608">
                      <a:extLst>
                        <a:ext uri="{9D8B030D-6E8A-4147-A177-3AD203B41FA5}">
                          <a16:colId xmlns:a16="http://schemas.microsoft.com/office/drawing/2014/main" val="122914419"/>
                        </a:ext>
                      </a:extLst>
                    </a:gridCol>
                    <a:gridCol w="923608">
                      <a:extLst>
                        <a:ext uri="{9D8B030D-6E8A-4147-A177-3AD203B41FA5}">
                          <a16:colId xmlns:a16="http://schemas.microsoft.com/office/drawing/2014/main" val="3636157813"/>
                        </a:ext>
                      </a:extLst>
                    </a:gridCol>
                  </a:tblGrid>
                  <a:tr h="370840">
                    <a:tc>
                      <a:txBody>
                        <a:bodyPr/>
                        <a:lstStyle/>
                        <a:p>
                          <a:pPr algn="ctr"/>
                          <a:r>
                            <a:rPr lang="en-US" i="1" dirty="0" smtClean="0"/>
                            <a:t>x</a:t>
                          </a:r>
                          <a:endParaRPr lang="en-US" i="1" dirty="0"/>
                        </a:p>
                      </a:txBody>
                      <a:tcPr/>
                    </a:tc>
                    <a:tc>
                      <a:txBody>
                        <a:bodyPr/>
                        <a:lstStyle/>
                        <a:p>
                          <a:pPr/>
                          <a14:m>
                            <m:oMathPara xmlns:m="http://schemas.openxmlformats.org/officeDocument/2006/math">
                              <m:oMathParaPr>
                                <m:jc m:val="centerGroup"/>
                              </m:oMathParaPr>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𝑪</m:t>
                                    </m:r>
                                  </m:e>
                                  <m:sub>
                                    <m:r>
                                      <a:rPr lang="en-US" b="1" i="1" smtClean="0">
                                        <a:latin typeface="Cambria Math" panose="02040503050406030204" pitchFamily="18" charset="0"/>
                                      </a:rPr>
                                      <m:t>𝟏</m:t>
                                    </m:r>
                                  </m:sub>
                                  <m:sup>
                                    <m:r>
                                      <a:rPr lang="en-US" b="1" i="1" smtClean="0">
                                        <a:latin typeface="Cambria Math" panose="02040503050406030204" pitchFamily="18" charset="0"/>
                                      </a:rPr>
                                      <m:t>𝟏</m:t>
                                    </m:r>
                                  </m:sup>
                                </m:sSubSup>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𝑪</m:t>
                                    </m:r>
                                  </m:e>
                                  <m:sub>
                                    <m:r>
                                      <a:rPr lang="en-US" b="1" i="1" smtClean="0">
                                        <a:latin typeface="Cambria Math" panose="02040503050406030204" pitchFamily="18" charset="0"/>
                                      </a:rPr>
                                      <m:t>𝟏</m:t>
                                    </m:r>
                                  </m:sub>
                                  <m:sup>
                                    <m:r>
                                      <a:rPr lang="en-US" b="1" i="1" smtClean="0">
                                        <a:latin typeface="Cambria Math" panose="02040503050406030204" pitchFamily="18" charset="0"/>
                                      </a:rPr>
                                      <m:t>𝟐</m:t>
                                    </m:r>
                                  </m:sup>
                                </m:sSubSup>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𝑪</m:t>
                                    </m:r>
                                  </m:e>
                                  <m:sub>
                                    <m:r>
                                      <a:rPr lang="en-US" b="1" i="1" smtClean="0">
                                        <a:latin typeface="Cambria Math" panose="02040503050406030204" pitchFamily="18" charset="0"/>
                                      </a:rPr>
                                      <m:t>𝟏</m:t>
                                    </m:r>
                                  </m:sub>
                                  <m:sup>
                                    <m:r>
                                      <a:rPr lang="en-US" b="1" i="1" smtClean="0">
                                        <a:latin typeface="Cambria Math" panose="02040503050406030204" pitchFamily="18" charset="0"/>
                                      </a:rPr>
                                      <m:t>𝟑</m:t>
                                    </m:r>
                                  </m:sup>
                                </m:sSubSup>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𝑪</m:t>
                                    </m:r>
                                  </m:e>
                                  <m:sub>
                                    <m:r>
                                      <a:rPr lang="en-US" b="1" i="1" smtClean="0">
                                        <a:latin typeface="Cambria Math" panose="02040503050406030204" pitchFamily="18" charset="0"/>
                                      </a:rPr>
                                      <m:t>𝟐</m:t>
                                    </m:r>
                                  </m:sub>
                                  <m:sup>
                                    <m:r>
                                      <a:rPr lang="en-US" b="1" i="1" smtClean="0">
                                        <a:latin typeface="Cambria Math" panose="02040503050406030204" pitchFamily="18" charset="0"/>
                                      </a:rPr>
                                      <m:t>𝟏</m:t>
                                    </m:r>
                                  </m:sup>
                                </m:sSubSup>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𝑪</m:t>
                                    </m:r>
                                  </m:e>
                                  <m:sub>
                                    <m:r>
                                      <a:rPr lang="en-US" b="1" i="1" smtClean="0">
                                        <a:latin typeface="Cambria Math" panose="02040503050406030204" pitchFamily="18" charset="0"/>
                                      </a:rPr>
                                      <m:t>𝟐</m:t>
                                    </m:r>
                                  </m:sub>
                                  <m:sup>
                                    <m:r>
                                      <a:rPr lang="en-US" b="1" i="1" smtClean="0">
                                        <a:latin typeface="Cambria Math" panose="02040503050406030204" pitchFamily="18" charset="0"/>
                                      </a:rPr>
                                      <m:t>𝟐</m:t>
                                    </m:r>
                                  </m:sup>
                                </m:sSubSup>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𝑪</m:t>
                                    </m:r>
                                  </m:e>
                                  <m:sub>
                                    <m:r>
                                      <a:rPr lang="en-US" b="1" i="1" smtClean="0">
                                        <a:latin typeface="Cambria Math" panose="02040503050406030204" pitchFamily="18" charset="0"/>
                                      </a:rPr>
                                      <m:t>𝟑</m:t>
                                    </m:r>
                                  </m:sub>
                                  <m:sup>
                                    <m:r>
                                      <a:rPr lang="en-US" b="1" i="1" smtClean="0">
                                        <a:latin typeface="Cambria Math" panose="02040503050406030204" pitchFamily="18" charset="0"/>
                                      </a:rPr>
                                      <m:t>𝟏</m:t>
                                    </m:r>
                                  </m:sup>
                                </m:sSubSup>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𝑪</m:t>
                                    </m:r>
                                  </m:e>
                                  <m:sub>
                                    <m:r>
                                      <a:rPr lang="en-US" b="1" i="1" smtClean="0">
                                        <a:latin typeface="Cambria Math" panose="02040503050406030204" pitchFamily="18" charset="0"/>
                                      </a:rPr>
                                      <m:t>𝟑</m:t>
                                    </m:r>
                                  </m:sub>
                                  <m:sup>
                                    <m:r>
                                      <a:rPr lang="en-US" b="1" i="1" smtClean="0">
                                        <a:latin typeface="Cambria Math" panose="02040503050406030204" pitchFamily="18" charset="0"/>
                                      </a:rPr>
                                      <m:t>𝟐</m:t>
                                    </m:r>
                                  </m:sup>
                                </m:sSubSup>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𝑪</m:t>
                                    </m:r>
                                  </m:e>
                                  <m:sub>
                                    <m:r>
                                      <a:rPr lang="en-US" b="1" i="1" smtClean="0">
                                        <a:latin typeface="Cambria Math" panose="02040503050406030204" pitchFamily="18" charset="0"/>
                                      </a:rPr>
                                      <m:t>𝟑</m:t>
                                    </m:r>
                                  </m:sub>
                                  <m:sup>
                                    <m:r>
                                      <a:rPr lang="en-US" b="1" i="1" smtClean="0">
                                        <a:latin typeface="Cambria Math" panose="02040503050406030204" pitchFamily="18" charset="0"/>
                                      </a:rPr>
                                      <m:t>𝟑</m:t>
                                    </m:r>
                                  </m:sup>
                                </m:sSubSup>
                              </m:oMath>
                            </m:oMathPara>
                          </a14:m>
                          <a:endParaRPr lang="en-US" dirty="0"/>
                        </a:p>
                      </a:txBody>
                      <a:tcPr/>
                    </a:tc>
                    <a:extLst>
                      <a:ext uri="{0D108BD9-81ED-4DB2-BD59-A6C34878D82A}">
                        <a16:rowId xmlns:a16="http://schemas.microsoft.com/office/drawing/2014/main" val="556665663"/>
                      </a:ext>
                    </a:extLst>
                  </a:tr>
                  <a:tr h="370840">
                    <a:tc>
                      <a:txBody>
                        <a:bodyPr/>
                        <a:lstStyle/>
                        <a:p>
                          <a:r>
                            <a:rPr lang="en-US" dirty="0" smtClean="0"/>
                            <a:t>Code(x)</a:t>
                          </a:r>
                          <a:endParaRPr lang="en-US" dirty="0"/>
                        </a:p>
                      </a:txBody>
                      <a:tcPr/>
                    </a:tc>
                    <a:tc>
                      <a:txBody>
                        <a:bodyPr/>
                        <a:lstStyle/>
                        <a:p>
                          <a:pPr algn="ctr"/>
                          <a:r>
                            <a:rPr lang="en-US" i="1" dirty="0" err="1" smtClean="0"/>
                            <a:t>abc</a:t>
                          </a:r>
                          <a:endParaRPr lang="en-US" i="1" dirty="0"/>
                        </a:p>
                      </a:txBody>
                      <a:tcPr/>
                    </a:tc>
                    <a:tc>
                      <a:txBody>
                        <a:bodyPr/>
                        <a:lstStyle/>
                        <a:p>
                          <a:pPr algn="ctr"/>
                          <a:r>
                            <a:rPr lang="en-US" i="1" dirty="0" err="1" smtClean="0"/>
                            <a:t>aae</a:t>
                          </a:r>
                          <a:endParaRPr lang="en-US" i="1" dirty="0"/>
                        </a:p>
                      </a:txBody>
                      <a:tcPr/>
                    </a:tc>
                    <a:tc>
                      <a:txBody>
                        <a:bodyPr/>
                        <a:lstStyle/>
                        <a:p>
                          <a:pPr algn="ctr"/>
                          <a:r>
                            <a:rPr lang="en-US" i="1" dirty="0" err="1" smtClean="0"/>
                            <a:t>aaa</a:t>
                          </a:r>
                          <a:endParaRPr lang="en-US" i="1" dirty="0"/>
                        </a:p>
                      </a:txBody>
                      <a:tcPr/>
                    </a:tc>
                    <a:tc>
                      <a:txBody>
                        <a:bodyPr/>
                        <a:lstStyle/>
                        <a:p>
                          <a:pPr algn="ctr"/>
                          <a:r>
                            <a:rPr lang="en-US" i="1" dirty="0" err="1" smtClean="0"/>
                            <a:t>eee</a:t>
                          </a:r>
                          <a:endParaRPr lang="en-US" i="1" dirty="0"/>
                        </a:p>
                      </a:txBody>
                      <a:tcPr/>
                    </a:tc>
                    <a:tc>
                      <a:txBody>
                        <a:bodyPr/>
                        <a:lstStyle/>
                        <a:p>
                          <a:pPr algn="ctr"/>
                          <a:r>
                            <a:rPr lang="en-US" i="1" dirty="0" smtClean="0"/>
                            <a:t>bee</a:t>
                          </a:r>
                          <a:endParaRPr lang="en-US" i="1" dirty="0"/>
                        </a:p>
                      </a:txBody>
                      <a:tcPr/>
                    </a:tc>
                    <a:tc>
                      <a:txBody>
                        <a:bodyPr/>
                        <a:lstStyle/>
                        <a:p>
                          <a:pPr algn="ctr"/>
                          <a:r>
                            <a:rPr lang="en-US" i="1" dirty="0" smtClean="0"/>
                            <a:t>ace</a:t>
                          </a:r>
                          <a:endParaRPr lang="en-US" i="1" dirty="0"/>
                        </a:p>
                      </a:txBody>
                      <a:tcPr/>
                    </a:tc>
                    <a:tc>
                      <a:txBody>
                        <a:bodyPr/>
                        <a:lstStyle/>
                        <a:p>
                          <a:pPr algn="ctr"/>
                          <a:r>
                            <a:rPr lang="en-US" i="1" dirty="0" smtClean="0"/>
                            <a:t>bee</a:t>
                          </a:r>
                          <a:endParaRPr lang="en-US" i="1" dirty="0"/>
                        </a:p>
                      </a:txBody>
                      <a:tcPr/>
                    </a:tc>
                    <a:tc>
                      <a:txBody>
                        <a:bodyPr/>
                        <a:lstStyle/>
                        <a:p>
                          <a:pPr algn="ctr"/>
                          <a:r>
                            <a:rPr lang="en-US" i="1" dirty="0" err="1" smtClean="0"/>
                            <a:t>eee</a:t>
                          </a:r>
                          <a:endParaRPr lang="en-US" i="1" dirty="0"/>
                        </a:p>
                      </a:txBody>
                      <a:tcPr/>
                    </a:tc>
                    <a:extLst>
                      <a:ext uri="{0D108BD9-81ED-4DB2-BD59-A6C34878D82A}">
                        <a16:rowId xmlns:a16="http://schemas.microsoft.com/office/drawing/2014/main" val="398471845"/>
                      </a:ext>
                    </a:extLst>
                  </a:tr>
                </a:tbl>
              </a:graphicData>
            </a:graphic>
          </p:graphicFrame>
        </mc:Choice>
        <mc:Fallback xmlns="">
          <p:graphicFrame>
            <p:nvGraphicFramePr>
              <p:cNvPr id="17" name="Tableau 16"/>
              <p:cNvGraphicFramePr>
                <a:graphicFrameLocks noGrp="1"/>
              </p:cNvGraphicFramePr>
              <p:nvPr>
                <p:extLst>
                  <p:ext uri="{D42A27DB-BD31-4B8C-83A1-F6EECF244321}">
                    <p14:modId xmlns:p14="http://schemas.microsoft.com/office/powerpoint/2010/main" val="2041513610"/>
                  </p:ext>
                </p:extLst>
              </p:nvPr>
            </p:nvGraphicFramePr>
            <p:xfrm>
              <a:off x="467544" y="5904393"/>
              <a:ext cx="8312472" cy="756920"/>
            </p:xfrm>
            <a:graphic>
              <a:graphicData uri="http://schemas.openxmlformats.org/drawingml/2006/table">
                <a:tbl>
                  <a:tblPr firstRow="1" bandRow="1">
                    <a:tableStyleId>{5C22544A-7EE6-4342-B048-85BDC9FD1C3A}</a:tableStyleId>
                  </a:tblPr>
                  <a:tblGrid>
                    <a:gridCol w="1008113">
                      <a:extLst>
                        <a:ext uri="{9D8B030D-6E8A-4147-A177-3AD203B41FA5}">
                          <a16:colId xmlns:a16="http://schemas.microsoft.com/office/drawing/2014/main" val="2967348819"/>
                        </a:ext>
                      </a:extLst>
                    </a:gridCol>
                    <a:gridCol w="839103">
                      <a:extLst>
                        <a:ext uri="{9D8B030D-6E8A-4147-A177-3AD203B41FA5}">
                          <a16:colId xmlns:a16="http://schemas.microsoft.com/office/drawing/2014/main" val="2852660835"/>
                        </a:ext>
                      </a:extLst>
                    </a:gridCol>
                    <a:gridCol w="923608">
                      <a:extLst>
                        <a:ext uri="{9D8B030D-6E8A-4147-A177-3AD203B41FA5}">
                          <a16:colId xmlns:a16="http://schemas.microsoft.com/office/drawing/2014/main" val="258379451"/>
                        </a:ext>
                      </a:extLst>
                    </a:gridCol>
                    <a:gridCol w="923608">
                      <a:extLst>
                        <a:ext uri="{9D8B030D-6E8A-4147-A177-3AD203B41FA5}">
                          <a16:colId xmlns:a16="http://schemas.microsoft.com/office/drawing/2014/main" val="2021935610"/>
                        </a:ext>
                      </a:extLst>
                    </a:gridCol>
                    <a:gridCol w="923608">
                      <a:extLst>
                        <a:ext uri="{9D8B030D-6E8A-4147-A177-3AD203B41FA5}">
                          <a16:colId xmlns:a16="http://schemas.microsoft.com/office/drawing/2014/main" val="1400031941"/>
                        </a:ext>
                      </a:extLst>
                    </a:gridCol>
                    <a:gridCol w="923608">
                      <a:extLst>
                        <a:ext uri="{9D8B030D-6E8A-4147-A177-3AD203B41FA5}">
                          <a16:colId xmlns:a16="http://schemas.microsoft.com/office/drawing/2014/main" val="531060869"/>
                        </a:ext>
                      </a:extLst>
                    </a:gridCol>
                    <a:gridCol w="923608">
                      <a:extLst>
                        <a:ext uri="{9D8B030D-6E8A-4147-A177-3AD203B41FA5}">
                          <a16:colId xmlns:a16="http://schemas.microsoft.com/office/drawing/2014/main" val="3879360853"/>
                        </a:ext>
                      </a:extLst>
                    </a:gridCol>
                    <a:gridCol w="923608">
                      <a:extLst>
                        <a:ext uri="{9D8B030D-6E8A-4147-A177-3AD203B41FA5}">
                          <a16:colId xmlns:a16="http://schemas.microsoft.com/office/drawing/2014/main" val="122914419"/>
                        </a:ext>
                      </a:extLst>
                    </a:gridCol>
                    <a:gridCol w="923608">
                      <a:extLst>
                        <a:ext uri="{9D8B030D-6E8A-4147-A177-3AD203B41FA5}">
                          <a16:colId xmlns:a16="http://schemas.microsoft.com/office/drawing/2014/main" val="3636157813"/>
                        </a:ext>
                      </a:extLst>
                    </a:gridCol>
                  </a:tblGrid>
                  <a:tr h="386080">
                    <a:tc>
                      <a:txBody>
                        <a:bodyPr/>
                        <a:lstStyle/>
                        <a:p>
                          <a:pPr algn="ctr"/>
                          <a:r>
                            <a:rPr lang="en-US" i="1" dirty="0" smtClean="0"/>
                            <a:t>x</a:t>
                          </a:r>
                          <a:endParaRPr lang="en-US" i="1" dirty="0"/>
                        </a:p>
                      </a:txBody>
                      <a:tcPr/>
                    </a:tc>
                    <a:tc>
                      <a:txBody>
                        <a:bodyPr/>
                        <a:lstStyle/>
                        <a:p>
                          <a:endParaRPr lang="en-US"/>
                        </a:p>
                      </a:txBody>
                      <a:tcPr>
                        <a:blipFill>
                          <a:blip r:embed="rId8"/>
                          <a:stretch>
                            <a:fillRect l="-121898" t="-7813" r="-778102" b="-118750"/>
                          </a:stretch>
                        </a:blipFill>
                      </a:tcPr>
                    </a:tc>
                    <a:tc>
                      <a:txBody>
                        <a:bodyPr/>
                        <a:lstStyle/>
                        <a:p>
                          <a:endParaRPr lang="en-US"/>
                        </a:p>
                      </a:txBody>
                      <a:tcPr>
                        <a:blipFill>
                          <a:blip r:embed="rId8"/>
                          <a:stretch>
                            <a:fillRect l="-200000" t="-7813" r="-601316" b="-118750"/>
                          </a:stretch>
                        </a:blipFill>
                      </a:tcPr>
                    </a:tc>
                    <a:tc>
                      <a:txBody>
                        <a:bodyPr/>
                        <a:lstStyle/>
                        <a:p>
                          <a:endParaRPr lang="en-US"/>
                        </a:p>
                      </a:txBody>
                      <a:tcPr>
                        <a:blipFill>
                          <a:blip r:embed="rId8"/>
                          <a:stretch>
                            <a:fillRect l="-300000" t="-7813" r="-501316" b="-118750"/>
                          </a:stretch>
                        </a:blipFill>
                      </a:tcPr>
                    </a:tc>
                    <a:tc>
                      <a:txBody>
                        <a:bodyPr/>
                        <a:lstStyle/>
                        <a:p>
                          <a:endParaRPr lang="en-US"/>
                        </a:p>
                      </a:txBody>
                      <a:tcPr>
                        <a:blipFill>
                          <a:blip r:embed="rId8"/>
                          <a:stretch>
                            <a:fillRect l="-402649" t="-7813" r="-404636" b="-118750"/>
                          </a:stretch>
                        </a:blipFill>
                      </a:tcPr>
                    </a:tc>
                    <a:tc>
                      <a:txBody>
                        <a:bodyPr/>
                        <a:lstStyle/>
                        <a:p>
                          <a:endParaRPr lang="en-US"/>
                        </a:p>
                      </a:txBody>
                      <a:tcPr>
                        <a:blipFill>
                          <a:blip r:embed="rId8"/>
                          <a:stretch>
                            <a:fillRect l="-499342" t="-7813" r="-301974" b="-118750"/>
                          </a:stretch>
                        </a:blipFill>
                      </a:tcPr>
                    </a:tc>
                    <a:tc>
                      <a:txBody>
                        <a:bodyPr/>
                        <a:lstStyle/>
                        <a:p>
                          <a:endParaRPr lang="en-US"/>
                        </a:p>
                      </a:txBody>
                      <a:tcPr>
                        <a:blipFill>
                          <a:blip r:embed="rId8"/>
                          <a:stretch>
                            <a:fillRect l="-599342" t="-7813" r="-201974" b="-118750"/>
                          </a:stretch>
                        </a:blipFill>
                      </a:tcPr>
                    </a:tc>
                    <a:tc>
                      <a:txBody>
                        <a:bodyPr/>
                        <a:lstStyle/>
                        <a:p>
                          <a:endParaRPr lang="en-US"/>
                        </a:p>
                      </a:txBody>
                      <a:tcPr>
                        <a:blipFill>
                          <a:blip r:embed="rId8"/>
                          <a:stretch>
                            <a:fillRect l="-703974" t="-7813" r="-103311" b="-118750"/>
                          </a:stretch>
                        </a:blipFill>
                      </a:tcPr>
                    </a:tc>
                    <a:tc>
                      <a:txBody>
                        <a:bodyPr/>
                        <a:lstStyle/>
                        <a:p>
                          <a:endParaRPr lang="en-US"/>
                        </a:p>
                      </a:txBody>
                      <a:tcPr>
                        <a:blipFill>
                          <a:blip r:embed="rId8"/>
                          <a:stretch>
                            <a:fillRect l="-798684" t="-7813" r="-2632" b="-118750"/>
                          </a:stretch>
                        </a:blipFill>
                      </a:tcPr>
                    </a:tc>
                    <a:extLst>
                      <a:ext uri="{0D108BD9-81ED-4DB2-BD59-A6C34878D82A}">
                        <a16:rowId xmlns:a16="http://schemas.microsoft.com/office/drawing/2014/main" val="556665663"/>
                      </a:ext>
                    </a:extLst>
                  </a:tr>
                  <a:tr h="370840">
                    <a:tc>
                      <a:txBody>
                        <a:bodyPr/>
                        <a:lstStyle/>
                        <a:p>
                          <a:r>
                            <a:rPr lang="en-US" dirty="0" smtClean="0"/>
                            <a:t>Code(x)</a:t>
                          </a:r>
                          <a:endParaRPr lang="en-US" dirty="0"/>
                        </a:p>
                      </a:txBody>
                      <a:tcPr/>
                    </a:tc>
                    <a:tc>
                      <a:txBody>
                        <a:bodyPr/>
                        <a:lstStyle/>
                        <a:p>
                          <a:pPr algn="ctr"/>
                          <a:r>
                            <a:rPr lang="en-US" i="1" dirty="0" err="1" smtClean="0"/>
                            <a:t>abc</a:t>
                          </a:r>
                          <a:endParaRPr lang="en-US" i="1" dirty="0"/>
                        </a:p>
                      </a:txBody>
                      <a:tcPr/>
                    </a:tc>
                    <a:tc>
                      <a:txBody>
                        <a:bodyPr/>
                        <a:lstStyle/>
                        <a:p>
                          <a:pPr algn="ctr"/>
                          <a:r>
                            <a:rPr lang="en-US" i="1" dirty="0" err="1" smtClean="0"/>
                            <a:t>aae</a:t>
                          </a:r>
                          <a:endParaRPr lang="en-US" i="1" dirty="0"/>
                        </a:p>
                      </a:txBody>
                      <a:tcPr/>
                    </a:tc>
                    <a:tc>
                      <a:txBody>
                        <a:bodyPr/>
                        <a:lstStyle/>
                        <a:p>
                          <a:pPr algn="ctr"/>
                          <a:r>
                            <a:rPr lang="en-US" i="1" dirty="0" err="1" smtClean="0"/>
                            <a:t>aaa</a:t>
                          </a:r>
                          <a:endParaRPr lang="en-US" i="1" dirty="0"/>
                        </a:p>
                      </a:txBody>
                      <a:tcPr/>
                    </a:tc>
                    <a:tc>
                      <a:txBody>
                        <a:bodyPr/>
                        <a:lstStyle/>
                        <a:p>
                          <a:pPr algn="ctr"/>
                          <a:r>
                            <a:rPr lang="en-US" i="1" dirty="0" err="1" smtClean="0"/>
                            <a:t>eee</a:t>
                          </a:r>
                          <a:endParaRPr lang="en-US" i="1" dirty="0"/>
                        </a:p>
                      </a:txBody>
                      <a:tcPr/>
                    </a:tc>
                    <a:tc>
                      <a:txBody>
                        <a:bodyPr/>
                        <a:lstStyle/>
                        <a:p>
                          <a:pPr algn="ctr"/>
                          <a:r>
                            <a:rPr lang="en-US" i="1" dirty="0" smtClean="0"/>
                            <a:t>bee</a:t>
                          </a:r>
                          <a:endParaRPr lang="en-US" i="1" dirty="0"/>
                        </a:p>
                      </a:txBody>
                      <a:tcPr/>
                    </a:tc>
                    <a:tc>
                      <a:txBody>
                        <a:bodyPr/>
                        <a:lstStyle/>
                        <a:p>
                          <a:pPr algn="ctr"/>
                          <a:r>
                            <a:rPr lang="en-US" i="1" dirty="0" smtClean="0"/>
                            <a:t>ace</a:t>
                          </a:r>
                          <a:endParaRPr lang="en-US" i="1" dirty="0"/>
                        </a:p>
                      </a:txBody>
                      <a:tcPr/>
                    </a:tc>
                    <a:tc>
                      <a:txBody>
                        <a:bodyPr/>
                        <a:lstStyle/>
                        <a:p>
                          <a:pPr algn="ctr"/>
                          <a:r>
                            <a:rPr lang="en-US" i="1" dirty="0" smtClean="0"/>
                            <a:t>bee</a:t>
                          </a:r>
                          <a:endParaRPr lang="en-US" i="1" dirty="0"/>
                        </a:p>
                      </a:txBody>
                      <a:tcPr/>
                    </a:tc>
                    <a:tc>
                      <a:txBody>
                        <a:bodyPr/>
                        <a:lstStyle/>
                        <a:p>
                          <a:pPr algn="ctr"/>
                          <a:r>
                            <a:rPr lang="en-US" i="1" dirty="0" err="1" smtClean="0"/>
                            <a:t>eee</a:t>
                          </a:r>
                          <a:endParaRPr lang="en-US" i="1" dirty="0"/>
                        </a:p>
                      </a:txBody>
                      <a:tcPr/>
                    </a:tc>
                    <a:extLst>
                      <a:ext uri="{0D108BD9-81ED-4DB2-BD59-A6C34878D82A}">
                        <a16:rowId xmlns:a16="http://schemas.microsoft.com/office/drawing/2014/main" val="398471845"/>
                      </a:ext>
                    </a:extLst>
                  </a:tr>
                </a:tbl>
              </a:graphicData>
            </a:graphic>
          </p:graphicFrame>
        </mc:Fallback>
      </mc:AlternateContent>
    </p:spTree>
    <p:extLst>
      <p:ext uri="{BB962C8B-B14F-4D97-AF65-F5344CB8AC3E}">
        <p14:creationId xmlns:p14="http://schemas.microsoft.com/office/powerpoint/2010/main" val="2341439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ppt_y</p:attrName>
                                        </p:attrNameLst>
                                      </p:cBhvr>
                                      <p:tavLst>
                                        <p:tav tm="0">
                                          <p:val>
                                            <p:strVal val="#ppt_y-#ppt_h*1.125000"/>
                                          </p:val>
                                        </p:tav>
                                        <p:tav tm="100000">
                                          <p:val>
                                            <p:strVal val="#ppt_y"/>
                                          </p:val>
                                        </p:tav>
                                      </p:tavLst>
                                    </p:anim>
                                    <p:animEffect transition="in" filter="wipe(down)">
                                      <p:cBhvr>
                                        <p:cTn id="8" dur="500"/>
                                        <p:tgtEl>
                                          <p:spTgt spid="17"/>
                                        </p:tgtEl>
                                      </p:cBhvr>
                                    </p:animEffec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323528" y="2708920"/>
            <a:ext cx="8534400" cy="758952"/>
          </a:xfrm>
          <a:prstGeom prst="rect">
            <a:avLst/>
          </a:prstGeom>
          <a:ln/>
        </p:spPr>
        <p:style>
          <a:lnRef idx="1">
            <a:schemeClr val="accent3"/>
          </a:lnRef>
          <a:fillRef idx="3">
            <a:schemeClr val="accent3"/>
          </a:fillRef>
          <a:effectRef idx="2">
            <a:schemeClr val="accent3"/>
          </a:effectRef>
          <a:fontRef idx="minor">
            <a:schemeClr val="lt1"/>
          </a:fontRef>
        </p:style>
        <p:txBody>
          <a:bodyPr vert="horz" anchor="b">
            <a:noAutofit/>
          </a:bodyPr>
          <a:lstStyle>
            <a:lvl1pPr algn="ctr" rtl="0" eaLnBrk="1" latinLnBrk="0" hangingPunct="1">
              <a:spcBef>
                <a:spcPct val="0"/>
              </a:spcBef>
              <a:buNone/>
              <a:defRPr kumimoji="0" sz="3300" kern="1200">
                <a:solidFill>
                  <a:schemeClr val="accent3">
                    <a:shade val="75000"/>
                  </a:schemeClr>
                </a:solidFill>
                <a:latin typeface="+mj-lt"/>
                <a:ea typeface="+mj-ea"/>
                <a:cs typeface="+mj-cs"/>
              </a:defRPr>
            </a:lvl1pPr>
          </a:lstStyle>
          <a:p>
            <a:r>
              <a:rPr lang="en-US" sz="4800" dirty="0" smtClean="0">
                <a:solidFill>
                  <a:schemeClr val="bg1"/>
                </a:solidFill>
              </a:rPr>
              <a:t>Extend</a:t>
            </a:r>
            <a:endParaRPr lang="fr-FR" sz="4800" dirty="0">
              <a:solidFill>
                <a:schemeClr val="bg1"/>
              </a:solidFill>
            </a:endParaRPr>
          </a:p>
        </p:txBody>
      </p:sp>
    </p:spTree>
    <p:extLst>
      <p:ext uri="{BB962C8B-B14F-4D97-AF65-F5344CB8AC3E}">
        <p14:creationId xmlns:p14="http://schemas.microsoft.com/office/powerpoint/2010/main" val="35506892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Example: extending with probabilities</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sz="quarter" idx="1"/>
              </p:nvPr>
            </p:nvSpPr>
            <p:spPr>
              <a:xfrm>
                <a:off x="301752" y="1527048"/>
                <a:ext cx="8503920" cy="5142312"/>
              </a:xfrm>
            </p:spPr>
            <p:txBody>
              <a:bodyPr>
                <a:normAutofit/>
              </a:bodyPr>
              <a:lstStyle/>
              <a:p>
                <a:pPr>
                  <a:spcBef>
                    <a:spcPts val="0"/>
                  </a:spcBef>
                </a:pPr>
                <a:r>
                  <a:rPr lang="en-US" sz="2200" dirty="0" smtClean="0"/>
                  <a:t>Applicable(</a:t>
                </a:r>
                <a:r>
                  <a:rPr lang="el-GR" sz="2200" dirty="0"/>
                  <a:t>Π</a:t>
                </a:r>
                <a:r>
                  <a:rPr lang="en-US" sz="2200" dirty="0"/>
                  <a:t>,C,</a:t>
                </a:r>
                <a:r>
                  <a:rPr lang="el-GR" sz="2200" dirty="0"/>
                  <a:t>δ</a:t>
                </a:r>
                <a:r>
                  <a:rPr lang="en-US" sz="2200" dirty="0" smtClean="0"/>
                  <a:t>)={R</a:t>
                </a:r>
                <a:r>
                  <a:rPr lang="en-US" sz="2200" baseline="-25000" dirty="0" smtClean="0"/>
                  <a:t>1</a:t>
                </a:r>
                <a:r>
                  <a:rPr lang="en-US" sz="2200" dirty="0" smtClean="0"/>
                  <a:t>,…,</a:t>
                </a:r>
                <a:r>
                  <a:rPr lang="en-US" sz="2200" dirty="0" err="1" smtClean="0"/>
                  <a:t>R</a:t>
                </a:r>
                <a:r>
                  <a:rPr lang="en-US" sz="2200" baseline="-25000" dirty="0" err="1" smtClean="0"/>
                  <a:t>s</a:t>
                </a:r>
                <a:r>
                  <a:rPr lang="en-US" sz="2200" dirty="0"/>
                  <a:t>}</a:t>
                </a:r>
              </a:p>
              <a:p>
                <a:pPr>
                  <a:spcBef>
                    <a:spcPts val="1800"/>
                  </a:spcBef>
                </a:pPr>
                <a:r>
                  <a:rPr lang="en-US" sz="2200" dirty="0"/>
                  <a:t>If s&gt;1, then non-deterministic choice</a:t>
                </a:r>
              </a:p>
              <a:p>
                <a:pPr>
                  <a:spcBef>
                    <a:spcPts val="1800"/>
                  </a:spcBef>
                </a:pPr>
                <a:r>
                  <a:rPr lang="en-US" sz="2200" dirty="0" smtClean="0"/>
                  <a:t>Semantically, this </a:t>
                </a:r>
                <a:r>
                  <a:rPr lang="en-US" sz="2200" dirty="0"/>
                  <a:t>is </a:t>
                </a:r>
                <a:r>
                  <a:rPr lang="en-US" sz="2200" dirty="0" smtClean="0"/>
                  <a:t>equivalent to </a:t>
                </a:r>
                <a:r>
                  <a:rPr lang="en-US" sz="2200" dirty="0"/>
                  <a:t>choosing </a:t>
                </a:r>
                <a:r>
                  <a:rPr lang="en-US" sz="2200" dirty="0" err="1" smtClean="0"/>
                  <a:t>R</a:t>
                </a:r>
                <a:r>
                  <a:rPr lang="en-US" sz="2200" baseline="-25000" dirty="0" err="1" smtClean="0"/>
                  <a:t>i</a:t>
                </a:r>
                <a:r>
                  <a:rPr lang="en-US" sz="2200" dirty="0" smtClean="0"/>
                  <a:t> </a:t>
                </a:r>
                <a:r>
                  <a:rPr lang="en-US" sz="2200" dirty="0" err="1"/>
                  <a:t>equiprobably</a:t>
                </a:r>
                <a:r>
                  <a:rPr lang="en-US" sz="2200" dirty="0"/>
                  <a:t>!</a:t>
                </a:r>
              </a:p>
              <a:p>
                <a:pPr>
                  <a:spcBef>
                    <a:spcPts val="1800"/>
                  </a:spcBef>
                  <a:spcAft>
                    <a:spcPts val="1200"/>
                  </a:spcAft>
                </a:pPr>
                <a:r>
                  <a:rPr lang="en-US" sz="2200" dirty="0" smtClean="0"/>
                  <a:t>Let us now try a different distribution. </a:t>
                </a:r>
              </a:p>
              <a:p>
                <a:pPr>
                  <a:spcBef>
                    <a:spcPts val="1800"/>
                  </a:spcBef>
                  <a:spcAft>
                    <a:spcPts val="1200"/>
                  </a:spcAft>
                </a:pPr>
                <a:r>
                  <a:rPr lang="en-US" sz="2200" dirty="0" smtClean="0"/>
                  <a:t>Main </a:t>
                </a:r>
                <a:r>
                  <a:rPr lang="en-US" sz="2200" dirty="0"/>
                  <a:t>idea: chose </a:t>
                </a:r>
                <a:r>
                  <a:rPr lang="en-US" sz="2200" dirty="0" err="1" smtClean="0"/>
                  <a:t>R</a:t>
                </a:r>
                <a:r>
                  <a:rPr lang="en-US" sz="2200" baseline="-25000" dirty="0" err="1" smtClean="0"/>
                  <a:t>i</a:t>
                </a:r>
                <a:r>
                  <a:rPr lang="en-US" sz="2200" dirty="0" smtClean="0"/>
                  <a:t> </a:t>
                </a:r>
                <a:r>
                  <a:rPr lang="en-US" sz="2200" dirty="0"/>
                  <a:t>based on some associated probability </a:t>
                </a:r>
                <a:r>
                  <a:rPr lang="en-US" sz="2200" dirty="0" smtClean="0"/>
                  <a:t>p(</a:t>
                </a:r>
                <a:r>
                  <a:rPr lang="en-US" sz="2200" dirty="0" err="1" smtClean="0"/>
                  <a:t>R</a:t>
                </a:r>
                <a:r>
                  <a:rPr lang="en-US" sz="2200" baseline="-25000" dirty="0" err="1" smtClean="0"/>
                  <a:t>i</a:t>
                </a:r>
                <a:r>
                  <a:rPr lang="en-US" sz="2200" dirty="0" err="1" smtClean="0"/>
                  <a:t>,C</a:t>
                </a:r>
                <a:r>
                  <a:rPr lang="en-US" sz="2200" dirty="0" smtClean="0"/>
                  <a:t>) defined as the normalization of the corresponding propensity functions f(</a:t>
                </a:r>
                <a:r>
                  <a:rPr lang="en-US" sz="2200" dirty="0" err="1" smtClean="0"/>
                  <a:t>R</a:t>
                </a:r>
                <a:r>
                  <a:rPr lang="en-US" sz="2200" baseline="-25000" dirty="0" err="1"/>
                  <a:t>i</a:t>
                </a:r>
                <a:r>
                  <a:rPr lang="en-US" sz="2200" dirty="0" err="1" smtClean="0"/>
                  <a:t>,C</a:t>
                </a:r>
                <a:r>
                  <a:rPr lang="en-US" sz="2200" dirty="0" smtClean="0"/>
                  <a:t>):</a:t>
                </a:r>
              </a:p>
              <a:p>
                <a:pPr marL="0" indent="0">
                  <a:spcBef>
                    <a:spcPts val="1800"/>
                  </a:spcBef>
                  <a:buNone/>
                </a:pPr>
                <a14:m>
                  <m:oMathPara xmlns:m="http://schemas.openxmlformats.org/officeDocument/2006/math">
                    <m:oMathParaPr>
                      <m:jc m:val="centerGroup"/>
                    </m:oMathParaPr>
                    <m:oMath xmlns:m="http://schemas.openxmlformats.org/officeDocument/2006/math">
                      <m:r>
                        <a:rPr lang="en-US" sz="2600" b="0" i="1" smtClean="0">
                          <a:latin typeface="Cambria Math"/>
                        </a:rPr>
                        <m:t>𝑝</m:t>
                      </m:r>
                      <m:d>
                        <m:dPr>
                          <m:ctrlPr>
                            <a:rPr lang="en-US" sz="2600" b="0" i="1" smtClean="0">
                              <a:latin typeface="Cambria Math" panose="02040503050406030204" pitchFamily="18" charset="0"/>
                            </a:rPr>
                          </m:ctrlPr>
                        </m:dPr>
                        <m:e>
                          <m:sSub>
                            <m:sSubPr>
                              <m:ctrlPr>
                                <a:rPr lang="en-US" sz="2600" b="0" i="1" smtClean="0">
                                  <a:latin typeface="Cambria Math" panose="02040503050406030204" pitchFamily="18" charset="0"/>
                                </a:rPr>
                              </m:ctrlPr>
                            </m:sSubPr>
                            <m:e>
                              <m:r>
                                <a:rPr lang="en-US" sz="2600" b="0" i="1" smtClean="0">
                                  <a:latin typeface="Cambria Math"/>
                                </a:rPr>
                                <m:t>𝑅</m:t>
                              </m:r>
                            </m:e>
                            <m:sub>
                              <m:r>
                                <a:rPr lang="en-US" sz="2600" b="0" i="1" smtClean="0">
                                  <a:latin typeface="Cambria Math"/>
                                </a:rPr>
                                <m:t>𝑖</m:t>
                              </m:r>
                            </m:sub>
                          </m:sSub>
                          <m:r>
                            <a:rPr lang="en-US" sz="2600" b="0" i="1" smtClean="0">
                              <a:latin typeface="Cambria Math"/>
                            </a:rPr>
                            <m:t>,</m:t>
                          </m:r>
                          <m:r>
                            <a:rPr lang="en-US" sz="2600" b="0" i="1" smtClean="0">
                              <a:latin typeface="Cambria Math"/>
                            </a:rPr>
                            <m:t>𝐶</m:t>
                          </m:r>
                        </m:e>
                      </m:d>
                      <m:r>
                        <a:rPr lang="en-US" sz="2600" b="0" i="1" smtClean="0">
                          <a:latin typeface="Cambria Math"/>
                        </a:rPr>
                        <m:t>=</m:t>
                      </m:r>
                      <m:f>
                        <m:fPr>
                          <m:ctrlPr>
                            <a:rPr lang="en-US" sz="2600" b="0" i="1" smtClean="0">
                              <a:latin typeface="Cambria Math" panose="02040503050406030204" pitchFamily="18" charset="0"/>
                            </a:rPr>
                          </m:ctrlPr>
                        </m:fPr>
                        <m:num>
                          <m:r>
                            <a:rPr lang="en-US" sz="2600" b="0" i="1" smtClean="0">
                              <a:latin typeface="Cambria Math"/>
                            </a:rPr>
                            <m:t>𝑓</m:t>
                          </m:r>
                          <m:r>
                            <a:rPr lang="en-US" sz="2600" b="0" i="1" smtClean="0">
                              <a:latin typeface="Cambria Math"/>
                            </a:rPr>
                            <m:t>(</m:t>
                          </m:r>
                          <m:sSub>
                            <m:sSubPr>
                              <m:ctrlPr>
                                <a:rPr lang="en-US" sz="2600" b="0" i="1" smtClean="0">
                                  <a:latin typeface="Cambria Math" panose="02040503050406030204" pitchFamily="18" charset="0"/>
                                </a:rPr>
                              </m:ctrlPr>
                            </m:sSubPr>
                            <m:e>
                              <m:r>
                                <a:rPr lang="en-US" sz="2600" b="0" i="1" smtClean="0">
                                  <a:latin typeface="Cambria Math"/>
                                </a:rPr>
                                <m:t>𝑅</m:t>
                              </m:r>
                            </m:e>
                            <m:sub>
                              <m:r>
                                <a:rPr lang="en-US" sz="2600" b="0" i="1" smtClean="0">
                                  <a:latin typeface="Cambria Math"/>
                                </a:rPr>
                                <m:t>𝑖</m:t>
                              </m:r>
                            </m:sub>
                          </m:sSub>
                          <m:r>
                            <a:rPr lang="en-US" sz="2600" b="0" i="1" smtClean="0">
                              <a:latin typeface="Cambria Math"/>
                            </a:rPr>
                            <m:t>,</m:t>
                          </m:r>
                          <m:r>
                            <a:rPr lang="en-US" sz="2600" b="0" i="1" smtClean="0">
                              <a:latin typeface="Cambria Math"/>
                            </a:rPr>
                            <m:t>𝐶</m:t>
                          </m:r>
                          <m:r>
                            <a:rPr lang="en-US" sz="2600" b="0" i="1" smtClean="0">
                              <a:latin typeface="Cambria Math"/>
                            </a:rPr>
                            <m:t>)</m:t>
                          </m:r>
                        </m:num>
                        <m:den>
                          <m:nary>
                            <m:naryPr>
                              <m:chr m:val="∑"/>
                              <m:supHide m:val="on"/>
                              <m:ctrlPr>
                                <a:rPr lang="en-US" sz="2600" b="0" i="1" smtClean="0">
                                  <a:latin typeface="Cambria Math" panose="02040503050406030204" pitchFamily="18" charset="0"/>
                                </a:rPr>
                              </m:ctrlPr>
                            </m:naryPr>
                            <m:sub>
                              <m:sSup>
                                <m:sSupPr>
                                  <m:ctrlPr>
                                    <a:rPr lang="en-US" sz="2600" b="0" i="1" smtClean="0">
                                      <a:latin typeface="Cambria Math" panose="02040503050406030204" pitchFamily="18" charset="0"/>
                                    </a:rPr>
                                  </m:ctrlPr>
                                </m:sSupPr>
                                <m:e>
                                  <m:r>
                                    <m:rPr>
                                      <m:brk m:alnAt="7"/>
                                    </m:rPr>
                                    <a:rPr lang="en-US" sz="2600" b="0" i="1" smtClean="0">
                                      <a:latin typeface="Cambria Math"/>
                                    </a:rPr>
                                    <m:t>𝑅</m:t>
                                  </m:r>
                                </m:e>
                                <m:sup>
                                  <m:r>
                                    <a:rPr lang="en-US" sz="2600" b="0" i="1" smtClean="0">
                                      <a:latin typeface="Cambria Math"/>
                                    </a:rPr>
                                    <m:t>′</m:t>
                                  </m:r>
                                </m:sup>
                              </m:sSup>
                              <m:r>
                                <a:rPr lang="en-US" sz="2600" b="0" i="1" smtClean="0">
                                  <a:latin typeface="Cambria Math"/>
                                </a:rPr>
                                <m:t>∈</m:t>
                              </m:r>
                              <m:r>
                                <a:rPr lang="en-US" sz="2600" b="0" i="1" smtClean="0">
                                  <a:latin typeface="Cambria Math"/>
                                </a:rPr>
                                <m:t>𝐴𝑝𝑝𝑙𝑖𝑐𝑎𝑏𝑙𝑒</m:t>
                              </m:r>
                              <m:r>
                                <a:rPr lang="en-US" sz="2600" b="0" i="1" smtClean="0">
                                  <a:latin typeface="Cambria Math"/>
                                </a:rPr>
                                <m:t>(</m:t>
                              </m:r>
                              <m:r>
                                <m:rPr>
                                  <m:sty m:val="p"/>
                                </m:rPr>
                                <a:rPr lang="en-US" sz="2600" b="0" i="0" smtClean="0">
                                  <a:latin typeface="Cambria Math"/>
                                </a:rPr>
                                <m:t>Π</m:t>
                              </m:r>
                              <m:r>
                                <a:rPr lang="en-US" sz="2600" b="0" i="1" smtClean="0">
                                  <a:latin typeface="Cambria Math"/>
                                </a:rPr>
                                <m:t>, </m:t>
                              </m:r>
                              <m:r>
                                <a:rPr lang="en-US" sz="2600" b="0" i="1" smtClean="0">
                                  <a:latin typeface="Cambria Math"/>
                                </a:rPr>
                                <m:t>𝐶</m:t>
                              </m:r>
                              <m:r>
                                <a:rPr lang="en-US" sz="2600" b="0" i="1" smtClean="0">
                                  <a:latin typeface="Cambria Math"/>
                                </a:rPr>
                                <m:t>, </m:t>
                              </m:r>
                              <m:r>
                                <a:rPr lang="en-US" sz="2600" b="0" i="1" smtClean="0">
                                  <a:latin typeface="Cambria Math"/>
                                </a:rPr>
                                <m:t>𝛿</m:t>
                              </m:r>
                              <m:r>
                                <a:rPr lang="en-US" sz="2600" b="0" i="1" smtClean="0">
                                  <a:latin typeface="Cambria Math"/>
                                </a:rPr>
                                <m:t>)</m:t>
                              </m:r>
                            </m:sub>
                            <m:sup/>
                            <m:e>
                              <m:r>
                                <a:rPr lang="en-US" sz="2600" b="0" i="1" smtClean="0">
                                  <a:latin typeface="Cambria Math"/>
                                </a:rPr>
                                <m:t>𝑓</m:t>
                              </m:r>
                              <m:r>
                                <a:rPr lang="en-US" sz="2600" b="0" i="1" smtClean="0">
                                  <a:latin typeface="Cambria Math"/>
                                </a:rPr>
                                <m:t>(</m:t>
                              </m:r>
                              <m:sSup>
                                <m:sSupPr>
                                  <m:ctrlPr>
                                    <a:rPr lang="en-US" sz="2600" b="0" i="1" smtClean="0">
                                      <a:latin typeface="Cambria Math" panose="02040503050406030204" pitchFamily="18" charset="0"/>
                                    </a:rPr>
                                  </m:ctrlPr>
                                </m:sSupPr>
                                <m:e>
                                  <m:r>
                                    <a:rPr lang="en-US" sz="2600" b="0" i="1" smtClean="0">
                                      <a:latin typeface="Cambria Math"/>
                                    </a:rPr>
                                    <m:t>𝑅</m:t>
                                  </m:r>
                                </m:e>
                                <m:sup>
                                  <m:r>
                                    <a:rPr lang="en-US" sz="2600" b="0" i="1" smtClean="0">
                                      <a:latin typeface="Cambria Math"/>
                                    </a:rPr>
                                    <m:t>′</m:t>
                                  </m:r>
                                </m:sup>
                              </m:sSup>
                              <m:r>
                                <a:rPr lang="en-US" sz="2600" b="0" i="1" smtClean="0">
                                  <a:latin typeface="Cambria Math"/>
                                </a:rPr>
                                <m:t>,</m:t>
                              </m:r>
                              <m:r>
                                <a:rPr lang="en-US" sz="2600" b="0" i="1" smtClean="0">
                                  <a:latin typeface="Cambria Math"/>
                                </a:rPr>
                                <m:t>𝐶</m:t>
                              </m:r>
                              <m:r>
                                <a:rPr lang="en-US" sz="2600" b="0" i="1" smtClean="0">
                                  <a:latin typeface="Cambria Math"/>
                                </a:rPr>
                                <m:t>)</m:t>
                              </m:r>
                            </m:e>
                          </m:nary>
                        </m:den>
                      </m:f>
                    </m:oMath>
                  </m:oMathPara>
                </a14:m>
                <a:endParaRPr lang="en-US" dirty="0"/>
              </a:p>
              <a:p>
                <a:pPr>
                  <a:spcBef>
                    <a:spcPts val="1800"/>
                  </a:spcBef>
                </a:pPr>
                <a:r>
                  <a:rPr lang="en-US" sz="2200" dirty="0" smtClean="0"/>
                  <a:t>This permits to generalize Gillespie to a group of rules.</a:t>
                </a:r>
                <a:endParaRPr lang="en-US" sz="2200" dirty="0"/>
              </a:p>
            </p:txBody>
          </p:sp>
        </mc:Choice>
        <mc:Fallback xmlns="">
          <p:sp>
            <p:nvSpPr>
              <p:cNvPr id="3" name="Espace réservé du contenu 2"/>
              <p:cNvSpPr>
                <a:spLocks noGrp="1" noRot="1" noChangeAspect="1" noMove="1" noResize="1" noEditPoints="1" noAdjustHandles="1" noChangeArrowheads="1" noChangeShapeType="1" noTextEdit="1"/>
              </p:cNvSpPr>
              <p:nvPr>
                <p:ph sz="quarter" idx="1"/>
              </p:nvPr>
            </p:nvSpPr>
            <p:spPr>
              <a:xfrm>
                <a:off x="301752" y="1527048"/>
                <a:ext cx="8503920" cy="5142312"/>
              </a:xfrm>
              <a:blipFill>
                <a:blip r:embed="rId2"/>
                <a:stretch>
                  <a:fillRect l="-430" t="-830" r="-1004" b="-2254"/>
                </a:stretch>
              </a:blipFill>
            </p:spPr>
            <p:txBody>
              <a:bodyPr/>
              <a:lstStyle/>
              <a:p>
                <a:r>
                  <a:rPr lang="en-US">
                    <a:noFill/>
                  </a:rPr>
                  <a:t> </a:t>
                </a:r>
              </a:p>
            </p:txBody>
          </p:sp>
        </mc:Fallback>
      </mc:AlternateContent>
    </p:spTree>
    <p:extLst>
      <p:ext uri="{BB962C8B-B14F-4D97-AF65-F5344CB8AC3E}">
        <p14:creationId xmlns:p14="http://schemas.microsoft.com/office/powerpoint/2010/main" val="177875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Strategies for computing </a:t>
            </a:r>
            <a:r>
              <a:rPr lang="en-US" i="1" dirty="0" smtClean="0"/>
              <a:t>f(R,C)</a:t>
            </a:r>
            <a:endParaRPr lang="fr-FR" i="1" baseline="-25000" dirty="0"/>
          </a:p>
        </p:txBody>
      </p:sp>
      <mc:AlternateContent xmlns:mc="http://schemas.openxmlformats.org/markup-compatibility/2006" xmlns:a14="http://schemas.microsoft.com/office/drawing/2010/main">
        <mc:Choice Requires="a14">
          <p:sp>
            <p:nvSpPr>
              <p:cNvPr id="3" name="Espace réservé du contenu 2"/>
              <p:cNvSpPr>
                <a:spLocks noGrp="1"/>
              </p:cNvSpPr>
              <p:nvPr>
                <p:ph sz="quarter" idx="1"/>
              </p:nvPr>
            </p:nvSpPr>
            <p:spPr>
              <a:xfrm>
                <a:off x="301752" y="1527048"/>
                <a:ext cx="8503920" cy="4949952"/>
              </a:xfrm>
            </p:spPr>
            <p:txBody>
              <a:bodyPr>
                <a:normAutofit fontScale="55000" lnSpcReduction="20000"/>
              </a:bodyPr>
              <a:lstStyle/>
              <a:p>
                <a:r>
                  <a:rPr lang="en-US" dirty="0" smtClean="0"/>
                  <a:t>Constant: </a:t>
                </a:r>
                <a:r>
                  <a:rPr lang="en-US" dirty="0"/>
                  <a:t>each rule </a:t>
                </a:r>
                <a:r>
                  <a:rPr lang="en-US" i="1" dirty="0"/>
                  <a:t>r </a:t>
                </a:r>
                <a:r>
                  <a:rPr lang="en-US" dirty="0"/>
                  <a:t>from </a:t>
                </a:r>
                <a:r>
                  <a:rPr lang="en-US" i="1" dirty="0"/>
                  <a:t>R </a:t>
                </a:r>
                <a:r>
                  <a:rPr lang="en-US" dirty="0"/>
                  <a:t>has a constant contribution to </a:t>
                </a:r>
                <a:r>
                  <a:rPr lang="en-US" i="1" dirty="0"/>
                  <a:t>f </a:t>
                </a:r>
                <a:r>
                  <a:rPr lang="en-US" dirty="0" smtClean="0"/>
                  <a:t>and equal to </a:t>
                </a:r>
                <a:r>
                  <a:rPr lang="en-US" dirty="0" err="1" smtClean="0"/>
                  <a:t>c</a:t>
                </a:r>
                <a:r>
                  <a:rPr lang="en-US" baseline="-25000" dirty="0" err="1" smtClean="0"/>
                  <a:t>r</a:t>
                </a:r>
                <a:r>
                  <a:rPr lang="en-US" dirty="0" smtClean="0"/>
                  <a:t>: </a:t>
                </a:r>
                <a:r>
                  <a:rPr lang="en-US" b="0" i="1" dirty="0" smtClean="0">
                    <a:latin typeface="Cambria Math"/>
                  </a:rPr>
                  <a:t/>
                </a:r>
                <a:br>
                  <a:rPr lang="en-US" b="0" i="1" dirty="0" smtClean="0">
                    <a:latin typeface="Cambria Math"/>
                  </a:rPr>
                </a:br>
                <a14:m>
                  <m:oMath xmlns:m="http://schemas.openxmlformats.org/officeDocument/2006/math">
                    <m:r>
                      <a:rPr lang="en-US" b="0" i="1" smtClean="0">
                        <a:latin typeface="Cambria Math"/>
                      </a:rPr>
                      <m:t>𝑓</m:t>
                    </m:r>
                    <m:d>
                      <m:dPr>
                        <m:ctrlPr>
                          <a:rPr lang="en-US" b="0" i="1" smtClean="0">
                            <a:latin typeface="Cambria Math" panose="02040503050406030204" pitchFamily="18" charset="0"/>
                          </a:rPr>
                        </m:ctrlPr>
                      </m:dPr>
                      <m:e>
                        <m:r>
                          <a:rPr lang="en-US" b="0" i="1" smtClean="0">
                            <a:latin typeface="Cambria Math"/>
                          </a:rPr>
                          <m:t>𝑅</m:t>
                        </m:r>
                        <m:r>
                          <a:rPr lang="en-US" b="0" i="1" smtClean="0">
                            <a:latin typeface="Cambria Math"/>
                          </a:rPr>
                          <m:t>,</m:t>
                        </m:r>
                        <m:r>
                          <a:rPr lang="en-US" b="0" i="1" smtClean="0">
                            <a:latin typeface="Cambria Math"/>
                          </a:rPr>
                          <m:t>𝐶</m:t>
                        </m:r>
                      </m:e>
                    </m:d>
                    <m:r>
                      <a:rPr lang="en-US" b="0" i="1" smtClean="0">
                        <a:latin typeface="Cambria Math"/>
                      </a:rPr>
                      <m:t>=</m:t>
                    </m:r>
                    <m:nary>
                      <m:naryPr>
                        <m:chr m:val="∑"/>
                        <m:supHide m:val="on"/>
                        <m:ctrlPr>
                          <a:rPr lang="en-US" b="0" i="1" smtClean="0">
                            <a:latin typeface="Cambria Math" panose="02040503050406030204" pitchFamily="18" charset="0"/>
                          </a:rPr>
                        </m:ctrlPr>
                      </m:naryPr>
                      <m:sub>
                        <m:r>
                          <a:rPr lang="en-US" b="0" i="1" smtClean="0">
                            <a:latin typeface="Cambria Math"/>
                          </a:rPr>
                          <m:t>𝑟</m:t>
                        </m:r>
                        <m:r>
                          <a:rPr lang="en-US" b="0" i="1" smtClean="0">
                            <a:latin typeface="Cambria Math"/>
                          </a:rPr>
                          <m:t>∈</m:t>
                        </m:r>
                        <m:r>
                          <m:rPr>
                            <m:sty m:val="p"/>
                          </m:rPr>
                          <a:rPr lang="en-US" b="0" i="1" smtClean="0">
                            <a:latin typeface="Cambria Math"/>
                          </a:rPr>
                          <m:t>R</m:t>
                        </m:r>
                      </m:sub>
                      <m:sup/>
                      <m:e>
                        <m:sSub>
                          <m:sSubPr>
                            <m:ctrlPr>
                              <a:rPr lang="en-US" b="0" i="1" smtClean="0">
                                <a:latin typeface="Cambria Math" panose="02040503050406030204" pitchFamily="18" charset="0"/>
                              </a:rPr>
                            </m:ctrlPr>
                          </m:sSubPr>
                          <m:e>
                            <m:r>
                              <a:rPr lang="en-US" b="0" i="1" smtClean="0">
                                <a:latin typeface="Cambria Math"/>
                              </a:rPr>
                              <m:t>𝑐</m:t>
                            </m:r>
                          </m:e>
                          <m:sub>
                            <m:r>
                              <a:rPr lang="en-US" b="0" i="1" smtClean="0">
                                <a:latin typeface="Cambria Math"/>
                              </a:rPr>
                              <m:t>𝑟</m:t>
                            </m:r>
                          </m:sub>
                        </m:sSub>
                      </m:e>
                    </m:nary>
                  </m:oMath>
                </a14:m>
                <a:endParaRPr lang="en-US" dirty="0" smtClean="0"/>
              </a:p>
              <a:p>
                <a:r>
                  <a:rPr lang="en-US" dirty="0" smtClean="0"/>
                  <a:t>Multiplicity-dependent: </a:t>
                </a:r>
                <a:r>
                  <a:rPr lang="en-US" dirty="0"/>
                  <a:t>each rule </a:t>
                </a:r>
                <a:r>
                  <a:rPr lang="en-US" i="1" dirty="0"/>
                  <a:t>r </a:t>
                </a:r>
                <a:r>
                  <a:rPr lang="en-US" dirty="0"/>
                  <a:t>from </a:t>
                </a:r>
                <a:r>
                  <a:rPr lang="en-US" i="1" dirty="0"/>
                  <a:t>R </a:t>
                </a:r>
                <a:r>
                  <a:rPr lang="en-US" dirty="0"/>
                  <a:t>has a contribution </a:t>
                </a:r>
                <a:r>
                  <a:rPr lang="en-US" dirty="0" smtClean="0"/>
                  <a:t>to </a:t>
                </a:r>
                <a:r>
                  <a:rPr lang="en-US" i="1" dirty="0" smtClean="0"/>
                  <a:t>f </a:t>
                </a:r>
                <a:r>
                  <a:rPr lang="en-US" dirty="0"/>
                  <a:t>proportional to the number of times this rule can be applied and to </a:t>
                </a:r>
                <a:r>
                  <a:rPr lang="en-US" dirty="0" smtClean="0"/>
                  <a:t>a stochastic </a:t>
                </a:r>
                <a:r>
                  <a:rPr lang="en-US" dirty="0"/>
                  <a:t>constant </a:t>
                </a:r>
                <a:r>
                  <a:rPr lang="en-US" i="1" dirty="0" err="1"/>
                  <a:t>c</a:t>
                </a:r>
                <a:r>
                  <a:rPr lang="en-US" i="1" baseline="-25000" dirty="0" err="1"/>
                  <a:t>r</a:t>
                </a:r>
                <a:r>
                  <a:rPr lang="en-US" i="1" dirty="0"/>
                  <a:t> </a:t>
                </a:r>
                <a:r>
                  <a:rPr lang="en-US" dirty="0"/>
                  <a:t>that only depends on </a:t>
                </a:r>
                <a:r>
                  <a:rPr lang="en-US" i="1" dirty="0" smtClean="0"/>
                  <a:t>r:</a:t>
                </a:r>
                <a:endParaRPr lang="en-US" i="1" dirty="0">
                  <a:latin typeface="Cambria Math"/>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𝑁</m:t>
                          </m:r>
                        </m:e>
                        <m:sub>
                          <m:r>
                            <a:rPr lang="en-US" b="0" i="1" smtClean="0">
                              <a:latin typeface="Cambria Math"/>
                            </a:rPr>
                            <m:t>𝑟</m:t>
                          </m:r>
                        </m:sub>
                      </m:sSub>
                      <m:d>
                        <m:dPr>
                          <m:ctrlPr>
                            <a:rPr lang="en-US" b="0" i="1" smtClean="0">
                              <a:latin typeface="Cambria Math" panose="02040503050406030204" pitchFamily="18" charset="0"/>
                            </a:rPr>
                          </m:ctrlPr>
                        </m:dPr>
                        <m:e>
                          <m:r>
                            <a:rPr lang="en-US" b="0" i="1" smtClean="0">
                              <a:latin typeface="Cambria Math"/>
                            </a:rPr>
                            <m:t>𝐶</m:t>
                          </m:r>
                        </m:e>
                      </m:d>
                      <m:r>
                        <a:rPr lang="en-US" b="0" i="1" smtClean="0">
                          <a:latin typeface="Cambria Math"/>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a:rPr>
                                <m:t>min</m:t>
                              </m:r>
                            </m:e>
                            <m:lim>
                              <m:r>
                                <a:rPr lang="en-US" b="0" i="1" smtClean="0">
                                  <a:latin typeface="Cambria Math"/>
                                </a:rPr>
                                <m:t>𝑥</m:t>
                              </m:r>
                              <m:r>
                                <a:rPr lang="en-US" b="0" i="1" smtClean="0">
                                  <a:latin typeface="Cambria Math"/>
                                </a:rPr>
                                <m:t>∈</m:t>
                              </m:r>
                              <m:r>
                                <a:rPr lang="en-US" b="0" i="1" smtClean="0">
                                  <a:latin typeface="Cambria Math"/>
                                </a:rPr>
                                <m:t>𝑙h𝑠</m:t>
                              </m:r>
                              <m:r>
                                <a:rPr lang="en-US" b="0" i="1" smtClean="0">
                                  <a:latin typeface="Cambria Math"/>
                                </a:rPr>
                                <m:t>(</m:t>
                              </m:r>
                              <m:r>
                                <a:rPr lang="en-US" b="0" i="1" smtClean="0">
                                  <a:latin typeface="Cambria Math"/>
                                </a:rPr>
                                <m:t>𝑟</m:t>
                              </m:r>
                              <m:r>
                                <a:rPr lang="en-US" b="0" i="1" smtClean="0">
                                  <a:latin typeface="Cambria Math"/>
                                </a:rPr>
                                <m:t>)</m:t>
                              </m:r>
                            </m:lim>
                          </m:limLow>
                        </m:fName>
                        <m:e>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r>
                                            <a:rPr lang="en-US" b="0" i="1" smtClean="0">
                                              <a:latin typeface="Cambria Math"/>
                                            </a:rPr>
                                            <m:t>𝐶</m:t>
                                          </m:r>
                                        </m:e>
                                      </m:d>
                                    </m:e>
                                    <m:sub>
                                      <m:r>
                                        <a:rPr lang="en-US" b="0" i="1" smtClean="0">
                                          <a:latin typeface="Cambria Math"/>
                                        </a:rPr>
                                        <m:t>𝑥</m:t>
                                      </m:r>
                                    </m:sub>
                                  </m:sSub>
                                </m:num>
                                <m:den>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r>
                                            <a:rPr lang="en-US" b="0" i="1" smtClean="0">
                                              <a:latin typeface="Cambria Math"/>
                                            </a:rPr>
                                            <m:t>𝑙h𝑠</m:t>
                                          </m:r>
                                          <m:d>
                                            <m:dPr>
                                              <m:ctrlPr>
                                                <a:rPr lang="en-US" b="0" i="1" smtClean="0">
                                                  <a:latin typeface="Cambria Math" panose="02040503050406030204" pitchFamily="18" charset="0"/>
                                                </a:rPr>
                                              </m:ctrlPr>
                                            </m:dPr>
                                            <m:e>
                                              <m:r>
                                                <a:rPr lang="en-US" b="0" i="1" smtClean="0">
                                                  <a:latin typeface="Cambria Math"/>
                                                </a:rPr>
                                                <m:t>𝑟</m:t>
                                              </m:r>
                                            </m:e>
                                          </m:d>
                                        </m:e>
                                      </m:d>
                                    </m:e>
                                    <m:sub>
                                      <m:r>
                                        <a:rPr lang="en-US" b="0" i="1" smtClean="0">
                                          <a:latin typeface="Cambria Math"/>
                                        </a:rPr>
                                        <m:t>𝑥</m:t>
                                      </m:r>
                                    </m:sub>
                                  </m:sSub>
                                </m:den>
                              </m:f>
                            </m:e>
                          </m:d>
                        </m:e>
                      </m:func>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a:rPr>
                        <m:t>𝑓</m:t>
                      </m:r>
                      <m:d>
                        <m:dPr>
                          <m:ctrlPr>
                            <a:rPr lang="en-US" b="0" i="1" dirty="0" smtClean="0">
                              <a:latin typeface="Cambria Math" panose="02040503050406030204" pitchFamily="18" charset="0"/>
                            </a:rPr>
                          </m:ctrlPr>
                        </m:dPr>
                        <m:e>
                          <m:r>
                            <a:rPr lang="en-US" b="0" i="1" dirty="0" smtClean="0">
                              <a:latin typeface="Cambria Math"/>
                            </a:rPr>
                            <m:t>𝑅</m:t>
                          </m:r>
                          <m:r>
                            <a:rPr lang="en-US" b="0" i="1" dirty="0" smtClean="0">
                              <a:latin typeface="Cambria Math"/>
                            </a:rPr>
                            <m:t>,</m:t>
                          </m:r>
                          <m:r>
                            <a:rPr lang="en-US" b="0" i="1" dirty="0" smtClean="0">
                              <a:latin typeface="Cambria Math"/>
                            </a:rPr>
                            <m:t>𝐶</m:t>
                          </m:r>
                        </m:e>
                      </m:d>
                      <m:r>
                        <a:rPr lang="en-US" b="0" i="1" dirty="0" smtClean="0">
                          <a:latin typeface="Cambria Math"/>
                        </a:rPr>
                        <m:t>=</m:t>
                      </m:r>
                      <m:nary>
                        <m:naryPr>
                          <m:chr m:val="∏"/>
                          <m:supHide m:val="on"/>
                          <m:ctrlPr>
                            <a:rPr lang="en-US" b="0" i="1" dirty="0" smtClean="0">
                              <a:latin typeface="Cambria Math" panose="02040503050406030204" pitchFamily="18" charset="0"/>
                            </a:rPr>
                          </m:ctrlPr>
                        </m:naryPr>
                        <m:sub>
                          <m:r>
                            <a:rPr lang="en-US" b="0" i="1" dirty="0" smtClean="0">
                              <a:latin typeface="Cambria Math"/>
                            </a:rPr>
                            <m:t>𝑟</m:t>
                          </m:r>
                          <m:r>
                            <a:rPr lang="en-US" b="0" i="1" dirty="0" smtClean="0">
                              <a:latin typeface="Cambria Math"/>
                            </a:rPr>
                            <m:t>∈</m:t>
                          </m:r>
                          <m:r>
                            <a:rPr lang="en-US" b="0" i="1" dirty="0" smtClean="0">
                              <a:latin typeface="Cambria Math"/>
                            </a:rPr>
                            <m:t>𝑅</m:t>
                          </m:r>
                        </m:sub>
                        <m:sup/>
                        <m:e>
                          <m:sSub>
                            <m:sSubPr>
                              <m:ctrlPr>
                                <a:rPr lang="en-US" b="0" i="1" dirty="0" smtClean="0">
                                  <a:latin typeface="Cambria Math" panose="02040503050406030204" pitchFamily="18" charset="0"/>
                                </a:rPr>
                              </m:ctrlPr>
                            </m:sSubPr>
                            <m:e>
                              <m:r>
                                <a:rPr lang="en-US" b="0" i="1" dirty="0" smtClean="0">
                                  <a:latin typeface="Cambria Math"/>
                                </a:rPr>
                                <m:t>𝑐</m:t>
                              </m:r>
                            </m:e>
                            <m:sub>
                              <m:r>
                                <a:rPr lang="en-US" b="0" i="1" dirty="0" smtClean="0">
                                  <a:latin typeface="Cambria Math"/>
                                </a:rPr>
                                <m:t>𝑟</m:t>
                              </m:r>
                            </m:sub>
                          </m:sSub>
                          <m:sSub>
                            <m:sSubPr>
                              <m:ctrlPr>
                                <a:rPr lang="en-US" b="0" i="1" dirty="0" smtClean="0">
                                  <a:latin typeface="Cambria Math" panose="02040503050406030204" pitchFamily="18" charset="0"/>
                                </a:rPr>
                              </m:ctrlPr>
                            </m:sSubPr>
                            <m:e>
                              <m:r>
                                <a:rPr lang="en-US" b="0" i="1" dirty="0" smtClean="0">
                                  <a:latin typeface="Cambria Math"/>
                                </a:rPr>
                                <m:t>𝑁</m:t>
                              </m:r>
                            </m:e>
                            <m:sub>
                              <m:r>
                                <a:rPr lang="en-US" b="0" i="1" dirty="0" smtClean="0">
                                  <a:latin typeface="Cambria Math"/>
                                </a:rPr>
                                <m:t>𝑟</m:t>
                              </m:r>
                            </m:sub>
                          </m:sSub>
                          <m:r>
                            <a:rPr lang="en-US" b="0" i="1" dirty="0" smtClean="0">
                              <a:latin typeface="Cambria Math"/>
                            </a:rPr>
                            <m:t>(</m:t>
                          </m:r>
                          <m:r>
                            <a:rPr lang="en-US" b="0" i="1" dirty="0" smtClean="0">
                              <a:latin typeface="Cambria Math"/>
                            </a:rPr>
                            <m:t>𝐶</m:t>
                          </m:r>
                          <m:r>
                            <a:rPr lang="en-US" b="0" i="1" dirty="0" smtClean="0">
                              <a:latin typeface="Cambria Math"/>
                            </a:rPr>
                            <m:t>)</m:t>
                          </m:r>
                        </m:e>
                      </m:nary>
                    </m:oMath>
                  </m:oMathPara>
                </a14:m>
                <a:endParaRPr lang="en-US" dirty="0" smtClean="0"/>
              </a:p>
              <a:p>
                <a:r>
                  <a:rPr lang="en-US" dirty="0" smtClean="0"/>
                  <a:t>Concentration-dependent: each </a:t>
                </a:r>
                <a:r>
                  <a:rPr lang="en-US" dirty="0"/>
                  <a:t>rule </a:t>
                </a:r>
                <a:r>
                  <a:rPr lang="en-US" i="1" dirty="0"/>
                  <a:t>r </a:t>
                </a:r>
                <a:r>
                  <a:rPr lang="en-US" dirty="0"/>
                  <a:t>from </a:t>
                </a:r>
                <a:r>
                  <a:rPr lang="en-US" i="1" dirty="0"/>
                  <a:t>R </a:t>
                </a:r>
                <a:r>
                  <a:rPr lang="en-US" dirty="0"/>
                  <a:t>has a </a:t>
                </a:r>
                <a:r>
                  <a:rPr lang="en-US" dirty="0" smtClean="0"/>
                  <a:t>contribution to </a:t>
                </a:r>
                <a:r>
                  <a:rPr lang="en-US" i="1" dirty="0"/>
                  <a:t>f </a:t>
                </a:r>
                <a:r>
                  <a:rPr lang="en-US" dirty="0"/>
                  <a:t>proportional to </a:t>
                </a:r>
                <a:r>
                  <a:rPr lang="en-US" i="1" dirty="0" err="1"/>
                  <a:t>h</a:t>
                </a:r>
                <a:r>
                  <a:rPr lang="en-US" i="1" baseline="-25000" dirty="0" err="1"/>
                  <a:t>r</a:t>
                </a:r>
                <a:r>
                  <a:rPr lang="en-US" dirty="0"/>
                  <a:t>(</a:t>
                </a:r>
                <a:r>
                  <a:rPr lang="en-US" i="1" dirty="0"/>
                  <a:t>C</a:t>
                </a:r>
                <a:r>
                  <a:rPr lang="en-US" dirty="0"/>
                  <a:t>), the number of distinct combinations of </a:t>
                </a:r>
                <a:r>
                  <a:rPr lang="en-US" dirty="0" smtClean="0"/>
                  <a:t>objects from </a:t>
                </a:r>
                <a:r>
                  <a:rPr lang="en-US" i="1" dirty="0"/>
                  <a:t>C </a:t>
                </a:r>
                <a:r>
                  <a:rPr lang="en-US" dirty="0"/>
                  <a:t>that activate </a:t>
                </a:r>
                <a:r>
                  <a:rPr lang="en-US" i="1" dirty="0"/>
                  <a:t>r</a:t>
                </a:r>
                <a:r>
                  <a:rPr lang="en-US" dirty="0"/>
                  <a:t>, and to a stochastic constant </a:t>
                </a:r>
                <a:r>
                  <a:rPr lang="en-US" i="1" dirty="0" err="1"/>
                  <a:t>c</a:t>
                </a:r>
                <a:r>
                  <a:rPr lang="en-US" i="1" baseline="-25000" dirty="0" err="1"/>
                  <a:t>r</a:t>
                </a:r>
                <a:r>
                  <a:rPr lang="en-US" i="1" dirty="0"/>
                  <a:t> </a:t>
                </a:r>
                <a:r>
                  <a:rPr lang="en-US" dirty="0"/>
                  <a:t>that only </a:t>
                </a:r>
                <a:r>
                  <a:rPr lang="en-US" dirty="0" smtClean="0"/>
                  <a:t>depends </a:t>
                </a:r>
                <a:r>
                  <a:rPr lang="fr-FR" dirty="0" smtClean="0"/>
                  <a:t>on </a:t>
                </a:r>
                <a:r>
                  <a:rPr lang="fr-FR" i="1" dirty="0" smtClean="0"/>
                  <a:t>r:</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h</m:t>
                          </m:r>
                        </m:e>
                        <m:sub>
                          <m:r>
                            <a:rPr lang="en-US" b="0" i="1" smtClean="0">
                              <a:latin typeface="Cambria Math"/>
                            </a:rPr>
                            <m:t>𝑟</m:t>
                          </m:r>
                        </m:sub>
                      </m:sSub>
                      <m:d>
                        <m:dPr>
                          <m:ctrlPr>
                            <a:rPr lang="en-US" b="0" i="1" smtClean="0">
                              <a:latin typeface="Cambria Math" panose="02040503050406030204" pitchFamily="18" charset="0"/>
                            </a:rPr>
                          </m:ctrlPr>
                        </m:dPr>
                        <m:e>
                          <m:r>
                            <a:rPr lang="en-US" b="0" i="1" smtClean="0">
                              <a:latin typeface="Cambria Math"/>
                            </a:rPr>
                            <m:t>𝐶</m:t>
                          </m:r>
                        </m:e>
                      </m:d>
                      <m:r>
                        <a:rPr lang="en-US" b="0" i="1" smtClean="0">
                          <a:latin typeface="Cambria Math"/>
                        </a:rPr>
                        <m:t>=</m:t>
                      </m:r>
                      <m:nary>
                        <m:naryPr>
                          <m:chr m:val="∏"/>
                          <m:supHide m:val="on"/>
                          <m:ctrlPr>
                            <a:rPr lang="en-US" b="0" i="1" smtClean="0">
                              <a:latin typeface="Cambria Math" panose="02040503050406030204" pitchFamily="18" charset="0"/>
                            </a:rPr>
                          </m:ctrlPr>
                        </m:naryPr>
                        <m:sub>
                          <m:r>
                            <a:rPr lang="en-US" b="0" i="1" smtClean="0">
                              <a:latin typeface="Cambria Math"/>
                            </a:rPr>
                            <m:t>𝑥</m:t>
                          </m:r>
                          <m:r>
                            <a:rPr lang="en-US" b="0" i="1" smtClean="0">
                              <a:latin typeface="Cambria Math"/>
                            </a:rPr>
                            <m:t>∈</m:t>
                          </m:r>
                          <m:r>
                            <a:rPr lang="en-US" b="0" i="1" smtClean="0">
                              <a:latin typeface="Cambria Math"/>
                            </a:rPr>
                            <m:t>𝑙h𝑠</m:t>
                          </m:r>
                          <m:r>
                            <a:rPr lang="en-US" b="0" i="1" smtClean="0">
                              <a:latin typeface="Cambria Math"/>
                            </a:rPr>
                            <m:t>(</m:t>
                          </m:r>
                          <m:r>
                            <a:rPr lang="en-US" b="0" i="1" smtClean="0">
                              <a:latin typeface="Cambria Math"/>
                            </a:rPr>
                            <m:t>𝑟</m:t>
                          </m:r>
                          <m:r>
                            <a:rPr lang="en-US" b="0" i="1" smtClean="0">
                              <a:latin typeface="Cambria Math"/>
                            </a:rPr>
                            <m:t>)</m:t>
                          </m:r>
                        </m:sub>
                        <m:sup/>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r>
                                            <a:rPr lang="en-US" b="0" i="1" smtClean="0">
                                              <a:latin typeface="Cambria Math"/>
                                            </a:rPr>
                                            <m:t>𝐶</m:t>
                                          </m:r>
                                        </m:e>
                                      </m:d>
                                    </m:e>
                                    <m:sub>
                                      <m:r>
                                        <a:rPr lang="en-US" b="0" i="1" smtClean="0">
                                          <a:latin typeface="Cambria Math"/>
                                        </a:rPr>
                                        <m:t>𝑥</m:t>
                                      </m:r>
                                    </m:sub>
                                  </m:sSub>
                                </m:num>
                                <m:den>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r>
                                            <a:rPr lang="en-US" b="0" i="1" smtClean="0">
                                              <a:latin typeface="Cambria Math"/>
                                            </a:rPr>
                                            <m:t>𝑙h𝑠</m:t>
                                          </m:r>
                                          <m:d>
                                            <m:dPr>
                                              <m:ctrlPr>
                                                <a:rPr lang="en-US" b="0" i="1" smtClean="0">
                                                  <a:latin typeface="Cambria Math" panose="02040503050406030204" pitchFamily="18" charset="0"/>
                                                </a:rPr>
                                              </m:ctrlPr>
                                            </m:dPr>
                                            <m:e>
                                              <m:r>
                                                <a:rPr lang="en-US" b="0" i="1" smtClean="0">
                                                  <a:latin typeface="Cambria Math"/>
                                                </a:rPr>
                                                <m:t>𝑟</m:t>
                                              </m:r>
                                            </m:e>
                                          </m:d>
                                        </m:e>
                                      </m:d>
                                    </m:e>
                                    <m:sub>
                                      <m:r>
                                        <a:rPr lang="en-US" b="0" i="1" smtClean="0">
                                          <a:latin typeface="Cambria Math"/>
                                        </a:rPr>
                                        <m:t>𝑥</m:t>
                                      </m:r>
                                    </m:sub>
                                  </m:sSub>
                                </m:den>
                              </m:f>
                            </m:e>
                          </m:d>
                        </m:e>
                      </m:nary>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𝑓</m:t>
                      </m:r>
                      <m:d>
                        <m:dPr>
                          <m:ctrlPr>
                            <a:rPr lang="en-US" b="0" i="1" smtClean="0">
                              <a:latin typeface="Cambria Math" panose="02040503050406030204" pitchFamily="18" charset="0"/>
                            </a:rPr>
                          </m:ctrlPr>
                        </m:dPr>
                        <m:e>
                          <m:r>
                            <a:rPr lang="en-US" b="0" i="1" smtClean="0">
                              <a:latin typeface="Cambria Math"/>
                            </a:rPr>
                            <m:t>𝑅</m:t>
                          </m:r>
                          <m:r>
                            <a:rPr lang="en-US" b="0" i="1" smtClean="0">
                              <a:latin typeface="Cambria Math"/>
                            </a:rPr>
                            <m:t>,</m:t>
                          </m:r>
                          <m:r>
                            <a:rPr lang="en-US" b="0" i="1" smtClean="0">
                              <a:latin typeface="Cambria Math"/>
                            </a:rPr>
                            <m:t>𝐶</m:t>
                          </m:r>
                        </m:e>
                      </m:d>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h</m:t>
                          </m:r>
                        </m:e>
                        <m:sub>
                          <m:r>
                            <a:rPr lang="en-US" b="0" i="1" smtClean="0">
                              <a:latin typeface="Cambria Math"/>
                            </a:rPr>
                            <m:t>𝑅</m:t>
                          </m:r>
                        </m:sub>
                      </m:sSub>
                      <m:d>
                        <m:dPr>
                          <m:ctrlPr>
                            <a:rPr lang="en-US" b="0" i="1" smtClean="0">
                              <a:latin typeface="Cambria Math" panose="02040503050406030204" pitchFamily="18" charset="0"/>
                            </a:rPr>
                          </m:ctrlPr>
                        </m:dPr>
                        <m:e>
                          <m:r>
                            <a:rPr lang="en-US" b="0" i="1" smtClean="0">
                              <a:latin typeface="Cambria Math"/>
                            </a:rPr>
                            <m:t>𝐶</m:t>
                          </m:r>
                        </m:e>
                      </m:d>
                      <m:r>
                        <a:rPr lang="en-US" b="0" i="1" smtClean="0">
                          <a:latin typeface="Cambria Math"/>
                        </a:rPr>
                        <m:t>=</m:t>
                      </m:r>
                      <m:nary>
                        <m:naryPr>
                          <m:chr m:val="∏"/>
                          <m:supHide m:val="on"/>
                          <m:ctrlPr>
                            <a:rPr lang="en-US" b="0" i="1" smtClean="0">
                              <a:latin typeface="Cambria Math" panose="02040503050406030204" pitchFamily="18" charset="0"/>
                            </a:rPr>
                          </m:ctrlPr>
                        </m:naryPr>
                        <m:sub>
                          <m:r>
                            <a:rPr lang="en-US" b="0" i="1" smtClean="0">
                              <a:latin typeface="Cambria Math"/>
                            </a:rPr>
                            <m:t>𝑟</m:t>
                          </m:r>
                          <m:r>
                            <a:rPr lang="en-US" b="0" i="1" smtClean="0">
                              <a:latin typeface="Cambria Math"/>
                            </a:rPr>
                            <m:t>∈</m:t>
                          </m:r>
                          <m:r>
                            <a:rPr lang="en-US" b="0" i="1" smtClean="0">
                              <a:latin typeface="Cambria Math"/>
                            </a:rPr>
                            <m:t>𝑅</m:t>
                          </m:r>
                        </m:sub>
                        <m:sup/>
                        <m:e>
                          <m:sSub>
                            <m:sSubPr>
                              <m:ctrlPr>
                                <a:rPr lang="en-US" b="0" i="1" smtClean="0">
                                  <a:latin typeface="Cambria Math" panose="02040503050406030204" pitchFamily="18" charset="0"/>
                                </a:rPr>
                              </m:ctrlPr>
                            </m:sSubPr>
                            <m:e>
                              <m:r>
                                <a:rPr lang="en-US" b="0" i="1" smtClean="0">
                                  <a:latin typeface="Cambria Math"/>
                                </a:rPr>
                                <m:t>𝑐</m:t>
                              </m:r>
                            </m:e>
                            <m:sub>
                              <m:r>
                                <a:rPr lang="en-US" b="0" i="1" smtClean="0">
                                  <a:latin typeface="Cambria Math"/>
                                </a:rPr>
                                <m:t>𝑟</m:t>
                              </m:r>
                            </m:sub>
                          </m:sSub>
                          <m:sSub>
                            <m:sSubPr>
                              <m:ctrlPr>
                                <a:rPr lang="en-US" b="0" i="1" smtClean="0">
                                  <a:latin typeface="Cambria Math" panose="02040503050406030204" pitchFamily="18" charset="0"/>
                                </a:rPr>
                              </m:ctrlPr>
                            </m:sSubPr>
                            <m:e>
                              <m:r>
                                <a:rPr lang="en-US" b="0" i="1" smtClean="0">
                                  <a:latin typeface="Cambria Math"/>
                                </a:rPr>
                                <m:t>h</m:t>
                              </m:r>
                            </m:e>
                            <m:sub>
                              <m:r>
                                <a:rPr lang="en-US" b="0" i="1" smtClean="0">
                                  <a:latin typeface="Cambria Math"/>
                                </a:rPr>
                                <m:t>𝑟</m:t>
                              </m:r>
                            </m:sub>
                          </m:sSub>
                          <m:r>
                            <a:rPr lang="en-US" b="0" i="1" smtClean="0">
                              <a:latin typeface="Cambria Math"/>
                            </a:rPr>
                            <m:t>(</m:t>
                          </m:r>
                          <m:r>
                            <a:rPr lang="en-US" b="0" i="1" smtClean="0">
                              <a:latin typeface="Cambria Math"/>
                            </a:rPr>
                            <m:t>𝐶</m:t>
                          </m:r>
                          <m:r>
                            <a:rPr lang="en-US" b="0" i="1" smtClean="0">
                              <a:latin typeface="Cambria Math"/>
                            </a:rPr>
                            <m:t>)</m:t>
                          </m:r>
                        </m:e>
                      </m:nary>
                    </m:oMath>
                  </m:oMathPara>
                </a14:m>
                <a:endParaRPr lang="en-US" dirty="0" smtClean="0"/>
              </a:p>
              <a:p>
                <a:r>
                  <a:rPr lang="en-US" dirty="0" smtClean="0"/>
                  <a:t>Gillespie: each rule </a:t>
                </a:r>
                <a:r>
                  <a:rPr lang="en-US" i="1" dirty="0" smtClean="0"/>
                  <a:t>r </a:t>
                </a:r>
                <a:r>
                  <a:rPr lang="en-US" dirty="0" smtClean="0"/>
                  <a:t>from </a:t>
                </a:r>
                <a:r>
                  <a:rPr lang="en-US" i="1" dirty="0" smtClean="0"/>
                  <a:t>R </a:t>
                </a:r>
                <a:r>
                  <a:rPr lang="en-US" dirty="0" smtClean="0"/>
                  <a:t>has a contribution to </a:t>
                </a:r>
                <a:r>
                  <a:rPr lang="en-US" i="1" dirty="0" smtClean="0"/>
                  <a:t>f </a:t>
                </a:r>
                <a:r>
                  <a:rPr lang="en-US" dirty="0" smtClean="0"/>
                  <a:t>that depends on the order in which it was chosen and it is equal to </a:t>
                </a:r>
                <a:r>
                  <a:rPr lang="en-US" i="1" dirty="0" err="1" smtClean="0"/>
                  <a:t>c</a:t>
                </a:r>
                <a:r>
                  <a:rPr lang="en-US" i="1" baseline="-25000" dirty="0" err="1" smtClean="0"/>
                  <a:t>r</a:t>
                </a:r>
                <a:r>
                  <a:rPr lang="en-US" i="1" dirty="0" smtClean="0"/>
                  <a:t> </a:t>
                </a:r>
                <a:r>
                  <a:rPr lang="en-US" i="1" dirty="0" err="1" smtClean="0"/>
                  <a:t>h</a:t>
                </a:r>
                <a:r>
                  <a:rPr lang="en-US" i="1" baseline="-25000" dirty="0" err="1" smtClean="0"/>
                  <a:t>r</a:t>
                </a:r>
                <a:r>
                  <a:rPr lang="en-US" dirty="0" smtClean="0"/>
                  <a:t>(</a:t>
                </a:r>
                <a:r>
                  <a:rPr lang="en-US" i="1" dirty="0" smtClean="0"/>
                  <a:t>C′</a:t>
                </a:r>
                <a:r>
                  <a:rPr lang="en-US" dirty="0" smtClean="0"/>
                  <a:t>), where </a:t>
                </a:r>
                <a:r>
                  <a:rPr lang="en-US" i="1" dirty="0" smtClean="0"/>
                  <a:t>C′ </a:t>
                </a:r>
                <a:r>
                  <a:rPr lang="en-US" dirty="0" smtClean="0"/>
                  <a:t>is the configuration obtained by applying all rules that were chosen before </a:t>
                </a:r>
                <a:r>
                  <a:rPr lang="fr-FR" i="1" dirty="0" smtClean="0"/>
                  <a:t>r</a:t>
                </a:r>
                <a:r>
                  <a:rPr lang="fr-FR" dirty="0" smtClean="0"/>
                  <a:t>.</a:t>
                </a:r>
              </a:p>
            </p:txBody>
          </p:sp>
        </mc:Choice>
        <mc:Fallback xmlns="">
          <p:sp>
            <p:nvSpPr>
              <p:cNvPr id="3" name="Espace réservé du contenu 2"/>
              <p:cNvSpPr>
                <a:spLocks noGrp="1" noRot="1" noChangeAspect="1" noMove="1" noResize="1" noEditPoints="1" noAdjustHandles="1" noChangeArrowheads="1" noChangeShapeType="1" noTextEdit="1"/>
              </p:cNvSpPr>
              <p:nvPr>
                <p:ph sz="quarter" idx="1"/>
              </p:nvPr>
            </p:nvSpPr>
            <p:spPr>
              <a:xfrm>
                <a:off x="301752" y="1527048"/>
                <a:ext cx="8503920" cy="4949952"/>
              </a:xfrm>
              <a:blipFill rotWithShape="1">
                <a:blip r:embed="rId2"/>
                <a:stretch>
                  <a:fillRect t="-13670"/>
                </a:stretch>
              </a:blipFill>
            </p:spPr>
            <p:txBody>
              <a:bodyPr/>
              <a:lstStyle/>
              <a:p>
                <a:r>
                  <a:rPr lang="fr-FR">
                    <a:noFill/>
                  </a:rPr>
                  <a:t> </a:t>
                </a:r>
              </a:p>
            </p:txBody>
          </p:sp>
        </mc:Fallback>
      </mc:AlternateContent>
      <p:sp>
        <p:nvSpPr>
          <p:cNvPr id="4" name="ZoneTexte 3"/>
          <p:cNvSpPr txBox="1"/>
          <p:nvPr/>
        </p:nvSpPr>
        <p:spPr>
          <a:xfrm>
            <a:off x="6397311" y="4437112"/>
            <a:ext cx="2448272" cy="307777"/>
          </a:xfrm>
          <a:prstGeom prst="rect">
            <a:avLst/>
          </a:prstGeom>
          <a:noFill/>
        </p:spPr>
        <p:txBody>
          <a:bodyPr wrap="square" rtlCol="0">
            <a:spAutoFit/>
          </a:bodyPr>
          <a:lstStyle/>
          <a:p>
            <a:r>
              <a:rPr lang="en-US" sz="1400" dirty="0" err="1" smtClean="0"/>
              <a:t>aab</a:t>
            </a:r>
            <a:r>
              <a:rPr lang="en-US" sz="1400" dirty="0" smtClean="0"/>
              <a:t> activates 2 </a:t>
            </a:r>
            <a:r>
              <a:rPr lang="en-US" sz="1400" dirty="0" smtClean="0"/>
              <a:t>times for </a:t>
            </a:r>
            <a:r>
              <a:rPr lang="en-US" sz="1400" dirty="0" smtClean="0"/>
              <a:t>ab</a:t>
            </a:r>
            <a:endParaRPr lang="fr-FR" sz="1400" dirty="0"/>
          </a:p>
        </p:txBody>
      </p:sp>
    </p:spTree>
    <p:extLst>
      <p:ext uri="{BB962C8B-B14F-4D97-AF65-F5344CB8AC3E}">
        <p14:creationId xmlns:p14="http://schemas.microsoft.com/office/powerpoint/2010/main" val="2985926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dirty="0"/>
              <a:t>Strategies for </a:t>
            </a:r>
            <a:r>
              <a:rPr lang="en-US" dirty="0" smtClean="0"/>
              <a:t>computing  </a:t>
            </a:r>
            <a:r>
              <a:rPr lang="en-US" i="1" dirty="0"/>
              <a:t>f(R,C</a:t>
            </a:r>
            <a:r>
              <a:rPr lang="en-US" i="1" dirty="0" smtClean="0"/>
              <a:t>): </a:t>
            </a:r>
            <a:r>
              <a:rPr lang="en-US" dirty="0" smtClean="0"/>
              <a:t>constant</a:t>
            </a:r>
            <a:endParaRPr lang="fr-FR" dirty="0"/>
          </a:p>
        </p:txBody>
      </p:sp>
      <p:sp>
        <p:nvSpPr>
          <p:cNvPr id="4" name="ZoneTexte 3"/>
          <p:cNvSpPr txBox="1"/>
          <p:nvPr/>
        </p:nvSpPr>
        <p:spPr>
          <a:xfrm>
            <a:off x="2541350" y="2627620"/>
            <a:ext cx="805029" cy="646331"/>
          </a:xfrm>
          <a:prstGeom prst="rect">
            <a:avLst/>
          </a:prstGeom>
          <a:noFill/>
        </p:spPr>
        <p:txBody>
          <a:bodyPr wrap="none" rtlCol="0">
            <a:spAutoFit/>
          </a:bodyPr>
          <a:lstStyle/>
          <a:p>
            <a:r>
              <a:rPr lang="en-US" sz="3600" dirty="0" smtClean="0"/>
              <a:t>R=</a:t>
            </a:r>
            <a:endParaRPr lang="fr-FR" sz="3600" dirty="0"/>
          </a:p>
        </p:txBody>
      </p:sp>
      <p:sp>
        <p:nvSpPr>
          <p:cNvPr id="5" name="ZoneTexte 4"/>
          <p:cNvSpPr txBox="1"/>
          <p:nvPr/>
        </p:nvSpPr>
        <p:spPr>
          <a:xfrm>
            <a:off x="3693478" y="2742019"/>
            <a:ext cx="399468" cy="461665"/>
          </a:xfrm>
          <a:prstGeom prst="rect">
            <a:avLst/>
          </a:prstGeom>
          <a:noFill/>
        </p:spPr>
        <p:txBody>
          <a:bodyPr wrap="none" rtlCol="0">
            <a:spAutoFit/>
          </a:bodyPr>
          <a:lstStyle/>
          <a:p>
            <a:r>
              <a:rPr lang="en-US" sz="2400" dirty="0" smtClean="0"/>
              <a:t>r</a:t>
            </a:r>
            <a:r>
              <a:rPr lang="en-US" sz="2400" baseline="-25000" dirty="0" smtClean="0"/>
              <a:t>1</a:t>
            </a:r>
            <a:endParaRPr lang="fr-FR" sz="2400" baseline="-25000" dirty="0"/>
          </a:p>
        </p:txBody>
      </p:sp>
      <p:sp>
        <p:nvSpPr>
          <p:cNvPr id="6" name="ZoneTexte 5"/>
          <p:cNvSpPr txBox="1"/>
          <p:nvPr/>
        </p:nvSpPr>
        <p:spPr>
          <a:xfrm>
            <a:off x="3837494" y="2699628"/>
            <a:ext cx="365806" cy="338554"/>
          </a:xfrm>
          <a:prstGeom prst="rect">
            <a:avLst/>
          </a:prstGeom>
          <a:noFill/>
        </p:spPr>
        <p:txBody>
          <a:bodyPr wrap="none" rtlCol="0">
            <a:spAutoFit/>
          </a:bodyPr>
          <a:lstStyle/>
          <a:p>
            <a:r>
              <a:rPr lang="en-US" sz="1600" dirty="0" smtClean="0"/>
              <a:t>n</a:t>
            </a:r>
            <a:r>
              <a:rPr lang="en-US" sz="1600" baseline="-25000" dirty="0" smtClean="0"/>
              <a:t>1</a:t>
            </a:r>
            <a:endParaRPr lang="fr-FR" sz="1600" baseline="-25000" dirty="0"/>
          </a:p>
        </p:txBody>
      </p:sp>
      <p:sp>
        <p:nvSpPr>
          <p:cNvPr id="8" name="ZoneTexte 7"/>
          <p:cNvSpPr txBox="1"/>
          <p:nvPr/>
        </p:nvSpPr>
        <p:spPr>
          <a:xfrm>
            <a:off x="4263776" y="2742019"/>
            <a:ext cx="426720" cy="461665"/>
          </a:xfrm>
          <a:prstGeom prst="rect">
            <a:avLst/>
          </a:prstGeom>
          <a:noFill/>
        </p:spPr>
        <p:txBody>
          <a:bodyPr wrap="none" rtlCol="0">
            <a:spAutoFit/>
          </a:bodyPr>
          <a:lstStyle/>
          <a:p>
            <a:r>
              <a:rPr lang="en-US" sz="2400" dirty="0" smtClean="0"/>
              <a:t>r</a:t>
            </a:r>
            <a:r>
              <a:rPr lang="en-US" sz="2400" baseline="-25000" dirty="0" smtClean="0"/>
              <a:t>2</a:t>
            </a:r>
            <a:endParaRPr lang="fr-FR" sz="2400" baseline="-25000" dirty="0"/>
          </a:p>
        </p:txBody>
      </p:sp>
      <p:sp>
        <p:nvSpPr>
          <p:cNvPr id="9" name="ZoneTexte 8"/>
          <p:cNvSpPr txBox="1"/>
          <p:nvPr/>
        </p:nvSpPr>
        <p:spPr>
          <a:xfrm>
            <a:off x="4407792" y="2699628"/>
            <a:ext cx="383438" cy="338554"/>
          </a:xfrm>
          <a:prstGeom prst="rect">
            <a:avLst/>
          </a:prstGeom>
          <a:noFill/>
        </p:spPr>
        <p:txBody>
          <a:bodyPr wrap="none" rtlCol="0">
            <a:spAutoFit/>
          </a:bodyPr>
          <a:lstStyle/>
          <a:p>
            <a:r>
              <a:rPr lang="en-US" sz="1600" dirty="0" smtClean="0"/>
              <a:t>n</a:t>
            </a:r>
            <a:r>
              <a:rPr lang="en-US" sz="1600" baseline="-25000" dirty="0" smtClean="0"/>
              <a:t>2</a:t>
            </a:r>
            <a:endParaRPr lang="fr-FR" sz="1600" baseline="-25000" dirty="0"/>
          </a:p>
        </p:txBody>
      </p:sp>
      <p:sp>
        <p:nvSpPr>
          <p:cNvPr id="10" name="ZoneTexte 9"/>
          <p:cNvSpPr txBox="1"/>
          <p:nvPr/>
        </p:nvSpPr>
        <p:spPr>
          <a:xfrm>
            <a:off x="5271888" y="2742019"/>
            <a:ext cx="421910" cy="461665"/>
          </a:xfrm>
          <a:prstGeom prst="rect">
            <a:avLst/>
          </a:prstGeom>
          <a:noFill/>
        </p:spPr>
        <p:txBody>
          <a:bodyPr wrap="none" rtlCol="0">
            <a:spAutoFit/>
          </a:bodyPr>
          <a:lstStyle/>
          <a:p>
            <a:r>
              <a:rPr lang="en-US" sz="2400" dirty="0" err="1" smtClean="0"/>
              <a:t>r</a:t>
            </a:r>
            <a:r>
              <a:rPr lang="en-US" sz="2400" baseline="-25000" dirty="0" err="1" smtClean="0"/>
              <a:t>k</a:t>
            </a:r>
            <a:endParaRPr lang="fr-FR" sz="2400" baseline="-25000" dirty="0"/>
          </a:p>
        </p:txBody>
      </p:sp>
      <p:sp>
        <p:nvSpPr>
          <p:cNvPr id="11" name="ZoneTexte 10"/>
          <p:cNvSpPr txBox="1"/>
          <p:nvPr/>
        </p:nvSpPr>
        <p:spPr>
          <a:xfrm>
            <a:off x="5415904" y="2699628"/>
            <a:ext cx="380232" cy="338554"/>
          </a:xfrm>
          <a:prstGeom prst="rect">
            <a:avLst/>
          </a:prstGeom>
          <a:noFill/>
        </p:spPr>
        <p:txBody>
          <a:bodyPr wrap="none" rtlCol="0">
            <a:spAutoFit/>
          </a:bodyPr>
          <a:lstStyle/>
          <a:p>
            <a:r>
              <a:rPr lang="en-US" sz="1600" dirty="0" err="1" smtClean="0"/>
              <a:t>n</a:t>
            </a:r>
            <a:r>
              <a:rPr lang="en-US" sz="1600" baseline="-25000" dirty="0" err="1" smtClean="0"/>
              <a:t>k</a:t>
            </a:r>
            <a:endParaRPr lang="fr-FR" sz="1600" baseline="-25000" dirty="0"/>
          </a:p>
        </p:txBody>
      </p:sp>
      <p:sp>
        <p:nvSpPr>
          <p:cNvPr id="12" name="ZoneTexte 11"/>
          <p:cNvSpPr txBox="1"/>
          <p:nvPr/>
        </p:nvSpPr>
        <p:spPr>
          <a:xfrm>
            <a:off x="4833428" y="2843644"/>
            <a:ext cx="372218" cy="369332"/>
          </a:xfrm>
          <a:prstGeom prst="rect">
            <a:avLst/>
          </a:prstGeom>
          <a:noFill/>
        </p:spPr>
        <p:txBody>
          <a:bodyPr wrap="none" rtlCol="0">
            <a:spAutoFit/>
          </a:bodyPr>
          <a:lstStyle/>
          <a:p>
            <a:r>
              <a:rPr lang="en-US" dirty="0" smtClean="0"/>
              <a:t>…</a:t>
            </a:r>
            <a:endParaRPr lang="fr-FR" dirty="0"/>
          </a:p>
        </p:txBody>
      </p:sp>
      <p:sp>
        <p:nvSpPr>
          <p:cNvPr id="13" name="ZoneTexte 12"/>
          <p:cNvSpPr txBox="1"/>
          <p:nvPr/>
        </p:nvSpPr>
        <p:spPr>
          <a:xfrm>
            <a:off x="3765486" y="3491716"/>
            <a:ext cx="354584" cy="369332"/>
          </a:xfrm>
          <a:prstGeom prst="rect">
            <a:avLst/>
          </a:prstGeom>
          <a:noFill/>
        </p:spPr>
        <p:txBody>
          <a:bodyPr wrap="none" rtlCol="0">
            <a:spAutoFit/>
          </a:bodyPr>
          <a:lstStyle/>
          <a:p>
            <a:r>
              <a:rPr lang="en-US" dirty="0" smtClean="0"/>
              <a:t>c</a:t>
            </a:r>
            <a:r>
              <a:rPr lang="en-US" baseline="-25000" dirty="0" smtClean="0"/>
              <a:t>1</a:t>
            </a:r>
            <a:endParaRPr lang="fr-FR" baseline="-25000" dirty="0"/>
          </a:p>
        </p:txBody>
      </p:sp>
      <p:sp>
        <p:nvSpPr>
          <p:cNvPr id="14" name="ZoneTexte 13"/>
          <p:cNvSpPr txBox="1"/>
          <p:nvPr/>
        </p:nvSpPr>
        <p:spPr>
          <a:xfrm>
            <a:off x="4269542" y="3491716"/>
            <a:ext cx="375424" cy="369332"/>
          </a:xfrm>
          <a:prstGeom prst="rect">
            <a:avLst/>
          </a:prstGeom>
          <a:noFill/>
        </p:spPr>
        <p:txBody>
          <a:bodyPr wrap="none" rtlCol="0">
            <a:spAutoFit/>
          </a:bodyPr>
          <a:lstStyle/>
          <a:p>
            <a:r>
              <a:rPr lang="en-US" dirty="0" smtClean="0"/>
              <a:t>c</a:t>
            </a:r>
            <a:r>
              <a:rPr lang="en-US" baseline="-25000" dirty="0" smtClean="0"/>
              <a:t>2</a:t>
            </a:r>
            <a:endParaRPr lang="fr-FR" baseline="-25000" dirty="0"/>
          </a:p>
        </p:txBody>
      </p:sp>
      <p:sp>
        <p:nvSpPr>
          <p:cNvPr id="15" name="ZoneTexte 14"/>
          <p:cNvSpPr txBox="1"/>
          <p:nvPr/>
        </p:nvSpPr>
        <p:spPr>
          <a:xfrm>
            <a:off x="5277654" y="3491716"/>
            <a:ext cx="370614" cy="369332"/>
          </a:xfrm>
          <a:prstGeom prst="rect">
            <a:avLst/>
          </a:prstGeom>
          <a:noFill/>
        </p:spPr>
        <p:txBody>
          <a:bodyPr wrap="none" rtlCol="0">
            <a:spAutoFit/>
          </a:bodyPr>
          <a:lstStyle/>
          <a:p>
            <a:r>
              <a:rPr lang="en-US" dirty="0" err="1" smtClean="0"/>
              <a:t>c</a:t>
            </a:r>
            <a:r>
              <a:rPr lang="en-US" baseline="-25000" dirty="0" err="1" smtClean="0"/>
              <a:t>k</a:t>
            </a:r>
            <a:endParaRPr lang="fr-FR" baseline="-25000" dirty="0"/>
          </a:p>
        </p:txBody>
      </p:sp>
      <p:sp>
        <p:nvSpPr>
          <p:cNvPr id="16" name="ZoneTexte 15"/>
          <p:cNvSpPr txBox="1"/>
          <p:nvPr/>
        </p:nvSpPr>
        <p:spPr>
          <a:xfrm>
            <a:off x="1124056" y="1772816"/>
            <a:ext cx="6832320" cy="369332"/>
          </a:xfrm>
          <a:prstGeom prst="rect">
            <a:avLst/>
          </a:prstGeom>
          <a:noFill/>
        </p:spPr>
        <p:txBody>
          <a:bodyPr wrap="none" rtlCol="0">
            <a:spAutoFit/>
          </a:bodyPr>
          <a:lstStyle/>
          <a:p>
            <a:r>
              <a:rPr lang="en-US" dirty="0" smtClean="0"/>
              <a:t>Each </a:t>
            </a:r>
            <a:r>
              <a:rPr lang="en-US" dirty="0"/>
              <a:t>rule </a:t>
            </a:r>
            <a:r>
              <a:rPr lang="en-US" i="1" dirty="0"/>
              <a:t>r </a:t>
            </a:r>
            <a:r>
              <a:rPr lang="en-US" dirty="0"/>
              <a:t>from </a:t>
            </a:r>
            <a:r>
              <a:rPr lang="en-US" i="1" dirty="0"/>
              <a:t>R </a:t>
            </a:r>
            <a:r>
              <a:rPr lang="en-US" dirty="0"/>
              <a:t>has a constant contribution to </a:t>
            </a:r>
            <a:r>
              <a:rPr lang="en-US" i="1" dirty="0"/>
              <a:t>f </a:t>
            </a:r>
            <a:r>
              <a:rPr lang="en-US" dirty="0"/>
              <a:t>and equal to </a:t>
            </a:r>
            <a:r>
              <a:rPr lang="en-US" dirty="0" err="1"/>
              <a:t>c</a:t>
            </a:r>
            <a:r>
              <a:rPr lang="en-US" baseline="-25000" dirty="0" err="1"/>
              <a:t>r</a:t>
            </a:r>
            <a:endParaRPr lang="fr-FR" dirty="0"/>
          </a:p>
        </p:txBody>
      </p:sp>
      <mc:AlternateContent xmlns:mc="http://schemas.openxmlformats.org/markup-compatibility/2006" xmlns:a14="http://schemas.microsoft.com/office/drawing/2010/main">
        <mc:Choice Requires="a14">
          <p:sp>
            <p:nvSpPr>
              <p:cNvPr id="17" name="Rectangle 16"/>
              <p:cNvSpPr/>
              <p:nvPr/>
            </p:nvSpPr>
            <p:spPr>
              <a:xfrm>
                <a:off x="3419872" y="4682195"/>
                <a:ext cx="1813830" cy="7630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𝑓</m:t>
                      </m:r>
                      <m:d>
                        <m:dPr>
                          <m:ctrlPr>
                            <a:rPr lang="en-US" i="1">
                              <a:latin typeface="Cambria Math" panose="02040503050406030204" pitchFamily="18" charset="0"/>
                            </a:rPr>
                          </m:ctrlPr>
                        </m:dPr>
                        <m:e>
                          <m:r>
                            <a:rPr lang="en-US" i="1">
                              <a:latin typeface="Cambria Math"/>
                            </a:rPr>
                            <m:t>𝑅</m:t>
                          </m:r>
                          <m:r>
                            <a:rPr lang="en-US" i="1">
                              <a:latin typeface="Cambria Math"/>
                            </a:rPr>
                            <m:t>,</m:t>
                          </m:r>
                          <m:r>
                            <a:rPr lang="en-US" i="1">
                              <a:latin typeface="Cambria Math"/>
                            </a:rPr>
                            <m:t>𝐶</m:t>
                          </m:r>
                        </m:e>
                      </m:d>
                      <m:r>
                        <a:rPr lang="en-US" i="1">
                          <a:latin typeface="Cambria Math"/>
                        </a:rPr>
                        <m:t>=</m:t>
                      </m:r>
                      <m:nary>
                        <m:naryPr>
                          <m:chr m:val="∑"/>
                          <m:supHide m:val="on"/>
                          <m:ctrlPr>
                            <a:rPr lang="en-US" i="1">
                              <a:latin typeface="Cambria Math" panose="02040503050406030204" pitchFamily="18" charset="0"/>
                            </a:rPr>
                          </m:ctrlPr>
                        </m:naryPr>
                        <m:sub>
                          <m:r>
                            <a:rPr lang="en-US" i="1">
                              <a:latin typeface="Cambria Math"/>
                            </a:rPr>
                            <m:t>𝑟</m:t>
                          </m:r>
                          <m:r>
                            <a:rPr lang="en-US" i="1">
                              <a:latin typeface="Cambria Math"/>
                            </a:rPr>
                            <m:t>∈</m:t>
                          </m:r>
                          <m:r>
                            <m:rPr>
                              <m:sty m:val="p"/>
                            </m:rPr>
                            <a:rPr lang="en-US" i="1">
                              <a:latin typeface="Cambria Math"/>
                            </a:rPr>
                            <m:t>R</m:t>
                          </m:r>
                        </m:sub>
                        <m:sup/>
                        <m:e>
                          <m:sSub>
                            <m:sSubPr>
                              <m:ctrlPr>
                                <a:rPr lang="en-US" i="1">
                                  <a:latin typeface="Cambria Math" panose="02040503050406030204" pitchFamily="18" charset="0"/>
                                </a:rPr>
                              </m:ctrlPr>
                            </m:sSubPr>
                            <m:e>
                              <m:r>
                                <a:rPr lang="en-US" i="1">
                                  <a:latin typeface="Cambria Math"/>
                                </a:rPr>
                                <m:t>𝑐</m:t>
                              </m:r>
                            </m:e>
                            <m:sub>
                              <m:r>
                                <a:rPr lang="en-US" i="1">
                                  <a:latin typeface="Cambria Math"/>
                                </a:rPr>
                                <m:t>𝑟</m:t>
                              </m:r>
                            </m:sub>
                          </m:sSub>
                        </m:e>
                      </m:nary>
                    </m:oMath>
                  </m:oMathPara>
                </a14:m>
                <a:endParaRPr lang="fr-FR" dirty="0"/>
              </a:p>
            </p:txBody>
          </p:sp>
        </mc:Choice>
        <mc:Fallback xmlns="">
          <p:sp>
            <p:nvSpPr>
              <p:cNvPr id="17" name="Rectangle 16"/>
              <p:cNvSpPr>
                <a:spLocks noRot="1" noChangeAspect="1" noMove="1" noResize="1" noEditPoints="1" noAdjustHandles="1" noChangeArrowheads="1" noChangeShapeType="1" noTextEdit="1"/>
              </p:cNvSpPr>
              <p:nvPr/>
            </p:nvSpPr>
            <p:spPr>
              <a:xfrm>
                <a:off x="3419872" y="4682195"/>
                <a:ext cx="1813830" cy="763029"/>
              </a:xfrm>
              <a:prstGeom prst="rect">
                <a:avLst/>
              </a:prstGeom>
              <a:blipFill rotWithShape="1">
                <a:blip r:embed="rId2"/>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33999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par>
                                <p:cTn id="20" presetID="3" presetClass="emph" presetSubtype="2" fill="hold" grpId="0" nodeType="withEffect">
                                  <p:stCondLst>
                                    <p:cond delay="0"/>
                                  </p:stCondLst>
                                  <p:childTnLst>
                                    <p:animClr clrSpc="rgb" dir="cw">
                                      <p:cBhvr override="childStyle">
                                        <p:cTn id="21" dur="2000" fill="hold"/>
                                        <p:tgtEl>
                                          <p:spTgt spid="5"/>
                                        </p:tgtEl>
                                        <p:attrNameLst>
                                          <p:attrName>style.color</p:attrName>
                                        </p:attrNameLst>
                                      </p:cBhvr>
                                      <p:to>
                                        <a:srgbClr val="FF0000"/>
                                      </p:to>
                                    </p:animClr>
                                  </p:childTnLst>
                                </p:cTn>
                              </p:par>
                              <p:par>
                                <p:cTn id="22" presetID="3" presetClass="emph" presetSubtype="2" fill="hold" grpId="0" nodeType="withEffect">
                                  <p:stCondLst>
                                    <p:cond delay="0"/>
                                  </p:stCondLst>
                                  <p:childTnLst>
                                    <p:animClr clrSpc="rgb" dir="cw">
                                      <p:cBhvr override="childStyle">
                                        <p:cTn id="23" dur="2000" fill="hold"/>
                                        <p:tgtEl>
                                          <p:spTgt spid="8"/>
                                        </p:tgtEl>
                                        <p:attrNameLst>
                                          <p:attrName>style.color</p:attrName>
                                        </p:attrNameLst>
                                      </p:cBhvr>
                                      <p:to>
                                        <a:srgbClr val="FF0000"/>
                                      </p:to>
                                    </p:animClr>
                                  </p:childTnLst>
                                </p:cTn>
                              </p:par>
                              <p:par>
                                <p:cTn id="24" presetID="3" presetClass="emph" presetSubtype="2" fill="hold" grpId="0" nodeType="withEffect">
                                  <p:stCondLst>
                                    <p:cond delay="0"/>
                                  </p:stCondLst>
                                  <p:childTnLst>
                                    <p:animClr clrSpc="rgb" dir="cw">
                                      <p:cBhvr override="childStyle">
                                        <p:cTn id="25" dur="2000" fill="hold"/>
                                        <p:tgtEl>
                                          <p:spTgt spid="10"/>
                                        </p:tgtEl>
                                        <p:attrNameLst>
                                          <p:attrName>style.color</p:attrName>
                                        </p:attrNameLst>
                                      </p:cBhvr>
                                      <p:to>
                                        <a:srgbClr val="FF0000"/>
                                      </p:to>
                                    </p:animClr>
                                  </p:childTnLst>
                                </p:cTn>
                              </p:par>
                            </p:childTnLst>
                          </p:cTn>
                        </p:par>
                      </p:childTnLst>
                    </p:cTn>
                  </p:par>
                  <p:par>
                    <p:cTn id="26" fill="hold">
                      <p:stCondLst>
                        <p:cond delay="indefinite"/>
                      </p:stCondLst>
                      <p:childTnLst>
                        <p:par>
                          <p:cTn id="27" fill="hold">
                            <p:stCondLst>
                              <p:cond delay="0"/>
                            </p:stCondLst>
                            <p:childTnLst>
                              <p:par>
                                <p:cTn id="28" presetID="14" presetClass="entr" presetSubtype="5"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randombar(vertical)">
                                      <p:cBhvr>
                                        <p:cTn id="3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0" grpId="0"/>
      <p:bldP spid="13" grpId="0"/>
      <p:bldP spid="14" grpId="0"/>
      <p:bldP spid="15" grpId="0"/>
      <p:bldP spid="1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sz="2600" dirty="0"/>
              <a:t>Strategies for </a:t>
            </a:r>
            <a:r>
              <a:rPr lang="en-US" sz="2600" dirty="0" smtClean="0"/>
              <a:t>computing  </a:t>
            </a:r>
            <a:r>
              <a:rPr lang="en-US" sz="2600" i="1" dirty="0"/>
              <a:t>f(R,C</a:t>
            </a:r>
            <a:r>
              <a:rPr lang="en-US" sz="2600" i="1" dirty="0" smtClean="0"/>
              <a:t>): </a:t>
            </a:r>
            <a:r>
              <a:rPr lang="en-US" sz="2600" dirty="0" smtClean="0"/>
              <a:t>multiplicity-dependent</a:t>
            </a:r>
            <a:endParaRPr lang="fr-FR" sz="2600" dirty="0"/>
          </a:p>
        </p:txBody>
      </p:sp>
      <p:sp>
        <p:nvSpPr>
          <p:cNvPr id="4" name="ZoneTexte 3"/>
          <p:cNvSpPr txBox="1"/>
          <p:nvPr/>
        </p:nvSpPr>
        <p:spPr>
          <a:xfrm>
            <a:off x="2541350" y="2915652"/>
            <a:ext cx="805029" cy="646331"/>
          </a:xfrm>
          <a:prstGeom prst="rect">
            <a:avLst/>
          </a:prstGeom>
          <a:noFill/>
        </p:spPr>
        <p:txBody>
          <a:bodyPr wrap="none" rtlCol="0">
            <a:spAutoFit/>
          </a:bodyPr>
          <a:lstStyle/>
          <a:p>
            <a:r>
              <a:rPr lang="en-US" sz="3600" dirty="0" smtClean="0"/>
              <a:t>R=</a:t>
            </a:r>
            <a:endParaRPr lang="fr-FR" sz="3600" dirty="0"/>
          </a:p>
        </p:txBody>
      </p:sp>
      <p:sp>
        <p:nvSpPr>
          <p:cNvPr id="5" name="ZoneTexte 4"/>
          <p:cNvSpPr txBox="1"/>
          <p:nvPr/>
        </p:nvSpPr>
        <p:spPr>
          <a:xfrm>
            <a:off x="3693478" y="3030051"/>
            <a:ext cx="399468" cy="461665"/>
          </a:xfrm>
          <a:prstGeom prst="rect">
            <a:avLst/>
          </a:prstGeom>
          <a:noFill/>
        </p:spPr>
        <p:txBody>
          <a:bodyPr wrap="none" rtlCol="0">
            <a:spAutoFit/>
          </a:bodyPr>
          <a:lstStyle/>
          <a:p>
            <a:r>
              <a:rPr lang="en-US" sz="2400" dirty="0" smtClean="0"/>
              <a:t>r</a:t>
            </a:r>
            <a:r>
              <a:rPr lang="en-US" sz="2400" baseline="-25000" dirty="0" smtClean="0"/>
              <a:t>1</a:t>
            </a:r>
            <a:endParaRPr lang="fr-FR" sz="2400" baseline="-25000" dirty="0"/>
          </a:p>
        </p:txBody>
      </p:sp>
      <p:sp>
        <p:nvSpPr>
          <p:cNvPr id="6" name="ZoneTexte 5"/>
          <p:cNvSpPr txBox="1"/>
          <p:nvPr/>
        </p:nvSpPr>
        <p:spPr>
          <a:xfrm>
            <a:off x="3837494" y="2987660"/>
            <a:ext cx="365806" cy="338554"/>
          </a:xfrm>
          <a:prstGeom prst="rect">
            <a:avLst/>
          </a:prstGeom>
          <a:noFill/>
        </p:spPr>
        <p:txBody>
          <a:bodyPr wrap="none" rtlCol="0">
            <a:spAutoFit/>
          </a:bodyPr>
          <a:lstStyle/>
          <a:p>
            <a:r>
              <a:rPr lang="en-US" sz="1600" dirty="0" smtClean="0"/>
              <a:t>n</a:t>
            </a:r>
            <a:r>
              <a:rPr lang="en-US" sz="1600" baseline="-25000" dirty="0" smtClean="0"/>
              <a:t>1</a:t>
            </a:r>
            <a:endParaRPr lang="fr-FR" sz="1600" baseline="-25000" dirty="0"/>
          </a:p>
        </p:txBody>
      </p:sp>
      <p:sp>
        <p:nvSpPr>
          <p:cNvPr id="8" name="ZoneTexte 7"/>
          <p:cNvSpPr txBox="1"/>
          <p:nvPr/>
        </p:nvSpPr>
        <p:spPr>
          <a:xfrm>
            <a:off x="4263776" y="3030051"/>
            <a:ext cx="426720" cy="461665"/>
          </a:xfrm>
          <a:prstGeom prst="rect">
            <a:avLst/>
          </a:prstGeom>
          <a:noFill/>
        </p:spPr>
        <p:txBody>
          <a:bodyPr wrap="none" rtlCol="0">
            <a:spAutoFit/>
          </a:bodyPr>
          <a:lstStyle/>
          <a:p>
            <a:r>
              <a:rPr lang="en-US" sz="2400" dirty="0" smtClean="0"/>
              <a:t>r</a:t>
            </a:r>
            <a:r>
              <a:rPr lang="en-US" sz="2400" baseline="-25000" dirty="0" smtClean="0"/>
              <a:t>2</a:t>
            </a:r>
            <a:endParaRPr lang="fr-FR" sz="2400" baseline="-25000" dirty="0"/>
          </a:p>
        </p:txBody>
      </p:sp>
      <p:sp>
        <p:nvSpPr>
          <p:cNvPr id="9" name="ZoneTexte 8"/>
          <p:cNvSpPr txBox="1"/>
          <p:nvPr/>
        </p:nvSpPr>
        <p:spPr>
          <a:xfrm>
            <a:off x="4407792" y="2987660"/>
            <a:ext cx="383438" cy="338554"/>
          </a:xfrm>
          <a:prstGeom prst="rect">
            <a:avLst/>
          </a:prstGeom>
          <a:noFill/>
        </p:spPr>
        <p:txBody>
          <a:bodyPr wrap="none" rtlCol="0">
            <a:spAutoFit/>
          </a:bodyPr>
          <a:lstStyle/>
          <a:p>
            <a:r>
              <a:rPr lang="en-US" sz="1600" dirty="0" smtClean="0"/>
              <a:t>n</a:t>
            </a:r>
            <a:r>
              <a:rPr lang="en-US" sz="1600" baseline="-25000" dirty="0" smtClean="0"/>
              <a:t>2</a:t>
            </a:r>
            <a:endParaRPr lang="fr-FR" sz="1600" baseline="-25000" dirty="0"/>
          </a:p>
        </p:txBody>
      </p:sp>
      <p:sp>
        <p:nvSpPr>
          <p:cNvPr id="10" name="ZoneTexte 9"/>
          <p:cNvSpPr txBox="1"/>
          <p:nvPr/>
        </p:nvSpPr>
        <p:spPr>
          <a:xfrm>
            <a:off x="5271888" y="3030051"/>
            <a:ext cx="421910" cy="461665"/>
          </a:xfrm>
          <a:prstGeom prst="rect">
            <a:avLst/>
          </a:prstGeom>
          <a:noFill/>
        </p:spPr>
        <p:txBody>
          <a:bodyPr wrap="none" rtlCol="0">
            <a:spAutoFit/>
          </a:bodyPr>
          <a:lstStyle/>
          <a:p>
            <a:r>
              <a:rPr lang="en-US" sz="2400" dirty="0" err="1" smtClean="0"/>
              <a:t>r</a:t>
            </a:r>
            <a:r>
              <a:rPr lang="en-US" sz="2400" baseline="-25000" dirty="0" err="1" smtClean="0"/>
              <a:t>k</a:t>
            </a:r>
            <a:endParaRPr lang="fr-FR" sz="2400" baseline="-25000" dirty="0"/>
          </a:p>
        </p:txBody>
      </p:sp>
      <p:sp>
        <p:nvSpPr>
          <p:cNvPr id="11" name="ZoneTexte 10"/>
          <p:cNvSpPr txBox="1"/>
          <p:nvPr/>
        </p:nvSpPr>
        <p:spPr>
          <a:xfrm>
            <a:off x="5415904" y="2987660"/>
            <a:ext cx="380232" cy="338554"/>
          </a:xfrm>
          <a:prstGeom prst="rect">
            <a:avLst/>
          </a:prstGeom>
          <a:noFill/>
        </p:spPr>
        <p:txBody>
          <a:bodyPr wrap="none" rtlCol="0">
            <a:spAutoFit/>
          </a:bodyPr>
          <a:lstStyle/>
          <a:p>
            <a:r>
              <a:rPr lang="en-US" sz="1600" dirty="0" err="1" smtClean="0"/>
              <a:t>n</a:t>
            </a:r>
            <a:r>
              <a:rPr lang="en-US" sz="1600" baseline="-25000" dirty="0" err="1" smtClean="0"/>
              <a:t>k</a:t>
            </a:r>
            <a:endParaRPr lang="fr-FR" sz="1600" baseline="-25000" dirty="0"/>
          </a:p>
        </p:txBody>
      </p:sp>
      <p:sp>
        <p:nvSpPr>
          <p:cNvPr id="12" name="ZoneTexte 11"/>
          <p:cNvSpPr txBox="1"/>
          <p:nvPr/>
        </p:nvSpPr>
        <p:spPr>
          <a:xfrm>
            <a:off x="4833428" y="3131676"/>
            <a:ext cx="372218" cy="369332"/>
          </a:xfrm>
          <a:prstGeom prst="rect">
            <a:avLst/>
          </a:prstGeom>
          <a:noFill/>
        </p:spPr>
        <p:txBody>
          <a:bodyPr wrap="none" rtlCol="0">
            <a:spAutoFit/>
          </a:bodyPr>
          <a:lstStyle/>
          <a:p>
            <a:r>
              <a:rPr lang="en-US" dirty="0" smtClean="0"/>
              <a:t>…</a:t>
            </a:r>
            <a:endParaRPr lang="fr-FR" dirty="0"/>
          </a:p>
        </p:txBody>
      </p:sp>
      <p:sp>
        <p:nvSpPr>
          <p:cNvPr id="13" name="ZoneTexte 12"/>
          <p:cNvSpPr txBox="1"/>
          <p:nvPr/>
        </p:nvSpPr>
        <p:spPr>
          <a:xfrm>
            <a:off x="3765486" y="3779748"/>
            <a:ext cx="354584" cy="369332"/>
          </a:xfrm>
          <a:prstGeom prst="rect">
            <a:avLst/>
          </a:prstGeom>
          <a:noFill/>
        </p:spPr>
        <p:txBody>
          <a:bodyPr wrap="none" rtlCol="0">
            <a:spAutoFit/>
          </a:bodyPr>
          <a:lstStyle/>
          <a:p>
            <a:r>
              <a:rPr lang="en-US" dirty="0" smtClean="0"/>
              <a:t>c</a:t>
            </a:r>
            <a:r>
              <a:rPr lang="en-US" baseline="-25000" dirty="0" smtClean="0"/>
              <a:t>1</a:t>
            </a:r>
            <a:endParaRPr lang="fr-FR" baseline="-25000" dirty="0"/>
          </a:p>
        </p:txBody>
      </p:sp>
      <p:sp>
        <p:nvSpPr>
          <p:cNvPr id="14" name="ZoneTexte 13"/>
          <p:cNvSpPr txBox="1"/>
          <p:nvPr/>
        </p:nvSpPr>
        <p:spPr>
          <a:xfrm>
            <a:off x="4269542" y="3779748"/>
            <a:ext cx="375424" cy="369332"/>
          </a:xfrm>
          <a:prstGeom prst="rect">
            <a:avLst/>
          </a:prstGeom>
          <a:noFill/>
        </p:spPr>
        <p:txBody>
          <a:bodyPr wrap="none" rtlCol="0">
            <a:spAutoFit/>
          </a:bodyPr>
          <a:lstStyle/>
          <a:p>
            <a:r>
              <a:rPr lang="en-US" dirty="0" smtClean="0"/>
              <a:t>c</a:t>
            </a:r>
            <a:r>
              <a:rPr lang="en-US" baseline="-25000" dirty="0" smtClean="0"/>
              <a:t>2</a:t>
            </a:r>
            <a:endParaRPr lang="fr-FR" baseline="-25000" dirty="0"/>
          </a:p>
        </p:txBody>
      </p:sp>
      <p:sp>
        <p:nvSpPr>
          <p:cNvPr id="15" name="ZoneTexte 14"/>
          <p:cNvSpPr txBox="1"/>
          <p:nvPr/>
        </p:nvSpPr>
        <p:spPr>
          <a:xfrm>
            <a:off x="5277654" y="3779748"/>
            <a:ext cx="370614" cy="369332"/>
          </a:xfrm>
          <a:prstGeom prst="rect">
            <a:avLst/>
          </a:prstGeom>
          <a:noFill/>
        </p:spPr>
        <p:txBody>
          <a:bodyPr wrap="none" rtlCol="0">
            <a:spAutoFit/>
          </a:bodyPr>
          <a:lstStyle/>
          <a:p>
            <a:r>
              <a:rPr lang="en-US" dirty="0" err="1" smtClean="0"/>
              <a:t>c</a:t>
            </a:r>
            <a:r>
              <a:rPr lang="en-US" baseline="-25000" dirty="0" err="1" smtClean="0"/>
              <a:t>k</a:t>
            </a:r>
            <a:endParaRPr lang="fr-FR" baseline="-25000" dirty="0"/>
          </a:p>
        </p:txBody>
      </p:sp>
      <p:sp>
        <p:nvSpPr>
          <p:cNvPr id="16" name="ZoneTexte 15"/>
          <p:cNvSpPr txBox="1"/>
          <p:nvPr/>
        </p:nvSpPr>
        <p:spPr>
          <a:xfrm>
            <a:off x="1366365" y="1628800"/>
            <a:ext cx="6445995" cy="923330"/>
          </a:xfrm>
          <a:prstGeom prst="rect">
            <a:avLst/>
          </a:prstGeom>
          <a:noFill/>
        </p:spPr>
        <p:txBody>
          <a:bodyPr wrap="none" rtlCol="0">
            <a:spAutoFit/>
          </a:bodyPr>
          <a:lstStyle/>
          <a:p>
            <a:r>
              <a:rPr lang="en-US" dirty="0" smtClean="0"/>
              <a:t>Each </a:t>
            </a:r>
            <a:r>
              <a:rPr lang="en-US" dirty="0"/>
              <a:t>rule </a:t>
            </a:r>
            <a:r>
              <a:rPr lang="en-US" i="1" dirty="0"/>
              <a:t>r </a:t>
            </a:r>
            <a:r>
              <a:rPr lang="en-US" dirty="0"/>
              <a:t>from </a:t>
            </a:r>
            <a:r>
              <a:rPr lang="en-US" i="1" dirty="0"/>
              <a:t>R </a:t>
            </a:r>
            <a:r>
              <a:rPr lang="en-US" dirty="0"/>
              <a:t>has a contribution to </a:t>
            </a:r>
            <a:r>
              <a:rPr lang="en-US" i="1" dirty="0"/>
              <a:t>f </a:t>
            </a:r>
            <a:r>
              <a:rPr lang="en-US" dirty="0"/>
              <a:t>proportional to the </a:t>
            </a:r>
            <a:endParaRPr lang="en-US" dirty="0" smtClean="0"/>
          </a:p>
          <a:p>
            <a:r>
              <a:rPr lang="en-US" dirty="0" smtClean="0"/>
              <a:t>number </a:t>
            </a:r>
            <a:r>
              <a:rPr lang="en-US" dirty="0"/>
              <a:t>of times this rule can be applied and to a stochastic </a:t>
            </a:r>
            <a:endParaRPr lang="en-US" dirty="0" smtClean="0"/>
          </a:p>
          <a:p>
            <a:r>
              <a:rPr lang="en-US" dirty="0" smtClean="0"/>
              <a:t>constant </a:t>
            </a:r>
            <a:r>
              <a:rPr lang="en-US" i="1" dirty="0" err="1"/>
              <a:t>c</a:t>
            </a:r>
            <a:r>
              <a:rPr lang="en-US" i="1" baseline="-25000" dirty="0" err="1"/>
              <a:t>r</a:t>
            </a:r>
            <a:r>
              <a:rPr lang="en-US" i="1" dirty="0"/>
              <a:t> </a:t>
            </a:r>
            <a:r>
              <a:rPr lang="en-US" dirty="0"/>
              <a:t>that only depends on </a:t>
            </a:r>
            <a:r>
              <a:rPr lang="en-US" i="1" dirty="0"/>
              <a:t>r:</a:t>
            </a:r>
            <a:endParaRPr lang="fr-FR" dirty="0"/>
          </a:p>
        </p:txBody>
      </p:sp>
      <mc:AlternateContent xmlns:mc="http://schemas.openxmlformats.org/markup-compatibility/2006" xmlns:a14="http://schemas.microsoft.com/office/drawing/2010/main">
        <mc:Choice Requires="a14">
          <p:sp>
            <p:nvSpPr>
              <p:cNvPr id="3" name="Rectangle 2"/>
              <p:cNvSpPr/>
              <p:nvPr/>
            </p:nvSpPr>
            <p:spPr>
              <a:xfrm>
                <a:off x="2286000" y="4713879"/>
                <a:ext cx="4572000" cy="1379417"/>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𝑁</m:t>
                          </m:r>
                        </m:e>
                        <m:sub>
                          <m:r>
                            <a:rPr lang="en-US" i="1">
                              <a:latin typeface="Cambria Math"/>
                            </a:rPr>
                            <m:t>𝑟</m:t>
                          </m:r>
                        </m:sub>
                      </m:sSub>
                      <m:d>
                        <m:dPr>
                          <m:ctrlPr>
                            <a:rPr lang="en-US" i="1">
                              <a:latin typeface="Cambria Math" panose="02040503050406030204" pitchFamily="18" charset="0"/>
                            </a:rPr>
                          </m:ctrlPr>
                        </m:dPr>
                        <m:e>
                          <m:r>
                            <a:rPr lang="en-US" i="1">
                              <a:latin typeface="Cambria Math"/>
                            </a:rPr>
                            <m:t>𝐶</m:t>
                          </m:r>
                        </m:e>
                      </m:d>
                      <m:r>
                        <a:rPr lang="en-US" i="1">
                          <a:latin typeface="Cambria Math"/>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a:rPr>
                                <m:t>min</m:t>
                              </m:r>
                            </m:e>
                            <m:lim>
                              <m:r>
                                <a:rPr lang="en-US" i="1">
                                  <a:latin typeface="Cambria Math"/>
                                </a:rPr>
                                <m:t>𝑥</m:t>
                              </m:r>
                              <m:r>
                                <a:rPr lang="en-US" i="1">
                                  <a:latin typeface="Cambria Math"/>
                                </a:rPr>
                                <m:t>∈</m:t>
                              </m:r>
                              <m:r>
                                <a:rPr lang="en-US" i="1">
                                  <a:latin typeface="Cambria Math"/>
                                </a:rPr>
                                <m:t>𝑙h𝑠</m:t>
                              </m:r>
                              <m:r>
                                <a:rPr lang="en-US" i="1">
                                  <a:latin typeface="Cambria Math"/>
                                </a:rPr>
                                <m:t>(</m:t>
                              </m:r>
                              <m:r>
                                <a:rPr lang="en-US" i="1">
                                  <a:latin typeface="Cambria Math"/>
                                </a:rPr>
                                <m:t>𝑟</m:t>
                              </m:r>
                              <m:r>
                                <a:rPr lang="en-US" i="1">
                                  <a:latin typeface="Cambria Math"/>
                                </a:rPr>
                                <m:t>)</m:t>
                              </m:r>
                            </m:lim>
                          </m:limLow>
                        </m:fName>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en-US" i="1">
                                              <a:latin typeface="Cambria Math"/>
                                            </a:rPr>
                                            <m:t>𝐶</m:t>
                                          </m:r>
                                        </m:e>
                                      </m:d>
                                    </m:e>
                                    <m:sub>
                                      <m:r>
                                        <a:rPr lang="en-US" i="1">
                                          <a:latin typeface="Cambria Math"/>
                                        </a:rPr>
                                        <m:t>𝑥</m:t>
                                      </m:r>
                                    </m:sub>
                                  </m:sSub>
                                </m:num>
                                <m:den>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en-US" i="1">
                                              <a:latin typeface="Cambria Math"/>
                                            </a:rPr>
                                            <m:t>𝑙h𝑠</m:t>
                                          </m:r>
                                          <m:d>
                                            <m:dPr>
                                              <m:ctrlPr>
                                                <a:rPr lang="en-US" i="1">
                                                  <a:latin typeface="Cambria Math" panose="02040503050406030204" pitchFamily="18" charset="0"/>
                                                </a:rPr>
                                              </m:ctrlPr>
                                            </m:dPr>
                                            <m:e>
                                              <m:r>
                                                <a:rPr lang="en-US" i="1">
                                                  <a:latin typeface="Cambria Math"/>
                                                </a:rPr>
                                                <m:t>𝑟</m:t>
                                              </m:r>
                                            </m:e>
                                          </m:d>
                                        </m:e>
                                      </m:d>
                                    </m:e>
                                    <m:sub>
                                      <m:r>
                                        <a:rPr lang="en-US" i="1">
                                          <a:latin typeface="Cambria Math"/>
                                        </a:rPr>
                                        <m:t>𝑥</m:t>
                                      </m:r>
                                    </m:sub>
                                  </m:sSub>
                                </m:den>
                              </m:f>
                            </m:e>
                          </m:d>
                        </m:e>
                      </m:func>
                    </m:oMath>
                  </m:oMathPara>
                </a14:m>
                <a:endParaRPr lang="en-US" dirty="0"/>
              </a:p>
              <a:p>
                <a:pPr/>
                <a14:m>
                  <m:oMathPara xmlns:m="http://schemas.openxmlformats.org/officeDocument/2006/math">
                    <m:oMathParaPr>
                      <m:jc m:val="centerGroup"/>
                    </m:oMathParaPr>
                    <m:oMath xmlns:m="http://schemas.openxmlformats.org/officeDocument/2006/math">
                      <m:r>
                        <a:rPr lang="en-US" i="1" dirty="0">
                          <a:latin typeface="Cambria Math"/>
                        </a:rPr>
                        <m:t>𝑓</m:t>
                      </m:r>
                      <m:d>
                        <m:dPr>
                          <m:ctrlPr>
                            <a:rPr lang="en-US" i="1" dirty="0">
                              <a:latin typeface="Cambria Math" panose="02040503050406030204" pitchFamily="18" charset="0"/>
                            </a:rPr>
                          </m:ctrlPr>
                        </m:dPr>
                        <m:e>
                          <m:r>
                            <a:rPr lang="en-US" i="1" dirty="0">
                              <a:latin typeface="Cambria Math"/>
                            </a:rPr>
                            <m:t>𝑅</m:t>
                          </m:r>
                          <m:r>
                            <a:rPr lang="en-US" i="1" dirty="0">
                              <a:latin typeface="Cambria Math"/>
                            </a:rPr>
                            <m:t>,</m:t>
                          </m:r>
                          <m:r>
                            <a:rPr lang="en-US" i="1" dirty="0">
                              <a:latin typeface="Cambria Math"/>
                            </a:rPr>
                            <m:t>𝐶</m:t>
                          </m:r>
                        </m:e>
                      </m:d>
                      <m:r>
                        <a:rPr lang="en-US" i="1" dirty="0">
                          <a:latin typeface="Cambria Math"/>
                        </a:rPr>
                        <m:t>=</m:t>
                      </m:r>
                      <m:nary>
                        <m:naryPr>
                          <m:chr m:val="∏"/>
                          <m:supHide m:val="on"/>
                          <m:ctrlPr>
                            <a:rPr lang="en-US" i="1" dirty="0">
                              <a:latin typeface="Cambria Math" panose="02040503050406030204" pitchFamily="18" charset="0"/>
                            </a:rPr>
                          </m:ctrlPr>
                        </m:naryPr>
                        <m:sub>
                          <m:r>
                            <a:rPr lang="en-US" i="1" dirty="0">
                              <a:latin typeface="Cambria Math"/>
                            </a:rPr>
                            <m:t>𝑟</m:t>
                          </m:r>
                          <m:r>
                            <a:rPr lang="en-US" i="1" dirty="0">
                              <a:latin typeface="Cambria Math"/>
                            </a:rPr>
                            <m:t>∈</m:t>
                          </m:r>
                          <m:r>
                            <a:rPr lang="en-US" i="1" dirty="0">
                              <a:latin typeface="Cambria Math"/>
                            </a:rPr>
                            <m:t>𝑅</m:t>
                          </m:r>
                        </m:sub>
                        <m:sup/>
                        <m:e>
                          <m:sSub>
                            <m:sSubPr>
                              <m:ctrlPr>
                                <a:rPr lang="en-US" i="1" dirty="0">
                                  <a:latin typeface="Cambria Math" panose="02040503050406030204" pitchFamily="18" charset="0"/>
                                </a:rPr>
                              </m:ctrlPr>
                            </m:sSubPr>
                            <m:e>
                              <m:r>
                                <a:rPr lang="en-US" i="1" dirty="0">
                                  <a:latin typeface="Cambria Math"/>
                                </a:rPr>
                                <m:t>𝑐</m:t>
                              </m:r>
                            </m:e>
                            <m:sub>
                              <m:r>
                                <a:rPr lang="en-US" i="1" dirty="0">
                                  <a:latin typeface="Cambria Math"/>
                                </a:rPr>
                                <m:t>𝑟</m:t>
                              </m:r>
                            </m:sub>
                          </m:sSub>
                          <m:sSub>
                            <m:sSubPr>
                              <m:ctrlPr>
                                <a:rPr lang="en-US" i="1" dirty="0">
                                  <a:latin typeface="Cambria Math" panose="02040503050406030204" pitchFamily="18" charset="0"/>
                                </a:rPr>
                              </m:ctrlPr>
                            </m:sSubPr>
                            <m:e>
                              <m:r>
                                <a:rPr lang="en-US" i="1" dirty="0">
                                  <a:latin typeface="Cambria Math"/>
                                </a:rPr>
                                <m:t>𝑁</m:t>
                              </m:r>
                            </m:e>
                            <m:sub>
                              <m:r>
                                <a:rPr lang="en-US" i="1" dirty="0">
                                  <a:latin typeface="Cambria Math"/>
                                </a:rPr>
                                <m:t>𝑟</m:t>
                              </m:r>
                            </m:sub>
                          </m:sSub>
                          <m:r>
                            <a:rPr lang="en-US" i="1" dirty="0">
                              <a:latin typeface="Cambria Math"/>
                            </a:rPr>
                            <m:t>(</m:t>
                          </m:r>
                          <m:r>
                            <a:rPr lang="en-US" i="1" dirty="0">
                              <a:latin typeface="Cambria Math"/>
                            </a:rPr>
                            <m:t>𝐶</m:t>
                          </m:r>
                          <m:r>
                            <a:rPr lang="en-US" i="1" dirty="0">
                              <a:latin typeface="Cambria Math"/>
                            </a:rPr>
                            <m:t>)</m:t>
                          </m:r>
                        </m:e>
                      </m:nary>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2286000" y="4713879"/>
                <a:ext cx="4572000" cy="1379417"/>
              </a:xfrm>
              <a:prstGeom prst="rect">
                <a:avLst/>
              </a:prstGeom>
              <a:blipFill rotWithShape="1">
                <a:blip r:embed="rId2"/>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4103387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par>
                                <p:cTn id="20" presetID="3" presetClass="emph" presetSubtype="2" fill="hold" grpId="0" nodeType="withEffect">
                                  <p:stCondLst>
                                    <p:cond delay="0"/>
                                  </p:stCondLst>
                                  <p:childTnLst>
                                    <p:animClr clrSpc="rgb" dir="cw">
                                      <p:cBhvr override="childStyle">
                                        <p:cTn id="21" dur="2000" fill="hold"/>
                                        <p:tgtEl>
                                          <p:spTgt spid="5"/>
                                        </p:tgtEl>
                                        <p:attrNameLst>
                                          <p:attrName>style.color</p:attrName>
                                        </p:attrNameLst>
                                      </p:cBhvr>
                                      <p:to>
                                        <a:srgbClr val="FF0000"/>
                                      </p:to>
                                    </p:animClr>
                                  </p:childTnLst>
                                </p:cTn>
                              </p:par>
                              <p:par>
                                <p:cTn id="22" presetID="3" presetClass="emph" presetSubtype="2" fill="hold" grpId="0" nodeType="withEffect">
                                  <p:stCondLst>
                                    <p:cond delay="0"/>
                                  </p:stCondLst>
                                  <p:childTnLst>
                                    <p:animClr clrSpc="rgb" dir="cw">
                                      <p:cBhvr override="childStyle">
                                        <p:cTn id="23" dur="2000" fill="hold"/>
                                        <p:tgtEl>
                                          <p:spTgt spid="8"/>
                                        </p:tgtEl>
                                        <p:attrNameLst>
                                          <p:attrName>style.color</p:attrName>
                                        </p:attrNameLst>
                                      </p:cBhvr>
                                      <p:to>
                                        <a:srgbClr val="FF0000"/>
                                      </p:to>
                                    </p:animClr>
                                  </p:childTnLst>
                                </p:cTn>
                              </p:par>
                              <p:par>
                                <p:cTn id="24" presetID="3" presetClass="emph" presetSubtype="2" fill="hold" grpId="0" nodeType="withEffect">
                                  <p:stCondLst>
                                    <p:cond delay="0"/>
                                  </p:stCondLst>
                                  <p:childTnLst>
                                    <p:animClr clrSpc="rgb" dir="cw">
                                      <p:cBhvr override="childStyle">
                                        <p:cTn id="25" dur="2000" fill="hold"/>
                                        <p:tgtEl>
                                          <p:spTgt spid="10"/>
                                        </p:tgtEl>
                                        <p:attrNameLst>
                                          <p:attrName>style.color</p:attrName>
                                        </p:attrNameLst>
                                      </p:cBhvr>
                                      <p:to>
                                        <a:srgbClr val="FF0000"/>
                                      </p:to>
                                    </p:animClr>
                                  </p:childTnLst>
                                </p:cTn>
                              </p:par>
                            </p:childTnLst>
                          </p:cTn>
                        </p:par>
                      </p:childTnLst>
                    </p:cTn>
                  </p:par>
                  <p:par>
                    <p:cTn id="26" fill="hold">
                      <p:stCondLst>
                        <p:cond delay="indefinite"/>
                      </p:stCondLst>
                      <p:childTnLst>
                        <p:par>
                          <p:cTn id="27" fill="hold">
                            <p:stCondLst>
                              <p:cond delay="0"/>
                            </p:stCondLst>
                            <p:childTnLst>
                              <p:par>
                                <p:cTn id="28" presetID="3" presetClass="emph" presetSubtype="2" fill="hold" grpId="0" nodeType="clickEffect">
                                  <p:stCondLst>
                                    <p:cond delay="0"/>
                                  </p:stCondLst>
                                  <p:childTnLst>
                                    <p:animClr clrSpc="rgb" dir="cw">
                                      <p:cBhvr override="childStyle">
                                        <p:cTn id="29" dur="2000" fill="hold"/>
                                        <p:tgtEl>
                                          <p:spTgt spid="11"/>
                                        </p:tgtEl>
                                        <p:attrNameLst>
                                          <p:attrName>style.color</p:attrName>
                                        </p:attrNameLst>
                                      </p:cBhvr>
                                      <p:to>
                                        <a:srgbClr val="FF0000"/>
                                      </p:to>
                                    </p:animClr>
                                  </p:childTnLst>
                                </p:cTn>
                              </p:par>
                              <p:par>
                                <p:cTn id="30" presetID="3" presetClass="emph" presetSubtype="2" fill="hold" grpId="3" nodeType="withEffect">
                                  <p:stCondLst>
                                    <p:cond delay="0"/>
                                  </p:stCondLst>
                                  <p:childTnLst>
                                    <p:animClr clrSpc="rgb" dir="cw">
                                      <p:cBhvr override="childStyle">
                                        <p:cTn id="31" dur="2000" fill="hold"/>
                                        <p:tgtEl>
                                          <p:spTgt spid="9"/>
                                        </p:tgtEl>
                                        <p:attrNameLst>
                                          <p:attrName>style.color</p:attrName>
                                        </p:attrNameLst>
                                      </p:cBhvr>
                                      <p:to>
                                        <a:schemeClr val="accent2"/>
                                      </p:to>
                                    </p:animClr>
                                  </p:childTnLst>
                                </p:cTn>
                              </p:par>
                              <p:par>
                                <p:cTn id="32" presetID="3" presetClass="emph" presetSubtype="2" fill="hold" grpId="0" nodeType="withEffect">
                                  <p:stCondLst>
                                    <p:cond delay="0"/>
                                  </p:stCondLst>
                                  <p:childTnLst>
                                    <p:animClr clrSpc="rgb" dir="cw">
                                      <p:cBhvr override="childStyle">
                                        <p:cTn id="33" dur="2000" fill="hold"/>
                                        <p:tgtEl>
                                          <p:spTgt spid="6"/>
                                        </p:tgtEl>
                                        <p:attrNameLst>
                                          <p:attrName>style.color</p:attrName>
                                        </p:attrNameLst>
                                      </p:cBhvr>
                                      <p:to>
                                        <a:srgbClr val="FF0000"/>
                                      </p:to>
                                    </p:animClr>
                                  </p:childTnLst>
                                </p:cTn>
                              </p:par>
                            </p:childTnLst>
                          </p:cTn>
                        </p:par>
                        <p:par>
                          <p:cTn id="34" fill="hold">
                            <p:stCondLst>
                              <p:cond delay="2000"/>
                            </p:stCondLst>
                            <p:childTnLst>
                              <p:par>
                                <p:cTn id="35" presetID="6" presetClass="emph" presetSubtype="0" fill="hold" grpId="1" nodeType="afterEffect">
                                  <p:stCondLst>
                                    <p:cond delay="0"/>
                                  </p:stCondLst>
                                  <p:childTnLst>
                                    <p:animScale>
                                      <p:cBhvr>
                                        <p:cTn id="36" dur="2000" fill="hold"/>
                                        <p:tgtEl>
                                          <p:spTgt spid="6"/>
                                        </p:tgtEl>
                                      </p:cBhvr>
                                      <p:by x="150000" y="150000"/>
                                    </p:animScale>
                                  </p:childTnLst>
                                </p:cTn>
                              </p:par>
                              <p:par>
                                <p:cTn id="37" presetID="6" presetClass="emph" presetSubtype="0" fill="hold" grpId="2" nodeType="withEffect">
                                  <p:stCondLst>
                                    <p:cond delay="0"/>
                                  </p:stCondLst>
                                  <p:childTnLst>
                                    <p:animScale>
                                      <p:cBhvr>
                                        <p:cTn id="38" dur="2000" fill="hold"/>
                                        <p:tgtEl>
                                          <p:spTgt spid="9"/>
                                        </p:tgtEl>
                                      </p:cBhvr>
                                      <p:by x="150000" y="150000"/>
                                    </p:animScale>
                                  </p:childTnLst>
                                </p:cTn>
                              </p:par>
                              <p:par>
                                <p:cTn id="39" presetID="6" presetClass="emph" presetSubtype="0" fill="hold" grpId="1" nodeType="withEffect">
                                  <p:stCondLst>
                                    <p:cond delay="0"/>
                                  </p:stCondLst>
                                  <p:childTnLst>
                                    <p:animScale>
                                      <p:cBhvr>
                                        <p:cTn id="40" dur="2000" fill="hold"/>
                                        <p:tgtEl>
                                          <p:spTgt spid="11"/>
                                        </p:tgtEl>
                                      </p:cBhvr>
                                      <p:by x="150000" y="150000"/>
                                    </p:animScale>
                                  </p:childTnLst>
                                </p:cTn>
                              </p:par>
                            </p:childTnLst>
                          </p:cTn>
                        </p:par>
                      </p:childTnLst>
                    </p:cTn>
                  </p:par>
                  <p:par>
                    <p:cTn id="41" fill="hold">
                      <p:stCondLst>
                        <p:cond delay="indefinite"/>
                      </p:stCondLst>
                      <p:childTnLst>
                        <p:par>
                          <p:cTn id="42" fill="hold">
                            <p:stCondLst>
                              <p:cond delay="0"/>
                            </p:stCondLst>
                            <p:childTnLst>
                              <p:par>
                                <p:cTn id="43" presetID="14" presetClass="entr" presetSubtype="5" fill="hold" grpId="1"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randombar(vertical)">
                                      <p:cBhvr>
                                        <p:cTn id="4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6" grpId="1"/>
      <p:bldP spid="8" grpId="0"/>
      <p:bldP spid="9" grpId="2"/>
      <p:bldP spid="9" grpId="3"/>
      <p:bldP spid="10" grpId="0"/>
      <p:bldP spid="11" grpId="0"/>
      <p:bldP spid="11" grpId="1"/>
      <p:bldP spid="13" grpId="0"/>
      <p:bldP spid="14" grpId="0"/>
      <p:bldP spid="15" grpId="0"/>
      <p:bldP spid="3"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sz="2600" dirty="0"/>
              <a:t>Strategies for </a:t>
            </a:r>
            <a:r>
              <a:rPr lang="en-US" sz="2600" dirty="0" smtClean="0"/>
              <a:t>computing  </a:t>
            </a:r>
            <a:r>
              <a:rPr lang="en-US" sz="2600" i="1" dirty="0"/>
              <a:t>f(R,C</a:t>
            </a:r>
            <a:r>
              <a:rPr lang="en-US" sz="2600" i="1" dirty="0" smtClean="0"/>
              <a:t>): </a:t>
            </a:r>
            <a:r>
              <a:rPr lang="en-US" sz="2600" dirty="0" smtClean="0"/>
              <a:t>concentration-dependent</a:t>
            </a:r>
            <a:endParaRPr lang="fr-FR" sz="2600" dirty="0"/>
          </a:p>
        </p:txBody>
      </p:sp>
      <p:sp>
        <p:nvSpPr>
          <p:cNvPr id="4" name="ZoneTexte 3"/>
          <p:cNvSpPr txBox="1"/>
          <p:nvPr/>
        </p:nvSpPr>
        <p:spPr>
          <a:xfrm>
            <a:off x="2541350" y="2915652"/>
            <a:ext cx="805029" cy="646331"/>
          </a:xfrm>
          <a:prstGeom prst="rect">
            <a:avLst/>
          </a:prstGeom>
          <a:noFill/>
        </p:spPr>
        <p:txBody>
          <a:bodyPr wrap="none" rtlCol="0">
            <a:spAutoFit/>
          </a:bodyPr>
          <a:lstStyle/>
          <a:p>
            <a:r>
              <a:rPr lang="en-US" sz="3600" dirty="0" smtClean="0"/>
              <a:t>R=</a:t>
            </a:r>
            <a:endParaRPr lang="fr-FR" sz="3600" dirty="0"/>
          </a:p>
        </p:txBody>
      </p:sp>
      <p:sp>
        <p:nvSpPr>
          <p:cNvPr id="5" name="ZoneTexte 4"/>
          <p:cNvSpPr txBox="1"/>
          <p:nvPr/>
        </p:nvSpPr>
        <p:spPr>
          <a:xfrm>
            <a:off x="3693478" y="3030051"/>
            <a:ext cx="399468" cy="461665"/>
          </a:xfrm>
          <a:prstGeom prst="rect">
            <a:avLst/>
          </a:prstGeom>
          <a:noFill/>
        </p:spPr>
        <p:txBody>
          <a:bodyPr wrap="none" rtlCol="0">
            <a:spAutoFit/>
          </a:bodyPr>
          <a:lstStyle/>
          <a:p>
            <a:r>
              <a:rPr lang="en-US" sz="2400" dirty="0" smtClean="0"/>
              <a:t>r</a:t>
            </a:r>
            <a:r>
              <a:rPr lang="en-US" sz="2400" baseline="-25000" dirty="0" smtClean="0"/>
              <a:t>1</a:t>
            </a:r>
            <a:endParaRPr lang="fr-FR" sz="2400" baseline="-25000" dirty="0"/>
          </a:p>
        </p:txBody>
      </p:sp>
      <p:sp>
        <p:nvSpPr>
          <p:cNvPr id="6" name="ZoneTexte 5"/>
          <p:cNvSpPr txBox="1"/>
          <p:nvPr/>
        </p:nvSpPr>
        <p:spPr>
          <a:xfrm>
            <a:off x="3837494" y="2987660"/>
            <a:ext cx="365806" cy="338554"/>
          </a:xfrm>
          <a:prstGeom prst="rect">
            <a:avLst/>
          </a:prstGeom>
          <a:noFill/>
        </p:spPr>
        <p:txBody>
          <a:bodyPr wrap="none" rtlCol="0">
            <a:spAutoFit/>
          </a:bodyPr>
          <a:lstStyle/>
          <a:p>
            <a:r>
              <a:rPr lang="en-US" sz="1600" dirty="0" smtClean="0"/>
              <a:t>n</a:t>
            </a:r>
            <a:r>
              <a:rPr lang="en-US" sz="1600" baseline="-25000" dirty="0" smtClean="0"/>
              <a:t>1</a:t>
            </a:r>
            <a:endParaRPr lang="fr-FR" sz="1600" baseline="-25000" dirty="0"/>
          </a:p>
        </p:txBody>
      </p:sp>
      <p:sp>
        <p:nvSpPr>
          <p:cNvPr id="8" name="ZoneTexte 7"/>
          <p:cNvSpPr txBox="1"/>
          <p:nvPr/>
        </p:nvSpPr>
        <p:spPr>
          <a:xfrm>
            <a:off x="4263776" y="3030051"/>
            <a:ext cx="426720" cy="461665"/>
          </a:xfrm>
          <a:prstGeom prst="rect">
            <a:avLst/>
          </a:prstGeom>
          <a:noFill/>
        </p:spPr>
        <p:txBody>
          <a:bodyPr wrap="none" rtlCol="0">
            <a:spAutoFit/>
          </a:bodyPr>
          <a:lstStyle/>
          <a:p>
            <a:r>
              <a:rPr lang="en-US" sz="2400" dirty="0" smtClean="0"/>
              <a:t>r</a:t>
            </a:r>
            <a:r>
              <a:rPr lang="en-US" sz="2400" baseline="-25000" dirty="0" smtClean="0"/>
              <a:t>2</a:t>
            </a:r>
            <a:endParaRPr lang="fr-FR" sz="2400" baseline="-25000" dirty="0"/>
          </a:p>
        </p:txBody>
      </p:sp>
      <p:sp>
        <p:nvSpPr>
          <p:cNvPr id="9" name="ZoneTexte 8"/>
          <p:cNvSpPr txBox="1"/>
          <p:nvPr/>
        </p:nvSpPr>
        <p:spPr>
          <a:xfrm>
            <a:off x="4407792" y="2987660"/>
            <a:ext cx="383438" cy="338554"/>
          </a:xfrm>
          <a:prstGeom prst="rect">
            <a:avLst/>
          </a:prstGeom>
          <a:noFill/>
        </p:spPr>
        <p:txBody>
          <a:bodyPr wrap="none" rtlCol="0">
            <a:spAutoFit/>
          </a:bodyPr>
          <a:lstStyle/>
          <a:p>
            <a:r>
              <a:rPr lang="en-US" sz="1600" dirty="0" smtClean="0"/>
              <a:t>n</a:t>
            </a:r>
            <a:r>
              <a:rPr lang="en-US" sz="1600" baseline="-25000" dirty="0" smtClean="0"/>
              <a:t>2</a:t>
            </a:r>
            <a:endParaRPr lang="fr-FR" sz="1600" baseline="-25000" dirty="0"/>
          </a:p>
        </p:txBody>
      </p:sp>
      <p:sp>
        <p:nvSpPr>
          <p:cNvPr id="10" name="ZoneTexte 9"/>
          <p:cNvSpPr txBox="1"/>
          <p:nvPr/>
        </p:nvSpPr>
        <p:spPr>
          <a:xfrm>
            <a:off x="5271888" y="3030051"/>
            <a:ext cx="421910" cy="461665"/>
          </a:xfrm>
          <a:prstGeom prst="rect">
            <a:avLst/>
          </a:prstGeom>
          <a:noFill/>
        </p:spPr>
        <p:txBody>
          <a:bodyPr wrap="none" rtlCol="0">
            <a:spAutoFit/>
          </a:bodyPr>
          <a:lstStyle/>
          <a:p>
            <a:r>
              <a:rPr lang="en-US" sz="2400" dirty="0" err="1" smtClean="0"/>
              <a:t>r</a:t>
            </a:r>
            <a:r>
              <a:rPr lang="en-US" sz="2400" baseline="-25000" dirty="0" err="1" smtClean="0"/>
              <a:t>k</a:t>
            </a:r>
            <a:endParaRPr lang="fr-FR" sz="2400" baseline="-25000" dirty="0"/>
          </a:p>
        </p:txBody>
      </p:sp>
      <p:sp>
        <p:nvSpPr>
          <p:cNvPr id="11" name="ZoneTexte 10"/>
          <p:cNvSpPr txBox="1"/>
          <p:nvPr/>
        </p:nvSpPr>
        <p:spPr>
          <a:xfrm>
            <a:off x="5415904" y="2987660"/>
            <a:ext cx="380232" cy="338554"/>
          </a:xfrm>
          <a:prstGeom prst="rect">
            <a:avLst/>
          </a:prstGeom>
          <a:noFill/>
        </p:spPr>
        <p:txBody>
          <a:bodyPr wrap="none" rtlCol="0">
            <a:spAutoFit/>
          </a:bodyPr>
          <a:lstStyle/>
          <a:p>
            <a:r>
              <a:rPr lang="en-US" sz="1600" dirty="0" err="1" smtClean="0"/>
              <a:t>n</a:t>
            </a:r>
            <a:r>
              <a:rPr lang="en-US" sz="1600" baseline="-25000" dirty="0" err="1" smtClean="0"/>
              <a:t>k</a:t>
            </a:r>
            <a:endParaRPr lang="fr-FR" sz="1600" baseline="-25000" dirty="0"/>
          </a:p>
        </p:txBody>
      </p:sp>
      <p:sp>
        <p:nvSpPr>
          <p:cNvPr id="12" name="ZoneTexte 11"/>
          <p:cNvSpPr txBox="1"/>
          <p:nvPr/>
        </p:nvSpPr>
        <p:spPr>
          <a:xfrm>
            <a:off x="4833428" y="3131676"/>
            <a:ext cx="372218" cy="369332"/>
          </a:xfrm>
          <a:prstGeom prst="rect">
            <a:avLst/>
          </a:prstGeom>
          <a:noFill/>
        </p:spPr>
        <p:txBody>
          <a:bodyPr wrap="none" rtlCol="0">
            <a:spAutoFit/>
          </a:bodyPr>
          <a:lstStyle/>
          <a:p>
            <a:r>
              <a:rPr lang="en-US" dirty="0" smtClean="0"/>
              <a:t>…</a:t>
            </a:r>
            <a:endParaRPr lang="fr-FR" dirty="0"/>
          </a:p>
        </p:txBody>
      </p:sp>
      <p:sp>
        <p:nvSpPr>
          <p:cNvPr id="13" name="ZoneTexte 12"/>
          <p:cNvSpPr txBox="1"/>
          <p:nvPr/>
        </p:nvSpPr>
        <p:spPr>
          <a:xfrm>
            <a:off x="3635896" y="3645024"/>
            <a:ext cx="705642" cy="369332"/>
          </a:xfrm>
          <a:prstGeom prst="rect">
            <a:avLst/>
          </a:prstGeom>
          <a:noFill/>
        </p:spPr>
        <p:txBody>
          <a:bodyPr wrap="none" rtlCol="0">
            <a:spAutoFit/>
          </a:bodyPr>
          <a:lstStyle/>
          <a:p>
            <a:r>
              <a:rPr lang="en-US" dirty="0" smtClean="0"/>
              <a:t>h</a:t>
            </a:r>
            <a:r>
              <a:rPr lang="en-US" baseline="-25000" dirty="0" smtClean="0"/>
              <a:t>1</a:t>
            </a:r>
            <a:r>
              <a:rPr lang="en-US" dirty="0" smtClean="0"/>
              <a:t>(C)</a:t>
            </a:r>
            <a:endParaRPr lang="fr-FR" dirty="0"/>
          </a:p>
        </p:txBody>
      </p:sp>
      <p:sp>
        <p:nvSpPr>
          <p:cNvPr id="14" name="ZoneTexte 13"/>
          <p:cNvSpPr txBox="1"/>
          <p:nvPr/>
        </p:nvSpPr>
        <p:spPr>
          <a:xfrm>
            <a:off x="4320848" y="3645024"/>
            <a:ext cx="726481" cy="369332"/>
          </a:xfrm>
          <a:prstGeom prst="rect">
            <a:avLst/>
          </a:prstGeom>
          <a:noFill/>
        </p:spPr>
        <p:txBody>
          <a:bodyPr wrap="none" rtlCol="0">
            <a:spAutoFit/>
          </a:bodyPr>
          <a:lstStyle/>
          <a:p>
            <a:r>
              <a:rPr lang="en-US" dirty="0" smtClean="0"/>
              <a:t>h</a:t>
            </a:r>
            <a:r>
              <a:rPr lang="en-US" baseline="-25000" dirty="0" smtClean="0"/>
              <a:t>2</a:t>
            </a:r>
            <a:r>
              <a:rPr lang="en-US" dirty="0" smtClean="0"/>
              <a:t>(C)</a:t>
            </a:r>
            <a:endParaRPr lang="fr-FR" dirty="0"/>
          </a:p>
        </p:txBody>
      </p:sp>
      <p:sp>
        <p:nvSpPr>
          <p:cNvPr id="15" name="ZoneTexte 14"/>
          <p:cNvSpPr txBox="1"/>
          <p:nvPr/>
        </p:nvSpPr>
        <p:spPr>
          <a:xfrm>
            <a:off x="5277654" y="3645024"/>
            <a:ext cx="721672" cy="369332"/>
          </a:xfrm>
          <a:prstGeom prst="rect">
            <a:avLst/>
          </a:prstGeom>
          <a:noFill/>
        </p:spPr>
        <p:txBody>
          <a:bodyPr wrap="none" rtlCol="0">
            <a:spAutoFit/>
          </a:bodyPr>
          <a:lstStyle/>
          <a:p>
            <a:r>
              <a:rPr lang="en-US" dirty="0" err="1" smtClean="0"/>
              <a:t>h</a:t>
            </a:r>
            <a:r>
              <a:rPr lang="en-US" baseline="-25000" dirty="0" err="1" smtClean="0"/>
              <a:t>k</a:t>
            </a:r>
            <a:r>
              <a:rPr lang="en-US" dirty="0" smtClean="0"/>
              <a:t>(C)</a:t>
            </a:r>
            <a:endParaRPr lang="fr-FR" dirty="0"/>
          </a:p>
        </p:txBody>
      </p:sp>
      <p:sp>
        <p:nvSpPr>
          <p:cNvPr id="16" name="ZoneTexte 15"/>
          <p:cNvSpPr txBox="1"/>
          <p:nvPr/>
        </p:nvSpPr>
        <p:spPr>
          <a:xfrm>
            <a:off x="1043608" y="1641574"/>
            <a:ext cx="7354899" cy="923330"/>
          </a:xfrm>
          <a:prstGeom prst="rect">
            <a:avLst/>
          </a:prstGeom>
          <a:noFill/>
        </p:spPr>
        <p:txBody>
          <a:bodyPr wrap="none" rtlCol="0">
            <a:spAutoFit/>
          </a:bodyPr>
          <a:lstStyle/>
          <a:p>
            <a:r>
              <a:rPr lang="en-US" dirty="0" smtClean="0"/>
              <a:t>Each </a:t>
            </a:r>
            <a:r>
              <a:rPr lang="en-US" dirty="0"/>
              <a:t>rule </a:t>
            </a:r>
            <a:r>
              <a:rPr lang="en-US" i="1" dirty="0"/>
              <a:t>r </a:t>
            </a:r>
            <a:r>
              <a:rPr lang="en-US" dirty="0"/>
              <a:t>from </a:t>
            </a:r>
            <a:r>
              <a:rPr lang="en-US" i="1" dirty="0"/>
              <a:t>R </a:t>
            </a:r>
            <a:r>
              <a:rPr lang="en-US" dirty="0"/>
              <a:t>has a contribution to </a:t>
            </a:r>
            <a:r>
              <a:rPr lang="en-US" i="1" dirty="0"/>
              <a:t>f </a:t>
            </a:r>
            <a:r>
              <a:rPr lang="en-US" dirty="0" smtClean="0"/>
              <a:t>proportional </a:t>
            </a:r>
            <a:r>
              <a:rPr lang="en-US" dirty="0"/>
              <a:t>to </a:t>
            </a:r>
            <a:r>
              <a:rPr lang="en-US" i="1" dirty="0" err="1"/>
              <a:t>h</a:t>
            </a:r>
            <a:r>
              <a:rPr lang="en-US" i="1" baseline="-25000" dirty="0" err="1"/>
              <a:t>r</a:t>
            </a:r>
            <a:r>
              <a:rPr lang="en-US" dirty="0"/>
              <a:t>(</a:t>
            </a:r>
            <a:r>
              <a:rPr lang="en-US" i="1" dirty="0"/>
              <a:t>C</a:t>
            </a:r>
            <a:r>
              <a:rPr lang="en-US" dirty="0"/>
              <a:t>), </a:t>
            </a:r>
            <a:endParaRPr lang="en-US" dirty="0" smtClean="0"/>
          </a:p>
          <a:p>
            <a:r>
              <a:rPr lang="en-US" dirty="0" smtClean="0"/>
              <a:t>the </a:t>
            </a:r>
            <a:r>
              <a:rPr lang="en-US" dirty="0"/>
              <a:t>number of distinct </a:t>
            </a:r>
            <a:r>
              <a:rPr lang="en-US" dirty="0" smtClean="0"/>
              <a:t>combinations </a:t>
            </a:r>
            <a:r>
              <a:rPr lang="en-US" dirty="0"/>
              <a:t>of objects from </a:t>
            </a:r>
            <a:r>
              <a:rPr lang="en-US" i="1" dirty="0"/>
              <a:t>C </a:t>
            </a:r>
            <a:r>
              <a:rPr lang="en-US" dirty="0"/>
              <a:t>that activate </a:t>
            </a:r>
            <a:r>
              <a:rPr lang="en-US" i="1" dirty="0"/>
              <a:t>r</a:t>
            </a:r>
            <a:r>
              <a:rPr lang="en-US" dirty="0"/>
              <a:t>, </a:t>
            </a:r>
            <a:endParaRPr lang="en-US" dirty="0" smtClean="0"/>
          </a:p>
          <a:p>
            <a:r>
              <a:rPr lang="en-US" dirty="0" smtClean="0"/>
              <a:t>and </a:t>
            </a:r>
            <a:r>
              <a:rPr lang="en-US" dirty="0"/>
              <a:t>to a stochastic constant </a:t>
            </a:r>
            <a:r>
              <a:rPr lang="en-US" i="1" dirty="0" err="1"/>
              <a:t>c</a:t>
            </a:r>
            <a:r>
              <a:rPr lang="en-US" i="1" baseline="-25000" dirty="0" err="1"/>
              <a:t>r</a:t>
            </a:r>
            <a:r>
              <a:rPr lang="en-US" i="1" dirty="0"/>
              <a:t> </a:t>
            </a:r>
            <a:r>
              <a:rPr lang="en-US" dirty="0"/>
              <a:t>that only depends </a:t>
            </a:r>
            <a:r>
              <a:rPr lang="fr-FR" dirty="0"/>
              <a:t>on </a:t>
            </a:r>
            <a:r>
              <a:rPr lang="fr-FR" i="1" dirty="0"/>
              <a:t>r:</a:t>
            </a:r>
            <a:endParaRPr lang="fr-FR" dirty="0"/>
          </a:p>
        </p:txBody>
      </p:sp>
      <p:sp>
        <p:nvSpPr>
          <p:cNvPr id="17" name="ZoneTexte 16"/>
          <p:cNvSpPr txBox="1"/>
          <p:nvPr/>
        </p:nvSpPr>
        <p:spPr>
          <a:xfrm>
            <a:off x="3779912" y="4158372"/>
            <a:ext cx="354584" cy="369332"/>
          </a:xfrm>
          <a:prstGeom prst="rect">
            <a:avLst/>
          </a:prstGeom>
          <a:noFill/>
        </p:spPr>
        <p:txBody>
          <a:bodyPr wrap="none" rtlCol="0">
            <a:spAutoFit/>
          </a:bodyPr>
          <a:lstStyle/>
          <a:p>
            <a:r>
              <a:rPr lang="en-US" dirty="0" smtClean="0"/>
              <a:t>c</a:t>
            </a:r>
            <a:r>
              <a:rPr lang="en-US" baseline="-25000" dirty="0" smtClean="0"/>
              <a:t>1</a:t>
            </a:r>
            <a:endParaRPr lang="fr-FR" baseline="-25000" dirty="0"/>
          </a:p>
        </p:txBody>
      </p:sp>
      <p:sp>
        <p:nvSpPr>
          <p:cNvPr id="18" name="ZoneTexte 17"/>
          <p:cNvSpPr txBox="1"/>
          <p:nvPr/>
        </p:nvSpPr>
        <p:spPr>
          <a:xfrm>
            <a:off x="4283968" y="4158372"/>
            <a:ext cx="375424" cy="369332"/>
          </a:xfrm>
          <a:prstGeom prst="rect">
            <a:avLst/>
          </a:prstGeom>
          <a:noFill/>
        </p:spPr>
        <p:txBody>
          <a:bodyPr wrap="none" rtlCol="0">
            <a:spAutoFit/>
          </a:bodyPr>
          <a:lstStyle/>
          <a:p>
            <a:r>
              <a:rPr lang="en-US" dirty="0" smtClean="0"/>
              <a:t>c</a:t>
            </a:r>
            <a:r>
              <a:rPr lang="en-US" baseline="-25000" dirty="0" smtClean="0"/>
              <a:t>2</a:t>
            </a:r>
            <a:endParaRPr lang="fr-FR" baseline="-25000" dirty="0"/>
          </a:p>
        </p:txBody>
      </p:sp>
      <p:sp>
        <p:nvSpPr>
          <p:cNvPr id="19" name="ZoneTexte 18"/>
          <p:cNvSpPr txBox="1"/>
          <p:nvPr/>
        </p:nvSpPr>
        <p:spPr>
          <a:xfrm>
            <a:off x="5292080" y="4158372"/>
            <a:ext cx="370614" cy="369332"/>
          </a:xfrm>
          <a:prstGeom prst="rect">
            <a:avLst/>
          </a:prstGeom>
          <a:noFill/>
        </p:spPr>
        <p:txBody>
          <a:bodyPr wrap="none" rtlCol="0">
            <a:spAutoFit/>
          </a:bodyPr>
          <a:lstStyle/>
          <a:p>
            <a:r>
              <a:rPr lang="en-US" dirty="0" err="1" smtClean="0"/>
              <a:t>c</a:t>
            </a:r>
            <a:r>
              <a:rPr lang="en-US" baseline="-25000" dirty="0" err="1" smtClean="0"/>
              <a:t>k</a:t>
            </a:r>
            <a:endParaRPr lang="fr-FR" baseline="-25000" dirty="0"/>
          </a:p>
        </p:txBody>
      </p:sp>
      <p:sp>
        <p:nvSpPr>
          <p:cNvPr id="7" name="ZoneTexte 6"/>
          <p:cNvSpPr txBox="1"/>
          <p:nvPr/>
        </p:nvSpPr>
        <p:spPr>
          <a:xfrm>
            <a:off x="6516216" y="3477986"/>
            <a:ext cx="2356735" cy="646331"/>
          </a:xfrm>
          <a:prstGeom prst="rect">
            <a:avLst/>
          </a:prstGeom>
          <a:noFill/>
        </p:spPr>
        <p:txBody>
          <a:bodyPr wrap="none" rtlCol="0">
            <a:spAutoFit/>
          </a:bodyPr>
          <a:lstStyle/>
          <a:p>
            <a:r>
              <a:rPr lang="en-US" dirty="0" err="1" smtClean="0"/>
              <a:t>aab</a:t>
            </a:r>
            <a:r>
              <a:rPr lang="en-US" dirty="0" smtClean="0"/>
              <a:t> activates 2 times </a:t>
            </a:r>
            <a:br>
              <a:rPr lang="en-US" dirty="0" smtClean="0"/>
            </a:br>
            <a:r>
              <a:rPr lang="en-US" dirty="0" smtClean="0"/>
              <a:t>for </a:t>
            </a:r>
            <a:r>
              <a:rPr lang="en-US" dirty="0" err="1" smtClean="0"/>
              <a:t>ab</a:t>
            </a:r>
            <a:endParaRPr lang="fr-FR" dirty="0"/>
          </a:p>
        </p:txBody>
      </p:sp>
      <mc:AlternateContent xmlns:mc="http://schemas.openxmlformats.org/markup-compatibility/2006" xmlns:a14="http://schemas.microsoft.com/office/drawing/2010/main">
        <mc:Choice Requires="a14">
          <p:sp>
            <p:nvSpPr>
              <p:cNvPr id="20" name="Rectangle 19"/>
              <p:cNvSpPr/>
              <p:nvPr/>
            </p:nvSpPr>
            <p:spPr>
              <a:xfrm>
                <a:off x="2286000" y="4820899"/>
                <a:ext cx="4572000" cy="1488421"/>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h</m:t>
                          </m:r>
                        </m:e>
                        <m:sub>
                          <m:r>
                            <a:rPr lang="en-US" i="1">
                              <a:latin typeface="Cambria Math"/>
                            </a:rPr>
                            <m:t>𝑟</m:t>
                          </m:r>
                        </m:sub>
                      </m:sSub>
                      <m:d>
                        <m:dPr>
                          <m:ctrlPr>
                            <a:rPr lang="en-US" i="1">
                              <a:latin typeface="Cambria Math" panose="02040503050406030204" pitchFamily="18" charset="0"/>
                            </a:rPr>
                          </m:ctrlPr>
                        </m:dPr>
                        <m:e>
                          <m:r>
                            <a:rPr lang="en-US" i="1">
                              <a:latin typeface="Cambria Math"/>
                            </a:rPr>
                            <m:t>𝐶</m:t>
                          </m:r>
                        </m:e>
                      </m:d>
                      <m:r>
                        <a:rPr lang="en-US" i="1">
                          <a:latin typeface="Cambria Math"/>
                        </a:rPr>
                        <m:t>=</m:t>
                      </m:r>
                      <m:nary>
                        <m:naryPr>
                          <m:chr m:val="∏"/>
                          <m:supHide m:val="on"/>
                          <m:ctrlPr>
                            <a:rPr lang="en-US" i="1">
                              <a:latin typeface="Cambria Math" panose="02040503050406030204" pitchFamily="18" charset="0"/>
                            </a:rPr>
                          </m:ctrlPr>
                        </m:naryPr>
                        <m:sub>
                          <m:r>
                            <a:rPr lang="en-US" i="1">
                              <a:latin typeface="Cambria Math"/>
                            </a:rPr>
                            <m:t>𝑥</m:t>
                          </m:r>
                          <m:r>
                            <a:rPr lang="en-US" i="1">
                              <a:latin typeface="Cambria Math"/>
                            </a:rPr>
                            <m:t>∈</m:t>
                          </m:r>
                          <m:r>
                            <a:rPr lang="en-US" i="1">
                              <a:latin typeface="Cambria Math"/>
                            </a:rPr>
                            <m:t>𝑙h𝑠</m:t>
                          </m:r>
                          <m:r>
                            <a:rPr lang="en-US" i="1">
                              <a:latin typeface="Cambria Math"/>
                            </a:rPr>
                            <m:t>(</m:t>
                          </m:r>
                          <m:r>
                            <a:rPr lang="en-US" i="1">
                              <a:latin typeface="Cambria Math"/>
                            </a:rPr>
                            <m:t>𝑟</m:t>
                          </m:r>
                          <m:r>
                            <a:rPr lang="en-US" i="1">
                              <a:latin typeface="Cambria Math"/>
                            </a:rPr>
                            <m:t>)</m:t>
                          </m:r>
                        </m:sub>
                        <m:sup/>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en-US" i="1">
                                              <a:latin typeface="Cambria Math"/>
                                            </a:rPr>
                                            <m:t>𝐶</m:t>
                                          </m:r>
                                        </m:e>
                                      </m:d>
                                    </m:e>
                                    <m:sub>
                                      <m:r>
                                        <a:rPr lang="en-US" i="1">
                                          <a:latin typeface="Cambria Math"/>
                                        </a:rPr>
                                        <m:t>𝑥</m:t>
                                      </m:r>
                                    </m:sub>
                                  </m:sSub>
                                </m:num>
                                <m:den>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en-US" i="1">
                                              <a:latin typeface="Cambria Math"/>
                                            </a:rPr>
                                            <m:t>𝑙h𝑠</m:t>
                                          </m:r>
                                          <m:d>
                                            <m:dPr>
                                              <m:ctrlPr>
                                                <a:rPr lang="en-US" i="1">
                                                  <a:latin typeface="Cambria Math" panose="02040503050406030204" pitchFamily="18" charset="0"/>
                                                </a:rPr>
                                              </m:ctrlPr>
                                            </m:dPr>
                                            <m:e>
                                              <m:r>
                                                <a:rPr lang="en-US" i="1">
                                                  <a:latin typeface="Cambria Math"/>
                                                </a:rPr>
                                                <m:t>𝑟</m:t>
                                              </m:r>
                                            </m:e>
                                          </m:d>
                                        </m:e>
                                      </m:d>
                                    </m:e>
                                    <m:sub>
                                      <m:r>
                                        <a:rPr lang="en-US" i="1">
                                          <a:latin typeface="Cambria Math"/>
                                        </a:rPr>
                                        <m:t>𝑥</m:t>
                                      </m:r>
                                    </m:sub>
                                  </m:sSub>
                                </m:den>
                              </m:f>
                            </m:e>
                          </m:d>
                        </m:e>
                      </m:nary>
                    </m:oMath>
                  </m:oMathPara>
                </a14:m>
                <a:endParaRPr lang="en-US" dirty="0"/>
              </a:p>
              <a:p>
                <a:pPr/>
                <a14:m>
                  <m:oMathPara xmlns:m="http://schemas.openxmlformats.org/officeDocument/2006/math">
                    <m:oMathParaPr>
                      <m:jc m:val="centerGroup"/>
                    </m:oMathParaPr>
                    <m:oMath xmlns:m="http://schemas.openxmlformats.org/officeDocument/2006/math">
                      <m:r>
                        <a:rPr lang="en-US" i="1">
                          <a:latin typeface="Cambria Math"/>
                        </a:rPr>
                        <m:t>𝑓</m:t>
                      </m:r>
                      <m:d>
                        <m:dPr>
                          <m:ctrlPr>
                            <a:rPr lang="en-US" i="1">
                              <a:latin typeface="Cambria Math" panose="02040503050406030204" pitchFamily="18" charset="0"/>
                            </a:rPr>
                          </m:ctrlPr>
                        </m:dPr>
                        <m:e>
                          <m:r>
                            <a:rPr lang="en-US" i="1">
                              <a:latin typeface="Cambria Math"/>
                            </a:rPr>
                            <m:t>𝑅</m:t>
                          </m:r>
                          <m:r>
                            <a:rPr lang="en-US" i="1">
                              <a:latin typeface="Cambria Math"/>
                            </a:rPr>
                            <m:t>,</m:t>
                          </m:r>
                          <m:r>
                            <a:rPr lang="en-US" i="1">
                              <a:latin typeface="Cambria Math"/>
                            </a:rPr>
                            <m:t>𝐶</m:t>
                          </m:r>
                        </m:e>
                      </m:d>
                      <m:r>
                        <a:rPr lang="en-US" i="1">
                          <a:latin typeface="Cambria Math"/>
                        </a:rPr>
                        <m:t>=</m:t>
                      </m:r>
                      <m:sSub>
                        <m:sSubPr>
                          <m:ctrlPr>
                            <a:rPr lang="en-US" i="1">
                              <a:latin typeface="Cambria Math" panose="02040503050406030204" pitchFamily="18" charset="0"/>
                            </a:rPr>
                          </m:ctrlPr>
                        </m:sSubPr>
                        <m:e>
                          <m:r>
                            <a:rPr lang="en-US" i="1">
                              <a:latin typeface="Cambria Math"/>
                            </a:rPr>
                            <m:t>h</m:t>
                          </m:r>
                        </m:e>
                        <m:sub>
                          <m:r>
                            <a:rPr lang="en-US" i="1">
                              <a:latin typeface="Cambria Math"/>
                            </a:rPr>
                            <m:t>𝑅</m:t>
                          </m:r>
                        </m:sub>
                      </m:sSub>
                      <m:d>
                        <m:dPr>
                          <m:ctrlPr>
                            <a:rPr lang="en-US" i="1">
                              <a:latin typeface="Cambria Math" panose="02040503050406030204" pitchFamily="18" charset="0"/>
                            </a:rPr>
                          </m:ctrlPr>
                        </m:dPr>
                        <m:e>
                          <m:r>
                            <a:rPr lang="en-US" i="1">
                              <a:latin typeface="Cambria Math"/>
                            </a:rPr>
                            <m:t>𝐶</m:t>
                          </m:r>
                        </m:e>
                      </m:d>
                      <m:r>
                        <a:rPr lang="en-US" i="1">
                          <a:latin typeface="Cambria Math"/>
                        </a:rPr>
                        <m:t>=</m:t>
                      </m:r>
                      <m:nary>
                        <m:naryPr>
                          <m:chr m:val="∏"/>
                          <m:supHide m:val="on"/>
                          <m:ctrlPr>
                            <a:rPr lang="en-US" i="1">
                              <a:latin typeface="Cambria Math" panose="02040503050406030204" pitchFamily="18" charset="0"/>
                            </a:rPr>
                          </m:ctrlPr>
                        </m:naryPr>
                        <m:sub>
                          <m:r>
                            <a:rPr lang="en-US" i="1">
                              <a:latin typeface="Cambria Math"/>
                            </a:rPr>
                            <m:t>𝑟</m:t>
                          </m:r>
                          <m:r>
                            <a:rPr lang="en-US" i="1">
                              <a:latin typeface="Cambria Math"/>
                            </a:rPr>
                            <m:t>∈</m:t>
                          </m:r>
                          <m:r>
                            <a:rPr lang="en-US" i="1">
                              <a:latin typeface="Cambria Math"/>
                            </a:rPr>
                            <m:t>𝑅</m:t>
                          </m:r>
                        </m:sub>
                        <m:sup/>
                        <m:e>
                          <m:sSub>
                            <m:sSubPr>
                              <m:ctrlPr>
                                <a:rPr lang="en-US" i="1">
                                  <a:latin typeface="Cambria Math" panose="02040503050406030204" pitchFamily="18" charset="0"/>
                                </a:rPr>
                              </m:ctrlPr>
                            </m:sSubPr>
                            <m:e>
                              <m:r>
                                <a:rPr lang="en-US" i="1">
                                  <a:latin typeface="Cambria Math"/>
                                </a:rPr>
                                <m:t>𝑐</m:t>
                              </m:r>
                            </m:e>
                            <m:sub>
                              <m:r>
                                <a:rPr lang="en-US" i="1">
                                  <a:latin typeface="Cambria Math"/>
                                </a:rPr>
                                <m:t>𝑟</m:t>
                              </m:r>
                            </m:sub>
                          </m:sSub>
                          <m:sSub>
                            <m:sSubPr>
                              <m:ctrlPr>
                                <a:rPr lang="en-US" i="1">
                                  <a:latin typeface="Cambria Math" panose="02040503050406030204" pitchFamily="18" charset="0"/>
                                </a:rPr>
                              </m:ctrlPr>
                            </m:sSubPr>
                            <m:e>
                              <m:r>
                                <a:rPr lang="en-US" i="1">
                                  <a:latin typeface="Cambria Math"/>
                                </a:rPr>
                                <m:t>h</m:t>
                              </m:r>
                            </m:e>
                            <m:sub>
                              <m:r>
                                <a:rPr lang="en-US" i="1">
                                  <a:latin typeface="Cambria Math"/>
                                </a:rPr>
                                <m:t>𝑟</m:t>
                              </m:r>
                            </m:sub>
                          </m:sSub>
                          <m:r>
                            <a:rPr lang="en-US" i="1">
                              <a:latin typeface="Cambria Math"/>
                            </a:rPr>
                            <m:t>(</m:t>
                          </m:r>
                          <m:r>
                            <a:rPr lang="en-US" i="1">
                              <a:latin typeface="Cambria Math"/>
                            </a:rPr>
                            <m:t>𝐶</m:t>
                          </m:r>
                          <m:r>
                            <a:rPr lang="en-US" i="1">
                              <a:latin typeface="Cambria Math"/>
                            </a:rPr>
                            <m:t>)</m:t>
                          </m:r>
                        </m:e>
                      </m:nary>
                    </m:oMath>
                  </m:oMathPara>
                </a14:m>
                <a:endParaRPr lang="en-US" dirty="0"/>
              </a:p>
            </p:txBody>
          </p:sp>
        </mc:Choice>
        <mc:Fallback xmlns="">
          <p:sp>
            <p:nvSpPr>
              <p:cNvPr id="20" name="Rectangle 19"/>
              <p:cNvSpPr>
                <a:spLocks noRot="1" noChangeAspect="1" noMove="1" noResize="1" noEditPoints="1" noAdjustHandles="1" noChangeArrowheads="1" noChangeShapeType="1" noTextEdit="1"/>
              </p:cNvSpPr>
              <p:nvPr/>
            </p:nvSpPr>
            <p:spPr>
              <a:xfrm>
                <a:off x="2286000" y="4820899"/>
                <a:ext cx="4572000" cy="1488421"/>
              </a:xfrm>
              <a:prstGeom prst="rect">
                <a:avLst/>
              </a:prstGeom>
              <a:blipFill rotWithShape="1">
                <a:blip r:embed="rId2"/>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306983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000"/>
                                        <p:tgtEl>
                                          <p:spTgt spid="14"/>
                                        </p:tgtEl>
                                      </p:cBhvr>
                                    </p:animEffect>
                                    <p:anim calcmode="lin" valueType="num">
                                      <p:cBhvr>
                                        <p:cTn id="30" dur="1000" fill="hold"/>
                                        <p:tgtEl>
                                          <p:spTgt spid="14"/>
                                        </p:tgtEl>
                                        <p:attrNameLst>
                                          <p:attrName>ppt_x</p:attrName>
                                        </p:attrNameLst>
                                      </p:cBhvr>
                                      <p:tavLst>
                                        <p:tav tm="0">
                                          <p:val>
                                            <p:strVal val="#ppt_x"/>
                                          </p:val>
                                        </p:tav>
                                        <p:tav tm="100000">
                                          <p:val>
                                            <p:strVal val="#ppt_x"/>
                                          </p:val>
                                        </p:tav>
                                      </p:tavLst>
                                    </p:anim>
                                    <p:anim calcmode="lin" valueType="num">
                                      <p:cBhvr>
                                        <p:cTn id="31" dur="1000" fill="hold"/>
                                        <p:tgtEl>
                                          <p:spTgt spid="14"/>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anim calcmode="lin" valueType="num">
                                      <p:cBhvr>
                                        <p:cTn id="35" dur="1000" fill="hold"/>
                                        <p:tgtEl>
                                          <p:spTgt spid="15"/>
                                        </p:tgtEl>
                                        <p:attrNameLst>
                                          <p:attrName>ppt_x</p:attrName>
                                        </p:attrNameLst>
                                      </p:cBhvr>
                                      <p:tavLst>
                                        <p:tav tm="0">
                                          <p:val>
                                            <p:strVal val="#ppt_x"/>
                                          </p:val>
                                        </p:tav>
                                        <p:tav tm="100000">
                                          <p:val>
                                            <p:strVal val="#ppt_x"/>
                                          </p:val>
                                        </p:tav>
                                      </p:tavLst>
                                    </p:anim>
                                    <p:anim calcmode="lin" valueType="num">
                                      <p:cBhvr>
                                        <p:cTn id="3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5" fill="hold" grpId="0" nodeType="click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randombar(vertical)">
                                      <p:cBhvr>
                                        <p:cTn id="4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7" grpId="0"/>
      <p:bldP spid="18" grpId="0"/>
      <p:bldP spid="19" grpId="0"/>
      <p:bldP spid="7" grpId="0"/>
      <p:bldP spid="2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sz="3200" dirty="0"/>
              <a:t>Strategies for </a:t>
            </a:r>
            <a:r>
              <a:rPr lang="en-US" sz="3200" dirty="0" smtClean="0"/>
              <a:t>computing  </a:t>
            </a:r>
            <a:r>
              <a:rPr lang="en-US" sz="3200" i="1" dirty="0"/>
              <a:t>f(R,C</a:t>
            </a:r>
            <a:r>
              <a:rPr lang="en-US" sz="3200" i="1" dirty="0" smtClean="0"/>
              <a:t>): </a:t>
            </a:r>
            <a:r>
              <a:rPr lang="en-US" sz="3200" dirty="0" smtClean="0"/>
              <a:t>Gillespie</a:t>
            </a:r>
            <a:endParaRPr lang="fr-FR" sz="3200" dirty="0"/>
          </a:p>
        </p:txBody>
      </p:sp>
      <p:sp>
        <p:nvSpPr>
          <p:cNvPr id="4" name="ZoneTexte 3"/>
          <p:cNvSpPr txBox="1"/>
          <p:nvPr/>
        </p:nvSpPr>
        <p:spPr>
          <a:xfrm>
            <a:off x="2541350" y="2915652"/>
            <a:ext cx="805029" cy="646331"/>
          </a:xfrm>
          <a:prstGeom prst="rect">
            <a:avLst/>
          </a:prstGeom>
          <a:noFill/>
        </p:spPr>
        <p:txBody>
          <a:bodyPr wrap="none" rtlCol="0">
            <a:spAutoFit/>
          </a:bodyPr>
          <a:lstStyle/>
          <a:p>
            <a:r>
              <a:rPr lang="en-US" sz="3600" dirty="0" smtClean="0"/>
              <a:t>R=</a:t>
            </a:r>
            <a:endParaRPr lang="fr-FR" sz="3600" dirty="0"/>
          </a:p>
        </p:txBody>
      </p:sp>
      <p:sp>
        <p:nvSpPr>
          <p:cNvPr id="5" name="ZoneTexte 4"/>
          <p:cNvSpPr txBox="1"/>
          <p:nvPr/>
        </p:nvSpPr>
        <p:spPr>
          <a:xfrm>
            <a:off x="3693478" y="3030051"/>
            <a:ext cx="399468" cy="461665"/>
          </a:xfrm>
          <a:prstGeom prst="rect">
            <a:avLst/>
          </a:prstGeom>
          <a:noFill/>
        </p:spPr>
        <p:txBody>
          <a:bodyPr wrap="none" rtlCol="0">
            <a:spAutoFit/>
          </a:bodyPr>
          <a:lstStyle/>
          <a:p>
            <a:r>
              <a:rPr lang="en-US" sz="2400" dirty="0" smtClean="0"/>
              <a:t>r</a:t>
            </a:r>
            <a:r>
              <a:rPr lang="en-US" sz="2400" baseline="-25000" dirty="0" smtClean="0"/>
              <a:t>1</a:t>
            </a:r>
            <a:endParaRPr lang="fr-FR" sz="2400" baseline="-25000" dirty="0"/>
          </a:p>
        </p:txBody>
      </p:sp>
      <p:sp>
        <p:nvSpPr>
          <p:cNvPr id="6" name="ZoneTexte 5"/>
          <p:cNvSpPr txBox="1"/>
          <p:nvPr/>
        </p:nvSpPr>
        <p:spPr>
          <a:xfrm>
            <a:off x="3837494" y="2987660"/>
            <a:ext cx="365806" cy="338554"/>
          </a:xfrm>
          <a:prstGeom prst="rect">
            <a:avLst/>
          </a:prstGeom>
          <a:noFill/>
        </p:spPr>
        <p:txBody>
          <a:bodyPr wrap="none" rtlCol="0">
            <a:spAutoFit/>
          </a:bodyPr>
          <a:lstStyle/>
          <a:p>
            <a:r>
              <a:rPr lang="en-US" sz="1600" dirty="0" smtClean="0"/>
              <a:t>n</a:t>
            </a:r>
            <a:r>
              <a:rPr lang="en-US" sz="1600" baseline="-25000" dirty="0" smtClean="0"/>
              <a:t>1</a:t>
            </a:r>
            <a:endParaRPr lang="fr-FR" sz="1600" baseline="-25000" dirty="0"/>
          </a:p>
        </p:txBody>
      </p:sp>
      <p:sp>
        <p:nvSpPr>
          <p:cNvPr id="8" name="ZoneTexte 7"/>
          <p:cNvSpPr txBox="1"/>
          <p:nvPr/>
        </p:nvSpPr>
        <p:spPr>
          <a:xfrm>
            <a:off x="4263776" y="3030051"/>
            <a:ext cx="426720" cy="461665"/>
          </a:xfrm>
          <a:prstGeom prst="rect">
            <a:avLst/>
          </a:prstGeom>
          <a:noFill/>
        </p:spPr>
        <p:txBody>
          <a:bodyPr wrap="none" rtlCol="0">
            <a:spAutoFit/>
          </a:bodyPr>
          <a:lstStyle/>
          <a:p>
            <a:r>
              <a:rPr lang="en-US" sz="2400" dirty="0" smtClean="0"/>
              <a:t>r</a:t>
            </a:r>
            <a:r>
              <a:rPr lang="en-US" sz="2400" baseline="-25000" dirty="0" smtClean="0"/>
              <a:t>2</a:t>
            </a:r>
            <a:endParaRPr lang="fr-FR" sz="2400" baseline="-25000" dirty="0"/>
          </a:p>
        </p:txBody>
      </p:sp>
      <p:sp>
        <p:nvSpPr>
          <p:cNvPr id="9" name="ZoneTexte 8"/>
          <p:cNvSpPr txBox="1"/>
          <p:nvPr/>
        </p:nvSpPr>
        <p:spPr>
          <a:xfrm>
            <a:off x="4407792" y="2987660"/>
            <a:ext cx="383438" cy="338554"/>
          </a:xfrm>
          <a:prstGeom prst="rect">
            <a:avLst/>
          </a:prstGeom>
          <a:noFill/>
        </p:spPr>
        <p:txBody>
          <a:bodyPr wrap="none" rtlCol="0">
            <a:spAutoFit/>
          </a:bodyPr>
          <a:lstStyle/>
          <a:p>
            <a:r>
              <a:rPr lang="en-US" sz="1600" dirty="0" smtClean="0"/>
              <a:t>n</a:t>
            </a:r>
            <a:r>
              <a:rPr lang="en-US" sz="1600" baseline="-25000" dirty="0" smtClean="0"/>
              <a:t>2</a:t>
            </a:r>
            <a:endParaRPr lang="fr-FR" sz="1600" baseline="-25000" dirty="0"/>
          </a:p>
        </p:txBody>
      </p:sp>
      <p:sp>
        <p:nvSpPr>
          <p:cNvPr id="10" name="ZoneTexte 9"/>
          <p:cNvSpPr txBox="1"/>
          <p:nvPr/>
        </p:nvSpPr>
        <p:spPr>
          <a:xfrm>
            <a:off x="5271888" y="3030051"/>
            <a:ext cx="421910" cy="461665"/>
          </a:xfrm>
          <a:prstGeom prst="rect">
            <a:avLst/>
          </a:prstGeom>
          <a:noFill/>
        </p:spPr>
        <p:txBody>
          <a:bodyPr wrap="none" rtlCol="0">
            <a:spAutoFit/>
          </a:bodyPr>
          <a:lstStyle/>
          <a:p>
            <a:r>
              <a:rPr lang="en-US" sz="2400" dirty="0" err="1" smtClean="0"/>
              <a:t>r</a:t>
            </a:r>
            <a:r>
              <a:rPr lang="en-US" sz="2400" baseline="-25000" dirty="0" err="1" smtClean="0"/>
              <a:t>k</a:t>
            </a:r>
            <a:endParaRPr lang="fr-FR" sz="2400" baseline="-25000" dirty="0"/>
          </a:p>
        </p:txBody>
      </p:sp>
      <p:sp>
        <p:nvSpPr>
          <p:cNvPr id="11" name="ZoneTexte 10"/>
          <p:cNvSpPr txBox="1"/>
          <p:nvPr/>
        </p:nvSpPr>
        <p:spPr>
          <a:xfrm>
            <a:off x="5415904" y="2987660"/>
            <a:ext cx="380232" cy="338554"/>
          </a:xfrm>
          <a:prstGeom prst="rect">
            <a:avLst/>
          </a:prstGeom>
          <a:noFill/>
        </p:spPr>
        <p:txBody>
          <a:bodyPr wrap="none" rtlCol="0">
            <a:spAutoFit/>
          </a:bodyPr>
          <a:lstStyle/>
          <a:p>
            <a:r>
              <a:rPr lang="en-US" sz="1600" dirty="0" err="1" smtClean="0"/>
              <a:t>n</a:t>
            </a:r>
            <a:r>
              <a:rPr lang="en-US" sz="1600" baseline="-25000" dirty="0" err="1" smtClean="0"/>
              <a:t>k</a:t>
            </a:r>
            <a:endParaRPr lang="fr-FR" sz="1600" baseline="-25000" dirty="0"/>
          </a:p>
        </p:txBody>
      </p:sp>
      <p:sp>
        <p:nvSpPr>
          <p:cNvPr id="12" name="ZoneTexte 11"/>
          <p:cNvSpPr txBox="1"/>
          <p:nvPr/>
        </p:nvSpPr>
        <p:spPr>
          <a:xfrm>
            <a:off x="4833428" y="3131676"/>
            <a:ext cx="372218" cy="369332"/>
          </a:xfrm>
          <a:prstGeom prst="rect">
            <a:avLst/>
          </a:prstGeom>
          <a:noFill/>
        </p:spPr>
        <p:txBody>
          <a:bodyPr wrap="none" rtlCol="0">
            <a:spAutoFit/>
          </a:bodyPr>
          <a:lstStyle/>
          <a:p>
            <a:r>
              <a:rPr lang="en-US" dirty="0" smtClean="0"/>
              <a:t>…</a:t>
            </a:r>
            <a:endParaRPr lang="fr-FR" dirty="0"/>
          </a:p>
        </p:txBody>
      </p:sp>
      <p:sp>
        <p:nvSpPr>
          <p:cNvPr id="13" name="ZoneTexte 12"/>
          <p:cNvSpPr txBox="1"/>
          <p:nvPr/>
        </p:nvSpPr>
        <p:spPr>
          <a:xfrm>
            <a:off x="3635896" y="3645024"/>
            <a:ext cx="705642" cy="369332"/>
          </a:xfrm>
          <a:prstGeom prst="rect">
            <a:avLst/>
          </a:prstGeom>
          <a:noFill/>
        </p:spPr>
        <p:txBody>
          <a:bodyPr wrap="none" rtlCol="0">
            <a:spAutoFit/>
          </a:bodyPr>
          <a:lstStyle/>
          <a:p>
            <a:r>
              <a:rPr lang="en-US" dirty="0" smtClean="0"/>
              <a:t>h</a:t>
            </a:r>
            <a:r>
              <a:rPr lang="en-US" baseline="-25000" dirty="0" smtClean="0"/>
              <a:t>1</a:t>
            </a:r>
            <a:r>
              <a:rPr lang="en-US" dirty="0" smtClean="0"/>
              <a:t>(C)</a:t>
            </a:r>
            <a:endParaRPr lang="fr-FR" dirty="0"/>
          </a:p>
        </p:txBody>
      </p:sp>
      <p:sp>
        <p:nvSpPr>
          <p:cNvPr id="14" name="ZoneTexte 13"/>
          <p:cNvSpPr txBox="1"/>
          <p:nvPr/>
        </p:nvSpPr>
        <p:spPr>
          <a:xfrm>
            <a:off x="4320848" y="3645024"/>
            <a:ext cx="792205" cy="369332"/>
          </a:xfrm>
          <a:prstGeom prst="rect">
            <a:avLst/>
          </a:prstGeom>
          <a:noFill/>
        </p:spPr>
        <p:txBody>
          <a:bodyPr wrap="none" rtlCol="0">
            <a:spAutoFit/>
          </a:bodyPr>
          <a:lstStyle/>
          <a:p>
            <a:r>
              <a:rPr lang="en-US" dirty="0" smtClean="0"/>
              <a:t>h</a:t>
            </a:r>
            <a:r>
              <a:rPr lang="en-US" baseline="-25000" dirty="0" smtClean="0"/>
              <a:t>2</a:t>
            </a:r>
            <a:r>
              <a:rPr lang="en-US" dirty="0" smtClean="0"/>
              <a:t>(C</a:t>
            </a:r>
            <a:r>
              <a:rPr lang="en-US" baseline="-25000" dirty="0" smtClean="0"/>
              <a:t>1</a:t>
            </a:r>
            <a:r>
              <a:rPr lang="en-US" dirty="0" smtClean="0"/>
              <a:t>)</a:t>
            </a:r>
            <a:endParaRPr lang="fr-FR" dirty="0"/>
          </a:p>
        </p:txBody>
      </p:sp>
      <p:sp>
        <p:nvSpPr>
          <p:cNvPr id="15" name="ZoneTexte 14"/>
          <p:cNvSpPr txBox="1"/>
          <p:nvPr/>
        </p:nvSpPr>
        <p:spPr>
          <a:xfrm>
            <a:off x="5277654" y="3645024"/>
            <a:ext cx="808235" cy="369332"/>
          </a:xfrm>
          <a:prstGeom prst="rect">
            <a:avLst/>
          </a:prstGeom>
          <a:noFill/>
        </p:spPr>
        <p:txBody>
          <a:bodyPr wrap="none" rtlCol="0">
            <a:spAutoFit/>
          </a:bodyPr>
          <a:lstStyle/>
          <a:p>
            <a:r>
              <a:rPr lang="en-US" dirty="0" err="1" smtClean="0"/>
              <a:t>h</a:t>
            </a:r>
            <a:r>
              <a:rPr lang="en-US" baseline="-25000" dirty="0" err="1" smtClean="0"/>
              <a:t>k</a:t>
            </a:r>
            <a:r>
              <a:rPr lang="en-US" dirty="0" smtClean="0"/>
              <a:t>(C</a:t>
            </a:r>
            <a:r>
              <a:rPr lang="en-US" baseline="-25000" dirty="0" smtClean="0"/>
              <a:t>2</a:t>
            </a:r>
            <a:r>
              <a:rPr lang="en-US" dirty="0" smtClean="0"/>
              <a:t>)</a:t>
            </a:r>
            <a:endParaRPr lang="fr-FR" dirty="0"/>
          </a:p>
        </p:txBody>
      </p:sp>
      <p:sp>
        <p:nvSpPr>
          <p:cNvPr id="16" name="ZoneTexte 15"/>
          <p:cNvSpPr txBox="1"/>
          <p:nvPr/>
        </p:nvSpPr>
        <p:spPr>
          <a:xfrm>
            <a:off x="899592" y="1556792"/>
            <a:ext cx="7803739" cy="923330"/>
          </a:xfrm>
          <a:prstGeom prst="rect">
            <a:avLst/>
          </a:prstGeom>
          <a:noFill/>
        </p:spPr>
        <p:txBody>
          <a:bodyPr wrap="none" rtlCol="0">
            <a:spAutoFit/>
          </a:bodyPr>
          <a:lstStyle/>
          <a:p>
            <a:r>
              <a:rPr lang="en-US" dirty="0" smtClean="0"/>
              <a:t>Each </a:t>
            </a:r>
            <a:r>
              <a:rPr lang="en-US" dirty="0"/>
              <a:t>rule </a:t>
            </a:r>
            <a:r>
              <a:rPr lang="en-US" i="1" dirty="0"/>
              <a:t>r </a:t>
            </a:r>
            <a:r>
              <a:rPr lang="en-US" dirty="0"/>
              <a:t>from </a:t>
            </a:r>
            <a:r>
              <a:rPr lang="en-US" i="1" dirty="0"/>
              <a:t>R </a:t>
            </a:r>
            <a:r>
              <a:rPr lang="en-US" dirty="0"/>
              <a:t>has a contribution to </a:t>
            </a:r>
            <a:r>
              <a:rPr lang="en-US" i="1" dirty="0"/>
              <a:t>f </a:t>
            </a:r>
            <a:r>
              <a:rPr lang="en-US" dirty="0"/>
              <a:t>that depends on the order </a:t>
            </a:r>
            <a:endParaRPr lang="en-US" dirty="0" smtClean="0"/>
          </a:p>
          <a:p>
            <a:r>
              <a:rPr lang="en-US" dirty="0" smtClean="0"/>
              <a:t>in </a:t>
            </a:r>
            <a:r>
              <a:rPr lang="en-US" dirty="0"/>
              <a:t>which it was chosen and it is equal to </a:t>
            </a:r>
            <a:r>
              <a:rPr lang="en-US" i="1" dirty="0" err="1"/>
              <a:t>c</a:t>
            </a:r>
            <a:r>
              <a:rPr lang="en-US" i="1" baseline="-25000" dirty="0" err="1"/>
              <a:t>r</a:t>
            </a:r>
            <a:r>
              <a:rPr lang="en-US" i="1" dirty="0"/>
              <a:t> </a:t>
            </a:r>
            <a:r>
              <a:rPr lang="en-US" i="1" dirty="0" err="1"/>
              <a:t>h</a:t>
            </a:r>
            <a:r>
              <a:rPr lang="en-US" i="1" baseline="-25000" dirty="0" err="1"/>
              <a:t>r</a:t>
            </a:r>
            <a:r>
              <a:rPr lang="en-US" dirty="0"/>
              <a:t>(</a:t>
            </a:r>
            <a:r>
              <a:rPr lang="en-US" i="1" dirty="0"/>
              <a:t>C′</a:t>
            </a:r>
            <a:r>
              <a:rPr lang="en-US" dirty="0"/>
              <a:t>), where </a:t>
            </a:r>
            <a:r>
              <a:rPr lang="en-US" i="1" dirty="0"/>
              <a:t>C′ </a:t>
            </a:r>
            <a:r>
              <a:rPr lang="en-US" dirty="0"/>
              <a:t>is </a:t>
            </a:r>
            <a:endParaRPr lang="en-US" dirty="0" smtClean="0"/>
          </a:p>
          <a:p>
            <a:r>
              <a:rPr lang="en-US" dirty="0" smtClean="0"/>
              <a:t>the </a:t>
            </a:r>
            <a:r>
              <a:rPr lang="en-US" dirty="0"/>
              <a:t>configuration obtained by applying all rules that were chosen before </a:t>
            </a:r>
            <a:r>
              <a:rPr lang="fr-FR" i="1" dirty="0" smtClean="0"/>
              <a:t>r:</a:t>
            </a:r>
            <a:endParaRPr lang="fr-FR" dirty="0"/>
          </a:p>
        </p:txBody>
      </p:sp>
      <p:sp>
        <p:nvSpPr>
          <p:cNvPr id="17" name="ZoneTexte 16"/>
          <p:cNvSpPr txBox="1"/>
          <p:nvPr/>
        </p:nvSpPr>
        <p:spPr>
          <a:xfrm>
            <a:off x="3779912" y="4158372"/>
            <a:ext cx="354584" cy="369332"/>
          </a:xfrm>
          <a:prstGeom prst="rect">
            <a:avLst/>
          </a:prstGeom>
          <a:noFill/>
        </p:spPr>
        <p:txBody>
          <a:bodyPr wrap="none" rtlCol="0">
            <a:spAutoFit/>
          </a:bodyPr>
          <a:lstStyle/>
          <a:p>
            <a:r>
              <a:rPr lang="en-US" dirty="0" smtClean="0"/>
              <a:t>c</a:t>
            </a:r>
            <a:r>
              <a:rPr lang="en-US" baseline="-25000" dirty="0" smtClean="0"/>
              <a:t>1</a:t>
            </a:r>
            <a:endParaRPr lang="fr-FR" baseline="-25000" dirty="0"/>
          </a:p>
        </p:txBody>
      </p:sp>
      <p:sp>
        <p:nvSpPr>
          <p:cNvPr id="18" name="ZoneTexte 17"/>
          <p:cNvSpPr txBox="1"/>
          <p:nvPr/>
        </p:nvSpPr>
        <p:spPr>
          <a:xfrm>
            <a:off x="4283968" y="4158372"/>
            <a:ext cx="375424" cy="369332"/>
          </a:xfrm>
          <a:prstGeom prst="rect">
            <a:avLst/>
          </a:prstGeom>
          <a:noFill/>
        </p:spPr>
        <p:txBody>
          <a:bodyPr wrap="none" rtlCol="0">
            <a:spAutoFit/>
          </a:bodyPr>
          <a:lstStyle/>
          <a:p>
            <a:r>
              <a:rPr lang="en-US" dirty="0" smtClean="0"/>
              <a:t>c</a:t>
            </a:r>
            <a:r>
              <a:rPr lang="en-US" baseline="-25000" dirty="0" smtClean="0"/>
              <a:t>2</a:t>
            </a:r>
            <a:endParaRPr lang="fr-FR" baseline="-25000" dirty="0"/>
          </a:p>
        </p:txBody>
      </p:sp>
      <p:sp>
        <p:nvSpPr>
          <p:cNvPr id="19" name="ZoneTexte 18"/>
          <p:cNvSpPr txBox="1"/>
          <p:nvPr/>
        </p:nvSpPr>
        <p:spPr>
          <a:xfrm>
            <a:off x="5292080" y="4158372"/>
            <a:ext cx="370614" cy="369332"/>
          </a:xfrm>
          <a:prstGeom prst="rect">
            <a:avLst/>
          </a:prstGeom>
          <a:noFill/>
        </p:spPr>
        <p:txBody>
          <a:bodyPr wrap="none" rtlCol="0">
            <a:spAutoFit/>
          </a:bodyPr>
          <a:lstStyle/>
          <a:p>
            <a:r>
              <a:rPr lang="en-US" dirty="0" err="1" smtClean="0"/>
              <a:t>c</a:t>
            </a:r>
            <a:r>
              <a:rPr lang="en-US" baseline="-25000" dirty="0" err="1" smtClean="0"/>
              <a:t>k</a:t>
            </a:r>
            <a:endParaRPr lang="fr-FR" baseline="-25000" dirty="0"/>
          </a:p>
        </p:txBody>
      </p:sp>
      <p:sp>
        <p:nvSpPr>
          <p:cNvPr id="3" name="ZoneTexte 2"/>
          <p:cNvSpPr txBox="1"/>
          <p:nvPr/>
        </p:nvSpPr>
        <p:spPr>
          <a:xfrm>
            <a:off x="2577571" y="5517232"/>
            <a:ext cx="3788217" cy="369332"/>
          </a:xfrm>
          <a:prstGeom prst="rect">
            <a:avLst/>
          </a:prstGeom>
          <a:noFill/>
        </p:spPr>
        <p:txBody>
          <a:bodyPr wrap="none" rtlCol="0">
            <a:spAutoFit/>
          </a:bodyPr>
          <a:lstStyle/>
          <a:p>
            <a:r>
              <a:rPr lang="en-US" dirty="0" smtClean="0"/>
              <a:t>A notion of </a:t>
            </a:r>
            <a:r>
              <a:rPr lang="en-US" i="1" dirty="0" smtClean="0"/>
              <a:t>time</a:t>
            </a:r>
            <a:r>
              <a:rPr lang="en-US" dirty="0" smtClean="0"/>
              <a:t> can be considered.</a:t>
            </a:r>
            <a:endParaRPr lang="fr-FR" dirty="0"/>
          </a:p>
        </p:txBody>
      </p:sp>
    </p:spTree>
    <p:extLst>
      <p:ext uri="{BB962C8B-B14F-4D97-AF65-F5344CB8AC3E}">
        <p14:creationId xmlns:p14="http://schemas.microsoft.com/office/powerpoint/2010/main" val="3928219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000"/>
                                        <p:tgtEl>
                                          <p:spTgt spid="14"/>
                                        </p:tgtEl>
                                      </p:cBhvr>
                                    </p:animEffect>
                                    <p:anim calcmode="lin" valueType="num">
                                      <p:cBhvr>
                                        <p:cTn id="30" dur="1000" fill="hold"/>
                                        <p:tgtEl>
                                          <p:spTgt spid="14"/>
                                        </p:tgtEl>
                                        <p:attrNameLst>
                                          <p:attrName>ppt_x</p:attrName>
                                        </p:attrNameLst>
                                      </p:cBhvr>
                                      <p:tavLst>
                                        <p:tav tm="0">
                                          <p:val>
                                            <p:strVal val="#ppt_x"/>
                                          </p:val>
                                        </p:tav>
                                        <p:tav tm="100000">
                                          <p:val>
                                            <p:strVal val="#ppt_x"/>
                                          </p:val>
                                        </p:tav>
                                      </p:tavLst>
                                    </p:anim>
                                    <p:anim calcmode="lin" valueType="num">
                                      <p:cBhvr>
                                        <p:cTn id="31" dur="1000" fill="hold"/>
                                        <p:tgtEl>
                                          <p:spTgt spid="14"/>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anim calcmode="lin" valueType="num">
                                      <p:cBhvr>
                                        <p:cTn id="35" dur="1000" fill="hold"/>
                                        <p:tgtEl>
                                          <p:spTgt spid="15"/>
                                        </p:tgtEl>
                                        <p:attrNameLst>
                                          <p:attrName>ppt_x</p:attrName>
                                        </p:attrNameLst>
                                      </p:cBhvr>
                                      <p:tavLst>
                                        <p:tav tm="0">
                                          <p:val>
                                            <p:strVal val="#ppt_x"/>
                                          </p:val>
                                        </p:tav>
                                        <p:tav tm="100000">
                                          <p:val>
                                            <p:strVal val="#ppt_x"/>
                                          </p:val>
                                        </p:tav>
                                      </p:tavLst>
                                    </p:anim>
                                    <p:anim calcmode="lin" valueType="num">
                                      <p:cBhvr>
                                        <p:cTn id="3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7" grpId="0"/>
      <p:bldP spid="18" grpId="0"/>
      <p:bldP spid="1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Probabilities and the derivation mode</a:t>
            </a:r>
            <a:endParaRPr lang="fr-FR" dirty="0"/>
          </a:p>
        </p:txBody>
      </p:sp>
      <p:sp>
        <p:nvSpPr>
          <p:cNvPr id="3" name="Espace réservé du contenu 2"/>
          <p:cNvSpPr>
            <a:spLocks noGrp="1"/>
          </p:cNvSpPr>
          <p:nvPr>
            <p:ph sz="quarter" idx="1"/>
          </p:nvPr>
        </p:nvSpPr>
        <p:spPr>
          <a:xfrm>
            <a:off x="301752" y="1527048"/>
            <a:ext cx="8503920" cy="4998296"/>
          </a:xfrm>
        </p:spPr>
        <p:txBody>
          <a:bodyPr>
            <a:normAutofit fontScale="85000" lnSpcReduction="10000"/>
          </a:bodyPr>
          <a:lstStyle/>
          <a:p>
            <a:pPr>
              <a:spcBef>
                <a:spcPts val="600"/>
              </a:spcBef>
            </a:pPr>
            <a:r>
              <a:rPr lang="en-US" dirty="0" smtClean="0"/>
              <a:t>The derivation mode is independent from the probability!</a:t>
            </a:r>
          </a:p>
          <a:p>
            <a:pPr>
              <a:spcBef>
                <a:spcPts val="600"/>
              </a:spcBef>
            </a:pPr>
            <a:r>
              <a:rPr lang="en-US" dirty="0" smtClean="0"/>
              <a:t>Applicable(</a:t>
            </a:r>
            <a:r>
              <a:rPr lang="el-GR" dirty="0"/>
              <a:t>Π</a:t>
            </a:r>
            <a:r>
              <a:rPr lang="en-US" dirty="0"/>
              <a:t>,C,</a:t>
            </a:r>
            <a:r>
              <a:rPr lang="el-GR" dirty="0"/>
              <a:t>δ</a:t>
            </a:r>
            <a:r>
              <a:rPr lang="en-US" dirty="0" smtClean="0"/>
              <a:t>)={R</a:t>
            </a:r>
            <a:r>
              <a:rPr lang="en-US" baseline="-25000" dirty="0" smtClean="0"/>
              <a:t>1</a:t>
            </a:r>
            <a:r>
              <a:rPr lang="en-US" dirty="0" smtClean="0"/>
              <a:t>,…,</a:t>
            </a:r>
            <a:r>
              <a:rPr lang="en-US" dirty="0" err="1" smtClean="0"/>
              <a:t>R</a:t>
            </a:r>
            <a:r>
              <a:rPr lang="en-US" baseline="-25000" dirty="0" err="1" smtClean="0"/>
              <a:t>s</a:t>
            </a:r>
            <a:r>
              <a:rPr lang="en-US" dirty="0" smtClean="0"/>
              <a:t>}</a:t>
            </a:r>
          </a:p>
          <a:p>
            <a:pPr>
              <a:spcBef>
                <a:spcPts val="600"/>
              </a:spcBef>
            </a:pPr>
            <a:r>
              <a:rPr lang="en-US" dirty="0" smtClean="0"/>
              <a:t>Traditionally </a:t>
            </a:r>
            <a:r>
              <a:rPr lang="el-GR" dirty="0" smtClean="0"/>
              <a:t>δ</a:t>
            </a:r>
            <a:r>
              <a:rPr lang="en-US" dirty="0" smtClean="0"/>
              <a:t>=</a:t>
            </a:r>
            <a:r>
              <a:rPr lang="en-US" dirty="0" err="1" smtClean="0"/>
              <a:t>seq</a:t>
            </a:r>
            <a:r>
              <a:rPr lang="en-US" dirty="0" smtClean="0"/>
              <a:t> (sequential), i.e. 1 rule is applied at a time.</a:t>
            </a:r>
          </a:p>
          <a:p>
            <a:pPr>
              <a:spcBef>
                <a:spcPts val="600"/>
              </a:spcBef>
            </a:pPr>
            <a:endParaRPr lang="en-US" dirty="0"/>
          </a:p>
          <a:p>
            <a:pPr>
              <a:spcBef>
                <a:spcPts val="600"/>
              </a:spcBef>
            </a:pPr>
            <a:r>
              <a:rPr lang="en-US" dirty="0" smtClean="0"/>
              <a:t>When </a:t>
            </a:r>
            <a:r>
              <a:rPr lang="el-GR" dirty="0" smtClean="0"/>
              <a:t>δ</a:t>
            </a:r>
            <a:r>
              <a:rPr lang="en-US" dirty="0" smtClean="0"/>
              <a:t>=max, DPP systems are obtained (with concentration-dependent strategy)</a:t>
            </a:r>
          </a:p>
          <a:p>
            <a:pPr lvl="2">
              <a:spcBef>
                <a:spcPts val="600"/>
              </a:spcBef>
            </a:pPr>
            <a:r>
              <a:rPr lang="en-US" dirty="0" smtClean="0"/>
              <a:t>Chose rules according to the concentration-dependent probability until the </a:t>
            </a:r>
            <a:r>
              <a:rPr lang="en-US" dirty="0" err="1" smtClean="0"/>
              <a:t>maximality</a:t>
            </a:r>
            <a:r>
              <a:rPr lang="en-US" dirty="0" smtClean="0"/>
              <a:t> is reached</a:t>
            </a:r>
          </a:p>
          <a:p>
            <a:pPr>
              <a:spcBef>
                <a:spcPts val="600"/>
              </a:spcBef>
            </a:pPr>
            <a:r>
              <a:rPr lang="en-US" dirty="0"/>
              <a:t>Probabilistic Functional Extended P Systems </a:t>
            </a:r>
            <a:r>
              <a:rPr lang="en-US" dirty="0" smtClean="0"/>
              <a:t>: </a:t>
            </a:r>
            <a:r>
              <a:rPr lang="en-US" dirty="0"/>
              <a:t>multiplicity-dependent strategy for a maximally parallel derivation </a:t>
            </a:r>
            <a:r>
              <a:rPr lang="en-US" dirty="0" smtClean="0"/>
              <a:t>mode</a:t>
            </a:r>
            <a:endParaRPr lang="en-US" dirty="0" smtClean="0">
              <a:solidFill>
                <a:srgbClr val="FF0000"/>
              </a:solidFill>
            </a:endParaRPr>
          </a:p>
          <a:p>
            <a:pPr>
              <a:spcBef>
                <a:spcPts val="600"/>
              </a:spcBef>
            </a:pPr>
            <a:r>
              <a:rPr lang="en-US" dirty="0" smtClean="0"/>
              <a:t>Other derivation modes can be considered: e.g. Gillespie with different </a:t>
            </a:r>
            <a:r>
              <a:rPr lang="el-GR" dirty="0" smtClean="0"/>
              <a:t>δ</a:t>
            </a:r>
            <a:r>
              <a:rPr lang="en-US" dirty="0" smtClean="0"/>
              <a:t> gives variants </a:t>
            </a:r>
            <a:r>
              <a:rPr lang="en-US" dirty="0"/>
              <a:t>of </a:t>
            </a:r>
            <a:r>
              <a:rPr lang="en-US" dirty="0" smtClean="0"/>
              <a:t>tau-leaping.</a:t>
            </a:r>
          </a:p>
          <a:p>
            <a:pPr>
              <a:spcBef>
                <a:spcPts val="600"/>
              </a:spcBef>
            </a:pPr>
            <a:r>
              <a:rPr lang="en-US" dirty="0" smtClean="0"/>
              <a:t>Hence, FF gives a way to generalize Gillespie to a group of rules.</a:t>
            </a:r>
            <a:endParaRPr lang="fr-FR" dirty="0"/>
          </a:p>
        </p:txBody>
      </p:sp>
    </p:spTree>
    <p:extLst>
      <p:ext uri="{BB962C8B-B14F-4D97-AF65-F5344CB8AC3E}">
        <p14:creationId xmlns:p14="http://schemas.microsoft.com/office/powerpoint/2010/main" val="2467372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Example: going beyond integers</a:t>
            </a:r>
            <a:endParaRPr lang="en-US" dirty="0"/>
          </a:p>
        </p:txBody>
      </p:sp>
      <p:sp>
        <p:nvSpPr>
          <p:cNvPr id="3" name="Espace réservé du contenu 2"/>
          <p:cNvSpPr>
            <a:spLocks noGrp="1"/>
          </p:cNvSpPr>
          <p:nvPr>
            <p:ph sz="quarter" idx="1"/>
          </p:nvPr>
        </p:nvSpPr>
        <p:spPr/>
        <p:txBody>
          <a:bodyPr>
            <a:normAutofit fontScale="85000" lnSpcReduction="10000"/>
          </a:bodyPr>
          <a:lstStyle/>
          <a:p>
            <a:r>
              <a:rPr lang="en-US" dirty="0" smtClean="0"/>
              <a:t>Mathematically, a multiset is a function </a:t>
            </a:r>
            <a:r>
              <a:rPr lang="en-US" i="1" dirty="0" smtClean="0"/>
              <a:t>f:A</a:t>
            </a:r>
            <a:r>
              <a:rPr lang="en-US" i="1" dirty="0" smtClean="0">
                <a:sym typeface="Wingdings" panose="05000000000000000000" pitchFamily="2" charset="2"/>
              </a:rPr>
              <a:t></a:t>
            </a:r>
            <a:r>
              <a:rPr lang="en-US" i="1" dirty="0" smtClean="0">
                <a:latin typeface="Algerian" panose="04020705040A02060702" pitchFamily="82" charset="0"/>
                <a:sym typeface="Wingdings" panose="05000000000000000000" pitchFamily="2" charset="2"/>
              </a:rPr>
              <a:t>N</a:t>
            </a:r>
          </a:p>
          <a:p>
            <a:r>
              <a:rPr lang="en-US" dirty="0" smtClean="0"/>
              <a:t>What if we replace it by </a:t>
            </a:r>
            <a:r>
              <a:rPr lang="en-US" i="1" dirty="0" smtClean="0"/>
              <a:t>f:A</a:t>
            </a:r>
            <a:r>
              <a:rPr lang="en-US" i="1" dirty="0" smtClean="0">
                <a:sym typeface="Wingdings" panose="05000000000000000000" pitchFamily="2" charset="2"/>
              </a:rPr>
              <a:t>G</a:t>
            </a:r>
            <a:r>
              <a:rPr lang="en-US" dirty="0" smtClean="0">
                <a:sym typeface="Wingdings" panose="05000000000000000000" pitchFamily="2" charset="2"/>
              </a:rPr>
              <a:t>, where </a:t>
            </a:r>
            <a:r>
              <a:rPr lang="en-US" i="1" dirty="0" smtClean="0">
                <a:sym typeface="Wingdings" panose="05000000000000000000" pitchFamily="2" charset="2"/>
              </a:rPr>
              <a:t>G</a:t>
            </a:r>
            <a:r>
              <a:rPr lang="en-US" dirty="0" smtClean="0">
                <a:sym typeface="Wingdings" panose="05000000000000000000" pitchFamily="2" charset="2"/>
              </a:rPr>
              <a:t> is a group?</a:t>
            </a:r>
          </a:p>
          <a:p>
            <a:r>
              <a:rPr lang="en-US" dirty="0" smtClean="0">
                <a:sym typeface="Wingdings" panose="05000000000000000000" pitchFamily="2" charset="2"/>
              </a:rPr>
              <a:t>We obtain interesting unusual cases with negative objects and rules applicable </a:t>
            </a:r>
            <a:r>
              <a:rPr lang="en-US" dirty="0" err="1" smtClean="0">
                <a:sym typeface="Wingdings" panose="05000000000000000000" pitchFamily="2" charset="2"/>
              </a:rPr>
              <a:t>groupwise</a:t>
            </a:r>
            <a:r>
              <a:rPr lang="en-US" dirty="0" smtClean="0">
                <a:sym typeface="Wingdings" panose="05000000000000000000" pitchFamily="2" charset="2"/>
              </a:rPr>
              <a:t>, but not individually. </a:t>
            </a:r>
          </a:p>
          <a:p>
            <a:r>
              <a:rPr lang="en-US" dirty="0" smtClean="0">
                <a:sym typeface="Wingdings" panose="05000000000000000000" pitchFamily="2" charset="2"/>
              </a:rPr>
              <a:t>Another interesting consequence is the possibility to represent objects directly, instead of their integer encoding.</a:t>
            </a:r>
          </a:p>
          <a:p>
            <a:r>
              <a:rPr lang="en-US" dirty="0" smtClean="0">
                <a:sym typeface="Wingdings" panose="05000000000000000000" pitchFamily="2" charset="2"/>
              </a:rPr>
              <a:t>A big challenge is to correctly define unbounded modes (e.g. maximally parallel).</a:t>
            </a:r>
          </a:p>
          <a:p>
            <a:pPr lvl="1"/>
            <a:r>
              <a:rPr lang="en-US" dirty="0" smtClean="0">
                <a:sym typeface="Wingdings" panose="05000000000000000000" pitchFamily="2" charset="2"/>
              </a:rPr>
              <a:t>It translates in a finiteness condition on linear combinations within a finite ball.  </a:t>
            </a:r>
          </a:p>
          <a:p>
            <a:pPr lvl="1"/>
            <a:r>
              <a:rPr lang="en-US" dirty="0" smtClean="0">
                <a:sym typeface="Wingdings" panose="05000000000000000000" pitchFamily="2" charset="2"/>
              </a:rPr>
              <a:t>We showed that if </a:t>
            </a:r>
            <a:r>
              <a:rPr lang="en-US" i="1" dirty="0" smtClean="0">
                <a:sym typeface="Wingdings" panose="05000000000000000000" pitchFamily="2" charset="2"/>
              </a:rPr>
              <a:t>G</a:t>
            </a:r>
            <a:r>
              <a:rPr lang="en-US" dirty="0" smtClean="0">
                <a:sym typeface="Wingdings" panose="05000000000000000000" pitchFamily="2" charset="2"/>
              </a:rPr>
              <a:t> is a totally ordered abelian group  then it is possible to define an unbounded mode </a:t>
            </a:r>
            <a:r>
              <a:rPr lang="en-US" dirty="0" err="1" smtClean="0">
                <a:sym typeface="Wingdings" panose="05000000000000000000" pitchFamily="2" charset="2"/>
              </a:rPr>
              <a:t>iff</a:t>
            </a:r>
            <a:r>
              <a:rPr lang="en-US" dirty="0" smtClean="0">
                <a:sym typeface="Wingdings" panose="05000000000000000000" pitchFamily="2" charset="2"/>
              </a:rPr>
              <a:t> </a:t>
            </a:r>
            <a:r>
              <a:rPr lang="en-US" i="1" dirty="0" smtClean="0">
                <a:sym typeface="Wingdings" panose="05000000000000000000" pitchFamily="2" charset="2"/>
              </a:rPr>
              <a:t>G</a:t>
            </a:r>
            <a:r>
              <a:rPr lang="en-US" dirty="0" smtClean="0">
                <a:sym typeface="Wingdings" panose="05000000000000000000" pitchFamily="2" charset="2"/>
              </a:rPr>
              <a:t> is Archimedean.</a:t>
            </a:r>
          </a:p>
          <a:p>
            <a:pPr lvl="1"/>
            <a:r>
              <a:rPr lang="en-US" dirty="0" smtClean="0">
                <a:sym typeface="Wingdings" panose="05000000000000000000" pitchFamily="2" charset="2"/>
              </a:rPr>
              <a:t>This makes </a:t>
            </a:r>
            <a:r>
              <a:rPr lang="en-US" i="1" dirty="0" smtClean="0">
                <a:sym typeface="Wingdings" panose="05000000000000000000" pitchFamily="2" charset="2"/>
              </a:rPr>
              <a:t>G</a:t>
            </a:r>
            <a:r>
              <a:rPr lang="en-US" dirty="0" smtClean="0">
                <a:sym typeface="Wingdings" panose="05000000000000000000" pitchFamily="2" charset="2"/>
              </a:rPr>
              <a:t> isomorphic to </a:t>
            </a:r>
            <a:r>
              <a:rPr lang="en-US" i="1" dirty="0" smtClean="0">
                <a:latin typeface="Algerian" panose="04020705040A02060702" pitchFamily="82" charset="0"/>
                <a:sym typeface="Wingdings" panose="05000000000000000000" pitchFamily="2" charset="2"/>
              </a:rPr>
              <a:t>Z</a:t>
            </a:r>
            <a:r>
              <a:rPr lang="en-US" i="1" baseline="30000" dirty="0" smtClean="0">
                <a:sym typeface="Wingdings" panose="05000000000000000000" pitchFamily="2" charset="2"/>
              </a:rPr>
              <a:t>n</a:t>
            </a:r>
            <a:endParaRPr lang="en-US" i="1" baseline="30000" dirty="0"/>
          </a:p>
        </p:txBody>
      </p:sp>
      <p:grpSp>
        <p:nvGrpSpPr>
          <p:cNvPr id="27" name="Groupe 26"/>
          <p:cNvGrpSpPr/>
          <p:nvPr/>
        </p:nvGrpSpPr>
        <p:grpSpPr>
          <a:xfrm>
            <a:off x="6588224" y="5581450"/>
            <a:ext cx="2396760" cy="576064"/>
            <a:chOff x="4932040" y="4221088"/>
            <a:chExt cx="3355848" cy="806582"/>
          </a:xfrm>
        </p:grpSpPr>
        <p:grpSp>
          <p:nvGrpSpPr>
            <p:cNvPr id="4" name="Groupe 3"/>
            <p:cNvGrpSpPr/>
            <p:nvPr/>
          </p:nvGrpSpPr>
          <p:grpSpPr>
            <a:xfrm>
              <a:off x="4932040" y="4221088"/>
              <a:ext cx="3355848" cy="806582"/>
              <a:chOff x="5958840" y="3716013"/>
              <a:chExt cx="4474464" cy="1075443"/>
            </a:xfrm>
            <a:gradFill flip="none" rotWithShape="1">
              <a:gsLst>
                <a:gs pos="0">
                  <a:srgbClr val="D0AC74">
                    <a:tint val="66000"/>
                    <a:satMod val="160000"/>
                  </a:srgbClr>
                </a:gs>
                <a:gs pos="50000">
                  <a:srgbClr val="D0AC74">
                    <a:tint val="44500"/>
                    <a:satMod val="160000"/>
                  </a:srgbClr>
                </a:gs>
                <a:gs pos="100000">
                  <a:srgbClr val="D0AC74">
                    <a:tint val="23500"/>
                    <a:satMod val="160000"/>
                  </a:srgbClr>
                </a:gs>
              </a:gsLst>
              <a:lin ang="16200000" scaled="1"/>
              <a:tileRect/>
            </a:gradFill>
          </p:grpSpPr>
          <p:grpSp>
            <p:nvGrpSpPr>
              <p:cNvPr id="5" name="Groupe 4"/>
              <p:cNvGrpSpPr/>
              <p:nvPr/>
            </p:nvGrpSpPr>
            <p:grpSpPr>
              <a:xfrm>
                <a:off x="5958840" y="3721608"/>
                <a:ext cx="4474464" cy="1069848"/>
                <a:chOff x="774192" y="4718304"/>
                <a:chExt cx="4474464" cy="1069848"/>
              </a:xfrm>
              <a:grpFill/>
            </p:grpSpPr>
            <p:sp>
              <p:nvSpPr>
                <p:cNvPr id="9" name="Rectangle 8"/>
                <p:cNvSpPr/>
                <p:nvPr/>
              </p:nvSpPr>
              <p:spPr>
                <a:xfrm>
                  <a:off x="774192" y="4718304"/>
                  <a:ext cx="4474464" cy="1069848"/>
                </a:xfrm>
                <a:prstGeom prst="rect">
                  <a:avLst/>
                </a:prstGeom>
                <a:grpFill/>
                <a:ln>
                  <a:solidFill>
                    <a:srgbClr val="D0AC74"/>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350" dirty="0"/>
                </a:p>
              </p:txBody>
            </p:sp>
            <p:cxnSp>
              <p:nvCxnSpPr>
                <p:cNvPr id="10" name="Connecteur droit 9"/>
                <p:cNvCxnSpPr>
                  <a:stCxn id="9" idx="1"/>
                  <a:endCxn id="9" idx="3"/>
                </p:cNvCxnSpPr>
                <p:nvPr/>
              </p:nvCxnSpPr>
              <p:spPr>
                <a:xfrm>
                  <a:off x="774192" y="5253228"/>
                  <a:ext cx="4474464" cy="0"/>
                </a:xfrm>
                <a:prstGeom prst="line">
                  <a:avLst/>
                </a:prstGeom>
                <a:grpFill/>
                <a:ln/>
              </p:spPr>
              <p:style>
                <a:lnRef idx="3">
                  <a:schemeClr val="dk1"/>
                </a:lnRef>
                <a:fillRef idx="0">
                  <a:schemeClr val="dk1"/>
                </a:fillRef>
                <a:effectRef idx="2">
                  <a:schemeClr val="dk1"/>
                </a:effectRef>
                <a:fontRef idx="minor">
                  <a:schemeClr val="tx1"/>
                </a:fontRef>
              </p:style>
            </p:cxnSp>
          </p:grpSp>
          <p:grpSp>
            <p:nvGrpSpPr>
              <p:cNvPr id="6" name="Groupe 5"/>
              <p:cNvGrpSpPr/>
              <p:nvPr/>
            </p:nvGrpSpPr>
            <p:grpSpPr>
              <a:xfrm>
                <a:off x="9935543" y="3716013"/>
                <a:ext cx="397973" cy="514897"/>
                <a:chOff x="9935543" y="3716013"/>
                <a:chExt cx="397973" cy="514897"/>
              </a:xfrm>
              <a:grpFill/>
            </p:grpSpPr>
            <p:sp>
              <p:nvSpPr>
                <p:cNvPr id="7" name="ZoneTexte 6"/>
                <p:cNvSpPr txBox="1"/>
                <p:nvPr/>
              </p:nvSpPr>
              <p:spPr>
                <a:xfrm>
                  <a:off x="9957816" y="3716013"/>
                  <a:ext cx="363776" cy="344709"/>
                </a:xfrm>
                <a:prstGeom prst="rect">
                  <a:avLst/>
                </a:prstGeom>
                <a:noFill/>
              </p:spPr>
              <p:txBody>
                <a:bodyPr wrap="none" rtlCol="0">
                  <a:spAutoFit/>
                </a:bodyPr>
                <a:lstStyle/>
                <a:p>
                  <a:pPr>
                    <a:lnSpc>
                      <a:spcPct val="90000"/>
                    </a:lnSpc>
                  </a:pPr>
                  <a:r>
                    <a:rPr lang="en-US" sz="1200" dirty="0">
                      <a:solidFill>
                        <a:srgbClr val="00B050"/>
                      </a:solidFill>
                    </a:rPr>
                    <a:t>u</a:t>
                  </a:r>
                </a:p>
              </p:txBody>
            </p:sp>
            <p:sp>
              <p:nvSpPr>
                <p:cNvPr id="8" name="ZoneTexte 7"/>
                <p:cNvSpPr txBox="1"/>
                <p:nvPr/>
              </p:nvSpPr>
              <p:spPr>
                <a:xfrm>
                  <a:off x="9935543" y="3886201"/>
                  <a:ext cx="397973" cy="344709"/>
                </a:xfrm>
                <a:prstGeom prst="rect">
                  <a:avLst/>
                </a:prstGeom>
                <a:noFill/>
              </p:spPr>
              <p:txBody>
                <a:bodyPr wrap="none" rtlCol="0">
                  <a:spAutoFit/>
                </a:bodyPr>
                <a:lstStyle/>
                <a:p>
                  <a:pPr>
                    <a:lnSpc>
                      <a:spcPct val="90000"/>
                    </a:lnSpc>
                  </a:pPr>
                  <a:r>
                    <a:rPr lang="en-US" sz="1200" dirty="0">
                      <a:solidFill>
                        <a:srgbClr val="FF0000"/>
                      </a:solidFill>
                    </a:rPr>
                    <a:t>w</a:t>
                  </a:r>
                </a:p>
              </p:txBody>
            </p:sp>
          </p:grpSp>
        </p:grpSp>
        <p:grpSp>
          <p:nvGrpSpPr>
            <p:cNvPr id="11" name="Groupe 10"/>
            <p:cNvGrpSpPr/>
            <p:nvPr/>
          </p:nvGrpSpPr>
          <p:grpSpPr>
            <a:xfrm>
              <a:off x="5021194" y="4472172"/>
              <a:ext cx="3227832" cy="313182"/>
              <a:chOff x="893064" y="5047488"/>
              <a:chExt cx="4303776" cy="417576"/>
            </a:xfrm>
          </p:grpSpPr>
          <p:sp>
            <p:nvSpPr>
              <p:cNvPr id="12" name="Ellipse 11"/>
              <p:cNvSpPr/>
              <p:nvPr/>
            </p:nvSpPr>
            <p:spPr>
              <a:xfrm>
                <a:off x="893064" y="5047488"/>
                <a:ext cx="109728" cy="109728"/>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13" name="Ellipse 12"/>
              <p:cNvSpPr/>
              <p:nvPr/>
            </p:nvSpPr>
            <p:spPr>
              <a:xfrm>
                <a:off x="1539240" y="5199888"/>
                <a:ext cx="109728" cy="109728"/>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14" name="Ellipse 13"/>
              <p:cNvSpPr/>
              <p:nvPr/>
            </p:nvSpPr>
            <p:spPr>
              <a:xfrm>
                <a:off x="2115312" y="5071872"/>
                <a:ext cx="109728" cy="109728"/>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15" name="Ellipse 14"/>
              <p:cNvSpPr/>
              <p:nvPr/>
            </p:nvSpPr>
            <p:spPr>
              <a:xfrm>
                <a:off x="2801112" y="5337048"/>
                <a:ext cx="109728" cy="109728"/>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16" name="Ellipse 15"/>
              <p:cNvSpPr/>
              <p:nvPr/>
            </p:nvSpPr>
            <p:spPr>
              <a:xfrm>
                <a:off x="3752088" y="5355336"/>
                <a:ext cx="109728" cy="109728"/>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17" name="Ellipse 16"/>
              <p:cNvSpPr/>
              <p:nvPr/>
            </p:nvSpPr>
            <p:spPr>
              <a:xfrm>
                <a:off x="4456176" y="5199888"/>
                <a:ext cx="109728" cy="109728"/>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18" name="Ellipse 17"/>
              <p:cNvSpPr/>
              <p:nvPr/>
            </p:nvSpPr>
            <p:spPr>
              <a:xfrm>
                <a:off x="5087112" y="5199888"/>
                <a:ext cx="109728" cy="109728"/>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grpSp>
        <p:grpSp>
          <p:nvGrpSpPr>
            <p:cNvPr id="19" name="Groupe 18"/>
            <p:cNvGrpSpPr/>
            <p:nvPr/>
          </p:nvGrpSpPr>
          <p:grpSpPr>
            <a:xfrm>
              <a:off x="5025766" y="4353872"/>
              <a:ext cx="3230118" cy="642366"/>
              <a:chOff x="899160" y="4889754"/>
              <a:chExt cx="4306824" cy="856488"/>
            </a:xfrm>
          </p:grpSpPr>
          <p:sp>
            <p:nvSpPr>
              <p:cNvPr id="20" name="Ellipse 19"/>
              <p:cNvSpPr/>
              <p:nvPr/>
            </p:nvSpPr>
            <p:spPr>
              <a:xfrm>
                <a:off x="899160" y="4889754"/>
                <a:ext cx="109728" cy="10972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21" name="Ellipse 20"/>
              <p:cNvSpPr/>
              <p:nvPr/>
            </p:nvSpPr>
            <p:spPr>
              <a:xfrm>
                <a:off x="1536192" y="5042154"/>
                <a:ext cx="109728" cy="10972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22" name="Ellipse 21"/>
              <p:cNvSpPr/>
              <p:nvPr/>
            </p:nvSpPr>
            <p:spPr>
              <a:xfrm>
                <a:off x="2109216" y="4920234"/>
                <a:ext cx="109728" cy="10972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23" name="Ellipse 22"/>
              <p:cNvSpPr/>
              <p:nvPr/>
            </p:nvSpPr>
            <p:spPr>
              <a:xfrm>
                <a:off x="2801112" y="5493258"/>
                <a:ext cx="109728" cy="10972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24" name="Ellipse 23"/>
              <p:cNvSpPr/>
              <p:nvPr/>
            </p:nvSpPr>
            <p:spPr>
              <a:xfrm>
                <a:off x="3758184" y="5636514"/>
                <a:ext cx="109728" cy="10972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25" name="Ellipse 24"/>
              <p:cNvSpPr/>
              <p:nvPr/>
            </p:nvSpPr>
            <p:spPr>
              <a:xfrm>
                <a:off x="4459224" y="5203698"/>
                <a:ext cx="109728" cy="10972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26" name="Ellipse 25"/>
              <p:cNvSpPr/>
              <p:nvPr/>
            </p:nvSpPr>
            <p:spPr>
              <a:xfrm>
                <a:off x="5096256" y="5356098"/>
                <a:ext cx="109728" cy="10972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grpSp>
      </p:grpSp>
      <p:grpSp>
        <p:nvGrpSpPr>
          <p:cNvPr id="43" name="Groupe 42"/>
          <p:cNvGrpSpPr/>
          <p:nvPr/>
        </p:nvGrpSpPr>
        <p:grpSpPr>
          <a:xfrm>
            <a:off x="6588224" y="6288437"/>
            <a:ext cx="956679" cy="542479"/>
            <a:chOff x="2031145" y="3156396"/>
            <a:chExt cx="1415034" cy="802386"/>
          </a:xfrm>
        </p:grpSpPr>
        <p:grpSp>
          <p:nvGrpSpPr>
            <p:cNvPr id="28" name="Groupe 27"/>
            <p:cNvGrpSpPr/>
            <p:nvPr/>
          </p:nvGrpSpPr>
          <p:grpSpPr>
            <a:xfrm>
              <a:off x="2031145" y="3156396"/>
              <a:ext cx="1415034" cy="802386"/>
              <a:chOff x="774192" y="4718304"/>
              <a:chExt cx="4474464" cy="1069848"/>
            </a:xfrm>
            <a:gradFill flip="none" rotWithShape="1">
              <a:gsLst>
                <a:gs pos="0">
                  <a:srgbClr val="D0AC74">
                    <a:tint val="66000"/>
                    <a:satMod val="160000"/>
                  </a:srgbClr>
                </a:gs>
                <a:gs pos="50000">
                  <a:srgbClr val="D0AC74">
                    <a:tint val="44500"/>
                    <a:satMod val="160000"/>
                  </a:srgbClr>
                </a:gs>
                <a:gs pos="100000">
                  <a:srgbClr val="D0AC74">
                    <a:tint val="23500"/>
                    <a:satMod val="160000"/>
                  </a:srgbClr>
                </a:gs>
              </a:gsLst>
              <a:lin ang="16200000" scaled="1"/>
              <a:tileRect/>
            </a:gradFill>
          </p:grpSpPr>
          <p:sp>
            <p:nvSpPr>
              <p:cNvPr id="29" name="Rectangle 28"/>
              <p:cNvSpPr/>
              <p:nvPr/>
            </p:nvSpPr>
            <p:spPr>
              <a:xfrm>
                <a:off x="774192" y="4718304"/>
                <a:ext cx="4474464" cy="1069848"/>
              </a:xfrm>
              <a:prstGeom prst="rect">
                <a:avLst/>
              </a:prstGeom>
              <a:grpFill/>
              <a:ln>
                <a:solidFill>
                  <a:srgbClr val="D0AC74"/>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350" dirty="0"/>
              </a:p>
            </p:txBody>
          </p:sp>
          <p:cxnSp>
            <p:nvCxnSpPr>
              <p:cNvPr id="30" name="Connecteur droit 29"/>
              <p:cNvCxnSpPr>
                <a:stCxn id="29" idx="1"/>
                <a:endCxn id="29" idx="3"/>
              </p:cNvCxnSpPr>
              <p:nvPr/>
            </p:nvCxnSpPr>
            <p:spPr>
              <a:xfrm>
                <a:off x="774192" y="5253228"/>
                <a:ext cx="4474464" cy="0"/>
              </a:xfrm>
              <a:prstGeom prst="line">
                <a:avLst/>
              </a:prstGeom>
              <a:grpFill/>
              <a:ln/>
            </p:spPr>
            <p:style>
              <a:lnRef idx="3">
                <a:schemeClr val="dk1"/>
              </a:lnRef>
              <a:fillRef idx="0">
                <a:schemeClr val="dk1"/>
              </a:fillRef>
              <a:effectRef idx="2">
                <a:schemeClr val="dk1"/>
              </a:effectRef>
              <a:fontRef idx="minor">
                <a:schemeClr val="tx1"/>
              </a:fontRef>
            </p:style>
          </p:cxnSp>
        </p:grpSp>
        <p:grpSp>
          <p:nvGrpSpPr>
            <p:cNvPr id="31" name="Groupe 30"/>
            <p:cNvGrpSpPr/>
            <p:nvPr/>
          </p:nvGrpSpPr>
          <p:grpSpPr>
            <a:xfrm>
              <a:off x="2124871" y="3284983"/>
              <a:ext cx="1140714" cy="313754"/>
              <a:chOff x="2481072" y="2896362"/>
              <a:chExt cx="1520952" cy="418338"/>
            </a:xfrm>
          </p:grpSpPr>
          <p:sp>
            <p:nvSpPr>
              <p:cNvPr id="32" name="Ellipse 31"/>
              <p:cNvSpPr/>
              <p:nvPr/>
            </p:nvSpPr>
            <p:spPr>
              <a:xfrm>
                <a:off x="2481072" y="2896362"/>
                <a:ext cx="109728" cy="10972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33" name="Ellipse 32"/>
              <p:cNvSpPr/>
              <p:nvPr/>
            </p:nvSpPr>
            <p:spPr>
              <a:xfrm>
                <a:off x="3191256" y="3204972"/>
                <a:ext cx="109728" cy="10972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34" name="Ellipse 33"/>
              <p:cNvSpPr/>
              <p:nvPr/>
            </p:nvSpPr>
            <p:spPr>
              <a:xfrm>
                <a:off x="3892296" y="2896363"/>
                <a:ext cx="109728" cy="10972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grpSp>
        <p:grpSp>
          <p:nvGrpSpPr>
            <p:cNvPr id="35" name="Groupe 34"/>
            <p:cNvGrpSpPr/>
            <p:nvPr/>
          </p:nvGrpSpPr>
          <p:grpSpPr>
            <a:xfrm>
              <a:off x="2215168" y="3283269"/>
              <a:ext cx="1050417" cy="315468"/>
              <a:chOff x="2601468" y="2894076"/>
              <a:chExt cx="1400556" cy="420624"/>
            </a:xfrm>
          </p:grpSpPr>
          <p:sp>
            <p:nvSpPr>
              <p:cNvPr id="36" name="Ellipse 35"/>
              <p:cNvSpPr/>
              <p:nvPr/>
            </p:nvSpPr>
            <p:spPr>
              <a:xfrm>
                <a:off x="2601468" y="2896362"/>
                <a:ext cx="109728" cy="109728"/>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37" name="Ellipse 36"/>
              <p:cNvSpPr/>
              <p:nvPr/>
            </p:nvSpPr>
            <p:spPr>
              <a:xfrm>
                <a:off x="3191256" y="2894076"/>
                <a:ext cx="109728" cy="109728"/>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38" name="Ellipse 37"/>
              <p:cNvSpPr/>
              <p:nvPr/>
            </p:nvSpPr>
            <p:spPr>
              <a:xfrm>
                <a:off x="3892296" y="3204972"/>
                <a:ext cx="109728" cy="109728"/>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grpSp>
        <p:grpSp>
          <p:nvGrpSpPr>
            <p:cNvPr id="39" name="Groupe 38"/>
            <p:cNvGrpSpPr/>
            <p:nvPr/>
          </p:nvGrpSpPr>
          <p:grpSpPr>
            <a:xfrm>
              <a:off x="2123728" y="3284984"/>
              <a:ext cx="1236726" cy="523494"/>
              <a:chOff x="2479548" y="2896362"/>
              <a:chExt cx="1648968" cy="697992"/>
            </a:xfrm>
          </p:grpSpPr>
          <p:sp>
            <p:nvSpPr>
              <p:cNvPr id="40" name="Ellipse 39"/>
              <p:cNvSpPr/>
              <p:nvPr/>
            </p:nvSpPr>
            <p:spPr>
              <a:xfrm>
                <a:off x="2479548" y="3195066"/>
                <a:ext cx="109728" cy="109728"/>
              </a:xfrm>
              <a:prstGeom prst="ellipse">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41" name="Ellipse 40"/>
              <p:cNvSpPr/>
              <p:nvPr/>
            </p:nvSpPr>
            <p:spPr>
              <a:xfrm>
                <a:off x="3189732" y="3484626"/>
                <a:ext cx="109728" cy="109728"/>
              </a:xfrm>
              <a:prstGeom prst="ellipse">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42" name="Ellipse 41"/>
              <p:cNvSpPr/>
              <p:nvPr/>
            </p:nvSpPr>
            <p:spPr>
              <a:xfrm>
                <a:off x="4018788" y="2896362"/>
                <a:ext cx="109728" cy="109728"/>
              </a:xfrm>
              <a:prstGeom prst="ellipse">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grpSp>
      </p:grpSp>
    </p:spTree>
    <p:extLst>
      <p:ext uri="{BB962C8B-B14F-4D97-AF65-F5344CB8AC3E}">
        <p14:creationId xmlns:p14="http://schemas.microsoft.com/office/powerpoint/2010/main" val="432041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par>
                          <p:cTn id="37" fill="hold">
                            <p:stCondLst>
                              <p:cond delay="500"/>
                            </p:stCondLst>
                            <p:childTnLst>
                              <p:par>
                                <p:cTn id="38" presetID="10" presetClass="entr" presetSubtype="0" fill="hold" nodeType="after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par>
                                <p:cTn id="41" presetID="10" presetClass="entr" presetSubtype="0" fill="hold" nodeType="with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fade">
                                      <p:cBhvr>
                                        <p:cTn id="4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dirty="0"/>
              <a:t>Why use so many formalisms</a:t>
            </a:r>
            <a:r>
              <a:rPr lang="en-US" dirty="0" smtClean="0"/>
              <a:t>?</a:t>
            </a:r>
            <a:endParaRPr lang="en-US" dirty="0"/>
          </a:p>
        </p:txBody>
      </p:sp>
      <p:sp>
        <p:nvSpPr>
          <p:cNvPr id="3" name="Espace réservé du contenu 2"/>
          <p:cNvSpPr>
            <a:spLocks noGrp="1"/>
          </p:cNvSpPr>
          <p:nvPr>
            <p:ph sz="quarter" idx="1"/>
          </p:nvPr>
        </p:nvSpPr>
        <p:spPr/>
        <p:txBody>
          <a:bodyPr/>
          <a:lstStyle/>
          <a:p>
            <a:r>
              <a:rPr lang="en-US" dirty="0" smtClean="0"/>
              <a:t>Multiset </a:t>
            </a:r>
            <a:r>
              <a:rPr lang="en-US" dirty="0"/>
              <a:t>rewriting: chemical and biological modelling</a:t>
            </a:r>
          </a:p>
          <a:p>
            <a:r>
              <a:rPr lang="en-US" dirty="0"/>
              <a:t>Petri nets: modeling</a:t>
            </a:r>
          </a:p>
          <a:p>
            <a:r>
              <a:rPr lang="en-US" dirty="0"/>
              <a:t>Vector addition systems: decidability properties</a:t>
            </a:r>
          </a:p>
          <a:p>
            <a:r>
              <a:rPr lang="en-US" dirty="0"/>
              <a:t>P systems: </a:t>
            </a:r>
            <a:r>
              <a:rPr lang="en-US" dirty="0" smtClean="0"/>
              <a:t>spatial aspects, semantics</a:t>
            </a:r>
            <a:r>
              <a:rPr lang="en-US" dirty="0"/>
              <a:t>, restrictions, computational completeness</a:t>
            </a:r>
          </a:p>
          <a:p>
            <a:r>
              <a:rPr lang="en-US" dirty="0"/>
              <a:t>Population protocols: distributed algorithms</a:t>
            </a:r>
          </a:p>
          <a:p>
            <a:r>
              <a:rPr lang="en-US" dirty="0"/>
              <a:t>Register machines: universality</a:t>
            </a:r>
            <a:endParaRPr lang="fr-FR" dirty="0"/>
          </a:p>
          <a:p>
            <a:endParaRPr lang="en-US" dirty="0"/>
          </a:p>
        </p:txBody>
      </p:sp>
    </p:spTree>
    <p:extLst>
      <p:ext uri="{BB962C8B-B14F-4D97-AF65-F5344CB8AC3E}">
        <p14:creationId xmlns:p14="http://schemas.microsoft.com/office/powerpoint/2010/main" val="339800608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323528" y="2708920"/>
            <a:ext cx="8534400" cy="758952"/>
          </a:xfrm>
          <a:prstGeom prst="rect">
            <a:avLst/>
          </a:prstGeom>
          <a:ln/>
        </p:spPr>
        <p:style>
          <a:lnRef idx="1">
            <a:schemeClr val="accent3"/>
          </a:lnRef>
          <a:fillRef idx="3">
            <a:schemeClr val="accent3"/>
          </a:fillRef>
          <a:effectRef idx="2">
            <a:schemeClr val="accent3"/>
          </a:effectRef>
          <a:fontRef idx="minor">
            <a:schemeClr val="lt1"/>
          </a:fontRef>
        </p:style>
        <p:txBody>
          <a:bodyPr vert="horz" anchor="b">
            <a:noAutofit/>
          </a:bodyPr>
          <a:lstStyle>
            <a:lvl1pPr algn="ctr" rtl="0" eaLnBrk="1" latinLnBrk="0" hangingPunct="1">
              <a:spcBef>
                <a:spcPct val="0"/>
              </a:spcBef>
              <a:buNone/>
              <a:defRPr kumimoji="0" sz="3300" kern="1200">
                <a:solidFill>
                  <a:schemeClr val="accent3">
                    <a:shade val="75000"/>
                  </a:schemeClr>
                </a:solidFill>
                <a:latin typeface="+mj-lt"/>
                <a:ea typeface="+mj-ea"/>
                <a:cs typeface="+mj-cs"/>
              </a:defRPr>
            </a:lvl1pPr>
          </a:lstStyle>
          <a:p>
            <a:r>
              <a:rPr lang="en-US" sz="4400" dirty="0" smtClean="0">
                <a:solidFill>
                  <a:schemeClr val="bg1"/>
                </a:solidFill>
              </a:rPr>
              <a:t>Dynamically </a:t>
            </a:r>
            <a:r>
              <a:rPr lang="en-US" sz="4400" dirty="0">
                <a:solidFill>
                  <a:schemeClr val="bg1"/>
                </a:solidFill>
              </a:rPr>
              <a:t>evolving structure</a:t>
            </a:r>
            <a:endParaRPr lang="fr-FR" sz="4400" dirty="0">
              <a:solidFill>
                <a:schemeClr val="bg1"/>
              </a:solidFill>
            </a:endParaRPr>
          </a:p>
        </p:txBody>
      </p:sp>
    </p:spTree>
    <p:extLst>
      <p:ext uri="{BB962C8B-B14F-4D97-AF65-F5344CB8AC3E}">
        <p14:creationId xmlns:p14="http://schemas.microsoft.com/office/powerpoint/2010/main" val="363685482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dirty="0" smtClean="0"/>
              <a:t>P systems with dynamically evolving structure</a:t>
            </a:r>
            <a:endParaRPr lang="fr-FR" dirty="0"/>
          </a:p>
        </p:txBody>
      </p:sp>
      <p:sp>
        <p:nvSpPr>
          <p:cNvPr id="3" name="Espace réservé du contenu 2"/>
          <p:cNvSpPr>
            <a:spLocks noGrp="1"/>
          </p:cNvSpPr>
          <p:nvPr>
            <p:ph sz="quarter" idx="1"/>
          </p:nvPr>
        </p:nvSpPr>
        <p:spPr/>
        <p:txBody>
          <a:bodyPr>
            <a:normAutofit lnSpcReduction="10000"/>
          </a:bodyPr>
          <a:lstStyle/>
          <a:p>
            <a:r>
              <a:rPr lang="en-US" dirty="0" smtClean="0"/>
              <a:t>The structure is explicit (a binary relation). We consider it as the parent or communication relation, but this can be e.g. the </a:t>
            </a:r>
            <a:r>
              <a:rPr lang="en-US" dirty="0"/>
              <a:t>brother/sister </a:t>
            </a:r>
            <a:r>
              <a:rPr lang="en-US" dirty="0" smtClean="0"/>
              <a:t>relation.</a:t>
            </a:r>
          </a:p>
          <a:p>
            <a:r>
              <a:rPr lang="en-US" dirty="0" smtClean="0"/>
              <a:t>The configuration is a list of cells (id, label, contents) </a:t>
            </a:r>
            <a:r>
              <a:rPr lang="en-US" b="1" dirty="0" smtClean="0"/>
              <a:t>and</a:t>
            </a:r>
            <a:r>
              <a:rPr lang="en-US" dirty="0" smtClean="0"/>
              <a:t> the current structure (relation).</a:t>
            </a:r>
          </a:p>
          <a:p>
            <a:r>
              <a:rPr lang="en-US" dirty="0" smtClean="0"/>
              <a:t>Rules are expressed in terms of pattern-matching : so the applicability is done in two steps:</a:t>
            </a:r>
          </a:p>
          <a:p>
            <a:pPr lvl="1"/>
            <a:r>
              <a:rPr lang="en-US" dirty="0" smtClean="0"/>
              <a:t>Find the matching structure </a:t>
            </a:r>
          </a:p>
          <a:p>
            <a:pPr lvl="1"/>
            <a:r>
              <a:rPr lang="en-US" dirty="0" smtClean="0"/>
              <a:t>Verify the objects on the matched region.</a:t>
            </a:r>
          </a:p>
          <a:p>
            <a:r>
              <a:rPr lang="en-US" dirty="0" smtClean="0"/>
              <a:t>Key point: the applicability is checked for a group of rules.</a:t>
            </a:r>
            <a:endParaRPr lang="fr-FR" dirty="0"/>
          </a:p>
        </p:txBody>
      </p:sp>
    </p:spTree>
    <p:extLst>
      <p:ext uri="{BB962C8B-B14F-4D97-AF65-F5344CB8AC3E}">
        <p14:creationId xmlns:p14="http://schemas.microsoft.com/office/powerpoint/2010/main" val="3199814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Matching the structure</a:t>
            </a:r>
            <a:endParaRPr lang="fr-FR" dirty="0"/>
          </a:p>
        </p:txBody>
      </p:sp>
      <p:grpSp>
        <p:nvGrpSpPr>
          <p:cNvPr id="51" name="Groupe 50"/>
          <p:cNvGrpSpPr/>
          <p:nvPr/>
        </p:nvGrpSpPr>
        <p:grpSpPr>
          <a:xfrm>
            <a:off x="502920" y="1709420"/>
            <a:ext cx="7879080" cy="3581400"/>
            <a:chOff x="1524000" y="1828800"/>
            <a:chExt cx="5029200" cy="2286000"/>
          </a:xfrm>
        </p:grpSpPr>
        <p:cxnSp>
          <p:nvCxnSpPr>
            <p:cNvPr id="5" name="Connecteur droit 4"/>
            <p:cNvCxnSpPr/>
            <p:nvPr/>
          </p:nvCxnSpPr>
          <p:spPr>
            <a:xfrm flipH="1">
              <a:off x="2667000" y="1828800"/>
              <a:ext cx="16764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Connecteur droit 6"/>
            <p:cNvCxnSpPr/>
            <p:nvPr/>
          </p:nvCxnSpPr>
          <p:spPr>
            <a:xfrm>
              <a:off x="4343400" y="1828800"/>
              <a:ext cx="13716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flipH="1">
              <a:off x="1828800" y="2590800"/>
              <a:ext cx="83820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a:off x="2667000" y="2590800"/>
              <a:ext cx="53340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flipH="1">
              <a:off x="2933700" y="3200400"/>
              <a:ext cx="2667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a:off x="3200400" y="3200400"/>
              <a:ext cx="3048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3505200" y="3505200"/>
              <a:ext cx="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flipH="1">
              <a:off x="1524000" y="3200400"/>
              <a:ext cx="3048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a:xfrm>
              <a:off x="1828800" y="3200400"/>
              <a:ext cx="2286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a:xfrm>
              <a:off x="1828800" y="3200400"/>
              <a:ext cx="5334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Connecteur droit 24"/>
            <p:cNvCxnSpPr/>
            <p:nvPr/>
          </p:nvCxnSpPr>
          <p:spPr>
            <a:xfrm>
              <a:off x="5715000" y="2590800"/>
              <a:ext cx="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necteur droit 25"/>
            <p:cNvCxnSpPr/>
            <p:nvPr/>
          </p:nvCxnSpPr>
          <p:spPr>
            <a:xfrm flipH="1">
              <a:off x="5448300" y="3200400"/>
              <a:ext cx="2667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necteur droit 26"/>
            <p:cNvCxnSpPr/>
            <p:nvPr/>
          </p:nvCxnSpPr>
          <p:spPr>
            <a:xfrm>
              <a:off x="5715000" y="3200400"/>
              <a:ext cx="3048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a:xfrm>
              <a:off x="5448300" y="3505200"/>
              <a:ext cx="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onnecteur droit 30"/>
            <p:cNvCxnSpPr/>
            <p:nvPr/>
          </p:nvCxnSpPr>
          <p:spPr>
            <a:xfrm flipH="1">
              <a:off x="5867400" y="3505200"/>
              <a:ext cx="1524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Connecteur droit 32"/>
            <p:cNvCxnSpPr/>
            <p:nvPr/>
          </p:nvCxnSpPr>
          <p:spPr>
            <a:xfrm>
              <a:off x="6019800" y="3505200"/>
              <a:ext cx="5334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8" name="Rectangle à coins arrondis 57"/>
          <p:cNvSpPr/>
          <p:nvPr/>
        </p:nvSpPr>
        <p:spPr>
          <a:xfrm>
            <a:off x="2209800" y="3581402"/>
            <a:ext cx="2133600" cy="1113199"/>
          </a:xfrm>
          <a:prstGeom prst="roundRect">
            <a:avLst/>
          </a:prstGeom>
          <a:solidFill>
            <a:schemeClr val="accent2">
              <a:lumMod val="60000"/>
              <a:lumOff val="40000"/>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52" name="ZoneTexte 51"/>
          <p:cNvSpPr txBox="1"/>
          <p:nvPr/>
        </p:nvSpPr>
        <p:spPr>
          <a:xfrm>
            <a:off x="3200400" y="3523333"/>
            <a:ext cx="418704" cy="369332"/>
          </a:xfrm>
          <a:prstGeom prst="rect">
            <a:avLst/>
          </a:prstGeom>
          <a:noFill/>
        </p:spPr>
        <p:txBody>
          <a:bodyPr wrap="none" rtlCol="0">
            <a:spAutoFit/>
          </a:bodyPr>
          <a:lstStyle/>
          <a:p>
            <a:r>
              <a:rPr lang="en-US" dirty="0">
                <a:solidFill>
                  <a:prstClr val="black"/>
                </a:solidFill>
              </a:rPr>
              <a:t>h1</a:t>
            </a:r>
            <a:endParaRPr lang="fr-FR" dirty="0">
              <a:solidFill>
                <a:prstClr val="black"/>
              </a:solidFill>
            </a:endParaRPr>
          </a:p>
        </p:txBody>
      </p:sp>
      <p:sp>
        <p:nvSpPr>
          <p:cNvPr id="53" name="ZoneTexte 52"/>
          <p:cNvSpPr txBox="1"/>
          <p:nvPr/>
        </p:nvSpPr>
        <p:spPr>
          <a:xfrm>
            <a:off x="2514600" y="4267200"/>
            <a:ext cx="447558" cy="369332"/>
          </a:xfrm>
          <a:prstGeom prst="rect">
            <a:avLst/>
          </a:prstGeom>
          <a:noFill/>
        </p:spPr>
        <p:txBody>
          <a:bodyPr wrap="none" rtlCol="0">
            <a:spAutoFit/>
          </a:bodyPr>
          <a:lstStyle/>
          <a:p>
            <a:r>
              <a:rPr lang="en-US" dirty="0">
                <a:solidFill>
                  <a:prstClr val="black"/>
                </a:solidFill>
              </a:rPr>
              <a:t>h2</a:t>
            </a:r>
            <a:endParaRPr lang="fr-FR" dirty="0">
              <a:solidFill>
                <a:prstClr val="black"/>
              </a:solidFill>
            </a:endParaRPr>
          </a:p>
        </p:txBody>
      </p:sp>
      <p:sp>
        <p:nvSpPr>
          <p:cNvPr id="54" name="ZoneTexte 53"/>
          <p:cNvSpPr txBox="1"/>
          <p:nvPr/>
        </p:nvSpPr>
        <p:spPr>
          <a:xfrm>
            <a:off x="3619104" y="4267200"/>
            <a:ext cx="445956" cy="369332"/>
          </a:xfrm>
          <a:prstGeom prst="rect">
            <a:avLst/>
          </a:prstGeom>
          <a:noFill/>
        </p:spPr>
        <p:txBody>
          <a:bodyPr wrap="none" rtlCol="0">
            <a:spAutoFit/>
          </a:bodyPr>
          <a:lstStyle/>
          <a:p>
            <a:r>
              <a:rPr lang="en-US" dirty="0">
                <a:solidFill>
                  <a:prstClr val="black"/>
                </a:solidFill>
              </a:rPr>
              <a:t>h3</a:t>
            </a:r>
            <a:endParaRPr lang="fr-FR" dirty="0">
              <a:solidFill>
                <a:prstClr val="black"/>
              </a:solidFill>
            </a:endParaRPr>
          </a:p>
        </p:txBody>
      </p:sp>
      <p:sp>
        <p:nvSpPr>
          <p:cNvPr id="59" name="Rectangle à coins arrondis 58"/>
          <p:cNvSpPr/>
          <p:nvPr/>
        </p:nvSpPr>
        <p:spPr>
          <a:xfrm>
            <a:off x="6172200" y="3461343"/>
            <a:ext cx="2133600" cy="1113199"/>
          </a:xfrm>
          <a:prstGeom prst="roundRect">
            <a:avLst/>
          </a:prstGeom>
          <a:solidFill>
            <a:schemeClr val="accent2">
              <a:lumMod val="60000"/>
              <a:lumOff val="40000"/>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55" name="ZoneTexte 54"/>
          <p:cNvSpPr txBox="1"/>
          <p:nvPr/>
        </p:nvSpPr>
        <p:spPr>
          <a:xfrm>
            <a:off x="7212540" y="3581400"/>
            <a:ext cx="418704" cy="369332"/>
          </a:xfrm>
          <a:prstGeom prst="rect">
            <a:avLst/>
          </a:prstGeom>
          <a:noFill/>
        </p:spPr>
        <p:txBody>
          <a:bodyPr wrap="none" rtlCol="0">
            <a:spAutoFit/>
          </a:bodyPr>
          <a:lstStyle/>
          <a:p>
            <a:r>
              <a:rPr lang="en-US" dirty="0">
                <a:solidFill>
                  <a:prstClr val="black"/>
                </a:solidFill>
              </a:rPr>
              <a:t>h1</a:t>
            </a:r>
            <a:endParaRPr lang="fr-FR" dirty="0">
              <a:solidFill>
                <a:prstClr val="black"/>
              </a:solidFill>
            </a:endParaRPr>
          </a:p>
        </p:txBody>
      </p:sp>
      <p:sp>
        <p:nvSpPr>
          <p:cNvPr id="56" name="ZoneTexte 55"/>
          <p:cNvSpPr txBox="1"/>
          <p:nvPr/>
        </p:nvSpPr>
        <p:spPr>
          <a:xfrm>
            <a:off x="6172200" y="4191000"/>
            <a:ext cx="447558" cy="369332"/>
          </a:xfrm>
          <a:prstGeom prst="rect">
            <a:avLst/>
          </a:prstGeom>
          <a:noFill/>
        </p:spPr>
        <p:txBody>
          <a:bodyPr wrap="none" rtlCol="0">
            <a:spAutoFit/>
          </a:bodyPr>
          <a:lstStyle/>
          <a:p>
            <a:r>
              <a:rPr lang="en-US" dirty="0">
                <a:solidFill>
                  <a:prstClr val="black"/>
                </a:solidFill>
              </a:rPr>
              <a:t>h2</a:t>
            </a:r>
            <a:endParaRPr lang="fr-FR" dirty="0">
              <a:solidFill>
                <a:prstClr val="black"/>
              </a:solidFill>
            </a:endParaRPr>
          </a:p>
        </p:txBody>
      </p:sp>
      <p:sp>
        <p:nvSpPr>
          <p:cNvPr id="57" name="ZoneTexte 56"/>
          <p:cNvSpPr txBox="1"/>
          <p:nvPr/>
        </p:nvSpPr>
        <p:spPr>
          <a:xfrm>
            <a:off x="7631244" y="4038600"/>
            <a:ext cx="445956" cy="369332"/>
          </a:xfrm>
          <a:prstGeom prst="rect">
            <a:avLst/>
          </a:prstGeom>
          <a:noFill/>
        </p:spPr>
        <p:txBody>
          <a:bodyPr wrap="none" rtlCol="0">
            <a:spAutoFit/>
          </a:bodyPr>
          <a:lstStyle/>
          <a:p>
            <a:r>
              <a:rPr lang="en-US" dirty="0">
                <a:solidFill>
                  <a:prstClr val="black"/>
                </a:solidFill>
              </a:rPr>
              <a:t>h3</a:t>
            </a:r>
            <a:endParaRPr lang="fr-FR" dirty="0">
              <a:solidFill>
                <a:prstClr val="black"/>
              </a:solidFill>
            </a:endParaRPr>
          </a:p>
        </p:txBody>
      </p:sp>
      <p:grpSp>
        <p:nvGrpSpPr>
          <p:cNvPr id="67" name="Groupe 66"/>
          <p:cNvGrpSpPr/>
          <p:nvPr/>
        </p:nvGrpSpPr>
        <p:grpSpPr>
          <a:xfrm>
            <a:off x="685800" y="1447800"/>
            <a:ext cx="1131756" cy="978932"/>
            <a:chOff x="685800" y="1447800"/>
            <a:chExt cx="1131756" cy="978932"/>
          </a:xfrm>
        </p:grpSpPr>
        <p:cxnSp>
          <p:nvCxnSpPr>
            <p:cNvPr id="61" name="Connecteur droit 60"/>
            <p:cNvCxnSpPr/>
            <p:nvPr/>
          </p:nvCxnSpPr>
          <p:spPr>
            <a:xfrm flipH="1">
              <a:off x="980440" y="1709420"/>
              <a:ext cx="179070" cy="424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Connecteur droit 62"/>
            <p:cNvCxnSpPr/>
            <p:nvPr/>
          </p:nvCxnSpPr>
          <p:spPr>
            <a:xfrm>
              <a:off x="1159510" y="1709420"/>
              <a:ext cx="238760" cy="424180"/>
            </a:xfrm>
            <a:prstGeom prst="line">
              <a:avLst/>
            </a:prstGeom>
          </p:spPr>
          <p:style>
            <a:lnRef idx="1">
              <a:schemeClr val="accent1"/>
            </a:lnRef>
            <a:fillRef idx="0">
              <a:schemeClr val="accent1"/>
            </a:fillRef>
            <a:effectRef idx="0">
              <a:schemeClr val="accent1"/>
            </a:effectRef>
            <a:fontRef idx="minor">
              <a:schemeClr val="tx1"/>
            </a:fontRef>
          </p:style>
        </p:cxnSp>
        <p:sp>
          <p:nvSpPr>
            <p:cNvPr id="64" name="ZoneTexte 63"/>
            <p:cNvSpPr txBox="1"/>
            <p:nvPr/>
          </p:nvSpPr>
          <p:spPr>
            <a:xfrm>
              <a:off x="1143000" y="1447800"/>
              <a:ext cx="418704" cy="369332"/>
            </a:xfrm>
            <a:prstGeom prst="rect">
              <a:avLst/>
            </a:prstGeom>
            <a:noFill/>
          </p:spPr>
          <p:txBody>
            <a:bodyPr wrap="none" rtlCol="0">
              <a:spAutoFit/>
            </a:bodyPr>
            <a:lstStyle/>
            <a:p>
              <a:r>
                <a:rPr lang="en-US" dirty="0">
                  <a:solidFill>
                    <a:prstClr val="black"/>
                  </a:solidFill>
                </a:rPr>
                <a:t>h1</a:t>
              </a:r>
              <a:endParaRPr lang="fr-FR" dirty="0">
                <a:solidFill>
                  <a:prstClr val="black"/>
                </a:solidFill>
              </a:endParaRPr>
            </a:p>
          </p:txBody>
        </p:sp>
        <p:sp>
          <p:nvSpPr>
            <p:cNvPr id="65" name="ZoneTexte 64"/>
            <p:cNvSpPr txBox="1"/>
            <p:nvPr/>
          </p:nvSpPr>
          <p:spPr>
            <a:xfrm>
              <a:off x="685800" y="2057400"/>
              <a:ext cx="447558" cy="369332"/>
            </a:xfrm>
            <a:prstGeom prst="rect">
              <a:avLst/>
            </a:prstGeom>
            <a:noFill/>
          </p:spPr>
          <p:txBody>
            <a:bodyPr wrap="none" rtlCol="0">
              <a:spAutoFit/>
            </a:bodyPr>
            <a:lstStyle/>
            <a:p>
              <a:r>
                <a:rPr lang="en-US" dirty="0">
                  <a:solidFill>
                    <a:prstClr val="black"/>
                  </a:solidFill>
                </a:rPr>
                <a:t>h2</a:t>
              </a:r>
              <a:endParaRPr lang="fr-FR" dirty="0">
                <a:solidFill>
                  <a:prstClr val="black"/>
                </a:solidFill>
              </a:endParaRPr>
            </a:p>
          </p:txBody>
        </p:sp>
        <p:sp>
          <p:nvSpPr>
            <p:cNvPr id="66" name="ZoneTexte 65"/>
            <p:cNvSpPr txBox="1"/>
            <p:nvPr/>
          </p:nvSpPr>
          <p:spPr>
            <a:xfrm>
              <a:off x="1371600" y="2057400"/>
              <a:ext cx="445956" cy="369332"/>
            </a:xfrm>
            <a:prstGeom prst="rect">
              <a:avLst/>
            </a:prstGeom>
            <a:noFill/>
          </p:spPr>
          <p:txBody>
            <a:bodyPr wrap="none" rtlCol="0">
              <a:spAutoFit/>
            </a:bodyPr>
            <a:lstStyle/>
            <a:p>
              <a:r>
                <a:rPr lang="en-US" dirty="0">
                  <a:solidFill>
                    <a:prstClr val="black"/>
                  </a:solidFill>
                </a:rPr>
                <a:t>h3</a:t>
              </a:r>
              <a:endParaRPr lang="fr-FR" dirty="0">
                <a:solidFill>
                  <a:prstClr val="black"/>
                </a:solidFill>
              </a:endParaRPr>
            </a:p>
          </p:txBody>
        </p:sp>
      </p:grpSp>
      <p:sp>
        <p:nvSpPr>
          <p:cNvPr id="34" name="Triangle isocèle 33"/>
          <p:cNvSpPr/>
          <p:nvPr/>
        </p:nvSpPr>
        <p:spPr>
          <a:xfrm>
            <a:off x="430776" y="5290820"/>
            <a:ext cx="883920" cy="762000"/>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solidFill>
                <a:prstClr val="black"/>
              </a:solidFill>
            </a:endParaRPr>
          </a:p>
        </p:txBody>
      </p:sp>
      <p:sp>
        <p:nvSpPr>
          <p:cNvPr id="3" name="ZoneTexte 2"/>
          <p:cNvSpPr txBox="1"/>
          <p:nvPr/>
        </p:nvSpPr>
        <p:spPr>
          <a:xfrm>
            <a:off x="1412714" y="5487154"/>
            <a:ext cx="4621778" cy="369332"/>
          </a:xfrm>
          <a:prstGeom prst="rect">
            <a:avLst/>
          </a:prstGeom>
          <a:noFill/>
        </p:spPr>
        <p:txBody>
          <a:bodyPr wrap="none" rtlCol="0">
            <a:spAutoFit/>
          </a:bodyPr>
          <a:lstStyle/>
          <a:p>
            <a:r>
              <a:rPr lang="en-US" dirty="0"/>
              <a:t>In the tissue case non-trees can be matched</a:t>
            </a:r>
            <a:endParaRPr lang="fr-FR" dirty="0"/>
          </a:p>
        </p:txBody>
      </p:sp>
    </p:spTree>
    <p:extLst>
      <p:ext uri="{BB962C8B-B14F-4D97-AF65-F5344CB8AC3E}">
        <p14:creationId xmlns:p14="http://schemas.microsoft.com/office/powerpoint/2010/main" val="3846412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circle(out)">
                                      <p:cBhvr>
                                        <p:cTn id="7" dur="1000"/>
                                        <p:tgtEl>
                                          <p:spTgt spid="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500"/>
                                        <p:tgtEl>
                                          <p:spTgt spid="5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fade">
                                      <p:cBhvr>
                                        <p:cTn id="18" dur="500"/>
                                        <p:tgtEl>
                                          <p:spTgt spid="53"/>
                                        </p:tgtEl>
                                      </p:cBhvr>
                                    </p:animEffect>
                                  </p:childTnLst>
                                </p:cTn>
                              </p:par>
                            </p:childTnLst>
                          </p:cTn>
                        </p:par>
                        <p:par>
                          <p:cTn id="19" fill="hold">
                            <p:stCondLst>
                              <p:cond delay="500"/>
                            </p:stCondLst>
                            <p:childTnLst>
                              <p:par>
                                <p:cTn id="20" presetID="4" presetClass="entr" presetSubtype="16" fill="hold" grpId="0" nodeType="after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box(in)">
                                      <p:cBhvr>
                                        <p:cTn id="22" dur="2000"/>
                                        <p:tgtEl>
                                          <p:spTgt spid="5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fade">
                                      <p:cBhvr>
                                        <p:cTn id="27" dur="500"/>
                                        <p:tgtEl>
                                          <p:spTgt spid="5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5"/>
                                        </p:tgtEl>
                                        <p:attrNameLst>
                                          <p:attrName>style.visibility</p:attrName>
                                        </p:attrNameLst>
                                      </p:cBhvr>
                                      <p:to>
                                        <p:strVal val="visible"/>
                                      </p:to>
                                    </p:set>
                                    <p:animEffect transition="in" filter="fade">
                                      <p:cBhvr>
                                        <p:cTn id="30" dur="500"/>
                                        <p:tgtEl>
                                          <p:spTgt spid="5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6"/>
                                        </p:tgtEl>
                                        <p:attrNameLst>
                                          <p:attrName>style.visibility</p:attrName>
                                        </p:attrNameLst>
                                      </p:cBhvr>
                                      <p:to>
                                        <p:strVal val="visible"/>
                                      </p:to>
                                    </p:set>
                                    <p:animEffect transition="in" filter="fade">
                                      <p:cBhvr>
                                        <p:cTn id="33" dur="500"/>
                                        <p:tgtEl>
                                          <p:spTgt spid="56"/>
                                        </p:tgtEl>
                                      </p:cBhvr>
                                    </p:animEffect>
                                  </p:childTnLst>
                                </p:cTn>
                              </p:par>
                            </p:childTnLst>
                          </p:cTn>
                        </p:par>
                        <p:par>
                          <p:cTn id="34" fill="hold">
                            <p:stCondLst>
                              <p:cond delay="500"/>
                            </p:stCondLst>
                            <p:childTnLst>
                              <p:par>
                                <p:cTn id="35" presetID="16" presetClass="entr" presetSubtype="37" fill="hold" grpId="0"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barn(outVertical)">
                                      <p:cBhvr>
                                        <p:cTn id="37" dur="500"/>
                                        <p:tgtEl>
                                          <p:spTgt spid="5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fade">
                                      <p:cBhvr>
                                        <p:cTn id="4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2" grpId="0"/>
      <p:bldP spid="53" grpId="0"/>
      <p:bldP spid="54" grpId="0"/>
      <p:bldP spid="59" grpId="0" animBg="1"/>
      <p:bldP spid="55" grpId="0"/>
      <p:bldP spid="56" grpId="0"/>
      <p:bldP spid="57" grpId="0"/>
      <p:bldP spid="34" grpId="0" animBg="1"/>
      <p:bldP spid="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Applicability/application stage 2</a:t>
            </a:r>
            <a:endParaRPr lang="fr-FR" dirty="0"/>
          </a:p>
        </p:txBody>
      </p:sp>
      <p:sp>
        <p:nvSpPr>
          <p:cNvPr id="3" name="Espace réservé du contenu 2"/>
          <p:cNvSpPr>
            <a:spLocks noGrp="1"/>
          </p:cNvSpPr>
          <p:nvPr>
            <p:ph sz="quarter" idx="1"/>
          </p:nvPr>
        </p:nvSpPr>
        <p:spPr/>
        <p:txBody>
          <a:bodyPr/>
          <a:lstStyle/>
          <a:p>
            <a:r>
              <a:rPr lang="en-US" dirty="0" smtClean="0"/>
              <a:t>On the matched structures (for a group of rules):</a:t>
            </a:r>
          </a:p>
          <a:p>
            <a:pPr lvl="1"/>
            <a:r>
              <a:rPr lang="en-US" dirty="0" smtClean="0"/>
              <a:t>Check preconditions (permitting/forbidding)</a:t>
            </a:r>
          </a:p>
          <a:p>
            <a:pPr lvl="1"/>
            <a:r>
              <a:rPr lang="en-US" dirty="0" smtClean="0"/>
              <a:t>Apply rewriting</a:t>
            </a:r>
          </a:p>
          <a:p>
            <a:pPr lvl="1"/>
            <a:r>
              <a:rPr lang="en-US" dirty="0" smtClean="0"/>
              <a:t>Create new membranes (eventually duplicating existing ones)</a:t>
            </a:r>
          </a:p>
          <a:p>
            <a:pPr lvl="1"/>
            <a:r>
              <a:rPr lang="en-US" dirty="0"/>
              <a:t>Delete membranes (eventually moving the contents</a:t>
            </a:r>
            <a:r>
              <a:rPr lang="en-US" dirty="0" smtClean="0"/>
              <a:t>)</a:t>
            </a:r>
          </a:p>
          <a:p>
            <a:r>
              <a:rPr lang="en-US" dirty="0" smtClean="0"/>
              <a:t>The order is important: we assume RCD, but other orders are possible yielding different results.</a:t>
            </a:r>
          </a:p>
          <a:p>
            <a:pPr lvl="1"/>
            <a:r>
              <a:rPr lang="en-US" dirty="0" smtClean="0"/>
              <a:t>Example: in RDC order deleted membranes cannot be copied to newly created ones. </a:t>
            </a:r>
          </a:p>
          <a:p>
            <a:pPr lvl="1"/>
            <a:r>
              <a:rPr lang="en-US" dirty="0" smtClean="0"/>
              <a:t>In CDR order the newly duplicated membranes get the “old” contents, before rewriting. </a:t>
            </a:r>
          </a:p>
          <a:p>
            <a:pPr lvl="1"/>
            <a:endParaRPr lang="fr-FR" dirty="0"/>
          </a:p>
        </p:txBody>
      </p:sp>
    </p:spTree>
    <p:extLst>
      <p:ext uri="{BB962C8B-B14F-4D97-AF65-F5344CB8AC3E}">
        <p14:creationId xmlns:p14="http://schemas.microsoft.com/office/powerpoint/2010/main" val="395663704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Application stage 3</a:t>
            </a:r>
            <a:endParaRPr lang="fr-FR" dirty="0"/>
          </a:p>
        </p:txBody>
      </p:sp>
      <p:sp>
        <p:nvSpPr>
          <p:cNvPr id="3" name="Espace réservé du contenu 2"/>
          <p:cNvSpPr>
            <a:spLocks noGrp="1"/>
          </p:cNvSpPr>
          <p:nvPr>
            <p:ph sz="quarter" idx="1"/>
          </p:nvPr>
        </p:nvSpPr>
        <p:spPr/>
        <p:txBody>
          <a:bodyPr/>
          <a:lstStyle/>
          <a:p>
            <a:r>
              <a:rPr lang="en-US" dirty="0" smtClean="0"/>
              <a:t>Change the structure locally (on the matched part) or globally using a graph transducer:</a:t>
            </a:r>
          </a:p>
          <a:p>
            <a:pPr lvl="1"/>
            <a:r>
              <a:rPr lang="en-US" dirty="0" smtClean="0"/>
              <a:t>In P case the transducer is trivial – insertion and deletion of edges</a:t>
            </a:r>
          </a:p>
          <a:p>
            <a:pPr lvl="1"/>
            <a:r>
              <a:rPr lang="en-US" dirty="0" smtClean="0"/>
              <a:t>In tissue case can be more complex, e.g. simulate </a:t>
            </a:r>
            <a:r>
              <a:rPr lang="el-GR" dirty="0" smtClean="0"/>
              <a:t>α</a:t>
            </a:r>
            <a:r>
              <a:rPr lang="en-US" dirty="0" smtClean="0"/>
              <a:t>- and </a:t>
            </a:r>
            <a:r>
              <a:rPr lang="el-GR" dirty="0" smtClean="0"/>
              <a:t>β</a:t>
            </a:r>
            <a:r>
              <a:rPr lang="en-US" dirty="0" smtClean="0"/>
              <a:t>- reductions of the </a:t>
            </a:r>
            <a:r>
              <a:rPr lang="el-GR" dirty="0" smtClean="0"/>
              <a:t>λ</a:t>
            </a:r>
            <a:r>
              <a:rPr lang="en-US" dirty="0" smtClean="0"/>
              <a:t>-calculus (like in </a:t>
            </a:r>
            <a:r>
              <a:rPr lang="en-US" dirty="0" err="1" smtClean="0"/>
              <a:t>Margenstern</a:t>
            </a:r>
            <a:r>
              <a:rPr lang="en-US" dirty="0" smtClean="0"/>
              <a:t> et al.)</a:t>
            </a:r>
            <a:endParaRPr lang="fr-FR" dirty="0"/>
          </a:p>
        </p:txBody>
      </p:sp>
    </p:spTree>
    <p:extLst>
      <p:ext uri="{BB962C8B-B14F-4D97-AF65-F5344CB8AC3E}">
        <p14:creationId xmlns:p14="http://schemas.microsoft.com/office/powerpoint/2010/main" val="222118034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Taxonomy</a:t>
            </a:r>
            <a:endParaRPr lang="en-US" dirty="0"/>
          </a:p>
        </p:txBody>
      </p:sp>
      <p:sp>
        <p:nvSpPr>
          <p:cNvPr id="3" name="Espace réservé du contenu 2"/>
          <p:cNvSpPr>
            <a:spLocks noGrp="1"/>
          </p:cNvSpPr>
          <p:nvPr>
            <p:ph sz="quarter" idx="1"/>
          </p:nvPr>
        </p:nvSpPr>
        <p:spPr/>
        <p:txBody>
          <a:bodyPr/>
          <a:lstStyle/>
          <a:p>
            <a:r>
              <a:rPr lang="en-US" dirty="0" smtClean="0"/>
              <a:t>A rule has 11 components…</a:t>
            </a:r>
          </a:p>
          <a:p>
            <a:r>
              <a:rPr lang="en-US" dirty="0" smtClean="0"/>
              <a:t>In most of the cases they are empty.</a:t>
            </a:r>
          </a:p>
          <a:p>
            <a:r>
              <a:rPr lang="en-US" dirty="0" smtClean="0"/>
              <a:t>So we indicate which components are used:</a:t>
            </a:r>
          </a:p>
          <a:p>
            <a:pPr lvl="1"/>
            <a:r>
              <a:rPr lang="en-US" dirty="0" smtClean="0"/>
              <a:t>R: rewriting</a:t>
            </a:r>
          </a:p>
          <a:p>
            <a:pPr lvl="1"/>
            <a:r>
              <a:rPr lang="en-US" dirty="0" smtClean="0"/>
              <a:t>L: label change</a:t>
            </a:r>
          </a:p>
          <a:p>
            <a:pPr lvl="1"/>
            <a:r>
              <a:rPr lang="en-US" dirty="0" smtClean="0"/>
              <a:t>C: membrane creation</a:t>
            </a:r>
          </a:p>
          <a:p>
            <a:pPr lvl="1"/>
            <a:r>
              <a:rPr lang="en-US" dirty="0" smtClean="0"/>
              <a:t>D: membrane deletion</a:t>
            </a:r>
          </a:p>
          <a:p>
            <a:pPr lvl="1"/>
            <a:r>
              <a:rPr lang="en-US" dirty="0" smtClean="0"/>
              <a:t>P: P systems case (the relation is a graph)</a:t>
            </a:r>
          </a:p>
          <a:p>
            <a:r>
              <a:rPr lang="en-US" dirty="0" smtClean="0"/>
              <a:t>E.g. PCR rule</a:t>
            </a:r>
          </a:p>
          <a:p>
            <a:endParaRPr lang="en-US" dirty="0" smtClean="0"/>
          </a:p>
        </p:txBody>
      </p:sp>
    </p:spTree>
    <p:extLst>
      <p:ext uri="{BB962C8B-B14F-4D97-AF65-F5344CB8AC3E}">
        <p14:creationId xmlns:p14="http://schemas.microsoft.com/office/powerpoint/2010/main" val="27899778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Examples</a:t>
            </a:r>
            <a:endParaRPr lang="en-US" dirty="0"/>
          </a:p>
        </p:txBody>
      </p:sp>
      <p:sp>
        <p:nvSpPr>
          <p:cNvPr id="3" name="Espace réservé du contenu 2"/>
          <p:cNvSpPr>
            <a:spLocks noGrp="1"/>
          </p:cNvSpPr>
          <p:nvPr>
            <p:ph sz="quarter" idx="1"/>
          </p:nvPr>
        </p:nvSpPr>
        <p:spPr/>
        <p:txBody>
          <a:bodyPr/>
          <a:lstStyle/>
          <a:p>
            <a:pPr marL="0" indent="0">
              <a:buNone/>
            </a:pPr>
            <a:r>
              <a:rPr lang="en-US" dirty="0" smtClean="0"/>
              <a:t>Rewriting: [a-&gt;b]</a:t>
            </a:r>
            <a:r>
              <a:rPr lang="en-US" baseline="-25000" dirty="0" smtClean="0"/>
              <a:t>h</a:t>
            </a:r>
          </a:p>
          <a:p>
            <a:pPr marL="0" indent="0">
              <a:buNone/>
            </a:pPr>
            <a:r>
              <a:rPr lang="en-US" dirty="0" smtClean="0"/>
              <a:t>R rule: (h), </a:t>
            </a:r>
            <a:r>
              <a:rPr lang="en-US" dirty="0">
                <a:latin typeface="Cambria"/>
              </a:rPr>
              <a:t> </a:t>
            </a:r>
            <a:r>
              <a:rPr lang="en-US" dirty="0" smtClean="0">
                <a:latin typeface="Cambria"/>
              </a:rPr>
              <a:t>RW: </a:t>
            </a:r>
            <a:r>
              <a:rPr lang="en-US" dirty="0">
                <a:latin typeface="Cambria"/>
              </a:rPr>
              <a:t>(1,a</a:t>
            </a:r>
            <a:r>
              <a:rPr lang="en-US" dirty="0" smtClean="0">
                <a:latin typeface="Cambria"/>
              </a:rPr>
              <a:t>)-&gt;(1,b)</a:t>
            </a:r>
          </a:p>
          <a:p>
            <a:pPr marL="0" indent="0">
              <a:buNone/>
            </a:pPr>
            <a:endParaRPr lang="en-US" dirty="0">
              <a:latin typeface="Cambria"/>
            </a:endParaRPr>
          </a:p>
          <a:p>
            <a:pPr marL="0" indent="0">
              <a:buNone/>
            </a:pPr>
            <a:r>
              <a:rPr lang="en-US" dirty="0" smtClean="0">
                <a:latin typeface="Cambria"/>
              </a:rPr>
              <a:t>Communication:  </a:t>
            </a:r>
            <a:r>
              <a:rPr lang="en-US" dirty="0"/>
              <a:t>[a]</a:t>
            </a:r>
            <a:r>
              <a:rPr lang="en-US" baseline="-25000" dirty="0"/>
              <a:t>h</a:t>
            </a:r>
            <a:r>
              <a:rPr lang="en-US" dirty="0"/>
              <a:t>-</a:t>
            </a:r>
            <a:r>
              <a:rPr lang="en-US" dirty="0" smtClean="0"/>
              <a:t>&gt;[]</a:t>
            </a:r>
            <a:r>
              <a:rPr lang="en-US" baseline="-25000" dirty="0" smtClean="0"/>
              <a:t>h1</a:t>
            </a:r>
            <a:r>
              <a:rPr lang="en-US" dirty="0" smtClean="0"/>
              <a:t>b</a:t>
            </a:r>
          </a:p>
          <a:p>
            <a:pPr marL="0" indent="0">
              <a:buNone/>
            </a:pPr>
            <a:r>
              <a:rPr lang="en-US" dirty="0" smtClean="0"/>
              <a:t>PLR rule</a:t>
            </a:r>
            <a:r>
              <a:rPr lang="en-US" dirty="0" smtClean="0">
                <a:sym typeface="Wingdings" pitchFamily="2" charset="2"/>
              </a:rPr>
              <a:t>: LAB=(</a:t>
            </a:r>
            <a:r>
              <a:rPr lang="en-US" dirty="0" err="1" smtClean="0">
                <a:sym typeface="Wingdings" pitchFamily="2" charset="2"/>
              </a:rPr>
              <a:t>h,p</a:t>
            </a:r>
            <a:r>
              <a:rPr lang="en-US" dirty="0" smtClean="0">
                <a:sym typeface="Wingdings" pitchFamily="2" charset="2"/>
              </a:rPr>
              <a:t>), RW:</a:t>
            </a:r>
            <a:r>
              <a:rPr lang="en-US" dirty="0" smtClean="0"/>
              <a:t> (1,a)-&gt;</a:t>
            </a:r>
            <a:r>
              <a:rPr lang="en-US" dirty="0" smtClean="0">
                <a:latin typeface="Cambria"/>
              </a:rPr>
              <a:t>(2,b), LC={(1,h1)}</a:t>
            </a:r>
          </a:p>
          <a:p>
            <a:pPr marL="0" indent="0">
              <a:buNone/>
            </a:pPr>
            <a:endParaRPr lang="en-US" dirty="0">
              <a:latin typeface="Cambria"/>
            </a:endParaRPr>
          </a:p>
          <a:p>
            <a:pPr marL="0" indent="0">
              <a:buNone/>
            </a:pPr>
            <a:r>
              <a:rPr lang="en-US" dirty="0" smtClean="0">
                <a:latin typeface="Cambria"/>
              </a:rPr>
              <a:t>Dissolution: [a]</a:t>
            </a:r>
            <a:r>
              <a:rPr lang="en-US" baseline="-25000" dirty="0" smtClean="0">
                <a:latin typeface="Cambria"/>
              </a:rPr>
              <a:t>h</a:t>
            </a:r>
            <a:r>
              <a:rPr lang="en-US" dirty="0" smtClean="0">
                <a:latin typeface="Cambria"/>
              </a:rPr>
              <a:t>-</a:t>
            </a:r>
            <a:r>
              <a:rPr lang="en-US" dirty="0">
                <a:latin typeface="Cambria"/>
              </a:rPr>
              <a:t>&gt;</a:t>
            </a:r>
            <a:r>
              <a:rPr lang="en-US" dirty="0" smtClean="0">
                <a:latin typeface="Cambria"/>
              </a:rPr>
              <a:t>b</a:t>
            </a:r>
          </a:p>
          <a:p>
            <a:pPr marL="0" indent="0">
              <a:buNone/>
            </a:pPr>
            <a:r>
              <a:rPr lang="en-US" dirty="0" smtClean="0">
                <a:latin typeface="Cambria"/>
              </a:rPr>
              <a:t>PD rule:  LAB=(</a:t>
            </a:r>
            <a:r>
              <a:rPr lang="en-US" dirty="0" err="1" smtClean="0">
                <a:latin typeface="Cambria"/>
              </a:rPr>
              <a:t>h,p</a:t>
            </a:r>
            <a:r>
              <a:rPr lang="en-US" dirty="0" smtClean="0">
                <a:latin typeface="Cambria"/>
              </a:rPr>
              <a:t>), RW: (1,a)-&gt;(1,b), DEL&amp;MOV(1,2)</a:t>
            </a:r>
            <a:endParaRPr lang="en-US" dirty="0">
              <a:latin typeface="Cambria"/>
            </a:endParaRP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5080129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Examples</a:t>
            </a:r>
            <a:endParaRPr lang="en-US" dirty="0"/>
          </a:p>
        </p:txBody>
      </p:sp>
      <p:sp>
        <p:nvSpPr>
          <p:cNvPr id="3" name="Espace réservé du contenu 2"/>
          <p:cNvSpPr>
            <a:spLocks noGrp="1"/>
          </p:cNvSpPr>
          <p:nvPr>
            <p:ph sz="quarter" idx="1"/>
          </p:nvPr>
        </p:nvSpPr>
        <p:spPr>
          <a:xfrm>
            <a:off x="301752" y="1600200"/>
            <a:ext cx="8503920" cy="4572000"/>
          </a:xfrm>
        </p:spPr>
        <p:txBody>
          <a:bodyPr>
            <a:normAutofit/>
          </a:bodyPr>
          <a:lstStyle/>
          <a:p>
            <a:r>
              <a:rPr lang="en-US" dirty="0" smtClean="0"/>
              <a:t>Membrane division: [a]</a:t>
            </a:r>
            <a:r>
              <a:rPr lang="en-US" baseline="-25000" dirty="0" smtClean="0"/>
              <a:t>h</a:t>
            </a:r>
            <a:r>
              <a:rPr lang="en-US" dirty="0" smtClean="0"/>
              <a:t>-&gt;[b]</a:t>
            </a:r>
            <a:r>
              <a:rPr lang="en-US" baseline="-25000" dirty="0" smtClean="0"/>
              <a:t>h1</a:t>
            </a:r>
            <a:r>
              <a:rPr lang="en-US" dirty="0" smtClean="0"/>
              <a:t>[c]</a:t>
            </a:r>
            <a:r>
              <a:rPr lang="en-US" baseline="-25000" dirty="0" smtClean="0"/>
              <a:t>h2</a:t>
            </a:r>
          </a:p>
          <a:p>
            <a:pPr marL="0" indent="0">
              <a:buNone/>
            </a:pPr>
            <a:r>
              <a:rPr lang="en-US" sz="2400" dirty="0"/>
              <a:t>PCD rule:</a:t>
            </a:r>
            <a:br>
              <a:rPr lang="en-US" sz="2400" dirty="0"/>
            </a:br>
            <a:r>
              <a:rPr lang="en-US" sz="2400" dirty="0"/>
              <a:t>LAB=(</a:t>
            </a:r>
            <a:r>
              <a:rPr lang="en-US" sz="2400" dirty="0" err="1"/>
              <a:t>h,p</a:t>
            </a:r>
            <a:r>
              <a:rPr lang="en-US" sz="2400" dirty="0"/>
              <a:t>), </a:t>
            </a:r>
            <a:r>
              <a:rPr lang="en-US" sz="2400" dirty="0">
                <a:latin typeface="Cambria"/>
              </a:rPr>
              <a:t> GEN&amp;COPY(1’,h1,1,a-&gt;b), GEN&amp;COPY(2’,h2,1,a-&gt;c), DEL(1),  </a:t>
            </a:r>
            <a:br>
              <a:rPr lang="en-US" sz="2400" dirty="0">
                <a:latin typeface="Cambria"/>
              </a:rPr>
            </a:br>
            <a:r>
              <a:rPr lang="en-US" sz="2400" dirty="0">
                <a:latin typeface="Cambria"/>
              </a:rPr>
              <a:t>TRANS: INS-EDGE(1’,2), INS-EDGE(2’,2)</a:t>
            </a:r>
          </a:p>
          <a:p>
            <a:endParaRPr lang="en-US" dirty="0" smtClean="0"/>
          </a:p>
          <a:p>
            <a:r>
              <a:rPr lang="en-US" dirty="0" smtClean="0"/>
              <a:t>Membrane creation: [a-&gt;[u]</a:t>
            </a:r>
            <a:r>
              <a:rPr lang="en-US" baseline="-25000" dirty="0" smtClean="0"/>
              <a:t>h1 </a:t>
            </a:r>
            <a:r>
              <a:rPr lang="en-US" dirty="0"/>
              <a:t>]</a:t>
            </a:r>
            <a:r>
              <a:rPr lang="en-US" baseline="-25000" dirty="0" smtClean="0"/>
              <a:t>h2</a:t>
            </a:r>
            <a:endParaRPr lang="en-US" baseline="-25000" dirty="0"/>
          </a:p>
          <a:p>
            <a:pPr marL="0" indent="0">
              <a:buNone/>
            </a:pPr>
            <a:r>
              <a:rPr lang="en-US" sz="2400" dirty="0"/>
              <a:t>RC rule: </a:t>
            </a:r>
            <a:br>
              <a:rPr lang="en-US" sz="2400" dirty="0"/>
            </a:br>
            <a:r>
              <a:rPr lang="en-US" sz="2400" dirty="0"/>
              <a:t>LAB=(h2), REL=</a:t>
            </a:r>
            <a:r>
              <a:rPr lang="en-US" sz="2400" dirty="0">
                <a:latin typeface="Cambria"/>
              </a:rPr>
              <a:t>∅, RW: (1,a)-&gt;(1,</a:t>
            </a:r>
            <a:r>
              <a:rPr lang="el-GR" sz="2400" dirty="0">
                <a:latin typeface="Cambria"/>
              </a:rPr>
              <a:t>λ</a:t>
            </a:r>
            <a:r>
              <a:rPr lang="en-US" sz="2400" dirty="0">
                <a:latin typeface="Cambria"/>
              </a:rPr>
              <a:t>),  GEN(1’,h1,u), </a:t>
            </a:r>
            <a:br>
              <a:rPr lang="en-US" sz="2400" dirty="0">
                <a:latin typeface="Cambria"/>
              </a:rPr>
            </a:br>
            <a:r>
              <a:rPr lang="en-US" sz="2400" dirty="0">
                <a:latin typeface="Cambria"/>
              </a:rPr>
              <a:t>TRANS: INS-EDGE(1’,1)</a:t>
            </a:r>
          </a:p>
          <a:p>
            <a:pPr marL="0" indent="0">
              <a:buNone/>
            </a:pPr>
            <a:endParaRPr lang="en-US" dirty="0"/>
          </a:p>
        </p:txBody>
      </p:sp>
    </p:spTree>
    <p:extLst>
      <p:ext uri="{BB962C8B-B14F-4D97-AF65-F5344CB8AC3E}">
        <p14:creationId xmlns:p14="http://schemas.microsoft.com/office/powerpoint/2010/main" val="13985836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Conclusion</a:t>
            </a:r>
            <a:endParaRPr lang="fr-FR" dirty="0"/>
          </a:p>
        </p:txBody>
      </p:sp>
      <p:sp>
        <p:nvSpPr>
          <p:cNvPr id="3" name="Espace réservé du contenu 2"/>
          <p:cNvSpPr>
            <a:spLocks noGrp="1"/>
          </p:cNvSpPr>
          <p:nvPr>
            <p:ph sz="quarter" idx="1"/>
          </p:nvPr>
        </p:nvSpPr>
        <p:spPr>
          <a:xfrm>
            <a:off x="301752" y="1527048"/>
            <a:ext cx="8590728" cy="4854280"/>
          </a:xfrm>
        </p:spPr>
        <p:txBody>
          <a:bodyPr>
            <a:normAutofit/>
          </a:bodyPr>
          <a:lstStyle/>
          <a:p>
            <a:r>
              <a:rPr lang="en-US" sz="2800" dirty="0" smtClean="0"/>
              <a:t>FF is a useful tool to understand, review and extend others work on multiset-rewriting based models</a:t>
            </a:r>
            <a:r>
              <a:rPr lang="en-US" sz="2800" dirty="0" smtClean="0"/>
              <a:t>.</a:t>
            </a:r>
          </a:p>
          <a:p>
            <a:r>
              <a:rPr lang="en-US" sz="2800" dirty="0" smtClean="0"/>
              <a:t>It allows to situate a newly developed model with respect to existing ones.</a:t>
            </a:r>
            <a:endParaRPr lang="en-US" sz="2800" dirty="0" smtClean="0"/>
          </a:p>
          <a:p>
            <a:r>
              <a:rPr lang="en-US" sz="2800" dirty="0" smtClean="0"/>
              <a:t>It permits to ask, answer and </a:t>
            </a:r>
            <a:r>
              <a:rPr lang="en-US" sz="2800" i="1" dirty="0" smtClean="0"/>
              <a:t>raise</a:t>
            </a:r>
            <a:r>
              <a:rPr lang="en-US" sz="2800" dirty="0" smtClean="0"/>
              <a:t> questions related to the semantics of some model.</a:t>
            </a:r>
          </a:p>
          <a:p>
            <a:r>
              <a:rPr lang="en-US" sz="2800" dirty="0" smtClean="0"/>
              <a:t>It allows to quickly enhance a model with a different derivation mode or halting condition.</a:t>
            </a:r>
          </a:p>
          <a:p>
            <a:r>
              <a:rPr lang="en-US" sz="2800" dirty="0" smtClean="0"/>
              <a:t>Permits to relate (apparently) different models of P systems and also multiset-rewriting based models.</a:t>
            </a:r>
          </a:p>
        </p:txBody>
      </p:sp>
    </p:spTree>
    <p:extLst>
      <p:ext uri="{BB962C8B-B14F-4D97-AF65-F5344CB8AC3E}">
        <p14:creationId xmlns:p14="http://schemas.microsoft.com/office/powerpoint/2010/main" val="3223873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Final remarks</a:t>
            </a:r>
            <a:endParaRPr lang="en-US" dirty="0"/>
          </a:p>
        </p:txBody>
      </p:sp>
      <p:sp>
        <p:nvSpPr>
          <p:cNvPr id="3" name="Espace réservé du contenu 2"/>
          <p:cNvSpPr>
            <a:spLocks noGrp="1"/>
          </p:cNvSpPr>
          <p:nvPr>
            <p:ph sz="quarter" idx="1"/>
          </p:nvPr>
        </p:nvSpPr>
        <p:spPr/>
        <p:txBody>
          <a:bodyPr/>
          <a:lstStyle/>
          <a:p>
            <a:r>
              <a:rPr lang="en-US" dirty="0" smtClean="0"/>
              <a:t>FF is a very useful tool and not too difficult to learn and manipulate.</a:t>
            </a:r>
          </a:p>
          <a:p>
            <a:r>
              <a:rPr lang="en-US" dirty="0" smtClean="0"/>
              <a:t>If you still have difficulties in expressing your model, do not hesitate to contact me.</a:t>
            </a:r>
            <a:endParaRPr lang="en-US" dirty="0"/>
          </a:p>
        </p:txBody>
      </p:sp>
    </p:spTree>
    <p:extLst>
      <p:ext uri="{BB962C8B-B14F-4D97-AF65-F5344CB8AC3E}">
        <p14:creationId xmlns:p14="http://schemas.microsoft.com/office/powerpoint/2010/main" val="2755054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Sequential rule application</a:t>
            </a:r>
            <a:endParaRPr lang="en-US" dirty="0"/>
          </a:p>
        </p:txBody>
      </p:sp>
      <p:sp>
        <p:nvSpPr>
          <p:cNvPr id="3" name="Espace réservé du contenu 2"/>
          <p:cNvSpPr>
            <a:spLocks noGrp="1"/>
          </p:cNvSpPr>
          <p:nvPr>
            <p:ph sz="quarter" idx="1"/>
          </p:nvPr>
        </p:nvSpPr>
        <p:spPr>
          <a:xfrm>
            <a:off x="301752" y="1527048"/>
            <a:ext cx="8503920" cy="2117976"/>
          </a:xfrm>
        </p:spPr>
        <p:txBody>
          <a:bodyPr>
            <a:normAutofit/>
          </a:bodyPr>
          <a:lstStyle/>
          <a:p>
            <a:pPr marL="457200" lvl="1" indent="-457200">
              <a:buClr>
                <a:schemeClr val="accent1"/>
              </a:buClr>
              <a:buSzPct val="85000"/>
              <a:buFont typeface="+mj-lt"/>
              <a:buAutoNum type="arabicPeriod"/>
            </a:pPr>
            <a:r>
              <a:rPr lang="en-US" dirty="0"/>
              <a:t>a-&gt;</a:t>
            </a:r>
            <a:r>
              <a:rPr lang="en-US" dirty="0" err="1"/>
              <a:t>bc</a:t>
            </a:r>
            <a:r>
              <a:rPr lang="en-US" dirty="0"/>
              <a:t> </a:t>
            </a:r>
            <a:endParaRPr lang="en-US" dirty="0" smtClean="0"/>
          </a:p>
          <a:p>
            <a:pPr marL="457200" lvl="1" indent="-457200">
              <a:buClr>
                <a:schemeClr val="accent1"/>
              </a:buClr>
              <a:buSzPct val="85000"/>
              <a:buFont typeface="+mj-lt"/>
              <a:buAutoNum type="arabicPeriod"/>
            </a:pPr>
            <a:r>
              <a:rPr lang="en-US" dirty="0" err="1" smtClean="0"/>
              <a:t>aab</a:t>
            </a:r>
            <a:r>
              <a:rPr lang="en-US" dirty="0" smtClean="0"/>
              <a:t>-</a:t>
            </a:r>
            <a:r>
              <a:rPr lang="en-US" dirty="0"/>
              <a:t>&gt;</a:t>
            </a:r>
            <a:r>
              <a:rPr lang="en-US" dirty="0" smtClean="0"/>
              <a:t>ab</a:t>
            </a:r>
          </a:p>
          <a:p>
            <a:pPr marL="457200" lvl="1" indent="-457200">
              <a:buClr>
                <a:schemeClr val="accent1"/>
              </a:buClr>
              <a:buSzPct val="85000"/>
              <a:buFont typeface="+mj-lt"/>
              <a:buAutoNum type="arabicPeriod"/>
            </a:pPr>
            <a:r>
              <a:rPr lang="en-US" dirty="0" smtClean="0"/>
              <a:t>b-</a:t>
            </a:r>
            <a:r>
              <a:rPr lang="en-US" dirty="0"/>
              <a:t>&gt;</a:t>
            </a:r>
            <a:r>
              <a:rPr lang="en-US" dirty="0" smtClean="0"/>
              <a:t>aa </a:t>
            </a:r>
          </a:p>
          <a:p>
            <a:pPr marL="274320" lvl="1">
              <a:buClr>
                <a:schemeClr val="accent1"/>
              </a:buClr>
              <a:buSzPct val="85000"/>
              <a:buFont typeface="Wingdings 2"/>
              <a:buChar char=""/>
            </a:pPr>
            <a:r>
              <a:rPr lang="en-US" dirty="0" smtClean="0"/>
              <a:t>starting multiset </a:t>
            </a:r>
            <a:r>
              <a:rPr lang="en-US" dirty="0" err="1"/>
              <a:t>aabbc</a:t>
            </a:r>
            <a:r>
              <a:rPr lang="en-US" dirty="0"/>
              <a:t>:</a:t>
            </a:r>
            <a:br>
              <a:rPr lang="en-US" dirty="0"/>
            </a:br>
            <a:endParaRPr lang="fr-FR" dirty="0"/>
          </a:p>
        </p:txBody>
      </p:sp>
      <p:sp>
        <p:nvSpPr>
          <p:cNvPr id="4" name="ZoneTexte 3"/>
          <p:cNvSpPr txBox="1"/>
          <p:nvPr/>
        </p:nvSpPr>
        <p:spPr>
          <a:xfrm>
            <a:off x="611560" y="4445496"/>
            <a:ext cx="301686" cy="369332"/>
          </a:xfrm>
          <a:prstGeom prst="rect">
            <a:avLst/>
          </a:prstGeom>
          <a:noFill/>
        </p:spPr>
        <p:txBody>
          <a:bodyPr wrap="none" rtlCol="0">
            <a:spAutoFit/>
          </a:bodyPr>
          <a:lstStyle/>
          <a:p>
            <a:r>
              <a:rPr lang="fr-FR" dirty="0" smtClean="0"/>
              <a:t>a</a:t>
            </a:r>
            <a:endParaRPr lang="fr-FR" dirty="0"/>
          </a:p>
        </p:txBody>
      </p:sp>
      <p:sp>
        <p:nvSpPr>
          <p:cNvPr id="5" name="ZoneTexte 4"/>
          <p:cNvSpPr txBox="1"/>
          <p:nvPr/>
        </p:nvSpPr>
        <p:spPr>
          <a:xfrm>
            <a:off x="1051992" y="4445496"/>
            <a:ext cx="301686" cy="369332"/>
          </a:xfrm>
          <a:prstGeom prst="rect">
            <a:avLst/>
          </a:prstGeom>
          <a:noFill/>
        </p:spPr>
        <p:txBody>
          <a:bodyPr wrap="none" rtlCol="0">
            <a:spAutoFit/>
          </a:bodyPr>
          <a:lstStyle/>
          <a:p>
            <a:r>
              <a:rPr lang="fr-FR" dirty="0" smtClean="0"/>
              <a:t>a</a:t>
            </a:r>
            <a:endParaRPr lang="fr-FR" dirty="0"/>
          </a:p>
        </p:txBody>
      </p:sp>
      <p:sp>
        <p:nvSpPr>
          <p:cNvPr id="6" name="ZoneTexte 5"/>
          <p:cNvSpPr txBox="1"/>
          <p:nvPr/>
        </p:nvSpPr>
        <p:spPr>
          <a:xfrm>
            <a:off x="1467272" y="4445496"/>
            <a:ext cx="314510" cy="369332"/>
          </a:xfrm>
          <a:prstGeom prst="rect">
            <a:avLst/>
          </a:prstGeom>
          <a:noFill/>
        </p:spPr>
        <p:txBody>
          <a:bodyPr wrap="none" rtlCol="0">
            <a:spAutoFit/>
          </a:bodyPr>
          <a:lstStyle/>
          <a:p>
            <a:r>
              <a:rPr lang="fr-FR" dirty="0" smtClean="0"/>
              <a:t>b</a:t>
            </a:r>
            <a:endParaRPr lang="fr-FR" dirty="0"/>
          </a:p>
        </p:txBody>
      </p:sp>
      <p:sp>
        <p:nvSpPr>
          <p:cNvPr id="7" name="ZoneTexte 6"/>
          <p:cNvSpPr txBox="1"/>
          <p:nvPr/>
        </p:nvSpPr>
        <p:spPr>
          <a:xfrm>
            <a:off x="1907704" y="4445496"/>
            <a:ext cx="314510" cy="369332"/>
          </a:xfrm>
          <a:prstGeom prst="rect">
            <a:avLst/>
          </a:prstGeom>
          <a:noFill/>
        </p:spPr>
        <p:txBody>
          <a:bodyPr wrap="none" rtlCol="0">
            <a:spAutoFit/>
          </a:bodyPr>
          <a:lstStyle/>
          <a:p>
            <a:r>
              <a:rPr lang="fr-FR" dirty="0"/>
              <a:t>b</a:t>
            </a:r>
          </a:p>
        </p:txBody>
      </p:sp>
      <p:sp>
        <p:nvSpPr>
          <p:cNvPr id="8" name="ZoneTexte 7"/>
          <p:cNvSpPr txBox="1"/>
          <p:nvPr/>
        </p:nvSpPr>
        <p:spPr>
          <a:xfrm>
            <a:off x="2363760" y="4445496"/>
            <a:ext cx="288862" cy="369332"/>
          </a:xfrm>
          <a:prstGeom prst="rect">
            <a:avLst/>
          </a:prstGeom>
          <a:noFill/>
        </p:spPr>
        <p:txBody>
          <a:bodyPr wrap="none" rtlCol="0">
            <a:spAutoFit/>
          </a:bodyPr>
          <a:lstStyle/>
          <a:p>
            <a:r>
              <a:rPr lang="fr-FR" dirty="0" smtClean="0"/>
              <a:t>c</a:t>
            </a:r>
            <a:endParaRPr lang="fr-FR" dirty="0"/>
          </a:p>
        </p:txBody>
      </p:sp>
      <p:sp>
        <p:nvSpPr>
          <p:cNvPr id="10" name="ZoneTexte 9"/>
          <p:cNvSpPr txBox="1"/>
          <p:nvPr/>
        </p:nvSpPr>
        <p:spPr>
          <a:xfrm>
            <a:off x="1045580" y="4445496"/>
            <a:ext cx="314510" cy="369332"/>
          </a:xfrm>
          <a:prstGeom prst="rect">
            <a:avLst/>
          </a:prstGeom>
          <a:noFill/>
        </p:spPr>
        <p:txBody>
          <a:bodyPr wrap="none" rtlCol="0">
            <a:spAutoFit/>
          </a:bodyPr>
          <a:lstStyle/>
          <a:p>
            <a:r>
              <a:rPr lang="fr-FR" dirty="0"/>
              <a:t>b</a:t>
            </a:r>
          </a:p>
        </p:txBody>
      </p:sp>
      <p:sp>
        <p:nvSpPr>
          <p:cNvPr id="11" name="ZoneTexte 10"/>
          <p:cNvSpPr txBox="1"/>
          <p:nvPr/>
        </p:nvSpPr>
        <p:spPr>
          <a:xfrm>
            <a:off x="2794168" y="4453324"/>
            <a:ext cx="288862" cy="369332"/>
          </a:xfrm>
          <a:prstGeom prst="rect">
            <a:avLst/>
          </a:prstGeom>
          <a:noFill/>
        </p:spPr>
        <p:txBody>
          <a:bodyPr wrap="none" rtlCol="0">
            <a:spAutoFit/>
          </a:bodyPr>
          <a:lstStyle/>
          <a:p>
            <a:r>
              <a:rPr lang="fr-FR" dirty="0" smtClean="0"/>
              <a:t>c</a:t>
            </a:r>
            <a:endParaRPr lang="fr-FR" dirty="0"/>
          </a:p>
        </p:txBody>
      </p:sp>
      <p:sp>
        <p:nvSpPr>
          <p:cNvPr id="12" name="ZoneTexte 11"/>
          <p:cNvSpPr txBox="1"/>
          <p:nvPr/>
        </p:nvSpPr>
        <p:spPr>
          <a:xfrm>
            <a:off x="611560" y="5085184"/>
            <a:ext cx="301686" cy="369332"/>
          </a:xfrm>
          <a:prstGeom prst="rect">
            <a:avLst/>
          </a:prstGeom>
          <a:noFill/>
        </p:spPr>
        <p:txBody>
          <a:bodyPr wrap="none" rtlCol="0">
            <a:spAutoFit/>
          </a:bodyPr>
          <a:lstStyle/>
          <a:p>
            <a:r>
              <a:rPr lang="fr-FR" dirty="0" smtClean="0"/>
              <a:t>a</a:t>
            </a:r>
            <a:endParaRPr lang="fr-FR" dirty="0"/>
          </a:p>
        </p:txBody>
      </p:sp>
      <p:sp>
        <p:nvSpPr>
          <p:cNvPr id="13" name="ZoneTexte 12"/>
          <p:cNvSpPr txBox="1"/>
          <p:nvPr/>
        </p:nvSpPr>
        <p:spPr>
          <a:xfrm>
            <a:off x="1051992" y="5085184"/>
            <a:ext cx="301686" cy="369332"/>
          </a:xfrm>
          <a:prstGeom prst="rect">
            <a:avLst/>
          </a:prstGeom>
          <a:noFill/>
        </p:spPr>
        <p:txBody>
          <a:bodyPr wrap="none" rtlCol="0">
            <a:spAutoFit/>
          </a:bodyPr>
          <a:lstStyle/>
          <a:p>
            <a:r>
              <a:rPr lang="fr-FR" dirty="0" smtClean="0"/>
              <a:t>a</a:t>
            </a:r>
            <a:endParaRPr lang="fr-FR" dirty="0"/>
          </a:p>
        </p:txBody>
      </p:sp>
      <p:sp>
        <p:nvSpPr>
          <p:cNvPr id="14" name="ZoneTexte 13"/>
          <p:cNvSpPr txBox="1"/>
          <p:nvPr/>
        </p:nvSpPr>
        <p:spPr>
          <a:xfrm>
            <a:off x="1467272" y="5085184"/>
            <a:ext cx="314510" cy="369332"/>
          </a:xfrm>
          <a:prstGeom prst="rect">
            <a:avLst/>
          </a:prstGeom>
          <a:noFill/>
        </p:spPr>
        <p:txBody>
          <a:bodyPr wrap="none" rtlCol="0">
            <a:spAutoFit/>
          </a:bodyPr>
          <a:lstStyle/>
          <a:p>
            <a:r>
              <a:rPr lang="fr-FR" dirty="0" smtClean="0"/>
              <a:t>b</a:t>
            </a:r>
            <a:endParaRPr lang="fr-FR" dirty="0"/>
          </a:p>
        </p:txBody>
      </p:sp>
      <p:sp>
        <p:nvSpPr>
          <p:cNvPr id="15" name="ZoneTexte 14"/>
          <p:cNvSpPr txBox="1"/>
          <p:nvPr/>
        </p:nvSpPr>
        <p:spPr>
          <a:xfrm>
            <a:off x="1907704" y="5085184"/>
            <a:ext cx="314510" cy="369332"/>
          </a:xfrm>
          <a:prstGeom prst="rect">
            <a:avLst/>
          </a:prstGeom>
          <a:noFill/>
        </p:spPr>
        <p:txBody>
          <a:bodyPr wrap="none" rtlCol="0">
            <a:spAutoFit/>
          </a:bodyPr>
          <a:lstStyle/>
          <a:p>
            <a:r>
              <a:rPr lang="fr-FR" dirty="0"/>
              <a:t>b</a:t>
            </a:r>
          </a:p>
        </p:txBody>
      </p:sp>
      <p:sp>
        <p:nvSpPr>
          <p:cNvPr id="16" name="ZoneTexte 15"/>
          <p:cNvSpPr txBox="1"/>
          <p:nvPr/>
        </p:nvSpPr>
        <p:spPr>
          <a:xfrm>
            <a:off x="2363760" y="5085184"/>
            <a:ext cx="288862" cy="369332"/>
          </a:xfrm>
          <a:prstGeom prst="rect">
            <a:avLst/>
          </a:prstGeom>
          <a:noFill/>
        </p:spPr>
        <p:txBody>
          <a:bodyPr wrap="none" rtlCol="0">
            <a:spAutoFit/>
          </a:bodyPr>
          <a:lstStyle/>
          <a:p>
            <a:r>
              <a:rPr lang="fr-FR" dirty="0" smtClean="0"/>
              <a:t>c</a:t>
            </a:r>
            <a:endParaRPr lang="fr-FR" dirty="0"/>
          </a:p>
        </p:txBody>
      </p:sp>
      <p:sp>
        <p:nvSpPr>
          <p:cNvPr id="19" name="ZoneTexte 18"/>
          <p:cNvSpPr txBox="1"/>
          <p:nvPr/>
        </p:nvSpPr>
        <p:spPr>
          <a:xfrm>
            <a:off x="611560" y="5725611"/>
            <a:ext cx="301686" cy="369332"/>
          </a:xfrm>
          <a:prstGeom prst="rect">
            <a:avLst/>
          </a:prstGeom>
          <a:noFill/>
        </p:spPr>
        <p:txBody>
          <a:bodyPr wrap="none" rtlCol="0">
            <a:spAutoFit/>
          </a:bodyPr>
          <a:lstStyle/>
          <a:p>
            <a:r>
              <a:rPr lang="fr-FR" dirty="0" smtClean="0"/>
              <a:t>a</a:t>
            </a:r>
            <a:endParaRPr lang="fr-FR" dirty="0"/>
          </a:p>
        </p:txBody>
      </p:sp>
      <p:sp>
        <p:nvSpPr>
          <p:cNvPr id="20" name="ZoneTexte 19"/>
          <p:cNvSpPr txBox="1"/>
          <p:nvPr/>
        </p:nvSpPr>
        <p:spPr>
          <a:xfrm>
            <a:off x="1051992" y="5725611"/>
            <a:ext cx="301686" cy="369332"/>
          </a:xfrm>
          <a:prstGeom prst="rect">
            <a:avLst/>
          </a:prstGeom>
          <a:noFill/>
        </p:spPr>
        <p:txBody>
          <a:bodyPr wrap="none" rtlCol="0">
            <a:spAutoFit/>
          </a:bodyPr>
          <a:lstStyle/>
          <a:p>
            <a:r>
              <a:rPr lang="fr-FR" dirty="0" smtClean="0"/>
              <a:t>a</a:t>
            </a:r>
            <a:endParaRPr lang="fr-FR" dirty="0"/>
          </a:p>
        </p:txBody>
      </p:sp>
      <p:sp>
        <p:nvSpPr>
          <p:cNvPr id="21" name="ZoneTexte 20"/>
          <p:cNvSpPr txBox="1"/>
          <p:nvPr/>
        </p:nvSpPr>
        <p:spPr>
          <a:xfrm>
            <a:off x="1467272" y="5725611"/>
            <a:ext cx="314510" cy="369332"/>
          </a:xfrm>
          <a:prstGeom prst="rect">
            <a:avLst/>
          </a:prstGeom>
          <a:noFill/>
        </p:spPr>
        <p:txBody>
          <a:bodyPr wrap="none" rtlCol="0">
            <a:spAutoFit/>
          </a:bodyPr>
          <a:lstStyle/>
          <a:p>
            <a:r>
              <a:rPr lang="fr-FR" dirty="0" smtClean="0"/>
              <a:t>b</a:t>
            </a:r>
            <a:endParaRPr lang="fr-FR" dirty="0"/>
          </a:p>
        </p:txBody>
      </p:sp>
      <p:sp>
        <p:nvSpPr>
          <p:cNvPr id="22" name="ZoneTexte 21"/>
          <p:cNvSpPr txBox="1"/>
          <p:nvPr/>
        </p:nvSpPr>
        <p:spPr>
          <a:xfrm>
            <a:off x="1907704" y="5725611"/>
            <a:ext cx="314510" cy="369332"/>
          </a:xfrm>
          <a:prstGeom prst="rect">
            <a:avLst/>
          </a:prstGeom>
          <a:noFill/>
        </p:spPr>
        <p:txBody>
          <a:bodyPr wrap="none" rtlCol="0">
            <a:spAutoFit/>
          </a:bodyPr>
          <a:lstStyle/>
          <a:p>
            <a:r>
              <a:rPr lang="fr-FR" dirty="0"/>
              <a:t>b</a:t>
            </a:r>
          </a:p>
        </p:txBody>
      </p:sp>
      <p:sp>
        <p:nvSpPr>
          <p:cNvPr id="23" name="ZoneTexte 22"/>
          <p:cNvSpPr txBox="1"/>
          <p:nvPr/>
        </p:nvSpPr>
        <p:spPr>
          <a:xfrm>
            <a:off x="2363760" y="5725611"/>
            <a:ext cx="288862" cy="369332"/>
          </a:xfrm>
          <a:prstGeom prst="rect">
            <a:avLst/>
          </a:prstGeom>
          <a:noFill/>
        </p:spPr>
        <p:txBody>
          <a:bodyPr wrap="none" rtlCol="0">
            <a:spAutoFit/>
          </a:bodyPr>
          <a:lstStyle/>
          <a:p>
            <a:r>
              <a:rPr lang="fr-FR" dirty="0" smtClean="0"/>
              <a:t>c</a:t>
            </a:r>
            <a:endParaRPr lang="fr-FR" dirty="0"/>
          </a:p>
        </p:txBody>
      </p:sp>
      <p:sp>
        <p:nvSpPr>
          <p:cNvPr id="26" name="ZoneTexte 25"/>
          <p:cNvSpPr txBox="1"/>
          <p:nvPr/>
        </p:nvSpPr>
        <p:spPr>
          <a:xfrm>
            <a:off x="1360090" y="5725611"/>
            <a:ext cx="301686" cy="369332"/>
          </a:xfrm>
          <a:prstGeom prst="rect">
            <a:avLst/>
          </a:prstGeom>
          <a:noFill/>
        </p:spPr>
        <p:txBody>
          <a:bodyPr wrap="none" rtlCol="0">
            <a:spAutoFit/>
          </a:bodyPr>
          <a:lstStyle/>
          <a:p>
            <a:r>
              <a:rPr lang="fr-FR" dirty="0" smtClean="0"/>
              <a:t>a</a:t>
            </a:r>
            <a:endParaRPr lang="fr-FR" dirty="0"/>
          </a:p>
        </p:txBody>
      </p:sp>
      <p:sp>
        <p:nvSpPr>
          <p:cNvPr id="27" name="ZoneTexte 26"/>
          <p:cNvSpPr txBox="1"/>
          <p:nvPr/>
        </p:nvSpPr>
        <p:spPr>
          <a:xfrm>
            <a:off x="1641778" y="5725611"/>
            <a:ext cx="301686" cy="369332"/>
          </a:xfrm>
          <a:prstGeom prst="rect">
            <a:avLst/>
          </a:prstGeom>
          <a:noFill/>
        </p:spPr>
        <p:txBody>
          <a:bodyPr wrap="none" rtlCol="0">
            <a:spAutoFit/>
          </a:bodyPr>
          <a:lstStyle/>
          <a:p>
            <a:r>
              <a:rPr lang="fr-FR" dirty="0" smtClean="0"/>
              <a:t>a</a:t>
            </a:r>
            <a:endParaRPr lang="fr-FR" dirty="0"/>
          </a:p>
        </p:txBody>
      </p:sp>
      <p:sp>
        <p:nvSpPr>
          <p:cNvPr id="9" name="ZoneTexte 8"/>
          <p:cNvSpPr txBox="1"/>
          <p:nvPr/>
        </p:nvSpPr>
        <p:spPr>
          <a:xfrm>
            <a:off x="5436096" y="1658513"/>
            <a:ext cx="3518912" cy="1200329"/>
          </a:xfrm>
          <a:prstGeom prst="rect">
            <a:avLst/>
          </a:prstGeom>
          <a:noFill/>
        </p:spPr>
        <p:txBody>
          <a:bodyPr wrap="none" rtlCol="0">
            <a:spAutoFit/>
          </a:bodyPr>
          <a:lstStyle/>
          <a:p>
            <a:r>
              <a:rPr lang="en-US" dirty="0" smtClean="0"/>
              <a:t>VAS: </a:t>
            </a:r>
          </a:p>
          <a:p>
            <a:r>
              <a:rPr lang="en-US" dirty="0"/>
              <a:t> </a:t>
            </a:r>
            <a:r>
              <a:rPr lang="en-US" dirty="0" smtClean="0"/>
              <a:t>(1,0,0,</a:t>
            </a:r>
            <a:r>
              <a:rPr lang="en-US" dirty="0" smtClean="0">
                <a:solidFill>
                  <a:srgbClr val="00B0F0"/>
                </a:solidFill>
              </a:rPr>
              <a:t>-1</a:t>
            </a:r>
            <a:r>
              <a:rPr lang="en-US" dirty="0" smtClean="0"/>
              <a:t>,</a:t>
            </a:r>
            <a:r>
              <a:rPr lang="en-US" dirty="0" smtClean="0">
                <a:solidFill>
                  <a:srgbClr val="FF0000"/>
                </a:solidFill>
              </a:rPr>
              <a:t>-1, 0,0</a:t>
            </a:r>
            <a:r>
              <a:rPr lang="en-US" dirty="0" smtClean="0"/>
              <a:t>)  (-1,0,0,</a:t>
            </a:r>
            <a:r>
              <a:rPr lang="en-US" dirty="0" smtClean="0">
                <a:solidFill>
                  <a:srgbClr val="00B0F0"/>
                </a:solidFill>
              </a:rPr>
              <a:t>1</a:t>
            </a:r>
            <a:r>
              <a:rPr lang="en-US" dirty="0" smtClean="0"/>
              <a:t>,</a:t>
            </a:r>
            <a:r>
              <a:rPr lang="en-US" dirty="0" smtClean="0">
                <a:solidFill>
                  <a:srgbClr val="FF0000"/>
                </a:solidFill>
              </a:rPr>
              <a:t>0,1,1</a:t>
            </a:r>
            <a:r>
              <a:rPr lang="en-US" dirty="0" smtClean="0"/>
              <a:t>)</a:t>
            </a:r>
          </a:p>
          <a:p>
            <a:r>
              <a:rPr lang="en-US" dirty="0" smtClean="0"/>
              <a:t> (0,1,0,</a:t>
            </a:r>
            <a:r>
              <a:rPr lang="en-US" dirty="0" smtClean="0">
                <a:solidFill>
                  <a:srgbClr val="00B0F0"/>
                </a:solidFill>
              </a:rPr>
              <a:t>-1</a:t>
            </a:r>
            <a:r>
              <a:rPr lang="en-US" dirty="0" smtClean="0"/>
              <a:t>,</a:t>
            </a:r>
            <a:r>
              <a:rPr lang="en-US" dirty="0" smtClean="0">
                <a:solidFill>
                  <a:srgbClr val="FF0000"/>
                </a:solidFill>
              </a:rPr>
              <a:t>-2,-1,0</a:t>
            </a:r>
            <a:r>
              <a:rPr lang="en-US" dirty="0" smtClean="0"/>
              <a:t>) (0,-1,0,</a:t>
            </a:r>
            <a:r>
              <a:rPr lang="en-US" dirty="0" smtClean="0">
                <a:solidFill>
                  <a:srgbClr val="00B0F0"/>
                </a:solidFill>
              </a:rPr>
              <a:t>1</a:t>
            </a:r>
            <a:r>
              <a:rPr lang="en-US" dirty="0" smtClean="0"/>
              <a:t>, </a:t>
            </a:r>
            <a:r>
              <a:rPr lang="en-US" dirty="0" smtClean="0">
                <a:solidFill>
                  <a:srgbClr val="FF0000"/>
                </a:solidFill>
              </a:rPr>
              <a:t>1,1,0</a:t>
            </a:r>
            <a:r>
              <a:rPr lang="en-US" dirty="0" smtClean="0"/>
              <a:t>)</a:t>
            </a:r>
          </a:p>
          <a:p>
            <a:r>
              <a:rPr lang="en-US" dirty="0" smtClean="0"/>
              <a:t>(0,0,1,</a:t>
            </a:r>
            <a:r>
              <a:rPr lang="en-US" dirty="0" smtClean="0">
                <a:solidFill>
                  <a:srgbClr val="00B0F0"/>
                </a:solidFill>
              </a:rPr>
              <a:t>-1</a:t>
            </a:r>
            <a:r>
              <a:rPr lang="en-US" dirty="0" smtClean="0"/>
              <a:t>,  </a:t>
            </a:r>
            <a:r>
              <a:rPr lang="en-US" dirty="0" smtClean="0">
                <a:solidFill>
                  <a:srgbClr val="FF0000"/>
                </a:solidFill>
              </a:rPr>
              <a:t>0,-1,0</a:t>
            </a:r>
            <a:r>
              <a:rPr lang="en-US" dirty="0" smtClean="0"/>
              <a:t>) (0,0,-1,</a:t>
            </a:r>
            <a:r>
              <a:rPr lang="en-US" dirty="0" smtClean="0">
                <a:solidFill>
                  <a:srgbClr val="00B0F0"/>
                </a:solidFill>
              </a:rPr>
              <a:t>1</a:t>
            </a:r>
            <a:r>
              <a:rPr lang="en-US" dirty="0" smtClean="0"/>
              <a:t>, </a:t>
            </a:r>
            <a:r>
              <a:rPr lang="en-US" dirty="0" smtClean="0">
                <a:solidFill>
                  <a:srgbClr val="FF0000"/>
                </a:solidFill>
              </a:rPr>
              <a:t>2,0,0</a:t>
            </a:r>
            <a:r>
              <a:rPr lang="en-US" dirty="0" smtClean="0"/>
              <a:t>)</a:t>
            </a:r>
            <a:endParaRPr lang="en-US" dirty="0"/>
          </a:p>
        </p:txBody>
      </p:sp>
      <p:sp>
        <p:nvSpPr>
          <p:cNvPr id="17" name="ZoneTexte 16"/>
          <p:cNvSpPr txBox="1"/>
          <p:nvPr/>
        </p:nvSpPr>
        <p:spPr>
          <a:xfrm>
            <a:off x="5436096" y="3460358"/>
            <a:ext cx="754710" cy="369332"/>
          </a:xfrm>
          <a:prstGeom prst="rect">
            <a:avLst/>
          </a:prstGeom>
          <a:noFill/>
        </p:spPr>
        <p:txBody>
          <a:bodyPr wrap="square" rtlCol="0">
            <a:spAutoFit/>
          </a:bodyPr>
          <a:lstStyle/>
          <a:p>
            <a:r>
              <a:rPr lang="en-US" dirty="0" smtClean="0"/>
              <a:t>PN:</a:t>
            </a:r>
            <a:endParaRPr lang="en-US" dirty="0"/>
          </a:p>
        </p:txBody>
      </p:sp>
      <p:grpSp>
        <p:nvGrpSpPr>
          <p:cNvPr id="62" name="Groupe 61"/>
          <p:cNvGrpSpPr/>
          <p:nvPr/>
        </p:nvGrpSpPr>
        <p:grpSpPr>
          <a:xfrm>
            <a:off x="5092897" y="3858504"/>
            <a:ext cx="2407813" cy="1505117"/>
            <a:chOff x="5724128" y="4365104"/>
            <a:chExt cx="2416004" cy="1575103"/>
          </a:xfrm>
        </p:grpSpPr>
        <p:sp>
          <p:nvSpPr>
            <p:cNvPr id="18" name="Ellipse 17"/>
            <p:cNvSpPr/>
            <p:nvPr/>
          </p:nvSpPr>
          <p:spPr>
            <a:xfrm>
              <a:off x="5724128" y="4365104"/>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Ellipse 28"/>
            <p:cNvSpPr/>
            <p:nvPr/>
          </p:nvSpPr>
          <p:spPr>
            <a:xfrm>
              <a:off x="7622836" y="5345895"/>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ZoneTexte 23"/>
            <p:cNvSpPr txBox="1"/>
            <p:nvPr/>
          </p:nvSpPr>
          <p:spPr>
            <a:xfrm>
              <a:off x="5933325" y="4589342"/>
              <a:ext cx="301686" cy="369332"/>
            </a:xfrm>
            <a:prstGeom prst="rect">
              <a:avLst/>
            </a:prstGeom>
            <a:noFill/>
          </p:spPr>
          <p:txBody>
            <a:bodyPr wrap="none" rtlCol="0">
              <a:spAutoFit/>
            </a:bodyPr>
            <a:lstStyle/>
            <a:p>
              <a:r>
                <a:rPr lang="en-US" dirty="0" smtClean="0"/>
                <a:t>a</a:t>
              </a:r>
              <a:endParaRPr lang="en-US" dirty="0"/>
            </a:p>
          </p:txBody>
        </p:sp>
        <p:grpSp>
          <p:nvGrpSpPr>
            <p:cNvPr id="52" name="Groupe 51"/>
            <p:cNvGrpSpPr/>
            <p:nvPr/>
          </p:nvGrpSpPr>
          <p:grpSpPr>
            <a:xfrm>
              <a:off x="7622837" y="4551020"/>
              <a:ext cx="517295" cy="660650"/>
              <a:chOff x="7283484" y="4259538"/>
              <a:chExt cx="517295" cy="660650"/>
            </a:xfrm>
          </p:grpSpPr>
          <p:sp>
            <p:nvSpPr>
              <p:cNvPr id="28" name="Ellipse 27"/>
              <p:cNvSpPr/>
              <p:nvPr/>
            </p:nvSpPr>
            <p:spPr>
              <a:xfrm>
                <a:off x="7283484" y="4259538"/>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ZoneTexte 29"/>
              <p:cNvSpPr txBox="1"/>
              <p:nvPr/>
            </p:nvSpPr>
            <p:spPr>
              <a:xfrm>
                <a:off x="7486269" y="4550856"/>
                <a:ext cx="314510" cy="369332"/>
              </a:xfrm>
              <a:prstGeom prst="rect">
                <a:avLst/>
              </a:prstGeom>
              <a:noFill/>
            </p:spPr>
            <p:txBody>
              <a:bodyPr wrap="none" rtlCol="0">
                <a:spAutoFit/>
              </a:bodyPr>
              <a:lstStyle/>
              <a:p>
                <a:r>
                  <a:rPr lang="en-US" dirty="0" smtClean="0"/>
                  <a:t>b</a:t>
                </a:r>
                <a:endParaRPr lang="en-US" dirty="0"/>
              </a:p>
            </p:txBody>
          </p:sp>
        </p:grpSp>
        <p:sp>
          <p:nvSpPr>
            <p:cNvPr id="31" name="ZoneTexte 30"/>
            <p:cNvSpPr txBox="1"/>
            <p:nvPr/>
          </p:nvSpPr>
          <p:spPr>
            <a:xfrm>
              <a:off x="7830663" y="5570875"/>
              <a:ext cx="288862" cy="369332"/>
            </a:xfrm>
            <a:prstGeom prst="rect">
              <a:avLst/>
            </a:prstGeom>
            <a:noFill/>
          </p:spPr>
          <p:txBody>
            <a:bodyPr wrap="square" rtlCol="0">
              <a:spAutoFit/>
            </a:bodyPr>
            <a:lstStyle/>
            <a:p>
              <a:r>
                <a:rPr lang="en-US" dirty="0" smtClean="0"/>
                <a:t>c</a:t>
              </a:r>
              <a:endParaRPr lang="en-US" dirty="0"/>
            </a:p>
          </p:txBody>
        </p:sp>
        <p:sp>
          <p:nvSpPr>
            <p:cNvPr id="25" name="Rectangle 24"/>
            <p:cNvSpPr/>
            <p:nvPr/>
          </p:nvSpPr>
          <p:spPr>
            <a:xfrm>
              <a:off x="6660232" y="4910526"/>
              <a:ext cx="72008" cy="3593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Connecteur droit avec flèche 32"/>
            <p:cNvCxnSpPr>
              <a:stCxn id="18" idx="6"/>
              <a:endCxn id="25" idx="1"/>
            </p:cNvCxnSpPr>
            <p:nvPr/>
          </p:nvCxnSpPr>
          <p:spPr>
            <a:xfrm>
              <a:off x="6084168" y="4545124"/>
              <a:ext cx="576064" cy="545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eur droit avec flèche 58"/>
            <p:cNvCxnSpPr>
              <a:stCxn id="25" idx="3"/>
              <a:endCxn id="28" idx="2"/>
            </p:cNvCxnSpPr>
            <p:nvPr/>
          </p:nvCxnSpPr>
          <p:spPr>
            <a:xfrm flipV="1">
              <a:off x="6732240" y="4731040"/>
              <a:ext cx="890597" cy="359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Connecteur droit avec flèche 60"/>
            <p:cNvCxnSpPr>
              <a:stCxn id="25" idx="3"/>
              <a:endCxn id="29" idx="2"/>
            </p:cNvCxnSpPr>
            <p:nvPr/>
          </p:nvCxnSpPr>
          <p:spPr>
            <a:xfrm>
              <a:off x="6732240" y="5090187"/>
              <a:ext cx="890596" cy="435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3" name="ZoneTexte 62"/>
          <p:cNvSpPr txBox="1"/>
          <p:nvPr/>
        </p:nvSpPr>
        <p:spPr>
          <a:xfrm>
            <a:off x="7980609" y="3275692"/>
            <a:ext cx="968947" cy="1107996"/>
          </a:xfrm>
          <a:prstGeom prst="rect">
            <a:avLst/>
          </a:prstGeom>
          <a:noFill/>
        </p:spPr>
        <p:txBody>
          <a:bodyPr wrap="square" rtlCol="0">
            <a:spAutoFit/>
          </a:bodyPr>
          <a:lstStyle/>
          <a:p>
            <a:r>
              <a:rPr lang="en-US" dirty="0" smtClean="0"/>
              <a:t>RM:</a:t>
            </a:r>
          </a:p>
          <a:p>
            <a:r>
              <a:rPr lang="en-US" sz="1200" dirty="0" smtClean="0"/>
              <a:t>JZ A, :ZA</a:t>
            </a:r>
          </a:p>
          <a:p>
            <a:r>
              <a:rPr lang="en-US" sz="1200" dirty="0" smtClean="0"/>
              <a:t>DEC A</a:t>
            </a:r>
          </a:p>
          <a:p>
            <a:r>
              <a:rPr lang="en-US" sz="1200" dirty="0" smtClean="0"/>
              <a:t>INC B</a:t>
            </a:r>
          </a:p>
          <a:p>
            <a:r>
              <a:rPr lang="en-US" sz="1200" dirty="0" smtClean="0"/>
              <a:t>INC C</a:t>
            </a:r>
            <a:endParaRPr lang="en-US" sz="1200" dirty="0"/>
          </a:p>
        </p:txBody>
      </p:sp>
      <p:grpSp>
        <p:nvGrpSpPr>
          <p:cNvPr id="65" name="Groupe 64"/>
          <p:cNvGrpSpPr/>
          <p:nvPr/>
        </p:nvGrpSpPr>
        <p:grpSpPr>
          <a:xfrm>
            <a:off x="5266748" y="5347357"/>
            <a:ext cx="2077240" cy="880413"/>
            <a:chOff x="5266748" y="5347357"/>
            <a:chExt cx="2077240" cy="880413"/>
          </a:xfrm>
        </p:grpSpPr>
        <p:grpSp>
          <p:nvGrpSpPr>
            <p:cNvPr id="58" name="Groupe 57"/>
            <p:cNvGrpSpPr/>
            <p:nvPr/>
          </p:nvGrpSpPr>
          <p:grpSpPr>
            <a:xfrm>
              <a:off x="5266748" y="5347357"/>
              <a:ext cx="2077240" cy="880413"/>
              <a:chOff x="3457706" y="4457895"/>
              <a:chExt cx="2416004" cy="1118366"/>
            </a:xfrm>
          </p:grpSpPr>
          <p:grpSp>
            <p:nvGrpSpPr>
              <p:cNvPr id="38" name="Groupe 37"/>
              <p:cNvGrpSpPr/>
              <p:nvPr/>
            </p:nvGrpSpPr>
            <p:grpSpPr>
              <a:xfrm>
                <a:off x="3457706" y="4457895"/>
                <a:ext cx="2416004" cy="1118366"/>
                <a:chOff x="5724128" y="4365104"/>
                <a:chExt cx="2416004" cy="1118366"/>
              </a:xfrm>
            </p:grpSpPr>
            <p:sp>
              <p:nvSpPr>
                <p:cNvPr id="39" name="Ellipse 38"/>
                <p:cNvSpPr/>
                <p:nvPr/>
              </p:nvSpPr>
              <p:spPr>
                <a:xfrm>
                  <a:off x="5724128" y="4365104"/>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ZoneTexte 40"/>
                <p:cNvSpPr txBox="1"/>
                <p:nvPr/>
              </p:nvSpPr>
              <p:spPr>
                <a:xfrm>
                  <a:off x="5933325" y="4589342"/>
                  <a:ext cx="301686" cy="369332"/>
                </a:xfrm>
                <a:prstGeom prst="rect">
                  <a:avLst/>
                </a:prstGeom>
                <a:noFill/>
              </p:spPr>
              <p:txBody>
                <a:bodyPr wrap="none" rtlCol="0">
                  <a:spAutoFit/>
                </a:bodyPr>
                <a:lstStyle/>
                <a:p>
                  <a:r>
                    <a:rPr lang="en-US" dirty="0" smtClean="0"/>
                    <a:t>a</a:t>
                  </a:r>
                  <a:endParaRPr lang="en-US" dirty="0"/>
                </a:p>
              </p:txBody>
            </p:sp>
            <p:grpSp>
              <p:nvGrpSpPr>
                <p:cNvPr id="42" name="Groupe 41"/>
                <p:cNvGrpSpPr/>
                <p:nvPr/>
              </p:nvGrpSpPr>
              <p:grpSpPr>
                <a:xfrm>
                  <a:off x="7622837" y="4841968"/>
                  <a:ext cx="517295" cy="641502"/>
                  <a:chOff x="7283484" y="4550486"/>
                  <a:chExt cx="517295" cy="641502"/>
                </a:xfrm>
              </p:grpSpPr>
              <p:sp>
                <p:nvSpPr>
                  <p:cNvPr id="48" name="Ellipse 47"/>
                  <p:cNvSpPr/>
                  <p:nvPr/>
                </p:nvSpPr>
                <p:spPr>
                  <a:xfrm>
                    <a:off x="7283484" y="4550486"/>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ZoneTexte 48"/>
                  <p:cNvSpPr txBox="1"/>
                  <p:nvPr/>
                </p:nvSpPr>
                <p:spPr>
                  <a:xfrm>
                    <a:off x="7486269" y="4822656"/>
                    <a:ext cx="314510" cy="369332"/>
                  </a:xfrm>
                  <a:prstGeom prst="rect">
                    <a:avLst/>
                  </a:prstGeom>
                  <a:noFill/>
                </p:spPr>
                <p:txBody>
                  <a:bodyPr wrap="none" rtlCol="0">
                    <a:spAutoFit/>
                  </a:bodyPr>
                  <a:lstStyle/>
                  <a:p>
                    <a:r>
                      <a:rPr lang="en-US" dirty="0" smtClean="0"/>
                      <a:t>b</a:t>
                    </a:r>
                    <a:endParaRPr lang="en-US" dirty="0"/>
                  </a:p>
                </p:txBody>
              </p:sp>
            </p:grpSp>
            <p:sp>
              <p:nvSpPr>
                <p:cNvPr id="44" name="Rectangle 43"/>
                <p:cNvSpPr/>
                <p:nvPr/>
              </p:nvSpPr>
              <p:spPr>
                <a:xfrm>
                  <a:off x="6660232" y="4910526"/>
                  <a:ext cx="72008" cy="3593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Connecteur droit avec flèche 44"/>
                <p:cNvCxnSpPr>
                  <a:stCxn id="39" idx="6"/>
                  <a:endCxn id="44" idx="1"/>
                </p:cNvCxnSpPr>
                <p:nvPr/>
              </p:nvCxnSpPr>
              <p:spPr>
                <a:xfrm>
                  <a:off x="6084168" y="4545124"/>
                  <a:ext cx="576064" cy="545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eur droit avec flèche 45"/>
                <p:cNvCxnSpPr>
                  <a:stCxn id="44" idx="3"/>
                  <a:endCxn id="48" idx="2"/>
                </p:cNvCxnSpPr>
                <p:nvPr/>
              </p:nvCxnSpPr>
              <p:spPr>
                <a:xfrm flipV="1">
                  <a:off x="6732240" y="5021988"/>
                  <a:ext cx="890597" cy="6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2" name="ZoneTexte 31"/>
              <p:cNvSpPr txBox="1"/>
              <p:nvPr/>
            </p:nvSpPr>
            <p:spPr>
              <a:xfrm>
                <a:off x="3889641" y="4822656"/>
                <a:ext cx="285656" cy="307777"/>
              </a:xfrm>
              <a:prstGeom prst="rect">
                <a:avLst/>
              </a:prstGeom>
              <a:noFill/>
            </p:spPr>
            <p:txBody>
              <a:bodyPr wrap="none" rtlCol="0">
                <a:spAutoFit/>
              </a:bodyPr>
              <a:lstStyle/>
              <a:p>
                <a:r>
                  <a:rPr lang="en-US" sz="1400" dirty="0" smtClean="0"/>
                  <a:t>2</a:t>
                </a:r>
                <a:endParaRPr lang="en-US" dirty="0"/>
              </a:p>
            </p:txBody>
          </p:sp>
        </p:grpSp>
        <p:cxnSp>
          <p:nvCxnSpPr>
            <p:cNvPr id="36" name="Connecteur en arc 35"/>
            <p:cNvCxnSpPr>
              <a:stCxn id="44" idx="3"/>
              <a:endCxn id="39" idx="7"/>
            </p:cNvCxnSpPr>
            <p:nvPr/>
          </p:nvCxnSpPr>
          <p:spPr>
            <a:xfrm flipH="1" flipV="1">
              <a:off x="5530971" y="5388865"/>
              <a:ext cx="602535" cy="529301"/>
            </a:xfrm>
            <a:prstGeom prst="curvedConnector4">
              <a:avLst>
                <a:gd name="adj1" fmla="val -37940"/>
                <a:gd name="adj2" fmla="val 15103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eur en arc 52"/>
            <p:cNvCxnSpPr>
              <a:stCxn id="48" idx="4"/>
              <a:endCxn id="44" idx="1"/>
            </p:cNvCxnSpPr>
            <p:nvPr/>
          </p:nvCxnSpPr>
          <p:spPr>
            <a:xfrm rot="5400000" flipH="1">
              <a:off x="6518786" y="5470975"/>
              <a:ext cx="88028" cy="982410"/>
            </a:xfrm>
            <a:prstGeom prst="curvedConnector4">
              <a:avLst>
                <a:gd name="adj1" fmla="val -320361"/>
                <a:gd name="adj2" fmla="val 123269"/>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65674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par>
                          <p:cTn id="9" fill="hold">
                            <p:stCondLst>
                              <p:cond delay="500"/>
                            </p:stCondLst>
                            <p:childTnLst>
                              <p:par>
                                <p:cTn id="10" presetID="38" presetClass="entr" presetSubtype="0" accel="50000" fill="hold" grpId="0" nodeType="afterEffect">
                                  <p:stCondLst>
                                    <p:cond delay="0"/>
                                  </p:stCondLst>
                                  <p:iterate type="lt">
                                    <p:tmPct val="50000"/>
                                  </p:iterate>
                                  <p:childTnLst>
                                    <p:set>
                                      <p:cBhvr>
                                        <p:cTn id="11" dur="1" fill="hold">
                                          <p:stCondLst>
                                            <p:cond delay="0"/>
                                          </p:stCondLst>
                                        </p:cTn>
                                        <p:tgtEl>
                                          <p:spTgt spid="10"/>
                                        </p:tgtEl>
                                        <p:attrNameLst>
                                          <p:attrName>style.visibility</p:attrName>
                                        </p:attrNameLst>
                                      </p:cBhvr>
                                      <p:to>
                                        <p:strVal val="visible"/>
                                      </p:to>
                                    </p:set>
                                    <p:set>
                                      <p:cBhvr>
                                        <p:cTn id="12" dur="455" fill="hold">
                                          <p:stCondLst>
                                            <p:cond delay="0"/>
                                          </p:stCondLst>
                                        </p:cTn>
                                        <p:tgtEl>
                                          <p:spTgt spid="10"/>
                                        </p:tgtEl>
                                        <p:attrNameLst>
                                          <p:attrName>style.rotation</p:attrName>
                                        </p:attrNameLst>
                                      </p:cBhvr>
                                      <p:to>
                                        <p:strVal val="-45.0"/>
                                      </p:to>
                                    </p:set>
                                    <p:anim calcmode="lin" valueType="num">
                                      <p:cBhvr>
                                        <p:cTn id="13" dur="455" fill="hold">
                                          <p:stCondLst>
                                            <p:cond delay="455"/>
                                          </p:stCondLst>
                                        </p:cTn>
                                        <p:tgtEl>
                                          <p:spTgt spid="10"/>
                                        </p:tgtEl>
                                        <p:attrNameLst>
                                          <p:attrName>style.rotation</p:attrName>
                                        </p:attrNameLst>
                                      </p:cBhvr>
                                      <p:tavLst>
                                        <p:tav tm="0">
                                          <p:val>
                                            <p:fltVal val="-45"/>
                                          </p:val>
                                        </p:tav>
                                        <p:tav tm="69900">
                                          <p:val>
                                            <p:fltVal val="45"/>
                                          </p:val>
                                        </p:tav>
                                        <p:tav tm="100000">
                                          <p:val>
                                            <p:fltVal val="0"/>
                                          </p:val>
                                        </p:tav>
                                      </p:tavLst>
                                    </p:anim>
                                    <p:anim calcmode="lin" valueType="num">
                                      <p:cBhvr>
                                        <p:cTn id="14" dur="455" fill="hold">
                                          <p:stCondLst>
                                            <p:cond delay="0"/>
                                          </p:stCondLst>
                                        </p:cTn>
                                        <p:tgtEl>
                                          <p:spTgt spid="10"/>
                                        </p:tgtEl>
                                        <p:attrNameLst>
                                          <p:attrName>ppt_y</p:attrName>
                                        </p:attrNameLst>
                                      </p:cBhvr>
                                      <p:tavLst>
                                        <p:tav tm="0">
                                          <p:val>
                                            <p:strVal val="#ppt_y-1"/>
                                          </p:val>
                                        </p:tav>
                                        <p:tav tm="100000">
                                          <p:val>
                                            <p:strVal val="#ppt_y-(0.354*#ppt_w-0.172*#ppt_h)"/>
                                          </p:val>
                                        </p:tav>
                                      </p:tavLst>
                                    </p:anim>
                                    <p:anim calcmode="lin" valueType="num">
                                      <p:cBhvr>
                                        <p:cTn id="15" dur="156" decel="50000" autoRev="1" fill="hold">
                                          <p:stCondLst>
                                            <p:cond delay="455"/>
                                          </p:stCondLst>
                                        </p:cTn>
                                        <p:tgtEl>
                                          <p:spTgt spid="10"/>
                                        </p:tgtEl>
                                        <p:attrNameLst>
                                          <p:attrName>ppt_y</p:attrName>
                                        </p:attrNameLst>
                                      </p:cBhvr>
                                      <p:tavLst>
                                        <p:tav tm="0">
                                          <p:val>
                                            <p:strVal val="#ppt_y-(0.354*#ppt_w-0.172*#ppt_h)"/>
                                          </p:val>
                                        </p:tav>
                                        <p:tav tm="100000">
                                          <p:val>
                                            <p:strVal val="#ppt_y-(0.354*#ppt_w-0.172*#ppt_h)-#ppt_h/2"/>
                                          </p:val>
                                        </p:tav>
                                      </p:tavLst>
                                    </p:anim>
                                    <p:anim calcmode="lin" valueType="num">
                                      <p:cBhvr>
                                        <p:cTn id="16" dur="136" fill="hold">
                                          <p:stCondLst>
                                            <p:cond delay="864"/>
                                          </p:stCondLst>
                                        </p:cTn>
                                        <p:tgtEl>
                                          <p:spTgt spid="10"/>
                                        </p:tgtEl>
                                        <p:attrNameLst>
                                          <p:attrName>ppt_y</p:attrName>
                                        </p:attrNameLst>
                                      </p:cBhvr>
                                      <p:tavLst>
                                        <p:tav tm="0">
                                          <p:val>
                                            <p:strVal val="#ppt_y-(0.354*#ppt_w-0.172*#ppt_h)"/>
                                          </p:val>
                                        </p:tav>
                                        <p:tav tm="100000">
                                          <p:val>
                                            <p:strVal val="#ppt_y"/>
                                          </p:val>
                                        </p:tav>
                                      </p:tavLst>
                                    </p:anim>
                                  </p:childTnLst>
                                </p:cTn>
                              </p:par>
                              <p:par>
                                <p:cTn id="17" presetID="38" presetClass="entr" presetSubtype="0" accel="50000" fill="hold" grpId="0" nodeType="withEffect">
                                  <p:stCondLst>
                                    <p:cond delay="0"/>
                                  </p:stCondLst>
                                  <p:iterate type="lt">
                                    <p:tmPct val="50000"/>
                                  </p:iterate>
                                  <p:childTnLst>
                                    <p:set>
                                      <p:cBhvr>
                                        <p:cTn id="18" dur="1" fill="hold">
                                          <p:stCondLst>
                                            <p:cond delay="0"/>
                                          </p:stCondLst>
                                        </p:cTn>
                                        <p:tgtEl>
                                          <p:spTgt spid="11"/>
                                        </p:tgtEl>
                                        <p:attrNameLst>
                                          <p:attrName>style.visibility</p:attrName>
                                        </p:attrNameLst>
                                      </p:cBhvr>
                                      <p:to>
                                        <p:strVal val="visible"/>
                                      </p:to>
                                    </p:set>
                                    <p:set>
                                      <p:cBhvr>
                                        <p:cTn id="19" dur="455" fill="hold">
                                          <p:stCondLst>
                                            <p:cond delay="0"/>
                                          </p:stCondLst>
                                        </p:cTn>
                                        <p:tgtEl>
                                          <p:spTgt spid="11"/>
                                        </p:tgtEl>
                                        <p:attrNameLst>
                                          <p:attrName>style.rotation</p:attrName>
                                        </p:attrNameLst>
                                      </p:cBhvr>
                                      <p:to>
                                        <p:strVal val="-45.0"/>
                                      </p:to>
                                    </p:set>
                                    <p:anim calcmode="lin" valueType="num">
                                      <p:cBhvr>
                                        <p:cTn id="20" dur="455" fill="hold">
                                          <p:stCondLst>
                                            <p:cond delay="455"/>
                                          </p:stCondLst>
                                        </p:cTn>
                                        <p:tgtEl>
                                          <p:spTgt spid="11"/>
                                        </p:tgtEl>
                                        <p:attrNameLst>
                                          <p:attrName>style.rotation</p:attrName>
                                        </p:attrNameLst>
                                      </p:cBhvr>
                                      <p:tavLst>
                                        <p:tav tm="0">
                                          <p:val>
                                            <p:fltVal val="-45"/>
                                          </p:val>
                                        </p:tav>
                                        <p:tav tm="69900">
                                          <p:val>
                                            <p:fltVal val="45"/>
                                          </p:val>
                                        </p:tav>
                                        <p:tav tm="100000">
                                          <p:val>
                                            <p:fltVal val="0"/>
                                          </p:val>
                                        </p:tav>
                                      </p:tavLst>
                                    </p:anim>
                                    <p:anim calcmode="lin" valueType="num">
                                      <p:cBhvr>
                                        <p:cTn id="21" dur="455" fill="hold">
                                          <p:stCondLst>
                                            <p:cond delay="0"/>
                                          </p:stCondLst>
                                        </p:cTn>
                                        <p:tgtEl>
                                          <p:spTgt spid="11"/>
                                        </p:tgtEl>
                                        <p:attrNameLst>
                                          <p:attrName>ppt_y</p:attrName>
                                        </p:attrNameLst>
                                      </p:cBhvr>
                                      <p:tavLst>
                                        <p:tav tm="0">
                                          <p:val>
                                            <p:strVal val="#ppt_y-1"/>
                                          </p:val>
                                        </p:tav>
                                        <p:tav tm="100000">
                                          <p:val>
                                            <p:strVal val="#ppt_y-(0.354*#ppt_w-0.172*#ppt_h)"/>
                                          </p:val>
                                        </p:tav>
                                      </p:tavLst>
                                    </p:anim>
                                    <p:anim calcmode="lin" valueType="num">
                                      <p:cBhvr>
                                        <p:cTn id="22" dur="156" decel="50000" autoRev="1" fill="hold">
                                          <p:stCondLst>
                                            <p:cond delay="455"/>
                                          </p:stCondLst>
                                        </p:cTn>
                                        <p:tgtEl>
                                          <p:spTgt spid="11"/>
                                        </p:tgtEl>
                                        <p:attrNameLst>
                                          <p:attrName>ppt_y</p:attrName>
                                        </p:attrNameLst>
                                      </p:cBhvr>
                                      <p:tavLst>
                                        <p:tav tm="0">
                                          <p:val>
                                            <p:strVal val="#ppt_y-(0.354*#ppt_w-0.172*#ppt_h)"/>
                                          </p:val>
                                        </p:tav>
                                        <p:tav tm="100000">
                                          <p:val>
                                            <p:strVal val="#ppt_y-(0.354*#ppt_w-0.172*#ppt_h)-#ppt_h/2"/>
                                          </p:val>
                                        </p:tav>
                                      </p:tavLst>
                                    </p:anim>
                                    <p:anim calcmode="lin" valueType="num">
                                      <p:cBhvr>
                                        <p:cTn id="23" dur="136" fill="hold">
                                          <p:stCondLst>
                                            <p:cond delay="864"/>
                                          </p:stCondLst>
                                        </p:cTn>
                                        <p:tgtEl>
                                          <p:spTgt spid="11"/>
                                        </p:tgtEl>
                                        <p:attrNameLst>
                                          <p:attrName>ppt_y</p:attrName>
                                        </p:attrNameLst>
                                      </p:cBhvr>
                                      <p:tavLst>
                                        <p:tav tm="0">
                                          <p:val>
                                            <p:strVal val="#ppt_y-(0.354*#ppt_w-0.172*#ppt_h)"/>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1"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2" nodeType="withEffect">
                                  <p:stCondLst>
                                    <p:cond delay="0"/>
                                  </p:stCondLst>
                                  <p:iterate type="lt">
                                    <p:tmPct val="0"/>
                                  </p:iterate>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2" nodeType="withEffect">
                                  <p:stCondLst>
                                    <p:cond delay="0"/>
                                  </p:stCondLst>
                                  <p:iterate type="lt">
                                    <p:tmPct val="0"/>
                                  </p:iterate>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xit" presetSubtype="4" fill="hold" grpId="0" nodeType="clickEffect">
                                  <p:stCondLst>
                                    <p:cond delay="0"/>
                                  </p:stCondLst>
                                  <p:childTnLst>
                                    <p:anim calcmode="lin" valueType="num">
                                      <p:cBhvr additive="base">
                                        <p:cTn id="44" dur="500"/>
                                        <p:tgtEl>
                                          <p:spTgt spid="12"/>
                                        </p:tgtEl>
                                        <p:attrNameLst>
                                          <p:attrName>ppt_x</p:attrName>
                                        </p:attrNameLst>
                                      </p:cBhvr>
                                      <p:tavLst>
                                        <p:tav tm="0">
                                          <p:val>
                                            <p:strVal val="ppt_x"/>
                                          </p:val>
                                        </p:tav>
                                        <p:tav tm="100000">
                                          <p:val>
                                            <p:strVal val="ppt_x"/>
                                          </p:val>
                                        </p:tav>
                                      </p:tavLst>
                                    </p:anim>
                                    <p:anim calcmode="lin" valueType="num">
                                      <p:cBhvr additive="base">
                                        <p:cTn id="45" dur="500"/>
                                        <p:tgtEl>
                                          <p:spTgt spid="12"/>
                                        </p:tgtEl>
                                        <p:attrNameLst>
                                          <p:attrName>ppt_y</p:attrName>
                                        </p:attrNameLst>
                                      </p:cBhvr>
                                      <p:tavLst>
                                        <p:tav tm="0">
                                          <p:val>
                                            <p:strVal val="ppt_y"/>
                                          </p:val>
                                        </p:tav>
                                        <p:tav tm="100000">
                                          <p:val>
                                            <p:strVal val="1+ppt_h/2"/>
                                          </p:val>
                                        </p:tav>
                                      </p:tavLst>
                                    </p:anim>
                                    <p:set>
                                      <p:cBhvr>
                                        <p:cTn id="46" dur="1" fill="hold">
                                          <p:stCondLst>
                                            <p:cond delay="499"/>
                                          </p:stCondLst>
                                        </p:cTn>
                                        <p:tgtEl>
                                          <p:spTgt spid="12"/>
                                        </p:tgtEl>
                                        <p:attrNameLst>
                                          <p:attrName>style.visibility</p:attrName>
                                        </p:attrNameLst>
                                      </p:cBhvr>
                                      <p:to>
                                        <p:strVal val="hidden"/>
                                      </p:to>
                                    </p:set>
                                  </p:childTnLst>
                                </p:cTn>
                              </p:par>
                              <p:par>
                                <p:cTn id="47" presetID="2" presetClass="exit" presetSubtype="4" fill="hold" grpId="0" nodeType="withEffect">
                                  <p:stCondLst>
                                    <p:cond delay="0"/>
                                  </p:stCondLst>
                                  <p:iterate type="lt">
                                    <p:tmPct val="0"/>
                                  </p:iterate>
                                  <p:childTnLst>
                                    <p:anim calcmode="lin" valueType="num">
                                      <p:cBhvr additive="base">
                                        <p:cTn id="48" dur="500"/>
                                        <p:tgtEl>
                                          <p:spTgt spid="13"/>
                                        </p:tgtEl>
                                        <p:attrNameLst>
                                          <p:attrName>ppt_x</p:attrName>
                                        </p:attrNameLst>
                                      </p:cBhvr>
                                      <p:tavLst>
                                        <p:tav tm="0">
                                          <p:val>
                                            <p:strVal val="ppt_x"/>
                                          </p:val>
                                        </p:tav>
                                        <p:tav tm="100000">
                                          <p:val>
                                            <p:strVal val="ppt_x"/>
                                          </p:val>
                                        </p:tav>
                                      </p:tavLst>
                                    </p:anim>
                                    <p:anim calcmode="lin" valueType="num">
                                      <p:cBhvr additive="base">
                                        <p:cTn id="49" dur="500"/>
                                        <p:tgtEl>
                                          <p:spTgt spid="13"/>
                                        </p:tgtEl>
                                        <p:attrNameLst>
                                          <p:attrName>ppt_y</p:attrName>
                                        </p:attrNameLst>
                                      </p:cBhvr>
                                      <p:tavLst>
                                        <p:tav tm="0">
                                          <p:val>
                                            <p:strVal val="ppt_y"/>
                                          </p:val>
                                        </p:tav>
                                        <p:tav tm="100000">
                                          <p:val>
                                            <p:strVal val="1+ppt_h/2"/>
                                          </p:val>
                                        </p:tav>
                                      </p:tavLst>
                                    </p:anim>
                                    <p:set>
                                      <p:cBhvr>
                                        <p:cTn id="50" dur="1" fill="hold">
                                          <p:stCondLst>
                                            <p:cond delay="499"/>
                                          </p:stCondLst>
                                        </p:cTn>
                                        <p:tgtEl>
                                          <p:spTgt spid="13"/>
                                        </p:tgtEl>
                                        <p:attrNameLst>
                                          <p:attrName>style.visibility</p:attrName>
                                        </p:attrNameLst>
                                      </p:cBhvr>
                                      <p:to>
                                        <p:strVal val="hidden"/>
                                      </p:to>
                                    </p:set>
                                  </p:childTnLst>
                                </p:cTn>
                              </p:par>
                              <p:par>
                                <p:cTn id="51" presetID="2" presetClass="exit" presetSubtype="4" fill="hold" grpId="0" nodeType="withEffect">
                                  <p:stCondLst>
                                    <p:cond delay="0"/>
                                  </p:stCondLst>
                                  <p:iterate type="lt">
                                    <p:tmPct val="0"/>
                                  </p:iterate>
                                  <p:childTnLst>
                                    <p:anim calcmode="lin" valueType="num">
                                      <p:cBhvr additive="base">
                                        <p:cTn id="52" dur="500"/>
                                        <p:tgtEl>
                                          <p:spTgt spid="14"/>
                                        </p:tgtEl>
                                        <p:attrNameLst>
                                          <p:attrName>ppt_x</p:attrName>
                                        </p:attrNameLst>
                                      </p:cBhvr>
                                      <p:tavLst>
                                        <p:tav tm="0">
                                          <p:val>
                                            <p:strVal val="ppt_x"/>
                                          </p:val>
                                        </p:tav>
                                        <p:tav tm="100000">
                                          <p:val>
                                            <p:strVal val="ppt_x"/>
                                          </p:val>
                                        </p:tav>
                                      </p:tavLst>
                                    </p:anim>
                                    <p:anim calcmode="lin" valueType="num">
                                      <p:cBhvr additive="base">
                                        <p:cTn id="53" dur="500"/>
                                        <p:tgtEl>
                                          <p:spTgt spid="14"/>
                                        </p:tgtEl>
                                        <p:attrNameLst>
                                          <p:attrName>ppt_y</p:attrName>
                                        </p:attrNameLst>
                                      </p:cBhvr>
                                      <p:tavLst>
                                        <p:tav tm="0">
                                          <p:val>
                                            <p:strVal val="ppt_y"/>
                                          </p:val>
                                        </p:tav>
                                        <p:tav tm="100000">
                                          <p:val>
                                            <p:strVal val="1+ppt_h/2"/>
                                          </p:val>
                                        </p:tav>
                                      </p:tavLst>
                                    </p:anim>
                                    <p:set>
                                      <p:cBhvr>
                                        <p:cTn id="54" dur="1" fill="hold">
                                          <p:stCondLst>
                                            <p:cond delay="499"/>
                                          </p:stCondLst>
                                        </p:cTn>
                                        <p:tgtEl>
                                          <p:spTgt spid="14"/>
                                        </p:tgtEl>
                                        <p:attrNameLst>
                                          <p:attrName>style.visibility</p:attrName>
                                        </p:attrNameLst>
                                      </p:cBhvr>
                                      <p:to>
                                        <p:strVal val="hidden"/>
                                      </p:to>
                                    </p:set>
                                  </p:childTnLst>
                                </p:cTn>
                              </p:par>
                            </p:childTnLst>
                          </p:cTn>
                        </p:par>
                        <p:par>
                          <p:cTn id="55" fill="hold">
                            <p:stCondLst>
                              <p:cond delay="500"/>
                            </p:stCondLst>
                            <p:childTnLst>
                              <p:par>
                                <p:cTn id="56" presetID="38" presetClass="entr" presetSubtype="0" accel="50000" fill="hold" grpId="1" nodeType="afterEffect">
                                  <p:stCondLst>
                                    <p:cond delay="0"/>
                                  </p:stCondLst>
                                  <p:iterate type="lt">
                                    <p:tmPct val="50000"/>
                                  </p:iterate>
                                  <p:childTnLst>
                                    <p:set>
                                      <p:cBhvr>
                                        <p:cTn id="57" dur="1" fill="hold">
                                          <p:stCondLst>
                                            <p:cond delay="0"/>
                                          </p:stCondLst>
                                        </p:cTn>
                                        <p:tgtEl>
                                          <p:spTgt spid="13"/>
                                        </p:tgtEl>
                                        <p:attrNameLst>
                                          <p:attrName>style.visibility</p:attrName>
                                        </p:attrNameLst>
                                      </p:cBhvr>
                                      <p:to>
                                        <p:strVal val="visible"/>
                                      </p:to>
                                    </p:set>
                                    <p:set>
                                      <p:cBhvr>
                                        <p:cTn id="58" dur="455" fill="hold">
                                          <p:stCondLst>
                                            <p:cond delay="0"/>
                                          </p:stCondLst>
                                        </p:cTn>
                                        <p:tgtEl>
                                          <p:spTgt spid="13"/>
                                        </p:tgtEl>
                                        <p:attrNameLst>
                                          <p:attrName>style.rotation</p:attrName>
                                        </p:attrNameLst>
                                      </p:cBhvr>
                                      <p:to>
                                        <p:strVal val="-45.0"/>
                                      </p:to>
                                    </p:set>
                                    <p:anim calcmode="lin" valueType="num">
                                      <p:cBhvr>
                                        <p:cTn id="59" dur="455" fill="hold">
                                          <p:stCondLst>
                                            <p:cond delay="455"/>
                                          </p:stCondLst>
                                        </p:cTn>
                                        <p:tgtEl>
                                          <p:spTgt spid="13"/>
                                        </p:tgtEl>
                                        <p:attrNameLst>
                                          <p:attrName>style.rotation</p:attrName>
                                        </p:attrNameLst>
                                      </p:cBhvr>
                                      <p:tavLst>
                                        <p:tav tm="0">
                                          <p:val>
                                            <p:fltVal val="-45"/>
                                          </p:val>
                                        </p:tav>
                                        <p:tav tm="69900">
                                          <p:val>
                                            <p:fltVal val="45"/>
                                          </p:val>
                                        </p:tav>
                                        <p:tav tm="100000">
                                          <p:val>
                                            <p:fltVal val="0"/>
                                          </p:val>
                                        </p:tav>
                                      </p:tavLst>
                                    </p:anim>
                                    <p:anim calcmode="lin" valueType="num">
                                      <p:cBhvr>
                                        <p:cTn id="60" dur="455" fill="hold">
                                          <p:stCondLst>
                                            <p:cond delay="0"/>
                                          </p:stCondLst>
                                        </p:cTn>
                                        <p:tgtEl>
                                          <p:spTgt spid="13"/>
                                        </p:tgtEl>
                                        <p:attrNameLst>
                                          <p:attrName>ppt_y</p:attrName>
                                        </p:attrNameLst>
                                      </p:cBhvr>
                                      <p:tavLst>
                                        <p:tav tm="0">
                                          <p:val>
                                            <p:strVal val="#ppt_y-1"/>
                                          </p:val>
                                        </p:tav>
                                        <p:tav tm="100000">
                                          <p:val>
                                            <p:strVal val="#ppt_y-(0.354*#ppt_w-0.172*#ppt_h)"/>
                                          </p:val>
                                        </p:tav>
                                      </p:tavLst>
                                    </p:anim>
                                    <p:anim calcmode="lin" valueType="num">
                                      <p:cBhvr>
                                        <p:cTn id="61" dur="156" decel="50000" autoRev="1" fill="hold">
                                          <p:stCondLst>
                                            <p:cond delay="455"/>
                                          </p:stCondLst>
                                        </p:cTn>
                                        <p:tgtEl>
                                          <p:spTgt spid="13"/>
                                        </p:tgtEl>
                                        <p:attrNameLst>
                                          <p:attrName>ppt_y</p:attrName>
                                        </p:attrNameLst>
                                      </p:cBhvr>
                                      <p:tavLst>
                                        <p:tav tm="0">
                                          <p:val>
                                            <p:strVal val="#ppt_y-(0.354*#ppt_w-0.172*#ppt_h)"/>
                                          </p:val>
                                        </p:tav>
                                        <p:tav tm="100000">
                                          <p:val>
                                            <p:strVal val="#ppt_y-(0.354*#ppt_w-0.172*#ppt_h)-#ppt_h/2"/>
                                          </p:val>
                                        </p:tav>
                                      </p:tavLst>
                                    </p:anim>
                                    <p:anim calcmode="lin" valueType="num">
                                      <p:cBhvr>
                                        <p:cTn id="62" dur="136" fill="hold">
                                          <p:stCondLst>
                                            <p:cond delay="864"/>
                                          </p:stCondLst>
                                        </p:cTn>
                                        <p:tgtEl>
                                          <p:spTgt spid="13"/>
                                        </p:tgtEl>
                                        <p:attrNameLst>
                                          <p:attrName>ppt_y</p:attrName>
                                        </p:attrNameLst>
                                      </p:cBhvr>
                                      <p:tavLst>
                                        <p:tav tm="0">
                                          <p:val>
                                            <p:strVal val="#ppt_y-(0.354*#ppt_w-0.172*#ppt_h)"/>
                                          </p:val>
                                        </p:tav>
                                        <p:tav tm="100000">
                                          <p:val>
                                            <p:strVal val="#ppt_y"/>
                                          </p:val>
                                        </p:tav>
                                      </p:tavLst>
                                    </p:anim>
                                  </p:childTnLst>
                                </p:cTn>
                              </p:par>
                              <p:par>
                                <p:cTn id="63" presetID="38" presetClass="entr" presetSubtype="0" accel="50000" fill="hold" grpId="1" nodeType="withEffect">
                                  <p:stCondLst>
                                    <p:cond delay="0"/>
                                  </p:stCondLst>
                                  <p:iterate type="lt">
                                    <p:tmPct val="50000"/>
                                  </p:iterate>
                                  <p:childTnLst>
                                    <p:set>
                                      <p:cBhvr>
                                        <p:cTn id="64" dur="1" fill="hold">
                                          <p:stCondLst>
                                            <p:cond delay="0"/>
                                          </p:stCondLst>
                                        </p:cTn>
                                        <p:tgtEl>
                                          <p:spTgt spid="14"/>
                                        </p:tgtEl>
                                        <p:attrNameLst>
                                          <p:attrName>style.visibility</p:attrName>
                                        </p:attrNameLst>
                                      </p:cBhvr>
                                      <p:to>
                                        <p:strVal val="visible"/>
                                      </p:to>
                                    </p:set>
                                    <p:set>
                                      <p:cBhvr>
                                        <p:cTn id="65" dur="455" fill="hold">
                                          <p:stCondLst>
                                            <p:cond delay="0"/>
                                          </p:stCondLst>
                                        </p:cTn>
                                        <p:tgtEl>
                                          <p:spTgt spid="14"/>
                                        </p:tgtEl>
                                        <p:attrNameLst>
                                          <p:attrName>style.rotation</p:attrName>
                                        </p:attrNameLst>
                                      </p:cBhvr>
                                      <p:to>
                                        <p:strVal val="-45.0"/>
                                      </p:to>
                                    </p:set>
                                    <p:anim calcmode="lin" valueType="num">
                                      <p:cBhvr>
                                        <p:cTn id="66" dur="455" fill="hold">
                                          <p:stCondLst>
                                            <p:cond delay="455"/>
                                          </p:stCondLst>
                                        </p:cTn>
                                        <p:tgtEl>
                                          <p:spTgt spid="14"/>
                                        </p:tgtEl>
                                        <p:attrNameLst>
                                          <p:attrName>style.rotation</p:attrName>
                                        </p:attrNameLst>
                                      </p:cBhvr>
                                      <p:tavLst>
                                        <p:tav tm="0">
                                          <p:val>
                                            <p:fltVal val="-45"/>
                                          </p:val>
                                        </p:tav>
                                        <p:tav tm="69900">
                                          <p:val>
                                            <p:fltVal val="45"/>
                                          </p:val>
                                        </p:tav>
                                        <p:tav tm="100000">
                                          <p:val>
                                            <p:fltVal val="0"/>
                                          </p:val>
                                        </p:tav>
                                      </p:tavLst>
                                    </p:anim>
                                    <p:anim calcmode="lin" valueType="num">
                                      <p:cBhvr>
                                        <p:cTn id="67" dur="455" fill="hold">
                                          <p:stCondLst>
                                            <p:cond delay="0"/>
                                          </p:stCondLst>
                                        </p:cTn>
                                        <p:tgtEl>
                                          <p:spTgt spid="14"/>
                                        </p:tgtEl>
                                        <p:attrNameLst>
                                          <p:attrName>ppt_y</p:attrName>
                                        </p:attrNameLst>
                                      </p:cBhvr>
                                      <p:tavLst>
                                        <p:tav tm="0">
                                          <p:val>
                                            <p:strVal val="#ppt_y-1"/>
                                          </p:val>
                                        </p:tav>
                                        <p:tav tm="100000">
                                          <p:val>
                                            <p:strVal val="#ppt_y-(0.354*#ppt_w-0.172*#ppt_h)"/>
                                          </p:val>
                                        </p:tav>
                                      </p:tavLst>
                                    </p:anim>
                                    <p:anim calcmode="lin" valueType="num">
                                      <p:cBhvr>
                                        <p:cTn id="68" dur="156" decel="50000" autoRev="1" fill="hold">
                                          <p:stCondLst>
                                            <p:cond delay="455"/>
                                          </p:stCondLst>
                                        </p:cTn>
                                        <p:tgtEl>
                                          <p:spTgt spid="14"/>
                                        </p:tgtEl>
                                        <p:attrNameLst>
                                          <p:attrName>ppt_y</p:attrName>
                                        </p:attrNameLst>
                                      </p:cBhvr>
                                      <p:tavLst>
                                        <p:tav tm="0">
                                          <p:val>
                                            <p:strVal val="#ppt_y-(0.354*#ppt_w-0.172*#ppt_h)"/>
                                          </p:val>
                                        </p:tav>
                                        <p:tav tm="100000">
                                          <p:val>
                                            <p:strVal val="#ppt_y-(0.354*#ppt_w-0.172*#ppt_h)-#ppt_h/2"/>
                                          </p:val>
                                        </p:tav>
                                      </p:tavLst>
                                    </p:anim>
                                    <p:anim calcmode="lin" valueType="num">
                                      <p:cBhvr>
                                        <p:cTn id="69" dur="136" fill="hold">
                                          <p:stCondLst>
                                            <p:cond delay="864"/>
                                          </p:stCondLst>
                                        </p:cTn>
                                        <p:tgtEl>
                                          <p:spTgt spid="14"/>
                                        </p:tgtEl>
                                        <p:attrNameLst>
                                          <p:attrName>ppt_y</p:attrName>
                                        </p:attrNameLst>
                                      </p:cBhvr>
                                      <p:tavLst>
                                        <p:tav tm="0">
                                          <p:val>
                                            <p:strVal val="#ppt_y-(0.354*#ppt_w-0.172*#ppt_h)"/>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1" nodeType="click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fade">
                                      <p:cBhvr>
                                        <p:cTn id="74" dur="500"/>
                                        <p:tgtEl>
                                          <p:spTgt spid="21"/>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fade">
                                      <p:cBhvr>
                                        <p:cTn id="77" dur="500"/>
                                        <p:tgtEl>
                                          <p:spTgt spid="19"/>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0"/>
                                        </p:tgtEl>
                                        <p:attrNameLst>
                                          <p:attrName>style.visibility</p:attrName>
                                        </p:attrNameLst>
                                      </p:cBhvr>
                                      <p:to>
                                        <p:strVal val="visible"/>
                                      </p:to>
                                    </p:set>
                                    <p:animEffect transition="in" filter="fade">
                                      <p:cBhvr>
                                        <p:cTn id="80" dur="500"/>
                                        <p:tgtEl>
                                          <p:spTgt spid="2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fade">
                                      <p:cBhvr>
                                        <p:cTn id="83" dur="500"/>
                                        <p:tgtEl>
                                          <p:spTgt spid="22"/>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3"/>
                                        </p:tgtEl>
                                        <p:attrNameLst>
                                          <p:attrName>style.visibility</p:attrName>
                                        </p:attrNameLst>
                                      </p:cBhvr>
                                      <p:to>
                                        <p:strVal val="visible"/>
                                      </p:to>
                                    </p:set>
                                    <p:animEffect transition="in" filter="fade">
                                      <p:cBhvr>
                                        <p:cTn id="86" dur="500"/>
                                        <p:tgtEl>
                                          <p:spTgt spid="23"/>
                                        </p:tgtEl>
                                      </p:cBhvr>
                                    </p:animEffect>
                                  </p:childTnLst>
                                </p:cTn>
                              </p:par>
                            </p:childTnLst>
                          </p:cTn>
                        </p:par>
                      </p:childTnLst>
                    </p:cTn>
                  </p:par>
                  <p:par>
                    <p:cTn id="87" fill="hold">
                      <p:stCondLst>
                        <p:cond delay="indefinite"/>
                      </p:stCondLst>
                      <p:childTnLst>
                        <p:par>
                          <p:cTn id="88" fill="hold">
                            <p:stCondLst>
                              <p:cond delay="0"/>
                            </p:stCondLst>
                            <p:childTnLst>
                              <p:par>
                                <p:cTn id="89" presetID="2" presetClass="exit" presetSubtype="4" fill="hold" grpId="0" nodeType="clickEffect">
                                  <p:stCondLst>
                                    <p:cond delay="0"/>
                                  </p:stCondLst>
                                  <p:childTnLst>
                                    <p:anim calcmode="lin" valueType="num">
                                      <p:cBhvr additive="base">
                                        <p:cTn id="90" dur="500"/>
                                        <p:tgtEl>
                                          <p:spTgt spid="21"/>
                                        </p:tgtEl>
                                        <p:attrNameLst>
                                          <p:attrName>ppt_x</p:attrName>
                                        </p:attrNameLst>
                                      </p:cBhvr>
                                      <p:tavLst>
                                        <p:tav tm="0">
                                          <p:val>
                                            <p:strVal val="ppt_x"/>
                                          </p:val>
                                        </p:tav>
                                        <p:tav tm="100000">
                                          <p:val>
                                            <p:strVal val="ppt_x"/>
                                          </p:val>
                                        </p:tav>
                                      </p:tavLst>
                                    </p:anim>
                                    <p:anim calcmode="lin" valueType="num">
                                      <p:cBhvr additive="base">
                                        <p:cTn id="91" dur="500"/>
                                        <p:tgtEl>
                                          <p:spTgt spid="21"/>
                                        </p:tgtEl>
                                        <p:attrNameLst>
                                          <p:attrName>ppt_y</p:attrName>
                                        </p:attrNameLst>
                                      </p:cBhvr>
                                      <p:tavLst>
                                        <p:tav tm="0">
                                          <p:val>
                                            <p:strVal val="ppt_y"/>
                                          </p:val>
                                        </p:tav>
                                        <p:tav tm="100000">
                                          <p:val>
                                            <p:strVal val="1+ppt_h/2"/>
                                          </p:val>
                                        </p:tav>
                                      </p:tavLst>
                                    </p:anim>
                                    <p:set>
                                      <p:cBhvr>
                                        <p:cTn id="92" dur="1" fill="hold">
                                          <p:stCondLst>
                                            <p:cond delay="499"/>
                                          </p:stCondLst>
                                        </p:cTn>
                                        <p:tgtEl>
                                          <p:spTgt spid="21"/>
                                        </p:tgtEl>
                                        <p:attrNameLst>
                                          <p:attrName>style.visibility</p:attrName>
                                        </p:attrNameLst>
                                      </p:cBhvr>
                                      <p:to>
                                        <p:strVal val="hidden"/>
                                      </p:to>
                                    </p:set>
                                  </p:childTnLst>
                                </p:cTn>
                              </p:par>
                            </p:childTnLst>
                          </p:cTn>
                        </p:par>
                        <p:par>
                          <p:cTn id="93" fill="hold">
                            <p:stCondLst>
                              <p:cond delay="500"/>
                            </p:stCondLst>
                            <p:childTnLst>
                              <p:par>
                                <p:cTn id="94" presetID="38" presetClass="entr" presetSubtype="0" accel="50000" fill="hold" grpId="0" nodeType="afterEffect">
                                  <p:stCondLst>
                                    <p:cond delay="0"/>
                                  </p:stCondLst>
                                  <p:iterate type="lt">
                                    <p:tmPct val="50000"/>
                                  </p:iterate>
                                  <p:childTnLst>
                                    <p:set>
                                      <p:cBhvr>
                                        <p:cTn id="95" dur="1" fill="hold">
                                          <p:stCondLst>
                                            <p:cond delay="0"/>
                                          </p:stCondLst>
                                        </p:cTn>
                                        <p:tgtEl>
                                          <p:spTgt spid="26"/>
                                        </p:tgtEl>
                                        <p:attrNameLst>
                                          <p:attrName>style.visibility</p:attrName>
                                        </p:attrNameLst>
                                      </p:cBhvr>
                                      <p:to>
                                        <p:strVal val="visible"/>
                                      </p:to>
                                    </p:set>
                                    <p:set>
                                      <p:cBhvr>
                                        <p:cTn id="96" dur="455" fill="hold">
                                          <p:stCondLst>
                                            <p:cond delay="0"/>
                                          </p:stCondLst>
                                        </p:cTn>
                                        <p:tgtEl>
                                          <p:spTgt spid="26"/>
                                        </p:tgtEl>
                                        <p:attrNameLst>
                                          <p:attrName>style.rotation</p:attrName>
                                        </p:attrNameLst>
                                      </p:cBhvr>
                                      <p:to>
                                        <p:strVal val="-45.0"/>
                                      </p:to>
                                    </p:set>
                                    <p:anim calcmode="lin" valueType="num">
                                      <p:cBhvr>
                                        <p:cTn id="97" dur="455" fill="hold">
                                          <p:stCondLst>
                                            <p:cond delay="455"/>
                                          </p:stCondLst>
                                        </p:cTn>
                                        <p:tgtEl>
                                          <p:spTgt spid="26"/>
                                        </p:tgtEl>
                                        <p:attrNameLst>
                                          <p:attrName>style.rotation</p:attrName>
                                        </p:attrNameLst>
                                      </p:cBhvr>
                                      <p:tavLst>
                                        <p:tav tm="0">
                                          <p:val>
                                            <p:fltVal val="-45"/>
                                          </p:val>
                                        </p:tav>
                                        <p:tav tm="69900">
                                          <p:val>
                                            <p:fltVal val="45"/>
                                          </p:val>
                                        </p:tav>
                                        <p:tav tm="100000">
                                          <p:val>
                                            <p:fltVal val="0"/>
                                          </p:val>
                                        </p:tav>
                                      </p:tavLst>
                                    </p:anim>
                                    <p:anim calcmode="lin" valueType="num">
                                      <p:cBhvr>
                                        <p:cTn id="98" dur="455" fill="hold">
                                          <p:stCondLst>
                                            <p:cond delay="0"/>
                                          </p:stCondLst>
                                        </p:cTn>
                                        <p:tgtEl>
                                          <p:spTgt spid="26"/>
                                        </p:tgtEl>
                                        <p:attrNameLst>
                                          <p:attrName>ppt_y</p:attrName>
                                        </p:attrNameLst>
                                      </p:cBhvr>
                                      <p:tavLst>
                                        <p:tav tm="0">
                                          <p:val>
                                            <p:strVal val="#ppt_y-1"/>
                                          </p:val>
                                        </p:tav>
                                        <p:tav tm="100000">
                                          <p:val>
                                            <p:strVal val="#ppt_y-(0.354*#ppt_w-0.172*#ppt_h)"/>
                                          </p:val>
                                        </p:tav>
                                      </p:tavLst>
                                    </p:anim>
                                    <p:anim calcmode="lin" valueType="num">
                                      <p:cBhvr>
                                        <p:cTn id="99" dur="156" decel="50000" autoRev="1" fill="hold">
                                          <p:stCondLst>
                                            <p:cond delay="455"/>
                                          </p:stCondLst>
                                        </p:cTn>
                                        <p:tgtEl>
                                          <p:spTgt spid="26"/>
                                        </p:tgtEl>
                                        <p:attrNameLst>
                                          <p:attrName>ppt_y</p:attrName>
                                        </p:attrNameLst>
                                      </p:cBhvr>
                                      <p:tavLst>
                                        <p:tav tm="0">
                                          <p:val>
                                            <p:strVal val="#ppt_y-(0.354*#ppt_w-0.172*#ppt_h)"/>
                                          </p:val>
                                        </p:tav>
                                        <p:tav tm="100000">
                                          <p:val>
                                            <p:strVal val="#ppt_y-(0.354*#ppt_w-0.172*#ppt_h)-#ppt_h/2"/>
                                          </p:val>
                                        </p:tav>
                                      </p:tavLst>
                                    </p:anim>
                                    <p:anim calcmode="lin" valueType="num">
                                      <p:cBhvr>
                                        <p:cTn id="100" dur="136" fill="hold">
                                          <p:stCondLst>
                                            <p:cond delay="864"/>
                                          </p:stCondLst>
                                        </p:cTn>
                                        <p:tgtEl>
                                          <p:spTgt spid="26"/>
                                        </p:tgtEl>
                                        <p:attrNameLst>
                                          <p:attrName>ppt_y</p:attrName>
                                        </p:attrNameLst>
                                      </p:cBhvr>
                                      <p:tavLst>
                                        <p:tav tm="0">
                                          <p:val>
                                            <p:strVal val="#ppt_y-(0.354*#ppt_w-0.172*#ppt_h)"/>
                                          </p:val>
                                        </p:tav>
                                        <p:tav tm="100000">
                                          <p:val>
                                            <p:strVal val="#ppt_y"/>
                                          </p:val>
                                        </p:tav>
                                      </p:tavLst>
                                    </p:anim>
                                  </p:childTnLst>
                                </p:cTn>
                              </p:par>
                              <p:par>
                                <p:cTn id="101" presetID="38" presetClass="entr" presetSubtype="0" accel="50000" fill="hold" grpId="0" nodeType="withEffect">
                                  <p:stCondLst>
                                    <p:cond delay="0"/>
                                  </p:stCondLst>
                                  <p:iterate type="lt">
                                    <p:tmPct val="50000"/>
                                  </p:iterate>
                                  <p:childTnLst>
                                    <p:set>
                                      <p:cBhvr>
                                        <p:cTn id="102" dur="1" fill="hold">
                                          <p:stCondLst>
                                            <p:cond delay="0"/>
                                          </p:stCondLst>
                                        </p:cTn>
                                        <p:tgtEl>
                                          <p:spTgt spid="27"/>
                                        </p:tgtEl>
                                        <p:attrNameLst>
                                          <p:attrName>style.visibility</p:attrName>
                                        </p:attrNameLst>
                                      </p:cBhvr>
                                      <p:to>
                                        <p:strVal val="visible"/>
                                      </p:to>
                                    </p:set>
                                    <p:set>
                                      <p:cBhvr>
                                        <p:cTn id="103" dur="455" fill="hold">
                                          <p:stCondLst>
                                            <p:cond delay="0"/>
                                          </p:stCondLst>
                                        </p:cTn>
                                        <p:tgtEl>
                                          <p:spTgt spid="27"/>
                                        </p:tgtEl>
                                        <p:attrNameLst>
                                          <p:attrName>style.rotation</p:attrName>
                                        </p:attrNameLst>
                                      </p:cBhvr>
                                      <p:to>
                                        <p:strVal val="-45.0"/>
                                      </p:to>
                                    </p:set>
                                    <p:anim calcmode="lin" valueType="num">
                                      <p:cBhvr>
                                        <p:cTn id="104" dur="455" fill="hold">
                                          <p:stCondLst>
                                            <p:cond delay="455"/>
                                          </p:stCondLst>
                                        </p:cTn>
                                        <p:tgtEl>
                                          <p:spTgt spid="27"/>
                                        </p:tgtEl>
                                        <p:attrNameLst>
                                          <p:attrName>style.rotation</p:attrName>
                                        </p:attrNameLst>
                                      </p:cBhvr>
                                      <p:tavLst>
                                        <p:tav tm="0">
                                          <p:val>
                                            <p:fltVal val="-45"/>
                                          </p:val>
                                        </p:tav>
                                        <p:tav tm="69900">
                                          <p:val>
                                            <p:fltVal val="45"/>
                                          </p:val>
                                        </p:tav>
                                        <p:tav tm="100000">
                                          <p:val>
                                            <p:fltVal val="0"/>
                                          </p:val>
                                        </p:tav>
                                      </p:tavLst>
                                    </p:anim>
                                    <p:anim calcmode="lin" valueType="num">
                                      <p:cBhvr>
                                        <p:cTn id="105" dur="455" fill="hold">
                                          <p:stCondLst>
                                            <p:cond delay="0"/>
                                          </p:stCondLst>
                                        </p:cTn>
                                        <p:tgtEl>
                                          <p:spTgt spid="27"/>
                                        </p:tgtEl>
                                        <p:attrNameLst>
                                          <p:attrName>ppt_y</p:attrName>
                                        </p:attrNameLst>
                                      </p:cBhvr>
                                      <p:tavLst>
                                        <p:tav tm="0">
                                          <p:val>
                                            <p:strVal val="#ppt_y-1"/>
                                          </p:val>
                                        </p:tav>
                                        <p:tav tm="100000">
                                          <p:val>
                                            <p:strVal val="#ppt_y-(0.354*#ppt_w-0.172*#ppt_h)"/>
                                          </p:val>
                                        </p:tav>
                                      </p:tavLst>
                                    </p:anim>
                                    <p:anim calcmode="lin" valueType="num">
                                      <p:cBhvr>
                                        <p:cTn id="106" dur="156" decel="50000" autoRev="1" fill="hold">
                                          <p:stCondLst>
                                            <p:cond delay="455"/>
                                          </p:stCondLst>
                                        </p:cTn>
                                        <p:tgtEl>
                                          <p:spTgt spid="27"/>
                                        </p:tgtEl>
                                        <p:attrNameLst>
                                          <p:attrName>ppt_y</p:attrName>
                                        </p:attrNameLst>
                                      </p:cBhvr>
                                      <p:tavLst>
                                        <p:tav tm="0">
                                          <p:val>
                                            <p:strVal val="#ppt_y-(0.354*#ppt_w-0.172*#ppt_h)"/>
                                          </p:val>
                                        </p:tav>
                                        <p:tav tm="100000">
                                          <p:val>
                                            <p:strVal val="#ppt_y-(0.354*#ppt_w-0.172*#ppt_h)-#ppt_h/2"/>
                                          </p:val>
                                        </p:tav>
                                      </p:tavLst>
                                    </p:anim>
                                    <p:anim calcmode="lin" valueType="num">
                                      <p:cBhvr>
                                        <p:cTn id="107" dur="136" fill="hold">
                                          <p:stCondLst>
                                            <p:cond delay="864"/>
                                          </p:stCondLst>
                                        </p:cTn>
                                        <p:tgtEl>
                                          <p:spTgt spid="27"/>
                                        </p:tgtEl>
                                        <p:attrNameLst>
                                          <p:attrName>ppt_y</p:attrName>
                                        </p:attrNameLst>
                                      </p:cBhvr>
                                      <p:tavLst>
                                        <p:tav tm="0">
                                          <p:val>
                                            <p:strVal val="#ppt_y-(0.354*#ppt_w-0.172*#ppt_h)"/>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9"/>
                                        </p:tgtEl>
                                        <p:attrNameLst>
                                          <p:attrName>style.visibility</p:attrName>
                                        </p:attrNameLst>
                                      </p:cBhvr>
                                      <p:to>
                                        <p:strVal val="visible"/>
                                      </p:to>
                                    </p:set>
                                    <p:animEffect transition="in" filter="fade">
                                      <p:cBhvr>
                                        <p:cTn id="112" dur="500"/>
                                        <p:tgtEl>
                                          <p:spTgt spid="9"/>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17"/>
                                        </p:tgtEl>
                                        <p:attrNameLst>
                                          <p:attrName>style.visibility</p:attrName>
                                        </p:attrNameLst>
                                      </p:cBhvr>
                                      <p:to>
                                        <p:strVal val="visible"/>
                                      </p:to>
                                    </p:set>
                                    <p:animEffect transition="in" filter="fade">
                                      <p:cBhvr>
                                        <p:cTn id="117" dur="500"/>
                                        <p:tgtEl>
                                          <p:spTgt spid="17"/>
                                        </p:tgtEl>
                                      </p:cBhvr>
                                    </p:animEffect>
                                  </p:childTnLst>
                                </p:cTn>
                              </p:par>
                              <p:par>
                                <p:cTn id="118" presetID="10" presetClass="entr" presetSubtype="0" fill="hold" nodeType="withEffect">
                                  <p:stCondLst>
                                    <p:cond delay="0"/>
                                  </p:stCondLst>
                                  <p:childTnLst>
                                    <p:set>
                                      <p:cBhvr>
                                        <p:cTn id="119" dur="1" fill="hold">
                                          <p:stCondLst>
                                            <p:cond delay="0"/>
                                          </p:stCondLst>
                                        </p:cTn>
                                        <p:tgtEl>
                                          <p:spTgt spid="62"/>
                                        </p:tgtEl>
                                        <p:attrNameLst>
                                          <p:attrName>style.visibility</p:attrName>
                                        </p:attrNameLst>
                                      </p:cBhvr>
                                      <p:to>
                                        <p:strVal val="visible"/>
                                      </p:to>
                                    </p:set>
                                    <p:animEffect transition="in" filter="fade">
                                      <p:cBhvr>
                                        <p:cTn id="120" dur="500"/>
                                        <p:tgtEl>
                                          <p:spTgt spid="62"/>
                                        </p:tgtEl>
                                      </p:cBhvr>
                                    </p:animEffect>
                                  </p:childTnLst>
                                </p:cTn>
                              </p:par>
                              <p:par>
                                <p:cTn id="121" presetID="10" presetClass="entr" presetSubtype="0" fill="hold" nodeType="withEffect">
                                  <p:stCondLst>
                                    <p:cond delay="0"/>
                                  </p:stCondLst>
                                  <p:childTnLst>
                                    <p:set>
                                      <p:cBhvr>
                                        <p:cTn id="122" dur="1" fill="hold">
                                          <p:stCondLst>
                                            <p:cond delay="0"/>
                                          </p:stCondLst>
                                        </p:cTn>
                                        <p:tgtEl>
                                          <p:spTgt spid="65"/>
                                        </p:tgtEl>
                                        <p:attrNameLst>
                                          <p:attrName>style.visibility</p:attrName>
                                        </p:attrNameLst>
                                      </p:cBhvr>
                                      <p:to>
                                        <p:strVal val="visible"/>
                                      </p:to>
                                    </p:set>
                                    <p:animEffect transition="in" filter="fade">
                                      <p:cBhvr>
                                        <p:cTn id="123" dur="500"/>
                                        <p:tgtEl>
                                          <p:spTgt spid="65"/>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63"/>
                                        </p:tgtEl>
                                        <p:attrNameLst>
                                          <p:attrName>style.visibility</p:attrName>
                                        </p:attrNameLst>
                                      </p:cBhvr>
                                      <p:to>
                                        <p:strVal val="visible"/>
                                      </p:to>
                                    </p:set>
                                    <p:animEffect transition="in" filter="fade">
                                      <p:cBhvr>
                                        <p:cTn id="128"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P spid="12" grpId="0"/>
      <p:bldP spid="12" grpId="1"/>
      <p:bldP spid="13" grpId="0"/>
      <p:bldP spid="13" grpId="1"/>
      <p:bldP spid="13" grpId="2"/>
      <p:bldP spid="14" grpId="0"/>
      <p:bldP spid="14" grpId="1"/>
      <p:bldP spid="14" grpId="2"/>
      <p:bldP spid="15" grpId="0"/>
      <p:bldP spid="16" grpId="0"/>
      <p:bldP spid="19" grpId="0"/>
      <p:bldP spid="20" grpId="0"/>
      <p:bldP spid="21" grpId="0"/>
      <p:bldP spid="21" grpId="1"/>
      <p:bldP spid="22" grpId="0"/>
      <p:bldP spid="23" grpId="0"/>
      <p:bldP spid="26" grpId="0"/>
      <p:bldP spid="27" grpId="0"/>
      <p:bldP spid="9" grpId="0"/>
      <p:bldP spid="17" grpId="0"/>
      <p:bldP spid="6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UCNC 2018, MCU 2018</a:t>
            </a:r>
            <a:endParaRPr lang="en-US" dirty="0"/>
          </a:p>
        </p:txBody>
      </p:sp>
      <p:sp>
        <p:nvSpPr>
          <p:cNvPr id="3" name="Espace réservé du contenu 2"/>
          <p:cNvSpPr>
            <a:spLocks noGrp="1"/>
          </p:cNvSpPr>
          <p:nvPr>
            <p:ph sz="quarter" idx="1"/>
          </p:nvPr>
        </p:nvSpPr>
        <p:spPr/>
        <p:txBody>
          <a:bodyPr>
            <a:normAutofit/>
          </a:bodyPr>
          <a:lstStyle/>
          <a:p>
            <a:r>
              <a:rPr lang="en-US" sz="2400" dirty="0" smtClean="0"/>
              <a:t>Unconventional Computing and </a:t>
            </a:r>
            <a:r>
              <a:rPr lang="en-US" sz="2400" dirty="0"/>
              <a:t>Natural Computing (UCNC 2018 </a:t>
            </a:r>
            <a:r>
              <a:rPr lang="en-US" sz="2400" dirty="0" smtClean="0"/>
              <a:t>) and </a:t>
            </a:r>
            <a:r>
              <a:rPr lang="en-US" sz="2400" dirty="0" smtClean="0"/>
              <a:t/>
            </a:r>
            <a:br>
              <a:rPr lang="en-US" sz="2400" dirty="0" smtClean="0"/>
            </a:br>
            <a:r>
              <a:rPr lang="en-US" sz="2400" dirty="0" smtClean="0"/>
              <a:t>Machines, Computations </a:t>
            </a:r>
            <a:r>
              <a:rPr lang="en-US" sz="2400" dirty="0"/>
              <a:t>and Universality (MCU </a:t>
            </a:r>
            <a:r>
              <a:rPr lang="en-US" sz="2400" dirty="0" smtClean="0"/>
              <a:t>2018)</a:t>
            </a:r>
            <a:r>
              <a:rPr lang="en-US" sz="2400" dirty="0" smtClean="0"/>
              <a:t/>
            </a:r>
            <a:br>
              <a:rPr lang="en-US" sz="2400" dirty="0" smtClean="0"/>
            </a:br>
            <a:r>
              <a:rPr lang="en-US" sz="2400" dirty="0" smtClean="0"/>
              <a:t>will </a:t>
            </a:r>
            <a:r>
              <a:rPr lang="en-US" sz="2400" dirty="0" smtClean="0"/>
              <a:t>be held in Fontainebleau (Paris region) in the </a:t>
            </a:r>
            <a:r>
              <a:rPr lang="en-US" sz="2400" dirty="0" smtClean="0"/>
              <a:t>last week of June 2018:  </a:t>
            </a:r>
            <a:r>
              <a:rPr lang="en-US" sz="2400" dirty="0" smtClean="0"/>
              <a:t/>
            </a:r>
            <a:br>
              <a:rPr lang="en-US" sz="2400" dirty="0" smtClean="0"/>
            </a:br>
            <a:r>
              <a:rPr lang="en-US" sz="2400" dirty="0" smtClean="0"/>
              <a:t/>
            </a:r>
            <a:br>
              <a:rPr lang="en-US" sz="2400" dirty="0" smtClean="0"/>
            </a:br>
            <a:r>
              <a:rPr lang="en-US" sz="2400" dirty="0"/>
              <a:t>25/06/2018-29/06/2018</a:t>
            </a:r>
          </a:p>
          <a:p>
            <a:endParaRPr lang="en-US" sz="2400" dirty="0" smtClean="0"/>
          </a:p>
          <a:p>
            <a:r>
              <a:rPr lang="en-US" sz="2400" dirty="0" smtClean="0"/>
              <a:t>Also there will be a Membrane Computing workshop associated to UCNC (and organized by Rudi).</a:t>
            </a:r>
            <a:endParaRPr lang="en-US" sz="2400" dirty="0"/>
          </a:p>
        </p:txBody>
      </p:sp>
    </p:spTree>
    <p:extLst>
      <p:ext uri="{BB962C8B-B14F-4D97-AF65-F5344CB8AC3E}">
        <p14:creationId xmlns:p14="http://schemas.microsoft.com/office/powerpoint/2010/main" val="400872655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7584" y="2492896"/>
            <a:ext cx="7571303" cy="1200329"/>
          </a:xfrm>
          <a:prstGeom prst="rect">
            <a:avLst/>
          </a:prstGeom>
          <a:noFill/>
        </p:spPr>
        <p:txBody>
          <a:bodyPr wrap="none" rtlCol="0">
            <a:spAutoFit/>
          </a:bodyPr>
          <a:lstStyle/>
          <a:p>
            <a:r>
              <a:rPr lang="zh-CN" altLang="en-US" sz="7200" dirty="0"/>
              <a:t>非常感谢你的关注</a:t>
            </a:r>
            <a:endParaRPr lang="en-US" sz="2800" dirty="0"/>
          </a:p>
        </p:txBody>
      </p:sp>
    </p:spTree>
    <p:extLst>
      <p:ext uri="{BB962C8B-B14F-4D97-AF65-F5344CB8AC3E}">
        <p14:creationId xmlns:p14="http://schemas.microsoft.com/office/powerpoint/2010/main" val="20599150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Parallel rule application</a:t>
            </a:r>
            <a:endParaRPr lang="en-US" dirty="0"/>
          </a:p>
        </p:txBody>
      </p:sp>
      <p:sp>
        <p:nvSpPr>
          <p:cNvPr id="3" name="Espace réservé du contenu 2"/>
          <p:cNvSpPr>
            <a:spLocks noGrp="1"/>
          </p:cNvSpPr>
          <p:nvPr>
            <p:ph sz="quarter" idx="1"/>
          </p:nvPr>
        </p:nvSpPr>
        <p:spPr>
          <a:xfrm>
            <a:off x="301752" y="1527048"/>
            <a:ext cx="8503920" cy="2406008"/>
          </a:xfrm>
        </p:spPr>
        <p:txBody>
          <a:bodyPr>
            <a:normAutofit/>
          </a:bodyPr>
          <a:lstStyle/>
          <a:p>
            <a:pPr marL="0" lvl="1" indent="0">
              <a:buClr>
                <a:schemeClr val="accent1"/>
              </a:buClr>
              <a:buSzPct val="85000"/>
              <a:buNone/>
            </a:pPr>
            <a:r>
              <a:rPr lang="en-US" dirty="0"/>
              <a:t>Applying rules in parallel</a:t>
            </a:r>
            <a:r>
              <a:rPr lang="en-US" dirty="0" smtClean="0"/>
              <a:t>…</a:t>
            </a:r>
          </a:p>
          <a:p>
            <a:pPr marL="457200" lvl="1" indent="-457200">
              <a:buClr>
                <a:schemeClr val="accent1"/>
              </a:buClr>
              <a:buSzPct val="85000"/>
              <a:buFont typeface="+mj-lt"/>
              <a:buAutoNum type="arabicPeriod"/>
            </a:pPr>
            <a:r>
              <a:rPr lang="en-US" dirty="0" smtClean="0"/>
              <a:t>a-</a:t>
            </a:r>
            <a:r>
              <a:rPr lang="en-US" dirty="0"/>
              <a:t>&gt;</a:t>
            </a:r>
            <a:r>
              <a:rPr lang="en-US" dirty="0" err="1"/>
              <a:t>bc</a:t>
            </a:r>
            <a:r>
              <a:rPr lang="en-US" dirty="0"/>
              <a:t> </a:t>
            </a:r>
            <a:endParaRPr lang="en-US" dirty="0" smtClean="0"/>
          </a:p>
          <a:p>
            <a:pPr marL="457200" lvl="1" indent="-457200">
              <a:buClr>
                <a:schemeClr val="accent1"/>
              </a:buClr>
              <a:buSzPct val="85000"/>
              <a:buFont typeface="+mj-lt"/>
              <a:buAutoNum type="arabicPeriod"/>
            </a:pPr>
            <a:r>
              <a:rPr lang="en-US" dirty="0" err="1" smtClean="0"/>
              <a:t>aab</a:t>
            </a:r>
            <a:r>
              <a:rPr lang="en-US" dirty="0" smtClean="0"/>
              <a:t>-</a:t>
            </a:r>
            <a:r>
              <a:rPr lang="en-US" dirty="0"/>
              <a:t>&gt;</a:t>
            </a:r>
            <a:r>
              <a:rPr lang="en-US" dirty="0" smtClean="0"/>
              <a:t>ab</a:t>
            </a:r>
          </a:p>
          <a:p>
            <a:pPr marL="457200" lvl="1" indent="-457200">
              <a:buClr>
                <a:schemeClr val="accent1"/>
              </a:buClr>
              <a:buSzPct val="85000"/>
              <a:buFont typeface="+mj-lt"/>
              <a:buAutoNum type="arabicPeriod"/>
            </a:pPr>
            <a:r>
              <a:rPr lang="en-US" dirty="0" smtClean="0"/>
              <a:t>b-</a:t>
            </a:r>
            <a:r>
              <a:rPr lang="en-US" dirty="0"/>
              <a:t>&gt;</a:t>
            </a:r>
            <a:r>
              <a:rPr lang="en-US" dirty="0" smtClean="0"/>
              <a:t>aa </a:t>
            </a:r>
          </a:p>
          <a:p>
            <a:pPr marL="274320" lvl="1">
              <a:buClr>
                <a:schemeClr val="accent1"/>
              </a:buClr>
              <a:buSzPct val="85000"/>
              <a:buFont typeface="Wingdings 2"/>
              <a:buChar char=""/>
            </a:pPr>
            <a:r>
              <a:rPr lang="en-US" dirty="0" smtClean="0"/>
              <a:t>starting multiset </a:t>
            </a:r>
            <a:r>
              <a:rPr lang="en-US" dirty="0" err="1"/>
              <a:t>aabbc</a:t>
            </a:r>
            <a:r>
              <a:rPr lang="en-US" dirty="0" smtClean="0"/>
              <a:t>:</a:t>
            </a:r>
            <a:endParaRPr lang="fr-FR" dirty="0"/>
          </a:p>
        </p:txBody>
      </p:sp>
      <p:sp>
        <p:nvSpPr>
          <p:cNvPr id="44" name="ZoneTexte 43"/>
          <p:cNvSpPr txBox="1"/>
          <p:nvPr/>
        </p:nvSpPr>
        <p:spPr>
          <a:xfrm>
            <a:off x="639455" y="4551404"/>
            <a:ext cx="301686" cy="369332"/>
          </a:xfrm>
          <a:prstGeom prst="rect">
            <a:avLst/>
          </a:prstGeom>
          <a:noFill/>
        </p:spPr>
        <p:txBody>
          <a:bodyPr wrap="none" rtlCol="0">
            <a:spAutoFit/>
          </a:bodyPr>
          <a:lstStyle/>
          <a:p>
            <a:r>
              <a:rPr lang="fr-FR" dirty="0" smtClean="0"/>
              <a:t>a</a:t>
            </a:r>
            <a:endParaRPr lang="fr-FR" dirty="0"/>
          </a:p>
        </p:txBody>
      </p:sp>
      <p:sp>
        <p:nvSpPr>
          <p:cNvPr id="45" name="ZoneTexte 44"/>
          <p:cNvSpPr txBox="1"/>
          <p:nvPr/>
        </p:nvSpPr>
        <p:spPr>
          <a:xfrm>
            <a:off x="1079887" y="4551404"/>
            <a:ext cx="301686" cy="369332"/>
          </a:xfrm>
          <a:prstGeom prst="rect">
            <a:avLst/>
          </a:prstGeom>
          <a:noFill/>
        </p:spPr>
        <p:txBody>
          <a:bodyPr wrap="none" rtlCol="0">
            <a:spAutoFit/>
          </a:bodyPr>
          <a:lstStyle/>
          <a:p>
            <a:r>
              <a:rPr lang="fr-FR" dirty="0" smtClean="0"/>
              <a:t>a</a:t>
            </a:r>
            <a:endParaRPr lang="fr-FR" dirty="0"/>
          </a:p>
        </p:txBody>
      </p:sp>
      <p:sp>
        <p:nvSpPr>
          <p:cNvPr id="46" name="ZoneTexte 45"/>
          <p:cNvSpPr txBox="1"/>
          <p:nvPr/>
        </p:nvSpPr>
        <p:spPr>
          <a:xfrm>
            <a:off x="1495167" y="4551404"/>
            <a:ext cx="314510" cy="369332"/>
          </a:xfrm>
          <a:prstGeom prst="rect">
            <a:avLst/>
          </a:prstGeom>
          <a:noFill/>
        </p:spPr>
        <p:txBody>
          <a:bodyPr wrap="none" rtlCol="0">
            <a:spAutoFit/>
          </a:bodyPr>
          <a:lstStyle/>
          <a:p>
            <a:r>
              <a:rPr lang="fr-FR" dirty="0" smtClean="0"/>
              <a:t>b</a:t>
            </a:r>
            <a:endParaRPr lang="fr-FR" dirty="0"/>
          </a:p>
        </p:txBody>
      </p:sp>
      <p:sp>
        <p:nvSpPr>
          <p:cNvPr id="47" name="ZoneTexte 46"/>
          <p:cNvSpPr txBox="1"/>
          <p:nvPr/>
        </p:nvSpPr>
        <p:spPr>
          <a:xfrm>
            <a:off x="1935599" y="4551404"/>
            <a:ext cx="314510" cy="369332"/>
          </a:xfrm>
          <a:prstGeom prst="rect">
            <a:avLst/>
          </a:prstGeom>
          <a:noFill/>
        </p:spPr>
        <p:txBody>
          <a:bodyPr wrap="none" rtlCol="0">
            <a:spAutoFit/>
          </a:bodyPr>
          <a:lstStyle/>
          <a:p>
            <a:r>
              <a:rPr lang="fr-FR" dirty="0"/>
              <a:t>b</a:t>
            </a:r>
          </a:p>
        </p:txBody>
      </p:sp>
      <p:sp>
        <p:nvSpPr>
          <p:cNvPr id="48" name="ZoneTexte 47"/>
          <p:cNvSpPr txBox="1"/>
          <p:nvPr/>
        </p:nvSpPr>
        <p:spPr>
          <a:xfrm>
            <a:off x="2391655" y="4551404"/>
            <a:ext cx="288862" cy="369332"/>
          </a:xfrm>
          <a:prstGeom prst="rect">
            <a:avLst/>
          </a:prstGeom>
          <a:noFill/>
        </p:spPr>
        <p:txBody>
          <a:bodyPr wrap="none" rtlCol="0">
            <a:spAutoFit/>
          </a:bodyPr>
          <a:lstStyle/>
          <a:p>
            <a:r>
              <a:rPr lang="fr-FR" dirty="0" smtClean="0"/>
              <a:t>c</a:t>
            </a:r>
            <a:endParaRPr lang="fr-FR" dirty="0"/>
          </a:p>
        </p:txBody>
      </p:sp>
      <p:sp>
        <p:nvSpPr>
          <p:cNvPr id="49" name="ZoneTexte 48"/>
          <p:cNvSpPr txBox="1"/>
          <p:nvPr/>
        </p:nvSpPr>
        <p:spPr>
          <a:xfrm>
            <a:off x="5959282" y="4551404"/>
            <a:ext cx="545342" cy="369332"/>
          </a:xfrm>
          <a:prstGeom prst="rect">
            <a:avLst/>
          </a:prstGeom>
          <a:noFill/>
        </p:spPr>
        <p:txBody>
          <a:bodyPr wrap="none" rtlCol="0">
            <a:spAutoFit/>
          </a:bodyPr>
          <a:lstStyle/>
          <a:p>
            <a:r>
              <a:rPr lang="fr-FR" dirty="0" smtClean="0"/>
              <a:t>r</a:t>
            </a:r>
            <a:r>
              <a:rPr lang="fr-FR" baseline="-25000" dirty="0" smtClean="0"/>
              <a:t>2</a:t>
            </a:r>
            <a:r>
              <a:rPr lang="fr-FR" dirty="0" smtClean="0"/>
              <a:t>r</a:t>
            </a:r>
            <a:r>
              <a:rPr lang="fr-FR" baseline="-25000" dirty="0" smtClean="0"/>
              <a:t>3</a:t>
            </a:r>
            <a:endParaRPr lang="fr-FR" baseline="-25000" dirty="0"/>
          </a:p>
        </p:txBody>
      </p:sp>
      <p:sp>
        <p:nvSpPr>
          <p:cNvPr id="50" name="ZoneTexte 49"/>
          <p:cNvSpPr txBox="1"/>
          <p:nvPr/>
        </p:nvSpPr>
        <p:spPr>
          <a:xfrm>
            <a:off x="327167" y="4551404"/>
            <a:ext cx="301686" cy="369332"/>
          </a:xfrm>
          <a:prstGeom prst="rect">
            <a:avLst/>
          </a:prstGeom>
          <a:noFill/>
        </p:spPr>
        <p:txBody>
          <a:bodyPr wrap="none" rtlCol="0">
            <a:spAutoFit/>
          </a:bodyPr>
          <a:lstStyle/>
          <a:p>
            <a:r>
              <a:rPr lang="fr-FR" dirty="0" smtClean="0"/>
              <a:t>a</a:t>
            </a:r>
            <a:endParaRPr lang="fr-FR" dirty="0"/>
          </a:p>
        </p:txBody>
      </p:sp>
      <p:sp>
        <p:nvSpPr>
          <p:cNvPr id="54" name="ZoneTexte 53"/>
          <p:cNvSpPr txBox="1"/>
          <p:nvPr/>
        </p:nvSpPr>
        <p:spPr>
          <a:xfrm>
            <a:off x="639455" y="4077072"/>
            <a:ext cx="301686" cy="369332"/>
          </a:xfrm>
          <a:prstGeom prst="rect">
            <a:avLst/>
          </a:prstGeom>
          <a:noFill/>
        </p:spPr>
        <p:txBody>
          <a:bodyPr wrap="none" rtlCol="0">
            <a:spAutoFit/>
          </a:bodyPr>
          <a:lstStyle/>
          <a:p>
            <a:r>
              <a:rPr lang="fr-FR" dirty="0" smtClean="0"/>
              <a:t>a</a:t>
            </a:r>
            <a:endParaRPr lang="fr-FR" dirty="0"/>
          </a:p>
        </p:txBody>
      </p:sp>
      <p:sp>
        <p:nvSpPr>
          <p:cNvPr id="55" name="ZoneTexte 54"/>
          <p:cNvSpPr txBox="1"/>
          <p:nvPr/>
        </p:nvSpPr>
        <p:spPr>
          <a:xfrm>
            <a:off x="1079887" y="4077072"/>
            <a:ext cx="301686" cy="369332"/>
          </a:xfrm>
          <a:prstGeom prst="rect">
            <a:avLst/>
          </a:prstGeom>
          <a:noFill/>
        </p:spPr>
        <p:txBody>
          <a:bodyPr wrap="none" rtlCol="0">
            <a:spAutoFit/>
          </a:bodyPr>
          <a:lstStyle/>
          <a:p>
            <a:r>
              <a:rPr lang="fr-FR" dirty="0" smtClean="0"/>
              <a:t>a</a:t>
            </a:r>
            <a:endParaRPr lang="fr-FR" dirty="0"/>
          </a:p>
        </p:txBody>
      </p:sp>
      <p:sp>
        <p:nvSpPr>
          <p:cNvPr id="56" name="ZoneTexte 55"/>
          <p:cNvSpPr txBox="1"/>
          <p:nvPr/>
        </p:nvSpPr>
        <p:spPr>
          <a:xfrm>
            <a:off x="1495167" y="4077072"/>
            <a:ext cx="314510" cy="369332"/>
          </a:xfrm>
          <a:prstGeom prst="rect">
            <a:avLst/>
          </a:prstGeom>
          <a:noFill/>
        </p:spPr>
        <p:txBody>
          <a:bodyPr wrap="none" rtlCol="0">
            <a:spAutoFit/>
          </a:bodyPr>
          <a:lstStyle/>
          <a:p>
            <a:r>
              <a:rPr lang="fr-FR" dirty="0" smtClean="0"/>
              <a:t>b</a:t>
            </a:r>
            <a:endParaRPr lang="fr-FR" dirty="0"/>
          </a:p>
        </p:txBody>
      </p:sp>
      <p:sp>
        <p:nvSpPr>
          <p:cNvPr id="57" name="ZoneTexte 56"/>
          <p:cNvSpPr txBox="1"/>
          <p:nvPr/>
        </p:nvSpPr>
        <p:spPr>
          <a:xfrm>
            <a:off x="1935599" y="4077072"/>
            <a:ext cx="314510" cy="369332"/>
          </a:xfrm>
          <a:prstGeom prst="rect">
            <a:avLst/>
          </a:prstGeom>
          <a:noFill/>
        </p:spPr>
        <p:txBody>
          <a:bodyPr wrap="none" rtlCol="0">
            <a:spAutoFit/>
          </a:bodyPr>
          <a:lstStyle/>
          <a:p>
            <a:r>
              <a:rPr lang="fr-FR" dirty="0"/>
              <a:t>b</a:t>
            </a:r>
          </a:p>
        </p:txBody>
      </p:sp>
      <p:sp>
        <p:nvSpPr>
          <p:cNvPr id="58" name="ZoneTexte 57"/>
          <p:cNvSpPr txBox="1"/>
          <p:nvPr/>
        </p:nvSpPr>
        <p:spPr>
          <a:xfrm>
            <a:off x="2391655" y="4077072"/>
            <a:ext cx="288862" cy="369332"/>
          </a:xfrm>
          <a:prstGeom prst="rect">
            <a:avLst/>
          </a:prstGeom>
          <a:noFill/>
        </p:spPr>
        <p:txBody>
          <a:bodyPr wrap="none" rtlCol="0">
            <a:spAutoFit/>
          </a:bodyPr>
          <a:lstStyle/>
          <a:p>
            <a:r>
              <a:rPr lang="fr-FR" dirty="0" smtClean="0"/>
              <a:t>c</a:t>
            </a:r>
            <a:endParaRPr lang="fr-FR" dirty="0"/>
          </a:p>
        </p:txBody>
      </p:sp>
      <p:sp>
        <p:nvSpPr>
          <p:cNvPr id="59" name="ZoneTexte 58"/>
          <p:cNvSpPr txBox="1"/>
          <p:nvPr/>
        </p:nvSpPr>
        <p:spPr>
          <a:xfrm>
            <a:off x="5959282" y="4077072"/>
            <a:ext cx="697627" cy="369332"/>
          </a:xfrm>
          <a:prstGeom prst="rect">
            <a:avLst/>
          </a:prstGeom>
          <a:noFill/>
        </p:spPr>
        <p:txBody>
          <a:bodyPr wrap="none" rtlCol="0">
            <a:spAutoFit/>
          </a:bodyPr>
          <a:lstStyle/>
          <a:p>
            <a:r>
              <a:rPr lang="fr-FR" dirty="0" smtClean="0"/>
              <a:t>r</a:t>
            </a:r>
            <a:r>
              <a:rPr lang="fr-FR" baseline="-25000" dirty="0" smtClean="0"/>
              <a:t>1</a:t>
            </a:r>
            <a:r>
              <a:rPr lang="fr-FR" baseline="30000" dirty="0" smtClean="0"/>
              <a:t>2</a:t>
            </a:r>
            <a:r>
              <a:rPr lang="fr-FR" dirty="0" smtClean="0"/>
              <a:t>r</a:t>
            </a:r>
            <a:r>
              <a:rPr lang="fr-FR" baseline="-25000" dirty="0" smtClean="0"/>
              <a:t>3</a:t>
            </a:r>
            <a:r>
              <a:rPr lang="fr-FR" baseline="30000" dirty="0" smtClean="0"/>
              <a:t>2</a:t>
            </a:r>
            <a:endParaRPr lang="fr-FR" baseline="30000" dirty="0"/>
          </a:p>
        </p:txBody>
      </p:sp>
      <p:sp>
        <p:nvSpPr>
          <p:cNvPr id="60" name="ZoneTexte 59"/>
          <p:cNvSpPr txBox="1"/>
          <p:nvPr/>
        </p:nvSpPr>
        <p:spPr>
          <a:xfrm>
            <a:off x="327167" y="4077072"/>
            <a:ext cx="301686" cy="369332"/>
          </a:xfrm>
          <a:prstGeom prst="rect">
            <a:avLst/>
          </a:prstGeom>
          <a:noFill/>
        </p:spPr>
        <p:txBody>
          <a:bodyPr wrap="none" rtlCol="0">
            <a:spAutoFit/>
          </a:bodyPr>
          <a:lstStyle/>
          <a:p>
            <a:r>
              <a:rPr lang="fr-FR" dirty="0" smtClean="0"/>
              <a:t>a</a:t>
            </a:r>
            <a:endParaRPr lang="fr-FR" dirty="0"/>
          </a:p>
        </p:txBody>
      </p:sp>
      <p:sp>
        <p:nvSpPr>
          <p:cNvPr id="61" name="ZoneTexte 60"/>
          <p:cNvSpPr txBox="1"/>
          <p:nvPr/>
        </p:nvSpPr>
        <p:spPr>
          <a:xfrm>
            <a:off x="847095" y="4082072"/>
            <a:ext cx="301686" cy="369332"/>
          </a:xfrm>
          <a:prstGeom prst="rect">
            <a:avLst/>
          </a:prstGeom>
          <a:noFill/>
        </p:spPr>
        <p:txBody>
          <a:bodyPr wrap="none" rtlCol="0">
            <a:spAutoFit/>
          </a:bodyPr>
          <a:lstStyle/>
          <a:p>
            <a:r>
              <a:rPr lang="fr-FR" dirty="0" smtClean="0"/>
              <a:t>a</a:t>
            </a:r>
            <a:endParaRPr lang="fr-FR" dirty="0"/>
          </a:p>
        </p:txBody>
      </p:sp>
      <p:sp>
        <p:nvSpPr>
          <p:cNvPr id="62" name="ZoneTexte 61"/>
          <p:cNvSpPr txBox="1"/>
          <p:nvPr/>
        </p:nvSpPr>
        <p:spPr>
          <a:xfrm>
            <a:off x="2680517" y="4077072"/>
            <a:ext cx="288862" cy="369332"/>
          </a:xfrm>
          <a:prstGeom prst="rect">
            <a:avLst/>
          </a:prstGeom>
          <a:noFill/>
        </p:spPr>
        <p:txBody>
          <a:bodyPr wrap="none" rtlCol="0">
            <a:spAutoFit/>
          </a:bodyPr>
          <a:lstStyle/>
          <a:p>
            <a:r>
              <a:rPr lang="fr-FR" dirty="0" smtClean="0"/>
              <a:t>c</a:t>
            </a:r>
            <a:endParaRPr lang="fr-FR" dirty="0"/>
          </a:p>
        </p:txBody>
      </p:sp>
      <p:sp>
        <p:nvSpPr>
          <p:cNvPr id="63" name="ZoneTexte 62"/>
          <p:cNvSpPr txBox="1"/>
          <p:nvPr/>
        </p:nvSpPr>
        <p:spPr>
          <a:xfrm>
            <a:off x="2957969" y="4077072"/>
            <a:ext cx="288862" cy="369332"/>
          </a:xfrm>
          <a:prstGeom prst="rect">
            <a:avLst/>
          </a:prstGeom>
          <a:noFill/>
        </p:spPr>
        <p:txBody>
          <a:bodyPr wrap="none" rtlCol="0">
            <a:spAutoFit/>
          </a:bodyPr>
          <a:lstStyle/>
          <a:p>
            <a:r>
              <a:rPr lang="fr-FR" dirty="0" smtClean="0"/>
              <a:t>c</a:t>
            </a:r>
            <a:endParaRPr lang="fr-FR" dirty="0"/>
          </a:p>
        </p:txBody>
      </p:sp>
      <p:sp>
        <p:nvSpPr>
          <p:cNvPr id="69" name="ZoneTexte 68"/>
          <p:cNvSpPr txBox="1"/>
          <p:nvPr/>
        </p:nvSpPr>
        <p:spPr>
          <a:xfrm>
            <a:off x="5959282" y="5020736"/>
            <a:ext cx="524503" cy="369332"/>
          </a:xfrm>
          <a:prstGeom prst="rect">
            <a:avLst/>
          </a:prstGeom>
          <a:noFill/>
        </p:spPr>
        <p:txBody>
          <a:bodyPr wrap="none" rtlCol="0">
            <a:spAutoFit/>
          </a:bodyPr>
          <a:lstStyle/>
          <a:p>
            <a:r>
              <a:rPr lang="fr-FR" dirty="0" smtClean="0"/>
              <a:t>r</a:t>
            </a:r>
            <a:r>
              <a:rPr lang="fr-FR" baseline="-25000" dirty="0"/>
              <a:t>1</a:t>
            </a:r>
            <a:r>
              <a:rPr lang="fr-FR" dirty="0" smtClean="0"/>
              <a:t>r</a:t>
            </a:r>
            <a:r>
              <a:rPr lang="fr-FR" baseline="-25000" dirty="0" smtClean="0"/>
              <a:t>3</a:t>
            </a:r>
            <a:endParaRPr lang="fr-FR" baseline="-25000" dirty="0"/>
          </a:p>
        </p:txBody>
      </p:sp>
      <p:sp>
        <p:nvSpPr>
          <p:cNvPr id="70" name="ZoneTexte 69"/>
          <p:cNvSpPr txBox="1"/>
          <p:nvPr/>
        </p:nvSpPr>
        <p:spPr>
          <a:xfrm>
            <a:off x="327167" y="5020736"/>
            <a:ext cx="1003801" cy="369332"/>
          </a:xfrm>
          <a:prstGeom prst="rect">
            <a:avLst/>
          </a:prstGeom>
          <a:noFill/>
        </p:spPr>
        <p:txBody>
          <a:bodyPr wrap="none" rtlCol="0">
            <a:spAutoFit/>
          </a:bodyPr>
          <a:lstStyle/>
          <a:p>
            <a:r>
              <a:rPr lang="fr-FR" dirty="0" err="1" smtClean="0"/>
              <a:t>aaabbcc</a:t>
            </a:r>
            <a:endParaRPr lang="fr-FR" dirty="0"/>
          </a:p>
        </p:txBody>
      </p:sp>
      <p:sp>
        <p:nvSpPr>
          <p:cNvPr id="71" name="ZoneTexte 70"/>
          <p:cNvSpPr txBox="1"/>
          <p:nvPr/>
        </p:nvSpPr>
        <p:spPr>
          <a:xfrm>
            <a:off x="5945120" y="5457656"/>
            <a:ext cx="450764" cy="369332"/>
          </a:xfrm>
          <a:prstGeom prst="rect">
            <a:avLst/>
          </a:prstGeom>
          <a:noFill/>
        </p:spPr>
        <p:txBody>
          <a:bodyPr wrap="none" rtlCol="0">
            <a:spAutoFit/>
          </a:bodyPr>
          <a:lstStyle/>
          <a:p>
            <a:r>
              <a:rPr lang="fr-FR" dirty="0" smtClean="0"/>
              <a:t>r</a:t>
            </a:r>
            <a:r>
              <a:rPr lang="fr-FR" baseline="-25000" dirty="0" smtClean="0"/>
              <a:t>3</a:t>
            </a:r>
            <a:r>
              <a:rPr lang="fr-FR" baseline="30000" dirty="0" smtClean="0"/>
              <a:t>2</a:t>
            </a:r>
            <a:endParaRPr lang="fr-FR" baseline="30000" dirty="0"/>
          </a:p>
        </p:txBody>
      </p:sp>
      <p:sp>
        <p:nvSpPr>
          <p:cNvPr id="72" name="ZoneTexte 71"/>
          <p:cNvSpPr txBox="1"/>
          <p:nvPr/>
        </p:nvSpPr>
        <p:spPr>
          <a:xfrm>
            <a:off x="313005" y="5457656"/>
            <a:ext cx="886781" cy="369332"/>
          </a:xfrm>
          <a:prstGeom prst="rect">
            <a:avLst/>
          </a:prstGeom>
          <a:noFill/>
        </p:spPr>
        <p:txBody>
          <a:bodyPr wrap="none" rtlCol="0">
            <a:spAutoFit/>
          </a:bodyPr>
          <a:lstStyle/>
          <a:p>
            <a:r>
              <a:rPr lang="fr-FR" dirty="0" err="1" smtClean="0"/>
              <a:t>aaaabc</a:t>
            </a:r>
            <a:endParaRPr lang="fr-FR" dirty="0"/>
          </a:p>
        </p:txBody>
      </p:sp>
      <p:sp>
        <p:nvSpPr>
          <p:cNvPr id="17" name="ZoneTexte 16"/>
          <p:cNvSpPr txBox="1"/>
          <p:nvPr/>
        </p:nvSpPr>
        <p:spPr>
          <a:xfrm>
            <a:off x="5953637" y="5894576"/>
            <a:ext cx="372218" cy="369332"/>
          </a:xfrm>
          <a:prstGeom prst="rect">
            <a:avLst/>
          </a:prstGeom>
          <a:noFill/>
        </p:spPr>
        <p:txBody>
          <a:bodyPr wrap="none" rtlCol="0">
            <a:spAutoFit/>
          </a:bodyPr>
          <a:lstStyle/>
          <a:p>
            <a:r>
              <a:rPr lang="fr-FR" dirty="0" smtClean="0"/>
              <a:t>…</a:t>
            </a:r>
            <a:endParaRPr lang="fr-FR" dirty="0"/>
          </a:p>
        </p:txBody>
      </p:sp>
    </p:spTree>
    <p:extLst>
      <p:ext uri="{BB962C8B-B14F-4D97-AF65-F5344CB8AC3E}">
        <p14:creationId xmlns:p14="http://schemas.microsoft.com/office/powerpoint/2010/main" val="2699913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iterate type="lt">
                                    <p:tmPct val="0"/>
                                  </p:iterate>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10" presetClass="entr" presetSubtype="0" fill="hold" grpId="1" nodeType="withEffect">
                                  <p:stCondLst>
                                    <p:cond delay="0"/>
                                  </p:stCondLst>
                                  <p:iterate type="lt">
                                    <p:tmPct val="0"/>
                                  </p:iterate>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par>
                                <p:cTn id="11" presetID="10" presetClass="entr" presetSubtype="0" fill="hold" grpId="0" nodeType="withEffect">
                                  <p:stCondLst>
                                    <p:cond delay="0"/>
                                  </p:stCondLst>
                                  <p:iterate type="lt">
                                    <p:tmPct val="0"/>
                                  </p:iterate>
                                  <p:childTnLst>
                                    <p:set>
                                      <p:cBhvr>
                                        <p:cTn id="12" dur="1" fill="hold">
                                          <p:stCondLst>
                                            <p:cond delay="0"/>
                                          </p:stCondLst>
                                        </p:cTn>
                                        <p:tgtEl>
                                          <p:spTgt spid="54"/>
                                        </p:tgtEl>
                                        <p:attrNameLst>
                                          <p:attrName>style.visibility</p:attrName>
                                        </p:attrNameLst>
                                      </p:cBhvr>
                                      <p:to>
                                        <p:strVal val="visible"/>
                                      </p:to>
                                    </p:set>
                                    <p:animEffect transition="in" filter="fade">
                                      <p:cBhvr>
                                        <p:cTn id="13" dur="500"/>
                                        <p:tgtEl>
                                          <p:spTgt spid="54"/>
                                        </p:tgtEl>
                                      </p:cBhvr>
                                    </p:animEffect>
                                  </p:childTnLst>
                                </p:cTn>
                              </p:par>
                              <p:par>
                                <p:cTn id="14" presetID="10" presetClass="entr" presetSubtype="0" fill="hold" grpId="0" nodeType="withEffect">
                                  <p:stCondLst>
                                    <p:cond delay="0"/>
                                  </p:stCondLst>
                                  <p:iterate type="lt">
                                    <p:tmPct val="0"/>
                                  </p:iterate>
                                  <p:childTnLst>
                                    <p:set>
                                      <p:cBhvr>
                                        <p:cTn id="15" dur="1" fill="hold">
                                          <p:stCondLst>
                                            <p:cond delay="0"/>
                                          </p:stCondLst>
                                        </p:cTn>
                                        <p:tgtEl>
                                          <p:spTgt spid="55"/>
                                        </p:tgtEl>
                                        <p:attrNameLst>
                                          <p:attrName>style.visibility</p:attrName>
                                        </p:attrNameLst>
                                      </p:cBhvr>
                                      <p:to>
                                        <p:strVal val="visible"/>
                                      </p:to>
                                    </p:set>
                                    <p:animEffect transition="in" filter="fade">
                                      <p:cBhvr>
                                        <p:cTn id="16" dur="500"/>
                                        <p:tgtEl>
                                          <p:spTgt spid="5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fade">
                                      <p:cBhvr>
                                        <p:cTn id="19" dur="500"/>
                                        <p:tgtEl>
                                          <p:spTgt spid="5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fade">
                                      <p:cBhvr>
                                        <p:cTn id="24" dur="500"/>
                                        <p:tgtEl>
                                          <p:spTgt spid="59"/>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xit" presetSubtype="4" fill="hold" grpId="0" nodeType="clickEffect">
                                  <p:stCondLst>
                                    <p:cond delay="0"/>
                                  </p:stCondLst>
                                  <p:iterate type="lt">
                                    <p:tmPct val="0"/>
                                  </p:iterate>
                                  <p:childTnLst>
                                    <p:anim calcmode="lin" valueType="num">
                                      <p:cBhvr additive="base">
                                        <p:cTn id="28" dur="500"/>
                                        <p:tgtEl>
                                          <p:spTgt spid="56"/>
                                        </p:tgtEl>
                                        <p:attrNameLst>
                                          <p:attrName>ppt_x</p:attrName>
                                        </p:attrNameLst>
                                      </p:cBhvr>
                                      <p:tavLst>
                                        <p:tav tm="0">
                                          <p:val>
                                            <p:strVal val="ppt_x"/>
                                          </p:val>
                                        </p:tav>
                                        <p:tav tm="100000">
                                          <p:val>
                                            <p:strVal val="ppt_x"/>
                                          </p:val>
                                        </p:tav>
                                      </p:tavLst>
                                    </p:anim>
                                    <p:anim calcmode="lin" valueType="num">
                                      <p:cBhvr additive="base">
                                        <p:cTn id="29" dur="500"/>
                                        <p:tgtEl>
                                          <p:spTgt spid="56"/>
                                        </p:tgtEl>
                                        <p:attrNameLst>
                                          <p:attrName>ppt_y</p:attrName>
                                        </p:attrNameLst>
                                      </p:cBhvr>
                                      <p:tavLst>
                                        <p:tav tm="0">
                                          <p:val>
                                            <p:strVal val="ppt_y"/>
                                          </p:val>
                                        </p:tav>
                                        <p:tav tm="100000">
                                          <p:val>
                                            <p:strVal val="1+ppt_h/2"/>
                                          </p:val>
                                        </p:tav>
                                      </p:tavLst>
                                    </p:anim>
                                    <p:set>
                                      <p:cBhvr>
                                        <p:cTn id="30" dur="1" fill="hold">
                                          <p:stCondLst>
                                            <p:cond delay="499"/>
                                          </p:stCondLst>
                                        </p:cTn>
                                        <p:tgtEl>
                                          <p:spTgt spid="56"/>
                                        </p:tgtEl>
                                        <p:attrNameLst>
                                          <p:attrName>style.visibility</p:attrName>
                                        </p:attrNameLst>
                                      </p:cBhvr>
                                      <p:to>
                                        <p:strVal val="hidden"/>
                                      </p:to>
                                    </p:set>
                                  </p:childTnLst>
                                </p:cTn>
                              </p:par>
                              <p:par>
                                <p:cTn id="31" presetID="2" presetClass="exit" presetSubtype="4" fill="hold" grpId="0" nodeType="withEffect">
                                  <p:stCondLst>
                                    <p:cond delay="0"/>
                                  </p:stCondLst>
                                  <p:iterate type="lt">
                                    <p:tmPct val="0"/>
                                  </p:iterate>
                                  <p:childTnLst>
                                    <p:anim calcmode="lin" valueType="num">
                                      <p:cBhvr additive="base">
                                        <p:cTn id="32" dur="500"/>
                                        <p:tgtEl>
                                          <p:spTgt spid="57"/>
                                        </p:tgtEl>
                                        <p:attrNameLst>
                                          <p:attrName>ppt_x</p:attrName>
                                        </p:attrNameLst>
                                      </p:cBhvr>
                                      <p:tavLst>
                                        <p:tav tm="0">
                                          <p:val>
                                            <p:strVal val="ppt_x"/>
                                          </p:val>
                                        </p:tav>
                                        <p:tav tm="100000">
                                          <p:val>
                                            <p:strVal val="ppt_x"/>
                                          </p:val>
                                        </p:tav>
                                      </p:tavLst>
                                    </p:anim>
                                    <p:anim calcmode="lin" valueType="num">
                                      <p:cBhvr additive="base">
                                        <p:cTn id="33" dur="500"/>
                                        <p:tgtEl>
                                          <p:spTgt spid="57"/>
                                        </p:tgtEl>
                                        <p:attrNameLst>
                                          <p:attrName>ppt_y</p:attrName>
                                        </p:attrNameLst>
                                      </p:cBhvr>
                                      <p:tavLst>
                                        <p:tav tm="0">
                                          <p:val>
                                            <p:strVal val="ppt_y"/>
                                          </p:val>
                                        </p:tav>
                                        <p:tav tm="100000">
                                          <p:val>
                                            <p:strVal val="1+ppt_h/2"/>
                                          </p:val>
                                        </p:tav>
                                      </p:tavLst>
                                    </p:anim>
                                    <p:set>
                                      <p:cBhvr>
                                        <p:cTn id="34" dur="1" fill="hold">
                                          <p:stCondLst>
                                            <p:cond delay="499"/>
                                          </p:stCondLst>
                                        </p:cTn>
                                        <p:tgtEl>
                                          <p:spTgt spid="57"/>
                                        </p:tgtEl>
                                        <p:attrNameLst>
                                          <p:attrName>style.visibility</p:attrName>
                                        </p:attrNameLst>
                                      </p:cBhvr>
                                      <p:to>
                                        <p:strVal val="hidden"/>
                                      </p:to>
                                    </p:set>
                                  </p:childTnLst>
                                </p:cTn>
                              </p:par>
                              <p:par>
                                <p:cTn id="35" presetID="2" presetClass="exit" presetSubtype="4" fill="hold" grpId="1" nodeType="withEffect">
                                  <p:stCondLst>
                                    <p:cond delay="0"/>
                                  </p:stCondLst>
                                  <p:iterate type="lt">
                                    <p:tmPct val="0"/>
                                  </p:iterate>
                                  <p:childTnLst>
                                    <p:anim calcmode="lin" valueType="num">
                                      <p:cBhvr additive="base">
                                        <p:cTn id="36" dur="500"/>
                                        <p:tgtEl>
                                          <p:spTgt spid="54"/>
                                        </p:tgtEl>
                                        <p:attrNameLst>
                                          <p:attrName>ppt_x</p:attrName>
                                        </p:attrNameLst>
                                      </p:cBhvr>
                                      <p:tavLst>
                                        <p:tav tm="0">
                                          <p:val>
                                            <p:strVal val="ppt_x"/>
                                          </p:val>
                                        </p:tav>
                                        <p:tav tm="100000">
                                          <p:val>
                                            <p:strVal val="ppt_x"/>
                                          </p:val>
                                        </p:tav>
                                      </p:tavLst>
                                    </p:anim>
                                    <p:anim calcmode="lin" valueType="num">
                                      <p:cBhvr additive="base">
                                        <p:cTn id="37" dur="500"/>
                                        <p:tgtEl>
                                          <p:spTgt spid="54"/>
                                        </p:tgtEl>
                                        <p:attrNameLst>
                                          <p:attrName>ppt_y</p:attrName>
                                        </p:attrNameLst>
                                      </p:cBhvr>
                                      <p:tavLst>
                                        <p:tav tm="0">
                                          <p:val>
                                            <p:strVal val="ppt_y"/>
                                          </p:val>
                                        </p:tav>
                                        <p:tav tm="100000">
                                          <p:val>
                                            <p:strVal val="1+ppt_h/2"/>
                                          </p:val>
                                        </p:tav>
                                      </p:tavLst>
                                    </p:anim>
                                    <p:set>
                                      <p:cBhvr>
                                        <p:cTn id="38" dur="1" fill="hold">
                                          <p:stCondLst>
                                            <p:cond delay="499"/>
                                          </p:stCondLst>
                                        </p:cTn>
                                        <p:tgtEl>
                                          <p:spTgt spid="54"/>
                                        </p:tgtEl>
                                        <p:attrNameLst>
                                          <p:attrName>style.visibility</p:attrName>
                                        </p:attrNameLst>
                                      </p:cBhvr>
                                      <p:to>
                                        <p:strVal val="hidden"/>
                                      </p:to>
                                    </p:set>
                                  </p:childTnLst>
                                </p:cTn>
                              </p:par>
                              <p:par>
                                <p:cTn id="39" presetID="2" presetClass="exit" presetSubtype="4" fill="hold" grpId="1" nodeType="withEffect">
                                  <p:stCondLst>
                                    <p:cond delay="0"/>
                                  </p:stCondLst>
                                  <p:iterate type="lt">
                                    <p:tmPct val="0"/>
                                  </p:iterate>
                                  <p:childTnLst>
                                    <p:anim calcmode="lin" valueType="num">
                                      <p:cBhvr additive="base">
                                        <p:cTn id="40" dur="500"/>
                                        <p:tgtEl>
                                          <p:spTgt spid="55"/>
                                        </p:tgtEl>
                                        <p:attrNameLst>
                                          <p:attrName>ppt_x</p:attrName>
                                        </p:attrNameLst>
                                      </p:cBhvr>
                                      <p:tavLst>
                                        <p:tav tm="0">
                                          <p:val>
                                            <p:strVal val="ppt_x"/>
                                          </p:val>
                                        </p:tav>
                                        <p:tav tm="100000">
                                          <p:val>
                                            <p:strVal val="ppt_x"/>
                                          </p:val>
                                        </p:tav>
                                      </p:tavLst>
                                    </p:anim>
                                    <p:anim calcmode="lin" valueType="num">
                                      <p:cBhvr additive="base">
                                        <p:cTn id="41" dur="500"/>
                                        <p:tgtEl>
                                          <p:spTgt spid="55"/>
                                        </p:tgtEl>
                                        <p:attrNameLst>
                                          <p:attrName>ppt_y</p:attrName>
                                        </p:attrNameLst>
                                      </p:cBhvr>
                                      <p:tavLst>
                                        <p:tav tm="0">
                                          <p:val>
                                            <p:strVal val="ppt_y"/>
                                          </p:val>
                                        </p:tav>
                                        <p:tav tm="100000">
                                          <p:val>
                                            <p:strVal val="1+ppt_h/2"/>
                                          </p:val>
                                        </p:tav>
                                      </p:tavLst>
                                    </p:anim>
                                    <p:set>
                                      <p:cBhvr>
                                        <p:cTn id="42" dur="1" fill="hold">
                                          <p:stCondLst>
                                            <p:cond delay="499"/>
                                          </p:stCondLst>
                                        </p:cTn>
                                        <p:tgtEl>
                                          <p:spTgt spid="55"/>
                                        </p:tgtEl>
                                        <p:attrNameLst>
                                          <p:attrName>style.visibility</p:attrName>
                                        </p:attrNameLst>
                                      </p:cBhvr>
                                      <p:to>
                                        <p:strVal val="hidden"/>
                                      </p:to>
                                    </p:set>
                                  </p:childTnLst>
                                </p:cTn>
                              </p:par>
                            </p:childTnLst>
                          </p:cTn>
                        </p:par>
                        <p:par>
                          <p:cTn id="43" fill="hold">
                            <p:stCondLst>
                              <p:cond delay="500"/>
                            </p:stCondLst>
                            <p:childTnLst>
                              <p:par>
                                <p:cTn id="44" presetID="38" presetClass="entr" presetSubtype="0" accel="50000" fill="hold" grpId="0" nodeType="afterEffect">
                                  <p:stCondLst>
                                    <p:cond delay="0"/>
                                  </p:stCondLst>
                                  <p:iterate type="lt">
                                    <p:tmPct val="50000"/>
                                  </p:iterate>
                                  <p:childTnLst>
                                    <p:set>
                                      <p:cBhvr>
                                        <p:cTn id="45" dur="1" fill="hold">
                                          <p:stCondLst>
                                            <p:cond delay="0"/>
                                          </p:stCondLst>
                                        </p:cTn>
                                        <p:tgtEl>
                                          <p:spTgt spid="60"/>
                                        </p:tgtEl>
                                        <p:attrNameLst>
                                          <p:attrName>style.visibility</p:attrName>
                                        </p:attrNameLst>
                                      </p:cBhvr>
                                      <p:to>
                                        <p:strVal val="visible"/>
                                      </p:to>
                                    </p:set>
                                    <p:set>
                                      <p:cBhvr>
                                        <p:cTn id="46" dur="455" fill="hold">
                                          <p:stCondLst>
                                            <p:cond delay="0"/>
                                          </p:stCondLst>
                                        </p:cTn>
                                        <p:tgtEl>
                                          <p:spTgt spid="60"/>
                                        </p:tgtEl>
                                        <p:attrNameLst>
                                          <p:attrName>style.rotation</p:attrName>
                                        </p:attrNameLst>
                                      </p:cBhvr>
                                      <p:to>
                                        <p:strVal val="-45.0"/>
                                      </p:to>
                                    </p:set>
                                    <p:anim calcmode="lin" valueType="num">
                                      <p:cBhvr>
                                        <p:cTn id="47" dur="455" fill="hold">
                                          <p:stCondLst>
                                            <p:cond delay="455"/>
                                          </p:stCondLst>
                                        </p:cTn>
                                        <p:tgtEl>
                                          <p:spTgt spid="60"/>
                                        </p:tgtEl>
                                        <p:attrNameLst>
                                          <p:attrName>style.rotation</p:attrName>
                                        </p:attrNameLst>
                                      </p:cBhvr>
                                      <p:tavLst>
                                        <p:tav tm="0">
                                          <p:val>
                                            <p:fltVal val="-45"/>
                                          </p:val>
                                        </p:tav>
                                        <p:tav tm="69900">
                                          <p:val>
                                            <p:fltVal val="45"/>
                                          </p:val>
                                        </p:tav>
                                        <p:tav tm="100000">
                                          <p:val>
                                            <p:fltVal val="0"/>
                                          </p:val>
                                        </p:tav>
                                      </p:tavLst>
                                    </p:anim>
                                    <p:anim calcmode="lin" valueType="num">
                                      <p:cBhvr>
                                        <p:cTn id="48" dur="455" fill="hold">
                                          <p:stCondLst>
                                            <p:cond delay="0"/>
                                          </p:stCondLst>
                                        </p:cTn>
                                        <p:tgtEl>
                                          <p:spTgt spid="60"/>
                                        </p:tgtEl>
                                        <p:attrNameLst>
                                          <p:attrName>ppt_y</p:attrName>
                                        </p:attrNameLst>
                                      </p:cBhvr>
                                      <p:tavLst>
                                        <p:tav tm="0">
                                          <p:val>
                                            <p:strVal val="#ppt_y-1"/>
                                          </p:val>
                                        </p:tav>
                                        <p:tav tm="100000">
                                          <p:val>
                                            <p:strVal val="#ppt_y-(0.354*#ppt_w-0.172*#ppt_h)"/>
                                          </p:val>
                                        </p:tav>
                                      </p:tavLst>
                                    </p:anim>
                                    <p:anim calcmode="lin" valueType="num">
                                      <p:cBhvr>
                                        <p:cTn id="49" dur="156" decel="50000" autoRev="1" fill="hold">
                                          <p:stCondLst>
                                            <p:cond delay="455"/>
                                          </p:stCondLst>
                                        </p:cTn>
                                        <p:tgtEl>
                                          <p:spTgt spid="60"/>
                                        </p:tgtEl>
                                        <p:attrNameLst>
                                          <p:attrName>ppt_y</p:attrName>
                                        </p:attrNameLst>
                                      </p:cBhvr>
                                      <p:tavLst>
                                        <p:tav tm="0">
                                          <p:val>
                                            <p:strVal val="#ppt_y-(0.354*#ppt_w-0.172*#ppt_h)"/>
                                          </p:val>
                                        </p:tav>
                                        <p:tav tm="100000">
                                          <p:val>
                                            <p:strVal val="#ppt_y-(0.354*#ppt_w-0.172*#ppt_h)-#ppt_h/2"/>
                                          </p:val>
                                        </p:tav>
                                      </p:tavLst>
                                    </p:anim>
                                    <p:anim calcmode="lin" valueType="num">
                                      <p:cBhvr>
                                        <p:cTn id="50" dur="136" fill="hold">
                                          <p:stCondLst>
                                            <p:cond delay="864"/>
                                          </p:stCondLst>
                                        </p:cTn>
                                        <p:tgtEl>
                                          <p:spTgt spid="60"/>
                                        </p:tgtEl>
                                        <p:attrNameLst>
                                          <p:attrName>ppt_y</p:attrName>
                                        </p:attrNameLst>
                                      </p:cBhvr>
                                      <p:tavLst>
                                        <p:tav tm="0">
                                          <p:val>
                                            <p:strVal val="#ppt_y-(0.354*#ppt_w-0.172*#ppt_h)"/>
                                          </p:val>
                                        </p:tav>
                                        <p:tav tm="100000">
                                          <p:val>
                                            <p:strVal val="#ppt_y"/>
                                          </p:val>
                                        </p:tav>
                                      </p:tavLst>
                                    </p:anim>
                                  </p:childTnLst>
                                </p:cTn>
                              </p:par>
                              <p:par>
                                <p:cTn id="51" presetID="38" presetClass="entr" presetSubtype="0" accel="50000" fill="hold" grpId="2" nodeType="withEffect">
                                  <p:stCondLst>
                                    <p:cond delay="0"/>
                                  </p:stCondLst>
                                  <p:iterate type="lt">
                                    <p:tmPct val="50000"/>
                                  </p:iterate>
                                  <p:childTnLst>
                                    <p:set>
                                      <p:cBhvr>
                                        <p:cTn id="52" dur="1" fill="hold">
                                          <p:stCondLst>
                                            <p:cond delay="0"/>
                                          </p:stCondLst>
                                        </p:cTn>
                                        <p:tgtEl>
                                          <p:spTgt spid="56"/>
                                        </p:tgtEl>
                                        <p:attrNameLst>
                                          <p:attrName>style.visibility</p:attrName>
                                        </p:attrNameLst>
                                      </p:cBhvr>
                                      <p:to>
                                        <p:strVal val="visible"/>
                                      </p:to>
                                    </p:set>
                                    <p:set>
                                      <p:cBhvr>
                                        <p:cTn id="53" dur="455" fill="hold">
                                          <p:stCondLst>
                                            <p:cond delay="0"/>
                                          </p:stCondLst>
                                        </p:cTn>
                                        <p:tgtEl>
                                          <p:spTgt spid="56"/>
                                        </p:tgtEl>
                                        <p:attrNameLst>
                                          <p:attrName>style.rotation</p:attrName>
                                        </p:attrNameLst>
                                      </p:cBhvr>
                                      <p:to>
                                        <p:strVal val="-45.0"/>
                                      </p:to>
                                    </p:set>
                                    <p:anim calcmode="lin" valueType="num">
                                      <p:cBhvr>
                                        <p:cTn id="54" dur="455" fill="hold">
                                          <p:stCondLst>
                                            <p:cond delay="455"/>
                                          </p:stCondLst>
                                        </p:cTn>
                                        <p:tgtEl>
                                          <p:spTgt spid="56"/>
                                        </p:tgtEl>
                                        <p:attrNameLst>
                                          <p:attrName>style.rotation</p:attrName>
                                        </p:attrNameLst>
                                      </p:cBhvr>
                                      <p:tavLst>
                                        <p:tav tm="0">
                                          <p:val>
                                            <p:fltVal val="-45"/>
                                          </p:val>
                                        </p:tav>
                                        <p:tav tm="69900">
                                          <p:val>
                                            <p:fltVal val="45"/>
                                          </p:val>
                                        </p:tav>
                                        <p:tav tm="100000">
                                          <p:val>
                                            <p:fltVal val="0"/>
                                          </p:val>
                                        </p:tav>
                                      </p:tavLst>
                                    </p:anim>
                                    <p:anim calcmode="lin" valueType="num">
                                      <p:cBhvr>
                                        <p:cTn id="55" dur="455" fill="hold">
                                          <p:stCondLst>
                                            <p:cond delay="0"/>
                                          </p:stCondLst>
                                        </p:cTn>
                                        <p:tgtEl>
                                          <p:spTgt spid="56"/>
                                        </p:tgtEl>
                                        <p:attrNameLst>
                                          <p:attrName>ppt_y</p:attrName>
                                        </p:attrNameLst>
                                      </p:cBhvr>
                                      <p:tavLst>
                                        <p:tav tm="0">
                                          <p:val>
                                            <p:strVal val="#ppt_y-1"/>
                                          </p:val>
                                        </p:tav>
                                        <p:tav tm="100000">
                                          <p:val>
                                            <p:strVal val="#ppt_y-(0.354*#ppt_w-0.172*#ppt_h)"/>
                                          </p:val>
                                        </p:tav>
                                      </p:tavLst>
                                    </p:anim>
                                    <p:anim calcmode="lin" valueType="num">
                                      <p:cBhvr>
                                        <p:cTn id="56" dur="156" decel="50000" autoRev="1" fill="hold">
                                          <p:stCondLst>
                                            <p:cond delay="455"/>
                                          </p:stCondLst>
                                        </p:cTn>
                                        <p:tgtEl>
                                          <p:spTgt spid="56"/>
                                        </p:tgtEl>
                                        <p:attrNameLst>
                                          <p:attrName>ppt_y</p:attrName>
                                        </p:attrNameLst>
                                      </p:cBhvr>
                                      <p:tavLst>
                                        <p:tav tm="0">
                                          <p:val>
                                            <p:strVal val="#ppt_y-(0.354*#ppt_w-0.172*#ppt_h)"/>
                                          </p:val>
                                        </p:tav>
                                        <p:tav tm="100000">
                                          <p:val>
                                            <p:strVal val="#ppt_y-(0.354*#ppt_w-0.172*#ppt_h)-#ppt_h/2"/>
                                          </p:val>
                                        </p:tav>
                                      </p:tavLst>
                                    </p:anim>
                                    <p:anim calcmode="lin" valueType="num">
                                      <p:cBhvr>
                                        <p:cTn id="57" dur="136" fill="hold">
                                          <p:stCondLst>
                                            <p:cond delay="864"/>
                                          </p:stCondLst>
                                        </p:cTn>
                                        <p:tgtEl>
                                          <p:spTgt spid="56"/>
                                        </p:tgtEl>
                                        <p:attrNameLst>
                                          <p:attrName>ppt_y</p:attrName>
                                        </p:attrNameLst>
                                      </p:cBhvr>
                                      <p:tavLst>
                                        <p:tav tm="0">
                                          <p:val>
                                            <p:strVal val="#ppt_y-(0.354*#ppt_w-0.172*#ppt_h)"/>
                                          </p:val>
                                        </p:tav>
                                        <p:tav tm="100000">
                                          <p:val>
                                            <p:strVal val="#ppt_y"/>
                                          </p:val>
                                        </p:tav>
                                      </p:tavLst>
                                    </p:anim>
                                  </p:childTnLst>
                                </p:cTn>
                              </p:par>
                              <p:par>
                                <p:cTn id="58" presetID="38" presetClass="entr" presetSubtype="0" accel="50000" fill="hold" grpId="2" nodeType="withEffect">
                                  <p:stCondLst>
                                    <p:cond delay="0"/>
                                  </p:stCondLst>
                                  <p:iterate type="lt">
                                    <p:tmPct val="50000"/>
                                  </p:iterate>
                                  <p:childTnLst>
                                    <p:set>
                                      <p:cBhvr>
                                        <p:cTn id="59" dur="1" fill="hold">
                                          <p:stCondLst>
                                            <p:cond delay="0"/>
                                          </p:stCondLst>
                                        </p:cTn>
                                        <p:tgtEl>
                                          <p:spTgt spid="57"/>
                                        </p:tgtEl>
                                        <p:attrNameLst>
                                          <p:attrName>style.visibility</p:attrName>
                                        </p:attrNameLst>
                                      </p:cBhvr>
                                      <p:to>
                                        <p:strVal val="visible"/>
                                      </p:to>
                                    </p:set>
                                    <p:set>
                                      <p:cBhvr>
                                        <p:cTn id="60" dur="455" fill="hold">
                                          <p:stCondLst>
                                            <p:cond delay="0"/>
                                          </p:stCondLst>
                                        </p:cTn>
                                        <p:tgtEl>
                                          <p:spTgt spid="57"/>
                                        </p:tgtEl>
                                        <p:attrNameLst>
                                          <p:attrName>style.rotation</p:attrName>
                                        </p:attrNameLst>
                                      </p:cBhvr>
                                      <p:to>
                                        <p:strVal val="-45.0"/>
                                      </p:to>
                                    </p:set>
                                    <p:anim calcmode="lin" valueType="num">
                                      <p:cBhvr>
                                        <p:cTn id="61" dur="455" fill="hold">
                                          <p:stCondLst>
                                            <p:cond delay="455"/>
                                          </p:stCondLst>
                                        </p:cTn>
                                        <p:tgtEl>
                                          <p:spTgt spid="57"/>
                                        </p:tgtEl>
                                        <p:attrNameLst>
                                          <p:attrName>style.rotation</p:attrName>
                                        </p:attrNameLst>
                                      </p:cBhvr>
                                      <p:tavLst>
                                        <p:tav tm="0">
                                          <p:val>
                                            <p:fltVal val="-45"/>
                                          </p:val>
                                        </p:tav>
                                        <p:tav tm="69900">
                                          <p:val>
                                            <p:fltVal val="45"/>
                                          </p:val>
                                        </p:tav>
                                        <p:tav tm="100000">
                                          <p:val>
                                            <p:fltVal val="0"/>
                                          </p:val>
                                        </p:tav>
                                      </p:tavLst>
                                    </p:anim>
                                    <p:anim calcmode="lin" valueType="num">
                                      <p:cBhvr>
                                        <p:cTn id="62" dur="455" fill="hold">
                                          <p:stCondLst>
                                            <p:cond delay="0"/>
                                          </p:stCondLst>
                                        </p:cTn>
                                        <p:tgtEl>
                                          <p:spTgt spid="57"/>
                                        </p:tgtEl>
                                        <p:attrNameLst>
                                          <p:attrName>ppt_y</p:attrName>
                                        </p:attrNameLst>
                                      </p:cBhvr>
                                      <p:tavLst>
                                        <p:tav tm="0">
                                          <p:val>
                                            <p:strVal val="#ppt_y-1"/>
                                          </p:val>
                                        </p:tav>
                                        <p:tav tm="100000">
                                          <p:val>
                                            <p:strVal val="#ppt_y-(0.354*#ppt_w-0.172*#ppt_h)"/>
                                          </p:val>
                                        </p:tav>
                                      </p:tavLst>
                                    </p:anim>
                                    <p:anim calcmode="lin" valueType="num">
                                      <p:cBhvr>
                                        <p:cTn id="63" dur="156" decel="50000" autoRev="1" fill="hold">
                                          <p:stCondLst>
                                            <p:cond delay="455"/>
                                          </p:stCondLst>
                                        </p:cTn>
                                        <p:tgtEl>
                                          <p:spTgt spid="57"/>
                                        </p:tgtEl>
                                        <p:attrNameLst>
                                          <p:attrName>ppt_y</p:attrName>
                                        </p:attrNameLst>
                                      </p:cBhvr>
                                      <p:tavLst>
                                        <p:tav tm="0">
                                          <p:val>
                                            <p:strVal val="#ppt_y-(0.354*#ppt_w-0.172*#ppt_h)"/>
                                          </p:val>
                                        </p:tav>
                                        <p:tav tm="100000">
                                          <p:val>
                                            <p:strVal val="#ppt_y-(0.354*#ppt_w-0.172*#ppt_h)-#ppt_h/2"/>
                                          </p:val>
                                        </p:tav>
                                      </p:tavLst>
                                    </p:anim>
                                    <p:anim calcmode="lin" valueType="num">
                                      <p:cBhvr>
                                        <p:cTn id="64" dur="136" fill="hold">
                                          <p:stCondLst>
                                            <p:cond delay="864"/>
                                          </p:stCondLst>
                                        </p:cTn>
                                        <p:tgtEl>
                                          <p:spTgt spid="57"/>
                                        </p:tgtEl>
                                        <p:attrNameLst>
                                          <p:attrName>ppt_y</p:attrName>
                                        </p:attrNameLst>
                                      </p:cBhvr>
                                      <p:tavLst>
                                        <p:tav tm="0">
                                          <p:val>
                                            <p:strVal val="#ppt_y-(0.354*#ppt_w-0.172*#ppt_h)"/>
                                          </p:val>
                                        </p:tav>
                                        <p:tav tm="100000">
                                          <p:val>
                                            <p:strVal val="#ppt_y"/>
                                          </p:val>
                                        </p:tav>
                                      </p:tavLst>
                                    </p:anim>
                                  </p:childTnLst>
                                </p:cTn>
                              </p:par>
                              <p:par>
                                <p:cTn id="65" presetID="38" presetClass="entr" presetSubtype="0" accel="50000" fill="hold" grpId="2" nodeType="withEffect">
                                  <p:stCondLst>
                                    <p:cond delay="0"/>
                                  </p:stCondLst>
                                  <p:iterate type="lt">
                                    <p:tmPct val="50000"/>
                                  </p:iterate>
                                  <p:childTnLst>
                                    <p:set>
                                      <p:cBhvr>
                                        <p:cTn id="66" dur="1" fill="hold">
                                          <p:stCondLst>
                                            <p:cond delay="0"/>
                                          </p:stCondLst>
                                        </p:cTn>
                                        <p:tgtEl>
                                          <p:spTgt spid="54"/>
                                        </p:tgtEl>
                                        <p:attrNameLst>
                                          <p:attrName>style.visibility</p:attrName>
                                        </p:attrNameLst>
                                      </p:cBhvr>
                                      <p:to>
                                        <p:strVal val="visible"/>
                                      </p:to>
                                    </p:set>
                                    <p:set>
                                      <p:cBhvr>
                                        <p:cTn id="67" dur="455" fill="hold">
                                          <p:stCondLst>
                                            <p:cond delay="0"/>
                                          </p:stCondLst>
                                        </p:cTn>
                                        <p:tgtEl>
                                          <p:spTgt spid="54"/>
                                        </p:tgtEl>
                                        <p:attrNameLst>
                                          <p:attrName>style.rotation</p:attrName>
                                        </p:attrNameLst>
                                      </p:cBhvr>
                                      <p:to>
                                        <p:strVal val="-45.0"/>
                                      </p:to>
                                    </p:set>
                                    <p:anim calcmode="lin" valueType="num">
                                      <p:cBhvr>
                                        <p:cTn id="68" dur="455" fill="hold">
                                          <p:stCondLst>
                                            <p:cond delay="455"/>
                                          </p:stCondLst>
                                        </p:cTn>
                                        <p:tgtEl>
                                          <p:spTgt spid="54"/>
                                        </p:tgtEl>
                                        <p:attrNameLst>
                                          <p:attrName>style.rotation</p:attrName>
                                        </p:attrNameLst>
                                      </p:cBhvr>
                                      <p:tavLst>
                                        <p:tav tm="0">
                                          <p:val>
                                            <p:fltVal val="-45"/>
                                          </p:val>
                                        </p:tav>
                                        <p:tav tm="69900">
                                          <p:val>
                                            <p:fltVal val="45"/>
                                          </p:val>
                                        </p:tav>
                                        <p:tav tm="100000">
                                          <p:val>
                                            <p:fltVal val="0"/>
                                          </p:val>
                                        </p:tav>
                                      </p:tavLst>
                                    </p:anim>
                                    <p:anim calcmode="lin" valueType="num">
                                      <p:cBhvr>
                                        <p:cTn id="69" dur="455" fill="hold">
                                          <p:stCondLst>
                                            <p:cond delay="0"/>
                                          </p:stCondLst>
                                        </p:cTn>
                                        <p:tgtEl>
                                          <p:spTgt spid="54"/>
                                        </p:tgtEl>
                                        <p:attrNameLst>
                                          <p:attrName>ppt_y</p:attrName>
                                        </p:attrNameLst>
                                      </p:cBhvr>
                                      <p:tavLst>
                                        <p:tav tm="0">
                                          <p:val>
                                            <p:strVal val="#ppt_y-1"/>
                                          </p:val>
                                        </p:tav>
                                        <p:tav tm="100000">
                                          <p:val>
                                            <p:strVal val="#ppt_y-(0.354*#ppt_w-0.172*#ppt_h)"/>
                                          </p:val>
                                        </p:tav>
                                      </p:tavLst>
                                    </p:anim>
                                    <p:anim calcmode="lin" valueType="num">
                                      <p:cBhvr>
                                        <p:cTn id="70" dur="156" decel="50000" autoRev="1" fill="hold">
                                          <p:stCondLst>
                                            <p:cond delay="455"/>
                                          </p:stCondLst>
                                        </p:cTn>
                                        <p:tgtEl>
                                          <p:spTgt spid="54"/>
                                        </p:tgtEl>
                                        <p:attrNameLst>
                                          <p:attrName>ppt_y</p:attrName>
                                        </p:attrNameLst>
                                      </p:cBhvr>
                                      <p:tavLst>
                                        <p:tav tm="0">
                                          <p:val>
                                            <p:strVal val="#ppt_y-(0.354*#ppt_w-0.172*#ppt_h)"/>
                                          </p:val>
                                        </p:tav>
                                        <p:tav tm="100000">
                                          <p:val>
                                            <p:strVal val="#ppt_y-(0.354*#ppt_w-0.172*#ppt_h)-#ppt_h/2"/>
                                          </p:val>
                                        </p:tav>
                                      </p:tavLst>
                                    </p:anim>
                                    <p:anim calcmode="lin" valueType="num">
                                      <p:cBhvr>
                                        <p:cTn id="71" dur="136" fill="hold">
                                          <p:stCondLst>
                                            <p:cond delay="864"/>
                                          </p:stCondLst>
                                        </p:cTn>
                                        <p:tgtEl>
                                          <p:spTgt spid="54"/>
                                        </p:tgtEl>
                                        <p:attrNameLst>
                                          <p:attrName>ppt_y</p:attrName>
                                        </p:attrNameLst>
                                      </p:cBhvr>
                                      <p:tavLst>
                                        <p:tav tm="0">
                                          <p:val>
                                            <p:strVal val="#ppt_y-(0.354*#ppt_w-0.172*#ppt_h)"/>
                                          </p:val>
                                        </p:tav>
                                        <p:tav tm="100000">
                                          <p:val>
                                            <p:strVal val="#ppt_y"/>
                                          </p:val>
                                        </p:tav>
                                      </p:tavLst>
                                    </p:anim>
                                  </p:childTnLst>
                                </p:cTn>
                              </p:par>
                              <p:par>
                                <p:cTn id="72" presetID="38" presetClass="entr" presetSubtype="0" accel="50000" fill="hold" grpId="2" nodeType="withEffect">
                                  <p:stCondLst>
                                    <p:cond delay="0"/>
                                  </p:stCondLst>
                                  <p:iterate type="lt">
                                    <p:tmPct val="50000"/>
                                  </p:iterate>
                                  <p:childTnLst>
                                    <p:set>
                                      <p:cBhvr>
                                        <p:cTn id="73" dur="1" fill="hold">
                                          <p:stCondLst>
                                            <p:cond delay="0"/>
                                          </p:stCondLst>
                                        </p:cTn>
                                        <p:tgtEl>
                                          <p:spTgt spid="55"/>
                                        </p:tgtEl>
                                        <p:attrNameLst>
                                          <p:attrName>style.visibility</p:attrName>
                                        </p:attrNameLst>
                                      </p:cBhvr>
                                      <p:to>
                                        <p:strVal val="visible"/>
                                      </p:to>
                                    </p:set>
                                    <p:set>
                                      <p:cBhvr>
                                        <p:cTn id="74" dur="455" fill="hold">
                                          <p:stCondLst>
                                            <p:cond delay="0"/>
                                          </p:stCondLst>
                                        </p:cTn>
                                        <p:tgtEl>
                                          <p:spTgt spid="55"/>
                                        </p:tgtEl>
                                        <p:attrNameLst>
                                          <p:attrName>style.rotation</p:attrName>
                                        </p:attrNameLst>
                                      </p:cBhvr>
                                      <p:to>
                                        <p:strVal val="-45.0"/>
                                      </p:to>
                                    </p:set>
                                    <p:anim calcmode="lin" valueType="num">
                                      <p:cBhvr>
                                        <p:cTn id="75" dur="455" fill="hold">
                                          <p:stCondLst>
                                            <p:cond delay="455"/>
                                          </p:stCondLst>
                                        </p:cTn>
                                        <p:tgtEl>
                                          <p:spTgt spid="55"/>
                                        </p:tgtEl>
                                        <p:attrNameLst>
                                          <p:attrName>style.rotation</p:attrName>
                                        </p:attrNameLst>
                                      </p:cBhvr>
                                      <p:tavLst>
                                        <p:tav tm="0">
                                          <p:val>
                                            <p:fltVal val="-45"/>
                                          </p:val>
                                        </p:tav>
                                        <p:tav tm="69900">
                                          <p:val>
                                            <p:fltVal val="45"/>
                                          </p:val>
                                        </p:tav>
                                        <p:tav tm="100000">
                                          <p:val>
                                            <p:fltVal val="0"/>
                                          </p:val>
                                        </p:tav>
                                      </p:tavLst>
                                    </p:anim>
                                    <p:anim calcmode="lin" valueType="num">
                                      <p:cBhvr>
                                        <p:cTn id="76" dur="455" fill="hold">
                                          <p:stCondLst>
                                            <p:cond delay="0"/>
                                          </p:stCondLst>
                                        </p:cTn>
                                        <p:tgtEl>
                                          <p:spTgt spid="55"/>
                                        </p:tgtEl>
                                        <p:attrNameLst>
                                          <p:attrName>ppt_y</p:attrName>
                                        </p:attrNameLst>
                                      </p:cBhvr>
                                      <p:tavLst>
                                        <p:tav tm="0">
                                          <p:val>
                                            <p:strVal val="#ppt_y-1"/>
                                          </p:val>
                                        </p:tav>
                                        <p:tav tm="100000">
                                          <p:val>
                                            <p:strVal val="#ppt_y-(0.354*#ppt_w-0.172*#ppt_h)"/>
                                          </p:val>
                                        </p:tav>
                                      </p:tavLst>
                                    </p:anim>
                                    <p:anim calcmode="lin" valueType="num">
                                      <p:cBhvr>
                                        <p:cTn id="77" dur="156" decel="50000" autoRev="1" fill="hold">
                                          <p:stCondLst>
                                            <p:cond delay="455"/>
                                          </p:stCondLst>
                                        </p:cTn>
                                        <p:tgtEl>
                                          <p:spTgt spid="55"/>
                                        </p:tgtEl>
                                        <p:attrNameLst>
                                          <p:attrName>ppt_y</p:attrName>
                                        </p:attrNameLst>
                                      </p:cBhvr>
                                      <p:tavLst>
                                        <p:tav tm="0">
                                          <p:val>
                                            <p:strVal val="#ppt_y-(0.354*#ppt_w-0.172*#ppt_h)"/>
                                          </p:val>
                                        </p:tav>
                                        <p:tav tm="100000">
                                          <p:val>
                                            <p:strVal val="#ppt_y-(0.354*#ppt_w-0.172*#ppt_h)-#ppt_h/2"/>
                                          </p:val>
                                        </p:tav>
                                      </p:tavLst>
                                    </p:anim>
                                    <p:anim calcmode="lin" valueType="num">
                                      <p:cBhvr>
                                        <p:cTn id="78" dur="136" fill="hold">
                                          <p:stCondLst>
                                            <p:cond delay="864"/>
                                          </p:stCondLst>
                                        </p:cTn>
                                        <p:tgtEl>
                                          <p:spTgt spid="55"/>
                                        </p:tgtEl>
                                        <p:attrNameLst>
                                          <p:attrName>ppt_y</p:attrName>
                                        </p:attrNameLst>
                                      </p:cBhvr>
                                      <p:tavLst>
                                        <p:tav tm="0">
                                          <p:val>
                                            <p:strVal val="#ppt_y-(0.354*#ppt_w-0.172*#ppt_h)"/>
                                          </p:val>
                                        </p:tav>
                                        <p:tav tm="100000">
                                          <p:val>
                                            <p:strVal val="#ppt_y"/>
                                          </p:val>
                                        </p:tav>
                                      </p:tavLst>
                                    </p:anim>
                                  </p:childTnLst>
                                </p:cTn>
                              </p:par>
                              <p:par>
                                <p:cTn id="79" presetID="38" presetClass="entr" presetSubtype="0" accel="50000" fill="hold" grpId="0" nodeType="withEffect">
                                  <p:stCondLst>
                                    <p:cond delay="0"/>
                                  </p:stCondLst>
                                  <p:iterate type="lt">
                                    <p:tmPct val="50000"/>
                                  </p:iterate>
                                  <p:childTnLst>
                                    <p:set>
                                      <p:cBhvr>
                                        <p:cTn id="80" dur="1" fill="hold">
                                          <p:stCondLst>
                                            <p:cond delay="0"/>
                                          </p:stCondLst>
                                        </p:cTn>
                                        <p:tgtEl>
                                          <p:spTgt spid="61"/>
                                        </p:tgtEl>
                                        <p:attrNameLst>
                                          <p:attrName>style.visibility</p:attrName>
                                        </p:attrNameLst>
                                      </p:cBhvr>
                                      <p:to>
                                        <p:strVal val="visible"/>
                                      </p:to>
                                    </p:set>
                                    <p:set>
                                      <p:cBhvr>
                                        <p:cTn id="81" dur="455" fill="hold">
                                          <p:stCondLst>
                                            <p:cond delay="0"/>
                                          </p:stCondLst>
                                        </p:cTn>
                                        <p:tgtEl>
                                          <p:spTgt spid="61"/>
                                        </p:tgtEl>
                                        <p:attrNameLst>
                                          <p:attrName>style.rotation</p:attrName>
                                        </p:attrNameLst>
                                      </p:cBhvr>
                                      <p:to>
                                        <p:strVal val="-45.0"/>
                                      </p:to>
                                    </p:set>
                                    <p:anim calcmode="lin" valueType="num">
                                      <p:cBhvr>
                                        <p:cTn id="82" dur="455" fill="hold">
                                          <p:stCondLst>
                                            <p:cond delay="455"/>
                                          </p:stCondLst>
                                        </p:cTn>
                                        <p:tgtEl>
                                          <p:spTgt spid="61"/>
                                        </p:tgtEl>
                                        <p:attrNameLst>
                                          <p:attrName>style.rotation</p:attrName>
                                        </p:attrNameLst>
                                      </p:cBhvr>
                                      <p:tavLst>
                                        <p:tav tm="0">
                                          <p:val>
                                            <p:fltVal val="-45"/>
                                          </p:val>
                                        </p:tav>
                                        <p:tav tm="69900">
                                          <p:val>
                                            <p:fltVal val="45"/>
                                          </p:val>
                                        </p:tav>
                                        <p:tav tm="100000">
                                          <p:val>
                                            <p:fltVal val="0"/>
                                          </p:val>
                                        </p:tav>
                                      </p:tavLst>
                                    </p:anim>
                                    <p:anim calcmode="lin" valueType="num">
                                      <p:cBhvr>
                                        <p:cTn id="83" dur="455" fill="hold">
                                          <p:stCondLst>
                                            <p:cond delay="0"/>
                                          </p:stCondLst>
                                        </p:cTn>
                                        <p:tgtEl>
                                          <p:spTgt spid="61"/>
                                        </p:tgtEl>
                                        <p:attrNameLst>
                                          <p:attrName>ppt_y</p:attrName>
                                        </p:attrNameLst>
                                      </p:cBhvr>
                                      <p:tavLst>
                                        <p:tav tm="0">
                                          <p:val>
                                            <p:strVal val="#ppt_y-1"/>
                                          </p:val>
                                        </p:tav>
                                        <p:tav tm="100000">
                                          <p:val>
                                            <p:strVal val="#ppt_y-(0.354*#ppt_w-0.172*#ppt_h)"/>
                                          </p:val>
                                        </p:tav>
                                      </p:tavLst>
                                    </p:anim>
                                    <p:anim calcmode="lin" valueType="num">
                                      <p:cBhvr>
                                        <p:cTn id="84" dur="156" decel="50000" autoRev="1" fill="hold">
                                          <p:stCondLst>
                                            <p:cond delay="455"/>
                                          </p:stCondLst>
                                        </p:cTn>
                                        <p:tgtEl>
                                          <p:spTgt spid="61"/>
                                        </p:tgtEl>
                                        <p:attrNameLst>
                                          <p:attrName>ppt_y</p:attrName>
                                        </p:attrNameLst>
                                      </p:cBhvr>
                                      <p:tavLst>
                                        <p:tav tm="0">
                                          <p:val>
                                            <p:strVal val="#ppt_y-(0.354*#ppt_w-0.172*#ppt_h)"/>
                                          </p:val>
                                        </p:tav>
                                        <p:tav tm="100000">
                                          <p:val>
                                            <p:strVal val="#ppt_y-(0.354*#ppt_w-0.172*#ppt_h)-#ppt_h/2"/>
                                          </p:val>
                                        </p:tav>
                                      </p:tavLst>
                                    </p:anim>
                                    <p:anim calcmode="lin" valueType="num">
                                      <p:cBhvr>
                                        <p:cTn id="85" dur="136" fill="hold">
                                          <p:stCondLst>
                                            <p:cond delay="864"/>
                                          </p:stCondLst>
                                        </p:cTn>
                                        <p:tgtEl>
                                          <p:spTgt spid="61"/>
                                        </p:tgtEl>
                                        <p:attrNameLst>
                                          <p:attrName>ppt_y</p:attrName>
                                        </p:attrNameLst>
                                      </p:cBhvr>
                                      <p:tavLst>
                                        <p:tav tm="0">
                                          <p:val>
                                            <p:strVal val="#ppt_y-(0.354*#ppt_w-0.172*#ppt_h)"/>
                                          </p:val>
                                        </p:tav>
                                        <p:tav tm="100000">
                                          <p:val>
                                            <p:strVal val="#ppt_y"/>
                                          </p:val>
                                        </p:tav>
                                      </p:tavLst>
                                    </p:anim>
                                  </p:childTnLst>
                                </p:cTn>
                              </p:par>
                              <p:par>
                                <p:cTn id="86" presetID="38" presetClass="entr" presetSubtype="0" accel="50000" fill="hold" grpId="0" nodeType="withEffect">
                                  <p:stCondLst>
                                    <p:cond delay="0"/>
                                  </p:stCondLst>
                                  <p:iterate type="lt">
                                    <p:tmPct val="50000"/>
                                  </p:iterate>
                                  <p:childTnLst>
                                    <p:set>
                                      <p:cBhvr>
                                        <p:cTn id="87" dur="1" fill="hold">
                                          <p:stCondLst>
                                            <p:cond delay="0"/>
                                          </p:stCondLst>
                                        </p:cTn>
                                        <p:tgtEl>
                                          <p:spTgt spid="62"/>
                                        </p:tgtEl>
                                        <p:attrNameLst>
                                          <p:attrName>style.visibility</p:attrName>
                                        </p:attrNameLst>
                                      </p:cBhvr>
                                      <p:to>
                                        <p:strVal val="visible"/>
                                      </p:to>
                                    </p:set>
                                    <p:set>
                                      <p:cBhvr>
                                        <p:cTn id="88" dur="455" fill="hold">
                                          <p:stCondLst>
                                            <p:cond delay="0"/>
                                          </p:stCondLst>
                                        </p:cTn>
                                        <p:tgtEl>
                                          <p:spTgt spid="62"/>
                                        </p:tgtEl>
                                        <p:attrNameLst>
                                          <p:attrName>style.rotation</p:attrName>
                                        </p:attrNameLst>
                                      </p:cBhvr>
                                      <p:to>
                                        <p:strVal val="-45.0"/>
                                      </p:to>
                                    </p:set>
                                    <p:anim calcmode="lin" valueType="num">
                                      <p:cBhvr>
                                        <p:cTn id="89" dur="455" fill="hold">
                                          <p:stCondLst>
                                            <p:cond delay="455"/>
                                          </p:stCondLst>
                                        </p:cTn>
                                        <p:tgtEl>
                                          <p:spTgt spid="62"/>
                                        </p:tgtEl>
                                        <p:attrNameLst>
                                          <p:attrName>style.rotation</p:attrName>
                                        </p:attrNameLst>
                                      </p:cBhvr>
                                      <p:tavLst>
                                        <p:tav tm="0">
                                          <p:val>
                                            <p:fltVal val="-45"/>
                                          </p:val>
                                        </p:tav>
                                        <p:tav tm="69900">
                                          <p:val>
                                            <p:fltVal val="45"/>
                                          </p:val>
                                        </p:tav>
                                        <p:tav tm="100000">
                                          <p:val>
                                            <p:fltVal val="0"/>
                                          </p:val>
                                        </p:tav>
                                      </p:tavLst>
                                    </p:anim>
                                    <p:anim calcmode="lin" valueType="num">
                                      <p:cBhvr>
                                        <p:cTn id="90" dur="455" fill="hold">
                                          <p:stCondLst>
                                            <p:cond delay="0"/>
                                          </p:stCondLst>
                                        </p:cTn>
                                        <p:tgtEl>
                                          <p:spTgt spid="62"/>
                                        </p:tgtEl>
                                        <p:attrNameLst>
                                          <p:attrName>ppt_y</p:attrName>
                                        </p:attrNameLst>
                                      </p:cBhvr>
                                      <p:tavLst>
                                        <p:tav tm="0">
                                          <p:val>
                                            <p:strVal val="#ppt_y-1"/>
                                          </p:val>
                                        </p:tav>
                                        <p:tav tm="100000">
                                          <p:val>
                                            <p:strVal val="#ppt_y-(0.354*#ppt_w-0.172*#ppt_h)"/>
                                          </p:val>
                                        </p:tav>
                                      </p:tavLst>
                                    </p:anim>
                                    <p:anim calcmode="lin" valueType="num">
                                      <p:cBhvr>
                                        <p:cTn id="91" dur="156" decel="50000" autoRev="1" fill="hold">
                                          <p:stCondLst>
                                            <p:cond delay="455"/>
                                          </p:stCondLst>
                                        </p:cTn>
                                        <p:tgtEl>
                                          <p:spTgt spid="62"/>
                                        </p:tgtEl>
                                        <p:attrNameLst>
                                          <p:attrName>ppt_y</p:attrName>
                                        </p:attrNameLst>
                                      </p:cBhvr>
                                      <p:tavLst>
                                        <p:tav tm="0">
                                          <p:val>
                                            <p:strVal val="#ppt_y-(0.354*#ppt_w-0.172*#ppt_h)"/>
                                          </p:val>
                                        </p:tav>
                                        <p:tav tm="100000">
                                          <p:val>
                                            <p:strVal val="#ppt_y-(0.354*#ppt_w-0.172*#ppt_h)-#ppt_h/2"/>
                                          </p:val>
                                        </p:tav>
                                      </p:tavLst>
                                    </p:anim>
                                    <p:anim calcmode="lin" valueType="num">
                                      <p:cBhvr>
                                        <p:cTn id="92" dur="136" fill="hold">
                                          <p:stCondLst>
                                            <p:cond delay="864"/>
                                          </p:stCondLst>
                                        </p:cTn>
                                        <p:tgtEl>
                                          <p:spTgt spid="62"/>
                                        </p:tgtEl>
                                        <p:attrNameLst>
                                          <p:attrName>ppt_y</p:attrName>
                                        </p:attrNameLst>
                                      </p:cBhvr>
                                      <p:tavLst>
                                        <p:tav tm="0">
                                          <p:val>
                                            <p:strVal val="#ppt_y-(0.354*#ppt_w-0.172*#ppt_h)"/>
                                          </p:val>
                                        </p:tav>
                                        <p:tav tm="100000">
                                          <p:val>
                                            <p:strVal val="#ppt_y"/>
                                          </p:val>
                                        </p:tav>
                                      </p:tavLst>
                                    </p:anim>
                                  </p:childTnLst>
                                </p:cTn>
                              </p:par>
                              <p:par>
                                <p:cTn id="93" presetID="38" presetClass="entr" presetSubtype="0" accel="50000" fill="hold" grpId="0" nodeType="withEffect">
                                  <p:stCondLst>
                                    <p:cond delay="0"/>
                                  </p:stCondLst>
                                  <p:iterate type="lt">
                                    <p:tmPct val="50000"/>
                                  </p:iterate>
                                  <p:childTnLst>
                                    <p:set>
                                      <p:cBhvr>
                                        <p:cTn id="94" dur="1" fill="hold">
                                          <p:stCondLst>
                                            <p:cond delay="0"/>
                                          </p:stCondLst>
                                        </p:cTn>
                                        <p:tgtEl>
                                          <p:spTgt spid="63"/>
                                        </p:tgtEl>
                                        <p:attrNameLst>
                                          <p:attrName>style.visibility</p:attrName>
                                        </p:attrNameLst>
                                      </p:cBhvr>
                                      <p:to>
                                        <p:strVal val="visible"/>
                                      </p:to>
                                    </p:set>
                                    <p:set>
                                      <p:cBhvr>
                                        <p:cTn id="95" dur="455" fill="hold">
                                          <p:stCondLst>
                                            <p:cond delay="0"/>
                                          </p:stCondLst>
                                        </p:cTn>
                                        <p:tgtEl>
                                          <p:spTgt spid="63"/>
                                        </p:tgtEl>
                                        <p:attrNameLst>
                                          <p:attrName>style.rotation</p:attrName>
                                        </p:attrNameLst>
                                      </p:cBhvr>
                                      <p:to>
                                        <p:strVal val="-45.0"/>
                                      </p:to>
                                    </p:set>
                                    <p:anim calcmode="lin" valueType="num">
                                      <p:cBhvr>
                                        <p:cTn id="96" dur="455" fill="hold">
                                          <p:stCondLst>
                                            <p:cond delay="455"/>
                                          </p:stCondLst>
                                        </p:cTn>
                                        <p:tgtEl>
                                          <p:spTgt spid="63"/>
                                        </p:tgtEl>
                                        <p:attrNameLst>
                                          <p:attrName>style.rotation</p:attrName>
                                        </p:attrNameLst>
                                      </p:cBhvr>
                                      <p:tavLst>
                                        <p:tav tm="0">
                                          <p:val>
                                            <p:fltVal val="-45"/>
                                          </p:val>
                                        </p:tav>
                                        <p:tav tm="69900">
                                          <p:val>
                                            <p:fltVal val="45"/>
                                          </p:val>
                                        </p:tav>
                                        <p:tav tm="100000">
                                          <p:val>
                                            <p:fltVal val="0"/>
                                          </p:val>
                                        </p:tav>
                                      </p:tavLst>
                                    </p:anim>
                                    <p:anim calcmode="lin" valueType="num">
                                      <p:cBhvr>
                                        <p:cTn id="97" dur="455" fill="hold">
                                          <p:stCondLst>
                                            <p:cond delay="0"/>
                                          </p:stCondLst>
                                        </p:cTn>
                                        <p:tgtEl>
                                          <p:spTgt spid="63"/>
                                        </p:tgtEl>
                                        <p:attrNameLst>
                                          <p:attrName>ppt_y</p:attrName>
                                        </p:attrNameLst>
                                      </p:cBhvr>
                                      <p:tavLst>
                                        <p:tav tm="0">
                                          <p:val>
                                            <p:strVal val="#ppt_y-1"/>
                                          </p:val>
                                        </p:tav>
                                        <p:tav tm="100000">
                                          <p:val>
                                            <p:strVal val="#ppt_y-(0.354*#ppt_w-0.172*#ppt_h)"/>
                                          </p:val>
                                        </p:tav>
                                      </p:tavLst>
                                    </p:anim>
                                    <p:anim calcmode="lin" valueType="num">
                                      <p:cBhvr>
                                        <p:cTn id="98" dur="156" decel="50000" autoRev="1" fill="hold">
                                          <p:stCondLst>
                                            <p:cond delay="455"/>
                                          </p:stCondLst>
                                        </p:cTn>
                                        <p:tgtEl>
                                          <p:spTgt spid="63"/>
                                        </p:tgtEl>
                                        <p:attrNameLst>
                                          <p:attrName>ppt_y</p:attrName>
                                        </p:attrNameLst>
                                      </p:cBhvr>
                                      <p:tavLst>
                                        <p:tav tm="0">
                                          <p:val>
                                            <p:strVal val="#ppt_y-(0.354*#ppt_w-0.172*#ppt_h)"/>
                                          </p:val>
                                        </p:tav>
                                        <p:tav tm="100000">
                                          <p:val>
                                            <p:strVal val="#ppt_y-(0.354*#ppt_w-0.172*#ppt_h)-#ppt_h/2"/>
                                          </p:val>
                                        </p:tav>
                                      </p:tavLst>
                                    </p:anim>
                                    <p:anim calcmode="lin" valueType="num">
                                      <p:cBhvr>
                                        <p:cTn id="99" dur="136" fill="hold">
                                          <p:stCondLst>
                                            <p:cond delay="864"/>
                                          </p:stCondLst>
                                        </p:cTn>
                                        <p:tgtEl>
                                          <p:spTgt spid="63"/>
                                        </p:tgtEl>
                                        <p:attrNameLst>
                                          <p:attrName>ppt_y</p:attrName>
                                        </p:attrNameLst>
                                      </p:cBhvr>
                                      <p:tavLst>
                                        <p:tav tm="0">
                                          <p:val>
                                            <p:strVal val="#ppt_y-(0.354*#ppt_w-0.172*#ppt_h)"/>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1" nodeType="clickEffect">
                                  <p:stCondLst>
                                    <p:cond delay="0"/>
                                  </p:stCondLst>
                                  <p:iterate type="lt">
                                    <p:tmPct val="0"/>
                                  </p:iterate>
                                  <p:childTnLst>
                                    <p:set>
                                      <p:cBhvr>
                                        <p:cTn id="103" dur="1" fill="hold">
                                          <p:stCondLst>
                                            <p:cond delay="0"/>
                                          </p:stCondLst>
                                        </p:cTn>
                                        <p:tgtEl>
                                          <p:spTgt spid="46"/>
                                        </p:tgtEl>
                                        <p:attrNameLst>
                                          <p:attrName>style.visibility</p:attrName>
                                        </p:attrNameLst>
                                      </p:cBhvr>
                                      <p:to>
                                        <p:strVal val="visible"/>
                                      </p:to>
                                    </p:set>
                                    <p:animEffect transition="in" filter="fade">
                                      <p:cBhvr>
                                        <p:cTn id="104" dur="500"/>
                                        <p:tgtEl>
                                          <p:spTgt spid="46"/>
                                        </p:tgtEl>
                                      </p:cBhvr>
                                    </p:animEffect>
                                  </p:childTnLst>
                                </p:cTn>
                              </p:par>
                              <p:par>
                                <p:cTn id="105" presetID="10" presetClass="entr" presetSubtype="0" fill="hold" grpId="1" nodeType="withEffect">
                                  <p:stCondLst>
                                    <p:cond delay="0"/>
                                  </p:stCondLst>
                                  <p:iterate type="lt">
                                    <p:tmPct val="0"/>
                                  </p:iterate>
                                  <p:childTnLst>
                                    <p:set>
                                      <p:cBhvr>
                                        <p:cTn id="106" dur="1" fill="hold">
                                          <p:stCondLst>
                                            <p:cond delay="0"/>
                                          </p:stCondLst>
                                        </p:cTn>
                                        <p:tgtEl>
                                          <p:spTgt spid="47"/>
                                        </p:tgtEl>
                                        <p:attrNameLst>
                                          <p:attrName>style.visibility</p:attrName>
                                        </p:attrNameLst>
                                      </p:cBhvr>
                                      <p:to>
                                        <p:strVal val="visible"/>
                                      </p:to>
                                    </p:set>
                                    <p:animEffect transition="in" filter="fade">
                                      <p:cBhvr>
                                        <p:cTn id="107" dur="500"/>
                                        <p:tgtEl>
                                          <p:spTgt spid="47"/>
                                        </p:tgtEl>
                                      </p:cBhvr>
                                    </p:animEffect>
                                  </p:childTnLst>
                                </p:cTn>
                              </p:par>
                              <p:par>
                                <p:cTn id="108" presetID="10" presetClass="entr" presetSubtype="0" fill="hold" grpId="0" nodeType="withEffect">
                                  <p:stCondLst>
                                    <p:cond delay="0"/>
                                  </p:stCondLst>
                                  <p:iterate type="lt">
                                    <p:tmPct val="0"/>
                                  </p:iterate>
                                  <p:childTnLst>
                                    <p:set>
                                      <p:cBhvr>
                                        <p:cTn id="109" dur="1" fill="hold">
                                          <p:stCondLst>
                                            <p:cond delay="0"/>
                                          </p:stCondLst>
                                        </p:cTn>
                                        <p:tgtEl>
                                          <p:spTgt spid="44"/>
                                        </p:tgtEl>
                                        <p:attrNameLst>
                                          <p:attrName>style.visibility</p:attrName>
                                        </p:attrNameLst>
                                      </p:cBhvr>
                                      <p:to>
                                        <p:strVal val="visible"/>
                                      </p:to>
                                    </p:set>
                                    <p:animEffect transition="in" filter="fade">
                                      <p:cBhvr>
                                        <p:cTn id="110" dur="500"/>
                                        <p:tgtEl>
                                          <p:spTgt spid="44"/>
                                        </p:tgtEl>
                                      </p:cBhvr>
                                    </p:animEffect>
                                  </p:childTnLst>
                                </p:cTn>
                              </p:par>
                              <p:par>
                                <p:cTn id="111" presetID="10" presetClass="entr" presetSubtype="0" fill="hold" grpId="0" nodeType="withEffect">
                                  <p:stCondLst>
                                    <p:cond delay="0"/>
                                  </p:stCondLst>
                                  <p:iterate type="lt">
                                    <p:tmPct val="0"/>
                                  </p:iterate>
                                  <p:childTnLst>
                                    <p:set>
                                      <p:cBhvr>
                                        <p:cTn id="112" dur="1" fill="hold">
                                          <p:stCondLst>
                                            <p:cond delay="0"/>
                                          </p:stCondLst>
                                        </p:cTn>
                                        <p:tgtEl>
                                          <p:spTgt spid="45"/>
                                        </p:tgtEl>
                                        <p:attrNameLst>
                                          <p:attrName>style.visibility</p:attrName>
                                        </p:attrNameLst>
                                      </p:cBhvr>
                                      <p:to>
                                        <p:strVal val="visible"/>
                                      </p:to>
                                    </p:set>
                                    <p:animEffect transition="in" filter="fade">
                                      <p:cBhvr>
                                        <p:cTn id="113" dur="500"/>
                                        <p:tgtEl>
                                          <p:spTgt spid="45"/>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8"/>
                                        </p:tgtEl>
                                        <p:attrNameLst>
                                          <p:attrName>style.visibility</p:attrName>
                                        </p:attrNameLst>
                                      </p:cBhvr>
                                      <p:to>
                                        <p:strVal val="visible"/>
                                      </p:to>
                                    </p:set>
                                    <p:animEffect transition="in" filter="fade">
                                      <p:cBhvr>
                                        <p:cTn id="116" dur="500"/>
                                        <p:tgtEl>
                                          <p:spTgt spid="48"/>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49"/>
                                        </p:tgtEl>
                                        <p:attrNameLst>
                                          <p:attrName>style.visibility</p:attrName>
                                        </p:attrNameLst>
                                      </p:cBhvr>
                                      <p:to>
                                        <p:strVal val="visible"/>
                                      </p:to>
                                    </p:set>
                                    <p:animEffect transition="in" filter="fade">
                                      <p:cBhvr>
                                        <p:cTn id="121" dur="500"/>
                                        <p:tgtEl>
                                          <p:spTgt spid="49"/>
                                        </p:tgtEl>
                                      </p:cBhvr>
                                    </p:animEffect>
                                  </p:childTnLst>
                                </p:cTn>
                              </p:par>
                            </p:childTnLst>
                          </p:cTn>
                        </p:par>
                      </p:childTnLst>
                    </p:cTn>
                  </p:par>
                  <p:par>
                    <p:cTn id="122" fill="hold">
                      <p:stCondLst>
                        <p:cond delay="indefinite"/>
                      </p:stCondLst>
                      <p:childTnLst>
                        <p:par>
                          <p:cTn id="123" fill="hold">
                            <p:stCondLst>
                              <p:cond delay="0"/>
                            </p:stCondLst>
                            <p:childTnLst>
                              <p:par>
                                <p:cTn id="124" presetID="2" presetClass="exit" presetSubtype="4" fill="hold" grpId="0" nodeType="clickEffect">
                                  <p:stCondLst>
                                    <p:cond delay="0"/>
                                  </p:stCondLst>
                                  <p:iterate type="lt">
                                    <p:tmPct val="0"/>
                                  </p:iterate>
                                  <p:childTnLst>
                                    <p:anim calcmode="lin" valueType="num">
                                      <p:cBhvr additive="base">
                                        <p:cTn id="125" dur="500"/>
                                        <p:tgtEl>
                                          <p:spTgt spid="46"/>
                                        </p:tgtEl>
                                        <p:attrNameLst>
                                          <p:attrName>ppt_x</p:attrName>
                                        </p:attrNameLst>
                                      </p:cBhvr>
                                      <p:tavLst>
                                        <p:tav tm="0">
                                          <p:val>
                                            <p:strVal val="ppt_x"/>
                                          </p:val>
                                        </p:tav>
                                        <p:tav tm="100000">
                                          <p:val>
                                            <p:strVal val="ppt_x"/>
                                          </p:val>
                                        </p:tav>
                                      </p:tavLst>
                                    </p:anim>
                                    <p:anim calcmode="lin" valueType="num">
                                      <p:cBhvr additive="base">
                                        <p:cTn id="126" dur="500"/>
                                        <p:tgtEl>
                                          <p:spTgt spid="46"/>
                                        </p:tgtEl>
                                        <p:attrNameLst>
                                          <p:attrName>ppt_y</p:attrName>
                                        </p:attrNameLst>
                                      </p:cBhvr>
                                      <p:tavLst>
                                        <p:tav tm="0">
                                          <p:val>
                                            <p:strVal val="ppt_y"/>
                                          </p:val>
                                        </p:tav>
                                        <p:tav tm="100000">
                                          <p:val>
                                            <p:strVal val="1+ppt_h/2"/>
                                          </p:val>
                                        </p:tav>
                                      </p:tavLst>
                                    </p:anim>
                                    <p:set>
                                      <p:cBhvr>
                                        <p:cTn id="127" dur="1" fill="hold">
                                          <p:stCondLst>
                                            <p:cond delay="499"/>
                                          </p:stCondLst>
                                        </p:cTn>
                                        <p:tgtEl>
                                          <p:spTgt spid="46"/>
                                        </p:tgtEl>
                                        <p:attrNameLst>
                                          <p:attrName>style.visibility</p:attrName>
                                        </p:attrNameLst>
                                      </p:cBhvr>
                                      <p:to>
                                        <p:strVal val="hidden"/>
                                      </p:to>
                                    </p:set>
                                  </p:childTnLst>
                                </p:cTn>
                              </p:par>
                              <p:par>
                                <p:cTn id="128" presetID="2" presetClass="exit" presetSubtype="4" fill="hold" grpId="0" nodeType="withEffect">
                                  <p:stCondLst>
                                    <p:cond delay="0"/>
                                  </p:stCondLst>
                                  <p:iterate type="lt">
                                    <p:tmPct val="0"/>
                                  </p:iterate>
                                  <p:childTnLst>
                                    <p:anim calcmode="lin" valueType="num">
                                      <p:cBhvr additive="base">
                                        <p:cTn id="129" dur="500"/>
                                        <p:tgtEl>
                                          <p:spTgt spid="47"/>
                                        </p:tgtEl>
                                        <p:attrNameLst>
                                          <p:attrName>ppt_x</p:attrName>
                                        </p:attrNameLst>
                                      </p:cBhvr>
                                      <p:tavLst>
                                        <p:tav tm="0">
                                          <p:val>
                                            <p:strVal val="ppt_x"/>
                                          </p:val>
                                        </p:tav>
                                        <p:tav tm="100000">
                                          <p:val>
                                            <p:strVal val="ppt_x"/>
                                          </p:val>
                                        </p:tav>
                                      </p:tavLst>
                                    </p:anim>
                                    <p:anim calcmode="lin" valueType="num">
                                      <p:cBhvr additive="base">
                                        <p:cTn id="130" dur="500"/>
                                        <p:tgtEl>
                                          <p:spTgt spid="47"/>
                                        </p:tgtEl>
                                        <p:attrNameLst>
                                          <p:attrName>ppt_y</p:attrName>
                                        </p:attrNameLst>
                                      </p:cBhvr>
                                      <p:tavLst>
                                        <p:tav tm="0">
                                          <p:val>
                                            <p:strVal val="ppt_y"/>
                                          </p:val>
                                        </p:tav>
                                        <p:tav tm="100000">
                                          <p:val>
                                            <p:strVal val="1+ppt_h/2"/>
                                          </p:val>
                                        </p:tav>
                                      </p:tavLst>
                                    </p:anim>
                                    <p:set>
                                      <p:cBhvr>
                                        <p:cTn id="131" dur="1" fill="hold">
                                          <p:stCondLst>
                                            <p:cond delay="499"/>
                                          </p:stCondLst>
                                        </p:cTn>
                                        <p:tgtEl>
                                          <p:spTgt spid="47"/>
                                        </p:tgtEl>
                                        <p:attrNameLst>
                                          <p:attrName>style.visibility</p:attrName>
                                        </p:attrNameLst>
                                      </p:cBhvr>
                                      <p:to>
                                        <p:strVal val="hidden"/>
                                      </p:to>
                                    </p:set>
                                  </p:childTnLst>
                                </p:cTn>
                              </p:par>
                              <p:par>
                                <p:cTn id="132" presetID="2" presetClass="exit" presetSubtype="4" fill="hold" grpId="1" nodeType="withEffect">
                                  <p:stCondLst>
                                    <p:cond delay="0"/>
                                  </p:stCondLst>
                                  <p:iterate type="lt">
                                    <p:tmPct val="0"/>
                                  </p:iterate>
                                  <p:childTnLst>
                                    <p:anim calcmode="lin" valueType="num">
                                      <p:cBhvr additive="base">
                                        <p:cTn id="133" dur="500"/>
                                        <p:tgtEl>
                                          <p:spTgt spid="44"/>
                                        </p:tgtEl>
                                        <p:attrNameLst>
                                          <p:attrName>ppt_x</p:attrName>
                                        </p:attrNameLst>
                                      </p:cBhvr>
                                      <p:tavLst>
                                        <p:tav tm="0">
                                          <p:val>
                                            <p:strVal val="ppt_x"/>
                                          </p:val>
                                        </p:tav>
                                        <p:tav tm="100000">
                                          <p:val>
                                            <p:strVal val="ppt_x"/>
                                          </p:val>
                                        </p:tav>
                                      </p:tavLst>
                                    </p:anim>
                                    <p:anim calcmode="lin" valueType="num">
                                      <p:cBhvr additive="base">
                                        <p:cTn id="134" dur="500"/>
                                        <p:tgtEl>
                                          <p:spTgt spid="44"/>
                                        </p:tgtEl>
                                        <p:attrNameLst>
                                          <p:attrName>ppt_y</p:attrName>
                                        </p:attrNameLst>
                                      </p:cBhvr>
                                      <p:tavLst>
                                        <p:tav tm="0">
                                          <p:val>
                                            <p:strVal val="ppt_y"/>
                                          </p:val>
                                        </p:tav>
                                        <p:tav tm="100000">
                                          <p:val>
                                            <p:strVal val="1+ppt_h/2"/>
                                          </p:val>
                                        </p:tav>
                                      </p:tavLst>
                                    </p:anim>
                                    <p:set>
                                      <p:cBhvr>
                                        <p:cTn id="135" dur="1" fill="hold">
                                          <p:stCondLst>
                                            <p:cond delay="499"/>
                                          </p:stCondLst>
                                        </p:cTn>
                                        <p:tgtEl>
                                          <p:spTgt spid="44"/>
                                        </p:tgtEl>
                                        <p:attrNameLst>
                                          <p:attrName>style.visibility</p:attrName>
                                        </p:attrNameLst>
                                      </p:cBhvr>
                                      <p:to>
                                        <p:strVal val="hidden"/>
                                      </p:to>
                                    </p:set>
                                  </p:childTnLst>
                                </p:cTn>
                              </p:par>
                              <p:par>
                                <p:cTn id="136" presetID="2" presetClass="exit" presetSubtype="4" fill="hold" grpId="1" nodeType="withEffect">
                                  <p:stCondLst>
                                    <p:cond delay="0"/>
                                  </p:stCondLst>
                                  <p:iterate type="lt">
                                    <p:tmPct val="0"/>
                                  </p:iterate>
                                  <p:childTnLst>
                                    <p:anim calcmode="lin" valueType="num">
                                      <p:cBhvr additive="base">
                                        <p:cTn id="137" dur="500"/>
                                        <p:tgtEl>
                                          <p:spTgt spid="45"/>
                                        </p:tgtEl>
                                        <p:attrNameLst>
                                          <p:attrName>ppt_x</p:attrName>
                                        </p:attrNameLst>
                                      </p:cBhvr>
                                      <p:tavLst>
                                        <p:tav tm="0">
                                          <p:val>
                                            <p:strVal val="ppt_x"/>
                                          </p:val>
                                        </p:tav>
                                        <p:tav tm="100000">
                                          <p:val>
                                            <p:strVal val="ppt_x"/>
                                          </p:val>
                                        </p:tav>
                                      </p:tavLst>
                                    </p:anim>
                                    <p:anim calcmode="lin" valueType="num">
                                      <p:cBhvr additive="base">
                                        <p:cTn id="138" dur="500"/>
                                        <p:tgtEl>
                                          <p:spTgt spid="45"/>
                                        </p:tgtEl>
                                        <p:attrNameLst>
                                          <p:attrName>ppt_y</p:attrName>
                                        </p:attrNameLst>
                                      </p:cBhvr>
                                      <p:tavLst>
                                        <p:tav tm="0">
                                          <p:val>
                                            <p:strVal val="ppt_y"/>
                                          </p:val>
                                        </p:tav>
                                        <p:tav tm="100000">
                                          <p:val>
                                            <p:strVal val="1+ppt_h/2"/>
                                          </p:val>
                                        </p:tav>
                                      </p:tavLst>
                                    </p:anim>
                                    <p:set>
                                      <p:cBhvr>
                                        <p:cTn id="139" dur="1" fill="hold">
                                          <p:stCondLst>
                                            <p:cond delay="499"/>
                                          </p:stCondLst>
                                        </p:cTn>
                                        <p:tgtEl>
                                          <p:spTgt spid="45"/>
                                        </p:tgtEl>
                                        <p:attrNameLst>
                                          <p:attrName>style.visibility</p:attrName>
                                        </p:attrNameLst>
                                      </p:cBhvr>
                                      <p:to>
                                        <p:strVal val="hidden"/>
                                      </p:to>
                                    </p:set>
                                  </p:childTnLst>
                                </p:cTn>
                              </p:par>
                            </p:childTnLst>
                          </p:cTn>
                        </p:par>
                        <p:par>
                          <p:cTn id="140" fill="hold">
                            <p:stCondLst>
                              <p:cond delay="500"/>
                            </p:stCondLst>
                            <p:childTnLst>
                              <p:par>
                                <p:cTn id="141" presetID="38" presetClass="entr" presetSubtype="0" accel="50000" fill="hold" grpId="0" nodeType="afterEffect">
                                  <p:stCondLst>
                                    <p:cond delay="0"/>
                                  </p:stCondLst>
                                  <p:iterate type="lt">
                                    <p:tmPct val="50000"/>
                                  </p:iterate>
                                  <p:childTnLst>
                                    <p:set>
                                      <p:cBhvr>
                                        <p:cTn id="142" dur="1" fill="hold">
                                          <p:stCondLst>
                                            <p:cond delay="0"/>
                                          </p:stCondLst>
                                        </p:cTn>
                                        <p:tgtEl>
                                          <p:spTgt spid="50"/>
                                        </p:tgtEl>
                                        <p:attrNameLst>
                                          <p:attrName>style.visibility</p:attrName>
                                        </p:attrNameLst>
                                      </p:cBhvr>
                                      <p:to>
                                        <p:strVal val="visible"/>
                                      </p:to>
                                    </p:set>
                                    <p:set>
                                      <p:cBhvr>
                                        <p:cTn id="143" dur="455" fill="hold">
                                          <p:stCondLst>
                                            <p:cond delay="0"/>
                                          </p:stCondLst>
                                        </p:cTn>
                                        <p:tgtEl>
                                          <p:spTgt spid="50"/>
                                        </p:tgtEl>
                                        <p:attrNameLst>
                                          <p:attrName>style.rotation</p:attrName>
                                        </p:attrNameLst>
                                      </p:cBhvr>
                                      <p:to>
                                        <p:strVal val="-45.0"/>
                                      </p:to>
                                    </p:set>
                                    <p:anim calcmode="lin" valueType="num">
                                      <p:cBhvr>
                                        <p:cTn id="144" dur="455" fill="hold">
                                          <p:stCondLst>
                                            <p:cond delay="455"/>
                                          </p:stCondLst>
                                        </p:cTn>
                                        <p:tgtEl>
                                          <p:spTgt spid="50"/>
                                        </p:tgtEl>
                                        <p:attrNameLst>
                                          <p:attrName>style.rotation</p:attrName>
                                        </p:attrNameLst>
                                      </p:cBhvr>
                                      <p:tavLst>
                                        <p:tav tm="0">
                                          <p:val>
                                            <p:fltVal val="-45"/>
                                          </p:val>
                                        </p:tav>
                                        <p:tav tm="69900">
                                          <p:val>
                                            <p:fltVal val="45"/>
                                          </p:val>
                                        </p:tav>
                                        <p:tav tm="100000">
                                          <p:val>
                                            <p:fltVal val="0"/>
                                          </p:val>
                                        </p:tav>
                                      </p:tavLst>
                                    </p:anim>
                                    <p:anim calcmode="lin" valueType="num">
                                      <p:cBhvr>
                                        <p:cTn id="145" dur="455" fill="hold">
                                          <p:stCondLst>
                                            <p:cond delay="0"/>
                                          </p:stCondLst>
                                        </p:cTn>
                                        <p:tgtEl>
                                          <p:spTgt spid="50"/>
                                        </p:tgtEl>
                                        <p:attrNameLst>
                                          <p:attrName>ppt_y</p:attrName>
                                        </p:attrNameLst>
                                      </p:cBhvr>
                                      <p:tavLst>
                                        <p:tav tm="0">
                                          <p:val>
                                            <p:strVal val="#ppt_y-1"/>
                                          </p:val>
                                        </p:tav>
                                        <p:tav tm="100000">
                                          <p:val>
                                            <p:strVal val="#ppt_y-(0.354*#ppt_w-0.172*#ppt_h)"/>
                                          </p:val>
                                        </p:tav>
                                      </p:tavLst>
                                    </p:anim>
                                    <p:anim calcmode="lin" valueType="num">
                                      <p:cBhvr>
                                        <p:cTn id="146" dur="156" decel="50000" autoRev="1" fill="hold">
                                          <p:stCondLst>
                                            <p:cond delay="455"/>
                                          </p:stCondLst>
                                        </p:cTn>
                                        <p:tgtEl>
                                          <p:spTgt spid="50"/>
                                        </p:tgtEl>
                                        <p:attrNameLst>
                                          <p:attrName>ppt_y</p:attrName>
                                        </p:attrNameLst>
                                      </p:cBhvr>
                                      <p:tavLst>
                                        <p:tav tm="0">
                                          <p:val>
                                            <p:strVal val="#ppt_y-(0.354*#ppt_w-0.172*#ppt_h)"/>
                                          </p:val>
                                        </p:tav>
                                        <p:tav tm="100000">
                                          <p:val>
                                            <p:strVal val="#ppt_y-(0.354*#ppt_w-0.172*#ppt_h)-#ppt_h/2"/>
                                          </p:val>
                                        </p:tav>
                                      </p:tavLst>
                                    </p:anim>
                                    <p:anim calcmode="lin" valueType="num">
                                      <p:cBhvr>
                                        <p:cTn id="147" dur="136" fill="hold">
                                          <p:stCondLst>
                                            <p:cond delay="864"/>
                                          </p:stCondLst>
                                        </p:cTn>
                                        <p:tgtEl>
                                          <p:spTgt spid="50"/>
                                        </p:tgtEl>
                                        <p:attrNameLst>
                                          <p:attrName>ppt_y</p:attrName>
                                        </p:attrNameLst>
                                      </p:cBhvr>
                                      <p:tavLst>
                                        <p:tav tm="0">
                                          <p:val>
                                            <p:strVal val="#ppt_y-(0.354*#ppt_w-0.172*#ppt_h)"/>
                                          </p:val>
                                        </p:tav>
                                        <p:tav tm="100000">
                                          <p:val>
                                            <p:strVal val="#ppt_y"/>
                                          </p:val>
                                        </p:tav>
                                      </p:tavLst>
                                    </p:anim>
                                  </p:childTnLst>
                                </p:cTn>
                              </p:par>
                              <p:par>
                                <p:cTn id="148" presetID="38" presetClass="entr" presetSubtype="0" accel="50000" fill="hold" grpId="2" nodeType="withEffect">
                                  <p:stCondLst>
                                    <p:cond delay="0"/>
                                  </p:stCondLst>
                                  <p:iterate type="lt">
                                    <p:tmPct val="50000"/>
                                  </p:iterate>
                                  <p:childTnLst>
                                    <p:set>
                                      <p:cBhvr>
                                        <p:cTn id="149" dur="1" fill="hold">
                                          <p:stCondLst>
                                            <p:cond delay="0"/>
                                          </p:stCondLst>
                                        </p:cTn>
                                        <p:tgtEl>
                                          <p:spTgt spid="46"/>
                                        </p:tgtEl>
                                        <p:attrNameLst>
                                          <p:attrName>style.visibility</p:attrName>
                                        </p:attrNameLst>
                                      </p:cBhvr>
                                      <p:to>
                                        <p:strVal val="visible"/>
                                      </p:to>
                                    </p:set>
                                    <p:set>
                                      <p:cBhvr>
                                        <p:cTn id="150" dur="455" fill="hold">
                                          <p:stCondLst>
                                            <p:cond delay="0"/>
                                          </p:stCondLst>
                                        </p:cTn>
                                        <p:tgtEl>
                                          <p:spTgt spid="46"/>
                                        </p:tgtEl>
                                        <p:attrNameLst>
                                          <p:attrName>style.rotation</p:attrName>
                                        </p:attrNameLst>
                                      </p:cBhvr>
                                      <p:to>
                                        <p:strVal val="-45.0"/>
                                      </p:to>
                                    </p:set>
                                    <p:anim calcmode="lin" valueType="num">
                                      <p:cBhvr>
                                        <p:cTn id="151" dur="455" fill="hold">
                                          <p:stCondLst>
                                            <p:cond delay="455"/>
                                          </p:stCondLst>
                                        </p:cTn>
                                        <p:tgtEl>
                                          <p:spTgt spid="46"/>
                                        </p:tgtEl>
                                        <p:attrNameLst>
                                          <p:attrName>style.rotation</p:attrName>
                                        </p:attrNameLst>
                                      </p:cBhvr>
                                      <p:tavLst>
                                        <p:tav tm="0">
                                          <p:val>
                                            <p:fltVal val="-45"/>
                                          </p:val>
                                        </p:tav>
                                        <p:tav tm="69900">
                                          <p:val>
                                            <p:fltVal val="45"/>
                                          </p:val>
                                        </p:tav>
                                        <p:tav tm="100000">
                                          <p:val>
                                            <p:fltVal val="0"/>
                                          </p:val>
                                        </p:tav>
                                      </p:tavLst>
                                    </p:anim>
                                    <p:anim calcmode="lin" valueType="num">
                                      <p:cBhvr>
                                        <p:cTn id="152" dur="455" fill="hold">
                                          <p:stCondLst>
                                            <p:cond delay="0"/>
                                          </p:stCondLst>
                                        </p:cTn>
                                        <p:tgtEl>
                                          <p:spTgt spid="46"/>
                                        </p:tgtEl>
                                        <p:attrNameLst>
                                          <p:attrName>ppt_y</p:attrName>
                                        </p:attrNameLst>
                                      </p:cBhvr>
                                      <p:tavLst>
                                        <p:tav tm="0">
                                          <p:val>
                                            <p:strVal val="#ppt_y-1"/>
                                          </p:val>
                                        </p:tav>
                                        <p:tav tm="100000">
                                          <p:val>
                                            <p:strVal val="#ppt_y-(0.354*#ppt_w-0.172*#ppt_h)"/>
                                          </p:val>
                                        </p:tav>
                                      </p:tavLst>
                                    </p:anim>
                                    <p:anim calcmode="lin" valueType="num">
                                      <p:cBhvr>
                                        <p:cTn id="153" dur="156" decel="50000" autoRev="1" fill="hold">
                                          <p:stCondLst>
                                            <p:cond delay="455"/>
                                          </p:stCondLst>
                                        </p:cTn>
                                        <p:tgtEl>
                                          <p:spTgt spid="46"/>
                                        </p:tgtEl>
                                        <p:attrNameLst>
                                          <p:attrName>ppt_y</p:attrName>
                                        </p:attrNameLst>
                                      </p:cBhvr>
                                      <p:tavLst>
                                        <p:tav tm="0">
                                          <p:val>
                                            <p:strVal val="#ppt_y-(0.354*#ppt_w-0.172*#ppt_h)"/>
                                          </p:val>
                                        </p:tav>
                                        <p:tav tm="100000">
                                          <p:val>
                                            <p:strVal val="#ppt_y-(0.354*#ppt_w-0.172*#ppt_h)-#ppt_h/2"/>
                                          </p:val>
                                        </p:tav>
                                      </p:tavLst>
                                    </p:anim>
                                    <p:anim calcmode="lin" valueType="num">
                                      <p:cBhvr>
                                        <p:cTn id="154" dur="136" fill="hold">
                                          <p:stCondLst>
                                            <p:cond delay="864"/>
                                          </p:stCondLst>
                                        </p:cTn>
                                        <p:tgtEl>
                                          <p:spTgt spid="46"/>
                                        </p:tgtEl>
                                        <p:attrNameLst>
                                          <p:attrName>ppt_y</p:attrName>
                                        </p:attrNameLst>
                                      </p:cBhvr>
                                      <p:tavLst>
                                        <p:tav tm="0">
                                          <p:val>
                                            <p:strVal val="#ppt_y-(0.354*#ppt_w-0.172*#ppt_h)"/>
                                          </p:val>
                                        </p:tav>
                                        <p:tav tm="100000">
                                          <p:val>
                                            <p:strVal val="#ppt_y"/>
                                          </p:val>
                                        </p:tav>
                                      </p:tavLst>
                                    </p:anim>
                                  </p:childTnLst>
                                </p:cTn>
                              </p:par>
                              <p:par>
                                <p:cTn id="155" presetID="38" presetClass="entr" presetSubtype="0" accel="50000" fill="hold" grpId="2" nodeType="withEffect">
                                  <p:stCondLst>
                                    <p:cond delay="0"/>
                                  </p:stCondLst>
                                  <p:iterate type="lt">
                                    <p:tmPct val="50000"/>
                                  </p:iterate>
                                  <p:childTnLst>
                                    <p:set>
                                      <p:cBhvr>
                                        <p:cTn id="156" dur="1" fill="hold">
                                          <p:stCondLst>
                                            <p:cond delay="0"/>
                                          </p:stCondLst>
                                        </p:cTn>
                                        <p:tgtEl>
                                          <p:spTgt spid="47"/>
                                        </p:tgtEl>
                                        <p:attrNameLst>
                                          <p:attrName>style.visibility</p:attrName>
                                        </p:attrNameLst>
                                      </p:cBhvr>
                                      <p:to>
                                        <p:strVal val="visible"/>
                                      </p:to>
                                    </p:set>
                                    <p:set>
                                      <p:cBhvr>
                                        <p:cTn id="157" dur="455" fill="hold">
                                          <p:stCondLst>
                                            <p:cond delay="0"/>
                                          </p:stCondLst>
                                        </p:cTn>
                                        <p:tgtEl>
                                          <p:spTgt spid="47"/>
                                        </p:tgtEl>
                                        <p:attrNameLst>
                                          <p:attrName>style.rotation</p:attrName>
                                        </p:attrNameLst>
                                      </p:cBhvr>
                                      <p:to>
                                        <p:strVal val="-45.0"/>
                                      </p:to>
                                    </p:set>
                                    <p:anim calcmode="lin" valueType="num">
                                      <p:cBhvr>
                                        <p:cTn id="158" dur="455" fill="hold">
                                          <p:stCondLst>
                                            <p:cond delay="455"/>
                                          </p:stCondLst>
                                        </p:cTn>
                                        <p:tgtEl>
                                          <p:spTgt spid="47"/>
                                        </p:tgtEl>
                                        <p:attrNameLst>
                                          <p:attrName>style.rotation</p:attrName>
                                        </p:attrNameLst>
                                      </p:cBhvr>
                                      <p:tavLst>
                                        <p:tav tm="0">
                                          <p:val>
                                            <p:fltVal val="-45"/>
                                          </p:val>
                                        </p:tav>
                                        <p:tav tm="69900">
                                          <p:val>
                                            <p:fltVal val="45"/>
                                          </p:val>
                                        </p:tav>
                                        <p:tav tm="100000">
                                          <p:val>
                                            <p:fltVal val="0"/>
                                          </p:val>
                                        </p:tav>
                                      </p:tavLst>
                                    </p:anim>
                                    <p:anim calcmode="lin" valueType="num">
                                      <p:cBhvr>
                                        <p:cTn id="159" dur="455" fill="hold">
                                          <p:stCondLst>
                                            <p:cond delay="0"/>
                                          </p:stCondLst>
                                        </p:cTn>
                                        <p:tgtEl>
                                          <p:spTgt spid="47"/>
                                        </p:tgtEl>
                                        <p:attrNameLst>
                                          <p:attrName>ppt_y</p:attrName>
                                        </p:attrNameLst>
                                      </p:cBhvr>
                                      <p:tavLst>
                                        <p:tav tm="0">
                                          <p:val>
                                            <p:strVal val="#ppt_y-1"/>
                                          </p:val>
                                        </p:tav>
                                        <p:tav tm="100000">
                                          <p:val>
                                            <p:strVal val="#ppt_y-(0.354*#ppt_w-0.172*#ppt_h)"/>
                                          </p:val>
                                        </p:tav>
                                      </p:tavLst>
                                    </p:anim>
                                    <p:anim calcmode="lin" valueType="num">
                                      <p:cBhvr>
                                        <p:cTn id="160" dur="156" decel="50000" autoRev="1" fill="hold">
                                          <p:stCondLst>
                                            <p:cond delay="455"/>
                                          </p:stCondLst>
                                        </p:cTn>
                                        <p:tgtEl>
                                          <p:spTgt spid="47"/>
                                        </p:tgtEl>
                                        <p:attrNameLst>
                                          <p:attrName>ppt_y</p:attrName>
                                        </p:attrNameLst>
                                      </p:cBhvr>
                                      <p:tavLst>
                                        <p:tav tm="0">
                                          <p:val>
                                            <p:strVal val="#ppt_y-(0.354*#ppt_w-0.172*#ppt_h)"/>
                                          </p:val>
                                        </p:tav>
                                        <p:tav tm="100000">
                                          <p:val>
                                            <p:strVal val="#ppt_y-(0.354*#ppt_w-0.172*#ppt_h)-#ppt_h/2"/>
                                          </p:val>
                                        </p:tav>
                                      </p:tavLst>
                                    </p:anim>
                                    <p:anim calcmode="lin" valueType="num">
                                      <p:cBhvr>
                                        <p:cTn id="161" dur="136" fill="hold">
                                          <p:stCondLst>
                                            <p:cond delay="864"/>
                                          </p:stCondLst>
                                        </p:cTn>
                                        <p:tgtEl>
                                          <p:spTgt spid="47"/>
                                        </p:tgtEl>
                                        <p:attrNameLst>
                                          <p:attrName>ppt_y</p:attrName>
                                        </p:attrNameLst>
                                      </p:cBhvr>
                                      <p:tavLst>
                                        <p:tav tm="0">
                                          <p:val>
                                            <p:strVal val="#ppt_y-(0.354*#ppt_w-0.172*#ppt_h)"/>
                                          </p:val>
                                        </p:tav>
                                        <p:tav tm="100000">
                                          <p:val>
                                            <p:strVal val="#ppt_y"/>
                                          </p:val>
                                        </p:tav>
                                      </p:tavLst>
                                    </p:anim>
                                  </p:childTnLst>
                                </p:cTn>
                              </p:par>
                              <p:par>
                                <p:cTn id="162" presetID="38" presetClass="entr" presetSubtype="0" accel="50000" fill="hold" grpId="2" nodeType="withEffect">
                                  <p:stCondLst>
                                    <p:cond delay="0"/>
                                  </p:stCondLst>
                                  <p:iterate type="lt">
                                    <p:tmPct val="50000"/>
                                  </p:iterate>
                                  <p:childTnLst>
                                    <p:set>
                                      <p:cBhvr>
                                        <p:cTn id="163" dur="1" fill="hold">
                                          <p:stCondLst>
                                            <p:cond delay="0"/>
                                          </p:stCondLst>
                                        </p:cTn>
                                        <p:tgtEl>
                                          <p:spTgt spid="44"/>
                                        </p:tgtEl>
                                        <p:attrNameLst>
                                          <p:attrName>style.visibility</p:attrName>
                                        </p:attrNameLst>
                                      </p:cBhvr>
                                      <p:to>
                                        <p:strVal val="visible"/>
                                      </p:to>
                                    </p:set>
                                    <p:set>
                                      <p:cBhvr>
                                        <p:cTn id="164" dur="455" fill="hold">
                                          <p:stCondLst>
                                            <p:cond delay="0"/>
                                          </p:stCondLst>
                                        </p:cTn>
                                        <p:tgtEl>
                                          <p:spTgt spid="44"/>
                                        </p:tgtEl>
                                        <p:attrNameLst>
                                          <p:attrName>style.rotation</p:attrName>
                                        </p:attrNameLst>
                                      </p:cBhvr>
                                      <p:to>
                                        <p:strVal val="-45.0"/>
                                      </p:to>
                                    </p:set>
                                    <p:anim calcmode="lin" valueType="num">
                                      <p:cBhvr>
                                        <p:cTn id="165" dur="455" fill="hold">
                                          <p:stCondLst>
                                            <p:cond delay="455"/>
                                          </p:stCondLst>
                                        </p:cTn>
                                        <p:tgtEl>
                                          <p:spTgt spid="44"/>
                                        </p:tgtEl>
                                        <p:attrNameLst>
                                          <p:attrName>style.rotation</p:attrName>
                                        </p:attrNameLst>
                                      </p:cBhvr>
                                      <p:tavLst>
                                        <p:tav tm="0">
                                          <p:val>
                                            <p:fltVal val="-45"/>
                                          </p:val>
                                        </p:tav>
                                        <p:tav tm="69900">
                                          <p:val>
                                            <p:fltVal val="45"/>
                                          </p:val>
                                        </p:tav>
                                        <p:tav tm="100000">
                                          <p:val>
                                            <p:fltVal val="0"/>
                                          </p:val>
                                        </p:tav>
                                      </p:tavLst>
                                    </p:anim>
                                    <p:anim calcmode="lin" valueType="num">
                                      <p:cBhvr>
                                        <p:cTn id="166" dur="455" fill="hold">
                                          <p:stCondLst>
                                            <p:cond delay="0"/>
                                          </p:stCondLst>
                                        </p:cTn>
                                        <p:tgtEl>
                                          <p:spTgt spid="44"/>
                                        </p:tgtEl>
                                        <p:attrNameLst>
                                          <p:attrName>ppt_y</p:attrName>
                                        </p:attrNameLst>
                                      </p:cBhvr>
                                      <p:tavLst>
                                        <p:tav tm="0">
                                          <p:val>
                                            <p:strVal val="#ppt_y-1"/>
                                          </p:val>
                                        </p:tav>
                                        <p:tav tm="100000">
                                          <p:val>
                                            <p:strVal val="#ppt_y-(0.354*#ppt_w-0.172*#ppt_h)"/>
                                          </p:val>
                                        </p:tav>
                                      </p:tavLst>
                                    </p:anim>
                                    <p:anim calcmode="lin" valueType="num">
                                      <p:cBhvr>
                                        <p:cTn id="167" dur="156" decel="50000" autoRev="1" fill="hold">
                                          <p:stCondLst>
                                            <p:cond delay="455"/>
                                          </p:stCondLst>
                                        </p:cTn>
                                        <p:tgtEl>
                                          <p:spTgt spid="44"/>
                                        </p:tgtEl>
                                        <p:attrNameLst>
                                          <p:attrName>ppt_y</p:attrName>
                                        </p:attrNameLst>
                                      </p:cBhvr>
                                      <p:tavLst>
                                        <p:tav tm="0">
                                          <p:val>
                                            <p:strVal val="#ppt_y-(0.354*#ppt_w-0.172*#ppt_h)"/>
                                          </p:val>
                                        </p:tav>
                                        <p:tav tm="100000">
                                          <p:val>
                                            <p:strVal val="#ppt_y-(0.354*#ppt_w-0.172*#ppt_h)-#ppt_h/2"/>
                                          </p:val>
                                        </p:tav>
                                      </p:tavLst>
                                    </p:anim>
                                    <p:anim calcmode="lin" valueType="num">
                                      <p:cBhvr>
                                        <p:cTn id="168" dur="136" fill="hold">
                                          <p:stCondLst>
                                            <p:cond delay="864"/>
                                          </p:stCondLst>
                                        </p:cTn>
                                        <p:tgtEl>
                                          <p:spTgt spid="44"/>
                                        </p:tgtEl>
                                        <p:attrNameLst>
                                          <p:attrName>ppt_y</p:attrName>
                                        </p:attrNameLst>
                                      </p:cBhvr>
                                      <p:tavLst>
                                        <p:tav tm="0">
                                          <p:val>
                                            <p:strVal val="#ppt_y-(0.354*#ppt_w-0.172*#ppt_h)"/>
                                          </p:val>
                                        </p:tav>
                                        <p:tav tm="100000">
                                          <p:val>
                                            <p:strVal val="#ppt_y"/>
                                          </p:val>
                                        </p:tav>
                                      </p:tavLst>
                                    </p:anim>
                                  </p:childTnLst>
                                </p:cTn>
                              </p:par>
                              <p:par>
                                <p:cTn id="169" presetID="38" presetClass="entr" presetSubtype="0" accel="50000" fill="hold" grpId="2" nodeType="withEffect">
                                  <p:stCondLst>
                                    <p:cond delay="0"/>
                                  </p:stCondLst>
                                  <p:iterate type="lt">
                                    <p:tmPct val="50000"/>
                                  </p:iterate>
                                  <p:childTnLst>
                                    <p:set>
                                      <p:cBhvr>
                                        <p:cTn id="170" dur="1" fill="hold">
                                          <p:stCondLst>
                                            <p:cond delay="0"/>
                                          </p:stCondLst>
                                        </p:cTn>
                                        <p:tgtEl>
                                          <p:spTgt spid="45"/>
                                        </p:tgtEl>
                                        <p:attrNameLst>
                                          <p:attrName>style.visibility</p:attrName>
                                        </p:attrNameLst>
                                      </p:cBhvr>
                                      <p:to>
                                        <p:strVal val="visible"/>
                                      </p:to>
                                    </p:set>
                                    <p:set>
                                      <p:cBhvr>
                                        <p:cTn id="171" dur="455" fill="hold">
                                          <p:stCondLst>
                                            <p:cond delay="0"/>
                                          </p:stCondLst>
                                        </p:cTn>
                                        <p:tgtEl>
                                          <p:spTgt spid="45"/>
                                        </p:tgtEl>
                                        <p:attrNameLst>
                                          <p:attrName>style.rotation</p:attrName>
                                        </p:attrNameLst>
                                      </p:cBhvr>
                                      <p:to>
                                        <p:strVal val="-45.0"/>
                                      </p:to>
                                    </p:set>
                                    <p:anim calcmode="lin" valueType="num">
                                      <p:cBhvr>
                                        <p:cTn id="172" dur="455" fill="hold">
                                          <p:stCondLst>
                                            <p:cond delay="455"/>
                                          </p:stCondLst>
                                        </p:cTn>
                                        <p:tgtEl>
                                          <p:spTgt spid="45"/>
                                        </p:tgtEl>
                                        <p:attrNameLst>
                                          <p:attrName>style.rotation</p:attrName>
                                        </p:attrNameLst>
                                      </p:cBhvr>
                                      <p:tavLst>
                                        <p:tav tm="0">
                                          <p:val>
                                            <p:fltVal val="-45"/>
                                          </p:val>
                                        </p:tav>
                                        <p:tav tm="69900">
                                          <p:val>
                                            <p:fltVal val="45"/>
                                          </p:val>
                                        </p:tav>
                                        <p:tav tm="100000">
                                          <p:val>
                                            <p:fltVal val="0"/>
                                          </p:val>
                                        </p:tav>
                                      </p:tavLst>
                                    </p:anim>
                                    <p:anim calcmode="lin" valueType="num">
                                      <p:cBhvr>
                                        <p:cTn id="173" dur="455" fill="hold">
                                          <p:stCondLst>
                                            <p:cond delay="0"/>
                                          </p:stCondLst>
                                        </p:cTn>
                                        <p:tgtEl>
                                          <p:spTgt spid="45"/>
                                        </p:tgtEl>
                                        <p:attrNameLst>
                                          <p:attrName>ppt_y</p:attrName>
                                        </p:attrNameLst>
                                      </p:cBhvr>
                                      <p:tavLst>
                                        <p:tav tm="0">
                                          <p:val>
                                            <p:strVal val="#ppt_y-1"/>
                                          </p:val>
                                        </p:tav>
                                        <p:tav tm="100000">
                                          <p:val>
                                            <p:strVal val="#ppt_y-(0.354*#ppt_w-0.172*#ppt_h)"/>
                                          </p:val>
                                        </p:tav>
                                      </p:tavLst>
                                    </p:anim>
                                    <p:anim calcmode="lin" valueType="num">
                                      <p:cBhvr>
                                        <p:cTn id="174" dur="156" decel="50000" autoRev="1" fill="hold">
                                          <p:stCondLst>
                                            <p:cond delay="455"/>
                                          </p:stCondLst>
                                        </p:cTn>
                                        <p:tgtEl>
                                          <p:spTgt spid="45"/>
                                        </p:tgtEl>
                                        <p:attrNameLst>
                                          <p:attrName>ppt_y</p:attrName>
                                        </p:attrNameLst>
                                      </p:cBhvr>
                                      <p:tavLst>
                                        <p:tav tm="0">
                                          <p:val>
                                            <p:strVal val="#ppt_y-(0.354*#ppt_w-0.172*#ppt_h)"/>
                                          </p:val>
                                        </p:tav>
                                        <p:tav tm="100000">
                                          <p:val>
                                            <p:strVal val="#ppt_y-(0.354*#ppt_w-0.172*#ppt_h)-#ppt_h/2"/>
                                          </p:val>
                                        </p:tav>
                                      </p:tavLst>
                                    </p:anim>
                                    <p:anim calcmode="lin" valueType="num">
                                      <p:cBhvr>
                                        <p:cTn id="175" dur="136" fill="hold">
                                          <p:stCondLst>
                                            <p:cond delay="864"/>
                                          </p:stCondLst>
                                        </p:cTn>
                                        <p:tgtEl>
                                          <p:spTgt spid="45"/>
                                        </p:tgtEl>
                                        <p:attrNameLst>
                                          <p:attrName>ppt_y</p:attrName>
                                        </p:attrNameLst>
                                      </p:cBhvr>
                                      <p:tavLst>
                                        <p:tav tm="0">
                                          <p:val>
                                            <p:strVal val="#ppt_y-(0.354*#ppt_w-0.172*#ppt_h)"/>
                                          </p:val>
                                        </p:tav>
                                        <p:tav tm="100000">
                                          <p:val>
                                            <p:strVal val="#ppt_y"/>
                                          </p:val>
                                        </p:tav>
                                      </p:tavLst>
                                    </p:anim>
                                  </p:childTnLst>
                                </p:cTn>
                              </p:par>
                            </p:childTnLst>
                          </p:cTn>
                        </p:par>
                      </p:childTnLst>
                    </p:cTn>
                  </p:par>
                  <p:par>
                    <p:cTn id="176" fill="hold">
                      <p:stCondLst>
                        <p:cond delay="indefinite"/>
                      </p:stCondLst>
                      <p:childTnLst>
                        <p:par>
                          <p:cTn id="177" fill="hold">
                            <p:stCondLst>
                              <p:cond delay="0"/>
                            </p:stCondLst>
                            <p:childTnLst>
                              <p:par>
                                <p:cTn id="178" presetID="10" presetClass="entr" presetSubtype="0" fill="hold" grpId="0" nodeType="clickEffect">
                                  <p:stCondLst>
                                    <p:cond delay="0"/>
                                  </p:stCondLst>
                                  <p:childTnLst>
                                    <p:set>
                                      <p:cBhvr>
                                        <p:cTn id="179" dur="1" fill="hold">
                                          <p:stCondLst>
                                            <p:cond delay="0"/>
                                          </p:stCondLst>
                                        </p:cTn>
                                        <p:tgtEl>
                                          <p:spTgt spid="69"/>
                                        </p:tgtEl>
                                        <p:attrNameLst>
                                          <p:attrName>style.visibility</p:attrName>
                                        </p:attrNameLst>
                                      </p:cBhvr>
                                      <p:to>
                                        <p:strVal val="visible"/>
                                      </p:to>
                                    </p:set>
                                    <p:animEffect transition="in" filter="fade">
                                      <p:cBhvr>
                                        <p:cTn id="180" dur="500"/>
                                        <p:tgtEl>
                                          <p:spTgt spid="69"/>
                                        </p:tgtEl>
                                      </p:cBhvr>
                                    </p:animEffect>
                                  </p:childTnLst>
                                </p:cTn>
                              </p:par>
                            </p:childTnLst>
                          </p:cTn>
                        </p:par>
                      </p:childTnLst>
                    </p:cTn>
                  </p:par>
                  <p:par>
                    <p:cTn id="181" fill="hold">
                      <p:stCondLst>
                        <p:cond delay="indefinite"/>
                      </p:stCondLst>
                      <p:childTnLst>
                        <p:par>
                          <p:cTn id="182" fill="hold">
                            <p:stCondLst>
                              <p:cond delay="0"/>
                            </p:stCondLst>
                            <p:childTnLst>
                              <p:par>
                                <p:cTn id="183" presetID="10" presetClass="entr" presetSubtype="0" fill="hold" grpId="0" nodeType="clickEffect">
                                  <p:stCondLst>
                                    <p:cond delay="0"/>
                                  </p:stCondLst>
                                  <p:childTnLst>
                                    <p:set>
                                      <p:cBhvr>
                                        <p:cTn id="184" dur="1" fill="hold">
                                          <p:stCondLst>
                                            <p:cond delay="0"/>
                                          </p:stCondLst>
                                        </p:cTn>
                                        <p:tgtEl>
                                          <p:spTgt spid="70"/>
                                        </p:tgtEl>
                                        <p:attrNameLst>
                                          <p:attrName>style.visibility</p:attrName>
                                        </p:attrNameLst>
                                      </p:cBhvr>
                                      <p:to>
                                        <p:strVal val="visible"/>
                                      </p:to>
                                    </p:set>
                                    <p:animEffect transition="in" filter="fade">
                                      <p:cBhvr>
                                        <p:cTn id="185" dur="500"/>
                                        <p:tgtEl>
                                          <p:spTgt spid="70"/>
                                        </p:tgtEl>
                                      </p:cBhvr>
                                    </p:animEffect>
                                  </p:childTnLst>
                                </p:cTn>
                              </p:par>
                            </p:childTnLst>
                          </p:cTn>
                        </p:par>
                      </p:childTnLst>
                    </p:cTn>
                  </p:par>
                  <p:par>
                    <p:cTn id="186" fill="hold">
                      <p:stCondLst>
                        <p:cond delay="indefinite"/>
                      </p:stCondLst>
                      <p:childTnLst>
                        <p:par>
                          <p:cTn id="187" fill="hold">
                            <p:stCondLst>
                              <p:cond delay="0"/>
                            </p:stCondLst>
                            <p:childTnLst>
                              <p:par>
                                <p:cTn id="188" presetID="10" presetClass="entr" presetSubtype="0" fill="hold" grpId="0" nodeType="clickEffect">
                                  <p:stCondLst>
                                    <p:cond delay="0"/>
                                  </p:stCondLst>
                                  <p:childTnLst>
                                    <p:set>
                                      <p:cBhvr>
                                        <p:cTn id="189" dur="1" fill="hold">
                                          <p:stCondLst>
                                            <p:cond delay="0"/>
                                          </p:stCondLst>
                                        </p:cTn>
                                        <p:tgtEl>
                                          <p:spTgt spid="71"/>
                                        </p:tgtEl>
                                        <p:attrNameLst>
                                          <p:attrName>style.visibility</p:attrName>
                                        </p:attrNameLst>
                                      </p:cBhvr>
                                      <p:to>
                                        <p:strVal val="visible"/>
                                      </p:to>
                                    </p:set>
                                    <p:animEffect transition="in" filter="fade">
                                      <p:cBhvr>
                                        <p:cTn id="190" dur="500"/>
                                        <p:tgtEl>
                                          <p:spTgt spid="71"/>
                                        </p:tgtEl>
                                      </p:cBhvr>
                                    </p:animEffect>
                                  </p:childTnLst>
                                </p:cTn>
                              </p:par>
                            </p:childTnLst>
                          </p:cTn>
                        </p:par>
                      </p:childTnLst>
                    </p:cTn>
                  </p:par>
                  <p:par>
                    <p:cTn id="191" fill="hold">
                      <p:stCondLst>
                        <p:cond delay="indefinite"/>
                      </p:stCondLst>
                      <p:childTnLst>
                        <p:par>
                          <p:cTn id="192" fill="hold">
                            <p:stCondLst>
                              <p:cond delay="0"/>
                            </p:stCondLst>
                            <p:childTnLst>
                              <p:par>
                                <p:cTn id="193" presetID="10" presetClass="entr" presetSubtype="0" fill="hold" grpId="0" nodeType="clickEffect">
                                  <p:stCondLst>
                                    <p:cond delay="0"/>
                                  </p:stCondLst>
                                  <p:childTnLst>
                                    <p:set>
                                      <p:cBhvr>
                                        <p:cTn id="194" dur="1" fill="hold">
                                          <p:stCondLst>
                                            <p:cond delay="0"/>
                                          </p:stCondLst>
                                        </p:cTn>
                                        <p:tgtEl>
                                          <p:spTgt spid="72"/>
                                        </p:tgtEl>
                                        <p:attrNameLst>
                                          <p:attrName>style.visibility</p:attrName>
                                        </p:attrNameLst>
                                      </p:cBhvr>
                                      <p:to>
                                        <p:strVal val="visible"/>
                                      </p:to>
                                    </p:set>
                                    <p:animEffect transition="in" filter="fade">
                                      <p:cBhvr>
                                        <p:cTn id="195" dur="500"/>
                                        <p:tgtEl>
                                          <p:spTgt spid="72"/>
                                        </p:tgtEl>
                                      </p:cBhvr>
                                    </p:animEffect>
                                  </p:childTnLst>
                                </p:cTn>
                              </p:par>
                            </p:childTnLst>
                          </p:cTn>
                        </p:par>
                      </p:childTnLst>
                    </p:cTn>
                  </p:par>
                  <p:par>
                    <p:cTn id="196" fill="hold">
                      <p:stCondLst>
                        <p:cond delay="indefinite"/>
                      </p:stCondLst>
                      <p:childTnLst>
                        <p:par>
                          <p:cTn id="197" fill="hold">
                            <p:stCondLst>
                              <p:cond delay="0"/>
                            </p:stCondLst>
                            <p:childTnLst>
                              <p:par>
                                <p:cTn id="198" presetID="10" presetClass="entr" presetSubtype="0" fill="hold" grpId="0" nodeType="clickEffect">
                                  <p:stCondLst>
                                    <p:cond delay="0"/>
                                  </p:stCondLst>
                                  <p:childTnLst>
                                    <p:set>
                                      <p:cBhvr>
                                        <p:cTn id="199" dur="1" fill="hold">
                                          <p:stCondLst>
                                            <p:cond delay="0"/>
                                          </p:stCondLst>
                                        </p:cTn>
                                        <p:tgtEl>
                                          <p:spTgt spid="17"/>
                                        </p:tgtEl>
                                        <p:attrNameLst>
                                          <p:attrName>style.visibility</p:attrName>
                                        </p:attrNameLst>
                                      </p:cBhvr>
                                      <p:to>
                                        <p:strVal val="visible"/>
                                      </p:to>
                                    </p:set>
                                    <p:animEffect transition="in" filter="fade">
                                      <p:cBhvr>
                                        <p:cTn id="20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4" grpId="2"/>
      <p:bldP spid="45" grpId="0"/>
      <p:bldP spid="45" grpId="1"/>
      <p:bldP spid="45" grpId="2"/>
      <p:bldP spid="46" grpId="0"/>
      <p:bldP spid="46" grpId="1"/>
      <p:bldP spid="46" grpId="2"/>
      <p:bldP spid="47" grpId="0"/>
      <p:bldP spid="47" grpId="1"/>
      <p:bldP spid="47" grpId="2"/>
      <p:bldP spid="48" grpId="0"/>
      <p:bldP spid="49" grpId="0"/>
      <p:bldP spid="50" grpId="0"/>
      <p:bldP spid="54" grpId="0"/>
      <p:bldP spid="54" grpId="1"/>
      <p:bldP spid="54" grpId="2"/>
      <p:bldP spid="55" grpId="0"/>
      <p:bldP spid="55" grpId="1"/>
      <p:bldP spid="55" grpId="2"/>
      <p:bldP spid="56" grpId="0"/>
      <p:bldP spid="56" grpId="1"/>
      <p:bldP spid="56" grpId="2"/>
      <p:bldP spid="57" grpId="0"/>
      <p:bldP spid="57" grpId="1"/>
      <p:bldP spid="57" grpId="2"/>
      <p:bldP spid="58" grpId="0"/>
      <p:bldP spid="59" grpId="0"/>
      <p:bldP spid="60" grpId="0"/>
      <p:bldP spid="61" grpId="0"/>
      <p:bldP spid="62" grpId="0"/>
      <p:bldP spid="63" grpId="0"/>
      <p:bldP spid="69" grpId="0"/>
      <p:bldP spid="70" grpId="0"/>
      <p:bldP spid="71" grpId="0"/>
      <p:bldP spid="72"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Derivation modes</a:t>
            </a:r>
            <a:endParaRPr lang="en-US" dirty="0"/>
          </a:p>
        </p:txBody>
      </p:sp>
      <p:sp>
        <p:nvSpPr>
          <p:cNvPr id="3" name="Espace réservé du contenu 2"/>
          <p:cNvSpPr>
            <a:spLocks noGrp="1"/>
          </p:cNvSpPr>
          <p:nvPr>
            <p:ph sz="quarter" idx="1"/>
          </p:nvPr>
        </p:nvSpPr>
        <p:spPr>
          <a:xfrm>
            <a:off x="301752" y="1527048"/>
            <a:ext cx="8503920" cy="5502352"/>
          </a:xfrm>
        </p:spPr>
        <p:txBody>
          <a:bodyPr>
            <a:normAutofit fontScale="92500" lnSpcReduction="20000"/>
          </a:bodyPr>
          <a:lstStyle/>
          <a:p>
            <a:r>
              <a:rPr lang="en-US" dirty="0" smtClean="0"/>
              <a:t>The strategy of rule application is called a derivation mode (in PN terms it is step semantics).</a:t>
            </a:r>
          </a:p>
          <a:p>
            <a:r>
              <a:rPr lang="en-US" dirty="0" smtClean="0"/>
              <a:t>In formal terms it is a set restriction of Applicable(</a:t>
            </a:r>
            <a:r>
              <a:rPr lang="el-GR" altLang="en-US" dirty="0"/>
              <a:t>Π</a:t>
            </a:r>
            <a:r>
              <a:rPr lang="en-US" altLang="en-US" dirty="0"/>
              <a:t>,C</a:t>
            </a:r>
            <a:r>
              <a:rPr lang="en-US" dirty="0" smtClean="0"/>
              <a:t>), which is the set of multisets of applicable rules of system </a:t>
            </a:r>
            <a:r>
              <a:rPr lang="el-GR" altLang="en-US" dirty="0" smtClean="0"/>
              <a:t>Π</a:t>
            </a:r>
            <a:r>
              <a:rPr lang="en-US" altLang="en-US" dirty="0" smtClean="0"/>
              <a:t> in configuration C</a:t>
            </a:r>
            <a:r>
              <a:rPr lang="en-US" dirty="0" smtClean="0"/>
              <a:t>.</a:t>
            </a:r>
          </a:p>
          <a:p>
            <a:r>
              <a:rPr lang="en-US" dirty="0" smtClean="0"/>
              <a:t>Some common modes (r</a:t>
            </a:r>
            <a:r>
              <a:rPr lang="en-US" baseline="-25000" dirty="0" smtClean="0"/>
              <a:t>1</a:t>
            </a:r>
            <a:r>
              <a:rPr lang="en-US" dirty="0" smtClean="0"/>
              <a:t>: </a:t>
            </a:r>
            <a:r>
              <a:rPr lang="de-DE" dirty="0" smtClean="0"/>
              <a:t>a-</a:t>
            </a:r>
            <a:r>
              <a:rPr lang="de-DE" dirty="0"/>
              <a:t>&gt;</a:t>
            </a:r>
            <a:r>
              <a:rPr lang="de-DE" dirty="0" err="1" smtClean="0"/>
              <a:t>bc</a:t>
            </a:r>
            <a:r>
              <a:rPr lang="de-DE" dirty="0" smtClean="0"/>
              <a:t>, r</a:t>
            </a:r>
            <a:r>
              <a:rPr lang="de-DE" baseline="-25000" dirty="0" smtClean="0"/>
              <a:t>2</a:t>
            </a:r>
            <a:r>
              <a:rPr lang="de-DE" dirty="0" smtClean="0"/>
              <a:t>: </a:t>
            </a:r>
            <a:r>
              <a:rPr lang="de-DE" dirty="0" err="1" smtClean="0"/>
              <a:t>aab</a:t>
            </a:r>
            <a:r>
              <a:rPr lang="de-DE" dirty="0" smtClean="0"/>
              <a:t>-</a:t>
            </a:r>
            <a:r>
              <a:rPr lang="de-DE" dirty="0"/>
              <a:t>&gt;</a:t>
            </a:r>
            <a:r>
              <a:rPr lang="de-DE" dirty="0" smtClean="0"/>
              <a:t>ab, r</a:t>
            </a:r>
            <a:r>
              <a:rPr lang="de-DE" baseline="-25000" dirty="0" smtClean="0"/>
              <a:t>3</a:t>
            </a:r>
            <a:r>
              <a:rPr lang="de-DE" dirty="0" smtClean="0"/>
              <a:t>: b-</a:t>
            </a:r>
            <a:r>
              <a:rPr lang="de-DE" dirty="0"/>
              <a:t>&gt;</a:t>
            </a:r>
            <a:r>
              <a:rPr lang="de-DE" dirty="0" err="1" smtClean="0"/>
              <a:t>aa</a:t>
            </a:r>
            <a:r>
              <a:rPr lang="de-DE" dirty="0" smtClean="0"/>
              <a:t>)</a:t>
            </a:r>
            <a:r>
              <a:rPr lang="en-US" dirty="0" smtClean="0"/>
              <a:t>:</a:t>
            </a:r>
          </a:p>
          <a:p>
            <a:pPr lvl="1"/>
            <a:r>
              <a:rPr lang="en-US" dirty="0" smtClean="0"/>
              <a:t>Asynchronous (no restriction)</a:t>
            </a:r>
          </a:p>
          <a:p>
            <a:pPr lvl="2"/>
            <a:r>
              <a:rPr lang="en-US" dirty="0" smtClean="0"/>
              <a:t>r</a:t>
            </a:r>
            <a:r>
              <a:rPr lang="en-US" baseline="-25000" dirty="0" smtClean="0"/>
              <a:t>1</a:t>
            </a:r>
            <a:r>
              <a:rPr lang="en-US" dirty="0" smtClean="0"/>
              <a:t>, r</a:t>
            </a:r>
            <a:r>
              <a:rPr lang="en-US" baseline="-25000" dirty="0" smtClean="0"/>
              <a:t>2</a:t>
            </a:r>
            <a:r>
              <a:rPr lang="en-US" dirty="0" smtClean="0"/>
              <a:t>, r</a:t>
            </a:r>
            <a:r>
              <a:rPr lang="en-US" baseline="-25000" dirty="0" smtClean="0"/>
              <a:t>3</a:t>
            </a:r>
            <a:r>
              <a:rPr lang="en-US" dirty="0" smtClean="0"/>
              <a:t>,</a:t>
            </a:r>
            <a:r>
              <a:rPr lang="en-US" baseline="-25000" dirty="0" smtClean="0"/>
              <a:t>  </a:t>
            </a:r>
            <a:r>
              <a:rPr lang="en-US" dirty="0" smtClean="0"/>
              <a:t>r</a:t>
            </a:r>
            <a:r>
              <a:rPr lang="en-US" baseline="-25000" dirty="0" smtClean="0"/>
              <a:t>1</a:t>
            </a:r>
            <a:r>
              <a:rPr lang="en-US" dirty="0" smtClean="0"/>
              <a:t>r</a:t>
            </a:r>
            <a:r>
              <a:rPr lang="en-US" baseline="-25000" dirty="0" smtClean="0"/>
              <a:t>1</a:t>
            </a:r>
            <a:r>
              <a:rPr lang="en-US" dirty="0" smtClean="0"/>
              <a:t>,</a:t>
            </a:r>
            <a:r>
              <a:rPr lang="en-US" baseline="-25000" dirty="0" smtClean="0"/>
              <a:t> </a:t>
            </a:r>
            <a:r>
              <a:rPr lang="en-US" dirty="0" smtClean="0"/>
              <a:t>r</a:t>
            </a:r>
            <a:r>
              <a:rPr lang="en-US" baseline="-25000" dirty="0" smtClean="0"/>
              <a:t>1</a:t>
            </a:r>
            <a:r>
              <a:rPr lang="en-US" dirty="0" smtClean="0"/>
              <a:t>r</a:t>
            </a:r>
            <a:r>
              <a:rPr lang="en-US" baseline="-25000" dirty="0" smtClean="0"/>
              <a:t>3</a:t>
            </a:r>
            <a:r>
              <a:rPr lang="en-US" dirty="0" smtClean="0"/>
              <a:t>, r</a:t>
            </a:r>
            <a:r>
              <a:rPr lang="en-US" baseline="-25000" dirty="0" smtClean="0"/>
              <a:t>2</a:t>
            </a:r>
            <a:r>
              <a:rPr lang="en-US" dirty="0" smtClean="0"/>
              <a:t>r</a:t>
            </a:r>
            <a:r>
              <a:rPr lang="en-US" baseline="-25000" dirty="0" smtClean="0"/>
              <a:t>3</a:t>
            </a:r>
            <a:r>
              <a:rPr lang="en-US" dirty="0" smtClean="0"/>
              <a:t>, r</a:t>
            </a:r>
            <a:r>
              <a:rPr lang="en-US" baseline="-25000" dirty="0" smtClean="0"/>
              <a:t>3</a:t>
            </a:r>
            <a:r>
              <a:rPr lang="en-US" dirty="0" smtClean="0"/>
              <a:t>r</a:t>
            </a:r>
            <a:r>
              <a:rPr lang="en-US" baseline="-25000" dirty="0" smtClean="0"/>
              <a:t>3</a:t>
            </a:r>
            <a:r>
              <a:rPr lang="en-US" dirty="0" smtClean="0"/>
              <a:t>, r</a:t>
            </a:r>
            <a:r>
              <a:rPr lang="en-US" baseline="-25000" dirty="0" smtClean="0"/>
              <a:t>1</a:t>
            </a:r>
            <a:r>
              <a:rPr lang="en-US" dirty="0" smtClean="0"/>
              <a:t>r</a:t>
            </a:r>
            <a:r>
              <a:rPr lang="en-US" baseline="-25000" dirty="0" smtClean="0"/>
              <a:t>1</a:t>
            </a:r>
            <a:r>
              <a:rPr lang="en-US" dirty="0" smtClean="0"/>
              <a:t>r</a:t>
            </a:r>
            <a:r>
              <a:rPr lang="en-US" baseline="-25000" dirty="0" smtClean="0"/>
              <a:t>3</a:t>
            </a:r>
            <a:r>
              <a:rPr lang="en-US" dirty="0" smtClean="0"/>
              <a:t>,</a:t>
            </a:r>
            <a:r>
              <a:rPr lang="en-US" baseline="-25000" dirty="0" smtClean="0"/>
              <a:t> </a:t>
            </a:r>
            <a:r>
              <a:rPr lang="en-US" dirty="0" smtClean="0"/>
              <a:t>r</a:t>
            </a:r>
            <a:r>
              <a:rPr lang="en-US" baseline="-25000" dirty="0" smtClean="0"/>
              <a:t>1</a:t>
            </a:r>
            <a:r>
              <a:rPr lang="en-US" dirty="0" smtClean="0"/>
              <a:t>r</a:t>
            </a:r>
            <a:r>
              <a:rPr lang="en-US" baseline="-25000" dirty="0" smtClean="0"/>
              <a:t>3</a:t>
            </a:r>
            <a:r>
              <a:rPr lang="en-US" dirty="0" smtClean="0"/>
              <a:t>r</a:t>
            </a:r>
            <a:r>
              <a:rPr lang="en-US" baseline="-25000" dirty="0" smtClean="0"/>
              <a:t>3</a:t>
            </a:r>
            <a:r>
              <a:rPr lang="en-US" dirty="0" smtClean="0"/>
              <a:t>,</a:t>
            </a:r>
            <a:r>
              <a:rPr lang="en-US" baseline="-25000" dirty="0" smtClean="0"/>
              <a:t> </a:t>
            </a:r>
            <a:r>
              <a:rPr lang="en-US" dirty="0" smtClean="0"/>
              <a:t>r</a:t>
            </a:r>
            <a:r>
              <a:rPr lang="en-US" baseline="-25000" dirty="0" smtClean="0"/>
              <a:t>1</a:t>
            </a:r>
            <a:r>
              <a:rPr lang="en-US" dirty="0" smtClean="0"/>
              <a:t>r</a:t>
            </a:r>
            <a:r>
              <a:rPr lang="en-US" baseline="-25000" dirty="0" smtClean="0"/>
              <a:t>1</a:t>
            </a:r>
            <a:r>
              <a:rPr lang="en-US" dirty="0" smtClean="0"/>
              <a:t>r</a:t>
            </a:r>
            <a:r>
              <a:rPr lang="en-US" baseline="-25000" dirty="0" smtClean="0"/>
              <a:t>3</a:t>
            </a:r>
            <a:r>
              <a:rPr lang="en-US" dirty="0" smtClean="0"/>
              <a:t>r</a:t>
            </a:r>
            <a:r>
              <a:rPr lang="en-US" baseline="-25000" dirty="0" smtClean="0"/>
              <a:t>3</a:t>
            </a:r>
            <a:endParaRPr lang="en-US" dirty="0" smtClean="0"/>
          </a:p>
          <a:p>
            <a:pPr lvl="1"/>
            <a:r>
              <a:rPr lang="en-US" dirty="0" smtClean="0"/>
              <a:t>Sequential (consider only multisets of size one)</a:t>
            </a:r>
          </a:p>
          <a:p>
            <a:pPr lvl="2"/>
            <a:r>
              <a:rPr lang="en-US" dirty="0" smtClean="0"/>
              <a:t>ab</a:t>
            </a:r>
            <a:r>
              <a:rPr lang="en-US" baseline="30000" dirty="0" smtClean="0"/>
              <a:t>3</a:t>
            </a:r>
            <a:r>
              <a:rPr lang="en-US" dirty="0" smtClean="0"/>
              <a:t>c</a:t>
            </a:r>
            <a:r>
              <a:rPr lang="en-US" baseline="30000" dirty="0" smtClean="0"/>
              <a:t>2</a:t>
            </a:r>
            <a:r>
              <a:rPr lang="en-US" dirty="0" smtClean="0"/>
              <a:t> (r</a:t>
            </a:r>
            <a:r>
              <a:rPr lang="en-US" baseline="-25000" dirty="0" smtClean="0"/>
              <a:t>1</a:t>
            </a:r>
            <a:r>
              <a:rPr lang="en-US" dirty="0" smtClean="0"/>
              <a:t>), ab</a:t>
            </a:r>
            <a:r>
              <a:rPr lang="en-US" baseline="30000" dirty="0" smtClean="0"/>
              <a:t>2</a:t>
            </a:r>
            <a:r>
              <a:rPr lang="en-US" dirty="0" smtClean="0"/>
              <a:t>c (r</a:t>
            </a:r>
            <a:r>
              <a:rPr lang="en-US" baseline="-25000" dirty="0" smtClean="0"/>
              <a:t>2</a:t>
            </a:r>
            <a:r>
              <a:rPr lang="en-US" dirty="0" smtClean="0"/>
              <a:t>)</a:t>
            </a:r>
            <a:r>
              <a:rPr lang="en-US" baseline="-25000" dirty="0" smtClean="0"/>
              <a:t> </a:t>
            </a:r>
            <a:r>
              <a:rPr lang="en-US" dirty="0" smtClean="0"/>
              <a:t>and a</a:t>
            </a:r>
            <a:r>
              <a:rPr lang="en-US" baseline="30000" dirty="0" smtClean="0"/>
              <a:t>4</a:t>
            </a:r>
            <a:r>
              <a:rPr lang="en-US" dirty="0" smtClean="0"/>
              <a:t>bc (r</a:t>
            </a:r>
            <a:r>
              <a:rPr lang="en-US" baseline="-25000" dirty="0" smtClean="0"/>
              <a:t>3</a:t>
            </a:r>
            <a:r>
              <a:rPr lang="en-US" dirty="0" smtClean="0"/>
              <a:t>)</a:t>
            </a:r>
          </a:p>
          <a:p>
            <a:pPr lvl="1"/>
            <a:r>
              <a:rPr lang="en-US" dirty="0" smtClean="0"/>
              <a:t>Maximally parallel (consider only non-extensible multisets = no rule is applicable anymore)</a:t>
            </a:r>
          </a:p>
          <a:p>
            <a:pPr lvl="2"/>
            <a:r>
              <a:rPr lang="en-US" dirty="0" smtClean="0"/>
              <a:t>a</a:t>
            </a:r>
            <a:r>
              <a:rPr lang="en-US" baseline="30000" dirty="0" smtClean="0"/>
              <a:t>4</a:t>
            </a:r>
            <a:r>
              <a:rPr lang="en-US" dirty="0" smtClean="0"/>
              <a:t>b</a:t>
            </a:r>
            <a:r>
              <a:rPr lang="en-US" baseline="30000" dirty="0" smtClean="0"/>
              <a:t>2</a:t>
            </a:r>
            <a:r>
              <a:rPr lang="en-US" dirty="0" smtClean="0"/>
              <a:t>c</a:t>
            </a:r>
            <a:r>
              <a:rPr lang="en-US" baseline="30000" dirty="0" smtClean="0"/>
              <a:t>3 </a:t>
            </a:r>
            <a:r>
              <a:rPr lang="en-US" dirty="0"/>
              <a:t>(r</a:t>
            </a:r>
            <a:r>
              <a:rPr lang="en-US" baseline="-25000" dirty="0"/>
              <a:t>1</a:t>
            </a:r>
            <a:r>
              <a:rPr lang="en-US" dirty="0"/>
              <a:t>r</a:t>
            </a:r>
            <a:r>
              <a:rPr lang="en-US" baseline="-25000" dirty="0"/>
              <a:t>1</a:t>
            </a:r>
            <a:r>
              <a:rPr lang="en-US" dirty="0"/>
              <a:t>r</a:t>
            </a:r>
            <a:r>
              <a:rPr lang="en-US" baseline="-25000" dirty="0"/>
              <a:t>3</a:t>
            </a:r>
            <a:r>
              <a:rPr lang="en-US" dirty="0"/>
              <a:t>r</a:t>
            </a:r>
            <a:r>
              <a:rPr lang="en-US" baseline="-25000" dirty="0"/>
              <a:t>3</a:t>
            </a:r>
            <a:r>
              <a:rPr lang="en-US" dirty="0"/>
              <a:t>) and a</a:t>
            </a:r>
            <a:r>
              <a:rPr lang="en-US" baseline="30000" dirty="0"/>
              <a:t>3</a:t>
            </a:r>
            <a:r>
              <a:rPr lang="en-US" dirty="0"/>
              <a:t>b</a:t>
            </a:r>
            <a:r>
              <a:rPr lang="en-US" baseline="30000" dirty="0"/>
              <a:t>2</a:t>
            </a:r>
            <a:r>
              <a:rPr lang="en-US" dirty="0"/>
              <a:t>c (r</a:t>
            </a:r>
            <a:r>
              <a:rPr lang="en-US" baseline="-25000" dirty="0"/>
              <a:t>2</a:t>
            </a:r>
            <a:r>
              <a:rPr lang="en-US" dirty="0"/>
              <a:t>r</a:t>
            </a:r>
            <a:r>
              <a:rPr lang="en-US" baseline="-25000" dirty="0"/>
              <a:t>3</a:t>
            </a:r>
            <a:r>
              <a:rPr lang="en-US" dirty="0" smtClean="0"/>
              <a:t>)</a:t>
            </a:r>
          </a:p>
          <a:p>
            <a:pPr lvl="2"/>
            <a:r>
              <a:rPr lang="en-US" dirty="0" smtClean="0"/>
              <a:t>Parikh vectors of </a:t>
            </a:r>
            <a:r>
              <a:rPr lang="en-US" dirty="0" err="1" smtClean="0"/>
              <a:t>Lindenmayer</a:t>
            </a:r>
            <a:r>
              <a:rPr lang="en-US" dirty="0" smtClean="0"/>
              <a:t> systems.</a:t>
            </a:r>
          </a:p>
          <a:p>
            <a:pPr lvl="1"/>
            <a:r>
              <a:rPr lang="en-US" dirty="0" smtClean="0"/>
              <a:t>Set-maximally parallel (maximally parallel, but at most one rule of each kind = </a:t>
            </a:r>
            <a:r>
              <a:rPr lang="en-US" dirty="0"/>
              <a:t>no unused rule is applicable anymore</a:t>
            </a:r>
            <a:r>
              <a:rPr lang="en-US" dirty="0" smtClean="0"/>
              <a:t>)</a:t>
            </a:r>
          </a:p>
          <a:p>
            <a:pPr lvl="2"/>
            <a:r>
              <a:rPr lang="en-US" dirty="0"/>
              <a:t>a</a:t>
            </a:r>
            <a:r>
              <a:rPr lang="en-US" baseline="30000" dirty="0"/>
              <a:t>3</a:t>
            </a:r>
            <a:r>
              <a:rPr lang="en-US" dirty="0"/>
              <a:t>b</a:t>
            </a:r>
            <a:r>
              <a:rPr lang="en-US" baseline="30000" dirty="0"/>
              <a:t>3</a:t>
            </a:r>
            <a:r>
              <a:rPr lang="en-US" dirty="0"/>
              <a:t>c</a:t>
            </a:r>
            <a:r>
              <a:rPr lang="en-US" baseline="30000" dirty="0"/>
              <a:t>2 </a:t>
            </a:r>
            <a:r>
              <a:rPr lang="en-US" dirty="0"/>
              <a:t>(r</a:t>
            </a:r>
            <a:r>
              <a:rPr lang="en-US" baseline="-25000" dirty="0"/>
              <a:t>1</a:t>
            </a:r>
            <a:r>
              <a:rPr lang="en-US" dirty="0"/>
              <a:t>r</a:t>
            </a:r>
            <a:r>
              <a:rPr lang="en-US" baseline="-25000" dirty="0"/>
              <a:t>3</a:t>
            </a:r>
            <a:r>
              <a:rPr lang="en-US" dirty="0"/>
              <a:t>) and a</a:t>
            </a:r>
            <a:r>
              <a:rPr lang="en-US" baseline="30000" dirty="0"/>
              <a:t>3</a:t>
            </a:r>
            <a:r>
              <a:rPr lang="en-US" dirty="0"/>
              <a:t>b</a:t>
            </a:r>
            <a:r>
              <a:rPr lang="en-US" baseline="30000" dirty="0"/>
              <a:t>2</a:t>
            </a:r>
            <a:r>
              <a:rPr lang="en-US" dirty="0"/>
              <a:t>c (r</a:t>
            </a:r>
            <a:r>
              <a:rPr lang="en-US" baseline="-25000" dirty="0"/>
              <a:t>2</a:t>
            </a:r>
            <a:r>
              <a:rPr lang="en-US" dirty="0"/>
              <a:t>r</a:t>
            </a:r>
            <a:r>
              <a:rPr lang="en-US" baseline="-25000" dirty="0"/>
              <a:t>3</a:t>
            </a:r>
            <a:r>
              <a:rPr lang="en-US" dirty="0" smtClean="0"/>
              <a:t>)</a:t>
            </a:r>
            <a:endParaRPr lang="en-US" dirty="0"/>
          </a:p>
        </p:txBody>
      </p:sp>
    </p:spTree>
    <p:extLst>
      <p:ext uri="{BB962C8B-B14F-4D97-AF65-F5344CB8AC3E}">
        <p14:creationId xmlns:p14="http://schemas.microsoft.com/office/powerpoint/2010/main" val="3135551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Examples of definition</a:t>
            </a:r>
            <a:endParaRPr lang="en-US" dirty="0"/>
          </a:p>
        </p:txBody>
      </p:sp>
      <mc:AlternateContent xmlns:mc="http://schemas.openxmlformats.org/markup-compatibility/2006" xmlns:a14="http://schemas.microsoft.com/office/drawing/2010/main">
        <mc:Choice Requires="a14">
          <p:sp>
            <p:nvSpPr>
              <p:cNvPr id="3" name="Espace réservé du contenu 2"/>
              <p:cNvSpPr>
                <a:spLocks noGrp="1"/>
              </p:cNvSpPr>
              <p:nvPr>
                <p:ph sz="quarter" idx="1"/>
              </p:nvPr>
            </p:nvSpPr>
            <p:spPr/>
            <p:txBody>
              <a:bodyPr>
                <a:normAutofit/>
              </a:bodyPr>
              <a:lstStyle/>
              <a:p>
                <a14:m>
                  <m:oMath xmlns:m="http://schemas.openxmlformats.org/officeDocument/2006/math">
                    <m:r>
                      <a:rPr lang="en-US" sz="2400" b="0" i="1" smtClean="0">
                        <a:latin typeface="Cambria Math" panose="02040503050406030204" pitchFamily="18" charset="0"/>
                      </a:rPr>
                      <m:t>𝐴𝑝𝑝𝑙𝑖𝑐𝑎𝑏𝑙𝑒</m:t>
                    </m:r>
                    <m:d>
                      <m:dPr>
                        <m:ctrlPr>
                          <a:rPr lang="en-US" sz="2400" b="0" i="1" smtClean="0">
                            <a:latin typeface="Cambria Math" panose="02040503050406030204" pitchFamily="18" charset="0"/>
                          </a:rPr>
                        </m:ctrlPr>
                      </m:dPr>
                      <m:e>
                        <m:r>
                          <m:rPr>
                            <m:sty m:val="p"/>
                          </m:rPr>
                          <a:rPr lang="en-US" sz="2400" b="0" i="0" smtClean="0">
                            <a:latin typeface="Cambria Math" panose="02040503050406030204" pitchFamily="18" charset="0"/>
                          </a:rPr>
                          <m:t>Π</m:t>
                        </m:r>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0" i="1" smtClean="0">
                            <a:latin typeface="Cambria Math" panose="02040503050406030204" pitchFamily="18" charset="0"/>
                          </a:rPr>
                          <m:t>,</m:t>
                        </m:r>
                        <m:r>
                          <a:rPr lang="en-US" sz="2400" b="0" i="1" smtClean="0">
                            <a:latin typeface="Cambria Math" panose="02040503050406030204" pitchFamily="18" charset="0"/>
                          </a:rPr>
                          <m:t>𝑚𝑎𝑥</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𝑅</m:t>
                        </m:r>
                        <m:r>
                          <a:rPr lang="en-US" sz="2400" b="0" i="1" smtClean="0">
                            <a:latin typeface="Cambria Math" panose="02040503050406030204" pitchFamily="18" charset="0"/>
                          </a:rPr>
                          <m:t>∈</m:t>
                        </m:r>
                        <m:r>
                          <a:rPr lang="en-US" sz="2400" b="0" i="1" smtClean="0">
                            <a:latin typeface="Cambria Math" panose="02040503050406030204" pitchFamily="18" charset="0"/>
                          </a:rPr>
                          <m:t>𝐴𝑝𝑝𝑙𝑖𝑐𝑎𝑏𝑙𝑒</m:t>
                        </m:r>
                        <m:d>
                          <m:dPr>
                            <m:ctrlPr>
                              <a:rPr lang="en-US" sz="2400" b="0" i="1" smtClean="0">
                                <a:latin typeface="Cambria Math" panose="02040503050406030204" pitchFamily="18" charset="0"/>
                              </a:rPr>
                            </m:ctrlPr>
                          </m:dPr>
                          <m:e>
                            <m:r>
                              <m:rPr>
                                <m:sty m:val="p"/>
                              </m:rPr>
                              <a:rPr lang="en-US" sz="2400" b="0" i="0" smtClean="0">
                                <a:latin typeface="Cambria Math" panose="02040503050406030204" pitchFamily="18" charset="0"/>
                              </a:rPr>
                              <m:t>Π</m:t>
                            </m:r>
                            <m:r>
                              <a:rPr lang="en-US" sz="2400" b="0" i="1" smtClean="0">
                                <a:latin typeface="Cambria Math" panose="02040503050406030204" pitchFamily="18" charset="0"/>
                              </a:rPr>
                              <m:t>,</m:t>
                            </m:r>
                            <m:r>
                              <a:rPr lang="en-US" sz="2400" b="0" i="1" smtClean="0">
                                <a:latin typeface="Cambria Math" panose="02040503050406030204" pitchFamily="18" charset="0"/>
                              </a:rPr>
                              <m:t>𝐶</m:t>
                            </m:r>
                          </m:e>
                        </m:d>
                      </m:e>
                    </m:d>
                    <m:r>
                      <a:rPr lang="en-US" sz="2400" b="0" i="1" smtClean="0">
                        <a:latin typeface="Cambria Math" panose="02040503050406030204" pitchFamily="18" charset="0"/>
                      </a:rPr>
                      <m:t> </m:t>
                    </m:r>
                  </m:oMath>
                </a14:m>
                <a:r>
                  <a:rPr lang="en-US" sz="2400" b="0" i="1" dirty="0" smtClean="0">
                    <a:latin typeface="Cambria Math" panose="02040503050406030204" pitchFamily="18" charset="0"/>
                  </a:rPr>
                  <a:t/>
                </a:r>
                <a:br>
                  <a:rPr lang="en-US" sz="2400" b="0" i="1" dirty="0" smtClean="0">
                    <a:latin typeface="Cambria Math" panose="02040503050406030204" pitchFamily="18" charset="0"/>
                  </a:rPr>
                </a:br>
                <a14:m>
                  <m:oMath xmlns:m="http://schemas.openxmlformats.org/officeDocument/2006/math">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𝑅</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𝐴𝑝𝑝𝑙𝑖𝑐𝑎𝑏𝑙𝑒</m:t>
                    </m:r>
                    <m:r>
                      <a:rPr lang="en-US" sz="2400" b="0" i="1" smtClean="0">
                        <a:latin typeface="Cambria Math" panose="02040503050406030204" pitchFamily="18" charset="0"/>
                        <a:ea typeface="Cambria Math" panose="02040503050406030204" pitchFamily="18" charset="0"/>
                      </a:rPr>
                      <m:t>(</m:t>
                    </m:r>
                    <m:r>
                      <m:rPr>
                        <m:sty m:val="p"/>
                      </m:rPr>
                      <a:rPr lang="en-US" sz="2400" b="0" i="0" smtClean="0">
                        <a:latin typeface="Cambria Math" panose="02040503050406030204" pitchFamily="18" charset="0"/>
                        <a:ea typeface="Cambria Math" panose="02040503050406030204" pitchFamily="18" charset="0"/>
                      </a:rPr>
                      <m:t>Π</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𝐶</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𝑅</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𝑅</m:t>
                    </m:r>
                    <m:r>
                      <a:rPr lang="en-US" sz="2400" b="0" i="1" smtClean="0">
                        <a:latin typeface="Cambria Math" panose="02040503050406030204" pitchFamily="18" charset="0"/>
                        <a:ea typeface="Cambria Math" panose="02040503050406030204" pitchFamily="18" charset="0"/>
                      </a:rPr>
                      <m:t>′ }</m:t>
                    </m:r>
                  </m:oMath>
                </a14:m>
                <a:endParaRPr lang="en-US" sz="2400" b="0" dirty="0" smtClean="0"/>
              </a:p>
              <a:p>
                <a:pPr marL="0" indent="0">
                  <a:buNone/>
                </a:pPr>
                <a:endParaRPr lang="en-US" sz="1800" dirty="0" smtClean="0"/>
              </a:p>
              <a:p>
                <a:pPr marL="0" indent="0">
                  <a:buNone/>
                </a:pPr>
                <a:r>
                  <a:rPr lang="en-US" sz="1800" dirty="0" smtClean="0"/>
                  <a:t>r</a:t>
                </a:r>
                <a:r>
                  <a:rPr lang="en-US" sz="1800" baseline="-25000" dirty="0" smtClean="0"/>
                  <a:t>1</a:t>
                </a:r>
                <a:r>
                  <a:rPr lang="en-US" sz="1800" dirty="0"/>
                  <a:t>, r</a:t>
                </a:r>
                <a:r>
                  <a:rPr lang="en-US" sz="1800" baseline="-25000" dirty="0"/>
                  <a:t>2</a:t>
                </a:r>
                <a:r>
                  <a:rPr lang="en-US" sz="1800" dirty="0"/>
                  <a:t>, r</a:t>
                </a:r>
                <a:r>
                  <a:rPr lang="en-US" sz="1800" baseline="-25000" dirty="0"/>
                  <a:t>3</a:t>
                </a:r>
                <a:r>
                  <a:rPr lang="en-US" sz="1800" dirty="0"/>
                  <a:t>,</a:t>
                </a:r>
                <a:r>
                  <a:rPr lang="en-US" sz="1800" baseline="-25000" dirty="0"/>
                  <a:t>  </a:t>
                </a:r>
                <a:r>
                  <a:rPr lang="en-US" sz="1800" dirty="0"/>
                  <a:t>r</a:t>
                </a:r>
                <a:r>
                  <a:rPr lang="en-US" sz="1800" baseline="-25000" dirty="0"/>
                  <a:t>1</a:t>
                </a:r>
                <a:r>
                  <a:rPr lang="en-US" sz="1800" dirty="0"/>
                  <a:t>r</a:t>
                </a:r>
                <a:r>
                  <a:rPr lang="en-US" sz="1800" baseline="-25000" dirty="0"/>
                  <a:t>1</a:t>
                </a:r>
                <a:r>
                  <a:rPr lang="en-US" sz="1800" dirty="0"/>
                  <a:t>,</a:t>
                </a:r>
                <a:r>
                  <a:rPr lang="en-US" sz="1800" baseline="-25000" dirty="0"/>
                  <a:t> </a:t>
                </a:r>
                <a:r>
                  <a:rPr lang="en-US" sz="1800" dirty="0"/>
                  <a:t>r</a:t>
                </a:r>
                <a:r>
                  <a:rPr lang="en-US" sz="1800" baseline="-25000" dirty="0"/>
                  <a:t>1</a:t>
                </a:r>
                <a:r>
                  <a:rPr lang="en-US" sz="1800" dirty="0"/>
                  <a:t>r</a:t>
                </a:r>
                <a:r>
                  <a:rPr lang="en-US" sz="1800" baseline="-25000" dirty="0"/>
                  <a:t>3</a:t>
                </a:r>
                <a:r>
                  <a:rPr lang="en-US" sz="1800" dirty="0"/>
                  <a:t>, r</a:t>
                </a:r>
                <a:r>
                  <a:rPr lang="en-US" sz="1800" baseline="-25000" dirty="0"/>
                  <a:t>2</a:t>
                </a:r>
                <a:r>
                  <a:rPr lang="en-US" sz="1800" dirty="0"/>
                  <a:t>r</a:t>
                </a:r>
                <a:r>
                  <a:rPr lang="en-US" sz="1800" baseline="-25000" dirty="0"/>
                  <a:t>3</a:t>
                </a:r>
                <a:r>
                  <a:rPr lang="en-US" sz="1800" dirty="0"/>
                  <a:t>, r</a:t>
                </a:r>
                <a:r>
                  <a:rPr lang="en-US" sz="1800" baseline="-25000" dirty="0"/>
                  <a:t>3</a:t>
                </a:r>
                <a:r>
                  <a:rPr lang="en-US" sz="1800" dirty="0"/>
                  <a:t>r</a:t>
                </a:r>
                <a:r>
                  <a:rPr lang="en-US" sz="1800" baseline="-25000" dirty="0"/>
                  <a:t>3</a:t>
                </a:r>
                <a:r>
                  <a:rPr lang="en-US" sz="1800" dirty="0"/>
                  <a:t>, r</a:t>
                </a:r>
                <a:r>
                  <a:rPr lang="en-US" sz="1800" baseline="-25000" dirty="0"/>
                  <a:t>1</a:t>
                </a:r>
                <a:r>
                  <a:rPr lang="en-US" sz="1800" dirty="0"/>
                  <a:t>r</a:t>
                </a:r>
                <a:r>
                  <a:rPr lang="en-US" sz="1800" baseline="-25000" dirty="0"/>
                  <a:t>1</a:t>
                </a:r>
                <a:r>
                  <a:rPr lang="en-US" sz="1800" dirty="0"/>
                  <a:t>r</a:t>
                </a:r>
                <a:r>
                  <a:rPr lang="en-US" sz="1800" baseline="-25000" dirty="0"/>
                  <a:t>3</a:t>
                </a:r>
                <a:r>
                  <a:rPr lang="en-US" sz="1800" dirty="0"/>
                  <a:t>,</a:t>
                </a:r>
                <a:r>
                  <a:rPr lang="en-US" sz="1800" baseline="-25000" dirty="0"/>
                  <a:t> </a:t>
                </a:r>
                <a:r>
                  <a:rPr lang="en-US" sz="1800" dirty="0"/>
                  <a:t>r</a:t>
                </a:r>
                <a:r>
                  <a:rPr lang="en-US" sz="1800" baseline="-25000" dirty="0"/>
                  <a:t>1</a:t>
                </a:r>
                <a:r>
                  <a:rPr lang="en-US" sz="1800" dirty="0"/>
                  <a:t>r</a:t>
                </a:r>
                <a:r>
                  <a:rPr lang="en-US" sz="1800" baseline="-25000" dirty="0"/>
                  <a:t>3</a:t>
                </a:r>
                <a:r>
                  <a:rPr lang="en-US" sz="1800" dirty="0"/>
                  <a:t>r</a:t>
                </a:r>
                <a:r>
                  <a:rPr lang="en-US" sz="1800" baseline="-25000" dirty="0"/>
                  <a:t>3</a:t>
                </a:r>
                <a:r>
                  <a:rPr lang="en-US" sz="1800" dirty="0"/>
                  <a:t>,</a:t>
                </a:r>
                <a:r>
                  <a:rPr lang="en-US" sz="1800" baseline="-25000" dirty="0"/>
                  <a:t> </a:t>
                </a:r>
                <a:r>
                  <a:rPr lang="en-US" sz="1800" dirty="0"/>
                  <a:t>r</a:t>
                </a:r>
                <a:r>
                  <a:rPr lang="en-US" sz="1800" baseline="-25000" dirty="0"/>
                  <a:t>1</a:t>
                </a:r>
                <a:r>
                  <a:rPr lang="en-US" sz="1800" dirty="0"/>
                  <a:t>r</a:t>
                </a:r>
                <a:r>
                  <a:rPr lang="en-US" sz="1800" baseline="-25000" dirty="0"/>
                  <a:t>1</a:t>
                </a:r>
                <a:r>
                  <a:rPr lang="en-US" sz="1800" dirty="0"/>
                  <a:t>r</a:t>
                </a:r>
                <a:r>
                  <a:rPr lang="en-US" sz="1800" baseline="-25000" dirty="0"/>
                  <a:t>3</a:t>
                </a:r>
                <a:r>
                  <a:rPr lang="en-US" sz="1800" dirty="0"/>
                  <a:t>r</a:t>
                </a:r>
                <a:r>
                  <a:rPr lang="en-US" sz="1800" baseline="-25000" dirty="0"/>
                  <a:t>3</a:t>
                </a:r>
                <a:endParaRPr lang="en-US" sz="1800" dirty="0"/>
              </a:p>
              <a:p>
                <a:endParaRPr lang="en-US" sz="2400" dirty="0" smtClean="0"/>
              </a:p>
              <a:p>
                <a14:m>
                  <m:oMath xmlns:m="http://schemas.openxmlformats.org/officeDocument/2006/math">
                    <m:r>
                      <a:rPr lang="en-US" sz="2400" i="1">
                        <a:latin typeface="Cambria Math" panose="02040503050406030204" pitchFamily="18" charset="0"/>
                      </a:rPr>
                      <m:t>𝐴𝑝𝑝𝑙𝑖𝑐𝑎𝑏𝑙𝑒</m:t>
                    </m:r>
                    <m:d>
                      <m:dPr>
                        <m:ctrlPr>
                          <a:rPr lang="en-US" sz="2400" i="1">
                            <a:latin typeface="Cambria Math" panose="02040503050406030204" pitchFamily="18" charset="0"/>
                          </a:rPr>
                        </m:ctrlPr>
                      </m:dPr>
                      <m:e>
                        <m:r>
                          <m:rPr>
                            <m:sty m:val="p"/>
                          </m:rPr>
                          <a:rPr lang="en-US" sz="2400">
                            <a:latin typeface="Cambria Math" panose="02040503050406030204" pitchFamily="18" charset="0"/>
                          </a:rPr>
                          <m:t>Π</m:t>
                        </m:r>
                        <m:r>
                          <a:rPr lang="en-US" sz="2400" i="1">
                            <a:latin typeface="Cambria Math" panose="02040503050406030204" pitchFamily="18" charset="0"/>
                          </a:rPr>
                          <m:t>,</m:t>
                        </m:r>
                        <m:r>
                          <a:rPr lang="en-US" sz="2400" i="1">
                            <a:latin typeface="Cambria Math" panose="02040503050406030204" pitchFamily="18" charset="0"/>
                          </a:rPr>
                          <m:t>𝐶</m:t>
                        </m:r>
                        <m:r>
                          <a:rPr lang="en-US" sz="2400" i="1">
                            <a:latin typeface="Cambria Math" panose="02040503050406030204" pitchFamily="18" charset="0"/>
                          </a:rPr>
                          <m:t>,</m:t>
                        </m:r>
                        <m:r>
                          <a:rPr lang="en-US" sz="2400" b="0" i="1" smtClean="0">
                            <a:latin typeface="Cambria Math" panose="02040503050406030204" pitchFamily="18" charset="0"/>
                          </a:rPr>
                          <m:t>𝑠</m:t>
                        </m:r>
                        <m:r>
                          <a:rPr lang="en-US" sz="2400" i="1">
                            <a:latin typeface="Cambria Math" panose="02040503050406030204" pitchFamily="18" charset="0"/>
                          </a:rPr>
                          <m:t>𝑚𝑎𝑥</m:t>
                        </m:r>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𝑅</m:t>
                        </m:r>
                        <m:r>
                          <a:rPr lang="en-US" sz="2400" i="1">
                            <a:latin typeface="Cambria Math" panose="02040503050406030204" pitchFamily="18" charset="0"/>
                          </a:rPr>
                          <m:t>∈</m:t>
                        </m:r>
                        <m:r>
                          <a:rPr lang="en-US" sz="2400" i="1">
                            <a:latin typeface="Cambria Math" panose="02040503050406030204" pitchFamily="18" charset="0"/>
                          </a:rPr>
                          <m:t>𝐴𝑝𝑝𝑙𝑖𝑐𝑎𝑏𝑙𝑒</m:t>
                        </m:r>
                        <m:d>
                          <m:dPr>
                            <m:ctrlPr>
                              <a:rPr lang="en-US" sz="2400" i="1">
                                <a:latin typeface="Cambria Math" panose="02040503050406030204" pitchFamily="18" charset="0"/>
                              </a:rPr>
                            </m:ctrlPr>
                          </m:dPr>
                          <m:e>
                            <m:r>
                              <m:rPr>
                                <m:sty m:val="p"/>
                              </m:rPr>
                              <a:rPr lang="en-US" sz="2400">
                                <a:latin typeface="Cambria Math" panose="02040503050406030204" pitchFamily="18" charset="0"/>
                              </a:rPr>
                              <m:t>Π</m:t>
                            </m:r>
                            <m:r>
                              <a:rPr lang="en-US" sz="2400" i="1">
                                <a:latin typeface="Cambria Math" panose="02040503050406030204" pitchFamily="18" charset="0"/>
                              </a:rPr>
                              <m:t>,</m:t>
                            </m:r>
                            <m:r>
                              <a:rPr lang="en-US" sz="2400" i="1">
                                <a:latin typeface="Cambria Math" panose="02040503050406030204" pitchFamily="18" charset="0"/>
                              </a:rPr>
                              <m:t>𝐶</m:t>
                            </m:r>
                          </m:e>
                        </m:d>
                      </m:e>
                    </m:d>
                  </m:oMath>
                </a14:m>
                <a:r>
                  <a:rPr lang="en-US" sz="2400" i="1" dirty="0" smtClean="0">
                    <a:latin typeface="Cambria Math" panose="02040503050406030204" pitchFamily="18" charset="0"/>
                  </a:rPr>
                  <a:t/>
                </a:r>
                <a:br>
                  <a:rPr lang="en-US" sz="2400" i="1" dirty="0" smtClean="0">
                    <a:latin typeface="Cambria Math" panose="02040503050406030204" pitchFamily="18" charset="0"/>
                  </a:rPr>
                </a:br>
                <a14:m>
                  <m:oMath xmlns:m="http://schemas.openxmlformats.org/officeDocument/2006/math">
                    <m:r>
                      <a:rPr lang="en-US" sz="2400" b="0" i="1" smtClean="0">
                        <a:latin typeface="Cambria Math" panose="02040503050406030204" pitchFamily="18" charset="0"/>
                      </a:rPr>
                      <m:t>𝑅</m:t>
                    </m:r>
                    <m:r>
                      <a:rPr lang="en-US" sz="2400" b="0" i="1" smtClean="0">
                        <a:latin typeface="Cambria Math" panose="02040503050406030204" pitchFamily="18" charset="0"/>
                      </a:rPr>
                      <m:t>=</m:t>
                    </m:r>
                    <m:r>
                      <a:rPr lang="en-US" sz="2400" b="0" i="1" smtClean="0">
                        <a:latin typeface="Cambria Math" panose="02040503050406030204" pitchFamily="18" charset="0"/>
                      </a:rPr>
                      <m:t>𝑠𝑒𝑡</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𝑅</m:t>
                        </m:r>
                      </m:e>
                    </m:d>
                    <m:r>
                      <a:rPr lang="en-US" sz="2400" b="0" i="1" smtClean="0">
                        <a:latin typeface="Cambria Math" panose="02040503050406030204" pitchFamily="18" charset="0"/>
                      </a:rPr>
                      <m:t> </m:t>
                    </m:r>
                    <m:r>
                      <a:rPr lang="en-US" sz="2400" b="0" i="1" smtClean="0">
                        <a:latin typeface="Cambria Math" panose="02040503050406030204" pitchFamily="18" charset="0"/>
                      </a:rPr>
                      <m:t>𝑎𝑛𝑑</m:t>
                    </m:r>
                    <m:r>
                      <a:rPr lang="en-US" sz="2400" b="0" i="1" smtClean="0">
                        <a:latin typeface="Cambria Math" panose="02040503050406030204" pitchFamily="18" charset="0"/>
                      </a:rPr>
                      <m:t> ∄</m:t>
                    </m:r>
                    <m:sSup>
                      <m:sSupPr>
                        <m:ctrlPr>
                          <a:rPr lang="en-US" sz="2400" b="0" i="1" smtClean="0">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𝑅</m:t>
                        </m:r>
                      </m:e>
                      <m:sup>
                        <m:r>
                          <a:rPr lang="en-US" sz="2400" b="0" i="1" smtClean="0">
                            <a:latin typeface="Cambria Math" panose="02040503050406030204" pitchFamily="18" charset="0"/>
                            <a:ea typeface="Cambria Math" panose="02040503050406030204" pitchFamily="18" charset="0"/>
                          </a:rPr>
                          <m:t>′</m:t>
                        </m:r>
                      </m:sup>
                    </m:sSup>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𝐴𝑝𝑝𝑙𝑖𝑐𝑎𝑏𝑙𝑒</m:t>
                    </m:r>
                    <m:d>
                      <m:dPr>
                        <m:ctrlPr>
                          <a:rPr lang="en-US" sz="2400" i="1">
                            <a:latin typeface="Cambria Math" panose="02040503050406030204" pitchFamily="18" charset="0"/>
                            <a:ea typeface="Cambria Math" panose="02040503050406030204" pitchFamily="18" charset="0"/>
                          </a:rPr>
                        </m:ctrlPr>
                      </m:dPr>
                      <m:e>
                        <m:r>
                          <m:rPr>
                            <m:sty m:val="p"/>
                          </m:rPr>
                          <a:rPr lang="en-US" sz="2400">
                            <a:latin typeface="Cambria Math" panose="02040503050406030204" pitchFamily="18" charset="0"/>
                            <a:ea typeface="Cambria Math" panose="02040503050406030204" pitchFamily="18" charset="0"/>
                          </a:rPr>
                          <m:t>Π</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𝐶</m:t>
                        </m:r>
                      </m:e>
                    </m:d>
                    <m:r>
                      <a:rPr lang="en-US" sz="2400" b="0" i="1" smtClean="0">
                        <a:latin typeface="Cambria Math" panose="02040503050406030204" pitchFamily="18" charset="0"/>
                        <a:ea typeface="Cambria Math" panose="02040503050406030204" pitchFamily="18" charset="0"/>
                      </a:rPr>
                      <m:t>,  </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𝑅</m:t>
                        </m:r>
                      </m:e>
                      <m:sup>
                        <m:r>
                          <a:rPr lang="en-US" sz="2400" b="0" i="1" smtClean="0">
                            <a:latin typeface="Cambria Math" panose="02040503050406030204" pitchFamily="18" charset="0"/>
                            <a:ea typeface="Cambria Math" panose="02040503050406030204" pitchFamily="18" charset="0"/>
                          </a:rPr>
                          <m:t>′</m:t>
                        </m:r>
                      </m:sup>
                    </m:s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𝑠𝑒𝑡</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𝑅</m:t>
                        </m:r>
                      </m:e>
                      <m:sup>
                        <m:r>
                          <a:rPr lang="en-US" sz="2400" b="0" i="1" smtClean="0">
                            <a:latin typeface="Cambria Math" panose="02040503050406030204" pitchFamily="18" charset="0"/>
                            <a:ea typeface="Cambria Math" panose="02040503050406030204" pitchFamily="18" charset="0"/>
                          </a:rPr>
                          <m:t>′</m:t>
                        </m:r>
                      </m:sup>
                    </m:sSup>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𝑠</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𝑡</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𝑅</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𝑅</m:t>
                    </m:r>
                    <m:r>
                      <a:rPr lang="en-US" sz="2400" i="1">
                        <a:latin typeface="Cambria Math" panose="02040503050406030204" pitchFamily="18" charset="0"/>
                        <a:ea typeface="Cambria Math" panose="02040503050406030204" pitchFamily="18" charset="0"/>
                      </a:rPr>
                      <m:t>′ }</m:t>
                    </m:r>
                  </m:oMath>
                </a14:m>
                <a:endParaRPr lang="en-US" sz="2400" i="1" dirty="0" smtClean="0">
                  <a:latin typeface="Cambria Math" panose="02040503050406030204" pitchFamily="18" charset="0"/>
                  <a:ea typeface="Cambria Math" panose="02040503050406030204" pitchFamily="18" charset="0"/>
                </a:endParaRPr>
              </a:p>
              <a:p>
                <a:r>
                  <a:rPr lang="en-US" sz="2400" dirty="0"/>
                  <a:t>w</a:t>
                </a:r>
                <a:r>
                  <a:rPr lang="en-US" sz="2400" dirty="0" smtClean="0"/>
                  <a:t>here set(R) is the operation that replaces by 1 any positive multiplicity of an element from R.</a:t>
                </a:r>
                <a:endParaRPr lang="en-US" sz="2400" dirty="0"/>
              </a:p>
              <a:p>
                <a:endParaRPr lang="en-US" sz="2400" dirty="0"/>
              </a:p>
            </p:txBody>
          </p:sp>
        </mc:Choice>
        <mc:Fallback xmlns="">
          <p:sp>
            <p:nvSpPr>
              <p:cNvPr id="3" name="Espace réservé du contenu 2"/>
              <p:cNvSpPr>
                <a:spLocks noGrp="1" noRot="1" noChangeAspect="1" noMove="1" noResize="1" noEditPoints="1" noAdjustHandles="1" noChangeArrowheads="1" noChangeShapeType="1" noTextEdit="1"/>
              </p:cNvSpPr>
              <p:nvPr>
                <p:ph sz="quarter" idx="1"/>
              </p:nvPr>
            </p:nvSpPr>
            <p:spPr>
              <a:blipFill>
                <a:stretch>
                  <a:fillRect l="-645" r="-1075"/>
                </a:stretch>
              </a:blipFill>
            </p:spPr>
            <p:txBody>
              <a:bodyPr/>
              <a:lstStyle/>
              <a:p>
                <a:r>
                  <a:rPr lang="en-US">
                    <a:noFill/>
                  </a:rPr>
                  <a:t> </a:t>
                </a:r>
              </a:p>
            </p:txBody>
          </p:sp>
        </mc:Fallback>
      </mc:AlternateContent>
      <p:cxnSp>
        <p:nvCxnSpPr>
          <p:cNvPr id="5" name="Connecteur droit 4"/>
          <p:cNvCxnSpPr/>
          <p:nvPr/>
        </p:nvCxnSpPr>
        <p:spPr>
          <a:xfrm flipV="1">
            <a:off x="301752" y="2708920"/>
            <a:ext cx="309808"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necteur droit 5"/>
          <p:cNvCxnSpPr/>
          <p:nvPr/>
        </p:nvCxnSpPr>
        <p:spPr>
          <a:xfrm flipV="1">
            <a:off x="589784" y="2708920"/>
            <a:ext cx="309808"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Connecteur droit 6"/>
          <p:cNvCxnSpPr/>
          <p:nvPr/>
        </p:nvCxnSpPr>
        <p:spPr>
          <a:xfrm flipV="1">
            <a:off x="899592" y="2708920"/>
            <a:ext cx="309808"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flipV="1">
            <a:off x="1259632" y="2708920"/>
            <a:ext cx="309808"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flipV="1">
            <a:off x="1691680" y="2780928"/>
            <a:ext cx="309808"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a:xfrm flipV="1">
            <a:off x="3254080" y="2708920"/>
            <a:ext cx="309808"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flipV="1">
            <a:off x="3779912" y="2708920"/>
            <a:ext cx="309808"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flipV="1">
            <a:off x="2678016" y="2708920"/>
            <a:ext cx="309808" cy="2160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810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fade">
                                      <p:cBhvr>
                                        <p:cTn id="47" dur="500"/>
                                        <p:tgtEl>
                                          <p:spTgt spid="3">
                                            <p:txEl>
                                              <p:pRg st="4" end="4"/>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5" end="5"/>
                                            </p:txEl>
                                          </p:spTgt>
                                        </p:tgtEl>
                                        <p:attrNameLst>
                                          <p:attrName>style.visibility</p:attrName>
                                        </p:attrNameLst>
                                      </p:cBhvr>
                                      <p:to>
                                        <p:strVal val="visible"/>
                                      </p:to>
                                    </p:set>
                                    <p:animEffect transition="in" filter="fade">
                                      <p:cBhvr>
                                        <p:cTn id="5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l">
  <a:themeElements>
    <a:clrScheme name="Civil">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l">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l">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ln>
          <a:prstDash val="soli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1_Civil">
  <a:themeElements>
    <a:clrScheme name="Civil">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l">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l">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48597</TotalTime>
  <Words>4636</Words>
  <Application>Microsoft Office PowerPoint</Application>
  <PresentationFormat>Affichage à l'écran (4:3)</PresentationFormat>
  <Paragraphs>834</Paragraphs>
  <Slides>61</Slides>
  <Notes>18</Notes>
  <HiddenSlides>7</HiddenSlides>
  <MMClips>0</MMClips>
  <ScaleCrop>false</ScaleCrop>
  <HeadingPairs>
    <vt:vector size="6" baseType="variant">
      <vt:variant>
        <vt:lpstr>Polices utilisées</vt:lpstr>
      </vt:variant>
      <vt:variant>
        <vt:i4>11</vt:i4>
      </vt:variant>
      <vt:variant>
        <vt:lpstr>Thème</vt:lpstr>
      </vt:variant>
      <vt:variant>
        <vt:i4>2</vt:i4>
      </vt:variant>
      <vt:variant>
        <vt:lpstr>Titres des diapositives</vt:lpstr>
      </vt:variant>
      <vt:variant>
        <vt:i4>61</vt:i4>
      </vt:variant>
    </vt:vector>
  </HeadingPairs>
  <TitlesOfParts>
    <vt:vector size="74" baseType="lpstr">
      <vt:lpstr>Algerian</vt:lpstr>
      <vt:lpstr>Arial</vt:lpstr>
      <vt:lpstr>Calibri</vt:lpstr>
      <vt:lpstr>Cambria</vt:lpstr>
      <vt:lpstr>Cambria Math</vt:lpstr>
      <vt:lpstr>方正舒体</vt:lpstr>
      <vt:lpstr>Georgia</vt:lpstr>
      <vt:lpstr>Symbol</vt:lpstr>
      <vt:lpstr>Wingdings</vt:lpstr>
      <vt:lpstr>Wingdings 2</vt:lpstr>
      <vt:lpstr>Wingdings 3</vt:lpstr>
      <vt:lpstr>Civil</vt:lpstr>
      <vt:lpstr>1_Civil</vt:lpstr>
      <vt:lpstr>A formal framework for definition and analysis of P systems</vt:lpstr>
      <vt:lpstr>Models of Computing</vt:lpstr>
      <vt:lpstr>Multiset rewriting</vt:lpstr>
      <vt:lpstr>Models</vt:lpstr>
      <vt:lpstr>Why use so many formalisms?</vt:lpstr>
      <vt:lpstr>Sequential rule application</vt:lpstr>
      <vt:lpstr>Parallel rule application</vt:lpstr>
      <vt:lpstr>Derivation modes</vt:lpstr>
      <vt:lpstr>Examples of definition</vt:lpstr>
      <vt:lpstr>Structure (distributed rewriting)</vt:lpstr>
      <vt:lpstr>P systems vs Multiset rewriting</vt:lpstr>
      <vt:lpstr>Why then use P systems?</vt:lpstr>
      <vt:lpstr>Example</vt:lpstr>
      <vt:lpstr>What is the formal framework (quiz)?</vt:lpstr>
      <vt:lpstr>Milestones</vt:lpstr>
      <vt:lpstr>How to define a P system ?</vt:lpstr>
      <vt:lpstr>Formal framework: details</vt:lpstr>
      <vt:lpstr>Example</vt:lpstr>
      <vt:lpstr>Formal framework: semantics</vt:lpstr>
      <vt:lpstr>Formal framework: usage</vt:lpstr>
      <vt:lpstr>Présentation PowerPoint</vt:lpstr>
      <vt:lpstr>Example: Purely catalytical P systems</vt:lpstr>
      <vt:lpstr>Evolutionary symport/antiport</vt:lpstr>
      <vt:lpstr>Evolutional symport/antiport</vt:lpstr>
      <vt:lpstr>Example: population protocols</vt:lpstr>
      <vt:lpstr>Translation to the formal framework</vt:lpstr>
      <vt:lpstr>Implementing different features</vt:lpstr>
      <vt:lpstr>Flattening P systems</vt:lpstr>
      <vt:lpstr>Spiking</vt:lpstr>
      <vt:lpstr>Présentation PowerPoint</vt:lpstr>
      <vt:lpstr>P colonies</vt:lpstr>
      <vt:lpstr>P colonies: transforming to FF (1)</vt:lpstr>
      <vt:lpstr>Example</vt:lpstr>
      <vt:lpstr>Refining derivation mode</vt:lpstr>
      <vt:lpstr>Back to the example</vt:lpstr>
      <vt:lpstr>Going even further</vt:lpstr>
      <vt:lpstr>Multi-stable catalytical P systems</vt:lpstr>
      <vt:lpstr>Example</vt:lpstr>
      <vt:lpstr>Going from multistable catalysts to P colonies</vt:lpstr>
      <vt:lpstr>Example (2)</vt:lpstr>
      <vt:lpstr>Présentation PowerPoint</vt:lpstr>
      <vt:lpstr>Example: extending with probabilities</vt:lpstr>
      <vt:lpstr>Strategies for computing f(R,C)</vt:lpstr>
      <vt:lpstr>Strategies for computing  f(R,C): constant</vt:lpstr>
      <vt:lpstr>Strategies for computing  f(R,C): multiplicity-dependent</vt:lpstr>
      <vt:lpstr>Strategies for computing  f(R,C): concentration-dependent</vt:lpstr>
      <vt:lpstr>Strategies for computing  f(R,C): Gillespie</vt:lpstr>
      <vt:lpstr>Probabilities and the derivation mode</vt:lpstr>
      <vt:lpstr>Example: going beyond integers</vt:lpstr>
      <vt:lpstr>Présentation PowerPoint</vt:lpstr>
      <vt:lpstr>P systems with dynamically evolving structure</vt:lpstr>
      <vt:lpstr>Matching the structure</vt:lpstr>
      <vt:lpstr>Applicability/application stage 2</vt:lpstr>
      <vt:lpstr>Application stage 3</vt:lpstr>
      <vt:lpstr>Taxonomy</vt:lpstr>
      <vt:lpstr>Examples</vt:lpstr>
      <vt:lpstr>Examples</vt:lpstr>
      <vt:lpstr>Conclusion</vt:lpstr>
      <vt:lpstr>Final remarks</vt:lpstr>
      <vt:lpstr>UCNC 2018, MCU 2018</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the Formal Framework for P Systems</dc:title>
  <cp:lastModifiedBy>Sergey Verlan</cp:lastModifiedBy>
  <cp:revision>442</cp:revision>
  <dcterms:modified xsi:type="dcterms:W3CDTF">2017-09-22T16:02:18Z</dcterms:modified>
</cp:coreProperties>
</file>