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8"/>
  </p:notesMasterIdLst>
  <p:handoutMasterIdLst>
    <p:handoutMasterId r:id="rId29"/>
  </p:handoutMasterIdLst>
  <p:sldIdLst>
    <p:sldId id="256" r:id="rId3"/>
    <p:sldId id="356" r:id="rId4"/>
    <p:sldId id="257" r:id="rId5"/>
    <p:sldId id="258" r:id="rId6"/>
    <p:sldId id="341" r:id="rId7"/>
    <p:sldId id="342" r:id="rId8"/>
    <p:sldId id="259" r:id="rId9"/>
    <p:sldId id="262" r:id="rId10"/>
    <p:sldId id="343" r:id="rId11"/>
    <p:sldId id="348" r:id="rId12"/>
    <p:sldId id="350" r:id="rId13"/>
    <p:sldId id="344" r:id="rId14"/>
    <p:sldId id="345" r:id="rId15"/>
    <p:sldId id="346" r:id="rId16"/>
    <p:sldId id="276" r:id="rId17"/>
    <p:sldId id="351" r:id="rId18"/>
    <p:sldId id="347" r:id="rId19"/>
    <p:sldId id="353" r:id="rId20"/>
    <p:sldId id="354" r:id="rId21"/>
    <p:sldId id="352" r:id="rId22"/>
    <p:sldId id="355" r:id="rId23"/>
    <p:sldId id="329" r:id="rId24"/>
    <p:sldId id="339" r:id="rId25"/>
    <p:sldId id="349" r:id="rId26"/>
    <p:sldId id="338"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er" initials="v"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2895" autoAdjust="0"/>
  </p:normalViewPr>
  <p:slideViewPr>
    <p:cSldViewPr>
      <p:cViewPr varScale="1">
        <p:scale>
          <a:sx n="61" d="100"/>
          <a:sy n="61" d="100"/>
        </p:scale>
        <p:origin x="788" y="44"/>
      </p:cViewPr>
      <p:guideLst>
        <p:guide orient="horz" pos="2160"/>
        <p:guide pos="3840"/>
      </p:guideLst>
    </p:cSldViewPr>
  </p:slideViewPr>
  <p:outlineViewPr>
    <p:cViewPr>
      <p:scale>
        <a:sx n="33" d="100"/>
        <a:sy n="33" d="100"/>
      </p:scale>
      <p:origin x="0" y="14658"/>
    </p:cViewPr>
  </p:outlineViewPr>
  <p:notesTextViewPr>
    <p:cViewPr>
      <p:scale>
        <a:sx n="100" d="100"/>
        <a:sy n="100" d="100"/>
      </p:scale>
      <p:origin x="0" y="0"/>
    </p:cViewPr>
  </p:notesTextViewPr>
  <p:sorterViewPr>
    <p:cViewPr>
      <p:scale>
        <a:sx n="100" d="100"/>
        <a:sy n="100" d="100"/>
      </p:scale>
      <p:origin x="0" y="1884"/>
    </p:cViewPr>
  </p:sorterViewPr>
  <p:notesViewPr>
    <p:cSldViewPr>
      <p:cViewPr varScale="1">
        <p:scale>
          <a:sx n="50" d="100"/>
          <a:sy n="50" d="100"/>
        </p:scale>
        <p:origin x="2640" y="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CFD963-0A0E-4A56-BC8E-6FE341973859}" type="datetimeFigureOut">
              <a:rPr lang="en-US" smtClean="0"/>
              <a:t>7/27/2017</a:t>
            </a:fld>
            <a:endParaRPr lang="en-US"/>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EC96B1-56CF-4D9C-8A20-D32FBB131070}" type="slidenum">
              <a:rPr lang="en-US" smtClean="0"/>
              <a:t>‹N°›</a:t>
            </a:fld>
            <a:endParaRPr lang="en-US"/>
          </a:p>
        </p:txBody>
      </p:sp>
    </p:spTree>
    <p:extLst>
      <p:ext uri="{BB962C8B-B14F-4D97-AF65-F5344CB8AC3E}">
        <p14:creationId xmlns:p14="http://schemas.microsoft.com/office/powerpoint/2010/main" val="3743297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A8223A-40FA-4573-A642-E17BA5102B85}" type="datetimeFigureOut">
              <a:rPr lang="fr-FR" smtClean="0"/>
              <a:t>27/07/2017</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B43233-DC58-4EBC-B19B-EA000A5DF694}" type="slidenum">
              <a:rPr lang="fr-FR" smtClean="0"/>
              <a:t>‹N°›</a:t>
            </a:fld>
            <a:endParaRPr lang="fr-FR"/>
          </a:p>
        </p:txBody>
      </p:sp>
    </p:spTree>
    <p:extLst>
      <p:ext uri="{BB962C8B-B14F-4D97-AF65-F5344CB8AC3E}">
        <p14:creationId xmlns:p14="http://schemas.microsoft.com/office/powerpoint/2010/main" val="399205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dirty="0" smtClean="0"/>
              <a:t>Speak</a:t>
            </a:r>
            <a:r>
              <a:rPr lang="en-US" baseline="0" dirty="0" smtClean="0"/>
              <a:t> about NC when working with a concrete case (basically rules &amp; </a:t>
            </a:r>
            <a:r>
              <a:rPr lang="en-US" baseline="0" dirty="0" err="1" smtClean="0"/>
              <a:t>config</a:t>
            </a:r>
            <a:r>
              <a:rPr lang="en-US" baseline="0" dirty="0" smtClean="0"/>
              <a:t>). FF in a more general setup – it has more variants.</a:t>
            </a:r>
            <a:endParaRPr lang="fr-FR"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3</a:t>
            </a:fld>
            <a:endParaRPr lang="fr-FR"/>
          </a:p>
        </p:txBody>
      </p:sp>
    </p:spTree>
    <p:extLst>
      <p:ext uri="{BB962C8B-B14F-4D97-AF65-F5344CB8AC3E}">
        <p14:creationId xmlns:p14="http://schemas.microsoft.com/office/powerpoint/2010/main" val="1716263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Difference to PN: context conditions</a:t>
            </a:r>
            <a:endParaRPr lang="en-US" dirty="0"/>
          </a:p>
        </p:txBody>
      </p:sp>
      <p:sp>
        <p:nvSpPr>
          <p:cNvPr id="4" name="Espace réservé du numéro de diapositive 3"/>
          <p:cNvSpPr>
            <a:spLocks noGrp="1"/>
          </p:cNvSpPr>
          <p:nvPr>
            <p:ph type="sldNum" sz="quarter" idx="10"/>
          </p:nvPr>
        </p:nvSpPr>
        <p:spPr/>
        <p:txBody>
          <a:bodyPr/>
          <a:lstStyle/>
          <a:p>
            <a:fld id="{DFA222AC-4A58-4F89-9788-3C85D3BA2077}" type="slidenum">
              <a:rPr lang="fr-FR" smtClean="0"/>
              <a:t>6</a:t>
            </a:fld>
            <a:endParaRPr lang="fr-FR"/>
          </a:p>
        </p:txBody>
      </p:sp>
    </p:spTree>
    <p:extLst>
      <p:ext uri="{BB962C8B-B14F-4D97-AF65-F5344CB8AC3E}">
        <p14:creationId xmlns:p14="http://schemas.microsoft.com/office/powerpoint/2010/main" val="258718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dirty="0" smtClean="0"/>
              <a:t>Modes and modifiers</a:t>
            </a:r>
            <a:endParaRPr lang="fr-FR"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8</a:t>
            </a:fld>
            <a:endParaRPr lang="fr-FR"/>
          </a:p>
        </p:txBody>
      </p:sp>
    </p:spTree>
    <p:extLst>
      <p:ext uri="{BB962C8B-B14F-4D97-AF65-F5344CB8AC3E}">
        <p14:creationId xmlns:p14="http://schemas.microsoft.com/office/powerpoint/2010/main" val="4084426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Symbol"/>
              </a:rPr>
              <a:t>Tree structure, maximal parallelism, total halting, the result is the number of objects in the skin/</a:t>
            </a:r>
            <a:r>
              <a:rPr lang="en-US" dirty="0" smtClean="0">
                <a:solidFill>
                  <a:srgbClr val="FF0000"/>
                </a:solidFill>
                <a:sym typeface="Symbol"/>
              </a:rPr>
              <a:t>output</a:t>
            </a:r>
            <a:r>
              <a:rPr lang="en-US" dirty="0" smtClean="0">
                <a:sym typeface="Symbol"/>
              </a:rPr>
              <a:t> membrane modulo the number of catalysts.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Symbol"/>
              </a:rPr>
              <a:t>Hypergraph</a:t>
            </a:r>
            <a:r>
              <a:rPr lang="en-US" dirty="0" smtClean="0">
                <a:sym typeface="Symbol"/>
              </a:rPr>
              <a:t> structure…</a:t>
            </a:r>
          </a:p>
          <a:p>
            <a:endParaRPr lang="fr-FR"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9</a:t>
            </a:fld>
            <a:endParaRPr lang="fr-FR"/>
          </a:p>
        </p:txBody>
      </p:sp>
    </p:spTree>
    <p:extLst>
      <p:ext uri="{BB962C8B-B14F-4D97-AF65-F5344CB8AC3E}">
        <p14:creationId xmlns:p14="http://schemas.microsoft.com/office/powerpoint/2010/main" val="1437443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10</a:t>
            </a:fld>
            <a:endParaRPr lang="fr-FR"/>
          </a:p>
        </p:txBody>
      </p:sp>
    </p:spTree>
    <p:extLst>
      <p:ext uri="{BB962C8B-B14F-4D97-AF65-F5344CB8AC3E}">
        <p14:creationId xmlns:p14="http://schemas.microsoft.com/office/powerpoint/2010/main" val="1656027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Priority:</a:t>
            </a:r>
            <a:r>
              <a:rPr lang="en-US" baseline="0" dirty="0" smtClean="0"/>
              <a:t> check</a:t>
            </a:r>
            <a:r>
              <a:rPr lang="en-US" dirty="0" smtClean="0"/>
              <a:t>: c1: a&lt;-&gt;b/a-&gt;b, c2: x&lt;-&gt;b then either a&lt;-&gt;b or a-&gt;b &amp; x&lt;-&gt;b</a:t>
            </a:r>
          </a:p>
          <a:p>
            <a:r>
              <a:rPr lang="en-US" sz="1200" b="0" i="0" u="none" strike="noStrike" kern="1200" baseline="0" dirty="0" smtClean="0">
                <a:solidFill>
                  <a:schemeClr val="tx1"/>
                </a:solidFill>
                <a:latin typeface="+mn-lt"/>
                <a:ea typeface="+mn-ea"/>
                <a:cs typeface="+mn-cs"/>
              </a:rPr>
              <a:t>Definition: r1/r2: if the rule r1 can be applied then it must be applied; if not, then rule r2 must be performed. Problem as (1) r2 might not be applicable, (2) looks like a weak priority (3) what to do if r1 applicable, but blocked by another /r rule ?</a:t>
            </a:r>
            <a:endParaRPr lang="fr-FR" i="0"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13</a:t>
            </a:fld>
            <a:endParaRPr lang="fr-FR"/>
          </a:p>
        </p:txBody>
      </p:sp>
    </p:spTree>
    <p:extLst>
      <p:ext uri="{BB962C8B-B14F-4D97-AF65-F5344CB8AC3E}">
        <p14:creationId xmlns:p14="http://schemas.microsoft.com/office/powerpoint/2010/main" val="3686105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Can also be considered as a n-state catalytic P system</a:t>
            </a:r>
            <a:r>
              <a:rPr lang="en-US" baseline="0" dirty="0" smtClean="0"/>
              <a:t> or as a special variant of active membranes []h u -&gt; []h’ v</a:t>
            </a:r>
            <a:endParaRPr lang="fr-FR"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17</a:t>
            </a:fld>
            <a:endParaRPr lang="fr-FR"/>
          </a:p>
        </p:txBody>
      </p:sp>
    </p:spTree>
    <p:extLst>
      <p:ext uri="{BB962C8B-B14F-4D97-AF65-F5344CB8AC3E}">
        <p14:creationId xmlns:p14="http://schemas.microsoft.com/office/powerpoint/2010/main" val="2910242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Sous-titr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t>27/07/2017</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7" name="Connecteur droit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3" name="Ellipse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Ellipse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Espace réservé du numéro de diapositive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F4668DC-857F-487D-BFFA-8C0CA5037977}" type="slidenum">
              <a:rPr lang="fr-BE" smtClean="0"/>
              <a:t>‹N°›</a:t>
            </a:fld>
            <a:endParaRPr lang="fr-BE"/>
          </a:p>
        </p:txBody>
      </p:sp>
      <p:sp>
        <p:nvSpPr>
          <p:cNvPr id="8" name="Titr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27/07/2017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3" name="Connecteur droit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4" name="Ellipse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Ellipse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Espace réservé du numéro de diapositive 5"/>
          <p:cNvSpPr>
            <a:spLocks noGrp="1"/>
          </p:cNvSpPr>
          <p:nvPr>
            <p:ph type="sldNum" sz="quarter" idx="12"/>
          </p:nvPr>
        </p:nvSpPr>
        <p:spPr>
          <a:xfrm>
            <a:off x="9221216" y="3009902"/>
            <a:ext cx="609600" cy="441325"/>
          </a:xfrm>
        </p:spPr>
        <p:txBody>
          <a:bodyPr/>
          <a:lstStyle/>
          <a:p>
            <a:fld id="{CF4668DC-857F-487D-BFFA-8C0CA5037977}" type="slidenum">
              <a:rPr lang="fr-BE" smtClean="0"/>
              <a:t>‹N°›</a:t>
            </a:fld>
            <a:endParaRPr lang="fr-BE"/>
          </a:p>
        </p:txBody>
      </p:sp>
      <p:sp>
        <p:nvSpPr>
          <p:cNvPr id="3" name="Espace réservé du texte vertical 2"/>
          <p:cNvSpPr>
            <a:spLocks noGrp="1"/>
          </p:cNvSpPr>
          <p:nvPr>
            <p:ph type="body" orient="vert" idx="1"/>
          </p:nvPr>
        </p:nvSpPr>
        <p:spPr>
          <a:xfrm>
            <a:off x="406400" y="304800"/>
            <a:ext cx="8737600" cy="5821366"/>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27/07/2017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2" name="Titre vertical 1"/>
          <p:cNvSpPr>
            <a:spLocks noGrp="1"/>
          </p:cNvSpPr>
          <p:nvPr>
            <p:ph type="title" orient="vert"/>
          </p:nvPr>
        </p:nvSpPr>
        <p:spPr>
          <a:xfrm>
            <a:off x="9855200" y="304802"/>
            <a:ext cx="1930400" cy="5851525"/>
          </a:xfrm>
        </p:spPr>
        <p:txBody>
          <a:bodyPr vert="eaVert"/>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9" name="Sous-titr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1D8BD707-D9CF-40AE-B4C6-C98DA3205C09}" type="datetimeFigureOut">
              <a:rPr lang="en-US" smtClean="0"/>
              <a:pPr/>
              <a:t>7/27/2017</a:t>
            </a:fld>
            <a:endParaRPr lang="en-US"/>
          </a:p>
        </p:txBody>
      </p:sp>
      <p:sp>
        <p:nvSpPr>
          <p:cNvPr id="17" name="Espace réservé du pied de page 16"/>
          <p:cNvSpPr>
            <a:spLocks noGrp="1"/>
          </p:cNvSpPr>
          <p:nvPr>
            <p:ph type="ftr" sz="quarter" idx="11"/>
          </p:nvPr>
        </p:nvSpPr>
        <p:spPr/>
        <p:txBody>
          <a:bodyPr/>
          <a:lstStyle/>
          <a:p>
            <a:endParaRPr lang="en-US"/>
          </a:p>
        </p:txBody>
      </p:sp>
      <p:sp>
        <p:nvSpPr>
          <p:cNvPr id="7" name="Connecteur droit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3" name="Ellipse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4" name="Ellipse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9" name="Espace réservé du numéro de diapositive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8" name="Titr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fr-FR" smtClean="0"/>
              <a:t>Modifiez le style du titre</a:t>
            </a:r>
            <a:endParaRPr kumimoji="0" lang="en-US"/>
          </a:p>
        </p:txBody>
      </p:sp>
    </p:spTree>
    <p:extLst>
      <p:ext uri="{BB962C8B-B14F-4D97-AF65-F5344CB8AC3E}">
        <p14:creationId xmlns:p14="http://schemas.microsoft.com/office/powerpoint/2010/main" val="114710537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1D8BD707-D9CF-40AE-B4C6-C98DA3205C09}" type="datetimeFigureOut">
              <a:rPr lang="en-US" smtClean="0"/>
              <a:pPr/>
              <a:t>7/27/2017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a:xfrm>
            <a:off x="5815584" y="1026373"/>
            <a:ext cx="609600" cy="441325"/>
          </a:xfrm>
        </p:spPr>
        <p:txBody>
          <a:body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8" name="Espace réservé du contenu 7"/>
          <p:cNvSpPr>
            <a:spLocks noGrp="1"/>
          </p:cNvSpPr>
          <p:nvPr>
            <p:ph sz="quarter" idx="1"/>
          </p:nvPr>
        </p:nvSpPr>
        <p:spPr>
          <a:xfrm>
            <a:off x="402336" y="1527048"/>
            <a:ext cx="1133856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extLst>
      <p:ext uri="{BB962C8B-B14F-4D97-AF65-F5344CB8AC3E}">
        <p14:creationId xmlns:p14="http://schemas.microsoft.com/office/powerpoint/2010/main" val="114049177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3" name="Espace réservé du texte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5" name="Espace réservé du pied de page 4"/>
          <p:cNvSpPr>
            <a:spLocks noGrp="1"/>
          </p:cNvSpPr>
          <p:nvPr>
            <p:ph type="ftr" sz="quarter" idx="11"/>
          </p:nvPr>
        </p:nvSpPr>
        <p:spPr/>
        <p:txBody>
          <a:bodyPr/>
          <a:lstStyle/>
          <a:p>
            <a:endParaRPr lang="en-US"/>
          </a:p>
        </p:txBody>
      </p:sp>
      <p:sp>
        <p:nvSpPr>
          <p:cNvPr id="4" name="Espace réservé de la date 3"/>
          <p:cNvSpPr>
            <a:spLocks noGrp="1"/>
          </p:cNvSpPr>
          <p:nvPr>
            <p:ph type="dt" sz="half" idx="10"/>
          </p:nvPr>
        </p:nvSpPr>
        <p:spPr/>
        <p:txBody>
          <a:bodyPr/>
          <a:lstStyle/>
          <a:p>
            <a:fld id="{1D8BD707-D9CF-40AE-B4C6-C98DA3205C09}" type="datetimeFigureOut">
              <a:rPr lang="en-US" smtClean="0"/>
              <a:pPr/>
              <a:t>7/27/2017</a:t>
            </a:fld>
            <a:endParaRPr lang="en-US"/>
          </a:p>
        </p:txBody>
      </p:sp>
      <p:sp>
        <p:nvSpPr>
          <p:cNvPr id="8" name="Connecteur droit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Ellipse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1" name="Ellipse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6" name="Espace réservé du numéro de diapositive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2" name="Titr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fr-FR" smtClean="0"/>
              <a:t>Modifiez le style du titre</a:t>
            </a:r>
            <a:endParaRPr kumimoji="0" lang="en-US"/>
          </a:p>
        </p:txBody>
      </p:sp>
    </p:spTree>
    <p:extLst>
      <p:ext uri="{BB962C8B-B14F-4D97-AF65-F5344CB8AC3E}">
        <p14:creationId xmlns:p14="http://schemas.microsoft.com/office/powerpoint/2010/main" val="266366995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02336" y="228600"/>
            <a:ext cx="11379200" cy="758952"/>
          </a:xfrm>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a:xfrm>
            <a:off x="7721600" y="6409944"/>
            <a:ext cx="4059936" cy="365760"/>
          </a:xfrm>
        </p:spPr>
        <p:txBody>
          <a:bodyPr/>
          <a:lstStyle/>
          <a:p>
            <a:fld id="{1D8BD707-D9CF-40AE-B4C6-C98DA3205C09}" type="datetimeFigureOut">
              <a:rPr lang="en-US" smtClean="0"/>
              <a:pPr/>
              <a:t>7/27/2017</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8" name="Connecteur droit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Espace réservé du contenu 9"/>
          <p:cNvSpPr>
            <a:spLocks noGrp="1"/>
          </p:cNvSpPr>
          <p:nvPr>
            <p:ph sz="half" idx="1"/>
          </p:nvPr>
        </p:nvSpPr>
        <p:spPr>
          <a:xfrm>
            <a:off x="402336" y="1371600"/>
            <a:ext cx="53848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6400800" y="1371600"/>
            <a:ext cx="53848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extLst>
      <p:ext uri="{BB962C8B-B14F-4D97-AF65-F5344CB8AC3E}">
        <p14:creationId xmlns:p14="http://schemas.microsoft.com/office/powerpoint/2010/main" val="330746554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3" name="Espace réservé du texte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1D8BD707-D9CF-40AE-B4C6-C98DA3205C09}" type="datetimeFigureOut">
              <a:rPr lang="en-US" smtClean="0"/>
              <a:pPr/>
              <a:t>7/27/2017</a:t>
            </a:fld>
            <a:endParaRPr lang="en-US"/>
          </a:p>
        </p:txBody>
      </p:sp>
      <p:sp>
        <p:nvSpPr>
          <p:cNvPr id="8" name="Espace réservé du pied de page 7"/>
          <p:cNvSpPr>
            <a:spLocks noGrp="1"/>
          </p:cNvSpPr>
          <p:nvPr>
            <p:ph type="ftr" sz="quarter" idx="11"/>
          </p:nvPr>
        </p:nvSpPr>
        <p:spPr>
          <a:xfrm>
            <a:off x="406400" y="6409944"/>
            <a:ext cx="4775200" cy="365760"/>
          </a:xfrm>
        </p:spPr>
        <p:txBody>
          <a:bodyPr/>
          <a:lstStyle/>
          <a:p>
            <a:endParaRPr lang="en-US"/>
          </a:p>
        </p:txBody>
      </p:sp>
      <p:sp>
        <p:nvSpPr>
          <p:cNvPr id="15" name="Connecteur droit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24" name="Espace réservé du contenu 23"/>
          <p:cNvSpPr>
            <a:spLocks noGrp="1"/>
          </p:cNvSpPr>
          <p:nvPr>
            <p:ph sz="quarter" idx="2"/>
          </p:nvPr>
        </p:nvSpPr>
        <p:spPr>
          <a:xfrm>
            <a:off x="402336" y="2471383"/>
            <a:ext cx="5388864" cy="3818404"/>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6400800" y="2471383"/>
            <a:ext cx="5384800" cy="382219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7" name="Ellipse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Espace réservé du numéro de diapositive 8"/>
          <p:cNvSpPr>
            <a:spLocks noGrp="1"/>
          </p:cNvSpPr>
          <p:nvPr>
            <p:ph type="sldNum" sz="quarter" idx="12"/>
          </p:nvPr>
        </p:nvSpPr>
        <p:spPr>
          <a:xfrm>
            <a:off x="5791200" y="1042417"/>
            <a:ext cx="609600" cy="441325"/>
          </a:xfrm>
        </p:spPr>
        <p:txBody>
          <a:bodyPr/>
          <a:lstStyle>
            <a:lvl1pPr algn="ctr">
              <a:defRPr/>
            </a:lvl1p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23" name="Titre 22"/>
          <p:cNvSpPr>
            <a:spLocks noGrp="1"/>
          </p:cNvSpPr>
          <p:nvPr>
            <p:ph type="title"/>
          </p:nvPr>
        </p:nvSpPr>
        <p:spPr/>
        <p:txBody>
          <a:bodyPr rtlCol="0" anchor="b" anchorCtr="0"/>
          <a:lstStyle/>
          <a:p>
            <a:r>
              <a:rPr kumimoji="0" lang="fr-FR" smtClean="0"/>
              <a:t>Modifiez le style du titre</a:t>
            </a:r>
            <a:endParaRPr kumimoji="0" lang="en-US"/>
          </a:p>
        </p:txBody>
      </p:sp>
    </p:spTree>
    <p:extLst>
      <p:ext uri="{BB962C8B-B14F-4D97-AF65-F5344CB8AC3E}">
        <p14:creationId xmlns:p14="http://schemas.microsoft.com/office/powerpoint/2010/main" val="165419025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1D8BD707-D9CF-40AE-B4C6-C98DA3205C09}" type="datetimeFigureOut">
              <a:rPr lang="en-US" smtClean="0"/>
              <a:pPr/>
              <a:t>7/27/2017</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a:xfrm>
            <a:off x="5791200" y="1036021"/>
            <a:ext cx="609600" cy="441325"/>
          </a:xfrm>
        </p:spPr>
        <p:txBody>
          <a:body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Tree>
    <p:extLst>
      <p:ext uri="{BB962C8B-B14F-4D97-AF65-F5344CB8AC3E}">
        <p14:creationId xmlns:p14="http://schemas.microsoft.com/office/powerpoint/2010/main" val="2591503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2" name="Espace réservé de la date 1"/>
          <p:cNvSpPr>
            <a:spLocks noGrp="1"/>
          </p:cNvSpPr>
          <p:nvPr>
            <p:ph type="dt" sz="half" idx="10"/>
          </p:nvPr>
        </p:nvSpPr>
        <p:spPr/>
        <p:txBody>
          <a:bodyPr/>
          <a:lstStyle/>
          <a:p>
            <a:fld id="{1D8BD707-D9CF-40AE-B4C6-C98DA3205C09}" type="datetimeFigureOut">
              <a:rPr lang="en-US" smtClean="0"/>
              <a:pPr/>
              <a:t>7/27/2017</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a:xfrm>
            <a:off x="5689600" y="6324600"/>
            <a:ext cx="812800" cy="441324"/>
          </a:xfrm>
        </p:spPr>
        <p:txBody>
          <a:bodyPr/>
          <a:lstStyle>
            <a:lvl1pPr>
              <a:defRPr>
                <a:solidFill>
                  <a:srgbClr val="FFFFFF"/>
                </a:solidFill>
              </a:defRPr>
            </a:lvl1pPr>
          </a:lstStyle>
          <a:p>
            <a:fld id="{B6F15528-21DE-4FAA-801E-634DDDAF4B2B}" type="slidenum">
              <a:rPr lang="en-US" smtClean="0"/>
              <a:pPr/>
              <a:t>‹N°›</a:t>
            </a:fld>
            <a:endParaRPr lang="en-US"/>
          </a:p>
        </p:txBody>
      </p:sp>
    </p:spTree>
    <p:extLst>
      <p:ext uri="{BB962C8B-B14F-4D97-AF65-F5344CB8AC3E}">
        <p14:creationId xmlns:p14="http://schemas.microsoft.com/office/powerpoint/2010/main" val="131176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 name="Titr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9" name="Connecteur droit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20" name="Espace réservé du contenu 19"/>
          <p:cNvSpPr>
            <a:spLocks noGrp="1"/>
          </p:cNvSpPr>
          <p:nvPr>
            <p:ph sz="quarter" idx="1"/>
          </p:nvPr>
        </p:nvSpPr>
        <p:spPr>
          <a:xfrm>
            <a:off x="4165600" y="685800"/>
            <a:ext cx="7518400" cy="5410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1" name="Ellipse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7" name="Espace réservé du numéro de diapositive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5" name="Espace réservé de la date 4"/>
          <p:cNvSpPr>
            <a:spLocks noGrp="1"/>
          </p:cNvSpPr>
          <p:nvPr>
            <p:ph type="dt" sz="half" idx="10"/>
          </p:nvPr>
        </p:nvSpPr>
        <p:spPr/>
        <p:txBody>
          <a:bodyPr/>
          <a:lstStyle/>
          <a:p>
            <a:fld id="{1D8BD707-D9CF-40AE-B4C6-C98DA3205C09}" type="datetimeFigureOut">
              <a:rPr lang="en-US" smtClean="0"/>
              <a:pPr/>
              <a:t>7/27/2017</a:t>
            </a:fld>
            <a:endParaRPr lang="en-US"/>
          </a:p>
        </p:txBody>
      </p:sp>
      <p:sp>
        <p:nvSpPr>
          <p:cNvPr id="6" name="Espace réservé du pied de page 5"/>
          <p:cNvSpPr>
            <a:spLocks noGrp="1"/>
          </p:cNvSpPr>
          <p:nvPr>
            <p:ph type="ftr" sz="quarter" idx="11"/>
          </p:nvPr>
        </p:nvSpPr>
        <p:spPr>
          <a:xfrm>
            <a:off x="402336" y="6410848"/>
            <a:ext cx="4511040" cy="365760"/>
          </a:xfrm>
        </p:spPr>
        <p:txBody>
          <a:bodyPr/>
          <a:lstStyle/>
          <a:p>
            <a:endParaRPr lang="en-US"/>
          </a:p>
        </p:txBody>
      </p:sp>
    </p:spTree>
    <p:extLst>
      <p:ext uri="{BB962C8B-B14F-4D97-AF65-F5344CB8AC3E}">
        <p14:creationId xmlns:p14="http://schemas.microsoft.com/office/powerpoint/2010/main" val="191934356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en-US" noProof="0" dirty="0" err="1" smtClean="0"/>
              <a:t>Modifiez</a:t>
            </a:r>
            <a:r>
              <a:rPr kumimoji="0" lang="en-US" noProof="0" dirty="0" smtClean="0"/>
              <a:t> le style du </a:t>
            </a:r>
            <a:r>
              <a:rPr kumimoji="0" lang="en-US" noProof="0" dirty="0" err="1" smtClean="0"/>
              <a:t>titre</a:t>
            </a:r>
            <a:endParaRPr kumimoji="0" lang="en-US" noProof="0" dirty="0"/>
          </a:p>
        </p:txBody>
      </p:sp>
      <p:sp>
        <p:nvSpPr>
          <p:cNvPr id="4" name="Espace réservé de la date 3"/>
          <p:cNvSpPr>
            <a:spLocks noGrp="1"/>
          </p:cNvSpPr>
          <p:nvPr>
            <p:ph type="dt" sz="half" idx="10"/>
          </p:nvPr>
        </p:nvSpPr>
        <p:spPr/>
        <p:txBody>
          <a:bodyPr/>
          <a:lstStyle/>
          <a:p>
            <a:fld id="{AA309A6D-C09C-4548-B29A-6CF363A7E532}" type="datetimeFigureOut">
              <a:rPr lang="fr-FR" smtClean="0"/>
              <a:t>27/07/2017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a:xfrm>
            <a:off x="5815584" y="1026373"/>
            <a:ext cx="609600" cy="441325"/>
          </a:xfrm>
        </p:spPr>
        <p:txBody>
          <a:bodyPr/>
          <a:lstStyle/>
          <a:p>
            <a:fld id="{CF4668DC-857F-487D-BFFA-8C0CA5037977}" type="slidenum">
              <a:rPr lang="fr-BE" smtClean="0"/>
              <a:t>‹N°›</a:t>
            </a:fld>
            <a:endParaRPr lang="fr-BE"/>
          </a:p>
        </p:txBody>
      </p:sp>
      <p:sp>
        <p:nvSpPr>
          <p:cNvPr id="8" name="Espace réservé du contenu 7"/>
          <p:cNvSpPr>
            <a:spLocks noGrp="1"/>
          </p:cNvSpPr>
          <p:nvPr>
            <p:ph sz="quarter" idx="1"/>
          </p:nvPr>
        </p:nvSpPr>
        <p:spPr>
          <a:xfrm>
            <a:off x="402336" y="1527048"/>
            <a:ext cx="11338560" cy="4572000"/>
          </a:xfrm>
        </p:spPr>
        <p:txBody>
          <a:bodyPr/>
          <a:lstStyle/>
          <a:p>
            <a:pPr lvl="0" eaLnBrk="1" latinLnBrk="0" hangingPunct="1"/>
            <a:r>
              <a:rPr lang="en-US" noProof="0" dirty="0" err="1" smtClean="0"/>
              <a:t>Modifiez</a:t>
            </a:r>
            <a:r>
              <a:rPr lang="en-US" noProof="0" dirty="0" smtClean="0"/>
              <a:t> les styles du </a:t>
            </a:r>
            <a:r>
              <a:rPr lang="en-US" noProof="0" dirty="0" err="1" smtClean="0"/>
              <a:t>texte</a:t>
            </a:r>
            <a:r>
              <a:rPr lang="en-US" noProof="0" dirty="0" smtClean="0"/>
              <a:t> du masque</a:t>
            </a:r>
          </a:p>
          <a:p>
            <a:pPr lvl="1" eaLnBrk="1" latinLnBrk="0" hangingPunct="1"/>
            <a:r>
              <a:rPr lang="en-US" noProof="0" dirty="0" err="1" smtClean="0"/>
              <a:t>Deuxième</a:t>
            </a:r>
            <a:r>
              <a:rPr lang="en-US" noProof="0" dirty="0" smtClean="0"/>
              <a:t> </a:t>
            </a:r>
            <a:r>
              <a:rPr lang="en-US" noProof="0" dirty="0" err="1" smtClean="0"/>
              <a:t>niveau</a:t>
            </a:r>
            <a:endParaRPr lang="en-US" noProof="0" dirty="0" smtClean="0"/>
          </a:p>
          <a:p>
            <a:pPr lvl="2" eaLnBrk="1" latinLnBrk="0" hangingPunct="1"/>
            <a:r>
              <a:rPr lang="en-US" noProof="0" dirty="0" err="1" smtClean="0"/>
              <a:t>Troisième</a:t>
            </a:r>
            <a:r>
              <a:rPr lang="en-US" noProof="0" dirty="0" smtClean="0"/>
              <a:t> </a:t>
            </a:r>
            <a:r>
              <a:rPr lang="en-US" noProof="0" dirty="0" err="1" smtClean="0"/>
              <a:t>niveau</a:t>
            </a:r>
            <a:endParaRPr lang="en-US" noProof="0" dirty="0" smtClean="0"/>
          </a:p>
          <a:p>
            <a:pPr lvl="3" eaLnBrk="1" latinLnBrk="0" hangingPunct="1"/>
            <a:r>
              <a:rPr lang="en-US" noProof="0" dirty="0" err="1" smtClean="0"/>
              <a:t>Quatrième</a:t>
            </a:r>
            <a:r>
              <a:rPr lang="en-US" noProof="0" dirty="0" smtClean="0"/>
              <a:t> </a:t>
            </a:r>
            <a:r>
              <a:rPr lang="en-US" noProof="0" dirty="0" err="1" smtClean="0"/>
              <a:t>niveau</a:t>
            </a:r>
            <a:endParaRPr lang="en-US" noProof="0" dirty="0" smtClean="0"/>
          </a:p>
          <a:p>
            <a:pPr lvl="4" eaLnBrk="1" latinLnBrk="0" hangingPunct="1"/>
            <a:r>
              <a:rPr lang="en-US" noProof="0" dirty="0" err="1" smtClean="0"/>
              <a:t>Cinquième</a:t>
            </a:r>
            <a:r>
              <a:rPr lang="en-US" noProof="0" dirty="0" smtClean="0"/>
              <a:t> </a:t>
            </a:r>
            <a:r>
              <a:rPr lang="en-US" noProof="0" dirty="0" err="1" smtClean="0"/>
              <a:t>niveau</a:t>
            </a:r>
            <a:endParaRPr kumimoji="0" lang="en-US" noProof="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2" name="Ellipse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3" name="Ellipse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7" name="Espace réservé du numéro de diapositive 6"/>
          <p:cNvSpPr>
            <a:spLocks noGrp="1"/>
          </p:cNvSpPr>
          <p:nvPr>
            <p:ph type="sldNum" sz="quarter" idx="12"/>
          </p:nvPr>
        </p:nvSpPr>
        <p:spPr>
          <a:xfrm>
            <a:off x="1828800" y="312739"/>
            <a:ext cx="609600" cy="441325"/>
          </a:xfrm>
        </p:spPr>
        <p:txBody>
          <a:body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2" name="Titr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4000500" y="609600"/>
            <a:ext cx="7823200" cy="4267200"/>
          </a:xfrm>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5" name="Espace réservé de la date 4"/>
          <p:cNvSpPr>
            <a:spLocks noGrp="1"/>
          </p:cNvSpPr>
          <p:nvPr>
            <p:ph type="dt" sz="half" idx="10"/>
          </p:nvPr>
        </p:nvSpPr>
        <p:spPr>
          <a:xfrm>
            <a:off x="7717536" y="6404984"/>
            <a:ext cx="4059936" cy="365760"/>
          </a:xfrm>
        </p:spPr>
        <p:txBody>
          <a:bodyPr/>
          <a:lstStyle/>
          <a:p>
            <a:fld id="{1D8BD707-D9CF-40AE-B4C6-C98DA3205C09}" type="datetimeFigureOut">
              <a:rPr lang="en-US" smtClean="0"/>
              <a:pPr/>
              <a:t>7/27/2017</a:t>
            </a:fld>
            <a:endParaRPr lang="en-US"/>
          </a:p>
        </p:txBody>
      </p:sp>
      <p:sp>
        <p:nvSpPr>
          <p:cNvPr id="6" name="Espace réservé du pied de page 5"/>
          <p:cNvSpPr>
            <a:spLocks noGrp="1"/>
          </p:cNvSpPr>
          <p:nvPr>
            <p:ph type="ftr" sz="quarter" idx="11"/>
          </p:nvPr>
        </p:nvSpPr>
        <p:spPr>
          <a:xfrm>
            <a:off x="402336" y="6410848"/>
            <a:ext cx="4779264" cy="365760"/>
          </a:xfrm>
        </p:spPr>
        <p:txBody>
          <a:bodyPr/>
          <a:lstStyle/>
          <a:p>
            <a:endParaRPr lang="en-US"/>
          </a:p>
        </p:txBody>
      </p:sp>
    </p:spTree>
    <p:extLst>
      <p:ext uri="{BB962C8B-B14F-4D97-AF65-F5344CB8AC3E}">
        <p14:creationId xmlns:p14="http://schemas.microsoft.com/office/powerpoint/2010/main" val="2090491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D8BD707-D9CF-40AE-B4C6-C98DA3205C09}" type="datetimeFigureOut">
              <a:rPr lang="en-US" smtClean="0"/>
              <a:pPr/>
              <a:t>7/27/2017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Tree>
    <p:extLst>
      <p:ext uri="{BB962C8B-B14F-4D97-AF65-F5344CB8AC3E}">
        <p14:creationId xmlns:p14="http://schemas.microsoft.com/office/powerpoint/2010/main" val="417537845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3" name="Connecteur droit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4" name="Ellipse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5" name="Ellipse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6" name="Espace réservé du numéro de diapositive 5"/>
          <p:cNvSpPr>
            <a:spLocks noGrp="1"/>
          </p:cNvSpPr>
          <p:nvPr>
            <p:ph type="sldNum" sz="quarter" idx="12"/>
          </p:nvPr>
        </p:nvSpPr>
        <p:spPr>
          <a:xfrm>
            <a:off x="9221216" y="3009902"/>
            <a:ext cx="609600" cy="441325"/>
          </a:xfrm>
        </p:spPr>
        <p:txBody>
          <a:body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3" name="Espace réservé du texte vertical 2"/>
          <p:cNvSpPr>
            <a:spLocks noGrp="1"/>
          </p:cNvSpPr>
          <p:nvPr>
            <p:ph type="body" orient="vert" idx="1"/>
          </p:nvPr>
        </p:nvSpPr>
        <p:spPr>
          <a:xfrm>
            <a:off x="406400" y="304800"/>
            <a:ext cx="8737600" cy="5821366"/>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D8BD707-D9CF-40AE-B4C6-C98DA3205C09}" type="datetimeFigureOut">
              <a:rPr lang="en-US" smtClean="0"/>
              <a:pPr/>
              <a:t>7/27/2017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2" name="Titre vertical 1"/>
          <p:cNvSpPr>
            <a:spLocks noGrp="1"/>
          </p:cNvSpPr>
          <p:nvPr>
            <p:ph type="title" orient="vert"/>
          </p:nvPr>
        </p:nvSpPr>
        <p:spPr>
          <a:xfrm>
            <a:off x="9855200" y="304802"/>
            <a:ext cx="1930400" cy="5851525"/>
          </a:xfrm>
        </p:spPr>
        <p:txBody>
          <a:bodyPr vert="eaVert"/>
          <a:lstStyle/>
          <a:p>
            <a:r>
              <a:rPr kumimoji="0" lang="fr-FR" smtClean="0"/>
              <a:t>Modifiez le style du titre</a:t>
            </a:r>
            <a:endParaRPr kumimoji="0" lang="en-US"/>
          </a:p>
        </p:txBody>
      </p:sp>
    </p:spTree>
    <p:extLst>
      <p:ext uri="{BB962C8B-B14F-4D97-AF65-F5344CB8AC3E}">
        <p14:creationId xmlns:p14="http://schemas.microsoft.com/office/powerpoint/2010/main" val="230691968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3" name="Espace réservé du texte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5" name="Espace réservé du pied de page 4"/>
          <p:cNvSpPr>
            <a:spLocks noGrp="1"/>
          </p:cNvSpPr>
          <p:nvPr>
            <p:ph type="ftr" sz="quarter" idx="11"/>
          </p:nvPr>
        </p:nvSpPr>
        <p:spPr/>
        <p:txBody>
          <a:bodyPr/>
          <a:lstStyle/>
          <a:p>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27/07/2017</a:t>
            </a:fld>
            <a:endParaRPr lang="fr-BE"/>
          </a:p>
        </p:txBody>
      </p:sp>
      <p:sp>
        <p:nvSpPr>
          <p:cNvPr id="8" name="Connecteur droit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Ellipse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Ellipse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Espace réservé du numéro de diapositive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F4668DC-857F-487D-BFFA-8C0CA5037977}" type="slidenum">
              <a:rPr lang="fr-BE" smtClean="0"/>
              <a:t>‹N°›</a:t>
            </a:fld>
            <a:endParaRPr lang="fr-BE"/>
          </a:p>
        </p:txBody>
      </p:sp>
      <p:sp>
        <p:nvSpPr>
          <p:cNvPr id="2" name="Titr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02336" y="228600"/>
            <a:ext cx="11379200" cy="758952"/>
          </a:xfrm>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a:xfrm>
            <a:off x="7721600" y="6409944"/>
            <a:ext cx="4059936" cy="365760"/>
          </a:xfrm>
        </p:spPr>
        <p:txBody>
          <a:bodyPr/>
          <a:lstStyle/>
          <a:p>
            <a:fld id="{AA309A6D-C09C-4548-B29A-6CF363A7E532}" type="datetimeFigureOut">
              <a:rPr lang="fr-FR" smtClean="0"/>
              <a:t>27/07/2017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8" name="Connecteur droit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Espace réservé du contenu 9"/>
          <p:cNvSpPr>
            <a:spLocks noGrp="1"/>
          </p:cNvSpPr>
          <p:nvPr>
            <p:ph sz="half" idx="1"/>
          </p:nvPr>
        </p:nvSpPr>
        <p:spPr>
          <a:xfrm>
            <a:off x="402336" y="1371600"/>
            <a:ext cx="53848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6400800" y="1371600"/>
            <a:ext cx="53848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3" name="Espace réservé du texte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AA309A6D-C09C-4548-B29A-6CF363A7E532}" type="datetimeFigureOut">
              <a:rPr lang="fr-FR" smtClean="0"/>
              <a:t>27/07/2017</a:t>
            </a:fld>
            <a:endParaRPr lang="fr-BE"/>
          </a:p>
        </p:txBody>
      </p:sp>
      <p:sp>
        <p:nvSpPr>
          <p:cNvPr id="8" name="Espace réservé du pied de page 7"/>
          <p:cNvSpPr>
            <a:spLocks noGrp="1"/>
          </p:cNvSpPr>
          <p:nvPr>
            <p:ph type="ftr" sz="quarter" idx="11"/>
          </p:nvPr>
        </p:nvSpPr>
        <p:spPr>
          <a:xfrm>
            <a:off x="406400" y="6409944"/>
            <a:ext cx="4775200" cy="365760"/>
          </a:xfrm>
        </p:spPr>
        <p:txBody>
          <a:bodyPr/>
          <a:lstStyle/>
          <a:p>
            <a:endParaRPr lang="fr-BE"/>
          </a:p>
        </p:txBody>
      </p:sp>
      <p:sp>
        <p:nvSpPr>
          <p:cNvPr id="15" name="Connecteur droit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4" name="Espace réservé du contenu 23"/>
          <p:cNvSpPr>
            <a:spLocks noGrp="1"/>
          </p:cNvSpPr>
          <p:nvPr>
            <p:ph sz="quarter" idx="2"/>
          </p:nvPr>
        </p:nvSpPr>
        <p:spPr>
          <a:xfrm>
            <a:off x="402336" y="2471383"/>
            <a:ext cx="5388864" cy="3818404"/>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6400800" y="2471383"/>
            <a:ext cx="5384800" cy="382219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Ellipse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Espace réservé du numéro de diapositive 8"/>
          <p:cNvSpPr>
            <a:spLocks noGrp="1"/>
          </p:cNvSpPr>
          <p:nvPr>
            <p:ph type="sldNum" sz="quarter" idx="12"/>
          </p:nvPr>
        </p:nvSpPr>
        <p:spPr>
          <a:xfrm>
            <a:off x="5791200" y="1042417"/>
            <a:ext cx="609600" cy="441325"/>
          </a:xfrm>
        </p:spPr>
        <p:txBody>
          <a:bodyPr/>
          <a:lstStyle>
            <a:lvl1pPr algn="ctr">
              <a:defRPr/>
            </a:lvl1pPr>
          </a:lstStyle>
          <a:p>
            <a:fld id="{CF4668DC-857F-487D-BFFA-8C0CA5037977}" type="slidenum">
              <a:rPr lang="fr-BE" smtClean="0"/>
              <a:t>‹N°›</a:t>
            </a:fld>
            <a:endParaRPr lang="fr-BE"/>
          </a:p>
        </p:txBody>
      </p:sp>
      <p:sp>
        <p:nvSpPr>
          <p:cNvPr id="23" name="Titre 22"/>
          <p:cNvSpPr>
            <a:spLocks noGrp="1"/>
          </p:cNvSpPr>
          <p:nvPr>
            <p:ph type="title"/>
          </p:nvPr>
        </p:nvSpPr>
        <p:spPr/>
        <p:txBody>
          <a:bodyPr rtlCol="0" anchor="b" anchorCtr="0"/>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t>27/07/2017</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a:xfrm>
            <a:off x="5791200" y="1036021"/>
            <a:ext cx="609600" cy="441325"/>
          </a:xfrm>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 name="Espace réservé de la date 1"/>
          <p:cNvSpPr>
            <a:spLocks noGrp="1"/>
          </p:cNvSpPr>
          <p:nvPr>
            <p:ph type="dt" sz="half" idx="10"/>
          </p:nvPr>
        </p:nvSpPr>
        <p:spPr/>
        <p:txBody>
          <a:bodyPr/>
          <a:lstStyle/>
          <a:p>
            <a:fld id="{AA309A6D-C09C-4548-B29A-6CF363A7E532}" type="datetimeFigureOut">
              <a:rPr lang="fr-FR" smtClean="0"/>
              <a:t>27/07/2017</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a:xfrm>
            <a:off x="5689600" y="6324600"/>
            <a:ext cx="812800" cy="441324"/>
          </a:xfrm>
        </p:spPr>
        <p:txBody>
          <a:bodyPr/>
          <a:lstStyle>
            <a:lvl1pPr>
              <a:defRPr>
                <a:solidFill>
                  <a:srgbClr val="FFFFFF"/>
                </a:solidFill>
              </a:defRPr>
            </a:lvl1p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r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9" name="Connecteur droit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20" name="Espace réservé du contenu 19"/>
          <p:cNvSpPr>
            <a:spLocks noGrp="1"/>
          </p:cNvSpPr>
          <p:nvPr>
            <p:ph sz="quarter" idx="1"/>
          </p:nvPr>
        </p:nvSpPr>
        <p:spPr>
          <a:xfrm>
            <a:off x="4165600" y="685800"/>
            <a:ext cx="7518400" cy="5410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Ellipse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Espace réservé du numéro de diapositive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CF4668DC-857F-487D-BFFA-8C0CA5037977}" type="slidenum">
              <a:rPr lang="fr-BE" smtClean="0"/>
              <a:t>‹N°›</a:t>
            </a:fld>
            <a:endParaRPr lang="fr-BE"/>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5" name="Espace réservé de la date 4"/>
          <p:cNvSpPr>
            <a:spLocks noGrp="1"/>
          </p:cNvSpPr>
          <p:nvPr>
            <p:ph type="dt" sz="half" idx="10"/>
          </p:nvPr>
        </p:nvSpPr>
        <p:spPr/>
        <p:txBody>
          <a:bodyPr/>
          <a:lstStyle/>
          <a:p>
            <a:fld id="{AA309A6D-C09C-4548-B29A-6CF363A7E532}" type="datetimeFigureOut">
              <a:rPr lang="fr-FR" smtClean="0"/>
              <a:t>27/07/2017</a:t>
            </a:fld>
            <a:endParaRPr lang="fr-BE"/>
          </a:p>
        </p:txBody>
      </p:sp>
      <p:sp>
        <p:nvSpPr>
          <p:cNvPr id="6" name="Espace réservé du pied de page 5"/>
          <p:cNvSpPr>
            <a:spLocks noGrp="1"/>
          </p:cNvSpPr>
          <p:nvPr>
            <p:ph type="ftr" sz="quarter" idx="11"/>
          </p:nvPr>
        </p:nvSpPr>
        <p:spPr>
          <a:xfrm>
            <a:off x="402336" y="6410848"/>
            <a:ext cx="4511040" cy="365760"/>
          </a:xfrm>
        </p:spPr>
        <p:txBody>
          <a:bodyPr/>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2" name="Ellipse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Ellipse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Espace réservé du numéro de diapositive 6"/>
          <p:cNvSpPr>
            <a:spLocks noGrp="1"/>
          </p:cNvSpPr>
          <p:nvPr>
            <p:ph type="sldNum" sz="quarter" idx="12"/>
          </p:nvPr>
        </p:nvSpPr>
        <p:spPr>
          <a:xfrm>
            <a:off x="1828800" y="312739"/>
            <a:ext cx="609600" cy="441325"/>
          </a:xfrm>
        </p:spPr>
        <p:txBody>
          <a:bodyPr/>
          <a:lstStyle/>
          <a:p>
            <a:fld id="{CF4668DC-857F-487D-BFFA-8C0CA5037977}" type="slidenum">
              <a:rPr lang="fr-BE" smtClean="0"/>
              <a:t>‹N°›</a:t>
            </a:fld>
            <a:endParaRPr lang="fr-BE"/>
          </a:p>
        </p:txBody>
      </p:sp>
      <p:sp>
        <p:nvSpPr>
          <p:cNvPr id="2" name="Titr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4000500" y="609600"/>
            <a:ext cx="7823200" cy="4267200"/>
          </a:xfrm>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5" name="Espace réservé de la date 4"/>
          <p:cNvSpPr>
            <a:spLocks noGrp="1"/>
          </p:cNvSpPr>
          <p:nvPr>
            <p:ph type="dt" sz="half" idx="10"/>
          </p:nvPr>
        </p:nvSpPr>
        <p:spPr>
          <a:xfrm>
            <a:off x="7717536" y="6404984"/>
            <a:ext cx="4059936" cy="365760"/>
          </a:xfrm>
        </p:spPr>
        <p:txBody>
          <a:bodyPr/>
          <a:lstStyle/>
          <a:p>
            <a:fld id="{AA309A6D-C09C-4548-B29A-6CF363A7E532}" type="datetimeFigureOut">
              <a:rPr lang="fr-FR" smtClean="0"/>
              <a:t>27/07/2017</a:t>
            </a:fld>
            <a:endParaRPr lang="fr-BE"/>
          </a:p>
        </p:txBody>
      </p:sp>
      <p:sp>
        <p:nvSpPr>
          <p:cNvPr id="6" name="Espace réservé du pied de page 5"/>
          <p:cNvSpPr>
            <a:spLocks noGrp="1"/>
          </p:cNvSpPr>
          <p:nvPr>
            <p:ph type="ftr" sz="quarter" idx="11"/>
          </p:nvPr>
        </p:nvSpPr>
        <p:spPr>
          <a:xfrm>
            <a:off x="402336" y="6410848"/>
            <a:ext cx="4779264" cy="365760"/>
          </a:xfrm>
        </p:spPr>
        <p:txBody>
          <a:bodyPr/>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4" name="Espace réservé de la date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AA309A6D-C09C-4548-B29A-6CF363A7E532}" type="datetimeFigureOut">
              <a:rPr lang="fr-FR" smtClean="0"/>
              <a:t>27/07/2017</a:t>
            </a:fld>
            <a:endParaRPr lang="fr-BE"/>
          </a:p>
        </p:txBody>
      </p:sp>
      <p:sp>
        <p:nvSpPr>
          <p:cNvPr id="3" name="Espace réservé du pied de page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fr-BE"/>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0" name="Connecteur droit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2" name="Ellipse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Ellipse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Espace réservé du numéro de diapositive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F4668DC-857F-487D-BFFA-8C0CA5037977}" type="slidenum">
              <a:rPr lang="fr-BE" smtClean="0"/>
              <a:t>‹N°›</a:t>
            </a:fld>
            <a:endParaRPr lang="fr-BE"/>
          </a:p>
        </p:txBody>
      </p:sp>
      <p:sp>
        <p:nvSpPr>
          <p:cNvPr id="22" name="Espace réservé du titre 21"/>
          <p:cNvSpPr>
            <a:spLocks noGrp="1"/>
          </p:cNvSpPr>
          <p:nvPr>
            <p:ph type="title"/>
          </p:nvPr>
        </p:nvSpPr>
        <p:spPr>
          <a:xfrm>
            <a:off x="402336" y="228600"/>
            <a:ext cx="11379200" cy="758952"/>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4" name="Espace réservé de la date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7/27/2017</a:t>
            </a:fld>
            <a:endParaRPr lang="en-US"/>
          </a:p>
        </p:txBody>
      </p:sp>
      <p:sp>
        <p:nvSpPr>
          <p:cNvPr id="3" name="Espace réservé du pied de page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0" name="Connecteur droit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2" name="Ellipse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5" name="Ellipse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3" name="Espace réservé du numéro de diapositive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22" name="Espace réservé du titre 21"/>
          <p:cNvSpPr>
            <a:spLocks noGrp="1"/>
          </p:cNvSpPr>
          <p:nvPr>
            <p:ph type="title"/>
          </p:nvPr>
        </p:nvSpPr>
        <p:spPr>
          <a:xfrm>
            <a:off x="402336" y="228600"/>
            <a:ext cx="11379200" cy="758952"/>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extLst>
      <p:ext uri="{BB962C8B-B14F-4D97-AF65-F5344CB8AC3E}">
        <p14:creationId xmlns:p14="http://schemas.microsoft.com/office/powerpoint/2010/main" val="411364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4.emf"/></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jpg"/><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2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7248128" y="2918751"/>
            <a:ext cx="3475112" cy="991937"/>
          </a:xfrm>
        </p:spPr>
        <p:txBody>
          <a:bodyPr/>
          <a:lstStyle/>
          <a:p>
            <a:r>
              <a:rPr lang="en-US" dirty="0" smtClean="0"/>
              <a:t>Sergey Verlan</a:t>
            </a:r>
            <a:endParaRPr lang="en-US" dirty="0"/>
          </a:p>
          <a:p>
            <a:endParaRPr lang="en-US" sz="1000" dirty="0" smtClean="0"/>
          </a:p>
          <a:p>
            <a:r>
              <a:rPr lang="en-US" sz="1200" dirty="0" err="1"/>
              <a:t>Universit</a:t>
            </a:r>
            <a:r>
              <a:rPr lang="fr-FR" sz="1200" dirty="0"/>
              <a:t>É </a:t>
            </a:r>
            <a:r>
              <a:rPr lang="en-US" sz="1200" dirty="0"/>
              <a:t>Paris </a:t>
            </a:r>
            <a:r>
              <a:rPr lang="en-US" sz="1200" dirty="0" err="1"/>
              <a:t>EsT</a:t>
            </a:r>
            <a:endParaRPr lang="en-US" sz="1200" dirty="0"/>
          </a:p>
        </p:txBody>
      </p:sp>
      <p:sp>
        <p:nvSpPr>
          <p:cNvPr id="2" name="Titre 1"/>
          <p:cNvSpPr>
            <a:spLocks noGrp="1"/>
          </p:cNvSpPr>
          <p:nvPr>
            <p:ph type="ctrTitle"/>
          </p:nvPr>
        </p:nvSpPr>
        <p:spPr/>
        <p:txBody>
          <a:bodyPr>
            <a:normAutofit fontScale="90000"/>
          </a:bodyPr>
          <a:lstStyle/>
          <a:p>
            <a:r>
              <a:rPr lang="en-US" dirty="0"/>
              <a:t/>
            </a:r>
            <a:br>
              <a:rPr lang="en-US" dirty="0"/>
            </a:br>
            <a:r>
              <a:rPr lang="en-US" dirty="0" smtClean="0"/>
              <a:t>Bi-simulation </a:t>
            </a:r>
            <a:r>
              <a:rPr lang="en-US" dirty="0"/>
              <a:t>Between P </a:t>
            </a:r>
            <a:r>
              <a:rPr lang="en-US" dirty="0" smtClean="0"/>
              <a:t>Colonies </a:t>
            </a:r>
            <a:r>
              <a:rPr lang="en-US" dirty="0"/>
              <a:t>and </a:t>
            </a:r>
            <a:r>
              <a:rPr lang="en-US" dirty="0" smtClean="0"/>
              <a:t>P Systems </a:t>
            </a:r>
            <a:r>
              <a:rPr lang="en-US" dirty="0"/>
              <a:t>with </a:t>
            </a:r>
            <a:r>
              <a:rPr lang="en-US" dirty="0" smtClean="0"/>
              <a:t>Multi-stable </a:t>
            </a:r>
            <a:r>
              <a:rPr lang="en-US" dirty="0"/>
              <a:t>Catalysts</a:t>
            </a:r>
          </a:p>
        </p:txBody>
      </p:sp>
      <p:sp>
        <p:nvSpPr>
          <p:cNvPr id="5" name="ZoneTexte 4"/>
          <p:cNvSpPr txBox="1"/>
          <p:nvPr/>
        </p:nvSpPr>
        <p:spPr>
          <a:xfrm>
            <a:off x="1055440" y="2918751"/>
            <a:ext cx="3852337" cy="707886"/>
          </a:xfrm>
          <a:prstGeom prst="rect">
            <a:avLst/>
          </a:prstGeom>
          <a:noFill/>
        </p:spPr>
        <p:txBody>
          <a:bodyPr wrap="none" rtlCol="0">
            <a:spAutoFit/>
          </a:bodyPr>
          <a:lstStyle/>
          <a:p>
            <a:pPr algn="ctr"/>
            <a:r>
              <a:rPr lang="en-US" sz="1600" b="1" cap="all" spc="250" dirty="0" err="1" smtClean="0">
                <a:solidFill>
                  <a:schemeClr val="tx2"/>
                </a:solidFill>
              </a:rPr>
              <a:t>Erzs</a:t>
            </a:r>
            <a:r>
              <a:rPr lang="fr-FR" sz="1600" b="1" cap="all" spc="250" dirty="0" smtClean="0">
                <a:solidFill>
                  <a:schemeClr val="tx2"/>
                </a:solidFill>
              </a:rPr>
              <a:t>é</a:t>
            </a:r>
            <a:r>
              <a:rPr lang="en-US" sz="1600" b="1" cap="all" spc="250" dirty="0" smtClean="0">
                <a:solidFill>
                  <a:schemeClr val="tx2"/>
                </a:solidFill>
              </a:rPr>
              <a:t>bet </a:t>
            </a:r>
            <a:r>
              <a:rPr lang="en-US" sz="1600" b="1" cap="all" spc="250" dirty="0" err="1" smtClean="0">
                <a:solidFill>
                  <a:schemeClr val="tx2"/>
                </a:solidFill>
              </a:rPr>
              <a:t>Csuhaj-Varjú</a:t>
            </a:r>
            <a:endParaRPr lang="en-US" sz="1600" b="1" cap="all" spc="250" dirty="0" smtClean="0">
              <a:solidFill>
                <a:schemeClr val="tx2"/>
              </a:solidFill>
            </a:endParaRPr>
          </a:p>
          <a:p>
            <a:pPr algn="ctr"/>
            <a:endParaRPr lang="en-US" sz="1200" b="1" cap="all" spc="250" dirty="0" smtClean="0">
              <a:solidFill>
                <a:schemeClr val="tx2"/>
              </a:solidFill>
            </a:endParaRPr>
          </a:p>
          <a:p>
            <a:pPr algn="ctr"/>
            <a:r>
              <a:rPr lang="en-US" sz="1200" b="1" cap="all" spc="250" dirty="0" err="1" smtClean="0">
                <a:solidFill>
                  <a:schemeClr val="tx2"/>
                </a:solidFill>
              </a:rPr>
              <a:t>Eötvös</a:t>
            </a:r>
            <a:r>
              <a:rPr lang="en-US" sz="1200" b="1" cap="all" spc="250" dirty="0" smtClean="0">
                <a:solidFill>
                  <a:schemeClr val="tx2"/>
                </a:solidFill>
              </a:rPr>
              <a:t> </a:t>
            </a:r>
            <a:r>
              <a:rPr lang="en-US" sz="1200" b="1" cap="all" spc="250" dirty="0" err="1" smtClean="0">
                <a:solidFill>
                  <a:schemeClr val="tx2"/>
                </a:solidFill>
              </a:rPr>
              <a:t>Loránd</a:t>
            </a:r>
            <a:r>
              <a:rPr lang="en-US" sz="1200" b="1" cap="all" spc="250" dirty="0" smtClean="0">
                <a:solidFill>
                  <a:schemeClr val="tx2"/>
                </a:solidFill>
              </a:rPr>
              <a:t> University</a:t>
            </a:r>
            <a:endParaRPr lang="en-US" sz="1200" b="1" cap="all" spc="250" dirty="0">
              <a:solidFill>
                <a:schemeClr val="tx2"/>
              </a:solidFill>
            </a:endParaRPr>
          </a:p>
        </p:txBody>
      </p:sp>
    </p:spTree>
    <p:extLst>
      <p:ext uri="{BB962C8B-B14F-4D97-AF65-F5344CB8AC3E}">
        <p14:creationId xmlns:p14="http://schemas.microsoft.com/office/powerpoint/2010/main" val="2267269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Multi-stable </a:t>
            </a:r>
            <a:r>
              <a:rPr lang="en-US" dirty="0" err="1" smtClean="0"/>
              <a:t>catalytical</a:t>
            </a:r>
            <a:r>
              <a:rPr lang="en-US" dirty="0" smtClean="0"/>
              <a:t> P systems</a:t>
            </a:r>
            <a:endParaRPr lang="en-US" dirty="0"/>
          </a:p>
        </p:txBody>
      </p:sp>
      <p:sp>
        <p:nvSpPr>
          <p:cNvPr id="3" name="Espace réservé du contenu 2"/>
          <p:cNvSpPr>
            <a:spLocks noGrp="1"/>
          </p:cNvSpPr>
          <p:nvPr>
            <p:ph sz="quarter" idx="1"/>
          </p:nvPr>
        </p:nvSpPr>
        <p:spPr/>
        <p:txBody>
          <a:bodyPr/>
          <a:lstStyle/>
          <a:p>
            <a:r>
              <a:rPr lang="en-US" dirty="0" smtClean="0"/>
              <a:t>There are several variants of each catalyst (equivalently there are groups of catalysts).</a:t>
            </a:r>
          </a:p>
          <a:p>
            <a:r>
              <a:rPr lang="en-US" dirty="0" smtClean="0"/>
              <a:t>A catalyst can also evolve within these variants.</a:t>
            </a:r>
          </a:p>
          <a:p>
            <a:r>
              <a:rPr lang="en-US" dirty="0" smtClean="0"/>
              <a:t>This corresponds to a catalyst having  a state.</a:t>
            </a:r>
          </a:p>
          <a:p>
            <a:r>
              <a:rPr lang="fr-FR" dirty="0" smtClean="0"/>
              <a:t>The </a:t>
            </a:r>
            <a:r>
              <a:rPr lang="en-US" dirty="0" smtClean="0"/>
              <a:t>number</a:t>
            </a:r>
            <a:r>
              <a:rPr lang="fr-FR" dirty="0" smtClean="0"/>
              <a:t> </a:t>
            </a:r>
            <a:r>
              <a:rPr lang="en-US" dirty="0" smtClean="0"/>
              <a:t>of possible states of a catalyst is called its </a:t>
            </a:r>
            <a:r>
              <a:rPr lang="en-US" i="1" dirty="0" smtClean="0"/>
              <a:t>period</a:t>
            </a:r>
            <a:r>
              <a:rPr lang="en-US" dirty="0" smtClean="0"/>
              <a:t>.</a:t>
            </a:r>
          </a:p>
        </p:txBody>
      </p:sp>
    </p:spTree>
    <p:extLst>
      <p:ext uri="{BB962C8B-B14F-4D97-AF65-F5344CB8AC3E}">
        <p14:creationId xmlns:p14="http://schemas.microsoft.com/office/powerpoint/2010/main" val="1495388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sz="quarter" idx="1"/>
              </p:nvPr>
            </p:nvSpPr>
            <p:spPr>
              <a:xfrm>
                <a:off x="402336" y="2122170"/>
                <a:ext cx="4181497" cy="2334001"/>
              </a:xfrm>
            </p:spPr>
            <p:txBody>
              <a:bodyPr>
                <a:normAutofit/>
              </a:bodyPr>
              <a:lstStyle/>
              <a:p>
                <a:pPr marL="0" indent="0">
                  <a:buNone/>
                </a:pPr>
                <a:r>
                  <a:rPr lang="fr-FR" sz="3600" dirty="0" smtClean="0"/>
                  <a:t> </a:t>
                </a:r>
                <a14:m>
                  <m:oMath xmlns:m="http://schemas.openxmlformats.org/officeDocument/2006/math">
                    <m:r>
                      <a:rPr lang="fr-FR" sz="3600" b="0" i="0" smtClean="0">
                        <a:latin typeface="Cambria Math" panose="02040503050406030204" pitchFamily="18" charset="0"/>
                      </a:rPr>
                      <m:t>1.1: </m:t>
                    </m:r>
                    <m:sSubSup>
                      <m:sSubSupPr>
                        <m:ctrlPr>
                          <a:rPr lang="fr-FR" sz="3600" b="0" i="1" smtClean="0">
                            <a:latin typeface="Cambria Math" panose="02040503050406030204" pitchFamily="18" charset="0"/>
                          </a:rPr>
                        </m:ctrlPr>
                      </m:sSubSupPr>
                      <m:e>
                        <m:r>
                          <a:rPr lang="fr-FR" sz="3600" b="0" i="1" smtClean="0">
                            <a:latin typeface="Cambria Math" panose="02040503050406030204" pitchFamily="18" charset="0"/>
                          </a:rPr>
                          <m:t>𝐶</m:t>
                        </m:r>
                      </m:e>
                      <m:sub>
                        <m:r>
                          <a:rPr lang="fr-FR" sz="3600" b="0" i="1" smtClean="0">
                            <a:latin typeface="Cambria Math" panose="02040503050406030204" pitchFamily="18" charset="0"/>
                          </a:rPr>
                          <m:t>1</m:t>
                        </m:r>
                      </m:sub>
                      <m:sup>
                        <m:r>
                          <a:rPr lang="fr-FR" sz="3600" b="0" i="1" smtClean="0">
                            <a:latin typeface="Cambria Math" panose="02040503050406030204" pitchFamily="18" charset="0"/>
                          </a:rPr>
                          <m:t>1</m:t>
                        </m:r>
                      </m:sup>
                    </m:sSubSup>
                    <m:r>
                      <a:rPr lang="fr-FR" sz="3600" b="0" i="1" smtClean="0">
                        <a:latin typeface="Cambria Math" panose="02040503050406030204" pitchFamily="18" charset="0"/>
                      </a:rPr>
                      <m:t>𝑎</m:t>
                    </m:r>
                    <m:r>
                      <a:rPr lang="fr-FR" sz="3600" b="0" i="1" smtClean="0">
                        <a:latin typeface="Cambria Math" panose="02040503050406030204" pitchFamily="18" charset="0"/>
                      </a:rPr>
                      <m:t> →</m:t>
                    </m:r>
                    <m:sSubSup>
                      <m:sSubSupPr>
                        <m:ctrlPr>
                          <a:rPr lang="fr-FR" sz="3600" b="0" i="1" smtClean="0">
                            <a:latin typeface="Cambria Math" panose="02040503050406030204" pitchFamily="18" charset="0"/>
                          </a:rPr>
                        </m:ctrlPr>
                      </m:sSubSupPr>
                      <m:e>
                        <m:r>
                          <a:rPr lang="fr-FR" sz="3600" b="0" i="1" smtClean="0">
                            <a:latin typeface="Cambria Math" panose="02040503050406030204" pitchFamily="18" charset="0"/>
                          </a:rPr>
                          <m:t>𝐶</m:t>
                        </m:r>
                      </m:e>
                      <m:sub>
                        <m:r>
                          <a:rPr lang="fr-FR" sz="3600" b="0" i="1" smtClean="0">
                            <a:latin typeface="Cambria Math" panose="02040503050406030204" pitchFamily="18" charset="0"/>
                          </a:rPr>
                          <m:t>1</m:t>
                        </m:r>
                      </m:sub>
                      <m:sup>
                        <m:r>
                          <a:rPr lang="fr-FR" sz="3600" b="0" i="1" smtClean="0">
                            <a:latin typeface="Cambria Math" panose="02040503050406030204" pitchFamily="18" charset="0"/>
                          </a:rPr>
                          <m:t>2</m:t>
                        </m:r>
                      </m:sup>
                    </m:sSubSup>
                    <m:r>
                      <a:rPr lang="fr-FR" sz="3600" b="0" i="1" smtClean="0">
                        <a:latin typeface="Cambria Math" panose="02040503050406030204" pitchFamily="18" charset="0"/>
                      </a:rPr>
                      <m:t>𝑏𝑐</m:t>
                    </m:r>
                  </m:oMath>
                </a14:m>
                <a:endParaRPr lang="en-US" sz="3600" dirty="0" smtClean="0"/>
              </a:p>
              <a:p>
                <a:pPr marL="0" indent="0">
                  <a:buNone/>
                </a:pPr>
                <a:r>
                  <a:rPr lang="fr-FR" sz="3600" dirty="0"/>
                  <a:t> </a:t>
                </a:r>
                <a14:m>
                  <m:oMath xmlns:m="http://schemas.openxmlformats.org/officeDocument/2006/math">
                    <m:r>
                      <a:rPr lang="fr-FR" sz="3600">
                        <a:latin typeface="Cambria Math" panose="02040503050406030204" pitchFamily="18" charset="0"/>
                      </a:rPr>
                      <m:t>1.</m:t>
                    </m:r>
                    <m:r>
                      <a:rPr lang="fr-FR" sz="3600" b="0" i="0" smtClean="0">
                        <a:latin typeface="Cambria Math" panose="02040503050406030204" pitchFamily="18" charset="0"/>
                      </a:rPr>
                      <m:t>2</m:t>
                    </m:r>
                    <m:r>
                      <a:rPr lang="fr-FR" sz="3600">
                        <a:latin typeface="Cambria Math" panose="02040503050406030204" pitchFamily="18" charset="0"/>
                      </a:rPr>
                      <m:t>: </m:t>
                    </m:r>
                    <m:sSubSup>
                      <m:sSubSupPr>
                        <m:ctrlPr>
                          <a:rPr lang="fr-FR" sz="3600" i="1">
                            <a:latin typeface="Cambria Math" panose="02040503050406030204" pitchFamily="18" charset="0"/>
                          </a:rPr>
                        </m:ctrlPr>
                      </m:sSubSupPr>
                      <m:e>
                        <m:r>
                          <a:rPr lang="fr-FR" sz="3600" i="1">
                            <a:latin typeface="Cambria Math" panose="02040503050406030204" pitchFamily="18" charset="0"/>
                          </a:rPr>
                          <m:t>𝐶</m:t>
                        </m:r>
                      </m:e>
                      <m:sub>
                        <m:r>
                          <a:rPr lang="fr-FR" sz="3600" i="1">
                            <a:latin typeface="Cambria Math" panose="02040503050406030204" pitchFamily="18" charset="0"/>
                          </a:rPr>
                          <m:t>1</m:t>
                        </m:r>
                      </m:sub>
                      <m:sup>
                        <m:r>
                          <a:rPr lang="fr-FR" sz="3600" i="1">
                            <a:latin typeface="Cambria Math" panose="02040503050406030204" pitchFamily="18" charset="0"/>
                          </a:rPr>
                          <m:t>1</m:t>
                        </m:r>
                      </m:sup>
                    </m:sSubSup>
                    <m:r>
                      <a:rPr lang="fr-FR" sz="3600" i="1">
                        <a:latin typeface="Cambria Math" panose="02040503050406030204" pitchFamily="18" charset="0"/>
                      </a:rPr>
                      <m:t>𝑎</m:t>
                    </m:r>
                    <m:r>
                      <a:rPr lang="fr-FR" sz="3600" i="1">
                        <a:latin typeface="Cambria Math" panose="02040503050406030204" pitchFamily="18" charset="0"/>
                      </a:rPr>
                      <m:t> →</m:t>
                    </m:r>
                    <m:sSubSup>
                      <m:sSubSupPr>
                        <m:ctrlPr>
                          <a:rPr lang="fr-FR" sz="3600" i="1">
                            <a:latin typeface="Cambria Math" panose="02040503050406030204" pitchFamily="18" charset="0"/>
                          </a:rPr>
                        </m:ctrlPr>
                      </m:sSubSupPr>
                      <m:e>
                        <m:r>
                          <a:rPr lang="fr-FR" sz="3600" i="1">
                            <a:latin typeface="Cambria Math" panose="02040503050406030204" pitchFamily="18" charset="0"/>
                          </a:rPr>
                          <m:t>𝐶</m:t>
                        </m:r>
                      </m:e>
                      <m:sub>
                        <m:r>
                          <a:rPr lang="fr-FR" sz="3600" i="1">
                            <a:latin typeface="Cambria Math" panose="02040503050406030204" pitchFamily="18" charset="0"/>
                          </a:rPr>
                          <m:t>1</m:t>
                        </m:r>
                      </m:sub>
                      <m:sup>
                        <m:r>
                          <a:rPr lang="fr-FR" sz="3600" b="0" i="1" smtClean="0">
                            <a:latin typeface="Cambria Math" panose="02040503050406030204" pitchFamily="18" charset="0"/>
                          </a:rPr>
                          <m:t>3</m:t>
                        </m:r>
                      </m:sup>
                    </m:sSubSup>
                    <m:r>
                      <a:rPr lang="fr-FR" sz="3600" i="1">
                        <a:latin typeface="Cambria Math" panose="02040503050406030204" pitchFamily="18" charset="0"/>
                      </a:rPr>
                      <m:t>𝑐</m:t>
                    </m:r>
                  </m:oMath>
                </a14:m>
                <a:endParaRPr lang="en-US" sz="3600" dirty="0"/>
              </a:p>
              <a:p>
                <a:pPr marL="0" indent="0">
                  <a:buNone/>
                </a:pPr>
                <a:r>
                  <a:rPr lang="fr-FR" sz="3600" dirty="0"/>
                  <a:t> </a:t>
                </a:r>
                <a14:m>
                  <m:oMath xmlns:m="http://schemas.openxmlformats.org/officeDocument/2006/math">
                    <m:r>
                      <a:rPr lang="fr-FR" sz="3600">
                        <a:latin typeface="Cambria Math" panose="02040503050406030204" pitchFamily="18" charset="0"/>
                      </a:rPr>
                      <m:t>1.</m:t>
                    </m:r>
                    <m:r>
                      <a:rPr lang="fr-FR" sz="3600" b="0" i="0" smtClean="0">
                        <a:latin typeface="Cambria Math" panose="02040503050406030204" pitchFamily="18" charset="0"/>
                      </a:rPr>
                      <m:t>3</m:t>
                    </m:r>
                    <m:r>
                      <a:rPr lang="fr-FR" sz="3600">
                        <a:latin typeface="Cambria Math" panose="02040503050406030204" pitchFamily="18" charset="0"/>
                      </a:rPr>
                      <m:t>: </m:t>
                    </m:r>
                    <m:sSubSup>
                      <m:sSubSupPr>
                        <m:ctrlPr>
                          <a:rPr lang="fr-FR" sz="3600" i="1">
                            <a:latin typeface="Cambria Math" panose="02040503050406030204" pitchFamily="18" charset="0"/>
                          </a:rPr>
                        </m:ctrlPr>
                      </m:sSubSupPr>
                      <m:e>
                        <m:r>
                          <a:rPr lang="fr-FR" sz="3600" i="1">
                            <a:latin typeface="Cambria Math" panose="02040503050406030204" pitchFamily="18" charset="0"/>
                          </a:rPr>
                          <m:t>𝐶</m:t>
                        </m:r>
                      </m:e>
                      <m:sub>
                        <m:r>
                          <a:rPr lang="fr-FR" sz="3600" i="1">
                            <a:latin typeface="Cambria Math" panose="02040503050406030204" pitchFamily="18" charset="0"/>
                          </a:rPr>
                          <m:t>1</m:t>
                        </m:r>
                      </m:sub>
                      <m:sup>
                        <m:r>
                          <a:rPr lang="fr-FR" sz="3600" b="0" i="1" smtClean="0">
                            <a:latin typeface="Cambria Math" panose="02040503050406030204" pitchFamily="18" charset="0"/>
                          </a:rPr>
                          <m:t>2</m:t>
                        </m:r>
                      </m:sup>
                    </m:sSubSup>
                    <m:r>
                      <a:rPr lang="fr-FR" sz="3600" i="1">
                        <a:latin typeface="Cambria Math" panose="02040503050406030204" pitchFamily="18" charset="0"/>
                      </a:rPr>
                      <m:t>𝑎</m:t>
                    </m:r>
                    <m:r>
                      <a:rPr lang="fr-FR" sz="3600" b="0" i="1" smtClean="0">
                        <a:latin typeface="Cambria Math" panose="02040503050406030204" pitchFamily="18" charset="0"/>
                      </a:rPr>
                      <m:t>𝑐</m:t>
                    </m:r>
                    <m:r>
                      <a:rPr lang="fr-FR" sz="3600" i="1">
                        <a:latin typeface="Cambria Math" panose="02040503050406030204" pitchFamily="18" charset="0"/>
                      </a:rPr>
                      <m:t> →</m:t>
                    </m:r>
                    <m:sSubSup>
                      <m:sSubSupPr>
                        <m:ctrlPr>
                          <a:rPr lang="fr-FR" sz="3600" i="1">
                            <a:latin typeface="Cambria Math" panose="02040503050406030204" pitchFamily="18" charset="0"/>
                          </a:rPr>
                        </m:ctrlPr>
                      </m:sSubSupPr>
                      <m:e>
                        <m:r>
                          <a:rPr lang="fr-FR" sz="3600" i="1">
                            <a:latin typeface="Cambria Math" panose="02040503050406030204" pitchFamily="18" charset="0"/>
                          </a:rPr>
                          <m:t>𝐶</m:t>
                        </m:r>
                      </m:e>
                      <m:sub>
                        <m:r>
                          <a:rPr lang="fr-FR" sz="3600" i="1">
                            <a:latin typeface="Cambria Math" panose="02040503050406030204" pitchFamily="18" charset="0"/>
                          </a:rPr>
                          <m:t>1</m:t>
                        </m:r>
                      </m:sub>
                      <m:sup>
                        <m:r>
                          <a:rPr lang="fr-FR" sz="3600" b="0" i="1" smtClean="0">
                            <a:latin typeface="Cambria Math" panose="02040503050406030204" pitchFamily="18" charset="0"/>
                          </a:rPr>
                          <m:t>1</m:t>
                        </m:r>
                      </m:sup>
                    </m:sSubSup>
                    <m:r>
                      <a:rPr lang="fr-FR" sz="3600" b="0" i="1" smtClean="0">
                        <a:latin typeface="Cambria Math" panose="02040503050406030204" pitchFamily="18" charset="0"/>
                      </a:rPr>
                      <m:t>𝑎𝑎</m:t>
                    </m:r>
                  </m:oMath>
                </a14:m>
                <a:endParaRPr lang="en-US" sz="3600" dirty="0"/>
              </a:p>
              <a:p>
                <a:pPr marL="0" indent="0">
                  <a:buNone/>
                </a:pPr>
                <a:endParaRPr lang="en-US" dirty="0"/>
              </a:p>
            </p:txBody>
          </p:sp>
        </mc:Choice>
        <mc:Fallback xmlns="">
          <p:sp>
            <p:nvSpPr>
              <p:cNvPr id="3" name="Espace réservé du contenu 2"/>
              <p:cNvSpPr>
                <a:spLocks noGrp="1" noRot="1" noChangeAspect="1" noMove="1" noResize="1" noEditPoints="1" noAdjustHandles="1" noChangeArrowheads="1" noChangeShapeType="1" noTextEdit="1"/>
              </p:cNvSpPr>
              <p:nvPr>
                <p:ph sz="quarter" idx="1"/>
              </p:nvPr>
            </p:nvSpPr>
            <p:spPr>
              <a:xfrm>
                <a:off x="402336" y="2122170"/>
                <a:ext cx="4181497" cy="2334001"/>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Espace réservé du contenu 2"/>
              <p:cNvSpPr txBox="1">
                <a:spLocks/>
              </p:cNvSpPr>
              <p:nvPr/>
            </p:nvSpPr>
            <p:spPr>
              <a:xfrm>
                <a:off x="4858270" y="2122170"/>
                <a:ext cx="3533425" cy="1685929"/>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fr-FR" sz="3600" dirty="0" smtClean="0"/>
                  <a:t> </a:t>
                </a:r>
                <a14:m>
                  <m:oMath xmlns:m="http://schemas.openxmlformats.org/officeDocument/2006/math">
                    <m:r>
                      <a:rPr lang="fr-FR" sz="3600" b="0" i="0" smtClean="0">
                        <a:latin typeface="Cambria Math" panose="02040503050406030204" pitchFamily="18" charset="0"/>
                      </a:rPr>
                      <m:t>2</m:t>
                    </m:r>
                    <m:r>
                      <a:rPr lang="fr-FR" sz="3600" smtClean="0">
                        <a:latin typeface="Cambria Math" panose="02040503050406030204" pitchFamily="18" charset="0"/>
                      </a:rPr>
                      <m:t>.1: </m:t>
                    </m:r>
                    <m:sSubSup>
                      <m:sSubSupPr>
                        <m:ctrlPr>
                          <a:rPr lang="fr-FR" sz="3600" i="1" smtClean="0">
                            <a:latin typeface="Cambria Math" panose="02040503050406030204" pitchFamily="18" charset="0"/>
                          </a:rPr>
                        </m:ctrlPr>
                      </m:sSubSupPr>
                      <m:e>
                        <m:r>
                          <a:rPr lang="fr-FR" sz="3600" i="1" smtClean="0">
                            <a:latin typeface="Cambria Math" panose="02040503050406030204" pitchFamily="18" charset="0"/>
                          </a:rPr>
                          <m:t>𝐶</m:t>
                        </m:r>
                      </m:e>
                      <m:sub>
                        <m:r>
                          <a:rPr lang="fr-FR" sz="3600" b="0" i="1" smtClean="0">
                            <a:latin typeface="Cambria Math" panose="02040503050406030204" pitchFamily="18" charset="0"/>
                          </a:rPr>
                          <m:t>2</m:t>
                        </m:r>
                      </m:sub>
                      <m:sup>
                        <m:r>
                          <a:rPr lang="fr-FR" sz="3600" i="1" smtClean="0">
                            <a:latin typeface="Cambria Math" panose="02040503050406030204" pitchFamily="18" charset="0"/>
                          </a:rPr>
                          <m:t>1</m:t>
                        </m:r>
                      </m:sup>
                    </m:sSubSup>
                    <m:r>
                      <a:rPr lang="fr-FR" sz="3600" i="1" smtClean="0">
                        <a:latin typeface="Cambria Math" panose="02040503050406030204" pitchFamily="18" charset="0"/>
                      </a:rPr>
                      <m:t> →</m:t>
                    </m:r>
                    <m:sSubSup>
                      <m:sSubSupPr>
                        <m:ctrlPr>
                          <a:rPr lang="fr-FR" sz="3600" i="1" smtClean="0">
                            <a:latin typeface="Cambria Math" panose="02040503050406030204" pitchFamily="18" charset="0"/>
                          </a:rPr>
                        </m:ctrlPr>
                      </m:sSubSupPr>
                      <m:e>
                        <m:r>
                          <a:rPr lang="fr-FR" sz="3600" i="1" smtClean="0">
                            <a:latin typeface="Cambria Math" panose="02040503050406030204" pitchFamily="18" charset="0"/>
                          </a:rPr>
                          <m:t>𝐶</m:t>
                        </m:r>
                      </m:e>
                      <m:sub>
                        <m:r>
                          <a:rPr lang="fr-FR" sz="3600" b="0" i="1" smtClean="0">
                            <a:latin typeface="Cambria Math" panose="02040503050406030204" pitchFamily="18" charset="0"/>
                          </a:rPr>
                          <m:t>2</m:t>
                        </m:r>
                      </m:sub>
                      <m:sup>
                        <m:r>
                          <a:rPr lang="fr-FR" sz="3600" i="1" smtClean="0">
                            <a:latin typeface="Cambria Math" panose="02040503050406030204" pitchFamily="18" charset="0"/>
                          </a:rPr>
                          <m:t>2</m:t>
                        </m:r>
                      </m:sup>
                    </m:sSubSup>
                  </m:oMath>
                </a14:m>
                <a:endParaRPr lang="en-US" sz="3600" dirty="0" smtClean="0"/>
              </a:p>
              <a:p>
                <a:pPr marL="0" indent="0">
                  <a:buFont typeface="Wingdings 2"/>
                  <a:buNone/>
                </a:pPr>
                <a:r>
                  <a:rPr lang="fr-FR" sz="3600" dirty="0"/>
                  <a:t> </a:t>
                </a:r>
                <a14:m>
                  <m:oMath xmlns:m="http://schemas.openxmlformats.org/officeDocument/2006/math">
                    <m:r>
                      <a:rPr lang="fr-FR" sz="3600" dirty="0" smtClean="0">
                        <a:latin typeface="Cambria Math" panose="02040503050406030204" pitchFamily="18" charset="0"/>
                      </a:rPr>
                      <m:t>2</m:t>
                    </m:r>
                    <m:r>
                      <a:rPr lang="fr-FR" sz="3600">
                        <a:latin typeface="Cambria Math" panose="02040503050406030204" pitchFamily="18" charset="0"/>
                      </a:rPr>
                      <m:t>.</m:t>
                    </m:r>
                    <m:r>
                      <a:rPr lang="fr-FR" sz="3600" smtClean="0">
                        <a:latin typeface="Cambria Math" panose="02040503050406030204" pitchFamily="18" charset="0"/>
                      </a:rPr>
                      <m:t>2</m:t>
                    </m:r>
                    <m:r>
                      <a:rPr lang="fr-FR" sz="3600">
                        <a:latin typeface="Cambria Math" panose="02040503050406030204" pitchFamily="18" charset="0"/>
                      </a:rPr>
                      <m:t>: </m:t>
                    </m:r>
                    <m:sSubSup>
                      <m:sSubSupPr>
                        <m:ctrlPr>
                          <a:rPr lang="fr-FR" sz="3600" i="1">
                            <a:latin typeface="Cambria Math" panose="02040503050406030204" pitchFamily="18" charset="0"/>
                          </a:rPr>
                        </m:ctrlPr>
                      </m:sSubSupPr>
                      <m:e>
                        <m:r>
                          <a:rPr lang="fr-FR" sz="3600" i="1">
                            <a:latin typeface="Cambria Math" panose="02040503050406030204" pitchFamily="18" charset="0"/>
                          </a:rPr>
                          <m:t>𝐶</m:t>
                        </m:r>
                      </m:e>
                      <m:sub>
                        <m:r>
                          <a:rPr lang="fr-FR" sz="3600" b="0" i="1" smtClean="0">
                            <a:latin typeface="Cambria Math" panose="02040503050406030204" pitchFamily="18" charset="0"/>
                          </a:rPr>
                          <m:t>2</m:t>
                        </m:r>
                      </m:sub>
                      <m:sup>
                        <m:r>
                          <a:rPr lang="fr-FR" sz="3600" b="0" i="1" smtClean="0">
                            <a:latin typeface="Cambria Math" panose="02040503050406030204" pitchFamily="18" charset="0"/>
                          </a:rPr>
                          <m:t>2</m:t>
                        </m:r>
                      </m:sup>
                    </m:sSubSup>
                    <m:r>
                      <a:rPr lang="fr-FR" sz="3600" b="0" i="1" smtClean="0">
                        <a:latin typeface="Cambria Math" panose="02040503050406030204" pitchFamily="18" charset="0"/>
                      </a:rPr>
                      <m:t>𝑏</m:t>
                    </m:r>
                    <m:r>
                      <a:rPr lang="fr-FR" sz="3600" i="1">
                        <a:latin typeface="Cambria Math" panose="02040503050406030204" pitchFamily="18" charset="0"/>
                      </a:rPr>
                      <m:t> →</m:t>
                    </m:r>
                    <m:sSubSup>
                      <m:sSubSupPr>
                        <m:ctrlPr>
                          <a:rPr lang="fr-FR" sz="3600" i="1">
                            <a:latin typeface="Cambria Math" panose="02040503050406030204" pitchFamily="18" charset="0"/>
                          </a:rPr>
                        </m:ctrlPr>
                      </m:sSubSupPr>
                      <m:e>
                        <m:r>
                          <a:rPr lang="fr-FR" sz="3600" i="1">
                            <a:latin typeface="Cambria Math" panose="02040503050406030204" pitchFamily="18" charset="0"/>
                          </a:rPr>
                          <m:t>𝐶</m:t>
                        </m:r>
                      </m:e>
                      <m:sub>
                        <m:r>
                          <a:rPr lang="fr-FR" sz="3600" b="0" i="1" smtClean="0">
                            <a:latin typeface="Cambria Math" panose="02040503050406030204" pitchFamily="18" charset="0"/>
                          </a:rPr>
                          <m:t>2</m:t>
                        </m:r>
                      </m:sub>
                      <m:sup>
                        <m:r>
                          <a:rPr lang="fr-FR" sz="3600" b="0" i="1" smtClean="0">
                            <a:latin typeface="Cambria Math" panose="02040503050406030204" pitchFamily="18" charset="0"/>
                          </a:rPr>
                          <m:t>2</m:t>
                        </m:r>
                      </m:sup>
                    </m:sSubSup>
                  </m:oMath>
                </a14:m>
                <a:endParaRPr lang="en-US" sz="3600" dirty="0"/>
              </a:p>
              <a:p>
                <a:pPr marL="0" indent="0">
                  <a:buFont typeface="Wingdings 2"/>
                  <a:buNone/>
                </a:pPr>
                <a:endParaRPr lang="en-US" sz="3600" dirty="0"/>
              </a:p>
            </p:txBody>
          </p:sp>
        </mc:Choice>
        <mc:Fallback xmlns="">
          <p:sp>
            <p:nvSpPr>
              <p:cNvPr id="4" name="Espace réservé du contenu 2"/>
              <p:cNvSpPr txBox="1">
                <a:spLocks noRot="1" noChangeAspect="1" noMove="1" noResize="1" noEditPoints="1" noAdjustHandles="1" noChangeArrowheads="1" noChangeShapeType="1" noTextEdit="1"/>
              </p:cNvSpPr>
              <p:nvPr/>
            </p:nvSpPr>
            <p:spPr>
              <a:xfrm>
                <a:off x="4858270" y="2122170"/>
                <a:ext cx="3533425" cy="16859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space réservé du contenu 2"/>
              <p:cNvSpPr txBox="1">
                <a:spLocks/>
              </p:cNvSpPr>
              <p:nvPr/>
            </p:nvSpPr>
            <p:spPr>
              <a:xfrm>
                <a:off x="8626692" y="2122170"/>
                <a:ext cx="3533425" cy="1685929"/>
              </a:xfrm>
              <a:prstGeom prst="rect">
                <a:avLst/>
              </a:prstGeom>
            </p:spPr>
            <p:txBody>
              <a:bodyPr vert="horz">
                <a:normAutofit fontScale="92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fr-FR" sz="3900" dirty="0" smtClean="0"/>
                  <a:t> </a:t>
                </a:r>
                <a14:m>
                  <m:oMath xmlns:m="http://schemas.openxmlformats.org/officeDocument/2006/math">
                    <m:r>
                      <a:rPr lang="fr-FR" sz="3900" b="0" i="0" smtClean="0">
                        <a:latin typeface="Cambria Math" panose="02040503050406030204" pitchFamily="18" charset="0"/>
                      </a:rPr>
                      <m:t>3</m:t>
                    </m:r>
                    <m:r>
                      <a:rPr lang="fr-FR" sz="3900" smtClean="0">
                        <a:latin typeface="Cambria Math" panose="02040503050406030204" pitchFamily="18" charset="0"/>
                      </a:rPr>
                      <m:t>.1: </m:t>
                    </m:r>
                    <m:sSubSup>
                      <m:sSubSupPr>
                        <m:ctrlPr>
                          <a:rPr lang="fr-FR" sz="3900" i="1" smtClean="0">
                            <a:latin typeface="Cambria Math" panose="02040503050406030204" pitchFamily="18" charset="0"/>
                          </a:rPr>
                        </m:ctrlPr>
                      </m:sSubSupPr>
                      <m:e>
                        <m:r>
                          <a:rPr lang="fr-FR" sz="3900" i="1" smtClean="0">
                            <a:latin typeface="Cambria Math" panose="02040503050406030204" pitchFamily="18" charset="0"/>
                          </a:rPr>
                          <m:t>𝐶</m:t>
                        </m:r>
                      </m:e>
                      <m:sub>
                        <m:r>
                          <a:rPr lang="fr-FR" sz="3900" b="0" i="1" smtClean="0">
                            <a:latin typeface="Cambria Math" panose="02040503050406030204" pitchFamily="18" charset="0"/>
                          </a:rPr>
                          <m:t>3</m:t>
                        </m:r>
                      </m:sub>
                      <m:sup>
                        <m:r>
                          <a:rPr lang="fr-FR" sz="3900" i="1" smtClean="0">
                            <a:latin typeface="Cambria Math" panose="02040503050406030204" pitchFamily="18" charset="0"/>
                          </a:rPr>
                          <m:t>1</m:t>
                        </m:r>
                      </m:sup>
                    </m:sSubSup>
                    <m:r>
                      <a:rPr lang="fr-FR" sz="3900" i="1" smtClean="0">
                        <a:latin typeface="Cambria Math" panose="02040503050406030204" pitchFamily="18" charset="0"/>
                      </a:rPr>
                      <m:t> →</m:t>
                    </m:r>
                    <m:sSubSup>
                      <m:sSubSupPr>
                        <m:ctrlPr>
                          <a:rPr lang="fr-FR" sz="3900" i="1" smtClean="0">
                            <a:latin typeface="Cambria Math" panose="02040503050406030204" pitchFamily="18" charset="0"/>
                          </a:rPr>
                        </m:ctrlPr>
                      </m:sSubSupPr>
                      <m:e>
                        <m:r>
                          <a:rPr lang="fr-FR" sz="3900" i="1" smtClean="0">
                            <a:latin typeface="Cambria Math" panose="02040503050406030204" pitchFamily="18" charset="0"/>
                          </a:rPr>
                          <m:t>𝐶</m:t>
                        </m:r>
                      </m:e>
                      <m:sub>
                        <m:r>
                          <a:rPr lang="fr-FR" sz="3900" b="0" i="1" smtClean="0">
                            <a:latin typeface="Cambria Math" panose="02040503050406030204" pitchFamily="18" charset="0"/>
                          </a:rPr>
                          <m:t>3</m:t>
                        </m:r>
                      </m:sub>
                      <m:sup>
                        <m:r>
                          <a:rPr lang="fr-FR" sz="3900" i="1" smtClean="0">
                            <a:latin typeface="Cambria Math" panose="02040503050406030204" pitchFamily="18" charset="0"/>
                          </a:rPr>
                          <m:t>2</m:t>
                        </m:r>
                      </m:sup>
                    </m:sSubSup>
                    <m:r>
                      <a:rPr lang="fr-FR" sz="3900" b="0" i="1" smtClean="0">
                        <a:latin typeface="Cambria Math" panose="02040503050406030204" pitchFamily="18" charset="0"/>
                      </a:rPr>
                      <m:t>𝑎</m:t>
                    </m:r>
                  </m:oMath>
                </a14:m>
                <a:endParaRPr lang="en-US" sz="3900" dirty="0" smtClean="0"/>
              </a:p>
              <a:p>
                <a:pPr marL="0" indent="0">
                  <a:buFont typeface="Wingdings 2"/>
                  <a:buNone/>
                </a:pPr>
                <a:r>
                  <a:rPr lang="fr-FR" sz="3900" dirty="0"/>
                  <a:t> </a:t>
                </a:r>
                <a14:m>
                  <m:oMath xmlns:m="http://schemas.openxmlformats.org/officeDocument/2006/math">
                    <m:r>
                      <a:rPr lang="fr-FR" sz="3900" dirty="0" smtClean="0">
                        <a:latin typeface="Cambria Math" panose="02040503050406030204" pitchFamily="18" charset="0"/>
                      </a:rPr>
                      <m:t>3</m:t>
                    </m:r>
                    <m:r>
                      <a:rPr lang="fr-FR" sz="3900">
                        <a:latin typeface="Cambria Math" panose="02040503050406030204" pitchFamily="18" charset="0"/>
                      </a:rPr>
                      <m:t>.</m:t>
                    </m:r>
                    <m:r>
                      <a:rPr lang="fr-FR" sz="3900" smtClean="0">
                        <a:latin typeface="Cambria Math" panose="02040503050406030204" pitchFamily="18" charset="0"/>
                      </a:rPr>
                      <m:t>2</m:t>
                    </m:r>
                    <m:r>
                      <a:rPr lang="fr-FR" sz="3900">
                        <a:latin typeface="Cambria Math" panose="02040503050406030204" pitchFamily="18" charset="0"/>
                      </a:rPr>
                      <m:t>: </m:t>
                    </m:r>
                    <m:sSubSup>
                      <m:sSubSupPr>
                        <m:ctrlPr>
                          <a:rPr lang="fr-FR" sz="3900" i="1">
                            <a:latin typeface="Cambria Math" panose="02040503050406030204" pitchFamily="18" charset="0"/>
                          </a:rPr>
                        </m:ctrlPr>
                      </m:sSubSupPr>
                      <m:e>
                        <m:r>
                          <a:rPr lang="fr-FR" sz="3900" i="1">
                            <a:latin typeface="Cambria Math" panose="02040503050406030204" pitchFamily="18" charset="0"/>
                          </a:rPr>
                          <m:t>𝐶</m:t>
                        </m:r>
                      </m:e>
                      <m:sub>
                        <m:r>
                          <a:rPr lang="fr-FR" sz="3900" b="0" i="1" smtClean="0">
                            <a:latin typeface="Cambria Math" panose="02040503050406030204" pitchFamily="18" charset="0"/>
                          </a:rPr>
                          <m:t>3</m:t>
                        </m:r>
                      </m:sub>
                      <m:sup>
                        <m:r>
                          <a:rPr lang="fr-FR" sz="3900" i="1">
                            <a:latin typeface="Cambria Math" panose="02040503050406030204" pitchFamily="18" charset="0"/>
                          </a:rPr>
                          <m:t>1</m:t>
                        </m:r>
                      </m:sup>
                    </m:sSubSup>
                    <m:r>
                      <a:rPr lang="fr-FR" sz="3900" b="0" i="1" smtClean="0">
                        <a:latin typeface="Cambria Math" panose="02040503050406030204" pitchFamily="18" charset="0"/>
                      </a:rPr>
                      <m:t>𝑐</m:t>
                    </m:r>
                    <m:r>
                      <a:rPr lang="fr-FR" sz="3900" i="1">
                        <a:latin typeface="Cambria Math" panose="02040503050406030204" pitchFamily="18" charset="0"/>
                      </a:rPr>
                      <m:t> →</m:t>
                    </m:r>
                    <m:sSubSup>
                      <m:sSubSupPr>
                        <m:ctrlPr>
                          <a:rPr lang="fr-FR" sz="3900" i="1">
                            <a:latin typeface="Cambria Math" panose="02040503050406030204" pitchFamily="18" charset="0"/>
                          </a:rPr>
                        </m:ctrlPr>
                      </m:sSubSupPr>
                      <m:e>
                        <m:r>
                          <a:rPr lang="fr-FR" sz="3900" i="1">
                            <a:latin typeface="Cambria Math" panose="02040503050406030204" pitchFamily="18" charset="0"/>
                          </a:rPr>
                          <m:t>𝐶</m:t>
                        </m:r>
                      </m:e>
                      <m:sub>
                        <m:r>
                          <a:rPr lang="fr-FR" sz="3900" b="0" i="1" smtClean="0">
                            <a:latin typeface="Cambria Math" panose="02040503050406030204" pitchFamily="18" charset="0"/>
                          </a:rPr>
                          <m:t>3</m:t>
                        </m:r>
                      </m:sub>
                      <m:sup>
                        <m:r>
                          <a:rPr lang="fr-FR" sz="3900" b="0" i="1" smtClean="0">
                            <a:latin typeface="Cambria Math" panose="02040503050406030204" pitchFamily="18" charset="0"/>
                          </a:rPr>
                          <m:t>1</m:t>
                        </m:r>
                      </m:sup>
                    </m:sSubSup>
                    <m:r>
                      <a:rPr lang="fr-FR" sz="3900" b="0" i="1" smtClean="0">
                        <a:latin typeface="Cambria Math" panose="02040503050406030204" pitchFamily="18" charset="0"/>
                      </a:rPr>
                      <m:t>𝑏</m:t>
                    </m:r>
                  </m:oMath>
                </a14:m>
                <a:endParaRPr lang="en-US" sz="3900" dirty="0"/>
              </a:p>
              <a:p>
                <a:pPr marL="0" indent="0">
                  <a:buFont typeface="Wingdings 2"/>
                  <a:buNone/>
                </a:pPr>
                <a:r>
                  <a:rPr lang="fr-FR" sz="3900" dirty="0"/>
                  <a:t> </a:t>
                </a:r>
                <a14:m>
                  <m:oMath xmlns:m="http://schemas.openxmlformats.org/officeDocument/2006/math">
                    <m:r>
                      <a:rPr lang="fr-FR" sz="3900" dirty="0" smtClean="0">
                        <a:latin typeface="Cambria Math" panose="02040503050406030204" pitchFamily="18" charset="0"/>
                      </a:rPr>
                      <m:t>3</m:t>
                    </m:r>
                    <m:r>
                      <a:rPr lang="fr-FR" sz="3900">
                        <a:latin typeface="Cambria Math" panose="02040503050406030204" pitchFamily="18" charset="0"/>
                      </a:rPr>
                      <m:t>.</m:t>
                    </m:r>
                    <m:r>
                      <a:rPr lang="fr-FR" sz="3900" smtClean="0">
                        <a:latin typeface="Cambria Math" panose="02040503050406030204" pitchFamily="18" charset="0"/>
                      </a:rPr>
                      <m:t>3</m:t>
                    </m:r>
                    <m:r>
                      <a:rPr lang="fr-FR" sz="3900">
                        <a:latin typeface="Cambria Math" panose="02040503050406030204" pitchFamily="18" charset="0"/>
                      </a:rPr>
                      <m:t>: </m:t>
                    </m:r>
                    <m:sSubSup>
                      <m:sSubSupPr>
                        <m:ctrlPr>
                          <a:rPr lang="fr-FR" sz="3900" i="1">
                            <a:latin typeface="Cambria Math" panose="02040503050406030204" pitchFamily="18" charset="0"/>
                          </a:rPr>
                        </m:ctrlPr>
                      </m:sSubSupPr>
                      <m:e>
                        <m:r>
                          <a:rPr lang="fr-FR" sz="3900" i="1">
                            <a:latin typeface="Cambria Math" panose="02040503050406030204" pitchFamily="18" charset="0"/>
                          </a:rPr>
                          <m:t>𝐶</m:t>
                        </m:r>
                      </m:e>
                      <m:sub>
                        <m:r>
                          <a:rPr lang="fr-FR" sz="3900" b="0" i="1" smtClean="0">
                            <a:latin typeface="Cambria Math" panose="02040503050406030204" pitchFamily="18" charset="0"/>
                          </a:rPr>
                          <m:t>3</m:t>
                        </m:r>
                      </m:sub>
                      <m:sup>
                        <m:r>
                          <a:rPr lang="fr-FR" sz="3900" b="0" i="1" smtClean="0">
                            <a:latin typeface="Cambria Math" panose="02040503050406030204" pitchFamily="18" charset="0"/>
                          </a:rPr>
                          <m:t>1</m:t>
                        </m:r>
                      </m:sup>
                    </m:sSubSup>
                    <m:r>
                      <a:rPr lang="fr-FR" sz="3900" i="1">
                        <a:latin typeface="Cambria Math" panose="02040503050406030204" pitchFamily="18" charset="0"/>
                      </a:rPr>
                      <m:t> →</m:t>
                    </m:r>
                    <m:sSubSup>
                      <m:sSubSupPr>
                        <m:ctrlPr>
                          <a:rPr lang="fr-FR" sz="3900" i="1">
                            <a:latin typeface="Cambria Math" panose="02040503050406030204" pitchFamily="18" charset="0"/>
                          </a:rPr>
                        </m:ctrlPr>
                      </m:sSubSupPr>
                      <m:e>
                        <m:r>
                          <a:rPr lang="fr-FR" sz="3900" i="1">
                            <a:latin typeface="Cambria Math" panose="02040503050406030204" pitchFamily="18" charset="0"/>
                          </a:rPr>
                          <m:t>𝐶</m:t>
                        </m:r>
                      </m:e>
                      <m:sub>
                        <m:r>
                          <a:rPr lang="fr-FR" sz="3900" b="0" i="1" smtClean="0">
                            <a:latin typeface="Cambria Math" panose="02040503050406030204" pitchFamily="18" charset="0"/>
                          </a:rPr>
                          <m:t>3</m:t>
                        </m:r>
                      </m:sub>
                      <m:sup>
                        <m:r>
                          <a:rPr lang="fr-FR" sz="3900" b="0" i="1" smtClean="0">
                            <a:latin typeface="Cambria Math" panose="02040503050406030204" pitchFamily="18" charset="0"/>
                          </a:rPr>
                          <m:t>3</m:t>
                        </m:r>
                      </m:sup>
                    </m:sSubSup>
                  </m:oMath>
                </a14:m>
                <a:endParaRPr lang="en-US" dirty="0"/>
              </a:p>
              <a:p>
                <a:pPr marL="0" indent="0">
                  <a:buFont typeface="Wingdings 2"/>
                  <a:buNone/>
                </a:pPr>
                <a:endParaRPr lang="en-US" dirty="0"/>
              </a:p>
            </p:txBody>
          </p:sp>
        </mc:Choice>
        <mc:Fallback xmlns="">
          <p:sp>
            <p:nvSpPr>
              <p:cNvPr id="5" name="Espace réservé du contenu 2"/>
              <p:cNvSpPr txBox="1">
                <a:spLocks noRot="1" noChangeAspect="1" noMove="1" noResize="1" noEditPoints="1" noAdjustHandles="1" noChangeArrowheads="1" noChangeShapeType="1" noTextEdit="1"/>
              </p:cNvSpPr>
              <p:nvPr/>
            </p:nvSpPr>
            <p:spPr>
              <a:xfrm>
                <a:off x="8626692" y="2122170"/>
                <a:ext cx="3533425" cy="1685929"/>
              </a:xfrm>
              <a:prstGeom prst="rect">
                <a:avLst/>
              </a:prstGeom>
              <a:blipFill>
                <a:blip r:embed="rId4"/>
                <a:stretch>
                  <a:fillRect t="-3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space réservé du contenu 2"/>
              <p:cNvSpPr txBox="1">
                <a:spLocks/>
              </p:cNvSpPr>
              <p:nvPr/>
            </p:nvSpPr>
            <p:spPr>
              <a:xfrm>
                <a:off x="804841" y="4725144"/>
                <a:ext cx="2554855" cy="865645"/>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fr-FR" sz="3600" dirty="0" smtClean="0"/>
                  <a:t> </a:t>
                </a:r>
                <a14:m>
                  <m:oMath xmlns:m="http://schemas.openxmlformats.org/officeDocument/2006/math">
                    <m:sSubSup>
                      <m:sSubSupPr>
                        <m:ctrlPr>
                          <a:rPr lang="fr-FR" sz="3600" b="0" i="1" smtClean="0">
                            <a:latin typeface="Cambria Math" panose="02040503050406030204" pitchFamily="18" charset="0"/>
                          </a:rPr>
                        </m:ctrlPr>
                      </m:sSubSupPr>
                      <m:e>
                        <m:r>
                          <a:rPr lang="fr-FR" sz="3600" b="0" i="1" smtClean="0">
                            <a:latin typeface="Cambria Math" panose="02040503050406030204" pitchFamily="18" charset="0"/>
                          </a:rPr>
                          <m:t>𝐶</m:t>
                        </m:r>
                      </m:e>
                      <m:sub>
                        <m:r>
                          <a:rPr lang="fr-FR" sz="3600" b="0" i="1" smtClean="0">
                            <a:latin typeface="Cambria Math" panose="02040503050406030204" pitchFamily="18" charset="0"/>
                          </a:rPr>
                          <m:t>1</m:t>
                        </m:r>
                      </m:sub>
                      <m:sup>
                        <m:r>
                          <a:rPr lang="fr-FR" sz="3600" b="0" i="1" smtClean="0">
                            <a:latin typeface="Cambria Math" panose="02040503050406030204" pitchFamily="18" charset="0"/>
                          </a:rPr>
                          <m:t>1</m:t>
                        </m:r>
                      </m:sup>
                    </m:sSubSup>
                    <m:r>
                      <a:rPr lang="fr-FR" sz="3600" b="0" i="1" smtClean="0">
                        <a:latin typeface="Cambria Math" panose="02040503050406030204" pitchFamily="18" charset="0"/>
                      </a:rPr>
                      <m:t>  </m:t>
                    </m:r>
                    <m:sSubSup>
                      <m:sSubSupPr>
                        <m:ctrlPr>
                          <a:rPr lang="fr-FR" sz="3600" b="0" i="1" smtClean="0">
                            <a:latin typeface="Cambria Math" panose="02040503050406030204" pitchFamily="18" charset="0"/>
                          </a:rPr>
                        </m:ctrlPr>
                      </m:sSubSupPr>
                      <m:e>
                        <m:r>
                          <a:rPr lang="fr-FR" sz="3600" b="0" i="1" smtClean="0">
                            <a:latin typeface="Cambria Math" panose="02040503050406030204" pitchFamily="18" charset="0"/>
                          </a:rPr>
                          <m:t>𝐶</m:t>
                        </m:r>
                      </m:e>
                      <m:sub>
                        <m:r>
                          <a:rPr lang="fr-FR" sz="3600" b="0" i="1" smtClean="0">
                            <a:latin typeface="Cambria Math" panose="02040503050406030204" pitchFamily="18" charset="0"/>
                          </a:rPr>
                          <m:t>1</m:t>
                        </m:r>
                      </m:sub>
                      <m:sup>
                        <m:r>
                          <a:rPr lang="fr-FR" sz="3600" b="0" i="1" smtClean="0">
                            <a:latin typeface="Cambria Math" panose="02040503050406030204" pitchFamily="18" charset="0"/>
                          </a:rPr>
                          <m:t>2</m:t>
                        </m:r>
                      </m:sup>
                    </m:sSubSup>
                    <m:r>
                      <a:rPr lang="fr-FR" sz="3600" b="0" i="1" smtClean="0">
                        <a:latin typeface="Cambria Math" panose="02040503050406030204" pitchFamily="18" charset="0"/>
                      </a:rPr>
                      <m:t>  </m:t>
                    </m:r>
                    <m:sSubSup>
                      <m:sSubSupPr>
                        <m:ctrlPr>
                          <a:rPr lang="fr-FR" sz="3600" b="0" i="1" smtClean="0">
                            <a:latin typeface="Cambria Math" panose="02040503050406030204" pitchFamily="18" charset="0"/>
                          </a:rPr>
                        </m:ctrlPr>
                      </m:sSubSupPr>
                      <m:e>
                        <m:r>
                          <a:rPr lang="fr-FR" sz="3600" b="0" i="1" smtClean="0">
                            <a:latin typeface="Cambria Math" panose="02040503050406030204" pitchFamily="18" charset="0"/>
                          </a:rPr>
                          <m:t>𝐶</m:t>
                        </m:r>
                      </m:e>
                      <m:sub>
                        <m:r>
                          <a:rPr lang="fr-FR" sz="3600" b="0" i="1" smtClean="0">
                            <a:latin typeface="Cambria Math" panose="02040503050406030204" pitchFamily="18" charset="0"/>
                          </a:rPr>
                          <m:t>1</m:t>
                        </m:r>
                      </m:sub>
                      <m:sup>
                        <m:r>
                          <a:rPr lang="fr-FR" sz="3600" b="0" i="1" smtClean="0">
                            <a:latin typeface="Cambria Math" panose="02040503050406030204" pitchFamily="18" charset="0"/>
                          </a:rPr>
                          <m:t>3</m:t>
                        </m:r>
                      </m:sup>
                    </m:sSubSup>
                  </m:oMath>
                </a14:m>
                <a:endParaRPr lang="en-US" sz="3600" dirty="0"/>
              </a:p>
              <a:p>
                <a:pPr marL="0" indent="0">
                  <a:buFont typeface="Wingdings 2"/>
                  <a:buNone/>
                </a:pPr>
                <a:endParaRPr lang="en-US" dirty="0"/>
              </a:p>
            </p:txBody>
          </p:sp>
        </mc:Choice>
        <mc:Fallback xmlns="">
          <p:sp>
            <p:nvSpPr>
              <p:cNvPr id="6" name="Espace réservé du contenu 2"/>
              <p:cNvSpPr txBox="1">
                <a:spLocks noRot="1" noChangeAspect="1" noMove="1" noResize="1" noEditPoints="1" noAdjustHandles="1" noChangeArrowheads="1" noChangeShapeType="1" noTextEdit="1"/>
              </p:cNvSpPr>
              <p:nvPr/>
            </p:nvSpPr>
            <p:spPr>
              <a:xfrm>
                <a:off x="804841" y="4725144"/>
                <a:ext cx="2554855" cy="86564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space réservé du contenu 2"/>
              <p:cNvSpPr txBox="1">
                <a:spLocks/>
              </p:cNvSpPr>
              <p:nvPr/>
            </p:nvSpPr>
            <p:spPr>
              <a:xfrm>
                <a:off x="4864835" y="4725144"/>
                <a:ext cx="2554855" cy="865645"/>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fr-FR" sz="3600" dirty="0" smtClean="0"/>
                  <a:t> </a:t>
                </a:r>
                <a14:m>
                  <m:oMath xmlns:m="http://schemas.openxmlformats.org/officeDocument/2006/math">
                    <m:sSubSup>
                      <m:sSubSupPr>
                        <m:ctrlPr>
                          <a:rPr lang="fr-FR" sz="3600" b="0" i="1" smtClean="0">
                            <a:latin typeface="Cambria Math" panose="02040503050406030204" pitchFamily="18" charset="0"/>
                          </a:rPr>
                        </m:ctrlPr>
                      </m:sSubSupPr>
                      <m:e>
                        <m:r>
                          <a:rPr lang="fr-FR" sz="3600" b="0" i="1" smtClean="0">
                            <a:latin typeface="Cambria Math" panose="02040503050406030204" pitchFamily="18" charset="0"/>
                          </a:rPr>
                          <m:t>𝐶</m:t>
                        </m:r>
                      </m:e>
                      <m:sub>
                        <m:r>
                          <a:rPr lang="fr-FR" sz="3600" b="0" i="1" smtClean="0">
                            <a:latin typeface="Cambria Math" panose="02040503050406030204" pitchFamily="18" charset="0"/>
                          </a:rPr>
                          <m:t>2</m:t>
                        </m:r>
                      </m:sub>
                      <m:sup>
                        <m:r>
                          <a:rPr lang="fr-FR" sz="3600" b="0" i="1" smtClean="0">
                            <a:latin typeface="Cambria Math" panose="02040503050406030204" pitchFamily="18" charset="0"/>
                          </a:rPr>
                          <m:t>1</m:t>
                        </m:r>
                      </m:sup>
                    </m:sSubSup>
                    <m:r>
                      <a:rPr lang="fr-FR" sz="3600" b="0" i="1" smtClean="0">
                        <a:latin typeface="Cambria Math" panose="02040503050406030204" pitchFamily="18" charset="0"/>
                      </a:rPr>
                      <m:t>  </m:t>
                    </m:r>
                    <m:sSubSup>
                      <m:sSubSupPr>
                        <m:ctrlPr>
                          <a:rPr lang="fr-FR" sz="3600" b="0" i="1" smtClean="0">
                            <a:latin typeface="Cambria Math" panose="02040503050406030204" pitchFamily="18" charset="0"/>
                          </a:rPr>
                        </m:ctrlPr>
                      </m:sSubSupPr>
                      <m:e>
                        <m:r>
                          <a:rPr lang="fr-FR" sz="3600" b="0" i="1" smtClean="0">
                            <a:latin typeface="Cambria Math" panose="02040503050406030204" pitchFamily="18" charset="0"/>
                          </a:rPr>
                          <m:t>𝐶</m:t>
                        </m:r>
                      </m:e>
                      <m:sub>
                        <m:r>
                          <a:rPr lang="fr-FR" sz="3600" b="0" i="1" smtClean="0">
                            <a:latin typeface="Cambria Math" panose="02040503050406030204" pitchFamily="18" charset="0"/>
                          </a:rPr>
                          <m:t>2</m:t>
                        </m:r>
                      </m:sub>
                      <m:sup>
                        <m:r>
                          <a:rPr lang="fr-FR" sz="3600" b="0" i="1" smtClean="0">
                            <a:latin typeface="Cambria Math" panose="02040503050406030204" pitchFamily="18" charset="0"/>
                          </a:rPr>
                          <m:t>2</m:t>
                        </m:r>
                      </m:sup>
                    </m:sSubSup>
                  </m:oMath>
                </a14:m>
                <a:endParaRPr lang="en-US" dirty="0"/>
              </a:p>
            </p:txBody>
          </p:sp>
        </mc:Choice>
        <mc:Fallback xmlns="">
          <p:sp>
            <p:nvSpPr>
              <p:cNvPr id="7" name="Espace réservé du contenu 2"/>
              <p:cNvSpPr txBox="1">
                <a:spLocks noRot="1" noChangeAspect="1" noMove="1" noResize="1" noEditPoints="1" noAdjustHandles="1" noChangeArrowheads="1" noChangeShapeType="1" noTextEdit="1"/>
              </p:cNvSpPr>
              <p:nvPr/>
            </p:nvSpPr>
            <p:spPr>
              <a:xfrm>
                <a:off x="4864835" y="4725144"/>
                <a:ext cx="2554855" cy="86564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Espace réservé du contenu 2"/>
              <p:cNvSpPr txBox="1">
                <a:spLocks/>
              </p:cNvSpPr>
              <p:nvPr/>
            </p:nvSpPr>
            <p:spPr>
              <a:xfrm>
                <a:off x="8924829" y="4725144"/>
                <a:ext cx="2554855" cy="865645"/>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fr-FR" sz="3600" dirty="0" smtClean="0"/>
                  <a:t> </a:t>
                </a:r>
                <a14:m>
                  <m:oMath xmlns:m="http://schemas.openxmlformats.org/officeDocument/2006/math">
                    <m:sSubSup>
                      <m:sSubSupPr>
                        <m:ctrlPr>
                          <a:rPr lang="fr-FR" sz="3600" b="0" i="1" smtClean="0">
                            <a:latin typeface="Cambria Math" panose="02040503050406030204" pitchFamily="18" charset="0"/>
                          </a:rPr>
                        </m:ctrlPr>
                      </m:sSubSupPr>
                      <m:e>
                        <m:r>
                          <a:rPr lang="fr-FR" sz="3600" b="0" i="1" smtClean="0">
                            <a:latin typeface="Cambria Math" panose="02040503050406030204" pitchFamily="18" charset="0"/>
                          </a:rPr>
                          <m:t>𝐶</m:t>
                        </m:r>
                      </m:e>
                      <m:sub>
                        <m:r>
                          <a:rPr lang="fr-FR" sz="3600" b="0" i="1" smtClean="0">
                            <a:latin typeface="Cambria Math" panose="02040503050406030204" pitchFamily="18" charset="0"/>
                          </a:rPr>
                          <m:t>3</m:t>
                        </m:r>
                      </m:sub>
                      <m:sup>
                        <m:r>
                          <a:rPr lang="fr-FR" sz="3600" b="0" i="1" smtClean="0">
                            <a:latin typeface="Cambria Math" panose="02040503050406030204" pitchFamily="18" charset="0"/>
                          </a:rPr>
                          <m:t>1</m:t>
                        </m:r>
                      </m:sup>
                    </m:sSubSup>
                    <m:r>
                      <a:rPr lang="fr-FR" sz="3600" b="0" i="1" smtClean="0">
                        <a:latin typeface="Cambria Math" panose="02040503050406030204" pitchFamily="18" charset="0"/>
                      </a:rPr>
                      <m:t>  </m:t>
                    </m:r>
                    <m:sSubSup>
                      <m:sSubSupPr>
                        <m:ctrlPr>
                          <a:rPr lang="fr-FR" sz="3600" b="0" i="1" smtClean="0">
                            <a:latin typeface="Cambria Math" panose="02040503050406030204" pitchFamily="18" charset="0"/>
                          </a:rPr>
                        </m:ctrlPr>
                      </m:sSubSupPr>
                      <m:e>
                        <m:r>
                          <a:rPr lang="fr-FR" sz="3600" b="0" i="1" smtClean="0">
                            <a:latin typeface="Cambria Math" panose="02040503050406030204" pitchFamily="18" charset="0"/>
                          </a:rPr>
                          <m:t>𝐶</m:t>
                        </m:r>
                      </m:e>
                      <m:sub>
                        <m:r>
                          <a:rPr lang="fr-FR" sz="3600" b="0" i="1" smtClean="0">
                            <a:latin typeface="Cambria Math" panose="02040503050406030204" pitchFamily="18" charset="0"/>
                          </a:rPr>
                          <m:t>3</m:t>
                        </m:r>
                      </m:sub>
                      <m:sup>
                        <m:r>
                          <a:rPr lang="fr-FR" sz="3600" b="0" i="1" smtClean="0">
                            <a:latin typeface="Cambria Math" panose="02040503050406030204" pitchFamily="18" charset="0"/>
                          </a:rPr>
                          <m:t>2</m:t>
                        </m:r>
                      </m:sup>
                    </m:sSubSup>
                    <m:r>
                      <a:rPr lang="fr-FR" sz="3600" b="0" i="1" smtClean="0">
                        <a:latin typeface="Cambria Math" panose="02040503050406030204" pitchFamily="18" charset="0"/>
                      </a:rPr>
                      <m:t>  </m:t>
                    </m:r>
                    <m:sSubSup>
                      <m:sSubSupPr>
                        <m:ctrlPr>
                          <a:rPr lang="fr-FR" sz="3600" b="0" i="1" smtClean="0">
                            <a:latin typeface="Cambria Math" panose="02040503050406030204" pitchFamily="18" charset="0"/>
                          </a:rPr>
                        </m:ctrlPr>
                      </m:sSubSupPr>
                      <m:e>
                        <m:r>
                          <a:rPr lang="fr-FR" sz="3600" b="0" i="1" smtClean="0">
                            <a:latin typeface="Cambria Math" panose="02040503050406030204" pitchFamily="18" charset="0"/>
                          </a:rPr>
                          <m:t>𝐶</m:t>
                        </m:r>
                      </m:e>
                      <m:sub>
                        <m:r>
                          <a:rPr lang="fr-FR" sz="3600" b="0" i="1" smtClean="0">
                            <a:latin typeface="Cambria Math" panose="02040503050406030204" pitchFamily="18" charset="0"/>
                          </a:rPr>
                          <m:t>3</m:t>
                        </m:r>
                      </m:sub>
                      <m:sup>
                        <m:r>
                          <a:rPr lang="fr-FR" sz="3600" b="0" i="1" smtClean="0">
                            <a:latin typeface="Cambria Math" panose="02040503050406030204" pitchFamily="18" charset="0"/>
                          </a:rPr>
                          <m:t>3</m:t>
                        </m:r>
                      </m:sup>
                    </m:sSubSup>
                  </m:oMath>
                </a14:m>
                <a:endParaRPr lang="en-US" sz="3600" dirty="0"/>
              </a:p>
              <a:p>
                <a:pPr marL="0" indent="0">
                  <a:buFont typeface="Wingdings 2"/>
                  <a:buNone/>
                </a:pPr>
                <a:endParaRPr lang="en-US" dirty="0"/>
              </a:p>
            </p:txBody>
          </p:sp>
        </mc:Choice>
        <mc:Fallback xmlns="">
          <p:sp>
            <p:nvSpPr>
              <p:cNvPr id="8" name="Espace réservé du contenu 2"/>
              <p:cNvSpPr txBox="1">
                <a:spLocks noRot="1" noChangeAspect="1" noMove="1" noResize="1" noEditPoints="1" noAdjustHandles="1" noChangeArrowheads="1" noChangeShapeType="1" noTextEdit="1"/>
              </p:cNvSpPr>
              <p:nvPr/>
            </p:nvSpPr>
            <p:spPr>
              <a:xfrm>
                <a:off x="8924829" y="4725144"/>
                <a:ext cx="2554855" cy="86564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2419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 colonies</a:t>
            </a:r>
            <a:endParaRPr lang="fr-FR" dirty="0"/>
          </a:p>
        </p:txBody>
      </p:sp>
      <p:sp>
        <p:nvSpPr>
          <p:cNvPr id="4" name="Rectangle à coins arrondis 3"/>
          <p:cNvSpPr/>
          <p:nvPr/>
        </p:nvSpPr>
        <p:spPr>
          <a:xfrm>
            <a:off x="983432" y="2060848"/>
            <a:ext cx="1368152" cy="1044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a:t>
            </a:r>
            <a:r>
              <a:rPr lang="en-US" dirty="0" err="1">
                <a:sym typeface="Wingdings" pitchFamily="2" charset="2"/>
              </a:rPr>
              <a:t></a:t>
            </a:r>
            <a:r>
              <a:rPr lang="en-US" dirty="0" err="1"/>
              <a:t>b</a:t>
            </a:r>
            <a:r>
              <a:rPr lang="en-US" dirty="0"/>
              <a:t/>
            </a:r>
            <a:br>
              <a:rPr lang="en-US" dirty="0"/>
            </a:br>
            <a:r>
              <a:rPr lang="en-US" dirty="0" err="1"/>
              <a:t>a</a:t>
            </a:r>
            <a:r>
              <a:rPr lang="en-US" dirty="0" err="1">
                <a:sym typeface="Wingdings" pitchFamily="2" charset="2"/>
              </a:rPr>
              <a:t></a:t>
            </a:r>
            <a:r>
              <a:rPr lang="en-US" dirty="0" err="1" smtClean="0">
                <a:sym typeface="Wingdings" pitchFamily="2" charset="2"/>
              </a:rPr>
              <a:t>b</a:t>
            </a:r>
            <a:endParaRPr lang="en-US" dirty="0" smtClean="0">
              <a:sym typeface="Wingdings" pitchFamily="2" charset="2"/>
            </a:endParaRPr>
          </a:p>
          <a:p>
            <a:pPr algn="ctr"/>
            <a:r>
              <a:rPr lang="fr-FR" dirty="0">
                <a:sym typeface="Wingdings" pitchFamily="2" charset="2"/>
              </a:rPr>
              <a:t>r</a:t>
            </a:r>
            <a:r>
              <a:rPr lang="fr-FR" baseline="-25000" dirty="0" smtClean="0">
                <a:sym typeface="Wingdings" pitchFamily="2" charset="2"/>
              </a:rPr>
              <a:t>1</a:t>
            </a:r>
            <a:r>
              <a:rPr lang="fr-FR" dirty="0" smtClean="0">
                <a:sym typeface="Wingdings" pitchFamily="2" charset="2"/>
              </a:rPr>
              <a:t>/r</a:t>
            </a:r>
            <a:r>
              <a:rPr lang="fr-FR" baseline="-25000" dirty="0" smtClean="0">
                <a:sym typeface="Wingdings" pitchFamily="2" charset="2"/>
              </a:rPr>
              <a:t>2</a:t>
            </a:r>
            <a:endParaRPr lang="en-US" baseline="-25000" dirty="0">
              <a:sym typeface="Wingdings" pitchFamily="2" charset="2"/>
            </a:endParaRPr>
          </a:p>
        </p:txBody>
      </p:sp>
      <p:sp>
        <p:nvSpPr>
          <p:cNvPr id="5" name="Rectangle à coins arrondis 4"/>
          <p:cNvSpPr/>
          <p:nvPr/>
        </p:nvSpPr>
        <p:spPr>
          <a:xfrm>
            <a:off x="983432" y="3897052"/>
            <a:ext cx="136815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3143672" y="3104964"/>
            <a:ext cx="1517625" cy="890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en-US" baseline="-25000" dirty="0"/>
              <a:t>1</a:t>
            </a:r>
            <a:r>
              <a:rPr lang="en-US" dirty="0"/>
              <a:t>…</a:t>
            </a:r>
            <a:r>
              <a:rPr lang="en-US" dirty="0" err="1"/>
              <a:t>a</a:t>
            </a:r>
            <a:r>
              <a:rPr lang="en-US" baseline="-25000" dirty="0" err="1"/>
              <a:t>k</a:t>
            </a:r>
            <a:endParaRPr lang="fr-FR" baseline="-25000" dirty="0"/>
          </a:p>
        </p:txBody>
      </p:sp>
      <p:sp>
        <p:nvSpPr>
          <p:cNvPr id="8" name="Rectangle à coins arrondis 7"/>
          <p:cNvSpPr/>
          <p:nvPr/>
        </p:nvSpPr>
        <p:spPr>
          <a:xfrm>
            <a:off x="767408" y="1916832"/>
            <a:ext cx="3960440" cy="3168352"/>
          </a:xfrm>
          <a:prstGeom prst="round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2730605" y="2226060"/>
            <a:ext cx="479618" cy="461665"/>
          </a:xfrm>
          <a:prstGeom prst="rect">
            <a:avLst/>
          </a:prstGeom>
          <a:noFill/>
        </p:spPr>
        <p:txBody>
          <a:bodyPr wrap="none" rtlCol="0">
            <a:spAutoFit/>
          </a:bodyPr>
          <a:lstStyle/>
          <a:p>
            <a:r>
              <a:rPr lang="en-US" sz="2400" dirty="0"/>
              <a:t>e</a:t>
            </a:r>
            <a:r>
              <a:rPr lang="en-US" sz="2400" baseline="30000" dirty="0">
                <a:sym typeface="Symbol"/>
              </a:rPr>
              <a:t></a:t>
            </a:r>
            <a:endParaRPr lang="fr-FR" sz="2400" baseline="30000" dirty="0"/>
          </a:p>
        </p:txBody>
      </p:sp>
      <p:sp>
        <p:nvSpPr>
          <p:cNvPr id="10" name="ZoneTexte 9"/>
          <p:cNvSpPr txBox="1"/>
          <p:nvPr/>
        </p:nvSpPr>
        <p:spPr>
          <a:xfrm>
            <a:off x="1255746" y="3501008"/>
            <a:ext cx="880369" cy="369332"/>
          </a:xfrm>
          <a:prstGeom prst="rect">
            <a:avLst/>
          </a:prstGeom>
          <a:noFill/>
        </p:spPr>
        <p:txBody>
          <a:bodyPr wrap="none" rtlCol="0">
            <a:spAutoFit/>
          </a:bodyPr>
          <a:lstStyle/>
          <a:p>
            <a:r>
              <a:rPr lang="en-US" dirty="0"/>
              <a:t>p</a:t>
            </a:r>
            <a:r>
              <a:rPr lang="en-US" baseline="-25000" dirty="0"/>
              <a:t>1</a:t>
            </a:r>
            <a:r>
              <a:rPr lang="en-US" dirty="0"/>
              <a:t>…</a:t>
            </a:r>
            <a:r>
              <a:rPr lang="en-US" dirty="0" err="1"/>
              <a:t>p</a:t>
            </a:r>
            <a:r>
              <a:rPr lang="en-US" baseline="-25000" dirty="0" err="1"/>
              <a:t>mi</a:t>
            </a:r>
            <a:endParaRPr lang="fr-FR" baseline="-25000" dirty="0"/>
          </a:p>
        </p:txBody>
      </p:sp>
      <p:sp>
        <p:nvSpPr>
          <p:cNvPr id="11" name="ZoneTexte 10"/>
          <p:cNvSpPr txBox="1"/>
          <p:nvPr/>
        </p:nvSpPr>
        <p:spPr>
          <a:xfrm>
            <a:off x="5628525" y="1682219"/>
            <a:ext cx="6300123" cy="4555093"/>
          </a:xfrm>
          <a:prstGeom prst="rect">
            <a:avLst/>
          </a:prstGeom>
          <a:noFill/>
        </p:spPr>
        <p:txBody>
          <a:bodyPr wrap="none" rtlCol="0">
            <a:spAutoFit/>
          </a:bodyPr>
          <a:lstStyle/>
          <a:p>
            <a:pPr marL="285750" indent="-285750">
              <a:spcBef>
                <a:spcPts val="600"/>
              </a:spcBef>
              <a:buFont typeface="Arial" pitchFamily="34" charset="0"/>
              <a:buChar char="•"/>
            </a:pPr>
            <a:r>
              <a:rPr lang="en-US" sz="2000" dirty="0"/>
              <a:t>n agents (cells).</a:t>
            </a:r>
          </a:p>
          <a:p>
            <a:pPr marL="285750" indent="-285750">
              <a:spcBef>
                <a:spcPts val="600"/>
              </a:spcBef>
              <a:buFont typeface="Arial" pitchFamily="34" charset="0"/>
              <a:buChar char="•"/>
            </a:pPr>
            <a:r>
              <a:rPr lang="en-US" sz="2000" dirty="0"/>
              <a:t>Each agent contains k symbols.</a:t>
            </a:r>
          </a:p>
          <a:p>
            <a:pPr marL="285750" indent="-285750">
              <a:spcBef>
                <a:spcPts val="600"/>
              </a:spcBef>
              <a:buFont typeface="Arial" pitchFamily="34" charset="0"/>
              <a:buChar char="•"/>
            </a:pPr>
            <a:r>
              <a:rPr lang="en-US" sz="2000" dirty="0"/>
              <a:t>The environment contains e</a:t>
            </a:r>
            <a:r>
              <a:rPr lang="en-US" sz="2000" baseline="30000" dirty="0">
                <a:sym typeface="Symbol"/>
              </a:rPr>
              <a:t></a:t>
            </a:r>
            <a:r>
              <a:rPr lang="en-US" sz="2000" dirty="0">
                <a:sym typeface="Symbol"/>
              </a:rPr>
              <a:t>.</a:t>
            </a:r>
          </a:p>
          <a:p>
            <a:pPr marL="285750" indent="-285750">
              <a:spcBef>
                <a:spcPts val="600"/>
              </a:spcBef>
              <a:buFont typeface="Arial" pitchFamily="34" charset="0"/>
              <a:buChar char="•"/>
            </a:pPr>
            <a:r>
              <a:rPr lang="en-US" sz="2000" dirty="0">
                <a:sym typeface="Symbol"/>
              </a:rPr>
              <a:t>Rules are either point </a:t>
            </a:r>
            <a:r>
              <a:rPr lang="en-US" sz="2000" dirty="0" smtClean="0">
                <a:sym typeface="Symbol"/>
              </a:rPr>
              <a:t>mutations, or </a:t>
            </a:r>
            <a:r>
              <a:rPr lang="en-US" sz="2000" dirty="0">
                <a:sym typeface="Symbol"/>
              </a:rPr>
              <a:t>exchange </a:t>
            </a:r>
            <a:r>
              <a:rPr lang="en-US" sz="2000" dirty="0" smtClean="0">
                <a:sym typeface="Symbol"/>
              </a:rPr>
              <a:t/>
            </a:r>
            <a:br>
              <a:rPr lang="en-US" sz="2000" dirty="0" smtClean="0">
                <a:sym typeface="Symbol"/>
              </a:rPr>
            </a:br>
            <a:r>
              <a:rPr lang="en-US" sz="2000" dirty="0" smtClean="0">
                <a:sym typeface="Symbol"/>
              </a:rPr>
              <a:t>with environment, </a:t>
            </a:r>
            <a:r>
              <a:rPr lang="en-US" sz="2000" dirty="0">
                <a:sym typeface="Symbol"/>
              </a:rPr>
              <a:t>or a </a:t>
            </a:r>
            <a:r>
              <a:rPr lang="en-US" sz="2000" dirty="0" smtClean="0">
                <a:sym typeface="Symbol"/>
              </a:rPr>
              <a:t>priority between 2 rules.</a:t>
            </a:r>
            <a:endParaRPr lang="en-US" sz="2000" dirty="0">
              <a:sym typeface="Symbol"/>
            </a:endParaRPr>
          </a:p>
          <a:p>
            <a:pPr marL="285750" indent="-285750">
              <a:spcBef>
                <a:spcPts val="600"/>
              </a:spcBef>
              <a:buFont typeface="Arial" pitchFamily="34" charset="0"/>
              <a:buChar char="•"/>
            </a:pPr>
            <a:r>
              <a:rPr lang="en-US" sz="2000" dirty="0"/>
              <a:t>A program is a group of k rules.</a:t>
            </a:r>
          </a:p>
          <a:p>
            <a:pPr marL="285750" indent="-285750">
              <a:spcBef>
                <a:spcPts val="600"/>
              </a:spcBef>
              <a:buFont typeface="Arial" pitchFamily="34" charset="0"/>
              <a:buChar char="•"/>
            </a:pPr>
            <a:r>
              <a:rPr lang="en-US" sz="2000" dirty="0"/>
              <a:t>When a program is applied, </a:t>
            </a:r>
            <a:r>
              <a:rPr lang="en-US" sz="2000" dirty="0" smtClean="0"/>
              <a:t>all its </a:t>
            </a:r>
            <a:r>
              <a:rPr lang="en-US" sz="2000" dirty="0"/>
              <a:t>rules are applied.</a:t>
            </a:r>
          </a:p>
          <a:p>
            <a:pPr marL="285750" indent="-285750">
              <a:spcBef>
                <a:spcPts val="600"/>
              </a:spcBef>
              <a:buFont typeface="Arial" pitchFamily="34" charset="0"/>
              <a:buChar char="•"/>
            </a:pPr>
            <a:r>
              <a:rPr lang="en-US" sz="2000" dirty="0"/>
              <a:t>Each agent </a:t>
            </a:r>
            <a:r>
              <a:rPr lang="en-US" sz="2000" dirty="0" err="1"/>
              <a:t>i</a:t>
            </a:r>
            <a:r>
              <a:rPr lang="en-US" sz="2000" dirty="0"/>
              <a:t> has m</a:t>
            </a:r>
            <a:r>
              <a:rPr lang="en-US" sz="2000" baseline="-25000" dirty="0"/>
              <a:t>i </a:t>
            </a:r>
            <a:r>
              <a:rPr lang="en-US" sz="2000" dirty="0"/>
              <a:t>programs.</a:t>
            </a:r>
          </a:p>
          <a:p>
            <a:pPr marL="285750" indent="-285750">
              <a:spcBef>
                <a:spcPts val="600"/>
              </a:spcBef>
              <a:buFont typeface="Arial" pitchFamily="34" charset="0"/>
              <a:buChar char="•"/>
            </a:pPr>
            <a:r>
              <a:rPr lang="en-US" sz="2000" dirty="0"/>
              <a:t>Mode (at the level of cells): </a:t>
            </a:r>
          </a:p>
          <a:p>
            <a:pPr marL="742950" lvl="1" indent="-285750">
              <a:spcBef>
                <a:spcPts val="600"/>
              </a:spcBef>
              <a:buFont typeface="Arial" pitchFamily="34" charset="0"/>
              <a:buChar char="•"/>
            </a:pPr>
            <a:r>
              <a:rPr lang="en-US" sz="2000" dirty="0"/>
              <a:t>Maximal parallelism</a:t>
            </a:r>
          </a:p>
          <a:p>
            <a:pPr marL="742950" lvl="1" indent="-285750">
              <a:spcBef>
                <a:spcPts val="600"/>
              </a:spcBef>
              <a:buFont typeface="Arial" pitchFamily="34" charset="0"/>
              <a:buChar char="•"/>
            </a:pPr>
            <a:r>
              <a:rPr lang="en-US" sz="2000" dirty="0"/>
              <a:t>Sequential</a:t>
            </a:r>
          </a:p>
          <a:p>
            <a:pPr marL="285750" indent="-285750">
              <a:spcBef>
                <a:spcPts val="600"/>
              </a:spcBef>
              <a:buFont typeface="Arial" pitchFamily="34" charset="0"/>
              <a:buChar char="•"/>
            </a:pPr>
            <a:r>
              <a:rPr lang="en-US" sz="2000" dirty="0"/>
              <a:t>Result: number of symbols f in </a:t>
            </a:r>
            <a:r>
              <a:rPr lang="en-US" sz="2000" dirty="0" smtClean="0"/>
              <a:t>the environment</a:t>
            </a:r>
            <a:r>
              <a:rPr lang="en-US" sz="2000" dirty="0"/>
              <a:t>.</a:t>
            </a:r>
            <a:endParaRPr lang="fr-FR" sz="2000" dirty="0"/>
          </a:p>
        </p:txBody>
      </p:sp>
      <p:grpSp>
        <p:nvGrpSpPr>
          <p:cNvPr id="3" name="Groupe 2"/>
          <p:cNvGrpSpPr/>
          <p:nvPr/>
        </p:nvGrpSpPr>
        <p:grpSpPr>
          <a:xfrm>
            <a:off x="767408" y="1916832"/>
            <a:ext cx="3960440" cy="3168352"/>
            <a:chOff x="323528" y="1988840"/>
            <a:chExt cx="3960440" cy="3168352"/>
          </a:xfrm>
        </p:grpSpPr>
        <p:sp>
          <p:nvSpPr>
            <p:cNvPr id="12" name="Rectangle à coins arrondis 11"/>
            <p:cNvSpPr/>
            <p:nvPr/>
          </p:nvSpPr>
          <p:spPr>
            <a:xfrm>
              <a:off x="539552" y="2132856"/>
              <a:ext cx="1368152" cy="1044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sym typeface="Wingdings" pitchFamily="2" charset="2"/>
              </a:endParaRPr>
            </a:p>
          </p:txBody>
        </p:sp>
        <p:sp>
          <p:nvSpPr>
            <p:cNvPr id="13" name="Rectangle à coins arrondis 12"/>
            <p:cNvSpPr/>
            <p:nvPr/>
          </p:nvSpPr>
          <p:spPr>
            <a:xfrm>
              <a:off x="539552" y="3969060"/>
              <a:ext cx="136815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r>
                <a:rPr lang="en-US" sz="1400" baseline="-25000" dirty="0"/>
                <a:t>21</a:t>
              </a:r>
              <a:r>
                <a:rPr lang="en-US" sz="1400" dirty="0"/>
                <a:t>:b</a:t>
              </a:r>
              <a:r>
                <a:rPr lang="en-US" sz="1400" dirty="0">
                  <a:sym typeface="Wingdings" pitchFamily="2" charset="2"/>
                </a:rPr>
                <a:t>e, </a:t>
              </a:r>
              <a:r>
                <a:rPr lang="en-US" sz="1400" dirty="0" err="1">
                  <a:sym typeface="Wingdings" pitchFamily="2" charset="2"/>
                </a:rPr>
                <a:t>eb</a:t>
              </a:r>
              <a:endParaRPr lang="en-US" sz="1400" dirty="0"/>
            </a:p>
            <a:p>
              <a:pPr algn="ctr"/>
              <a:r>
                <a:rPr lang="en-US" sz="1400" dirty="0"/>
                <a:t>be</a:t>
              </a:r>
              <a:endParaRPr lang="fr-FR" sz="1400" dirty="0"/>
            </a:p>
          </p:txBody>
        </p:sp>
        <p:sp>
          <p:nvSpPr>
            <p:cNvPr id="14" name="Rectangle à coins arrondis 13"/>
            <p:cNvSpPr/>
            <p:nvPr/>
          </p:nvSpPr>
          <p:spPr>
            <a:xfrm>
              <a:off x="2699792" y="3176972"/>
              <a:ext cx="1517625" cy="890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r>
                <a:rPr lang="en-US" sz="1400" baseline="-25000" dirty="0"/>
                <a:t>31</a:t>
              </a:r>
              <a:r>
                <a:rPr lang="en-US" sz="1400" dirty="0"/>
                <a:t>:e</a:t>
              </a:r>
              <a:r>
                <a:rPr lang="en-US" sz="1400" dirty="0">
                  <a:sym typeface="Wingdings" pitchFamily="2" charset="2"/>
                </a:rPr>
                <a:t>a, </a:t>
              </a:r>
              <a:r>
                <a:rPr lang="en-US" sz="1400" dirty="0" err="1">
                  <a:sym typeface="Wingdings" pitchFamily="2" charset="2"/>
                </a:rPr>
                <a:t>eb</a:t>
              </a:r>
              <a:endParaRPr lang="en-US" sz="1400" dirty="0">
                <a:sym typeface="Wingdings" pitchFamily="2" charset="2"/>
              </a:endParaRPr>
            </a:p>
            <a:p>
              <a:pPr algn="ctr"/>
              <a:r>
                <a:rPr lang="en-US" sz="1400" dirty="0"/>
                <a:t>p</a:t>
              </a:r>
              <a:r>
                <a:rPr lang="en-US" sz="1400" baseline="-25000" dirty="0"/>
                <a:t>32</a:t>
              </a:r>
              <a:r>
                <a:rPr lang="en-US" sz="1400" dirty="0"/>
                <a:t>:b</a:t>
              </a:r>
              <a:r>
                <a:rPr lang="en-US" sz="1400" dirty="0">
                  <a:sym typeface="Wingdings" pitchFamily="2" charset="2"/>
                </a:rPr>
                <a:t>f, </a:t>
              </a:r>
              <a:r>
                <a:rPr lang="en-US" sz="1400" dirty="0" err="1">
                  <a:sym typeface="Wingdings" pitchFamily="2" charset="2"/>
                </a:rPr>
                <a:t>ab</a:t>
              </a:r>
              <a:endParaRPr lang="en-US" sz="1400" dirty="0">
                <a:sym typeface="Wingdings" pitchFamily="2" charset="2"/>
              </a:endParaRPr>
            </a:p>
            <a:p>
              <a:pPr algn="ctr"/>
              <a:r>
                <a:rPr lang="en-US" sz="1400" dirty="0"/>
                <a:t>p</a:t>
              </a:r>
              <a:r>
                <a:rPr lang="en-US" sz="1400" baseline="-25000" dirty="0"/>
                <a:t>33</a:t>
              </a:r>
              <a:r>
                <a:rPr lang="en-US" sz="1400" dirty="0"/>
                <a:t>:f</a:t>
              </a:r>
              <a:r>
                <a:rPr lang="en-US" sz="1400" dirty="0">
                  <a:sym typeface="Wingdings" pitchFamily="2" charset="2"/>
                </a:rPr>
                <a:t>a, </a:t>
              </a:r>
              <a:r>
                <a:rPr lang="en-US" sz="1400" dirty="0" err="1">
                  <a:sym typeface="Wingdings" pitchFamily="2" charset="2"/>
                </a:rPr>
                <a:t>bb</a:t>
              </a:r>
              <a:r>
                <a:rPr lang="en-US" sz="1400" dirty="0"/>
                <a:t/>
              </a:r>
              <a:br>
                <a:rPr lang="en-US" sz="1400" dirty="0"/>
              </a:br>
              <a:r>
                <a:rPr lang="en-US" sz="1400" dirty="0" err="1"/>
                <a:t>ee</a:t>
              </a:r>
              <a:endParaRPr lang="fr-FR" sz="1400" baseline="-25000" dirty="0"/>
            </a:p>
          </p:txBody>
        </p:sp>
        <p:sp>
          <p:nvSpPr>
            <p:cNvPr id="15" name="Rectangle à coins arrondis 14"/>
            <p:cNvSpPr/>
            <p:nvPr/>
          </p:nvSpPr>
          <p:spPr>
            <a:xfrm>
              <a:off x="323528" y="1988840"/>
              <a:ext cx="3960440" cy="3168352"/>
            </a:xfrm>
            <a:prstGeom prst="round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2286724" y="2298067"/>
              <a:ext cx="605819" cy="461665"/>
            </a:xfrm>
            <a:prstGeom prst="rect">
              <a:avLst/>
            </a:prstGeom>
            <a:noFill/>
          </p:spPr>
          <p:txBody>
            <a:bodyPr wrap="square" rtlCol="0">
              <a:spAutoFit/>
            </a:bodyPr>
            <a:lstStyle/>
            <a:p>
              <a:r>
                <a:rPr lang="en-US" sz="2400" dirty="0"/>
                <a:t>e</a:t>
              </a:r>
              <a:r>
                <a:rPr lang="en-US" sz="2400" baseline="30000" dirty="0" smtClean="0">
                  <a:sym typeface="Symbol"/>
                </a:rPr>
                <a:t></a:t>
              </a:r>
              <a:endParaRPr lang="fr-FR" sz="2400" baseline="30000" dirty="0"/>
            </a:p>
          </p:txBody>
        </p:sp>
        <p:sp>
          <p:nvSpPr>
            <p:cNvPr id="17" name="ZoneTexte 16"/>
            <p:cNvSpPr txBox="1"/>
            <p:nvPr/>
          </p:nvSpPr>
          <p:spPr>
            <a:xfrm>
              <a:off x="610554" y="2114272"/>
              <a:ext cx="1314784" cy="738664"/>
            </a:xfrm>
            <a:prstGeom prst="rect">
              <a:avLst/>
            </a:prstGeom>
            <a:noFill/>
          </p:spPr>
          <p:txBody>
            <a:bodyPr wrap="none" rtlCol="0">
              <a:spAutoFit/>
            </a:bodyPr>
            <a:lstStyle/>
            <a:p>
              <a:r>
                <a:rPr lang="en-US" sz="1400" dirty="0">
                  <a:solidFill>
                    <a:schemeClr val="bg1"/>
                  </a:solidFill>
                </a:rPr>
                <a:t>p</a:t>
              </a:r>
              <a:r>
                <a:rPr lang="en-US" sz="1400" baseline="-25000" dirty="0">
                  <a:solidFill>
                    <a:schemeClr val="bg1"/>
                  </a:solidFill>
                </a:rPr>
                <a:t>11</a:t>
              </a:r>
              <a:r>
                <a:rPr lang="en-US" sz="1400" dirty="0">
                  <a:solidFill>
                    <a:schemeClr val="bg1"/>
                  </a:solidFill>
                </a:rPr>
                <a:t>: </a:t>
              </a:r>
              <a:r>
                <a:rPr lang="en-US" sz="1400" dirty="0" err="1">
                  <a:solidFill>
                    <a:schemeClr val="bg1"/>
                  </a:solidFill>
                </a:rPr>
                <a:t>a</a:t>
              </a:r>
              <a:r>
                <a:rPr lang="en-US" sz="1400" dirty="0" err="1">
                  <a:solidFill>
                    <a:schemeClr val="bg1"/>
                  </a:solidFill>
                  <a:sym typeface="Wingdings" pitchFamily="2" charset="2"/>
                </a:rPr>
                <a:t>b</a:t>
              </a:r>
              <a:r>
                <a:rPr lang="en-US" sz="1400" dirty="0">
                  <a:solidFill>
                    <a:schemeClr val="bg1"/>
                  </a:solidFill>
                  <a:sym typeface="Wingdings" pitchFamily="2" charset="2"/>
                </a:rPr>
                <a:t>, </a:t>
              </a:r>
              <a:r>
                <a:rPr lang="en-US" sz="1400" dirty="0" err="1">
                  <a:solidFill>
                    <a:schemeClr val="bg1"/>
                  </a:solidFill>
                  <a:sym typeface="Wingdings" pitchFamily="2" charset="2"/>
                </a:rPr>
                <a:t>ae</a:t>
              </a:r>
              <a:endParaRPr lang="en-US" sz="1400" dirty="0">
                <a:solidFill>
                  <a:schemeClr val="bg1"/>
                </a:solidFill>
                <a:sym typeface="Wingdings" pitchFamily="2" charset="2"/>
              </a:endParaRPr>
            </a:p>
            <a:p>
              <a:r>
                <a:rPr lang="en-US" sz="1400" dirty="0">
                  <a:solidFill>
                    <a:schemeClr val="bg1"/>
                  </a:solidFill>
                  <a:sym typeface="Wingdings" pitchFamily="2" charset="2"/>
                </a:rPr>
                <a:t>p</a:t>
              </a:r>
              <a:r>
                <a:rPr lang="en-US" sz="1400" baseline="-25000" dirty="0">
                  <a:solidFill>
                    <a:schemeClr val="bg1"/>
                  </a:solidFill>
                  <a:sym typeface="Wingdings" pitchFamily="2" charset="2"/>
                </a:rPr>
                <a:t>12</a:t>
              </a:r>
              <a:r>
                <a:rPr lang="en-US" sz="1400" dirty="0">
                  <a:solidFill>
                    <a:schemeClr val="bg1"/>
                  </a:solidFill>
                  <a:sym typeface="Wingdings" pitchFamily="2" charset="2"/>
                </a:rPr>
                <a:t>: </a:t>
              </a:r>
              <a:r>
                <a:rPr lang="en-US" sz="1400" dirty="0" err="1">
                  <a:solidFill>
                    <a:schemeClr val="bg1"/>
                  </a:solidFill>
                  <a:sym typeface="Wingdings" pitchFamily="2" charset="2"/>
                </a:rPr>
                <a:t>ac</a:t>
              </a:r>
              <a:r>
                <a:rPr lang="en-US" sz="1400" dirty="0">
                  <a:solidFill>
                    <a:schemeClr val="bg1"/>
                  </a:solidFill>
                  <a:sym typeface="Wingdings" pitchFamily="2" charset="2"/>
                </a:rPr>
                <a:t>, </a:t>
              </a:r>
              <a:r>
                <a:rPr lang="en-US" sz="1400" dirty="0" err="1">
                  <a:solidFill>
                    <a:schemeClr val="bg1"/>
                  </a:solidFill>
                  <a:sym typeface="Wingdings" pitchFamily="2" charset="2"/>
                </a:rPr>
                <a:t>ae</a:t>
              </a:r>
              <a:endParaRPr lang="en-US" sz="1400" dirty="0">
                <a:solidFill>
                  <a:schemeClr val="bg1"/>
                </a:solidFill>
                <a:sym typeface="Wingdings" pitchFamily="2" charset="2"/>
              </a:endParaRPr>
            </a:p>
            <a:p>
              <a:r>
                <a:rPr lang="en-US" sz="1400" dirty="0">
                  <a:solidFill>
                    <a:schemeClr val="bg1"/>
                  </a:solidFill>
                  <a:sym typeface="Wingdings" pitchFamily="2" charset="2"/>
                </a:rPr>
                <a:t>p</a:t>
              </a:r>
              <a:r>
                <a:rPr lang="en-US" sz="1400" baseline="-25000" dirty="0">
                  <a:solidFill>
                    <a:schemeClr val="bg1"/>
                  </a:solidFill>
                  <a:sym typeface="Wingdings" pitchFamily="2" charset="2"/>
                </a:rPr>
                <a:t>13</a:t>
              </a:r>
              <a:r>
                <a:rPr lang="en-US" sz="1400" dirty="0">
                  <a:solidFill>
                    <a:schemeClr val="bg1"/>
                  </a:solidFill>
                  <a:sym typeface="Wingdings" pitchFamily="2" charset="2"/>
                </a:rPr>
                <a:t>: </a:t>
              </a:r>
              <a:r>
                <a:rPr lang="en-US" sz="1400" dirty="0" err="1">
                  <a:solidFill>
                    <a:schemeClr val="bg1"/>
                  </a:solidFill>
                  <a:sym typeface="Wingdings" pitchFamily="2" charset="2"/>
                </a:rPr>
                <a:t>ba</a:t>
              </a:r>
              <a:r>
                <a:rPr lang="en-US" sz="1400" dirty="0">
                  <a:solidFill>
                    <a:schemeClr val="bg1"/>
                  </a:solidFill>
                  <a:sym typeface="Wingdings" pitchFamily="2" charset="2"/>
                </a:rPr>
                <a:t>, </a:t>
              </a:r>
              <a:r>
                <a:rPr lang="en-US" sz="1400" dirty="0" err="1">
                  <a:solidFill>
                    <a:schemeClr val="bg1"/>
                  </a:solidFill>
                  <a:sym typeface="Wingdings" pitchFamily="2" charset="2"/>
                </a:rPr>
                <a:t>ea</a:t>
              </a:r>
              <a:endParaRPr lang="fr-FR" sz="1400" dirty="0">
                <a:solidFill>
                  <a:schemeClr val="bg1"/>
                </a:solidFill>
              </a:endParaRPr>
            </a:p>
          </p:txBody>
        </p:sp>
        <p:sp>
          <p:nvSpPr>
            <p:cNvPr id="18" name="ZoneTexte 17"/>
            <p:cNvSpPr txBox="1"/>
            <p:nvPr/>
          </p:nvSpPr>
          <p:spPr>
            <a:xfrm>
              <a:off x="1041527" y="2861422"/>
              <a:ext cx="364202" cy="307777"/>
            </a:xfrm>
            <a:prstGeom prst="rect">
              <a:avLst/>
            </a:prstGeom>
            <a:noFill/>
          </p:spPr>
          <p:txBody>
            <a:bodyPr wrap="none" rtlCol="0">
              <a:spAutoFit/>
            </a:bodyPr>
            <a:lstStyle/>
            <a:p>
              <a:r>
                <a:rPr lang="en-US" sz="1400" dirty="0" err="1">
                  <a:solidFill>
                    <a:schemeClr val="bg1"/>
                  </a:solidFill>
                </a:rPr>
                <a:t>aa</a:t>
              </a:r>
              <a:endParaRPr lang="fr-FR" sz="1400" dirty="0">
                <a:solidFill>
                  <a:schemeClr val="bg1"/>
                </a:solidFill>
              </a:endParaRPr>
            </a:p>
          </p:txBody>
        </p:sp>
        <p:sp>
          <p:nvSpPr>
            <p:cNvPr id="19" name="ZoneTexte 18"/>
            <p:cNvSpPr txBox="1"/>
            <p:nvPr/>
          </p:nvSpPr>
          <p:spPr>
            <a:xfrm>
              <a:off x="683568" y="3203684"/>
              <a:ext cx="284052" cy="369332"/>
            </a:xfrm>
            <a:prstGeom prst="rect">
              <a:avLst/>
            </a:prstGeom>
            <a:noFill/>
          </p:spPr>
          <p:txBody>
            <a:bodyPr wrap="none" rtlCol="0">
              <a:spAutoFit/>
            </a:bodyPr>
            <a:lstStyle/>
            <a:p>
              <a:r>
                <a:rPr lang="en-US" dirty="0"/>
                <a:t>1</a:t>
              </a:r>
              <a:endParaRPr lang="fr-FR" dirty="0"/>
            </a:p>
          </p:txBody>
        </p:sp>
        <p:sp>
          <p:nvSpPr>
            <p:cNvPr id="20" name="ZoneTexte 19"/>
            <p:cNvSpPr txBox="1"/>
            <p:nvPr/>
          </p:nvSpPr>
          <p:spPr>
            <a:xfrm>
              <a:off x="2892544" y="4005064"/>
              <a:ext cx="311304" cy="369332"/>
            </a:xfrm>
            <a:prstGeom prst="rect">
              <a:avLst/>
            </a:prstGeom>
            <a:noFill/>
          </p:spPr>
          <p:txBody>
            <a:bodyPr wrap="none" rtlCol="0">
              <a:spAutoFit/>
            </a:bodyPr>
            <a:lstStyle/>
            <a:p>
              <a:r>
                <a:rPr lang="en-US" dirty="0"/>
                <a:t>3</a:t>
              </a:r>
              <a:endParaRPr lang="fr-FR" dirty="0"/>
            </a:p>
          </p:txBody>
        </p:sp>
        <p:sp>
          <p:nvSpPr>
            <p:cNvPr id="21" name="ZoneTexte 20"/>
            <p:cNvSpPr txBox="1"/>
            <p:nvPr/>
          </p:nvSpPr>
          <p:spPr>
            <a:xfrm>
              <a:off x="683568" y="4787860"/>
              <a:ext cx="312906" cy="369332"/>
            </a:xfrm>
            <a:prstGeom prst="rect">
              <a:avLst/>
            </a:prstGeom>
            <a:noFill/>
          </p:spPr>
          <p:txBody>
            <a:bodyPr wrap="none" rtlCol="0">
              <a:spAutoFit/>
            </a:bodyPr>
            <a:lstStyle/>
            <a:p>
              <a:r>
                <a:rPr lang="en-US" dirty="0"/>
                <a:t>2</a:t>
              </a:r>
              <a:endParaRPr lang="fr-FR" dirty="0"/>
            </a:p>
          </p:txBody>
        </p:sp>
      </p:grpSp>
    </p:spTree>
    <p:extLst>
      <p:ext uri="{BB962C8B-B14F-4D97-AF65-F5344CB8AC3E}">
        <p14:creationId xmlns:p14="http://schemas.microsoft.com/office/powerpoint/2010/main" val="25976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 colonies: transforming to FF (1)</a:t>
            </a:r>
            <a:endParaRPr lang="fr-FR" dirty="0"/>
          </a:p>
        </p:txBody>
      </p:sp>
      <p:sp>
        <p:nvSpPr>
          <p:cNvPr id="4" name="Rectangle à coins arrondis 3"/>
          <p:cNvSpPr/>
          <p:nvPr/>
        </p:nvSpPr>
        <p:spPr>
          <a:xfrm>
            <a:off x="922805" y="1556792"/>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3263065" y="2393268"/>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886801" y="3212976"/>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2110937" y="232126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9" name="ZoneTexte 8"/>
              <p:cNvSpPr txBox="1"/>
              <p:nvPr/>
            </p:nvSpPr>
            <p:spPr>
              <a:xfrm>
                <a:off x="5039182" y="1556792"/>
                <a:ext cx="7024680" cy="4708981"/>
              </a:xfrm>
              <a:prstGeom prst="rect">
                <a:avLst/>
              </a:prstGeom>
              <a:noFill/>
            </p:spPr>
            <p:txBody>
              <a:bodyPr wrap="none" rtlCol="0">
                <a:spAutoFit/>
              </a:bodyPr>
              <a:lstStyle/>
              <a:p>
                <a:r>
                  <a:rPr lang="en-US" sz="2000" dirty="0"/>
                  <a:t>Rules: </a:t>
                </a:r>
              </a:p>
              <a:p>
                <a:pPr marL="285750" indent="-285750">
                  <a:buFont typeface="Arial" pitchFamily="34" charset="0"/>
                  <a:buChar char="•"/>
                </a:pPr>
                <a:r>
                  <a:rPr lang="en-US" sz="2000" dirty="0" err="1"/>
                  <a:t>a</a:t>
                </a:r>
                <a:r>
                  <a:rPr lang="en-US" sz="2000" dirty="0" err="1">
                    <a:sym typeface="Wingdings" pitchFamily="2" charset="2"/>
                  </a:rPr>
                  <a:t>b</a:t>
                </a:r>
                <a:r>
                  <a:rPr lang="en-US" sz="2000" dirty="0">
                    <a:sym typeface="Wingdings" pitchFamily="2" charset="2"/>
                  </a:rPr>
                  <a:t> in </a:t>
                </a:r>
                <a:r>
                  <a:rPr lang="en-US" sz="2000" dirty="0" err="1">
                    <a:sym typeface="Wingdings" pitchFamily="2" charset="2"/>
                  </a:rPr>
                  <a:t>p</a:t>
                </a:r>
                <a:r>
                  <a:rPr lang="en-US" sz="2000" baseline="-25000" dirty="0" err="1">
                    <a:sym typeface="Wingdings" pitchFamily="2" charset="2"/>
                  </a:rPr>
                  <a:t>ij</a:t>
                </a:r>
                <a:r>
                  <a:rPr lang="en-US" sz="2000" dirty="0">
                    <a:sym typeface="Wingdings" pitchFamily="2" charset="2"/>
                  </a:rPr>
                  <a:t> becomes</a:t>
                </a:r>
                <a:br>
                  <a:rPr lang="en-US" sz="2000" dirty="0">
                    <a:sym typeface="Wingdings" pitchFamily="2" charset="2"/>
                  </a:rPr>
                </a:br>
                <a:r>
                  <a:rPr lang="en-US" sz="2000" dirty="0" err="1">
                    <a:sym typeface="Wingdings" pitchFamily="2" charset="2"/>
                  </a:rPr>
                  <a:t>r</a:t>
                </a:r>
                <a:r>
                  <a:rPr lang="en-US" sz="2000" baseline="-25000" dirty="0" err="1">
                    <a:sym typeface="Wingdings" pitchFamily="2" charset="2"/>
                  </a:rPr>
                  <a:t>ij</a:t>
                </a:r>
                <a:r>
                  <a:rPr lang="en-US" sz="2000" dirty="0">
                    <a:sym typeface="Wingdings" pitchFamily="2" charset="2"/>
                  </a:rPr>
                  <a:t>: (</a:t>
                </a:r>
                <a:r>
                  <a:rPr lang="en-US" sz="2000" dirty="0" err="1">
                    <a:sym typeface="Wingdings" pitchFamily="2" charset="2"/>
                  </a:rPr>
                  <a:t>i,a</a:t>
                </a:r>
                <a:r>
                  <a:rPr lang="en-US" sz="2000" dirty="0">
                    <a:sym typeface="Wingdings" pitchFamily="2" charset="2"/>
                  </a:rPr>
                  <a:t>)(</a:t>
                </a:r>
                <a:r>
                  <a:rPr lang="en-US" sz="2000" dirty="0" err="1">
                    <a:sym typeface="Wingdings" pitchFamily="2" charset="2"/>
                  </a:rPr>
                  <a:t>i,b</a:t>
                </a:r>
                <a:r>
                  <a:rPr lang="en-US" sz="2000" dirty="0">
                    <a:sym typeface="Wingdings" pitchFamily="2" charset="2"/>
                  </a:rPr>
                  <a:t>)</a:t>
                </a:r>
                <a:endParaRPr lang="en-US" sz="2000" dirty="0"/>
              </a:p>
              <a:p>
                <a:pPr marL="285750" indent="-285750">
                  <a:buFont typeface="Arial" pitchFamily="34" charset="0"/>
                  <a:buChar char="•"/>
                </a:pPr>
                <a:r>
                  <a:rPr lang="en-US" sz="2000" dirty="0" err="1">
                    <a:sym typeface="Wingdings" pitchFamily="2" charset="2"/>
                  </a:rPr>
                  <a:t>ab</a:t>
                </a:r>
                <a:r>
                  <a:rPr lang="en-US" sz="2000" dirty="0">
                    <a:sym typeface="Wingdings" pitchFamily="2" charset="2"/>
                  </a:rPr>
                  <a:t> in </a:t>
                </a:r>
                <a:r>
                  <a:rPr lang="en-US" sz="2000" dirty="0" err="1">
                    <a:sym typeface="Wingdings" pitchFamily="2" charset="2"/>
                  </a:rPr>
                  <a:t>p</a:t>
                </a:r>
                <a:r>
                  <a:rPr lang="en-US" sz="2000" baseline="-25000" dirty="0" err="1">
                    <a:sym typeface="Wingdings" pitchFamily="2" charset="2"/>
                  </a:rPr>
                  <a:t>ij</a:t>
                </a:r>
                <a:r>
                  <a:rPr lang="en-US" sz="2000" dirty="0">
                    <a:sym typeface="Wingdings" pitchFamily="2" charset="2"/>
                  </a:rPr>
                  <a:t> becomes</a:t>
                </a:r>
                <a:br>
                  <a:rPr lang="en-US" sz="2000" dirty="0">
                    <a:sym typeface="Wingdings" pitchFamily="2" charset="2"/>
                  </a:rPr>
                </a:br>
                <a:r>
                  <a:rPr lang="en-US" sz="2000" dirty="0" err="1">
                    <a:sym typeface="Wingdings" pitchFamily="2" charset="2"/>
                  </a:rPr>
                  <a:t>r</a:t>
                </a:r>
                <a:r>
                  <a:rPr lang="en-US" sz="2000" baseline="-25000" dirty="0" err="1">
                    <a:sym typeface="Wingdings" pitchFamily="2" charset="2"/>
                  </a:rPr>
                  <a:t>ij</a:t>
                </a:r>
                <a:r>
                  <a:rPr lang="en-US" sz="2000" dirty="0">
                    <a:sym typeface="Wingdings" pitchFamily="2" charset="2"/>
                  </a:rPr>
                  <a:t>: (</a:t>
                </a:r>
                <a:r>
                  <a:rPr lang="en-US" sz="2000" dirty="0" err="1">
                    <a:sym typeface="Wingdings" pitchFamily="2" charset="2"/>
                  </a:rPr>
                  <a:t>i,a</a:t>
                </a:r>
                <a:r>
                  <a:rPr lang="en-US" sz="2000" dirty="0">
                    <a:sym typeface="Wingdings" pitchFamily="2" charset="2"/>
                  </a:rPr>
                  <a:t>)(0,b)(</a:t>
                </a:r>
                <a:r>
                  <a:rPr lang="en-US" sz="2000" dirty="0" err="1">
                    <a:sym typeface="Wingdings" pitchFamily="2" charset="2"/>
                  </a:rPr>
                  <a:t>i,b</a:t>
                </a:r>
                <a:r>
                  <a:rPr lang="en-US" sz="2000" dirty="0">
                    <a:sym typeface="Wingdings" pitchFamily="2" charset="2"/>
                  </a:rPr>
                  <a:t>)(0,a</a:t>
                </a:r>
                <a:r>
                  <a:rPr lang="en-US" sz="2000" dirty="0" smtClean="0">
                    <a:sym typeface="Wingdings" pitchFamily="2" charset="2"/>
                  </a:rPr>
                  <a:t>)</a:t>
                </a:r>
              </a:p>
              <a:p>
                <a:pPr marL="285750" indent="-285750">
                  <a:buFont typeface="Arial" pitchFamily="34" charset="0"/>
                  <a:buChar char="•"/>
                </a:pPr>
                <a:r>
                  <a:rPr lang="en-US" sz="2000" dirty="0">
                    <a:sym typeface="Wingdings" pitchFamily="2" charset="2"/>
                  </a:rPr>
                  <a:t>r</a:t>
                </a:r>
                <a:r>
                  <a:rPr lang="en-US" sz="2000" baseline="-25000" dirty="0">
                    <a:sym typeface="Wingdings" pitchFamily="2" charset="2"/>
                  </a:rPr>
                  <a:t>1</a:t>
                </a:r>
                <a:r>
                  <a:rPr lang="en-US" sz="2000" dirty="0">
                    <a:sym typeface="Wingdings" pitchFamily="2" charset="2"/>
                  </a:rPr>
                  <a:t>/r</a:t>
                </a:r>
                <a:r>
                  <a:rPr lang="en-US" sz="2000" baseline="-25000" dirty="0">
                    <a:sym typeface="Wingdings" pitchFamily="2" charset="2"/>
                  </a:rPr>
                  <a:t>2</a:t>
                </a:r>
                <a:r>
                  <a:rPr lang="en-US" sz="2000" dirty="0">
                    <a:sym typeface="Wingdings" pitchFamily="2" charset="2"/>
                  </a:rPr>
                  <a:t> in </a:t>
                </a:r>
                <a:r>
                  <a:rPr lang="en-US" sz="2000" dirty="0" err="1">
                    <a:sym typeface="Wingdings" pitchFamily="2" charset="2"/>
                  </a:rPr>
                  <a:t>p</a:t>
                </a:r>
                <a:r>
                  <a:rPr lang="en-US" sz="2000" baseline="-25000" dirty="0" err="1">
                    <a:sym typeface="Wingdings" pitchFamily="2" charset="2"/>
                  </a:rPr>
                  <a:t>ij</a:t>
                </a:r>
                <a:r>
                  <a:rPr lang="en-US" sz="2000" baseline="-25000" dirty="0">
                    <a:sym typeface="Wingdings" pitchFamily="2" charset="2"/>
                  </a:rPr>
                  <a:t>  </a:t>
                </a:r>
                <a:r>
                  <a:rPr lang="en-US" sz="2000" dirty="0">
                    <a:sym typeface="Wingdings" pitchFamily="2" charset="2"/>
                  </a:rPr>
                  <a:t>becomes</a:t>
                </a:r>
                <a:br>
                  <a:rPr lang="en-US" sz="2000" dirty="0">
                    <a:sym typeface="Wingdings" pitchFamily="2" charset="2"/>
                  </a:rPr>
                </a:br>
                <a:r>
                  <a:rPr lang="en-US" sz="2000" dirty="0">
                    <a:sym typeface="Wingdings" pitchFamily="2" charset="2"/>
                  </a:rPr>
                  <a:t>r</a:t>
                </a:r>
                <a:r>
                  <a:rPr lang="en-US" sz="2000" baseline="-25000" dirty="0">
                    <a:sym typeface="Wingdings" pitchFamily="2" charset="2"/>
                  </a:rPr>
                  <a:t>1 , </a:t>
                </a:r>
                <a:r>
                  <a:rPr lang="en-US" sz="2000" dirty="0">
                    <a:sym typeface="Wingdings" pitchFamily="2" charset="2"/>
                  </a:rPr>
                  <a:t>and r</a:t>
                </a:r>
                <a:r>
                  <a:rPr lang="en-US" sz="2000" baseline="-25000" dirty="0">
                    <a:sym typeface="Wingdings" pitchFamily="2" charset="2"/>
                  </a:rPr>
                  <a:t>2</a:t>
                </a:r>
                <a:r>
                  <a:rPr lang="en-US" sz="2000" dirty="0">
                    <a:sym typeface="Wingdings" pitchFamily="2" charset="2"/>
                  </a:rPr>
                  <a:t>;</a:t>
                </a:r>
                <a14:m>
                  <m:oMath xmlns:m="http://schemas.openxmlformats.org/officeDocument/2006/math">
                    <m:r>
                      <a:rPr lang="en-US" sz="2000">
                        <a:latin typeface="Cambria Math"/>
                        <a:sym typeface="Wingdings" pitchFamily="2" charset="2"/>
                      </a:rPr>
                      <m:t>[</m:t>
                    </m:r>
                    <m:r>
                      <a:rPr lang="en-US" sz="2000" i="1">
                        <a:latin typeface="Cambria Math"/>
                        <a:sym typeface="Wingdings" pitchFamily="2" charset="2"/>
                      </a:rPr>
                      <m:t>∅</m:t>
                    </m:r>
                  </m:oMath>
                </a14:m>
                <a:r>
                  <a:rPr lang="en-US" sz="2000" dirty="0">
                    <a:sym typeface="Wingdings" pitchFamily="2" charset="2"/>
                  </a:rPr>
                  <a:t>];[{(</a:t>
                </a:r>
                <a:r>
                  <a:rPr lang="en-US" sz="2000" dirty="0" err="1">
                    <a:sym typeface="Wingdings" pitchFamily="2" charset="2"/>
                  </a:rPr>
                  <a:t>i,a</a:t>
                </a:r>
                <a:r>
                  <a:rPr lang="en-US" sz="2000" dirty="0">
                    <a:sym typeface="Wingdings" pitchFamily="2" charset="2"/>
                  </a:rPr>
                  <a:t>)}]</a:t>
                </a:r>
                <a:r>
                  <a:rPr lang="en-US" sz="2000" baseline="-25000" dirty="0">
                    <a:sym typeface="Wingdings" pitchFamily="2" charset="2"/>
                  </a:rPr>
                  <a:t> </a:t>
                </a:r>
                <a:r>
                  <a:rPr lang="en-US" sz="2000" dirty="0">
                    <a:sym typeface="Wingdings" pitchFamily="2" charset="2"/>
                  </a:rPr>
                  <a:t>if r</a:t>
                </a:r>
                <a:r>
                  <a:rPr lang="en-US" sz="2000" baseline="-25000" dirty="0">
                    <a:sym typeface="Wingdings" pitchFamily="2" charset="2"/>
                  </a:rPr>
                  <a:t>1</a:t>
                </a:r>
                <a:r>
                  <a:rPr lang="en-US" sz="2000" dirty="0">
                    <a:sym typeface="Wingdings" pitchFamily="2" charset="2"/>
                  </a:rPr>
                  <a:t> is </a:t>
                </a:r>
                <a:r>
                  <a:rPr lang="en-US" sz="2000" dirty="0" err="1">
                    <a:sym typeface="Wingdings" pitchFamily="2" charset="2"/>
                  </a:rPr>
                  <a:t>ab</a:t>
                </a:r>
                <a:r>
                  <a:rPr lang="en-US" sz="2000" dirty="0">
                    <a:sym typeface="Wingdings" pitchFamily="2" charset="2"/>
                  </a:rPr>
                  <a:t> or</a:t>
                </a:r>
                <a:br>
                  <a:rPr lang="en-US" sz="2000" dirty="0">
                    <a:sym typeface="Wingdings" pitchFamily="2" charset="2"/>
                  </a:rPr>
                </a:br>
                <a:r>
                  <a:rPr lang="en-US" sz="2000" dirty="0">
                    <a:sym typeface="Wingdings" pitchFamily="2" charset="2"/>
                  </a:rPr>
                  <a:t>r</a:t>
                </a:r>
                <a:r>
                  <a:rPr lang="en-US" sz="2000" baseline="-25000" dirty="0">
                    <a:sym typeface="Wingdings" pitchFamily="2" charset="2"/>
                  </a:rPr>
                  <a:t>1 , </a:t>
                </a:r>
                <a:r>
                  <a:rPr lang="en-US" sz="2000" dirty="0">
                    <a:sym typeface="Wingdings" pitchFamily="2" charset="2"/>
                  </a:rPr>
                  <a:t>and r</a:t>
                </a:r>
                <a:r>
                  <a:rPr lang="en-US" sz="2000" baseline="-25000" dirty="0">
                    <a:sym typeface="Wingdings" pitchFamily="2" charset="2"/>
                  </a:rPr>
                  <a:t>2</a:t>
                </a:r>
                <a:r>
                  <a:rPr lang="en-US" sz="2000" dirty="0">
                    <a:sym typeface="Wingdings" pitchFamily="2" charset="2"/>
                  </a:rPr>
                  <a:t>; [</a:t>
                </a:r>
                <a14:m>
                  <m:oMath xmlns:m="http://schemas.openxmlformats.org/officeDocument/2006/math">
                    <m:r>
                      <a:rPr lang="en-US" sz="2000" i="1">
                        <a:latin typeface="Cambria Math"/>
                        <a:sym typeface="Wingdings" pitchFamily="2" charset="2"/>
                      </a:rPr>
                      <m:t>∅</m:t>
                    </m:r>
                  </m:oMath>
                </a14:m>
                <a:r>
                  <a:rPr lang="en-US" sz="2000" dirty="0">
                    <a:sym typeface="Wingdings" pitchFamily="2" charset="2"/>
                  </a:rPr>
                  <a:t>];[{(</a:t>
                </a:r>
                <a:r>
                  <a:rPr lang="en-US" sz="2000" dirty="0" err="1">
                    <a:sym typeface="Wingdings" pitchFamily="2" charset="2"/>
                  </a:rPr>
                  <a:t>i,a</a:t>
                </a:r>
                <a:r>
                  <a:rPr lang="en-US" sz="2000" dirty="0">
                    <a:sym typeface="Wingdings" pitchFamily="2" charset="2"/>
                  </a:rPr>
                  <a:t>)(0,b)}]</a:t>
                </a:r>
                <a:r>
                  <a:rPr lang="en-US" sz="2000" baseline="-25000" dirty="0">
                    <a:sym typeface="Wingdings" pitchFamily="2" charset="2"/>
                  </a:rPr>
                  <a:t> </a:t>
                </a:r>
                <a:r>
                  <a:rPr lang="en-US" sz="2000" dirty="0">
                    <a:sym typeface="Wingdings" pitchFamily="2" charset="2"/>
                  </a:rPr>
                  <a:t>if r</a:t>
                </a:r>
                <a:r>
                  <a:rPr lang="en-US" sz="2000" baseline="-25000" dirty="0">
                    <a:sym typeface="Wingdings" pitchFamily="2" charset="2"/>
                  </a:rPr>
                  <a:t>1</a:t>
                </a:r>
                <a:r>
                  <a:rPr lang="en-US" sz="2000" dirty="0">
                    <a:sym typeface="Wingdings" pitchFamily="2" charset="2"/>
                  </a:rPr>
                  <a:t> is </a:t>
                </a:r>
                <a:r>
                  <a:rPr lang="en-US" sz="2000" dirty="0" err="1">
                    <a:sym typeface="Wingdings" pitchFamily="2" charset="2"/>
                  </a:rPr>
                  <a:t>a</a:t>
                </a:r>
                <a:r>
                  <a:rPr lang="en-US" sz="2000" dirty="0" err="1" smtClean="0">
                    <a:sym typeface="Wingdings" pitchFamily="2" charset="2"/>
                  </a:rPr>
                  <a:t>b</a:t>
                </a:r>
                <a:endParaRPr lang="en-US" sz="2000" dirty="0">
                  <a:sym typeface="Wingdings" pitchFamily="2" charset="2"/>
                </a:endParaRPr>
              </a:p>
              <a:p>
                <a:endParaRPr lang="en-US" sz="2000" dirty="0">
                  <a:sym typeface="Wingdings" pitchFamily="2" charset="2"/>
                </a:endParaRPr>
              </a:p>
              <a:p>
                <a:r>
                  <a:rPr lang="en-US" sz="2000" dirty="0">
                    <a:sym typeface="Wingdings" pitchFamily="2" charset="2"/>
                  </a:rPr>
                  <a:t>Derivation mode:</a:t>
                </a:r>
              </a:p>
              <a:p>
                <a:pPr marL="285750" indent="-285750">
                  <a:buFont typeface="Arial" pitchFamily="34" charset="0"/>
                  <a:buChar char="•"/>
                </a:pPr>
                <a:r>
                  <a:rPr lang="en-US" sz="2000" dirty="0">
                    <a:sym typeface="Wingdings" pitchFamily="2" charset="2"/>
                  </a:rPr>
                  <a:t>Each program becomes a group of </a:t>
                </a:r>
                <a:r>
                  <a:rPr lang="en-US" sz="2000" dirty="0" smtClean="0">
                    <a:sym typeface="Wingdings" pitchFamily="2" charset="2"/>
                  </a:rPr>
                  <a:t>rules (partition)</a:t>
                </a:r>
                <a:endParaRPr lang="en-US" sz="2000" dirty="0">
                  <a:sym typeface="Wingdings" pitchFamily="2" charset="2"/>
                </a:endParaRPr>
              </a:p>
              <a:p>
                <a:pPr marL="285750" indent="-285750">
                  <a:buFont typeface="Arial" pitchFamily="34" charset="0"/>
                  <a:buChar char="•"/>
                </a:pPr>
                <a:r>
                  <a:rPr lang="en-US" sz="2000" dirty="0">
                    <a:sym typeface="Wingdings" pitchFamily="2" charset="2"/>
                  </a:rPr>
                  <a:t>max</a:t>
                </a:r>
                <a:r>
                  <a:rPr lang="en-US" sz="2000" baseline="-25000" dirty="0">
                    <a:sym typeface="Wingdings" pitchFamily="2" charset="2"/>
                  </a:rPr>
                  <a:t>=k</a:t>
                </a:r>
                <a:r>
                  <a:rPr lang="en-US" sz="2000" dirty="0">
                    <a:sym typeface="Wingdings" pitchFamily="2" charset="2"/>
                  </a:rPr>
                  <a:t>: maximally || with exactly k rules </a:t>
                </a:r>
                <a:r>
                  <a:rPr lang="en-US" sz="2000" dirty="0" smtClean="0">
                    <a:sym typeface="Wingdings" pitchFamily="2" charset="2"/>
                  </a:rPr>
                  <a:t>from </a:t>
                </a:r>
                <a:r>
                  <a:rPr lang="en-US" sz="2000" dirty="0">
                    <a:sym typeface="Wingdings" pitchFamily="2" charset="2"/>
                  </a:rPr>
                  <a:t>each group </a:t>
                </a:r>
                <a:r>
                  <a:rPr lang="en-US" sz="2000" dirty="0" smtClean="0">
                    <a:sym typeface="Wingdings" pitchFamily="2" charset="2"/>
                  </a:rPr>
                  <a:t/>
                </a:r>
                <a:br>
                  <a:rPr lang="en-US" sz="2000" dirty="0" smtClean="0">
                    <a:sym typeface="Wingdings" pitchFamily="2" charset="2"/>
                  </a:rPr>
                </a:br>
                <a:r>
                  <a:rPr lang="en-US" sz="2000" dirty="0" smtClean="0">
                    <a:sym typeface="Wingdings" pitchFamily="2" charset="2"/>
                  </a:rPr>
                  <a:t>(</a:t>
                </a:r>
                <a:r>
                  <a:rPr lang="en-US" sz="2000" dirty="0">
                    <a:sym typeface="Wingdings" pitchFamily="2" charset="2"/>
                  </a:rPr>
                  <a:t>or equivalently </a:t>
                </a:r>
                <a:r>
                  <a:rPr lang="en-US" sz="2000" dirty="0" smtClean="0">
                    <a:sym typeface="Wingdings" pitchFamily="2" charset="2"/>
                  </a:rPr>
                  <a:t>with all </a:t>
                </a:r>
                <a:r>
                  <a:rPr lang="en-US" sz="2000" dirty="0">
                    <a:sym typeface="Wingdings" pitchFamily="2" charset="2"/>
                  </a:rPr>
                  <a:t>rules from a group).</a:t>
                </a:r>
              </a:p>
              <a:p>
                <a:pPr marL="285750" indent="-285750">
                  <a:buFont typeface="Arial" pitchFamily="34" charset="0"/>
                  <a:buChar char="•"/>
                </a:pPr>
                <a:r>
                  <a:rPr lang="en-US" sz="2000" dirty="0">
                    <a:sym typeface="Wingdings" pitchFamily="2" charset="2"/>
                  </a:rPr>
                  <a:t>In the sequential case, the derivation </a:t>
                </a:r>
                <a:r>
                  <a:rPr lang="en-US" sz="2000" dirty="0" smtClean="0">
                    <a:sym typeface="Wingdings" pitchFamily="2" charset="2"/>
                  </a:rPr>
                  <a:t>mode </a:t>
                </a:r>
                <a:r>
                  <a:rPr lang="en-US" sz="2000" dirty="0">
                    <a:sym typeface="Wingdings" pitchFamily="2" charset="2"/>
                  </a:rPr>
                  <a:t>implies to use </a:t>
                </a:r>
                <a:r>
                  <a:rPr lang="en-US" sz="2000" dirty="0" smtClean="0">
                    <a:sym typeface="Wingdings" pitchFamily="2" charset="2"/>
                  </a:rPr>
                  <a:t/>
                </a:r>
                <a:br>
                  <a:rPr lang="en-US" sz="2000" dirty="0" smtClean="0">
                    <a:sym typeface="Wingdings" pitchFamily="2" charset="2"/>
                  </a:rPr>
                </a:br>
                <a:r>
                  <a:rPr lang="en-US" sz="2000" dirty="0" smtClean="0">
                    <a:sym typeface="Wingdings" pitchFamily="2" charset="2"/>
                  </a:rPr>
                  <a:t>only </a:t>
                </a:r>
                <a:r>
                  <a:rPr lang="en-US" sz="2000" dirty="0">
                    <a:sym typeface="Wingdings" pitchFamily="2" charset="2"/>
                  </a:rPr>
                  <a:t>one group </a:t>
                </a:r>
                <a:r>
                  <a:rPr lang="en-US" sz="2000" dirty="0" smtClean="0">
                    <a:sym typeface="Wingdings" pitchFamily="2" charset="2"/>
                  </a:rPr>
                  <a:t>(</a:t>
                </a:r>
                <a:r>
                  <a:rPr lang="en-US" sz="2000" dirty="0">
                    <a:sym typeface="Wingdings" pitchFamily="2" charset="2"/>
                  </a:rPr>
                  <a:t>but all rules from that group)</a:t>
                </a:r>
                <a:endParaRPr lang="fr-FR" sz="2000" dirty="0"/>
              </a:p>
            </p:txBody>
          </p:sp>
        </mc:Choice>
        <mc:Fallback xmlns="">
          <p:sp>
            <p:nvSpPr>
              <p:cNvPr id="9" name="ZoneTexte 8"/>
              <p:cNvSpPr txBox="1">
                <a:spLocks noRot="1" noChangeAspect="1" noMove="1" noResize="1" noEditPoints="1" noAdjustHandles="1" noChangeArrowheads="1" noChangeShapeType="1" noTextEdit="1"/>
              </p:cNvSpPr>
              <p:nvPr/>
            </p:nvSpPr>
            <p:spPr>
              <a:xfrm>
                <a:off x="5039182" y="1556792"/>
                <a:ext cx="7024680" cy="4708981"/>
              </a:xfrm>
              <a:prstGeom prst="rect">
                <a:avLst/>
              </a:prstGeom>
              <a:blipFill>
                <a:blip r:embed="rId3"/>
                <a:stretch>
                  <a:fillRect l="-955" t="-776" b="-1164"/>
                </a:stretch>
              </a:blipFill>
            </p:spPr>
            <p:txBody>
              <a:bodyPr/>
              <a:lstStyle/>
              <a:p>
                <a:r>
                  <a:rPr lang="en-US">
                    <a:noFill/>
                  </a:rPr>
                  <a:t> </a:t>
                </a:r>
              </a:p>
            </p:txBody>
          </p:sp>
        </mc:Fallback>
      </mc:AlternateContent>
      <p:sp>
        <p:nvSpPr>
          <p:cNvPr id="10" name="ZoneTexte 9"/>
          <p:cNvSpPr txBox="1"/>
          <p:nvPr/>
        </p:nvSpPr>
        <p:spPr>
          <a:xfrm>
            <a:off x="1030817" y="2204864"/>
            <a:ext cx="284052" cy="369332"/>
          </a:xfrm>
          <a:prstGeom prst="rect">
            <a:avLst/>
          </a:prstGeom>
          <a:noFill/>
        </p:spPr>
        <p:txBody>
          <a:bodyPr wrap="none" rtlCol="0">
            <a:spAutoFit/>
          </a:bodyPr>
          <a:lstStyle/>
          <a:p>
            <a:r>
              <a:rPr lang="en-US" dirty="0"/>
              <a:t>1</a:t>
            </a:r>
            <a:endParaRPr lang="fr-FR" dirty="0"/>
          </a:p>
        </p:txBody>
      </p:sp>
      <p:sp>
        <p:nvSpPr>
          <p:cNvPr id="11" name="ZoneTexte 10"/>
          <p:cNvSpPr txBox="1"/>
          <p:nvPr/>
        </p:nvSpPr>
        <p:spPr>
          <a:xfrm>
            <a:off x="1030817" y="3861048"/>
            <a:ext cx="312906" cy="369332"/>
          </a:xfrm>
          <a:prstGeom prst="rect">
            <a:avLst/>
          </a:prstGeom>
          <a:noFill/>
        </p:spPr>
        <p:txBody>
          <a:bodyPr wrap="none" rtlCol="0">
            <a:spAutoFit/>
          </a:bodyPr>
          <a:lstStyle/>
          <a:p>
            <a:r>
              <a:rPr lang="en-US" dirty="0"/>
              <a:t>2</a:t>
            </a:r>
            <a:endParaRPr lang="fr-FR" dirty="0"/>
          </a:p>
        </p:txBody>
      </p:sp>
      <p:sp>
        <p:nvSpPr>
          <p:cNvPr id="12" name="ZoneTexte 11"/>
          <p:cNvSpPr txBox="1"/>
          <p:nvPr/>
        </p:nvSpPr>
        <p:spPr>
          <a:xfrm>
            <a:off x="3335073" y="3059668"/>
            <a:ext cx="311304" cy="369332"/>
          </a:xfrm>
          <a:prstGeom prst="rect">
            <a:avLst/>
          </a:prstGeom>
          <a:noFill/>
        </p:spPr>
        <p:txBody>
          <a:bodyPr wrap="none" rtlCol="0">
            <a:spAutoFit/>
          </a:bodyPr>
          <a:lstStyle/>
          <a:p>
            <a:r>
              <a:rPr lang="en-US" dirty="0"/>
              <a:t>3</a:t>
            </a:r>
            <a:endParaRPr lang="fr-FR" dirty="0"/>
          </a:p>
        </p:txBody>
      </p:sp>
      <p:sp>
        <p:nvSpPr>
          <p:cNvPr id="13" name="ZoneTexte 12"/>
          <p:cNvSpPr txBox="1"/>
          <p:nvPr/>
        </p:nvSpPr>
        <p:spPr>
          <a:xfrm>
            <a:off x="2330941" y="3059668"/>
            <a:ext cx="325730" cy="369332"/>
          </a:xfrm>
          <a:prstGeom prst="rect">
            <a:avLst/>
          </a:prstGeom>
          <a:noFill/>
        </p:spPr>
        <p:txBody>
          <a:bodyPr wrap="none" rtlCol="0">
            <a:spAutoFit/>
          </a:bodyPr>
          <a:lstStyle/>
          <a:p>
            <a:r>
              <a:rPr lang="en-US" dirty="0"/>
              <a:t>0</a:t>
            </a:r>
            <a:endParaRPr lang="fr-FR" dirty="0"/>
          </a:p>
        </p:txBody>
      </p:sp>
      <p:grpSp>
        <p:nvGrpSpPr>
          <p:cNvPr id="14" name="Groupe 13"/>
          <p:cNvGrpSpPr/>
          <p:nvPr/>
        </p:nvGrpSpPr>
        <p:grpSpPr>
          <a:xfrm>
            <a:off x="839416" y="4288573"/>
            <a:ext cx="2736304" cy="2303201"/>
            <a:chOff x="323528" y="1988840"/>
            <a:chExt cx="3960440" cy="3333580"/>
          </a:xfrm>
        </p:grpSpPr>
        <p:sp>
          <p:nvSpPr>
            <p:cNvPr id="15" name="Rectangle à coins arrondis 14"/>
            <p:cNvSpPr/>
            <p:nvPr/>
          </p:nvSpPr>
          <p:spPr>
            <a:xfrm>
              <a:off x="539552" y="2132856"/>
              <a:ext cx="1368152" cy="1044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sym typeface="Wingdings" pitchFamily="2" charset="2"/>
              </a:endParaRPr>
            </a:p>
          </p:txBody>
        </p:sp>
        <p:sp>
          <p:nvSpPr>
            <p:cNvPr id="16" name="Rectangle à coins arrondis 15"/>
            <p:cNvSpPr/>
            <p:nvPr/>
          </p:nvSpPr>
          <p:spPr>
            <a:xfrm>
              <a:off x="539552" y="3969060"/>
              <a:ext cx="1368153"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t>
              </a:r>
              <a:r>
                <a:rPr lang="en-US" sz="900" baseline="-25000" dirty="0"/>
                <a:t>21</a:t>
              </a:r>
              <a:r>
                <a:rPr lang="en-US" sz="900" dirty="0"/>
                <a:t>:b</a:t>
              </a:r>
              <a:r>
                <a:rPr lang="en-US" sz="900" dirty="0">
                  <a:sym typeface="Wingdings" pitchFamily="2" charset="2"/>
                </a:rPr>
                <a:t>e, </a:t>
              </a:r>
              <a:r>
                <a:rPr lang="en-US" sz="900" dirty="0" err="1">
                  <a:sym typeface="Wingdings" pitchFamily="2" charset="2"/>
                </a:rPr>
                <a:t>eb</a:t>
              </a:r>
              <a:endParaRPr lang="en-US" sz="900" dirty="0"/>
            </a:p>
            <a:p>
              <a:pPr algn="ctr"/>
              <a:r>
                <a:rPr lang="en-US" sz="1400" dirty="0"/>
                <a:t>be</a:t>
              </a:r>
              <a:endParaRPr lang="fr-FR" sz="1400" dirty="0"/>
            </a:p>
          </p:txBody>
        </p:sp>
        <p:sp>
          <p:nvSpPr>
            <p:cNvPr id="17" name="Rectangle à coins arrondis 16"/>
            <p:cNvSpPr/>
            <p:nvPr/>
          </p:nvSpPr>
          <p:spPr>
            <a:xfrm>
              <a:off x="2699792" y="3176972"/>
              <a:ext cx="1517625" cy="890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t>
              </a:r>
              <a:r>
                <a:rPr lang="en-US" sz="900" baseline="-25000" dirty="0"/>
                <a:t>31</a:t>
              </a:r>
              <a:r>
                <a:rPr lang="en-US" sz="900" dirty="0"/>
                <a:t>:e</a:t>
              </a:r>
              <a:r>
                <a:rPr lang="en-US" sz="900" dirty="0">
                  <a:sym typeface="Wingdings" pitchFamily="2" charset="2"/>
                </a:rPr>
                <a:t>a, </a:t>
              </a:r>
              <a:r>
                <a:rPr lang="en-US" sz="900" dirty="0" err="1">
                  <a:sym typeface="Wingdings" pitchFamily="2" charset="2"/>
                </a:rPr>
                <a:t>eb</a:t>
              </a:r>
              <a:endParaRPr lang="en-US" sz="900" dirty="0">
                <a:sym typeface="Wingdings" pitchFamily="2" charset="2"/>
              </a:endParaRPr>
            </a:p>
            <a:p>
              <a:pPr algn="ctr"/>
              <a:r>
                <a:rPr lang="en-US" sz="900" dirty="0"/>
                <a:t>p</a:t>
              </a:r>
              <a:r>
                <a:rPr lang="en-US" sz="900" baseline="-25000" dirty="0"/>
                <a:t>32</a:t>
              </a:r>
              <a:r>
                <a:rPr lang="en-US" sz="900" dirty="0"/>
                <a:t>:b</a:t>
              </a:r>
              <a:r>
                <a:rPr lang="en-US" sz="900" dirty="0">
                  <a:sym typeface="Wingdings" pitchFamily="2" charset="2"/>
                </a:rPr>
                <a:t>f, </a:t>
              </a:r>
              <a:r>
                <a:rPr lang="en-US" sz="900" dirty="0" err="1">
                  <a:sym typeface="Wingdings" pitchFamily="2" charset="2"/>
                </a:rPr>
                <a:t>ab</a:t>
              </a:r>
              <a:endParaRPr lang="en-US" sz="900" dirty="0">
                <a:sym typeface="Wingdings" pitchFamily="2" charset="2"/>
              </a:endParaRPr>
            </a:p>
            <a:p>
              <a:pPr algn="ctr"/>
              <a:r>
                <a:rPr lang="en-US" sz="900" dirty="0"/>
                <a:t>p</a:t>
              </a:r>
              <a:r>
                <a:rPr lang="en-US" sz="900" baseline="-25000" dirty="0"/>
                <a:t>33</a:t>
              </a:r>
              <a:r>
                <a:rPr lang="en-US" sz="900" dirty="0"/>
                <a:t>:f</a:t>
              </a:r>
              <a:r>
                <a:rPr lang="en-US" sz="900" dirty="0">
                  <a:sym typeface="Wingdings" pitchFamily="2" charset="2"/>
                </a:rPr>
                <a:t>a, </a:t>
              </a:r>
              <a:r>
                <a:rPr lang="en-US" sz="900" dirty="0" err="1">
                  <a:sym typeface="Wingdings" pitchFamily="2" charset="2"/>
                </a:rPr>
                <a:t>bb</a:t>
              </a:r>
              <a:r>
                <a:rPr lang="en-US" sz="900" dirty="0"/>
                <a:t/>
              </a:r>
              <a:br>
                <a:rPr lang="en-US" sz="900" dirty="0"/>
              </a:br>
              <a:r>
                <a:rPr lang="en-US" sz="900" dirty="0" err="1"/>
                <a:t>ee</a:t>
              </a:r>
              <a:endParaRPr lang="fr-FR" sz="900" baseline="-25000" dirty="0"/>
            </a:p>
          </p:txBody>
        </p:sp>
        <p:sp>
          <p:nvSpPr>
            <p:cNvPr id="18" name="Rectangle à coins arrondis 17"/>
            <p:cNvSpPr/>
            <p:nvPr/>
          </p:nvSpPr>
          <p:spPr>
            <a:xfrm>
              <a:off x="323528" y="1988840"/>
              <a:ext cx="3960440" cy="3168352"/>
            </a:xfrm>
            <a:prstGeom prst="round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2286726" y="2298067"/>
              <a:ext cx="694184" cy="668199"/>
            </a:xfrm>
            <a:prstGeom prst="rect">
              <a:avLst/>
            </a:prstGeom>
            <a:noFill/>
          </p:spPr>
          <p:txBody>
            <a:bodyPr wrap="none" rtlCol="0">
              <a:spAutoFit/>
            </a:bodyPr>
            <a:lstStyle/>
            <a:p>
              <a:r>
                <a:rPr lang="en-US" sz="2400" dirty="0"/>
                <a:t>e</a:t>
              </a:r>
              <a:r>
                <a:rPr lang="en-US" sz="2400" baseline="30000" dirty="0">
                  <a:sym typeface="Symbol"/>
                </a:rPr>
                <a:t></a:t>
              </a:r>
              <a:endParaRPr lang="fr-FR" sz="2400" baseline="30000" dirty="0"/>
            </a:p>
          </p:txBody>
        </p:sp>
        <p:sp>
          <p:nvSpPr>
            <p:cNvPr id="20" name="ZoneTexte 19"/>
            <p:cNvSpPr txBox="1"/>
            <p:nvPr/>
          </p:nvSpPr>
          <p:spPr>
            <a:xfrm>
              <a:off x="610554" y="2114272"/>
              <a:ext cx="1318302" cy="735019"/>
            </a:xfrm>
            <a:prstGeom prst="rect">
              <a:avLst/>
            </a:prstGeom>
            <a:noFill/>
          </p:spPr>
          <p:txBody>
            <a:bodyPr wrap="none" rtlCol="0">
              <a:spAutoFit/>
            </a:bodyPr>
            <a:lstStyle/>
            <a:p>
              <a:r>
                <a:rPr lang="en-US" sz="900" dirty="0">
                  <a:solidFill>
                    <a:schemeClr val="bg1"/>
                  </a:solidFill>
                </a:rPr>
                <a:t>p</a:t>
              </a:r>
              <a:r>
                <a:rPr lang="en-US" sz="900" baseline="-25000" dirty="0">
                  <a:solidFill>
                    <a:schemeClr val="bg1"/>
                  </a:solidFill>
                </a:rPr>
                <a:t>11</a:t>
              </a:r>
              <a:r>
                <a:rPr lang="en-US" sz="900" dirty="0">
                  <a:solidFill>
                    <a:schemeClr val="bg1"/>
                  </a:solidFill>
                </a:rPr>
                <a:t>: </a:t>
              </a:r>
              <a:r>
                <a:rPr lang="en-US" sz="900" dirty="0" err="1">
                  <a:solidFill>
                    <a:schemeClr val="bg1"/>
                  </a:solidFill>
                </a:rPr>
                <a:t>a</a:t>
              </a:r>
              <a:r>
                <a:rPr lang="en-US" sz="900" dirty="0" err="1">
                  <a:solidFill>
                    <a:schemeClr val="bg1"/>
                  </a:solidFill>
                  <a:sym typeface="Wingdings" pitchFamily="2" charset="2"/>
                </a:rPr>
                <a:t>b</a:t>
              </a:r>
              <a:r>
                <a:rPr lang="en-US" sz="900" dirty="0">
                  <a:solidFill>
                    <a:schemeClr val="bg1"/>
                  </a:solidFill>
                  <a:sym typeface="Wingdings" pitchFamily="2" charset="2"/>
                </a:rPr>
                <a:t>, </a:t>
              </a:r>
              <a:r>
                <a:rPr lang="en-US" sz="900" dirty="0" err="1">
                  <a:solidFill>
                    <a:schemeClr val="bg1"/>
                  </a:solidFill>
                  <a:sym typeface="Wingdings" pitchFamily="2" charset="2"/>
                </a:rPr>
                <a:t>ae</a:t>
              </a:r>
              <a:endParaRPr lang="en-US" sz="900" dirty="0">
                <a:solidFill>
                  <a:schemeClr val="bg1"/>
                </a:solidFill>
                <a:sym typeface="Wingdings" pitchFamily="2" charset="2"/>
              </a:endParaRPr>
            </a:p>
            <a:p>
              <a:r>
                <a:rPr lang="en-US" sz="900" dirty="0">
                  <a:solidFill>
                    <a:schemeClr val="bg1"/>
                  </a:solidFill>
                  <a:sym typeface="Wingdings" pitchFamily="2" charset="2"/>
                </a:rPr>
                <a:t>p</a:t>
              </a:r>
              <a:r>
                <a:rPr lang="en-US" sz="900" baseline="-25000" dirty="0">
                  <a:solidFill>
                    <a:schemeClr val="bg1"/>
                  </a:solidFill>
                  <a:sym typeface="Wingdings" pitchFamily="2" charset="2"/>
                </a:rPr>
                <a:t>12</a:t>
              </a:r>
              <a:r>
                <a:rPr lang="en-US" sz="900" dirty="0">
                  <a:solidFill>
                    <a:schemeClr val="bg1"/>
                  </a:solidFill>
                  <a:sym typeface="Wingdings" pitchFamily="2" charset="2"/>
                </a:rPr>
                <a:t>: </a:t>
              </a:r>
              <a:r>
                <a:rPr lang="en-US" sz="900" dirty="0" err="1">
                  <a:solidFill>
                    <a:schemeClr val="bg1"/>
                  </a:solidFill>
                  <a:sym typeface="Wingdings" pitchFamily="2" charset="2"/>
                </a:rPr>
                <a:t>ac</a:t>
              </a:r>
              <a:r>
                <a:rPr lang="en-US" sz="900" dirty="0">
                  <a:solidFill>
                    <a:schemeClr val="bg1"/>
                  </a:solidFill>
                  <a:sym typeface="Wingdings" pitchFamily="2" charset="2"/>
                </a:rPr>
                <a:t>, </a:t>
              </a:r>
              <a:r>
                <a:rPr lang="en-US" sz="900" dirty="0" err="1">
                  <a:solidFill>
                    <a:schemeClr val="bg1"/>
                  </a:solidFill>
                  <a:sym typeface="Wingdings" pitchFamily="2" charset="2"/>
                </a:rPr>
                <a:t>ae</a:t>
              </a:r>
              <a:endParaRPr lang="en-US" sz="900" dirty="0">
                <a:solidFill>
                  <a:schemeClr val="bg1"/>
                </a:solidFill>
                <a:sym typeface="Wingdings" pitchFamily="2" charset="2"/>
              </a:endParaRPr>
            </a:p>
            <a:p>
              <a:r>
                <a:rPr lang="en-US" sz="900" dirty="0">
                  <a:solidFill>
                    <a:schemeClr val="bg1"/>
                  </a:solidFill>
                  <a:sym typeface="Wingdings" pitchFamily="2" charset="2"/>
                </a:rPr>
                <a:t>p</a:t>
              </a:r>
              <a:r>
                <a:rPr lang="en-US" sz="900" baseline="-25000" dirty="0">
                  <a:solidFill>
                    <a:schemeClr val="bg1"/>
                  </a:solidFill>
                  <a:sym typeface="Wingdings" pitchFamily="2" charset="2"/>
                </a:rPr>
                <a:t>13</a:t>
              </a:r>
              <a:r>
                <a:rPr lang="en-US" sz="900" dirty="0">
                  <a:solidFill>
                    <a:schemeClr val="bg1"/>
                  </a:solidFill>
                  <a:sym typeface="Wingdings" pitchFamily="2" charset="2"/>
                </a:rPr>
                <a:t>: </a:t>
              </a:r>
              <a:r>
                <a:rPr lang="en-US" sz="900" dirty="0" err="1">
                  <a:solidFill>
                    <a:schemeClr val="bg1"/>
                  </a:solidFill>
                  <a:sym typeface="Wingdings" pitchFamily="2" charset="2"/>
                </a:rPr>
                <a:t>ba</a:t>
              </a:r>
              <a:r>
                <a:rPr lang="en-US" sz="900" dirty="0">
                  <a:solidFill>
                    <a:schemeClr val="bg1"/>
                  </a:solidFill>
                  <a:sym typeface="Wingdings" pitchFamily="2" charset="2"/>
                </a:rPr>
                <a:t>, </a:t>
              </a:r>
              <a:r>
                <a:rPr lang="en-US" sz="900" dirty="0" err="1">
                  <a:solidFill>
                    <a:schemeClr val="bg1"/>
                  </a:solidFill>
                  <a:sym typeface="Wingdings" pitchFamily="2" charset="2"/>
                </a:rPr>
                <a:t>ea</a:t>
              </a:r>
              <a:endParaRPr lang="fr-FR" sz="900" dirty="0">
                <a:solidFill>
                  <a:schemeClr val="bg1"/>
                </a:solidFill>
              </a:endParaRPr>
            </a:p>
          </p:txBody>
        </p:sp>
        <p:sp>
          <p:nvSpPr>
            <p:cNvPr id="21" name="ZoneTexte 20"/>
            <p:cNvSpPr txBox="1"/>
            <p:nvPr/>
          </p:nvSpPr>
          <p:spPr>
            <a:xfrm>
              <a:off x="1041527" y="2861422"/>
              <a:ext cx="527134" cy="445467"/>
            </a:xfrm>
            <a:prstGeom prst="rect">
              <a:avLst/>
            </a:prstGeom>
            <a:noFill/>
          </p:spPr>
          <p:txBody>
            <a:bodyPr wrap="none" rtlCol="0">
              <a:spAutoFit/>
            </a:bodyPr>
            <a:lstStyle/>
            <a:p>
              <a:r>
                <a:rPr lang="en-US" sz="1400" dirty="0" err="1">
                  <a:solidFill>
                    <a:schemeClr val="bg1"/>
                  </a:solidFill>
                </a:rPr>
                <a:t>aa</a:t>
              </a:r>
              <a:endParaRPr lang="fr-FR" sz="1400" dirty="0">
                <a:solidFill>
                  <a:schemeClr val="bg1"/>
                </a:solidFill>
              </a:endParaRPr>
            </a:p>
          </p:txBody>
        </p:sp>
        <p:sp>
          <p:nvSpPr>
            <p:cNvPr id="22" name="ZoneTexte 21"/>
            <p:cNvSpPr txBox="1"/>
            <p:nvPr/>
          </p:nvSpPr>
          <p:spPr>
            <a:xfrm>
              <a:off x="683568" y="3203684"/>
              <a:ext cx="411128" cy="534560"/>
            </a:xfrm>
            <a:prstGeom prst="rect">
              <a:avLst/>
            </a:prstGeom>
            <a:noFill/>
          </p:spPr>
          <p:txBody>
            <a:bodyPr wrap="none" rtlCol="0">
              <a:spAutoFit/>
            </a:bodyPr>
            <a:lstStyle/>
            <a:p>
              <a:r>
                <a:rPr lang="en-US" dirty="0"/>
                <a:t>1</a:t>
              </a:r>
              <a:endParaRPr lang="fr-FR" dirty="0"/>
            </a:p>
          </p:txBody>
        </p:sp>
        <p:sp>
          <p:nvSpPr>
            <p:cNvPr id="23" name="ZoneTexte 22"/>
            <p:cNvSpPr txBox="1"/>
            <p:nvPr/>
          </p:nvSpPr>
          <p:spPr>
            <a:xfrm>
              <a:off x="2892545" y="4005063"/>
              <a:ext cx="450572" cy="534560"/>
            </a:xfrm>
            <a:prstGeom prst="rect">
              <a:avLst/>
            </a:prstGeom>
            <a:noFill/>
          </p:spPr>
          <p:txBody>
            <a:bodyPr wrap="none" rtlCol="0">
              <a:spAutoFit/>
            </a:bodyPr>
            <a:lstStyle/>
            <a:p>
              <a:r>
                <a:rPr lang="en-US" dirty="0"/>
                <a:t>3</a:t>
              </a:r>
              <a:endParaRPr lang="fr-FR" dirty="0"/>
            </a:p>
          </p:txBody>
        </p:sp>
        <p:sp>
          <p:nvSpPr>
            <p:cNvPr id="24" name="ZoneTexte 23"/>
            <p:cNvSpPr txBox="1"/>
            <p:nvPr/>
          </p:nvSpPr>
          <p:spPr>
            <a:xfrm>
              <a:off x="683568" y="4787860"/>
              <a:ext cx="452890" cy="534560"/>
            </a:xfrm>
            <a:prstGeom prst="rect">
              <a:avLst/>
            </a:prstGeom>
            <a:noFill/>
          </p:spPr>
          <p:txBody>
            <a:bodyPr wrap="none" rtlCol="0">
              <a:spAutoFit/>
            </a:bodyPr>
            <a:lstStyle/>
            <a:p>
              <a:r>
                <a:rPr lang="en-US" dirty="0"/>
                <a:t>2</a:t>
              </a:r>
              <a:endParaRPr lang="fr-FR" dirty="0"/>
            </a:p>
          </p:txBody>
        </p:sp>
      </p:grpSp>
    </p:spTree>
    <p:extLst>
      <p:ext uri="{BB962C8B-B14F-4D97-AF65-F5344CB8AC3E}">
        <p14:creationId xmlns:p14="http://schemas.microsoft.com/office/powerpoint/2010/main" val="2898020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endParaRPr lang="fr-FR" dirty="0"/>
          </a:p>
        </p:txBody>
      </p:sp>
      <p:grpSp>
        <p:nvGrpSpPr>
          <p:cNvPr id="17" name="Groupe 16"/>
          <p:cNvGrpSpPr/>
          <p:nvPr/>
        </p:nvGrpSpPr>
        <p:grpSpPr>
          <a:xfrm>
            <a:off x="6312024" y="1700808"/>
            <a:ext cx="1080120" cy="1109737"/>
            <a:chOff x="6312024" y="1916832"/>
            <a:chExt cx="1080120" cy="1109737"/>
          </a:xfrm>
        </p:grpSpPr>
        <p:sp>
          <p:nvSpPr>
            <p:cNvPr id="4" name="Rectangle à coins arrondis 3"/>
            <p:cNvSpPr/>
            <p:nvPr/>
          </p:nvSpPr>
          <p:spPr>
            <a:xfrm>
              <a:off x="6312024" y="1916832"/>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aa</a:t>
              </a:r>
              <a:endParaRPr lang="fr-FR" dirty="0"/>
            </a:p>
          </p:txBody>
        </p:sp>
        <p:sp>
          <p:nvSpPr>
            <p:cNvPr id="8" name="ZoneTexte 7"/>
            <p:cNvSpPr txBox="1"/>
            <p:nvPr/>
          </p:nvSpPr>
          <p:spPr>
            <a:xfrm>
              <a:off x="6420036" y="2564904"/>
              <a:ext cx="317716" cy="461665"/>
            </a:xfrm>
            <a:prstGeom prst="rect">
              <a:avLst/>
            </a:prstGeom>
            <a:noFill/>
          </p:spPr>
          <p:txBody>
            <a:bodyPr wrap="none" rtlCol="0">
              <a:spAutoFit/>
            </a:bodyPr>
            <a:lstStyle/>
            <a:p>
              <a:r>
                <a:rPr lang="en-US" sz="2400" dirty="0"/>
                <a:t>1</a:t>
              </a:r>
              <a:endParaRPr lang="fr-FR" sz="2400" dirty="0"/>
            </a:p>
          </p:txBody>
        </p:sp>
      </p:grpSp>
      <p:grpSp>
        <p:nvGrpSpPr>
          <p:cNvPr id="18" name="Groupe 17"/>
          <p:cNvGrpSpPr/>
          <p:nvPr/>
        </p:nvGrpSpPr>
        <p:grpSpPr>
          <a:xfrm>
            <a:off x="6240016" y="5343599"/>
            <a:ext cx="1080120" cy="1109737"/>
            <a:chOff x="6240016" y="4571836"/>
            <a:chExt cx="1080120" cy="1109737"/>
          </a:xfrm>
        </p:grpSpPr>
        <p:sp>
          <p:nvSpPr>
            <p:cNvPr id="6" name="Rectangle à coins arrondis 5"/>
            <p:cNvSpPr/>
            <p:nvPr/>
          </p:nvSpPr>
          <p:spPr>
            <a:xfrm>
              <a:off x="6240016" y="4571836"/>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a:t>
              </a:r>
              <a:endParaRPr lang="fr-FR" dirty="0"/>
            </a:p>
          </p:txBody>
        </p:sp>
        <p:sp>
          <p:nvSpPr>
            <p:cNvPr id="9" name="ZoneTexte 8"/>
            <p:cNvSpPr txBox="1"/>
            <p:nvPr/>
          </p:nvSpPr>
          <p:spPr>
            <a:xfrm>
              <a:off x="6384032" y="5219908"/>
              <a:ext cx="356188" cy="461665"/>
            </a:xfrm>
            <a:prstGeom prst="rect">
              <a:avLst/>
            </a:prstGeom>
            <a:noFill/>
          </p:spPr>
          <p:txBody>
            <a:bodyPr wrap="none" rtlCol="0">
              <a:spAutoFit/>
            </a:bodyPr>
            <a:lstStyle/>
            <a:p>
              <a:r>
                <a:rPr lang="en-US" sz="2400" dirty="0"/>
                <a:t>2</a:t>
              </a:r>
              <a:endParaRPr lang="fr-FR" sz="2400" dirty="0"/>
            </a:p>
          </p:txBody>
        </p:sp>
      </p:grpSp>
      <p:grpSp>
        <p:nvGrpSpPr>
          <p:cNvPr id="31" name="Groupe 30"/>
          <p:cNvGrpSpPr/>
          <p:nvPr/>
        </p:nvGrpSpPr>
        <p:grpSpPr>
          <a:xfrm>
            <a:off x="10479129" y="3248072"/>
            <a:ext cx="1080120" cy="1128065"/>
            <a:chOff x="9336360" y="3248072"/>
            <a:chExt cx="1080120" cy="1128065"/>
          </a:xfrm>
        </p:grpSpPr>
        <p:sp>
          <p:nvSpPr>
            <p:cNvPr id="5" name="Rectangle à coins arrondis 4"/>
            <p:cNvSpPr/>
            <p:nvPr/>
          </p:nvSpPr>
          <p:spPr>
            <a:xfrm>
              <a:off x="9336360" y="3248072"/>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ee</a:t>
              </a:r>
              <a:endParaRPr lang="fr-FR" dirty="0"/>
            </a:p>
          </p:txBody>
        </p:sp>
        <p:sp>
          <p:nvSpPr>
            <p:cNvPr id="10" name="ZoneTexte 9"/>
            <p:cNvSpPr txBox="1"/>
            <p:nvPr/>
          </p:nvSpPr>
          <p:spPr>
            <a:xfrm>
              <a:off x="9408368" y="3914472"/>
              <a:ext cx="354584" cy="461665"/>
            </a:xfrm>
            <a:prstGeom prst="rect">
              <a:avLst/>
            </a:prstGeom>
            <a:noFill/>
          </p:spPr>
          <p:txBody>
            <a:bodyPr wrap="none" rtlCol="0">
              <a:spAutoFit/>
            </a:bodyPr>
            <a:lstStyle/>
            <a:p>
              <a:r>
                <a:rPr lang="en-US" sz="2400" dirty="0"/>
                <a:t>3</a:t>
              </a:r>
              <a:endParaRPr lang="fr-FR" sz="2400" dirty="0"/>
            </a:p>
          </p:txBody>
        </p:sp>
      </p:grpSp>
      <p:grpSp>
        <p:nvGrpSpPr>
          <p:cNvPr id="32" name="Groupe 31"/>
          <p:cNvGrpSpPr/>
          <p:nvPr/>
        </p:nvGrpSpPr>
        <p:grpSpPr>
          <a:xfrm>
            <a:off x="8616280" y="3356992"/>
            <a:ext cx="720080" cy="1200073"/>
            <a:chOff x="7896200" y="3176064"/>
            <a:chExt cx="720080" cy="1200073"/>
          </a:xfrm>
        </p:grpSpPr>
        <p:sp>
          <p:nvSpPr>
            <p:cNvPr id="7" name="Ellipse 6"/>
            <p:cNvSpPr/>
            <p:nvPr/>
          </p:nvSpPr>
          <p:spPr>
            <a:xfrm>
              <a:off x="7896200" y="317606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8116204" y="3914472"/>
              <a:ext cx="373820" cy="461665"/>
            </a:xfrm>
            <a:prstGeom prst="rect">
              <a:avLst/>
            </a:prstGeom>
            <a:noFill/>
          </p:spPr>
          <p:txBody>
            <a:bodyPr wrap="none" rtlCol="0">
              <a:spAutoFit/>
            </a:bodyPr>
            <a:lstStyle/>
            <a:p>
              <a:r>
                <a:rPr lang="en-US" sz="2400" dirty="0"/>
                <a:t>0</a:t>
              </a:r>
              <a:endParaRPr lang="fr-FR" sz="2400" dirty="0"/>
            </a:p>
          </p:txBody>
        </p:sp>
      </p:grpSp>
      <p:grpSp>
        <p:nvGrpSpPr>
          <p:cNvPr id="3" name="Groupe 2"/>
          <p:cNvGrpSpPr/>
          <p:nvPr/>
        </p:nvGrpSpPr>
        <p:grpSpPr>
          <a:xfrm>
            <a:off x="322555" y="1573671"/>
            <a:ext cx="5467990" cy="4176464"/>
            <a:chOff x="695400" y="1988840"/>
            <a:chExt cx="3960440" cy="3168352"/>
          </a:xfrm>
        </p:grpSpPr>
        <p:sp>
          <p:nvSpPr>
            <p:cNvPr id="12" name="Rectangle à coins arrondis 11"/>
            <p:cNvSpPr/>
            <p:nvPr/>
          </p:nvSpPr>
          <p:spPr>
            <a:xfrm>
              <a:off x="911424" y="2132856"/>
              <a:ext cx="1368152" cy="1044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sym typeface="Wingdings" pitchFamily="2" charset="2"/>
              </a:endParaRPr>
            </a:p>
          </p:txBody>
        </p:sp>
        <p:sp>
          <p:nvSpPr>
            <p:cNvPr id="13" name="Rectangle à coins arrondis 12"/>
            <p:cNvSpPr/>
            <p:nvPr/>
          </p:nvSpPr>
          <p:spPr>
            <a:xfrm>
              <a:off x="911424" y="3969060"/>
              <a:ext cx="136815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21</a:t>
              </a:r>
              <a:r>
                <a:rPr lang="en-US" dirty="0"/>
                <a:t>:b</a:t>
              </a:r>
              <a:r>
                <a:rPr lang="en-US" dirty="0">
                  <a:sym typeface="Wingdings" pitchFamily="2" charset="2"/>
                </a:rPr>
                <a:t>e, </a:t>
              </a:r>
              <a:r>
                <a:rPr lang="en-US" dirty="0" err="1">
                  <a:sym typeface="Wingdings" pitchFamily="2" charset="2"/>
                </a:rPr>
                <a:t>eb</a:t>
              </a:r>
              <a:endParaRPr lang="en-US" dirty="0"/>
            </a:p>
            <a:p>
              <a:pPr algn="ctr"/>
              <a:r>
                <a:rPr lang="en-US" dirty="0"/>
                <a:t>be</a:t>
              </a:r>
              <a:endParaRPr lang="fr-FR" dirty="0"/>
            </a:p>
          </p:txBody>
        </p:sp>
        <p:sp>
          <p:nvSpPr>
            <p:cNvPr id="14" name="Rectangle à coins arrondis 13"/>
            <p:cNvSpPr/>
            <p:nvPr/>
          </p:nvSpPr>
          <p:spPr>
            <a:xfrm>
              <a:off x="3071665" y="3176972"/>
              <a:ext cx="1517625" cy="890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31</a:t>
              </a:r>
              <a:r>
                <a:rPr lang="en-US" dirty="0"/>
                <a:t>:e</a:t>
              </a:r>
              <a:r>
                <a:rPr lang="en-US" dirty="0">
                  <a:sym typeface="Wingdings" pitchFamily="2" charset="2"/>
                </a:rPr>
                <a:t>a, </a:t>
              </a:r>
              <a:r>
                <a:rPr lang="en-US" dirty="0" err="1">
                  <a:sym typeface="Wingdings" pitchFamily="2" charset="2"/>
                </a:rPr>
                <a:t>eb</a:t>
              </a:r>
              <a:endParaRPr lang="en-US" dirty="0">
                <a:sym typeface="Wingdings" pitchFamily="2" charset="2"/>
              </a:endParaRPr>
            </a:p>
            <a:p>
              <a:pPr algn="ctr"/>
              <a:r>
                <a:rPr lang="en-US" dirty="0"/>
                <a:t>p</a:t>
              </a:r>
              <a:r>
                <a:rPr lang="en-US" baseline="-25000" dirty="0"/>
                <a:t>32</a:t>
              </a:r>
              <a:r>
                <a:rPr lang="en-US" dirty="0"/>
                <a:t>:b</a:t>
              </a:r>
              <a:r>
                <a:rPr lang="en-US" dirty="0">
                  <a:sym typeface="Wingdings" pitchFamily="2" charset="2"/>
                </a:rPr>
                <a:t>f, </a:t>
              </a:r>
              <a:r>
                <a:rPr lang="en-US" dirty="0" err="1">
                  <a:sym typeface="Wingdings" pitchFamily="2" charset="2"/>
                </a:rPr>
                <a:t>ab</a:t>
              </a:r>
              <a:endParaRPr lang="en-US" dirty="0">
                <a:sym typeface="Wingdings" pitchFamily="2" charset="2"/>
              </a:endParaRPr>
            </a:p>
            <a:p>
              <a:pPr algn="ctr"/>
              <a:r>
                <a:rPr lang="en-US" dirty="0"/>
                <a:t>p</a:t>
              </a:r>
              <a:r>
                <a:rPr lang="en-US" baseline="-25000" dirty="0"/>
                <a:t>33</a:t>
              </a:r>
              <a:r>
                <a:rPr lang="en-US" dirty="0"/>
                <a:t>:f</a:t>
              </a:r>
              <a:r>
                <a:rPr lang="en-US" dirty="0">
                  <a:sym typeface="Wingdings" pitchFamily="2" charset="2"/>
                </a:rPr>
                <a:t>a, </a:t>
              </a:r>
              <a:r>
                <a:rPr lang="en-US" dirty="0" err="1">
                  <a:sym typeface="Wingdings" pitchFamily="2" charset="2"/>
                </a:rPr>
                <a:t>bb</a:t>
              </a:r>
              <a:r>
                <a:rPr lang="en-US" dirty="0"/>
                <a:t/>
              </a:r>
              <a:br>
                <a:rPr lang="en-US" dirty="0"/>
              </a:br>
              <a:r>
                <a:rPr lang="en-US" dirty="0" err="1"/>
                <a:t>ee</a:t>
              </a:r>
              <a:endParaRPr lang="fr-FR" baseline="-25000" dirty="0"/>
            </a:p>
          </p:txBody>
        </p:sp>
        <p:sp>
          <p:nvSpPr>
            <p:cNvPr id="15" name="Rectangle à coins arrondis 14"/>
            <p:cNvSpPr/>
            <p:nvPr/>
          </p:nvSpPr>
          <p:spPr>
            <a:xfrm>
              <a:off x="695400" y="1988840"/>
              <a:ext cx="3960440" cy="3168352"/>
            </a:xfrm>
            <a:prstGeom prst="round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2658597" y="2298068"/>
              <a:ext cx="419371" cy="443622"/>
            </a:xfrm>
            <a:prstGeom prst="rect">
              <a:avLst/>
            </a:prstGeom>
            <a:noFill/>
          </p:spPr>
          <p:txBody>
            <a:bodyPr wrap="none" rtlCol="0">
              <a:spAutoFit/>
            </a:bodyPr>
            <a:lstStyle/>
            <a:p>
              <a:r>
                <a:rPr lang="en-US" sz="3200" dirty="0"/>
                <a:t>e</a:t>
              </a:r>
              <a:r>
                <a:rPr lang="en-US" sz="3200" baseline="30000" dirty="0">
                  <a:sym typeface="Symbol"/>
                </a:rPr>
                <a:t></a:t>
              </a:r>
              <a:endParaRPr lang="fr-FR" sz="3200" baseline="30000" dirty="0"/>
            </a:p>
          </p:txBody>
        </p:sp>
        <p:sp>
          <p:nvSpPr>
            <p:cNvPr id="19" name="ZoneTexte 18"/>
            <p:cNvSpPr txBox="1"/>
            <p:nvPr/>
          </p:nvSpPr>
          <p:spPr>
            <a:xfrm>
              <a:off x="982426" y="2114272"/>
              <a:ext cx="1189145" cy="700457"/>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11</a:t>
              </a:r>
              <a:r>
                <a:rPr lang="en-US" dirty="0">
                  <a:solidFill>
                    <a:schemeClr val="bg1"/>
                  </a:solidFill>
                </a:rPr>
                <a:t>: </a:t>
              </a:r>
              <a:r>
                <a:rPr lang="en-US" dirty="0" err="1">
                  <a:solidFill>
                    <a:schemeClr val="bg1"/>
                  </a:solidFill>
                </a:rPr>
                <a:t>a</a:t>
              </a:r>
              <a:r>
                <a:rPr lang="en-US" dirty="0" err="1">
                  <a:solidFill>
                    <a:schemeClr val="bg1"/>
                  </a:solidFill>
                  <a:sym typeface="Wingdings" pitchFamily="2" charset="2"/>
                </a:rPr>
                <a:t>b</a:t>
              </a:r>
              <a:r>
                <a:rPr lang="en-US" dirty="0">
                  <a:solidFill>
                    <a:schemeClr val="bg1"/>
                  </a:solidFill>
                  <a:sym typeface="Wingdings" pitchFamily="2" charset="2"/>
                </a:rPr>
                <a:t>, </a:t>
              </a:r>
              <a:r>
                <a:rPr lang="en-US" dirty="0" err="1">
                  <a:solidFill>
                    <a:schemeClr val="bg1"/>
                  </a:solidFill>
                  <a:sym typeface="Wingdings" pitchFamily="2" charset="2"/>
                </a:rPr>
                <a:t>ae</a:t>
              </a:r>
              <a:endParaRPr lang="en-US" dirty="0">
                <a:solidFill>
                  <a:schemeClr val="bg1"/>
                </a:solidFill>
                <a:sym typeface="Wingdings" pitchFamily="2" charset="2"/>
              </a:endParaRPr>
            </a:p>
            <a:p>
              <a:r>
                <a:rPr lang="en-US" dirty="0">
                  <a:solidFill>
                    <a:schemeClr val="bg1"/>
                  </a:solidFill>
                  <a:sym typeface="Wingdings" pitchFamily="2" charset="2"/>
                </a:rPr>
                <a:t>p</a:t>
              </a:r>
              <a:r>
                <a:rPr lang="en-US" baseline="-25000" dirty="0">
                  <a:solidFill>
                    <a:schemeClr val="bg1"/>
                  </a:solidFill>
                  <a:sym typeface="Wingdings" pitchFamily="2" charset="2"/>
                </a:rPr>
                <a:t>12</a:t>
              </a:r>
              <a:r>
                <a:rPr lang="en-US" dirty="0">
                  <a:solidFill>
                    <a:schemeClr val="bg1"/>
                  </a:solidFill>
                  <a:sym typeface="Wingdings" pitchFamily="2" charset="2"/>
                </a:rPr>
                <a:t>: </a:t>
              </a:r>
              <a:r>
                <a:rPr lang="en-US" dirty="0" err="1">
                  <a:solidFill>
                    <a:schemeClr val="bg1"/>
                  </a:solidFill>
                  <a:sym typeface="Wingdings" pitchFamily="2" charset="2"/>
                </a:rPr>
                <a:t>ac</a:t>
              </a:r>
              <a:r>
                <a:rPr lang="en-US" dirty="0">
                  <a:solidFill>
                    <a:schemeClr val="bg1"/>
                  </a:solidFill>
                  <a:sym typeface="Wingdings" pitchFamily="2" charset="2"/>
                </a:rPr>
                <a:t>, </a:t>
              </a:r>
              <a:r>
                <a:rPr lang="en-US" dirty="0" err="1">
                  <a:solidFill>
                    <a:schemeClr val="bg1"/>
                  </a:solidFill>
                  <a:sym typeface="Wingdings" pitchFamily="2" charset="2"/>
                </a:rPr>
                <a:t>ae</a:t>
              </a:r>
              <a:endParaRPr lang="en-US" dirty="0">
                <a:solidFill>
                  <a:schemeClr val="bg1"/>
                </a:solidFill>
                <a:sym typeface="Wingdings" pitchFamily="2" charset="2"/>
              </a:endParaRPr>
            </a:p>
            <a:p>
              <a:r>
                <a:rPr lang="en-US" dirty="0">
                  <a:solidFill>
                    <a:schemeClr val="bg1"/>
                  </a:solidFill>
                  <a:sym typeface="Wingdings" pitchFamily="2" charset="2"/>
                </a:rPr>
                <a:t>p</a:t>
              </a:r>
              <a:r>
                <a:rPr lang="en-US" baseline="-25000" dirty="0">
                  <a:solidFill>
                    <a:schemeClr val="bg1"/>
                  </a:solidFill>
                  <a:sym typeface="Wingdings" pitchFamily="2" charset="2"/>
                </a:rPr>
                <a:t>13</a:t>
              </a:r>
              <a:r>
                <a:rPr lang="en-US" dirty="0">
                  <a:solidFill>
                    <a:schemeClr val="bg1"/>
                  </a:solidFill>
                  <a:sym typeface="Wingdings" pitchFamily="2" charset="2"/>
                </a:rPr>
                <a:t>: </a:t>
              </a:r>
              <a:r>
                <a:rPr lang="en-US" dirty="0" err="1">
                  <a:solidFill>
                    <a:schemeClr val="bg1"/>
                  </a:solidFill>
                  <a:sym typeface="Wingdings" pitchFamily="2" charset="2"/>
                </a:rPr>
                <a:t>ba</a:t>
              </a:r>
              <a:r>
                <a:rPr lang="en-US" dirty="0">
                  <a:solidFill>
                    <a:schemeClr val="bg1"/>
                  </a:solidFill>
                  <a:sym typeface="Wingdings" pitchFamily="2" charset="2"/>
                </a:rPr>
                <a:t>, </a:t>
              </a:r>
              <a:r>
                <a:rPr lang="en-US" dirty="0" err="1">
                  <a:solidFill>
                    <a:schemeClr val="bg1"/>
                  </a:solidFill>
                  <a:sym typeface="Wingdings" pitchFamily="2" charset="2"/>
                </a:rPr>
                <a:t>ea</a:t>
              </a:r>
              <a:endParaRPr lang="fr-FR" dirty="0">
                <a:solidFill>
                  <a:schemeClr val="bg1"/>
                </a:solidFill>
              </a:endParaRPr>
            </a:p>
          </p:txBody>
        </p:sp>
        <p:sp>
          <p:nvSpPr>
            <p:cNvPr id="20" name="ZoneTexte 19"/>
            <p:cNvSpPr txBox="1"/>
            <p:nvPr/>
          </p:nvSpPr>
          <p:spPr>
            <a:xfrm>
              <a:off x="1413399" y="2861423"/>
              <a:ext cx="303265" cy="280183"/>
            </a:xfrm>
            <a:prstGeom prst="rect">
              <a:avLst/>
            </a:prstGeom>
            <a:noFill/>
          </p:spPr>
          <p:txBody>
            <a:bodyPr wrap="none" rtlCol="0">
              <a:spAutoFit/>
            </a:bodyPr>
            <a:lstStyle/>
            <a:p>
              <a:r>
                <a:rPr lang="en-US" dirty="0" err="1">
                  <a:solidFill>
                    <a:schemeClr val="bg1"/>
                  </a:solidFill>
                </a:rPr>
                <a:t>aa</a:t>
              </a:r>
              <a:endParaRPr lang="fr-FR" sz="1400" dirty="0">
                <a:solidFill>
                  <a:schemeClr val="bg1"/>
                </a:solidFill>
              </a:endParaRPr>
            </a:p>
          </p:txBody>
        </p:sp>
        <p:sp>
          <p:nvSpPr>
            <p:cNvPr id="21" name="ZoneTexte 20"/>
            <p:cNvSpPr txBox="1"/>
            <p:nvPr/>
          </p:nvSpPr>
          <p:spPr>
            <a:xfrm>
              <a:off x="1055440" y="3203684"/>
              <a:ext cx="230120" cy="350229"/>
            </a:xfrm>
            <a:prstGeom prst="rect">
              <a:avLst/>
            </a:prstGeom>
            <a:noFill/>
          </p:spPr>
          <p:txBody>
            <a:bodyPr wrap="none" rtlCol="0">
              <a:spAutoFit/>
            </a:bodyPr>
            <a:lstStyle/>
            <a:p>
              <a:r>
                <a:rPr lang="en-US" sz="2400" dirty="0"/>
                <a:t>1</a:t>
              </a:r>
              <a:endParaRPr lang="fr-FR" dirty="0"/>
            </a:p>
          </p:txBody>
        </p:sp>
        <p:sp>
          <p:nvSpPr>
            <p:cNvPr id="22" name="ZoneTexte 21"/>
            <p:cNvSpPr txBox="1"/>
            <p:nvPr/>
          </p:nvSpPr>
          <p:spPr>
            <a:xfrm>
              <a:off x="3264416" y="4005064"/>
              <a:ext cx="256824" cy="350229"/>
            </a:xfrm>
            <a:prstGeom prst="rect">
              <a:avLst/>
            </a:prstGeom>
            <a:noFill/>
          </p:spPr>
          <p:txBody>
            <a:bodyPr wrap="none" rtlCol="0">
              <a:spAutoFit/>
            </a:bodyPr>
            <a:lstStyle/>
            <a:p>
              <a:r>
                <a:rPr lang="en-US" sz="2400" dirty="0"/>
                <a:t>3</a:t>
              </a:r>
              <a:endParaRPr lang="fr-FR" sz="2400" dirty="0"/>
            </a:p>
          </p:txBody>
        </p:sp>
        <p:sp>
          <p:nvSpPr>
            <p:cNvPr id="23" name="ZoneTexte 22"/>
            <p:cNvSpPr txBox="1"/>
            <p:nvPr/>
          </p:nvSpPr>
          <p:spPr>
            <a:xfrm>
              <a:off x="1055440" y="4787860"/>
              <a:ext cx="257985" cy="350229"/>
            </a:xfrm>
            <a:prstGeom prst="rect">
              <a:avLst/>
            </a:prstGeom>
            <a:noFill/>
          </p:spPr>
          <p:txBody>
            <a:bodyPr wrap="none" rtlCol="0">
              <a:spAutoFit/>
            </a:bodyPr>
            <a:lstStyle/>
            <a:p>
              <a:r>
                <a:rPr lang="en-US" sz="2400" dirty="0"/>
                <a:t>2</a:t>
              </a:r>
              <a:endParaRPr lang="fr-FR" sz="2400" dirty="0"/>
            </a:p>
          </p:txBody>
        </p:sp>
      </p:grpSp>
      <p:sp>
        <p:nvSpPr>
          <p:cNvPr id="24" name="ZoneTexte 23"/>
          <p:cNvSpPr txBox="1"/>
          <p:nvPr/>
        </p:nvSpPr>
        <p:spPr>
          <a:xfrm>
            <a:off x="7575379" y="1412776"/>
            <a:ext cx="2733441" cy="646331"/>
          </a:xfrm>
          <a:prstGeom prst="rect">
            <a:avLst/>
          </a:prstGeom>
          <a:noFill/>
        </p:spPr>
        <p:txBody>
          <a:bodyPr wrap="none" rtlCol="0">
            <a:spAutoFit/>
          </a:bodyPr>
          <a:lstStyle/>
          <a:p>
            <a:r>
              <a:rPr lang="en-US" dirty="0"/>
              <a:t>r</a:t>
            </a:r>
            <a:r>
              <a:rPr lang="en-US" baseline="-25000" dirty="0"/>
              <a:t>111</a:t>
            </a:r>
            <a:r>
              <a:rPr lang="en-US" dirty="0"/>
              <a:t>: (1,a)</a:t>
            </a:r>
            <a:r>
              <a:rPr lang="en-US" dirty="0">
                <a:sym typeface="Wingdings" pitchFamily="2" charset="2"/>
              </a:rPr>
              <a:t>(1,b)</a:t>
            </a:r>
          </a:p>
          <a:p>
            <a:r>
              <a:rPr lang="en-US" dirty="0"/>
              <a:t>r</a:t>
            </a:r>
            <a:r>
              <a:rPr lang="en-US" baseline="-25000" dirty="0"/>
              <a:t>112</a:t>
            </a:r>
            <a:r>
              <a:rPr lang="en-US" dirty="0"/>
              <a:t>: (1,a)(0,e)</a:t>
            </a:r>
            <a:r>
              <a:rPr lang="en-US" dirty="0">
                <a:sym typeface="Wingdings" pitchFamily="2" charset="2"/>
              </a:rPr>
              <a:t>(1,e)(0,a)</a:t>
            </a:r>
            <a:endParaRPr lang="fr-FR" dirty="0"/>
          </a:p>
        </p:txBody>
      </p:sp>
      <p:sp>
        <p:nvSpPr>
          <p:cNvPr id="25" name="ZoneTexte 24"/>
          <p:cNvSpPr txBox="1"/>
          <p:nvPr/>
        </p:nvSpPr>
        <p:spPr>
          <a:xfrm>
            <a:off x="7590192" y="1971961"/>
            <a:ext cx="2754280" cy="646331"/>
          </a:xfrm>
          <a:prstGeom prst="rect">
            <a:avLst/>
          </a:prstGeom>
          <a:noFill/>
        </p:spPr>
        <p:txBody>
          <a:bodyPr wrap="none" rtlCol="0">
            <a:spAutoFit/>
          </a:bodyPr>
          <a:lstStyle/>
          <a:p>
            <a:r>
              <a:rPr lang="en-US" dirty="0"/>
              <a:t>r</a:t>
            </a:r>
            <a:r>
              <a:rPr lang="en-US" baseline="-25000" dirty="0"/>
              <a:t>121</a:t>
            </a:r>
            <a:r>
              <a:rPr lang="en-US" dirty="0"/>
              <a:t>: (1,a)</a:t>
            </a:r>
            <a:r>
              <a:rPr lang="en-US" dirty="0">
                <a:sym typeface="Wingdings" pitchFamily="2" charset="2"/>
              </a:rPr>
              <a:t>(1,c)</a:t>
            </a:r>
          </a:p>
          <a:p>
            <a:r>
              <a:rPr lang="en-US" dirty="0"/>
              <a:t>r</a:t>
            </a:r>
            <a:r>
              <a:rPr lang="en-US" baseline="-25000" dirty="0"/>
              <a:t>122</a:t>
            </a:r>
            <a:r>
              <a:rPr lang="en-US" dirty="0"/>
              <a:t>: (1,a)(0,e)</a:t>
            </a:r>
            <a:r>
              <a:rPr lang="en-US" dirty="0">
                <a:sym typeface="Wingdings" pitchFamily="2" charset="2"/>
              </a:rPr>
              <a:t>(1,e)(0,a)</a:t>
            </a:r>
            <a:endParaRPr lang="fr-FR" dirty="0"/>
          </a:p>
        </p:txBody>
      </p:sp>
      <p:sp>
        <p:nvSpPr>
          <p:cNvPr id="26" name="ZoneTexte 25"/>
          <p:cNvSpPr txBox="1"/>
          <p:nvPr/>
        </p:nvSpPr>
        <p:spPr>
          <a:xfrm>
            <a:off x="7590192" y="2494637"/>
            <a:ext cx="1770036" cy="646331"/>
          </a:xfrm>
          <a:prstGeom prst="rect">
            <a:avLst/>
          </a:prstGeom>
          <a:noFill/>
        </p:spPr>
        <p:txBody>
          <a:bodyPr wrap="none" rtlCol="0">
            <a:spAutoFit/>
          </a:bodyPr>
          <a:lstStyle/>
          <a:p>
            <a:r>
              <a:rPr lang="en-US" dirty="0"/>
              <a:t>r</a:t>
            </a:r>
            <a:r>
              <a:rPr lang="en-US" baseline="-25000" dirty="0"/>
              <a:t>131</a:t>
            </a:r>
            <a:r>
              <a:rPr lang="en-US" dirty="0"/>
              <a:t>: (1,b)</a:t>
            </a:r>
            <a:r>
              <a:rPr lang="en-US" dirty="0">
                <a:sym typeface="Wingdings" pitchFamily="2" charset="2"/>
              </a:rPr>
              <a:t>(1,a)</a:t>
            </a:r>
          </a:p>
          <a:p>
            <a:r>
              <a:rPr lang="en-US" dirty="0"/>
              <a:t>r</a:t>
            </a:r>
            <a:r>
              <a:rPr lang="en-US" baseline="-25000" dirty="0"/>
              <a:t>132</a:t>
            </a:r>
            <a:r>
              <a:rPr lang="en-US" dirty="0"/>
              <a:t>: (1,e)</a:t>
            </a:r>
            <a:r>
              <a:rPr lang="en-US" dirty="0">
                <a:sym typeface="Wingdings" pitchFamily="2" charset="2"/>
              </a:rPr>
              <a:t>(1,a)</a:t>
            </a:r>
            <a:endParaRPr lang="fr-FR" dirty="0"/>
          </a:p>
        </p:txBody>
      </p:sp>
      <p:sp>
        <p:nvSpPr>
          <p:cNvPr id="27" name="ZoneTexte 26"/>
          <p:cNvSpPr txBox="1"/>
          <p:nvPr/>
        </p:nvSpPr>
        <p:spPr>
          <a:xfrm>
            <a:off x="9095821" y="4509120"/>
            <a:ext cx="2832827" cy="646331"/>
          </a:xfrm>
          <a:prstGeom prst="rect">
            <a:avLst/>
          </a:prstGeom>
          <a:noFill/>
        </p:spPr>
        <p:txBody>
          <a:bodyPr wrap="none" rtlCol="0">
            <a:spAutoFit/>
          </a:bodyPr>
          <a:lstStyle/>
          <a:p>
            <a:r>
              <a:rPr lang="en-US" dirty="0"/>
              <a:t>r</a:t>
            </a:r>
            <a:r>
              <a:rPr lang="en-US" baseline="-25000" dirty="0"/>
              <a:t>311</a:t>
            </a:r>
            <a:r>
              <a:rPr lang="en-US" dirty="0"/>
              <a:t>: (3,e)(0,a)</a:t>
            </a:r>
            <a:r>
              <a:rPr lang="en-US" dirty="0">
                <a:sym typeface="Wingdings" pitchFamily="2" charset="2"/>
              </a:rPr>
              <a:t>(3,a)(0,e)</a:t>
            </a:r>
          </a:p>
          <a:p>
            <a:r>
              <a:rPr lang="en-US" dirty="0"/>
              <a:t>r</a:t>
            </a:r>
            <a:r>
              <a:rPr lang="en-US" baseline="-25000" dirty="0"/>
              <a:t>312</a:t>
            </a:r>
            <a:r>
              <a:rPr lang="en-US" dirty="0"/>
              <a:t>: (3,e)(0,b)</a:t>
            </a:r>
            <a:r>
              <a:rPr lang="en-US" dirty="0">
                <a:sym typeface="Wingdings" pitchFamily="2" charset="2"/>
              </a:rPr>
              <a:t>(3,b)(0,e)</a:t>
            </a:r>
            <a:endParaRPr lang="fr-FR" dirty="0"/>
          </a:p>
        </p:txBody>
      </p:sp>
      <p:sp>
        <p:nvSpPr>
          <p:cNvPr id="28" name="ZoneTexte 27"/>
          <p:cNvSpPr txBox="1"/>
          <p:nvPr/>
        </p:nvSpPr>
        <p:spPr>
          <a:xfrm>
            <a:off x="9110634" y="5106089"/>
            <a:ext cx="1863011" cy="646331"/>
          </a:xfrm>
          <a:prstGeom prst="rect">
            <a:avLst/>
          </a:prstGeom>
          <a:noFill/>
        </p:spPr>
        <p:txBody>
          <a:bodyPr wrap="none" rtlCol="0">
            <a:spAutoFit/>
          </a:bodyPr>
          <a:lstStyle/>
          <a:p>
            <a:r>
              <a:rPr lang="en-US" dirty="0"/>
              <a:t>r</a:t>
            </a:r>
            <a:r>
              <a:rPr lang="en-US" baseline="-25000" dirty="0"/>
              <a:t>321</a:t>
            </a:r>
            <a:r>
              <a:rPr lang="en-US" dirty="0"/>
              <a:t>: (3,b)</a:t>
            </a:r>
            <a:r>
              <a:rPr lang="en-US" dirty="0">
                <a:sym typeface="Wingdings" pitchFamily="2" charset="2"/>
              </a:rPr>
              <a:t>(3,f)</a:t>
            </a:r>
          </a:p>
          <a:p>
            <a:r>
              <a:rPr lang="en-US" dirty="0"/>
              <a:t>r</a:t>
            </a:r>
            <a:r>
              <a:rPr lang="en-US" baseline="-25000" dirty="0"/>
              <a:t>322</a:t>
            </a:r>
            <a:r>
              <a:rPr lang="en-US" dirty="0"/>
              <a:t>: (3,a)</a:t>
            </a:r>
            <a:r>
              <a:rPr lang="en-US" dirty="0">
                <a:sym typeface="Wingdings" pitchFamily="2" charset="2"/>
              </a:rPr>
              <a:t>(3,b)</a:t>
            </a:r>
            <a:endParaRPr lang="fr-FR" dirty="0"/>
          </a:p>
        </p:txBody>
      </p:sp>
      <p:sp>
        <p:nvSpPr>
          <p:cNvPr id="29" name="ZoneTexte 28"/>
          <p:cNvSpPr txBox="1"/>
          <p:nvPr/>
        </p:nvSpPr>
        <p:spPr>
          <a:xfrm>
            <a:off x="9110634" y="5662989"/>
            <a:ext cx="2731838" cy="646331"/>
          </a:xfrm>
          <a:prstGeom prst="rect">
            <a:avLst/>
          </a:prstGeom>
          <a:noFill/>
        </p:spPr>
        <p:txBody>
          <a:bodyPr wrap="none" rtlCol="0">
            <a:spAutoFit/>
          </a:bodyPr>
          <a:lstStyle/>
          <a:p>
            <a:r>
              <a:rPr lang="en-US" dirty="0"/>
              <a:t>r</a:t>
            </a:r>
            <a:r>
              <a:rPr lang="en-US" baseline="-25000" dirty="0"/>
              <a:t>331</a:t>
            </a:r>
            <a:r>
              <a:rPr lang="en-US" dirty="0"/>
              <a:t>: (3,f)(0,a)</a:t>
            </a:r>
            <a:r>
              <a:rPr lang="en-US" dirty="0">
                <a:sym typeface="Wingdings" pitchFamily="2" charset="2"/>
              </a:rPr>
              <a:t>(3,a)(0,f)</a:t>
            </a:r>
          </a:p>
          <a:p>
            <a:r>
              <a:rPr lang="en-US" dirty="0"/>
              <a:t>r</a:t>
            </a:r>
            <a:r>
              <a:rPr lang="en-US" baseline="-25000" dirty="0"/>
              <a:t>332</a:t>
            </a:r>
            <a:r>
              <a:rPr lang="en-US" dirty="0"/>
              <a:t>: (3,b)</a:t>
            </a:r>
            <a:r>
              <a:rPr lang="en-US" dirty="0">
                <a:sym typeface="Wingdings" pitchFamily="2" charset="2"/>
              </a:rPr>
              <a:t>(3,b)</a:t>
            </a:r>
            <a:endParaRPr lang="fr-FR" dirty="0"/>
          </a:p>
        </p:txBody>
      </p:sp>
      <p:sp>
        <p:nvSpPr>
          <p:cNvPr id="30" name="ZoneTexte 29"/>
          <p:cNvSpPr txBox="1"/>
          <p:nvPr/>
        </p:nvSpPr>
        <p:spPr>
          <a:xfrm>
            <a:off x="6001744" y="4276543"/>
            <a:ext cx="2816797" cy="646331"/>
          </a:xfrm>
          <a:prstGeom prst="rect">
            <a:avLst/>
          </a:prstGeom>
          <a:noFill/>
        </p:spPr>
        <p:txBody>
          <a:bodyPr wrap="none" rtlCol="0">
            <a:spAutoFit/>
          </a:bodyPr>
          <a:lstStyle/>
          <a:p>
            <a:r>
              <a:rPr lang="en-US" dirty="0"/>
              <a:t>r</a:t>
            </a:r>
            <a:r>
              <a:rPr lang="en-US" baseline="-25000" dirty="0"/>
              <a:t>211</a:t>
            </a:r>
            <a:r>
              <a:rPr lang="en-US" dirty="0"/>
              <a:t>: (2,b)(0,e)</a:t>
            </a:r>
            <a:r>
              <a:rPr lang="en-US" dirty="0">
                <a:sym typeface="Wingdings" pitchFamily="2" charset="2"/>
              </a:rPr>
              <a:t>(2,e)(0,b)</a:t>
            </a:r>
          </a:p>
          <a:p>
            <a:r>
              <a:rPr lang="en-US" dirty="0"/>
              <a:t>r</a:t>
            </a:r>
            <a:r>
              <a:rPr lang="en-US" baseline="-25000" dirty="0"/>
              <a:t>212</a:t>
            </a:r>
            <a:r>
              <a:rPr lang="en-US" dirty="0"/>
              <a:t>: (2,e)</a:t>
            </a:r>
            <a:r>
              <a:rPr lang="en-US" dirty="0">
                <a:sym typeface="Wingdings" pitchFamily="2" charset="2"/>
              </a:rPr>
              <a:t>(2,b)</a:t>
            </a:r>
            <a:endParaRPr lang="fr-FR" dirty="0"/>
          </a:p>
        </p:txBody>
      </p:sp>
    </p:spTree>
    <p:extLst>
      <p:ext uri="{BB962C8B-B14F-4D97-AF65-F5344CB8AC3E}">
        <p14:creationId xmlns:p14="http://schemas.microsoft.com/office/powerpoint/2010/main" val="3607251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Refining derivation mode</a:t>
            </a:r>
            <a:endParaRPr lang="fr-FR" dirty="0"/>
          </a:p>
        </p:txBody>
      </p:sp>
      <p:sp>
        <p:nvSpPr>
          <p:cNvPr id="3" name="Espace réservé du contenu 2"/>
          <p:cNvSpPr>
            <a:spLocks noGrp="1"/>
          </p:cNvSpPr>
          <p:nvPr>
            <p:ph sz="quarter" idx="1"/>
          </p:nvPr>
        </p:nvSpPr>
        <p:spPr/>
        <p:txBody>
          <a:bodyPr/>
          <a:lstStyle/>
          <a:p>
            <a:r>
              <a:rPr lang="en-US" dirty="0" smtClean="0"/>
              <a:t>Derivation mode: group rules (corresponding to programs), maximal parallelism, but all rules from a group shall be used.</a:t>
            </a:r>
          </a:p>
          <a:p>
            <a:r>
              <a:rPr lang="en-US" dirty="0" smtClean="0"/>
              <a:t>Since working with one symbol, the group </a:t>
            </a:r>
            <a:br>
              <a:rPr lang="en-US" dirty="0" smtClean="0"/>
            </a:br>
            <a:r>
              <a:rPr lang="en-US" sz="2800" dirty="0"/>
              <a:t>r</a:t>
            </a:r>
            <a:r>
              <a:rPr lang="en-US" sz="2800" baseline="-25000" dirty="0"/>
              <a:t>111</a:t>
            </a:r>
            <a:r>
              <a:rPr lang="en-US" sz="2800" dirty="0"/>
              <a:t>: (1,a)</a:t>
            </a:r>
            <a:r>
              <a:rPr lang="en-US" sz="2800" dirty="0">
                <a:sym typeface="Wingdings" pitchFamily="2" charset="2"/>
              </a:rPr>
              <a:t>(1,b)</a:t>
            </a:r>
            <a:br>
              <a:rPr lang="en-US" sz="2800" dirty="0">
                <a:sym typeface="Wingdings" pitchFamily="2" charset="2"/>
              </a:rPr>
            </a:br>
            <a:r>
              <a:rPr lang="en-US" sz="2800" dirty="0"/>
              <a:t>r</a:t>
            </a:r>
            <a:r>
              <a:rPr lang="en-US" sz="2800" baseline="-25000" dirty="0"/>
              <a:t>112</a:t>
            </a:r>
            <a:r>
              <a:rPr lang="en-US" sz="2800" dirty="0"/>
              <a:t>: (1,a)(0,e)</a:t>
            </a:r>
            <a:r>
              <a:rPr lang="en-US" sz="2800" dirty="0">
                <a:sym typeface="Wingdings" pitchFamily="2" charset="2"/>
              </a:rPr>
              <a:t>(1,e)(0,a)</a:t>
            </a:r>
            <a:r>
              <a:rPr lang="fr-FR" dirty="0" smtClean="0">
                <a:sym typeface="Wingdings" pitchFamily="2" charset="2"/>
              </a:rPr>
              <a:t/>
            </a:r>
            <a:br>
              <a:rPr lang="fr-FR" dirty="0" smtClean="0">
                <a:sym typeface="Wingdings" pitchFamily="2" charset="2"/>
              </a:rPr>
            </a:br>
            <a:r>
              <a:rPr lang="en-US" dirty="0" smtClean="0">
                <a:sym typeface="Wingdings" pitchFamily="2" charset="2"/>
              </a:rPr>
              <a:t>is equivalent to r</a:t>
            </a:r>
            <a:r>
              <a:rPr lang="en-US" baseline="-25000" dirty="0" smtClean="0">
                <a:sym typeface="Wingdings" pitchFamily="2" charset="2"/>
              </a:rPr>
              <a:t>11</a:t>
            </a:r>
            <a:r>
              <a:rPr lang="en-US" dirty="0" smtClean="0">
                <a:sym typeface="Wingdings" pitchFamily="2" charset="2"/>
              </a:rPr>
              <a:t>: (1,aa)(</a:t>
            </a:r>
            <a:r>
              <a:rPr lang="en-US" dirty="0">
                <a:sym typeface="Wingdings" pitchFamily="2" charset="2"/>
              </a:rPr>
              <a:t>0</a:t>
            </a:r>
            <a:r>
              <a:rPr lang="en-US" dirty="0" smtClean="0">
                <a:sym typeface="Wingdings" pitchFamily="2" charset="2"/>
              </a:rPr>
              <a:t>,e)(1,be)(</a:t>
            </a:r>
            <a:r>
              <a:rPr lang="en-US" dirty="0">
                <a:sym typeface="Wingdings" pitchFamily="2" charset="2"/>
              </a:rPr>
              <a:t>0</a:t>
            </a:r>
            <a:r>
              <a:rPr lang="en-US" dirty="0" smtClean="0">
                <a:sym typeface="Wingdings" pitchFamily="2" charset="2"/>
              </a:rPr>
              <a:t>,a)</a:t>
            </a:r>
          </a:p>
          <a:p>
            <a:r>
              <a:rPr lang="en-US" sz="2800" dirty="0">
                <a:sym typeface="Wingdings" pitchFamily="2" charset="2"/>
              </a:rPr>
              <a:t>So a program corresponds to a more complicated rule, and k is the size of the LHS (equal to RHS).</a:t>
            </a:r>
          </a:p>
          <a:p>
            <a:r>
              <a:rPr lang="en-US" sz="2800" dirty="0">
                <a:sym typeface="Wingdings" pitchFamily="2" charset="2"/>
              </a:rPr>
              <a:t>Then the evolution is just maximally parallel.</a:t>
            </a:r>
            <a:endParaRPr lang="en-US" sz="2800" dirty="0"/>
          </a:p>
        </p:txBody>
      </p:sp>
    </p:spTree>
    <p:extLst>
      <p:ext uri="{BB962C8B-B14F-4D97-AF65-F5344CB8AC3E}">
        <p14:creationId xmlns:p14="http://schemas.microsoft.com/office/powerpoint/2010/main" val="2019894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Back to the example</a:t>
            </a:r>
            <a:endParaRPr lang="fr-FR" dirty="0"/>
          </a:p>
        </p:txBody>
      </p:sp>
      <p:grpSp>
        <p:nvGrpSpPr>
          <p:cNvPr id="17" name="Groupe 16"/>
          <p:cNvGrpSpPr/>
          <p:nvPr/>
        </p:nvGrpSpPr>
        <p:grpSpPr>
          <a:xfrm>
            <a:off x="6312024" y="1700808"/>
            <a:ext cx="1080120" cy="1109737"/>
            <a:chOff x="6312024" y="1916832"/>
            <a:chExt cx="1080120" cy="1109737"/>
          </a:xfrm>
        </p:grpSpPr>
        <p:sp>
          <p:nvSpPr>
            <p:cNvPr id="4" name="Rectangle à coins arrondis 3"/>
            <p:cNvSpPr/>
            <p:nvPr/>
          </p:nvSpPr>
          <p:spPr>
            <a:xfrm>
              <a:off x="6312024" y="1916832"/>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aa</a:t>
              </a:r>
              <a:endParaRPr lang="fr-FR" dirty="0"/>
            </a:p>
          </p:txBody>
        </p:sp>
        <p:sp>
          <p:nvSpPr>
            <p:cNvPr id="8" name="ZoneTexte 7"/>
            <p:cNvSpPr txBox="1"/>
            <p:nvPr/>
          </p:nvSpPr>
          <p:spPr>
            <a:xfrm>
              <a:off x="6420036" y="2564904"/>
              <a:ext cx="317716" cy="461665"/>
            </a:xfrm>
            <a:prstGeom prst="rect">
              <a:avLst/>
            </a:prstGeom>
            <a:noFill/>
          </p:spPr>
          <p:txBody>
            <a:bodyPr wrap="none" rtlCol="0">
              <a:spAutoFit/>
            </a:bodyPr>
            <a:lstStyle/>
            <a:p>
              <a:r>
                <a:rPr lang="en-US" sz="2400" dirty="0"/>
                <a:t>1</a:t>
              </a:r>
              <a:endParaRPr lang="fr-FR" sz="2400" dirty="0"/>
            </a:p>
          </p:txBody>
        </p:sp>
      </p:grpSp>
      <p:grpSp>
        <p:nvGrpSpPr>
          <p:cNvPr id="18" name="Groupe 17"/>
          <p:cNvGrpSpPr/>
          <p:nvPr/>
        </p:nvGrpSpPr>
        <p:grpSpPr>
          <a:xfrm>
            <a:off x="6197692" y="4544475"/>
            <a:ext cx="1080120" cy="1109737"/>
            <a:chOff x="6240016" y="4571836"/>
            <a:chExt cx="1080120" cy="1109737"/>
          </a:xfrm>
        </p:grpSpPr>
        <p:sp>
          <p:nvSpPr>
            <p:cNvPr id="6" name="Rectangle à coins arrondis 5"/>
            <p:cNvSpPr/>
            <p:nvPr/>
          </p:nvSpPr>
          <p:spPr>
            <a:xfrm>
              <a:off x="6240016" y="4571836"/>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a:t>
              </a:r>
              <a:endParaRPr lang="fr-FR" dirty="0"/>
            </a:p>
          </p:txBody>
        </p:sp>
        <p:sp>
          <p:nvSpPr>
            <p:cNvPr id="9" name="ZoneTexte 8"/>
            <p:cNvSpPr txBox="1"/>
            <p:nvPr/>
          </p:nvSpPr>
          <p:spPr>
            <a:xfrm>
              <a:off x="6384032" y="5219908"/>
              <a:ext cx="356188" cy="461665"/>
            </a:xfrm>
            <a:prstGeom prst="rect">
              <a:avLst/>
            </a:prstGeom>
            <a:noFill/>
          </p:spPr>
          <p:txBody>
            <a:bodyPr wrap="none" rtlCol="0">
              <a:spAutoFit/>
            </a:bodyPr>
            <a:lstStyle/>
            <a:p>
              <a:r>
                <a:rPr lang="en-US" sz="2400" dirty="0"/>
                <a:t>2</a:t>
              </a:r>
              <a:endParaRPr lang="fr-FR" sz="2400" dirty="0"/>
            </a:p>
          </p:txBody>
        </p:sp>
      </p:grpSp>
      <p:grpSp>
        <p:nvGrpSpPr>
          <p:cNvPr id="31" name="Groupe 30"/>
          <p:cNvGrpSpPr/>
          <p:nvPr/>
        </p:nvGrpSpPr>
        <p:grpSpPr>
          <a:xfrm>
            <a:off x="10479129" y="3248072"/>
            <a:ext cx="1080120" cy="1128065"/>
            <a:chOff x="9336360" y="3248072"/>
            <a:chExt cx="1080120" cy="1128065"/>
          </a:xfrm>
        </p:grpSpPr>
        <p:sp>
          <p:nvSpPr>
            <p:cNvPr id="5" name="Rectangle à coins arrondis 4"/>
            <p:cNvSpPr/>
            <p:nvPr/>
          </p:nvSpPr>
          <p:spPr>
            <a:xfrm>
              <a:off x="9336360" y="3248072"/>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ee</a:t>
              </a:r>
              <a:endParaRPr lang="fr-FR" dirty="0"/>
            </a:p>
          </p:txBody>
        </p:sp>
        <p:sp>
          <p:nvSpPr>
            <p:cNvPr id="10" name="ZoneTexte 9"/>
            <p:cNvSpPr txBox="1"/>
            <p:nvPr/>
          </p:nvSpPr>
          <p:spPr>
            <a:xfrm>
              <a:off x="9408368" y="3914472"/>
              <a:ext cx="354584" cy="461665"/>
            </a:xfrm>
            <a:prstGeom prst="rect">
              <a:avLst/>
            </a:prstGeom>
            <a:noFill/>
          </p:spPr>
          <p:txBody>
            <a:bodyPr wrap="none" rtlCol="0">
              <a:spAutoFit/>
            </a:bodyPr>
            <a:lstStyle/>
            <a:p>
              <a:r>
                <a:rPr lang="en-US" sz="2400" dirty="0"/>
                <a:t>3</a:t>
              </a:r>
              <a:endParaRPr lang="fr-FR" sz="2400" dirty="0"/>
            </a:p>
          </p:txBody>
        </p:sp>
      </p:grpSp>
      <p:grpSp>
        <p:nvGrpSpPr>
          <p:cNvPr id="32" name="Groupe 31"/>
          <p:cNvGrpSpPr/>
          <p:nvPr/>
        </p:nvGrpSpPr>
        <p:grpSpPr>
          <a:xfrm>
            <a:off x="7995082" y="3148368"/>
            <a:ext cx="720080" cy="1200073"/>
            <a:chOff x="7896200" y="3176064"/>
            <a:chExt cx="720080" cy="1200073"/>
          </a:xfrm>
        </p:grpSpPr>
        <p:sp>
          <p:nvSpPr>
            <p:cNvPr id="7" name="Ellipse 6"/>
            <p:cNvSpPr/>
            <p:nvPr/>
          </p:nvSpPr>
          <p:spPr>
            <a:xfrm>
              <a:off x="7896200" y="317606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8116204" y="3914472"/>
              <a:ext cx="373820" cy="461665"/>
            </a:xfrm>
            <a:prstGeom prst="rect">
              <a:avLst/>
            </a:prstGeom>
            <a:noFill/>
          </p:spPr>
          <p:txBody>
            <a:bodyPr wrap="none" rtlCol="0">
              <a:spAutoFit/>
            </a:bodyPr>
            <a:lstStyle/>
            <a:p>
              <a:r>
                <a:rPr lang="en-US" sz="2400" dirty="0"/>
                <a:t>0</a:t>
              </a:r>
              <a:endParaRPr lang="fr-FR" sz="2400" dirty="0"/>
            </a:p>
          </p:txBody>
        </p:sp>
      </p:grpSp>
      <p:grpSp>
        <p:nvGrpSpPr>
          <p:cNvPr id="3" name="Groupe 2"/>
          <p:cNvGrpSpPr/>
          <p:nvPr/>
        </p:nvGrpSpPr>
        <p:grpSpPr>
          <a:xfrm>
            <a:off x="322555" y="1573671"/>
            <a:ext cx="5467990" cy="4176464"/>
            <a:chOff x="695400" y="1988840"/>
            <a:chExt cx="3960440" cy="3168352"/>
          </a:xfrm>
        </p:grpSpPr>
        <p:sp>
          <p:nvSpPr>
            <p:cNvPr id="12" name="Rectangle à coins arrondis 11"/>
            <p:cNvSpPr/>
            <p:nvPr/>
          </p:nvSpPr>
          <p:spPr>
            <a:xfrm>
              <a:off x="911424" y="2132856"/>
              <a:ext cx="1368152" cy="1044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sym typeface="Wingdings" pitchFamily="2" charset="2"/>
              </a:endParaRPr>
            </a:p>
          </p:txBody>
        </p:sp>
        <p:sp>
          <p:nvSpPr>
            <p:cNvPr id="13" name="Rectangle à coins arrondis 12"/>
            <p:cNvSpPr/>
            <p:nvPr/>
          </p:nvSpPr>
          <p:spPr>
            <a:xfrm>
              <a:off x="911424" y="3969060"/>
              <a:ext cx="136815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21</a:t>
              </a:r>
              <a:r>
                <a:rPr lang="en-US" dirty="0"/>
                <a:t>:b</a:t>
              </a:r>
              <a:r>
                <a:rPr lang="en-US" dirty="0">
                  <a:sym typeface="Wingdings" pitchFamily="2" charset="2"/>
                </a:rPr>
                <a:t>e, </a:t>
              </a:r>
              <a:r>
                <a:rPr lang="en-US" dirty="0" err="1">
                  <a:sym typeface="Wingdings" pitchFamily="2" charset="2"/>
                </a:rPr>
                <a:t>eb</a:t>
              </a:r>
              <a:endParaRPr lang="en-US" dirty="0"/>
            </a:p>
            <a:p>
              <a:pPr algn="ctr"/>
              <a:r>
                <a:rPr lang="en-US" dirty="0"/>
                <a:t>be</a:t>
              </a:r>
              <a:endParaRPr lang="fr-FR" dirty="0"/>
            </a:p>
          </p:txBody>
        </p:sp>
        <p:sp>
          <p:nvSpPr>
            <p:cNvPr id="14" name="Rectangle à coins arrondis 13"/>
            <p:cNvSpPr/>
            <p:nvPr/>
          </p:nvSpPr>
          <p:spPr>
            <a:xfrm>
              <a:off x="3071665" y="3176972"/>
              <a:ext cx="1517625" cy="890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31</a:t>
              </a:r>
              <a:r>
                <a:rPr lang="en-US" dirty="0"/>
                <a:t>:e</a:t>
              </a:r>
              <a:r>
                <a:rPr lang="en-US" dirty="0">
                  <a:sym typeface="Wingdings" pitchFamily="2" charset="2"/>
                </a:rPr>
                <a:t>a, </a:t>
              </a:r>
              <a:r>
                <a:rPr lang="en-US" dirty="0" err="1">
                  <a:sym typeface="Wingdings" pitchFamily="2" charset="2"/>
                </a:rPr>
                <a:t>eb</a:t>
              </a:r>
              <a:endParaRPr lang="en-US" dirty="0">
                <a:sym typeface="Wingdings" pitchFamily="2" charset="2"/>
              </a:endParaRPr>
            </a:p>
            <a:p>
              <a:pPr algn="ctr"/>
              <a:r>
                <a:rPr lang="en-US" dirty="0"/>
                <a:t>p</a:t>
              </a:r>
              <a:r>
                <a:rPr lang="en-US" baseline="-25000" dirty="0"/>
                <a:t>32</a:t>
              </a:r>
              <a:r>
                <a:rPr lang="en-US" dirty="0"/>
                <a:t>:b</a:t>
              </a:r>
              <a:r>
                <a:rPr lang="en-US" dirty="0">
                  <a:sym typeface="Wingdings" pitchFamily="2" charset="2"/>
                </a:rPr>
                <a:t>f, </a:t>
              </a:r>
              <a:r>
                <a:rPr lang="en-US" dirty="0" err="1">
                  <a:sym typeface="Wingdings" pitchFamily="2" charset="2"/>
                </a:rPr>
                <a:t>ab</a:t>
              </a:r>
              <a:endParaRPr lang="en-US" dirty="0">
                <a:sym typeface="Wingdings" pitchFamily="2" charset="2"/>
              </a:endParaRPr>
            </a:p>
            <a:p>
              <a:pPr algn="ctr"/>
              <a:r>
                <a:rPr lang="en-US" dirty="0"/>
                <a:t>p</a:t>
              </a:r>
              <a:r>
                <a:rPr lang="en-US" baseline="-25000" dirty="0"/>
                <a:t>33</a:t>
              </a:r>
              <a:r>
                <a:rPr lang="en-US" dirty="0"/>
                <a:t>:f</a:t>
              </a:r>
              <a:r>
                <a:rPr lang="en-US" dirty="0">
                  <a:sym typeface="Wingdings" pitchFamily="2" charset="2"/>
                </a:rPr>
                <a:t>a, </a:t>
              </a:r>
              <a:r>
                <a:rPr lang="en-US" dirty="0" err="1">
                  <a:sym typeface="Wingdings" pitchFamily="2" charset="2"/>
                </a:rPr>
                <a:t>bb</a:t>
              </a:r>
              <a:r>
                <a:rPr lang="en-US" dirty="0"/>
                <a:t/>
              </a:r>
              <a:br>
                <a:rPr lang="en-US" dirty="0"/>
              </a:br>
              <a:r>
                <a:rPr lang="en-US" dirty="0" err="1"/>
                <a:t>ee</a:t>
              </a:r>
              <a:endParaRPr lang="fr-FR" baseline="-25000" dirty="0"/>
            </a:p>
          </p:txBody>
        </p:sp>
        <p:sp>
          <p:nvSpPr>
            <p:cNvPr id="15" name="Rectangle à coins arrondis 14"/>
            <p:cNvSpPr/>
            <p:nvPr/>
          </p:nvSpPr>
          <p:spPr>
            <a:xfrm>
              <a:off x="695400" y="1988840"/>
              <a:ext cx="3960440" cy="3168352"/>
            </a:xfrm>
            <a:prstGeom prst="round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2658597" y="2298068"/>
              <a:ext cx="419371" cy="443622"/>
            </a:xfrm>
            <a:prstGeom prst="rect">
              <a:avLst/>
            </a:prstGeom>
            <a:noFill/>
          </p:spPr>
          <p:txBody>
            <a:bodyPr wrap="none" rtlCol="0">
              <a:spAutoFit/>
            </a:bodyPr>
            <a:lstStyle/>
            <a:p>
              <a:r>
                <a:rPr lang="en-US" sz="3200" dirty="0"/>
                <a:t>e</a:t>
              </a:r>
              <a:r>
                <a:rPr lang="en-US" sz="3200" baseline="30000" dirty="0">
                  <a:sym typeface="Symbol"/>
                </a:rPr>
                <a:t></a:t>
              </a:r>
              <a:endParaRPr lang="fr-FR" sz="3200" baseline="30000" dirty="0"/>
            </a:p>
          </p:txBody>
        </p:sp>
        <p:sp>
          <p:nvSpPr>
            <p:cNvPr id="19" name="ZoneTexte 18"/>
            <p:cNvSpPr txBox="1"/>
            <p:nvPr/>
          </p:nvSpPr>
          <p:spPr>
            <a:xfrm>
              <a:off x="982426" y="2114272"/>
              <a:ext cx="1189145" cy="700457"/>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11</a:t>
              </a:r>
              <a:r>
                <a:rPr lang="en-US" dirty="0">
                  <a:solidFill>
                    <a:schemeClr val="bg1"/>
                  </a:solidFill>
                </a:rPr>
                <a:t>: </a:t>
              </a:r>
              <a:r>
                <a:rPr lang="en-US" dirty="0" err="1">
                  <a:solidFill>
                    <a:schemeClr val="bg1"/>
                  </a:solidFill>
                </a:rPr>
                <a:t>a</a:t>
              </a:r>
              <a:r>
                <a:rPr lang="en-US" dirty="0" err="1">
                  <a:solidFill>
                    <a:schemeClr val="bg1"/>
                  </a:solidFill>
                  <a:sym typeface="Wingdings" pitchFamily="2" charset="2"/>
                </a:rPr>
                <a:t>b</a:t>
              </a:r>
              <a:r>
                <a:rPr lang="en-US" dirty="0">
                  <a:solidFill>
                    <a:schemeClr val="bg1"/>
                  </a:solidFill>
                  <a:sym typeface="Wingdings" pitchFamily="2" charset="2"/>
                </a:rPr>
                <a:t>, </a:t>
              </a:r>
              <a:r>
                <a:rPr lang="en-US" dirty="0" err="1">
                  <a:solidFill>
                    <a:schemeClr val="bg1"/>
                  </a:solidFill>
                  <a:sym typeface="Wingdings" pitchFamily="2" charset="2"/>
                </a:rPr>
                <a:t>ae</a:t>
              </a:r>
              <a:endParaRPr lang="en-US" dirty="0">
                <a:solidFill>
                  <a:schemeClr val="bg1"/>
                </a:solidFill>
                <a:sym typeface="Wingdings" pitchFamily="2" charset="2"/>
              </a:endParaRPr>
            </a:p>
            <a:p>
              <a:r>
                <a:rPr lang="en-US" dirty="0">
                  <a:solidFill>
                    <a:schemeClr val="bg1"/>
                  </a:solidFill>
                  <a:sym typeface="Wingdings" pitchFamily="2" charset="2"/>
                </a:rPr>
                <a:t>p</a:t>
              </a:r>
              <a:r>
                <a:rPr lang="en-US" baseline="-25000" dirty="0">
                  <a:solidFill>
                    <a:schemeClr val="bg1"/>
                  </a:solidFill>
                  <a:sym typeface="Wingdings" pitchFamily="2" charset="2"/>
                </a:rPr>
                <a:t>12</a:t>
              </a:r>
              <a:r>
                <a:rPr lang="en-US" dirty="0">
                  <a:solidFill>
                    <a:schemeClr val="bg1"/>
                  </a:solidFill>
                  <a:sym typeface="Wingdings" pitchFamily="2" charset="2"/>
                </a:rPr>
                <a:t>: </a:t>
              </a:r>
              <a:r>
                <a:rPr lang="en-US" dirty="0" err="1">
                  <a:solidFill>
                    <a:schemeClr val="bg1"/>
                  </a:solidFill>
                  <a:sym typeface="Wingdings" pitchFamily="2" charset="2"/>
                </a:rPr>
                <a:t>ac</a:t>
              </a:r>
              <a:r>
                <a:rPr lang="en-US" dirty="0">
                  <a:solidFill>
                    <a:schemeClr val="bg1"/>
                  </a:solidFill>
                  <a:sym typeface="Wingdings" pitchFamily="2" charset="2"/>
                </a:rPr>
                <a:t>, </a:t>
              </a:r>
              <a:r>
                <a:rPr lang="en-US" dirty="0" err="1">
                  <a:solidFill>
                    <a:schemeClr val="bg1"/>
                  </a:solidFill>
                  <a:sym typeface="Wingdings" pitchFamily="2" charset="2"/>
                </a:rPr>
                <a:t>ae</a:t>
              </a:r>
              <a:endParaRPr lang="en-US" dirty="0">
                <a:solidFill>
                  <a:schemeClr val="bg1"/>
                </a:solidFill>
                <a:sym typeface="Wingdings" pitchFamily="2" charset="2"/>
              </a:endParaRPr>
            </a:p>
            <a:p>
              <a:r>
                <a:rPr lang="en-US" dirty="0">
                  <a:solidFill>
                    <a:schemeClr val="bg1"/>
                  </a:solidFill>
                  <a:sym typeface="Wingdings" pitchFamily="2" charset="2"/>
                </a:rPr>
                <a:t>p</a:t>
              </a:r>
              <a:r>
                <a:rPr lang="en-US" baseline="-25000" dirty="0">
                  <a:solidFill>
                    <a:schemeClr val="bg1"/>
                  </a:solidFill>
                  <a:sym typeface="Wingdings" pitchFamily="2" charset="2"/>
                </a:rPr>
                <a:t>13</a:t>
              </a:r>
              <a:r>
                <a:rPr lang="en-US" dirty="0">
                  <a:solidFill>
                    <a:schemeClr val="bg1"/>
                  </a:solidFill>
                  <a:sym typeface="Wingdings" pitchFamily="2" charset="2"/>
                </a:rPr>
                <a:t>: </a:t>
              </a:r>
              <a:r>
                <a:rPr lang="en-US" dirty="0" err="1">
                  <a:solidFill>
                    <a:schemeClr val="bg1"/>
                  </a:solidFill>
                  <a:sym typeface="Wingdings" pitchFamily="2" charset="2"/>
                </a:rPr>
                <a:t>ba</a:t>
              </a:r>
              <a:r>
                <a:rPr lang="en-US" dirty="0">
                  <a:solidFill>
                    <a:schemeClr val="bg1"/>
                  </a:solidFill>
                  <a:sym typeface="Wingdings" pitchFamily="2" charset="2"/>
                </a:rPr>
                <a:t>, </a:t>
              </a:r>
              <a:r>
                <a:rPr lang="en-US" dirty="0" err="1">
                  <a:solidFill>
                    <a:schemeClr val="bg1"/>
                  </a:solidFill>
                  <a:sym typeface="Wingdings" pitchFamily="2" charset="2"/>
                </a:rPr>
                <a:t>ea</a:t>
              </a:r>
              <a:endParaRPr lang="fr-FR" dirty="0">
                <a:solidFill>
                  <a:schemeClr val="bg1"/>
                </a:solidFill>
              </a:endParaRPr>
            </a:p>
          </p:txBody>
        </p:sp>
        <p:sp>
          <p:nvSpPr>
            <p:cNvPr id="20" name="ZoneTexte 19"/>
            <p:cNvSpPr txBox="1"/>
            <p:nvPr/>
          </p:nvSpPr>
          <p:spPr>
            <a:xfrm>
              <a:off x="1413399" y="2861423"/>
              <a:ext cx="303265" cy="280183"/>
            </a:xfrm>
            <a:prstGeom prst="rect">
              <a:avLst/>
            </a:prstGeom>
            <a:noFill/>
          </p:spPr>
          <p:txBody>
            <a:bodyPr wrap="none" rtlCol="0">
              <a:spAutoFit/>
            </a:bodyPr>
            <a:lstStyle/>
            <a:p>
              <a:r>
                <a:rPr lang="en-US" dirty="0" err="1">
                  <a:solidFill>
                    <a:schemeClr val="bg1"/>
                  </a:solidFill>
                </a:rPr>
                <a:t>aa</a:t>
              </a:r>
              <a:endParaRPr lang="fr-FR" sz="1400" dirty="0">
                <a:solidFill>
                  <a:schemeClr val="bg1"/>
                </a:solidFill>
              </a:endParaRPr>
            </a:p>
          </p:txBody>
        </p:sp>
        <p:sp>
          <p:nvSpPr>
            <p:cNvPr id="21" name="ZoneTexte 20"/>
            <p:cNvSpPr txBox="1"/>
            <p:nvPr/>
          </p:nvSpPr>
          <p:spPr>
            <a:xfrm>
              <a:off x="1055440" y="3203684"/>
              <a:ext cx="230120" cy="350229"/>
            </a:xfrm>
            <a:prstGeom prst="rect">
              <a:avLst/>
            </a:prstGeom>
            <a:noFill/>
          </p:spPr>
          <p:txBody>
            <a:bodyPr wrap="none" rtlCol="0">
              <a:spAutoFit/>
            </a:bodyPr>
            <a:lstStyle/>
            <a:p>
              <a:r>
                <a:rPr lang="en-US" sz="2400" dirty="0"/>
                <a:t>1</a:t>
              </a:r>
              <a:endParaRPr lang="fr-FR" dirty="0"/>
            </a:p>
          </p:txBody>
        </p:sp>
        <p:sp>
          <p:nvSpPr>
            <p:cNvPr id="22" name="ZoneTexte 21"/>
            <p:cNvSpPr txBox="1"/>
            <p:nvPr/>
          </p:nvSpPr>
          <p:spPr>
            <a:xfrm>
              <a:off x="3264416" y="4005064"/>
              <a:ext cx="256824" cy="350229"/>
            </a:xfrm>
            <a:prstGeom prst="rect">
              <a:avLst/>
            </a:prstGeom>
            <a:noFill/>
          </p:spPr>
          <p:txBody>
            <a:bodyPr wrap="none" rtlCol="0">
              <a:spAutoFit/>
            </a:bodyPr>
            <a:lstStyle/>
            <a:p>
              <a:r>
                <a:rPr lang="en-US" sz="2400" dirty="0"/>
                <a:t>3</a:t>
              </a:r>
              <a:endParaRPr lang="fr-FR" sz="2400" dirty="0"/>
            </a:p>
          </p:txBody>
        </p:sp>
        <p:sp>
          <p:nvSpPr>
            <p:cNvPr id="23" name="ZoneTexte 22"/>
            <p:cNvSpPr txBox="1"/>
            <p:nvPr/>
          </p:nvSpPr>
          <p:spPr>
            <a:xfrm>
              <a:off x="1055440" y="4787860"/>
              <a:ext cx="257985" cy="350229"/>
            </a:xfrm>
            <a:prstGeom prst="rect">
              <a:avLst/>
            </a:prstGeom>
            <a:noFill/>
          </p:spPr>
          <p:txBody>
            <a:bodyPr wrap="none" rtlCol="0">
              <a:spAutoFit/>
            </a:bodyPr>
            <a:lstStyle/>
            <a:p>
              <a:r>
                <a:rPr lang="en-US" sz="2400" dirty="0"/>
                <a:t>2</a:t>
              </a:r>
              <a:endParaRPr lang="fr-FR" sz="2400" dirty="0"/>
            </a:p>
          </p:txBody>
        </p:sp>
      </p:grpSp>
      <p:sp>
        <p:nvSpPr>
          <p:cNvPr id="33" name="ZoneTexte 32"/>
          <p:cNvSpPr txBox="1"/>
          <p:nvPr/>
        </p:nvSpPr>
        <p:spPr>
          <a:xfrm>
            <a:off x="7735181" y="1584521"/>
            <a:ext cx="2949846" cy="369332"/>
          </a:xfrm>
          <a:prstGeom prst="rect">
            <a:avLst/>
          </a:prstGeom>
          <a:noFill/>
        </p:spPr>
        <p:txBody>
          <a:bodyPr wrap="none" rtlCol="0">
            <a:spAutoFit/>
          </a:bodyPr>
          <a:lstStyle/>
          <a:p>
            <a:r>
              <a:rPr lang="en-US" dirty="0"/>
              <a:t>r</a:t>
            </a:r>
            <a:r>
              <a:rPr lang="en-US" baseline="-25000" dirty="0"/>
              <a:t>11</a:t>
            </a:r>
            <a:r>
              <a:rPr lang="en-US" dirty="0"/>
              <a:t>: (1,aa) (0,e)</a:t>
            </a:r>
            <a:r>
              <a:rPr lang="en-US" dirty="0">
                <a:sym typeface="Wingdings" pitchFamily="2" charset="2"/>
              </a:rPr>
              <a:t>(1,be)(0,a)</a:t>
            </a:r>
          </a:p>
        </p:txBody>
      </p:sp>
      <p:sp>
        <p:nvSpPr>
          <p:cNvPr id="34" name="ZoneTexte 33"/>
          <p:cNvSpPr txBox="1"/>
          <p:nvPr/>
        </p:nvSpPr>
        <p:spPr>
          <a:xfrm>
            <a:off x="7749995" y="1892298"/>
            <a:ext cx="2888932" cy="369332"/>
          </a:xfrm>
          <a:prstGeom prst="rect">
            <a:avLst/>
          </a:prstGeom>
          <a:noFill/>
        </p:spPr>
        <p:txBody>
          <a:bodyPr wrap="none" rtlCol="0">
            <a:spAutoFit/>
          </a:bodyPr>
          <a:lstStyle/>
          <a:p>
            <a:r>
              <a:rPr lang="en-US" dirty="0"/>
              <a:t>r</a:t>
            </a:r>
            <a:r>
              <a:rPr lang="en-US" baseline="-25000" dirty="0"/>
              <a:t>12</a:t>
            </a:r>
            <a:r>
              <a:rPr lang="en-US" dirty="0"/>
              <a:t>: (1,aa)(0,e)</a:t>
            </a:r>
            <a:r>
              <a:rPr lang="en-US" dirty="0">
                <a:sym typeface="Wingdings" pitchFamily="2" charset="2"/>
              </a:rPr>
              <a:t>(1,ce)(0,a)</a:t>
            </a:r>
          </a:p>
        </p:txBody>
      </p:sp>
      <p:sp>
        <p:nvSpPr>
          <p:cNvPr id="35" name="ZoneTexte 34"/>
          <p:cNvSpPr txBox="1"/>
          <p:nvPr/>
        </p:nvSpPr>
        <p:spPr>
          <a:xfrm>
            <a:off x="7749994" y="2252338"/>
            <a:ext cx="1930337" cy="369332"/>
          </a:xfrm>
          <a:prstGeom prst="rect">
            <a:avLst/>
          </a:prstGeom>
          <a:noFill/>
        </p:spPr>
        <p:txBody>
          <a:bodyPr wrap="none" rtlCol="0">
            <a:spAutoFit/>
          </a:bodyPr>
          <a:lstStyle/>
          <a:p>
            <a:r>
              <a:rPr lang="en-US" dirty="0"/>
              <a:t>r</a:t>
            </a:r>
            <a:r>
              <a:rPr lang="en-US" baseline="-25000" dirty="0"/>
              <a:t>13</a:t>
            </a:r>
            <a:r>
              <a:rPr lang="en-US" dirty="0"/>
              <a:t>: (1,be)</a:t>
            </a:r>
            <a:r>
              <a:rPr lang="en-US" dirty="0">
                <a:sym typeface="Wingdings" pitchFamily="2" charset="2"/>
              </a:rPr>
              <a:t>(1,aa)</a:t>
            </a:r>
          </a:p>
        </p:txBody>
      </p:sp>
      <p:sp>
        <p:nvSpPr>
          <p:cNvPr id="36" name="ZoneTexte 35"/>
          <p:cNvSpPr txBox="1"/>
          <p:nvPr/>
        </p:nvSpPr>
        <p:spPr>
          <a:xfrm>
            <a:off x="6334316" y="5861005"/>
            <a:ext cx="2993127" cy="369332"/>
          </a:xfrm>
          <a:prstGeom prst="rect">
            <a:avLst/>
          </a:prstGeom>
          <a:noFill/>
        </p:spPr>
        <p:txBody>
          <a:bodyPr wrap="none" rtlCol="0">
            <a:spAutoFit/>
          </a:bodyPr>
          <a:lstStyle/>
          <a:p>
            <a:r>
              <a:rPr lang="en-US" dirty="0"/>
              <a:t>r</a:t>
            </a:r>
            <a:r>
              <a:rPr lang="en-US" baseline="-25000" dirty="0"/>
              <a:t>21</a:t>
            </a:r>
            <a:r>
              <a:rPr lang="en-US" dirty="0"/>
              <a:t>: (2,be)(0,e)</a:t>
            </a:r>
            <a:r>
              <a:rPr lang="en-US" dirty="0">
                <a:sym typeface="Wingdings" pitchFamily="2" charset="2"/>
              </a:rPr>
              <a:t>(2,be)(0,b)</a:t>
            </a:r>
          </a:p>
        </p:txBody>
      </p:sp>
      <p:sp>
        <p:nvSpPr>
          <p:cNvPr id="37" name="ZoneTexte 36"/>
          <p:cNvSpPr txBox="1"/>
          <p:nvPr/>
        </p:nvSpPr>
        <p:spPr>
          <a:xfrm>
            <a:off x="8876767" y="4530535"/>
            <a:ext cx="3204723" cy="369332"/>
          </a:xfrm>
          <a:prstGeom prst="rect">
            <a:avLst/>
          </a:prstGeom>
          <a:noFill/>
        </p:spPr>
        <p:txBody>
          <a:bodyPr wrap="none" rtlCol="0">
            <a:spAutoFit/>
          </a:bodyPr>
          <a:lstStyle/>
          <a:p>
            <a:r>
              <a:rPr lang="en-US" dirty="0"/>
              <a:t>r</a:t>
            </a:r>
            <a:r>
              <a:rPr lang="en-US" baseline="-25000" dirty="0"/>
              <a:t>31</a:t>
            </a:r>
            <a:r>
              <a:rPr lang="en-US" dirty="0"/>
              <a:t>: (3,ee)(0,ab)</a:t>
            </a:r>
            <a:r>
              <a:rPr lang="en-US" dirty="0">
                <a:sym typeface="Wingdings" pitchFamily="2" charset="2"/>
              </a:rPr>
              <a:t>(3,ab)(0,ee)</a:t>
            </a:r>
          </a:p>
        </p:txBody>
      </p:sp>
      <p:sp>
        <p:nvSpPr>
          <p:cNvPr id="38" name="ZoneTexte 37"/>
          <p:cNvSpPr txBox="1"/>
          <p:nvPr/>
        </p:nvSpPr>
        <p:spPr>
          <a:xfrm>
            <a:off x="8906765" y="4890575"/>
            <a:ext cx="1981633" cy="369332"/>
          </a:xfrm>
          <a:prstGeom prst="rect">
            <a:avLst/>
          </a:prstGeom>
          <a:noFill/>
        </p:spPr>
        <p:txBody>
          <a:bodyPr wrap="none" rtlCol="0">
            <a:spAutoFit/>
          </a:bodyPr>
          <a:lstStyle/>
          <a:p>
            <a:r>
              <a:rPr lang="en-US" dirty="0"/>
              <a:t>r</a:t>
            </a:r>
            <a:r>
              <a:rPr lang="en-US" baseline="-25000" dirty="0"/>
              <a:t>32</a:t>
            </a:r>
            <a:r>
              <a:rPr lang="en-US" dirty="0"/>
              <a:t>: (3,ab)</a:t>
            </a:r>
            <a:r>
              <a:rPr lang="en-US" dirty="0">
                <a:sym typeface="Wingdings" pitchFamily="2" charset="2"/>
              </a:rPr>
              <a:t>(3,fb)</a:t>
            </a:r>
            <a:endParaRPr lang="fr-FR" dirty="0"/>
          </a:p>
        </p:txBody>
      </p:sp>
      <p:sp>
        <p:nvSpPr>
          <p:cNvPr id="39" name="ZoneTexte 38"/>
          <p:cNvSpPr txBox="1"/>
          <p:nvPr/>
        </p:nvSpPr>
        <p:spPr>
          <a:xfrm>
            <a:off x="8891580" y="5178607"/>
            <a:ext cx="2925801" cy="369332"/>
          </a:xfrm>
          <a:prstGeom prst="rect">
            <a:avLst/>
          </a:prstGeom>
          <a:noFill/>
        </p:spPr>
        <p:txBody>
          <a:bodyPr wrap="none" rtlCol="0">
            <a:spAutoFit/>
          </a:bodyPr>
          <a:lstStyle/>
          <a:p>
            <a:r>
              <a:rPr lang="en-US" dirty="0"/>
              <a:t>r</a:t>
            </a:r>
            <a:r>
              <a:rPr lang="en-US" baseline="-25000" dirty="0"/>
              <a:t>33</a:t>
            </a:r>
            <a:r>
              <a:rPr lang="en-US" dirty="0"/>
              <a:t>: (3,bf)(0,a)</a:t>
            </a:r>
            <a:r>
              <a:rPr lang="en-US" dirty="0">
                <a:sym typeface="Wingdings" pitchFamily="2" charset="2"/>
              </a:rPr>
              <a:t>(3,ab)(0,f)</a:t>
            </a:r>
          </a:p>
        </p:txBody>
      </p:sp>
    </p:spTree>
    <p:extLst>
      <p:ext uri="{BB962C8B-B14F-4D97-AF65-F5344CB8AC3E}">
        <p14:creationId xmlns:p14="http://schemas.microsoft.com/office/powerpoint/2010/main" val="491729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r>
              <a:rPr lang="en-US" dirty="0" smtClean="0"/>
              <a:t>Since the number of combinations of objects in an agent is finite, it can be represented by a single symbol, the </a:t>
            </a:r>
            <a:r>
              <a:rPr lang="en-US" i="1" dirty="0" smtClean="0"/>
              <a:t>state</a:t>
            </a:r>
            <a:r>
              <a:rPr lang="en-US" dirty="0" smtClean="0"/>
              <a:t>. Symbol e can be ignored.</a:t>
            </a:r>
            <a:endParaRPr lang="fr-FR" dirty="0"/>
          </a:p>
        </p:txBody>
      </p:sp>
      <p:sp>
        <p:nvSpPr>
          <p:cNvPr id="2" name="Titre 1"/>
          <p:cNvSpPr>
            <a:spLocks noGrp="1"/>
          </p:cNvSpPr>
          <p:nvPr>
            <p:ph type="title"/>
          </p:nvPr>
        </p:nvSpPr>
        <p:spPr/>
        <p:txBody>
          <a:bodyPr/>
          <a:lstStyle/>
          <a:p>
            <a:r>
              <a:rPr lang="en-US" dirty="0" smtClean="0"/>
              <a:t>Going even further</a:t>
            </a:r>
            <a:endParaRPr lang="fr-FR" dirty="0"/>
          </a:p>
        </p:txBody>
      </p:sp>
      <p:sp>
        <p:nvSpPr>
          <p:cNvPr id="7" name="Ellipse 6"/>
          <p:cNvSpPr/>
          <p:nvPr/>
        </p:nvSpPr>
        <p:spPr>
          <a:xfrm>
            <a:off x="5609068" y="4203921"/>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1" name="Groupe 30"/>
          <p:cNvGrpSpPr/>
          <p:nvPr/>
        </p:nvGrpSpPr>
        <p:grpSpPr>
          <a:xfrm>
            <a:off x="4350805" y="2772145"/>
            <a:ext cx="1080120" cy="1109737"/>
            <a:chOff x="4024892" y="2944689"/>
            <a:chExt cx="1080120" cy="1109737"/>
          </a:xfrm>
        </p:grpSpPr>
        <p:sp>
          <p:nvSpPr>
            <p:cNvPr id="4" name="Rectangle à coins arrondis 3"/>
            <p:cNvSpPr/>
            <p:nvPr/>
          </p:nvSpPr>
          <p:spPr>
            <a:xfrm>
              <a:off x="4024892" y="2944689"/>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s1</a:t>
              </a:r>
              <a:endParaRPr lang="fr-FR" sz="2400" dirty="0"/>
            </a:p>
          </p:txBody>
        </p:sp>
        <p:sp>
          <p:nvSpPr>
            <p:cNvPr id="8" name="ZoneTexte 7"/>
            <p:cNvSpPr txBox="1"/>
            <p:nvPr/>
          </p:nvSpPr>
          <p:spPr>
            <a:xfrm>
              <a:off x="4132904" y="3592761"/>
              <a:ext cx="317716" cy="461665"/>
            </a:xfrm>
            <a:prstGeom prst="rect">
              <a:avLst/>
            </a:prstGeom>
            <a:noFill/>
          </p:spPr>
          <p:txBody>
            <a:bodyPr wrap="none" rtlCol="0">
              <a:spAutoFit/>
            </a:bodyPr>
            <a:lstStyle/>
            <a:p>
              <a:r>
                <a:rPr lang="en-US" sz="2400" dirty="0"/>
                <a:t>1</a:t>
              </a:r>
              <a:endParaRPr lang="fr-FR" sz="2400" dirty="0"/>
            </a:p>
          </p:txBody>
        </p:sp>
      </p:grpSp>
      <p:grpSp>
        <p:nvGrpSpPr>
          <p:cNvPr id="34" name="Groupe 33"/>
          <p:cNvGrpSpPr/>
          <p:nvPr/>
        </p:nvGrpSpPr>
        <p:grpSpPr>
          <a:xfrm>
            <a:off x="3952884" y="5599693"/>
            <a:ext cx="1080120" cy="1017404"/>
            <a:chOff x="3952884" y="5599693"/>
            <a:chExt cx="1080120" cy="1017404"/>
          </a:xfrm>
        </p:grpSpPr>
        <p:sp>
          <p:nvSpPr>
            <p:cNvPr id="6" name="Rectangle à coins arrondis 5"/>
            <p:cNvSpPr/>
            <p:nvPr/>
          </p:nvSpPr>
          <p:spPr>
            <a:xfrm>
              <a:off x="3952884" y="5599693"/>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endParaRPr lang="fr-FR" dirty="0"/>
            </a:p>
          </p:txBody>
        </p:sp>
        <p:sp>
          <p:nvSpPr>
            <p:cNvPr id="9" name="ZoneTexte 8"/>
            <p:cNvSpPr txBox="1"/>
            <p:nvPr/>
          </p:nvSpPr>
          <p:spPr>
            <a:xfrm>
              <a:off x="4096900" y="6247765"/>
              <a:ext cx="312906" cy="369332"/>
            </a:xfrm>
            <a:prstGeom prst="rect">
              <a:avLst/>
            </a:prstGeom>
            <a:noFill/>
          </p:spPr>
          <p:txBody>
            <a:bodyPr wrap="none" rtlCol="0">
              <a:spAutoFit/>
            </a:bodyPr>
            <a:lstStyle/>
            <a:p>
              <a:r>
                <a:rPr lang="en-US" dirty="0"/>
                <a:t>2</a:t>
              </a:r>
              <a:endParaRPr lang="fr-FR" dirty="0"/>
            </a:p>
          </p:txBody>
        </p:sp>
      </p:grpSp>
      <p:grpSp>
        <p:nvGrpSpPr>
          <p:cNvPr id="35" name="Groupe 34"/>
          <p:cNvGrpSpPr/>
          <p:nvPr/>
        </p:nvGrpSpPr>
        <p:grpSpPr>
          <a:xfrm>
            <a:off x="7049228" y="4275929"/>
            <a:ext cx="1080120" cy="1035732"/>
            <a:chOff x="7049228" y="4275929"/>
            <a:chExt cx="1080120" cy="1035732"/>
          </a:xfrm>
        </p:grpSpPr>
        <p:sp>
          <p:nvSpPr>
            <p:cNvPr id="5" name="Rectangle à coins arrondis 4"/>
            <p:cNvSpPr/>
            <p:nvPr/>
          </p:nvSpPr>
          <p:spPr>
            <a:xfrm>
              <a:off x="7049228" y="4275929"/>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a:t>
              </a:r>
              <a:endParaRPr lang="fr-FR" dirty="0"/>
            </a:p>
          </p:txBody>
        </p:sp>
        <p:sp>
          <p:nvSpPr>
            <p:cNvPr id="10" name="ZoneTexte 9"/>
            <p:cNvSpPr txBox="1"/>
            <p:nvPr/>
          </p:nvSpPr>
          <p:spPr>
            <a:xfrm>
              <a:off x="7121236" y="4942329"/>
              <a:ext cx="311304" cy="369332"/>
            </a:xfrm>
            <a:prstGeom prst="rect">
              <a:avLst/>
            </a:prstGeom>
            <a:noFill/>
          </p:spPr>
          <p:txBody>
            <a:bodyPr wrap="none" rtlCol="0">
              <a:spAutoFit/>
            </a:bodyPr>
            <a:lstStyle/>
            <a:p>
              <a:r>
                <a:rPr lang="en-US" dirty="0"/>
                <a:t>3</a:t>
              </a:r>
              <a:endParaRPr lang="fr-FR" dirty="0"/>
            </a:p>
          </p:txBody>
        </p:sp>
      </p:grpSp>
      <p:sp>
        <p:nvSpPr>
          <p:cNvPr id="11" name="ZoneTexte 10"/>
          <p:cNvSpPr txBox="1"/>
          <p:nvPr/>
        </p:nvSpPr>
        <p:spPr>
          <a:xfrm>
            <a:off x="5829072" y="4942329"/>
            <a:ext cx="325730" cy="369332"/>
          </a:xfrm>
          <a:prstGeom prst="rect">
            <a:avLst/>
          </a:prstGeom>
          <a:noFill/>
        </p:spPr>
        <p:txBody>
          <a:bodyPr wrap="none" rtlCol="0">
            <a:spAutoFit/>
          </a:bodyPr>
          <a:lstStyle/>
          <a:p>
            <a:r>
              <a:rPr lang="en-US" dirty="0"/>
              <a:t>0</a:t>
            </a:r>
            <a:endParaRPr lang="fr-FR" dirty="0"/>
          </a:p>
        </p:txBody>
      </p:sp>
      <p:grpSp>
        <p:nvGrpSpPr>
          <p:cNvPr id="33" name="Groupe 32"/>
          <p:cNvGrpSpPr/>
          <p:nvPr/>
        </p:nvGrpSpPr>
        <p:grpSpPr>
          <a:xfrm>
            <a:off x="7392144" y="2780929"/>
            <a:ext cx="2411238" cy="1037149"/>
            <a:chOff x="7392144" y="2780929"/>
            <a:chExt cx="2411238" cy="1037149"/>
          </a:xfrm>
        </p:grpSpPr>
        <p:sp>
          <p:nvSpPr>
            <p:cNvPr id="12" name="ZoneTexte 11"/>
            <p:cNvSpPr txBox="1"/>
            <p:nvPr/>
          </p:nvSpPr>
          <p:spPr>
            <a:xfrm>
              <a:off x="7392144" y="2780929"/>
              <a:ext cx="2411238" cy="369332"/>
            </a:xfrm>
            <a:prstGeom prst="rect">
              <a:avLst/>
            </a:prstGeom>
            <a:noFill/>
          </p:spPr>
          <p:txBody>
            <a:bodyPr wrap="none" rtlCol="0">
              <a:spAutoFit/>
            </a:bodyPr>
            <a:lstStyle/>
            <a:p>
              <a:r>
                <a:rPr lang="en-US" dirty="0"/>
                <a:t>r</a:t>
              </a:r>
              <a:r>
                <a:rPr lang="en-US" baseline="-25000" dirty="0"/>
                <a:t>11</a:t>
              </a:r>
              <a:r>
                <a:rPr lang="en-US" dirty="0"/>
                <a:t>: (1,s1) </a:t>
              </a:r>
              <a:r>
                <a:rPr lang="en-US" dirty="0">
                  <a:sym typeface="Wingdings" pitchFamily="2" charset="2"/>
                </a:rPr>
                <a:t>(1,s2)(0,a)</a:t>
              </a:r>
            </a:p>
          </p:txBody>
        </p:sp>
        <p:sp>
          <p:nvSpPr>
            <p:cNvPr id="13" name="ZoneTexte 12"/>
            <p:cNvSpPr txBox="1"/>
            <p:nvPr/>
          </p:nvSpPr>
          <p:spPr>
            <a:xfrm>
              <a:off x="7406957" y="3088706"/>
              <a:ext cx="2374368" cy="369332"/>
            </a:xfrm>
            <a:prstGeom prst="rect">
              <a:avLst/>
            </a:prstGeom>
            <a:noFill/>
          </p:spPr>
          <p:txBody>
            <a:bodyPr wrap="none" rtlCol="0">
              <a:spAutoFit/>
            </a:bodyPr>
            <a:lstStyle/>
            <a:p>
              <a:r>
                <a:rPr lang="en-US" dirty="0"/>
                <a:t>r</a:t>
              </a:r>
              <a:r>
                <a:rPr lang="en-US" baseline="-25000" dirty="0"/>
                <a:t>12</a:t>
              </a:r>
              <a:r>
                <a:rPr lang="en-US" dirty="0"/>
                <a:t>: (1,s1)</a:t>
              </a:r>
              <a:r>
                <a:rPr lang="en-US" dirty="0">
                  <a:sym typeface="Wingdings" pitchFamily="2" charset="2"/>
                </a:rPr>
                <a:t>(1,s3)(0,a)</a:t>
              </a:r>
            </a:p>
          </p:txBody>
        </p:sp>
        <p:sp>
          <p:nvSpPr>
            <p:cNvPr id="14" name="ZoneTexte 13"/>
            <p:cNvSpPr txBox="1"/>
            <p:nvPr/>
          </p:nvSpPr>
          <p:spPr>
            <a:xfrm>
              <a:off x="7406956" y="3448746"/>
              <a:ext cx="1880643" cy="369332"/>
            </a:xfrm>
            <a:prstGeom prst="rect">
              <a:avLst/>
            </a:prstGeom>
            <a:noFill/>
          </p:spPr>
          <p:txBody>
            <a:bodyPr wrap="none" rtlCol="0">
              <a:spAutoFit/>
            </a:bodyPr>
            <a:lstStyle/>
            <a:p>
              <a:r>
                <a:rPr lang="en-US" dirty="0"/>
                <a:t>r</a:t>
              </a:r>
              <a:r>
                <a:rPr lang="en-US" baseline="-25000" dirty="0"/>
                <a:t>13</a:t>
              </a:r>
              <a:r>
                <a:rPr lang="en-US" dirty="0"/>
                <a:t>: (1,s2)</a:t>
              </a:r>
              <a:r>
                <a:rPr lang="en-US" dirty="0">
                  <a:sym typeface="Wingdings" pitchFamily="2" charset="2"/>
                </a:rPr>
                <a:t>(1,s1)</a:t>
              </a:r>
            </a:p>
          </p:txBody>
        </p:sp>
      </p:grpSp>
      <p:grpSp>
        <p:nvGrpSpPr>
          <p:cNvPr id="36" name="Groupe 35"/>
          <p:cNvGrpSpPr/>
          <p:nvPr/>
        </p:nvGrpSpPr>
        <p:grpSpPr>
          <a:xfrm>
            <a:off x="6014413" y="5320954"/>
            <a:ext cx="2328266" cy="955849"/>
            <a:chOff x="6014413" y="5320954"/>
            <a:chExt cx="2328266" cy="955849"/>
          </a:xfrm>
        </p:grpSpPr>
        <p:sp>
          <p:nvSpPr>
            <p:cNvPr id="15" name="ZoneTexte 14"/>
            <p:cNvSpPr txBox="1"/>
            <p:nvPr/>
          </p:nvSpPr>
          <p:spPr>
            <a:xfrm>
              <a:off x="6014413" y="5320954"/>
              <a:ext cx="2116285" cy="307777"/>
            </a:xfrm>
            <a:prstGeom prst="rect">
              <a:avLst/>
            </a:prstGeom>
            <a:noFill/>
          </p:spPr>
          <p:txBody>
            <a:bodyPr wrap="none" rtlCol="0">
              <a:spAutoFit/>
            </a:bodyPr>
            <a:lstStyle/>
            <a:p>
              <a:r>
                <a:rPr lang="en-US" sz="1400" dirty="0"/>
                <a:t>r</a:t>
              </a:r>
              <a:r>
                <a:rPr lang="en-US" sz="1400" baseline="-25000" dirty="0"/>
                <a:t>31</a:t>
              </a:r>
              <a:r>
                <a:rPr lang="en-US" sz="1400" dirty="0"/>
                <a:t>: (3,s4)(0,ab)</a:t>
              </a:r>
              <a:r>
                <a:rPr lang="en-US" sz="1400" dirty="0">
                  <a:sym typeface="Wingdings" pitchFamily="2" charset="2"/>
                </a:rPr>
                <a:t>(3,s5)</a:t>
              </a:r>
            </a:p>
          </p:txBody>
        </p:sp>
        <p:sp>
          <p:nvSpPr>
            <p:cNvPr id="16" name="ZoneTexte 15"/>
            <p:cNvSpPr txBox="1"/>
            <p:nvPr/>
          </p:nvSpPr>
          <p:spPr>
            <a:xfrm>
              <a:off x="6044410" y="5680994"/>
              <a:ext cx="1580882" cy="307777"/>
            </a:xfrm>
            <a:prstGeom prst="rect">
              <a:avLst/>
            </a:prstGeom>
            <a:noFill/>
          </p:spPr>
          <p:txBody>
            <a:bodyPr wrap="none" rtlCol="0">
              <a:spAutoFit/>
            </a:bodyPr>
            <a:lstStyle/>
            <a:p>
              <a:r>
                <a:rPr lang="en-US" sz="1400" dirty="0"/>
                <a:t>r</a:t>
              </a:r>
              <a:r>
                <a:rPr lang="en-US" sz="1400" baseline="-25000" dirty="0"/>
                <a:t>32</a:t>
              </a:r>
              <a:r>
                <a:rPr lang="en-US" sz="1400" dirty="0"/>
                <a:t>: (3,s5)</a:t>
              </a:r>
              <a:r>
                <a:rPr lang="en-US" sz="1400" dirty="0">
                  <a:sym typeface="Wingdings" pitchFamily="2" charset="2"/>
                </a:rPr>
                <a:t>(3,s6)</a:t>
              </a:r>
              <a:endParaRPr lang="fr-FR" sz="1400" dirty="0"/>
            </a:p>
          </p:txBody>
        </p:sp>
        <p:sp>
          <p:nvSpPr>
            <p:cNvPr id="17" name="ZoneTexte 16"/>
            <p:cNvSpPr txBox="1"/>
            <p:nvPr/>
          </p:nvSpPr>
          <p:spPr>
            <a:xfrm>
              <a:off x="6029225" y="5969026"/>
              <a:ext cx="2313454" cy="307777"/>
            </a:xfrm>
            <a:prstGeom prst="rect">
              <a:avLst/>
            </a:prstGeom>
            <a:noFill/>
          </p:spPr>
          <p:txBody>
            <a:bodyPr wrap="none" rtlCol="0">
              <a:spAutoFit/>
            </a:bodyPr>
            <a:lstStyle/>
            <a:p>
              <a:r>
                <a:rPr lang="en-US" sz="1400" dirty="0"/>
                <a:t>r</a:t>
              </a:r>
              <a:r>
                <a:rPr lang="en-US" sz="1400" baseline="-25000" dirty="0"/>
                <a:t>33</a:t>
              </a:r>
              <a:r>
                <a:rPr lang="en-US" sz="1400" dirty="0"/>
                <a:t>: (3,s6)(0,a)</a:t>
              </a:r>
              <a:r>
                <a:rPr lang="en-US" sz="1400" dirty="0">
                  <a:sym typeface="Wingdings" pitchFamily="2" charset="2"/>
                </a:rPr>
                <a:t>(3,s5)(0,f)</a:t>
              </a:r>
            </a:p>
          </p:txBody>
        </p:sp>
      </p:grpSp>
      <p:sp>
        <p:nvSpPr>
          <p:cNvPr id="18" name="ZoneTexte 17"/>
          <p:cNvSpPr txBox="1"/>
          <p:nvPr/>
        </p:nvSpPr>
        <p:spPr>
          <a:xfrm>
            <a:off x="3376821" y="5229201"/>
            <a:ext cx="1947969" cy="307777"/>
          </a:xfrm>
          <a:prstGeom prst="rect">
            <a:avLst/>
          </a:prstGeom>
          <a:noFill/>
        </p:spPr>
        <p:txBody>
          <a:bodyPr wrap="none" rtlCol="0">
            <a:spAutoFit/>
          </a:bodyPr>
          <a:lstStyle/>
          <a:p>
            <a:r>
              <a:rPr lang="en-US" sz="1400" dirty="0"/>
              <a:t>r</a:t>
            </a:r>
            <a:r>
              <a:rPr lang="en-US" sz="1400" baseline="-25000" dirty="0"/>
              <a:t>21</a:t>
            </a:r>
            <a:r>
              <a:rPr lang="en-US" sz="1400" dirty="0"/>
              <a:t>: (2,s7)</a:t>
            </a:r>
            <a:r>
              <a:rPr lang="en-US" sz="1400" dirty="0">
                <a:sym typeface="Wingdings" pitchFamily="2" charset="2"/>
              </a:rPr>
              <a:t>(2,s7)(0,b)</a:t>
            </a:r>
          </a:p>
        </p:txBody>
      </p:sp>
      <p:sp>
        <p:nvSpPr>
          <p:cNvPr id="19" name="ZoneTexte 18"/>
          <p:cNvSpPr txBox="1"/>
          <p:nvPr/>
        </p:nvSpPr>
        <p:spPr>
          <a:xfrm>
            <a:off x="9336361" y="4203922"/>
            <a:ext cx="782587" cy="2031325"/>
          </a:xfrm>
          <a:prstGeom prst="rect">
            <a:avLst/>
          </a:prstGeom>
          <a:noFill/>
        </p:spPr>
        <p:txBody>
          <a:bodyPr wrap="none" rtlCol="0">
            <a:spAutoFit/>
          </a:bodyPr>
          <a:lstStyle/>
          <a:p>
            <a:r>
              <a:rPr lang="en-US" dirty="0"/>
              <a:t>s1: </a:t>
            </a:r>
            <a:r>
              <a:rPr lang="en-US" dirty="0" err="1"/>
              <a:t>aa</a:t>
            </a:r>
            <a:endParaRPr lang="en-US" dirty="0"/>
          </a:p>
          <a:p>
            <a:r>
              <a:rPr lang="en-US" dirty="0"/>
              <a:t>s2: be</a:t>
            </a:r>
          </a:p>
          <a:p>
            <a:r>
              <a:rPr lang="en-US" dirty="0"/>
              <a:t>s3: </a:t>
            </a:r>
            <a:r>
              <a:rPr lang="en-US" dirty="0" err="1"/>
              <a:t>ce</a:t>
            </a:r>
            <a:endParaRPr lang="en-US" dirty="0"/>
          </a:p>
          <a:p>
            <a:r>
              <a:rPr lang="en-US" dirty="0"/>
              <a:t>s4: </a:t>
            </a:r>
            <a:r>
              <a:rPr lang="en-US" dirty="0" err="1"/>
              <a:t>ee</a:t>
            </a:r>
            <a:endParaRPr lang="en-US" dirty="0"/>
          </a:p>
          <a:p>
            <a:r>
              <a:rPr lang="en-US" dirty="0"/>
              <a:t>s5: </a:t>
            </a:r>
            <a:r>
              <a:rPr lang="en-US" dirty="0" err="1"/>
              <a:t>ab</a:t>
            </a:r>
            <a:endParaRPr lang="en-US" dirty="0"/>
          </a:p>
          <a:p>
            <a:r>
              <a:rPr lang="en-US" dirty="0"/>
              <a:t>s6: bf</a:t>
            </a:r>
          </a:p>
          <a:p>
            <a:r>
              <a:rPr lang="en-US" dirty="0"/>
              <a:t>s7: be</a:t>
            </a:r>
          </a:p>
        </p:txBody>
      </p:sp>
      <p:sp>
        <p:nvSpPr>
          <p:cNvPr id="20" name="ZoneTexte 19"/>
          <p:cNvSpPr txBox="1"/>
          <p:nvPr/>
        </p:nvSpPr>
        <p:spPr>
          <a:xfrm>
            <a:off x="438055" y="4472319"/>
            <a:ext cx="3315331" cy="646331"/>
          </a:xfrm>
          <a:prstGeom prst="rect">
            <a:avLst/>
          </a:prstGeom>
          <a:noFill/>
        </p:spPr>
        <p:txBody>
          <a:bodyPr wrap="none" rtlCol="0">
            <a:spAutoFit/>
          </a:bodyPr>
          <a:lstStyle/>
          <a:p>
            <a:r>
              <a:rPr lang="en-US" dirty="0">
                <a:solidFill>
                  <a:srgbClr val="FF0000"/>
                </a:solidFill>
              </a:rPr>
              <a:t>So we get </a:t>
            </a:r>
            <a:r>
              <a:rPr lang="en-US" dirty="0" err="1">
                <a:solidFill>
                  <a:srgbClr val="FF0000"/>
                </a:solidFill>
              </a:rPr>
              <a:t>multistable</a:t>
            </a:r>
            <a:r>
              <a:rPr lang="en-US" dirty="0">
                <a:solidFill>
                  <a:srgbClr val="FF0000"/>
                </a:solidFill>
              </a:rPr>
              <a:t> catalytic </a:t>
            </a:r>
          </a:p>
          <a:p>
            <a:r>
              <a:rPr lang="en-US" dirty="0">
                <a:solidFill>
                  <a:srgbClr val="FF0000"/>
                </a:solidFill>
              </a:rPr>
              <a:t>rewriting </a:t>
            </a:r>
            <a:endParaRPr lang="fr-FR" dirty="0">
              <a:solidFill>
                <a:srgbClr val="FF0000"/>
              </a:solidFill>
            </a:endParaRPr>
          </a:p>
        </p:txBody>
      </p:sp>
      <p:grpSp>
        <p:nvGrpSpPr>
          <p:cNvPr id="24" name="Groupe 23"/>
          <p:cNvGrpSpPr/>
          <p:nvPr/>
        </p:nvGrpSpPr>
        <p:grpSpPr>
          <a:xfrm>
            <a:off x="10118948" y="2793048"/>
            <a:ext cx="1443537" cy="1037149"/>
            <a:chOff x="5873351" y="2780928"/>
            <a:chExt cx="1443537" cy="1037149"/>
          </a:xfrm>
        </p:grpSpPr>
        <mc:AlternateContent xmlns:mc="http://schemas.openxmlformats.org/markup-compatibility/2006" xmlns:a14="http://schemas.microsoft.com/office/drawing/2010/main">
          <mc:Choice Requires="a14">
            <p:sp>
              <p:nvSpPr>
                <p:cNvPr id="21" name="ZoneTexte 20"/>
                <p:cNvSpPr txBox="1"/>
                <p:nvPr/>
              </p:nvSpPr>
              <p:spPr>
                <a:xfrm>
                  <a:off x="5873351" y="2780928"/>
                  <a:ext cx="1407886" cy="369332"/>
                </a:xfrm>
                <a:prstGeom prst="rect">
                  <a:avLst/>
                </a:prstGeom>
                <a:noFill/>
              </p:spPr>
              <p:txBody>
                <a:bodyPr wrap="none" rtlCol="0">
                  <a:spAutoFit/>
                </a:bodyPr>
                <a:lstStyle/>
                <a:p>
                  <a:r>
                    <a:rPr lang="en-US" dirty="0"/>
                    <a:t>r</a:t>
                  </a:r>
                  <a:r>
                    <a:rPr lang="en-US" baseline="-25000" dirty="0"/>
                    <a:t>11</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𝑎</m:t>
                      </m:r>
                    </m:oMath>
                  </a14:m>
                  <a:endParaRPr lang="en-US" dirty="0">
                    <a:sym typeface="Wingdings" pitchFamily="2" charset="2"/>
                  </a:endParaRPr>
                </a:p>
              </p:txBody>
            </p:sp>
          </mc:Choice>
          <mc:Fallback xmlns="">
            <p:sp>
              <p:nvSpPr>
                <p:cNvPr id="21" name="ZoneTexte 20"/>
                <p:cNvSpPr txBox="1">
                  <a:spLocks noRot="1" noChangeAspect="1" noMove="1" noResize="1" noEditPoints="1" noAdjustHandles="1" noChangeArrowheads="1" noChangeShapeType="1" noTextEdit="1"/>
                </p:cNvSpPr>
                <p:nvPr/>
              </p:nvSpPr>
              <p:spPr>
                <a:xfrm>
                  <a:off x="5873351" y="2780928"/>
                  <a:ext cx="1407886" cy="369332"/>
                </a:xfrm>
                <a:prstGeom prst="rect">
                  <a:avLst/>
                </a:prstGeom>
                <a:blipFill>
                  <a:blip r:embed="rId3"/>
                  <a:stretch>
                    <a:fillRect l="-389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ZoneTexte 21"/>
                <p:cNvSpPr txBox="1"/>
                <p:nvPr/>
              </p:nvSpPr>
              <p:spPr>
                <a:xfrm>
                  <a:off x="5888164" y="3088705"/>
                  <a:ext cx="1428724" cy="369332"/>
                </a:xfrm>
                <a:prstGeom prst="rect">
                  <a:avLst/>
                </a:prstGeom>
                <a:noFill/>
              </p:spPr>
              <p:txBody>
                <a:bodyPr wrap="none" rtlCol="0">
                  <a:spAutoFit/>
                </a:bodyPr>
                <a:lstStyle/>
                <a:p>
                  <a:r>
                    <a:rPr lang="en-US" dirty="0"/>
                    <a:t>r</a:t>
                  </a:r>
                  <a:r>
                    <a:rPr lang="en-US" baseline="-25000" dirty="0"/>
                    <a:t>12</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3</m:t>
                          </m:r>
                        </m:sub>
                      </m:sSub>
                      <m:r>
                        <a:rPr lang="en-US" i="1">
                          <a:latin typeface="Cambria Math" panose="02040503050406030204" pitchFamily="18" charset="0"/>
                        </a:rPr>
                        <m:t>𝑎</m:t>
                      </m:r>
                    </m:oMath>
                  </a14:m>
                  <a:endParaRPr lang="en-US" dirty="0">
                    <a:sym typeface="Wingdings" pitchFamily="2" charset="2"/>
                  </a:endParaRPr>
                </a:p>
              </p:txBody>
            </p:sp>
          </mc:Choice>
          <mc:Fallback xmlns="">
            <p:sp>
              <p:nvSpPr>
                <p:cNvPr id="22" name="ZoneTexte 21"/>
                <p:cNvSpPr txBox="1">
                  <a:spLocks noRot="1" noChangeAspect="1" noMove="1" noResize="1" noEditPoints="1" noAdjustHandles="1" noChangeArrowheads="1" noChangeShapeType="1" noTextEdit="1"/>
                </p:cNvSpPr>
                <p:nvPr/>
              </p:nvSpPr>
              <p:spPr>
                <a:xfrm>
                  <a:off x="5888164" y="3088705"/>
                  <a:ext cx="1428724" cy="369332"/>
                </a:xfrm>
                <a:prstGeom prst="rect">
                  <a:avLst/>
                </a:prstGeom>
                <a:blipFill>
                  <a:blip r:embed="rId4"/>
                  <a:stretch>
                    <a:fillRect l="-3404"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ZoneTexte 22"/>
                <p:cNvSpPr txBox="1"/>
                <p:nvPr/>
              </p:nvSpPr>
              <p:spPr>
                <a:xfrm>
                  <a:off x="5888164" y="3448745"/>
                  <a:ext cx="1293239" cy="369332"/>
                </a:xfrm>
                <a:prstGeom prst="rect">
                  <a:avLst/>
                </a:prstGeom>
                <a:noFill/>
              </p:spPr>
              <p:txBody>
                <a:bodyPr wrap="none" rtlCol="0">
                  <a:spAutoFit/>
                </a:bodyPr>
                <a:lstStyle/>
                <a:p>
                  <a:r>
                    <a:rPr lang="en-US" dirty="0" smtClean="0"/>
                    <a:t>r</a:t>
                  </a:r>
                  <a:r>
                    <a:rPr lang="en-US" baseline="-25000" dirty="0"/>
                    <a:t>13</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oMath>
                  </a14:m>
                  <a:endParaRPr lang="en-US" dirty="0">
                    <a:sym typeface="Wingdings" pitchFamily="2" charset="2"/>
                  </a:endParaRPr>
                </a:p>
              </p:txBody>
            </p:sp>
          </mc:Choice>
          <mc:Fallback xmlns="">
            <p:sp>
              <p:nvSpPr>
                <p:cNvPr id="23" name="ZoneTexte 22"/>
                <p:cNvSpPr txBox="1">
                  <a:spLocks noRot="1" noChangeAspect="1" noMove="1" noResize="1" noEditPoints="1" noAdjustHandles="1" noChangeArrowheads="1" noChangeShapeType="1" noTextEdit="1"/>
                </p:cNvSpPr>
                <p:nvPr/>
              </p:nvSpPr>
              <p:spPr>
                <a:xfrm>
                  <a:off x="5888164" y="3448745"/>
                  <a:ext cx="1293239" cy="369332"/>
                </a:xfrm>
                <a:prstGeom prst="rect">
                  <a:avLst/>
                </a:prstGeom>
                <a:blipFill>
                  <a:blip r:embed="rId5"/>
                  <a:stretch>
                    <a:fillRect l="-3756" t="-10000" b="-26667"/>
                  </a:stretch>
                </a:blipFill>
              </p:spPr>
              <p:txBody>
                <a:bodyPr/>
                <a:lstStyle/>
                <a:p>
                  <a:r>
                    <a:rPr lang="en-US">
                      <a:noFill/>
                    </a:rPr>
                    <a:t> </a:t>
                  </a:r>
                </a:p>
              </p:txBody>
            </p:sp>
          </mc:Fallback>
        </mc:AlternateContent>
      </p:grpSp>
      <p:grpSp>
        <p:nvGrpSpPr>
          <p:cNvPr id="25" name="Groupe 24"/>
          <p:cNvGrpSpPr/>
          <p:nvPr/>
        </p:nvGrpSpPr>
        <p:grpSpPr>
          <a:xfrm>
            <a:off x="4361834" y="2780929"/>
            <a:ext cx="1080120" cy="1109737"/>
            <a:chOff x="6312024" y="1916832"/>
            <a:chExt cx="1080120" cy="1109737"/>
          </a:xfrm>
        </p:grpSpPr>
        <p:sp>
          <p:nvSpPr>
            <p:cNvPr id="26" name="Rectangle à coins arrondis 25"/>
            <p:cNvSpPr/>
            <p:nvPr/>
          </p:nvSpPr>
          <p:spPr>
            <a:xfrm>
              <a:off x="6312024" y="1916832"/>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aa</a:t>
              </a:r>
              <a:endParaRPr lang="fr-FR" dirty="0"/>
            </a:p>
          </p:txBody>
        </p:sp>
        <p:sp>
          <p:nvSpPr>
            <p:cNvPr id="27" name="ZoneTexte 26"/>
            <p:cNvSpPr txBox="1"/>
            <p:nvPr/>
          </p:nvSpPr>
          <p:spPr>
            <a:xfrm>
              <a:off x="6420036" y="2564904"/>
              <a:ext cx="317716" cy="461665"/>
            </a:xfrm>
            <a:prstGeom prst="rect">
              <a:avLst/>
            </a:prstGeom>
            <a:noFill/>
          </p:spPr>
          <p:txBody>
            <a:bodyPr wrap="none" rtlCol="0">
              <a:spAutoFit/>
            </a:bodyPr>
            <a:lstStyle/>
            <a:p>
              <a:r>
                <a:rPr lang="en-US" sz="2400" dirty="0"/>
                <a:t>1</a:t>
              </a:r>
              <a:endParaRPr lang="fr-FR" sz="2400" dirty="0"/>
            </a:p>
          </p:txBody>
        </p:sp>
      </p:grpSp>
      <p:grpSp>
        <p:nvGrpSpPr>
          <p:cNvPr id="32" name="Groupe 31"/>
          <p:cNvGrpSpPr/>
          <p:nvPr/>
        </p:nvGrpSpPr>
        <p:grpSpPr>
          <a:xfrm>
            <a:off x="704359" y="2742966"/>
            <a:ext cx="2949846" cy="1037149"/>
            <a:chOff x="704359" y="2742966"/>
            <a:chExt cx="2949846" cy="1037149"/>
          </a:xfrm>
        </p:grpSpPr>
        <p:sp>
          <p:nvSpPr>
            <p:cNvPr id="28" name="ZoneTexte 27"/>
            <p:cNvSpPr txBox="1"/>
            <p:nvPr/>
          </p:nvSpPr>
          <p:spPr>
            <a:xfrm>
              <a:off x="704359" y="2742966"/>
              <a:ext cx="2949846" cy="369332"/>
            </a:xfrm>
            <a:prstGeom prst="rect">
              <a:avLst/>
            </a:prstGeom>
            <a:noFill/>
          </p:spPr>
          <p:txBody>
            <a:bodyPr wrap="none" rtlCol="0">
              <a:spAutoFit/>
            </a:bodyPr>
            <a:lstStyle/>
            <a:p>
              <a:r>
                <a:rPr lang="en-US" dirty="0"/>
                <a:t>r</a:t>
              </a:r>
              <a:r>
                <a:rPr lang="en-US" baseline="-25000" dirty="0"/>
                <a:t>11</a:t>
              </a:r>
              <a:r>
                <a:rPr lang="en-US" dirty="0"/>
                <a:t>: (1,aa) (0,e)</a:t>
              </a:r>
              <a:r>
                <a:rPr lang="en-US" dirty="0">
                  <a:sym typeface="Wingdings" pitchFamily="2" charset="2"/>
                </a:rPr>
                <a:t>(1,be)(0,a)</a:t>
              </a:r>
            </a:p>
          </p:txBody>
        </p:sp>
        <p:sp>
          <p:nvSpPr>
            <p:cNvPr id="29" name="ZoneTexte 28"/>
            <p:cNvSpPr txBox="1"/>
            <p:nvPr/>
          </p:nvSpPr>
          <p:spPr>
            <a:xfrm>
              <a:off x="719173" y="3050743"/>
              <a:ext cx="2888932" cy="369332"/>
            </a:xfrm>
            <a:prstGeom prst="rect">
              <a:avLst/>
            </a:prstGeom>
            <a:noFill/>
          </p:spPr>
          <p:txBody>
            <a:bodyPr wrap="none" rtlCol="0">
              <a:spAutoFit/>
            </a:bodyPr>
            <a:lstStyle/>
            <a:p>
              <a:r>
                <a:rPr lang="en-US" dirty="0"/>
                <a:t>r</a:t>
              </a:r>
              <a:r>
                <a:rPr lang="en-US" baseline="-25000" dirty="0"/>
                <a:t>12</a:t>
              </a:r>
              <a:r>
                <a:rPr lang="en-US" dirty="0"/>
                <a:t>: (1,aa)(0,e)</a:t>
              </a:r>
              <a:r>
                <a:rPr lang="en-US" dirty="0">
                  <a:sym typeface="Wingdings" pitchFamily="2" charset="2"/>
                </a:rPr>
                <a:t>(1,ce)(0,a)</a:t>
              </a:r>
            </a:p>
          </p:txBody>
        </p:sp>
        <p:sp>
          <p:nvSpPr>
            <p:cNvPr id="30" name="ZoneTexte 29"/>
            <p:cNvSpPr txBox="1"/>
            <p:nvPr/>
          </p:nvSpPr>
          <p:spPr>
            <a:xfrm>
              <a:off x="719172" y="3410783"/>
              <a:ext cx="1930337" cy="369332"/>
            </a:xfrm>
            <a:prstGeom prst="rect">
              <a:avLst/>
            </a:prstGeom>
            <a:noFill/>
          </p:spPr>
          <p:txBody>
            <a:bodyPr wrap="none" rtlCol="0">
              <a:spAutoFit/>
            </a:bodyPr>
            <a:lstStyle/>
            <a:p>
              <a:r>
                <a:rPr lang="en-US" dirty="0"/>
                <a:t>r</a:t>
              </a:r>
              <a:r>
                <a:rPr lang="en-US" baseline="-25000" dirty="0"/>
                <a:t>13</a:t>
              </a:r>
              <a:r>
                <a:rPr lang="en-US" dirty="0"/>
                <a:t>: (1,be)</a:t>
              </a:r>
              <a:r>
                <a:rPr lang="en-US" dirty="0">
                  <a:sym typeface="Wingdings" pitchFamily="2" charset="2"/>
                </a:rPr>
                <a:t>(1,aa)</a:t>
              </a:r>
            </a:p>
          </p:txBody>
        </p:sp>
      </p:grpSp>
    </p:spTree>
    <p:extLst>
      <p:ext uri="{BB962C8B-B14F-4D97-AF65-F5344CB8AC3E}">
        <p14:creationId xmlns:p14="http://schemas.microsoft.com/office/powerpoint/2010/main" val="106996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Going from </a:t>
            </a:r>
            <a:r>
              <a:rPr lang="en-US" dirty="0" err="1"/>
              <a:t>multistable</a:t>
            </a:r>
            <a:r>
              <a:rPr lang="en-US" dirty="0"/>
              <a:t> catalysts to P colonies</a:t>
            </a:r>
          </a:p>
        </p:txBody>
      </p:sp>
      <p:grpSp>
        <p:nvGrpSpPr>
          <p:cNvPr id="4" name="Groupe 3"/>
          <p:cNvGrpSpPr/>
          <p:nvPr/>
        </p:nvGrpSpPr>
        <p:grpSpPr>
          <a:xfrm>
            <a:off x="402336" y="3618728"/>
            <a:ext cx="5256584" cy="1929743"/>
            <a:chOff x="6312024" y="1916832"/>
            <a:chExt cx="1080120" cy="1109737"/>
          </a:xfrm>
        </p:grpSpPr>
        <p:sp>
          <p:nvSpPr>
            <p:cNvPr id="5" name="Rectangle à coins arrondis 4"/>
            <p:cNvSpPr/>
            <p:nvPr/>
          </p:nvSpPr>
          <p:spPr>
            <a:xfrm>
              <a:off x="6312024" y="1916832"/>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p:cNvSpPr txBox="1"/>
            <p:nvPr/>
          </p:nvSpPr>
          <p:spPr>
            <a:xfrm>
              <a:off x="6420036" y="2564904"/>
              <a:ext cx="317716" cy="461665"/>
            </a:xfrm>
            <a:prstGeom prst="rect">
              <a:avLst/>
            </a:prstGeom>
            <a:noFill/>
          </p:spPr>
          <p:txBody>
            <a:bodyPr wrap="none" rtlCol="0">
              <a:spAutoFit/>
            </a:bodyPr>
            <a:lstStyle/>
            <a:p>
              <a:r>
                <a:rPr lang="en-US" sz="2400" dirty="0"/>
                <a:t>1</a:t>
              </a:r>
              <a:endParaRPr lang="fr-FR" sz="2400" dirty="0"/>
            </a:p>
          </p:txBody>
        </p:sp>
      </p:grpSp>
      <p:grpSp>
        <p:nvGrpSpPr>
          <p:cNvPr id="7" name="Groupe 6"/>
          <p:cNvGrpSpPr/>
          <p:nvPr/>
        </p:nvGrpSpPr>
        <p:grpSpPr>
          <a:xfrm>
            <a:off x="7896200" y="3356992"/>
            <a:ext cx="3312368" cy="2526032"/>
            <a:chOff x="7896200" y="3176064"/>
            <a:chExt cx="720080" cy="1200073"/>
          </a:xfrm>
        </p:grpSpPr>
        <p:sp>
          <p:nvSpPr>
            <p:cNvPr id="8" name="Ellipse 7"/>
            <p:cNvSpPr/>
            <p:nvPr/>
          </p:nvSpPr>
          <p:spPr>
            <a:xfrm>
              <a:off x="7896200" y="317606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8116204" y="3914472"/>
              <a:ext cx="373820" cy="461665"/>
            </a:xfrm>
            <a:prstGeom prst="rect">
              <a:avLst/>
            </a:prstGeom>
            <a:noFill/>
          </p:spPr>
          <p:txBody>
            <a:bodyPr wrap="none" rtlCol="0">
              <a:spAutoFit/>
            </a:bodyPr>
            <a:lstStyle/>
            <a:p>
              <a:r>
                <a:rPr lang="en-US" sz="2400" dirty="0"/>
                <a:t>0</a:t>
              </a:r>
              <a:endParaRPr lang="fr-FR" sz="2400" dirty="0"/>
            </a:p>
          </p:txBody>
        </p:sp>
      </p:grpSp>
      <mc:AlternateContent xmlns:mc="http://schemas.openxmlformats.org/markup-compatibility/2006" xmlns:a14="http://schemas.microsoft.com/office/drawing/2010/main">
        <mc:Choice Requires="a14">
          <p:sp>
            <p:nvSpPr>
              <p:cNvPr id="10" name="ZoneTexte 9"/>
              <p:cNvSpPr txBox="1"/>
              <p:nvPr/>
            </p:nvSpPr>
            <p:spPr>
              <a:xfrm>
                <a:off x="851965" y="3878112"/>
                <a:ext cx="116608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2400" b="0" i="1" smtClean="0">
                              <a:solidFill>
                                <a:schemeClr val="bg1"/>
                              </a:solidFill>
                              <a:latin typeface="Cambria Math" panose="02040503050406030204" pitchFamily="18" charset="0"/>
                            </a:rPr>
                          </m:ctrlPr>
                        </m:sSubPr>
                        <m:e>
                          <m:r>
                            <a:rPr lang="fr-FR" sz="2400" b="0" i="1" smtClean="0">
                              <a:solidFill>
                                <a:schemeClr val="bg1"/>
                              </a:solidFill>
                              <a:latin typeface="Cambria Math" panose="02040503050406030204" pitchFamily="18" charset="0"/>
                            </a:rPr>
                            <m:t>𝑣</m:t>
                          </m:r>
                        </m:e>
                        <m:sub>
                          <m:r>
                            <a:rPr lang="fr-FR" sz="2400" b="0" i="1" smtClean="0">
                              <a:solidFill>
                                <a:schemeClr val="bg1"/>
                              </a:solidFill>
                              <a:latin typeface="Cambria Math" panose="02040503050406030204" pitchFamily="18" charset="0"/>
                            </a:rPr>
                            <m:t>1</m:t>
                          </m:r>
                        </m:sub>
                      </m:sSub>
                      <m:r>
                        <a:rPr lang="fr-FR" sz="2400" b="0" i="1" smtClean="0">
                          <a:solidFill>
                            <a:schemeClr val="bg1"/>
                          </a:solidFill>
                          <a:latin typeface="Cambria Math" panose="02040503050406030204" pitchFamily="18" charset="0"/>
                        </a:rPr>
                        <m:t>…</m:t>
                      </m:r>
                      <m:sSub>
                        <m:sSubPr>
                          <m:ctrlPr>
                            <a:rPr lang="fr-FR" sz="2400" b="0" i="1" smtClean="0">
                              <a:solidFill>
                                <a:schemeClr val="bg1"/>
                              </a:solidFill>
                              <a:latin typeface="Cambria Math" panose="02040503050406030204" pitchFamily="18" charset="0"/>
                            </a:rPr>
                          </m:ctrlPr>
                        </m:sSubPr>
                        <m:e>
                          <m:r>
                            <a:rPr lang="fr-FR" sz="2400" b="0" i="1" smtClean="0">
                              <a:solidFill>
                                <a:schemeClr val="bg1"/>
                              </a:solidFill>
                              <a:latin typeface="Cambria Math" panose="02040503050406030204" pitchFamily="18" charset="0"/>
                            </a:rPr>
                            <m:t>𝑣</m:t>
                          </m:r>
                        </m:e>
                        <m:sub>
                          <m:r>
                            <a:rPr lang="fr-FR" sz="2400" b="0" i="1" smtClean="0">
                              <a:solidFill>
                                <a:schemeClr val="bg1"/>
                              </a:solidFill>
                              <a:latin typeface="Cambria Math" panose="02040503050406030204" pitchFamily="18" charset="0"/>
                            </a:rPr>
                            <m:t>𝑠</m:t>
                          </m:r>
                        </m:sub>
                      </m:sSub>
                    </m:oMath>
                  </m:oMathPara>
                </a14:m>
                <a:endParaRPr lang="en-US" sz="2400" dirty="0">
                  <a:solidFill>
                    <a:schemeClr val="bg1"/>
                  </a:solidFill>
                </a:endParaRPr>
              </a:p>
            </p:txBody>
          </p:sp>
        </mc:Choice>
        <mc:Fallback xmlns="">
          <p:sp>
            <p:nvSpPr>
              <p:cNvPr id="10" name="ZoneTexte 9"/>
              <p:cNvSpPr txBox="1">
                <a:spLocks noRot="1" noChangeAspect="1" noMove="1" noResize="1" noEditPoints="1" noAdjustHandles="1" noChangeArrowheads="1" noChangeShapeType="1" noTextEdit="1"/>
              </p:cNvSpPr>
              <p:nvPr/>
            </p:nvSpPr>
            <p:spPr>
              <a:xfrm>
                <a:off x="851965" y="3878112"/>
                <a:ext cx="1166088" cy="461665"/>
              </a:xfrm>
              <a:prstGeom prst="rect">
                <a:avLst/>
              </a:prstGeom>
              <a:blipFill>
                <a:blip r:embed="rId2"/>
                <a:stretch>
                  <a:fillRect b="-2632"/>
                </a:stretch>
              </a:blipFill>
            </p:spPr>
            <p:txBody>
              <a:bodyPr/>
              <a:lstStyle/>
              <a:p>
                <a:r>
                  <a:rPr lang="en-US">
                    <a:noFill/>
                  </a:rPr>
                  <a:t> </a:t>
                </a:r>
              </a:p>
            </p:txBody>
          </p:sp>
        </mc:Fallback>
      </mc:AlternateContent>
      <p:sp>
        <p:nvSpPr>
          <p:cNvPr id="16" name="ZoneTexte 15"/>
          <p:cNvSpPr txBox="1"/>
          <p:nvPr/>
        </p:nvSpPr>
        <p:spPr>
          <a:xfrm>
            <a:off x="1540193" y="2543172"/>
            <a:ext cx="1617751" cy="461665"/>
          </a:xfrm>
          <a:prstGeom prst="rect">
            <a:avLst/>
          </a:prstGeom>
          <a:noFill/>
        </p:spPr>
        <p:txBody>
          <a:bodyPr wrap="none" rtlCol="0">
            <a:spAutoFit/>
          </a:bodyPr>
          <a:lstStyle/>
          <a:p>
            <a:r>
              <a:rPr lang="fr-FR" sz="2400" dirty="0" smtClean="0"/>
              <a:t>Code of C</a:t>
            </a:r>
            <a:r>
              <a:rPr lang="fr-FR" sz="2400" baseline="-25000" dirty="0" smtClean="0"/>
              <a:t>1</a:t>
            </a:r>
            <a:endParaRPr lang="en-US" sz="2400" baseline="-25000" dirty="0"/>
          </a:p>
        </p:txBody>
      </p:sp>
      <mc:AlternateContent xmlns:mc="http://schemas.openxmlformats.org/markup-compatibility/2006" xmlns:a14="http://schemas.microsoft.com/office/drawing/2010/main">
        <mc:Choice Requires="a14">
          <p:sp>
            <p:nvSpPr>
              <p:cNvPr id="17" name="ZoneTexte 16"/>
              <p:cNvSpPr txBox="1"/>
              <p:nvPr/>
            </p:nvSpPr>
            <p:spPr>
              <a:xfrm>
                <a:off x="8986667" y="3819776"/>
                <a:ext cx="120635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2400" b="0" i="1" smtClean="0">
                              <a:solidFill>
                                <a:schemeClr val="bg1"/>
                              </a:solidFill>
                              <a:latin typeface="Cambria Math" panose="02040503050406030204" pitchFamily="18" charset="0"/>
                            </a:rPr>
                          </m:ctrlPr>
                        </m:sSubPr>
                        <m:e>
                          <m:r>
                            <a:rPr lang="fr-FR" sz="2400" b="0" i="1" smtClean="0">
                              <a:solidFill>
                                <a:schemeClr val="bg1"/>
                              </a:solidFill>
                              <a:latin typeface="Cambria Math" panose="02040503050406030204" pitchFamily="18" charset="0"/>
                            </a:rPr>
                            <m:t>𝑢</m:t>
                          </m:r>
                        </m:e>
                        <m:sub>
                          <m:r>
                            <a:rPr lang="fr-FR" sz="2400" b="0" i="1" smtClean="0">
                              <a:solidFill>
                                <a:schemeClr val="bg1"/>
                              </a:solidFill>
                              <a:latin typeface="Cambria Math" panose="02040503050406030204" pitchFamily="18" charset="0"/>
                            </a:rPr>
                            <m:t>1</m:t>
                          </m:r>
                        </m:sub>
                      </m:sSub>
                      <m:r>
                        <a:rPr lang="fr-FR" sz="2400" b="0" i="1" smtClean="0">
                          <a:solidFill>
                            <a:schemeClr val="bg1"/>
                          </a:solidFill>
                          <a:latin typeface="Cambria Math" panose="02040503050406030204" pitchFamily="18" charset="0"/>
                        </a:rPr>
                        <m:t>…</m:t>
                      </m:r>
                      <m:sSub>
                        <m:sSubPr>
                          <m:ctrlPr>
                            <a:rPr lang="fr-FR" sz="2400" b="0" i="1" smtClean="0">
                              <a:solidFill>
                                <a:schemeClr val="bg1"/>
                              </a:solidFill>
                              <a:latin typeface="Cambria Math" panose="02040503050406030204" pitchFamily="18" charset="0"/>
                            </a:rPr>
                          </m:ctrlPr>
                        </m:sSubPr>
                        <m:e>
                          <m:r>
                            <a:rPr lang="fr-FR" sz="2400" b="0" i="1" smtClean="0">
                              <a:solidFill>
                                <a:schemeClr val="bg1"/>
                              </a:solidFill>
                              <a:latin typeface="Cambria Math" panose="02040503050406030204" pitchFamily="18" charset="0"/>
                            </a:rPr>
                            <m:t>𝑢</m:t>
                          </m:r>
                        </m:e>
                        <m:sub>
                          <m:r>
                            <a:rPr lang="fr-FR" sz="2400" b="0" i="1" smtClean="0">
                              <a:solidFill>
                                <a:schemeClr val="bg1"/>
                              </a:solidFill>
                              <a:latin typeface="Cambria Math" panose="02040503050406030204" pitchFamily="18" charset="0"/>
                            </a:rPr>
                            <m:t>𝑠</m:t>
                          </m:r>
                        </m:sub>
                      </m:sSub>
                    </m:oMath>
                  </m:oMathPara>
                </a14:m>
                <a:endParaRPr lang="en-US" sz="2400" dirty="0">
                  <a:solidFill>
                    <a:schemeClr val="bg1"/>
                  </a:solidFill>
                </a:endParaRPr>
              </a:p>
            </p:txBody>
          </p:sp>
        </mc:Choice>
        <mc:Fallback xmlns="">
          <p:sp>
            <p:nvSpPr>
              <p:cNvPr id="17" name="ZoneTexte 16"/>
              <p:cNvSpPr txBox="1">
                <a:spLocks noRot="1" noChangeAspect="1" noMove="1" noResize="1" noEditPoints="1" noAdjustHandles="1" noChangeArrowheads="1" noChangeShapeType="1" noTextEdit="1"/>
              </p:cNvSpPr>
              <p:nvPr/>
            </p:nvSpPr>
            <p:spPr>
              <a:xfrm>
                <a:off x="8986667" y="3819776"/>
                <a:ext cx="1206356" cy="461665"/>
              </a:xfrm>
              <a:prstGeom prst="rect">
                <a:avLst/>
              </a:prstGeom>
              <a:blipFill>
                <a:blip r:embed="rId3"/>
                <a:stretch>
                  <a:fillRect b="-2667"/>
                </a:stretch>
              </a:blipFill>
            </p:spPr>
            <p:txBody>
              <a:bodyPr/>
              <a:lstStyle/>
              <a:p>
                <a:r>
                  <a:rPr lang="en-US">
                    <a:noFill/>
                  </a:rPr>
                  <a:t> </a:t>
                </a:r>
              </a:p>
            </p:txBody>
          </p:sp>
        </mc:Fallback>
      </mc:AlternateContent>
      <p:sp>
        <p:nvSpPr>
          <p:cNvPr id="18" name="Accolade ouvrante 17"/>
          <p:cNvSpPr/>
          <p:nvPr/>
        </p:nvSpPr>
        <p:spPr>
          <a:xfrm rot="5400000">
            <a:off x="1875811" y="2146704"/>
            <a:ext cx="892084" cy="2885499"/>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ZoneTexte 18"/>
              <p:cNvSpPr txBox="1"/>
              <p:nvPr/>
            </p:nvSpPr>
            <p:spPr>
              <a:xfrm>
                <a:off x="3647728" y="1608991"/>
                <a:ext cx="5122556" cy="584775"/>
              </a:xfrm>
              <a:prstGeom prst="rect">
                <a:avLst/>
              </a:prstGeom>
              <a:noFill/>
            </p:spPr>
            <p:txBody>
              <a:bodyPr wrap="none" rtlCol="0">
                <a:spAutoFit/>
              </a:bodyPr>
              <a:lstStyle/>
              <a:p>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𝐶</m:t>
                        </m:r>
                      </m:e>
                      <m:sub>
                        <m:r>
                          <a:rPr lang="fr-FR" sz="3200" i="1">
                            <a:latin typeface="Cambria Math" panose="02040503050406030204" pitchFamily="18" charset="0"/>
                          </a:rPr>
                          <m:t>1</m:t>
                        </m:r>
                      </m:sub>
                    </m:sSub>
                    <m:r>
                      <a:rPr lang="fr-FR" sz="3200" i="1">
                        <a:latin typeface="Cambria Math" panose="02040503050406030204" pitchFamily="18" charset="0"/>
                      </a:rPr>
                      <m:t>𝑢</m:t>
                    </m:r>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𝐶</m:t>
                        </m:r>
                      </m:e>
                      <m:sub>
                        <m:r>
                          <a:rPr lang="fr-FR" sz="3200" i="1">
                            <a:latin typeface="Cambria Math" panose="02040503050406030204" pitchFamily="18" charset="0"/>
                          </a:rPr>
                          <m:t>2</m:t>
                        </m:r>
                      </m:sub>
                    </m:sSub>
                    <m:r>
                      <a:rPr lang="fr-FR" sz="3200" i="1">
                        <a:latin typeface="Cambria Math" panose="02040503050406030204" pitchFamily="18" charset="0"/>
                      </a:rPr>
                      <m:t>𝑣</m:t>
                    </m:r>
                  </m:oMath>
                </a14:m>
                <a:r>
                  <a:rPr lang="en-US" sz="3200" dirty="0"/>
                  <a:t> </a:t>
                </a:r>
                <a:r>
                  <a:rPr lang="en-US" sz="3200" dirty="0" smtClean="0"/>
                  <a:t>    (</a:t>
                </a:r>
                <a14:m>
                  <m:oMath xmlns:m="http://schemas.openxmlformats.org/officeDocument/2006/math">
                    <m:d>
                      <m:dPr>
                        <m:begChr m:val="|"/>
                        <m:endChr m:val="|"/>
                        <m:ctrlPr>
                          <a:rPr lang="fr-FR" sz="3200" i="1">
                            <a:latin typeface="Cambria Math" panose="02040503050406030204" pitchFamily="18" charset="0"/>
                          </a:rPr>
                        </m:ctrlPr>
                      </m:dPr>
                      <m:e>
                        <m:r>
                          <a:rPr lang="fr-FR" sz="3200" i="1">
                            <a:latin typeface="Cambria Math" panose="02040503050406030204" pitchFamily="18" charset="0"/>
                          </a:rPr>
                          <m:t>𝑢</m:t>
                        </m:r>
                      </m:e>
                    </m:d>
                    <m:r>
                      <a:rPr lang="fr-FR" sz="3200" i="1">
                        <a:latin typeface="Cambria Math" panose="02040503050406030204" pitchFamily="18" charset="0"/>
                      </a:rPr>
                      <m:t>=</m:t>
                    </m:r>
                    <m:d>
                      <m:dPr>
                        <m:begChr m:val="|"/>
                        <m:endChr m:val="|"/>
                        <m:ctrlPr>
                          <a:rPr lang="fr-FR" sz="3200" i="1">
                            <a:latin typeface="Cambria Math" panose="02040503050406030204" pitchFamily="18" charset="0"/>
                          </a:rPr>
                        </m:ctrlPr>
                      </m:dPr>
                      <m:e>
                        <m:r>
                          <a:rPr lang="fr-FR" sz="3200" i="1">
                            <a:latin typeface="Cambria Math" panose="02040503050406030204" pitchFamily="18" charset="0"/>
                          </a:rPr>
                          <m:t>𝑣</m:t>
                        </m:r>
                      </m:e>
                    </m:d>
                    <m:r>
                      <a:rPr lang="fr-FR" sz="3200" i="1">
                        <a:latin typeface="Cambria Math" panose="02040503050406030204" pitchFamily="18" charset="0"/>
                      </a:rPr>
                      <m:t>=</m:t>
                    </m:r>
                    <m:r>
                      <a:rPr lang="fr-FR" sz="3200" i="1">
                        <a:latin typeface="Cambria Math" panose="02040503050406030204" pitchFamily="18" charset="0"/>
                      </a:rPr>
                      <m:t>𝑠</m:t>
                    </m:r>
                  </m:oMath>
                </a14:m>
                <a:r>
                  <a:rPr lang="en-US" sz="3200" dirty="0" smtClean="0"/>
                  <a:t>)</a:t>
                </a:r>
                <a:endParaRPr lang="en-US" sz="3200" dirty="0"/>
              </a:p>
            </p:txBody>
          </p:sp>
        </mc:Choice>
        <mc:Fallback xmlns="">
          <p:sp>
            <p:nvSpPr>
              <p:cNvPr id="19" name="ZoneTexte 18"/>
              <p:cNvSpPr txBox="1">
                <a:spLocks noRot="1" noChangeAspect="1" noMove="1" noResize="1" noEditPoints="1" noAdjustHandles="1" noChangeArrowheads="1" noChangeShapeType="1" noTextEdit="1"/>
              </p:cNvSpPr>
              <p:nvPr/>
            </p:nvSpPr>
            <p:spPr>
              <a:xfrm>
                <a:off x="3647728" y="1608991"/>
                <a:ext cx="5122556" cy="584775"/>
              </a:xfrm>
              <a:prstGeom prst="rect">
                <a:avLst/>
              </a:prstGeom>
              <a:blipFill>
                <a:blip r:embed="rId4"/>
                <a:stretch>
                  <a:fillRect t="-12500" r="-2021"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ZoneTexte 19"/>
              <p:cNvSpPr txBox="1"/>
              <p:nvPr/>
            </p:nvSpPr>
            <p:spPr>
              <a:xfrm>
                <a:off x="2000097" y="5733256"/>
                <a:ext cx="841781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𝑣</m:t>
                          </m:r>
                        </m:e>
                        <m:sub>
                          <m:r>
                            <a:rPr lang="fr-FR" sz="3200" i="1">
                              <a:latin typeface="Cambria Math" panose="02040503050406030204" pitchFamily="18" charset="0"/>
                            </a:rPr>
                            <m:t>1</m:t>
                          </m:r>
                        </m:sub>
                      </m:sSub>
                      <m:r>
                        <a:rPr lang="fr-FR" sz="3200" i="1">
                          <a:latin typeface="Cambria Math" panose="02040503050406030204" pitchFamily="18" charset="0"/>
                          <a:ea typeface="Cambria Math" panose="02040503050406030204" pitchFamily="18" charset="0"/>
                        </a:rPr>
                        <m:t>↔</m:t>
                      </m:r>
                      <m:sSub>
                        <m:sSubPr>
                          <m:ctrlPr>
                            <a:rPr lang="fr-FR" sz="3200" i="1">
                              <a:latin typeface="Cambria Math" panose="02040503050406030204" pitchFamily="18" charset="0"/>
                              <a:ea typeface="Cambria Math" panose="02040503050406030204" pitchFamily="18" charset="0"/>
                            </a:rPr>
                          </m:ctrlPr>
                        </m:sSubPr>
                        <m:e>
                          <m:r>
                            <a:rPr lang="fr-FR" sz="3200" i="1">
                              <a:latin typeface="Cambria Math" panose="02040503050406030204" pitchFamily="18" charset="0"/>
                              <a:ea typeface="Cambria Math" panose="02040503050406030204" pitchFamily="18" charset="0"/>
                            </a:rPr>
                            <m:t>𝑢</m:t>
                          </m:r>
                        </m:e>
                        <m:sub>
                          <m:r>
                            <a:rPr lang="fr-FR" sz="3200" i="1">
                              <a:latin typeface="Cambria Math" panose="02040503050406030204" pitchFamily="18" charset="0"/>
                              <a:ea typeface="Cambria Math" panose="02040503050406030204" pitchFamily="18" charset="0"/>
                            </a:rPr>
                            <m:t>1</m:t>
                          </m:r>
                        </m:sub>
                      </m:sSub>
                      <m:r>
                        <a:rPr lang="fr-FR" sz="3200" i="1">
                          <a:latin typeface="Cambria Math" panose="02040503050406030204" pitchFamily="18" charset="0"/>
                          <a:ea typeface="Cambria Math" panose="02040503050406030204" pitchFamily="18" charset="0"/>
                        </a:rPr>
                        <m:t>, …, </m:t>
                      </m:r>
                      <m:sSub>
                        <m:sSubPr>
                          <m:ctrlPr>
                            <a:rPr lang="fr-FR" sz="3200" i="1">
                              <a:latin typeface="Cambria Math" panose="02040503050406030204" pitchFamily="18" charset="0"/>
                              <a:ea typeface="Cambria Math" panose="02040503050406030204" pitchFamily="18" charset="0"/>
                            </a:rPr>
                          </m:ctrlPr>
                        </m:sSubPr>
                        <m:e>
                          <m:r>
                            <a:rPr lang="fr-FR" sz="3200" i="1">
                              <a:latin typeface="Cambria Math" panose="02040503050406030204" pitchFamily="18" charset="0"/>
                              <a:ea typeface="Cambria Math" panose="02040503050406030204" pitchFamily="18" charset="0"/>
                            </a:rPr>
                            <m:t>𝑣</m:t>
                          </m:r>
                        </m:e>
                        <m:sub>
                          <m:r>
                            <a:rPr lang="fr-FR" sz="3200" i="1">
                              <a:latin typeface="Cambria Math" panose="02040503050406030204" pitchFamily="18" charset="0"/>
                              <a:ea typeface="Cambria Math" panose="02040503050406030204" pitchFamily="18" charset="0"/>
                            </a:rPr>
                            <m:t>𝑠</m:t>
                          </m:r>
                        </m:sub>
                      </m:sSub>
                      <m:r>
                        <a:rPr lang="fr-FR" sz="3200" i="1">
                          <a:latin typeface="Cambria Math" panose="02040503050406030204" pitchFamily="18" charset="0"/>
                          <a:ea typeface="Cambria Math" panose="02040503050406030204" pitchFamily="18" charset="0"/>
                        </a:rPr>
                        <m:t>↔</m:t>
                      </m:r>
                      <m:sSub>
                        <m:sSubPr>
                          <m:ctrlPr>
                            <a:rPr lang="fr-FR" sz="3200" i="1">
                              <a:latin typeface="Cambria Math" panose="02040503050406030204" pitchFamily="18" charset="0"/>
                              <a:ea typeface="Cambria Math" panose="02040503050406030204" pitchFamily="18" charset="0"/>
                            </a:rPr>
                          </m:ctrlPr>
                        </m:sSubPr>
                        <m:e>
                          <m:r>
                            <a:rPr lang="fr-FR" sz="3200" i="1">
                              <a:latin typeface="Cambria Math" panose="02040503050406030204" pitchFamily="18" charset="0"/>
                              <a:ea typeface="Cambria Math" panose="02040503050406030204" pitchFamily="18" charset="0"/>
                            </a:rPr>
                            <m:t>𝑢</m:t>
                          </m:r>
                        </m:e>
                        <m:sub>
                          <m:r>
                            <a:rPr lang="fr-FR" sz="3200" i="1">
                              <a:latin typeface="Cambria Math" panose="02040503050406030204" pitchFamily="18" charset="0"/>
                              <a:ea typeface="Cambria Math" panose="02040503050406030204" pitchFamily="18" charset="0"/>
                            </a:rPr>
                            <m:t>𝑠</m:t>
                          </m:r>
                        </m:sub>
                      </m:sSub>
                      <m:r>
                        <a:rPr lang="fr-FR" sz="3200" i="1">
                          <a:latin typeface="Cambria Math" panose="02040503050406030204" pitchFamily="18" charset="0"/>
                          <a:ea typeface="Cambria Math" panose="02040503050406030204" pitchFamily="18" charset="0"/>
                        </a:rPr>
                        <m:t>,  </m:t>
                      </m:r>
                      <m:sSub>
                        <m:sSubPr>
                          <m:ctrlPr>
                            <a:rPr lang="fr-FR" sz="3200" i="1">
                              <a:latin typeface="Cambria Math" panose="02040503050406030204" pitchFamily="18" charset="0"/>
                              <a:ea typeface="Cambria Math" panose="02040503050406030204" pitchFamily="18" charset="0"/>
                            </a:rPr>
                          </m:ctrlPr>
                        </m:sSubPr>
                        <m:e>
                          <m:r>
                            <a:rPr lang="fr-FR" sz="3200" i="1">
                              <a:latin typeface="Cambria Math" panose="02040503050406030204" pitchFamily="18" charset="0"/>
                              <a:ea typeface="Cambria Math" panose="02040503050406030204" pitchFamily="18" charset="0"/>
                            </a:rPr>
                            <m:t>𝑑</m:t>
                          </m:r>
                        </m:e>
                        <m:sub>
                          <m:r>
                            <a:rPr lang="fr-FR" sz="3200" i="1">
                              <a:latin typeface="Cambria Math" panose="02040503050406030204" pitchFamily="18" charset="0"/>
                              <a:ea typeface="Cambria Math" panose="02040503050406030204" pitchFamily="18" charset="0"/>
                            </a:rPr>
                            <m:t>1</m:t>
                          </m:r>
                        </m:sub>
                      </m:sSub>
                      <m:r>
                        <a:rPr lang="fr-FR" sz="3200" i="1">
                          <a:latin typeface="Cambria Math" panose="02040503050406030204" pitchFamily="18" charset="0"/>
                          <a:ea typeface="Cambria Math" panose="02040503050406030204" pitchFamily="18" charset="0"/>
                        </a:rPr>
                        <m:t>→</m:t>
                      </m:r>
                      <m:sSubSup>
                        <m:sSubSupPr>
                          <m:ctrlPr>
                            <a:rPr lang="fr-FR" sz="3200" i="1">
                              <a:latin typeface="Cambria Math" panose="02040503050406030204" pitchFamily="18" charset="0"/>
                              <a:ea typeface="Cambria Math" panose="02040503050406030204" pitchFamily="18" charset="0"/>
                            </a:rPr>
                          </m:ctrlPr>
                        </m:sSubSupPr>
                        <m:e>
                          <m:r>
                            <a:rPr lang="fr-FR" sz="3200" i="1">
                              <a:latin typeface="Cambria Math" panose="02040503050406030204" pitchFamily="18" charset="0"/>
                              <a:ea typeface="Cambria Math" panose="02040503050406030204" pitchFamily="18" charset="0"/>
                            </a:rPr>
                            <m:t>𝑑</m:t>
                          </m:r>
                        </m:e>
                        <m:sub>
                          <m:r>
                            <a:rPr lang="fr-FR" sz="3200" i="1">
                              <a:latin typeface="Cambria Math" panose="02040503050406030204" pitchFamily="18" charset="0"/>
                              <a:ea typeface="Cambria Math" panose="02040503050406030204" pitchFamily="18" charset="0"/>
                            </a:rPr>
                            <m:t>1</m:t>
                          </m:r>
                        </m:sub>
                        <m:sup>
                          <m:r>
                            <a:rPr lang="fr-FR" sz="3200" i="1">
                              <a:latin typeface="Cambria Math" panose="02040503050406030204" pitchFamily="18" charset="0"/>
                              <a:ea typeface="Cambria Math" panose="02040503050406030204" pitchFamily="18" charset="0"/>
                            </a:rPr>
                            <m:t>′</m:t>
                          </m:r>
                        </m:sup>
                      </m:sSubSup>
                      <m:r>
                        <a:rPr lang="fr-FR" sz="3200" i="1">
                          <a:latin typeface="Cambria Math" panose="02040503050406030204" pitchFamily="18" charset="0"/>
                          <a:ea typeface="Cambria Math" panose="02040503050406030204" pitchFamily="18" charset="0"/>
                        </a:rPr>
                        <m:t>, …, </m:t>
                      </m:r>
                      <m:sSub>
                        <m:sSubPr>
                          <m:ctrlPr>
                            <a:rPr lang="fr-FR" sz="3200" i="1">
                              <a:latin typeface="Cambria Math" panose="02040503050406030204" pitchFamily="18" charset="0"/>
                              <a:ea typeface="Cambria Math" panose="02040503050406030204" pitchFamily="18" charset="0"/>
                            </a:rPr>
                          </m:ctrlPr>
                        </m:sSubPr>
                        <m:e>
                          <m:r>
                            <a:rPr lang="fr-FR" sz="3200" i="1">
                              <a:latin typeface="Cambria Math" panose="02040503050406030204" pitchFamily="18" charset="0"/>
                              <a:ea typeface="Cambria Math" panose="02040503050406030204" pitchFamily="18" charset="0"/>
                            </a:rPr>
                            <m:t>𝑑</m:t>
                          </m:r>
                        </m:e>
                        <m:sub>
                          <m:r>
                            <a:rPr lang="fr-FR" sz="3200" i="1">
                              <a:latin typeface="Cambria Math" panose="02040503050406030204" pitchFamily="18" charset="0"/>
                              <a:ea typeface="Cambria Math" panose="02040503050406030204" pitchFamily="18" charset="0"/>
                            </a:rPr>
                            <m:t>𝑚</m:t>
                          </m:r>
                        </m:sub>
                      </m:sSub>
                      <m:r>
                        <a:rPr lang="fr-FR" sz="3200" i="1">
                          <a:latin typeface="Cambria Math" panose="02040503050406030204" pitchFamily="18" charset="0"/>
                          <a:ea typeface="Cambria Math" panose="02040503050406030204" pitchFamily="18" charset="0"/>
                        </a:rPr>
                        <m:t>→</m:t>
                      </m:r>
                      <m:sSubSup>
                        <m:sSubSupPr>
                          <m:ctrlPr>
                            <a:rPr lang="fr-FR" sz="3200" i="1">
                              <a:latin typeface="Cambria Math" panose="02040503050406030204" pitchFamily="18" charset="0"/>
                              <a:ea typeface="Cambria Math" panose="02040503050406030204" pitchFamily="18" charset="0"/>
                            </a:rPr>
                          </m:ctrlPr>
                        </m:sSubSupPr>
                        <m:e>
                          <m:r>
                            <a:rPr lang="fr-FR" sz="3200" i="1">
                              <a:latin typeface="Cambria Math" panose="02040503050406030204" pitchFamily="18" charset="0"/>
                              <a:ea typeface="Cambria Math" panose="02040503050406030204" pitchFamily="18" charset="0"/>
                            </a:rPr>
                            <m:t>𝑑</m:t>
                          </m:r>
                        </m:e>
                        <m:sub>
                          <m:r>
                            <a:rPr lang="fr-FR" sz="3200" i="1">
                              <a:latin typeface="Cambria Math" panose="02040503050406030204" pitchFamily="18" charset="0"/>
                              <a:ea typeface="Cambria Math" panose="02040503050406030204" pitchFamily="18" charset="0"/>
                            </a:rPr>
                            <m:t>𝑚</m:t>
                          </m:r>
                        </m:sub>
                        <m:sup>
                          <m:r>
                            <a:rPr lang="fr-FR" sz="3200" i="1">
                              <a:latin typeface="Cambria Math" panose="02040503050406030204" pitchFamily="18" charset="0"/>
                              <a:ea typeface="Cambria Math" panose="02040503050406030204" pitchFamily="18" charset="0"/>
                            </a:rPr>
                            <m:t>′</m:t>
                          </m:r>
                        </m:sup>
                      </m:sSubSup>
                    </m:oMath>
                  </m:oMathPara>
                </a14:m>
                <a:endParaRPr lang="en-US" sz="3200" dirty="0"/>
              </a:p>
            </p:txBody>
          </p:sp>
        </mc:Choice>
        <mc:Fallback xmlns="">
          <p:sp>
            <p:nvSpPr>
              <p:cNvPr id="20" name="ZoneTexte 19"/>
              <p:cNvSpPr txBox="1">
                <a:spLocks noRot="1" noChangeAspect="1" noMove="1" noResize="1" noEditPoints="1" noAdjustHandles="1" noChangeArrowheads="1" noChangeShapeType="1" noTextEdit="1"/>
              </p:cNvSpPr>
              <p:nvPr/>
            </p:nvSpPr>
            <p:spPr>
              <a:xfrm>
                <a:off x="2000097" y="5733256"/>
                <a:ext cx="8417817" cy="584775"/>
              </a:xfrm>
              <a:prstGeom prst="rect">
                <a:avLst/>
              </a:prstGeom>
              <a:blipFill>
                <a:blip r:embed="rId5"/>
                <a:stretch>
                  <a:fillRect/>
                </a:stretch>
              </a:blipFill>
            </p:spPr>
            <p:txBody>
              <a:bodyPr/>
              <a:lstStyle/>
              <a:p>
                <a:r>
                  <a:rPr lang="en-US">
                    <a:noFill/>
                  </a:rPr>
                  <a:t> </a:t>
                </a:r>
              </a:p>
            </p:txBody>
          </p:sp>
        </mc:Fallback>
      </mc:AlternateContent>
      <p:cxnSp>
        <p:nvCxnSpPr>
          <p:cNvPr id="24" name="Connecteur droit avec flèche 23"/>
          <p:cNvCxnSpPr/>
          <p:nvPr/>
        </p:nvCxnSpPr>
        <p:spPr>
          <a:xfrm flipH="1">
            <a:off x="2474212" y="2132856"/>
            <a:ext cx="1317532" cy="41031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a:off x="4295800" y="2181765"/>
            <a:ext cx="4968552" cy="6769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Accolade ouvrante 27"/>
          <p:cNvSpPr/>
          <p:nvPr/>
        </p:nvSpPr>
        <p:spPr>
          <a:xfrm rot="5400000">
            <a:off x="9141728" y="2984201"/>
            <a:ext cx="873276" cy="1229314"/>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9" name="ZoneTexte 28"/>
          <p:cNvSpPr txBox="1"/>
          <p:nvPr/>
        </p:nvSpPr>
        <p:spPr>
          <a:xfrm>
            <a:off x="9409347" y="2627873"/>
            <a:ext cx="360996" cy="461665"/>
          </a:xfrm>
          <a:prstGeom prst="rect">
            <a:avLst/>
          </a:prstGeom>
          <a:noFill/>
        </p:spPr>
        <p:txBody>
          <a:bodyPr wrap="none" rtlCol="0">
            <a:spAutoFit/>
          </a:bodyPr>
          <a:lstStyle/>
          <a:p>
            <a:r>
              <a:rPr lang="fr-FR" sz="2400" dirty="0" smtClean="0"/>
              <a:t>u</a:t>
            </a:r>
            <a:endParaRPr lang="en-US" sz="2400" baseline="-25000" dirty="0"/>
          </a:p>
        </p:txBody>
      </p:sp>
      <mc:AlternateContent xmlns:mc="http://schemas.openxmlformats.org/markup-compatibility/2006" xmlns:a14="http://schemas.microsoft.com/office/drawing/2010/main">
        <mc:Choice Requires="a14">
          <p:sp>
            <p:nvSpPr>
              <p:cNvPr id="31" name="ZoneTexte 30"/>
              <p:cNvSpPr txBox="1"/>
              <p:nvPr/>
            </p:nvSpPr>
            <p:spPr>
              <a:xfrm>
                <a:off x="2428229" y="3890037"/>
                <a:ext cx="129150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2400" i="1">
                              <a:solidFill>
                                <a:schemeClr val="bg1"/>
                              </a:solidFill>
                              <a:latin typeface="Cambria Math" panose="02040503050406030204" pitchFamily="18" charset="0"/>
                            </a:rPr>
                          </m:ctrlPr>
                        </m:sSubPr>
                        <m:e>
                          <m:r>
                            <m:rPr>
                              <m:sty m:val="p"/>
                            </m:rPr>
                            <a:rPr lang="fr-FR" sz="2400">
                              <a:solidFill>
                                <a:schemeClr val="bg1"/>
                              </a:solidFill>
                              <a:latin typeface="Cambria Math" panose="02040503050406030204" pitchFamily="18" charset="0"/>
                            </a:rPr>
                            <m:t>d</m:t>
                          </m:r>
                        </m:e>
                        <m:sub>
                          <m:r>
                            <a:rPr lang="fr-FR" sz="2400">
                              <a:solidFill>
                                <a:schemeClr val="bg1"/>
                              </a:solidFill>
                              <a:latin typeface="Cambria Math" panose="02040503050406030204" pitchFamily="18" charset="0"/>
                            </a:rPr>
                            <m:t>1</m:t>
                          </m:r>
                        </m:sub>
                      </m:sSub>
                      <m:r>
                        <a:rPr lang="fr-FR" sz="2400">
                          <a:solidFill>
                            <a:schemeClr val="bg1"/>
                          </a:solidFill>
                          <a:latin typeface="Cambria Math" panose="02040503050406030204" pitchFamily="18" charset="0"/>
                        </a:rPr>
                        <m:t>…</m:t>
                      </m:r>
                      <m:sSub>
                        <m:sSubPr>
                          <m:ctrlPr>
                            <a:rPr lang="fr-FR" sz="2400" i="1">
                              <a:solidFill>
                                <a:schemeClr val="bg1"/>
                              </a:solidFill>
                              <a:latin typeface="Cambria Math" panose="02040503050406030204" pitchFamily="18" charset="0"/>
                            </a:rPr>
                          </m:ctrlPr>
                        </m:sSubPr>
                        <m:e>
                          <m:r>
                            <m:rPr>
                              <m:sty m:val="p"/>
                            </m:rPr>
                            <a:rPr lang="fr-FR" sz="2400">
                              <a:solidFill>
                                <a:schemeClr val="bg1"/>
                              </a:solidFill>
                              <a:latin typeface="Cambria Math" panose="02040503050406030204" pitchFamily="18" charset="0"/>
                            </a:rPr>
                            <m:t>d</m:t>
                          </m:r>
                        </m:e>
                        <m:sub>
                          <m:r>
                            <m:rPr>
                              <m:sty m:val="p"/>
                            </m:rPr>
                            <a:rPr lang="fr-FR" sz="2400">
                              <a:solidFill>
                                <a:schemeClr val="bg1"/>
                              </a:solidFill>
                              <a:latin typeface="Cambria Math" panose="02040503050406030204" pitchFamily="18" charset="0"/>
                            </a:rPr>
                            <m:t>m</m:t>
                          </m:r>
                        </m:sub>
                      </m:sSub>
                    </m:oMath>
                  </m:oMathPara>
                </a14:m>
                <a:endParaRPr lang="en-US" sz="2400" dirty="0"/>
              </a:p>
            </p:txBody>
          </p:sp>
        </mc:Choice>
        <mc:Fallback xmlns="">
          <p:sp>
            <p:nvSpPr>
              <p:cNvPr id="31" name="ZoneTexte 30"/>
              <p:cNvSpPr txBox="1">
                <a:spLocks noRot="1" noChangeAspect="1" noMove="1" noResize="1" noEditPoints="1" noAdjustHandles="1" noChangeArrowheads="1" noChangeShapeType="1" noTextEdit="1"/>
              </p:cNvSpPr>
              <p:nvPr/>
            </p:nvSpPr>
            <p:spPr>
              <a:xfrm>
                <a:off x="2428229" y="3890037"/>
                <a:ext cx="1291507" cy="461665"/>
              </a:xfrm>
              <a:prstGeom prst="rect">
                <a:avLst/>
              </a:prstGeom>
              <a:blipFill>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ZoneTexte 31"/>
              <p:cNvSpPr txBox="1"/>
              <p:nvPr/>
            </p:nvSpPr>
            <p:spPr>
              <a:xfrm>
                <a:off x="2428228" y="3887960"/>
                <a:ext cx="129150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fr-FR" sz="2400" b="0" i="1" smtClean="0">
                              <a:solidFill>
                                <a:schemeClr val="bg1"/>
                              </a:solidFill>
                              <a:latin typeface="Cambria Math" panose="02040503050406030204" pitchFamily="18" charset="0"/>
                            </a:rPr>
                          </m:ctrlPr>
                        </m:sSubSupPr>
                        <m:e>
                          <m:r>
                            <m:rPr>
                              <m:sty m:val="p"/>
                            </m:rPr>
                            <a:rPr lang="fr-FR" sz="2400">
                              <a:solidFill>
                                <a:schemeClr val="bg1"/>
                              </a:solidFill>
                              <a:latin typeface="Cambria Math" panose="02040503050406030204" pitchFamily="18" charset="0"/>
                            </a:rPr>
                            <m:t>d</m:t>
                          </m:r>
                        </m:e>
                        <m:sub>
                          <m:r>
                            <a:rPr lang="fr-FR" sz="2400" b="0" i="1" smtClean="0">
                              <a:solidFill>
                                <a:schemeClr val="bg1"/>
                              </a:solidFill>
                              <a:latin typeface="Cambria Math" panose="02040503050406030204" pitchFamily="18" charset="0"/>
                            </a:rPr>
                            <m:t>1</m:t>
                          </m:r>
                        </m:sub>
                        <m:sup>
                          <m:r>
                            <a:rPr lang="fr-FR" sz="2400" b="0" i="1" smtClean="0">
                              <a:solidFill>
                                <a:schemeClr val="bg1"/>
                              </a:solidFill>
                              <a:latin typeface="Cambria Math" panose="02040503050406030204" pitchFamily="18" charset="0"/>
                            </a:rPr>
                            <m:t>′</m:t>
                          </m:r>
                        </m:sup>
                      </m:sSubSup>
                      <m:r>
                        <a:rPr lang="fr-FR" sz="2400">
                          <a:solidFill>
                            <a:schemeClr val="bg1"/>
                          </a:solidFill>
                          <a:latin typeface="Cambria Math" panose="02040503050406030204" pitchFamily="18" charset="0"/>
                        </a:rPr>
                        <m:t>…</m:t>
                      </m:r>
                      <m:sSubSup>
                        <m:sSubSupPr>
                          <m:ctrlPr>
                            <a:rPr lang="fr-FR" sz="2400" b="0" i="1" smtClean="0">
                              <a:solidFill>
                                <a:schemeClr val="bg1"/>
                              </a:solidFill>
                              <a:latin typeface="Cambria Math" panose="02040503050406030204" pitchFamily="18" charset="0"/>
                            </a:rPr>
                          </m:ctrlPr>
                        </m:sSubSupPr>
                        <m:e>
                          <m:r>
                            <m:rPr>
                              <m:sty m:val="p"/>
                            </m:rPr>
                            <a:rPr lang="fr-FR" sz="2400">
                              <a:solidFill>
                                <a:schemeClr val="bg1"/>
                              </a:solidFill>
                              <a:latin typeface="Cambria Math" panose="02040503050406030204" pitchFamily="18" charset="0"/>
                            </a:rPr>
                            <m:t>d</m:t>
                          </m:r>
                        </m:e>
                        <m:sub>
                          <m:r>
                            <m:rPr>
                              <m:sty m:val="p"/>
                            </m:rPr>
                            <a:rPr lang="fr-FR" sz="2400">
                              <a:solidFill>
                                <a:schemeClr val="bg1"/>
                              </a:solidFill>
                              <a:latin typeface="Cambria Math" panose="02040503050406030204" pitchFamily="18" charset="0"/>
                            </a:rPr>
                            <m:t>m</m:t>
                          </m:r>
                        </m:sub>
                        <m:sup>
                          <m:r>
                            <a:rPr lang="fr-FR" sz="2400" b="0" i="1" smtClean="0">
                              <a:solidFill>
                                <a:schemeClr val="bg1"/>
                              </a:solidFill>
                              <a:latin typeface="Cambria Math" panose="02040503050406030204" pitchFamily="18" charset="0"/>
                            </a:rPr>
                            <m:t>′</m:t>
                          </m:r>
                        </m:sup>
                      </m:sSubSup>
                    </m:oMath>
                  </m:oMathPara>
                </a14:m>
                <a:endParaRPr lang="en-US" sz="2400" dirty="0"/>
              </a:p>
            </p:txBody>
          </p:sp>
        </mc:Choice>
        <mc:Fallback xmlns="">
          <p:sp>
            <p:nvSpPr>
              <p:cNvPr id="32" name="ZoneTexte 31"/>
              <p:cNvSpPr txBox="1">
                <a:spLocks noRot="1" noChangeAspect="1" noMove="1" noResize="1" noEditPoints="1" noAdjustHandles="1" noChangeArrowheads="1" noChangeShapeType="1" noTextEdit="1"/>
              </p:cNvSpPr>
              <p:nvPr/>
            </p:nvSpPr>
            <p:spPr>
              <a:xfrm>
                <a:off x="2428228" y="3887960"/>
                <a:ext cx="1291507" cy="461665"/>
              </a:xfrm>
              <a:prstGeom prst="rect">
                <a:avLst/>
              </a:prstGeom>
              <a:blipFill>
                <a:blip r:embed="rId7"/>
                <a:stretch>
                  <a:fillRect b="-2632"/>
                </a:stretch>
              </a:blipFill>
            </p:spPr>
            <p:txBody>
              <a:bodyPr/>
              <a:lstStyle/>
              <a:p>
                <a:r>
                  <a:rPr lang="en-US">
                    <a:noFill/>
                  </a:rPr>
                  <a:t> </a:t>
                </a:r>
              </a:p>
            </p:txBody>
          </p:sp>
        </mc:Fallback>
      </mc:AlternateContent>
      <p:sp>
        <p:nvSpPr>
          <p:cNvPr id="33" name="ZoneTexte 32"/>
          <p:cNvSpPr txBox="1"/>
          <p:nvPr/>
        </p:nvSpPr>
        <p:spPr>
          <a:xfrm>
            <a:off x="1532860" y="2541095"/>
            <a:ext cx="1600118" cy="461665"/>
          </a:xfrm>
          <a:prstGeom prst="rect">
            <a:avLst/>
          </a:prstGeom>
          <a:noFill/>
        </p:spPr>
        <p:txBody>
          <a:bodyPr wrap="none" rtlCol="0">
            <a:spAutoFit/>
          </a:bodyPr>
          <a:lstStyle/>
          <a:p>
            <a:r>
              <a:rPr lang="fr-FR" sz="2400" dirty="0" smtClean="0"/>
              <a:t>Code of C</a:t>
            </a:r>
            <a:r>
              <a:rPr lang="fr-FR" sz="2400" baseline="-25000" dirty="0" smtClean="0"/>
              <a:t>2</a:t>
            </a:r>
            <a:endParaRPr lang="en-US" sz="2400" baseline="-25000" dirty="0"/>
          </a:p>
        </p:txBody>
      </p:sp>
      <mc:AlternateContent xmlns:mc="http://schemas.openxmlformats.org/markup-compatibility/2006" xmlns:a14="http://schemas.microsoft.com/office/drawing/2010/main">
        <mc:Choice Requires="a14">
          <p:sp>
            <p:nvSpPr>
              <p:cNvPr id="34" name="ZoneTexte 33"/>
              <p:cNvSpPr txBox="1"/>
              <p:nvPr/>
            </p:nvSpPr>
            <p:spPr>
              <a:xfrm>
                <a:off x="9413964" y="1596613"/>
                <a:ext cx="2427652" cy="830997"/>
              </a:xfrm>
              <a:prstGeom prst="rect">
                <a:avLst/>
              </a:prstGeom>
              <a:noFill/>
            </p:spPr>
            <p:txBody>
              <a:bodyPr wrap="none" rtlCol="0">
                <a:spAutoFit/>
              </a:bodyPr>
              <a:lstStyle/>
              <a:p>
                <a:r>
                  <a:rPr lang="en-US" sz="2400" dirty="0" smtClean="0">
                    <a:solidFill>
                      <a:srgbClr val="FF0000"/>
                    </a:solidFill>
                  </a:rPr>
                  <a:t>Code </a:t>
                </a:r>
                <a14:m>
                  <m:oMath xmlns:m="http://schemas.openxmlformats.org/officeDocument/2006/math">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𝐶</m:t>
                        </m:r>
                      </m:e>
                      <m:sub>
                        <m:r>
                          <a:rPr lang="en-US" sz="2400" b="0" i="1" smtClean="0">
                            <a:solidFill>
                              <a:srgbClr val="FF0000"/>
                            </a:solidFill>
                            <a:latin typeface="Cambria Math" panose="02040503050406030204" pitchFamily="18" charset="0"/>
                          </a:rPr>
                          <m:t>2</m:t>
                        </m:r>
                      </m:sub>
                    </m:sSub>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𝑢</m:t>
                    </m:r>
                  </m:oMath>
                </a14:m>
                <a:r>
                  <a:rPr lang="en-US" sz="2400" dirty="0" smtClean="0">
                    <a:solidFill>
                      <a:srgbClr val="FF0000"/>
                    </a:solidFill>
                  </a:rPr>
                  <a:t> and</a:t>
                </a:r>
              </a:p>
              <a:p>
                <a:r>
                  <a:rPr lang="en-US" sz="2400" dirty="0">
                    <a:solidFill>
                      <a:srgbClr val="FF0000"/>
                    </a:solidFill>
                  </a:rPr>
                  <a:t>Code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𝐶</m:t>
                        </m:r>
                      </m:e>
                      <m:sub>
                        <m:r>
                          <a:rPr lang="en-US" sz="2400" i="1">
                            <a:solidFill>
                              <a:srgbClr val="FF0000"/>
                            </a:solidFill>
                            <a:latin typeface="Cambria Math" panose="02040503050406030204" pitchFamily="18" charset="0"/>
                          </a:rPr>
                          <m:t>1</m:t>
                        </m:r>
                      </m:sub>
                    </m:sSub>
                    <m:r>
                      <a:rPr lang="en-US" sz="2400" i="1">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𝑣</m:t>
                    </m:r>
                  </m:oMath>
                </a14:m>
                <a:endParaRPr lang="en-US" sz="2400" dirty="0">
                  <a:solidFill>
                    <a:srgbClr val="FF0000"/>
                  </a:solidFill>
                </a:endParaRPr>
              </a:p>
            </p:txBody>
          </p:sp>
        </mc:Choice>
        <mc:Fallback xmlns="">
          <p:sp>
            <p:nvSpPr>
              <p:cNvPr id="34" name="ZoneTexte 33"/>
              <p:cNvSpPr txBox="1">
                <a:spLocks noRot="1" noChangeAspect="1" noMove="1" noResize="1" noEditPoints="1" noAdjustHandles="1" noChangeArrowheads="1" noChangeShapeType="1" noTextEdit="1"/>
              </p:cNvSpPr>
              <p:nvPr/>
            </p:nvSpPr>
            <p:spPr>
              <a:xfrm>
                <a:off x="9413964" y="1596613"/>
                <a:ext cx="2427652" cy="830997"/>
              </a:xfrm>
              <a:prstGeom prst="rect">
                <a:avLst/>
              </a:prstGeom>
              <a:blipFill>
                <a:blip r:embed="rId8"/>
                <a:stretch>
                  <a:fillRect l="-3759" t="-5882" r="-3008" b="-16176"/>
                </a:stretch>
              </a:blipFill>
            </p:spPr>
            <p:txBody>
              <a:bodyPr/>
              <a:lstStyle/>
              <a:p>
                <a:r>
                  <a:rPr lang="en-US">
                    <a:noFill/>
                  </a:rPr>
                  <a:t> </a:t>
                </a:r>
              </a:p>
            </p:txBody>
          </p:sp>
        </mc:Fallback>
      </mc:AlternateContent>
      <p:sp>
        <p:nvSpPr>
          <p:cNvPr id="35" name="ZoneTexte 34"/>
          <p:cNvSpPr txBox="1"/>
          <p:nvPr/>
        </p:nvSpPr>
        <p:spPr>
          <a:xfrm>
            <a:off x="9409347" y="2622382"/>
            <a:ext cx="336952" cy="461665"/>
          </a:xfrm>
          <a:prstGeom prst="rect">
            <a:avLst/>
          </a:prstGeom>
          <a:noFill/>
        </p:spPr>
        <p:txBody>
          <a:bodyPr wrap="none" rtlCol="0">
            <a:spAutoFit/>
          </a:bodyPr>
          <a:lstStyle/>
          <a:p>
            <a:r>
              <a:rPr lang="fr-FR" sz="2400" dirty="0" smtClean="0"/>
              <a:t>v</a:t>
            </a:r>
            <a:endParaRPr lang="en-US" sz="2400" baseline="-25000" dirty="0"/>
          </a:p>
        </p:txBody>
      </p:sp>
      <p:cxnSp>
        <p:nvCxnSpPr>
          <p:cNvPr id="36" name="Connecteur droit avec flèche 35"/>
          <p:cNvCxnSpPr/>
          <p:nvPr/>
        </p:nvCxnSpPr>
        <p:spPr>
          <a:xfrm flipH="1">
            <a:off x="3069500" y="2097982"/>
            <a:ext cx="1860100" cy="53121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p:nvPr/>
        </p:nvCxnSpPr>
        <p:spPr>
          <a:xfrm>
            <a:off x="5433656" y="2125481"/>
            <a:ext cx="3983096" cy="88562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66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500"/>
                            </p:stCondLst>
                            <p:childTnLst>
                              <p:par>
                                <p:cTn id="37" presetID="18" presetClass="entr" presetSubtype="1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strips(downLeft)">
                                      <p:cBhvr>
                                        <p:cTn id="39" dur="500"/>
                                        <p:tgtEl>
                                          <p:spTgt spid="24"/>
                                        </p:tgtEl>
                                      </p:cBhvr>
                                    </p:animEffect>
                                  </p:childTnLst>
                                </p:cTn>
                              </p:par>
                              <p:par>
                                <p:cTn id="40" presetID="18" presetClass="entr" presetSubtype="12"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strips(down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37" presetClass="path" presetSubtype="0" accel="50000" decel="50000" fill="hold" grpId="0" nodeType="clickEffect">
                                  <p:stCondLst>
                                    <p:cond delay="0"/>
                                  </p:stCondLst>
                                  <p:childTnLst>
                                    <p:animMotion origin="layout" path="M 1.66667E-6 4.07407E-6 L 0.18008 0.12176 C 0.21758 0.14861 0.27383 0.16412 0.33294 0.16412 C 0.4 0.16412 0.45403 0.14861 0.49153 0.12176 L 0.67161 4.07407E-6 " pathEditMode="relative" rAng="0" ptsTypes="AAAAA">
                                      <p:cBhvr>
                                        <p:cTn id="46" dur="2000" fill="hold"/>
                                        <p:tgtEl>
                                          <p:spTgt spid="10"/>
                                        </p:tgtEl>
                                        <p:attrNameLst>
                                          <p:attrName>ppt_x</p:attrName>
                                          <p:attrName>ppt_y</p:attrName>
                                        </p:attrNameLst>
                                      </p:cBhvr>
                                      <p:rCtr x="33581" y="8194"/>
                                    </p:animMotion>
                                  </p:childTnLst>
                                </p:cTn>
                              </p:par>
                              <p:par>
                                <p:cTn id="47" presetID="37" presetClass="path" presetSubtype="0" accel="50000" decel="50000" fill="hold" grpId="0" nodeType="withEffect">
                                  <p:stCondLst>
                                    <p:cond delay="0"/>
                                  </p:stCondLst>
                                  <p:childTnLst>
                                    <p:animMotion origin="layout" path="M -2.91667E-6 4.07407E-6 L -0.17994 -0.11644 C -0.21731 -0.14399 -0.27343 -0.15834 -0.33255 -0.15834 C -0.39948 -0.15834 -0.45325 -0.14399 -0.49062 -0.11644 L -0.67044 4.07407E-6 " pathEditMode="relative" rAng="0" ptsTypes="AAAAA">
                                      <p:cBhvr>
                                        <p:cTn id="48" dur="2000" fill="hold"/>
                                        <p:tgtEl>
                                          <p:spTgt spid="17"/>
                                        </p:tgtEl>
                                        <p:attrNameLst>
                                          <p:attrName>ppt_x</p:attrName>
                                          <p:attrName>ppt_y</p:attrName>
                                        </p:attrNameLst>
                                      </p:cBhvr>
                                      <p:rCtr x="-33529" y="-7917"/>
                                    </p:animMotion>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childTnLst>
                          </p:cTn>
                        </p:par>
                        <p:par>
                          <p:cTn id="52" fill="hold">
                            <p:stCondLst>
                              <p:cond delay="2000"/>
                            </p:stCondLst>
                            <p:childTnLst>
                              <p:par>
                                <p:cTn id="53" presetID="10" presetClass="exit" presetSubtype="0" fill="hold" grpId="0" nodeType="afterEffect">
                                  <p:stCondLst>
                                    <p:cond delay="0"/>
                                  </p:stCondLst>
                                  <p:childTnLst>
                                    <p:animEffect transition="out" filter="fade">
                                      <p:cBhvr>
                                        <p:cTn id="54" dur="500"/>
                                        <p:tgtEl>
                                          <p:spTgt spid="16"/>
                                        </p:tgtEl>
                                      </p:cBhvr>
                                    </p:animEffect>
                                    <p:set>
                                      <p:cBhvr>
                                        <p:cTn id="55" dur="1" fill="hold">
                                          <p:stCondLst>
                                            <p:cond delay="499"/>
                                          </p:stCondLst>
                                        </p:cTn>
                                        <p:tgtEl>
                                          <p:spTgt spid="16"/>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childTnLst>
                          </p:cTn>
                        </p:par>
                        <p:par>
                          <p:cTn id="59" fill="hold">
                            <p:stCondLst>
                              <p:cond delay="2500"/>
                            </p:stCondLst>
                            <p:childTnLst>
                              <p:par>
                                <p:cTn id="60" presetID="10" presetClass="exit" presetSubtype="0" fill="hold" grpId="1" nodeType="afterEffect">
                                  <p:stCondLst>
                                    <p:cond delay="0"/>
                                  </p:stCondLst>
                                  <p:childTnLst>
                                    <p:animEffect transition="out" filter="fade">
                                      <p:cBhvr>
                                        <p:cTn id="61" dur="500"/>
                                        <p:tgtEl>
                                          <p:spTgt spid="29"/>
                                        </p:tgtEl>
                                      </p:cBhvr>
                                    </p:animEffect>
                                    <p:set>
                                      <p:cBhvr>
                                        <p:cTn id="62" dur="1" fill="hold">
                                          <p:stCondLst>
                                            <p:cond delay="499"/>
                                          </p:stCondLst>
                                        </p:cTn>
                                        <p:tgtEl>
                                          <p:spTgt spid="29"/>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childTnLst>
                          </p:cTn>
                        </p:par>
                        <p:par>
                          <p:cTn id="66" fill="hold">
                            <p:stCondLst>
                              <p:cond delay="3000"/>
                            </p:stCondLst>
                            <p:childTnLst>
                              <p:par>
                                <p:cTn id="67" presetID="18" presetClass="entr" presetSubtype="12" fill="hold" nodeType="after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strips(downLeft)">
                                      <p:cBhvr>
                                        <p:cTn id="69" dur="500"/>
                                        <p:tgtEl>
                                          <p:spTgt spid="36"/>
                                        </p:tgtEl>
                                      </p:cBhvr>
                                    </p:animEffect>
                                  </p:childTnLst>
                                </p:cTn>
                              </p:par>
                              <p:par>
                                <p:cTn id="70" presetID="18" presetClass="entr" presetSubtype="12"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strips(downLeft)">
                                      <p:cBhvr>
                                        <p:cTn id="72" dur="500"/>
                                        <p:tgtEl>
                                          <p:spTgt spid="39"/>
                                        </p:tgtEl>
                                      </p:cBhvr>
                                    </p:animEffect>
                                  </p:childTnLst>
                                </p:cTn>
                              </p:par>
                              <p:par>
                                <p:cTn id="73" presetID="1" presetClass="exit" presetSubtype="0" fill="hold" nodeType="withEffect">
                                  <p:stCondLst>
                                    <p:cond delay="0"/>
                                  </p:stCondLst>
                                  <p:childTnLst>
                                    <p:set>
                                      <p:cBhvr>
                                        <p:cTn id="74" dur="1" fill="hold">
                                          <p:stCondLst>
                                            <p:cond delay="0"/>
                                          </p:stCondLst>
                                        </p:cTn>
                                        <p:tgtEl>
                                          <p:spTgt spid="2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34"/>
                                        </p:tgtEl>
                                        <p:attrNameLst>
                                          <p:attrName>style.visibility</p:attrName>
                                        </p:attrNameLst>
                                      </p:cBhvr>
                                      <p:to>
                                        <p:strVal val="visible"/>
                                      </p:to>
                                    </p:set>
                                    <p:anim calcmode="lin" valueType="num">
                                      <p:cBhvr>
                                        <p:cTn id="86" dur="500" fill="hold"/>
                                        <p:tgtEl>
                                          <p:spTgt spid="34"/>
                                        </p:tgtEl>
                                        <p:attrNameLst>
                                          <p:attrName>ppt_w</p:attrName>
                                        </p:attrNameLst>
                                      </p:cBhvr>
                                      <p:tavLst>
                                        <p:tav tm="0">
                                          <p:val>
                                            <p:fltVal val="0"/>
                                          </p:val>
                                        </p:tav>
                                        <p:tav tm="100000">
                                          <p:val>
                                            <p:strVal val="#ppt_w"/>
                                          </p:val>
                                        </p:tav>
                                      </p:tavLst>
                                    </p:anim>
                                    <p:anim calcmode="lin" valueType="num">
                                      <p:cBhvr>
                                        <p:cTn id="87" dur="500" fill="hold"/>
                                        <p:tgtEl>
                                          <p:spTgt spid="34"/>
                                        </p:tgtEl>
                                        <p:attrNameLst>
                                          <p:attrName>ppt_h</p:attrName>
                                        </p:attrNameLst>
                                      </p:cBhvr>
                                      <p:tavLst>
                                        <p:tav tm="0">
                                          <p:val>
                                            <p:fltVal val="0"/>
                                          </p:val>
                                        </p:tav>
                                        <p:tav tm="100000">
                                          <p:val>
                                            <p:strVal val="#ppt_h"/>
                                          </p:val>
                                        </p:tav>
                                      </p:tavLst>
                                    </p:anim>
                                    <p:animEffect transition="in" filter="fade">
                                      <p:cBhvr>
                                        <p:cTn id="8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6" grpId="0"/>
      <p:bldP spid="16" grpId="1"/>
      <p:bldP spid="17" grpId="0"/>
      <p:bldP spid="17" grpId="1"/>
      <p:bldP spid="18" grpId="0" animBg="1"/>
      <p:bldP spid="20" grpId="0"/>
      <p:bldP spid="28" grpId="0" animBg="1"/>
      <p:bldP spid="29" grpId="0"/>
      <p:bldP spid="29" grpId="1"/>
      <p:bldP spid="31" grpId="0"/>
      <p:bldP spid="32" grpId="0"/>
      <p:bldP spid="33" grpId="0"/>
      <p:bldP spid="34"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Getting the codes of the catalysts</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sz="quarter" idx="1"/>
              </p:nvPr>
            </p:nvSpPr>
            <p:spPr>
              <a:xfrm>
                <a:off x="446072" y="1527048"/>
                <a:ext cx="11338560" cy="5142312"/>
              </a:xfrm>
            </p:spPr>
            <p:txBody>
              <a:bodyPr>
                <a:normAutofit fontScale="92500" lnSpcReduction="10000"/>
              </a:bodyPr>
              <a:lstStyle/>
              <a:p>
                <a:r>
                  <a:rPr lang="en-US" sz="2600" dirty="0" smtClean="0"/>
                  <a:t>The key point of the presented algorithm is an appropriate encoding of the catalyst states by the contents of the cell (and that should be consistent with different rule applications).</a:t>
                </a:r>
              </a:p>
              <a:p>
                <a:r>
                  <a:rPr lang="en-US" sz="2600" dirty="0" smtClean="0"/>
                  <a:t>We solve it by using integer linear programming (because it is easy to represent constraints).</a:t>
                </a:r>
              </a:p>
              <a:p>
                <a:r>
                  <a:rPr lang="en-US" sz="2600" dirty="0" smtClean="0"/>
                  <a:t>Let </a:t>
                </a:r>
                <a14:m>
                  <m:oMath xmlns:m="http://schemas.openxmlformats.org/officeDocument/2006/math">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up>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𝑥</m:t>
                            </m:r>
                          </m:e>
                          <m: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sub>
                          <m:sup>
                            <m:r>
                              <a:rPr lang="en-US" sz="2600" b="0" i="1" smtClean="0">
                                <a:latin typeface="Cambria Math" panose="02040503050406030204" pitchFamily="18" charset="0"/>
                              </a:rPr>
                              <m:t>𝑖</m:t>
                            </m:r>
                            <m:r>
                              <a:rPr lang="en-US" sz="2600" b="0" i="1" smtClean="0">
                                <a:latin typeface="Cambria Math" panose="02040503050406030204" pitchFamily="18" charset="0"/>
                              </a:rPr>
                              <m:t>,</m:t>
                            </m:r>
                            <m:r>
                              <a:rPr lang="en-US" sz="2600" b="0" i="1" smtClean="0">
                                <a:latin typeface="Cambria Math" panose="02040503050406030204" pitchFamily="18" charset="0"/>
                              </a:rPr>
                              <m:t>𝑗</m:t>
                            </m:r>
                          </m:sup>
                        </m:sSubSup>
                        <m:r>
                          <a:rPr lang="en-US" sz="2600" b="0" i="1" smtClean="0">
                            <a:latin typeface="Cambria Math" panose="02040503050406030204" pitchFamily="18" charset="0"/>
                          </a:rPr>
                          <m:t> </m:t>
                        </m:r>
                      </m:sup>
                    </m:sSubSup>
                    <m:r>
                      <a:rPr lang="en-US" sz="2600" b="0" i="1" smtClean="0">
                        <a:latin typeface="Cambria Math" panose="02040503050406030204" pitchFamily="18" charset="0"/>
                      </a:rPr>
                      <m:t>… </m:t>
                    </m:r>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𝑎</m:t>
                        </m:r>
                      </m:e>
                      <m:sub>
                        <m:r>
                          <a:rPr lang="en-US" sz="2600" b="0" i="1" smtClean="0">
                            <a:latin typeface="Cambria Math" panose="02040503050406030204" pitchFamily="18" charset="0"/>
                          </a:rPr>
                          <m:t>𝑚</m:t>
                        </m:r>
                      </m:sub>
                      <m:sup>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𝑥</m:t>
                            </m:r>
                          </m:e>
                          <m: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𝑚</m:t>
                                </m:r>
                              </m:sub>
                            </m:sSub>
                          </m:sub>
                          <m:sup>
                            <m:r>
                              <a:rPr lang="en-US" sz="2600" b="0" i="1" smtClean="0">
                                <a:latin typeface="Cambria Math" panose="02040503050406030204" pitchFamily="18" charset="0"/>
                              </a:rPr>
                              <m:t>𝑖</m:t>
                            </m:r>
                            <m:r>
                              <a:rPr lang="en-US" sz="2600" b="0" i="1" smtClean="0">
                                <a:latin typeface="Cambria Math" panose="02040503050406030204" pitchFamily="18" charset="0"/>
                              </a:rPr>
                              <m:t>,</m:t>
                            </m:r>
                            <m:r>
                              <a:rPr lang="en-US" sz="2600" b="0" i="1" smtClean="0">
                                <a:latin typeface="Cambria Math" panose="02040503050406030204" pitchFamily="18" charset="0"/>
                              </a:rPr>
                              <m:t>𝑗</m:t>
                            </m:r>
                          </m:sup>
                        </m:sSubSup>
                        <m:r>
                          <a:rPr lang="en-US" sz="2600" b="0" i="1" smtClean="0">
                            <a:latin typeface="Cambria Math" panose="02040503050406030204" pitchFamily="18" charset="0"/>
                          </a:rPr>
                          <m:t> </m:t>
                        </m:r>
                      </m:sup>
                    </m:sSubSup>
                  </m:oMath>
                </a14:m>
                <a:r>
                  <a:rPr lang="en-US" sz="2600" dirty="0" smtClean="0"/>
                  <a:t> be the code of the state </a:t>
                </a:r>
                <a:r>
                  <a:rPr lang="en-US" sz="2600" i="1" dirty="0" smtClean="0"/>
                  <a:t>j</a:t>
                </a:r>
                <a:r>
                  <a:rPr lang="en-US" sz="2600" dirty="0" smtClean="0"/>
                  <a:t> of a catalyst </a:t>
                </a:r>
                <a:r>
                  <a:rPr lang="en-US" sz="2600" i="1" dirty="0" smtClean="0"/>
                  <a:t>C</a:t>
                </a:r>
                <a:r>
                  <a:rPr lang="en-US" sz="2600" i="1" baseline="-25000" dirty="0" smtClean="0"/>
                  <a:t>i</a:t>
                </a:r>
                <a:r>
                  <a:rPr lang="en-US" sz="2600" dirty="0" smtClean="0"/>
                  <a:t> (</a:t>
                </a:r>
                <a14:m>
                  <m:oMath xmlns:m="http://schemas.openxmlformats.org/officeDocument/2006/math">
                    <m:r>
                      <a:rPr lang="en-US" sz="2600" b="0" i="1" smtClean="0">
                        <a:latin typeface="Cambria Math" panose="02040503050406030204" pitchFamily="18" charset="0"/>
                      </a:rPr>
                      <m:t>1≤</m:t>
                    </m:r>
                    <m:r>
                      <a:rPr lang="en-US" sz="2600" b="0" i="1" smtClean="0">
                        <a:latin typeface="Cambria Math" panose="02040503050406030204" pitchFamily="18" charset="0"/>
                      </a:rPr>
                      <m:t>𝑗</m:t>
                    </m:r>
                    <m:r>
                      <a:rPr lang="en-US" sz="2600" b="0" i="1" smtClean="0">
                        <a:latin typeface="Cambria Math" panose="02040503050406030204" pitchFamily="18" charset="0"/>
                      </a:rPr>
                      <m:t>≤</m:t>
                    </m:r>
                    <m:r>
                      <a:rPr lang="en-US" sz="2600" b="0" i="1" smtClean="0">
                        <a:latin typeface="Cambria Math" panose="02040503050406030204" pitchFamily="18" charset="0"/>
                      </a:rPr>
                      <m:t>h</m:t>
                    </m:r>
                  </m:oMath>
                </a14:m>
                <a:r>
                  <a:rPr lang="en-US" sz="2600" dirty="0" smtClean="0"/>
                  <a:t>). Then</a:t>
                </a:r>
                <a:br>
                  <a:rPr lang="en-US" sz="2600" dirty="0" smtClean="0"/>
                </a:br>
                <a14:m>
                  <m:oMath xmlns:m="http://schemas.openxmlformats.org/officeDocument/2006/math">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𝐶</m:t>
                        </m:r>
                      </m:e>
                      <m:sub>
                        <m:r>
                          <a:rPr lang="en-US" sz="2600" b="0" i="1" smtClean="0">
                            <a:latin typeface="Cambria Math" panose="02040503050406030204" pitchFamily="18" charset="0"/>
                          </a:rPr>
                          <m:t>𝑖</m:t>
                        </m:r>
                      </m:sub>
                      <m:sup>
                        <m:r>
                          <a:rPr lang="en-US" sz="2600" b="0" i="1" smtClean="0">
                            <a:latin typeface="Cambria Math" panose="02040503050406030204" pitchFamily="18" charset="0"/>
                          </a:rPr>
                          <m:t>𝑗</m:t>
                        </m:r>
                      </m:sup>
                    </m:sSubSup>
                    <m:r>
                      <a:rPr lang="en-US" sz="2600" b="0" i="1" smtClean="0">
                        <a:latin typeface="Cambria Math" panose="02040503050406030204" pitchFamily="18" charset="0"/>
                      </a:rPr>
                      <m:t>𝑢</m:t>
                    </m:r>
                    <m:r>
                      <a:rPr lang="en-US" sz="2600" b="0" i="1" smtClean="0">
                        <a:latin typeface="Cambria Math" panose="02040503050406030204" pitchFamily="18" charset="0"/>
                      </a:rPr>
                      <m:t>→</m:t>
                    </m:r>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𝐶</m:t>
                        </m:r>
                      </m:e>
                      <m:sub>
                        <m:r>
                          <a:rPr lang="en-US" sz="2600" b="0" i="1" smtClean="0">
                            <a:latin typeface="Cambria Math" panose="02040503050406030204" pitchFamily="18" charset="0"/>
                          </a:rPr>
                          <m:t>𝑖</m:t>
                        </m:r>
                      </m:sub>
                      <m:sup>
                        <m:r>
                          <a:rPr lang="en-US" sz="2600" b="0" i="1" smtClean="0">
                            <a:latin typeface="Cambria Math" panose="02040503050406030204" pitchFamily="18" charset="0"/>
                          </a:rPr>
                          <m:t>𝑡</m:t>
                        </m:r>
                      </m:sup>
                    </m:sSubSup>
                    <m:r>
                      <a:rPr lang="en-US" sz="2600" b="0" i="1" smtClean="0">
                        <a:latin typeface="Cambria Math" panose="02040503050406030204" pitchFamily="18" charset="0"/>
                      </a:rPr>
                      <m:t>𝑣</m:t>
                    </m:r>
                  </m:oMath>
                </a14:m>
                <a:r>
                  <a:rPr lang="en-US" sz="2600" dirty="0" smtClean="0"/>
                  <a:t> generates the following constraints: </a:t>
                </a:r>
                <a14:m>
                  <m:oMath xmlns:m="http://schemas.openxmlformats.org/officeDocument/2006/math">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𝑥</m:t>
                        </m:r>
                      </m:e>
                      <m:sub>
                        <m:r>
                          <a:rPr lang="en-US" sz="2600" b="0" i="1" smtClean="0">
                            <a:latin typeface="Cambria Math" panose="02040503050406030204" pitchFamily="18" charset="0"/>
                          </a:rPr>
                          <m:t>𝑎</m:t>
                        </m:r>
                      </m:sub>
                      <m:sup>
                        <m:r>
                          <a:rPr lang="en-US" sz="2600" b="0" i="1" smtClean="0">
                            <a:latin typeface="Cambria Math" panose="02040503050406030204" pitchFamily="18" charset="0"/>
                          </a:rPr>
                          <m:t>𝑖</m:t>
                        </m:r>
                        <m:r>
                          <a:rPr lang="en-US" sz="2600" b="0" i="1" smtClean="0">
                            <a:latin typeface="Cambria Math" panose="02040503050406030204" pitchFamily="18" charset="0"/>
                          </a:rPr>
                          <m:t>,</m:t>
                        </m:r>
                        <m:r>
                          <a:rPr lang="en-US" sz="2600" b="0" i="1" smtClean="0">
                            <a:latin typeface="Cambria Math" panose="02040503050406030204" pitchFamily="18" charset="0"/>
                          </a:rPr>
                          <m:t>𝑗</m:t>
                        </m:r>
                      </m:sup>
                    </m:sSubSup>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𝑣</m:t>
                            </m:r>
                          </m:e>
                        </m:d>
                      </m:e>
                      <m:sub>
                        <m:r>
                          <a:rPr lang="en-US" sz="2600" b="0" i="1" smtClean="0">
                            <a:latin typeface="Cambria Math" panose="02040503050406030204" pitchFamily="18" charset="0"/>
                          </a:rPr>
                          <m:t>𝑎</m:t>
                        </m:r>
                      </m:sub>
                    </m:sSub>
                  </m:oMath>
                </a14:m>
                <a:r>
                  <a:rPr lang="en-US" sz="2600" dirty="0" smtClean="0"/>
                  <a:t> and </a:t>
                </a:r>
                <a14:m>
                  <m:oMath xmlns:m="http://schemas.openxmlformats.org/officeDocument/2006/math">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𝑥</m:t>
                        </m:r>
                      </m:e>
                      <m:sub>
                        <m:r>
                          <a:rPr lang="en-US" sz="2600" b="0" i="1" smtClean="0">
                            <a:latin typeface="Cambria Math" panose="02040503050406030204" pitchFamily="18" charset="0"/>
                          </a:rPr>
                          <m:t>𝑎</m:t>
                        </m:r>
                      </m:sub>
                      <m:sup>
                        <m:r>
                          <a:rPr lang="en-US" sz="2600" b="0" i="1" smtClean="0">
                            <a:latin typeface="Cambria Math" panose="02040503050406030204" pitchFamily="18" charset="0"/>
                          </a:rPr>
                          <m:t>𝑖</m:t>
                        </m:r>
                        <m:r>
                          <a:rPr lang="en-US" sz="2600" b="0" i="1" smtClean="0">
                            <a:latin typeface="Cambria Math" panose="02040503050406030204" pitchFamily="18" charset="0"/>
                          </a:rPr>
                          <m:t>,</m:t>
                        </m:r>
                        <m:r>
                          <a:rPr lang="en-US" sz="2600" b="0" i="1" smtClean="0">
                            <a:latin typeface="Cambria Math" panose="02040503050406030204" pitchFamily="18" charset="0"/>
                          </a:rPr>
                          <m:t>𝑡</m:t>
                        </m:r>
                      </m:sup>
                    </m:sSubSup>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𝑢</m:t>
                            </m:r>
                          </m:e>
                        </m:d>
                      </m:e>
                      <m:sub>
                        <m:r>
                          <a:rPr lang="en-US" sz="2600" b="0" i="1" smtClean="0">
                            <a:latin typeface="Cambria Math" panose="02040503050406030204" pitchFamily="18" charset="0"/>
                          </a:rPr>
                          <m:t>𝑎</m:t>
                        </m:r>
                      </m:sub>
                    </m:sSub>
                  </m:oMath>
                </a14:m>
                <a:r>
                  <a:rPr lang="en-US" sz="2600" dirty="0" smtClean="0"/>
                  <a:t>, i.e. </a:t>
                </a:r>
                <a:r>
                  <a:rPr lang="en-US" sz="2600" i="1" dirty="0" smtClean="0"/>
                  <a:t>v</a:t>
                </a:r>
                <a:r>
                  <a:rPr lang="en-US" sz="2600" dirty="0" smtClean="0"/>
                  <a:t> is a part of the code of </a:t>
                </a:r>
                <a14:m>
                  <m:oMath xmlns:m="http://schemas.openxmlformats.org/officeDocument/2006/math">
                    <m:sSubSup>
                      <m:sSubSupPr>
                        <m:ctrlPr>
                          <a:rPr lang="en-US" sz="2600" i="1">
                            <a:latin typeface="Cambria Math" panose="02040503050406030204" pitchFamily="18" charset="0"/>
                          </a:rPr>
                        </m:ctrlPr>
                      </m:sSubSupPr>
                      <m:e>
                        <m:r>
                          <a:rPr lang="en-US" sz="2600" i="1">
                            <a:latin typeface="Cambria Math" panose="02040503050406030204" pitchFamily="18" charset="0"/>
                          </a:rPr>
                          <m:t>𝐶</m:t>
                        </m:r>
                      </m:e>
                      <m:sub>
                        <m:r>
                          <a:rPr lang="en-US" sz="2600" i="1">
                            <a:latin typeface="Cambria Math" panose="02040503050406030204" pitchFamily="18" charset="0"/>
                          </a:rPr>
                          <m:t>𝑖</m:t>
                        </m:r>
                      </m:sub>
                      <m:sup>
                        <m:r>
                          <a:rPr lang="en-US" sz="2600" i="1">
                            <a:latin typeface="Cambria Math" panose="02040503050406030204" pitchFamily="18" charset="0"/>
                          </a:rPr>
                          <m:t>𝑗</m:t>
                        </m:r>
                      </m:sup>
                    </m:sSubSup>
                  </m:oMath>
                </a14:m>
                <a:r>
                  <a:rPr lang="en-US" sz="2600" dirty="0" smtClean="0"/>
                  <a:t>and </a:t>
                </a:r>
                <a:r>
                  <a:rPr lang="en-US" sz="2600" i="1" dirty="0" smtClean="0"/>
                  <a:t>u</a:t>
                </a:r>
                <a:r>
                  <a:rPr lang="en-US" sz="2600" dirty="0" smtClean="0"/>
                  <a:t> is a part of the code of </a:t>
                </a:r>
                <a14:m>
                  <m:oMath xmlns:m="http://schemas.openxmlformats.org/officeDocument/2006/math">
                    <m:sSubSup>
                      <m:sSubSupPr>
                        <m:ctrlPr>
                          <a:rPr lang="en-US" sz="2600" i="1">
                            <a:latin typeface="Cambria Math" panose="02040503050406030204" pitchFamily="18" charset="0"/>
                          </a:rPr>
                        </m:ctrlPr>
                      </m:sSubSupPr>
                      <m:e>
                        <m:r>
                          <a:rPr lang="en-US" sz="2600" i="1">
                            <a:latin typeface="Cambria Math" panose="02040503050406030204" pitchFamily="18" charset="0"/>
                          </a:rPr>
                          <m:t>𝐶</m:t>
                        </m:r>
                      </m:e>
                      <m:sub>
                        <m:r>
                          <a:rPr lang="en-US" sz="2600" i="1">
                            <a:latin typeface="Cambria Math" panose="02040503050406030204" pitchFamily="18" charset="0"/>
                          </a:rPr>
                          <m:t>𝑖</m:t>
                        </m:r>
                      </m:sub>
                      <m:sup>
                        <m:r>
                          <a:rPr lang="en-US" sz="2600" b="0" i="1" smtClean="0">
                            <a:latin typeface="Cambria Math" panose="02040503050406030204" pitchFamily="18" charset="0"/>
                          </a:rPr>
                          <m:t>𝑡</m:t>
                        </m:r>
                      </m:sup>
                    </m:sSubSup>
                  </m:oMath>
                </a14:m>
                <a:r>
                  <a:rPr lang="en-US" sz="2600" dirty="0" smtClean="0"/>
                  <a:t>.</a:t>
                </a:r>
              </a:p>
              <a:p>
                <a:r>
                  <a:rPr lang="en-US" sz="2600" dirty="0" smtClean="0"/>
                  <a:t>Also we want to minimize the size of the code (the number of symbols inside):</a:t>
                </a:r>
                <a:br>
                  <a:rPr lang="en-US" sz="2600" dirty="0" smtClean="0"/>
                </a:br>
                <a:r>
                  <a:rPr lang="en-US" sz="2600" dirty="0" smtClean="0"/>
                  <a:t/>
                </a:r>
                <a:br>
                  <a:rPr lang="en-US" sz="2600" dirty="0" smtClean="0"/>
                </a:b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𝑚𝑖𝑛</m:t>
                    </m:r>
                  </m:oMath>
                </a14:m>
                <a:r>
                  <a:rPr lang="en-US" sz="2400" b="0" dirty="0" smtClean="0"/>
                  <a:t/>
                </a:r>
                <a:br>
                  <a:rPr lang="en-US" sz="2400" b="0" dirty="0" smtClean="0"/>
                </a:br>
                <a14:m>
                  <m:oMath xmlns:m="http://schemas.openxmlformats.org/officeDocument/2006/math">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𝑂</m:t>
                        </m:r>
                      </m:sub>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𝑎</m:t>
                            </m:r>
                          </m:sub>
                          <m:sup>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p>
                        </m:sSubSup>
                        <m:r>
                          <a:rPr lang="en-US" sz="2400" b="0" i="1" smtClean="0">
                            <a:latin typeface="Cambria Math" panose="02040503050406030204" pitchFamily="18" charset="0"/>
                          </a:rPr>
                          <m:t>=</m:t>
                        </m:r>
                        <m:r>
                          <a:rPr lang="en-US" sz="2400" b="0" i="1" smtClean="0">
                            <a:latin typeface="Cambria Math" panose="02040503050406030204" pitchFamily="18" charset="0"/>
                          </a:rPr>
                          <m:t>𝑘</m:t>
                        </m:r>
                      </m:e>
                    </m:nary>
                  </m:oMath>
                </a14:m>
                <a:endParaRPr lang="en-US" sz="2400" b="0" dirty="0" smtClean="0"/>
              </a:p>
              <a:p>
                <a:endParaRPr lang="en-US" sz="2400" dirty="0"/>
              </a:p>
            </p:txBody>
          </p:sp>
        </mc:Choice>
        <mc:Fallback xmlns="">
          <p:sp>
            <p:nvSpPr>
              <p:cNvPr id="3" name="Espace réservé du contenu 2"/>
              <p:cNvSpPr>
                <a:spLocks noGrp="1" noRot="1" noChangeAspect="1" noMove="1" noResize="1" noEditPoints="1" noAdjustHandles="1" noChangeArrowheads="1" noChangeShapeType="1" noTextEdit="1"/>
              </p:cNvSpPr>
              <p:nvPr>
                <p:ph sz="quarter" idx="1"/>
              </p:nvPr>
            </p:nvSpPr>
            <p:spPr>
              <a:xfrm>
                <a:off x="446072" y="1527048"/>
                <a:ext cx="11338560" cy="5142312"/>
              </a:xfrm>
              <a:blipFill>
                <a:blip r:embed="rId2"/>
                <a:stretch>
                  <a:fillRect l="-376" t="-1661" r="-1075"/>
                </a:stretch>
              </a:blipFill>
            </p:spPr>
            <p:txBody>
              <a:bodyPr/>
              <a:lstStyle/>
              <a:p>
                <a:r>
                  <a:rPr lang="en-US">
                    <a:noFill/>
                  </a:rPr>
                  <a:t> </a:t>
                </a:r>
              </a:p>
            </p:txBody>
          </p:sp>
        </mc:Fallback>
      </mc:AlternateContent>
    </p:spTree>
    <p:extLst>
      <p:ext uri="{BB962C8B-B14F-4D97-AF65-F5344CB8AC3E}">
        <p14:creationId xmlns:p14="http://schemas.microsoft.com/office/powerpoint/2010/main" val="2569237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Bisimulation</a:t>
            </a:r>
            <a:endParaRPr lang="en-US" dirty="0"/>
          </a:p>
        </p:txBody>
      </p:sp>
      <p:sp>
        <p:nvSpPr>
          <p:cNvPr id="4" name="Rectangle à coins arrondis 3"/>
          <p:cNvSpPr/>
          <p:nvPr/>
        </p:nvSpPr>
        <p:spPr>
          <a:xfrm>
            <a:off x="1703512" y="3068960"/>
            <a:ext cx="1944216" cy="1152128"/>
          </a:xfrm>
          <a:prstGeom prst="round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 colonies</a:t>
            </a:r>
            <a:endParaRPr lang="en-US" sz="2400" dirty="0"/>
          </a:p>
        </p:txBody>
      </p:sp>
      <p:sp>
        <p:nvSpPr>
          <p:cNvPr id="5" name="Rectangle à coins arrondis 4"/>
          <p:cNvSpPr/>
          <p:nvPr/>
        </p:nvSpPr>
        <p:spPr>
          <a:xfrm>
            <a:off x="9272405" y="3068960"/>
            <a:ext cx="1944216" cy="1152128"/>
          </a:xfrm>
          <a:prstGeom prst="round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Multistable</a:t>
            </a:r>
            <a:r>
              <a:rPr lang="en-US" sz="2400" dirty="0" smtClean="0"/>
              <a:t> catalytic P systems</a:t>
            </a:r>
            <a:endParaRPr lang="en-US" sz="2400" dirty="0"/>
          </a:p>
        </p:txBody>
      </p:sp>
      <p:sp>
        <p:nvSpPr>
          <p:cNvPr id="6" name="Rectangle à coins arrondis 5"/>
          <p:cNvSpPr/>
          <p:nvPr/>
        </p:nvSpPr>
        <p:spPr>
          <a:xfrm>
            <a:off x="5375920" y="5085184"/>
            <a:ext cx="2200308" cy="1152128"/>
          </a:xfrm>
          <a:prstGeom prst="round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Formal framework for P systems</a:t>
            </a:r>
            <a:endParaRPr lang="en-US" sz="2400" dirty="0"/>
          </a:p>
        </p:txBody>
      </p:sp>
      <p:sp>
        <p:nvSpPr>
          <p:cNvPr id="7" name="Double flèche horizontale 6"/>
          <p:cNvSpPr/>
          <p:nvPr/>
        </p:nvSpPr>
        <p:spPr>
          <a:xfrm rot="1527177">
            <a:off x="3590952" y="4392749"/>
            <a:ext cx="1917989" cy="504056"/>
          </a:xfrm>
          <a:prstGeom prst="leftRightArrow">
            <a:avLst/>
          </a:prstGeom>
          <a:solidFill>
            <a:srgbClr val="00B0F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uble flèche horizontale 7"/>
          <p:cNvSpPr/>
          <p:nvPr/>
        </p:nvSpPr>
        <p:spPr>
          <a:xfrm rot="8858368">
            <a:off x="7411403" y="4323343"/>
            <a:ext cx="1917989" cy="504056"/>
          </a:xfrm>
          <a:prstGeom prst="leftRightArrow">
            <a:avLst/>
          </a:prstGeom>
          <a:solidFill>
            <a:srgbClr val="00B0F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555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4" name="Espace réservé du contenu 2"/>
              <p:cNvSpPr>
                <a:spLocks noGrp="1"/>
              </p:cNvSpPr>
              <p:nvPr>
                <p:ph sz="quarter" idx="1"/>
              </p:nvPr>
            </p:nvSpPr>
            <p:spPr>
              <a:xfrm>
                <a:off x="402336" y="1412776"/>
                <a:ext cx="3533424" cy="1656184"/>
              </a:xfrm>
            </p:spPr>
            <p:txBody>
              <a:bodyPr>
                <a:normAutofit/>
              </a:bodyPr>
              <a:lstStyle/>
              <a:p>
                <a:pPr marL="0" indent="0">
                  <a:buNone/>
                </a:pPr>
                <a:r>
                  <a:rPr lang="fr-FR" sz="2800" dirty="0" smtClean="0"/>
                  <a:t> </a:t>
                </a:r>
                <a14:m>
                  <m:oMath xmlns:m="http://schemas.openxmlformats.org/officeDocument/2006/math">
                    <m:r>
                      <a:rPr lang="fr-FR" sz="2800" b="0" i="0" smtClean="0">
                        <a:latin typeface="Cambria Math" panose="02040503050406030204" pitchFamily="18" charset="0"/>
                      </a:rPr>
                      <m:t>1.1: </m:t>
                    </m:r>
                    <m:sSubSup>
                      <m:sSubSupPr>
                        <m:ctrlPr>
                          <a:rPr lang="fr-FR" sz="2800" b="0" i="1" smtClean="0">
                            <a:latin typeface="Cambria Math" panose="02040503050406030204" pitchFamily="18" charset="0"/>
                          </a:rPr>
                        </m:ctrlPr>
                      </m:sSubSupPr>
                      <m:e>
                        <m:r>
                          <a:rPr lang="fr-FR" sz="2800" b="0" i="1" smtClean="0">
                            <a:latin typeface="Cambria Math" panose="02040503050406030204" pitchFamily="18" charset="0"/>
                          </a:rPr>
                          <m:t>𝐶</m:t>
                        </m:r>
                      </m:e>
                      <m:sub>
                        <m:r>
                          <a:rPr lang="fr-FR" sz="2800" b="0" i="1" smtClean="0">
                            <a:latin typeface="Cambria Math" panose="02040503050406030204" pitchFamily="18" charset="0"/>
                          </a:rPr>
                          <m:t>1</m:t>
                        </m:r>
                      </m:sub>
                      <m:sup>
                        <m:r>
                          <a:rPr lang="fr-FR" sz="2800" b="0" i="1" smtClean="0">
                            <a:latin typeface="Cambria Math" panose="02040503050406030204" pitchFamily="18" charset="0"/>
                          </a:rPr>
                          <m:t>1</m:t>
                        </m:r>
                      </m:sup>
                    </m:sSubSup>
                    <m:r>
                      <a:rPr lang="fr-FR" sz="2800" b="0" i="1" smtClean="0">
                        <a:latin typeface="Cambria Math" panose="02040503050406030204" pitchFamily="18" charset="0"/>
                      </a:rPr>
                      <m:t>𝑎</m:t>
                    </m:r>
                    <m:r>
                      <a:rPr lang="fr-FR" sz="2800" b="0" i="1" smtClean="0">
                        <a:latin typeface="Cambria Math" panose="02040503050406030204" pitchFamily="18" charset="0"/>
                      </a:rPr>
                      <m:t> →</m:t>
                    </m:r>
                    <m:sSubSup>
                      <m:sSubSupPr>
                        <m:ctrlPr>
                          <a:rPr lang="fr-FR" sz="2800" b="0" i="1" smtClean="0">
                            <a:latin typeface="Cambria Math" panose="02040503050406030204" pitchFamily="18" charset="0"/>
                          </a:rPr>
                        </m:ctrlPr>
                      </m:sSubSupPr>
                      <m:e>
                        <m:r>
                          <a:rPr lang="fr-FR" sz="2800" b="0" i="1" smtClean="0">
                            <a:latin typeface="Cambria Math" panose="02040503050406030204" pitchFamily="18" charset="0"/>
                          </a:rPr>
                          <m:t>𝐶</m:t>
                        </m:r>
                      </m:e>
                      <m:sub>
                        <m:r>
                          <a:rPr lang="fr-FR" sz="2800" b="0" i="1" smtClean="0">
                            <a:latin typeface="Cambria Math" panose="02040503050406030204" pitchFamily="18" charset="0"/>
                          </a:rPr>
                          <m:t>1</m:t>
                        </m:r>
                      </m:sub>
                      <m:sup>
                        <m:r>
                          <a:rPr lang="fr-FR" sz="2800" b="0" i="1" smtClean="0">
                            <a:latin typeface="Cambria Math" panose="02040503050406030204" pitchFamily="18" charset="0"/>
                          </a:rPr>
                          <m:t>2</m:t>
                        </m:r>
                      </m:sup>
                    </m:sSubSup>
                    <m:r>
                      <a:rPr lang="fr-FR" sz="2800" b="0" i="1" smtClean="0">
                        <a:latin typeface="Cambria Math" panose="02040503050406030204" pitchFamily="18" charset="0"/>
                      </a:rPr>
                      <m:t>𝑏𝑐</m:t>
                    </m:r>
                  </m:oMath>
                </a14:m>
                <a:endParaRPr lang="en-US" sz="2800" dirty="0" smtClean="0"/>
              </a:p>
              <a:p>
                <a:pPr marL="0" indent="0">
                  <a:buNone/>
                </a:pPr>
                <a:r>
                  <a:rPr lang="fr-FR" sz="2800" dirty="0"/>
                  <a:t> </a:t>
                </a:r>
                <a14:m>
                  <m:oMath xmlns:m="http://schemas.openxmlformats.org/officeDocument/2006/math">
                    <m:r>
                      <a:rPr lang="fr-FR" sz="2800">
                        <a:latin typeface="Cambria Math" panose="02040503050406030204" pitchFamily="18" charset="0"/>
                      </a:rPr>
                      <m:t>1.</m:t>
                    </m:r>
                    <m:r>
                      <a:rPr lang="fr-FR" sz="2800" b="0" i="0" smtClean="0">
                        <a:latin typeface="Cambria Math" panose="02040503050406030204" pitchFamily="18" charset="0"/>
                      </a:rPr>
                      <m:t>2</m:t>
                    </m:r>
                    <m:r>
                      <a:rPr lang="fr-FR" sz="2800">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i="1">
                            <a:latin typeface="Cambria Math" panose="02040503050406030204" pitchFamily="18" charset="0"/>
                          </a:rPr>
                          <m:t>1</m:t>
                        </m:r>
                      </m:sub>
                      <m:sup>
                        <m:r>
                          <a:rPr lang="fr-FR" sz="2800" i="1">
                            <a:latin typeface="Cambria Math" panose="02040503050406030204" pitchFamily="18" charset="0"/>
                          </a:rPr>
                          <m:t>1</m:t>
                        </m:r>
                      </m:sup>
                    </m:sSubSup>
                    <m:r>
                      <a:rPr lang="fr-FR" sz="2800" i="1">
                        <a:latin typeface="Cambria Math" panose="02040503050406030204" pitchFamily="18" charset="0"/>
                      </a:rPr>
                      <m:t>𝑎</m:t>
                    </m:r>
                    <m:r>
                      <a:rPr lang="fr-FR" sz="2800" i="1">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i="1">
                            <a:latin typeface="Cambria Math" panose="02040503050406030204" pitchFamily="18" charset="0"/>
                          </a:rPr>
                          <m:t>1</m:t>
                        </m:r>
                      </m:sub>
                      <m:sup>
                        <m:r>
                          <a:rPr lang="fr-FR" sz="2800" b="0" i="1" smtClean="0">
                            <a:latin typeface="Cambria Math" panose="02040503050406030204" pitchFamily="18" charset="0"/>
                          </a:rPr>
                          <m:t>3</m:t>
                        </m:r>
                      </m:sup>
                    </m:sSubSup>
                    <m:r>
                      <a:rPr lang="fr-FR" sz="2800" i="1">
                        <a:latin typeface="Cambria Math" panose="02040503050406030204" pitchFamily="18" charset="0"/>
                      </a:rPr>
                      <m:t>𝑐</m:t>
                    </m:r>
                  </m:oMath>
                </a14:m>
                <a:endParaRPr lang="en-US" sz="2800" dirty="0"/>
              </a:p>
              <a:p>
                <a:pPr marL="0" indent="0">
                  <a:buNone/>
                </a:pPr>
                <a:r>
                  <a:rPr lang="fr-FR" sz="2800" dirty="0"/>
                  <a:t> </a:t>
                </a:r>
                <a14:m>
                  <m:oMath xmlns:m="http://schemas.openxmlformats.org/officeDocument/2006/math">
                    <m:r>
                      <a:rPr lang="fr-FR" sz="2800">
                        <a:latin typeface="Cambria Math" panose="02040503050406030204" pitchFamily="18" charset="0"/>
                      </a:rPr>
                      <m:t>1.</m:t>
                    </m:r>
                    <m:r>
                      <a:rPr lang="fr-FR" sz="2800" b="0" i="0" smtClean="0">
                        <a:latin typeface="Cambria Math" panose="02040503050406030204" pitchFamily="18" charset="0"/>
                      </a:rPr>
                      <m:t>3</m:t>
                    </m:r>
                    <m:r>
                      <a:rPr lang="fr-FR" sz="2800">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i="1">
                            <a:latin typeface="Cambria Math" panose="02040503050406030204" pitchFamily="18" charset="0"/>
                          </a:rPr>
                          <m:t>1</m:t>
                        </m:r>
                      </m:sub>
                      <m:sup>
                        <m:r>
                          <a:rPr lang="fr-FR" sz="2800" b="0" i="1" smtClean="0">
                            <a:latin typeface="Cambria Math" panose="02040503050406030204" pitchFamily="18" charset="0"/>
                          </a:rPr>
                          <m:t>2</m:t>
                        </m:r>
                      </m:sup>
                    </m:sSubSup>
                    <m:r>
                      <a:rPr lang="fr-FR" sz="2800" i="1">
                        <a:latin typeface="Cambria Math" panose="02040503050406030204" pitchFamily="18" charset="0"/>
                      </a:rPr>
                      <m:t>𝑎</m:t>
                    </m:r>
                    <m:r>
                      <a:rPr lang="fr-FR" sz="2800" b="0" i="1" smtClean="0">
                        <a:latin typeface="Cambria Math" panose="02040503050406030204" pitchFamily="18" charset="0"/>
                      </a:rPr>
                      <m:t>𝑐</m:t>
                    </m:r>
                    <m:r>
                      <a:rPr lang="fr-FR" sz="2800" i="1">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i="1">
                            <a:latin typeface="Cambria Math" panose="02040503050406030204" pitchFamily="18" charset="0"/>
                          </a:rPr>
                          <m:t>1</m:t>
                        </m:r>
                      </m:sub>
                      <m:sup>
                        <m:r>
                          <a:rPr lang="fr-FR" sz="2800" b="0" i="1" smtClean="0">
                            <a:latin typeface="Cambria Math" panose="02040503050406030204" pitchFamily="18" charset="0"/>
                          </a:rPr>
                          <m:t>1</m:t>
                        </m:r>
                      </m:sup>
                    </m:sSubSup>
                    <m:r>
                      <a:rPr lang="fr-FR" sz="2800" b="0" i="1" smtClean="0">
                        <a:latin typeface="Cambria Math" panose="02040503050406030204" pitchFamily="18" charset="0"/>
                      </a:rPr>
                      <m:t>𝑎𝑎</m:t>
                    </m:r>
                  </m:oMath>
                </a14:m>
                <a:endParaRPr lang="en-US" sz="2800" dirty="0"/>
              </a:p>
              <a:p>
                <a:pPr marL="0" indent="0">
                  <a:buNone/>
                </a:pPr>
                <a:endParaRPr lang="en-US" sz="2000" dirty="0"/>
              </a:p>
            </p:txBody>
          </p:sp>
        </mc:Choice>
        <mc:Fallback xmlns="">
          <p:sp>
            <p:nvSpPr>
              <p:cNvPr id="4" name="Espace réservé du contenu 2"/>
              <p:cNvSpPr>
                <a:spLocks noGrp="1" noRot="1" noChangeAspect="1" noMove="1" noResize="1" noEditPoints="1" noAdjustHandles="1" noChangeArrowheads="1" noChangeShapeType="1" noTextEdit="1"/>
              </p:cNvSpPr>
              <p:nvPr>
                <p:ph sz="quarter" idx="1"/>
              </p:nvPr>
            </p:nvSpPr>
            <p:spPr>
              <a:xfrm>
                <a:off x="402336" y="1412776"/>
                <a:ext cx="3533424" cy="1656184"/>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space réservé du contenu 2"/>
              <p:cNvSpPr txBox="1">
                <a:spLocks/>
              </p:cNvSpPr>
              <p:nvPr/>
            </p:nvSpPr>
            <p:spPr>
              <a:xfrm>
                <a:off x="4376184" y="1606683"/>
                <a:ext cx="2749898" cy="1090806"/>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fr-FR" sz="2800" dirty="0" smtClean="0"/>
                  <a:t> </a:t>
                </a:r>
                <a14:m>
                  <m:oMath xmlns:m="http://schemas.openxmlformats.org/officeDocument/2006/math">
                    <m:r>
                      <a:rPr lang="fr-FR" sz="2800" b="0" i="0" smtClean="0">
                        <a:latin typeface="Cambria Math" panose="02040503050406030204" pitchFamily="18" charset="0"/>
                      </a:rPr>
                      <m:t>2</m:t>
                    </m:r>
                    <m:r>
                      <a:rPr lang="fr-FR" sz="2800" smtClean="0">
                        <a:latin typeface="Cambria Math" panose="02040503050406030204" pitchFamily="18" charset="0"/>
                      </a:rPr>
                      <m:t>.1: </m:t>
                    </m:r>
                    <m:sSubSup>
                      <m:sSubSupPr>
                        <m:ctrlPr>
                          <a:rPr lang="fr-FR" sz="2800" i="1" smtClean="0">
                            <a:latin typeface="Cambria Math" panose="02040503050406030204" pitchFamily="18" charset="0"/>
                          </a:rPr>
                        </m:ctrlPr>
                      </m:sSubSupPr>
                      <m:e>
                        <m:r>
                          <a:rPr lang="fr-FR" sz="2800" i="1" smtClean="0">
                            <a:latin typeface="Cambria Math" panose="02040503050406030204" pitchFamily="18" charset="0"/>
                          </a:rPr>
                          <m:t>𝐶</m:t>
                        </m:r>
                      </m:e>
                      <m:sub>
                        <m:r>
                          <a:rPr lang="fr-FR" sz="2800" b="0" i="1" smtClean="0">
                            <a:latin typeface="Cambria Math" panose="02040503050406030204" pitchFamily="18" charset="0"/>
                          </a:rPr>
                          <m:t>2</m:t>
                        </m:r>
                      </m:sub>
                      <m:sup>
                        <m:r>
                          <a:rPr lang="fr-FR" sz="2800" i="1" smtClean="0">
                            <a:latin typeface="Cambria Math" panose="02040503050406030204" pitchFamily="18" charset="0"/>
                          </a:rPr>
                          <m:t>1</m:t>
                        </m:r>
                      </m:sup>
                    </m:sSubSup>
                    <m:r>
                      <a:rPr lang="fr-FR" sz="2800" i="1" smtClean="0">
                        <a:latin typeface="Cambria Math" panose="02040503050406030204" pitchFamily="18" charset="0"/>
                      </a:rPr>
                      <m:t> →</m:t>
                    </m:r>
                    <m:sSubSup>
                      <m:sSubSupPr>
                        <m:ctrlPr>
                          <a:rPr lang="fr-FR" sz="2800" i="1" smtClean="0">
                            <a:latin typeface="Cambria Math" panose="02040503050406030204" pitchFamily="18" charset="0"/>
                          </a:rPr>
                        </m:ctrlPr>
                      </m:sSubSupPr>
                      <m:e>
                        <m:r>
                          <a:rPr lang="fr-FR" sz="2800" i="1" smtClean="0">
                            <a:latin typeface="Cambria Math" panose="02040503050406030204" pitchFamily="18" charset="0"/>
                          </a:rPr>
                          <m:t>𝐶</m:t>
                        </m:r>
                      </m:e>
                      <m:sub>
                        <m:r>
                          <a:rPr lang="fr-FR" sz="2800" b="0" i="1" smtClean="0">
                            <a:latin typeface="Cambria Math" panose="02040503050406030204" pitchFamily="18" charset="0"/>
                          </a:rPr>
                          <m:t>2</m:t>
                        </m:r>
                      </m:sub>
                      <m:sup>
                        <m:r>
                          <a:rPr lang="fr-FR" sz="2800" i="1" smtClean="0">
                            <a:latin typeface="Cambria Math" panose="02040503050406030204" pitchFamily="18" charset="0"/>
                          </a:rPr>
                          <m:t>2</m:t>
                        </m:r>
                      </m:sup>
                    </m:sSubSup>
                  </m:oMath>
                </a14:m>
                <a:endParaRPr lang="en-US" sz="2800" dirty="0" smtClean="0"/>
              </a:p>
              <a:p>
                <a:pPr marL="0" indent="0">
                  <a:buFont typeface="Wingdings 2"/>
                  <a:buNone/>
                </a:pPr>
                <a:r>
                  <a:rPr lang="fr-FR" sz="2800" dirty="0"/>
                  <a:t> </a:t>
                </a:r>
                <a14:m>
                  <m:oMath xmlns:m="http://schemas.openxmlformats.org/officeDocument/2006/math">
                    <m:r>
                      <a:rPr lang="fr-FR" sz="2800" dirty="0" smtClean="0">
                        <a:latin typeface="Cambria Math" panose="02040503050406030204" pitchFamily="18" charset="0"/>
                      </a:rPr>
                      <m:t>2</m:t>
                    </m:r>
                    <m:r>
                      <a:rPr lang="fr-FR" sz="2800">
                        <a:latin typeface="Cambria Math" panose="02040503050406030204" pitchFamily="18" charset="0"/>
                      </a:rPr>
                      <m:t>.</m:t>
                    </m:r>
                    <m:r>
                      <a:rPr lang="fr-FR" sz="2800" smtClean="0">
                        <a:latin typeface="Cambria Math" panose="02040503050406030204" pitchFamily="18" charset="0"/>
                      </a:rPr>
                      <m:t>2</m:t>
                    </m:r>
                    <m:r>
                      <a:rPr lang="fr-FR" sz="2800">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b="0" i="1" smtClean="0">
                            <a:latin typeface="Cambria Math" panose="02040503050406030204" pitchFamily="18" charset="0"/>
                          </a:rPr>
                          <m:t>2</m:t>
                        </m:r>
                      </m:sub>
                      <m:sup>
                        <m:r>
                          <a:rPr lang="fr-FR" sz="2800" b="0" i="1" smtClean="0">
                            <a:latin typeface="Cambria Math" panose="02040503050406030204" pitchFamily="18" charset="0"/>
                          </a:rPr>
                          <m:t>2</m:t>
                        </m:r>
                      </m:sup>
                    </m:sSubSup>
                    <m:r>
                      <a:rPr lang="fr-FR" sz="2800" b="0" i="1" smtClean="0">
                        <a:latin typeface="Cambria Math" panose="02040503050406030204" pitchFamily="18" charset="0"/>
                      </a:rPr>
                      <m:t>𝑏</m:t>
                    </m:r>
                    <m:r>
                      <a:rPr lang="fr-FR" sz="2800" i="1">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b="0" i="1" smtClean="0">
                            <a:latin typeface="Cambria Math" panose="02040503050406030204" pitchFamily="18" charset="0"/>
                          </a:rPr>
                          <m:t>2</m:t>
                        </m:r>
                      </m:sub>
                      <m:sup>
                        <m:r>
                          <a:rPr lang="fr-FR" sz="2800" b="0" i="1" smtClean="0">
                            <a:latin typeface="Cambria Math" panose="02040503050406030204" pitchFamily="18" charset="0"/>
                          </a:rPr>
                          <m:t>2</m:t>
                        </m:r>
                      </m:sup>
                    </m:sSubSup>
                  </m:oMath>
                </a14:m>
                <a:endParaRPr lang="en-US" sz="2800" dirty="0"/>
              </a:p>
              <a:p>
                <a:pPr marL="0" indent="0">
                  <a:buFont typeface="Wingdings 2"/>
                  <a:buNone/>
                </a:pPr>
                <a:endParaRPr lang="en-US" sz="2800" dirty="0"/>
              </a:p>
            </p:txBody>
          </p:sp>
        </mc:Choice>
        <mc:Fallback xmlns="">
          <p:sp>
            <p:nvSpPr>
              <p:cNvPr id="5" name="Espace réservé du contenu 2"/>
              <p:cNvSpPr txBox="1">
                <a:spLocks noRot="1" noChangeAspect="1" noMove="1" noResize="1" noEditPoints="1" noAdjustHandles="1" noChangeArrowheads="1" noChangeShapeType="1" noTextEdit="1"/>
              </p:cNvSpPr>
              <p:nvPr/>
            </p:nvSpPr>
            <p:spPr>
              <a:xfrm>
                <a:off x="4376184" y="1606683"/>
                <a:ext cx="2749898" cy="10908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space réservé du contenu 2"/>
              <p:cNvSpPr txBox="1">
                <a:spLocks/>
              </p:cNvSpPr>
              <p:nvPr/>
            </p:nvSpPr>
            <p:spPr>
              <a:xfrm>
                <a:off x="8085911" y="1383031"/>
                <a:ext cx="3533425" cy="1685929"/>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fr-FR" sz="2800" dirty="0" smtClean="0"/>
                  <a:t> </a:t>
                </a:r>
                <a14:m>
                  <m:oMath xmlns:m="http://schemas.openxmlformats.org/officeDocument/2006/math">
                    <m:r>
                      <a:rPr lang="fr-FR" sz="2800" b="0" i="0" smtClean="0">
                        <a:latin typeface="Cambria Math" panose="02040503050406030204" pitchFamily="18" charset="0"/>
                      </a:rPr>
                      <m:t>3</m:t>
                    </m:r>
                    <m:r>
                      <a:rPr lang="fr-FR" sz="2800" smtClean="0">
                        <a:latin typeface="Cambria Math" panose="02040503050406030204" pitchFamily="18" charset="0"/>
                      </a:rPr>
                      <m:t>.1: </m:t>
                    </m:r>
                    <m:sSubSup>
                      <m:sSubSupPr>
                        <m:ctrlPr>
                          <a:rPr lang="fr-FR" sz="2800" i="1" smtClean="0">
                            <a:latin typeface="Cambria Math" panose="02040503050406030204" pitchFamily="18" charset="0"/>
                          </a:rPr>
                        </m:ctrlPr>
                      </m:sSubSupPr>
                      <m:e>
                        <m:r>
                          <a:rPr lang="fr-FR" sz="2800" i="1" smtClean="0">
                            <a:latin typeface="Cambria Math" panose="02040503050406030204" pitchFamily="18" charset="0"/>
                          </a:rPr>
                          <m:t>𝐶</m:t>
                        </m:r>
                      </m:e>
                      <m:sub>
                        <m:r>
                          <a:rPr lang="fr-FR" sz="2800" b="0" i="1" smtClean="0">
                            <a:latin typeface="Cambria Math" panose="02040503050406030204" pitchFamily="18" charset="0"/>
                          </a:rPr>
                          <m:t>3</m:t>
                        </m:r>
                      </m:sub>
                      <m:sup>
                        <m:r>
                          <a:rPr lang="fr-FR" sz="2800" i="1" smtClean="0">
                            <a:latin typeface="Cambria Math" panose="02040503050406030204" pitchFamily="18" charset="0"/>
                          </a:rPr>
                          <m:t>1</m:t>
                        </m:r>
                      </m:sup>
                    </m:sSubSup>
                    <m:r>
                      <a:rPr lang="fr-FR" sz="2800" i="1" smtClean="0">
                        <a:latin typeface="Cambria Math" panose="02040503050406030204" pitchFamily="18" charset="0"/>
                      </a:rPr>
                      <m:t> →</m:t>
                    </m:r>
                    <m:sSubSup>
                      <m:sSubSupPr>
                        <m:ctrlPr>
                          <a:rPr lang="fr-FR" sz="2800" i="1" smtClean="0">
                            <a:latin typeface="Cambria Math" panose="02040503050406030204" pitchFamily="18" charset="0"/>
                          </a:rPr>
                        </m:ctrlPr>
                      </m:sSubSupPr>
                      <m:e>
                        <m:r>
                          <a:rPr lang="fr-FR" sz="2800" i="1" smtClean="0">
                            <a:latin typeface="Cambria Math" panose="02040503050406030204" pitchFamily="18" charset="0"/>
                          </a:rPr>
                          <m:t>𝐶</m:t>
                        </m:r>
                      </m:e>
                      <m:sub>
                        <m:r>
                          <a:rPr lang="fr-FR" sz="2800" b="0" i="1" smtClean="0">
                            <a:latin typeface="Cambria Math" panose="02040503050406030204" pitchFamily="18" charset="0"/>
                          </a:rPr>
                          <m:t>3</m:t>
                        </m:r>
                      </m:sub>
                      <m:sup>
                        <m:r>
                          <a:rPr lang="fr-FR" sz="2800" i="1" smtClean="0">
                            <a:latin typeface="Cambria Math" panose="02040503050406030204" pitchFamily="18" charset="0"/>
                          </a:rPr>
                          <m:t>2</m:t>
                        </m:r>
                      </m:sup>
                    </m:sSubSup>
                    <m:r>
                      <a:rPr lang="fr-FR" sz="2800" b="0" i="1" smtClean="0">
                        <a:latin typeface="Cambria Math" panose="02040503050406030204" pitchFamily="18" charset="0"/>
                      </a:rPr>
                      <m:t>𝑎</m:t>
                    </m:r>
                  </m:oMath>
                </a14:m>
                <a:endParaRPr lang="en-US" sz="2800" dirty="0" smtClean="0"/>
              </a:p>
              <a:p>
                <a:pPr marL="0" indent="0">
                  <a:buFont typeface="Wingdings 2"/>
                  <a:buNone/>
                </a:pPr>
                <a:r>
                  <a:rPr lang="fr-FR" sz="2800" dirty="0"/>
                  <a:t> </a:t>
                </a:r>
                <a14:m>
                  <m:oMath xmlns:m="http://schemas.openxmlformats.org/officeDocument/2006/math">
                    <m:r>
                      <a:rPr lang="fr-FR" sz="2800" dirty="0" smtClean="0">
                        <a:latin typeface="Cambria Math" panose="02040503050406030204" pitchFamily="18" charset="0"/>
                      </a:rPr>
                      <m:t>3</m:t>
                    </m:r>
                    <m:r>
                      <a:rPr lang="fr-FR" sz="2800">
                        <a:latin typeface="Cambria Math" panose="02040503050406030204" pitchFamily="18" charset="0"/>
                      </a:rPr>
                      <m:t>.</m:t>
                    </m:r>
                    <m:r>
                      <a:rPr lang="fr-FR" sz="2800" smtClean="0">
                        <a:latin typeface="Cambria Math" panose="02040503050406030204" pitchFamily="18" charset="0"/>
                      </a:rPr>
                      <m:t>2</m:t>
                    </m:r>
                    <m:r>
                      <a:rPr lang="fr-FR" sz="2800">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b="0" i="1" smtClean="0">
                            <a:latin typeface="Cambria Math" panose="02040503050406030204" pitchFamily="18" charset="0"/>
                          </a:rPr>
                          <m:t>3</m:t>
                        </m:r>
                      </m:sub>
                      <m:sup>
                        <m:r>
                          <a:rPr lang="fr-FR" sz="2800" i="1">
                            <a:latin typeface="Cambria Math" panose="02040503050406030204" pitchFamily="18" charset="0"/>
                          </a:rPr>
                          <m:t>1</m:t>
                        </m:r>
                      </m:sup>
                    </m:sSubSup>
                    <m:r>
                      <a:rPr lang="fr-FR" sz="2800" b="0" i="1" smtClean="0">
                        <a:latin typeface="Cambria Math" panose="02040503050406030204" pitchFamily="18" charset="0"/>
                      </a:rPr>
                      <m:t>𝑐</m:t>
                    </m:r>
                    <m:r>
                      <a:rPr lang="fr-FR" sz="2800" i="1">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b="0" i="1" smtClean="0">
                            <a:latin typeface="Cambria Math" panose="02040503050406030204" pitchFamily="18" charset="0"/>
                          </a:rPr>
                          <m:t>3</m:t>
                        </m:r>
                      </m:sub>
                      <m:sup>
                        <m:r>
                          <a:rPr lang="fr-FR" sz="2800" b="0" i="1" smtClean="0">
                            <a:latin typeface="Cambria Math" panose="02040503050406030204" pitchFamily="18" charset="0"/>
                          </a:rPr>
                          <m:t>1</m:t>
                        </m:r>
                      </m:sup>
                    </m:sSubSup>
                    <m:r>
                      <a:rPr lang="fr-FR" sz="2800" b="0" i="1" smtClean="0">
                        <a:latin typeface="Cambria Math" panose="02040503050406030204" pitchFamily="18" charset="0"/>
                      </a:rPr>
                      <m:t>𝑏</m:t>
                    </m:r>
                  </m:oMath>
                </a14:m>
                <a:endParaRPr lang="en-US" sz="2800" dirty="0"/>
              </a:p>
              <a:p>
                <a:pPr marL="0" indent="0">
                  <a:buFont typeface="Wingdings 2"/>
                  <a:buNone/>
                </a:pPr>
                <a:r>
                  <a:rPr lang="fr-FR" sz="2800" dirty="0"/>
                  <a:t> </a:t>
                </a:r>
                <a14:m>
                  <m:oMath xmlns:m="http://schemas.openxmlformats.org/officeDocument/2006/math">
                    <m:r>
                      <a:rPr lang="fr-FR" sz="2800" dirty="0" smtClean="0">
                        <a:latin typeface="Cambria Math" panose="02040503050406030204" pitchFamily="18" charset="0"/>
                      </a:rPr>
                      <m:t>3</m:t>
                    </m:r>
                    <m:r>
                      <a:rPr lang="fr-FR" sz="2800">
                        <a:latin typeface="Cambria Math" panose="02040503050406030204" pitchFamily="18" charset="0"/>
                      </a:rPr>
                      <m:t>.</m:t>
                    </m:r>
                    <m:r>
                      <a:rPr lang="fr-FR" sz="2800" smtClean="0">
                        <a:latin typeface="Cambria Math" panose="02040503050406030204" pitchFamily="18" charset="0"/>
                      </a:rPr>
                      <m:t>3</m:t>
                    </m:r>
                    <m:r>
                      <a:rPr lang="fr-FR" sz="2800">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b="0" i="1" smtClean="0">
                            <a:latin typeface="Cambria Math" panose="02040503050406030204" pitchFamily="18" charset="0"/>
                          </a:rPr>
                          <m:t>3</m:t>
                        </m:r>
                      </m:sub>
                      <m:sup>
                        <m:r>
                          <a:rPr lang="fr-FR" sz="2800" b="0" i="1" smtClean="0">
                            <a:latin typeface="Cambria Math" panose="02040503050406030204" pitchFamily="18" charset="0"/>
                          </a:rPr>
                          <m:t>1</m:t>
                        </m:r>
                      </m:sup>
                    </m:sSubSup>
                    <m:r>
                      <a:rPr lang="fr-FR" sz="2800" i="1">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b="0" i="1" smtClean="0">
                            <a:latin typeface="Cambria Math" panose="02040503050406030204" pitchFamily="18" charset="0"/>
                          </a:rPr>
                          <m:t>3</m:t>
                        </m:r>
                      </m:sub>
                      <m:sup>
                        <m:r>
                          <a:rPr lang="fr-FR" sz="2800" b="0" i="1" smtClean="0">
                            <a:latin typeface="Cambria Math" panose="02040503050406030204" pitchFamily="18" charset="0"/>
                          </a:rPr>
                          <m:t>3</m:t>
                        </m:r>
                      </m:sup>
                    </m:sSubSup>
                  </m:oMath>
                </a14:m>
                <a:endParaRPr lang="en-US" sz="2800" dirty="0"/>
              </a:p>
              <a:p>
                <a:pPr marL="0" indent="0">
                  <a:buFont typeface="Wingdings 2"/>
                  <a:buNone/>
                </a:pPr>
                <a:endParaRPr lang="en-US" sz="2800" dirty="0"/>
              </a:p>
            </p:txBody>
          </p:sp>
        </mc:Choice>
        <mc:Fallback xmlns="">
          <p:sp>
            <p:nvSpPr>
              <p:cNvPr id="6" name="Espace réservé du contenu 2"/>
              <p:cNvSpPr txBox="1">
                <a:spLocks noRot="1" noChangeAspect="1" noMove="1" noResize="1" noEditPoints="1" noAdjustHandles="1" noChangeArrowheads="1" noChangeShapeType="1" noTextEdit="1"/>
              </p:cNvSpPr>
              <p:nvPr/>
            </p:nvSpPr>
            <p:spPr>
              <a:xfrm>
                <a:off x="8085911" y="1383031"/>
                <a:ext cx="3533425" cy="168592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ZoneTexte 8"/>
              <p:cNvSpPr txBox="1"/>
              <p:nvPr/>
            </p:nvSpPr>
            <p:spPr>
              <a:xfrm>
                <a:off x="9196423" y="1380606"/>
                <a:ext cx="45704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800" i="1" dirty="0" smtClean="0">
                          <a:solidFill>
                            <a:srgbClr val="FF0000"/>
                          </a:solidFill>
                          <a:latin typeface="Cambria Math" panose="02040503050406030204" pitchFamily="18" charset="0"/>
                        </a:rPr>
                        <m:t>𝑒</m:t>
                      </m:r>
                    </m:oMath>
                  </m:oMathPara>
                </a14:m>
                <a:endParaRPr lang="en-US" sz="2000" dirty="0">
                  <a:solidFill>
                    <a:srgbClr val="FF0000"/>
                  </a:solidFill>
                </a:endParaRPr>
              </a:p>
            </p:txBody>
          </p:sp>
        </mc:Choice>
        <mc:Fallback xmlns="">
          <p:sp>
            <p:nvSpPr>
              <p:cNvPr id="9" name="ZoneTexte 8"/>
              <p:cNvSpPr txBox="1">
                <a:spLocks noRot="1" noChangeAspect="1" noMove="1" noResize="1" noEditPoints="1" noAdjustHandles="1" noChangeArrowheads="1" noChangeShapeType="1" noTextEdit="1"/>
              </p:cNvSpPr>
              <p:nvPr/>
            </p:nvSpPr>
            <p:spPr>
              <a:xfrm>
                <a:off x="9196423" y="1380606"/>
                <a:ext cx="457048"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ZoneTexte 9"/>
              <p:cNvSpPr txBox="1"/>
              <p:nvPr/>
            </p:nvSpPr>
            <p:spPr>
              <a:xfrm>
                <a:off x="6689248" y="2106525"/>
                <a:ext cx="45704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sz="2800" i="1" dirty="0" smtClean="0">
                          <a:solidFill>
                            <a:srgbClr val="FF0000"/>
                          </a:solidFill>
                          <a:latin typeface="Cambria Math" panose="02040503050406030204" pitchFamily="18" charset="0"/>
                        </a:rPr>
                        <m:t>𝑒</m:t>
                      </m:r>
                    </m:oMath>
                  </m:oMathPara>
                </a14:m>
                <a:endParaRPr lang="en-US" sz="2000" dirty="0">
                  <a:solidFill>
                    <a:srgbClr val="FF0000"/>
                  </a:solidFill>
                </a:endParaRPr>
              </a:p>
            </p:txBody>
          </p:sp>
        </mc:Choice>
        <mc:Fallback xmlns="">
          <p:sp>
            <p:nvSpPr>
              <p:cNvPr id="10" name="ZoneTexte 9"/>
              <p:cNvSpPr txBox="1">
                <a:spLocks noRot="1" noChangeAspect="1" noMove="1" noResize="1" noEditPoints="1" noAdjustHandles="1" noChangeArrowheads="1" noChangeShapeType="1" noTextEdit="1"/>
              </p:cNvSpPr>
              <p:nvPr/>
            </p:nvSpPr>
            <p:spPr>
              <a:xfrm>
                <a:off x="6689248" y="2106525"/>
                <a:ext cx="457048"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ZoneTexte 10"/>
              <p:cNvSpPr txBox="1"/>
              <p:nvPr/>
            </p:nvSpPr>
            <p:spPr>
              <a:xfrm>
                <a:off x="1736752" y="1418153"/>
                <a:ext cx="45704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sz="2800" i="1" dirty="0" smtClean="0">
                          <a:solidFill>
                            <a:srgbClr val="FF0000"/>
                          </a:solidFill>
                          <a:latin typeface="Cambria Math" panose="02040503050406030204" pitchFamily="18" charset="0"/>
                        </a:rPr>
                        <m:t>𝑒</m:t>
                      </m:r>
                    </m:oMath>
                  </m:oMathPara>
                </a14:m>
                <a:endParaRPr lang="en-US" sz="2800" dirty="0">
                  <a:solidFill>
                    <a:srgbClr val="FF0000"/>
                  </a:solidFill>
                </a:endParaRPr>
              </a:p>
            </p:txBody>
          </p:sp>
        </mc:Choice>
        <mc:Fallback xmlns="">
          <p:sp>
            <p:nvSpPr>
              <p:cNvPr id="11" name="ZoneTexte 10"/>
              <p:cNvSpPr txBox="1">
                <a:spLocks noRot="1" noChangeAspect="1" noMove="1" noResize="1" noEditPoints="1" noAdjustHandles="1" noChangeArrowheads="1" noChangeShapeType="1" noTextEdit="1"/>
              </p:cNvSpPr>
              <p:nvPr/>
            </p:nvSpPr>
            <p:spPr>
              <a:xfrm>
                <a:off x="1736752" y="1418153"/>
                <a:ext cx="457048" cy="523220"/>
              </a:xfrm>
              <a:prstGeom prst="rect">
                <a:avLst/>
              </a:prstGeom>
              <a:blipFill>
                <a:blip r:embed="rId7"/>
                <a:stretch>
                  <a:fillRect/>
                </a:stretch>
              </a:blipFill>
            </p:spPr>
            <p:txBody>
              <a:bodyPr/>
              <a:lstStyle/>
              <a:p>
                <a:r>
                  <a:rPr lang="en-US">
                    <a:noFill/>
                  </a:rPr>
                  <a:t> </a:t>
                </a:r>
              </a:p>
            </p:txBody>
          </p:sp>
        </mc:Fallback>
      </mc:AlternateContent>
      <p:pic>
        <p:nvPicPr>
          <p:cNvPr id="12" name="Image 11"/>
          <p:cNvPicPr>
            <a:picLocks noChangeAspect="1"/>
          </p:cNvPicPr>
          <p:nvPr/>
        </p:nvPicPr>
        <p:blipFill>
          <a:blip r:embed="rId8"/>
          <a:stretch>
            <a:fillRect/>
          </a:stretch>
        </p:blipFill>
        <p:spPr>
          <a:xfrm>
            <a:off x="402336" y="3076281"/>
            <a:ext cx="4735103" cy="3297177"/>
          </a:xfrm>
          <a:prstGeom prst="rect">
            <a:avLst/>
          </a:prstGeom>
        </p:spPr>
      </p:pic>
      <p:pic>
        <p:nvPicPr>
          <p:cNvPr id="13" name="Image 12"/>
          <p:cNvPicPr>
            <a:picLocks noChangeAspect="1"/>
          </p:cNvPicPr>
          <p:nvPr/>
        </p:nvPicPr>
        <p:blipFill>
          <a:blip r:embed="rId9"/>
          <a:stretch>
            <a:fillRect/>
          </a:stretch>
        </p:blipFill>
        <p:spPr>
          <a:xfrm>
            <a:off x="6816080" y="2981234"/>
            <a:ext cx="4610693" cy="3397040"/>
          </a:xfrm>
          <a:prstGeom prst="rect">
            <a:avLst/>
          </a:prstGeom>
        </p:spPr>
      </p:pic>
      <p:sp>
        <p:nvSpPr>
          <p:cNvPr id="14" name="ZoneTexte 13"/>
          <p:cNvSpPr txBox="1"/>
          <p:nvPr/>
        </p:nvSpPr>
        <p:spPr>
          <a:xfrm>
            <a:off x="-312712" y="1606683"/>
            <a:ext cx="301686" cy="369332"/>
          </a:xfrm>
          <a:prstGeom prst="rect">
            <a:avLst/>
          </a:prstGeom>
          <a:noFill/>
        </p:spPr>
        <p:txBody>
          <a:bodyPr wrap="none" rtlCol="0">
            <a:spAutoFit/>
          </a:bodyPr>
          <a:lstStyle/>
          <a:p>
            <a:r>
              <a:rPr lang="en-US" dirty="0" smtClean="0"/>
              <a:t>x</a:t>
            </a:r>
            <a:endParaRPr lang="en-US" dirty="0"/>
          </a:p>
        </p:txBody>
      </p:sp>
      <mc:AlternateContent xmlns:mc="http://schemas.openxmlformats.org/markup-compatibility/2006" xmlns:a14="http://schemas.microsoft.com/office/drawing/2010/main">
        <mc:Choice Requires="a14">
          <p:graphicFrame>
            <p:nvGraphicFramePr>
              <p:cNvPr id="15" name="Tableau 14"/>
              <p:cNvGraphicFramePr>
                <a:graphicFrameLocks noGrp="1"/>
              </p:cNvGraphicFramePr>
              <p:nvPr>
                <p:extLst>
                  <p:ext uri="{D42A27DB-BD31-4B8C-83A1-F6EECF244321}">
                    <p14:modId xmlns:p14="http://schemas.microsoft.com/office/powerpoint/2010/main" val="1660410917"/>
                  </p:ext>
                </p:extLst>
              </p:nvPr>
            </p:nvGraphicFramePr>
            <p:xfrm>
              <a:off x="1965276" y="5917599"/>
              <a:ext cx="8312472" cy="756920"/>
            </p:xfrm>
            <a:graphic>
              <a:graphicData uri="http://schemas.openxmlformats.org/drawingml/2006/table">
                <a:tbl>
                  <a:tblPr firstRow="1" bandRow="1">
                    <a:tableStyleId>{5C22544A-7EE6-4342-B048-85BDC9FD1C3A}</a:tableStyleId>
                  </a:tblPr>
                  <a:tblGrid>
                    <a:gridCol w="1008113">
                      <a:extLst>
                        <a:ext uri="{9D8B030D-6E8A-4147-A177-3AD203B41FA5}">
                          <a16:colId xmlns:a16="http://schemas.microsoft.com/office/drawing/2014/main" val="2967348819"/>
                        </a:ext>
                      </a:extLst>
                    </a:gridCol>
                    <a:gridCol w="839103">
                      <a:extLst>
                        <a:ext uri="{9D8B030D-6E8A-4147-A177-3AD203B41FA5}">
                          <a16:colId xmlns:a16="http://schemas.microsoft.com/office/drawing/2014/main" val="2852660835"/>
                        </a:ext>
                      </a:extLst>
                    </a:gridCol>
                    <a:gridCol w="923608">
                      <a:extLst>
                        <a:ext uri="{9D8B030D-6E8A-4147-A177-3AD203B41FA5}">
                          <a16:colId xmlns:a16="http://schemas.microsoft.com/office/drawing/2014/main" val="258379451"/>
                        </a:ext>
                      </a:extLst>
                    </a:gridCol>
                    <a:gridCol w="923608">
                      <a:extLst>
                        <a:ext uri="{9D8B030D-6E8A-4147-A177-3AD203B41FA5}">
                          <a16:colId xmlns:a16="http://schemas.microsoft.com/office/drawing/2014/main" val="2021935610"/>
                        </a:ext>
                      </a:extLst>
                    </a:gridCol>
                    <a:gridCol w="923608">
                      <a:extLst>
                        <a:ext uri="{9D8B030D-6E8A-4147-A177-3AD203B41FA5}">
                          <a16:colId xmlns:a16="http://schemas.microsoft.com/office/drawing/2014/main" val="1400031941"/>
                        </a:ext>
                      </a:extLst>
                    </a:gridCol>
                    <a:gridCol w="923608">
                      <a:extLst>
                        <a:ext uri="{9D8B030D-6E8A-4147-A177-3AD203B41FA5}">
                          <a16:colId xmlns:a16="http://schemas.microsoft.com/office/drawing/2014/main" val="531060869"/>
                        </a:ext>
                      </a:extLst>
                    </a:gridCol>
                    <a:gridCol w="923608">
                      <a:extLst>
                        <a:ext uri="{9D8B030D-6E8A-4147-A177-3AD203B41FA5}">
                          <a16:colId xmlns:a16="http://schemas.microsoft.com/office/drawing/2014/main" val="3879360853"/>
                        </a:ext>
                      </a:extLst>
                    </a:gridCol>
                    <a:gridCol w="923608">
                      <a:extLst>
                        <a:ext uri="{9D8B030D-6E8A-4147-A177-3AD203B41FA5}">
                          <a16:colId xmlns:a16="http://schemas.microsoft.com/office/drawing/2014/main" val="122914419"/>
                        </a:ext>
                      </a:extLst>
                    </a:gridCol>
                    <a:gridCol w="923608">
                      <a:extLst>
                        <a:ext uri="{9D8B030D-6E8A-4147-A177-3AD203B41FA5}">
                          <a16:colId xmlns:a16="http://schemas.microsoft.com/office/drawing/2014/main" val="3636157813"/>
                        </a:ext>
                      </a:extLst>
                    </a:gridCol>
                  </a:tblGrid>
                  <a:tr h="370840">
                    <a:tc>
                      <a:txBody>
                        <a:bodyPr/>
                        <a:lstStyle/>
                        <a:p>
                          <a:pPr algn="ctr"/>
                          <a:r>
                            <a:rPr lang="en-US" i="1" dirty="0" smtClean="0"/>
                            <a:t>x</a:t>
                          </a:r>
                          <a:endParaRPr lang="en-US" i="1"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𝑪</m:t>
                                    </m:r>
                                  </m:e>
                                  <m:sub>
                                    <m:r>
                                      <a:rPr lang="en-US" b="1" i="1" smtClean="0">
                                        <a:latin typeface="Cambria Math" panose="02040503050406030204" pitchFamily="18" charset="0"/>
                                      </a:rPr>
                                      <m:t>𝟏</m:t>
                                    </m:r>
                                  </m:sub>
                                  <m:sup>
                                    <m:r>
                                      <a:rPr lang="en-US" b="1" i="1" smtClean="0">
                                        <a:latin typeface="Cambria Math" panose="02040503050406030204" pitchFamily="18" charset="0"/>
                                      </a:rPr>
                                      <m:t>𝟏</m:t>
                                    </m:r>
                                  </m:sup>
                                </m:sSub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𝑪</m:t>
                                    </m:r>
                                  </m:e>
                                  <m:sub>
                                    <m:r>
                                      <a:rPr lang="en-US" b="1" i="1" smtClean="0">
                                        <a:latin typeface="Cambria Math" panose="02040503050406030204" pitchFamily="18" charset="0"/>
                                      </a:rPr>
                                      <m:t>𝟏</m:t>
                                    </m:r>
                                  </m:sub>
                                  <m:sup>
                                    <m:r>
                                      <a:rPr lang="en-US" b="1" i="1" smtClean="0">
                                        <a:latin typeface="Cambria Math" panose="02040503050406030204" pitchFamily="18" charset="0"/>
                                      </a:rPr>
                                      <m:t>𝟐</m:t>
                                    </m:r>
                                  </m:sup>
                                </m:sSub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𝑪</m:t>
                                    </m:r>
                                  </m:e>
                                  <m:sub>
                                    <m:r>
                                      <a:rPr lang="en-US" b="1" i="1" smtClean="0">
                                        <a:latin typeface="Cambria Math" panose="02040503050406030204" pitchFamily="18" charset="0"/>
                                      </a:rPr>
                                      <m:t>𝟏</m:t>
                                    </m:r>
                                  </m:sub>
                                  <m:sup>
                                    <m:r>
                                      <a:rPr lang="en-US" b="1" i="1" smtClean="0">
                                        <a:latin typeface="Cambria Math" panose="02040503050406030204" pitchFamily="18" charset="0"/>
                                      </a:rPr>
                                      <m:t>𝟑</m:t>
                                    </m:r>
                                  </m:sup>
                                </m:sSub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𝑪</m:t>
                                    </m:r>
                                  </m:e>
                                  <m:sub>
                                    <m:r>
                                      <a:rPr lang="en-US" b="1" i="1" smtClean="0">
                                        <a:latin typeface="Cambria Math" panose="02040503050406030204" pitchFamily="18" charset="0"/>
                                      </a:rPr>
                                      <m:t>𝟐</m:t>
                                    </m:r>
                                  </m:sub>
                                  <m:sup>
                                    <m:r>
                                      <a:rPr lang="en-US" b="1" i="1" smtClean="0">
                                        <a:latin typeface="Cambria Math" panose="02040503050406030204" pitchFamily="18" charset="0"/>
                                      </a:rPr>
                                      <m:t>𝟏</m:t>
                                    </m:r>
                                  </m:sup>
                                </m:sSub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𝑪</m:t>
                                    </m:r>
                                  </m:e>
                                  <m:sub>
                                    <m:r>
                                      <a:rPr lang="en-US" b="1" i="1" smtClean="0">
                                        <a:latin typeface="Cambria Math" panose="02040503050406030204" pitchFamily="18" charset="0"/>
                                      </a:rPr>
                                      <m:t>𝟐</m:t>
                                    </m:r>
                                  </m:sub>
                                  <m:sup>
                                    <m:r>
                                      <a:rPr lang="en-US" b="1" i="1" smtClean="0">
                                        <a:latin typeface="Cambria Math" panose="02040503050406030204" pitchFamily="18" charset="0"/>
                                      </a:rPr>
                                      <m:t>𝟐</m:t>
                                    </m:r>
                                  </m:sup>
                                </m:sSub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𝑪</m:t>
                                    </m:r>
                                  </m:e>
                                  <m:sub>
                                    <m:r>
                                      <a:rPr lang="en-US" b="1" i="1" smtClean="0">
                                        <a:latin typeface="Cambria Math" panose="02040503050406030204" pitchFamily="18" charset="0"/>
                                      </a:rPr>
                                      <m:t>𝟑</m:t>
                                    </m:r>
                                  </m:sub>
                                  <m:sup>
                                    <m:r>
                                      <a:rPr lang="en-US" b="1" i="1" smtClean="0">
                                        <a:latin typeface="Cambria Math" panose="02040503050406030204" pitchFamily="18" charset="0"/>
                                      </a:rPr>
                                      <m:t>𝟏</m:t>
                                    </m:r>
                                  </m:sup>
                                </m:sSub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𝑪</m:t>
                                    </m:r>
                                  </m:e>
                                  <m:sub>
                                    <m:r>
                                      <a:rPr lang="en-US" b="1" i="1" smtClean="0">
                                        <a:latin typeface="Cambria Math" panose="02040503050406030204" pitchFamily="18" charset="0"/>
                                      </a:rPr>
                                      <m:t>𝟑</m:t>
                                    </m:r>
                                  </m:sub>
                                  <m:sup>
                                    <m:r>
                                      <a:rPr lang="en-US" b="1" i="1" smtClean="0">
                                        <a:latin typeface="Cambria Math" panose="02040503050406030204" pitchFamily="18" charset="0"/>
                                      </a:rPr>
                                      <m:t>𝟐</m:t>
                                    </m:r>
                                  </m:sup>
                                </m:sSub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𝑪</m:t>
                                    </m:r>
                                  </m:e>
                                  <m:sub>
                                    <m:r>
                                      <a:rPr lang="en-US" b="1" i="1" smtClean="0">
                                        <a:latin typeface="Cambria Math" panose="02040503050406030204" pitchFamily="18" charset="0"/>
                                      </a:rPr>
                                      <m:t>𝟑</m:t>
                                    </m:r>
                                  </m:sub>
                                  <m:sup>
                                    <m:r>
                                      <a:rPr lang="en-US" b="1" i="1" smtClean="0">
                                        <a:latin typeface="Cambria Math" panose="02040503050406030204" pitchFamily="18" charset="0"/>
                                      </a:rPr>
                                      <m:t>𝟑</m:t>
                                    </m:r>
                                  </m:sup>
                                </m:sSubSup>
                              </m:oMath>
                            </m:oMathPara>
                          </a14:m>
                          <a:endParaRPr lang="en-US" dirty="0"/>
                        </a:p>
                      </a:txBody>
                      <a:tcPr/>
                    </a:tc>
                    <a:extLst>
                      <a:ext uri="{0D108BD9-81ED-4DB2-BD59-A6C34878D82A}">
                        <a16:rowId xmlns:a16="http://schemas.microsoft.com/office/drawing/2014/main" val="556665663"/>
                      </a:ext>
                    </a:extLst>
                  </a:tr>
                  <a:tr h="370840">
                    <a:tc>
                      <a:txBody>
                        <a:bodyPr/>
                        <a:lstStyle/>
                        <a:p>
                          <a:r>
                            <a:rPr lang="en-US" dirty="0" smtClean="0"/>
                            <a:t>Code(x)</a:t>
                          </a:r>
                          <a:endParaRPr lang="en-US" dirty="0"/>
                        </a:p>
                      </a:txBody>
                      <a:tcPr/>
                    </a:tc>
                    <a:tc>
                      <a:txBody>
                        <a:bodyPr/>
                        <a:lstStyle/>
                        <a:p>
                          <a:pPr algn="ctr"/>
                          <a:r>
                            <a:rPr lang="en-US" i="1" dirty="0" err="1" smtClean="0"/>
                            <a:t>abc</a:t>
                          </a:r>
                          <a:endParaRPr lang="en-US" i="1" dirty="0"/>
                        </a:p>
                      </a:txBody>
                      <a:tcPr/>
                    </a:tc>
                    <a:tc>
                      <a:txBody>
                        <a:bodyPr/>
                        <a:lstStyle/>
                        <a:p>
                          <a:pPr algn="ctr"/>
                          <a:r>
                            <a:rPr lang="en-US" i="1" dirty="0" err="1" smtClean="0"/>
                            <a:t>aae</a:t>
                          </a:r>
                          <a:endParaRPr lang="en-US" i="1" dirty="0"/>
                        </a:p>
                      </a:txBody>
                      <a:tcPr/>
                    </a:tc>
                    <a:tc>
                      <a:txBody>
                        <a:bodyPr/>
                        <a:lstStyle/>
                        <a:p>
                          <a:pPr algn="ctr"/>
                          <a:r>
                            <a:rPr lang="en-US" i="1" dirty="0" err="1" smtClean="0"/>
                            <a:t>aaa</a:t>
                          </a:r>
                          <a:endParaRPr lang="en-US" i="1" dirty="0"/>
                        </a:p>
                      </a:txBody>
                      <a:tcPr/>
                    </a:tc>
                    <a:tc>
                      <a:txBody>
                        <a:bodyPr/>
                        <a:lstStyle/>
                        <a:p>
                          <a:pPr algn="ctr"/>
                          <a:r>
                            <a:rPr lang="en-US" i="1" dirty="0" err="1" smtClean="0"/>
                            <a:t>eee</a:t>
                          </a:r>
                          <a:endParaRPr lang="en-US" i="1" dirty="0"/>
                        </a:p>
                      </a:txBody>
                      <a:tcPr/>
                    </a:tc>
                    <a:tc>
                      <a:txBody>
                        <a:bodyPr/>
                        <a:lstStyle/>
                        <a:p>
                          <a:pPr algn="ctr"/>
                          <a:r>
                            <a:rPr lang="en-US" i="1" dirty="0" smtClean="0"/>
                            <a:t>bee</a:t>
                          </a:r>
                          <a:endParaRPr lang="en-US" i="1" dirty="0"/>
                        </a:p>
                      </a:txBody>
                      <a:tcPr/>
                    </a:tc>
                    <a:tc>
                      <a:txBody>
                        <a:bodyPr/>
                        <a:lstStyle/>
                        <a:p>
                          <a:pPr algn="ctr"/>
                          <a:r>
                            <a:rPr lang="en-US" i="1" dirty="0" smtClean="0"/>
                            <a:t>ace</a:t>
                          </a:r>
                          <a:endParaRPr lang="en-US" i="1" dirty="0"/>
                        </a:p>
                      </a:txBody>
                      <a:tcPr/>
                    </a:tc>
                    <a:tc>
                      <a:txBody>
                        <a:bodyPr/>
                        <a:lstStyle/>
                        <a:p>
                          <a:pPr algn="ctr"/>
                          <a:r>
                            <a:rPr lang="en-US" i="1" dirty="0" smtClean="0"/>
                            <a:t>bee</a:t>
                          </a:r>
                          <a:endParaRPr lang="en-US" i="1" dirty="0"/>
                        </a:p>
                      </a:txBody>
                      <a:tcPr/>
                    </a:tc>
                    <a:tc>
                      <a:txBody>
                        <a:bodyPr/>
                        <a:lstStyle/>
                        <a:p>
                          <a:pPr algn="ctr"/>
                          <a:r>
                            <a:rPr lang="en-US" i="1" dirty="0" err="1" smtClean="0"/>
                            <a:t>eee</a:t>
                          </a:r>
                          <a:endParaRPr lang="en-US" i="1" dirty="0"/>
                        </a:p>
                      </a:txBody>
                      <a:tcPr/>
                    </a:tc>
                    <a:extLst>
                      <a:ext uri="{0D108BD9-81ED-4DB2-BD59-A6C34878D82A}">
                        <a16:rowId xmlns:a16="http://schemas.microsoft.com/office/drawing/2014/main" val="398471845"/>
                      </a:ext>
                    </a:extLst>
                  </a:tr>
                </a:tbl>
              </a:graphicData>
            </a:graphic>
          </p:graphicFrame>
        </mc:Choice>
        <mc:Fallback xmlns="">
          <p:graphicFrame>
            <p:nvGraphicFramePr>
              <p:cNvPr id="15" name="Tableau 14"/>
              <p:cNvGraphicFramePr>
                <a:graphicFrameLocks noGrp="1"/>
              </p:cNvGraphicFramePr>
              <p:nvPr>
                <p:extLst>
                  <p:ext uri="{D42A27DB-BD31-4B8C-83A1-F6EECF244321}">
                    <p14:modId xmlns:p14="http://schemas.microsoft.com/office/powerpoint/2010/main" val="1660410917"/>
                  </p:ext>
                </p:extLst>
              </p:nvPr>
            </p:nvGraphicFramePr>
            <p:xfrm>
              <a:off x="1965276" y="5917599"/>
              <a:ext cx="8312472" cy="756920"/>
            </p:xfrm>
            <a:graphic>
              <a:graphicData uri="http://schemas.openxmlformats.org/drawingml/2006/table">
                <a:tbl>
                  <a:tblPr firstRow="1" bandRow="1">
                    <a:tableStyleId>{5C22544A-7EE6-4342-B048-85BDC9FD1C3A}</a:tableStyleId>
                  </a:tblPr>
                  <a:tblGrid>
                    <a:gridCol w="1008113">
                      <a:extLst>
                        <a:ext uri="{9D8B030D-6E8A-4147-A177-3AD203B41FA5}">
                          <a16:colId xmlns:a16="http://schemas.microsoft.com/office/drawing/2014/main" val="2967348819"/>
                        </a:ext>
                      </a:extLst>
                    </a:gridCol>
                    <a:gridCol w="839103">
                      <a:extLst>
                        <a:ext uri="{9D8B030D-6E8A-4147-A177-3AD203B41FA5}">
                          <a16:colId xmlns:a16="http://schemas.microsoft.com/office/drawing/2014/main" val="2852660835"/>
                        </a:ext>
                      </a:extLst>
                    </a:gridCol>
                    <a:gridCol w="923608">
                      <a:extLst>
                        <a:ext uri="{9D8B030D-6E8A-4147-A177-3AD203B41FA5}">
                          <a16:colId xmlns:a16="http://schemas.microsoft.com/office/drawing/2014/main" val="258379451"/>
                        </a:ext>
                      </a:extLst>
                    </a:gridCol>
                    <a:gridCol w="923608">
                      <a:extLst>
                        <a:ext uri="{9D8B030D-6E8A-4147-A177-3AD203B41FA5}">
                          <a16:colId xmlns:a16="http://schemas.microsoft.com/office/drawing/2014/main" val="2021935610"/>
                        </a:ext>
                      </a:extLst>
                    </a:gridCol>
                    <a:gridCol w="923608">
                      <a:extLst>
                        <a:ext uri="{9D8B030D-6E8A-4147-A177-3AD203B41FA5}">
                          <a16:colId xmlns:a16="http://schemas.microsoft.com/office/drawing/2014/main" val="1400031941"/>
                        </a:ext>
                      </a:extLst>
                    </a:gridCol>
                    <a:gridCol w="923608">
                      <a:extLst>
                        <a:ext uri="{9D8B030D-6E8A-4147-A177-3AD203B41FA5}">
                          <a16:colId xmlns:a16="http://schemas.microsoft.com/office/drawing/2014/main" val="531060869"/>
                        </a:ext>
                      </a:extLst>
                    </a:gridCol>
                    <a:gridCol w="923608">
                      <a:extLst>
                        <a:ext uri="{9D8B030D-6E8A-4147-A177-3AD203B41FA5}">
                          <a16:colId xmlns:a16="http://schemas.microsoft.com/office/drawing/2014/main" val="3879360853"/>
                        </a:ext>
                      </a:extLst>
                    </a:gridCol>
                    <a:gridCol w="923608">
                      <a:extLst>
                        <a:ext uri="{9D8B030D-6E8A-4147-A177-3AD203B41FA5}">
                          <a16:colId xmlns:a16="http://schemas.microsoft.com/office/drawing/2014/main" val="122914419"/>
                        </a:ext>
                      </a:extLst>
                    </a:gridCol>
                    <a:gridCol w="923608">
                      <a:extLst>
                        <a:ext uri="{9D8B030D-6E8A-4147-A177-3AD203B41FA5}">
                          <a16:colId xmlns:a16="http://schemas.microsoft.com/office/drawing/2014/main" val="3636157813"/>
                        </a:ext>
                      </a:extLst>
                    </a:gridCol>
                  </a:tblGrid>
                  <a:tr h="386080">
                    <a:tc>
                      <a:txBody>
                        <a:bodyPr/>
                        <a:lstStyle/>
                        <a:p>
                          <a:pPr algn="ctr"/>
                          <a:r>
                            <a:rPr lang="en-US" i="1" dirty="0" smtClean="0"/>
                            <a:t>x</a:t>
                          </a:r>
                          <a:endParaRPr lang="en-US" i="1" dirty="0"/>
                        </a:p>
                      </a:txBody>
                      <a:tcPr/>
                    </a:tc>
                    <a:tc>
                      <a:txBody>
                        <a:bodyPr/>
                        <a:lstStyle/>
                        <a:p>
                          <a:endParaRPr lang="en-US"/>
                        </a:p>
                      </a:txBody>
                      <a:tcPr>
                        <a:blipFill>
                          <a:blip r:embed="rId10"/>
                          <a:stretch>
                            <a:fillRect l="-120290" t="-7813" r="-772464" b="-118750"/>
                          </a:stretch>
                        </a:blipFill>
                      </a:tcPr>
                    </a:tc>
                    <a:tc>
                      <a:txBody>
                        <a:bodyPr/>
                        <a:lstStyle/>
                        <a:p>
                          <a:endParaRPr lang="en-US"/>
                        </a:p>
                      </a:txBody>
                      <a:tcPr>
                        <a:blipFill>
                          <a:blip r:embed="rId10"/>
                          <a:stretch>
                            <a:fillRect l="-200000" t="-7813" r="-601316" b="-118750"/>
                          </a:stretch>
                        </a:blipFill>
                      </a:tcPr>
                    </a:tc>
                    <a:tc>
                      <a:txBody>
                        <a:bodyPr/>
                        <a:lstStyle/>
                        <a:p>
                          <a:endParaRPr lang="en-US"/>
                        </a:p>
                      </a:txBody>
                      <a:tcPr>
                        <a:blipFill>
                          <a:blip r:embed="rId10"/>
                          <a:stretch>
                            <a:fillRect l="-301987" t="-7813" r="-505298" b="-118750"/>
                          </a:stretch>
                        </a:blipFill>
                      </a:tcPr>
                    </a:tc>
                    <a:tc>
                      <a:txBody>
                        <a:bodyPr/>
                        <a:lstStyle/>
                        <a:p>
                          <a:endParaRPr lang="en-US"/>
                        </a:p>
                      </a:txBody>
                      <a:tcPr>
                        <a:blipFill>
                          <a:blip r:embed="rId10"/>
                          <a:stretch>
                            <a:fillRect l="-399342" t="-7813" r="-401974" b="-118750"/>
                          </a:stretch>
                        </a:blipFill>
                      </a:tcPr>
                    </a:tc>
                    <a:tc>
                      <a:txBody>
                        <a:bodyPr/>
                        <a:lstStyle/>
                        <a:p>
                          <a:endParaRPr lang="en-US"/>
                        </a:p>
                      </a:txBody>
                      <a:tcPr>
                        <a:blipFill>
                          <a:blip r:embed="rId10"/>
                          <a:stretch>
                            <a:fillRect l="-502649" t="-7813" r="-304636" b="-118750"/>
                          </a:stretch>
                        </a:blipFill>
                      </a:tcPr>
                    </a:tc>
                    <a:tc>
                      <a:txBody>
                        <a:bodyPr/>
                        <a:lstStyle/>
                        <a:p>
                          <a:endParaRPr lang="en-US"/>
                        </a:p>
                      </a:txBody>
                      <a:tcPr>
                        <a:blipFill>
                          <a:blip r:embed="rId10"/>
                          <a:stretch>
                            <a:fillRect l="-598684" t="-7813" r="-202632" b="-118750"/>
                          </a:stretch>
                        </a:blipFill>
                      </a:tcPr>
                    </a:tc>
                    <a:tc>
                      <a:txBody>
                        <a:bodyPr/>
                        <a:lstStyle/>
                        <a:p>
                          <a:endParaRPr lang="en-US"/>
                        </a:p>
                      </a:txBody>
                      <a:tcPr>
                        <a:blipFill>
                          <a:blip r:embed="rId10"/>
                          <a:stretch>
                            <a:fillRect l="-703311" t="-7813" r="-103974" b="-118750"/>
                          </a:stretch>
                        </a:blipFill>
                      </a:tcPr>
                    </a:tc>
                    <a:tc>
                      <a:txBody>
                        <a:bodyPr/>
                        <a:lstStyle/>
                        <a:p>
                          <a:endParaRPr lang="en-US"/>
                        </a:p>
                      </a:txBody>
                      <a:tcPr>
                        <a:blipFill>
                          <a:blip r:embed="rId10"/>
                          <a:stretch>
                            <a:fillRect l="-798026" t="-7813" r="-3289" b="-118750"/>
                          </a:stretch>
                        </a:blipFill>
                      </a:tcPr>
                    </a:tc>
                    <a:extLst>
                      <a:ext uri="{0D108BD9-81ED-4DB2-BD59-A6C34878D82A}">
                        <a16:rowId xmlns:a16="http://schemas.microsoft.com/office/drawing/2014/main" val="556665663"/>
                      </a:ext>
                    </a:extLst>
                  </a:tr>
                  <a:tr h="370840">
                    <a:tc>
                      <a:txBody>
                        <a:bodyPr/>
                        <a:lstStyle/>
                        <a:p>
                          <a:r>
                            <a:rPr lang="en-US" dirty="0" smtClean="0"/>
                            <a:t>Code(x)</a:t>
                          </a:r>
                          <a:endParaRPr lang="en-US" dirty="0"/>
                        </a:p>
                      </a:txBody>
                      <a:tcPr/>
                    </a:tc>
                    <a:tc>
                      <a:txBody>
                        <a:bodyPr/>
                        <a:lstStyle/>
                        <a:p>
                          <a:pPr algn="ctr"/>
                          <a:r>
                            <a:rPr lang="en-US" i="1" dirty="0" err="1" smtClean="0"/>
                            <a:t>abc</a:t>
                          </a:r>
                          <a:endParaRPr lang="en-US" i="1" dirty="0"/>
                        </a:p>
                      </a:txBody>
                      <a:tcPr/>
                    </a:tc>
                    <a:tc>
                      <a:txBody>
                        <a:bodyPr/>
                        <a:lstStyle/>
                        <a:p>
                          <a:pPr algn="ctr"/>
                          <a:r>
                            <a:rPr lang="en-US" i="1" dirty="0" err="1" smtClean="0"/>
                            <a:t>aae</a:t>
                          </a:r>
                          <a:endParaRPr lang="en-US" i="1" dirty="0"/>
                        </a:p>
                      </a:txBody>
                      <a:tcPr/>
                    </a:tc>
                    <a:tc>
                      <a:txBody>
                        <a:bodyPr/>
                        <a:lstStyle/>
                        <a:p>
                          <a:pPr algn="ctr"/>
                          <a:r>
                            <a:rPr lang="en-US" i="1" dirty="0" err="1" smtClean="0"/>
                            <a:t>aaa</a:t>
                          </a:r>
                          <a:endParaRPr lang="en-US" i="1" dirty="0"/>
                        </a:p>
                      </a:txBody>
                      <a:tcPr/>
                    </a:tc>
                    <a:tc>
                      <a:txBody>
                        <a:bodyPr/>
                        <a:lstStyle/>
                        <a:p>
                          <a:pPr algn="ctr"/>
                          <a:r>
                            <a:rPr lang="en-US" i="1" dirty="0" err="1" smtClean="0"/>
                            <a:t>eee</a:t>
                          </a:r>
                          <a:endParaRPr lang="en-US" i="1" dirty="0"/>
                        </a:p>
                      </a:txBody>
                      <a:tcPr/>
                    </a:tc>
                    <a:tc>
                      <a:txBody>
                        <a:bodyPr/>
                        <a:lstStyle/>
                        <a:p>
                          <a:pPr algn="ctr"/>
                          <a:r>
                            <a:rPr lang="en-US" i="1" dirty="0" smtClean="0"/>
                            <a:t>bee</a:t>
                          </a:r>
                          <a:endParaRPr lang="en-US" i="1" dirty="0"/>
                        </a:p>
                      </a:txBody>
                      <a:tcPr/>
                    </a:tc>
                    <a:tc>
                      <a:txBody>
                        <a:bodyPr/>
                        <a:lstStyle/>
                        <a:p>
                          <a:pPr algn="ctr"/>
                          <a:r>
                            <a:rPr lang="en-US" i="1" dirty="0" smtClean="0"/>
                            <a:t>ace</a:t>
                          </a:r>
                          <a:endParaRPr lang="en-US" i="1" dirty="0"/>
                        </a:p>
                      </a:txBody>
                      <a:tcPr/>
                    </a:tc>
                    <a:tc>
                      <a:txBody>
                        <a:bodyPr/>
                        <a:lstStyle/>
                        <a:p>
                          <a:pPr algn="ctr"/>
                          <a:r>
                            <a:rPr lang="en-US" i="1" dirty="0" smtClean="0"/>
                            <a:t>bee</a:t>
                          </a:r>
                          <a:endParaRPr lang="en-US" i="1" dirty="0"/>
                        </a:p>
                      </a:txBody>
                      <a:tcPr/>
                    </a:tc>
                    <a:tc>
                      <a:txBody>
                        <a:bodyPr/>
                        <a:lstStyle/>
                        <a:p>
                          <a:pPr algn="ctr"/>
                          <a:r>
                            <a:rPr lang="en-US" i="1" dirty="0" err="1" smtClean="0"/>
                            <a:t>eee</a:t>
                          </a:r>
                          <a:endParaRPr lang="en-US" i="1" dirty="0"/>
                        </a:p>
                      </a:txBody>
                      <a:tcPr/>
                    </a:tc>
                    <a:extLst>
                      <a:ext uri="{0D108BD9-81ED-4DB2-BD59-A6C34878D82A}">
                        <a16:rowId xmlns:a16="http://schemas.microsoft.com/office/drawing/2014/main" val="398471845"/>
                      </a:ext>
                    </a:extLst>
                  </a:tr>
                </a:tbl>
              </a:graphicData>
            </a:graphic>
          </p:graphicFrame>
        </mc:Fallback>
      </mc:AlternateContent>
    </p:spTree>
    <p:extLst>
      <p:ext uri="{BB962C8B-B14F-4D97-AF65-F5344CB8AC3E}">
        <p14:creationId xmlns:p14="http://schemas.microsoft.com/office/powerpoint/2010/main" val="369298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11"/>
                                        </p:tgtEl>
                                        <p:attrNameLst>
                                          <p:attrName>style.visibility</p:attrName>
                                        </p:attrNameLst>
                                      </p:cBhvr>
                                      <p:to>
                                        <p:strVal val="visible"/>
                                      </p:to>
                                    </p:set>
                                    <p:set>
                                      <p:cBhvr>
                                        <p:cTn id="7" dur="455" fill="hold">
                                          <p:stCondLst>
                                            <p:cond delay="0"/>
                                          </p:stCondLst>
                                        </p:cTn>
                                        <p:tgtEl>
                                          <p:spTgt spid="11"/>
                                        </p:tgtEl>
                                        <p:attrNameLst>
                                          <p:attrName>style.rotation</p:attrName>
                                        </p:attrNameLst>
                                      </p:cBhvr>
                                      <p:to>
                                        <p:strVal val="-45.0"/>
                                      </p:to>
                                    </p:set>
                                    <p:anim calcmode="lin" valueType="num">
                                      <p:cBhvr>
                                        <p:cTn id="8" dur="455" fill="hold">
                                          <p:stCondLst>
                                            <p:cond delay="455"/>
                                          </p:stCondLst>
                                        </p:cTn>
                                        <p:tgtEl>
                                          <p:spTgt spid="11"/>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1"/>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1"/>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1"/>
                                        </p:tgtEl>
                                        <p:attrNameLst>
                                          <p:attrName>ppt_y</p:attrName>
                                        </p:attrNameLst>
                                      </p:cBhvr>
                                      <p:tavLst>
                                        <p:tav tm="0">
                                          <p:val>
                                            <p:strVal val="#ppt_y-(0.354*#ppt_w-0.172*#ppt_h)"/>
                                          </p:val>
                                        </p:tav>
                                        <p:tav tm="100000">
                                          <p:val>
                                            <p:strVal val="#ppt_y"/>
                                          </p:val>
                                        </p:tav>
                                      </p:tavLst>
                                    </p:anim>
                                  </p:childTnLst>
                                </p:cTn>
                              </p:par>
                              <p:par>
                                <p:cTn id="12" presetID="38" presetClass="entr" presetSubtype="0" accel="50000" fill="hold" grpId="0" nodeType="withEffect">
                                  <p:stCondLst>
                                    <p:cond delay="0"/>
                                  </p:stCondLst>
                                  <p:iterate type="lt">
                                    <p:tmPct val="50000"/>
                                  </p:iterate>
                                  <p:childTnLst>
                                    <p:set>
                                      <p:cBhvr>
                                        <p:cTn id="13" dur="1" fill="hold">
                                          <p:stCondLst>
                                            <p:cond delay="0"/>
                                          </p:stCondLst>
                                        </p:cTn>
                                        <p:tgtEl>
                                          <p:spTgt spid="10"/>
                                        </p:tgtEl>
                                        <p:attrNameLst>
                                          <p:attrName>style.visibility</p:attrName>
                                        </p:attrNameLst>
                                      </p:cBhvr>
                                      <p:to>
                                        <p:strVal val="visible"/>
                                      </p:to>
                                    </p:set>
                                    <p:set>
                                      <p:cBhvr>
                                        <p:cTn id="14" dur="455" fill="hold">
                                          <p:stCondLst>
                                            <p:cond delay="0"/>
                                          </p:stCondLst>
                                        </p:cTn>
                                        <p:tgtEl>
                                          <p:spTgt spid="10"/>
                                        </p:tgtEl>
                                        <p:attrNameLst>
                                          <p:attrName>style.rotation</p:attrName>
                                        </p:attrNameLst>
                                      </p:cBhvr>
                                      <p:to>
                                        <p:strVal val="-45.0"/>
                                      </p:to>
                                    </p:set>
                                    <p:anim calcmode="lin" valueType="num">
                                      <p:cBhvr>
                                        <p:cTn id="15" dur="455" fill="hold">
                                          <p:stCondLst>
                                            <p:cond delay="455"/>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10"/>
                                        </p:tgtEl>
                                        <p:attrNameLst>
                                          <p:attrName>ppt_y</p:attrName>
                                        </p:attrNameLst>
                                      </p:cBhvr>
                                      <p:tavLst>
                                        <p:tav tm="0">
                                          <p:val>
                                            <p:strVal val="#ppt_y-(0.354*#ppt_w-0.172*#ppt_h)"/>
                                          </p:val>
                                        </p:tav>
                                        <p:tav tm="100000">
                                          <p:val>
                                            <p:strVal val="#ppt_y"/>
                                          </p:val>
                                        </p:tav>
                                      </p:tavLst>
                                    </p:anim>
                                  </p:childTnLst>
                                </p:cTn>
                              </p:par>
                              <p:par>
                                <p:cTn id="19" presetID="38" presetClass="entr" presetSubtype="0" accel="50000" fill="hold" grpId="0" nodeType="withEffect">
                                  <p:stCondLst>
                                    <p:cond delay="0"/>
                                  </p:stCondLst>
                                  <p:iterate type="lt">
                                    <p:tmPct val="50000"/>
                                  </p:iterate>
                                  <p:childTnLst>
                                    <p:set>
                                      <p:cBhvr>
                                        <p:cTn id="20" dur="1" fill="hold">
                                          <p:stCondLst>
                                            <p:cond delay="0"/>
                                          </p:stCondLst>
                                        </p:cTn>
                                        <p:tgtEl>
                                          <p:spTgt spid="9"/>
                                        </p:tgtEl>
                                        <p:attrNameLst>
                                          <p:attrName>style.visibility</p:attrName>
                                        </p:attrNameLst>
                                      </p:cBhvr>
                                      <p:to>
                                        <p:strVal val="visible"/>
                                      </p:to>
                                    </p:set>
                                    <p:set>
                                      <p:cBhvr>
                                        <p:cTn id="21" dur="455" fill="hold">
                                          <p:stCondLst>
                                            <p:cond delay="0"/>
                                          </p:stCondLst>
                                        </p:cTn>
                                        <p:tgtEl>
                                          <p:spTgt spid="9"/>
                                        </p:tgtEl>
                                        <p:attrNameLst>
                                          <p:attrName>style.rotation</p:attrName>
                                        </p:attrNameLst>
                                      </p:cBhvr>
                                      <p:to>
                                        <p:strVal val="-45.0"/>
                                      </p:to>
                                    </p:set>
                                    <p:anim calcmode="lin" valueType="num">
                                      <p:cBhvr>
                                        <p:cTn id="22" dur="455" fill="hold">
                                          <p:stCondLst>
                                            <p:cond delay="455"/>
                                          </p:stCondLst>
                                        </p:cTn>
                                        <p:tgtEl>
                                          <p:spTgt spid="9"/>
                                        </p:tgtEl>
                                        <p:attrNameLst>
                                          <p:attrName>style.rotation</p:attrName>
                                        </p:attrNameLst>
                                      </p:cBhvr>
                                      <p:tavLst>
                                        <p:tav tm="0">
                                          <p:val>
                                            <p:fltVal val="-45"/>
                                          </p:val>
                                        </p:tav>
                                        <p:tav tm="69900">
                                          <p:val>
                                            <p:fltVal val="45"/>
                                          </p:val>
                                        </p:tav>
                                        <p:tav tm="100000">
                                          <p:val>
                                            <p:fltVal val="0"/>
                                          </p:val>
                                        </p:tav>
                                      </p:tavLst>
                                    </p:anim>
                                    <p:anim calcmode="lin" valueType="num">
                                      <p:cBhvr>
                                        <p:cTn id="23" dur="455" fill="hold">
                                          <p:stCondLst>
                                            <p:cond delay="0"/>
                                          </p:stCondLst>
                                        </p:cTn>
                                        <p:tgtEl>
                                          <p:spTgt spid="9"/>
                                        </p:tgtEl>
                                        <p:attrNameLst>
                                          <p:attrName>ppt_y</p:attrName>
                                        </p:attrNameLst>
                                      </p:cBhvr>
                                      <p:tavLst>
                                        <p:tav tm="0">
                                          <p:val>
                                            <p:strVal val="#ppt_y-1"/>
                                          </p:val>
                                        </p:tav>
                                        <p:tav tm="100000">
                                          <p:val>
                                            <p:strVal val="#ppt_y-(0.354*#ppt_w-0.172*#ppt_h)"/>
                                          </p:val>
                                        </p:tav>
                                      </p:tavLst>
                                    </p:anim>
                                    <p:anim calcmode="lin" valueType="num">
                                      <p:cBhvr>
                                        <p:cTn id="24" dur="156" decel="50000" autoRev="1" fill="hold">
                                          <p:stCondLst>
                                            <p:cond delay="455"/>
                                          </p:stCondLst>
                                        </p:cTn>
                                        <p:tgtEl>
                                          <p:spTgt spid="9"/>
                                        </p:tgtEl>
                                        <p:attrNameLst>
                                          <p:attrName>ppt_y</p:attrName>
                                        </p:attrNameLst>
                                      </p:cBhvr>
                                      <p:tavLst>
                                        <p:tav tm="0">
                                          <p:val>
                                            <p:strVal val="#ppt_y-(0.354*#ppt_w-0.172*#ppt_h)"/>
                                          </p:val>
                                        </p:tav>
                                        <p:tav tm="100000">
                                          <p:val>
                                            <p:strVal val="#ppt_y-(0.354*#ppt_w-0.172*#ppt_h)-#ppt_h/2"/>
                                          </p:val>
                                        </p:tav>
                                      </p:tavLst>
                                    </p:anim>
                                    <p:anim calcmode="lin" valueType="num">
                                      <p:cBhvr>
                                        <p:cTn id="25" dur="136" fill="hold">
                                          <p:stCondLst>
                                            <p:cond delay="864"/>
                                          </p:stCondLst>
                                        </p:cTn>
                                        <p:tgtEl>
                                          <p:spTgt spid="9"/>
                                        </p:tgtEl>
                                        <p:attrNameLst>
                                          <p:attrName>ppt_y</p:attrName>
                                        </p:attrNameLst>
                                      </p:cBhvr>
                                      <p:tavLst>
                                        <p:tav tm="0">
                                          <p:val>
                                            <p:strVal val="#ppt_y-(0.354*#ppt_w-0.172*#ppt_h)"/>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32"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ircle(ou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32"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ircle(out)">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1"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p:tgtEl>
                                          <p:spTgt spid="15"/>
                                        </p:tgtEl>
                                        <p:attrNameLst>
                                          <p:attrName>ppt_y</p:attrName>
                                        </p:attrNameLst>
                                      </p:cBhvr>
                                      <p:tavLst>
                                        <p:tav tm="0">
                                          <p:val>
                                            <p:strVal val="#ppt_y-#ppt_h*1.125000"/>
                                          </p:val>
                                        </p:tav>
                                        <p:tav tm="100000">
                                          <p:val>
                                            <p:strVal val="#ppt_y"/>
                                          </p:val>
                                        </p:tav>
                                      </p:tavLst>
                                    </p:anim>
                                    <p:animEffect transition="in" filter="wipe(down)">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(2)</a:t>
            </a:r>
            <a:endParaRPr lang="en-US" dirty="0"/>
          </a:p>
        </p:txBody>
      </p:sp>
      <mc:AlternateContent xmlns:mc="http://schemas.openxmlformats.org/markup-compatibility/2006" xmlns:a14="http://schemas.microsoft.com/office/drawing/2010/main">
        <mc:Choice Requires="a14">
          <p:sp>
            <p:nvSpPr>
              <p:cNvPr id="4" name="Espace réservé du contenu 2"/>
              <p:cNvSpPr>
                <a:spLocks noGrp="1"/>
              </p:cNvSpPr>
              <p:nvPr>
                <p:ph sz="quarter" idx="1"/>
              </p:nvPr>
            </p:nvSpPr>
            <p:spPr>
              <a:xfrm>
                <a:off x="8629432" y="1340768"/>
                <a:ext cx="3227208" cy="1656184"/>
              </a:xfrm>
            </p:spPr>
            <p:txBody>
              <a:bodyPr>
                <a:normAutofit/>
              </a:bodyPr>
              <a:lstStyle/>
              <a:p>
                <a:pPr marL="0" indent="0">
                  <a:buNone/>
                </a:pPr>
                <a:r>
                  <a:rPr lang="fr-FR" sz="2800" dirty="0" smtClean="0"/>
                  <a:t> </a:t>
                </a:r>
                <a14:m>
                  <m:oMath xmlns:m="http://schemas.openxmlformats.org/officeDocument/2006/math">
                    <m:r>
                      <a:rPr lang="fr-FR" sz="2800" b="0" i="0" smtClean="0">
                        <a:latin typeface="Cambria Math" panose="02040503050406030204" pitchFamily="18" charset="0"/>
                      </a:rPr>
                      <m:t>1.1: </m:t>
                    </m:r>
                    <m:sSubSup>
                      <m:sSubSupPr>
                        <m:ctrlPr>
                          <a:rPr lang="fr-FR" sz="2800" b="0" i="1" smtClean="0">
                            <a:latin typeface="Cambria Math" panose="02040503050406030204" pitchFamily="18" charset="0"/>
                          </a:rPr>
                        </m:ctrlPr>
                      </m:sSubSupPr>
                      <m:e>
                        <m:r>
                          <a:rPr lang="fr-FR" sz="2800" b="0" i="1" smtClean="0">
                            <a:latin typeface="Cambria Math" panose="02040503050406030204" pitchFamily="18" charset="0"/>
                          </a:rPr>
                          <m:t>𝐶</m:t>
                        </m:r>
                      </m:e>
                      <m:sub>
                        <m:r>
                          <a:rPr lang="fr-FR" sz="2800" b="0" i="1" smtClean="0">
                            <a:latin typeface="Cambria Math" panose="02040503050406030204" pitchFamily="18" charset="0"/>
                          </a:rPr>
                          <m:t>1</m:t>
                        </m:r>
                      </m:sub>
                      <m:sup>
                        <m:r>
                          <a:rPr lang="fr-FR" sz="2800" b="0" i="1" smtClean="0">
                            <a:latin typeface="Cambria Math" panose="02040503050406030204" pitchFamily="18" charset="0"/>
                          </a:rPr>
                          <m:t>1</m:t>
                        </m:r>
                      </m:sup>
                    </m:sSubSup>
                    <m:r>
                      <a:rPr lang="fr-FR" sz="2800" b="0" i="1" smtClean="0">
                        <a:latin typeface="Cambria Math" panose="02040503050406030204" pitchFamily="18" charset="0"/>
                      </a:rPr>
                      <m:t>𝑎</m:t>
                    </m:r>
                    <m:r>
                      <a:rPr lang="fr-FR" sz="2800" b="0" i="1" smtClean="0">
                        <a:latin typeface="Cambria Math" panose="02040503050406030204" pitchFamily="18" charset="0"/>
                      </a:rPr>
                      <m:t> →</m:t>
                    </m:r>
                    <m:sSubSup>
                      <m:sSubSupPr>
                        <m:ctrlPr>
                          <a:rPr lang="fr-FR" sz="2800" b="0" i="1" smtClean="0">
                            <a:latin typeface="Cambria Math" panose="02040503050406030204" pitchFamily="18" charset="0"/>
                          </a:rPr>
                        </m:ctrlPr>
                      </m:sSubSupPr>
                      <m:e>
                        <m:r>
                          <a:rPr lang="fr-FR" sz="2800" b="0" i="1" smtClean="0">
                            <a:latin typeface="Cambria Math" panose="02040503050406030204" pitchFamily="18" charset="0"/>
                          </a:rPr>
                          <m:t>𝐶</m:t>
                        </m:r>
                      </m:e>
                      <m:sub>
                        <m:r>
                          <a:rPr lang="fr-FR" sz="2800" b="0" i="1" smtClean="0">
                            <a:latin typeface="Cambria Math" panose="02040503050406030204" pitchFamily="18" charset="0"/>
                          </a:rPr>
                          <m:t>1</m:t>
                        </m:r>
                      </m:sub>
                      <m:sup>
                        <m:r>
                          <a:rPr lang="fr-FR" sz="2800" b="0" i="1" smtClean="0">
                            <a:latin typeface="Cambria Math" panose="02040503050406030204" pitchFamily="18" charset="0"/>
                          </a:rPr>
                          <m:t>2</m:t>
                        </m:r>
                      </m:sup>
                    </m:sSubSup>
                    <m:r>
                      <a:rPr lang="fr-FR" sz="2800" b="0" i="1" smtClean="0">
                        <a:latin typeface="Cambria Math" panose="02040503050406030204" pitchFamily="18" charset="0"/>
                      </a:rPr>
                      <m:t>𝑏𝑐</m:t>
                    </m:r>
                  </m:oMath>
                </a14:m>
                <a:endParaRPr lang="en-US" sz="2800" dirty="0" smtClean="0"/>
              </a:p>
              <a:p>
                <a:pPr marL="0" indent="0">
                  <a:buNone/>
                </a:pPr>
                <a:r>
                  <a:rPr lang="fr-FR" sz="2800" dirty="0"/>
                  <a:t> </a:t>
                </a:r>
                <a14:m>
                  <m:oMath xmlns:m="http://schemas.openxmlformats.org/officeDocument/2006/math">
                    <m:r>
                      <a:rPr lang="fr-FR" sz="2800">
                        <a:latin typeface="Cambria Math" panose="02040503050406030204" pitchFamily="18" charset="0"/>
                      </a:rPr>
                      <m:t>1.</m:t>
                    </m:r>
                    <m:r>
                      <a:rPr lang="fr-FR" sz="2800" b="0" i="0" smtClean="0">
                        <a:latin typeface="Cambria Math" panose="02040503050406030204" pitchFamily="18" charset="0"/>
                      </a:rPr>
                      <m:t>2</m:t>
                    </m:r>
                    <m:r>
                      <a:rPr lang="fr-FR" sz="2800">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i="1">
                            <a:latin typeface="Cambria Math" panose="02040503050406030204" pitchFamily="18" charset="0"/>
                          </a:rPr>
                          <m:t>1</m:t>
                        </m:r>
                      </m:sub>
                      <m:sup>
                        <m:r>
                          <a:rPr lang="fr-FR" sz="2800" i="1">
                            <a:latin typeface="Cambria Math" panose="02040503050406030204" pitchFamily="18" charset="0"/>
                          </a:rPr>
                          <m:t>1</m:t>
                        </m:r>
                      </m:sup>
                    </m:sSubSup>
                    <m:r>
                      <a:rPr lang="fr-FR" sz="2800" i="1">
                        <a:latin typeface="Cambria Math" panose="02040503050406030204" pitchFamily="18" charset="0"/>
                      </a:rPr>
                      <m:t>𝑎</m:t>
                    </m:r>
                    <m:r>
                      <a:rPr lang="fr-FR" sz="2800" i="1">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i="1">
                            <a:latin typeface="Cambria Math" panose="02040503050406030204" pitchFamily="18" charset="0"/>
                          </a:rPr>
                          <m:t>1</m:t>
                        </m:r>
                      </m:sub>
                      <m:sup>
                        <m:r>
                          <a:rPr lang="fr-FR" sz="2800" b="0" i="1" smtClean="0">
                            <a:latin typeface="Cambria Math" panose="02040503050406030204" pitchFamily="18" charset="0"/>
                          </a:rPr>
                          <m:t>3</m:t>
                        </m:r>
                      </m:sup>
                    </m:sSubSup>
                    <m:r>
                      <a:rPr lang="fr-FR" sz="2800" i="1">
                        <a:latin typeface="Cambria Math" panose="02040503050406030204" pitchFamily="18" charset="0"/>
                      </a:rPr>
                      <m:t>𝑐</m:t>
                    </m:r>
                  </m:oMath>
                </a14:m>
                <a:endParaRPr lang="en-US" sz="2800" dirty="0"/>
              </a:p>
              <a:p>
                <a:pPr marL="0" indent="0">
                  <a:buNone/>
                </a:pPr>
                <a:r>
                  <a:rPr lang="fr-FR" sz="2800" dirty="0"/>
                  <a:t> </a:t>
                </a:r>
                <a14:m>
                  <m:oMath xmlns:m="http://schemas.openxmlformats.org/officeDocument/2006/math">
                    <m:r>
                      <a:rPr lang="fr-FR" sz="2800">
                        <a:latin typeface="Cambria Math" panose="02040503050406030204" pitchFamily="18" charset="0"/>
                      </a:rPr>
                      <m:t>1.</m:t>
                    </m:r>
                    <m:r>
                      <a:rPr lang="fr-FR" sz="2800" b="0" i="0" smtClean="0">
                        <a:latin typeface="Cambria Math" panose="02040503050406030204" pitchFamily="18" charset="0"/>
                      </a:rPr>
                      <m:t>3</m:t>
                    </m:r>
                    <m:r>
                      <a:rPr lang="fr-FR" sz="2800">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i="1">
                            <a:latin typeface="Cambria Math" panose="02040503050406030204" pitchFamily="18" charset="0"/>
                          </a:rPr>
                          <m:t>1</m:t>
                        </m:r>
                      </m:sub>
                      <m:sup>
                        <m:r>
                          <a:rPr lang="fr-FR" sz="2800" b="0" i="1" smtClean="0">
                            <a:latin typeface="Cambria Math" panose="02040503050406030204" pitchFamily="18" charset="0"/>
                          </a:rPr>
                          <m:t>2</m:t>
                        </m:r>
                      </m:sup>
                    </m:sSubSup>
                    <m:r>
                      <a:rPr lang="fr-FR" sz="2800" i="1">
                        <a:latin typeface="Cambria Math" panose="02040503050406030204" pitchFamily="18" charset="0"/>
                      </a:rPr>
                      <m:t>𝑎</m:t>
                    </m:r>
                    <m:r>
                      <a:rPr lang="fr-FR" sz="2800" b="0" i="1" smtClean="0">
                        <a:latin typeface="Cambria Math" panose="02040503050406030204" pitchFamily="18" charset="0"/>
                      </a:rPr>
                      <m:t>𝑐</m:t>
                    </m:r>
                    <m:r>
                      <a:rPr lang="fr-FR" sz="2800" i="1">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i="1">
                            <a:latin typeface="Cambria Math" panose="02040503050406030204" pitchFamily="18" charset="0"/>
                          </a:rPr>
                          <m:t>1</m:t>
                        </m:r>
                      </m:sub>
                      <m:sup>
                        <m:r>
                          <a:rPr lang="fr-FR" sz="2800" b="0" i="1" smtClean="0">
                            <a:latin typeface="Cambria Math" panose="02040503050406030204" pitchFamily="18" charset="0"/>
                          </a:rPr>
                          <m:t>1</m:t>
                        </m:r>
                      </m:sup>
                    </m:sSubSup>
                    <m:r>
                      <a:rPr lang="fr-FR" sz="2800" b="0" i="1" smtClean="0">
                        <a:latin typeface="Cambria Math" panose="02040503050406030204" pitchFamily="18" charset="0"/>
                      </a:rPr>
                      <m:t>𝑎𝑎</m:t>
                    </m:r>
                  </m:oMath>
                </a14:m>
                <a:endParaRPr lang="en-US" sz="2800" dirty="0"/>
              </a:p>
              <a:p>
                <a:pPr marL="0" indent="0">
                  <a:buNone/>
                </a:pPr>
                <a:endParaRPr lang="en-US" sz="2000" dirty="0"/>
              </a:p>
            </p:txBody>
          </p:sp>
        </mc:Choice>
        <mc:Fallback xmlns="">
          <p:sp>
            <p:nvSpPr>
              <p:cNvPr id="4" name="Espace réservé du contenu 2"/>
              <p:cNvSpPr>
                <a:spLocks noGrp="1" noRot="1" noChangeAspect="1" noMove="1" noResize="1" noEditPoints="1" noAdjustHandles="1" noChangeArrowheads="1" noChangeShapeType="1" noTextEdit="1"/>
              </p:cNvSpPr>
              <p:nvPr>
                <p:ph sz="quarter" idx="1"/>
              </p:nvPr>
            </p:nvSpPr>
            <p:spPr>
              <a:xfrm>
                <a:off x="8629432" y="1340768"/>
                <a:ext cx="3227208" cy="1656184"/>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space réservé du contenu 2"/>
              <p:cNvSpPr txBox="1">
                <a:spLocks/>
              </p:cNvSpPr>
              <p:nvPr/>
            </p:nvSpPr>
            <p:spPr>
              <a:xfrm>
                <a:off x="8868087" y="3165370"/>
                <a:ext cx="2749898" cy="1090806"/>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fr-FR" sz="2800" dirty="0" smtClean="0"/>
                  <a:t> </a:t>
                </a:r>
                <a14:m>
                  <m:oMath xmlns:m="http://schemas.openxmlformats.org/officeDocument/2006/math">
                    <m:r>
                      <a:rPr lang="fr-FR" sz="2800" b="0" i="0" smtClean="0">
                        <a:latin typeface="Cambria Math" panose="02040503050406030204" pitchFamily="18" charset="0"/>
                      </a:rPr>
                      <m:t>2</m:t>
                    </m:r>
                    <m:r>
                      <a:rPr lang="fr-FR" sz="2800" smtClean="0">
                        <a:latin typeface="Cambria Math" panose="02040503050406030204" pitchFamily="18" charset="0"/>
                      </a:rPr>
                      <m:t>.1: </m:t>
                    </m:r>
                    <m:sSubSup>
                      <m:sSubSupPr>
                        <m:ctrlPr>
                          <a:rPr lang="fr-FR" sz="2800" i="1" smtClean="0">
                            <a:latin typeface="Cambria Math" panose="02040503050406030204" pitchFamily="18" charset="0"/>
                          </a:rPr>
                        </m:ctrlPr>
                      </m:sSubSupPr>
                      <m:e>
                        <m:r>
                          <a:rPr lang="fr-FR" sz="2800" i="1" smtClean="0">
                            <a:latin typeface="Cambria Math" panose="02040503050406030204" pitchFamily="18" charset="0"/>
                          </a:rPr>
                          <m:t>𝐶</m:t>
                        </m:r>
                      </m:e>
                      <m:sub>
                        <m:r>
                          <a:rPr lang="fr-FR" sz="2800" b="0" i="1" smtClean="0">
                            <a:latin typeface="Cambria Math" panose="02040503050406030204" pitchFamily="18" charset="0"/>
                          </a:rPr>
                          <m:t>2</m:t>
                        </m:r>
                      </m:sub>
                      <m:sup>
                        <m:r>
                          <a:rPr lang="fr-FR" sz="2800" i="1" smtClean="0">
                            <a:latin typeface="Cambria Math" panose="02040503050406030204" pitchFamily="18" charset="0"/>
                          </a:rPr>
                          <m:t>1</m:t>
                        </m:r>
                      </m:sup>
                    </m:sSubSup>
                    <m:r>
                      <a:rPr lang="fr-FR" sz="2800" i="1" smtClean="0">
                        <a:latin typeface="Cambria Math" panose="02040503050406030204" pitchFamily="18" charset="0"/>
                      </a:rPr>
                      <m:t> →</m:t>
                    </m:r>
                    <m:sSubSup>
                      <m:sSubSupPr>
                        <m:ctrlPr>
                          <a:rPr lang="fr-FR" sz="2800" i="1" smtClean="0">
                            <a:latin typeface="Cambria Math" panose="02040503050406030204" pitchFamily="18" charset="0"/>
                          </a:rPr>
                        </m:ctrlPr>
                      </m:sSubSupPr>
                      <m:e>
                        <m:r>
                          <a:rPr lang="fr-FR" sz="2800" i="1" smtClean="0">
                            <a:latin typeface="Cambria Math" panose="02040503050406030204" pitchFamily="18" charset="0"/>
                          </a:rPr>
                          <m:t>𝐶</m:t>
                        </m:r>
                      </m:e>
                      <m:sub>
                        <m:r>
                          <a:rPr lang="fr-FR" sz="2800" b="0" i="1" smtClean="0">
                            <a:latin typeface="Cambria Math" panose="02040503050406030204" pitchFamily="18" charset="0"/>
                          </a:rPr>
                          <m:t>2</m:t>
                        </m:r>
                      </m:sub>
                      <m:sup>
                        <m:r>
                          <a:rPr lang="fr-FR" sz="2800" i="1" smtClean="0">
                            <a:latin typeface="Cambria Math" panose="02040503050406030204" pitchFamily="18" charset="0"/>
                          </a:rPr>
                          <m:t>2</m:t>
                        </m:r>
                      </m:sup>
                    </m:sSubSup>
                  </m:oMath>
                </a14:m>
                <a:endParaRPr lang="en-US" sz="2800" dirty="0" smtClean="0"/>
              </a:p>
              <a:p>
                <a:pPr marL="0" indent="0">
                  <a:buFont typeface="Wingdings 2"/>
                  <a:buNone/>
                </a:pPr>
                <a:r>
                  <a:rPr lang="fr-FR" sz="2800" dirty="0"/>
                  <a:t> </a:t>
                </a:r>
                <a14:m>
                  <m:oMath xmlns:m="http://schemas.openxmlformats.org/officeDocument/2006/math">
                    <m:r>
                      <a:rPr lang="fr-FR" sz="2800" dirty="0" smtClean="0">
                        <a:latin typeface="Cambria Math" panose="02040503050406030204" pitchFamily="18" charset="0"/>
                      </a:rPr>
                      <m:t>2</m:t>
                    </m:r>
                    <m:r>
                      <a:rPr lang="fr-FR" sz="2800">
                        <a:latin typeface="Cambria Math" panose="02040503050406030204" pitchFamily="18" charset="0"/>
                      </a:rPr>
                      <m:t>.</m:t>
                    </m:r>
                    <m:r>
                      <a:rPr lang="fr-FR" sz="2800" smtClean="0">
                        <a:latin typeface="Cambria Math" panose="02040503050406030204" pitchFamily="18" charset="0"/>
                      </a:rPr>
                      <m:t>2</m:t>
                    </m:r>
                    <m:r>
                      <a:rPr lang="fr-FR" sz="2800">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b="0" i="1" smtClean="0">
                            <a:latin typeface="Cambria Math" panose="02040503050406030204" pitchFamily="18" charset="0"/>
                          </a:rPr>
                          <m:t>2</m:t>
                        </m:r>
                      </m:sub>
                      <m:sup>
                        <m:r>
                          <a:rPr lang="fr-FR" sz="2800" b="0" i="1" smtClean="0">
                            <a:latin typeface="Cambria Math" panose="02040503050406030204" pitchFamily="18" charset="0"/>
                          </a:rPr>
                          <m:t>2</m:t>
                        </m:r>
                      </m:sup>
                    </m:sSubSup>
                    <m:r>
                      <a:rPr lang="fr-FR" sz="2800" b="0" i="1" smtClean="0">
                        <a:latin typeface="Cambria Math" panose="02040503050406030204" pitchFamily="18" charset="0"/>
                      </a:rPr>
                      <m:t>𝑏</m:t>
                    </m:r>
                    <m:r>
                      <a:rPr lang="fr-FR" sz="2800" i="1">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b="0" i="1" smtClean="0">
                            <a:latin typeface="Cambria Math" panose="02040503050406030204" pitchFamily="18" charset="0"/>
                          </a:rPr>
                          <m:t>2</m:t>
                        </m:r>
                      </m:sub>
                      <m:sup>
                        <m:r>
                          <a:rPr lang="fr-FR" sz="2800" b="0" i="1" smtClean="0">
                            <a:latin typeface="Cambria Math" panose="02040503050406030204" pitchFamily="18" charset="0"/>
                          </a:rPr>
                          <m:t>2</m:t>
                        </m:r>
                      </m:sup>
                    </m:sSubSup>
                  </m:oMath>
                </a14:m>
                <a:endParaRPr lang="en-US" sz="2800" dirty="0"/>
              </a:p>
              <a:p>
                <a:pPr marL="0" indent="0">
                  <a:buFont typeface="Wingdings 2"/>
                  <a:buNone/>
                </a:pPr>
                <a:endParaRPr lang="en-US" sz="2800" dirty="0"/>
              </a:p>
            </p:txBody>
          </p:sp>
        </mc:Choice>
        <mc:Fallback xmlns="">
          <p:sp>
            <p:nvSpPr>
              <p:cNvPr id="5" name="Espace réservé du contenu 2"/>
              <p:cNvSpPr txBox="1">
                <a:spLocks noRot="1" noChangeAspect="1" noMove="1" noResize="1" noEditPoints="1" noAdjustHandles="1" noChangeArrowheads="1" noChangeShapeType="1" noTextEdit="1"/>
              </p:cNvSpPr>
              <p:nvPr/>
            </p:nvSpPr>
            <p:spPr>
              <a:xfrm>
                <a:off x="8868087" y="3165370"/>
                <a:ext cx="2749898" cy="10908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space réservé du contenu 2"/>
              <p:cNvSpPr txBox="1">
                <a:spLocks/>
              </p:cNvSpPr>
              <p:nvPr/>
            </p:nvSpPr>
            <p:spPr>
              <a:xfrm>
                <a:off x="8804211" y="4725144"/>
                <a:ext cx="2877651" cy="1685929"/>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fr-FR" sz="2800" dirty="0" smtClean="0"/>
                  <a:t> </a:t>
                </a:r>
                <a14:m>
                  <m:oMath xmlns:m="http://schemas.openxmlformats.org/officeDocument/2006/math">
                    <m:r>
                      <a:rPr lang="fr-FR" sz="2800" b="0" i="0" smtClean="0">
                        <a:latin typeface="Cambria Math" panose="02040503050406030204" pitchFamily="18" charset="0"/>
                      </a:rPr>
                      <m:t>3</m:t>
                    </m:r>
                    <m:r>
                      <a:rPr lang="fr-FR" sz="2800" smtClean="0">
                        <a:latin typeface="Cambria Math" panose="02040503050406030204" pitchFamily="18" charset="0"/>
                      </a:rPr>
                      <m:t>.1: </m:t>
                    </m:r>
                    <m:sSubSup>
                      <m:sSubSupPr>
                        <m:ctrlPr>
                          <a:rPr lang="fr-FR" sz="2800" i="1" smtClean="0">
                            <a:latin typeface="Cambria Math" panose="02040503050406030204" pitchFamily="18" charset="0"/>
                          </a:rPr>
                        </m:ctrlPr>
                      </m:sSubSupPr>
                      <m:e>
                        <m:r>
                          <a:rPr lang="fr-FR" sz="2800" i="1" smtClean="0">
                            <a:latin typeface="Cambria Math" panose="02040503050406030204" pitchFamily="18" charset="0"/>
                          </a:rPr>
                          <m:t>𝐶</m:t>
                        </m:r>
                      </m:e>
                      <m:sub>
                        <m:r>
                          <a:rPr lang="fr-FR" sz="2800" b="0" i="1" smtClean="0">
                            <a:latin typeface="Cambria Math" panose="02040503050406030204" pitchFamily="18" charset="0"/>
                          </a:rPr>
                          <m:t>3</m:t>
                        </m:r>
                      </m:sub>
                      <m:sup>
                        <m:r>
                          <a:rPr lang="fr-FR" sz="2800" i="1" smtClean="0">
                            <a:latin typeface="Cambria Math" panose="02040503050406030204" pitchFamily="18" charset="0"/>
                          </a:rPr>
                          <m:t>1</m:t>
                        </m:r>
                      </m:sup>
                    </m:sSubSup>
                    <m:r>
                      <a:rPr lang="fr-FR" sz="2800" i="1" smtClean="0">
                        <a:latin typeface="Cambria Math" panose="02040503050406030204" pitchFamily="18" charset="0"/>
                      </a:rPr>
                      <m:t> →</m:t>
                    </m:r>
                    <m:sSubSup>
                      <m:sSubSupPr>
                        <m:ctrlPr>
                          <a:rPr lang="fr-FR" sz="2800" i="1" smtClean="0">
                            <a:latin typeface="Cambria Math" panose="02040503050406030204" pitchFamily="18" charset="0"/>
                          </a:rPr>
                        </m:ctrlPr>
                      </m:sSubSupPr>
                      <m:e>
                        <m:r>
                          <a:rPr lang="fr-FR" sz="2800" i="1" smtClean="0">
                            <a:latin typeface="Cambria Math" panose="02040503050406030204" pitchFamily="18" charset="0"/>
                          </a:rPr>
                          <m:t>𝐶</m:t>
                        </m:r>
                      </m:e>
                      <m:sub>
                        <m:r>
                          <a:rPr lang="fr-FR" sz="2800" b="0" i="1" smtClean="0">
                            <a:latin typeface="Cambria Math" panose="02040503050406030204" pitchFamily="18" charset="0"/>
                          </a:rPr>
                          <m:t>3</m:t>
                        </m:r>
                      </m:sub>
                      <m:sup>
                        <m:r>
                          <a:rPr lang="fr-FR" sz="2800" i="1" smtClean="0">
                            <a:latin typeface="Cambria Math" panose="02040503050406030204" pitchFamily="18" charset="0"/>
                          </a:rPr>
                          <m:t>2</m:t>
                        </m:r>
                      </m:sup>
                    </m:sSubSup>
                    <m:r>
                      <a:rPr lang="fr-FR" sz="2800" b="0" i="1" smtClean="0">
                        <a:latin typeface="Cambria Math" panose="02040503050406030204" pitchFamily="18" charset="0"/>
                      </a:rPr>
                      <m:t>𝑎</m:t>
                    </m:r>
                  </m:oMath>
                </a14:m>
                <a:endParaRPr lang="en-US" sz="2800" dirty="0" smtClean="0"/>
              </a:p>
              <a:p>
                <a:pPr marL="0" indent="0">
                  <a:buFont typeface="Wingdings 2"/>
                  <a:buNone/>
                </a:pPr>
                <a:r>
                  <a:rPr lang="fr-FR" sz="2800" dirty="0"/>
                  <a:t> </a:t>
                </a:r>
                <a14:m>
                  <m:oMath xmlns:m="http://schemas.openxmlformats.org/officeDocument/2006/math">
                    <m:r>
                      <a:rPr lang="fr-FR" sz="2800" dirty="0" smtClean="0">
                        <a:latin typeface="Cambria Math" panose="02040503050406030204" pitchFamily="18" charset="0"/>
                      </a:rPr>
                      <m:t>3</m:t>
                    </m:r>
                    <m:r>
                      <a:rPr lang="fr-FR" sz="2800">
                        <a:latin typeface="Cambria Math" panose="02040503050406030204" pitchFamily="18" charset="0"/>
                      </a:rPr>
                      <m:t>.</m:t>
                    </m:r>
                    <m:r>
                      <a:rPr lang="fr-FR" sz="2800" smtClean="0">
                        <a:latin typeface="Cambria Math" panose="02040503050406030204" pitchFamily="18" charset="0"/>
                      </a:rPr>
                      <m:t>2</m:t>
                    </m:r>
                    <m:r>
                      <a:rPr lang="fr-FR" sz="2800">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b="0" i="1" smtClean="0">
                            <a:latin typeface="Cambria Math" panose="02040503050406030204" pitchFamily="18" charset="0"/>
                          </a:rPr>
                          <m:t>3</m:t>
                        </m:r>
                      </m:sub>
                      <m:sup>
                        <m:r>
                          <a:rPr lang="fr-FR" sz="2800" i="1">
                            <a:latin typeface="Cambria Math" panose="02040503050406030204" pitchFamily="18" charset="0"/>
                          </a:rPr>
                          <m:t>1</m:t>
                        </m:r>
                      </m:sup>
                    </m:sSubSup>
                    <m:r>
                      <a:rPr lang="fr-FR" sz="2800" b="0" i="1" smtClean="0">
                        <a:latin typeface="Cambria Math" panose="02040503050406030204" pitchFamily="18" charset="0"/>
                      </a:rPr>
                      <m:t>𝑐</m:t>
                    </m:r>
                    <m:r>
                      <a:rPr lang="fr-FR" sz="2800" i="1">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b="0" i="1" smtClean="0">
                            <a:latin typeface="Cambria Math" panose="02040503050406030204" pitchFamily="18" charset="0"/>
                          </a:rPr>
                          <m:t>3</m:t>
                        </m:r>
                      </m:sub>
                      <m:sup>
                        <m:r>
                          <a:rPr lang="fr-FR" sz="2800" b="0" i="1" smtClean="0">
                            <a:latin typeface="Cambria Math" panose="02040503050406030204" pitchFamily="18" charset="0"/>
                          </a:rPr>
                          <m:t>1</m:t>
                        </m:r>
                      </m:sup>
                    </m:sSubSup>
                    <m:r>
                      <a:rPr lang="fr-FR" sz="2800" b="0" i="1" smtClean="0">
                        <a:latin typeface="Cambria Math" panose="02040503050406030204" pitchFamily="18" charset="0"/>
                      </a:rPr>
                      <m:t>𝑏</m:t>
                    </m:r>
                  </m:oMath>
                </a14:m>
                <a:endParaRPr lang="en-US" sz="2800" dirty="0"/>
              </a:p>
              <a:p>
                <a:pPr marL="0" indent="0">
                  <a:buFont typeface="Wingdings 2"/>
                  <a:buNone/>
                </a:pPr>
                <a:r>
                  <a:rPr lang="fr-FR" sz="2800" dirty="0"/>
                  <a:t> </a:t>
                </a:r>
                <a14:m>
                  <m:oMath xmlns:m="http://schemas.openxmlformats.org/officeDocument/2006/math">
                    <m:r>
                      <a:rPr lang="fr-FR" sz="2800" dirty="0" smtClean="0">
                        <a:latin typeface="Cambria Math" panose="02040503050406030204" pitchFamily="18" charset="0"/>
                      </a:rPr>
                      <m:t>3</m:t>
                    </m:r>
                    <m:r>
                      <a:rPr lang="fr-FR" sz="2800">
                        <a:latin typeface="Cambria Math" panose="02040503050406030204" pitchFamily="18" charset="0"/>
                      </a:rPr>
                      <m:t>.</m:t>
                    </m:r>
                    <m:r>
                      <a:rPr lang="fr-FR" sz="2800" smtClean="0">
                        <a:latin typeface="Cambria Math" panose="02040503050406030204" pitchFamily="18" charset="0"/>
                      </a:rPr>
                      <m:t>3</m:t>
                    </m:r>
                    <m:r>
                      <a:rPr lang="fr-FR" sz="2800">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b="0" i="1" smtClean="0">
                            <a:latin typeface="Cambria Math" panose="02040503050406030204" pitchFamily="18" charset="0"/>
                          </a:rPr>
                          <m:t>3</m:t>
                        </m:r>
                      </m:sub>
                      <m:sup>
                        <m:r>
                          <a:rPr lang="fr-FR" sz="2800" b="0" i="1" smtClean="0">
                            <a:latin typeface="Cambria Math" panose="02040503050406030204" pitchFamily="18" charset="0"/>
                          </a:rPr>
                          <m:t>1</m:t>
                        </m:r>
                      </m:sup>
                    </m:sSubSup>
                    <m:r>
                      <a:rPr lang="fr-FR" sz="2800" i="1">
                        <a:latin typeface="Cambria Math" panose="02040503050406030204" pitchFamily="18" charset="0"/>
                      </a:rPr>
                      <m:t> →</m:t>
                    </m:r>
                    <m:sSubSup>
                      <m:sSubSupPr>
                        <m:ctrlPr>
                          <a:rPr lang="fr-FR" sz="2800" i="1">
                            <a:latin typeface="Cambria Math" panose="02040503050406030204" pitchFamily="18" charset="0"/>
                          </a:rPr>
                        </m:ctrlPr>
                      </m:sSubSupPr>
                      <m:e>
                        <m:r>
                          <a:rPr lang="fr-FR" sz="2800" i="1">
                            <a:latin typeface="Cambria Math" panose="02040503050406030204" pitchFamily="18" charset="0"/>
                          </a:rPr>
                          <m:t>𝐶</m:t>
                        </m:r>
                      </m:e>
                      <m:sub>
                        <m:r>
                          <a:rPr lang="fr-FR" sz="2800" b="0" i="1" smtClean="0">
                            <a:latin typeface="Cambria Math" panose="02040503050406030204" pitchFamily="18" charset="0"/>
                          </a:rPr>
                          <m:t>3</m:t>
                        </m:r>
                      </m:sub>
                      <m:sup>
                        <m:r>
                          <a:rPr lang="fr-FR" sz="2800" b="0" i="1" smtClean="0">
                            <a:latin typeface="Cambria Math" panose="02040503050406030204" pitchFamily="18" charset="0"/>
                          </a:rPr>
                          <m:t>3</m:t>
                        </m:r>
                      </m:sup>
                    </m:sSubSup>
                  </m:oMath>
                </a14:m>
                <a:endParaRPr lang="en-US" sz="2800" dirty="0"/>
              </a:p>
              <a:p>
                <a:pPr marL="0" indent="0">
                  <a:buFont typeface="Wingdings 2"/>
                  <a:buNone/>
                </a:pPr>
                <a:endParaRPr lang="en-US" sz="2800" dirty="0"/>
              </a:p>
            </p:txBody>
          </p:sp>
        </mc:Choice>
        <mc:Fallback xmlns="">
          <p:sp>
            <p:nvSpPr>
              <p:cNvPr id="6" name="Espace réservé du contenu 2"/>
              <p:cNvSpPr txBox="1">
                <a:spLocks noRot="1" noChangeAspect="1" noMove="1" noResize="1" noEditPoints="1" noAdjustHandles="1" noChangeArrowheads="1" noChangeShapeType="1" noTextEdit="1"/>
              </p:cNvSpPr>
              <p:nvPr/>
            </p:nvSpPr>
            <p:spPr>
              <a:xfrm>
                <a:off x="8804211" y="4725144"/>
                <a:ext cx="2877651" cy="1685929"/>
              </a:xfrm>
              <a:prstGeom prst="rect">
                <a:avLst/>
              </a:prstGeom>
              <a:blipFill>
                <a:blip r:embed="rId4"/>
                <a:stretch>
                  <a:fillRect/>
                </a:stretch>
              </a:blipFill>
            </p:spPr>
            <p:txBody>
              <a:bodyPr/>
              <a:lstStyle/>
              <a:p>
                <a:r>
                  <a:rPr lang="en-US">
                    <a:noFill/>
                  </a:rPr>
                  <a:t> </a:t>
                </a:r>
              </a:p>
            </p:txBody>
          </p:sp>
        </mc:Fallback>
      </mc:AlternateContent>
      <p:sp>
        <p:nvSpPr>
          <p:cNvPr id="15" name="ZoneTexte 14"/>
          <p:cNvSpPr txBox="1"/>
          <p:nvPr/>
        </p:nvSpPr>
        <p:spPr>
          <a:xfrm>
            <a:off x="819645" y="3337423"/>
            <a:ext cx="317716" cy="461666"/>
          </a:xfrm>
          <a:prstGeom prst="rect">
            <a:avLst/>
          </a:prstGeom>
          <a:noFill/>
        </p:spPr>
        <p:txBody>
          <a:bodyPr wrap="none" rtlCol="0">
            <a:spAutoFit/>
          </a:bodyPr>
          <a:lstStyle/>
          <a:p>
            <a:r>
              <a:rPr lang="en-US" sz="2400" dirty="0"/>
              <a:t>1</a:t>
            </a:r>
            <a:endParaRPr lang="fr-FR" dirty="0"/>
          </a:p>
        </p:txBody>
      </p:sp>
      <p:sp>
        <p:nvSpPr>
          <p:cNvPr id="11" name="Rectangle à coins arrondis 10"/>
          <p:cNvSpPr/>
          <p:nvPr/>
        </p:nvSpPr>
        <p:spPr>
          <a:xfrm>
            <a:off x="322554" y="1573671"/>
            <a:ext cx="6853566" cy="4837402"/>
          </a:xfrm>
          <a:prstGeom prst="round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3834456" y="1786741"/>
            <a:ext cx="579005" cy="584774"/>
          </a:xfrm>
          <a:prstGeom prst="rect">
            <a:avLst/>
          </a:prstGeom>
          <a:noFill/>
        </p:spPr>
        <p:txBody>
          <a:bodyPr wrap="none" rtlCol="0">
            <a:spAutoFit/>
          </a:bodyPr>
          <a:lstStyle/>
          <a:p>
            <a:r>
              <a:rPr lang="en-US" sz="3200" dirty="0"/>
              <a:t>e</a:t>
            </a:r>
            <a:r>
              <a:rPr lang="en-US" sz="3200" baseline="30000" dirty="0">
                <a:sym typeface="Symbol"/>
              </a:rPr>
              <a:t></a:t>
            </a:r>
            <a:endParaRPr lang="fr-FR" sz="3200" baseline="30000" dirty="0"/>
          </a:p>
        </p:txBody>
      </p:sp>
      <p:sp>
        <p:nvSpPr>
          <p:cNvPr id="8" name="Rectangle à coins arrondis 7"/>
          <p:cNvSpPr/>
          <p:nvPr/>
        </p:nvSpPr>
        <p:spPr>
          <a:xfrm>
            <a:off x="620808" y="1763510"/>
            <a:ext cx="2762233" cy="15934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sym typeface="Wingdings" pitchFamily="2" charset="2"/>
            </a:endParaRPr>
          </a:p>
        </p:txBody>
      </p:sp>
      <mc:AlternateContent xmlns:mc="http://schemas.openxmlformats.org/markup-compatibility/2006" xmlns:a14="http://schemas.microsoft.com/office/drawing/2010/main">
        <mc:Choice Requires="a14">
          <p:sp>
            <p:nvSpPr>
              <p:cNvPr id="18" name="ZoneTexte 17"/>
              <p:cNvSpPr txBox="1"/>
              <p:nvPr/>
            </p:nvSpPr>
            <p:spPr>
              <a:xfrm>
                <a:off x="682551" y="1847002"/>
                <a:ext cx="2715423" cy="1754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11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𝑎</m:t>
                      </m:r>
                      <m:r>
                        <a:rPr lang="en-US" b="0" i="1" smtClean="0">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𝑐</m:t>
                      </m:r>
                      <m:r>
                        <a:rPr lang="en-US" i="1">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𝑒</m:t>
                      </m:r>
                      <m:r>
                        <a:rPr lang="en-US" b="0" i="1" smtClean="0">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𝑎</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𝑎</m:t>
                      </m:r>
                    </m:oMath>
                  </m:oMathPara>
                </a14:m>
                <a:endParaRPr lang="en-US" dirty="0" smtClean="0">
                  <a:solidFill>
                    <a:schemeClr val="bg1"/>
                  </a:solidFill>
                </a:endParaRPr>
              </a:p>
              <a:p>
                <a:pPr/>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r>
                            <a:rPr lang="en-US" i="1">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𝑎</m:t>
                      </m:r>
                      <m:r>
                        <a:rPr lang="en-US" i="1">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𝑐</m:t>
                      </m:r>
                      <m:r>
                        <a:rPr lang="en-US" i="1">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𝑏</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𝑏</m:t>
                      </m:r>
                      <m:r>
                        <a:rPr lang="en-US" i="1">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𝑐</m:t>
                      </m:r>
                      <m:r>
                        <a:rPr lang="en-US" i="1">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𝑐</m:t>
                      </m:r>
                    </m:oMath>
                  </m:oMathPara>
                </a14:m>
                <a:endParaRPr lang="en-US" dirty="0">
                  <a:solidFill>
                    <a:schemeClr val="bg1"/>
                  </a:solidFill>
                </a:endParaRPr>
              </a:p>
              <a:p>
                <a:pPr/>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r>
                            <a:rPr lang="en-US" i="1">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rPr>
                            <m:t>3</m:t>
                          </m:r>
                        </m:sub>
                      </m:sSub>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𝑎</m:t>
                      </m:r>
                      <m: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𝑎</m:t>
                      </m:r>
                      <m:r>
                        <a:rPr lang="en-US" i="1">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𝑎</m:t>
                      </m:r>
                      <m:r>
                        <a:rPr lang="en-US" i="1">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𝑐</m:t>
                      </m:r>
                      <m:r>
                        <a:rPr lang="en-US" i="1">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𝑒</m:t>
                      </m:r>
                      <m:r>
                        <a:rPr lang="en-US" i="1">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𝑒</m:t>
                      </m:r>
                    </m:oMath>
                  </m:oMathPara>
                </a14:m>
                <a:endParaRPr lang="en-US" dirty="0" smtClean="0">
                  <a:solidFill>
                    <a:schemeClr val="bg1"/>
                  </a:solidFill>
                </a:endParaRPr>
              </a:p>
              <a:p>
                <a:endParaRPr lang="en-US" dirty="0">
                  <a:solidFill>
                    <a:schemeClr val="bg1"/>
                  </a:solidFill>
                </a:endParaRPr>
              </a:p>
              <a:p>
                <a:pPr algn="ctr"/>
                <a:r>
                  <a:rPr lang="en-US" dirty="0" err="1" smtClean="0">
                    <a:solidFill>
                      <a:schemeClr val="bg1"/>
                    </a:solidFill>
                  </a:rPr>
                  <a:t>abc</a:t>
                </a:r>
                <a:endParaRPr lang="en-US" dirty="0">
                  <a:solidFill>
                    <a:schemeClr val="bg1"/>
                  </a:solidFill>
                </a:endParaRPr>
              </a:p>
              <a:p>
                <a:endParaRPr lang="en-US" dirty="0">
                  <a:solidFill>
                    <a:schemeClr val="bg1"/>
                  </a:solidFill>
                </a:endParaRPr>
              </a:p>
            </p:txBody>
          </p:sp>
        </mc:Choice>
        <mc:Fallback xmlns="">
          <p:sp>
            <p:nvSpPr>
              <p:cNvPr id="18" name="ZoneTexte 17"/>
              <p:cNvSpPr txBox="1">
                <a:spLocks noRot="1" noChangeAspect="1" noMove="1" noResize="1" noEditPoints="1" noAdjustHandles="1" noChangeArrowheads="1" noChangeShapeType="1" noTextEdit="1"/>
              </p:cNvSpPr>
              <p:nvPr/>
            </p:nvSpPr>
            <p:spPr>
              <a:xfrm>
                <a:off x="682551" y="1847002"/>
                <a:ext cx="2715423" cy="1754326"/>
              </a:xfrm>
              <a:prstGeom prst="rect">
                <a:avLst/>
              </a:prstGeom>
              <a:blipFill>
                <a:blip r:embed="rId5"/>
                <a:stretch>
                  <a:fillRect/>
                </a:stretch>
              </a:blipFill>
            </p:spPr>
            <p:txBody>
              <a:bodyPr/>
              <a:lstStyle/>
              <a:p>
                <a:r>
                  <a:rPr lang="en-US">
                    <a:noFill/>
                  </a:rPr>
                  <a:t> </a:t>
                </a:r>
              </a:p>
            </p:txBody>
          </p:sp>
        </mc:Fallback>
      </mc:AlternateContent>
      <p:sp>
        <p:nvSpPr>
          <p:cNvPr id="20" name="ZoneTexte 19"/>
          <p:cNvSpPr txBox="1"/>
          <p:nvPr/>
        </p:nvSpPr>
        <p:spPr>
          <a:xfrm>
            <a:off x="859938" y="5785891"/>
            <a:ext cx="356188" cy="461665"/>
          </a:xfrm>
          <a:prstGeom prst="rect">
            <a:avLst/>
          </a:prstGeom>
          <a:noFill/>
        </p:spPr>
        <p:txBody>
          <a:bodyPr wrap="none" rtlCol="0">
            <a:spAutoFit/>
          </a:bodyPr>
          <a:lstStyle/>
          <a:p>
            <a:r>
              <a:rPr lang="en-US" sz="2400" dirty="0" smtClean="0"/>
              <a:t>2</a:t>
            </a:r>
            <a:endParaRPr lang="fr-FR" dirty="0"/>
          </a:p>
        </p:txBody>
      </p:sp>
      <p:sp>
        <p:nvSpPr>
          <p:cNvPr id="21" name="Rectangle à coins arrondis 20"/>
          <p:cNvSpPr/>
          <p:nvPr/>
        </p:nvSpPr>
        <p:spPr>
          <a:xfrm>
            <a:off x="661101" y="4211978"/>
            <a:ext cx="2762233" cy="15934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sym typeface="Wingdings" pitchFamily="2" charset="2"/>
            </a:endParaRPr>
          </a:p>
        </p:txBody>
      </p:sp>
      <mc:AlternateContent xmlns:mc="http://schemas.openxmlformats.org/markup-compatibility/2006" xmlns:a14="http://schemas.microsoft.com/office/drawing/2010/main">
        <mc:Choice Requires="a14">
          <p:sp>
            <p:nvSpPr>
              <p:cNvPr id="22" name="ZoneTexte 21"/>
              <p:cNvSpPr txBox="1"/>
              <p:nvPr/>
            </p:nvSpPr>
            <p:spPr>
              <a:xfrm>
                <a:off x="722844" y="4295470"/>
                <a:ext cx="2715423" cy="1477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21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𝑒</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m:t>
                      </m:r>
                      <m:r>
                        <a:rPr lang="en-US" b="0" i="1" smtClean="0">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𝑒</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𝑒</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𝑒</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𝑒</m:t>
                      </m:r>
                    </m:oMath>
                  </m:oMathPara>
                </a14:m>
                <a:endParaRPr lang="en-US" dirty="0" smtClean="0">
                  <a:solidFill>
                    <a:schemeClr val="bg1"/>
                  </a:solidFill>
                </a:endParaRPr>
              </a:p>
              <a:p>
                <a:pPr/>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22</m:t>
                          </m:r>
                        </m:sub>
                      </m:sSub>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𝑒</m:t>
                      </m:r>
                      <m:r>
                        <a:rPr lang="en-US" i="1">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𝑏</m:t>
                      </m:r>
                      <m:r>
                        <a:rPr lang="en-US" i="1">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𝑏</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𝑒</m:t>
                      </m:r>
                      <m:r>
                        <a:rPr lang="en-US" i="1">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𝑒</m:t>
                      </m:r>
                      <m:r>
                        <a:rPr lang="en-US" i="1">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𝑒</m:t>
                      </m:r>
                    </m:oMath>
                  </m:oMathPara>
                </a14:m>
                <a:endParaRPr lang="en-US" dirty="0">
                  <a:solidFill>
                    <a:schemeClr val="bg1"/>
                  </a:solidFill>
                </a:endParaRPr>
              </a:p>
              <a:p>
                <a:endParaRPr lang="en-US" dirty="0">
                  <a:solidFill>
                    <a:schemeClr val="bg1"/>
                  </a:solidFill>
                </a:endParaRPr>
              </a:p>
              <a:p>
                <a:pPr algn="ctr"/>
                <a:r>
                  <a:rPr lang="en-US" dirty="0" err="1" smtClean="0">
                    <a:solidFill>
                      <a:schemeClr val="bg1"/>
                    </a:solidFill>
                  </a:rPr>
                  <a:t>eee</a:t>
                </a:r>
                <a:endParaRPr lang="en-US" dirty="0">
                  <a:solidFill>
                    <a:schemeClr val="bg1"/>
                  </a:solidFill>
                </a:endParaRPr>
              </a:p>
              <a:p>
                <a:endParaRPr lang="en-US" dirty="0">
                  <a:solidFill>
                    <a:schemeClr val="bg1"/>
                  </a:solidFill>
                </a:endParaRPr>
              </a:p>
            </p:txBody>
          </p:sp>
        </mc:Choice>
        <mc:Fallback xmlns="">
          <p:sp>
            <p:nvSpPr>
              <p:cNvPr id="22" name="ZoneTexte 21"/>
              <p:cNvSpPr txBox="1">
                <a:spLocks noRot="1" noChangeAspect="1" noMove="1" noResize="1" noEditPoints="1" noAdjustHandles="1" noChangeArrowheads="1" noChangeShapeType="1" noTextEdit="1"/>
              </p:cNvSpPr>
              <p:nvPr/>
            </p:nvSpPr>
            <p:spPr>
              <a:xfrm>
                <a:off x="722844" y="4295470"/>
                <a:ext cx="2715423" cy="1477328"/>
              </a:xfrm>
              <a:prstGeom prst="rect">
                <a:avLst/>
              </a:prstGeom>
              <a:blipFill>
                <a:blip r:embed="rId6"/>
                <a:stretch>
                  <a:fillRect/>
                </a:stretch>
              </a:blipFill>
            </p:spPr>
            <p:txBody>
              <a:bodyPr/>
              <a:lstStyle/>
              <a:p>
                <a:r>
                  <a:rPr lang="en-US">
                    <a:noFill/>
                  </a:rPr>
                  <a:t> </a:t>
                </a:r>
              </a:p>
            </p:txBody>
          </p:sp>
        </mc:Fallback>
      </mc:AlternateContent>
      <p:sp>
        <p:nvSpPr>
          <p:cNvPr id="23" name="ZoneTexte 22"/>
          <p:cNvSpPr txBox="1"/>
          <p:nvPr/>
        </p:nvSpPr>
        <p:spPr>
          <a:xfrm>
            <a:off x="4321686" y="4576261"/>
            <a:ext cx="354584" cy="461665"/>
          </a:xfrm>
          <a:prstGeom prst="rect">
            <a:avLst/>
          </a:prstGeom>
          <a:noFill/>
        </p:spPr>
        <p:txBody>
          <a:bodyPr wrap="none" rtlCol="0">
            <a:spAutoFit/>
          </a:bodyPr>
          <a:lstStyle/>
          <a:p>
            <a:r>
              <a:rPr lang="en-US" sz="2400" dirty="0" smtClean="0"/>
              <a:t>3</a:t>
            </a:r>
            <a:endParaRPr lang="fr-FR" dirty="0"/>
          </a:p>
        </p:txBody>
      </p:sp>
      <p:sp>
        <p:nvSpPr>
          <p:cNvPr id="24" name="Rectangle à coins arrondis 23"/>
          <p:cNvSpPr/>
          <p:nvPr/>
        </p:nvSpPr>
        <p:spPr>
          <a:xfrm>
            <a:off x="4122849" y="3002348"/>
            <a:ext cx="2762233" cy="15934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sym typeface="Wingdings" pitchFamily="2" charset="2"/>
            </a:endParaRPr>
          </a:p>
        </p:txBody>
      </p:sp>
      <mc:AlternateContent xmlns:mc="http://schemas.openxmlformats.org/markup-compatibility/2006" xmlns:a14="http://schemas.microsoft.com/office/drawing/2010/main">
        <mc:Choice Requires="a14">
          <p:sp>
            <p:nvSpPr>
              <p:cNvPr id="25" name="ZoneTexte 24"/>
              <p:cNvSpPr txBox="1"/>
              <p:nvPr/>
            </p:nvSpPr>
            <p:spPr>
              <a:xfrm>
                <a:off x="4184592" y="3085840"/>
                <a:ext cx="2715423" cy="1754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31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𝑒</m:t>
                      </m:r>
                      <m:r>
                        <a:rPr lang="en-US" b="0" i="1" smtClean="0">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𝑐</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𝑏</m:t>
                      </m:r>
                      <m:r>
                        <a:rPr lang="en-US" b="0" i="1" smtClean="0">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𝑒</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𝑒</m:t>
                      </m:r>
                    </m:oMath>
                  </m:oMathPara>
                </a14:m>
                <a:endParaRPr lang="en-US" dirty="0" smtClean="0">
                  <a:solidFill>
                    <a:schemeClr val="bg1"/>
                  </a:solidFill>
                </a:endParaRPr>
              </a:p>
              <a:p>
                <a:pPr/>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32</m:t>
                          </m:r>
                        </m:sub>
                      </m:sSub>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𝑎</m:t>
                      </m:r>
                      <m:r>
                        <a:rPr lang="en-US" i="1">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𝑒</m:t>
                      </m:r>
                      <m:r>
                        <a:rPr lang="en-US" i="1">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𝑒</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𝑎</m:t>
                      </m:r>
                      <m:r>
                        <a:rPr lang="en-US" i="1">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𝑒</m:t>
                      </m:r>
                      <m:r>
                        <a:rPr lang="en-US" i="1">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𝑒</m:t>
                      </m:r>
                    </m:oMath>
                  </m:oMathPara>
                </a14:m>
                <a:endParaRPr lang="en-US" dirty="0">
                  <a:solidFill>
                    <a:schemeClr val="bg1"/>
                  </a:solidFill>
                </a:endParaRPr>
              </a:p>
              <a:p>
                <a:pPr/>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33</m:t>
                          </m:r>
                        </m:sub>
                      </m:sSub>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𝑒</m:t>
                      </m:r>
                      <m:r>
                        <a:rPr lang="en-US" i="1">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𝑐</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𝑒</m:t>
                      </m:r>
                      <m:r>
                        <a:rPr lang="en-US" i="1">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𝑒</m:t>
                      </m:r>
                      <m:r>
                        <a:rPr lang="en-US" i="1">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𝑒</m:t>
                      </m:r>
                    </m:oMath>
                  </m:oMathPara>
                </a14:m>
                <a:endParaRPr lang="en-US" dirty="0" smtClean="0">
                  <a:solidFill>
                    <a:schemeClr val="bg1"/>
                  </a:solidFill>
                </a:endParaRPr>
              </a:p>
              <a:p>
                <a:endParaRPr lang="en-US" dirty="0">
                  <a:solidFill>
                    <a:schemeClr val="bg1"/>
                  </a:solidFill>
                </a:endParaRPr>
              </a:p>
              <a:p>
                <a:pPr algn="ctr"/>
                <a:r>
                  <a:rPr lang="en-US" dirty="0" err="1" smtClean="0">
                    <a:solidFill>
                      <a:schemeClr val="bg1"/>
                    </a:solidFill>
                  </a:rPr>
                  <a:t>eee</a:t>
                </a:r>
                <a:endParaRPr lang="en-US" dirty="0">
                  <a:solidFill>
                    <a:schemeClr val="bg1"/>
                  </a:solidFill>
                </a:endParaRPr>
              </a:p>
              <a:p>
                <a:endParaRPr lang="en-US" dirty="0">
                  <a:solidFill>
                    <a:schemeClr val="bg1"/>
                  </a:solidFill>
                </a:endParaRPr>
              </a:p>
            </p:txBody>
          </p:sp>
        </mc:Choice>
        <mc:Fallback xmlns="">
          <p:sp>
            <p:nvSpPr>
              <p:cNvPr id="25" name="ZoneTexte 24"/>
              <p:cNvSpPr txBox="1">
                <a:spLocks noRot="1" noChangeAspect="1" noMove="1" noResize="1" noEditPoints="1" noAdjustHandles="1" noChangeArrowheads="1" noChangeShapeType="1" noTextEdit="1"/>
              </p:cNvSpPr>
              <p:nvPr/>
            </p:nvSpPr>
            <p:spPr>
              <a:xfrm>
                <a:off x="4184592" y="3085840"/>
                <a:ext cx="2715423" cy="175432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819071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Conclusion</a:t>
            </a:r>
            <a:endParaRPr lang="fr-FR" dirty="0"/>
          </a:p>
        </p:txBody>
      </p:sp>
      <p:sp>
        <p:nvSpPr>
          <p:cNvPr id="3" name="Espace réservé du contenu 2"/>
          <p:cNvSpPr>
            <a:spLocks noGrp="1"/>
          </p:cNvSpPr>
          <p:nvPr>
            <p:ph sz="quarter" idx="1"/>
          </p:nvPr>
        </p:nvSpPr>
        <p:spPr>
          <a:xfrm>
            <a:off x="402336" y="1527048"/>
            <a:ext cx="11338560" cy="5330952"/>
          </a:xfrm>
        </p:spPr>
        <p:txBody>
          <a:bodyPr>
            <a:normAutofit fontScale="92500" lnSpcReduction="20000"/>
          </a:bodyPr>
          <a:lstStyle/>
          <a:p>
            <a:pPr>
              <a:spcBef>
                <a:spcPts val="600"/>
              </a:spcBef>
            </a:pPr>
            <a:r>
              <a:rPr lang="en-US" dirty="0" smtClean="0"/>
              <a:t>Using FF as intermediate model we showed a bi-simulation between P colonies and P systems with </a:t>
            </a:r>
            <a:r>
              <a:rPr lang="en-US" dirty="0" err="1" smtClean="0"/>
              <a:t>multistable</a:t>
            </a:r>
            <a:r>
              <a:rPr lang="en-US" dirty="0" smtClean="0"/>
              <a:t> catalysts. So, in some sense this is the same model.</a:t>
            </a:r>
          </a:p>
          <a:p>
            <a:pPr>
              <a:spcBef>
                <a:spcPts val="600"/>
              </a:spcBef>
            </a:pPr>
            <a:r>
              <a:rPr lang="en-US" dirty="0" smtClean="0"/>
              <a:t>Results from P colonies can be translated to catalysts and back (e.g. universality with a two </a:t>
            </a:r>
            <a:r>
              <a:rPr lang="en-US" dirty="0" err="1" smtClean="0"/>
              <a:t>bistable</a:t>
            </a:r>
            <a:r>
              <a:rPr lang="en-US" dirty="0" smtClean="0"/>
              <a:t> catalysts, or universal P colony with 3 cells and constant contents).</a:t>
            </a:r>
          </a:p>
          <a:p>
            <a:pPr>
              <a:spcBef>
                <a:spcPts val="600"/>
              </a:spcBef>
            </a:pPr>
            <a:r>
              <a:rPr lang="en-US" smtClean="0"/>
              <a:t>Some features </a:t>
            </a:r>
            <a:r>
              <a:rPr lang="en-US" dirty="0" smtClean="0"/>
              <a:t>of P colonies become natural and standard (e.g. evolving environment is just a catalytic system).</a:t>
            </a:r>
          </a:p>
          <a:p>
            <a:endParaRPr lang="en-US" dirty="0" smtClean="0"/>
          </a:p>
          <a:p>
            <a:r>
              <a:rPr lang="en-US" dirty="0" smtClean="0"/>
              <a:t>More generally: </a:t>
            </a:r>
          </a:p>
          <a:p>
            <a:pPr lvl="1"/>
            <a:r>
              <a:rPr lang="en-US" dirty="0" smtClean="0"/>
              <a:t>FF is a useful tool to understand, review and extend others work.</a:t>
            </a:r>
          </a:p>
          <a:p>
            <a:pPr lvl="1"/>
            <a:r>
              <a:rPr lang="en-US" dirty="0" smtClean="0"/>
              <a:t>It permits to ask, answer and raise questions related to the semantics of some model.</a:t>
            </a:r>
          </a:p>
          <a:p>
            <a:pPr lvl="1"/>
            <a:r>
              <a:rPr lang="en-US" dirty="0" smtClean="0"/>
              <a:t>It allows to quickly enhance a model with a different derivation mode or halting condition.</a:t>
            </a:r>
          </a:p>
          <a:p>
            <a:pPr lvl="1"/>
            <a:r>
              <a:rPr lang="en-US" dirty="0" smtClean="0"/>
              <a:t>Permits to relate (apparently) different models of P systems and also multiset-rewriting based models.</a:t>
            </a:r>
          </a:p>
          <a:p>
            <a:endParaRPr lang="fr-FR" dirty="0"/>
          </a:p>
        </p:txBody>
      </p:sp>
    </p:spTree>
    <p:extLst>
      <p:ext uri="{BB962C8B-B14F-4D97-AF65-F5344CB8AC3E}">
        <p14:creationId xmlns:p14="http://schemas.microsoft.com/office/powerpoint/2010/main" val="3223873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Thank you for your attention</a:t>
            </a:r>
            <a:endParaRPr lang="en-US" dirty="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5633" y="1772816"/>
            <a:ext cx="2364348" cy="2200104"/>
          </a:xfrm>
          <a:prstGeom prst="rect">
            <a:avLst/>
          </a:prstGeom>
        </p:spPr>
      </p:pic>
      <p:sp>
        <p:nvSpPr>
          <p:cNvPr id="9" name="ZoneTexte 8"/>
          <p:cNvSpPr txBox="1"/>
          <p:nvPr/>
        </p:nvSpPr>
        <p:spPr>
          <a:xfrm>
            <a:off x="1257346" y="4104141"/>
            <a:ext cx="3512500" cy="830997"/>
          </a:xfrm>
          <a:prstGeom prst="rect">
            <a:avLst/>
          </a:prstGeom>
          <a:noFill/>
        </p:spPr>
        <p:txBody>
          <a:bodyPr wrap="none" rtlCol="0">
            <a:spAutoFit/>
          </a:bodyPr>
          <a:lstStyle/>
          <a:p>
            <a:pPr algn="ctr"/>
            <a:r>
              <a:rPr lang="en-US" sz="1200" b="1" cap="all" spc="250" dirty="0" err="1">
                <a:solidFill>
                  <a:schemeClr val="tx2"/>
                </a:solidFill>
              </a:rPr>
              <a:t>Erzsébet</a:t>
            </a:r>
            <a:r>
              <a:rPr lang="en-US" sz="1200" b="1" cap="all" spc="250" dirty="0">
                <a:solidFill>
                  <a:schemeClr val="tx2"/>
                </a:solidFill>
              </a:rPr>
              <a:t> </a:t>
            </a:r>
            <a:r>
              <a:rPr lang="en-US" sz="1200" b="1" cap="all" spc="250" dirty="0" err="1">
                <a:solidFill>
                  <a:schemeClr val="tx2"/>
                </a:solidFill>
              </a:rPr>
              <a:t>Csuhaj-Varjú</a:t>
            </a:r>
            <a:endParaRPr lang="en-US" sz="1200" b="1" cap="all" spc="250" dirty="0">
              <a:solidFill>
                <a:schemeClr val="tx2"/>
              </a:solidFill>
            </a:endParaRPr>
          </a:p>
          <a:p>
            <a:pPr algn="ctr"/>
            <a:endParaRPr lang="en-US" sz="1200" b="1" cap="all" spc="250" dirty="0">
              <a:solidFill>
                <a:schemeClr val="tx2"/>
              </a:solidFill>
            </a:endParaRPr>
          </a:p>
          <a:p>
            <a:pPr algn="ctr"/>
            <a:r>
              <a:rPr lang="en-US" sz="1200" b="1" cap="all" spc="250" dirty="0" err="1">
                <a:solidFill>
                  <a:schemeClr val="tx2"/>
                </a:solidFill>
              </a:rPr>
              <a:t>Eötvös</a:t>
            </a:r>
            <a:r>
              <a:rPr lang="en-US" sz="1200" b="1" cap="all" spc="250" dirty="0">
                <a:solidFill>
                  <a:schemeClr val="tx2"/>
                </a:solidFill>
              </a:rPr>
              <a:t> </a:t>
            </a:r>
            <a:r>
              <a:rPr lang="en-US" sz="1200" b="1" cap="all" spc="250" dirty="0" err="1">
                <a:solidFill>
                  <a:schemeClr val="tx2"/>
                </a:solidFill>
              </a:rPr>
              <a:t>Loránd</a:t>
            </a:r>
            <a:r>
              <a:rPr lang="en-US" sz="1200" b="1" cap="all" spc="250" dirty="0">
                <a:solidFill>
                  <a:schemeClr val="tx2"/>
                </a:solidFill>
              </a:rPr>
              <a:t> </a:t>
            </a:r>
            <a:r>
              <a:rPr lang="en-US" sz="1200" b="1" cap="all" spc="250" dirty="0" smtClean="0">
                <a:solidFill>
                  <a:schemeClr val="tx2"/>
                </a:solidFill>
              </a:rPr>
              <a:t>University</a:t>
            </a:r>
          </a:p>
          <a:p>
            <a:pPr algn="ctr"/>
            <a:r>
              <a:rPr lang="fr-FR" sz="1200" b="1" cap="all" spc="250" dirty="0" err="1" smtClean="0">
                <a:solidFill>
                  <a:schemeClr val="tx2"/>
                </a:solidFill>
              </a:rPr>
              <a:t>Hungary</a:t>
            </a:r>
            <a:endParaRPr lang="en-US" sz="1200" b="1" cap="all" spc="250" dirty="0">
              <a:solidFill>
                <a:schemeClr val="tx2"/>
              </a:solidFill>
            </a:endParaRPr>
          </a:p>
        </p:txBody>
      </p:sp>
      <p:sp>
        <p:nvSpPr>
          <p:cNvPr id="11" name="ZoneTexte 10"/>
          <p:cNvSpPr txBox="1"/>
          <p:nvPr/>
        </p:nvSpPr>
        <p:spPr>
          <a:xfrm>
            <a:off x="7945634" y="4104142"/>
            <a:ext cx="2552301" cy="761747"/>
          </a:xfrm>
          <a:prstGeom prst="rect">
            <a:avLst/>
          </a:prstGeom>
          <a:noFill/>
        </p:spPr>
        <p:txBody>
          <a:bodyPr wrap="none" rtlCol="0">
            <a:spAutoFit/>
          </a:bodyPr>
          <a:lstStyle/>
          <a:p>
            <a:pPr algn="ctr"/>
            <a:r>
              <a:rPr lang="en-US" sz="1200" b="1" cap="all" spc="250" dirty="0">
                <a:solidFill>
                  <a:schemeClr val="tx2"/>
                </a:solidFill>
              </a:rPr>
              <a:t>Sergey </a:t>
            </a:r>
            <a:r>
              <a:rPr lang="en-US" sz="1200" b="1" cap="all" spc="250" dirty="0" err="1">
                <a:solidFill>
                  <a:schemeClr val="tx2"/>
                </a:solidFill>
              </a:rPr>
              <a:t>VerlaN</a:t>
            </a:r>
            <a:endParaRPr lang="en-US" sz="1200" b="1" cap="all" spc="250" dirty="0">
              <a:solidFill>
                <a:schemeClr val="tx2"/>
              </a:solidFill>
            </a:endParaRPr>
          </a:p>
          <a:p>
            <a:pPr algn="ctr"/>
            <a:endParaRPr lang="en-US" sz="1050" b="1" cap="all" spc="250" dirty="0">
              <a:solidFill>
                <a:schemeClr val="tx2"/>
              </a:solidFill>
            </a:endParaRPr>
          </a:p>
          <a:p>
            <a:pPr algn="ctr"/>
            <a:r>
              <a:rPr lang="en-US" sz="1050" b="1" cap="all" spc="250" dirty="0" err="1">
                <a:solidFill>
                  <a:schemeClr val="tx2"/>
                </a:solidFill>
              </a:rPr>
              <a:t>UniversitÉ</a:t>
            </a:r>
            <a:r>
              <a:rPr lang="en-US" sz="1050" b="1" cap="all" spc="250" dirty="0">
                <a:solidFill>
                  <a:schemeClr val="tx2"/>
                </a:solidFill>
              </a:rPr>
              <a:t> Paris Est</a:t>
            </a:r>
          </a:p>
          <a:p>
            <a:pPr algn="ctr"/>
            <a:r>
              <a:rPr lang="en-US" sz="1050" b="1" cap="all" spc="250" dirty="0">
                <a:solidFill>
                  <a:schemeClr val="tx2"/>
                </a:solidFill>
              </a:rPr>
              <a:t>France</a:t>
            </a:r>
          </a:p>
        </p:txBody>
      </p:sp>
      <p:pic>
        <p:nvPicPr>
          <p:cNvPr id="12" name="Imag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525" y="5085184"/>
            <a:ext cx="2411058" cy="10247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3552" y="1855497"/>
            <a:ext cx="1905000" cy="1905000"/>
          </a:xfrm>
          <a:prstGeom prst="rect">
            <a:avLst/>
          </a:prstGeom>
        </p:spPr>
      </p:pic>
      <p:pic>
        <p:nvPicPr>
          <p:cNvPr id="13" name="Imag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3216" y="5013176"/>
            <a:ext cx="1340759" cy="1332779"/>
          </a:xfrm>
          <a:prstGeom prst="rect">
            <a:avLst/>
          </a:prstGeom>
        </p:spPr>
      </p:pic>
    </p:spTree>
    <p:extLst>
      <p:ext uri="{BB962C8B-B14F-4D97-AF65-F5344CB8AC3E}">
        <p14:creationId xmlns:p14="http://schemas.microsoft.com/office/powerpoint/2010/main" val="571133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UCNC 2018, MCU 2018</a:t>
            </a:r>
            <a:endParaRPr lang="en-US" dirty="0"/>
          </a:p>
        </p:txBody>
      </p:sp>
      <p:sp>
        <p:nvSpPr>
          <p:cNvPr id="3" name="Espace réservé du contenu 2"/>
          <p:cNvSpPr>
            <a:spLocks noGrp="1"/>
          </p:cNvSpPr>
          <p:nvPr>
            <p:ph sz="quarter" idx="1"/>
          </p:nvPr>
        </p:nvSpPr>
        <p:spPr/>
        <p:txBody>
          <a:bodyPr/>
          <a:lstStyle/>
          <a:p>
            <a:r>
              <a:rPr lang="en-US" dirty="0" smtClean="0"/>
              <a:t>UCNC 2018 and MCU 2018 will be held in Fontainebleau (Paris region) in the period: </a:t>
            </a:r>
            <a:br>
              <a:rPr lang="en-US" dirty="0" smtClean="0"/>
            </a:br>
            <a:r>
              <a:rPr lang="en-US" dirty="0" smtClean="0"/>
              <a:t/>
            </a:r>
            <a:br>
              <a:rPr lang="en-US" dirty="0" smtClean="0"/>
            </a:br>
            <a:r>
              <a:rPr lang="en-US" sz="3600" dirty="0" smtClean="0"/>
              <a:t>25/06/2018-29/06/2018</a:t>
            </a:r>
          </a:p>
          <a:p>
            <a:endParaRPr lang="en-US" dirty="0" smtClean="0"/>
          </a:p>
          <a:p>
            <a:r>
              <a:rPr lang="en-US" dirty="0" smtClean="0"/>
              <a:t>Also there will be a Membrane Computing workshop associated to UCNC (and organized by Rudi).</a:t>
            </a:r>
            <a:endParaRPr lang="en-US" dirty="0"/>
          </a:p>
        </p:txBody>
      </p:sp>
    </p:spTree>
    <p:extLst>
      <p:ext uri="{BB962C8B-B14F-4D97-AF65-F5344CB8AC3E}">
        <p14:creationId xmlns:p14="http://schemas.microsoft.com/office/powerpoint/2010/main" val="4211232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t>CMC18 – the story of membranes is not ended</a:t>
            </a:r>
            <a:endParaRPr lang="fr-FR" dirty="0"/>
          </a:p>
        </p:txBody>
      </p:sp>
      <p:pic>
        <p:nvPicPr>
          <p:cNvPr id="1026" name="Picture 2" descr="C:\ver\work\Conferences\CMC14\wmcca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8169" y="1628800"/>
            <a:ext cx="2732611" cy="266429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ver\work\Conferences\CMC14\wmcpla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528" y="1462924"/>
            <a:ext cx="5459760" cy="5077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753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What is the formal framework (quiz)?</a:t>
            </a:r>
            <a:endParaRPr lang="fr-FR" dirty="0"/>
          </a:p>
        </p:txBody>
      </p:sp>
      <p:sp>
        <p:nvSpPr>
          <p:cNvPr id="3" name="Espace réservé du contenu 2"/>
          <p:cNvSpPr>
            <a:spLocks noGrp="1"/>
          </p:cNvSpPr>
          <p:nvPr>
            <p:ph sz="quarter" idx="1"/>
          </p:nvPr>
        </p:nvSpPr>
        <p:spPr>
          <a:xfrm>
            <a:off x="402336" y="1383032"/>
            <a:ext cx="11670328" cy="5214320"/>
          </a:xfrm>
        </p:spPr>
        <p:txBody>
          <a:bodyPr>
            <a:noAutofit/>
          </a:bodyPr>
          <a:lstStyle/>
          <a:p>
            <a:r>
              <a:rPr lang="en-US" sz="2000" dirty="0" smtClean="0"/>
              <a:t>What is it?</a:t>
            </a:r>
          </a:p>
          <a:p>
            <a:pPr lvl="1"/>
            <a:r>
              <a:rPr lang="en-US" sz="1600" dirty="0"/>
              <a:t>It is a model of distributed multiset rewriting which cares about locations. The structure of the system is defined by the hypergraph induced by rules. This is the most general variant of distributed multiset </a:t>
            </a:r>
            <a:r>
              <a:rPr lang="en-US" sz="1600" dirty="0" smtClean="0"/>
              <a:t>rewriting (generalizing P systems, VAS, Petri nets, register machines, population protocols, </a:t>
            </a:r>
            <a:r>
              <a:rPr lang="en-US" sz="1600" smtClean="0"/>
              <a:t>etc).</a:t>
            </a:r>
            <a:endParaRPr lang="en-US" sz="1600" dirty="0"/>
          </a:p>
          <a:p>
            <a:r>
              <a:rPr lang="en-US" sz="2000" dirty="0" smtClean="0"/>
              <a:t>Is this a definition/model for P systems?</a:t>
            </a:r>
          </a:p>
          <a:p>
            <a:pPr lvl="1"/>
            <a:r>
              <a:rPr lang="en-US" sz="1600" dirty="0" smtClean="0"/>
              <a:t>No. The formal framework is a concrete variant/series  of P systems. Sometimes it is called the network of cells.</a:t>
            </a:r>
          </a:p>
          <a:p>
            <a:r>
              <a:rPr lang="en-US" sz="2000" dirty="0" smtClean="0"/>
              <a:t>Does it define the semantics of P systems?</a:t>
            </a:r>
          </a:p>
          <a:p>
            <a:pPr lvl="1"/>
            <a:r>
              <a:rPr lang="en-US" sz="1600" dirty="0" smtClean="0"/>
              <a:t>No. At least not directly.</a:t>
            </a:r>
          </a:p>
          <a:p>
            <a:r>
              <a:rPr lang="en-US" sz="2000" dirty="0" smtClean="0"/>
              <a:t>What is it for?</a:t>
            </a:r>
          </a:p>
          <a:p>
            <a:pPr lvl="1"/>
            <a:r>
              <a:rPr lang="en-US" sz="1600" dirty="0" smtClean="0"/>
              <a:t>We can </a:t>
            </a:r>
            <a:r>
              <a:rPr lang="en-US" sz="1600" b="1" dirty="0" smtClean="0"/>
              <a:t>encode</a:t>
            </a:r>
            <a:r>
              <a:rPr lang="en-US" sz="1600" dirty="0" smtClean="0"/>
              <a:t> most of variants of P systems in the formal framework yielding a </a:t>
            </a:r>
            <a:r>
              <a:rPr lang="en-US" sz="1600" b="1" dirty="0" err="1" smtClean="0"/>
              <a:t>bisimulation</a:t>
            </a:r>
            <a:r>
              <a:rPr lang="en-US" sz="1600" dirty="0" smtClean="0"/>
              <a:t>. Moreover, in most cases it is a strong </a:t>
            </a:r>
            <a:r>
              <a:rPr lang="en-US" sz="1600" dirty="0" err="1" smtClean="0"/>
              <a:t>bisimulation</a:t>
            </a:r>
            <a:r>
              <a:rPr lang="en-US" sz="1600" dirty="0" smtClean="0"/>
              <a:t> i.e. 1 step in the original system is done by 1 step in the formal framework.</a:t>
            </a:r>
          </a:p>
          <a:p>
            <a:r>
              <a:rPr lang="en-US" sz="2000" dirty="0" smtClean="0"/>
              <a:t>How this can be done?</a:t>
            </a:r>
          </a:p>
          <a:p>
            <a:pPr lvl="1"/>
            <a:r>
              <a:rPr lang="en-US" sz="1600" dirty="0" smtClean="0"/>
              <a:t>The form of the configuration and of rules are close to the multiset rewriting and generalizes most common configurations changes in P systems.  </a:t>
            </a:r>
          </a:p>
          <a:p>
            <a:r>
              <a:rPr lang="en-US" sz="2000" dirty="0" smtClean="0"/>
              <a:t>Why </a:t>
            </a:r>
            <a:r>
              <a:rPr lang="en-US" sz="2000" dirty="0"/>
              <a:t>it is called formal framework?</a:t>
            </a:r>
          </a:p>
          <a:p>
            <a:pPr lvl="1"/>
            <a:r>
              <a:rPr lang="en-US" sz="1600" dirty="0"/>
              <a:t>In most of the cases  the simulated P system is a restriction of the formal framework.</a:t>
            </a:r>
          </a:p>
          <a:p>
            <a:pPr lvl="1"/>
            <a:r>
              <a:rPr lang="en-US" sz="1600" dirty="0"/>
              <a:t>Many generic notions expressed in FF can be </a:t>
            </a:r>
            <a:r>
              <a:rPr lang="en-US" sz="1600" dirty="0" smtClean="0"/>
              <a:t>incorporated/interpreted </a:t>
            </a:r>
            <a:r>
              <a:rPr lang="en-US" sz="1600" dirty="0"/>
              <a:t>in the original system </a:t>
            </a:r>
            <a:r>
              <a:rPr lang="en-US" sz="1600" dirty="0" smtClean="0"/>
              <a:t>due to </a:t>
            </a:r>
            <a:r>
              <a:rPr lang="en-US" sz="1600" dirty="0" err="1"/>
              <a:t>bisimulation</a:t>
            </a:r>
            <a:r>
              <a:rPr lang="en-US" sz="1600" dirty="0"/>
              <a:t>.</a:t>
            </a:r>
          </a:p>
        </p:txBody>
      </p:sp>
    </p:spTree>
    <p:extLst>
      <p:ext uri="{BB962C8B-B14F-4D97-AF65-F5344CB8AC3E}">
        <p14:creationId xmlns:p14="http://schemas.microsoft.com/office/powerpoint/2010/main" val="349654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fade">
                                      <p:cBhvr>
                                        <p:cTn id="6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What the formal framework can be used for?</a:t>
            </a:r>
            <a:endParaRPr lang="fr-FR" dirty="0"/>
          </a:p>
        </p:txBody>
      </p:sp>
      <p:sp>
        <p:nvSpPr>
          <p:cNvPr id="3" name="Espace réservé du contenu 2"/>
          <p:cNvSpPr>
            <a:spLocks noGrp="1"/>
          </p:cNvSpPr>
          <p:nvPr>
            <p:ph sz="quarter" idx="1"/>
          </p:nvPr>
        </p:nvSpPr>
        <p:spPr/>
        <p:txBody>
          <a:bodyPr/>
          <a:lstStyle/>
          <a:p>
            <a:pPr marL="514350" indent="-514350">
              <a:buFont typeface="+mj-lt"/>
              <a:buAutoNum type="arabicPeriod"/>
            </a:pPr>
            <a:r>
              <a:rPr lang="en-US" dirty="0" smtClean="0"/>
              <a:t>Understand the functioning of some variant of P systems.</a:t>
            </a:r>
          </a:p>
          <a:p>
            <a:pPr marL="514350" indent="-514350">
              <a:buFont typeface="+mj-lt"/>
              <a:buAutoNum type="arabicPeriod"/>
            </a:pPr>
            <a:r>
              <a:rPr lang="en-US" dirty="0" smtClean="0"/>
              <a:t>Compare variants of P systems.</a:t>
            </a:r>
          </a:p>
          <a:p>
            <a:pPr marL="514350" indent="-514350">
              <a:buFont typeface="+mj-lt"/>
              <a:buAutoNum type="arabicPeriod"/>
            </a:pPr>
            <a:r>
              <a:rPr lang="en-US" dirty="0"/>
              <a:t>Explain points that can have different interpretations</a:t>
            </a:r>
            <a:r>
              <a:rPr lang="en-US" dirty="0" smtClean="0"/>
              <a:t>.</a:t>
            </a:r>
          </a:p>
          <a:p>
            <a:pPr marL="514350" indent="-514350">
              <a:buFont typeface="+mj-lt"/>
              <a:buAutoNum type="arabicPeriod"/>
            </a:pPr>
            <a:r>
              <a:rPr lang="en-US" dirty="0" smtClean="0"/>
              <a:t>Extend variants of P systems with new features.</a:t>
            </a:r>
          </a:p>
          <a:p>
            <a:pPr lvl="1"/>
            <a:r>
              <a:rPr lang="en-US" dirty="0" smtClean="0"/>
              <a:t>There is a list of features defined for the formal framework and due to the </a:t>
            </a:r>
            <a:r>
              <a:rPr lang="en-US" dirty="0" err="1" smtClean="0"/>
              <a:t>bisimulation</a:t>
            </a:r>
            <a:r>
              <a:rPr lang="en-US" dirty="0" smtClean="0"/>
              <a:t> they can be interpreted directly in the corresponding P system, e.g. derivation modes.</a:t>
            </a:r>
            <a:endParaRPr lang="fr-FR" dirty="0" smtClean="0"/>
          </a:p>
        </p:txBody>
      </p:sp>
    </p:spTree>
    <p:extLst>
      <p:ext uri="{BB962C8B-B14F-4D97-AF65-F5344CB8AC3E}">
        <p14:creationId xmlns:p14="http://schemas.microsoft.com/office/powerpoint/2010/main" val="3537634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Formal framework: details</a:t>
            </a:r>
            <a:endParaRPr lang="en-US" dirty="0"/>
          </a:p>
        </p:txBody>
      </p:sp>
      <p:sp>
        <p:nvSpPr>
          <p:cNvPr id="3" name="Espace réservé du contenu 2"/>
          <p:cNvSpPr>
            <a:spLocks noGrp="1"/>
          </p:cNvSpPr>
          <p:nvPr>
            <p:ph sz="quarter" idx="1"/>
          </p:nvPr>
        </p:nvSpPr>
        <p:spPr/>
        <p:txBody>
          <a:bodyPr>
            <a:normAutofit fontScale="92500" lnSpcReduction="10000"/>
          </a:bodyPr>
          <a:lstStyle/>
          <a:p>
            <a:r>
              <a:rPr lang="en-US" sz="2800" dirty="0" smtClean="0"/>
              <a:t>Configuration: </a:t>
            </a:r>
          </a:p>
          <a:p>
            <a:pPr lvl="1"/>
            <a:r>
              <a:rPr lang="en-US" sz="2400" dirty="0"/>
              <a:t>A vector of </a:t>
            </a:r>
            <a:r>
              <a:rPr lang="en-US" sz="2400" i="1" dirty="0"/>
              <a:t>cells.</a:t>
            </a:r>
          </a:p>
          <a:p>
            <a:pPr lvl="1"/>
            <a:r>
              <a:rPr lang="en-US" sz="2400" dirty="0"/>
              <a:t>Each cell has an unique </a:t>
            </a:r>
            <a:r>
              <a:rPr lang="en-US" sz="2400" i="1" dirty="0"/>
              <a:t>identifier </a:t>
            </a:r>
            <a:r>
              <a:rPr lang="en-US" sz="2400" b="1" dirty="0"/>
              <a:t>id </a:t>
            </a:r>
            <a:r>
              <a:rPr lang="en-US" sz="2400" dirty="0"/>
              <a:t>and contains a multiset </a:t>
            </a:r>
            <a:r>
              <a:rPr lang="en-US" sz="2400" dirty="0" smtClean="0"/>
              <a:t>of </a:t>
            </a:r>
            <a:r>
              <a:rPr lang="en-US" sz="2400" dirty="0"/>
              <a:t>objects called </a:t>
            </a:r>
            <a:r>
              <a:rPr lang="en-US" sz="2400" b="1" dirty="0"/>
              <a:t>contents</a:t>
            </a:r>
            <a:r>
              <a:rPr lang="en-US" sz="2400" dirty="0"/>
              <a:t>, e.g. (1,abbc). </a:t>
            </a:r>
            <a:endParaRPr lang="en-US" sz="2400" dirty="0" smtClean="0"/>
          </a:p>
          <a:p>
            <a:pPr lvl="1"/>
            <a:r>
              <a:rPr lang="en-US" sz="2400" dirty="0"/>
              <a:t>Cells can contain </a:t>
            </a:r>
            <a:r>
              <a:rPr lang="en-US" sz="2400" i="1" dirty="0"/>
              <a:t>infinite</a:t>
            </a:r>
            <a:r>
              <a:rPr lang="en-US" sz="2400" dirty="0"/>
              <a:t> multisets</a:t>
            </a:r>
            <a:r>
              <a:rPr lang="en-US" sz="2400" dirty="0" smtClean="0"/>
              <a:t>.</a:t>
            </a:r>
          </a:p>
          <a:p>
            <a:r>
              <a:rPr lang="en-US" sz="2800" dirty="0" smtClean="0"/>
              <a:t>Rules:</a:t>
            </a:r>
          </a:p>
          <a:p>
            <a:pPr lvl="1"/>
            <a:r>
              <a:rPr lang="en-US" sz="2400" dirty="0"/>
              <a:t>X</a:t>
            </a:r>
            <a:r>
              <a:rPr lang="en-US" sz="2400" dirty="0">
                <a:sym typeface="Wingdings 3" pitchFamily="18" charset="2"/>
              </a:rPr>
              <a:t>Y;[P];[Q]</a:t>
            </a:r>
            <a:endParaRPr lang="en-US" sz="2400" dirty="0"/>
          </a:p>
          <a:p>
            <a:pPr lvl="2"/>
            <a:r>
              <a:rPr lang="en-US" sz="2100" dirty="0"/>
              <a:t>X,Y – vectors of multisets</a:t>
            </a:r>
          </a:p>
          <a:p>
            <a:pPr lvl="2"/>
            <a:r>
              <a:rPr lang="en-US" sz="2100" dirty="0"/>
              <a:t>P,Q – finite sets of multisets (permitting and forbidding contexts)</a:t>
            </a:r>
          </a:p>
          <a:p>
            <a:pPr lvl="2"/>
            <a:r>
              <a:rPr lang="en-US" sz="2100" dirty="0"/>
              <a:t>another notation: </a:t>
            </a:r>
          </a:p>
          <a:p>
            <a:pPr lvl="2">
              <a:buNone/>
            </a:pPr>
            <a:r>
              <a:rPr lang="en-US" sz="2400" dirty="0"/>
              <a:t>(1,x</a:t>
            </a:r>
            <a:r>
              <a:rPr lang="en-US" sz="2400" baseline="-25000" dirty="0"/>
              <a:t>1</a:t>
            </a:r>
            <a:r>
              <a:rPr lang="en-US" sz="2400" dirty="0"/>
              <a:t>)…(</a:t>
            </a:r>
            <a:r>
              <a:rPr lang="en-US" sz="2400" dirty="0" err="1"/>
              <a:t>n,x</a:t>
            </a:r>
            <a:r>
              <a:rPr lang="en-US" sz="2400" baseline="-25000" dirty="0" err="1"/>
              <a:t>n</a:t>
            </a:r>
            <a:r>
              <a:rPr lang="en-US" sz="2400" dirty="0"/>
              <a:t>) </a:t>
            </a:r>
            <a:r>
              <a:rPr lang="en-US" sz="2400" dirty="0">
                <a:sym typeface="Wingdings 3" pitchFamily="18" charset="2"/>
              </a:rPr>
              <a:t>(1,y</a:t>
            </a:r>
            <a:r>
              <a:rPr lang="en-US" sz="2400" baseline="-25000" dirty="0">
                <a:sym typeface="Wingdings 3" pitchFamily="18" charset="2"/>
              </a:rPr>
              <a:t>1</a:t>
            </a:r>
            <a:r>
              <a:rPr lang="en-US" sz="2400" dirty="0">
                <a:sym typeface="Wingdings 3" pitchFamily="18" charset="2"/>
              </a:rPr>
              <a:t>)…(</a:t>
            </a:r>
            <a:r>
              <a:rPr lang="en-US" sz="2400" dirty="0" err="1">
                <a:sym typeface="Wingdings 3" pitchFamily="18" charset="2"/>
              </a:rPr>
              <a:t>n,y</a:t>
            </a:r>
            <a:r>
              <a:rPr lang="en-US" sz="2400" baseline="-25000" dirty="0" err="1">
                <a:sym typeface="Wingdings 3" pitchFamily="18" charset="2"/>
              </a:rPr>
              <a:t>n</a:t>
            </a:r>
            <a:r>
              <a:rPr lang="en-US" sz="2400" dirty="0">
                <a:sym typeface="Wingdings 3" pitchFamily="18" charset="2"/>
              </a:rPr>
              <a:t>); [{(1,p</a:t>
            </a:r>
            <a:r>
              <a:rPr lang="en-US" sz="2400" baseline="-25000" dirty="0">
                <a:sym typeface="Wingdings 3" pitchFamily="18" charset="2"/>
              </a:rPr>
              <a:t>1</a:t>
            </a:r>
            <a:r>
              <a:rPr lang="en-US" sz="2400" dirty="0">
                <a:sym typeface="Wingdings 3" pitchFamily="18" charset="2"/>
              </a:rPr>
              <a:t>)…(</a:t>
            </a:r>
            <a:r>
              <a:rPr lang="en-US" sz="2400" dirty="0" err="1">
                <a:sym typeface="Wingdings 3" pitchFamily="18" charset="2"/>
              </a:rPr>
              <a:t>n,p</a:t>
            </a:r>
            <a:r>
              <a:rPr lang="en-US" sz="2400" baseline="-25000" dirty="0" err="1">
                <a:sym typeface="Wingdings 3" pitchFamily="18" charset="2"/>
              </a:rPr>
              <a:t>n</a:t>
            </a:r>
            <a:r>
              <a:rPr lang="en-US" sz="2400" dirty="0">
                <a:sym typeface="Wingdings 3" pitchFamily="18" charset="2"/>
              </a:rPr>
              <a:t>)}, …]; [{(1,f</a:t>
            </a:r>
            <a:r>
              <a:rPr lang="en-US" sz="2400" baseline="-25000" dirty="0">
                <a:sym typeface="Wingdings 3" pitchFamily="18" charset="2"/>
              </a:rPr>
              <a:t>1</a:t>
            </a:r>
            <a:r>
              <a:rPr lang="en-US" sz="2400" dirty="0">
                <a:sym typeface="Wingdings 3" pitchFamily="18" charset="2"/>
              </a:rPr>
              <a:t>)…(</a:t>
            </a:r>
            <a:r>
              <a:rPr lang="en-US" sz="2400" dirty="0" err="1">
                <a:sym typeface="Wingdings 3" pitchFamily="18" charset="2"/>
              </a:rPr>
              <a:t>n,f</a:t>
            </a:r>
            <a:r>
              <a:rPr lang="en-US" sz="2400" baseline="-25000" dirty="0" err="1">
                <a:sym typeface="Wingdings 3" pitchFamily="18" charset="2"/>
              </a:rPr>
              <a:t>n</a:t>
            </a:r>
            <a:r>
              <a:rPr lang="en-US" sz="2400" dirty="0">
                <a:sym typeface="Wingdings 3" pitchFamily="18" charset="2"/>
              </a:rPr>
              <a:t>)}, ...]</a:t>
            </a:r>
          </a:p>
          <a:p>
            <a:pPr lvl="1"/>
            <a:r>
              <a:rPr lang="en-US" sz="2800" dirty="0">
                <a:sym typeface="Wingdings 3" pitchFamily="18" charset="2"/>
              </a:rPr>
              <a:t>Semantics: rewrite X by Y if all elements of P and none of Q are present.</a:t>
            </a:r>
          </a:p>
          <a:p>
            <a:endParaRPr lang="en-US" dirty="0"/>
          </a:p>
        </p:txBody>
      </p:sp>
      <p:sp>
        <p:nvSpPr>
          <p:cNvPr id="4" name="ZoneTexte 3"/>
          <p:cNvSpPr txBox="1"/>
          <p:nvPr/>
        </p:nvSpPr>
        <p:spPr>
          <a:xfrm>
            <a:off x="7278380" y="2817221"/>
            <a:ext cx="4503156" cy="1015663"/>
          </a:xfrm>
          <a:prstGeom prst="rect">
            <a:avLst/>
          </a:prstGeom>
          <a:noFill/>
          <a:ln>
            <a:solidFill>
              <a:schemeClr val="tx1"/>
            </a:solidFill>
          </a:ln>
        </p:spPr>
        <p:txBody>
          <a:bodyPr wrap="none" rtlCol="0">
            <a:spAutoFit/>
          </a:bodyPr>
          <a:lstStyle/>
          <a:p>
            <a:r>
              <a:rPr lang="en-US" sz="2000" dirty="0" smtClean="0">
                <a:solidFill>
                  <a:srgbClr val="FF0000"/>
                </a:solidFill>
              </a:rPr>
              <a:t>Here we present the static case.</a:t>
            </a:r>
          </a:p>
          <a:p>
            <a:r>
              <a:rPr lang="en-US" sz="2000" dirty="0" smtClean="0">
                <a:solidFill>
                  <a:srgbClr val="FF0000"/>
                </a:solidFill>
              </a:rPr>
              <a:t>A similar formalism exists for the case</a:t>
            </a:r>
          </a:p>
          <a:p>
            <a:r>
              <a:rPr lang="en-US" sz="2000" dirty="0">
                <a:solidFill>
                  <a:srgbClr val="FF0000"/>
                </a:solidFill>
              </a:rPr>
              <a:t>o</a:t>
            </a:r>
            <a:r>
              <a:rPr lang="en-US" sz="2000" dirty="0" smtClean="0">
                <a:solidFill>
                  <a:srgbClr val="FF0000"/>
                </a:solidFill>
              </a:rPr>
              <a:t>f the dynamic structure</a:t>
            </a:r>
            <a:endParaRPr lang="en-US" sz="2000" dirty="0">
              <a:solidFill>
                <a:srgbClr val="FF0000"/>
              </a:solidFill>
            </a:endParaRPr>
          </a:p>
        </p:txBody>
      </p:sp>
    </p:spTree>
    <p:extLst>
      <p:ext uri="{BB962C8B-B14F-4D97-AF65-F5344CB8AC3E}">
        <p14:creationId xmlns:p14="http://schemas.microsoft.com/office/powerpoint/2010/main" val="119939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Example</a:t>
            </a:r>
          </a:p>
        </p:txBody>
      </p:sp>
      <p:sp>
        <p:nvSpPr>
          <p:cNvPr id="18436" name="Oval 4"/>
          <p:cNvSpPr>
            <a:spLocks noChangeArrowheads="1"/>
          </p:cNvSpPr>
          <p:nvPr/>
        </p:nvSpPr>
        <p:spPr bwMode="auto">
          <a:xfrm>
            <a:off x="4835525" y="3717925"/>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t>
            </a:r>
          </a:p>
        </p:txBody>
      </p:sp>
      <p:sp>
        <p:nvSpPr>
          <p:cNvPr id="18438" name="Oval 6"/>
          <p:cNvSpPr>
            <a:spLocks noChangeArrowheads="1"/>
          </p:cNvSpPr>
          <p:nvPr/>
        </p:nvSpPr>
        <p:spPr bwMode="auto">
          <a:xfrm>
            <a:off x="4837113" y="46529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a:p>
        </p:txBody>
      </p:sp>
      <p:sp>
        <p:nvSpPr>
          <p:cNvPr id="18439" name="Oval 7"/>
          <p:cNvSpPr>
            <a:spLocks noChangeArrowheads="1"/>
          </p:cNvSpPr>
          <p:nvPr/>
        </p:nvSpPr>
        <p:spPr bwMode="auto">
          <a:xfrm>
            <a:off x="4837113" y="573405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t>
            </a:r>
          </a:p>
        </p:txBody>
      </p:sp>
      <p:sp>
        <p:nvSpPr>
          <p:cNvPr id="18440" name="Oval 8"/>
          <p:cNvSpPr>
            <a:spLocks noChangeArrowheads="1"/>
          </p:cNvSpPr>
          <p:nvPr/>
        </p:nvSpPr>
        <p:spPr bwMode="auto">
          <a:xfrm>
            <a:off x="7464425" y="3933825"/>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441" name="Oval 9"/>
          <p:cNvSpPr>
            <a:spLocks noChangeArrowheads="1"/>
          </p:cNvSpPr>
          <p:nvPr/>
        </p:nvSpPr>
        <p:spPr bwMode="auto">
          <a:xfrm>
            <a:off x="7680325" y="48688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446" name="Text Box 14"/>
          <p:cNvSpPr txBox="1">
            <a:spLocks noChangeArrowheads="1"/>
          </p:cNvSpPr>
          <p:nvPr/>
        </p:nvSpPr>
        <p:spPr bwMode="auto">
          <a:xfrm>
            <a:off x="4564063" y="4092575"/>
            <a:ext cx="2840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18447" name="Text Box 15"/>
          <p:cNvSpPr txBox="1">
            <a:spLocks noChangeArrowheads="1"/>
          </p:cNvSpPr>
          <p:nvPr/>
        </p:nvSpPr>
        <p:spPr bwMode="auto">
          <a:xfrm>
            <a:off x="4584700" y="508635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18448" name="Text Box 16"/>
          <p:cNvSpPr txBox="1">
            <a:spLocks noChangeArrowheads="1"/>
          </p:cNvSpPr>
          <p:nvPr/>
        </p:nvSpPr>
        <p:spPr bwMode="auto">
          <a:xfrm>
            <a:off x="4729163" y="623728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18449" name="Text Box 17"/>
          <p:cNvSpPr txBox="1">
            <a:spLocks noChangeArrowheads="1"/>
          </p:cNvSpPr>
          <p:nvPr/>
        </p:nvSpPr>
        <p:spPr bwMode="auto">
          <a:xfrm>
            <a:off x="7392988" y="4510088"/>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18450" name="Text Box 18"/>
          <p:cNvSpPr txBox="1">
            <a:spLocks noChangeArrowheads="1"/>
          </p:cNvSpPr>
          <p:nvPr/>
        </p:nvSpPr>
        <p:spPr bwMode="auto">
          <a:xfrm>
            <a:off x="7537451" y="551815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18451" name="Text Box 19"/>
          <p:cNvSpPr txBox="1">
            <a:spLocks noChangeArrowheads="1"/>
          </p:cNvSpPr>
          <p:nvPr/>
        </p:nvSpPr>
        <p:spPr bwMode="auto">
          <a:xfrm>
            <a:off x="3071814" y="2636839"/>
            <a:ext cx="6314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(1,a)(2,c) </a:t>
            </a:r>
            <a:r>
              <a:rPr lang="en-US" sz="2400" dirty="0">
                <a:sym typeface="Wingdings 3" pitchFamily="18" charset="2"/>
              </a:rPr>
              <a:t> (1,c)(4,a)(5,b); [{(1,b)}]; [{(3,d)}]</a:t>
            </a:r>
          </a:p>
        </p:txBody>
      </p:sp>
      <p:sp>
        <p:nvSpPr>
          <p:cNvPr id="18453" name="Text Box 21"/>
          <p:cNvSpPr txBox="1">
            <a:spLocks noChangeArrowheads="1"/>
          </p:cNvSpPr>
          <p:nvPr/>
        </p:nvSpPr>
        <p:spPr bwMode="auto">
          <a:xfrm>
            <a:off x="2279577" y="1916114"/>
            <a:ext cx="75613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a:t>
            </a:r>
            <a:r>
              <a:rPr lang="en-US" sz="2400" dirty="0" err="1"/>
              <a:t>a,c</a:t>
            </a:r>
            <a:r>
              <a:rPr lang="en-US" sz="2400" dirty="0"/>
              <a:t>,</a:t>
            </a:r>
            <a:r>
              <a:rPr lang="el-GR" sz="2400" dirty="0"/>
              <a:t>λ</a:t>
            </a:r>
            <a:r>
              <a:rPr lang="en-US" sz="2400" dirty="0"/>
              <a:t>,</a:t>
            </a:r>
            <a:r>
              <a:rPr lang="el-GR" sz="2400" dirty="0"/>
              <a:t>λ</a:t>
            </a:r>
            <a:r>
              <a:rPr lang="en-US" sz="2400" dirty="0"/>
              <a:t>,</a:t>
            </a:r>
            <a:r>
              <a:rPr lang="el-GR" sz="2400" dirty="0"/>
              <a:t>λ</a:t>
            </a:r>
            <a:r>
              <a:rPr lang="en-US" sz="2400" dirty="0"/>
              <a:t>) </a:t>
            </a:r>
            <a:r>
              <a:rPr lang="en-US" sz="2400" dirty="0">
                <a:sym typeface="Wingdings 3" pitchFamily="18" charset="2"/>
              </a:rPr>
              <a:t> </a:t>
            </a:r>
            <a:r>
              <a:rPr lang="en-US" sz="2400" dirty="0"/>
              <a:t>(c,</a:t>
            </a:r>
            <a:r>
              <a:rPr lang="el-GR" sz="2400" dirty="0"/>
              <a:t>λ</a:t>
            </a:r>
            <a:r>
              <a:rPr lang="en-US" sz="2400" dirty="0"/>
              <a:t>,</a:t>
            </a:r>
            <a:r>
              <a:rPr lang="el-GR" sz="2400" dirty="0"/>
              <a:t>λ</a:t>
            </a:r>
            <a:r>
              <a:rPr lang="en-US" sz="2400" dirty="0"/>
              <a:t>,</a:t>
            </a:r>
            <a:r>
              <a:rPr lang="en-US" sz="2400" dirty="0" err="1"/>
              <a:t>a,b</a:t>
            </a:r>
            <a:r>
              <a:rPr lang="en-US" sz="2400" dirty="0"/>
              <a:t>,</a:t>
            </a:r>
            <a:r>
              <a:rPr lang="el-GR" sz="2400" dirty="0"/>
              <a:t>λ</a:t>
            </a:r>
            <a:r>
              <a:rPr lang="en-US" sz="2400" dirty="0"/>
              <a:t>); [{(b,</a:t>
            </a:r>
            <a:r>
              <a:rPr lang="el-GR" sz="2400" dirty="0"/>
              <a:t>λ</a:t>
            </a:r>
            <a:r>
              <a:rPr lang="en-US" sz="2400" dirty="0"/>
              <a:t>,</a:t>
            </a:r>
            <a:r>
              <a:rPr lang="el-GR" sz="2400" dirty="0"/>
              <a:t>λ</a:t>
            </a:r>
            <a:r>
              <a:rPr lang="en-US" sz="2400" dirty="0"/>
              <a:t>,</a:t>
            </a:r>
            <a:r>
              <a:rPr lang="el-GR" sz="2400" dirty="0"/>
              <a:t>λ</a:t>
            </a:r>
            <a:r>
              <a:rPr lang="en-US" sz="2400" dirty="0"/>
              <a:t>,</a:t>
            </a:r>
            <a:r>
              <a:rPr lang="el-GR" sz="2400" dirty="0"/>
              <a:t>λ</a:t>
            </a:r>
            <a:r>
              <a:rPr lang="en-US" sz="2400" dirty="0"/>
              <a:t>)}]; [{(</a:t>
            </a:r>
            <a:r>
              <a:rPr lang="el-GR" sz="2400" dirty="0"/>
              <a:t>λ</a:t>
            </a:r>
            <a:r>
              <a:rPr lang="en-US" sz="2400" dirty="0"/>
              <a:t>,</a:t>
            </a:r>
            <a:r>
              <a:rPr lang="el-GR" sz="2400" dirty="0"/>
              <a:t>λ</a:t>
            </a:r>
            <a:r>
              <a:rPr lang="en-US" sz="2400" dirty="0"/>
              <a:t>,d,</a:t>
            </a:r>
            <a:r>
              <a:rPr lang="el-GR" sz="2400" dirty="0"/>
              <a:t>λ</a:t>
            </a:r>
            <a:r>
              <a:rPr lang="en-US" sz="2400" dirty="0"/>
              <a:t>,</a:t>
            </a:r>
            <a:r>
              <a:rPr lang="el-GR" sz="2400" dirty="0"/>
              <a:t>λ</a:t>
            </a:r>
            <a:r>
              <a:rPr lang="en-US" sz="2400" dirty="0"/>
              <a:t>)}]</a:t>
            </a:r>
          </a:p>
        </p:txBody>
      </p:sp>
      <p:sp>
        <p:nvSpPr>
          <p:cNvPr id="18454" name="Text Box 22"/>
          <p:cNvSpPr txBox="1">
            <a:spLocks noChangeArrowheads="1"/>
          </p:cNvSpPr>
          <p:nvPr/>
        </p:nvSpPr>
        <p:spPr bwMode="auto">
          <a:xfrm>
            <a:off x="5159375" y="38608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8455" name="Text Box 23"/>
          <p:cNvSpPr txBox="1">
            <a:spLocks noChangeArrowheads="1"/>
          </p:cNvSpPr>
          <p:nvPr/>
        </p:nvSpPr>
        <p:spPr bwMode="auto">
          <a:xfrm>
            <a:off x="5016501" y="4797426"/>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8456" name="Text Box 24"/>
          <p:cNvSpPr txBox="1">
            <a:spLocks noChangeArrowheads="1"/>
          </p:cNvSpPr>
          <p:nvPr/>
        </p:nvSpPr>
        <p:spPr bwMode="auto">
          <a:xfrm>
            <a:off x="12496800" y="3516313"/>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grpSp>
        <p:nvGrpSpPr>
          <p:cNvPr id="13" name="Groupe 12"/>
          <p:cNvGrpSpPr/>
          <p:nvPr/>
        </p:nvGrpSpPr>
        <p:grpSpPr>
          <a:xfrm>
            <a:off x="5388373" y="4044157"/>
            <a:ext cx="2291953" cy="1148556"/>
            <a:chOff x="3864372" y="4044157"/>
            <a:chExt cx="2291953" cy="1148556"/>
          </a:xfrm>
        </p:grpSpPr>
        <p:cxnSp>
          <p:nvCxnSpPr>
            <p:cNvPr id="3" name="Connecteur droit avec flèche 2"/>
            <p:cNvCxnSpPr>
              <a:stCxn id="18436" idx="5"/>
            </p:cNvCxnSpPr>
            <p:nvPr/>
          </p:nvCxnSpPr>
          <p:spPr>
            <a:xfrm>
              <a:off x="3864372" y="4270772"/>
              <a:ext cx="923652" cy="382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eur droit avec flèche 4"/>
            <p:cNvCxnSpPr>
              <a:stCxn id="18438" idx="6"/>
            </p:cNvCxnSpPr>
            <p:nvPr/>
          </p:nvCxnSpPr>
          <p:spPr>
            <a:xfrm flipV="1">
              <a:off x="3960813" y="4652963"/>
              <a:ext cx="827211" cy="32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en arc 6"/>
            <p:cNvCxnSpPr>
              <a:endCxn id="18454" idx="3"/>
            </p:cNvCxnSpPr>
            <p:nvPr/>
          </p:nvCxnSpPr>
          <p:spPr>
            <a:xfrm rot="10800000">
              <a:off x="3940176" y="4044157"/>
              <a:ext cx="847849" cy="608806"/>
            </a:xfrm>
            <a:prstGeom prst="curvedConnector3">
              <a:avLst>
                <a:gd name="adj1" fmla="val -550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endCxn id="18440" idx="3"/>
            </p:cNvCxnSpPr>
            <p:nvPr/>
          </p:nvCxnSpPr>
          <p:spPr>
            <a:xfrm flipV="1">
              <a:off x="4788024" y="4486672"/>
              <a:ext cx="1247254" cy="166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endCxn id="18441" idx="2"/>
            </p:cNvCxnSpPr>
            <p:nvPr/>
          </p:nvCxnSpPr>
          <p:spPr>
            <a:xfrm>
              <a:off x="4788024" y="4652963"/>
              <a:ext cx="1368301" cy="539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0244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5.E-6 -1.11111E-6 C 0.00833 -0.00115 0.01702 -0.00138 0.025 -0.00578 C 0.03368 -0.01064 0.04392 -0.01782 0.05278 -0.02152 C 0.05886 -0.02685 0.06511 -0.02916 0.07205 -0.03125 C 0.08646 -0.04421 0.10833 -0.04907 0.125 -0.05092 C 0.1467 -0.05879 0.17292 -0.05023 0.19549 -0.04699 C 0.20174 -0.04444 0.20816 -0.04282 0.21458 -0.0412 C 0.21754 -0.03865 0.22153 -0.03726 0.22344 -0.03333 C 0.22448 -0.03125 0.225 -0.02893 0.22639 -0.02731 C 0.22761 -0.02592 0.22934 -0.02615 0.23073 -0.02546 C 0.23993 -0.01713 0.24392 -0.01319 0.25 -1.11111E-6 C 0.25399 0.0088 0.25573 0.02084 0.2632 0.02547 " pathEditMode="relative" ptsTypes="fffffffffffA">
                                      <p:cBhvr>
                                        <p:cTn id="6" dur="2000" fill="hold"/>
                                        <p:tgtEl>
                                          <p:spTgt spid="1845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3.33333E-6 -7.40741E-7 C -0.01024 0.00463 -0.02049 0.00787 -0.0309 0.0118 C -0.03715 0.01412 -0.04358 0.01805 -0.05 0.01967 C -0.05382 0.0206 -0.05781 0.02083 -0.06181 0.02153 C -0.06424 0.02199 -0.06684 0.02291 -0.06927 0.02361 C -0.0967 0.02199 -0.10538 0.02153 -0.12795 0.0118 C -0.12951 0.01041 -0.1309 0.00903 -0.13247 0.00787 C -0.13385 0.00694 -0.13576 0.00717 -0.13681 0.00579 C -0.13785 0.0044 -0.13733 0.00162 -0.13837 -7.40741E-7 C -0.13941 -0.00185 -0.14132 -0.00255 -0.14271 -0.00394 C -0.14566 -0.00972 -0.14688 -0.01505 -0.14861 -0.02153 C -0.14566 -0.03681 -0.14358 -0.05139 -0.13681 -0.06459 C -0.13472 -0.07338 -0.13142 -0.08171 -0.12656 -0.0882 C -0.12413 -0.09792 -0.11858 -0.10278 -0.11337 -0.10972 C -0.11163 -0.11204 -0.11076 -0.11551 -0.10885 -0.11759 C -0.0941 -0.13496 -0.07413 -0.13218 -0.0559 -0.13334 C -0.04427 -0.13264 -0.02552 -0.1294 -0.01181 -0.1294 " pathEditMode="relative" ptsTypes="ffffffffffffffffA">
                                      <p:cBhvr>
                                        <p:cTn id="8" dur="2000" fill="hold"/>
                                        <p:tgtEl>
                                          <p:spTgt spid="18455"/>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8.67362E-19 1.11111E-6 C -0.03924 0.00556 0.0125 -0.00116 -0.07049 0.00394 C -0.07604 0.0044 -0.08681 0.00995 -0.08681 0.00995 C -0.0941 0.01713 -0.10243 0.02269 -0.10886 0.03148 C -0.11667 0.04213 -0.10955 0.03657 -0.11771 0.04514 C -0.12049 0.04792 -0.12396 0.04977 -0.12639 0.05301 C -0.13299 0.06181 -0.1382 0.07384 -0.14549 0.08056 C -0.15 0.08935 -0.1533 0.09676 -0.15886 0.10394 C -0.16163 0.1162 -0.16597 0.12245 -0.17205 0.13333 C -0.17344 0.13588 -0.17639 0.1412 -0.17639 0.1412 C -0.1816 0.16713 -0.19375 0.18704 -0.20886 0.20394 C -0.21632 0.21227 -0.20972 0.20857 -0.21771 0.21181 C -0.2224 0.21829 -0.22622 0.21991 -0.23229 0.22361 C -0.25018 0.23426 -0.26927 0.24051 -0.2882 0.24722 C -0.2915 0.24676 -0.3 0.24607 -0.30434 0.24329 C -0.31493 0.23634 -0.30295 0.2419 -0.3132 0.23727 C -0.31459 0.23657 -0.32066 0.23426 -0.32205 0.23333 C -0.33629 0.22245 -0.3257 0.22778 -0.33525 0.22361 C -0.33681 0.22222 -0.33976 0.21968 -0.33976 0.21968 " pathEditMode="relative" ptsTypes="ffffffffffffffffffA">
                                      <p:cBhvr>
                                        <p:cTn id="10" dur="2000" fill="hold"/>
                                        <p:tgtEl>
                                          <p:spTgt spid="18456"/>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4" grpId="0"/>
      <p:bldP spid="18455" grpId="0"/>
      <p:bldP spid="184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 definition of a P system </a:t>
            </a:r>
            <a:r>
              <a:rPr lang="el-GR" dirty="0"/>
              <a:t>Π</a:t>
            </a:r>
            <a:endParaRPr lang="fr-FR" dirty="0"/>
          </a:p>
        </p:txBody>
      </p:sp>
      <p:sp>
        <p:nvSpPr>
          <p:cNvPr id="3" name="Espace réservé du contenu 2"/>
          <p:cNvSpPr>
            <a:spLocks noGrp="1"/>
          </p:cNvSpPr>
          <p:nvPr>
            <p:ph sz="quarter" idx="1"/>
          </p:nvPr>
        </p:nvSpPr>
        <p:spPr/>
        <p:txBody>
          <a:bodyPr>
            <a:normAutofit lnSpcReduction="10000"/>
          </a:bodyPr>
          <a:lstStyle/>
          <a:p>
            <a:r>
              <a:rPr lang="en-US" dirty="0" smtClean="0"/>
              <a:t>The configuration.</a:t>
            </a:r>
          </a:p>
          <a:p>
            <a:r>
              <a:rPr lang="en-US" dirty="0" smtClean="0"/>
              <a:t>The initial configuration.</a:t>
            </a:r>
          </a:p>
          <a:p>
            <a:r>
              <a:rPr lang="en-US" dirty="0" smtClean="0"/>
              <a:t>The set of rules.</a:t>
            </a:r>
          </a:p>
          <a:p>
            <a:r>
              <a:rPr lang="en-US" dirty="0" smtClean="0"/>
              <a:t>The following functions:</a:t>
            </a:r>
          </a:p>
          <a:p>
            <a:pPr lvl="1"/>
            <a:r>
              <a:rPr lang="en-US" sz="2400" dirty="0" smtClean="0"/>
              <a:t>Applicable(</a:t>
            </a:r>
            <a:r>
              <a:rPr lang="el-GR" sz="2400" dirty="0" smtClean="0"/>
              <a:t>Π</a:t>
            </a:r>
            <a:r>
              <a:rPr lang="en-US" sz="2400" dirty="0" smtClean="0"/>
              <a:t>,C,</a:t>
            </a:r>
            <a:r>
              <a:rPr lang="el-GR" sz="2400" dirty="0" smtClean="0"/>
              <a:t>δ</a:t>
            </a:r>
            <a:r>
              <a:rPr lang="en-US" sz="2400" dirty="0"/>
              <a:t>)</a:t>
            </a:r>
            <a:r>
              <a:rPr lang="en-US" dirty="0"/>
              <a:t/>
            </a:r>
            <a:br>
              <a:rPr lang="en-US" dirty="0"/>
            </a:br>
            <a:r>
              <a:rPr lang="en-US" sz="1800" dirty="0"/>
              <a:t>the set of multisets of rules of </a:t>
            </a:r>
            <a:r>
              <a:rPr lang="el-GR" sz="1800" dirty="0"/>
              <a:t>Π</a:t>
            </a:r>
            <a:r>
              <a:rPr lang="en-US" sz="1800" dirty="0"/>
              <a:t> applicable in the configuration C, according to the derivation mode </a:t>
            </a:r>
            <a:r>
              <a:rPr lang="el-GR" sz="1800" dirty="0"/>
              <a:t>δ</a:t>
            </a:r>
            <a:r>
              <a:rPr lang="en-US" sz="1800" dirty="0"/>
              <a:t>.</a:t>
            </a:r>
            <a:endParaRPr lang="en-US" sz="1600" dirty="0"/>
          </a:p>
          <a:p>
            <a:pPr lvl="1"/>
            <a:r>
              <a:rPr lang="en-US" sz="2400" dirty="0"/>
              <a:t>Apply(</a:t>
            </a:r>
            <a:r>
              <a:rPr lang="el-GR" sz="2400" dirty="0"/>
              <a:t>Π</a:t>
            </a:r>
            <a:r>
              <a:rPr lang="en-US" sz="2400" dirty="0"/>
              <a:t>,C,R)</a:t>
            </a:r>
            <a:r>
              <a:rPr lang="en-US" dirty="0"/>
              <a:t/>
            </a:r>
            <a:br>
              <a:rPr lang="en-US" dirty="0"/>
            </a:br>
            <a:r>
              <a:rPr lang="en-US" sz="1800" dirty="0"/>
              <a:t>the configuration obtained by the (parallel) application of the multiset of rules R to the configuration C.</a:t>
            </a:r>
          </a:p>
          <a:p>
            <a:pPr lvl="1"/>
            <a:r>
              <a:rPr lang="en-US" sz="2400" dirty="0"/>
              <a:t>Halt(</a:t>
            </a:r>
            <a:r>
              <a:rPr lang="el-GR" sz="2400" dirty="0"/>
              <a:t>Π</a:t>
            </a:r>
            <a:r>
              <a:rPr lang="en-US" sz="2400" dirty="0"/>
              <a:t>,C,</a:t>
            </a:r>
            <a:r>
              <a:rPr lang="el-GR" sz="2400" dirty="0"/>
              <a:t>δ</a:t>
            </a:r>
            <a:r>
              <a:rPr lang="en-US" sz="2400" dirty="0"/>
              <a:t>)</a:t>
            </a:r>
            <a:r>
              <a:rPr lang="en-US" dirty="0"/>
              <a:t/>
            </a:r>
            <a:br>
              <a:rPr lang="en-US" dirty="0"/>
            </a:br>
            <a:r>
              <a:rPr lang="en-US" sz="1800" dirty="0"/>
              <a:t>a predicate that yields true if C is a halting configuration of  </a:t>
            </a:r>
            <a:r>
              <a:rPr lang="el-GR" sz="1800" dirty="0"/>
              <a:t>Π </a:t>
            </a:r>
            <a:r>
              <a:rPr lang="en-US" sz="1800" dirty="0"/>
              <a:t>evolving in the derivation mode </a:t>
            </a:r>
            <a:r>
              <a:rPr lang="el-GR" sz="1800" dirty="0"/>
              <a:t>δ</a:t>
            </a:r>
            <a:r>
              <a:rPr lang="en-US" sz="1800" dirty="0"/>
              <a:t>.</a:t>
            </a:r>
          </a:p>
          <a:p>
            <a:pPr lvl="1"/>
            <a:r>
              <a:rPr lang="en-US" sz="2400" dirty="0"/>
              <a:t>Result(</a:t>
            </a:r>
            <a:r>
              <a:rPr lang="el-GR" sz="2400" dirty="0"/>
              <a:t>Π</a:t>
            </a:r>
            <a:r>
              <a:rPr lang="en-US" sz="2400" dirty="0"/>
              <a:t>,C)</a:t>
            </a:r>
            <a:r>
              <a:rPr lang="en-US" dirty="0" smtClean="0"/>
              <a:t/>
            </a:r>
            <a:br>
              <a:rPr lang="en-US" dirty="0" smtClean="0"/>
            </a:br>
            <a:r>
              <a:rPr lang="en-US" sz="1800" dirty="0"/>
              <a:t>a function giving the result of the computation of , when the halting configuration C has been reached</a:t>
            </a:r>
          </a:p>
          <a:p>
            <a:pPr lvl="1"/>
            <a:endParaRPr lang="en-US" dirty="0" smtClean="0"/>
          </a:p>
        </p:txBody>
      </p:sp>
    </p:spTree>
    <p:extLst>
      <p:ext uri="{BB962C8B-B14F-4D97-AF65-F5344CB8AC3E}">
        <p14:creationId xmlns:p14="http://schemas.microsoft.com/office/powerpoint/2010/main" val="4161808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Formal framework: semantics</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en-US" dirty="0"/>
              <a:t>Applicable(</a:t>
            </a:r>
            <a:r>
              <a:rPr lang="el-GR" dirty="0"/>
              <a:t>Π</a:t>
            </a:r>
            <a:r>
              <a:rPr lang="en-US" dirty="0"/>
              <a:t>,C,</a:t>
            </a:r>
            <a:r>
              <a:rPr lang="el-GR" dirty="0"/>
              <a:t>δ</a:t>
            </a:r>
            <a:r>
              <a:rPr lang="en-US" dirty="0" smtClean="0"/>
              <a:t>)</a:t>
            </a:r>
          </a:p>
          <a:p>
            <a:pPr lvl="1"/>
            <a:r>
              <a:rPr lang="en-US" dirty="0" smtClean="0"/>
              <a:t>An algorithm is used to compute </a:t>
            </a:r>
            <a:r>
              <a:rPr lang="en-US" dirty="0"/>
              <a:t>Applicable(</a:t>
            </a:r>
            <a:r>
              <a:rPr lang="el-GR" dirty="0"/>
              <a:t>Π</a:t>
            </a:r>
            <a:r>
              <a:rPr lang="en-US" dirty="0" smtClean="0"/>
              <a:t>,</a:t>
            </a:r>
            <a:r>
              <a:rPr lang="en-US" dirty="0" err="1" smtClean="0"/>
              <a:t>C,asyn</a:t>
            </a:r>
            <a:r>
              <a:rPr lang="en-US" dirty="0" smtClean="0"/>
              <a:t>), which is then (set-)restricted according to </a:t>
            </a:r>
            <a:r>
              <a:rPr lang="el-GR" dirty="0" smtClean="0"/>
              <a:t>δ</a:t>
            </a:r>
            <a:r>
              <a:rPr lang="en-US" dirty="0" smtClean="0"/>
              <a:t>.</a:t>
            </a:r>
          </a:p>
          <a:p>
            <a:pPr lvl="1"/>
            <a:r>
              <a:rPr lang="en-US" dirty="0" smtClean="0"/>
              <a:t>Examples of </a:t>
            </a:r>
            <a:r>
              <a:rPr lang="el-GR" dirty="0" smtClean="0"/>
              <a:t>δ</a:t>
            </a:r>
            <a:r>
              <a:rPr lang="en-US" dirty="0" smtClean="0"/>
              <a:t>: max, </a:t>
            </a:r>
            <a:r>
              <a:rPr lang="en-US" dirty="0" err="1" smtClean="0"/>
              <a:t>seq</a:t>
            </a:r>
            <a:r>
              <a:rPr lang="en-US" dirty="0" smtClean="0"/>
              <a:t>, min, min</a:t>
            </a:r>
            <a:r>
              <a:rPr lang="en-US" baseline="-25000" dirty="0" smtClean="0"/>
              <a:t>k</a:t>
            </a:r>
            <a:r>
              <a:rPr lang="en-US" dirty="0" smtClean="0"/>
              <a:t>,… (more than 10 modes)</a:t>
            </a:r>
          </a:p>
          <a:p>
            <a:r>
              <a:rPr lang="en-US" dirty="0" smtClean="0"/>
              <a:t>Apply(</a:t>
            </a:r>
            <a:r>
              <a:rPr lang="el-GR" dirty="0"/>
              <a:t>Π</a:t>
            </a:r>
            <a:r>
              <a:rPr lang="en-US" dirty="0"/>
              <a:t>,C,R</a:t>
            </a:r>
            <a:r>
              <a:rPr lang="en-US" dirty="0" smtClean="0"/>
              <a:t>)</a:t>
            </a:r>
          </a:p>
          <a:p>
            <a:pPr lvl="1"/>
            <a:r>
              <a:rPr lang="en-US" dirty="0" smtClean="0"/>
              <a:t>The application is performed using an algorithm. In the dynamic case there are several variants. </a:t>
            </a:r>
          </a:p>
          <a:p>
            <a:r>
              <a:rPr lang="en-US" dirty="0" smtClean="0"/>
              <a:t>Halt(</a:t>
            </a:r>
            <a:r>
              <a:rPr lang="el-GR" dirty="0"/>
              <a:t>Π</a:t>
            </a:r>
            <a:r>
              <a:rPr lang="en-US" dirty="0"/>
              <a:t>,C,</a:t>
            </a:r>
            <a:r>
              <a:rPr lang="el-GR" dirty="0"/>
              <a:t>δ</a:t>
            </a:r>
            <a:r>
              <a:rPr lang="en-US" dirty="0" smtClean="0"/>
              <a:t>)</a:t>
            </a:r>
          </a:p>
          <a:p>
            <a:pPr lvl="1"/>
            <a:r>
              <a:rPr lang="en-US" dirty="0" smtClean="0"/>
              <a:t>Generic. Several examples include </a:t>
            </a:r>
            <a:r>
              <a:rPr lang="en-US" i="1" dirty="0" smtClean="0"/>
              <a:t>total halting</a:t>
            </a:r>
            <a:r>
              <a:rPr lang="en-US" dirty="0" smtClean="0"/>
              <a:t> (no rule is applicable), </a:t>
            </a:r>
            <a:r>
              <a:rPr lang="en-US" i="1" dirty="0" smtClean="0"/>
              <a:t>signal halting</a:t>
            </a:r>
            <a:r>
              <a:rPr lang="en-US" dirty="0" smtClean="0"/>
              <a:t> (the configuration has some properties) and </a:t>
            </a:r>
            <a:r>
              <a:rPr lang="en-US" i="1" dirty="0" smtClean="0"/>
              <a:t>adult halting</a:t>
            </a:r>
            <a:r>
              <a:rPr lang="en-US" dirty="0" smtClean="0"/>
              <a:t> (no changes in the configuration occur).</a:t>
            </a:r>
          </a:p>
          <a:p>
            <a:r>
              <a:rPr lang="en-US" dirty="0" smtClean="0"/>
              <a:t>Result(</a:t>
            </a:r>
            <a:r>
              <a:rPr lang="el-GR" dirty="0"/>
              <a:t>Π</a:t>
            </a:r>
            <a:r>
              <a:rPr lang="en-US" dirty="0"/>
              <a:t>,C</a:t>
            </a:r>
            <a:r>
              <a:rPr lang="en-US" dirty="0" smtClean="0"/>
              <a:t>)</a:t>
            </a:r>
          </a:p>
          <a:p>
            <a:pPr lvl="1"/>
            <a:r>
              <a:rPr lang="en-US" dirty="0" smtClean="0"/>
              <a:t>Generic. Generally is the contents of some cell.</a:t>
            </a:r>
            <a:endParaRPr lang="fr-FR" dirty="0"/>
          </a:p>
        </p:txBody>
      </p:sp>
    </p:spTree>
    <p:extLst>
      <p:ext uri="{BB962C8B-B14F-4D97-AF65-F5344CB8AC3E}">
        <p14:creationId xmlns:p14="http://schemas.microsoft.com/office/powerpoint/2010/main" val="185703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Purely </a:t>
            </a:r>
            <a:r>
              <a:rPr lang="en-US" dirty="0" err="1" smtClean="0"/>
              <a:t>catalytical</a:t>
            </a:r>
            <a:r>
              <a:rPr lang="en-US" dirty="0" smtClean="0"/>
              <a:t> P systems</a:t>
            </a:r>
            <a:endParaRPr lang="fr-FR" dirty="0"/>
          </a:p>
        </p:txBody>
      </p:sp>
      <p:sp>
        <p:nvSpPr>
          <p:cNvPr id="4" name="Rectangle à coins arrondis 3"/>
          <p:cNvSpPr/>
          <p:nvPr/>
        </p:nvSpPr>
        <p:spPr>
          <a:xfrm>
            <a:off x="1775520" y="2060848"/>
            <a:ext cx="3960440" cy="2808312"/>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à coins arrondis 2"/>
          <p:cNvSpPr/>
          <p:nvPr/>
        </p:nvSpPr>
        <p:spPr>
          <a:xfrm>
            <a:off x="2063552" y="2276872"/>
            <a:ext cx="2459328" cy="1912858"/>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2567608" y="2420888"/>
            <a:ext cx="1296144" cy="576064"/>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2567608" y="3140969"/>
            <a:ext cx="1296144" cy="531253"/>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8" name="ZoneTexte 7"/>
          <p:cNvSpPr txBox="1"/>
          <p:nvPr/>
        </p:nvSpPr>
        <p:spPr>
          <a:xfrm>
            <a:off x="5375920" y="4797152"/>
            <a:ext cx="325730" cy="369332"/>
          </a:xfrm>
          <a:prstGeom prst="rect">
            <a:avLst/>
          </a:prstGeom>
          <a:noFill/>
        </p:spPr>
        <p:txBody>
          <a:bodyPr wrap="none" rtlCol="0">
            <a:spAutoFit/>
          </a:bodyPr>
          <a:lstStyle/>
          <a:p>
            <a:r>
              <a:rPr lang="en-US" dirty="0"/>
              <a:t>0</a:t>
            </a:r>
            <a:endParaRPr lang="fr-FR" dirty="0"/>
          </a:p>
        </p:txBody>
      </p:sp>
      <p:sp>
        <p:nvSpPr>
          <p:cNvPr id="9" name="ZoneTexte 8"/>
          <p:cNvSpPr txBox="1"/>
          <p:nvPr/>
        </p:nvSpPr>
        <p:spPr>
          <a:xfrm>
            <a:off x="4299780" y="4139788"/>
            <a:ext cx="284052" cy="369332"/>
          </a:xfrm>
          <a:prstGeom prst="rect">
            <a:avLst/>
          </a:prstGeom>
          <a:noFill/>
        </p:spPr>
        <p:txBody>
          <a:bodyPr wrap="none" rtlCol="0">
            <a:spAutoFit/>
          </a:bodyPr>
          <a:lstStyle/>
          <a:p>
            <a:r>
              <a:rPr lang="en-US" dirty="0"/>
              <a:t>1</a:t>
            </a:r>
            <a:endParaRPr lang="fr-FR" dirty="0"/>
          </a:p>
        </p:txBody>
      </p:sp>
      <p:sp>
        <p:nvSpPr>
          <p:cNvPr id="10" name="Rectangle à coins arrondis 9"/>
          <p:cNvSpPr/>
          <p:nvPr/>
        </p:nvSpPr>
        <p:spPr>
          <a:xfrm>
            <a:off x="4624385" y="2524724"/>
            <a:ext cx="914400" cy="914400"/>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1" name="ZoneTexte 10"/>
          <p:cNvSpPr txBox="1"/>
          <p:nvPr/>
        </p:nvSpPr>
        <p:spPr>
          <a:xfrm>
            <a:off x="5303912" y="3356992"/>
            <a:ext cx="312906" cy="369332"/>
          </a:xfrm>
          <a:prstGeom prst="rect">
            <a:avLst/>
          </a:prstGeom>
          <a:noFill/>
        </p:spPr>
        <p:txBody>
          <a:bodyPr wrap="none" rtlCol="0">
            <a:spAutoFit/>
          </a:bodyPr>
          <a:lstStyle/>
          <a:p>
            <a:r>
              <a:rPr lang="en-US" dirty="0"/>
              <a:t>2</a:t>
            </a:r>
            <a:endParaRPr lang="fr-FR" dirty="0"/>
          </a:p>
        </p:txBody>
      </p:sp>
      <p:sp>
        <p:nvSpPr>
          <p:cNvPr id="12" name="ZoneTexte 11"/>
          <p:cNvSpPr txBox="1"/>
          <p:nvPr/>
        </p:nvSpPr>
        <p:spPr>
          <a:xfrm>
            <a:off x="3840480" y="2708920"/>
            <a:ext cx="311304" cy="369332"/>
          </a:xfrm>
          <a:prstGeom prst="rect">
            <a:avLst/>
          </a:prstGeom>
          <a:noFill/>
        </p:spPr>
        <p:txBody>
          <a:bodyPr wrap="none" rtlCol="0">
            <a:spAutoFit/>
          </a:bodyPr>
          <a:lstStyle/>
          <a:p>
            <a:r>
              <a:rPr lang="en-US" dirty="0"/>
              <a:t>3</a:t>
            </a:r>
            <a:endParaRPr lang="fr-FR" dirty="0"/>
          </a:p>
        </p:txBody>
      </p:sp>
      <p:sp>
        <p:nvSpPr>
          <p:cNvPr id="14" name="ZoneTexte 13"/>
          <p:cNvSpPr txBox="1"/>
          <p:nvPr/>
        </p:nvSpPr>
        <p:spPr>
          <a:xfrm>
            <a:off x="3791744" y="3429000"/>
            <a:ext cx="314510" cy="369332"/>
          </a:xfrm>
          <a:prstGeom prst="rect">
            <a:avLst/>
          </a:prstGeom>
          <a:noFill/>
        </p:spPr>
        <p:txBody>
          <a:bodyPr wrap="none" rtlCol="0">
            <a:spAutoFit/>
          </a:bodyPr>
          <a:lstStyle/>
          <a:p>
            <a:r>
              <a:rPr lang="en-US" dirty="0"/>
              <a:t>4</a:t>
            </a:r>
            <a:endParaRPr lang="fr-FR" dirty="0"/>
          </a:p>
        </p:txBody>
      </p:sp>
      <p:sp>
        <p:nvSpPr>
          <p:cNvPr id="15" name="ZoneTexte 14"/>
          <p:cNvSpPr txBox="1"/>
          <p:nvPr/>
        </p:nvSpPr>
        <p:spPr>
          <a:xfrm>
            <a:off x="2063552" y="3717032"/>
            <a:ext cx="2459328" cy="369332"/>
          </a:xfrm>
          <a:prstGeom prst="rect">
            <a:avLst/>
          </a:prstGeom>
          <a:noFill/>
        </p:spPr>
        <p:txBody>
          <a:bodyPr wrap="none" rtlCol="0">
            <a:spAutoFit/>
          </a:bodyPr>
          <a:lstStyle/>
          <a:p>
            <a:r>
              <a:rPr lang="en-US" dirty="0"/>
              <a:t>ca</a:t>
            </a:r>
            <a:r>
              <a:rPr lang="en-US" dirty="0">
                <a:sym typeface="Wingdings" pitchFamily="2" charset="2"/>
              </a:rPr>
              <a:t>cb</a:t>
            </a:r>
            <a:r>
              <a:rPr lang="en-US" baseline="-25000" dirty="0">
                <a:sym typeface="Wingdings" pitchFamily="2" charset="2"/>
              </a:rPr>
              <a:t>in</a:t>
            </a:r>
            <a:r>
              <a:rPr lang="en-US" dirty="0">
                <a:sym typeface="Wingdings" pitchFamily="2" charset="2"/>
              </a:rPr>
              <a:t>d</a:t>
            </a:r>
            <a:r>
              <a:rPr lang="en-US" baseline="-25000" dirty="0">
                <a:sym typeface="Wingdings" pitchFamily="2" charset="2"/>
              </a:rPr>
              <a:t>in4</a:t>
            </a:r>
            <a:r>
              <a:rPr lang="en-US" dirty="0">
                <a:sym typeface="Wingdings" pitchFamily="2" charset="2"/>
              </a:rPr>
              <a:t>b</a:t>
            </a:r>
            <a:r>
              <a:rPr lang="en-US" baseline="-25000" dirty="0">
                <a:sym typeface="Wingdings" pitchFamily="2" charset="2"/>
              </a:rPr>
              <a:t>out</a:t>
            </a:r>
            <a:r>
              <a:rPr lang="en-US" dirty="0">
                <a:sym typeface="Wingdings" pitchFamily="2" charset="2"/>
              </a:rPr>
              <a:t>e</a:t>
            </a:r>
            <a:r>
              <a:rPr lang="en-US" baseline="-25000" dirty="0">
                <a:sym typeface="Wingdings" pitchFamily="2" charset="2"/>
              </a:rPr>
              <a:t>out</a:t>
            </a:r>
            <a:r>
              <a:rPr lang="en-US" dirty="0">
                <a:sym typeface="Wingdings" pitchFamily="2" charset="2"/>
              </a:rPr>
              <a:t>e</a:t>
            </a:r>
            <a:r>
              <a:rPr lang="en-US" baseline="-25000" dirty="0">
                <a:sym typeface="Wingdings" pitchFamily="2" charset="2"/>
              </a:rPr>
              <a:t>here</a:t>
            </a:r>
            <a:endParaRPr lang="fr-FR" baseline="-25000" dirty="0"/>
          </a:p>
        </p:txBody>
      </p:sp>
      <p:sp>
        <p:nvSpPr>
          <p:cNvPr id="16" name="Ellipse 15"/>
          <p:cNvSpPr/>
          <p:nvPr/>
        </p:nvSpPr>
        <p:spPr>
          <a:xfrm>
            <a:off x="6436796" y="196171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abc</a:t>
            </a:r>
            <a:endParaRPr lang="fr-FR" sz="1100" dirty="0"/>
          </a:p>
        </p:txBody>
      </p:sp>
      <p:sp>
        <p:nvSpPr>
          <p:cNvPr id="17" name="Ellipse 16"/>
          <p:cNvSpPr/>
          <p:nvPr/>
        </p:nvSpPr>
        <p:spPr>
          <a:xfrm>
            <a:off x="9101092" y="196171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a:t>
            </a:r>
            <a:endParaRPr lang="fr-FR" sz="1000" dirty="0"/>
          </a:p>
        </p:txBody>
      </p:sp>
      <p:sp>
        <p:nvSpPr>
          <p:cNvPr id="18" name="Ellipse 17"/>
          <p:cNvSpPr/>
          <p:nvPr/>
        </p:nvSpPr>
        <p:spPr>
          <a:xfrm>
            <a:off x="7351900" y="196171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aac</a:t>
            </a:r>
            <a:endParaRPr lang="fr-FR" sz="1000" dirty="0"/>
          </a:p>
        </p:txBody>
      </p:sp>
      <p:sp>
        <p:nvSpPr>
          <p:cNvPr id="19" name="Ellipse 18"/>
          <p:cNvSpPr/>
          <p:nvPr/>
        </p:nvSpPr>
        <p:spPr>
          <a:xfrm>
            <a:off x="8236996" y="196171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fr-FR" dirty="0"/>
          </a:p>
        </p:txBody>
      </p:sp>
      <p:sp>
        <p:nvSpPr>
          <p:cNvPr id="20" name="ZoneTexte 19"/>
          <p:cNvSpPr txBox="1"/>
          <p:nvPr/>
        </p:nvSpPr>
        <p:spPr>
          <a:xfrm>
            <a:off x="6384032" y="2445521"/>
            <a:ext cx="325730" cy="369332"/>
          </a:xfrm>
          <a:prstGeom prst="rect">
            <a:avLst/>
          </a:prstGeom>
          <a:noFill/>
        </p:spPr>
        <p:txBody>
          <a:bodyPr wrap="none" rtlCol="0">
            <a:spAutoFit/>
          </a:bodyPr>
          <a:lstStyle/>
          <a:p>
            <a:r>
              <a:rPr lang="en-US" dirty="0"/>
              <a:t>0</a:t>
            </a:r>
            <a:endParaRPr lang="fr-FR" dirty="0"/>
          </a:p>
        </p:txBody>
      </p:sp>
      <p:sp>
        <p:nvSpPr>
          <p:cNvPr id="21" name="ZoneTexte 20"/>
          <p:cNvSpPr txBox="1"/>
          <p:nvPr/>
        </p:nvSpPr>
        <p:spPr>
          <a:xfrm>
            <a:off x="9002606" y="2465768"/>
            <a:ext cx="311304" cy="369332"/>
          </a:xfrm>
          <a:prstGeom prst="rect">
            <a:avLst/>
          </a:prstGeom>
          <a:noFill/>
        </p:spPr>
        <p:txBody>
          <a:bodyPr wrap="none" rtlCol="0">
            <a:spAutoFit/>
          </a:bodyPr>
          <a:lstStyle/>
          <a:p>
            <a:r>
              <a:rPr lang="en-US" dirty="0"/>
              <a:t>3</a:t>
            </a:r>
            <a:endParaRPr lang="fr-FR" dirty="0"/>
          </a:p>
        </p:txBody>
      </p:sp>
      <p:sp>
        <p:nvSpPr>
          <p:cNvPr id="22" name="ZoneTexte 21"/>
          <p:cNvSpPr txBox="1"/>
          <p:nvPr/>
        </p:nvSpPr>
        <p:spPr>
          <a:xfrm>
            <a:off x="7208775" y="2465768"/>
            <a:ext cx="284052" cy="369332"/>
          </a:xfrm>
          <a:prstGeom prst="rect">
            <a:avLst/>
          </a:prstGeom>
          <a:noFill/>
        </p:spPr>
        <p:txBody>
          <a:bodyPr wrap="none" rtlCol="0">
            <a:spAutoFit/>
          </a:bodyPr>
          <a:lstStyle/>
          <a:p>
            <a:r>
              <a:rPr lang="en-US" dirty="0"/>
              <a:t>1</a:t>
            </a:r>
            <a:endParaRPr lang="fr-FR" dirty="0"/>
          </a:p>
        </p:txBody>
      </p:sp>
      <p:sp>
        <p:nvSpPr>
          <p:cNvPr id="23" name="ZoneTexte 22"/>
          <p:cNvSpPr txBox="1"/>
          <p:nvPr/>
        </p:nvSpPr>
        <p:spPr>
          <a:xfrm>
            <a:off x="8141716" y="2465768"/>
            <a:ext cx="312906" cy="369332"/>
          </a:xfrm>
          <a:prstGeom prst="rect">
            <a:avLst/>
          </a:prstGeom>
          <a:noFill/>
        </p:spPr>
        <p:txBody>
          <a:bodyPr wrap="none" rtlCol="0">
            <a:spAutoFit/>
          </a:bodyPr>
          <a:lstStyle/>
          <a:p>
            <a:r>
              <a:rPr lang="en-US" dirty="0"/>
              <a:t>2</a:t>
            </a:r>
            <a:endParaRPr lang="fr-FR" dirty="0"/>
          </a:p>
        </p:txBody>
      </p:sp>
      <p:sp>
        <p:nvSpPr>
          <p:cNvPr id="24" name="Ellipse 23"/>
          <p:cNvSpPr/>
          <p:nvPr/>
        </p:nvSpPr>
        <p:spPr>
          <a:xfrm>
            <a:off x="9840416" y="196171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25" name="ZoneTexte 24"/>
          <p:cNvSpPr txBox="1"/>
          <p:nvPr/>
        </p:nvSpPr>
        <p:spPr>
          <a:xfrm>
            <a:off x="9768408" y="2456476"/>
            <a:ext cx="314510" cy="369332"/>
          </a:xfrm>
          <a:prstGeom prst="rect">
            <a:avLst/>
          </a:prstGeom>
          <a:noFill/>
        </p:spPr>
        <p:txBody>
          <a:bodyPr wrap="none" rtlCol="0">
            <a:spAutoFit/>
          </a:bodyPr>
          <a:lstStyle/>
          <a:p>
            <a:r>
              <a:rPr lang="en-US" dirty="0"/>
              <a:t>4</a:t>
            </a:r>
            <a:endParaRPr lang="fr-FR" dirty="0"/>
          </a:p>
        </p:txBody>
      </p:sp>
      <p:sp>
        <p:nvSpPr>
          <p:cNvPr id="26" name="ZoneTexte 25"/>
          <p:cNvSpPr txBox="1"/>
          <p:nvPr/>
        </p:nvSpPr>
        <p:spPr>
          <a:xfrm>
            <a:off x="2044708" y="2996952"/>
            <a:ext cx="522900" cy="369332"/>
          </a:xfrm>
          <a:prstGeom prst="rect">
            <a:avLst/>
          </a:prstGeom>
          <a:noFill/>
        </p:spPr>
        <p:txBody>
          <a:bodyPr wrap="none" rtlCol="0">
            <a:spAutoFit/>
          </a:bodyPr>
          <a:lstStyle/>
          <a:p>
            <a:r>
              <a:rPr lang="en-US" dirty="0" err="1"/>
              <a:t>aac</a:t>
            </a:r>
            <a:endParaRPr lang="fr-FR" dirty="0"/>
          </a:p>
        </p:txBody>
      </p:sp>
      <p:sp>
        <p:nvSpPr>
          <p:cNvPr id="28" name="ZoneTexte 27"/>
          <p:cNvSpPr txBox="1"/>
          <p:nvPr/>
        </p:nvSpPr>
        <p:spPr>
          <a:xfrm>
            <a:off x="4943872" y="4374396"/>
            <a:ext cx="535724" cy="369332"/>
          </a:xfrm>
          <a:prstGeom prst="rect">
            <a:avLst/>
          </a:prstGeom>
          <a:noFill/>
        </p:spPr>
        <p:txBody>
          <a:bodyPr wrap="none" rtlCol="0">
            <a:spAutoFit/>
          </a:bodyPr>
          <a:lstStyle/>
          <a:p>
            <a:r>
              <a:rPr lang="en-US" dirty="0" err="1"/>
              <a:t>abc</a:t>
            </a:r>
            <a:endParaRPr lang="fr-FR" dirty="0"/>
          </a:p>
        </p:txBody>
      </p:sp>
      <p:sp>
        <p:nvSpPr>
          <p:cNvPr id="29" name="ZoneTexte 28"/>
          <p:cNvSpPr txBox="1"/>
          <p:nvPr/>
        </p:nvSpPr>
        <p:spPr>
          <a:xfrm>
            <a:off x="4943872" y="2893586"/>
            <a:ext cx="288862" cy="369332"/>
          </a:xfrm>
          <a:prstGeom prst="rect">
            <a:avLst/>
          </a:prstGeom>
          <a:noFill/>
        </p:spPr>
        <p:txBody>
          <a:bodyPr wrap="none" rtlCol="0">
            <a:spAutoFit/>
          </a:bodyPr>
          <a:lstStyle/>
          <a:p>
            <a:r>
              <a:rPr lang="en-US" dirty="0"/>
              <a:t>c</a:t>
            </a:r>
            <a:endParaRPr lang="fr-FR" dirty="0"/>
          </a:p>
        </p:txBody>
      </p:sp>
      <p:sp>
        <p:nvSpPr>
          <p:cNvPr id="30" name="ZoneTexte 29"/>
          <p:cNvSpPr txBox="1"/>
          <p:nvPr/>
        </p:nvSpPr>
        <p:spPr>
          <a:xfrm>
            <a:off x="6744073" y="3717032"/>
            <a:ext cx="2765501" cy="369332"/>
          </a:xfrm>
          <a:prstGeom prst="rect">
            <a:avLst/>
          </a:prstGeom>
          <a:noFill/>
        </p:spPr>
        <p:txBody>
          <a:bodyPr wrap="none" rtlCol="0">
            <a:spAutoFit/>
          </a:bodyPr>
          <a:lstStyle/>
          <a:p>
            <a:r>
              <a:rPr lang="en-US" dirty="0">
                <a:solidFill>
                  <a:srgbClr val="C00000"/>
                </a:solidFill>
              </a:rPr>
              <a:t>(1,ca)</a:t>
            </a:r>
            <a:r>
              <a:rPr lang="en-US" dirty="0">
                <a:solidFill>
                  <a:srgbClr val="C00000"/>
                </a:solidFill>
                <a:sym typeface="Wingdings" pitchFamily="2" charset="2"/>
              </a:rPr>
              <a:t>(0,be)(1,ce)(4,bd)</a:t>
            </a:r>
            <a:endParaRPr lang="fr-FR" dirty="0">
              <a:solidFill>
                <a:srgbClr val="C00000"/>
              </a:solidFill>
            </a:endParaRPr>
          </a:p>
        </p:txBody>
      </p:sp>
      <p:sp>
        <p:nvSpPr>
          <p:cNvPr id="31" name="ZoneTexte 30"/>
          <p:cNvSpPr txBox="1"/>
          <p:nvPr/>
        </p:nvSpPr>
        <p:spPr>
          <a:xfrm>
            <a:off x="6744073" y="3933056"/>
            <a:ext cx="3127779" cy="369332"/>
          </a:xfrm>
          <a:prstGeom prst="rect">
            <a:avLst/>
          </a:prstGeom>
          <a:noFill/>
        </p:spPr>
        <p:txBody>
          <a:bodyPr wrap="none" rtlCol="0">
            <a:spAutoFit/>
          </a:bodyPr>
          <a:lstStyle/>
          <a:p>
            <a:r>
              <a:rPr lang="en-US" dirty="0">
                <a:solidFill>
                  <a:srgbClr val="0070C0"/>
                </a:solidFill>
              </a:rPr>
              <a:t>(1,ca)</a:t>
            </a:r>
            <a:r>
              <a:rPr lang="en-US" dirty="0">
                <a:solidFill>
                  <a:srgbClr val="0070C0"/>
                </a:solidFill>
                <a:sym typeface="Wingdings" pitchFamily="2" charset="2"/>
              </a:rPr>
              <a:t>(0,be)(1,ce)(3,b)(4,d)</a:t>
            </a:r>
            <a:endParaRPr lang="fr-FR" dirty="0">
              <a:solidFill>
                <a:srgbClr val="0070C0"/>
              </a:solidFill>
            </a:endParaRPr>
          </a:p>
        </p:txBody>
      </p:sp>
      <p:grpSp>
        <p:nvGrpSpPr>
          <p:cNvPr id="42" name="Groupe 41"/>
          <p:cNvGrpSpPr/>
          <p:nvPr/>
        </p:nvGrpSpPr>
        <p:grpSpPr>
          <a:xfrm>
            <a:off x="6792037" y="2503818"/>
            <a:ext cx="3466531" cy="1141207"/>
            <a:chOff x="5268036" y="2674961"/>
            <a:chExt cx="3466531" cy="1141207"/>
          </a:xfrm>
        </p:grpSpPr>
        <p:sp>
          <p:nvSpPr>
            <p:cNvPr id="35" name="Forme libre 34"/>
            <p:cNvSpPr/>
            <p:nvPr/>
          </p:nvSpPr>
          <p:spPr>
            <a:xfrm>
              <a:off x="5268036" y="2715904"/>
              <a:ext cx="887104" cy="641445"/>
            </a:xfrm>
            <a:custGeom>
              <a:avLst/>
              <a:gdLst>
                <a:gd name="connsiteX0" fmla="*/ 887104 w 887104"/>
                <a:gd name="connsiteY0" fmla="*/ 0 h 641445"/>
                <a:gd name="connsiteX1" fmla="*/ 491319 w 887104"/>
                <a:gd name="connsiteY1" fmla="*/ 641445 h 641445"/>
                <a:gd name="connsiteX2" fmla="*/ 0 w 887104"/>
                <a:gd name="connsiteY2" fmla="*/ 0 h 641445"/>
              </a:gdLst>
              <a:ahLst/>
              <a:cxnLst>
                <a:cxn ang="0">
                  <a:pos x="connsiteX0" y="connsiteY0"/>
                </a:cxn>
                <a:cxn ang="0">
                  <a:pos x="connsiteX1" y="connsiteY1"/>
                </a:cxn>
                <a:cxn ang="0">
                  <a:pos x="connsiteX2" y="connsiteY2"/>
                </a:cxn>
              </a:cxnLst>
              <a:rect l="l" t="t" r="r" b="b"/>
              <a:pathLst>
                <a:path w="887104" h="641445">
                  <a:moveTo>
                    <a:pt x="887104" y="0"/>
                  </a:moveTo>
                  <a:cubicBezTo>
                    <a:pt x="763137" y="320722"/>
                    <a:pt x="639170" y="641445"/>
                    <a:pt x="491319" y="641445"/>
                  </a:cubicBezTo>
                  <a:cubicBezTo>
                    <a:pt x="343468" y="641445"/>
                    <a:pt x="171734" y="320722"/>
                    <a:pt x="0" y="0"/>
                  </a:cubicBezTo>
                </a:path>
              </a:pathLst>
            </a:custGeom>
            <a:noFill/>
            <a:ln>
              <a:solidFill>
                <a:srgbClr val="0070C0"/>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orme libre 35"/>
            <p:cNvSpPr/>
            <p:nvPr/>
          </p:nvSpPr>
          <p:spPr>
            <a:xfrm>
              <a:off x="6005015" y="2702257"/>
              <a:ext cx="1937982" cy="659881"/>
            </a:xfrm>
            <a:custGeom>
              <a:avLst/>
              <a:gdLst>
                <a:gd name="connsiteX0" fmla="*/ 0 w 1937982"/>
                <a:gd name="connsiteY0" fmla="*/ 423080 h 659881"/>
                <a:gd name="connsiteX1" fmla="*/ 1296537 w 1937982"/>
                <a:gd name="connsiteY1" fmla="*/ 641444 h 659881"/>
                <a:gd name="connsiteX2" fmla="*/ 1937982 w 1937982"/>
                <a:gd name="connsiteY2" fmla="*/ 0 h 659881"/>
              </a:gdLst>
              <a:ahLst/>
              <a:cxnLst>
                <a:cxn ang="0">
                  <a:pos x="connsiteX0" y="connsiteY0"/>
                </a:cxn>
                <a:cxn ang="0">
                  <a:pos x="connsiteX1" y="connsiteY1"/>
                </a:cxn>
                <a:cxn ang="0">
                  <a:pos x="connsiteX2" y="connsiteY2"/>
                </a:cxn>
              </a:cxnLst>
              <a:rect l="l" t="t" r="r" b="b"/>
              <a:pathLst>
                <a:path w="1937982" h="659881">
                  <a:moveTo>
                    <a:pt x="0" y="423080"/>
                  </a:moveTo>
                  <a:cubicBezTo>
                    <a:pt x="486770" y="567518"/>
                    <a:pt x="973540" y="711957"/>
                    <a:pt x="1296537" y="641444"/>
                  </a:cubicBezTo>
                  <a:cubicBezTo>
                    <a:pt x="1619534" y="570931"/>
                    <a:pt x="1778758" y="285465"/>
                    <a:pt x="1937982" y="0"/>
                  </a:cubicBezTo>
                </a:path>
              </a:pathLst>
            </a:custGeom>
            <a:noFill/>
            <a:ln>
              <a:solidFill>
                <a:srgbClr val="0070C0"/>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37"/>
            <p:cNvSpPr/>
            <p:nvPr/>
          </p:nvSpPr>
          <p:spPr>
            <a:xfrm>
              <a:off x="6005015" y="2688609"/>
              <a:ext cx="2729552" cy="1127559"/>
            </a:xfrm>
            <a:custGeom>
              <a:avLst/>
              <a:gdLst>
                <a:gd name="connsiteX0" fmla="*/ 0 w 2729552"/>
                <a:gd name="connsiteY0" fmla="*/ 423081 h 1127559"/>
                <a:gd name="connsiteX1" fmla="*/ 1897039 w 2729552"/>
                <a:gd name="connsiteY1" fmla="*/ 1119116 h 1127559"/>
                <a:gd name="connsiteX2" fmla="*/ 2729552 w 2729552"/>
                <a:gd name="connsiteY2" fmla="*/ 0 h 1127559"/>
              </a:gdLst>
              <a:ahLst/>
              <a:cxnLst>
                <a:cxn ang="0">
                  <a:pos x="connsiteX0" y="connsiteY0"/>
                </a:cxn>
                <a:cxn ang="0">
                  <a:pos x="connsiteX1" y="connsiteY1"/>
                </a:cxn>
                <a:cxn ang="0">
                  <a:pos x="connsiteX2" y="connsiteY2"/>
                </a:cxn>
              </a:cxnLst>
              <a:rect l="l" t="t" r="r" b="b"/>
              <a:pathLst>
                <a:path w="2729552" h="1127559">
                  <a:moveTo>
                    <a:pt x="0" y="423081"/>
                  </a:moveTo>
                  <a:cubicBezTo>
                    <a:pt x="721057" y="806355"/>
                    <a:pt x="1442114" y="1189629"/>
                    <a:pt x="1897039" y="1119116"/>
                  </a:cubicBezTo>
                  <a:cubicBezTo>
                    <a:pt x="2351964" y="1048603"/>
                    <a:pt x="2540758" y="524301"/>
                    <a:pt x="2729552" y="0"/>
                  </a:cubicBezTo>
                </a:path>
              </a:pathLst>
            </a:custGeom>
            <a:noFill/>
            <a:ln>
              <a:solidFill>
                <a:srgbClr val="0070C0"/>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orme libre 38"/>
            <p:cNvSpPr/>
            <p:nvPr/>
          </p:nvSpPr>
          <p:spPr>
            <a:xfrm>
              <a:off x="5923024" y="2674961"/>
              <a:ext cx="81991" cy="423081"/>
            </a:xfrm>
            <a:custGeom>
              <a:avLst/>
              <a:gdLst>
                <a:gd name="connsiteX0" fmla="*/ 68343 w 81991"/>
                <a:gd name="connsiteY0" fmla="*/ 423081 h 423081"/>
                <a:gd name="connsiteX1" fmla="*/ 104 w 81991"/>
                <a:gd name="connsiteY1" fmla="*/ 177421 h 423081"/>
                <a:gd name="connsiteX2" fmla="*/ 81991 w 81991"/>
                <a:gd name="connsiteY2" fmla="*/ 0 h 423081"/>
              </a:gdLst>
              <a:ahLst/>
              <a:cxnLst>
                <a:cxn ang="0">
                  <a:pos x="connsiteX0" y="connsiteY0"/>
                </a:cxn>
                <a:cxn ang="0">
                  <a:pos x="connsiteX1" y="connsiteY1"/>
                </a:cxn>
                <a:cxn ang="0">
                  <a:pos x="connsiteX2" y="connsiteY2"/>
                </a:cxn>
              </a:cxnLst>
              <a:rect l="l" t="t" r="r" b="b"/>
              <a:pathLst>
                <a:path w="81991" h="423081">
                  <a:moveTo>
                    <a:pt x="68343" y="423081"/>
                  </a:moveTo>
                  <a:cubicBezTo>
                    <a:pt x="33086" y="335507"/>
                    <a:pt x="-2171" y="247934"/>
                    <a:pt x="104" y="177421"/>
                  </a:cubicBezTo>
                  <a:cubicBezTo>
                    <a:pt x="2379" y="106908"/>
                    <a:pt x="42185" y="53454"/>
                    <a:pt x="81991" y="0"/>
                  </a:cubicBezTo>
                </a:path>
              </a:pathLst>
            </a:custGeom>
            <a:noFill/>
            <a:ln>
              <a:solidFill>
                <a:srgbClr val="0070C0"/>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1" name="Groupe 40"/>
          <p:cNvGrpSpPr/>
          <p:nvPr/>
        </p:nvGrpSpPr>
        <p:grpSpPr>
          <a:xfrm>
            <a:off x="6737446" y="1423945"/>
            <a:ext cx="3370997" cy="738679"/>
            <a:chOff x="5213445" y="1595088"/>
            <a:chExt cx="3370997" cy="738679"/>
          </a:xfrm>
        </p:grpSpPr>
        <p:sp>
          <p:nvSpPr>
            <p:cNvPr id="32" name="Forme libre 31"/>
            <p:cNvSpPr/>
            <p:nvPr/>
          </p:nvSpPr>
          <p:spPr>
            <a:xfrm>
              <a:off x="5213445" y="1760561"/>
              <a:ext cx="900752" cy="354842"/>
            </a:xfrm>
            <a:custGeom>
              <a:avLst/>
              <a:gdLst>
                <a:gd name="connsiteX0" fmla="*/ 900752 w 900752"/>
                <a:gd name="connsiteY0" fmla="*/ 354842 h 354842"/>
                <a:gd name="connsiteX1" fmla="*/ 423080 w 900752"/>
                <a:gd name="connsiteY1" fmla="*/ 0 h 354842"/>
                <a:gd name="connsiteX2" fmla="*/ 0 w 900752"/>
                <a:gd name="connsiteY2" fmla="*/ 354842 h 354842"/>
              </a:gdLst>
              <a:ahLst/>
              <a:cxnLst>
                <a:cxn ang="0">
                  <a:pos x="connsiteX0" y="connsiteY0"/>
                </a:cxn>
                <a:cxn ang="0">
                  <a:pos x="connsiteX1" y="connsiteY1"/>
                </a:cxn>
                <a:cxn ang="0">
                  <a:pos x="connsiteX2" y="connsiteY2"/>
                </a:cxn>
              </a:cxnLst>
              <a:rect l="l" t="t" r="r" b="b"/>
              <a:pathLst>
                <a:path w="900752" h="354842">
                  <a:moveTo>
                    <a:pt x="900752" y="354842"/>
                  </a:moveTo>
                  <a:cubicBezTo>
                    <a:pt x="736978" y="177421"/>
                    <a:pt x="573205" y="0"/>
                    <a:pt x="423080" y="0"/>
                  </a:cubicBezTo>
                  <a:cubicBezTo>
                    <a:pt x="272955" y="0"/>
                    <a:pt x="136477" y="177421"/>
                    <a:pt x="0" y="354842"/>
                  </a:cubicBezTo>
                </a:path>
              </a:pathLst>
            </a:custGeom>
            <a:noFill/>
            <a:ln>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Forme libre 32"/>
            <p:cNvSpPr/>
            <p:nvPr/>
          </p:nvSpPr>
          <p:spPr>
            <a:xfrm>
              <a:off x="6005015" y="1595088"/>
              <a:ext cx="2579427" cy="533963"/>
            </a:xfrm>
            <a:custGeom>
              <a:avLst/>
              <a:gdLst>
                <a:gd name="connsiteX0" fmla="*/ 0 w 2579427"/>
                <a:gd name="connsiteY0" fmla="*/ 397485 h 533963"/>
                <a:gd name="connsiteX1" fmla="*/ 1978925 w 2579427"/>
                <a:gd name="connsiteY1" fmla="*/ 1700 h 533963"/>
                <a:gd name="connsiteX2" fmla="*/ 2579427 w 2579427"/>
                <a:gd name="connsiteY2" fmla="*/ 533963 h 533963"/>
              </a:gdLst>
              <a:ahLst/>
              <a:cxnLst>
                <a:cxn ang="0">
                  <a:pos x="connsiteX0" y="connsiteY0"/>
                </a:cxn>
                <a:cxn ang="0">
                  <a:pos x="connsiteX1" y="connsiteY1"/>
                </a:cxn>
                <a:cxn ang="0">
                  <a:pos x="connsiteX2" y="connsiteY2"/>
                </a:cxn>
              </a:cxnLst>
              <a:rect l="l" t="t" r="r" b="b"/>
              <a:pathLst>
                <a:path w="2579427" h="533963">
                  <a:moveTo>
                    <a:pt x="0" y="397485"/>
                  </a:moveTo>
                  <a:cubicBezTo>
                    <a:pt x="774510" y="188219"/>
                    <a:pt x="1549021" y="-21046"/>
                    <a:pt x="1978925" y="1700"/>
                  </a:cubicBezTo>
                  <a:cubicBezTo>
                    <a:pt x="2408829" y="24446"/>
                    <a:pt x="2494128" y="279204"/>
                    <a:pt x="2579427" y="533963"/>
                  </a:cubicBezTo>
                </a:path>
              </a:pathLst>
            </a:custGeom>
            <a:noFill/>
            <a:ln>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Forme libre 39"/>
            <p:cNvSpPr/>
            <p:nvPr/>
          </p:nvSpPr>
          <p:spPr>
            <a:xfrm>
              <a:off x="5751385" y="1992573"/>
              <a:ext cx="239982" cy="341194"/>
            </a:xfrm>
            <a:custGeom>
              <a:avLst/>
              <a:gdLst>
                <a:gd name="connsiteX0" fmla="*/ 239982 w 239982"/>
                <a:gd name="connsiteY0" fmla="*/ 0 h 341194"/>
                <a:gd name="connsiteX1" fmla="*/ 7970 w 239982"/>
                <a:gd name="connsiteY1" fmla="*/ 163773 h 341194"/>
                <a:gd name="connsiteX2" fmla="*/ 76209 w 239982"/>
                <a:gd name="connsiteY2" fmla="*/ 341194 h 341194"/>
              </a:gdLst>
              <a:ahLst/>
              <a:cxnLst>
                <a:cxn ang="0">
                  <a:pos x="connsiteX0" y="connsiteY0"/>
                </a:cxn>
                <a:cxn ang="0">
                  <a:pos x="connsiteX1" y="connsiteY1"/>
                </a:cxn>
                <a:cxn ang="0">
                  <a:pos x="connsiteX2" y="connsiteY2"/>
                </a:cxn>
              </a:cxnLst>
              <a:rect l="l" t="t" r="r" b="b"/>
              <a:pathLst>
                <a:path w="239982" h="341194">
                  <a:moveTo>
                    <a:pt x="239982" y="0"/>
                  </a:moveTo>
                  <a:cubicBezTo>
                    <a:pt x="137623" y="53453"/>
                    <a:pt x="35265" y="106907"/>
                    <a:pt x="7970" y="163773"/>
                  </a:cubicBezTo>
                  <a:cubicBezTo>
                    <a:pt x="-19325" y="220639"/>
                    <a:pt x="28442" y="280916"/>
                    <a:pt x="76209" y="341194"/>
                  </a:cubicBezTo>
                </a:path>
              </a:pathLst>
            </a:custGeom>
            <a:noFill/>
            <a:ln>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ZoneTexte 42"/>
          <p:cNvSpPr txBox="1"/>
          <p:nvPr/>
        </p:nvSpPr>
        <p:spPr>
          <a:xfrm>
            <a:off x="2423592" y="5282624"/>
            <a:ext cx="2557110" cy="369332"/>
          </a:xfrm>
          <a:prstGeom prst="rect">
            <a:avLst/>
          </a:prstGeom>
          <a:noFill/>
        </p:spPr>
        <p:txBody>
          <a:bodyPr wrap="none" rtlCol="0">
            <a:spAutoFit/>
          </a:bodyPr>
          <a:lstStyle/>
          <a:p>
            <a:r>
              <a:rPr lang="en-US" dirty="0"/>
              <a:t>(1,a)</a:t>
            </a:r>
            <a:r>
              <a:rPr lang="en-US" dirty="0">
                <a:sym typeface="Wingdings" pitchFamily="2" charset="2"/>
              </a:rPr>
              <a:t>(0,be)(1,e)(4,bd)</a:t>
            </a:r>
            <a:endParaRPr lang="fr-FR" dirty="0"/>
          </a:p>
        </p:txBody>
      </p:sp>
      <p:sp>
        <p:nvSpPr>
          <p:cNvPr id="44" name="ZoneTexte 43"/>
          <p:cNvSpPr txBox="1"/>
          <p:nvPr/>
        </p:nvSpPr>
        <p:spPr>
          <a:xfrm>
            <a:off x="2423593" y="5507940"/>
            <a:ext cx="2919389" cy="369332"/>
          </a:xfrm>
          <a:prstGeom prst="rect">
            <a:avLst/>
          </a:prstGeom>
          <a:noFill/>
        </p:spPr>
        <p:txBody>
          <a:bodyPr wrap="none" rtlCol="0">
            <a:spAutoFit/>
          </a:bodyPr>
          <a:lstStyle/>
          <a:p>
            <a:r>
              <a:rPr lang="en-US" dirty="0"/>
              <a:t>(1,a)</a:t>
            </a:r>
            <a:r>
              <a:rPr lang="en-US" dirty="0">
                <a:sym typeface="Wingdings" pitchFamily="2" charset="2"/>
              </a:rPr>
              <a:t>(0,be)(1,e)(3,b)(4,d)</a:t>
            </a:r>
            <a:endParaRPr lang="fr-FR" dirty="0"/>
          </a:p>
        </p:txBody>
      </p:sp>
      <p:sp>
        <p:nvSpPr>
          <p:cNvPr id="45" name="ZoneTexte 44"/>
          <p:cNvSpPr txBox="1"/>
          <p:nvPr/>
        </p:nvSpPr>
        <p:spPr>
          <a:xfrm>
            <a:off x="2423592" y="4437112"/>
            <a:ext cx="1088760" cy="369332"/>
          </a:xfrm>
          <a:prstGeom prst="rect">
            <a:avLst/>
          </a:prstGeom>
          <a:noFill/>
        </p:spPr>
        <p:txBody>
          <a:bodyPr wrap="none" rtlCol="0">
            <a:spAutoFit/>
          </a:bodyPr>
          <a:lstStyle/>
          <a:p>
            <a:r>
              <a:rPr lang="en-US" dirty="0"/>
              <a:t>cb</a:t>
            </a:r>
            <a:r>
              <a:rPr lang="en-US" dirty="0">
                <a:sym typeface="Wingdings" pitchFamily="2" charset="2"/>
              </a:rPr>
              <a:t>ca</a:t>
            </a:r>
            <a:r>
              <a:rPr lang="en-US" baseline="-25000" dirty="0">
                <a:sym typeface="Wingdings" pitchFamily="2" charset="2"/>
              </a:rPr>
              <a:t>in2</a:t>
            </a:r>
            <a:endParaRPr lang="fr-FR" baseline="-25000" dirty="0"/>
          </a:p>
        </p:txBody>
      </p:sp>
      <p:sp>
        <p:nvSpPr>
          <p:cNvPr id="46" name="ZoneTexte 45"/>
          <p:cNvSpPr txBox="1"/>
          <p:nvPr/>
        </p:nvSpPr>
        <p:spPr>
          <a:xfrm>
            <a:off x="6744073" y="4283804"/>
            <a:ext cx="1983235" cy="369332"/>
          </a:xfrm>
          <a:prstGeom prst="rect">
            <a:avLst/>
          </a:prstGeom>
          <a:noFill/>
        </p:spPr>
        <p:txBody>
          <a:bodyPr wrap="none" rtlCol="0">
            <a:spAutoFit/>
          </a:bodyPr>
          <a:lstStyle/>
          <a:p>
            <a:r>
              <a:rPr lang="en-US" dirty="0"/>
              <a:t>(0,cb)</a:t>
            </a:r>
            <a:r>
              <a:rPr lang="en-US" dirty="0">
                <a:sym typeface="Wingdings" pitchFamily="2" charset="2"/>
              </a:rPr>
              <a:t>(0,c)(2,a)</a:t>
            </a:r>
            <a:endParaRPr lang="fr-FR" dirty="0"/>
          </a:p>
        </p:txBody>
      </p:sp>
      <p:sp>
        <p:nvSpPr>
          <p:cNvPr id="47" name="ZoneTexte 46"/>
          <p:cNvSpPr txBox="1"/>
          <p:nvPr/>
        </p:nvSpPr>
        <p:spPr>
          <a:xfrm>
            <a:off x="2423592" y="6052646"/>
            <a:ext cx="1398140" cy="369332"/>
          </a:xfrm>
          <a:prstGeom prst="rect">
            <a:avLst/>
          </a:prstGeom>
          <a:noFill/>
        </p:spPr>
        <p:txBody>
          <a:bodyPr wrap="none" rtlCol="0">
            <a:spAutoFit/>
          </a:bodyPr>
          <a:lstStyle/>
          <a:p>
            <a:r>
              <a:rPr lang="en-US" dirty="0"/>
              <a:t>(0,b)</a:t>
            </a:r>
            <a:r>
              <a:rPr lang="en-US" dirty="0">
                <a:sym typeface="Wingdings" pitchFamily="2" charset="2"/>
              </a:rPr>
              <a:t>(2,a)</a:t>
            </a:r>
            <a:endParaRPr lang="fr-FR" dirty="0"/>
          </a:p>
        </p:txBody>
      </p:sp>
      <p:sp>
        <p:nvSpPr>
          <p:cNvPr id="48" name="ZoneTexte 47"/>
          <p:cNvSpPr txBox="1"/>
          <p:nvPr/>
        </p:nvSpPr>
        <p:spPr>
          <a:xfrm>
            <a:off x="1906827" y="5364278"/>
            <a:ext cx="497252" cy="369332"/>
          </a:xfrm>
          <a:prstGeom prst="rect">
            <a:avLst/>
          </a:prstGeom>
          <a:noFill/>
        </p:spPr>
        <p:txBody>
          <a:bodyPr wrap="none" rtlCol="0">
            <a:spAutoFit/>
          </a:bodyPr>
          <a:lstStyle/>
          <a:p>
            <a:r>
              <a:rPr lang="en-US" dirty="0"/>
              <a:t>P1:</a:t>
            </a:r>
            <a:endParaRPr lang="fr-FR" dirty="0"/>
          </a:p>
        </p:txBody>
      </p:sp>
      <p:sp>
        <p:nvSpPr>
          <p:cNvPr id="49" name="ZoneTexte 48"/>
          <p:cNvSpPr txBox="1"/>
          <p:nvPr/>
        </p:nvSpPr>
        <p:spPr>
          <a:xfrm>
            <a:off x="1919536" y="6045686"/>
            <a:ext cx="526106" cy="369332"/>
          </a:xfrm>
          <a:prstGeom prst="rect">
            <a:avLst/>
          </a:prstGeom>
          <a:noFill/>
        </p:spPr>
        <p:txBody>
          <a:bodyPr wrap="none" rtlCol="0">
            <a:spAutoFit/>
          </a:bodyPr>
          <a:lstStyle/>
          <a:p>
            <a:r>
              <a:rPr lang="en-US" dirty="0"/>
              <a:t>P2:</a:t>
            </a:r>
            <a:endParaRPr lang="fr-FR" dirty="0"/>
          </a:p>
        </p:txBody>
      </p:sp>
      <p:sp>
        <p:nvSpPr>
          <p:cNvPr id="50" name="ZoneTexte 49"/>
          <p:cNvSpPr txBox="1"/>
          <p:nvPr/>
        </p:nvSpPr>
        <p:spPr>
          <a:xfrm>
            <a:off x="8358506" y="5659262"/>
            <a:ext cx="920445" cy="523220"/>
          </a:xfrm>
          <a:prstGeom prst="rect">
            <a:avLst/>
          </a:prstGeom>
          <a:noFill/>
        </p:spPr>
        <p:txBody>
          <a:bodyPr wrap="none" rtlCol="0">
            <a:spAutoFit/>
          </a:bodyPr>
          <a:lstStyle/>
          <a:p>
            <a:r>
              <a:rPr lang="en-US" sz="2800" dirty="0" smtClean="0">
                <a:solidFill>
                  <a:srgbClr val="FF0000"/>
                </a:solidFill>
              </a:rPr>
              <a:t>min</a:t>
            </a:r>
            <a:r>
              <a:rPr lang="en-US" sz="2800" baseline="-25000" dirty="0" smtClean="0">
                <a:solidFill>
                  <a:srgbClr val="FF0000"/>
                </a:solidFill>
              </a:rPr>
              <a:t>1</a:t>
            </a:r>
            <a:endParaRPr lang="en-US" sz="2800" baseline="-25000" dirty="0">
              <a:solidFill>
                <a:srgbClr val="FF0000"/>
              </a:solidFill>
            </a:endParaRPr>
          </a:p>
        </p:txBody>
      </p:sp>
      <p:sp>
        <p:nvSpPr>
          <p:cNvPr id="51" name="ZoneTexte 50"/>
          <p:cNvSpPr txBox="1"/>
          <p:nvPr/>
        </p:nvSpPr>
        <p:spPr>
          <a:xfrm>
            <a:off x="2667901" y="2612592"/>
            <a:ext cx="995785" cy="369332"/>
          </a:xfrm>
          <a:prstGeom prst="rect">
            <a:avLst/>
          </a:prstGeom>
          <a:noFill/>
        </p:spPr>
        <p:txBody>
          <a:bodyPr wrap="none" rtlCol="0">
            <a:spAutoFit/>
          </a:bodyPr>
          <a:lstStyle/>
          <a:p>
            <a:r>
              <a:rPr lang="en-US" dirty="0" err="1">
                <a:sym typeface="Wingdings" pitchFamily="2" charset="2"/>
              </a:rPr>
              <a:t>cacbb</a:t>
            </a:r>
            <a:endParaRPr lang="fr-FR" dirty="0"/>
          </a:p>
        </p:txBody>
      </p:sp>
      <p:sp>
        <p:nvSpPr>
          <p:cNvPr id="52" name="ZoneTexte 51"/>
          <p:cNvSpPr txBox="1"/>
          <p:nvPr/>
        </p:nvSpPr>
        <p:spPr>
          <a:xfrm>
            <a:off x="3546667" y="2455140"/>
            <a:ext cx="301686" cy="369332"/>
          </a:xfrm>
          <a:prstGeom prst="rect">
            <a:avLst/>
          </a:prstGeom>
          <a:noFill/>
        </p:spPr>
        <p:txBody>
          <a:bodyPr wrap="none" rtlCol="0">
            <a:spAutoFit/>
          </a:bodyPr>
          <a:lstStyle/>
          <a:p>
            <a:r>
              <a:rPr lang="en-US" dirty="0"/>
              <a:t>a</a:t>
            </a:r>
            <a:endParaRPr lang="fr-FR" dirty="0"/>
          </a:p>
        </p:txBody>
      </p:sp>
      <p:sp>
        <p:nvSpPr>
          <p:cNvPr id="53" name="ZoneTexte 52"/>
          <p:cNvSpPr txBox="1"/>
          <p:nvPr/>
        </p:nvSpPr>
        <p:spPr>
          <a:xfrm>
            <a:off x="6744073" y="4634552"/>
            <a:ext cx="1720343" cy="369332"/>
          </a:xfrm>
          <a:prstGeom prst="rect">
            <a:avLst/>
          </a:prstGeom>
          <a:noFill/>
        </p:spPr>
        <p:txBody>
          <a:bodyPr wrap="none" rtlCol="0">
            <a:spAutoFit/>
          </a:bodyPr>
          <a:lstStyle/>
          <a:p>
            <a:r>
              <a:rPr lang="en-US" dirty="0"/>
              <a:t>(3,ca)</a:t>
            </a:r>
            <a:r>
              <a:rPr lang="en-US" dirty="0">
                <a:sym typeface="Wingdings" pitchFamily="2" charset="2"/>
              </a:rPr>
              <a:t>(3,cbb)</a:t>
            </a:r>
            <a:endParaRPr lang="fr-FR" dirty="0"/>
          </a:p>
        </p:txBody>
      </p:sp>
      <p:sp>
        <p:nvSpPr>
          <p:cNvPr id="54" name="ZoneTexte 53"/>
          <p:cNvSpPr txBox="1"/>
          <p:nvPr/>
        </p:nvSpPr>
        <p:spPr>
          <a:xfrm>
            <a:off x="2657134" y="2420888"/>
            <a:ext cx="982961" cy="369332"/>
          </a:xfrm>
          <a:prstGeom prst="rect">
            <a:avLst/>
          </a:prstGeom>
          <a:noFill/>
        </p:spPr>
        <p:txBody>
          <a:bodyPr wrap="none" rtlCol="0">
            <a:spAutoFit/>
          </a:bodyPr>
          <a:lstStyle/>
          <a:p>
            <a:r>
              <a:rPr lang="en-US" dirty="0" err="1">
                <a:sym typeface="Wingdings" pitchFamily="2" charset="2"/>
              </a:rPr>
              <a:t>cbcaa</a:t>
            </a:r>
            <a:endParaRPr lang="fr-FR" dirty="0"/>
          </a:p>
        </p:txBody>
      </p:sp>
      <p:sp>
        <p:nvSpPr>
          <p:cNvPr id="55" name="ZoneTexte 54"/>
          <p:cNvSpPr txBox="1"/>
          <p:nvPr/>
        </p:nvSpPr>
        <p:spPr>
          <a:xfrm>
            <a:off x="6744073" y="4859868"/>
            <a:ext cx="1707519" cy="369332"/>
          </a:xfrm>
          <a:prstGeom prst="rect">
            <a:avLst/>
          </a:prstGeom>
          <a:noFill/>
        </p:spPr>
        <p:txBody>
          <a:bodyPr wrap="none" rtlCol="0">
            <a:spAutoFit/>
          </a:bodyPr>
          <a:lstStyle/>
          <a:p>
            <a:r>
              <a:rPr lang="en-US" dirty="0"/>
              <a:t>(3,cb)</a:t>
            </a:r>
            <a:r>
              <a:rPr lang="en-US" dirty="0">
                <a:sym typeface="Wingdings" pitchFamily="2" charset="2"/>
              </a:rPr>
              <a:t>(3,caa)</a:t>
            </a:r>
            <a:endParaRPr lang="fr-FR" dirty="0"/>
          </a:p>
        </p:txBody>
      </p:sp>
      <p:sp>
        <p:nvSpPr>
          <p:cNvPr id="56" name="ZoneTexte 55"/>
          <p:cNvSpPr txBox="1"/>
          <p:nvPr/>
        </p:nvSpPr>
        <p:spPr>
          <a:xfrm>
            <a:off x="6269708" y="5446682"/>
            <a:ext cx="1511952" cy="369332"/>
          </a:xfrm>
          <a:prstGeom prst="rect">
            <a:avLst/>
          </a:prstGeom>
          <a:noFill/>
        </p:spPr>
        <p:txBody>
          <a:bodyPr wrap="none" rtlCol="0">
            <a:spAutoFit/>
          </a:bodyPr>
          <a:lstStyle/>
          <a:p>
            <a:r>
              <a:rPr lang="en-US" dirty="0"/>
              <a:t>(3,a)</a:t>
            </a:r>
            <a:r>
              <a:rPr lang="en-US" dirty="0">
                <a:sym typeface="Wingdings" pitchFamily="2" charset="2"/>
              </a:rPr>
              <a:t>(3,bb)</a:t>
            </a:r>
            <a:endParaRPr lang="fr-FR" dirty="0"/>
          </a:p>
        </p:txBody>
      </p:sp>
      <p:sp>
        <p:nvSpPr>
          <p:cNvPr id="57" name="ZoneTexte 56"/>
          <p:cNvSpPr txBox="1"/>
          <p:nvPr/>
        </p:nvSpPr>
        <p:spPr>
          <a:xfrm>
            <a:off x="5803693" y="5446682"/>
            <a:ext cx="524503" cy="369332"/>
          </a:xfrm>
          <a:prstGeom prst="rect">
            <a:avLst/>
          </a:prstGeom>
          <a:noFill/>
        </p:spPr>
        <p:txBody>
          <a:bodyPr wrap="none" rtlCol="0">
            <a:spAutoFit/>
          </a:bodyPr>
          <a:lstStyle/>
          <a:p>
            <a:r>
              <a:rPr lang="en-US" dirty="0"/>
              <a:t>P3:</a:t>
            </a:r>
            <a:endParaRPr lang="fr-FR" dirty="0"/>
          </a:p>
        </p:txBody>
      </p:sp>
      <p:sp>
        <p:nvSpPr>
          <p:cNvPr id="58" name="ZoneTexte 57"/>
          <p:cNvSpPr txBox="1"/>
          <p:nvPr/>
        </p:nvSpPr>
        <p:spPr>
          <a:xfrm>
            <a:off x="6312024" y="6093296"/>
            <a:ext cx="1499128" cy="369332"/>
          </a:xfrm>
          <a:prstGeom prst="rect">
            <a:avLst/>
          </a:prstGeom>
          <a:noFill/>
        </p:spPr>
        <p:txBody>
          <a:bodyPr wrap="none" rtlCol="0">
            <a:spAutoFit/>
          </a:bodyPr>
          <a:lstStyle/>
          <a:p>
            <a:r>
              <a:rPr lang="en-US" dirty="0"/>
              <a:t>(3,b)</a:t>
            </a:r>
            <a:r>
              <a:rPr lang="en-US" dirty="0">
                <a:sym typeface="Wingdings" pitchFamily="2" charset="2"/>
              </a:rPr>
              <a:t>(3,aa)</a:t>
            </a:r>
            <a:endParaRPr lang="fr-FR" dirty="0"/>
          </a:p>
        </p:txBody>
      </p:sp>
      <p:sp>
        <p:nvSpPr>
          <p:cNvPr id="59" name="ZoneTexte 58"/>
          <p:cNvSpPr txBox="1"/>
          <p:nvPr/>
        </p:nvSpPr>
        <p:spPr>
          <a:xfrm>
            <a:off x="5800487" y="6067165"/>
            <a:ext cx="527709" cy="369332"/>
          </a:xfrm>
          <a:prstGeom prst="rect">
            <a:avLst/>
          </a:prstGeom>
          <a:noFill/>
        </p:spPr>
        <p:txBody>
          <a:bodyPr wrap="none" rtlCol="0">
            <a:spAutoFit/>
          </a:bodyPr>
          <a:lstStyle/>
          <a:p>
            <a:r>
              <a:rPr lang="en-US" dirty="0"/>
              <a:t>P4:</a:t>
            </a:r>
            <a:endParaRPr lang="fr-FR" dirty="0"/>
          </a:p>
        </p:txBody>
      </p:sp>
      <p:sp>
        <p:nvSpPr>
          <p:cNvPr id="60" name="Rectangle à coins arrondis 59"/>
          <p:cNvSpPr/>
          <p:nvPr/>
        </p:nvSpPr>
        <p:spPr>
          <a:xfrm>
            <a:off x="8418778" y="4616965"/>
            <a:ext cx="1940693" cy="941656"/>
          </a:xfrm>
          <a:prstGeom prst="wedgeRoundRectCallout">
            <a:avLst>
              <a:gd name="adj1" fmla="val -27059"/>
              <a:gd name="adj2" fmla="val 76873"/>
              <a:gd name="adj3" fmla="val 16667"/>
            </a:avLst>
          </a:prstGeom>
          <a:solidFill>
            <a:schemeClr val="tx2">
              <a:lumMod val="40000"/>
              <a:lumOff val="6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Use at most one rule from each membrane in maximal (non-extendable) set mode.</a:t>
            </a:r>
            <a:endParaRPr lang="fr-FR" sz="1200" dirty="0"/>
          </a:p>
        </p:txBody>
      </p:sp>
    </p:spTree>
    <p:extLst>
      <p:ext uri="{BB962C8B-B14F-4D97-AF65-F5344CB8AC3E}">
        <p14:creationId xmlns:p14="http://schemas.microsoft.com/office/powerpoint/2010/main" val="375934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500"/>
                                        <p:tgtEl>
                                          <p:spTgt spid="4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500"/>
                                        <p:tgtEl>
                                          <p:spTgt spid="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500"/>
                                        <p:tgtEl>
                                          <p:spTgt spid="4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par>
                                <p:cTn id="75" presetID="10" presetClass="entr" presetSubtype="0" fill="hold" nodeType="withEffect">
                                  <p:stCondLst>
                                    <p:cond delay="0"/>
                                  </p:stCondLst>
                                  <p:childTnLst>
                                    <p:set>
                                      <p:cBhvr>
                                        <p:cTn id="76" dur="1" fill="hold">
                                          <p:stCondLst>
                                            <p:cond delay="0"/>
                                          </p:stCondLst>
                                        </p:cTn>
                                        <p:tgtEl>
                                          <p:spTgt spid="50">
                                            <p:txEl>
                                              <p:pRg st="0" end="0"/>
                                            </p:txEl>
                                          </p:spTgt>
                                        </p:tgtEl>
                                        <p:attrNameLst>
                                          <p:attrName>style.visibility</p:attrName>
                                        </p:attrNameLst>
                                      </p:cBhvr>
                                      <p:to>
                                        <p:strVal val="visible"/>
                                      </p:to>
                                    </p:set>
                                    <p:animEffect transition="in" filter="fade">
                                      <p:cBhvr>
                                        <p:cTn id="77" dur="500"/>
                                        <p:tgtEl>
                                          <p:spTgt spid="50">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fade">
                                      <p:cBhvr>
                                        <p:cTn id="80" dur="500"/>
                                        <p:tgtEl>
                                          <p:spTgt spid="5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9"/>
                                        </p:tgtEl>
                                        <p:attrNameLst>
                                          <p:attrName>style.visibility</p:attrName>
                                        </p:attrNameLst>
                                      </p:cBhvr>
                                      <p:to>
                                        <p:strVal val="visible"/>
                                      </p:to>
                                    </p:set>
                                    <p:animEffect transition="in" filter="fade">
                                      <p:cBhvr>
                                        <p:cTn id="89" dur="500"/>
                                        <p:tgtEl>
                                          <p:spTgt spid="59"/>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60"/>
                                        </p:tgtEl>
                                        <p:attrNameLst>
                                          <p:attrName>style.visibility</p:attrName>
                                        </p:attrNameLst>
                                      </p:cBhvr>
                                      <p:to>
                                        <p:strVal val="visible"/>
                                      </p:to>
                                    </p:set>
                                    <p:anim calcmode="lin" valueType="num">
                                      <p:cBhvr>
                                        <p:cTn id="94" dur="500" fill="hold"/>
                                        <p:tgtEl>
                                          <p:spTgt spid="60"/>
                                        </p:tgtEl>
                                        <p:attrNameLst>
                                          <p:attrName>ppt_w</p:attrName>
                                        </p:attrNameLst>
                                      </p:cBhvr>
                                      <p:tavLst>
                                        <p:tav tm="0">
                                          <p:val>
                                            <p:fltVal val="0"/>
                                          </p:val>
                                        </p:tav>
                                        <p:tav tm="100000">
                                          <p:val>
                                            <p:strVal val="#ppt_w"/>
                                          </p:val>
                                        </p:tav>
                                      </p:tavLst>
                                    </p:anim>
                                    <p:anim calcmode="lin" valueType="num">
                                      <p:cBhvr>
                                        <p:cTn id="95" dur="500" fill="hold"/>
                                        <p:tgtEl>
                                          <p:spTgt spid="60"/>
                                        </p:tgtEl>
                                        <p:attrNameLst>
                                          <p:attrName>ppt_h</p:attrName>
                                        </p:attrNameLst>
                                      </p:cBhvr>
                                      <p:tavLst>
                                        <p:tav tm="0">
                                          <p:val>
                                            <p:fltVal val="0"/>
                                          </p:val>
                                        </p:tav>
                                        <p:tav tm="100000">
                                          <p:val>
                                            <p:strVal val="#ppt_h"/>
                                          </p:val>
                                        </p:tav>
                                      </p:tavLst>
                                    </p:anim>
                                    <p:animEffect transition="in" filter="fade">
                                      <p:cBhvr>
                                        <p:cTn id="9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p:bldP spid="21" grpId="0"/>
      <p:bldP spid="22" grpId="0"/>
      <p:bldP spid="23" grpId="0"/>
      <p:bldP spid="24" grpId="0" animBg="1"/>
      <p:bldP spid="25" grpId="0"/>
      <p:bldP spid="30" grpId="0"/>
      <p:bldP spid="31" grpId="0"/>
      <p:bldP spid="43" grpId="0"/>
      <p:bldP spid="44" grpId="0"/>
      <p:bldP spid="46" grpId="0"/>
      <p:bldP spid="47" grpId="0"/>
      <p:bldP spid="48" grpId="0"/>
      <p:bldP spid="49" grpId="0"/>
      <p:bldP spid="53" grpId="0"/>
      <p:bldP spid="55" grpId="0"/>
      <p:bldP spid="56" grpId="0"/>
      <p:bldP spid="57" grpId="0"/>
      <p:bldP spid="58" grpId="0"/>
      <p:bldP spid="59" grpId="0"/>
      <p:bldP spid="60"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ln>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46477</TotalTime>
  <Words>2174</Words>
  <Application>Microsoft Office PowerPoint</Application>
  <PresentationFormat>Grand écran</PresentationFormat>
  <Paragraphs>409</Paragraphs>
  <Slides>25</Slides>
  <Notes>7</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25</vt:i4>
      </vt:variant>
    </vt:vector>
  </HeadingPairs>
  <TitlesOfParts>
    <vt:vector size="35" baseType="lpstr">
      <vt:lpstr>Arial</vt:lpstr>
      <vt:lpstr>Calibri</vt:lpstr>
      <vt:lpstr>Cambria Math</vt:lpstr>
      <vt:lpstr>Georgia</vt:lpstr>
      <vt:lpstr>Symbol</vt:lpstr>
      <vt:lpstr>Wingdings</vt:lpstr>
      <vt:lpstr>Wingdings 2</vt:lpstr>
      <vt:lpstr>Wingdings 3</vt:lpstr>
      <vt:lpstr>Civil</vt:lpstr>
      <vt:lpstr>1_Civil</vt:lpstr>
      <vt:lpstr> Bi-simulation Between P Colonies and P Systems with Multi-stable Catalysts</vt:lpstr>
      <vt:lpstr>Bisimulation</vt:lpstr>
      <vt:lpstr>What is the formal framework (quiz)?</vt:lpstr>
      <vt:lpstr>What the formal framework can be used for?</vt:lpstr>
      <vt:lpstr>Formal framework: details</vt:lpstr>
      <vt:lpstr>Example</vt:lpstr>
      <vt:lpstr>A definition of a P system Π</vt:lpstr>
      <vt:lpstr>Formal framework: semantics</vt:lpstr>
      <vt:lpstr>Purely catalytical P systems</vt:lpstr>
      <vt:lpstr>Multi-stable catalytical P systems</vt:lpstr>
      <vt:lpstr>Example</vt:lpstr>
      <vt:lpstr>P colonies</vt:lpstr>
      <vt:lpstr>P colonies: transforming to FF (1)</vt:lpstr>
      <vt:lpstr>Example</vt:lpstr>
      <vt:lpstr>Refining derivation mode</vt:lpstr>
      <vt:lpstr>Back to the example</vt:lpstr>
      <vt:lpstr>Going even further</vt:lpstr>
      <vt:lpstr>Going from multistable catalysts to P colonies</vt:lpstr>
      <vt:lpstr>Getting the codes of the catalysts</vt:lpstr>
      <vt:lpstr>Example</vt:lpstr>
      <vt:lpstr>Example (2)</vt:lpstr>
      <vt:lpstr>Conclusion</vt:lpstr>
      <vt:lpstr>Thank you for your attention</vt:lpstr>
      <vt:lpstr>UCNC 2018, MCU 2018</vt:lpstr>
      <vt:lpstr>CMC18 – the story of membranes is not ended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Formal Framework for P Systems</dc:title>
  <cp:lastModifiedBy>Sergey Verlan</cp:lastModifiedBy>
  <cp:revision>385</cp:revision>
  <dcterms:modified xsi:type="dcterms:W3CDTF">2017-07-27T08:34:14Z</dcterms:modified>
</cp:coreProperties>
</file>