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90" r:id="rId3"/>
    <p:sldId id="301" r:id="rId4"/>
    <p:sldId id="302" r:id="rId5"/>
    <p:sldId id="303" r:id="rId6"/>
    <p:sldId id="291" r:id="rId7"/>
    <p:sldId id="297" r:id="rId8"/>
    <p:sldId id="298" r:id="rId9"/>
    <p:sldId id="299" r:id="rId10"/>
    <p:sldId id="300" r:id="rId11"/>
    <p:sldId id="260" r:id="rId12"/>
    <p:sldId id="262" r:id="rId13"/>
    <p:sldId id="264" r:id="rId14"/>
    <p:sldId id="266" r:id="rId15"/>
    <p:sldId id="263" r:id="rId16"/>
    <p:sldId id="276" r:id="rId17"/>
    <p:sldId id="279" r:id="rId18"/>
    <p:sldId id="286" r:id="rId19"/>
    <p:sldId id="270" r:id="rId20"/>
    <p:sldId id="274" r:id="rId21"/>
    <p:sldId id="282" r:id="rId22"/>
    <p:sldId id="281" r:id="rId23"/>
    <p:sldId id="280" r:id="rId24"/>
    <p:sldId id="283" r:id="rId25"/>
    <p:sldId id="288" r:id="rId26"/>
    <p:sldId id="28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59" autoAdjust="0"/>
    <p:restoredTop sz="94660"/>
  </p:normalViewPr>
  <p:slideViewPr>
    <p:cSldViewPr snapToGrid="0">
      <p:cViewPr varScale="1">
        <p:scale>
          <a:sx n="62" d="100"/>
          <a:sy n="62" d="100"/>
        </p:scale>
        <p:origin x="660" y="39"/>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D45A74-B700-444C-9A0D-4A8DD11A1495}" type="datetimeFigureOut">
              <a:rPr lang="en-US" smtClean="0"/>
              <a:t>8/6/2019</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358876-A3E3-4DF6-B4EF-328716727F09}" type="slidenum">
              <a:rPr lang="en-US" smtClean="0"/>
              <a:t>‹N°›</a:t>
            </a:fld>
            <a:endParaRPr lang="en-US"/>
          </a:p>
        </p:txBody>
      </p:sp>
    </p:spTree>
    <p:extLst>
      <p:ext uri="{BB962C8B-B14F-4D97-AF65-F5344CB8AC3E}">
        <p14:creationId xmlns:p14="http://schemas.microsoft.com/office/powerpoint/2010/main" val="884480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B9358876-A3E3-4DF6-B4EF-328716727F09}" type="slidenum">
              <a:rPr lang="en-US" smtClean="0"/>
              <a:t>13</a:t>
            </a:fld>
            <a:endParaRPr lang="en-US"/>
          </a:p>
        </p:txBody>
      </p:sp>
    </p:spTree>
    <p:extLst>
      <p:ext uri="{BB962C8B-B14F-4D97-AF65-F5344CB8AC3E}">
        <p14:creationId xmlns:p14="http://schemas.microsoft.com/office/powerpoint/2010/main" val="2850749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2373F08F-8DC7-4279-9091-B8777666066B}"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B67BE2F-FB94-47A8-8679-5CAD0BD335DA}" type="slidenum">
              <a:rPr lang="en-US" smtClean="0"/>
              <a:t>‹N°›</a:t>
            </a:fld>
            <a:endParaRPr lang="en-US"/>
          </a:p>
        </p:txBody>
      </p:sp>
    </p:spTree>
    <p:extLst>
      <p:ext uri="{BB962C8B-B14F-4D97-AF65-F5344CB8AC3E}">
        <p14:creationId xmlns:p14="http://schemas.microsoft.com/office/powerpoint/2010/main" val="137085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2373F08F-8DC7-4279-9091-B8777666066B}"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B67BE2F-FB94-47A8-8679-5CAD0BD335DA}" type="slidenum">
              <a:rPr lang="en-US" smtClean="0"/>
              <a:t>‹N°›</a:t>
            </a:fld>
            <a:endParaRPr lang="en-US"/>
          </a:p>
        </p:txBody>
      </p:sp>
    </p:spTree>
    <p:extLst>
      <p:ext uri="{BB962C8B-B14F-4D97-AF65-F5344CB8AC3E}">
        <p14:creationId xmlns:p14="http://schemas.microsoft.com/office/powerpoint/2010/main" val="2723731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2373F08F-8DC7-4279-9091-B8777666066B}"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B67BE2F-FB94-47A8-8679-5CAD0BD335DA}" type="slidenum">
              <a:rPr lang="en-US" smtClean="0"/>
              <a:t>‹N°›</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08216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2373F08F-8DC7-4279-9091-B8777666066B}" type="datetimeFigureOut">
              <a:rPr lang="en-US" smtClean="0"/>
              <a:t>8/6/2019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B67BE2F-FB94-47A8-8679-5CAD0BD335DA}" type="slidenum">
              <a:rPr lang="en-US" smtClean="0"/>
              <a:t>‹N°›</a:t>
            </a:fld>
            <a:endParaRPr lang="en-US"/>
          </a:p>
        </p:txBody>
      </p:sp>
    </p:spTree>
    <p:extLst>
      <p:ext uri="{BB962C8B-B14F-4D97-AF65-F5344CB8AC3E}">
        <p14:creationId xmlns:p14="http://schemas.microsoft.com/office/powerpoint/2010/main" val="500926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2373F08F-8DC7-4279-9091-B8777666066B}" type="datetimeFigureOut">
              <a:rPr lang="en-US" smtClean="0"/>
              <a:t>8/6/2019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B67BE2F-FB94-47A8-8679-5CAD0BD335DA}" type="slidenum">
              <a:rPr lang="en-US" smtClean="0"/>
              <a:t>‹N°›</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979196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2373F08F-8DC7-4279-9091-B8777666066B}" type="datetimeFigureOut">
              <a:rPr lang="en-US" smtClean="0"/>
              <a:t>8/6/2019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B67BE2F-FB94-47A8-8679-5CAD0BD335DA}" type="slidenum">
              <a:rPr lang="en-US" smtClean="0"/>
              <a:t>‹N°›</a:t>
            </a:fld>
            <a:endParaRPr lang="en-US"/>
          </a:p>
        </p:txBody>
      </p:sp>
    </p:spTree>
    <p:extLst>
      <p:ext uri="{BB962C8B-B14F-4D97-AF65-F5344CB8AC3E}">
        <p14:creationId xmlns:p14="http://schemas.microsoft.com/office/powerpoint/2010/main" val="36646789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373F08F-8DC7-4279-9091-B8777666066B}"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B67BE2F-FB94-47A8-8679-5CAD0BD335DA}" type="slidenum">
              <a:rPr lang="en-US" smtClean="0"/>
              <a:t>‹N°›</a:t>
            </a:fld>
            <a:endParaRPr lang="en-US"/>
          </a:p>
        </p:txBody>
      </p:sp>
    </p:spTree>
    <p:extLst>
      <p:ext uri="{BB962C8B-B14F-4D97-AF65-F5344CB8AC3E}">
        <p14:creationId xmlns:p14="http://schemas.microsoft.com/office/powerpoint/2010/main" val="3069098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373F08F-8DC7-4279-9091-B8777666066B}"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B67BE2F-FB94-47A8-8679-5CAD0BD335DA}" type="slidenum">
              <a:rPr lang="en-US" smtClean="0"/>
              <a:t>‹N°›</a:t>
            </a:fld>
            <a:endParaRPr lang="en-US"/>
          </a:p>
        </p:txBody>
      </p:sp>
    </p:spTree>
    <p:extLst>
      <p:ext uri="{BB962C8B-B14F-4D97-AF65-F5344CB8AC3E}">
        <p14:creationId xmlns:p14="http://schemas.microsoft.com/office/powerpoint/2010/main" val="2652797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373F08F-8DC7-4279-9091-B8777666066B}"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B67BE2F-FB94-47A8-8679-5CAD0BD335DA}" type="slidenum">
              <a:rPr lang="en-US" smtClean="0"/>
              <a:t>‹N°›</a:t>
            </a:fld>
            <a:endParaRPr lang="en-US"/>
          </a:p>
        </p:txBody>
      </p:sp>
    </p:spTree>
    <p:extLst>
      <p:ext uri="{BB962C8B-B14F-4D97-AF65-F5344CB8AC3E}">
        <p14:creationId xmlns:p14="http://schemas.microsoft.com/office/powerpoint/2010/main" val="3103909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2373F08F-8DC7-4279-9091-B8777666066B}"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B67BE2F-FB94-47A8-8679-5CAD0BD335DA}" type="slidenum">
              <a:rPr lang="en-US" smtClean="0"/>
              <a:t>‹N°›</a:t>
            </a:fld>
            <a:endParaRPr lang="en-US"/>
          </a:p>
        </p:txBody>
      </p:sp>
    </p:spTree>
    <p:extLst>
      <p:ext uri="{BB962C8B-B14F-4D97-AF65-F5344CB8AC3E}">
        <p14:creationId xmlns:p14="http://schemas.microsoft.com/office/powerpoint/2010/main" val="2769228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2373F08F-8DC7-4279-9091-B8777666066B}" type="datetimeFigureOut">
              <a:rPr lang="en-US" smtClean="0"/>
              <a:t>8/6/2019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B67BE2F-FB94-47A8-8679-5CAD0BD335DA}" type="slidenum">
              <a:rPr lang="en-US" smtClean="0"/>
              <a:t>‹N°›</a:t>
            </a:fld>
            <a:endParaRPr lang="en-US"/>
          </a:p>
        </p:txBody>
      </p:sp>
    </p:spTree>
    <p:extLst>
      <p:ext uri="{BB962C8B-B14F-4D97-AF65-F5344CB8AC3E}">
        <p14:creationId xmlns:p14="http://schemas.microsoft.com/office/powerpoint/2010/main" val="3587113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2373F08F-8DC7-4279-9091-B8777666066B}" type="datetimeFigureOut">
              <a:rPr lang="en-US" smtClean="0"/>
              <a:t>8/6/2019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B67BE2F-FB94-47A8-8679-5CAD0BD335DA}" type="slidenum">
              <a:rPr lang="en-US" smtClean="0"/>
              <a:t>‹N°›</a:t>
            </a:fld>
            <a:endParaRPr lang="en-US"/>
          </a:p>
        </p:txBody>
      </p:sp>
    </p:spTree>
    <p:extLst>
      <p:ext uri="{BB962C8B-B14F-4D97-AF65-F5344CB8AC3E}">
        <p14:creationId xmlns:p14="http://schemas.microsoft.com/office/powerpoint/2010/main" val="3085532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373F08F-8DC7-4279-9091-B8777666066B}" type="datetimeFigureOut">
              <a:rPr lang="en-US" smtClean="0"/>
              <a:t>8/6/2019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B67BE2F-FB94-47A8-8679-5CAD0BD335DA}" type="slidenum">
              <a:rPr lang="en-US" smtClean="0"/>
              <a:t>‹N°›</a:t>
            </a:fld>
            <a:endParaRPr lang="en-US"/>
          </a:p>
        </p:txBody>
      </p:sp>
    </p:spTree>
    <p:extLst>
      <p:ext uri="{BB962C8B-B14F-4D97-AF65-F5344CB8AC3E}">
        <p14:creationId xmlns:p14="http://schemas.microsoft.com/office/powerpoint/2010/main" val="4164256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73F08F-8DC7-4279-9091-B8777666066B}" type="datetimeFigureOut">
              <a:rPr lang="en-US" smtClean="0"/>
              <a:t>8/6/2019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B67BE2F-FB94-47A8-8679-5CAD0BD335DA}" type="slidenum">
              <a:rPr lang="en-US" smtClean="0"/>
              <a:t>‹N°›</a:t>
            </a:fld>
            <a:endParaRPr lang="en-US"/>
          </a:p>
        </p:txBody>
      </p:sp>
    </p:spTree>
    <p:extLst>
      <p:ext uri="{BB962C8B-B14F-4D97-AF65-F5344CB8AC3E}">
        <p14:creationId xmlns:p14="http://schemas.microsoft.com/office/powerpoint/2010/main" val="30995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2373F08F-8DC7-4279-9091-B8777666066B}" type="datetimeFigureOut">
              <a:rPr lang="en-US" smtClean="0"/>
              <a:t>8/6/2019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B67BE2F-FB94-47A8-8679-5CAD0BD335DA}" type="slidenum">
              <a:rPr lang="en-US" smtClean="0"/>
              <a:t>‹N°›</a:t>
            </a:fld>
            <a:endParaRPr lang="en-US"/>
          </a:p>
        </p:txBody>
      </p:sp>
    </p:spTree>
    <p:extLst>
      <p:ext uri="{BB962C8B-B14F-4D97-AF65-F5344CB8AC3E}">
        <p14:creationId xmlns:p14="http://schemas.microsoft.com/office/powerpoint/2010/main" val="825459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2373F08F-8DC7-4279-9091-B8777666066B}" type="datetimeFigureOut">
              <a:rPr lang="en-US" smtClean="0"/>
              <a:t>8/6/2019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B67BE2F-FB94-47A8-8679-5CAD0BD335DA}" type="slidenum">
              <a:rPr lang="en-US" smtClean="0"/>
              <a:t>‹N°›</a:t>
            </a:fld>
            <a:endParaRPr lang="en-US"/>
          </a:p>
        </p:txBody>
      </p:sp>
    </p:spTree>
    <p:extLst>
      <p:ext uri="{BB962C8B-B14F-4D97-AF65-F5344CB8AC3E}">
        <p14:creationId xmlns:p14="http://schemas.microsoft.com/office/powerpoint/2010/main" val="3493098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373F08F-8DC7-4279-9091-B8777666066B}" type="datetimeFigureOut">
              <a:rPr lang="en-US" smtClean="0"/>
              <a:t>8/6/2019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B67BE2F-FB94-47A8-8679-5CAD0BD335DA}" type="slidenum">
              <a:rPr lang="en-US" smtClean="0"/>
              <a:t>‹N°›</a:t>
            </a:fld>
            <a:endParaRPr lang="en-US"/>
          </a:p>
        </p:txBody>
      </p:sp>
    </p:spTree>
    <p:extLst>
      <p:ext uri="{BB962C8B-B14F-4D97-AF65-F5344CB8AC3E}">
        <p14:creationId xmlns:p14="http://schemas.microsoft.com/office/powerpoint/2010/main" val="36773310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2.png"/><Relationship Id="rId7" Type="http://schemas.openxmlformats.org/officeDocument/2006/relationships/image" Target="../media/image7.png"/><Relationship Id="rId1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11.png"/><Relationship Id="rId5" Type="http://schemas.openxmlformats.org/officeDocument/2006/relationships/image" Target="../media/image57.png"/><Relationship Id="rId10" Type="http://schemas.openxmlformats.org/officeDocument/2006/relationships/image" Target="../media/image10.png"/><Relationship Id="rId4" Type="http://schemas.openxmlformats.org/officeDocument/2006/relationships/image" Target="../media/image41.png"/><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5.png"/><Relationship Id="rId7" Type="http://schemas.openxmlformats.org/officeDocument/2006/relationships/image" Target="../media/image7.png"/><Relationship Id="rId12" Type="http://schemas.openxmlformats.org/officeDocument/2006/relationships/image" Target="../media/image130.png"/><Relationship Id="rId17" Type="http://schemas.openxmlformats.org/officeDocument/2006/relationships/image" Target="../media/image25.png"/><Relationship Id="rId2" Type="http://schemas.openxmlformats.org/officeDocument/2006/relationships/notesSlide" Target="../notesSlides/notesSlide1.xml"/><Relationship Id="rId16"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12.png"/><Relationship Id="rId5" Type="http://schemas.openxmlformats.org/officeDocument/2006/relationships/image" Target="../media/image16.png"/><Relationship Id="rId15" Type="http://schemas.openxmlformats.org/officeDocument/2006/relationships/image" Target="../media/image23.png"/><Relationship Id="rId10" Type="http://schemas.openxmlformats.org/officeDocument/2006/relationships/image" Target="../media/image19.png"/><Relationship Id="rId4" Type="http://schemas.openxmlformats.org/officeDocument/2006/relationships/image" Target="../media/image41.png"/><Relationship Id="rId9" Type="http://schemas.openxmlformats.org/officeDocument/2006/relationships/image" Target="../media/image18.png"/><Relationship Id="rId1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 Id="rId14" Type="http://schemas.openxmlformats.org/officeDocument/2006/relationships/image" Target="../media/image5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a:t>A Formal Framework for Spiking P </a:t>
            </a:r>
            <a:r>
              <a:rPr lang="en-US" dirty="0" smtClean="0"/>
              <a:t>systems</a:t>
            </a:r>
            <a:endParaRPr lang="en-US" dirty="0"/>
          </a:p>
        </p:txBody>
      </p:sp>
      <p:sp>
        <p:nvSpPr>
          <p:cNvPr id="3" name="Sous-titre 2"/>
          <p:cNvSpPr>
            <a:spLocks noGrp="1"/>
          </p:cNvSpPr>
          <p:nvPr>
            <p:ph type="subTitle" idx="1"/>
          </p:nvPr>
        </p:nvSpPr>
        <p:spPr/>
        <p:txBody>
          <a:bodyPr/>
          <a:lstStyle/>
          <a:p>
            <a:r>
              <a:rPr lang="en-US" dirty="0" smtClean="0"/>
              <a:t>Sergey VERLAN, Rudolf FREUND, </a:t>
            </a:r>
            <a:r>
              <a:rPr lang="en-US" dirty="0" err="1" smtClean="0"/>
              <a:t>Artiom</a:t>
            </a:r>
            <a:r>
              <a:rPr lang="en-US" dirty="0" smtClean="0"/>
              <a:t> ALHAZOV, </a:t>
            </a:r>
            <a:r>
              <a:rPr lang="en-US" dirty="0" err="1" smtClean="0"/>
              <a:t>Linqiang</a:t>
            </a:r>
            <a:r>
              <a:rPr lang="en-US" dirty="0" smtClean="0"/>
              <a:t> PAN</a:t>
            </a:r>
          </a:p>
        </p:txBody>
      </p:sp>
    </p:spTree>
    <p:extLst>
      <p:ext uri="{BB962C8B-B14F-4D97-AF65-F5344CB8AC3E}">
        <p14:creationId xmlns:p14="http://schemas.microsoft.com/office/powerpoint/2010/main" val="20951308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Output</a:t>
            </a:r>
            <a:endParaRPr lang="en-US"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lstStyle/>
              <a:p>
                <a:r>
                  <a:rPr lang="en-US" dirty="0" smtClean="0"/>
                  <a:t>We have chosen the output function with the following signature:</a:t>
                </a:r>
              </a:p>
              <a:p>
                <a14:m>
                  <m:oMath xmlns:m="http://schemas.openxmlformats.org/officeDocument/2006/math">
                    <m:r>
                      <a:rPr lang="en-US" b="0" i="1" smtClean="0">
                        <a:latin typeface="Cambria Math" panose="02040503050406030204" pitchFamily="18" charset="0"/>
                      </a:rPr>
                      <m:t>𝑂𝑢𝑡𝑝𝑢𝑡</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ℕ</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𝑁𝐶</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𝑉</m:t>
                                </m:r>
                              </m:e>
                              <m:sup>
                                <m:r>
                                  <a:rPr lang="en-US" b="0" i="1" smtClean="0">
                                    <a:latin typeface="Cambria Math" panose="02040503050406030204" pitchFamily="18" charset="0"/>
                                    <a:ea typeface="Cambria Math" panose="02040503050406030204" pitchFamily="18" charset="0"/>
                                  </a:rPr>
                                  <m:t>𝑛</m:t>
                                </m:r>
                              </m:sup>
                            </m:sSup>
                          </m:e>
                        </m:d>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𝑉</m:t>
                        </m:r>
                      </m:sup>
                    </m:sSup>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𝑆</m:t>
                    </m:r>
                  </m:oMath>
                </a14:m>
                <a:endParaRPr lang="en-US" dirty="0" smtClean="0"/>
              </a:p>
              <a:p>
                <a:endParaRPr lang="en-US" dirty="0"/>
              </a:p>
              <a:p>
                <a:r>
                  <a:rPr lang="en-US" dirty="0" smtClean="0"/>
                  <a:t>The main idea: at time t, the output is extracted from the trace of the computation (the list of all past configurations), based on the type of the system, the output cells and the derivation mode.</a:t>
                </a:r>
              </a:p>
              <a:p>
                <a:endParaRPr lang="en-US" dirty="0"/>
              </a:p>
              <a:p>
                <a:r>
                  <a:rPr lang="en-US" dirty="0" smtClean="0"/>
                  <a:t>This defines an infinite computation. We discussed in the paper how to consider only a finite part of it. </a:t>
                </a:r>
                <a:endParaRPr lang="en-US"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a:blip r:embed="rId2"/>
                <a:stretch>
                  <a:fillRect l="-479" t="-806"/>
                </a:stretch>
              </a:blipFill>
            </p:spPr>
            <p:txBody>
              <a:bodyPr/>
              <a:lstStyle/>
              <a:p>
                <a:r>
                  <a:rPr lang="en-US">
                    <a:noFill/>
                  </a:rPr>
                  <a:t> </a:t>
                </a:r>
              </a:p>
            </p:txBody>
          </p:sp>
        </mc:Fallback>
      </mc:AlternateContent>
    </p:spTree>
    <p:extLst>
      <p:ext uri="{BB962C8B-B14F-4D97-AF65-F5344CB8AC3E}">
        <p14:creationId xmlns:p14="http://schemas.microsoft.com/office/powerpoint/2010/main" val="32483637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Spiking Neural P Systems</a:t>
            </a:r>
            <a:endParaRPr lang="en-US" dirty="0"/>
          </a:p>
        </p:txBody>
      </p:sp>
      <p:sp>
        <p:nvSpPr>
          <p:cNvPr id="3" name="Espace réservé du contenu 2"/>
          <p:cNvSpPr>
            <a:spLocks noGrp="1"/>
          </p:cNvSpPr>
          <p:nvPr>
            <p:ph idx="1"/>
          </p:nvPr>
        </p:nvSpPr>
        <p:spPr>
          <a:xfrm>
            <a:off x="2589212" y="2133599"/>
            <a:ext cx="8915400" cy="4394421"/>
          </a:xfrm>
        </p:spPr>
        <p:txBody>
          <a:bodyPr>
            <a:normAutofit/>
          </a:bodyPr>
          <a:lstStyle/>
          <a:p>
            <a:r>
              <a:rPr lang="en-US" dirty="0" smtClean="0"/>
              <a:t>A single symbol </a:t>
            </a:r>
            <a:r>
              <a:rPr lang="en-US" b="1" i="1" dirty="0" smtClean="0"/>
              <a:t>a</a:t>
            </a:r>
            <a:r>
              <a:rPr lang="en-US" dirty="0" smtClean="0"/>
              <a:t> used to define the quantity of spikes in each neuron.</a:t>
            </a:r>
          </a:p>
          <a:p>
            <a:r>
              <a:rPr lang="en-US" dirty="0" smtClean="0"/>
              <a:t>Rules may have a delay (but which is shown to be not necessary).</a:t>
            </a:r>
          </a:p>
          <a:p>
            <a:r>
              <a:rPr lang="en-US" dirty="0" smtClean="0"/>
              <a:t>Only one rule per neuron is executed (at most).</a:t>
            </a:r>
          </a:p>
        </p:txBody>
      </p:sp>
      <p:grpSp>
        <p:nvGrpSpPr>
          <p:cNvPr id="25" name="Groupe 24"/>
          <p:cNvGrpSpPr/>
          <p:nvPr/>
        </p:nvGrpSpPr>
        <p:grpSpPr>
          <a:xfrm>
            <a:off x="5004473" y="3920499"/>
            <a:ext cx="3171606" cy="2339722"/>
            <a:chOff x="4554097" y="3906851"/>
            <a:chExt cx="3171606" cy="2339722"/>
          </a:xfrm>
        </p:grpSpPr>
        <p:sp>
          <p:nvSpPr>
            <p:cNvPr id="4" name="Rectangle à coins arrondis 3"/>
            <p:cNvSpPr/>
            <p:nvPr/>
          </p:nvSpPr>
          <p:spPr>
            <a:xfrm>
              <a:off x="4749420" y="3980199"/>
              <a:ext cx="1111624" cy="79590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xmlns:a14="http://schemas.microsoft.com/office/drawing/2010/main">
          <mc:Choice Requires="a14">
            <p:sp>
              <p:nvSpPr>
                <p:cNvPr id="5" name="ZoneTexte 4"/>
                <p:cNvSpPr txBox="1"/>
                <p:nvPr/>
              </p:nvSpPr>
              <p:spPr>
                <a:xfrm>
                  <a:off x="4824867" y="4027121"/>
                  <a:ext cx="388824"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𝑎</m:t>
                            </m:r>
                          </m:e>
                          <m:sup>
                            <m:r>
                              <a:rPr lang="en-US" sz="1200" b="0" i="1" smtClean="0">
                                <a:latin typeface="Cambria Math" panose="02040503050406030204" pitchFamily="18" charset="0"/>
                              </a:rPr>
                              <m:t>2</m:t>
                            </m:r>
                          </m:sup>
                        </m:sSup>
                      </m:oMath>
                    </m:oMathPara>
                  </a14:m>
                  <a:endParaRPr lang="en-US" sz="1200" dirty="0"/>
                </a:p>
              </p:txBody>
            </p:sp>
          </mc:Choice>
          <mc:Fallback xmlns="">
            <p:sp>
              <p:nvSpPr>
                <p:cNvPr id="5" name="ZoneTexte 4"/>
                <p:cNvSpPr txBox="1">
                  <a:spLocks noRot="1" noChangeAspect="1" noMove="1" noResize="1" noEditPoints="1" noAdjustHandles="1" noChangeArrowheads="1" noChangeShapeType="1" noTextEdit="1"/>
                </p:cNvSpPr>
                <p:nvPr/>
              </p:nvSpPr>
              <p:spPr>
                <a:xfrm>
                  <a:off x="4824867" y="4027121"/>
                  <a:ext cx="388824" cy="2769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ZoneTexte 5"/>
                <p:cNvSpPr txBox="1"/>
                <p:nvPr/>
              </p:nvSpPr>
              <p:spPr>
                <a:xfrm>
                  <a:off x="4791170" y="4267597"/>
                  <a:ext cx="1073434"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𝑎</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 / </m:t>
                        </m:r>
                        <m:r>
                          <a:rPr lang="en-US" sz="1200" b="0" i="1" smtClean="0">
                            <a:latin typeface="Cambria Math" panose="02040503050406030204" pitchFamily="18" charset="0"/>
                          </a:rPr>
                          <m:t>𝑎</m:t>
                        </m:r>
                        <m:r>
                          <a:rPr lang="en-US" sz="1200" b="0" i="1" smtClean="0">
                            <a:latin typeface="Cambria Math" panose="02040503050406030204" pitchFamily="18" charset="0"/>
                          </a:rPr>
                          <m:t>→</m:t>
                        </m:r>
                        <m:r>
                          <a:rPr lang="en-US" sz="1200" b="0" i="1" smtClean="0">
                            <a:latin typeface="Cambria Math" panose="02040503050406030204" pitchFamily="18" charset="0"/>
                          </a:rPr>
                          <m:t>𝑎</m:t>
                        </m:r>
                        <m:r>
                          <a:rPr lang="en-US" sz="1200" b="0" i="1" smtClean="0">
                            <a:latin typeface="Cambria Math" panose="02040503050406030204" pitchFamily="18" charset="0"/>
                          </a:rPr>
                          <m:t>;0</m:t>
                        </m:r>
                      </m:oMath>
                    </m:oMathPara>
                  </a14:m>
                  <a:endParaRPr lang="en-US" sz="1200" dirty="0"/>
                </a:p>
              </p:txBody>
            </p:sp>
          </mc:Choice>
          <mc:Fallback xmlns="">
            <p:sp>
              <p:nvSpPr>
                <p:cNvPr id="6" name="ZoneTexte 5"/>
                <p:cNvSpPr txBox="1">
                  <a:spLocks noRot="1" noChangeAspect="1" noMove="1" noResize="1" noEditPoints="1" noAdjustHandles="1" noChangeArrowheads="1" noChangeShapeType="1" noTextEdit="1"/>
                </p:cNvSpPr>
                <p:nvPr/>
              </p:nvSpPr>
              <p:spPr>
                <a:xfrm>
                  <a:off x="4791170" y="4267597"/>
                  <a:ext cx="1073434" cy="276999"/>
                </a:xfrm>
                <a:prstGeom prst="rect">
                  <a:avLst/>
                </a:prstGeom>
                <a:blipFill>
                  <a:blip r:embed="rId4"/>
                  <a:stretch>
                    <a:fillRect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ZoneTexte 6"/>
                <p:cNvSpPr txBox="1"/>
                <p:nvPr/>
              </p:nvSpPr>
              <p:spPr>
                <a:xfrm>
                  <a:off x="4786709" y="4485044"/>
                  <a:ext cx="613245"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𝑎</m:t>
                        </m:r>
                        <m:r>
                          <a:rPr lang="en-US" sz="1200" b="0" i="1" smtClean="0">
                            <a:latin typeface="Cambria Math" panose="02040503050406030204" pitchFamily="18" charset="0"/>
                          </a:rPr>
                          <m:t>→</m:t>
                        </m:r>
                        <m:r>
                          <a:rPr lang="en-US" sz="1200" b="0" i="1" smtClean="0">
                            <a:latin typeface="Cambria Math" panose="02040503050406030204" pitchFamily="18" charset="0"/>
                          </a:rPr>
                          <m:t>𝜆</m:t>
                        </m:r>
                      </m:oMath>
                    </m:oMathPara>
                  </a14:m>
                  <a:endParaRPr lang="en-US" sz="1200" dirty="0"/>
                </a:p>
              </p:txBody>
            </p:sp>
          </mc:Choice>
          <mc:Fallback xmlns="">
            <p:sp>
              <p:nvSpPr>
                <p:cNvPr id="7" name="ZoneTexte 6"/>
                <p:cNvSpPr txBox="1">
                  <a:spLocks noRot="1" noChangeAspect="1" noMove="1" noResize="1" noEditPoints="1" noAdjustHandles="1" noChangeArrowheads="1" noChangeShapeType="1" noTextEdit="1"/>
                </p:cNvSpPr>
                <p:nvPr/>
              </p:nvSpPr>
              <p:spPr>
                <a:xfrm>
                  <a:off x="4786709" y="4485044"/>
                  <a:ext cx="613245" cy="276999"/>
                </a:xfrm>
                <a:prstGeom prst="rect">
                  <a:avLst/>
                </a:prstGeom>
                <a:blipFill>
                  <a:blip r:embed="rId5"/>
                  <a:stretch>
                    <a:fillRect/>
                  </a:stretch>
                </a:blipFill>
              </p:spPr>
              <p:txBody>
                <a:bodyPr/>
                <a:lstStyle/>
                <a:p>
                  <a:r>
                    <a:rPr lang="en-US">
                      <a:noFill/>
                    </a:rPr>
                    <a:t> </a:t>
                  </a:r>
                </a:p>
              </p:txBody>
            </p:sp>
          </mc:Fallback>
        </mc:AlternateContent>
        <p:sp>
          <p:nvSpPr>
            <p:cNvPr id="8" name="Rectangle à coins arrondis 7"/>
            <p:cNvSpPr/>
            <p:nvPr/>
          </p:nvSpPr>
          <p:spPr>
            <a:xfrm>
              <a:off x="4745860" y="5511651"/>
              <a:ext cx="1111624" cy="73492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xmlns:a14="http://schemas.microsoft.com/office/drawing/2010/main">
          <mc:Choice Requires="a14">
            <p:sp>
              <p:nvSpPr>
                <p:cNvPr id="9" name="ZoneTexte 8"/>
                <p:cNvSpPr txBox="1"/>
                <p:nvPr/>
              </p:nvSpPr>
              <p:spPr>
                <a:xfrm>
                  <a:off x="4821307" y="5511651"/>
                  <a:ext cx="316690"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𝑎</m:t>
                        </m:r>
                      </m:oMath>
                    </m:oMathPara>
                  </a14:m>
                  <a:endParaRPr lang="en-US" sz="1200" dirty="0"/>
                </a:p>
              </p:txBody>
            </p:sp>
          </mc:Choice>
          <mc:Fallback xmlns="">
            <p:sp>
              <p:nvSpPr>
                <p:cNvPr id="9" name="ZoneTexte 8"/>
                <p:cNvSpPr txBox="1">
                  <a:spLocks noRot="1" noChangeAspect="1" noMove="1" noResize="1" noEditPoints="1" noAdjustHandles="1" noChangeArrowheads="1" noChangeShapeType="1" noTextEdit="1"/>
                </p:cNvSpPr>
                <p:nvPr/>
              </p:nvSpPr>
              <p:spPr>
                <a:xfrm>
                  <a:off x="4821307" y="5511651"/>
                  <a:ext cx="316690"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ZoneTexte 9"/>
                <p:cNvSpPr txBox="1"/>
                <p:nvPr/>
              </p:nvSpPr>
              <p:spPr>
                <a:xfrm>
                  <a:off x="4787610" y="5752127"/>
                  <a:ext cx="769890"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𝑎</m:t>
                        </m:r>
                        <m:r>
                          <a:rPr lang="en-US" sz="1200" b="0" i="1" smtClean="0">
                            <a:latin typeface="Cambria Math" panose="02040503050406030204" pitchFamily="18" charset="0"/>
                          </a:rPr>
                          <m:t>→</m:t>
                        </m:r>
                        <m:r>
                          <a:rPr lang="en-US" sz="1200" b="0" i="1" smtClean="0">
                            <a:latin typeface="Cambria Math" panose="02040503050406030204" pitchFamily="18" charset="0"/>
                          </a:rPr>
                          <m:t>𝑎</m:t>
                        </m:r>
                        <m:r>
                          <a:rPr lang="en-US" sz="1200" b="0" i="1" smtClean="0">
                            <a:latin typeface="Cambria Math" panose="02040503050406030204" pitchFamily="18" charset="0"/>
                          </a:rPr>
                          <m:t>;0</m:t>
                        </m:r>
                      </m:oMath>
                    </m:oMathPara>
                  </a14:m>
                  <a:endParaRPr lang="en-US" sz="1200" dirty="0"/>
                </a:p>
              </p:txBody>
            </p:sp>
          </mc:Choice>
          <mc:Fallback xmlns="">
            <p:sp>
              <p:nvSpPr>
                <p:cNvPr id="10" name="ZoneTexte 9"/>
                <p:cNvSpPr txBox="1">
                  <a:spLocks noRot="1" noChangeAspect="1" noMove="1" noResize="1" noEditPoints="1" noAdjustHandles="1" noChangeArrowheads="1" noChangeShapeType="1" noTextEdit="1"/>
                </p:cNvSpPr>
                <p:nvPr/>
              </p:nvSpPr>
              <p:spPr>
                <a:xfrm>
                  <a:off x="4787610" y="5752127"/>
                  <a:ext cx="769890" cy="27699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ZoneTexte 10"/>
                <p:cNvSpPr txBox="1"/>
                <p:nvPr/>
              </p:nvSpPr>
              <p:spPr>
                <a:xfrm>
                  <a:off x="4783149" y="5969574"/>
                  <a:ext cx="769891"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𝑎</m:t>
                        </m:r>
                        <m:r>
                          <a:rPr lang="en-US" sz="1200" b="0" i="1" smtClean="0">
                            <a:latin typeface="Cambria Math" panose="02040503050406030204" pitchFamily="18" charset="0"/>
                          </a:rPr>
                          <m:t>→</m:t>
                        </m:r>
                        <m:r>
                          <a:rPr lang="en-US" sz="1200" b="0" i="1" smtClean="0">
                            <a:latin typeface="Cambria Math" panose="02040503050406030204" pitchFamily="18" charset="0"/>
                          </a:rPr>
                          <m:t>𝑎</m:t>
                        </m:r>
                        <m:r>
                          <a:rPr lang="en-US" sz="1200" b="0" i="1" smtClean="0">
                            <a:latin typeface="Cambria Math" panose="02040503050406030204" pitchFamily="18" charset="0"/>
                          </a:rPr>
                          <m:t>;1</m:t>
                        </m:r>
                      </m:oMath>
                    </m:oMathPara>
                  </a14:m>
                  <a:endParaRPr lang="en-US" sz="1200" dirty="0"/>
                </a:p>
              </p:txBody>
            </p:sp>
          </mc:Choice>
          <mc:Fallback xmlns="">
            <p:sp>
              <p:nvSpPr>
                <p:cNvPr id="11" name="ZoneTexte 10"/>
                <p:cNvSpPr txBox="1">
                  <a:spLocks noRot="1" noChangeAspect="1" noMove="1" noResize="1" noEditPoints="1" noAdjustHandles="1" noChangeArrowheads="1" noChangeShapeType="1" noTextEdit="1"/>
                </p:cNvSpPr>
                <p:nvPr/>
              </p:nvSpPr>
              <p:spPr>
                <a:xfrm>
                  <a:off x="4783149" y="5969574"/>
                  <a:ext cx="769891" cy="276999"/>
                </a:xfrm>
                <a:prstGeom prst="rect">
                  <a:avLst/>
                </a:prstGeom>
                <a:blipFill>
                  <a:blip r:embed="rId8"/>
                  <a:stretch>
                    <a:fillRect/>
                  </a:stretch>
                </a:blipFill>
              </p:spPr>
              <p:txBody>
                <a:bodyPr/>
                <a:lstStyle/>
                <a:p>
                  <a:r>
                    <a:rPr lang="en-US">
                      <a:noFill/>
                    </a:rPr>
                    <a:t> </a:t>
                  </a:r>
                </a:p>
              </p:txBody>
            </p:sp>
          </mc:Fallback>
        </mc:AlternateContent>
        <p:sp>
          <p:nvSpPr>
            <p:cNvPr id="12" name="Rectangle à coins arrondis 11"/>
            <p:cNvSpPr/>
            <p:nvPr/>
          </p:nvSpPr>
          <p:spPr>
            <a:xfrm>
              <a:off x="6522277" y="4615989"/>
              <a:ext cx="856511" cy="9898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xmlns:a14="http://schemas.microsoft.com/office/drawing/2010/main">
          <mc:Choice Requires="a14">
            <p:sp>
              <p:nvSpPr>
                <p:cNvPr id="13" name="ZoneTexte 12"/>
                <p:cNvSpPr txBox="1"/>
                <p:nvPr/>
              </p:nvSpPr>
              <p:spPr>
                <a:xfrm>
                  <a:off x="6597724" y="4597759"/>
                  <a:ext cx="388824"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𝑎</m:t>
                            </m:r>
                          </m:e>
                          <m:sup>
                            <m:r>
                              <a:rPr lang="en-US" sz="1200" b="0" i="1" smtClean="0">
                                <a:latin typeface="Cambria Math" panose="02040503050406030204" pitchFamily="18" charset="0"/>
                              </a:rPr>
                              <m:t>3</m:t>
                            </m:r>
                          </m:sup>
                        </m:sSup>
                      </m:oMath>
                    </m:oMathPara>
                  </a14:m>
                  <a:endParaRPr lang="en-US" sz="1200" dirty="0"/>
                </a:p>
              </p:txBody>
            </p:sp>
          </mc:Choice>
          <mc:Fallback xmlns="">
            <p:sp>
              <p:nvSpPr>
                <p:cNvPr id="13" name="ZoneTexte 12"/>
                <p:cNvSpPr txBox="1">
                  <a:spLocks noRot="1" noChangeAspect="1" noMove="1" noResize="1" noEditPoints="1" noAdjustHandles="1" noChangeArrowheads="1" noChangeShapeType="1" noTextEdit="1"/>
                </p:cNvSpPr>
                <p:nvPr/>
              </p:nvSpPr>
              <p:spPr>
                <a:xfrm>
                  <a:off x="6597724" y="4597759"/>
                  <a:ext cx="388824" cy="276999"/>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ZoneTexte 13"/>
                <p:cNvSpPr txBox="1"/>
                <p:nvPr/>
              </p:nvSpPr>
              <p:spPr>
                <a:xfrm>
                  <a:off x="6564027" y="4838235"/>
                  <a:ext cx="842025"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𝑎</m:t>
                            </m:r>
                          </m:e>
                          <m:sup>
                            <m:r>
                              <a:rPr lang="en-US" sz="1200" b="0" i="1" smtClean="0">
                                <a:latin typeface="Cambria Math" panose="02040503050406030204" pitchFamily="18" charset="0"/>
                              </a:rPr>
                              <m:t>3</m:t>
                            </m:r>
                          </m:sup>
                        </m:sSup>
                        <m:r>
                          <a:rPr lang="en-US" sz="1200" b="0" i="1" smtClean="0">
                            <a:latin typeface="Cambria Math" panose="02040503050406030204" pitchFamily="18" charset="0"/>
                          </a:rPr>
                          <m:t>→</m:t>
                        </m:r>
                        <m:r>
                          <a:rPr lang="en-US" sz="1200" b="0" i="1" smtClean="0">
                            <a:latin typeface="Cambria Math" panose="02040503050406030204" pitchFamily="18" charset="0"/>
                          </a:rPr>
                          <m:t>𝑎</m:t>
                        </m:r>
                        <m:r>
                          <a:rPr lang="en-US" sz="1200" b="0" i="1" smtClean="0">
                            <a:latin typeface="Cambria Math" panose="02040503050406030204" pitchFamily="18" charset="0"/>
                          </a:rPr>
                          <m:t>;0</m:t>
                        </m:r>
                      </m:oMath>
                    </m:oMathPara>
                  </a14:m>
                  <a:endParaRPr lang="en-US" sz="1200" dirty="0"/>
                </a:p>
              </p:txBody>
            </p:sp>
          </mc:Choice>
          <mc:Fallback xmlns="">
            <p:sp>
              <p:nvSpPr>
                <p:cNvPr id="14" name="ZoneTexte 13"/>
                <p:cNvSpPr txBox="1">
                  <a:spLocks noRot="1" noChangeAspect="1" noMove="1" noResize="1" noEditPoints="1" noAdjustHandles="1" noChangeArrowheads="1" noChangeShapeType="1" noTextEdit="1"/>
                </p:cNvSpPr>
                <p:nvPr/>
              </p:nvSpPr>
              <p:spPr>
                <a:xfrm>
                  <a:off x="6564027" y="4838235"/>
                  <a:ext cx="842025" cy="27699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ZoneTexte 14"/>
                <p:cNvSpPr txBox="1"/>
                <p:nvPr/>
              </p:nvSpPr>
              <p:spPr>
                <a:xfrm>
                  <a:off x="6559566" y="5055682"/>
                  <a:ext cx="769891"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𝑎</m:t>
                        </m:r>
                        <m:r>
                          <a:rPr lang="en-US" sz="1200" b="0" i="1" smtClean="0">
                            <a:latin typeface="Cambria Math" panose="02040503050406030204" pitchFamily="18" charset="0"/>
                          </a:rPr>
                          <m:t>→</m:t>
                        </m:r>
                        <m:r>
                          <a:rPr lang="en-US" sz="1200" b="0" i="1" smtClean="0">
                            <a:latin typeface="Cambria Math" panose="02040503050406030204" pitchFamily="18" charset="0"/>
                          </a:rPr>
                          <m:t>𝑎</m:t>
                        </m:r>
                        <m:r>
                          <a:rPr lang="en-US" sz="1200" b="0" i="1" smtClean="0">
                            <a:latin typeface="Cambria Math" panose="02040503050406030204" pitchFamily="18" charset="0"/>
                          </a:rPr>
                          <m:t>;1</m:t>
                        </m:r>
                      </m:oMath>
                    </m:oMathPara>
                  </a14:m>
                  <a:endParaRPr lang="en-US" sz="1200" dirty="0"/>
                </a:p>
              </p:txBody>
            </p:sp>
          </mc:Choice>
          <mc:Fallback xmlns="">
            <p:sp>
              <p:nvSpPr>
                <p:cNvPr id="15" name="ZoneTexte 14"/>
                <p:cNvSpPr txBox="1">
                  <a:spLocks noRot="1" noChangeAspect="1" noMove="1" noResize="1" noEditPoints="1" noAdjustHandles="1" noChangeArrowheads="1" noChangeShapeType="1" noTextEdit="1"/>
                </p:cNvSpPr>
                <p:nvPr/>
              </p:nvSpPr>
              <p:spPr>
                <a:xfrm>
                  <a:off x="6559566" y="5055682"/>
                  <a:ext cx="769891" cy="276999"/>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ZoneTexte 15"/>
                <p:cNvSpPr txBox="1"/>
                <p:nvPr/>
              </p:nvSpPr>
              <p:spPr>
                <a:xfrm>
                  <a:off x="6549541" y="5278960"/>
                  <a:ext cx="68537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𝑎</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m:t>
                        </m:r>
                        <m:r>
                          <a:rPr lang="en-US" sz="1200" b="0" i="1" smtClean="0">
                            <a:latin typeface="Cambria Math" panose="02040503050406030204" pitchFamily="18" charset="0"/>
                          </a:rPr>
                          <m:t>𝜆</m:t>
                        </m:r>
                      </m:oMath>
                    </m:oMathPara>
                  </a14:m>
                  <a:endParaRPr lang="en-US" sz="1200" dirty="0"/>
                </a:p>
              </p:txBody>
            </p:sp>
          </mc:Choice>
          <mc:Fallback xmlns="">
            <p:sp>
              <p:nvSpPr>
                <p:cNvPr id="16" name="ZoneTexte 15"/>
                <p:cNvSpPr txBox="1">
                  <a:spLocks noRot="1" noChangeAspect="1" noMove="1" noResize="1" noEditPoints="1" noAdjustHandles="1" noChangeArrowheads="1" noChangeShapeType="1" noTextEdit="1"/>
                </p:cNvSpPr>
                <p:nvPr/>
              </p:nvSpPr>
              <p:spPr>
                <a:xfrm>
                  <a:off x="6549541" y="5278960"/>
                  <a:ext cx="685379" cy="276999"/>
                </a:xfrm>
                <a:prstGeom prst="rect">
                  <a:avLst/>
                </a:prstGeom>
                <a:blipFill>
                  <a:blip r:embed="rId12"/>
                  <a:stretch>
                    <a:fillRect/>
                  </a:stretch>
                </a:blipFill>
              </p:spPr>
              <p:txBody>
                <a:bodyPr/>
                <a:lstStyle/>
                <a:p>
                  <a:r>
                    <a:rPr lang="en-US">
                      <a:noFill/>
                    </a:rPr>
                    <a:t> </a:t>
                  </a:r>
                </a:p>
              </p:txBody>
            </p:sp>
          </mc:Fallback>
        </mc:AlternateContent>
        <p:sp>
          <p:nvSpPr>
            <p:cNvPr id="17" name="ZoneTexte 16"/>
            <p:cNvSpPr txBox="1"/>
            <p:nvPr/>
          </p:nvSpPr>
          <p:spPr>
            <a:xfrm>
              <a:off x="4554097" y="3906851"/>
              <a:ext cx="269626" cy="276999"/>
            </a:xfrm>
            <a:prstGeom prst="rect">
              <a:avLst/>
            </a:prstGeom>
            <a:noFill/>
          </p:spPr>
          <p:txBody>
            <a:bodyPr wrap="none" rtlCol="0">
              <a:spAutoFit/>
            </a:bodyPr>
            <a:lstStyle/>
            <a:p>
              <a:r>
                <a:rPr lang="en-US" sz="1200" dirty="0" smtClean="0"/>
                <a:t>1</a:t>
              </a:r>
              <a:endParaRPr lang="en-US" dirty="0"/>
            </a:p>
          </p:txBody>
        </p:sp>
        <p:sp>
          <p:nvSpPr>
            <p:cNvPr id="18" name="ZoneTexte 17"/>
            <p:cNvSpPr txBox="1"/>
            <p:nvPr/>
          </p:nvSpPr>
          <p:spPr>
            <a:xfrm>
              <a:off x="6328098" y="4453236"/>
              <a:ext cx="269626" cy="276999"/>
            </a:xfrm>
            <a:prstGeom prst="rect">
              <a:avLst/>
            </a:prstGeom>
            <a:noFill/>
          </p:spPr>
          <p:txBody>
            <a:bodyPr wrap="none" rtlCol="0">
              <a:spAutoFit/>
            </a:bodyPr>
            <a:lstStyle/>
            <a:p>
              <a:r>
                <a:rPr lang="en-US" sz="1200" dirty="0" smtClean="0"/>
                <a:t>3</a:t>
              </a:r>
              <a:endParaRPr lang="en-US" dirty="0"/>
            </a:p>
          </p:txBody>
        </p:sp>
        <p:sp>
          <p:nvSpPr>
            <p:cNvPr id="19" name="ZoneTexte 18"/>
            <p:cNvSpPr txBox="1"/>
            <p:nvPr/>
          </p:nvSpPr>
          <p:spPr>
            <a:xfrm>
              <a:off x="4554097" y="5373151"/>
              <a:ext cx="269626" cy="276999"/>
            </a:xfrm>
            <a:prstGeom prst="rect">
              <a:avLst/>
            </a:prstGeom>
            <a:noFill/>
          </p:spPr>
          <p:txBody>
            <a:bodyPr wrap="none" rtlCol="0">
              <a:spAutoFit/>
            </a:bodyPr>
            <a:lstStyle/>
            <a:p>
              <a:r>
                <a:rPr lang="en-US" sz="1200" dirty="0" smtClean="0"/>
                <a:t>2</a:t>
              </a:r>
              <a:endParaRPr lang="en-US" dirty="0"/>
            </a:p>
          </p:txBody>
        </p:sp>
        <p:cxnSp>
          <p:nvCxnSpPr>
            <p:cNvPr id="20" name="Connecteur droit avec flèche 19"/>
            <p:cNvCxnSpPr>
              <a:endCxn id="9" idx="0"/>
            </p:cNvCxnSpPr>
            <p:nvPr/>
          </p:nvCxnSpPr>
          <p:spPr>
            <a:xfrm>
              <a:off x="4970550" y="4776101"/>
              <a:ext cx="9102" cy="7355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necteur droit avec flèche 20"/>
            <p:cNvCxnSpPr/>
            <p:nvPr/>
          </p:nvCxnSpPr>
          <p:spPr>
            <a:xfrm flipH="1" flipV="1">
              <a:off x="5525832" y="4776101"/>
              <a:ext cx="4533" cy="7355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Connecteur droit avec flèche 21"/>
            <p:cNvCxnSpPr>
              <a:stCxn id="6" idx="3"/>
            </p:cNvCxnSpPr>
            <p:nvPr/>
          </p:nvCxnSpPr>
          <p:spPr>
            <a:xfrm>
              <a:off x="5864604" y="4406097"/>
              <a:ext cx="657673" cy="5325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Connecteur droit avec flèche 22"/>
            <p:cNvCxnSpPr>
              <a:stCxn id="8" idx="3"/>
            </p:cNvCxnSpPr>
            <p:nvPr/>
          </p:nvCxnSpPr>
          <p:spPr>
            <a:xfrm flipV="1">
              <a:off x="5857484" y="5261089"/>
              <a:ext cx="664793" cy="6180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Connecteur droit avec flèche 23"/>
            <p:cNvCxnSpPr/>
            <p:nvPr/>
          </p:nvCxnSpPr>
          <p:spPr>
            <a:xfrm>
              <a:off x="7388814" y="5115234"/>
              <a:ext cx="3368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2078679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Vectors of numbers</a:t>
            </a:r>
            <a:endParaRPr lang="en-US"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2589212" y="2133599"/>
                <a:ext cx="8915400" cy="4481885"/>
              </a:xfrm>
            </p:spPr>
            <p:txBody>
              <a:bodyPr>
                <a:normAutofit/>
              </a:bodyPr>
              <a:lstStyle/>
              <a:p>
                <a:r>
                  <a:rPr lang="en-US" dirty="0" smtClean="0"/>
                  <a:t>To any multiset it is possible to associate a vector of numbers:</a:t>
                </a:r>
              </a:p>
              <a:p>
                <a:pPr lvl="1"/>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r>
                      <a:rPr lang="en-US" b="0" i="1" smtClean="0">
                        <a:latin typeface="Cambria Math" panose="02040503050406030204" pitchFamily="18" charset="0"/>
                      </a:rPr>
                      <m:t>𝑏𝑑</m:t>
                    </m:r>
                    <m:r>
                      <a:rPr lang="en-US" b="0" i="1" smtClean="0">
                        <a:latin typeface="Cambria Math" panose="02040503050406030204" pitchFamily="18" charset="0"/>
                      </a:rPr>
                      <m:t>=(2,1,0,1,0)</m:t>
                    </m:r>
                  </m:oMath>
                </a14:m>
                <a:r>
                  <a:rPr lang="en-US" dirty="0" smtClean="0"/>
                  <a:t> (if V=(</a:t>
                </a:r>
                <a:r>
                  <a:rPr lang="en-US" dirty="0" err="1" smtClean="0"/>
                  <a:t>a,b,c,d,e</a:t>
                </a:r>
                <a:r>
                  <a:rPr lang="en-US" dirty="0" smtClean="0"/>
                  <a:t>))</a:t>
                </a:r>
              </a:p>
              <a:p>
                <a:r>
                  <a:rPr lang="en-US" dirty="0" smtClean="0"/>
                  <a:t>Since the contents of each membrane of a P system is a multiset, then its contents is just a vector of numbers.</a:t>
                </a:r>
              </a:p>
              <a:p>
                <a:r>
                  <a:rPr lang="en-US" dirty="0" smtClean="0"/>
                  <a:t>Hence the configuration of a whole system is a vector of vectors, or a matrix of size n x  m, with n being the size of the alphabet and m the number of membranes.</a:t>
                </a:r>
              </a:p>
              <a:p>
                <a:r>
                  <a:rPr lang="en-US" dirty="0" smtClean="0"/>
                  <a:t>A rule is then a pair of matrices indicating what to add and to remove…</a:t>
                </a:r>
              </a:p>
              <a:p>
                <a:r>
                  <a:rPr lang="en-US" dirty="0" smtClean="0"/>
                  <a:t>In the case of spiking, because of a single symbol </a:t>
                </a:r>
                <a:r>
                  <a:rPr lang="en-US" b="1" i="1" dirty="0" smtClean="0"/>
                  <a:t>a</a:t>
                </a:r>
                <a:r>
                  <a:rPr lang="en-US" dirty="0" smtClean="0"/>
                  <a:t>, the contents vector collapses to a single number. Hence the configuration of the system is just a vector of dimension m. </a:t>
                </a:r>
              </a:p>
              <a:p>
                <a:r>
                  <a:rPr lang="en-US" dirty="0" smtClean="0"/>
                  <a:t>Rules become vector sums (only one is needed as no internal spikes can be produced)… Regular expressions translate to sets of numbers…</a:t>
                </a:r>
                <a:endParaRPr lang="en-US"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2589212" y="2133599"/>
                <a:ext cx="8915400" cy="4481885"/>
              </a:xfrm>
              <a:blipFill>
                <a:blip r:embed="rId2"/>
                <a:stretch>
                  <a:fillRect l="-479" t="-680" r="-1026" b="-136"/>
                </a:stretch>
              </a:blipFill>
            </p:spPr>
            <p:txBody>
              <a:bodyPr/>
              <a:lstStyle/>
              <a:p>
                <a:r>
                  <a:rPr lang="en-US">
                    <a:noFill/>
                  </a:rPr>
                  <a:t> </a:t>
                </a:r>
              </a:p>
            </p:txBody>
          </p:sp>
        </mc:Fallback>
      </mc:AlternateContent>
    </p:spTree>
    <p:extLst>
      <p:ext uri="{BB962C8B-B14F-4D97-AF65-F5344CB8AC3E}">
        <p14:creationId xmlns:p14="http://schemas.microsoft.com/office/powerpoint/2010/main" val="35690287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Example</a:t>
            </a:r>
            <a:endParaRPr lang="en-US" dirty="0"/>
          </a:p>
        </p:txBody>
      </p:sp>
      <p:graphicFrame>
        <p:nvGraphicFramePr>
          <p:cNvPr id="6" name="Tableau 5"/>
          <p:cNvGraphicFramePr>
            <a:graphicFrameLocks noGrp="1"/>
          </p:cNvGraphicFramePr>
          <p:nvPr>
            <p:extLst>
              <p:ext uri="{D42A27DB-BD31-4B8C-83A1-F6EECF244321}">
                <p14:modId xmlns:p14="http://schemas.microsoft.com/office/powerpoint/2010/main" val="2287338437"/>
              </p:ext>
            </p:extLst>
          </p:nvPr>
        </p:nvGraphicFramePr>
        <p:xfrm>
          <a:off x="7550717" y="1352983"/>
          <a:ext cx="3076719" cy="2984764"/>
        </p:xfrm>
        <a:graphic>
          <a:graphicData uri="http://schemas.openxmlformats.org/drawingml/2006/table">
            <a:tbl>
              <a:tblPr firstRow="1" bandRow="1">
                <a:tableStyleId>{5C22544A-7EE6-4342-B048-85BDC9FD1C3A}</a:tableStyleId>
              </a:tblPr>
              <a:tblGrid>
                <a:gridCol w="716013">
                  <a:extLst>
                    <a:ext uri="{9D8B030D-6E8A-4147-A177-3AD203B41FA5}">
                      <a16:colId xmlns:a16="http://schemas.microsoft.com/office/drawing/2014/main" val="2451105299"/>
                    </a:ext>
                  </a:extLst>
                </a:gridCol>
                <a:gridCol w="591670">
                  <a:extLst>
                    <a:ext uri="{9D8B030D-6E8A-4147-A177-3AD203B41FA5}">
                      <a16:colId xmlns:a16="http://schemas.microsoft.com/office/drawing/2014/main" val="176306859"/>
                    </a:ext>
                  </a:extLst>
                </a:gridCol>
                <a:gridCol w="555812">
                  <a:extLst>
                    <a:ext uri="{9D8B030D-6E8A-4147-A177-3AD203B41FA5}">
                      <a16:colId xmlns:a16="http://schemas.microsoft.com/office/drawing/2014/main" val="1918167172"/>
                    </a:ext>
                  </a:extLst>
                </a:gridCol>
                <a:gridCol w="537883">
                  <a:extLst>
                    <a:ext uri="{9D8B030D-6E8A-4147-A177-3AD203B41FA5}">
                      <a16:colId xmlns:a16="http://schemas.microsoft.com/office/drawing/2014/main" val="1462200405"/>
                    </a:ext>
                  </a:extLst>
                </a:gridCol>
                <a:gridCol w="675341">
                  <a:extLst>
                    <a:ext uri="{9D8B030D-6E8A-4147-A177-3AD203B41FA5}">
                      <a16:colId xmlns:a16="http://schemas.microsoft.com/office/drawing/2014/main" val="3352362276"/>
                    </a:ext>
                  </a:extLst>
                </a:gridCol>
              </a:tblGrid>
              <a:tr h="391958">
                <a:tc>
                  <a:txBody>
                    <a:bodyPr/>
                    <a:lstStyle/>
                    <a:p>
                      <a:r>
                        <a:rPr lang="en-US" dirty="0" smtClean="0"/>
                        <a:t>Time</a:t>
                      </a:r>
                      <a:endParaRPr lang="en-US" dirty="0"/>
                    </a:p>
                  </a:txBody>
                  <a:tcPr/>
                </a:tc>
                <a:tc>
                  <a:txBody>
                    <a:bodyPr/>
                    <a:lstStyle/>
                    <a:p>
                      <a:r>
                        <a:rPr lang="en-US" dirty="0" smtClean="0"/>
                        <a:t>m1</a:t>
                      </a:r>
                      <a:endParaRPr lang="en-US" dirty="0"/>
                    </a:p>
                  </a:txBody>
                  <a:tcPr/>
                </a:tc>
                <a:tc>
                  <a:txBody>
                    <a:bodyPr/>
                    <a:lstStyle/>
                    <a:p>
                      <a:r>
                        <a:rPr lang="en-US" dirty="0" smtClean="0"/>
                        <a:t>m2</a:t>
                      </a:r>
                      <a:endParaRPr lang="en-US" dirty="0"/>
                    </a:p>
                  </a:txBody>
                  <a:tcPr/>
                </a:tc>
                <a:tc>
                  <a:txBody>
                    <a:bodyPr/>
                    <a:lstStyle/>
                    <a:p>
                      <a:r>
                        <a:rPr lang="en-US" dirty="0" smtClean="0"/>
                        <a:t>m3</a:t>
                      </a:r>
                      <a:endParaRPr lang="en-US" dirty="0"/>
                    </a:p>
                  </a:txBody>
                  <a:tcPr/>
                </a:tc>
                <a:tc>
                  <a:txBody>
                    <a:bodyPr/>
                    <a:lstStyle/>
                    <a:p>
                      <a:r>
                        <a:rPr lang="en-US" dirty="0" smtClean="0"/>
                        <a:t>Out</a:t>
                      </a:r>
                      <a:endParaRPr lang="en-US" dirty="0"/>
                    </a:p>
                  </a:txBody>
                  <a:tcPr/>
                </a:tc>
                <a:extLst>
                  <a:ext uri="{0D108BD9-81ED-4DB2-BD59-A6C34878D82A}">
                    <a16:rowId xmlns:a16="http://schemas.microsoft.com/office/drawing/2014/main" val="153851205"/>
                  </a:ext>
                </a:extLst>
              </a:tr>
              <a:tr h="398246">
                <a:tc>
                  <a:txBody>
                    <a:bodyPr/>
                    <a:lstStyle/>
                    <a:p>
                      <a:pPr algn="ctr"/>
                      <a:r>
                        <a:rPr lang="en-US" dirty="0" smtClean="0"/>
                        <a:t>0</a:t>
                      </a:r>
                      <a:endParaRPr lang="en-US" dirty="0"/>
                    </a:p>
                  </a:txBody>
                  <a:tcPr/>
                </a:tc>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a:t>
                      </a:r>
                    </a:p>
                  </a:txBody>
                  <a:tcPr/>
                </a:tc>
                <a:extLst>
                  <a:ext uri="{0D108BD9-81ED-4DB2-BD59-A6C34878D82A}">
                    <a16:rowId xmlns:a16="http://schemas.microsoft.com/office/drawing/2014/main" val="49474456"/>
                  </a:ext>
                </a:extLst>
              </a:tr>
              <a:tr h="318930">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696220707"/>
                  </a:ext>
                </a:extLst>
              </a:tr>
              <a:tr h="347617">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3207662693"/>
                  </a:ext>
                </a:extLst>
              </a:tr>
              <a:tr h="340445">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3624362259"/>
                  </a:ext>
                </a:extLst>
              </a:tr>
              <a:tr h="333274">
                <a:tc>
                  <a:txBody>
                    <a:bodyPr/>
                    <a:lstStyle/>
                    <a:p>
                      <a:pPr algn="ctr"/>
                      <a:r>
                        <a:rPr lang="en-US" dirty="0" smtClean="0"/>
                        <a:t>4</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2354559690"/>
                  </a:ext>
                </a:extLst>
              </a:tr>
              <a:tr h="308173">
                <a:tc>
                  <a:txBody>
                    <a:bodyPr/>
                    <a:lstStyle/>
                    <a:p>
                      <a:pPr algn="ctr"/>
                      <a:r>
                        <a:rPr lang="en-US" dirty="0" smtClean="0"/>
                        <a:t>5</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618396255"/>
                  </a:ext>
                </a:extLst>
              </a:tr>
              <a:tr h="312954">
                <a:tc>
                  <a:txBody>
                    <a:bodyPr/>
                    <a:lstStyle/>
                    <a:p>
                      <a:pPr algn="ctr"/>
                      <a:r>
                        <a:rPr lang="en-US" dirty="0" smtClean="0"/>
                        <a:t>6</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015414432"/>
                  </a:ext>
                </a:extLst>
              </a:tr>
            </a:tbl>
          </a:graphicData>
        </a:graphic>
      </p:graphicFrame>
      <p:sp>
        <p:nvSpPr>
          <p:cNvPr id="7" name="Rectangle à coins arrondis 6"/>
          <p:cNvSpPr/>
          <p:nvPr/>
        </p:nvSpPr>
        <p:spPr>
          <a:xfrm>
            <a:off x="2743200" y="1714670"/>
            <a:ext cx="1111624" cy="79590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xmlns:a14="http://schemas.microsoft.com/office/drawing/2010/main">
        <mc:Choice Requires="a14">
          <p:sp>
            <p:nvSpPr>
              <p:cNvPr id="12" name="ZoneTexte 11"/>
              <p:cNvSpPr txBox="1"/>
              <p:nvPr/>
            </p:nvSpPr>
            <p:spPr>
              <a:xfrm>
                <a:off x="2818647" y="1761592"/>
                <a:ext cx="388824"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𝑎</m:t>
                          </m:r>
                        </m:e>
                        <m:sup>
                          <m:r>
                            <a:rPr lang="en-US" sz="1200" b="0" i="1" smtClean="0">
                              <a:latin typeface="Cambria Math" panose="02040503050406030204" pitchFamily="18" charset="0"/>
                            </a:rPr>
                            <m:t>2</m:t>
                          </m:r>
                        </m:sup>
                      </m:sSup>
                    </m:oMath>
                  </m:oMathPara>
                </a14:m>
                <a:endParaRPr lang="en-US" sz="1200" dirty="0"/>
              </a:p>
            </p:txBody>
          </p:sp>
        </mc:Choice>
        <mc:Fallback xmlns="">
          <p:sp>
            <p:nvSpPr>
              <p:cNvPr id="12" name="ZoneTexte 11"/>
              <p:cNvSpPr txBox="1">
                <a:spLocks noRot="1" noChangeAspect="1" noMove="1" noResize="1" noEditPoints="1" noAdjustHandles="1" noChangeArrowheads="1" noChangeShapeType="1" noTextEdit="1"/>
              </p:cNvSpPr>
              <p:nvPr/>
            </p:nvSpPr>
            <p:spPr>
              <a:xfrm>
                <a:off x="2818647" y="1761592"/>
                <a:ext cx="388824" cy="2769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ZoneTexte 12"/>
              <p:cNvSpPr txBox="1"/>
              <p:nvPr/>
            </p:nvSpPr>
            <p:spPr>
              <a:xfrm>
                <a:off x="2784950" y="2002068"/>
                <a:ext cx="1073434"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𝑎</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 / </m:t>
                      </m:r>
                      <m:r>
                        <a:rPr lang="en-US" sz="1200" b="0" i="1" smtClean="0">
                          <a:latin typeface="Cambria Math" panose="02040503050406030204" pitchFamily="18" charset="0"/>
                        </a:rPr>
                        <m:t>𝑎</m:t>
                      </m:r>
                      <m:r>
                        <a:rPr lang="en-US" sz="1200" b="0" i="1" smtClean="0">
                          <a:latin typeface="Cambria Math" panose="02040503050406030204" pitchFamily="18" charset="0"/>
                        </a:rPr>
                        <m:t>→</m:t>
                      </m:r>
                      <m:r>
                        <a:rPr lang="en-US" sz="1200" b="0" i="1" smtClean="0">
                          <a:latin typeface="Cambria Math" panose="02040503050406030204" pitchFamily="18" charset="0"/>
                        </a:rPr>
                        <m:t>𝑎</m:t>
                      </m:r>
                      <m:r>
                        <a:rPr lang="en-US" sz="1200" b="0" i="1" smtClean="0">
                          <a:latin typeface="Cambria Math" panose="02040503050406030204" pitchFamily="18" charset="0"/>
                        </a:rPr>
                        <m:t>;0</m:t>
                      </m:r>
                    </m:oMath>
                  </m:oMathPara>
                </a14:m>
                <a:endParaRPr lang="en-US" sz="1200" dirty="0"/>
              </a:p>
            </p:txBody>
          </p:sp>
        </mc:Choice>
        <mc:Fallback xmlns="">
          <p:sp>
            <p:nvSpPr>
              <p:cNvPr id="13" name="ZoneTexte 12"/>
              <p:cNvSpPr txBox="1">
                <a:spLocks noRot="1" noChangeAspect="1" noMove="1" noResize="1" noEditPoints="1" noAdjustHandles="1" noChangeArrowheads="1" noChangeShapeType="1" noTextEdit="1"/>
              </p:cNvSpPr>
              <p:nvPr/>
            </p:nvSpPr>
            <p:spPr>
              <a:xfrm>
                <a:off x="2784950" y="2002068"/>
                <a:ext cx="1073434" cy="276999"/>
              </a:xfrm>
              <a:prstGeom prst="rect">
                <a:avLst/>
              </a:prstGeom>
              <a:blipFill>
                <a:blip r:embed="rId4"/>
                <a:stretch>
                  <a:fillRect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ZoneTexte 13"/>
              <p:cNvSpPr txBox="1"/>
              <p:nvPr/>
            </p:nvSpPr>
            <p:spPr>
              <a:xfrm>
                <a:off x="2780489" y="2219515"/>
                <a:ext cx="613245"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𝑎</m:t>
                      </m:r>
                      <m:r>
                        <a:rPr lang="en-US" sz="1200" b="0" i="1" smtClean="0">
                          <a:latin typeface="Cambria Math" panose="02040503050406030204" pitchFamily="18" charset="0"/>
                        </a:rPr>
                        <m:t>→</m:t>
                      </m:r>
                      <m:r>
                        <a:rPr lang="en-US" sz="1200" b="0" i="1" smtClean="0">
                          <a:latin typeface="Cambria Math" panose="02040503050406030204" pitchFamily="18" charset="0"/>
                        </a:rPr>
                        <m:t>𝜆</m:t>
                      </m:r>
                    </m:oMath>
                  </m:oMathPara>
                </a14:m>
                <a:endParaRPr lang="en-US" sz="1200" dirty="0"/>
              </a:p>
            </p:txBody>
          </p:sp>
        </mc:Choice>
        <mc:Fallback xmlns="">
          <p:sp>
            <p:nvSpPr>
              <p:cNvPr id="14" name="ZoneTexte 13"/>
              <p:cNvSpPr txBox="1">
                <a:spLocks noRot="1" noChangeAspect="1" noMove="1" noResize="1" noEditPoints="1" noAdjustHandles="1" noChangeArrowheads="1" noChangeShapeType="1" noTextEdit="1"/>
              </p:cNvSpPr>
              <p:nvPr/>
            </p:nvSpPr>
            <p:spPr>
              <a:xfrm>
                <a:off x="2780489" y="2219515"/>
                <a:ext cx="613245" cy="276999"/>
              </a:xfrm>
              <a:prstGeom prst="rect">
                <a:avLst/>
              </a:prstGeom>
              <a:blipFill>
                <a:blip r:embed="rId5"/>
                <a:stretch>
                  <a:fillRect/>
                </a:stretch>
              </a:blipFill>
            </p:spPr>
            <p:txBody>
              <a:bodyPr/>
              <a:lstStyle/>
              <a:p>
                <a:r>
                  <a:rPr lang="en-US">
                    <a:noFill/>
                  </a:rPr>
                  <a:t> </a:t>
                </a:r>
              </a:p>
            </p:txBody>
          </p:sp>
        </mc:Fallback>
      </mc:AlternateContent>
      <p:sp>
        <p:nvSpPr>
          <p:cNvPr id="15" name="Rectangle à coins arrondis 14"/>
          <p:cNvSpPr/>
          <p:nvPr/>
        </p:nvSpPr>
        <p:spPr>
          <a:xfrm>
            <a:off x="2739640" y="3246122"/>
            <a:ext cx="1111624" cy="73492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xmlns:a14="http://schemas.microsoft.com/office/drawing/2010/main">
        <mc:Choice Requires="a14">
          <p:sp>
            <p:nvSpPr>
              <p:cNvPr id="16" name="ZoneTexte 15"/>
              <p:cNvSpPr txBox="1"/>
              <p:nvPr/>
            </p:nvSpPr>
            <p:spPr>
              <a:xfrm>
                <a:off x="2815087" y="3246122"/>
                <a:ext cx="316690"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𝑎</m:t>
                      </m:r>
                    </m:oMath>
                  </m:oMathPara>
                </a14:m>
                <a:endParaRPr lang="en-US" sz="1200" dirty="0"/>
              </a:p>
            </p:txBody>
          </p:sp>
        </mc:Choice>
        <mc:Fallback xmlns="">
          <p:sp>
            <p:nvSpPr>
              <p:cNvPr id="16" name="ZoneTexte 15"/>
              <p:cNvSpPr txBox="1">
                <a:spLocks noRot="1" noChangeAspect="1" noMove="1" noResize="1" noEditPoints="1" noAdjustHandles="1" noChangeArrowheads="1" noChangeShapeType="1" noTextEdit="1"/>
              </p:cNvSpPr>
              <p:nvPr/>
            </p:nvSpPr>
            <p:spPr>
              <a:xfrm>
                <a:off x="2815087" y="3246122"/>
                <a:ext cx="316690"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ZoneTexte 16"/>
              <p:cNvSpPr txBox="1"/>
              <p:nvPr/>
            </p:nvSpPr>
            <p:spPr>
              <a:xfrm>
                <a:off x="2781390" y="3486598"/>
                <a:ext cx="769890"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𝑎</m:t>
                      </m:r>
                      <m:r>
                        <a:rPr lang="en-US" sz="1200" b="0" i="1" smtClean="0">
                          <a:latin typeface="Cambria Math" panose="02040503050406030204" pitchFamily="18" charset="0"/>
                        </a:rPr>
                        <m:t>→</m:t>
                      </m:r>
                      <m:r>
                        <a:rPr lang="en-US" sz="1200" b="0" i="1" smtClean="0">
                          <a:latin typeface="Cambria Math" panose="02040503050406030204" pitchFamily="18" charset="0"/>
                        </a:rPr>
                        <m:t>𝑎</m:t>
                      </m:r>
                      <m:r>
                        <a:rPr lang="en-US" sz="1200" b="0" i="1" smtClean="0">
                          <a:latin typeface="Cambria Math" panose="02040503050406030204" pitchFamily="18" charset="0"/>
                        </a:rPr>
                        <m:t>;0</m:t>
                      </m:r>
                    </m:oMath>
                  </m:oMathPara>
                </a14:m>
                <a:endParaRPr lang="en-US" sz="1200" dirty="0"/>
              </a:p>
            </p:txBody>
          </p:sp>
        </mc:Choice>
        <mc:Fallback xmlns="">
          <p:sp>
            <p:nvSpPr>
              <p:cNvPr id="17" name="ZoneTexte 16"/>
              <p:cNvSpPr txBox="1">
                <a:spLocks noRot="1" noChangeAspect="1" noMove="1" noResize="1" noEditPoints="1" noAdjustHandles="1" noChangeArrowheads="1" noChangeShapeType="1" noTextEdit="1"/>
              </p:cNvSpPr>
              <p:nvPr/>
            </p:nvSpPr>
            <p:spPr>
              <a:xfrm>
                <a:off x="2781390" y="3486598"/>
                <a:ext cx="769890" cy="27699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ZoneTexte 17"/>
              <p:cNvSpPr txBox="1"/>
              <p:nvPr/>
            </p:nvSpPr>
            <p:spPr>
              <a:xfrm>
                <a:off x="2776929" y="3704045"/>
                <a:ext cx="769891"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𝑎</m:t>
                      </m:r>
                      <m:r>
                        <a:rPr lang="en-US" sz="1200" b="0" i="1" smtClean="0">
                          <a:latin typeface="Cambria Math" panose="02040503050406030204" pitchFamily="18" charset="0"/>
                        </a:rPr>
                        <m:t>→</m:t>
                      </m:r>
                      <m:r>
                        <a:rPr lang="en-US" sz="1200" b="0" i="1" smtClean="0">
                          <a:latin typeface="Cambria Math" panose="02040503050406030204" pitchFamily="18" charset="0"/>
                        </a:rPr>
                        <m:t>𝑎</m:t>
                      </m:r>
                      <m:r>
                        <a:rPr lang="en-US" sz="1200" b="0" i="1" smtClean="0">
                          <a:latin typeface="Cambria Math" panose="02040503050406030204" pitchFamily="18" charset="0"/>
                        </a:rPr>
                        <m:t>;1</m:t>
                      </m:r>
                    </m:oMath>
                  </m:oMathPara>
                </a14:m>
                <a:endParaRPr lang="en-US" sz="1200" dirty="0"/>
              </a:p>
            </p:txBody>
          </p:sp>
        </mc:Choice>
        <mc:Fallback xmlns="">
          <p:sp>
            <p:nvSpPr>
              <p:cNvPr id="18" name="ZoneTexte 17"/>
              <p:cNvSpPr txBox="1">
                <a:spLocks noRot="1" noChangeAspect="1" noMove="1" noResize="1" noEditPoints="1" noAdjustHandles="1" noChangeArrowheads="1" noChangeShapeType="1" noTextEdit="1"/>
              </p:cNvSpPr>
              <p:nvPr/>
            </p:nvSpPr>
            <p:spPr>
              <a:xfrm>
                <a:off x="2776929" y="3704045"/>
                <a:ext cx="769891" cy="276999"/>
              </a:xfrm>
              <a:prstGeom prst="rect">
                <a:avLst/>
              </a:prstGeom>
              <a:blipFill>
                <a:blip r:embed="rId8"/>
                <a:stretch>
                  <a:fillRect/>
                </a:stretch>
              </a:blipFill>
            </p:spPr>
            <p:txBody>
              <a:bodyPr/>
              <a:lstStyle/>
              <a:p>
                <a:r>
                  <a:rPr lang="en-US">
                    <a:noFill/>
                  </a:rPr>
                  <a:t> </a:t>
                </a:r>
              </a:p>
            </p:txBody>
          </p:sp>
        </mc:Fallback>
      </mc:AlternateContent>
      <p:sp>
        <p:nvSpPr>
          <p:cNvPr id="19" name="Rectangle à coins arrondis 18"/>
          <p:cNvSpPr/>
          <p:nvPr/>
        </p:nvSpPr>
        <p:spPr>
          <a:xfrm>
            <a:off x="4516057" y="2350460"/>
            <a:ext cx="856511" cy="9898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xmlns:a14="http://schemas.microsoft.com/office/drawing/2010/main">
        <mc:Choice Requires="a14">
          <p:sp>
            <p:nvSpPr>
              <p:cNvPr id="20" name="ZoneTexte 19"/>
              <p:cNvSpPr txBox="1"/>
              <p:nvPr/>
            </p:nvSpPr>
            <p:spPr>
              <a:xfrm>
                <a:off x="4591504" y="2332230"/>
                <a:ext cx="388824"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𝑎</m:t>
                          </m:r>
                        </m:e>
                        <m:sup>
                          <m:r>
                            <a:rPr lang="en-US" sz="1200" b="0" i="1" smtClean="0">
                              <a:latin typeface="Cambria Math" panose="02040503050406030204" pitchFamily="18" charset="0"/>
                            </a:rPr>
                            <m:t>3</m:t>
                          </m:r>
                        </m:sup>
                      </m:sSup>
                    </m:oMath>
                  </m:oMathPara>
                </a14:m>
                <a:endParaRPr lang="en-US" sz="1200" dirty="0"/>
              </a:p>
            </p:txBody>
          </p:sp>
        </mc:Choice>
        <mc:Fallback xmlns="">
          <p:sp>
            <p:nvSpPr>
              <p:cNvPr id="20" name="ZoneTexte 19"/>
              <p:cNvSpPr txBox="1">
                <a:spLocks noRot="1" noChangeAspect="1" noMove="1" noResize="1" noEditPoints="1" noAdjustHandles="1" noChangeArrowheads="1" noChangeShapeType="1" noTextEdit="1"/>
              </p:cNvSpPr>
              <p:nvPr/>
            </p:nvSpPr>
            <p:spPr>
              <a:xfrm>
                <a:off x="4591504" y="2332230"/>
                <a:ext cx="388824" cy="276999"/>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ZoneTexte 20"/>
              <p:cNvSpPr txBox="1"/>
              <p:nvPr/>
            </p:nvSpPr>
            <p:spPr>
              <a:xfrm>
                <a:off x="4557807" y="2572706"/>
                <a:ext cx="842025"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𝑎</m:t>
                          </m:r>
                        </m:e>
                        <m:sup>
                          <m:r>
                            <a:rPr lang="en-US" sz="1200" b="0" i="1" smtClean="0">
                              <a:latin typeface="Cambria Math" panose="02040503050406030204" pitchFamily="18" charset="0"/>
                            </a:rPr>
                            <m:t>3</m:t>
                          </m:r>
                        </m:sup>
                      </m:sSup>
                      <m:r>
                        <a:rPr lang="en-US" sz="1200" b="0" i="1" smtClean="0">
                          <a:latin typeface="Cambria Math" panose="02040503050406030204" pitchFamily="18" charset="0"/>
                        </a:rPr>
                        <m:t>→</m:t>
                      </m:r>
                      <m:r>
                        <a:rPr lang="en-US" sz="1200" b="0" i="1" smtClean="0">
                          <a:latin typeface="Cambria Math" panose="02040503050406030204" pitchFamily="18" charset="0"/>
                        </a:rPr>
                        <m:t>𝑎</m:t>
                      </m:r>
                      <m:r>
                        <a:rPr lang="en-US" sz="1200" b="0" i="1" smtClean="0">
                          <a:latin typeface="Cambria Math" panose="02040503050406030204" pitchFamily="18" charset="0"/>
                        </a:rPr>
                        <m:t>;0</m:t>
                      </m:r>
                    </m:oMath>
                  </m:oMathPara>
                </a14:m>
                <a:endParaRPr lang="en-US" sz="1200" dirty="0"/>
              </a:p>
            </p:txBody>
          </p:sp>
        </mc:Choice>
        <mc:Fallback xmlns="">
          <p:sp>
            <p:nvSpPr>
              <p:cNvPr id="21" name="ZoneTexte 20"/>
              <p:cNvSpPr txBox="1">
                <a:spLocks noRot="1" noChangeAspect="1" noMove="1" noResize="1" noEditPoints="1" noAdjustHandles="1" noChangeArrowheads="1" noChangeShapeType="1" noTextEdit="1"/>
              </p:cNvSpPr>
              <p:nvPr/>
            </p:nvSpPr>
            <p:spPr>
              <a:xfrm>
                <a:off x="4557807" y="2572706"/>
                <a:ext cx="842025" cy="27699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ZoneTexte 21"/>
              <p:cNvSpPr txBox="1"/>
              <p:nvPr/>
            </p:nvSpPr>
            <p:spPr>
              <a:xfrm>
                <a:off x="4553346" y="2790153"/>
                <a:ext cx="769891"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𝑎</m:t>
                      </m:r>
                      <m:r>
                        <a:rPr lang="en-US" sz="1200" b="0" i="1" smtClean="0">
                          <a:latin typeface="Cambria Math" panose="02040503050406030204" pitchFamily="18" charset="0"/>
                        </a:rPr>
                        <m:t>→</m:t>
                      </m:r>
                      <m:r>
                        <a:rPr lang="en-US" sz="1200" b="0" i="1" smtClean="0">
                          <a:latin typeface="Cambria Math" panose="02040503050406030204" pitchFamily="18" charset="0"/>
                        </a:rPr>
                        <m:t>𝑎</m:t>
                      </m:r>
                      <m:r>
                        <a:rPr lang="en-US" sz="1200" b="0" i="1" smtClean="0">
                          <a:latin typeface="Cambria Math" panose="02040503050406030204" pitchFamily="18" charset="0"/>
                        </a:rPr>
                        <m:t>;1</m:t>
                      </m:r>
                    </m:oMath>
                  </m:oMathPara>
                </a14:m>
                <a:endParaRPr lang="en-US" sz="1200" dirty="0"/>
              </a:p>
            </p:txBody>
          </p:sp>
        </mc:Choice>
        <mc:Fallback xmlns="">
          <p:sp>
            <p:nvSpPr>
              <p:cNvPr id="22" name="ZoneTexte 21"/>
              <p:cNvSpPr txBox="1">
                <a:spLocks noRot="1" noChangeAspect="1" noMove="1" noResize="1" noEditPoints="1" noAdjustHandles="1" noChangeArrowheads="1" noChangeShapeType="1" noTextEdit="1"/>
              </p:cNvSpPr>
              <p:nvPr/>
            </p:nvSpPr>
            <p:spPr>
              <a:xfrm>
                <a:off x="4553346" y="2790153"/>
                <a:ext cx="769891" cy="27699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ZoneTexte 22"/>
              <p:cNvSpPr txBox="1"/>
              <p:nvPr/>
            </p:nvSpPr>
            <p:spPr>
              <a:xfrm>
                <a:off x="4543321" y="3013431"/>
                <a:ext cx="68537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𝑎</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m:t>
                      </m:r>
                      <m:r>
                        <a:rPr lang="en-US" sz="1200" b="0" i="1" smtClean="0">
                          <a:latin typeface="Cambria Math" panose="02040503050406030204" pitchFamily="18" charset="0"/>
                        </a:rPr>
                        <m:t>𝜆</m:t>
                      </m:r>
                    </m:oMath>
                  </m:oMathPara>
                </a14:m>
                <a:endParaRPr lang="en-US" sz="1200" dirty="0"/>
              </a:p>
            </p:txBody>
          </p:sp>
        </mc:Choice>
        <mc:Fallback xmlns="">
          <p:sp>
            <p:nvSpPr>
              <p:cNvPr id="23" name="ZoneTexte 22"/>
              <p:cNvSpPr txBox="1">
                <a:spLocks noRot="1" noChangeAspect="1" noMove="1" noResize="1" noEditPoints="1" noAdjustHandles="1" noChangeArrowheads="1" noChangeShapeType="1" noTextEdit="1"/>
              </p:cNvSpPr>
              <p:nvPr/>
            </p:nvSpPr>
            <p:spPr>
              <a:xfrm>
                <a:off x="4543321" y="3013431"/>
                <a:ext cx="685379" cy="276999"/>
              </a:xfrm>
              <a:prstGeom prst="rect">
                <a:avLst/>
              </a:prstGeom>
              <a:blipFill>
                <a:blip r:embed="rId11"/>
                <a:stretch>
                  <a:fillRect/>
                </a:stretch>
              </a:blipFill>
            </p:spPr>
            <p:txBody>
              <a:bodyPr/>
              <a:lstStyle/>
              <a:p>
                <a:r>
                  <a:rPr lang="en-US">
                    <a:noFill/>
                  </a:rPr>
                  <a:t> </a:t>
                </a:r>
              </a:p>
            </p:txBody>
          </p:sp>
        </mc:Fallback>
      </mc:AlternateContent>
      <p:sp>
        <p:nvSpPr>
          <p:cNvPr id="24" name="ZoneTexte 23"/>
          <p:cNvSpPr txBox="1"/>
          <p:nvPr/>
        </p:nvSpPr>
        <p:spPr>
          <a:xfrm>
            <a:off x="2547877" y="1641322"/>
            <a:ext cx="269626" cy="276999"/>
          </a:xfrm>
          <a:prstGeom prst="rect">
            <a:avLst/>
          </a:prstGeom>
          <a:noFill/>
        </p:spPr>
        <p:txBody>
          <a:bodyPr wrap="none" rtlCol="0">
            <a:spAutoFit/>
          </a:bodyPr>
          <a:lstStyle/>
          <a:p>
            <a:r>
              <a:rPr lang="en-US" sz="1200" dirty="0" smtClean="0"/>
              <a:t>1</a:t>
            </a:r>
            <a:endParaRPr lang="en-US" dirty="0"/>
          </a:p>
        </p:txBody>
      </p:sp>
      <p:sp>
        <p:nvSpPr>
          <p:cNvPr id="25" name="ZoneTexte 24"/>
          <p:cNvSpPr txBox="1"/>
          <p:nvPr/>
        </p:nvSpPr>
        <p:spPr>
          <a:xfrm>
            <a:off x="4321878" y="2187707"/>
            <a:ext cx="269626" cy="276999"/>
          </a:xfrm>
          <a:prstGeom prst="rect">
            <a:avLst/>
          </a:prstGeom>
          <a:noFill/>
        </p:spPr>
        <p:txBody>
          <a:bodyPr wrap="none" rtlCol="0">
            <a:spAutoFit/>
          </a:bodyPr>
          <a:lstStyle/>
          <a:p>
            <a:r>
              <a:rPr lang="en-US" sz="1200" dirty="0" smtClean="0"/>
              <a:t>3</a:t>
            </a:r>
            <a:endParaRPr lang="en-US" dirty="0"/>
          </a:p>
        </p:txBody>
      </p:sp>
      <p:sp>
        <p:nvSpPr>
          <p:cNvPr id="26" name="ZoneTexte 25"/>
          <p:cNvSpPr txBox="1"/>
          <p:nvPr/>
        </p:nvSpPr>
        <p:spPr>
          <a:xfrm>
            <a:off x="2547877" y="3107622"/>
            <a:ext cx="269626" cy="276999"/>
          </a:xfrm>
          <a:prstGeom prst="rect">
            <a:avLst/>
          </a:prstGeom>
          <a:noFill/>
        </p:spPr>
        <p:txBody>
          <a:bodyPr wrap="none" rtlCol="0">
            <a:spAutoFit/>
          </a:bodyPr>
          <a:lstStyle/>
          <a:p>
            <a:r>
              <a:rPr lang="en-US" sz="1200" dirty="0" smtClean="0"/>
              <a:t>2</a:t>
            </a:r>
            <a:endParaRPr lang="en-US" dirty="0"/>
          </a:p>
        </p:txBody>
      </p:sp>
      <p:cxnSp>
        <p:nvCxnSpPr>
          <p:cNvPr id="28" name="Connecteur droit avec flèche 27"/>
          <p:cNvCxnSpPr>
            <a:endCxn id="16" idx="0"/>
          </p:cNvCxnSpPr>
          <p:nvPr/>
        </p:nvCxnSpPr>
        <p:spPr>
          <a:xfrm>
            <a:off x="2964330" y="2510572"/>
            <a:ext cx="9102" cy="7355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Connecteur droit avec flèche 33"/>
          <p:cNvCxnSpPr/>
          <p:nvPr/>
        </p:nvCxnSpPr>
        <p:spPr>
          <a:xfrm flipH="1" flipV="1">
            <a:off x="3519612" y="2510572"/>
            <a:ext cx="4533" cy="7355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Connecteur droit avec flèche 38"/>
          <p:cNvCxnSpPr>
            <a:stCxn id="13" idx="3"/>
          </p:cNvCxnSpPr>
          <p:nvPr/>
        </p:nvCxnSpPr>
        <p:spPr>
          <a:xfrm>
            <a:off x="3858384" y="2140568"/>
            <a:ext cx="657673" cy="5325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Connecteur droit avec flèche 42"/>
          <p:cNvCxnSpPr>
            <a:stCxn id="15" idx="3"/>
          </p:cNvCxnSpPr>
          <p:nvPr/>
        </p:nvCxnSpPr>
        <p:spPr>
          <a:xfrm flipV="1">
            <a:off x="3851264" y="2995560"/>
            <a:ext cx="664793" cy="6180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Connecteur droit avec flèche 45"/>
          <p:cNvCxnSpPr/>
          <p:nvPr/>
        </p:nvCxnSpPr>
        <p:spPr>
          <a:xfrm>
            <a:off x="5382594" y="2849705"/>
            <a:ext cx="3368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ZoneTexte 2"/>
          <p:cNvSpPr txBox="1"/>
          <p:nvPr/>
        </p:nvSpPr>
        <p:spPr>
          <a:xfrm>
            <a:off x="2107096" y="4675367"/>
            <a:ext cx="3256020" cy="369332"/>
          </a:xfrm>
          <a:prstGeom prst="rect">
            <a:avLst/>
          </a:prstGeom>
          <a:noFill/>
        </p:spPr>
        <p:txBody>
          <a:bodyPr wrap="none" rtlCol="0">
            <a:spAutoFit/>
          </a:bodyPr>
          <a:lstStyle/>
          <a:p>
            <a:r>
              <a:rPr lang="en-US" dirty="0" smtClean="0"/>
              <a:t>Initial configuration (2,1,3,0)</a:t>
            </a:r>
            <a:endParaRPr lang="en-US" dirty="0"/>
          </a:p>
        </p:txBody>
      </p:sp>
      <p:sp>
        <p:nvSpPr>
          <p:cNvPr id="4" name="ZoneTexte 3"/>
          <p:cNvSpPr txBox="1"/>
          <p:nvPr/>
        </p:nvSpPr>
        <p:spPr>
          <a:xfrm>
            <a:off x="2107096" y="5082952"/>
            <a:ext cx="880369" cy="369332"/>
          </a:xfrm>
          <a:prstGeom prst="rect">
            <a:avLst/>
          </a:prstGeom>
          <a:noFill/>
        </p:spPr>
        <p:txBody>
          <a:bodyPr wrap="none" rtlCol="0">
            <a:spAutoFit/>
          </a:bodyPr>
          <a:lstStyle/>
          <a:p>
            <a:r>
              <a:rPr lang="en-US" dirty="0" smtClean="0"/>
              <a:t>Rules: </a:t>
            </a:r>
            <a:endParaRPr lang="en-US" dirty="0"/>
          </a:p>
        </p:txBody>
      </p:sp>
      <mc:AlternateContent xmlns:mc="http://schemas.openxmlformats.org/markup-compatibility/2006" xmlns:a14="http://schemas.microsoft.com/office/drawing/2010/main">
        <mc:Choice Requires="a14">
          <p:sp>
            <p:nvSpPr>
              <p:cNvPr id="8" name="ZoneTexte 7"/>
              <p:cNvSpPr txBox="1"/>
              <p:nvPr/>
            </p:nvSpPr>
            <p:spPr>
              <a:xfrm>
                <a:off x="2451206" y="5554356"/>
                <a:ext cx="30510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1.1:({2},</m:t>
                      </m:r>
                      <m:r>
                        <a:rPr lang="en-US" b="0" i="1" smtClean="0">
                          <a:latin typeface="Cambria Math" panose="02040503050406030204" pitchFamily="18" charset="0"/>
                          <a:ea typeface="Cambria Math" panose="02040503050406030204" pitchFamily="18" charset="0"/>
                        </a:rPr>
                        <m:t>ℕ</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ℕ</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ℕ</m:t>
                      </m:r>
                      <m:r>
                        <a:rPr lang="en-US" b="0" i="1" smtClean="0">
                          <a:latin typeface="Cambria Math" panose="02040503050406030204" pitchFamily="18" charset="0"/>
                        </a:rPr>
                        <m:t>)/(−1,1,1,0) </m:t>
                      </m:r>
                    </m:oMath>
                  </m:oMathPara>
                </a14:m>
                <a:endParaRPr lang="en-US" dirty="0"/>
              </a:p>
            </p:txBody>
          </p:sp>
        </mc:Choice>
        <mc:Fallback xmlns="">
          <p:sp>
            <p:nvSpPr>
              <p:cNvPr id="8" name="ZoneTexte 7"/>
              <p:cNvSpPr txBox="1">
                <a:spLocks noRot="1" noChangeAspect="1" noMove="1" noResize="1" noEditPoints="1" noAdjustHandles="1" noChangeArrowheads="1" noChangeShapeType="1" noTextEdit="1"/>
              </p:cNvSpPr>
              <p:nvPr/>
            </p:nvSpPr>
            <p:spPr>
              <a:xfrm>
                <a:off x="2451206" y="5554356"/>
                <a:ext cx="3051097" cy="369332"/>
              </a:xfrm>
              <a:prstGeom prst="rect">
                <a:avLst/>
              </a:prstGeom>
              <a:blipFill>
                <a:blip r:embed="rId12"/>
                <a:stretch>
                  <a:fillRect b="-180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ZoneTexte 32"/>
              <p:cNvSpPr txBox="1"/>
              <p:nvPr/>
            </p:nvSpPr>
            <p:spPr>
              <a:xfrm>
                <a:off x="2451207" y="5860254"/>
                <a:ext cx="305109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1.2:({1},</m:t>
                      </m:r>
                      <m:r>
                        <a:rPr lang="en-US" i="1">
                          <a:latin typeface="Cambria Math" panose="02040503050406030204" pitchFamily="18" charset="0"/>
                          <a:ea typeface="Cambria Math" panose="02040503050406030204" pitchFamily="18" charset="0"/>
                        </a:rPr>
                        <m:t>ℕ</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ℕ</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ℕ</m:t>
                      </m:r>
                      <m:r>
                        <a:rPr lang="en-US" b="0" i="1" smtClean="0">
                          <a:latin typeface="Cambria Math" panose="02040503050406030204" pitchFamily="18" charset="0"/>
                        </a:rPr>
                        <m:t>)/(−1,0,0,0) </m:t>
                      </m:r>
                    </m:oMath>
                  </m:oMathPara>
                </a14:m>
                <a:endParaRPr lang="en-US" dirty="0"/>
              </a:p>
            </p:txBody>
          </p:sp>
        </mc:Choice>
        <mc:Fallback xmlns="">
          <p:sp>
            <p:nvSpPr>
              <p:cNvPr id="33" name="ZoneTexte 32"/>
              <p:cNvSpPr txBox="1">
                <a:spLocks noRot="1" noChangeAspect="1" noMove="1" noResize="1" noEditPoints="1" noAdjustHandles="1" noChangeArrowheads="1" noChangeShapeType="1" noTextEdit="1"/>
              </p:cNvSpPr>
              <p:nvPr/>
            </p:nvSpPr>
            <p:spPr>
              <a:xfrm>
                <a:off x="2451207" y="5860254"/>
                <a:ext cx="3051096" cy="369332"/>
              </a:xfrm>
              <a:prstGeom prst="rect">
                <a:avLst/>
              </a:prstGeom>
              <a:blipFill>
                <a:blip r:embed="rId13"/>
                <a:stretch>
                  <a:fillRect b="-180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ZoneTexte 34"/>
              <p:cNvSpPr txBox="1"/>
              <p:nvPr/>
            </p:nvSpPr>
            <p:spPr>
              <a:xfrm>
                <a:off x="5568024" y="5554356"/>
                <a:ext cx="3114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2.1:(</m:t>
                      </m:r>
                      <m:r>
                        <a:rPr lang="en-US" i="1">
                          <a:latin typeface="Cambria Math" panose="02040503050406030204" pitchFamily="18" charset="0"/>
                          <a:ea typeface="Cambria Math" panose="02040503050406030204" pitchFamily="18" charset="0"/>
                        </a:rPr>
                        <m:t>ℕ</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ea typeface="Cambria Math" panose="02040503050406030204" pitchFamily="18" charset="0"/>
                        </a:rPr>
                        <m:t>ℕ</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ℕ</m:t>
                      </m:r>
                      <m:r>
                        <a:rPr lang="en-US" b="0" i="1" smtClean="0">
                          <a:latin typeface="Cambria Math" panose="02040503050406030204" pitchFamily="18" charset="0"/>
                        </a:rPr>
                        <m:t>)/(1,−1,1,0) </m:t>
                      </m:r>
                    </m:oMath>
                  </m:oMathPara>
                </a14:m>
                <a:endParaRPr lang="en-US" dirty="0"/>
              </a:p>
            </p:txBody>
          </p:sp>
        </mc:Choice>
        <mc:Fallback xmlns="">
          <p:sp>
            <p:nvSpPr>
              <p:cNvPr id="35" name="ZoneTexte 34"/>
              <p:cNvSpPr txBox="1">
                <a:spLocks noRot="1" noChangeAspect="1" noMove="1" noResize="1" noEditPoints="1" noAdjustHandles="1" noChangeArrowheads="1" noChangeShapeType="1" noTextEdit="1"/>
              </p:cNvSpPr>
              <p:nvPr/>
            </p:nvSpPr>
            <p:spPr>
              <a:xfrm>
                <a:off x="5568024" y="5554356"/>
                <a:ext cx="3114800" cy="369332"/>
              </a:xfrm>
              <a:prstGeom prst="rect">
                <a:avLst/>
              </a:prstGeom>
              <a:blipFill>
                <a:blip r:embed="rId14"/>
                <a:stretch>
                  <a:fillRect b="-180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ZoneTexte 35"/>
              <p:cNvSpPr txBox="1"/>
              <p:nvPr/>
            </p:nvSpPr>
            <p:spPr>
              <a:xfrm>
                <a:off x="5568022" y="5860254"/>
                <a:ext cx="335334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2.2:</m:t>
                      </m:r>
                      <m:d>
                        <m:dPr>
                          <m:ctrlPr>
                            <a:rPr lang="en-US" b="0" i="1" smtClean="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ℕ</m:t>
                          </m:r>
                          <m:r>
                            <a:rPr lang="en-US" i="1">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ℕ</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ℕ</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1,−1,1,0</m:t>
                          </m:r>
                        </m:e>
                      </m:d>
                      <m:r>
                        <a:rPr lang="en-US" b="0" i="1" smtClean="0">
                          <a:latin typeface="Cambria Math" panose="02040503050406030204" pitchFamily="18" charset="0"/>
                        </a:rPr>
                        <m:t>;1 </m:t>
                      </m:r>
                    </m:oMath>
                  </m:oMathPara>
                </a14:m>
                <a:endParaRPr lang="en-US" dirty="0"/>
              </a:p>
            </p:txBody>
          </p:sp>
        </mc:Choice>
        <mc:Fallback xmlns="">
          <p:sp>
            <p:nvSpPr>
              <p:cNvPr id="36" name="ZoneTexte 35"/>
              <p:cNvSpPr txBox="1">
                <a:spLocks noRot="1" noChangeAspect="1" noMove="1" noResize="1" noEditPoints="1" noAdjustHandles="1" noChangeArrowheads="1" noChangeShapeType="1" noTextEdit="1"/>
              </p:cNvSpPr>
              <p:nvPr/>
            </p:nvSpPr>
            <p:spPr>
              <a:xfrm>
                <a:off x="5568022" y="5860254"/>
                <a:ext cx="3353341" cy="369332"/>
              </a:xfrm>
              <a:prstGeom prst="rect">
                <a:avLst/>
              </a:prstGeom>
              <a:blipFill>
                <a:blip r:embed="rId15"/>
                <a:stretch>
                  <a:fillRect b="-163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ZoneTexte 36"/>
              <p:cNvSpPr txBox="1"/>
              <p:nvPr/>
            </p:nvSpPr>
            <p:spPr>
              <a:xfrm>
                <a:off x="8829384" y="5554356"/>
                <a:ext cx="3114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3</m:t>
                      </m:r>
                      <m:r>
                        <a:rPr lang="en-US" b="0" i="1" smtClean="0">
                          <a:latin typeface="Cambria Math" panose="02040503050406030204" pitchFamily="18" charset="0"/>
                        </a:rPr>
                        <m:t>.1:(</m:t>
                      </m:r>
                      <m:r>
                        <a:rPr lang="en-US" i="1">
                          <a:latin typeface="Cambria Math" panose="02040503050406030204" pitchFamily="18" charset="0"/>
                          <a:ea typeface="Cambria Math" panose="02040503050406030204" pitchFamily="18" charset="0"/>
                        </a:rPr>
                        <m:t>ℕ</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ℕ</m:t>
                      </m:r>
                      <m:r>
                        <a:rPr lang="en-US" i="1">
                          <a:latin typeface="Cambria Math" panose="02040503050406030204" pitchFamily="18" charset="0"/>
                        </a:rPr>
                        <m:t>,</m:t>
                      </m:r>
                      <m:r>
                        <a:rPr lang="en-US" b="0" i="1" smtClean="0">
                          <a:latin typeface="Cambria Math" panose="02040503050406030204" pitchFamily="18" charset="0"/>
                        </a:rPr>
                        <m:t>{3},</m:t>
                      </m:r>
                      <m:r>
                        <a:rPr lang="en-US" i="1">
                          <a:latin typeface="Cambria Math" panose="02040503050406030204" pitchFamily="18" charset="0"/>
                          <a:ea typeface="Cambria Math" panose="02040503050406030204" pitchFamily="18" charset="0"/>
                        </a:rPr>
                        <m:t>ℕ</m:t>
                      </m:r>
                      <m:r>
                        <a:rPr lang="en-US" b="0" i="1" smtClean="0">
                          <a:latin typeface="Cambria Math" panose="02040503050406030204" pitchFamily="18" charset="0"/>
                        </a:rPr>
                        <m:t>)/(0,0,−3,1) </m:t>
                      </m:r>
                    </m:oMath>
                  </m:oMathPara>
                </a14:m>
                <a:endParaRPr lang="en-US" dirty="0"/>
              </a:p>
            </p:txBody>
          </p:sp>
        </mc:Choice>
        <mc:Fallback xmlns="">
          <p:sp>
            <p:nvSpPr>
              <p:cNvPr id="37" name="ZoneTexte 36"/>
              <p:cNvSpPr txBox="1">
                <a:spLocks noRot="1" noChangeAspect="1" noMove="1" noResize="1" noEditPoints="1" noAdjustHandles="1" noChangeArrowheads="1" noChangeShapeType="1" noTextEdit="1"/>
              </p:cNvSpPr>
              <p:nvPr/>
            </p:nvSpPr>
            <p:spPr>
              <a:xfrm>
                <a:off x="8829384" y="5554356"/>
                <a:ext cx="3114800" cy="369332"/>
              </a:xfrm>
              <a:prstGeom prst="rect">
                <a:avLst/>
              </a:prstGeom>
              <a:blipFill>
                <a:blip r:embed="rId16"/>
                <a:stretch>
                  <a:fillRect b="-180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ZoneTexte 37"/>
              <p:cNvSpPr txBox="1"/>
              <p:nvPr/>
            </p:nvSpPr>
            <p:spPr>
              <a:xfrm>
                <a:off x="8829384" y="5860254"/>
                <a:ext cx="336261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3</m:t>
                      </m:r>
                      <m:r>
                        <a:rPr lang="en-US" b="0" i="1" smtClean="0">
                          <a:latin typeface="Cambria Math" panose="02040503050406030204" pitchFamily="18" charset="0"/>
                        </a:rPr>
                        <m:t>.2:</m:t>
                      </m:r>
                      <m:d>
                        <m:dPr>
                          <m:ctrlPr>
                            <a:rPr lang="en-US" b="0" i="1" smtClean="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ℕ</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ℕ</m:t>
                          </m:r>
                          <m:r>
                            <a:rPr lang="en-US" i="1">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ℕ</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0,0,−1,1</m:t>
                          </m:r>
                        </m:e>
                      </m:d>
                      <m:r>
                        <a:rPr lang="en-US" b="0" i="1" smtClean="0">
                          <a:latin typeface="Cambria Math" panose="02040503050406030204" pitchFamily="18" charset="0"/>
                        </a:rPr>
                        <m:t>;1 </m:t>
                      </m:r>
                    </m:oMath>
                  </m:oMathPara>
                </a14:m>
                <a:endParaRPr lang="en-US" dirty="0"/>
              </a:p>
            </p:txBody>
          </p:sp>
        </mc:Choice>
        <mc:Fallback xmlns="">
          <p:sp>
            <p:nvSpPr>
              <p:cNvPr id="38" name="ZoneTexte 37"/>
              <p:cNvSpPr txBox="1">
                <a:spLocks noRot="1" noChangeAspect="1" noMove="1" noResize="1" noEditPoints="1" noAdjustHandles="1" noChangeArrowheads="1" noChangeShapeType="1" noTextEdit="1"/>
              </p:cNvSpPr>
              <p:nvPr/>
            </p:nvSpPr>
            <p:spPr>
              <a:xfrm>
                <a:off x="8829384" y="5860254"/>
                <a:ext cx="3362616" cy="369332"/>
              </a:xfrm>
              <a:prstGeom prst="rect">
                <a:avLst/>
              </a:prstGeom>
              <a:blipFill>
                <a:blip r:embed="rId17"/>
                <a:stretch>
                  <a:fillRect b="-163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ZoneTexte 39"/>
              <p:cNvSpPr txBox="1"/>
              <p:nvPr/>
            </p:nvSpPr>
            <p:spPr>
              <a:xfrm>
                <a:off x="8829384" y="6197782"/>
                <a:ext cx="3114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3</m:t>
                      </m:r>
                      <m:r>
                        <a:rPr lang="en-US" b="0" i="1" smtClean="0">
                          <a:latin typeface="Cambria Math" panose="02040503050406030204" pitchFamily="18" charset="0"/>
                        </a:rPr>
                        <m:t>.3:(</m:t>
                      </m:r>
                      <m:r>
                        <a:rPr lang="en-US" i="1">
                          <a:latin typeface="Cambria Math" panose="02040503050406030204" pitchFamily="18" charset="0"/>
                          <a:ea typeface="Cambria Math" panose="02040503050406030204" pitchFamily="18" charset="0"/>
                        </a:rPr>
                        <m:t>ℕ</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ℕ</m:t>
                      </m:r>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ea typeface="Cambria Math" panose="02040503050406030204" pitchFamily="18" charset="0"/>
                        </a:rPr>
                        <m:t>ℕ</m:t>
                      </m:r>
                      <m:r>
                        <a:rPr lang="en-US" b="0" i="1" smtClean="0">
                          <a:latin typeface="Cambria Math" panose="02040503050406030204" pitchFamily="18" charset="0"/>
                        </a:rPr>
                        <m:t>)/(0,0,−2,0) </m:t>
                      </m:r>
                    </m:oMath>
                  </m:oMathPara>
                </a14:m>
                <a:endParaRPr lang="en-US" dirty="0"/>
              </a:p>
            </p:txBody>
          </p:sp>
        </mc:Choice>
        <mc:Fallback xmlns="">
          <p:sp>
            <p:nvSpPr>
              <p:cNvPr id="40" name="ZoneTexte 39"/>
              <p:cNvSpPr txBox="1">
                <a:spLocks noRot="1" noChangeAspect="1" noMove="1" noResize="1" noEditPoints="1" noAdjustHandles="1" noChangeArrowheads="1" noChangeShapeType="1" noTextEdit="1"/>
              </p:cNvSpPr>
              <p:nvPr/>
            </p:nvSpPr>
            <p:spPr>
              <a:xfrm>
                <a:off x="8829384" y="6197782"/>
                <a:ext cx="3114800" cy="369332"/>
              </a:xfrm>
              <a:prstGeom prst="rect">
                <a:avLst/>
              </a:prstGeom>
              <a:blipFill>
                <a:blip r:embed="rId18"/>
                <a:stretch>
                  <a:fillRect b="-20000"/>
                </a:stretch>
              </a:blipFill>
            </p:spPr>
            <p:txBody>
              <a:bodyPr/>
              <a:lstStyle/>
              <a:p>
                <a:r>
                  <a:rPr lang="en-US">
                    <a:noFill/>
                  </a:rPr>
                  <a:t> </a:t>
                </a:r>
              </a:p>
            </p:txBody>
          </p:sp>
        </mc:Fallback>
      </mc:AlternateContent>
      <p:sp>
        <p:nvSpPr>
          <p:cNvPr id="41" name="Rectangle à coins arrondis 40"/>
          <p:cNvSpPr/>
          <p:nvPr/>
        </p:nvSpPr>
        <p:spPr>
          <a:xfrm>
            <a:off x="5716061" y="2358014"/>
            <a:ext cx="856511" cy="989810"/>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64383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Effect transition="in" filter="fade">
                                      <p:cBhvr>
                                        <p:cTn id="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And the regular expression ?</a:t>
            </a:r>
            <a:endParaRPr lang="en-US"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lstStyle/>
              <a:p>
                <a:r>
                  <a:rPr lang="en-US" dirty="0" smtClean="0"/>
                  <a:t>How to transform a rule </a:t>
                </a:r>
                <a14:m>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3</m:t>
                                </m:r>
                              </m:sup>
                            </m:sSup>
                          </m:e>
                        </m:d>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𝑎</m:t>
                    </m:r>
                  </m:oMath>
                </a14:m>
                <a:r>
                  <a:rPr lang="en-US" dirty="0" smtClean="0"/>
                  <a:t> ?</a:t>
                </a:r>
              </a:p>
              <a:p>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ℕ</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ℕ</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ℕ</m:t>
                        </m:r>
                      </m:e>
                    </m:d>
                    <m:r>
                      <a:rPr lang="en-US" b="0" i="1" smtClean="0">
                        <a:latin typeface="Cambria Math" panose="02040503050406030204" pitchFamily="18" charset="0"/>
                      </a:rPr>
                      <m:t>/(−2,1,1,0),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rPr>
                      <m:t>𝑆</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𝑛</m:t>
                        </m:r>
                        <m:r>
                          <a:rPr lang="en-US" b="0" i="1" smtClean="0">
                            <a:latin typeface="Cambria Math" panose="02040503050406030204" pitchFamily="18" charset="0"/>
                          </a:rPr>
                          <m:t>+3</m:t>
                        </m:r>
                        <m:r>
                          <a:rPr lang="en-US" b="0" i="1" smtClean="0">
                            <a:latin typeface="Cambria Math" panose="02040503050406030204" pitchFamily="18" charset="0"/>
                          </a:rPr>
                          <m:t>𝑘</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≥0}</m:t>
                    </m:r>
                  </m:oMath>
                </a14:m>
                <a:endParaRPr lang="en-US" dirty="0" smtClean="0"/>
              </a:p>
              <a:p>
                <a:r>
                  <a:rPr lang="en-US" dirty="0" smtClean="0"/>
                  <a:t>Also it is easy to observe that we can get to a normal form where for any 2 rules either the E part is different (the intersection of corresponding languages is empty) or identical:</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endParaRPr lang="en-US" b="0" dirty="0" smtClean="0"/>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b="0" i="1" smtClean="0">
                            <a:latin typeface="Cambria Math" panose="02040503050406030204" pitchFamily="18" charset="0"/>
                          </a:rPr>
                          <m:t>2</m:t>
                        </m:r>
                      </m:sub>
                    </m:sSub>
                    <m:r>
                      <a:rPr lang="en-US" i="1">
                        <a:latin typeface="Cambria Math" panose="02040503050406030204" pitchFamily="18" charset="0"/>
                      </a:rPr>
                      <m:t>|…</m:t>
                    </m:r>
                  </m:oMath>
                </a14:m>
                <a:endParaRPr lang="en-US" dirty="0"/>
              </a:p>
              <a:p>
                <a:pPr lvl="1"/>
                <a:r>
                  <a:rPr lang="en-US" dirty="0" smtClean="0"/>
                  <a:t>Either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2</m:t>
                        </m:r>
                      </m:sub>
                    </m:sSub>
                  </m:oMath>
                </a14:m>
                <a:r>
                  <a:rPr lang="en-US" dirty="0" smtClean="0"/>
                  <a:t> or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𝐿</m:t>
                        </m:r>
                        <m:r>
                          <a:rPr lang="en-US" b="0" i="1" smtClean="0">
                            <a:latin typeface="Cambria Math" panose="02040503050406030204" pitchFamily="18" charset="0"/>
                          </a:rPr>
                          <m:t>(</m:t>
                        </m:r>
                        <m:r>
                          <a:rPr lang="en-US" i="1">
                            <a:latin typeface="Cambria Math" panose="02040503050406030204" pitchFamily="18" charset="0"/>
                          </a:rPr>
                          <m:t>𝐸</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𝐿</m:t>
                        </m:r>
                        <m:r>
                          <a:rPr lang="en-US" b="0" i="1" smtClean="0">
                            <a:latin typeface="Cambria Math" panose="02040503050406030204" pitchFamily="18" charset="0"/>
                          </a:rPr>
                          <m:t>(</m:t>
                        </m:r>
                        <m:r>
                          <a:rPr lang="en-US" i="1">
                            <a:latin typeface="Cambria Math" panose="02040503050406030204" pitchFamily="18" charset="0"/>
                          </a:rPr>
                          <m:t>𝐸</m:t>
                        </m:r>
                      </m:e>
                      <m:sub>
                        <m:r>
                          <a:rPr lang="en-US" i="1">
                            <a:latin typeface="Cambria Math" panose="02040503050406030204" pitchFamily="18" charset="0"/>
                          </a:rPr>
                          <m:t>2</m:t>
                        </m:r>
                      </m:sub>
                    </m:sSub>
                    <m:r>
                      <a:rPr lang="en-US" b="0" i="1" smtClean="0">
                        <a:latin typeface="Cambria Math" panose="02040503050406030204" pitchFamily="18" charset="0"/>
                      </a:rPr>
                      <m:t>)=∅</m:t>
                    </m:r>
                  </m:oMath>
                </a14:m>
                <a:endParaRPr lang="en-US" dirty="0" smtClean="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a:blip r:embed="rId2"/>
                <a:stretch>
                  <a:fillRect l="-479"/>
                </a:stretch>
              </a:blipFill>
            </p:spPr>
            <p:txBody>
              <a:bodyPr/>
              <a:lstStyle/>
              <a:p>
                <a:r>
                  <a:rPr lang="en-US">
                    <a:noFill/>
                  </a:rPr>
                  <a:t> </a:t>
                </a:r>
              </a:p>
            </p:txBody>
          </p:sp>
        </mc:Fallback>
      </mc:AlternateContent>
    </p:spTree>
    <p:extLst>
      <p:ext uri="{BB962C8B-B14F-4D97-AF65-F5344CB8AC3E}">
        <p14:creationId xmlns:p14="http://schemas.microsoft.com/office/powerpoint/2010/main" val="11184403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Remarks about delay and forgetting rules</a:t>
            </a:r>
            <a:endParaRPr lang="en-US" dirty="0"/>
          </a:p>
        </p:txBody>
      </p:sp>
      <p:sp>
        <p:nvSpPr>
          <p:cNvPr id="3" name="Espace réservé du contenu 2"/>
          <p:cNvSpPr>
            <a:spLocks noGrp="1"/>
          </p:cNvSpPr>
          <p:nvPr>
            <p:ph idx="1"/>
          </p:nvPr>
        </p:nvSpPr>
        <p:spPr/>
        <p:txBody>
          <a:bodyPr/>
          <a:lstStyle/>
          <a:p>
            <a:r>
              <a:rPr lang="en-US" dirty="0" smtClean="0"/>
              <a:t>The delay can always be removed.</a:t>
            </a:r>
          </a:p>
          <a:p>
            <a:r>
              <a:rPr lang="en-US" dirty="0" smtClean="0"/>
              <a:t>However, this is a functional, but not structural transformation (this means that it is possible to write down a system without delay computing the same result).</a:t>
            </a:r>
          </a:p>
          <a:p>
            <a:r>
              <a:rPr lang="en-US" dirty="0" smtClean="0"/>
              <a:t>A similar statement holds about forgetting rules.</a:t>
            </a:r>
          </a:p>
          <a:p>
            <a:r>
              <a:rPr lang="en-US" dirty="0" smtClean="0"/>
              <a:t>In practice – not trivial, as the algorithm should be completely redesigned.</a:t>
            </a:r>
            <a:endParaRPr lang="en-US" dirty="0"/>
          </a:p>
        </p:txBody>
      </p:sp>
    </p:spTree>
    <p:extLst>
      <p:ext uri="{BB962C8B-B14F-4D97-AF65-F5344CB8AC3E}">
        <p14:creationId xmlns:p14="http://schemas.microsoft.com/office/powerpoint/2010/main" val="28641122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Back to the execution strategy</a:t>
            </a:r>
            <a:endParaRPr lang="en-US" dirty="0"/>
          </a:p>
        </p:txBody>
      </p:sp>
      <p:sp>
        <p:nvSpPr>
          <p:cNvPr id="3" name="Espace réservé du contenu 2"/>
          <p:cNvSpPr>
            <a:spLocks noGrp="1"/>
          </p:cNvSpPr>
          <p:nvPr>
            <p:ph idx="1"/>
          </p:nvPr>
        </p:nvSpPr>
        <p:spPr/>
        <p:txBody>
          <a:bodyPr/>
          <a:lstStyle/>
          <a:p>
            <a:r>
              <a:rPr lang="en-US" dirty="0" smtClean="0"/>
              <a:t>Since there is a finite number of rules in each neuron and a finite number of neurons:</a:t>
            </a:r>
          </a:p>
          <a:p>
            <a:pPr lvl="1"/>
            <a:r>
              <a:rPr lang="en-US" dirty="0" smtClean="0"/>
              <a:t>SNP system can be seen as a purely catalytic P system.</a:t>
            </a:r>
          </a:p>
          <a:p>
            <a:pPr lvl="1"/>
            <a:r>
              <a:rPr lang="en-US" dirty="0"/>
              <a:t>So, sequential SNP (where only one neuron fires at each step) is in fact catalytic mode with a single partition</a:t>
            </a:r>
            <a:r>
              <a:rPr lang="en-US" dirty="0" smtClean="0"/>
              <a:t>…</a:t>
            </a:r>
          </a:p>
          <a:p>
            <a:pPr lvl="1"/>
            <a:r>
              <a:rPr lang="en-US" dirty="0" smtClean="0"/>
              <a:t>By considering all possible combinations of rules together with the corresponding forbidding expressions  it is possible to show that spiking is </a:t>
            </a:r>
            <a:r>
              <a:rPr lang="en-US" b="1" dirty="0" smtClean="0"/>
              <a:t>sequential</a:t>
            </a:r>
            <a:r>
              <a:rPr lang="en-US" dirty="0" smtClean="0"/>
              <a:t> if considering general type of rules from the FF.</a:t>
            </a:r>
          </a:p>
          <a:p>
            <a:endParaRPr lang="en-US" dirty="0"/>
          </a:p>
        </p:txBody>
      </p:sp>
    </p:spTree>
    <p:extLst>
      <p:ext uri="{BB962C8B-B14F-4D97-AF65-F5344CB8AC3E}">
        <p14:creationId xmlns:p14="http://schemas.microsoft.com/office/powerpoint/2010/main" val="10182476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Other execution strategies</a:t>
            </a:r>
            <a:endParaRPr lang="en-US" dirty="0"/>
          </a:p>
        </p:txBody>
      </p:sp>
      <p:sp>
        <p:nvSpPr>
          <p:cNvPr id="3" name="Espace réservé du contenu 2"/>
          <p:cNvSpPr>
            <a:spLocks noGrp="1"/>
          </p:cNvSpPr>
          <p:nvPr>
            <p:ph idx="1"/>
          </p:nvPr>
        </p:nvSpPr>
        <p:spPr/>
        <p:txBody>
          <a:bodyPr/>
          <a:lstStyle/>
          <a:p>
            <a:r>
              <a:rPr lang="en-US" dirty="0" smtClean="0"/>
              <a:t>Maximally parallel ?</a:t>
            </a:r>
          </a:p>
          <a:p>
            <a:r>
              <a:rPr lang="en-US" dirty="0" smtClean="0"/>
              <a:t>Minimally parallel</a:t>
            </a:r>
          </a:p>
          <a:p>
            <a:r>
              <a:rPr lang="en-US" dirty="0" smtClean="0"/>
              <a:t>Bounded parallelism</a:t>
            </a:r>
          </a:p>
          <a:p>
            <a:r>
              <a:rPr lang="en-US" dirty="0" smtClean="0"/>
              <a:t>…</a:t>
            </a:r>
            <a:endParaRPr lang="en-US" dirty="0"/>
          </a:p>
        </p:txBody>
      </p:sp>
    </p:spTree>
    <p:extLst>
      <p:ext uri="{BB962C8B-B14F-4D97-AF65-F5344CB8AC3E}">
        <p14:creationId xmlns:p14="http://schemas.microsoft.com/office/powerpoint/2010/main" val="1511744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en-US" dirty="0" smtClean="0"/>
              <a:t>Some existing variants</a:t>
            </a:r>
            <a:endParaRPr lang="en-US" dirty="0"/>
          </a:p>
        </p:txBody>
      </p:sp>
      <p:sp>
        <p:nvSpPr>
          <p:cNvPr id="5" name="Espace réservé du texte 4"/>
          <p:cNvSpPr>
            <a:spLocks noGrp="1"/>
          </p:cNvSpPr>
          <p:nvPr>
            <p:ph type="body" idx="1"/>
          </p:nvPr>
        </p:nvSpPr>
        <p:spPr/>
        <p:txBody>
          <a:bodyPr/>
          <a:lstStyle/>
          <a:p>
            <a:endParaRPr lang="en-US"/>
          </a:p>
        </p:txBody>
      </p:sp>
    </p:spTree>
    <p:extLst>
      <p:ext uri="{BB962C8B-B14F-4D97-AF65-F5344CB8AC3E}">
        <p14:creationId xmlns:p14="http://schemas.microsoft.com/office/powerpoint/2010/main" val="34962846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Extended rules</a:t>
            </a:r>
            <a:endParaRPr lang="en-US"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2589212" y="2133599"/>
                <a:ext cx="5114949" cy="4304563"/>
              </a:xfrm>
            </p:spPr>
            <p:txBody>
              <a:bodyPr>
                <a:normAutofit fontScale="92500" lnSpcReduction="10000"/>
              </a:bodyPr>
              <a:lstStyle/>
              <a:p>
                <a:r>
                  <a:rPr lang="en-US" dirty="0" smtClean="0"/>
                  <a:t>Can send more that 1 spike</a:t>
                </a:r>
                <a:r>
                  <a:rPr lang="ru-RU" dirty="0" smtClean="0"/>
                  <a:t> </a:t>
                </a:r>
                <a:r>
                  <a:rPr lang="en-US" dirty="0" smtClean="0"/>
                  <a:t>to all connections:</a:t>
                </a:r>
              </a:p>
              <a:p>
                <a:pPr lvl="1"/>
                <a14:m>
                  <m:oMath xmlns:m="http://schemas.openxmlformats.org/officeDocument/2006/math">
                    <m:r>
                      <a:rPr lang="en-US" i="1">
                        <a:latin typeface="Cambria Math" panose="02040503050406030204" pitchFamily="18" charset="0"/>
                      </a:rPr>
                      <m:t>𝐸</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b="0" i="1" smtClean="0">
                            <a:latin typeface="Cambria Math" panose="02040503050406030204" pitchFamily="18" charset="0"/>
                          </a:rPr>
                          <m:t>𝑚</m:t>
                        </m:r>
                      </m:sup>
                    </m:sSup>
                    <m:r>
                      <a:rPr lang="en-US" i="1">
                        <a:latin typeface="Cambria Math" panose="02040503050406030204" pitchFamily="18" charset="0"/>
                      </a:rPr>
                      <m:t>→</m:t>
                    </m:r>
                    <m:sSup>
                      <m:sSupPr>
                        <m:ctrlPr>
                          <a:rPr lang="en-US" b="0" i="1" smtClean="0">
                            <a:latin typeface="Cambria Math" panose="02040503050406030204" pitchFamily="18" charset="0"/>
                          </a:rPr>
                        </m:ctrlPr>
                      </m:sSupPr>
                      <m:e>
                        <m:r>
                          <a:rPr lang="en-US" i="1">
                            <a:latin typeface="Cambria Math" panose="02040503050406030204" pitchFamily="18" charset="0"/>
                          </a:rPr>
                          <m:t>𝑎</m:t>
                        </m:r>
                      </m:e>
                      <m:sup>
                        <m:r>
                          <a:rPr lang="en-US" b="0" i="1" smtClean="0">
                            <a:latin typeface="Cambria Math" panose="02040503050406030204" pitchFamily="18" charset="0"/>
                          </a:rPr>
                          <m:t>𝑛</m:t>
                        </m:r>
                      </m:sup>
                    </m:sSup>
                    <m:r>
                      <a:rPr lang="en-US" i="1">
                        <a:latin typeface="Cambria Math" panose="02040503050406030204" pitchFamily="18" charset="0"/>
                      </a:rPr>
                      <m:t>;</m:t>
                    </m:r>
                    <m:r>
                      <a:rPr lang="en-US" i="1">
                        <a:latin typeface="Cambria Math" panose="02040503050406030204" pitchFamily="18" charset="0"/>
                      </a:rPr>
                      <m:t>𝑑</m:t>
                    </m:r>
                  </m:oMath>
                </a14:m>
                <a:endParaRPr lang="en-US" dirty="0" smtClean="0"/>
              </a:p>
              <a:p>
                <a:pPr lvl="1"/>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𝐸</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ℕ</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ℕ</m:t>
                        </m:r>
                      </m:e>
                    </m:d>
                    <m:r>
                      <a:rPr lang="en-US" b="0" i="1" smtClean="0">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𝑑</m:t>
                    </m:r>
                  </m:oMath>
                </a14:m>
                <a:endParaRPr lang="en-US" dirty="0" smtClean="0"/>
              </a:p>
              <a:p>
                <a:endParaRPr lang="en-US" dirty="0" smtClean="0"/>
              </a:p>
              <a:p>
                <a:r>
                  <a:rPr lang="en-US" dirty="0" smtClean="0"/>
                  <a:t>Can send different number of spikes to different connections (but same fixed amount per connection)</a:t>
                </a:r>
              </a:p>
              <a:p>
                <a:pPr lvl="1"/>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ℕ</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ℕ</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oMath>
                </a14:m>
                <a:endParaRPr lang="en-US" dirty="0" smtClean="0"/>
              </a:p>
              <a:p>
                <a:endParaRPr lang="en-US" dirty="0" smtClean="0"/>
              </a:p>
              <a:p>
                <a:endParaRPr lang="en-US" dirty="0" smtClean="0"/>
              </a:p>
              <a:p>
                <a:r>
                  <a:rPr lang="en-US" dirty="0" smtClean="0"/>
                  <a:t>Can chose how many spikes and to which connections</a:t>
                </a:r>
                <a:endParaRPr lang="en-US"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2589212" y="2133599"/>
                <a:ext cx="5114949" cy="4304563"/>
              </a:xfrm>
              <a:blipFill>
                <a:blip r:embed="rId2"/>
                <a:stretch>
                  <a:fillRect l="-596" t="-992"/>
                </a:stretch>
              </a:blipFill>
            </p:spPr>
            <p:txBody>
              <a:bodyPr/>
              <a:lstStyle/>
              <a:p>
                <a:r>
                  <a:rPr lang="en-US">
                    <a:noFill/>
                  </a:rPr>
                  <a:t> </a:t>
                </a:r>
              </a:p>
            </p:txBody>
          </p:sp>
        </mc:Fallback>
      </mc:AlternateContent>
      <p:sp>
        <p:nvSpPr>
          <p:cNvPr id="4" name="Rectangle à coins arrondis 3"/>
          <p:cNvSpPr/>
          <p:nvPr/>
        </p:nvSpPr>
        <p:spPr>
          <a:xfrm>
            <a:off x="8625385" y="2013045"/>
            <a:ext cx="1624084" cy="921224"/>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 name="Connecteur droit avec flèche 5"/>
          <p:cNvCxnSpPr>
            <a:stCxn id="4" idx="0"/>
          </p:cNvCxnSpPr>
          <p:nvPr/>
        </p:nvCxnSpPr>
        <p:spPr>
          <a:xfrm flipV="1">
            <a:off x="9437427" y="1439839"/>
            <a:ext cx="0" cy="5732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Connecteur droit avec flèche 6"/>
          <p:cNvCxnSpPr/>
          <p:nvPr/>
        </p:nvCxnSpPr>
        <p:spPr>
          <a:xfrm flipV="1">
            <a:off x="10249469" y="2456597"/>
            <a:ext cx="661916" cy="11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 name="ZoneTexte 9"/>
              <p:cNvSpPr txBox="1"/>
              <p:nvPr/>
            </p:nvSpPr>
            <p:spPr>
              <a:xfrm>
                <a:off x="8755750" y="2288991"/>
                <a:ext cx="13968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𝐸</m:t>
                          </m:r>
                          <m:r>
                            <a:rPr lang="en-US" b="0" i="1" smtClean="0">
                              <a:latin typeface="Cambria Math" panose="02040503050406030204" pitchFamily="18" charset="0"/>
                            </a:rPr>
                            <m:t>/</m:t>
                          </m:r>
                          <m:r>
                            <a:rPr lang="en-US" i="1">
                              <a:latin typeface="Cambria Math" panose="02040503050406030204" pitchFamily="18" charset="0"/>
                            </a:rPr>
                            <m:t>𝑎</m:t>
                          </m:r>
                        </m:e>
                        <m:sup>
                          <m:r>
                            <a:rPr lang="en-US" i="1">
                              <a:latin typeface="Cambria Math" panose="02040503050406030204" pitchFamily="18" charset="0"/>
                            </a:rPr>
                            <m:t>𝑚</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𝑛</m:t>
                          </m:r>
                        </m:sup>
                      </m:sSup>
                    </m:oMath>
                  </m:oMathPara>
                </a14:m>
                <a:endParaRPr lang="en-US" dirty="0"/>
              </a:p>
            </p:txBody>
          </p:sp>
        </mc:Choice>
        <mc:Fallback xmlns="">
          <p:sp>
            <p:nvSpPr>
              <p:cNvPr id="10" name="ZoneTexte 9"/>
              <p:cNvSpPr txBox="1">
                <a:spLocks noRot="1" noChangeAspect="1" noMove="1" noResize="1" noEditPoints="1" noAdjustHandles="1" noChangeArrowheads="1" noChangeShapeType="1" noTextEdit="1"/>
              </p:cNvSpPr>
              <p:nvPr/>
            </p:nvSpPr>
            <p:spPr>
              <a:xfrm>
                <a:off x="8755750" y="2288991"/>
                <a:ext cx="1396857" cy="369332"/>
              </a:xfrm>
              <a:prstGeom prst="rect">
                <a:avLst/>
              </a:prstGeom>
              <a:blipFill>
                <a:blip r:embed="rId3"/>
                <a:stretch>
                  <a:fillRect b="-163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ZoneTexte 10"/>
              <p:cNvSpPr txBox="1"/>
              <p:nvPr/>
            </p:nvSpPr>
            <p:spPr>
              <a:xfrm>
                <a:off x="9416423" y="1541776"/>
                <a:ext cx="50411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𝑎</m:t>
                          </m:r>
                        </m:e>
                        <m:sup>
                          <m:r>
                            <a:rPr lang="en-US" b="0" i="1" smtClean="0">
                              <a:latin typeface="Cambria Math" panose="02040503050406030204" pitchFamily="18" charset="0"/>
                            </a:rPr>
                            <m:t>𝑛</m:t>
                          </m:r>
                        </m:sup>
                      </m:sSup>
                    </m:oMath>
                  </m:oMathPara>
                </a14:m>
                <a:endParaRPr lang="en-US" dirty="0"/>
              </a:p>
            </p:txBody>
          </p:sp>
        </mc:Choice>
        <mc:Fallback xmlns="">
          <p:sp>
            <p:nvSpPr>
              <p:cNvPr id="11" name="ZoneTexte 10"/>
              <p:cNvSpPr txBox="1">
                <a:spLocks noRot="1" noChangeAspect="1" noMove="1" noResize="1" noEditPoints="1" noAdjustHandles="1" noChangeArrowheads="1" noChangeShapeType="1" noTextEdit="1"/>
              </p:cNvSpPr>
              <p:nvPr/>
            </p:nvSpPr>
            <p:spPr>
              <a:xfrm>
                <a:off x="9416423" y="1541776"/>
                <a:ext cx="504112"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ZoneTexte 11"/>
              <p:cNvSpPr txBox="1"/>
              <p:nvPr/>
            </p:nvSpPr>
            <p:spPr>
              <a:xfrm>
                <a:off x="10313868" y="2456597"/>
                <a:ext cx="50411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𝑎</m:t>
                          </m:r>
                        </m:e>
                        <m:sup>
                          <m:r>
                            <a:rPr lang="en-US" b="0" i="1" smtClean="0">
                              <a:latin typeface="Cambria Math" panose="02040503050406030204" pitchFamily="18" charset="0"/>
                            </a:rPr>
                            <m:t>𝑛</m:t>
                          </m:r>
                        </m:sup>
                      </m:sSup>
                    </m:oMath>
                  </m:oMathPara>
                </a14:m>
                <a:endParaRPr lang="en-US" dirty="0"/>
              </a:p>
            </p:txBody>
          </p:sp>
        </mc:Choice>
        <mc:Fallback xmlns="">
          <p:sp>
            <p:nvSpPr>
              <p:cNvPr id="12" name="ZoneTexte 11"/>
              <p:cNvSpPr txBox="1">
                <a:spLocks noRot="1" noChangeAspect="1" noMove="1" noResize="1" noEditPoints="1" noAdjustHandles="1" noChangeArrowheads="1" noChangeShapeType="1" noTextEdit="1"/>
              </p:cNvSpPr>
              <p:nvPr/>
            </p:nvSpPr>
            <p:spPr>
              <a:xfrm>
                <a:off x="10313868" y="2456597"/>
                <a:ext cx="504112" cy="369332"/>
              </a:xfrm>
              <a:prstGeom prst="rect">
                <a:avLst/>
              </a:prstGeom>
              <a:blipFill>
                <a:blip r:embed="rId5"/>
                <a:stretch>
                  <a:fillRect/>
                </a:stretch>
              </a:blipFill>
            </p:spPr>
            <p:txBody>
              <a:bodyPr/>
              <a:lstStyle/>
              <a:p>
                <a:r>
                  <a:rPr lang="en-US">
                    <a:noFill/>
                  </a:rPr>
                  <a:t> </a:t>
                </a:r>
              </a:p>
            </p:txBody>
          </p:sp>
        </mc:Fallback>
      </mc:AlternateContent>
      <p:sp>
        <p:nvSpPr>
          <p:cNvPr id="13" name="Rectangle à coins arrondis 12"/>
          <p:cNvSpPr/>
          <p:nvPr/>
        </p:nvSpPr>
        <p:spPr>
          <a:xfrm>
            <a:off x="8528523" y="3681189"/>
            <a:ext cx="1624084" cy="921224"/>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4" name="Connecteur droit avec flèche 13"/>
          <p:cNvCxnSpPr>
            <a:stCxn id="13" idx="0"/>
          </p:cNvCxnSpPr>
          <p:nvPr/>
        </p:nvCxnSpPr>
        <p:spPr>
          <a:xfrm flipV="1">
            <a:off x="9340565" y="3107983"/>
            <a:ext cx="0" cy="5732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Connecteur droit avec flèche 14"/>
          <p:cNvCxnSpPr/>
          <p:nvPr/>
        </p:nvCxnSpPr>
        <p:spPr>
          <a:xfrm flipV="1">
            <a:off x="10152607" y="4124741"/>
            <a:ext cx="661916" cy="11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 name="ZoneTexte 15"/>
              <p:cNvSpPr txBox="1"/>
              <p:nvPr/>
            </p:nvSpPr>
            <p:spPr>
              <a:xfrm>
                <a:off x="8658888" y="3957135"/>
                <a:ext cx="12754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𝐸</m:t>
                          </m:r>
                          <m:r>
                            <a:rPr lang="en-US" b="0" i="1" smtClean="0">
                              <a:latin typeface="Cambria Math" panose="02040503050406030204" pitchFamily="18" charset="0"/>
                            </a:rPr>
                            <m:t>/</m:t>
                          </m:r>
                          <m:r>
                            <a:rPr lang="en-US" i="1">
                              <a:latin typeface="Cambria Math" panose="02040503050406030204" pitchFamily="18" charset="0"/>
                            </a:rPr>
                            <m:t>𝑎</m:t>
                          </m:r>
                        </m:e>
                        <m:sup>
                          <m:r>
                            <a:rPr lang="en-US" i="1">
                              <a:latin typeface="Cambria Math" panose="02040503050406030204" pitchFamily="18" charset="0"/>
                            </a:rPr>
                            <m:t>𝑚</m:t>
                          </m:r>
                        </m:sup>
                      </m:sSup>
                      <m:r>
                        <a:rPr lang="en-US" b="0" i="1" smtClean="0">
                          <a:latin typeface="Cambria Math" panose="02040503050406030204" pitchFamily="18" charset="0"/>
                        </a:rPr>
                        <m:t>→</m:t>
                      </m:r>
                      <m:r>
                        <a:rPr lang="en-US" b="0" i="1" smtClean="0">
                          <a:latin typeface="Cambria Math" panose="02040503050406030204" pitchFamily="18" charset="0"/>
                        </a:rPr>
                        <m:t>𝑎</m:t>
                      </m:r>
                    </m:oMath>
                  </m:oMathPara>
                </a14:m>
                <a:endParaRPr lang="en-US" dirty="0"/>
              </a:p>
            </p:txBody>
          </p:sp>
        </mc:Choice>
        <mc:Fallback xmlns="">
          <p:sp>
            <p:nvSpPr>
              <p:cNvPr id="16" name="ZoneTexte 15"/>
              <p:cNvSpPr txBox="1">
                <a:spLocks noRot="1" noChangeAspect="1" noMove="1" noResize="1" noEditPoints="1" noAdjustHandles="1" noChangeArrowheads="1" noChangeShapeType="1" noTextEdit="1"/>
              </p:cNvSpPr>
              <p:nvPr/>
            </p:nvSpPr>
            <p:spPr>
              <a:xfrm>
                <a:off x="8658888" y="3957135"/>
                <a:ext cx="1275414" cy="369332"/>
              </a:xfrm>
              <a:prstGeom prst="rect">
                <a:avLst/>
              </a:prstGeom>
              <a:blipFill>
                <a:blip r:embed="rId6"/>
                <a:stretch>
                  <a:fillRect b="-163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ZoneTexte 16"/>
              <p:cNvSpPr txBox="1"/>
              <p:nvPr/>
            </p:nvSpPr>
            <p:spPr>
              <a:xfrm>
                <a:off x="9319561" y="3209920"/>
                <a:ext cx="50411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𝑎</m:t>
                          </m:r>
                        </m:e>
                        <m:sup>
                          <m:r>
                            <a:rPr lang="en-US" b="0" i="1" smtClean="0">
                              <a:latin typeface="Cambria Math" panose="02040503050406030204" pitchFamily="18" charset="0"/>
                            </a:rPr>
                            <m:t>𝑛</m:t>
                          </m:r>
                        </m:sup>
                      </m:sSup>
                    </m:oMath>
                  </m:oMathPara>
                </a14:m>
                <a:endParaRPr lang="en-US" dirty="0"/>
              </a:p>
            </p:txBody>
          </p:sp>
        </mc:Choice>
        <mc:Fallback xmlns="">
          <p:sp>
            <p:nvSpPr>
              <p:cNvPr id="17" name="ZoneTexte 16"/>
              <p:cNvSpPr txBox="1">
                <a:spLocks noRot="1" noChangeAspect="1" noMove="1" noResize="1" noEditPoints="1" noAdjustHandles="1" noChangeArrowheads="1" noChangeShapeType="1" noTextEdit="1"/>
              </p:cNvSpPr>
              <p:nvPr/>
            </p:nvSpPr>
            <p:spPr>
              <a:xfrm>
                <a:off x="9319561" y="3209920"/>
                <a:ext cx="504112"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ZoneTexte 17"/>
              <p:cNvSpPr txBox="1"/>
              <p:nvPr/>
            </p:nvSpPr>
            <p:spPr>
              <a:xfrm>
                <a:off x="10217006" y="4124741"/>
                <a:ext cx="499752" cy="3742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𝑎</m:t>
                          </m:r>
                        </m:e>
                        <m:sup>
                          <m:r>
                            <a:rPr lang="en-US" b="0" i="1" smtClean="0">
                              <a:latin typeface="Cambria Math" panose="02040503050406030204" pitchFamily="18" charset="0"/>
                            </a:rPr>
                            <m:t>𝑘</m:t>
                          </m:r>
                        </m:sup>
                      </m:sSup>
                    </m:oMath>
                  </m:oMathPara>
                </a14:m>
                <a:endParaRPr lang="en-US" dirty="0"/>
              </a:p>
            </p:txBody>
          </p:sp>
        </mc:Choice>
        <mc:Fallback xmlns="">
          <p:sp>
            <p:nvSpPr>
              <p:cNvPr id="18" name="ZoneTexte 17"/>
              <p:cNvSpPr txBox="1">
                <a:spLocks noRot="1" noChangeAspect="1" noMove="1" noResize="1" noEditPoints="1" noAdjustHandles="1" noChangeArrowheads="1" noChangeShapeType="1" noTextEdit="1"/>
              </p:cNvSpPr>
              <p:nvPr/>
            </p:nvSpPr>
            <p:spPr>
              <a:xfrm>
                <a:off x="10217006" y="4124741"/>
                <a:ext cx="499752" cy="374270"/>
              </a:xfrm>
              <a:prstGeom prst="rect">
                <a:avLst/>
              </a:prstGeom>
              <a:blipFill>
                <a:blip r:embed="rId8"/>
                <a:stretch>
                  <a:fillRect/>
                </a:stretch>
              </a:blipFill>
            </p:spPr>
            <p:txBody>
              <a:bodyPr/>
              <a:lstStyle/>
              <a:p>
                <a:r>
                  <a:rPr lang="en-US">
                    <a:noFill/>
                  </a:rPr>
                  <a:t> </a:t>
                </a:r>
              </a:p>
            </p:txBody>
          </p:sp>
        </mc:Fallback>
      </mc:AlternateContent>
      <p:sp>
        <p:nvSpPr>
          <p:cNvPr id="19" name="Rectangle à coins arrondis 18"/>
          <p:cNvSpPr/>
          <p:nvPr/>
        </p:nvSpPr>
        <p:spPr>
          <a:xfrm>
            <a:off x="8528523" y="5625279"/>
            <a:ext cx="2062140" cy="93247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20" name="Connecteur droit avec flèche 19"/>
          <p:cNvCxnSpPr>
            <a:stCxn id="19" idx="0"/>
          </p:cNvCxnSpPr>
          <p:nvPr/>
        </p:nvCxnSpPr>
        <p:spPr>
          <a:xfrm flipH="1" flipV="1">
            <a:off x="9539785" y="5036024"/>
            <a:ext cx="19808" cy="5892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necteur droit avec flèche 20"/>
          <p:cNvCxnSpPr/>
          <p:nvPr/>
        </p:nvCxnSpPr>
        <p:spPr>
          <a:xfrm flipV="1">
            <a:off x="10604311" y="6077569"/>
            <a:ext cx="661916" cy="11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2" name="ZoneTexte 21"/>
              <p:cNvSpPr txBox="1"/>
              <p:nvPr/>
            </p:nvSpPr>
            <p:spPr>
              <a:xfrm>
                <a:off x="8483178" y="5791832"/>
                <a:ext cx="222176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ℕ</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ℕ</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oMath>
                  </m:oMathPara>
                </a14:m>
                <a:endParaRPr lang="en-US" dirty="0"/>
              </a:p>
            </p:txBody>
          </p:sp>
        </mc:Choice>
        <mc:Fallback xmlns="">
          <p:sp>
            <p:nvSpPr>
              <p:cNvPr id="22" name="ZoneTexte 21"/>
              <p:cNvSpPr txBox="1">
                <a:spLocks noRot="1" noChangeAspect="1" noMove="1" noResize="1" noEditPoints="1" noAdjustHandles="1" noChangeArrowheads="1" noChangeShapeType="1" noTextEdit="1"/>
              </p:cNvSpPr>
              <p:nvPr/>
            </p:nvSpPr>
            <p:spPr>
              <a:xfrm>
                <a:off x="8483178" y="5791832"/>
                <a:ext cx="2221762" cy="369332"/>
              </a:xfrm>
              <a:prstGeom prst="rect">
                <a:avLst/>
              </a:prstGeom>
              <a:blipFill>
                <a:blip r:embed="rId9"/>
                <a:stretch>
                  <a:fillRect b="-163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ZoneTexte 22"/>
              <p:cNvSpPr txBox="1"/>
              <p:nvPr/>
            </p:nvSpPr>
            <p:spPr>
              <a:xfrm>
                <a:off x="9454178" y="5154558"/>
                <a:ext cx="109549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𝑎</m:t>
                          </m:r>
                        </m:e>
                        <m:sup>
                          <m:r>
                            <a:rPr lang="en-US" b="0" i="1" smtClean="0">
                              <a:latin typeface="Cambria Math" panose="02040503050406030204" pitchFamily="18" charset="0"/>
                            </a:rPr>
                            <m:t>𝑛</m:t>
                          </m:r>
                        </m:sup>
                      </m:sSup>
                      <m:r>
                        <a:rPr lang="en-US" b="0" i="1" smtClean="0">
                          <a:latin typeface="Cambria Math" panose="02040503050406030204" pitchFamily="18" charset="0"/>
                        </a:rPr>
                        <m:t> </m:t>
                      </m:r>
                      <m:r>
                        <a:rPr lang="en-US" b="0" i="1" smtClean="0">
                          <a:latin typeface="Cambria Math" panose="02040503050406030204" pitchFamily="18" charset="0"/>
                        </a:rPr>
                        <m:t>𝑜𝑟</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𝑝</m:t>
                          </m:r>
                        </m:sup>
                      </m:sSup>
                    </m:oMath>
                  </m:oMathPara>
                </a14:m>
                <a:endParaRPr lang="en-US" dirty="0"/>
              </a:p>
            </p:txBody>
          </p:sp>
        </mc:Choice>
        <mc:Fallback xmlns="">
          <p:sp>
            <p:nvSpPr>
              <p:cNvPr id="23" name="ZoneTexte 22"/>
              <p:cNvSpPr txBox="1">
                <a:spLocks noRot="1" noChangeAspect="1" noMove="1" noResize="1" noEditPoints="1" noAdjustHandles="1" noChangeArrowheads="1" noChangeShapeType="1" noTextEdit="1"/>
              </p:cNvSpPr>
              <p:nvPr/>
            </p:nvSpPr>
            <p:spPr>
              <a:xfrm>
                <a:off x="9454178" y="5154558"/>
                <a:ext cx="1095493"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ZoneTexte 23"/>
              <p:cNvSpPr txBox="1"/>
              <p:nvPr/>
            </p:nvSpPr>
            <p:spPr>
              <a:xfrm>
                <a:off x="10604311" y="6091514"/>
                <a:ext cx="1089337" cy="3742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𝑎</m:t>
                          </m:r>
                        </m:e>
                        <m:sup>
                          <m:r>
                            <a:rPr lang="en-US" b="0" i="1" smtClean="0">
                              <a:latin typeface="Cambria Math" panose="02040503050406030204" pitchFamily="18" charset="0"/>
                            </a:rPr>
                            <m:t>𝑘</m:t>
                          </m:r>
                        </m:sup>
                      </m:sSup>
                      <m:r>
                        <a:rPr lang="en-US" b="0" i="1" smtClean="0">
                          <a:latin typeface="Cambria Math" panose="02040503050406030204" pitchFamily="18" charset="0"/>
                        </a:rPr>
                        <m:t> </m:t>
                      </m:r>
                      <m:r>
                        <a:rPr lang="en-US" b="0" i="1" smtClean="0">
                          <a:latin typeface="Cambria Math" panose="02040503050406030204" pitchFamily="18" charset="0"/>
                        </a:rPr>
                        <m:t>𝑜𝑟</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𝑞</m:t>
                          </m:r>
                        </m:sup>
                      </m:sSup>
                    </m:oMath>
                  </m:oMathPara>
                </a14:m>
                <a:endParaRPr lang="en-US" dirty="0"/>
              </a:p>
            </p:txBody>
          </p:sp>
        </mc:Choice>
        <mc:Fallback xmlns="">
          <p:sp>
            <p:nvSpPr>
              <p:cNvPr id="24" name="ZoneTexte 23"/>
              <p:cNvSpPr txBox="1">
                <a:spLocks noRot="1" noChangeAspect="1" noMove="1" noResize="1" noEditPoints="1" noAdjustHandles="1" noChangeArrowheads="1" noChangeShapeType="1" noTextEdit="1"/>
              </p:cNvSpPr>
              <p:nvPr/>
            </p:nvSpPr>
            <p:spPr>
              <a:xfrm>
                <a:off x="10604311" y="6091514"/>
                <a:ext cx="1089337" cy="37427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ZoneTexte 30"/>
              <p:cNvSpPr txBox="1"/>
              <p:nvPr/>
            </p:nvSpPr>
            <p:spPr>
              <a:xfrm>
                <a:off x="8483178" y="6086374"/>
                <a:ext cx="221445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ℕ</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ℕ</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oMath>
                  </m:oMathPara>
                </a14:m>
                <a:endParaRPr lang="en-US" dirty="0"/>
              </a:p>
            </p:txBody>
          </p:sp>
        </mc:Choice>
        <mc:Fallback xmlns="">
          <p:sp>
            <p:nvSpPr>
              <p:cNvPr id="31" name="ZoneTexte 30"/>
              <p:cNvSpPr txBox="1">
                <a:spLocks noRot="1" noChangeAspect="1" noMove="1" noResize="1" noEditPoints="1" noAdjustHandles="1" noChangeArrowheads="1" noChangeShapeType="1" noTextEdit="1"/>
              </p:cNvSpPr>
              <p:nvPr/>
            </p:nvSpPr>
            <p:spPr>
              <a:xfrm>
                <a:off x="8483178" y="6086374"/>
                <a:ext cx="2214452" cy="369332"/>
              </a:xfrm>
              <a:prstGeom prst="rect">
                <a:avLst/>
              </a:prstGeom>
              <a:blipFill>
                <a:blip r:embed="rId12"/>
                <a:stretch>
                  <a:fillRect b="-163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ZoneTexte 31"/>
              <p:cNvSpPr txBox="1"/>
              <p:nvPr/>
            </p:nvSpPr>
            <p:spPr>
              <a:xfrm>
                <a:off x="8950066" y="3305866"/>
                <a:ext cx="39786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𝒏</m:t>
                      </m:r>
                    </m:oMath>
                  </m:oMathPara>
                </a14:m>
                <a:endParaRPr lang="en-US" b="1" dirty="0"/>
              </a:p>
            </p:txBody>
          </p:sp>
        </mc:Choice>
        <mc:Fallback xmlns="">
          <p:sp>
            <p:nvSpPr>
              <p:cNvPr id="32" name="ZoneTexte 31"/>
              <p:cNvSpPr txBox="1">
                <a:spLocks noRot="1" noChangeAspect="1" noMove="1" noResize="1" noEditPoints="1" noAdjustHandles="1" noChangeArrowheads="1" noChangeShapeType="1" noTextEdit="1"/>
              </p:cNvSpPr>
              <p:nvPr/>
            </p:nvSpPr>
            <p:spPr>
              <a:xfrm>
                <a:off x="8950066" y="3305866"/>
                <a:ext cx="397865"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ZoneTexte 32"/>
              <p:cNvSpPr txBox="1"/>
              <p:nvPr/>
            </p:nvSpPr>
            <p:spPr>
              <a:xfrm>
                <a:off x="10152607" y="3786023"/>
                <a:ext cx="39786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𝒌</m:t>
                      </m:r>
                    </m:oMath>
                  </m:oMathPara>
                </a14:m>
                <a:endParaRPr lang="en-US" b="1" dirty="0"/>
              </a:p>
            </p:txBody>
          </p:sp>
        </mc:Choice>
        <mc:Fallback xmlns="">
          <p:sp>
            <p:nvSpPr>
              <p:cNvPr id="33" name="ZoneTexte 32"/>
              <p:cNvSpPr txBox="1">
                <a:spLocks noRot="1" noChangeAspect="1" noMove="1" noResize="1" noEditPoints="1" noAdjustHandles="1" noChangeArrowheads="1" noChangeShapeType="1" noTextEdit="1"/>
              </p:cNvSpPr>
              <p:nvPr/>
            </p:nvSpPr>
            <p:spPr>
              <a:xfrm>
                <a:off x="10152607" y="3786023"/>
                <a:ext cx="397865" cy="369332"/>
              </a:xfrm>
              <a:prstGeom prst="rect">
                <a:avLst/>
              </a:prstGeom>
              <a:blipFill>
                <a:blip r:embed="rId1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485218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A Short Introduction to the Formal Framework (FF) </a:t>
            </a:r>
            <a:endParaRPr lang="en-US" dirty="0"/>
          </a:p>
        </p:txBody>
      </p:sp>
      <p:sp>
        <p:nvSpPr>
          <p:cNvPr id="3" name="Espace réservé du contenu 2"/>
          <p:cNvSpPr>
            <a:spLocks noGrp="1"/>
          </p:cNvSpPr>
          <p:nvPr>
            <p:ph idx="1"/>
          </p:nvPr>
        </p:nvSpPr>
        <p:spPr/>
        <p:txBody>
          <a:bodyPr>
            <a:normAutofit/>
          </a:bodyPr>
          <a:lstStyle/>
          <a:p>
            <a:r>
              <a:rPr lang="en-US" sz="2000" dirty="0" smtClean="0"/>
              <a:t>FF is a </a:t>
            </a:r>
            <a:r>
              <a:rPr lang="en-US" sz="2000" dirty="0"/>
              <a:t>powerful tool allowing </a:t>
            </a:r>
            <a:r>
              <a:rPr lang="en-US" sz="2000" dirty="0" smtClean="0"/>
              <a:t>to understand</a:t>
            </a:r>
            <a:r>
              <a:rPr lang="en-US" sz="2000" dirty="0"/>
              <a:t>, relate and extend </a:t>
            </a:r>
            <a:r>
              <a:rPr lang="en-US" sz="2000" dirty="0" smtClean="0"/>
              <a:t>different </a:t>
            </a:r>
            <a:r>
              <a:rPr lang="en-US" sz="2000" dirty="0"/>
              <a:t>models of P systems and other </a:t>
            </a:r>
            <a:r>
              <a:rPr lang="en-US" sz="2000" dirty="0" smtClean="0"/>
              <a:t>multiset rewriting-based models </a:t>
            </a:r>
            <a:r>
              <a:rPr lang="en-US" sz="2000" dirty="0"/>
              <a:t>like Petri </a:t>
            </a:r>
            <a:r>
              <a:rPr lang="en-US" sz="2000" dirty="0" smtClean="0"/>
              <a:t>nets.</a:t>
            </a:r>
          </a:p>
          <a:p>
            <a:r>
              <a:rPr lang="en-US" sz="2000" dirty="0" smtClean="0"/>
              <a:t>Composed from </a:t>
            </a:r>
          </a:p>
          <a:p>
            <a:pPr lvl="1"/>
            <a:r>
              <a:rPr lang="en-US" sz="1800" dirty="0" smtClean="0"/>
              <a:t>The core model (network of cells)</a:t>
            </a:r>
          </a:p>
          <a:p>
            <a:pPr lvl="1"/>
            <a:r>
              <a:rPr lang="en-US" sz="1800" dirty="0" smtClean="0"/>
              <a:t>Mechanism to define the semantics.</a:t>
            </a:r>
          </a:p>
          <a:p>
            <a:r>
              <a:rPr lang="en-US" sz="2000" dirty="0" smtClean="0"/>
              <a:t>The semantics is defined by an algorithm that has parameters allowing to accommodate for different cases.</a:t>
            </a:r>
          </a:p>
          <a:p>
            <a:r>
              <a:rPr lang="en-US" sz="2000" dirty="0" smtClean="0"/>
              <a:t>Generally, yields a strong </a:t>
            </a:r>
            <a:r>
              <a:rPr lang="en-US" sz="2000" dirty="0" err="1" smtClean="0"/>
              <a:t>bisimulation</a:t>
            </a:r>
            <a:r>
              <a:rPr lang="en-US" sz="2000" dirty="0" smtClean="0"/>
              <a:t> between the considered P systems model and the instance of the FF.</a:t>
            </a:r>
          </a:p>
        </p:txBody>
      </p:sp>
    </p:spTree>
    <p:extLst>
      <p:ext uri="{BB962C8B-B14F-4D97-AF65-F5344CB8AC3E}">
        <p14:creationId xmlns:p14="http://schemas.microsoft.com/office/powerpoint/2010/main" val="23822692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Astrocytes</a:t>
            </a:r>
            <a:endParaRPr lang="en-US"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2589212" y="2133599"/>
                <a:ext cx="8915400" cy="4806288"/>
              </a:xfrm>
            </p:spPr>
            <p:txBody>
              <a:bodyPr>
                <a:normAutofit/>
              </a:bodyPr>
              <a:lstStyle/>
              <a:p>
                <a:r>
                  <a:rPr lang="en-US" dirty="0" smtClean="0"/>
                  <a:t>Biologically motivated.</a:t>
                </a:r>
              </a:p>
              <a:p>
                <a:r>
                  <a:rPr lang="en-US" dirty="0" smtClean="0"/>
                  <a:t>An astrocyte senses several synapses.</a:t>
                </a:r>
              </a:p>
              <a:p>
                <a:r>
                  <a:rPr lang="en-US" dirty="0" smtClean="0"/>
                  <a:t>If the number of spikes is smaller than k, they are removed.</a:t>
                </a:r>
              </a:p>
              <a:p>
                <a:r>
                  <a:rPr lang="en-US" dirty="0" smtClean="0"/>
                  <a:t>Otherwise they all pass.</a:t>
                </a:r>
              </a:p>
              <a:p>
                <a:r>
                  <a:rPr lang="en-US" dirty="0" smtClean="0"/>
                  <a:t>Several variants:</a:t>
                </a:r>
              </a:p>
              <a:p>
                <a:pPr lvl="1"/>
                <a:r>
                  <a:rPr lang="en-US" dirty="0" smtClean="0"/>
                  <a:t>Only some of the spikes pass (deterministically).</a:t>
                </a:r>
              </a:p>
              <a:p>
                <a:pPr lvl="1"/>
                <a:r>
                  <a:rPr lang="en-US" dirty="0" smtClean="0"/>
                  <a:t>A function of the number of spikes pass.</a:t>
                </a:r>
              </a:p>
              <a:p>
                <a:pPr lvl="1"/>
                <a:r>
                  <a:rPr lang="en-US" dirty="0" smtClean="0"/>
                  <a:t>Only one spike pass (non-deterministically).</a:t>
                </a:r>
              </a:p>
              <a:p>
                <a:pPr lvl="1"/>
                <a:r>
                  <a:rPr lang="en-US" dirty="0" smtClean="0"/>
                  <a:t>Inversion of the check – pass if smaller and remove if bigger (inhibitory behavior).</a:t>
                </a:r>
              </a:p>
              <a:p>
                <a:r>
                  <a:rPr lang="en-US" dirty="0" smtClean="0"/>
                  <a:t>Can be directly modelled using rules (because we know in advance how many spikes are generated by chosen rules):</a:t>
                </a:r>
                <a:br>
                  <a:rPr lang="en-US" dirty="0" smtClean="0"/>
                </a:b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ℕ</m:t>
                            </m:r>
                            <m:r>
                              <a:rPr lang="en-US" b="0" i="1" smtClean="0">
                                <a:latin typeface="Cambria Math" panose="02040503050406030204" pitchFamily="18" charset="0"/>
                              </a:rPr>
                              <m:t>, </m:t>
                            </m:r>
                            <m:r>
                              <a:rPr lang="en-US" b="0" i="1" smtClean="0">
                                <a:latin typeface="Cambria Math" panose="02040503050406030204" pitchFamily="18" charset="0"/>
                              </a:rPr>
                              <m:t>𝐸</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r>
                  <a:rPr lang="en-US" dirty="0" smtClean="0"/>
                  <a:t> 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𝑘</m:t>
                    </m:r>
                  </m:oMath>
                </a14:m>
                <a:r>
                  <a:rPr lang="en-US" b="0" dirty="0" smtClean="0"/>
                  <a:t/>
                </a:r>
                <a:br>
                  <a:rPr lang="en-US" b="0" dirty="0" smtClean="0"/>
                </a:br>
                <a14:m>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ℕ</m:t>
                            </m:r>
                            <m:r>
                              <a:rPr lang="en-US" i="1">
                                <a:latin typeface="Cambria Math" panose="02040503050406030204" pitchFamily="18" charset="0"/>
                              </a:rPr>
                              <m:t>, </m:t>
                            </m:r>
                            <m:r>
                              <a:rPr lang="en-US" i="1">
                                <a:latin typeface="Cambria Math" panose="02040503050406030204" pitchFamily="18" charset="0"/>
                              </a:rPr>
                              <m:t>𝐸</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2</m:t>
                            </m:r>
                          </m:sub>
                        </m:sSub>
                      </m:e>
                    </m:d>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r>
                      <a:rPr lang="en-US" i="1">
                        <a:latin typeface="Cambria Math" panose="02040503050406030204" pitchFamily="18" charset="0"/>
                      </a:rPr>
                      <m:t>)</m:t>
                    </m:r>
                  </m:oMath>
                </a14:m>
                <a:r>
                  <a:rPr lang="en-US" dirty="0" smtClean="0"/>
                  <a:t> otherwise </a:t>
                </a:r>
                <a:endParaRPr lang="en-US"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2589212" y="2133599"/>
                <a:ext cx="8915400" cy="4806288"/>
              </a:xfrm>
              <a:blipFill>
                <a:blip r:embed="rId2"/>
                <a:stretch>
                  <a:fillRect l="-479" t="-635"/>
                </a:stretch>
              </a:blipFill>
            </p:spPr>
            <p:txBody>
              <a:bodyPr/>
              <a:lstStyle/>
              <a:p>
                <a:r>
                  <a:rPr lang="en-US">
                    <a:noFill/>
                  </a:rPr>
                  <a:t> </a:t>
                </a:r>
              </a:p>
            </p:txBody>
          </p:sp>
        </mc:Fallback>
      </mc:AlternateContent>
      <p:grpSp>
        <p:nvGrpSpPr>
          <p:cNvPr id="4" name="Groupe 3"/>
          <p:cNvGrpSpPr/>
          <p:nvPr/>
        </p:nvGrpSpPr>
        <p:grpSpPr>
          <a:xfrm>
            <a:off x="9512300" y="2209800"/>
            <a:ext cx="2609850" cy="2286000"/>
            <a:chOff x="1987550" y="2298700"/>
            <a:chExt cx="2609850" cy="2286000"/>
          </a:xfrm>
        </p:grpSpPr>
        <p:sp>
          <p:nvSpPr>
            <p:cNvPr id="5" name="Rectangle à coins arrondis 4"/>
            <p:cNvSpPr/>
            <p:nvPr/>
          </p:nvSpPr>
          <p:spPr>
            <a:xfrm>
              <a:off x="1987550" y="2298700"/>
              <a:ext cx="882650" cy="609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à coins arrondis 5"/>
            <p:cNvSpPr/>
            <p:nvPr/>
          </p:nvSpPr>
          <p:spPr>
            <a:xfrm>
              <a:off x="3714750" y="2298700"/>
              <a:ext cx="882650" cy="609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à coins arrondis 6"/>
            <p:cNvSpPr/>
            <p:nvPr/>
          </p:nvSpPr>
          <p:spPr>
            <a:xfrm>
              <a:off x="1987550" y="3975100"/>
              <a:ext cx="882650" cy="609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Connecteur droit avec flèche 7"/>
            <p:cNvCxnSpPr>
              <a:stCxn id="6" idx="1"/>
              <a:endCxn id="5" idx="3"/>
            </p:cNvCxnSpPr>
            <p:nvPr/>
          </p:nvCxnSpPr>
          <p:spPr>
            <a:xfrm flipH="1">
              <a:off x="2870200" y="2603500"/>
              <a:ext cx="8445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Connecteur droit avec flèche 8"/>
            <p:cNvCxnSpPr>
              <a:stCxn id="7" idx="0"/>
              <a:endCxn id="5" idx="2"/>
            </p:cNvCxnSpPr>
            <p:nvPr/>
          </p:nvCxnSpPr>
          <p:spPr>
            <a:xfrm flipV="1">
              <a:off x="2428875" y="2908300"/>
              <a:ext cx="0" cy="1066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Losange 9"/>
            <p:cNvSpPr/>
            <p:nvPr/>
          </p:nvSpPr>
          <p:spPr>
            <a:xfrm>
              <a:off x="2952750" y="3200400"/>
              <a:ext cx="831850" cy="51435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k</a:t>
              </a:r>
              <a:endParaRPr lang="en-US" sz="1050" dirty="0">
                <a:solidFill>
                  <a:schemeClr val="tx1"/>
                </a:solidFill>
              </a:endParaRPr>
            </a:p>
          </p:txBody>
        </p:sp>
        <p:cxnSp>
          <p:nvCxnSpPr>
            <p:cNvPr id="11" name="Connecteur droit 10"/>
            <p:cNvCxnSpPr>
              <a:stCxn id="10" idx="0"/>
            </p:cNvCxnSpPr>
            <p:nvPr/>
          </p:nvCxnSpPr>
          <p:spPr>
            <a:xfrm flipV="1">
              <a:off x="3368675" y="2609850"/>
              <a:ext cx="3175" cy="590550"/>
            </a:xfrm>
            <a:prstGeom prst="line">
              <a:avLst/>
            </a:prstGeom>
          </p:spPr>
          <p:style>
            <a:lnRef idx="1">
              <a:schemeClr val="dk1"/>
            </a:lnRef>
            <a:fillRef idx="0">
              <a:schemeClr val="dk1"/>
            </a:fillRef>
            <a:effectRef idx="0">
              <a:schemeClr val="dk1"/>
            </a:effectRef>
            <a:fontRef idx="minor">
              <a:schemeClr val="tx1"/>
            </a:fontRef>
          </p:style>
        </p:cxnSp>
        <p:cxnSp>
          <p:nvCxnSpPr>
            <p:cNvPr id="12" name="Connecteur droit 11"/>
            <p:cNvCxnSpPr>
              <a:stCxn id="10" idx="1"/>
            </p:cNvCxnSpPr>
            <p:nvPr/>
          </p:nvCxnSpPr>
          <p:spPr>
            <a:xfrm flipH="1" flipV="1">
              <a:off x="2432050" y="3448050"/>
              <a:ext cx="520700" cy="9525"/>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50327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Rules on synapses</a:t>
            </a:r>
            <a:endParaRPr lang="en-US" dirty="0"/>
          </a:p>
        </p:txBody>
      </p:sp>
      <p:sp>
        <p:nvSpPr>
          <p:cNvPr id="3" name="Espace réservé du contenu 2"/>
          <p:cNvSpPr>
            <a:spLocks noGrp="1"/>
          </p:cNvSpPr>
          <p:nvPr>
            <p:ph idx="1"/>
          </p:nvPr>
        </p:nvSpPr>
        <p:spPr>
          <a:xfrm>
            <a:off x="2592925" y="4459961"/>
            <a:ext cx="8256367" cy="1353985"/>
          </a:xfrm>
        </p:spPr>
        <p:txBody>
          <a:bodyPr/>
          <a:lstStyle/>
          <a:p>
            <a:r>
              <a:rPr lang="en-US" dirty="0" smtClean="0"/>
              <a:t>Being able to synchronously apply rules from different synapses, just corresponds to the maximally parallel execution of rules.</a:t>
            </a:r>
            <a:endParaRPr lang="en-US" dirty="0"/>
          </a:p>
        </p:txBody>
      </p:sp>
      <p:sp>
        <p:nvSpPr>
          <p:cNvPr id="5" name="Rectangle à coins arrondis 4"/>
          <p:cNvSpPr/>
          <p:nvPr/>
        </p:nvSpPr>
        <p:spPr>
          <a:xfrm>
            <a:off x="3215801" y="1807192"/>
            <a:ext cx="882650" cy="609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à coins arrondis 5"/>
          <p:cNvSpPr/>
          <p:nvPr/>
        </p:nvSpPr>
        <p:spPr>
          <a:xfrm>
            <a:off x="5031713" y="1807192"/>
            <a:ext cx="882650" cy="609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à coins arrondis 6"/>
          <p:cNvSpPr/>
          <p:nvPr/>
        </p:nvSpPr>
        <p:spPr>
          <a:xfrm>
            <a:off x="3215801" y="2952744"/>
            <a:ext cx="882650" cy="609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Connecteur droit avec flèche 7"/>
          <p:cNvCxnSpPr>
            <a:stCxn id="5" idx="3"/>
            <a:endCxn id="6" idx="1"/>
          </p:cNvCxnSpPr>
          <p:nvPr/>
        </p:nvCxnSpPr>
        <p:spPr>
          <a:xfrm>
            <a:off x="4098451" y="2111992"/>
            <a:ext cx="93326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Connecteur droit avec flèche 8"/>
          <p:cNvCxnSpPr>
            <a:stCxn id="5" idx="2"/>
            <a:endCxn id="7" idx="0"/>
          </p:cNvCxnSpPr>
          <p:nvPr/>
        </p:nvCxnSpPr>
        <p:spPr>
          <a:xfrm>
            <a:off x="3657126" y="2416792"/>
            <a:ext cx="0" cy="535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0" name="ZoneTexte 19"/>
              <p:cNvSpPr txBox="1"/>
              <p:nvPr/>
            </p:nvSpPr>
            <p:spPr>
              <a:xfrm>
                <a:off x="3329152" y="1907370"/>
                <a:ext cx="6559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𝑎𝑎𝑎</m:t>
                      </m:r>
                    </m:oMath>
                  </m:oMathPara>
                </a14:m>
                <a:endParaRPr lang="en-US" dirty="0"/>
              </a:p>
            </p:txBody>
          </p:sp>
        </mc:Choice>
        <mc:Fallback xmlns="">
          <p:sp>
            <p:nvSpPr>
              <p:cNvPr id="20" name="ZoneTexte 19"/>
              <p:cNvSpPr txBox="1">
                <a:spLocks noRot="1" noChangeAspect="1" noMove="1" noResize="1" noEditPoints="1" noAdjustHandles="1" noChangeArrowheads="1" noChangeShapeType="1" noTextEdit="1"/>
              </p:cNvSpPr>
              <p:nvPr/>
            </p:nvSpPr>
            <p:spPr>
              <a:xfrm>
                <a:off x="3329152" y="1907370"/>
                <a:ext cx="655949"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ZoneTexte 20"/>
              <p:cNvSpPr txBox="1"/>
              <p:nvPr/>
            </p:nvSpPr>
            <p:spPr>
              <a:xfrm>
                <a:off x="4047679" y="1791564"/>
                <a:ext cx="1053430"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3</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oMath>
                  </m:oMathPara>
                </a14:m>
                <a:endParaRPr lang="en-US" b="0" dirty="0" smtClean="0"/>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𝑎</m:t>
                      </m:r>
                    </m:oMath>
                  </m:oMathPara>
                </a14:m>
                <a:endParaRPr lang="en-US" b="0" dirty="0" smtClean="0"/>
              </a:p>
            </p:txBody>
          </p:sp>
        </mc:Choice>
        <mc:Fallback xmlns="">
          <p:sp>
            <p:nvSpPr>
              <p:cNvPr id="21" name="ZoneTexte 20"/>
              <p:cNvSpPr txBox="1">
                <a:spLocks noRot="1" noChangeAspect="1" noMove="1" noResize="1" noEditPoints="1" noAdjustHandles="1" noChangeArrowheads="1" noChangeShapeType="1" noTextEdit="1"/>
              </p:cNvSpPr>
              <p:nvPr/>
            </p:nvSpPr>
            <p:spPr>
              <a:xfrm>
                <a:off x="4047679" y="1791564"/>
                <a:ext cx="1053430" cy="64633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ZoneTexte 21"/>
              <p:cNvSpPr txBox="1"/>
              <p:nvPr/>
            </p:nvSpPr>
            <p:spPr>
              <a:xfrm>
                <a:off x="2765425" y="2500102"/>
                <a:ext cx="94609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oMath>
                  </m:oMathPara>
                </a14:m>
                <a:endParaRPr lang="en-US" dirty="0"/>
              </a:p>
            </p:txBody>
          </p:sp>
        </mc:Choice>
        <mc:Fallback xmlns="">
          <p:sp>
            <p:nvSpPr>
              <p:cNvPr id="22" name="ZoneTexte 21"/>
              <p:cNvSpPr txBox="1">
                <a:spLocks noRot="1" noChangeAspect="1" noMove="1" noResize="1" noEditPoints="1" noAdjustHandles="1" noChangeArrowheads="1" noChangeShapeType="1" noTextEdit="1"/>
              </p:cNvSpPr>
              <p:nvPr/>
            </p:nvSpPr>
            <p:spPr>
              <a:xfrm>
                <a:off x="2765425" y="2500102"/>
                <a:ext cx="946092" cy="369332"/>
              </a:xfrm>
              <a:prstGeom prst="rect">
                <a:avLst/>
              </a:prstGeom>
              <a:blipFill>
                <a:blip r:embed="rId4"/>
                <a:stretch>
                  <a:fillRect/>
                </a:stretch>
              </a:blipFill>
            </p:spPr>
            <p:txBody>
              <a:bodyPr/>
              <a:lstStyle/>
              <a:p>
                <a:r>
                  <a:rPr lang="en-US">
                    <a:noFill/>
                  </a:rPr>
                  <a:t> </a:t>
                </a:r>
              </a:p>
            </p:txBody>
          </p:sp>
        </mc:Fallback>
      </mc:AlternateContent>
      <p:sp>
        <p:nvSpPr>
          <p:cNvPr id="23" name="ZoneTexte 22"/>
          <p:cNvSpPr txBox="1"/>
          <p:nvPr/>
        </p:nvSpPr>
        <p:spPr>
          <a:xfrm>
            <a:off x="6451840" y="1833219"/>
            <a:ext cx="3969356" cy="369332"/>
          </a:xfrm>
          <a:prstGeom prst="rect">
            <a:avLst/>
          </a:prstGeom>
          <a:noFill/>
        </p:spPr>
        <p:txBody>
          <a:bodyPr wrap="none" rtlCol="0">
            <a:spAutoFit/>
          </a:bodyPr>
          <a:lstStyle/>
          <a:p>
            <a:r>
              <a:rPr lang="en-US" dirty="0" smtClean="0"/>
              <a:t>Can apply either rule 1 or rules 2,3</a:t>
            </a:r>
            <a:endParaRPr lang="en-US" dirty="0"/>
          </a:p>
        </p:txBody>
      </p:sp>
    </p:spTree>
    <p:extLst>
      <p:ext uri="{BB962C8B-B14F-4D97-AF65-F5344CB8AC3E}">
        <p14:creationId xmlns:p14="http://schemas.microsoft.com/office/powerpoint/2010/main" val="15116213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Anti-spikes</a:t>
            </a:r>
            <a:endParaRPr lang="en-US"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lstStyle/>
              <a:p>
                <a:r>
                  <a:rPr lang="en-US" dirty="0" smtClean="0"/>
                  <a:t>Rules can produce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𝑜𝑟</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𝑎</m:t>
                        </m:r>
                      </m:e>
                    </m:acc>
                    <m:r>
                      <a:rPr lang="en-US" b="0" i="1" smtClean="0">
                        <a:latin typeface="Cambria Math" panose="02040503050406030204" pitchFamily="18" charset="0"/>
                      </a:rPr>
                      <m:t> </m:t>
                    </m:r>
                  </m:oMath>
                </a14:m>
                <a:endParaRPr lang="en-US" b="0" dirty="0" smtClean="0"/>
              </a:p>
              <a:p>
                <a:r>
                  <a:rPr lang="en-US" dirty="0" smtClean="0"/>
                  <a:t>Pairs of symbols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 </m:t>
                    </m:r>
                    <m:r>
                      <a:rPr lang="en-US" b="0" i="1" smtClean="0">
                        <a:latin typeface="Cambria Math" panose="02040503050406030204" pitchFamily="18" charset="0"/>
                      </a:rPr>
                      <m:t>𝑎𝑛𝑑</m:t>
                    </m:r>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𝑎</m:t>
                        </m:r>
                      </m:e>
                    </m:acc>
                  </m:oMath>
                </a14:m>
                <a:r>
                  <a:rPr lang="en-US" dirty="0" smtClean="0"/>
                  <a:t> automatically remove.</a:t>
                </a:r>
              </a:p>
              <a:p>
                <a:r>
                  <a:rPr lang="en-US" dirty="0" smtClean="0"/>
                  <a:t>This corresponds to having </a:t>
                </a:r>
              </a:p>
              <a:p>
                <a:pPr lvl="1"/>
                <a:r>
                  <a:rPr lang="en-US" dirty="0"/>
                  <a:t>e</a:t>
                </a:r>
                <a:r>
                  <a:rPr lang="en-US" dirty="0" smtClean="0"/>
                  <a:t>ither two symbol-alphabet and an annihilation rule</a:t>
                </a:r>
              </a:p>
              <a:p>
                <a:pPr lvl="1"/>
                <a:r>
                  <a:rPr lang="en-US" dirty="0" smtClean="0"/>
                  <a:t>or use negative values in vectors :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𝑎</m:t>
                        </m:r>
                      </m:e>
                    </m:acc>
                  </m:oMath>
                </a14:m>
                <a:r>
                  <a:rPr lang="en-US" dirty="0" smtClean="0"/>
                  <a:t> becomes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𝐸</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ℕ</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ℕ</m:t>
                        </m:r>
                      </m:e>
                    </m:d>
                    <m:r>
                      <a:rPr lang="en-US" b="0" i="1" smtClean="0">
                        <a:latin typeface="Cambria Math" panose="02040503050406030204" pitchFamily="18" charset="0"/>
                      </a:rPr>
                      <m:t>/(−2,−1,−1)</m:t>
                    </m:r>
                  </m:oMath>
                </a14:m>
                <a:r>
                  <a:rPr lang="en-US" dirty="0" smtClean="0"/>
                  <a:t> hence adding -1 to neurons 2 and 3.</a:t>
                </a:r>
                <a:endParaRPr lang="en-US"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a:blip r:embed="rId2"/>
                <a:stretch>
                  <a:fillRect l="-479" t="-806"/>
                </a:stretch>
              </a:blipFill>
            </p:spPr>
            <p:txBody>
              <a:bodyPr/>
              <a:lstStyle/>
              <a:p>
                <a:r>
                  <a:rPr lang="en-US">
                    <a:noFill/>
                  </a:rPr>
                  <a:t> </a:t>
                </a:r>
              </a:p>
            </p:txBody>
          </p:sp>
        </mc:Fallback>
      </mc:AlternateContent>
    </p:spTree>
    <p:extLst>
      <p:ext uri="{BB962C8B-B14F-4D97-AF65-F5344CB8AC3E}">
        <p14:creationId xmlns:p14="http://schemas.microsoft.com/office/powerpoint/2010/main" val="26904744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Multiple channels SNP</a:t>
            </a:r>
            <a:endParaRPr lang="en-US"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7674" y="2067636"/>
            <a:ext cx="5242011" cy="1941079"/>
          </a:xfrm>
        </p:spPr>
      </p:pic>
      <mc:AlternateContent xmlns:mc="http://schemas.openxmlformats.org/markup-compatibility/2006" xmlns:a14="http://schemas.microsoft.com/office/drawing/2010/main">
        <mc:Choice Requires="a14">
          <p:sp>
            <p:nvSpPr>
              <p:cNvPr id="5" name="ZoneTexte 4"/>
              <p:cNvSpPr txBox="1"/>
              <p:nvPr/>
            </p:nvSpPr>
            <p:spPr>
              <a:xfrm>
                <a:off x="3002507" y="4531057"/>
                <a:ext cx="6933308" cy="1200329"/>
              </a:xfrm>
              <a:prstGeom prst="rect">
                <a:avLst/>
              </a:prstGeom>
              <a:noFill/>
            </p:spPr>
            <p:txBody>
              <a:bodyPr wrap="none" rtlCol="0">
                <a:spAutoFit/>
              </a:bodyPr>
              <a:lstStyle/>
              <a:p>
                <a:r>
                  <a:rPr lang="en-US" dirty="0" smtClean="0"/>
                  <a:t>Synapses are labelled.</a:t>
                </a:r>
              </a:p>
              <a:p>
                <a:r>
                  <a:rPr lang="en-US" dirty="0" smtClean="0"/>
                  <a:t>Rule selects synapses over which the spike will be sent:</a:t>
                </a:r>
              </a:p>
              <a:p>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𝑐</m:t>
                        </m:r>
                      </m:sup>
                    </m:sSup>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𝑙</m:t>
                    </m:r>
                    <m:r>
                      <a:rPr lang="en-US" b="0" i="1" smtClean="0">
                        <a:latin typeface="Cambria Math" panose="02040503050406030204" pitchFamily="18" charset="0"/>
                      </a:rPr>
                      <m:t>)</m:t>
                    </m:r>
                  </m:oMath>
                </a14:m>
                <a:r>
                  <a:rPr lang="en-US" dirty="0" smtClean="0"/>
                  <a:t> is identical to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𝐸</m:t>
                    </m:r>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,…,1,…,1,…)</m:t>
                    </m:r>
                  </m:oMath>
                </a14:m>
                <a:endParaRPr lang="en-US" dirty="0" smtClean="0"/>
              </a:p>
              <a:p>
                <a:r>
                  <a:rPr lang="en-US" dirty="0" smtClean="0"/>
                  <a:t>e.g. above: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ea typeface="Cambria Math" panose="02040503050406030204" pitchFamily="18" charset="0"/>
                      </a:rPr>
                      <m:t>ℕ</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ℕ</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ℕ</m:t>
                    </m:r>
                    <m:r>
                      <a:rPr lang="en-US" b="0" i="0"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−2,0,1,1</m:t>
                    </m:r>
                    <m:r>
                      <a:rPr lang="en-US" i="1">
                        <a:latin typeface="Cambria Math" panose="02040503050406030204" pitchFamily="18" charset="0"/>
                      </a:rPr>
                      <m:t>)</m:t>
                    </m:r>
                  </m:oMath>
                </a14:m>
                <a:r>
                  <a:rPr lang="en-US" dirty="0" smtClean="0"/>
                  <a:t> and </a:t>
                </a:r>
                <a14:m>
                  <m:oMath xmlns:m="http://schemas.openxmlformats.org/officeDocument/2006/math">
                    <m:r>
                      <a:rPr lang="en-US">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ℕ</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ℕ</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ℕ</m:t>
                    </m:r>
                    <m:r>
                      <a:rPr lang="en-US">
                        <a:latin typeface="Cambria Math" panose="02040503050406030204" pitchFamily="18" charset="0"/>
                      </a:rPr>
                      <m:t>)</m:t>
                    </m:r>
                    <m:r>
                      <a:rPr lang="en-US" i="1">
                        <a:latin typeface="Cambria Math" panose="02040503050406030204" pitchFamily="18" charset="0"/>
                      </a:rPr>
                      <m:t>/(−2,</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oMath>
                </a14:m>
                <a:endParaRPr lang="en-US" dirty="0"/>
              </a:p>
            </p:txBody>
          </p:sp>
        </mc:Choice>
        <mc:Fallback xmlns="">
          <p:sp>
            <p:nvSpPr>
              <p:cNvPr id="5" name="ZoneTexte 4"/>
              <p:cNvSpPr txBox="1">
                <a:spLocks noRot="1" noChangeAspect="1" noMove="1" noResize="1" noEditPoints="1" noAdjustHandles="1" noChangeArrowheads="1" noChangeShapeType="1" noTextEdit="1"/>
              </p:cNvSpPr>
              <p:nvPr/>
            </p:nvSpPr>
            <p:spPr>
              <a:xfrm>
                <a:off x="3002507" y="4531057"/>
                <a:ext cx="6933308" cy="1200329"/>
              </a:xfrm>
              <a:prstGeom prst="rect">
                <a:avLst/>
              </a:prstGeom>
              <a:blipFill>
                <a:blip r:embed="rId3"/>
                <a:stretch>
                  <a:fillRect l="-792" t="-2538" b="-7107"/>
                </a:stretch>
              </a:blipFill>
            </p:spPr>
            <p:txBody>
              <a:bodyPr/>
              <a:lstStyle/>
              <a:p>
                <a:r>
                  <a:rPr lang="en-US">
                    <a:noFill/>
                  </a:rPr>
                  <a:t> </a:t>
                </a:r>
              </a:p>
            </p:txBody>
          </p:sp>
        </mc:Fallback>
      </mc:AlternateContent>
    </p:spTree>
    <p:extLst>
      <p:ext uri="{BB962C8B-B14F-4D97-AF65-F5344CB8AC3E}">
        <p14:creationId xmlns:p14="http://schemas.microsoft.com/office/powerpoint/2010/main" val="9940788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Real weights and thresholds</a:t>
            </a:r>
            <a:endParaRPr lang="en-US" dirty="0"/>
          </a:p>
        </p:txBody>
      </p:sp>
      <p:sp>
        <p:nvSpPr>
          <p:cNvPr id="3" name="Espace réservé du contenu 2"/>
          <p:cNvSpPr>
            <a:spLocks noGrp="1"/>
          </p:cNvSpPr>
          <p:nvPr>
            <p:ph idx="1"/>
          </p:nvPr>
        </p:nvSpPr>
        <p:spPr>
          <a:xfrm>
            <a:off x="3046411" y="3812867"/>
            <a:ext cx="6350072" cy="1810603"/>
          </a:xfrm>
        </p:spPr>
        <p:txBody>
          <a:bodyPr/>
          <a:lstStyle/>
          <a:p>
            <a:r>
              <a:rPr lang="en-US" dirty="0" smtClean="0"/>
              <a:t>If the current value is equal to the “threshold” number, then one spike is emitted, arriving to the other membrane multiplied by the weight.</a:t>
            </a:r>
          </a:p>
          <a:p>
            <a:r>
              <a:rPr lang="en-US" dirty="0" smtClean="0"/>
              <a:t>If the current value is greater – nothing happens.</a:t>
            </a:r>
          </a:p>
          <a:p>
            <a:r>
              <a:rPr lang="en-US" dirty="0" smtClean="0"/>
              <a:t>If it is smaller – than becomes 0.</a:t>
            </a:r>
            <a:endParaRPr lang="en-US" dirty="0"/>
          </a:p>
        </p:txBody>
      </p:sp>
      <p:pic>
        <p:nvPicPr>
          <p:cNvPr id="12" name="Image 11"/>
          <p:cNvPicPr>
            <a:picLocks noChangeAspect="1"/>
          </p:cNvPicPr>
          <p:nvPr/>
        </p:nvPicPr>
        <p:blipFill>
          <a:blip r:embed="rId2"/>
          <a:stretch>
            <a:fillRect/>
          </a:stretch>
        </p:blipFill>
        <p:spPr>
          <a:xfrm>
            <a:off x="4209825" y="1264555"/>
            <a:ext cx="3467041" cy="2394653"/>
          </a:xfrm>
          <a:prstGeom prst="rect">
            <a:avLst/>
          </a:prstGeom>
        </p:spPr>
      </p:pic>
      <p:sp>
        <p:nvSpPr>
          <p:cNvPr id="13" name="ZoneTexte 12"/>
          <p:cNvSpPr txBox="1"/>
          <p:nvPr/>
        </p:nvSpPr>
        <p:spPr>
          <a:xfrm>
            <a:off x="5711703" y="3289876"/>
            <a:ext cx="2119491" cy="307777"/>
          </a:xfrm>
          <a:prstGeom prst="rect">
            <a:avLst/>
          </a:prstGeom>
          <a:noFill/>
        </p:spPr>
        <p:txBody>
          <a:bodyPr wrap="none" rtlCol="0">
            <a:spAutoFit/>
          </a:bodyPr>
          <a:lstStyle/>
          <a:p>
            <a:r>
              <a:rPr lang="en-US" sz="1400" dirty="0" smtClean="0"/>
              <a:t>From Wang et al, 2009</a:t>
            </a:r>
            <a:endParaRPr lang="en-US" sz="1400" dirty="0"/>
          </a:p>
        </p:txBody>
      </p:sp>
      <mc:AlternateContent xmlns:mc="http://schemas.openxmlformats.org/markup-compatibility/2006" xmlns:a14="http://schemas.microsoft.com/office/drawing/2010/main">
        <mc:Choice Requires="a14">
          <p:sp>
            <p:nvSpPr>
              <p:cNvPr id="16" name="ZoneTexte 15"/>
              <p:cNvSpPr txBox="1"/>
              <p:nvPr/>
            </p:nvSpPr>
            <p:spPr>
              <a:xfrm>
                <a:off x="2947917" y="5777129"/>
                <a:ext cx="7143302" cy="923330"/>
              </a:xfrm>
              <a:prstGeom prst="rect">
                <a:avLst/>
              </a:prstGeom>
              <a:noFill/>
            </p:spPr>
            <p:txBody>
              <a:bodyPr wrap="none" rtlCol="0">
                <a:spAutoFit/>
              </a:bodyPr>
              <a:lstStyle/>
              <a:p>
                <a:r>
                  <a:rPr lang="en-US" dirty="0" smtClean="0"/>
                  <a:t>Can be directly simulated using general rules working on reals:</a:t>
                </a:r>
              </a:p>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=1.5,</m:t>
                          </m:r>
                          <m:r>
                            <a:rPr lang="en-US" b="0" i="1" smtClean="0">
                              <a:latin typeface="Cambria Math" panose="02040503050406030204" pitchFamily="18" charset="0"/>
                              <a:ea typeface="Cambria Math" panose="02040503050406030204" pitchFamily="18" charset="0"/>
                            </a:rPr>
                            <m:t>ℝ</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ℝ</m:t>
                          </m:r>
                        </m:e>
                      </m:d>
                      <m:r>
                        <a:rPr lang="en-US" b="0" i="1" smtClean="0">
                          <a:latin typeface="Cambria Math" panose="02040503050406030204" pitchFamily="18" charset="0"/>
                        </a:rPr>
                        <m:t>/(−1.5,1,−0.5)</m:t>
                      </m:r>
                    </m:oMath>
                  </m:oMathPara>
                </a14:m>
                <a:endParaRPr lang="en-US" b="0" dirty="0" smtClean="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(=1.5,</m:t>
                      </m:r>
                      <m:r>
                        <a:rPr lang="en-US" i="1" smtClean="0">
                          <a:latin typeface="Cambria Math" panose="02040503050406030204" pitchFamily="18" charset="0"/>
                          <a:ea typeface="Cambria Math" panose="02040503050406030204" pitchFamily="18" charset="0"/>
                        </a:rPr>
                        <m:t>ℝ</m:t>
                      </m:r>
                      <m:r>
                        <a:rPr lang="en-US" i="1">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ℝ</m:t>
                      </m:r>
                      <m:r>
                        <a:rPr lang="en-US" i="1">
                          <a:latin typeface="Cambria Math" panose="02040503050406030204" pitchFamily="18" charset="0"/>
                        </a:rPr>
                        <m:t>)/(−1,1,−</m:t>
                      </m:r>
                      <m:r>
                        <a:rPr lang="en-US" b="0" i="1" smtClean="0">
                          <a:latin typeface="Cambria Math" panose="02040503050406030204" pitchFamily="18" charset="0"/>
                        </a:rPr>
                        <m:t>0</m:t>
                      </m:r>
                      <m:r>
                        <a:rPr lang="en-US" i="1">
                          <a:latin typeface="Cambria Math" panose="02040503050406030204" pitchFamily="18" charset="0"/>
                        </a:rPr>
                        <m:t>.5)</m:t>
                      </m:r>
                    </m:oMath>
                  </m:oMathPara>
                </a14:m>
                <a:endParaRPr lang="en-US" dirty="0"/>
              </a:p>
            </p:txBody>
          </p:sp>
        </mc:Choice>
        <mc:Fallback xmlns="">
          <p:sp>
            <p:nvSpPr>
              <p:cNvPr id="16" name="ZoneTexte 15"/>
              <p:cNvSpPr txBox="1">
                <a:spLocks noRot="1" noChangeAspect="1" noMove="1" noResize="1" noEditPoints="1" noAdjustHandles="1" noChangeArrowheads="1" noChangeShapeType="1" noTextEdit="1"/>
              </p:cNvSpPr>
              <p:nvPr/>
            </p:nvSpPr>
            <p:spPr>
              <a:xfrm>
                <a:off x="2947917" y="5777129"/>
                <a:ext cx="7143302" cy="923330"/>
              </a:xfrm>
              <a:prstGeom prst="rect">
                <a:avLst/>
              </a:prstGeom>
              <a:blipFill>
                <a:blip r:embed="rId3"/>
                <a:stretch>
                  <a:fillRect l="-769" t="-3974" b="-5960"/>
                </a:stretch>
              </a:blipFill>
            </p:spPr>
            <p:txBody>
              <a:bodyPr/>
              <a:lstStyle/>
              <a:p>
                <a:r>
                  <a:rPr lang="en-US">
                    <a:noFill/>
                  </a:rPr>
                  <a:t> </a:t>
                </a:r>
              </a:p>
            </p:txBody>
          </p:sp>
        </mc:Fallback>
      </mc:AlternateContent>
    </p:spTree>
    <p:extLst>
      <p:ext uri="{BB962C8B-B14F-4D97-AF65-F5344CB8AC3E}">
        <p14:creationId xmlns:p14="http://schemas.microsoft.com/office/powerpoint/2010/main" val="7929819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Back to real numbers</a:t>
            </a:r>
            <a:endParaRPr lang="en-US"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lstStyle/>
              <a:p>
                <a:r>
                  <a:rPr lang="en-US" dirty="0" smtClean="0"/>
                  <a:t>One can consider rules:</a:t>
                </a:r>
              </a:p>
              <a:p>
                <a14:m>
                  <m:oMath xmlns:m="http://schemas.openxmlformats.org/officeDocument/2006/math">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3</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e>
                        </m:d>
                      </m:e>
                    </m:d>
                    <m:r>
                      <a:rPr lang="en-US" i="1">
                        <a:latin typeface="Cambria Math" panose="02040503050406030204" pitchFamily="18" charset="0"/>
                      </a:rPr>
                      <m:t>/(−1.5,1,−0.5)</m:t>
                    </m:r>
                  </m:oMath>
                </a14:m>
                <a:r>
                  <a:rPr lang="en-US" dirty="0" smtClean="0"/>
                  <a:t>, where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𝑃</m:t>
                        </m:r>
                      </m:e>
                      <m:sub>
                        <m:r>
                          <a:rPr lang="en-US" b="0" i="1" dirty="0" smtClean="0">
                            <a:latin typeface="Cambria Math" panose="02040503050406030204" pitchFamily="18" charset="0"/>
                          </a:rPr>
                          <m:t>𝑖</m:t>
                        </m:r>
                      </m:sub>
                    </m:sSub>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smtClean="0"/>
                  <a:t> is a predicate involving comparisons of real values. </a:t>
                </a:r>
              </a:p>
              <a:p>
                <a:r>
                  <a:rPr lang="en-US" dirty="0" smtClean="0"/>
                  <a:t>E.g.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≥5.5 &amp; </m:t>
                    </m:r>
                    <m:r>
                      <a:rPr lang="en-US" b="0" i="1" smtClean="0">
                        <a:latin typeface="Cambria Math" panose="02040503050406030204" pitchFamily="18" charset="0"/>
                      </a:rPr>
                      <m:t>𝑥</m:t>
                    </m:r>
                    <m:r>
                      <a:rPr lang="en-US" b="0" i="1" smtClean="0">
                        <a:latin typeface="Cambria Math" panose="02040503050406030204" pitchFamily="18" charset="0"/>
                      </a:rPr>
                      <m:t>&lt;10  | </m:t>
                    </m:r>
                    <m:r>
                      <a:rPr lang="en-US" b="0" i="1" smtClean="0">
                        <a:latin typeface="Cambria Math" panose="02040503050406030204" pitchFamily="18" charset="0"/>
                      </a:rPr>
                      <m:t>𝑥</m:t>
                    </m:r>
                    <m:r>
                      <a:rPr lang="en-US" b="0" i="1" smtClean="0">
                        <a:latin typeface="Cambria Math" panose="02040503050406030204" pitchFamily="18" charset="0"/>
                      </a:rPr>
                      <m:t>&gt;0 &amp; </m:t>
                    </m:r>
                    <m:r>
                      <a:rPr lang="en-US" b="0" i="1" smtClean="0">
                        <a:latin typeface="Cambria Math" panose="02040503050406030204" pitchFamily="18" charset="0"/>
                      </a:rPr>
                      <m:t>𝑥</m:t>
                    </m:r>
                    <m:r>
                      <a:rPr lang="en-US" b="0" i="1" smtClean="0">
                        <a:latin typeface="Cambria Math" panose="02040503050406030204" pitchFamily="18" charset="0"/>
                      </a:rPr>
                      <m:t>≤1.1 </m:t>
                    </m:r>
                  </m:oMath>
                </a14:m>
                <a:endParaRPr lang="en-US" dirty="0"/>
              </a:p>
              <a:p>
                <a:r>
                  <a:rPr lang="en-US" dirty="0" smtClean="0"/>
                  <a:t>This can allow to approach complex problems like learning, using fuzzy sets, simulate differential equations…</a:t>
                </a:r>
                <a:endParaRPr lang="en-US"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a:blip r:embed="rId2"/>
                <a:stretch>
                  <a:fillRect l="-479" t="-806" r="-684"/>
                </a:stretch>
              </a:blipFill>
            </p:spPr>
            <p:txBody>
              <a:bodyPr/>
              <a:lstStyle/>
              <a:p>
                <a:r>
                  <a:rPr lang="en-US">
                    <a:noFill/>
                  </a:rPr>
                  <a:t> </a:t>
                </a:r>
              </a:p>
            </p:txBody>
          </p:sp>
        </mc:Fallback>
      </mc:AlternateContent>
    </p:spTree>
    <p:extLst>
      <p:ext uri="{BB962C8B-B14F-4D97-AF65-F5344CB8AC3E}">
        <p14:creationId xmlns:p14="http://schemas.microsoft.com/office/powerpoint/2010/main" val="20969339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Conclusions</a:t>
            </a:r>
            <a:endParaRPr lang="en-US" dirty="0"/>
          </a:p>
        </p:txBody>
      </p:sp>
      <p:sp>
        <p:nvSpPr>
          <p:cNvPr id="3" name="Espace réservé du contenu 2"/>
          <p:cNvSpPr>
            <a:spLocks noGrp="1"/>
          </p:cNvSpPr>
          <p:nvPr>
            <p:ph idx="1"/>
          </p:nvPr>
        </p:nvSpPr>
        <p:spPr>
          <a:xfrm>
            <a:off x="2589212" y="2133600"/>
            <a:ext cx="9297988" cy="3777622"/>
          </a:xfrm>
        </p:spPr>
        <p:txBody>
          <a:bodyPr>
            <a:normAutofit/>
          </a:bodyPr>
          <a:lstStyle/>
          <a:p>
            <a:r>
              <a:rPr lang="en-US" dirty="0" smtClean="0"/>
              <a:t>We extended the formal framework with:</a:t>
            </a:r>
          </a:p>
          <a:p>
            <a:pPr lvl="1"/>
            <a:r>
              <a:rPr lang="en-US" dirty="0" smtClean="0"/>
              <a:t>New types of rules (using regular expressions)</a:t>
            </a:r>
          </a:p>
          <a:p>
            <a:pPr lvl="1"/>
            <a:r>
              <a:rPr lang="en-US" dirty="0" smtClean="0"/>
              <a:t>New input procedure.</a:t>
            </a:r>
          </a:p>
          <a:p>
            <a:pPr lvl="1"/>
            <a:r>
              <a:rPr lang="en-US" dirty="0" smtClean="0"/>
              <a:t>New output procedure.</a:t>
            </a:r>
          </a:p>
          <a:p>
            <a:r>
              <a:rPr lang="en-US" dirty="0" smtClean="0"/>
              <a:t>Then SNP systems can be easily described.</a:t>
            </a:r>
          </a:p>
          <a:p>
            <a:r>
              <a:rPr lang="en-US" dirty="0" smtClean="0"/>
              <a:t>Because of one-letter alphabet, a simpler description can be used, which basically corresponds to vector addition systems with a regular condition check.</a:t>
            </a:r>
          </a:p>
          <a:p>
            <a:r>
              <a:rPr lang="en-US" dirty="0" smtClean="0"/>
              <a:t>Standard SNP corresponds to a (sequential) VAS with regular expression check.</a:t>
            </a:r>
          </a:p>
          <a:p>
            <a:r>
              <a:rPr lang="en-US" dirty="0" smtClean="0"/>
              <a:t>Existing variants of SNP can be easily described.</a:t>
            </a:r>
          </a:p>
        </p:txBody>
      </p:sp>
    </p:spTree>
    <p:extLst>
      <p:ext uri="{BB962C8B-B14F-4D97-AF65-F5344CB8AC3E}">
        <p14:creationId xmlns:p14="http://schemas.microsoft.com/office/powerpoint/2010/main" val="27484125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Formal Framework: ingredients</a:t>
            </a:r>
            <a:endParaRPr lang="en-US" dirty="0"/>
          </a:p>
        </p:txBody>
      </p:sp>
      <p:grpSp>
        <p:nvGrpSpPr>
          <p:cNvPr id="4" name="Groupe 3"/>
          <p:cNvGrpSpPr/>
          <p:nvPr/>
        </p:nvGrpSpPr>
        <p:grpSpPr>
          <a:xfrm>
            <a:off x="1111448" y="1654578"/>
            <a:ext cx="3960440" cy="4032448"/>
            <a:chOff x="3179676" y="2276872"/>
            <a:chExt cx="3960440" cy="4032448"/>
          </a:xfrm>
        </p:grpSpPr>
        <p:sp>
          <p:nvSpPr>
            <p:cNvPr id="5" name="Rectangle à coins arrondis 4"/>
            <p:cNvSpPr/>
            <p:nvPr/>
          </p:nvSpPr>
          <p:spPr>
            <a:xfrm>
              <a:off x="3179676" y="2276872"/>
              <a:ext cx="3960440" cy="4032448"/>
            </a:xfrm>
            <a:prstGeom prst="roundRect">
              <a:avLst/>
            </a:prstGeom>
            <a:solidFill>
              <a:schemeClr val="bg1">
                <a:lumMod val="85000"/>
              </a:schemeClr>
            </a:solidFill>
            <a:ln>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6" name="Rectangle à coins arrondis 5"/>
            <p:cNvSpPr/>
            <p:nvPr/>
          </p:nvSpPr>
          <p:spPr>
            <a:xfrm>
              <a:off x="3323692" y="2348880"/>
              <a:ext cx="3600400" cy="3456384"/>
            </a:xfrm>
            <a:prstGeom prst="roundRect">
              <a:avLst/>
            </a:prstGeom>
            <a:solidFill>
              <a:schemeClr val="bg1">
                <a:lumMod val="85000"/>
              </a:schemeClr>
            </a:solidFill>
            <a:ln>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7" name="Rectangle à coins arrondis 6"/>
            <p:cNvSpPr/>
            <p:nvPr/>
          </p:nvSpPr>
          <p:spPr>
            <a:xfrm>
              <a:off x="3575720" y="2564904"/>
              <a:ext cx="3096344" cy="2376264"/>
            </a:xfrm>
            <a:prstGeom prst="roundRect">
              <a:avLst/>
            </a:prstGeom>
            <a:solidFill>
              <a:schemeClr val="bg1">
                <a:lumMod val="85000"/>
              </a:schemeClr>
            </a:solidFill>
            <a:ln>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Rectangle à coins arrondis 7"/>
            <p:cNvSpPr/>
            <p:nvPr/>
          </p:nvSpPr>
          <p:spPr>
            <a:xfrm>
              <a:off x="4079776" y="3140968"/>
              <a:ext cx="2160240" cy="1008112"/>
            </a:xfrm>
            <a:prstGeom prst="roundRect">
              <a:avLst/>
            </a:prstGeom>
            <a:solidFill>
              <a:schemeClr val="bg1">
                <a:lumMod val="85000"/>
              </a:schemeClr>
            </a:solidFill>
            <a:ln>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Network of cells</a:t>
              </a:r>
            </a:p>
            <a:p>
              <a:pPr algn="ctr"/>
              <a:r>
                <a:rPr lang="en-US" dirty="0" smtClean="0">
                  <a:solidFill>
                    <a:schemeClr val="tx1"/>
                  </a:solidFill>
                </a:rPr>
                <a:t>(structure &amp; rules)</a:t>
              </a:r>
            </a:p>
          </p:txBody>
        </p:sp>
        <p:sp>
          <p:nvSpPr>
            <p:cNvPr id="9" name="ZoneTexte 8"/>
            <p:cNvSpPr txBox="1"/>
            <p:nvPr/>
          </p:nvSpPr>
          <p:spPr>
            <a:xfrm>
              <a:off x="4163132" y="4359423"/>
              <a:ext cx="1903085" cy="369332"/>
            </a:xfrm>
            <a:prstGeom prst="rect">
              <a:avLst/>
            </a:prstGeom>
            <a:noFill/>
          </p:spPr>
          <p:txBody>
            <a:bodyPr wrap="none" rtlCol="0">
              <a:spAutoFit/>
            </a:bodyPr>
            <a:lstStyle/>
            <a:p>
              <a:r>
                <a:rPr lang="en-US" dirty="0" smtClean="0"/>
                <a:t>Derivation mode</a:t>
              </a:r>
              <a:endParaRPr lang="en-US" dirty="0"/>
            </a:p>
          </p:txBody>
        </p:sp>
        <p:sp>
          <p:nvSpPr>
            <p:cNvPr id="10" name="ZoneTexte 9"/>
            <p:cNvSpPr txBox="1"/>
            <p:nvPr/>
          </p:nvSpPr>
          <p:spPr>
            <a:xfrm>
              <a:off x="4079776" y="5133209"/>
              <a:ext cx="1986441" cy="369332"/>
            </a:xfrm>
            <a:prstGeom prst="rect">
              <a:avLst/>
            </a:prstGeom>
            <a:noFill/>
          </p:spPr>
          <p:txBody>
            <a:bodyPr wrap="none" rtlCol="0">
              <a:spAutoFit/>
            </a:bodyPr>
            <a:lstStyle/>
            <a:p>
              <a:r>
                <a:rPr lang="en-US" dirty="0" smtClean="0"/>
                <a:t>Halting condition</a:t>
              </a:r>
              <a:endParaRPr lang="en-US" dirty="0"/>
            </a:p>
          </p:txBody>
        </p:sp>
        <p:sp>
          <p:nvSpPr>
            <p:cNvPr id="11" name="ZoneTexte 10"/>
            <p:cNvSpPr txBox="1"/>
            <p:nvPr/>
          </p:nvSpPr>
          <p:spPr>
            <a:xfrm>
              <a:off x="4113839" y="5906684"/>
              <a:ext cx="2020105" cy="369332"/>
            </a:xfrm>
            <a:prstGeom prst="rect">
              <a:avLst/>
            </a:prstGeom>
            <a:noFill/>
          </p:spPr>
          <p:txBody>
            <a:bodyPr wrap="none" rtlCol="0">
              <a:spAutoFit/>
            </a:bodyPr>
            <a:lstStyle/>
            <a:p>
              <a:r>
                <a:rPr lang="en-US" dirty="0" smtClean="0"/>
                <a:t>Result acquisition</a:t>
              </a:r>
              <a:endParaRPr lang="en-US" dirty="0"/>
            </a:p>
          </p:txBody>
        </p:sp>
      </p:grpSp>
      <p:grpSp>
        <p:nvGrpSpPr>
          <p:cNvPr id="12" name="Groupe 11"/>
          <p:cNvGrpSpPr/>
          <p:nvPr/>
        </p:nvGrpSpPr>
        <p:grpSpPr>
          <a:xfrm>
            <a:off x="5608162" y="1594365"/>
            <a:ext cx="6078333" cy="2239932"/>
            <a:chOff x="983430" y="3140968"/>
            <a:chExt cx="6078333" cy="2239932"/>
          </a:xfrm>
        </p:grpSpPr>
        <p:sp>
          <p:nvSpPr>
            <p:cNvPr id="13" name="Rectangle 12"/>
            <p:cNvSpPr/>
            <p:nvPr/>
          </p:nvSpPr>
          <p:spPr>
            <a:xfrm>
              <a:off x="983430" y="3140968"/>
              <a:ext cx="6048673" cy="2232248"/>
            </a:xfrm>
            <a:prstGeom prst="rect">
              <a:avLst/>
            </a:prstGeom>
            <a:solidFill>
              <a:schemeClr val="bg1">
                <a:lumMod val="85000"/>
              </a:schemeClr>
            </a:solidFill>
            <a:ln>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4" name="ZoneTexte 13"/>
            <p:cNvSpPr txBox="1"/>
            <p:nvPr/>
          </p:nvSpPr>
          <p:spPr>
            <a:xfrm>
              <a:off x="2843489" y="3444971"/>
              <a:ext cx="2372765" cy="461665"/>
            </a:xfrm>
            <a:prstGeom prst="rect">
              <a:avLst/>
            </a:prstGeom>
            <a:noFill/>
          </p:spPr>
          <p:txBody>
            <a:bodyPr wrap="none" rtlCol="0">
              <a:spAutoFit/>
            </a:bodyPr>
            <a:lstStyle/>
            <a:p>
              <a:r>
                <a:rPr lang="en-US" sz="2400" dirty="0"/>
                <a:t>Network of </a:t>
              </a:r>
              <a:r>
                <a:rPr lang="en-US" sz="2400" dirty="0" smtClean="0"/>
                <a:t>cells</a:t>
              </a:r>
              <a:endParaRPr lang="en-US" sz="2400" dirty="0"/>
            </a:p>
          </p:txBody>
        </p:sp>
        <p:sp>
          <p:nvSpPr>
            <p:cNvPr id="15" name="Rectangle 14"/>
            <p:cNvSpPr/>
            <p:nvPr/>
          </p:nvSpPr>
          <p:spPr>
            <a:xfrm>
              <a:off x="983432" y="4228772"/>
              <a:ext cx="2016224" cy="1152128"/>
            </a:xfrm>
            <a:prstGeom prst="rect">
              <a:avLst/>
            </a:prstGeom>
            <a:solidFill>
              <a:schemeClr val="bg1">
                <a:lumMod val="85000"/>
              </a:schemeClr>
            </a:solidFill>
            <a:ln>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6" name="ZoneTexte 15"/>
            <p:cNvSpPr txBox="1"/>
            <p:nvPr/>
          </p:nvSpPr>
          <p:spPr>
            <a:xfrm>
              <a:off x="1188279" y="4612486"/>
              <a:ext cx="1606530" cy="369332"/>
            </a:xfrm>
            <a:prstGeom prst="rect">
              <a:avLst/>
            </a:prstGeom>
            <a:noFill/>
          </p:spPr>
          <p:txBody>
            <a:bodyPr wrap="none" rtlCol="0">
              <a:spAutoFit/>
            </a:bodyPr>
            <a:lstStyle/>
            <a:p>
              <a:r>
                <a:rPr lang="en-US" dirty="0" smtClean="0"/>
                <a:t>Configuration</a:t>
              </a:r>
              <a:endParaRPr lang="en-US" dirty="0"/>
            </a:p>
          </p:txBody>
        </p:sp>
        <p:sp>
          <p:nvSpPr>
            <p:cNvPr id="17" name="Rectangle 16"/>
            <p:cNvSpPr/>
            <p:nvPr/>
          </p:nvSpPr>
          <p:spPr>
            <a:xfrm>
              <a:off x="2999656" y="4226452"/>
              <a:ext cx="2016224" cy="1152128"/>
            </a:xfrm>
            <a:prstGeom prst="rect">
              <a:avLst/>
            </a:prstGeom>
            <a:solidFill>
              <a:schemeClr val="bg1">
                <a:lumMod val="85000"/>
              </a:schemeClr>
            </a:solidFill>
            <a:ln>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8" name="ZoneTexte 17"/>
            <p:cNvSpPr txBox="1"/>
            <p:nvPr/>
          </p:nvSpPr>
          <p:spPr>
            <a:xfrm>
              <a:off x="3043865" y="4610166"/>
              <a:ext cx="1972015" cy="369332"/>
            </a:xfrm>
            <a:prstGeom prst="rect">
              <a:avLst/>
            </a:prstGeom>
            <a:noFill/>
          </p:spPr>
          <p:txBody>
            <a:bodyPr wrap="none" rtlCol="0">
              <a:spAutoFit/>
            </a:bodyPr>
            <a:lstStyle/>
            <a:p>
              <a:r>
                <a:rPr lang="en-US" dirty="0" smtClean="0"/>
                <a:t>Rule applicability</a:t>
              </a:r>
              <a:endParaRPr lang="en-US" dirty="0"/>
            </a:p>
          </p:txBody>
        </p:sp>
        <p:sp>
          <p:nvSpPr>
            <p:cNvPr id="19" name="Rectangle 18"/>
            <p:cNvSpPr/>
            <p:nvPr/>
          </p:nvSpPr>
          <p:spPr>
            <a:xfrm>
              <a:off x="5015880" y="4226452"/>
              <a:ext cx="2016224" cy="1152128"/>
            </a:xfrm>
            <a:prstGeom prst="rect">
              <a:avLst/>
            </a:prstGeom>
            <a:solidFill>
              <a:schemeClr val="bg1">
                <a:lumMod val="85000"/>
              </a:schemeClr>
            </a:solidFill>
            <a:ln>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20" name="ZoneTexte 19"/>
            <p:cNvSpPr txBox="1"/>
            <p:nvPr/>
          </p:nvSpPr>
          <p:spPr>
            <a:xfrm>
              <a:off x="4988760" y="4333167"/>
              <a:ext cx="2073003" cy="923330"/>
            </a:xfrm>
            <a:prstGeom prst="rect">
              <a:avLst/>
            </a:prstGeom>
            <a:noFill/>
          </p:spPr>
          <p:txBody>
            <a:bodyPr wrap="none" rtlCol="0">
              <a:spAutoFit/>
            </a:bodyPr>
            <a:lstStyle/>
            <a:p>
              <a:pPr algn="ctr"/>
              <a:r>
                <a:rPr lang="en-US" dirty="0" smtClean="0"/>
                <a:t>Set of multisets of </a:t>
              </a:r>
              <a:br>
                <a:rPr lang="en-US" dirty="0" smtClean="0"/>
              </a:br>
              <a:r>
                <a:rPr lang="en-US" dirty="0" smtClean="0"/>
                <a:t>applicable rules </a:t>
              </a:r>
              <a:br>
                <a:rPr lang="en-US" dirty="0" smtClean="0"/>
              </a:br>
              <a:r>
                <a:rPr lang="en-US" dirty="0" smtClean="0"/>
                <a:t>computation</a:t>
              </a:r>
              <a:endParaRPr lang="en-US" dirty="0"/>
            </a:p>
          </p:txBody>
        </p:sp>
      </p:grpSp>
      <p:sp>
        <p:nvSpPr>
          <p:cNvPr id="21" name="Rectangle 20"/>
          <p:cNvSpPr/>
          <p:nvPr/>
        </p:nvSpPr>
        <p:spPr>
          <a:xfrm>
            <a:off x="5608162" y="4013154"/>
            <a:ext cx="6048673" cy="654237"/>
          </a:xfrm>
          <a:prstGeom prst="rect">
            <a:avLst/>
          </a:prstGeom>
          <a:solidFill>
            <a:schemeClr val="bg1">
              <a:lumMod val="85000"/>
            </a:schemeClr>
          </a:solidFill>
          <a:ln>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Derivation mode: set restriction</a:t>
            </a:r>
          </a:p>
        </p:txBody>
      </p:sp>
      <p:sp>
        <p:nvSpPr>
          <p:cNvPr id="22" name="Rectangle 21"/>
          <p:cNvSpPr/>
          <p:nvPr/>
        </p:nvSpPr>
        <p:spPr>
          <a:xfrm>
            <a:off x="5591788" y="4846248"/>
            <a:ext cx="6048673" cy="654237"/>
          </a:xfrm>
          <a:prstGeom prst="rect">
            <a:avLst/>
          </a:prstGeom>
          <a:solidFill>
            <a:schemeClr val="bg1">
              <a:lumMod val="85000"/>
            </a:schemeClr>
          </a:solidFill>
          <a:ln>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Halting condition: recursive predicate</a:t>
            </a:r>
          </a:p>
        </p:txBody>
      </p:sp>
      <p:sp>
        <p:nvSpPr>
          <p:cNvPr id="23" name="Rectangle 22"/>
          <p:cNvSpPr/>
          <p:nvPr/>
        </p:nvSpPr>
        <p:spPr>
          <a:xfrm>
            <a:off x="5591788" y="5687026"/>
            <a:ext cx="6048673" cy="654237"/>
          </a:xfrm>
          <a:prstGeom prst="rect">
            <a:avLst/>
          </a:prstGeom>
          <a:solidFill>
            <a:schemeClr val="bg1">
              <a:lumMod val="85000"/>
            </a:schemeClr>
          </a:solidFill>
          <a:ln>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Result acquisition: recursive function</a:t>
            </a:r>
          </a:p>
        </p:txBody>
      </p:sp>
    </p:spTree>
    <p:extLst>
      <p:ext uri="{BB962C8B-B14F-4D97-AF65-F5344CB8AC3E}">
        <p14:creationId xmlns:p14="http://schemas.microsoft.com/office/powerpoint/2010/main" val="4234259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à coins arrondis 21"/>
          <p:cNvSpPr/>
          <p:nvPr/>
        </p:nvSpPr>
        <p:spPr>
          <a:xfrm>
            <a:off x="1141675" y="1755955"/>
            <a:ext cx="2736304" cy="1080120"/>
          </a:xfrm>
          <a:prstGeom prst="round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2" name="Titre 1"/>
          <p:cNvSpPr>
            <a:spLocks noGrp="1"/>
          </p:cNvSpPr>
          <p:nvPr>
            <p:ph type="title"/>
          </p:nvPr>
        </p:nvSpPr>
        <p:spPr/>
        <p:txBody>
          <a:bodyPr/>
          <a:lstStyle/>
          <a:p>
            <a:r>
              <a:rPr lang="en-US" dirty="0" smtClean="0"/>
              <a:t>Formal framework: semantics</a:t>
            </a:r>
            <a:endParaRPr lang="en-US" dirty="0"/>
          </a:p>
        </p:txBody>
      </p:sp>
      <p:grpSp>
        <p:nvGrpSpPr>
          <p:cNvPr id="12" name="Groupe 11"/>
          <p:cNvGrpSpPr/>
          <p:nvPr/>
        </p:nvGrpSpPr>
        <p:grpSpPr>
          <a:xfrm>
            <a:off x="1501715" y="5500371"/>
            <a:ext cx="3456384" cy="432048"/>
            <a:chOff x="767408" y="4581128"/>
            <a:chExt cx="3456384" cy="432048"/>
          </a:xfrm>
        </p:grpSpPr>
        <p:sp>
          <p:nvSpPr>
            <p:cNvPr id="4" name="Rectangle 3"/>
            <p:cNvSpPr/>
            <p:nvPr/>
          </p:nvSpPr>
          <p:spPr>
            <a:xfrm>
              <a:off x="767408" y="4581128"/>
              <a:ext cx="432048" cy="432048"/>
            </a:xfrm>
            <a:prstGeom prst="rect">
              <a:avLst/>
            </a:prstGeom>
            <a:solidFill>
              <a:schemeClr val="bg1">
                <a:lumMod val="85000"/>
              </a:schemeClr>
            </a:solidFill>
            <a:ln>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5" name="Rectangle 4"/>
            <p:cNvSpPr/>
            <p:nvPr/>
          </p:nvSpPr>
          <p:spPr>
            <a:xfrm>
              <a:off x="1199456" y="4581128"/>
              <a:ext cx="432048" cy="432048"/>
            </a:xfrm>
            <a:prstGeom prst="rect">
              <a:avLst/>
            </a:prstGeom>
            <a:solidFill>
              <a:schemeClr val="bg1">
                <a:lumMod val="85000"/>
              </a:schemeClr>
            </a:solidFill>
            <a:ln>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6" name="Rectangle 5"/>
            <p:cNvSpPr/>
            <p:nvPr/>
          </p:nvSpPr>
          <p:spPr>
            <a:xfrm>
              <a:off x="1631504" y="4581128"/>
              <a:ext cx="432048" cy="432048"/>
            </a:xfrm>
            <a:prstGeom prst="rect">
              <a:avLst/>
            </a:prstGeom>
            <a:solidFill>
              <a:schemeClr val="bg1">
                <a:lumMod val="85000"/>
              </a:schemeClr>
            </a:solidFill>
            <a:ln>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7" name="Rectangle 6"/>
            <p:cNvSpPr/>
            <p:nvPr/>
          </p:nvSpPr>
          <p:spPr>
            <a:xfrm>
              <a:off x="2063552" y="4581128"/>
              <a:ext cx="432048" cy="432048"/>
            </a:xfrm>
            <a:prstGeom prst="rect">
              <a:avLst/>
            </a:prstGeom>
            <a:solidFill>
              <a:schemeClr val="bg1">
                <a:lumMod val="85000"/>
              </a:schemeClr>
            </a:solidFill>
            <a:ln>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Rectangle 7"/>
            <p:cNvSpPr/>
            <p:nvPr/>
          </p:nvSpPr>
          <p:spPr>
            <a:xfrm>
              <a:off x="2495600" y="4581128"/>
              <a:ext cx="432048" cy="432048"/>
            </a:xfrm>
            <a:prstGeom prst="rect">
              <a:avLst/>
            </a:prstGeom>
            <a:solidFill>
              <a:schemeClr val="bg1">
                <a:lumMod val="85000"/>
              </a:schemeClr>
            </a:solidFill>
            <a:ln>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9" name="Rectangle 8"/>
            <p:cNvSpPr/>
            <p:nvPr/>
          </p:nvSpPr>
          <p:spPr>
            <a:xfrm>
              <a:off x="2927648" y="4581128"/>
              <a:ext cx="432048" cy="432048"/>
            </a:xfrm>
            <a:prstGeom prst="rect">
              <a:avLst/>
            </a:prstGeom>
            <a:solidFill>
              <a:schemeClr val="bg1">
                <a:lumMod val="85000"/>
              </a:schemeClr>
            </a:solidFill>
            <a:ln>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0" name="Rectangle 9"/>
            <p:cNvSpPr/>
            <p:nvPr/>
          </p:nvSpPr>
          <p:spPr>
            <a:xfrm>
              <a:off x="3359696" y="4581128"/>
              <a:ext cx="432048" cy="432048"/>
            </a:xfrm>
            <a:prstGeom prst="rect">
              <a:avLst/>
            </a:prstGeom>
            <a:solidFill>
              <a:schemeClr val="bg1">
                <a:lumMod val="85000"/>
              </a:schemeClr>
            </a:solidFill>
            <a:ln>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1" name="Rectangle 10"/>
            <p:cNvSpPr/>
            <p:nvPr/>
          </p:nvSpPr>
          <p:spPr>
            <a:xfrm>
              <a:off x="3791744" y="4581128"/>
              <a:ext cx="432048" cy="432048"/>
            </a:xfrm>
            <a:prstGeom prst="rect">
              <a:avLst/>
            </a:prstGeom>
            <a:solidFill>
              <a:schemeClr val="bg1">
                <a:lumMod val="85000"/>
              </a:schemeClr>
            </a:solidFill>
            <a:ln>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grpSp>
      <p:sp>
        <p:nvSpPr>
          <p:cNvPr id="13" name="ZoneTexte 12"/>
          <p:cNvSpPr txBox="1"/>
          <p:nvPr/>
        </p:nvSpPr>
        <p:spPr>
          <a:xfrm>
            <a:off x="1429707" y="6148443"/>
            <a:ext cx="3720890" cy="369332"/>
          </a:xfrm>
          <a:prstGeom prst="rect">
            <a:avLst/>
          </a:prstGeom>
          <a:noFill/>
        </p:spPr>
        <p:txBody>
          <a:bodyPr wrap="none" rtlCol="0">
            <a:spAutoFit/>
          </a:bodyPr>
          <a:lstStyle/>
          <a:p>
            <a:r>
              <a:rPr lang="en-US" dirty="0" smtClean="0"/>
              <a:t>Configuration (vector of multisets)</a:t>
            </a:r>
            <a:endParaRPr lang="en-US" dirty="0"/>
          </a:p>
        </p:txBody>
      </p:sp>
      <p:sp>
        <p:nvSpPr>
          <p:cNvPr id="15" name="Rectangle à coins arrondis 14"/>
          <p:cNvSpPr/>
          <p:nvPr/>
        </p:nvSpPr>
        <p:spPr>
          <a:xfrm>
            <a:off x="2581835" y="1869085"/>
            <a:ext cx="1080120" cy="360040"/>
          </a:xfrm>
          <a:prstGeom prst="roundRect">
            <a:avLst/>
          </a:prstGeom>
          <a:solidFill>
            <a:schemeClr val="bg1">
              <a:lumMod val="85000"/>
            </a:schemeClr>
          </a:solidFill>
          <a:ln>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Rule 1</a:t>
            </a:r>
          </a:p>
        </p:txBody>
      </p:sp>
      <p:sp>
        <p:nvSpPr>
          <p:cNvPr id="16" name="Rectangle à coins arrondis 15"/>
          <p:cNvSpPr/>
          <p:nvPr/>
        </p:nvSpPr>
        <p:spPr>
          <a:xfrm>
            <a:off x="4070477" y="1883886"/>
            <a:ext cx="1080120" cy="360040"/>
          </a:xfrm>
          <a:prstGeom prst="roundRect">
            <a:avLst/>
          </a:prstGeom>
          <a:solidFill>
            <a:schemeClr val="bg1">
              <a:lumMod val="85000"/>
            </a:schemeClr>
          </a:solidFill>
          <a:ln>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Rule 2</a:t>
            </a:r>
          </a:p>
        </p:txBody>
      </p:sp>
      <p:sp>
        <p:nvSpPr>
          <p:cNvPr id="17" name="Rectangle à coins arrondis 16"/>
          <p:cNvSpPr/>
          <p:nvPr/>
        </p:nvSpPr>
        <p:spPr>
          <a:xfrm>
            <a:off x="2574102" y="2332019"/>
            <a:ext cx="1080120" cy="360040"/>
          </a:xfrm>
          <a:prstGeom prst="roundRect">
            <a:avLst/>
          </a:prstGeom>
          <a:solidFill>
            <a:schemeClr val="bg1">
              <a:lumMod val="85000"/>
            </a:schemeClr>
          </a:solidFill>
          <a:ln>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Rule 1</a:t>
            </a:r>
          </a:p>
        </p:txBody>
      </p:sp>
      <p:sp>
        <p:nvSpPr>
          <p:cNvPr id="18" name="Rectangle à coins arrondis 17"/>
          <p:cNvSpPr/>
          <p:nvPr/>
        </p:nvSpPr>
        <p:spPr>
          <a:xfrm>
            <a:off x="4044915" y="2385723"/>
            <a:ext cx="1080120" cy="360040"/>
          </a:xfrm>
          <a:prstGeom prst="roundRect">
            <a:avLst/>
          </a:prstGeom>
          <a:solidFill>
            <a:schemeClr val="bg1">
              <a:lumMod val="85000"/>
            </a:schemeClr>
          </a:solidFill>
          <a:ln>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Rule 3</a:t>
            </a:r>
          </a:p>
        </p:txBody>
      </p:sp>
      <p:sp>
        <p:nvSpPr>
          <p:cNvPr id="19" name="Rectangle à coins arrondis 18"/>
          <p:cNvSpPr/>
          <p:nvPr/>
        </p:nvSpPr>
        <p:spPr>
          <a:xfrm>
            <a:off x="3229907" y="3137202"/>
            <a:ext cx="1080120" cy="360040"/>
          </a:xfrm>
          <a:prstGeom prst="roundRect">
            <a:avLst/>
          </a:prstGeom>
          <a:solidFill>
            <a:schemeClr val="bg1">
              <a:lumMod val="85000"/>
            </a:schemeClr>
          </a:solidFill>
          <a:ln>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Rule 5</a:t>
            </a:r>
          </a:p>
        </p:txBody>
      </p:sp>
      <p:sp>
        <p:nvSpPr>
          <p:cNvPr id="20" name="Rectangle à coins arrondis 19"/>
          <p:cNvSpPr/>
          <p:nvPr/>
        </p:nvSpPr>
        <p:spPr>
          <a:xfrm>
            <a:off x="1189442" y="2049105"/>
            <a:ext cx="1080120" cy="360040"/>
          </a:xfrm>
          <a:prstGeom prst="roundRect">
            <a:avLst/>
          </a:prstGeom>
          <a:solidFill>
            <a:schemeClr val="bg1">
              <a:lumMod val="85000"/>
            </a:schemeClr>
          </a:solidFill>
          <a:ln>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Rule 4</a:t>
            </a:r>
          </a:p>
        </p:txBody>
      </p:sp>
      <p:sp>
        <p:nvSpPr>
          <p:cNvPr id="23" name="Rectangle à coins arrondis 22"/>
          <p:cNvSpPr/>
          <p:nvPr/>
        </p:nvSpPr>
        <p:spPr>
          <a:xfrm>
            <a:off x="3974228" y="1791959"/>
            <a:ext cx="1271903" cy="1044116"/>
          </a:xfrm>
          <a:prstGeom prst="round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26" name="ZoneTexte 25"/>
          <p:cNvSpPr txBox="1"/>
          <p:nvPr/>
        </p:nvSpPr>
        <p:spPr>
          <a:xfrm>
            <a:off x="1794444" y="1188019"/>
            <a:ext cx="1656184" cy="2215991"/>
          </a:xfrm>
          <a:prstGeom prst="rect">
            <a:avLst/>
          </a:prstGeom>
          <a:noFill/>
        </p:spPr>
        <p:txBody>
          <a:bodyPr wrap="square" rtlCol="0">
            <a:spAutoFit/>
          </a:bodyPr>
          <a:lstStyle/>
          <a:p>
            <a:r>
              <a:rPr lang="en-US" sz="13800" dirty="0" smtClean="0">
                <a:solidFill>
                  <a:srgbClr val="FF0000"/>
                </a:solidFill>
                <a:latin typeface="Arial" panose="020B0604020202020204" pitchFamily="34" charset="0"/>
                <a:cs typeface="Arial" panose="020B0604020202020204" pitchFamily="34" charset="0"/>
              </a:rPr>
              <a:t>X</a:t>
            </a:r>
            <a:endParaRPr lang="en-US" dirty="0">
              <a:solidFill>
                <a:srgbClr val="FF0000"/>
              </a:solidFill>
              <a:latin typeface="Arial" panose="020B0604020202020204" pitchFamily="34" charset="0"/>
              <a:cs typeface="Arial" panose="020B0604020202020204" pitchFamily="34" charset="0"/>
            </a:endParaRPr>
          </a:p>
        </p:txBody>
      </p:sp>
      <p:cxnSp>
        <p:nvCxnSpPr>
          <p:cNvPr id="28" name="Connecteur droit avec flèche 27"/>
          <p:cNvCxnSpPr>
            <a:stCxn id="23" idx="2"/>
            <a:endCxn id="9" idx="0"/>
          </p:cNvCxnSpPr>
          <p:nvPr/>
        </p:nvCxnSpPr>
        <p:spPr>
          <a:xfrm flipH="1">
            <a:off x="3877979" y="2836075"/>
            <a:ext cx="732201" cy="2664296"/>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9" name="ZoneTexte 28"/>
          <p:cNvSpPr txBox="1"/>
          <p:nvPr/>
        </p:nvSpPr>
        <p:spPr>
          <a:xfrm>
            <a:off x="6931104" y="1612715"/>
            <a:ext cx="4552849" cy="369332"/>
          </a:xfrm>
          <a:prstGeom prst="rect">
            <a:avLst/>
          </a:prstGeom>
          <a:noFill/>
        </p:spPr>
        <p:txBody>
          <a:bodyPr wrap="none" rtlCol="0">
            <a:spAutoFit/>
          </a:bodyPr>
          <a:lstStyle/>
          <a:p>
            <a:r>
              <a:rPr lang="en-US" dirty="0" smtClean="0"/>
              <a:t>1. Compute all applicable multisets of rules</a:t>
            </a:r>
            <a:endParaRPr lang="en-US" dirty="0"/>
          </a:p>
        </p:txBody>
      </p:sp>
      <p:sp>
        <p:nvSpPr>
          <p:cNvPr id="30" name="ZoneTexte 29"/>
          <p:cNvSpPr txBox="1"/>
          <p:nvPr/>
        </p:nvSpPr>
        <p:spPr>
          <a:xfrm>
            <a:off x="6953150" y="1982047"/>
            <a:ext cx="4665060" cy="369332"/>
          </a:xfrm>
          <a:prstGeom prst="rect">
            <a:avLst/>
          </a:prstGeom>
          <a:noFill/>
        </p:spPr>
        <p:txBody>
          <a:bodyPr wrap="none" rtlCol="0">
            <a:spAutoFit/>
          </a:bodyPr>
          <a:lstStyle/>
          <a:p>
            <a:r>
              <a:rPr lang="en-US" dirty="0" smtClean="0"/>
              <a:t>2. Restrict according to the derivation mode</a:t>
            </a:r>
            <a:endParaRPr lang="en-US" dirty="0"/>
          </a:p>
        </p:txBody>
      </p:sp>
      <p:sp>
        <p:nvSpPr>
          <p:cNvPr id="31" name="ZoneTexte 30"/>
          <p:cNvSpPr txBox="1"/>
          <p:nvPr/>
        </p:nvSpPr>
        <p:spPr>
          <a:xfrm>
            <a:off x="6953150" y="2296015"/>
            <a:ext cx="3918060" cy="369332"/>
          </a:xfrm>
          <a:prstGeom prst="rect">
            <a:avLst/>
          </a:prstGeom>
          <a:noFill/>
        </p:spPr>
        <p:txBody>
          <a:bodyPr wrap="none" rtlCol="0">
            <a:spAutoFit/>
          </a:bodyPr>
          <a:lstStyle/>
          <a:p>
            <a:r>
              <a:rPr lang="en-US" dirty="0" smtClean="0"/>
              <a:t>3. Apply to the current configuration</a:t>
            </a:r>
            <a:endParaRPr lang="en-US" dirty="0"/>
          </a:p>
        </p:txBody>
      </p:sp>
      <p:sp>
        <p:nvSpPr>
          <p:cNvPr id="32" name="ZoneTexte 31"/>
          <p:cNvSpPr txBox="1"/>
          <p:nvPr/>
        </p:nvSpPr>
        <p:spPr>
          <a:xfrm>
            <a:off x="6953150" y="2665347"/>
            <a:ext cx="3597460" cy="369332"/>
          </a:xfrm>
          <a:prstGeom prst="rect">
            <a:avLst/>
          </a:prstGeom>
          <a:noFill/>
        </p:spPr>
        <p:txBody>
          <a:bodyPr wrap="none" rtlCol="0">
            <a:spAutoFit/>
          </a:bodyPr>
          <a:lstStyle/>
          <a:p>
            <a:r>
              <a:rPr lang="en-US" dirty="0" smtClean="0"/>
              <a:t>4. Verify if the system should halt</a:t>
            </a:r>
            <a:endParaRPr lang="en-US" dirty="0"/>
          </a:p>
        </p:txBody>
      </p:sp>
      <p:sp>
        <p:nvSpPr>
          <p:cNvPr id="33" name="ZoneTexte 32"/>
          <p:cNvSpPr txBox="1"/>
          <p:nvPr/>
        </p:nvSpPr>
        <p:spPr>
          <a:xfrm>
            <a:off x="6953150" y="3047864"/>
            <a:ext cx="2444900" cy="369332"/>
          </a:xfrm>
          <a:prstGeom prst="rect">
            <a:avLst/>
          </a:prstGeom>
          <a:noFill/>
        </p:spPr>
        <p:txBody>
          <a:bodyPr wrap="none" rtlCol="0">
            <a:spAutoFit/>
          </a:bodyPr>
          <a:lstStyle/>
          <a:p>
            <a:r>
              <a:rPr lang="en-US" dirty="0" smtClean="0"/>
              <a:t>5. If not, then loop 1-4</a:t>
            </a:r>
            <a:endParaRPr lang="en-US" dirty="0"/>
          </a:p>
        </p:txBody>
      </p:sp>
      <p:sp>
        <p:nvSpPr>
          <p:cNvPr id="34" name="ZoneTexte 33"/>
          <p:cNvSpPr txBox="1"/>
          <p:nvPr/>
        </p:nvSpPr>
        <p:spPr>
          <a:xfrm>
            <a:off x="6953150" y="3430381"/>
            <a:ext cx="2951449" cy="369332"/>
          </a:xfrm>
          <a:prstGeom prst="rect">
            <a:avLst/>
          </a:prstGeom>
          <a:noFill/>
        </p:spPr>
        <p:txBody>
          <a:bodyPr wrap="none" rtlCol="0">
            <a:spAutoFit/>
          </a:bodyPr>
          <a:lstStyle/>
          <a:p>
            <a:r>
              <a:rPr lang="en-US" dirty="0" smtClean="0"/>
              <a:t>6. If yes, then get the result</a:t>
            </a:r>
            <a:endParaRPr lang="en-US" dirty="0"/>
          </a:p>
        </p:txBody>
      </p:sp>
      <p:grpSp>
        <p:nvGrpSpPr>
          <p:cNvPr id="40" name="Groupe 39"/>
          <p:cNvGrpSpPr/>
          <p:nvPr/>
        </p:nvGrpSpPr>
        <p:grpSpPr>
          <a:xfrm>
            <a:off x="4742075" y="2314017"/>
            <a:ext cx="1900039" cy="3186354"/>
            <a:chOff x="3863752" y="2042846"/>
            <a:chExt cx="1900039" cy="3186354"/>
          </a:xfrm>
        </p:grpSpPr>
        <p:sp>
          <p:nvSpPr>
            <p:cNvPr id="35" name="ZoneTexte 34"/>
            <p:cNvSpPr txBox="1"/>
            <p:nvPr/>
          </p:nvSpPr>
          <p:spPr>
            <a:xfrm>
              <a:off x="4832126" y="3435387"/>
              <a:ext cx="931665" cy="461665"/>
            </a:xfrm>
            <a:prstGeom prst="rect">
              <a:avLst/>
            </a:prstGeom>
            <a:noFill/>
          </p:spPr>
          <p:txBody>
            <a:bodyPr wrap="none" rtlCol="0">
              <a:spAutoFit/>
            </a:bodyPr>
            <a:lstStyle/>
            <a:p>
              <a:r>
                <a:rPr lang="en-US" sz="2400" dirty="0" smtClean="0">
                  <a:solidFill>
                    <a:srgbClr val="FF0000"/>
                  </a:solidFill>
                </a:rPr>
                <a:t>Halt?</a:t>
              </a:r>
              <a:endParaRPr lang="en-US" dirty="0">
                <a:solidFill>
                  <a:srgbClr val="FF0000"/>
                </a:solidFill>
              </a:endParaRPr>
            </a:p>
          </p:txBody>
        </p:sp>
        <p:cxnSp>
          <p:nvCxnSpPr>
            <p:cNvPr id="37" name="Connecteur droit avec flèche 36"/>
            <p:cNvCxnSpPr>
              <a:stCxn id="35" idx="2"/>
              <a:endCxn id="11" idx="0"/>
            </p:cNvCxnSpPr>
            <p:nvPr/>
          </p:nvCxnSpPr>
          <p:spPr>
            <a:xfrm flipH="1">
              <a:off x="3863752" y="3897052"/>
              <a:ext cx="1434207" cy="13321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Connecteur droit avec flèche 38"/>
            <p:cNvCxnSpPr>
              <a:stCxn id="35" idx="0"/>
              <a:endCxn id="23" idx="3"/>
            </p:cNvCxnSpPr>
            <p:nvPr/>
          </p:nvCxnSpPr>
          <p:spPr>
            <a:xfrm flipH="1" flipV="1">
              <a:off x="4367808" y="2042846"/>
              <a:ext cx="930151" cy="13925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48" name="Groupe 47"/>
          <p:cNvGrpSpPr/>
          <p:nvPr/>
        </p:nvGrpSpPr>
        <p:grpSpPr>
          <a:xfrm>
            <a:off x="4958099" y="5531729"/>
            <a:ext cx="2808312" cy="369332"/>
            <a:chOff x="4079776" y="5260558"/>
            <a:chExt cx="2808312" cy="369332"/>
          </a:xfrm>
        </p:grpSpPr>
        <p:sp>
          <p:nvSpPr>
            <p:cNvPr id="41" name="ZoneTexte 40"/>
            <p:cNvSpPr txBox="1"/>
            <p:nvPr/>
          </p:nvSpPr>
          <p:spPr>
            <a:xfrm>
              <a:off x="5447928" y="5260558"/>
              <a:ext cx="837089" cy="369332"/>
            </a:xfrm>
            <a:prstGeom prst="rect">
              <a:avLst/>
            </a:prstGeom>
            <a:noFill/>
          </p:spPr>
          <p:txBody>
            <a:bodyPr wrap="none" rtlCol="0">
              <a:spAutoFit/>
            </a:bodyPr>
            <a:lstStyle/>
            <a:p>
              <a:r>
                <a:rPr lang="en-US" dirty="0" smtClean="0"/>
                <a:t>Result</a:t>
              </a:r>
              <a:endParaRPr lang="en-US" dirty="0"/>
            </a:p>
          </p:txBody>
        </p:sp>
        <p:cxnSp>
          <p:nvCxnSpPr>
            <p:cNvPr id="45" name="Connecteur droit avec flèche 44"/>
            <p:cNvCxnSpPr>
              <a:stCxn id="41" idx="3"/>
            </p:cNvCxnSpPr>
            <p:nvPr/>
          </p:nvCxnSpPr>
          <p:spPr>
            <a:xfrm>
              <a:off x="6285017" y="5445224"/>
              <a:ext cx="60307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Connecteur droit avec flèche 46"/>
            <p:cNvCxnSpPr>
              <a:stCxn id="11" idx="3"/>
              <a:endCxn id="41" idx="1"/>
            </p:cNvCxnSpPr>
            <p:nvPr/>
          </p:nvCxnSpPr>
          <p:spPr>
            <a:xfrm>
              <a:off x="4079776" y="5445224"/>
              <a:ext cx="136815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2149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childTnLst>
                          </p:cTn>
                        </p:par>
                        <p:par>
                          <p:cTn id="38" fill="hold">
                            <p:stCondLst>
                              <p:cond delay="500"/>
                            </p:stCondLst>
                            <p:childTnLst>
                              <p:par>
                                <p:cTn id="39" presetID="10" presetClass="entr" presetSubtype="0" fill="hold"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500"/>
                                        <p:tgtEl>
                                          <p:spTgt spid="4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childTnLst>
                          </p:cTn>
                        </p:par>
                        <p:par>
                          <p:cTn id="52" fill="hold">
                            <p:stCondLst>
                              <p:cond delay="500"/>
                            </p:stCondLst>
                            <p:childTnLst>
                              <p:par>
                                <p:cTn id="53" presetID="10" presetClass="entr" presetSubtype="0" fill="hold" nodeType="after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fade">
                                      <p:cBhvr>
                                        <p:cTn id="5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6" grpId="0"/>
      <p:bldP spid="29" grpId="0"/>
      <p:bldP spid="30" grpId="0"/>
      <p:bldP spid="31" grpId="0"/>
      <p:bldP spid="32" grpId="0"/>
      <p:bldP spid="33" grpId="0"/>
      <p:bldP spid="3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Network of cells: structure &amp; rules</a:t>
            </a:r>
            <a:endParaRPr lang="en-US" dirty="0"/>
          </a:p>
        </p:txBody>
      </p:sp>
      <mc:AlternateContent xmlns:mc="http://schemas.openxmlformats.org/markup-compatibility/2006">
        <mc:Choice xmlns:a14="http://schemas.microsoft.com/office/drawing/2010/main" Requires="a14">
          <p:sp>
            <p:nvSpPr>
              <p:cNvPr id="3" name="Espace réservé du contenu 2"/>
              <p:cNvSpPr>
                <a:spLocks noGrp="1"/>
              </p:cNvSpPr>
              <p:nvPr>
                <p:ph sz="quarter" idx="1"/>
              </p:nvPr>
            </p:nvSpPr>
            <p:spPr>
              <a:xfrm>
                <a:off x="2274474" y="1228671"/>
                <a:ext cx="9726182" cy="5474968"/>
              </a:xfrm>
            </p:spPr>
            <p:txBody>
              <a:bodyPr>
                <a:noAutofit/>
              </a:bodyPr>
              <a:lstStyle/>
              <a:p>
                <a:r>
                  <a:rPr lang="en-US" sz="2000" dirty="0" smtClean="0"/>
                  <a:t>Configuration: </a:t>
                </a:r>
              </a:p>
              <a:p>
                <a:pPr lvl="1"/>
                <a:r>
                  <a:rPr lang="en-US" sz="1800" dirty="0"/>
                  <a:t>A vector of </a:t>
                </a:r>
                <a:r>
                  <a:rPr lang="en-US" sz="1800" i="1" dirty="0"/>
                  <a:t>cells.</a:t>
                </a:r>
              </a:p>
              <a:p>
                <a:pPr lvl="1"/>
                <a:r>
                  <a:rPr lang="en-US" sz="1800" dirty="0"/>
                  <a:t>Each cell has an unique </a:t>
                </a:r>
                <a:r>
                  <a:rPr lang="en-US" sz="1800" i="1" dirty="0"/>
                  <a:t>identifier </a:t>
                </a:r>
                <a:r>
                  <a:rPr lang="en-US" sz="1800" b="1" dirty="0"/>
                  <a:t>id </a:t>
                </a:r>
                <a:r>
                  <a:rPr lang="en-US" sz="1800" dirty="0"/>
                  <a:t>and contains a multiset </a:t>
                </a:r>
                <a:r>
                  <a:rPr lang="en-US" sz="1800" dirty="0" smtClean="0"/>
                  <a:t>of </a:t>
                </a:r>
                <a:r>
                  <a:rPr lang="en-US" sz="1800" dirty="0"/>
                  <a:t>objects called </a:t>
                </a:r>
                <a:r>
                  <a:rPr lang="en-US" sz="1800" b="1" dirty="0"/>
                  <a:t>contents</a:t>
                </a:r>
                <a:r>
                  <a:rPr lang="en-US" sz="1800" dirty="0"/>
                  <a:t>, e.g. (1,abbc). </a:t>
                </a:r>
                <a:endParaRPr lang="en-US" sz="1800" dirty="0" smtClean="0"/>
              </a:p>
              <a:p>
                <a:pPr lvl="1"/>
                <a:r>
                  <a:rPr lang="en-US" sz="1800" dirty="0"/>
                  <a:t>Cells can contain </a:t>
                </a:r>
                <a:r>
                  <a:rPr lang="en-US" sz="1800" i="1" dirty="0"/>
                  <a:t>infinite</a:t>
                </a:r>
                <a:r>
                  <a:rPr lang="en-US" sz="1800" dirty="0"/>
                  <a:t> multisets</a:t>
                </a:r>
                <a:r>
                  <a:rPr lang="en-US" sz="1800" dirty="0" smtClean="0"/>
                  <a:t>.</a:t>
                </a:r>
              </a:p>
              <a:p>
                <a:r>
                  <a:rPr lang="en-US" sz="2000" dirty="0" smtClean="0"/>
                  <a:t>Rules:</a:t>
                </a:r>
              </a:p>
              <a:p>
                <a:pPr lvl="1"/>
                <a14:m>
                  <m:oMath xmlns:m="http://schemas.openxmlformats.org/officeDocument/2006/math">
                    <m:r>
                      <a:rPr lang="en-US" sz="1800" b="0" i="1" smtClean="0">
                        <a:latin typeface="Cambria Math" panose="02040503050406030204" pitchFamily="18" charset="0"/>
                      </a:rPr>
                      <m:t>𝑋</m:t>
                    </m:r>
                    <m:r>
                      <a:rPr lang="en-US" sz="1800" b="0" i="1" smtClean="0">
                        <a:latin typeface="Cambria Math" panose="02040503050406030204" pitchFamily="18" charset="0"/>
                      </a:rPr>
                      <m:t>→</m:t>
                    </m:r>
                    <m:r>
                      <a:rPr lang="en-US" sz="1800" b="0" i="1" smtClean="0">
                        <a:latin typeface="Cambria Math" panose="02040503050406030204" pitchFamily="18" charset="0"/>
                      </a:rPr>
                      <m:t>𝑌</m:t>
                    </m:r>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𝑃</m:t>
                        </m:r>
                      </m:e>
                    </m:d>
                    <m:r>
                      <a:rPr lang="en-US" sz="1800" b="0" i="1" smtClean="0">
                        <a:latin typeface="Cambria Math" panose="02040503050406030204" pitchFamily="18" charset="0"/>
                      </a:rPr>
                      <m:t>;[</m:t>
                    </m:r>
                    <m:r>
                      <a:rPr lang="en-US" sz="1800" b="0" i="1" smtClean="0">
                        <a:latin typeface="Cambria Math" panose="02040503050406030204" pitchFamily="18" charset="0"/>
                      </a:rPr>
                      <m:t>𝑄</m:t>
                    </m:r>
                    <m:r>
                      <a:rPr lang="en-US" sz="1800" b="0" i="1" smtClean="0">
                        <a:latin typeface="Cambria Math" panose="02040503050406030204" pitchFamily="18" charset="0"/>
                      </a:rPr>
                      <m:t>]</m:t>
                    </m:r>
                  </m:oMath>
                </a14:m>
                <a:endParaRPr lang="en-US" sz="1800" dirty="0"/>
              </a:p>
              <a:p>
                <a:pPr lvl="2"/>
                <a:r>
                  <a:rPr lang="en-US" sz="1600" dirty="0"/>
                  <a:t>X,Y – vectors of multisets</a:t>
                </a:r>
              </a:p>
              <a:p>
                <a:pPr lvl="2"/>
                <a:r>
                  <a:rPr lang="en-US" sz="1600" dirty="0"/>
                  <a:t>P,Q – finite sets of multisets (permitting and forbidding contexts)</a:t>
                </a:r>
              </a:p>
              <a:p>
                <a:pPr lvl="2"/>
                <a:r>
                  <a:rPr lang="en-US" sz="1600" dirty="0"/>
                  <a:t>another notation: </a:t>
                </a:r>
              </a:p>
              <a:p>
                <a:pPr lvl="2">
                  <a:buNone/>
                </a:pPr>
                <a14:m>
                  <m:oMathPara xmlns:m="http://schemas.openxmlformats.org/officeDocument/2006/math">
                    <m:oMathParaPr>
                      <m:jc m:val="centerGroup"/>
                    </m:oMathParaPr>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𝑛</m:t>
                              </m:r>
                            </m:sub>
                          </m:sSub>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𝑛</m:t>
                              </m:r>
                            </m:sub>
                          </m:sSub>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d>
                            <m:dPr>
                              <m:begChr m:val="{"/>
                              <m:endChr m:val="}"/>
                              <m:ctrlPr>
                                <a:rPr lang="en-US" sz="2000" b="0" i="1" smtClean="0">
                                  <a:latin typeface="Cambria Math" panose="02040503050406030204" pitchFamily="18" charset="0"/>
                                </a:rPr>
                              </m:ctrlPr>
                            </m:d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𝑛</m:t>
                                      </m:r>
                                    </m:sub>
                                  </m:sSub>
                                </m:e>
                              </m:d>
                            </m:e>
                          </m:d>
                          <m:r>
                            <a:rPr lang="en-US" sz="2000" b="0" i="1" smtClean="0">
                              <a:latin typeface="Cambria Math" panose="02040503050406030204" pitchFamily="18" charset="0"/>
                            </a:rPr>
                            <m:t>,…</m:t>
                          </m:r>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𝑓</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𝑓</m:t>
                                  </m:r>
                                </m:e>
                                <m:sub>
                                  <m:r>
                                    <a:rPr lang="en-US" sz="2000" b="0" i="1" smtClean="0">
                                      <a:latin typeface="Cambria Math" panose="02040503050406030204" pitchFamily="18" charset="0"/>
                                    </a:rPr>
                                    <m:t>𝑛</m:t>
                                  </m:r>
                                </m:sub>
                              </m:sSub>
                            </m:e>
                          </m:d>
                        </m:e>
                      </m:d>
                      <m:r>
                        <a:rPr lang="en-US" sz="2000" b="0" i="1" smtClean="0">
                          <a:latin typeface="Cambria Math" panose="02040503050406030204" pitchFamily="18" charset="0"/>
                        </a:rPr>
                        <m:t>,…]</m:t>
                      </m:r>
                    </m:oMath>
                  </m:oMathPara>
                </a14:m>
                <a:endParaRPr lang="en-US" sz="2000" dirty="0">
                  <a:sym typeface="Wingdings 3" pitchFamily="18" charset="2"/>
                </a:endParaRPr>
              </a:p>
              <a:p>
                <a:pPr lvl="1"/>
                <a:r>
                  <a:rPr lang="en-US" sz="1800" dirty="0">
                    <a:sym typeface="Wingdings 3" pitchFamily="18" charset="2"/>
                  </a:rPr>
                  <a:t>Semantics: rewrite X by Y if all elements of P and none of Q are present.</a:t>
                </a:r>
              </a:p>
              <a:p>
                <a:r>
                  <a:rPr lang="en-US" sz="2000" dirty="0">
                    <a:sym typeface="Wingdings 3" pitchFamily="18" charset="2"/>
                  </a:rPr>
                  <a:t>Structure</a:t>
                </a:r>
              </a:p>
              <a:p>
                <a:pPr lvl="1"/>
                <a:r>
                  <a:rPr lang="en-US" sz="1800" dirty="0">
                    <a:sym typeface="Wingdings 3" pitchFamily="18" charset="2"/>
                  </a:rPr>
                  <a:t>The hypergraph induced by the rules</a:t>
                </a:r>
                <a:r>
                  <a:rPr lang="en-US" sz="1800" dirty="0" smtClean="0">
                    <a:sym typeface="Wingdings 3" pitchFamily="18" charset="2"/>
                  </a:rPr>
                  <a:t>.</a:t>
                </a:r>
                <a:endParaRPr lang="en-US" sz="1800" dirty="0">
                  <a:sym typeface="Wingdings 3" pitchFamily="18" charset="2"/>
                </a:endParaRPr>
              </a:p>
            </p:txBody>
          </p:sp>
        </mc:Choice>
        <mc:Fallback>
          <p:sp>
            <p:nvSpPr>
              <p:cNvPr id="3" name="Espace réservé du contenu 2"/>
              <p:cNvSpPr>
                <a:spLocks noGrp="1" noRot="1" noChangeAspect="1" noMove="1" noResize="1" noEditPoints="1" noAdjustHandles="1" noChangeArrowheads="1" noChangeShapeType="1" noTextEdit="1"/>
              </p:cNvSpPr>
              <p:nvPr>
                <p:ph sz="quarter" idx="1"/>
              </p:nvPr>
            </p:nvSpPr>
            <p:spPr>
              <a:xfrm>
                <a:off x="2274474" y="1228671"/>
                <a:ext cx="9726182" cy="5474968"/>
              </a:xfrm>
              <a:blipFill>
                <a:blip r:embed="rId2"/>
                <a:stretch>
                  <a:fillRect l="-564" t="-668" b="-5122"/>
                </a:stretch>
              </a:blipFill>
            </p:spPr>
            <p:txBody>
              <a:bodyPr/>
              <a:lstStyle/>
              <a:p>
                <a:r>
                  <a:rPr lang="en-US">
                    <a:noFill/>
                  </a:rPr>
                  <a:t> </a:t>
                </a:r>
              </a:p>
            </p:txBody>
          </p:sp>
        </mc:Fallback>
      </mc:AlternateContent>
      <p:grpSp>
        <p:nvGrpSpPr>
          <p:cNvPr id="5" name="Groupe 4"/>
          <p:cNvGrpSpPr/>
          <p:nvPr/>
        </p:nvGrpSpPr>
        <p:grpSpPr>
          <a:xfrm>
            <a:off x="7392144" y="1556792"/>
            <a:ext cx="3456384" cy="432048"/>
            <a:chOff x="767408" y="4581128"/>
            <a:chExt cx="3456384" cy="432048"/>
          </a:xfrm>
        </p:grpSpPr>
        <p:sp>
          <p:nvSpPr>
            <p:cNvPr id="6" name="Rectangle 5"/>
            <p:cNvSpPr/>
            <p:nvPr/>
          </p:nvSpPr>
          <p:spPr>
            <a:xfrm>
              <a:off x="767408" y="4581128"/>
              <a:ext cx="432048" cy="432048"/>
            </a:xfrm>
            <a:prstGeom prst="rect">
              <a:avLst/>
            </a:prstGeom>
            <a:solidFill>
              <a:schemeClr val="bg1">
                <a:lumMod val="85000"/>
              </a:schemeClr>
            </a:solidFill>
            <a:ln>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7" name="Rectangle 6"/>
            <p:cNvSpPr/>
            <p:nvPr/>
          </p:nvSpPr>
          <p:spPr>
            <a:xfrm>
              <a:off x="1199456" y="4581128"/>
              <a:ext cx="432048" cy="432048"/>
            </a:xfrm>
            <a:prstGeom prst="rect">
              <a:avLst/>
            </a:prstGeom>
            <a:solidFill>
              <a:schemeClr val="bg1">
                <a:lumMod val="85000"/>
              </a:schemeClr>
            </a:solidFill>
            <a:ln>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Rectangle 7"/>
            <p:cNvSpPr/>
            <p:nvPr/>
          </p:nvSpPr>
          <p:spPr>
            <a:xfrm>
              <a:off x="1631504" y="4581128"/>
              <a:ext cx="432048" cy="432048"/>
            </a:xfrm>
            <a:prstGeom prst="rect">
              <a:avLst/>
            </a:prstGeom>
            <a:solidFill>
              <a:schemeClr val="bg1">
                <a:lumMod val="85000"/>
              </a:schemeClr>
            </a:solidFill>
            <a:ln>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9" name="Rectangle 8"/>
            <p:cNvSpPr/>
            <p:nvPr/>
          </p:nvSpPr>
          <p:spPr>
            <a:xfrm>
              <a:off x="2063552" y="4581128"/>
              <a:ext cx="432048" cy="432048"/>
            </a:xfrm>
            <a:prstGeom prst="rect">
              <a:avLst/>
            </a:prstGeom>
            <a:solidFill>
              <a:schemeClr val="bg1">
                <a:lumMod val="85000"/>
              </a:schemeClr>
            </a:solidFill>
            <a:ln>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0" name="Rectangle 9"/>
            <p:cNvSpPr/>
            <p:nvPr/>
          </p:nvSpPr>
          <p:spPr>
            <a:xfrm>
              <a:off x="2495600" y="4581128"/>
              <a:ext cx="432048" cy="432048"/>
            </a:xfrm>
            <a:prstGeom prst="rect">
              <a:avLst/>
            </a:prstGeom>
            <a:solidFill>
              <a:schemeClr val="bg1">
                <a:lumMod val="85000"/>
              </a:schemeClr>
            </a:solidFill>
            <a:ln>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1" name="Rectangle 10"/>
            <p:cNvSpPr/>
            <p:nvPr/>
          </p:nvSpPr>
          <p:spPr>
            <a:xfrm>
              <a:off x="2927648" y="4581128"/>
              <a:ext cx="432048" cy="432048"/>
            </a:xfrm>
            <a:prstGeom prst="rect">
              <a:avLst/>
            </a:prstGeom>
            <a:solidFill>
              <a:schemeClr val="bg1">
                <a:lumMod val="85000"/>
              </a:schemeClr>
            </a:solidFill>
            <a:ln>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2" name="Rectangle 11"/>
            <p:cNvSpPr/>
            <p:nvPr/>
          </p:nvSpPr>
          <p:spPr>
            <a:xfrm>
              <a:off x="3359696" y="4581128"/>
              <a:ext cx="432048" cy="432048"/>
            </a:xfrm>
            <a:prstGeom prst="rect">
              <a:avLst/>
            </a:prstGeom>
            <a:solidFill>
              <a:schemeClr val="bg1">
                <a:lumMod val="85000"/>
              </a:schemeClr>
            </a:solidFill>
            <a:ln>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3" name="Rectangle 12"/>
            <p:cNvSpPr/>
            <p:nvPr/>
          </p:nvSpPr>
          <p:spPr>
            <a:xfrm>
              <a:off x="3791744" y="4581128"/>
              <a:ext cx="432048" cy="432048"/>
            </a:xfrm>
            <a:prstGeom prst="rect">
              <a:avLst/>
            </a:prstGeom>
            <a:solidFill>
              <a:schemeClr val="bg1">
                <a:lumMod val="85000"/>
              </a:schemeClr>
            </a:solidFill>
            <a:ln>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grpSp>
      <p:grpSp>
        <p:nvGrpSpPr>
          <p:cNvPr id="40" name="Groupe 39"/>
          <p:cNvGrpSpPr/>
          <p:nvPr/>
        </p:nvGrpSpPr>
        <p:grpSpPr>
          <a:xfrm>
            <a:off x="9531022" y="3014760"/>
            <a:ext cx="2180009" cy="1734840"/>
            <a:chOff x="4564063" y="3717925"/>
            <a:chExt cx="3548062" cy="2886075"/>
          </a:xfrm>
        </p:grpSpPr>
        <p:sp>
          <p:nvSpPr>
            <p:cNvPr id="41" name="Oval 4"/>
            <p:cNvSpPr>
              <a:spLocks noChangeArrowheads="1"/>
            </p:cNvSpPr>
            <p:nvPr/>
          </p:nvSpPr>
          <p:spPr bwMode="auto">
            <a:xfrm>
              <a:off x="4835525" y="3717925"/>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p>
          </p:txBody>
        </p:sp>
        <p:sp>
          <p:nvSpPr>
            <p:cNvPr id="42" name="Oval 6"/>
            <p:cNvSpPr>
              <a:spLocks noChangeArrowheads="1"/>
            </p:cNvSpPr>
            <p:nvPr/>
          </p:nvSpPr>
          <p:spPr bwMode="auto">
            <a:xfrm>
              <a:off x="4837113" y="4652963"/>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fr-FR"/>
            </a:p>
          </p:txBody>
        </p:sp>
        <p:sp>
          <p:nvSpPr>
            <p:cNvPr id="43" name="Oval 7"/>
            <p:cNvSpPr>
              <a:spLocks noChangeArrowheads="1"/>
            </p:cNvSpPr>
            <p:nvPr/>
          </p:nvSpPr>
          <p:spPr bwMode="auto">
            <a:xfrm>
              <a:off x="4837113" y="5734050"/>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p>
          </p:txBody>
        </p:sp>
        <p:sp>
          <p:nvSpPr>
            <p:cNvPr id="44" name="Oval 8"/>
            <p:cNvSpPr>
              <a:spLocks noChangeArrowheads="1"/>
            </p:cNvSpPr>
            <p:nvPr/>
          </p:nvSpPr>
          <p:spPr bwMode="auto">
            <a:xfrm>
              <a:off x="7464425" y="3933825"/>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5" name="Oval 9"/>
            <p:cNvSpPr>
              <a:spLocks noChangeArrowheads="1"/>
            </p:cNvSpPr>
            <p:nvPr/>
          </p:nvSpPr>
          <p:spPr bwMode="auto">
            <a:xfrm>
              <a:off x="7464425" y="5086350"/>
              <a:ext cx="6477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6" name="Text Box 14"/>
            <p:cNvSpPr txBox="1">
              <a:spLocks noChangeArrowheads="1"/>
            </p:cNvSpPr>
            <p:nvPr/>
          </p:nvSpPr>
          <p:spPr bwMode="auto">
            <a:xfrm>
              <a:off x="4564063" y="4092575"/>
              <a:ext cx="2840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a:t>
              </a:r>
            </a:p>
          </p:txBody>
        </p:sp>
        <p:sp>
          <p:nvSpPr>
            <p:cNvPr id="47" name="Text Box 15"/>
            <p:cNvSpPr txBox="1">
              <a:spLocks noChangeArrowheads="1"/>
            </p:cNvSpPr>
            <p:nvPr/>
          </p:nvSpPr>
          <p:spPr bwMode="auto">
            <a:xfrm>
              <a:off x="4584700" y="5086350"/>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a:t>
              </a:r>
            </a:p>
          </p:txBody>
        </p:sp>
        <p:sp>
          <p:nvSpPr>
            <p:cNvPr id="48" name="Text Box 16"/>
            <p:cNvSpPr txBox="1">
              <a:spLocks noChangeArrowheads="1"/>
            </p:cNvSpPr>
            <p:nvPr/>
          </p:nvSpPr>
          <p:spPr bwMode="auto">
            <a:xfrm>
              <a:off x="4729163" y="6237288"/>
              <a:ext cx="3095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3</a:t>
              </a:r>
            </a:p>
          </p:txBody>
        </p:sp>
        <p:sp>
          <p:nvSpPr>
            <p:cNvPr id="49" name="Text Box 17"/>
            <p:cNvSpPr txBox="1">
              <a:spLocks noChangeArrowheads="1"/>
            </p:cNvSpPr>
            <p:nvPr/>
          </p:nvSpPr>
          <p:spPr bwMode="auto">
            <a:xfrm>
              <a:off x="7392988" y="4510088"/>
              <a:ext cx="3145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4</a:t>
              </a:r>
            </a:p>
          </p:txBody>
        </p:sp>
        <p:sp>
          <p:nvSpPr>
            <p:cNvPr id="50" name="Text Box 18"/>
            <p:cNvSpPr txBox="1">
              <a:spLocks noChangeArrowheads="1"/>
            </p:cNvSpPr>
            <p:nvPr/>
          </p:nvSpPr>
          <p:spPr bwMode="auto">
            <a:xfrm>
              <a:off x="7321557" y="5735644"/>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5</a:t>
              </a:r>
            </a:p>
          </p:txBody>
        </p:sp>
        <p:cxnSp>
          <p:nvCxnSpPr>
            <p:cNvPr id="51" name="Connecteur droit 50"/>
            <p:cNvCxnSpPr/>
            <p:nvPr/>
          </p:nvCxnSpPr>
          <p:spPr>
            <a:xfrm>
              <a:off x="6345612" y="4417880"/>
              <a:ext cx="0" cy="719112"/>
            </a:xfrm>
            <a:prstGeom prst="line">
              <a:avLst/>
            </a:prstGeom>
            <a:ln w="762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2" name="Connecteur droit avec flèche 51"/>
            <p:cNvCxnSpPr>
              <a:stCxn id="41" idx="5"/>
            </p:cNvCxnSpPr>
            <p:nvPr/>
          </p:nvCxnSpPr>
          <p:spPr>
            <a:xfrm>
              <a:off x="5388372" y="4270772"/>
              <a:ext cx="923652" cy="5263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Connecteur droit avec flèche 52"/>
            <p:cNvCxnSpPr>
              <a:stCxn id="42" idx="6"/>
            </p:cNvCxnSpPr>
            <p:nvPr/>
          </p:nvCxnSpPr>
          <p:spPr>
            <a:xfrm flipV="1">
              <a:off x="5484813" y="4799012"/>
              <a:ext cx="827211" cy="177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Connecteur droit 53"/>
            <p:cNvCxnSpPr>
              <a:endCxn id="43" idx="7"/>
            </p:cNvCxnSpPr>
            <p:nvPr/>
          </p:nvCxnSpPr>
          <p:spPr>
            <a:xfrm flipH="1">
              <a:off x="5389960" y="4976813"/>
              <a:ext cx="922064" cy="852090"/>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5" name="Connecteur droit avec flèche 54"/>
            <p:cNvCxnSpPr>
              <a:endCxn id="41" idx="6"/>
            </p:cNvCxnSpPr>
            <p:nvPr/>
          </p:nvCxnSpPr>
          <p:spPr>
            <a:xfrm flipH="1" flipV="1">
              <a:off x="5483225" y="4041775"/>
              <a:ext cx="862387" cy="611188"/>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56" name="Connecteur droit avec flèche 55"/>
            <p:cNvCxnSpPr>
              <a:endCxn id="45" idx="2"/>
            </p:cNvCxnSpPr>
            <p:nvPr/>
          </p:nvCxnSpPr>
          <p:spPr>
            <a:xfrm>
              <a:off x="6344024" y="4887909"/>
              <a:ext cx="1120401" cy="5222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Connecteur en angle 56"/>
            <p:cNvCxnSpPr>
              <a:endCxn id="41" idx="7"/>
            </p:cNvCxnSpPr>
            <p:nvPr/>
          </p:nvCxnSpPr>
          <p:spPr>
            <a:xfrm rot="10800000">
              <a:off x="5388372" y="3812779"/>
              <a:ext cx="955652" cy="840185"/>
            </a:xfrm>
            <a:prstGeom prst="bentConnector4">
              <a:avLst>
                <a:gd name="adj1" fmla="val -56275"/>
                <a:gd name="adj2" fmla="val 127208"/>
              </a:avLst>
            </a:prstGeom>
            <a:ln>
              <a:tailEnd type="triangle"/>
            </a:ln>
          </p:spPr>
          <p:style>
            <a:lnRef idx="1">
              <a:schemeClr val="dk1"/>
            </a:lnRef>
            <a:fillRef idx="0">
              <a:schemeClr val="dk1"/>
            </a:fillRef>
            <a:effectRef idx="0">
              <a:schemeClr val="dk1"/>
            </a:effectRef>
            <a:fontRef idx="minor">
              <a:schemeClr val="tx1"/>
            </a:fontRef>
          </p:style>
        </p:cxnSp>
        <p:sp>
          <p:nvSpPr>
            <p:cNvPr id="58" name="Forme libre 57"/>
            <p:cNvSpPr/>
            <p:nvPr/>
          </p:nvSpPr>
          <p:spPr>
            <a:xfrm>
              <a:off x="6362380" y="4310743"/>
              <a:ext cx="1129553" cy="529462"/>
            </a:xfrm>
            <a:custGeom>
              <a:avLst/>
              <a:gdLst>
                <a:gd name="connsiteX0" fmla="*/ 0 w 1129553"/>
                <a:gd name="connsiteY0" fmla="*/ 338097 h 529462"/>
                <a:gd name="connsiteX1" fmla="*/ 691563 w 1129553"/>
                <a:gd name="connsiteY1" fmla="*/ 514830 h 529462"/>
                <a:gd name="connsiteX2" fmla="*/ 1129553 w 1129553"/>
                <a:gd name="connsiteY2" fmla="*/ 0 h 529462"/>
              </a:gdLst>
              <a:ahLst/>
              <a:cxnLst>
                <a:cxn ang="0">
                  <a:pos x="connsiteX0" y="connsiteY0"/>
                </a:cxn>
                <a:cxn ang="0">
                  <a:pos x="connsiteX1" y="connsiteY1"/>
                </a:cxn>
                <a:cxn ang="0">
                  <a:pos x="connsiteX2" y="connsiteY2"/>
                </a:cxn>
              </a:cxnLst>
              <a:rect l="l" t="t" r="r" b="b"/>
              <a:pathLst>
                <a:path w="1129553" h="529462">
                  <a:moveTo>
                    <a:pt x="0" y="338097"/>
                  </a:moveTo>
                  <a:cubicBezTo>
                    <a:pt x="251652" y="454638"/>
                    <a:pt x="503304" y="571179"/>
                    <a:pt x="691563" y="514830"/>
                  </a:cubicBezTo>
                  <a:cubicBezTo>
                    <a:pt x="879822" y="458481"/>
                    <a:pt x="1004687" y="229240"/>
                    <a:pt x="1129553" y="0"/>
                  </a:cubicBezTo>
                </a:path>
              </a:pathLst>
            </a:custGeom>
            <a:noFill/>
            <a:ln>
              <a:solidFill>
                <a:schemeClr val="tx1">
                  <a:lumMod val="85000"/>
                  <a:lumOff val="15000"/>
                </a:schemeClr>
              </a:solidFill>
              <a:prstDash val="soli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ZoneTexte 58"/>
            <p:cNvSpPr txBox="1"/>
            <p:nvPr/>
          </p:nvSpPr>
          <p:spPr>
            <a:xfrm>
              <a:off x="5657120" y="5411562"/>
              <a:ext cx="317716" cy="369332"/>
            </a:xfrm>
            <a:prstGeom prst="rect">
              <a:avLst/>
            </a:prstGeom>
            <a:noFill/>
          </p:spPr>
          <p:txBody>
            <a:bodyPr wrap="none" rtlCol="0">
              <a:spAutoFit/>
            </a:bodyPr>
            <a:lstStyle/>
            <a:p>
              <a:r>
                <a:rPr lang="en-US" dirty="0" smtClean="0"/>
                <a:t>d</a:t>
              </a:r>
              <a:endParaRPr lang="en-US" dirty="0"/>
            </a:p>
          </p:txBody>
        </p:sp>
        <p:sp>
          <p:nvSpPr>
            <p:cNvPr id="60" name="ZoneTexte 59"/>
            <p:cNvSpPr txBox="1"/>
            <p:nvPr/>
          </p:nvSpPr>
          <p:spPr>
            <a:xfrm>
              <a:off x="5787226" y="3899580"/>
              <a:ext cx="317716" cy="369332"/>
            </a:xfrm>
            <a:prstGeom prst="rect">
              <a:avLst/>
            </a:prstGeom>
            <a:noFill/>
          </p:spPr>
          <p:txBody>
            <a:bodyPr wrap="none" rtlCol="0">
              <a:spAutoFit/>
            </a:bodyPr>
            <a:lstStyle/>
            <a:p>
              <a:r>
                <a:rPr lang="en-US" dirty="0" smtClean="0"/>
                <a:t>b</a:t>
              </a:r>
              <a:endParaRPr lang="en-US" dirty="0"/>
            </a:p>
          </p:txBody>
        </p:sp>
        <p:sp>
          <p:nvSpPr>
            <p:cNvPr id="61" name="ZoneTexte 60"/>
            <p:cNvSpPr txBox="1"/>
            <p:nvPr/>
          </p:nvSpPr>
          <p:spPr>
            <a:xfrm>
              <a:off x="5397301" y="4246164"/>
              <a:ext cx="301687" cy="369332"/>
            </a:xfrm>
            <a:prstGeom prst="rect">
              <a:avLst/>
            </a:prstGeom>
            <a:noFill/>
          </p:spPr>
          <p:txBody>
            <a:bodyPr wrap="none" rtlCol="0">
              <a:spAutoFit/>
            </a:bodyPr>
            <a:lstStyle/>
            <a:p>
              <a:r>
                <a:rPr lang="en-US" dirty="0" smtClean="0"/>
                <a:t>a</a:t>
              </a:r>
              <a:endParaRPr lang="en-US" dirty="0"/>
            </a:p>
          </p:txBody>
        </p:sp>
        <p:sp>
          <p:nvSpPr>
            <p:cNvPr id="62" name="ZoneTexte 61"/>
            <p:cNvSpPr txBox="1"/>
            <p:nvPr/>
          </p:nvSpPr>
          <p:spPr>
            <a:xfrm>
              <a:off x="5402305" y="4793296"/>
              <a:ext cx="418482" cy="614420"/>
            </a:xfrm>
            <a:prstGeom prst="rect">
              <a:avLst/>
            </a:prstGeom>
            <a:noFill/>
          </p:spPr>
          <p:txBody>
            <a:bodyPr wrap="square" rtlCol="0">
              <a:spAutoFit/>
            </a:bodyPr>
            <a:lstStyle/>
            <a:p>
              <a:r>
                <a:rPr lang="en-US" dirty="0" smtClean="0"/>
                <a:t>c</a:t>
              </a:r>
              <a:endParaRPr lang="en-US" dirty="0"/>
            </a:p>
          </p:txBody>
        </p:sp>
        <p:sp>
          <p:nvSpPr>
            <p:cNvPr id="63" name="ZoneTexte 62"/>
            <p:cNvSpPr txBox="1"/>
            <p:nvPr/>
          </p:nvSpPr>
          <p:spPr>
            <a:xfrm>
              <a:off x="6927155" y="3812777"/>
              <a:ext cx="74410" cy="614420"/>
            </a:xfrm>
            <a:prstGeom prst="rect">
              <a:avLst/>
            </a:prstGeom>
            <a:noFill/>
          </p:spPr>
          <p:txBody>
            <a:bodyPr wrap="square" rtlCol="0">
              <a:spAutoFit/>
            </a:bodyPr>
            <a:lstStyle/>
            <a:p>
              <a:r>
                <a:rPr lang="en-US" dirty="0"/>
                <a:t>c</a:t>
              </a:r>
            </a:p>
          </p:txBody>
        </p:sp>
        <p:sp>
          <p:nvSpPr>
            <p:cNvPr id="64" name="ZoneTexte 63"/>
            <p:cNvSpPr txBox="1"/>
            <p:nvPr/>
          </p:nvSpPr>
          <p:spPr>
            <a:xfrm>
              <a:off x="7172823" y="4461907"/>
              <a:ext cx="243987" cy="614420"/>
            </a:xfrm>
            <a:prstGeom prst="rect">
              <a:avLst/>
            </a:prstGeom>
            <a:noFill/>
          </p:spPr>
          <p:txBody>
            <a:bodyPr wrap="square" rtlCol="0">
              <a:spAutoFit/>
            </a:bodyPr>
            <a:lstStyle/>
            <a:p>
              <a:r>
                <a:rPr lang="en-US" dirty="0" smtClean="0"/>
                <a:t>a</a:t>
              </a:r>
              <a:endParaRPr lang="en-US" dirty="0"/>
            </a:p>
          </p:txBody>
        </p:sp>
        <p:sp>
          <p:nvSpPr>
            <p:cNvPr id="65" name="ZoneTexte 64"/>
            <p:cNvSpPr txBox="1"/>
            <p:nvPr/>
          </p:nvSpPr>
          <p:spPr>
            <a:xfrm>
              <a:off x="6816725" y="5149054"/>
              <a:ext cx="314510" cy="369332"/>
            </a:xfrm>
            <a:prstGeom prst="rect">
              <a:avLst/>
            </a:prstGeom>
            <a:noFill/>
          </p:spPr>
          <p:txBody>
            <a:bodyPr wrap="none" rtlCol="0">
              <a:spAutoFit/>
            </a:bodyPr>
            <a:lstStyle/>
            <a:p>
              <a:r>
                <a:rPr lang="en-US" dirty="0" smtClean="0"/>
                <a:t>b</a:t>
              </a:r>
              <a:endParaRPr lang="en-US" dirty="0"/>
            </a:p>
          </p:txBody>
        </p:sp>
      </p:grpSp>
    </p:spTree>
    <p:extLst>
      <p:ext uri="{BB962C8B-B14F-4D97-AF65-F5344CB8AC3E}">
        <p14:creationId xmlns:p14="http://schemas.microsoft.com/office/powerpoint/2010/main" val="2847722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Extension for Spiking</a:t>
            </a:r>
            <a:endParaRPr lang="en-US"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lstStyle/>
              <a:p>
                <a:r>
                  <a:rPr lang="en-US" sz="2000" dirty="0" smtClean="0"/>
                  <a:t>Replace permitting and forbidding contexts by a regular expression check:</a:t>
                </a:r>
              </a:p>
              <a:p>
                <a:pPr lvl="1"/>
                <a14:m>
                  <m:oMath xmlns:m="http://schemas.openxmlformats.org/officeDocument/2006/math">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𝑌</m:t>
                    </m:r>
                    <m:r>
                      <a:rPr lang="en-US" sz="1800" i="1">
                        <a:latin typeface="Cambria Math" panose="02040503050406030204" pitchFamily="18" charset="0"/>
                      </a:rPr>
                      <m:t>;</m:t>
                    </m:r>
                    <m:r>
                      <a:rPr lang="en-US" sz="1800" b="0" i="1" smtClean="0">
                        <a:latin typeface="Cambria Math" panose="02040503050406030204" pitchFamily="18" charset="0"/>
                      </a:rPr>
                      <m:t>𝐸</m:t>
                    </m:r>
                  </m:oMath>
                </a14:m>
                <a:endParaRPr lang="en-US" sz="1800" dirty="0"/>
              </a:p>
              <a:p>
                <a:r>
                  <a:rPr lang="en-US" sz="2000" dirty="0" smtClean="0"/>
                  <a:t>The semantics: to apply the rule in a configuration C, each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𝐿</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rPr>
                              <m:t>𝑖</m:t>
                            </m:r>
                          </m:sub>
                        </m:sSub>
                      </m:e>
                    </m:d>
                  </m:oMath>
                </a14:m>
                <a:endParaRPr lang="en-US" dirty="0" smtClean="0"/>
              </a:p>
              <a:p>
                <a:r>
                  <a:rPr lang="en-US" dirty="0" smtClean="0"/>
                  <a:t>Everything else remains the almost the same…</a:t>
                </a:r>
                <a:endParaRPr lang="en-US"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a:blip r:embed="rId2"/>
                <a:stretch>
                  <a:fillRect l="-684" t="-806" r="-479"/>
                </a:stretch>
              </a:blipFill>
            </p:spPr>
            <p:txBody>
              <a:bodyPr/>
              <a:lstStyle/>
              <a:p>
                <a:r>
                  <a:rPr lang="en-US">
                    <a:noFill/>
                  </a:rPr>
                  <a:t> </a:t>
                </a:r>
              </a:p>
            </p:txBody>
          </p:sp>
        </mc:Fallback>
      </mc:AlternateContent>
    </p:spTree>
    <p:extLst>
      <p:ext uri="{BB962C8B-B14F-4D97-AF65-F5344CB8AC3E}">
        <p14:creationId xmlns:p14="http://schemas.microsoft.com/office/powerpoint/2010/main" val="23704317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Input and Output</a:t>
            </a:r>
            <a:endParaRPr lang="en-US" dirty="0"/>
          </a:p>
        </p:txBody>
      </p:sp>
      <p:sp>
        <p:nvSpPr>
          <p:cNvPr id="3" name="Espace réservé du contenu 2"/>
          <p:cNvSpPr>
            <a:spLocks noGrp="1"/>
          </p:cNvSpPr>
          <p:nvPr>
            <p:ph idx="1"/>
          </p:nvPr>
        </p:nvSpPr>
        <p:spPr/>
        <p:txBody>
          <a:bodyPr/>
          <a:lstStyle/>
          <a:p>
            <a:r>
              <a:rPr lang="en-US" dirty="0" smtClean="0"/>
              <a:t>Usually P systems are used as generators or recognizers. </a:t>
            </a:r>
          </a:p>
          <a:p>
            <a:r>
              <a:rPr lang="en-US" dirty="0" smtClean="0"/>
              <a:t>In this case the paradigm is to start from an initial configuration and stop when the halting condition is achieved.</a:t>
            </a:r>
          </a:p>
          <a:p>
            <a:r>
              <a:rPr lang="en-US" dirty="0" smtClean="0"/>
              <a:t>In the spiking case many models act as transducers: basically they perform an infinite computation (which may have only a finite non-empty portion).</a:t>
            </a:r>
          </a:p>
          <a:p>
            <a:r>
              <a:rPr lang="en-US" dirty="0" smtClean="0"/>
              <a:t>We introduce (relatively complex) notions of input and output in order to be able to deal with such cases.</a:t>
            </a:r>
          </a:p>
          <a:p>
            <a:r>
              <a:rPr lang="en-US" dirty="0" smtClean="0"/>
              <a:t>However, we gave corresponding definitions for the common cases, so it is sufficient just to refer to them (without giving the full definition).</a:t>
            </a:r>
            <a:endParaRPr lang="en-US" dirty="0"/>
          </a:p>
        </p:txBody>
      </p:sp>
    </p:spTree>
    <p:extLst>
      <p:ext uri="{BB962C8B-B14F-4D97-AF65-F5344CB8AC3E}">
        <p14:creationId xmlns:p14="http://schemas.microsoft.com/office/powerpoint/2010/main" val="36634953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Input</a:t>
            </a:r>
            <a:endParaRPr lang="en-US"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2589212" y="1629015"/>
                <a:ext cx="8915400" cy="4894730"/>
              </a:xfrm>
            </p:spPr>
            <p:txBody>
              <a:bodyPr>
                <a:normAutofit/>
              </a:bodyPr>
              <a:lstStyle/>
              <a:p>
                <a14:m>
                  <m:oMath xmlns:m="http://schemas.openxmlformats.org/officeDocument/2006/math">
                    <m:r>
                      <m:rPr>
                        <m:sty m:val="p"/>
                      </m:rPr>
                      <a:rPr lang="en-US" sz="2000" b="0" i="0" smtClean="0">
                        <a:latin typeface="Cambria Math" panose="02040503050406030204" pitchFamily="18" charset="0"/>
                      </a:rPr>
                      <m:t>Π</m:t>
                    </m:r>
                    <m:r>
                      <a:rPr lang="en-US" sz="2000" b="0" i="1" smtClean="0">
                        <a:latin typeface="Cambria Math" panose="02040503050406030204" pitchFamily="18" charset="0"/>
                      </a:rPr>
                      <m:t>=(</m:t>
                    </m:r>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b="0" i="1" smtClean="0">
                        <a:latin typeface="Cambria Math" panose="02040503050406030204" pitchFamily="18" charset="0"/>
                      </a:rPr>
                      <m:t>𝑉</m:t>
                    </m:r>
                    <m:r>
                      <a:rPr lang="en-US" sz="2000" b="0" i="1" smtClean="0">
                        <a:latin typeface="Cambria Math" panose="02040503050406030204" pitchFamily="18" charset="0"/>
                      </a:rPr>
                      <m:t>,</m:t>
                    </m:r>
                    <m:r>
                      <a:rPr lang="en-US" sz="2000" b="0" i="1" smtClean="0">
                        <a:latin typeface="Cambria Math" panose="02040503050406030204" pitchFamily="18" charset="0"/>
                      </a:rPr>
                      <m:t>𝑤</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𝑖𝑛</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𝑜𝑢𝑡</m:t>
                        </m:r>
                      </m:sub>
                    </m:sSub>
                    <m:r>
                      <a:rPr lang="en-US" sz="2000" b="0" i="1" smtClean="0">
                        <a:latin typeface="Cambria Math" panose="02040503050406030204" pitchFamily="18" charset="0"/>
                      </a:rPr>
                      <m:t>, </m:t>
                    </m:r>
                    <m:r>
                      <a:rPr lang="en-US" sz="2000" b="0" i="1" smtClean="0">
                        <a:latin typeface="Cambria Math" panose="02040503050406030204" pitchFamily="18" charset="0"/>
                      </a:rPr>
                      <m:t>𝐼𝑛𝑓</m:t>
                    </m:r>
                    <m:r>
                      <a:rPr lang="en-US" sz="2000" b="0" i="1" smtClean="0">
                        <a:latin typeface="Cambria Math" panose="02040503050406030204" pitchFamily="18" charset="0"/>
                      </a:rPr>
                      <m:t>,</m:t>
                    </m:r>
                    <m:r>
                      <a:rPr lang="en-US" sz="2000" b="0" i="1" smtClean="0">
                        <a:latin typeface="Cambria Math" panose="02040503050406030204" pitchFamily="18" charset="0"/>
                      </a:rPr>
                      <m:t>𝑅</m:t>
                    </m:r>
                    <m:r>
                      <a:rPr lang="en-US" sz="2000" b="0" i="1" smtClean="0">
                        <a:latin typeface="Cambria Math" panose="02040503050406030204" pitchFamily="18" charset="0"/>
                      </a:rPr>
                      <m:t>)</m:t>
                    </m:r>
                  </m:oMath>
                </a14:m>
                <a:endParaRPr lang="en-US" sz="2000" b="0" i="1" dirty="0" smtClean="0">
                  <a:latin typeface="Cambria Math" panose="02040503050406030204" pitchFamily="18" charset="0"/>
                </a:endParaRPr>
              </a:p>
              <a:p>
                <a:endParaRPr lang="en-US" sz="2000" b="0" i="1" dirty="0" smtClean="0">
                  <a:latin typeface="Cambria Math" panose="02040503050406030204" pitchFamily="18" charset="0"/>
                </a:endParaRPr>
              </a:p>
              <a:p>
                <a14:m>
                  <m:oMath xmlns:m="http://schemas.openxmlformats.org/officeDocument/2006/math">
                    <m:r>
                      <a:rPr lang="en-US" sz="2000" b="0" i="1" smtClean="0">
                        <a:latin typeface="Cambria Math" panose="02040503050406030204" pitchFamily="18" charset="0"/>
                      </a:rPr>
                      <m:t>𝐼𝑛𝑝𝑢𝑡</m:t>
                    </m:r>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ℕ</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2</m:t>
                        </m:r>
                      </m:e>
                      <m:sup>
                        <m:r>
                          <a:rPr lang="en-US" sz="2000" b="0" i="1" smtClean="0">
                            <a:latin typeface="Cambria Math" panose="02040503050406030204" pitchFamily="18" charset="0"/>
                            <a:ea typeface="Cambria Math" panose="02040503050406030204" pitchFamily="18" charset="0"/>
                          </a:rPr>
                          <m:t>𝑉</m:t>
                        </m:r>
                      </m:sup>
                    </m:sSup>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𝑉</m:t>
                        </m:r>
                      </m:e>
                      <m:sup>
                        <m:r>
                          <a:rPr lang="en-US" sz="2000" b="0" i="1" smtClean="0">
                            <a:latin typeface="Cambria Math" panose="02040503050406030204" pitchFamily="18" charset="0"/>
                            <a:ea typeface="Cambria Math" panose="02040503050406030204" pitchFamily="18" charset="0"/>
                          </a:rPr>
                          <m:t>𝑛</m:t>
                        </m:r>
                      </m:sup>
                    </m:sSup>
                  </m:oMath>
                </a14:m>
                <a:endParaRPr lang="en-US" sz="2000" dirty="0" smtClean="0"/>
              </a:p>
              <a:p>
                <a:r>
                  <a:rPr lang="en-US" dirty="0"/>
                  <a:t>The input function </a:t>
                </a:r>
                <a14:m>
                  <m:oMath xmlns:m="http://schemas.openxmlformats.org/officeDocument/2006/math">
                    <m:r>
                      <a:rPr lang="en-US" i="1">
                        <a:latin typeface="Cambria Math" panose="02040503050406030204" pitchFamily="18" charset="0"/>
                        <a:ea typeface="Cambria Math" panose="02040503050406030204" pitchFamily="18" charset="0"/>
                      </a:rPr>
                      <m:t>𝐼𝑛𝑝𝑢𝑡</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𝑐</m:t>
                    </m:r>
                    <m:r>
                      <a:rPr lang="en-US" i="1">
                        <a:latin typeface="Cambria Math" panose="02040503050406030204" pitchFamily="18" charset="0"/>
                        <a:ea typeface="Cambria Math" panose="02040503050406030204" pitchFamily="18" charset="0"/>
                      </a:rPr>
                      <m:t>) </m:t>
                    </m:r>
                  </m:oMath>
                </a14:m>
                <a:r>
                  <a:rPr lang="en-US" dirty="0" smtClean="0"/>
                  <a:t>produces values in the vector components specified by c at each time step t. </a:t>
                </a:r>
                <a:endParaRPr lang="en-US" dirty="0"/>
              </a:p>
              <a:p>
                <a:endParaRPr lang="en-US" sz="2000" b="0" i="1" dirty="0" smtClean="0">
                  <a:latin typeface="Cambria Math" panose="02040503050406030204" pitchFamily="18" charset="0"/>
                </a:endParaRPr>
              </a:p>
              <a:p>
                <a:r>
                  <a:rPr lang="en-US" dirty="0"/>
                  <a:t>The computation is then as follows: </a:t>
                </a:r>
              </a:p>
              <a:p>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r>
                      <a:rPr lang="en-US" sz="2000" b="0" i="1" smtClean="0">
                        <a:latin typeface="Cambria Math" panose="02040503050406030204" pitchFamily="18" charset="0"/>
                      </a:rPr>
                      <m:t>𝑤</m:t>
                    </m:r>
                    <m:r>
                      <a:rPr lang="en-US" sz="2000" b="0" i="1" smtClean="0">
                        <a:latin typeface="Cambria Math" panose="02040503050406030204" pitchFamily="18" charset="0"/>
                      </a:rPr>
                      <m:t>+</m:t>
                    </m:r>
                    <m:r>
                      <a:rPr lang="en-US" sz="2000" b="0" i="1" smtClean="0">
                        <a:latin typeface="Cambria Math" panose="02040503050406030204" pitchFamily="18" charset="0"/>
                      </a:rPr>
                      <m:t>𝐼𝑛𝑝𝑢𝑡</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𝑖𝑛</m:t>
                            </m:r>
                          </m:sub>
                        </m:sSub>
                      </m:e>
                    </m:d>
                  </m:oMath>
                </a14:m>
                <a:endParaRPr lang="en-US" sz="2000" b="0" dirty="0" smtClean="0"/>
              </a:p>
              <a:p>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𝐼𝑛𝑝𝑢𝑡</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+1,</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𝑖𝑛</m:t>
                            </m:r>
                          </m:sub>
                        </m:sSub>
                      </m:e>
                    </m:d>
                    <m:r>
                      <a:rPr lang="en-US" sz="2000" b="0" i="1" smtClean="0">
                        <a:latin typeface="Cambria Math" panose="02040503050406030204" pitchFamily="18" charset="0"/>
                      </a:rPr>
                      <m:t>+</m:t>
                    </m:r>
                    <m:r>
                      <a:rPr lang="en-US" sz="2000" b="0" i="1" smtClean="0">
                        <a:latin typeface="Cambria Math" panose="02040503050406030204" pitchFamily="18" charset="0"/>
                      </a:rPr>
                      <m:t>𝐴𝑝𝑝𝑙𝑦</m:t>
                    </m:r>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Π</m:t>
                        </m:r>
                        <m:r>
                          <a:rPr lang="en-US" sz="2000" b="0" i="1" smtClean="0">
                            <a:latin typeface="Cambria Math" panose="02040503050406030204" pitchFamily="18" charset="0"/>
                          </a:rPr>
                          <m:t>, </m:t>
                        </m:r>
                        <m:r>
                          <a:rPr lang="en-US" sz="2000" b="0" i="1" smtClean="0">
                            <a:latin typeface="Cambria Math" panose="02040503050406030204" pitchFamily="18" charset="0"/>
                          </a:rPr>
                          <m:t>𝐶</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𝑅</m:t>
                            </m:r>
                          </m:e>
                          <m:sup>
                            <m:r>
                              <a:rPr lang="en-US" sz="2000" b="0" i="1" smtClean="0">
                                <a:latin typeface="Cambria Math" panose="02040503050406030204" pitchFamily="18" charset="0"/>
                              </a:rPr>
                              <m:t>′</m:t>
                            </m:r>
                          </m:sup>
                        </m:sSup>
                      </m:e>
                    </m:d>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𝑅</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r>
                      <a:rPr lang="en-US" sz="2000" b="0" i="1" smtClean="0">
                        <a:latin typeface="Cambria Math" panose="02040503050406030204" pitchFamily="18" charset="0"/>
                      </a:rPr>
                      <m:t>𝐴𝑝𝑝𝑙𝑖𝑐𝑎𝑏𝑙𝑒</m:t>
                    </m:r>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Π</m:t>
                        </m:r>
                        <m:r>
                          <a:rPr lang="en-US" sz="2000" b="0" i="1" smtClean="0">
                            <a:latin typeface="Cambria Math" panose="02040503050406030204" pitchFamily="18" charset="0"/>
                          </a:rPr>
                          <m:t>,</m:t>
                        </m:r>
                        <m:r>
                          <a:rPr lang="en-US" sz="2000" b="0" i="1" smtClean="0">
                            <a:latin typeface="Cambria Math" panose="02040503050406030204" pitchFamily="18" charset="0"/>
                          </a:rPr>
                          <m:t>𝐶</m:t>
                        </m:r>
                        <m:r>
                          <a:rPr lang="en-US" sz="2000" b="0" i="1" smtClean="0">
                            <a:latin typeface="Cambria Math" panose="02040503050406030204" pitchFamily="18" charset="0"/>
                          </a:rPr>
                          <m:t>,</m:t>
                        </m:r>
                        <m:r>
                          <a:rPr lang="en-US" sz="2000" b="0" i="1" smtClean="0">
                            <a:latin typeface="Cambria Math" panose="02040503050406030204" pitchFamily="18" charset="0"/>
                          </a:rPr>
                          <m:t>𝛿</m:t>
                        </m:r>
                      </m:e>
                    </m:d>
                  </m:oMath>
                </a14:m>
                <a:endParaRPr lang="en-US" dirty="0" smtClean="0"/>
              </a:p>
              <a:p>
                <a:r>
                  <a:rPr lang="en-US" dirty="0" smtClean="0"/>
                  <a:t>In the classical case, the input function produces always the zero vector.</a:t>
                </a:r>
              </a:p>
              <a:p>
                <a:endParaRPr lang="en-US" dirty="0"/>
              </a:p>
              <a:p>
                <a:r>
                  <a:rPr lang="en-US" i="1" dirty="0" smtClean="0"/>
                  <a:t>Transient</a:t>
                </a:r>
                <a:r>
                  <a:rPr lang="en-US" dirty="0" smtClean="0"/>
                  <a:t> input: empty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𝑖𝑛</m:t>
                        </m:r>
                      </m:sub>
                    </m:sSub>
                  </m:oMath>
                </a14:m>
                <a:r>
                  <a:rPr lang="en-US" dirty="0" smtClean="0"/>
                  <a:t> in C at each step before adding the Input.</a:t>
                </a:r>
                <a:endParaRPr lang="en-US"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2589212" y="1629015"/>
                <a:ext cx="8915400" cy="4894730"/>
              </a:xfrm>
              <a:blipFill>
                <a:blip r:embed="rId2"/>
                <a:stretch>
                  <a:fillRect l="-684" t="-374" b="-747"/>
                </a:stretch>
              </a:blipFill>
            </p:spPr>
            <p:txBody>
              <a:bodyPr/>
              <a:lstStyle/>
              <a:p>
                <a:r>
                  <a:rPr lang="en-US">
                    <a:noFill/>
                  </a:rPr>
                  <a:t> </a:t>
                </a:r>
              </a:p>
            </p:txBody>
          </p:sp>
        </mc:Fallback>
      </mc:AlternateContent>
    </p:spTree>
    <p:extLst>
      <p:ext uri="{BB962C8B-B14F-4D97-AF65-F5344CB8AC3E}">
        <p14:creationId xmlns:p14="http://schemas.microsoft.com/office/powerpoint/2010/main" val="2623894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Example: spiking train input</a:t>
            </a:r>
            <a:endParaRPr lang="en-US"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lstStyle/>
              <a:p>
                <a:r>
                  <a:rPr lang="en-US" sz="2400" dirty="0" smtClean="0"/>
                  <a:t>It is a function that satisfies the following property:</a:t>
                </a:r>
              </a:p>
              <a:p>
                <a14:m>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&gt;0,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&lt;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oMath>
                </a14:m>
                <a:r>
                  <a:rPr lang="en-US" sz="2400" b="0" i="1" dirty="0" smtClean="0">
                    <a:latin typeface="Cambria Math" panose="02040503050406030204" pitchFamily="18" charset="0"/>
                  </a:rPr>
                  <a:t/>
                </a:r>
                <a:br>
                  <a:rPr lang="en-US" sz="2400" b="0" i="1" dirty="0" smtClean="0">
                    <a:latin typeface="Cambria Math" panose="02040503050406030204" pitchFamily="18" charset="0"/>
                  </a:rPr>
                </a:br>
                <a:r>
                  <a:rPr lang="en-US" sz="2400" b="0" i="1" dirty="0" smtClean="0">
                    <a:latin typeface="Cambria Math" panose="02040503050406030204" pitchFamily="18" charset="0"/>
                  </a:rPr>
                  <a:t> </a:t>
                </a:r>
                <a14:m>
                  <m:oMath xmlns:m="http://schemas.openxmlformats.org/officeDocument/2006/math">
                    <m:r>
                      <a:rPr lang="en-US" sz="2400" b="0" i="1" smtClean="0">
                        <a:latin typeface="Cambria Math" panose="02040503050406030204" pitchFamily="18" charset="0"/>
                      </a:rPr>
                      <m:t>𝐼𝑛𝑝𝑢𝑡</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𝑐</m:t>
                        </m:r>
                      </m:e>
                    </m:d>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0</m:t>
                        </m:r>
                      </m:e>
                    </m:acc>
                    <m:r>
                      <a:rPr lang="en-US" sz="2400" b="0" i="1" smtClean="0">
                        <a:latin typeface="Cambria Math" panose="02040503050406030204" pitchFamily="18" charset="0"/>
                      </a:rPr>
                      <m:t>, </m:t>
                    </m:r>
                    <m:r>
                      <a:rPr lang="en-US" sz="2400" b="0" i="1" smtClean="0">
                        <a:latin typeface="Cambria Math" panose="02040503050406030204" pitchFamily="18" charset="0"/>
                      </a:rPr>
                      <m:t>𝑡</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 </m:t>
                    </m:r>
                    <m:r>
                      <a:rPr lang="en-US" sz="2400" b="0" i="1" smtClean="0">
                        <a:latin typeface="Cambria Math" panose="02040503050406030204" pitchFamily="18" charset="0"/>
                      </a:rPr>
                      <m:t>𝑎𝑛𝑑</m:t>
                    </m:r>
                    <m:r>
                      <a:rPr lang="en-US" sz="2400" b="0" i="1" smtClean="0">
                        <a:latin typeface="Cambria Math" panose="02040503050406030204" pitchFamily="18" charset="0"/>
                      </a:rPr>
                      <m:t> </m:t>
                    </m:r>
                  </m:oMath>
                </a14:m>
                <a:r>
                  <a:rPr lang="en-US" sz="2400" b="0" i="1" dirty="0" smtClean="0">
                    <a:latin typeface="Cambria Math" panose="02040503050406030204" pitchFamily="18" charset="0"/>
                  </a:rPr>
                  <a:t/>
                </a:r>
                <a:br>
                  <a:rPr lang="en-US" sz="2400" b="0" i="1" dirty="0" smtClean="0">
                    <a:latin typeface="Cambria Math" panose="02040503050406030204" pitchFamily="18" charset="0"/>
                  </a:rPr>
                </a:br>
                <a:r>
                  <a:rPr lang="en-US" sz="2400" b="0" i="1" dirty="0" smtClean="0">
                    <a:latin typeface="Cambria Math" panose="02040503050406030204" pitchFamily="18" charset="0"/>
                  </a:rPr>
                  <a:t> </a:t>
                </a:r>
                <a14:m>
                  <m:oMath xmlns:m="http://schemas.openxmlformats.org/officeDocument/2006/math">
                    <m:r>
                      <a:rPr lang="en-US" sz="2400" b="0" i="1" smtClean="0">
                        <a:latin typeface="Cambria Math" panose="02040503050406030204" pitchFamily="18" charset="0"/>
                      </a:rPr>
                      <m:t>𝐼𝑛𝑝𝑢𝑡</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𝑐</m:t>
                        </m:r>
                      </m:e>
                    </m:d>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0</m:t>
                        </m:r>
                      </m:e>
                    </m:acc>
                    <m:r>
                      <a:rPr lang="en-US" sz="2400" b="0" i="1" smtClean="0">
                        <a:latin typeface="Cambria Math" panose="02040503050406030204" pitchFamily="18" charset="0"/>
                      </a:rPr>
                      <m:t> </m:t>
                    </m:r>
                    <m:r>
                      <a:rPr lang="en-US" sz="2400" b="0" i="1" smtClean="0">
                        <a:latin typeface="Cambria Math" panose="02040503050406030204" pitchFamily="18" charset="0"/>
                      </a:rPr>
                      <m:t>𝑜𝑡h𝑒𝑟𝑤𝑖𝑠𝑒</m:t>
                    </m:r>
                    <m:r>
                      <a:rPr lang="en-US" sz="2400" b="0" i="1" smtClean="0">
                        <a:latin typeface="Cambria Math" panose="02040503050406030204" pitchFamily="18" charset="0"/>
                      </a:rPr>
                      <m:t> </m:t>
                    </m:r>
                  </m:oMath>
                </a14:m>
                <a:endParaRPr lang="en-US" sz="2400" b="0" dirty="0" smtClean="0"/>
              </a:p>
              <a:p>
                <a:endParaRPr lang="en-US"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a:blip r:embed="rId2"/>
                <a:stretch>
                  <a:fillRect l="-958" t="-1290"/>
                </a:stretch>
              </a:blipFill>
            </p:spPr>
            <p:txBody>
              <a:bodyPr/>
              <a:lstStyle/>
              <a:p>
                <a:r>
                  <a:rPr lang="en-US">
                    <a:noFill/>
                  </a:rPr>
                  <a:t> </a:t>
                </a:r>
              </a:p>
            </p:txBody>
          </p:sp>
        </mc:Fallback>
      </mc:AlternateContent>
    </p:spTree>
    <p:extLst>
      <p:ext uri="{BB962C8B-B14F-4D97-AF65-F5344CB8AC3E}">
        <p14:creationId xmlns:p14="http://schemas.microsoft.com/office/powerpoint/2010/main" val="3500156744"/>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3143</TotalTime>
  <Words>1234</Words>
  <Application>Microsoft Office PowerPoint</Application>
  <PresentationFormat>Grand écran</PresentationFormat>
  <Paragraphs>284</Paragraphs>
  <Slides>26</Slides>
  <Notes>1</Notes>
  <HiddenSlides>1</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26</vt:i4>
      </vt:variant>
    </vt:vector>
  </HeadingPairs>
  <TitlesOfParts>
    <vt:vector size="32" baseType="lpstr">
      <vt:lpstr>Arial</vt:lpstr>
      <vt:lpstr>Calibri</vt:lpstr>
      <vt:lpstr>Cambria Math</vt:lpstr>
      <vt:lpstr>Century Gothic</vt:lpstr>
      <vt:lpstr>Wingdings 3</vt:lpstr>
      <vt:lpstr>Brin</vt:lpstr>
      <vt:lpstr>A Formal Framework for Spiking P systems</vt:lpstr>
      <vt:lpstr>A Short Introduction to the Formal Framework (FF) </vt:lpstr>
      <vt:lpstr>Formal Framework: ingredients</vt:lpstr>
      <vt:lpstr>Formal framework: semantics</vt:lpstr>
      <vt:lpstr>Network of cells: structure &amp; rules</vt:lpstr>
      <vt:lpstr>Extension for Spiking</vt:lpstr>
      <vt:lpstr>Input and Output</vt:lpstr>
      <vt:lpstr>Input</vt:lpstr>
      <vt:lpstr>Example: spiking train input</vt:lpstr>
      <vt:lpstr>Output</vt:lpstr>
      <vt:lpstr>Spiking Neural P Systems</vt:lpstr>
      <vt:lpstr>Vectors of numbers</vt:lpstr>
      <vt:lpstr>Example</vt:lpstr>
      <vt:lpstr>And the regular expression ?</vt:lpstr>
      <vt:lpstr>Remarks about delay and forgetting rules</vt:lpstr>
      <vt:lpstr>Back to the execution strategy</vt:lpstr>
      <vt:lpstr>Other execution strategies</vt:lpstr>
      <vt:lpstr>Some existing variants</vt:lpstr>
      <vt:lpstr>Extended rules</vt:lpstr>
      <vt:lpstr>Astrocytes</vt:lpstr>
      <vt:lpstr>Rules on synapses</vt:lpstr>
      <vt:lpstr>Anti-spikes</vt:lpstr>
      <vt:lpstr>Multiple channels SNP</vt:lpstr>
      <vt:lpstr>Real weights and thresholds</vt:lpstr>
      <vt:lpstr>Back to real numbers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Overview of Spiking Neural P Systems</dc:title>
  <dc:creator>Serghei Verlan</dc:creator>
  <cp:lastModifiedBy>Serghei Verlan</cp:lastModifiedBy>
  <cp:revision>124</cp:revision>
  <dcterms:created xsi:type="dcterms:W3CDTF">2019-04-14T01:19:15Z</dcterms:created>
  <dcterms:modified xsi:type="dcterms:W3CDTF">2019-08-06T12:32:19Z</dcterms:modified>
</cp:coreProperties>
</file>