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40"/>
  </p:notesMasterIdLst>
  <p:sldIdLst>
    <p:sldId id="256" r:id="rId3"/>
    <p:sldId id="322" r:id="rId4"/>
    <p:sldId id="325" r:id="rId5"/>
    <p:sldId id="326" r:id="rId6"/>
    <p:sldId id="323" r:id="rId7"/>
    <p:sldId id="333" r:id="rId8"/>
    <p:sldId id="362" r:id="rId9"/>
    <p:sldId id="329" r:id="rId10"/>
    <p:sldId id="364" r:id="rId11"/>
    <p:sldId id="361" r:id="rId12"/>
    <p:sldId id="338" r:id="rId13"/>
    <p:sldId id="339" r:id="rId14"/>
    <p:sldId id="332" r:id="rId15"/>
    <p:sldId id="334" r:id="rId16"/>
    <p:sldId id="341" r:id="rId17"/>
    <p:sldId id="343" r:id="rId18"/>
    <p:sldId id="344" r:id="rId19"/>
    <p:sldId id="345" r:id="rId20"/>
    <p:sldId id="340" r:id="rId21"/>
    <p:sldId id="366" r:id="rId22"/>
    <p:sldId id="365" r:id="rId23"/>
    <p:sldId id="350" r:id="rId24"/>
    <p:sldId id="348" r:id="rId25"/>
    <p:sldId id="367" r:id="rId26"/>
    <p:sldId id="351" r:id="rId27"/>
    <p:sldId id="352" r:id="rId28"/>
    <p:sldId id="353" r:id="rId29"/>
    <p:sldId id="357" r:id="rId30"/>
    <p:sldId id="355" r:id="rId31"/>
    <p:sldId id="264" r:id="rId32"/>
    <p:sldId id="265" r:id="rId33"/>
    <p:sldId id="285" r:id="rId34"/>
    <p:sldId id="286" r:id="rId35"/>
    <p:sldId id="370" r:id="rId36"/>
    <p:sldId id="369" r:id="rId37"/>
    <p:sldId id="318" r:id="rId38"/>
    <p:sldId id="275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93708C6-0CE8-4A82-85D9-8EBB4C89CE12}">
          <p14:sldIdLst>
            <p14:sldId id="256"/>
            <p14:sldId id="322"/>
            <p14:sldId id="325"/>
            <p14:sldId id="326"/>
            <p14:sldId id="323"/>
            <p14:sldId id="333"/>
            <p14:sldId id="362"/>
            <p14:sldId id="329"/>
            <p14:sldId id="364"/>
            <p14:sldId id="361"/>
            <p14:sldId id="338"/>
            <p14:sldId id="339"/>
            <p14:sldId id="332"/>
            <p14:sldId id="334"/>
            <p14:sldId id="341"/>
            <p14:sldId id="343"/>
            <p14:sldId id="344"/>
            <p14:sldId id="345"/>
            <p14:sldId id="340"/>
            <p14:sldId id="366"/>
            <p14:sldId id="365"/>
            <p14:sldId id="350"/>
            <p14:sldId id="348"/>
            <p14:sldId id="367"/>
            <p14:sldId id="351"/>
            <p14:sldId id="352"/>
            <p14:sldId id="353"/>
            <p14:sldId id="357"/>
            <p14:sldId id="355"/>
            <p14:sldId id="264"/>
            <p14:sldId id="265"/>
            <p14:sldId id="285"/>
            <p14:sldId id="286"/>
            <p14:sldId id="370"/>
            <p14:sldId id="369"/>
            <p14:sldId id="318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er" initials="v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6349"/>
    <a:srgbClr val="CDA678"/>
    <a:srgbClr val="C5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5" autoAdjust="0"/>
    <p:restoredTop sz="92913" autoAdjust="0"/>
  </p:normalViewPr>
  <p:slideViewPr>
    <p:cSldViewPr>
      <p:cViewPr varScale="1">
        <p:scale>
          <a:sx n="62" d="100"/>
          <a:sy n="62" d="100"/>
        </p:scale>
        <p:origin x="870" y="2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8223A-40FA-4573-A642-E17BA5102B85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3233-DC58-4EBC-B19B-EA000A5DF6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05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r>
              <a:rPr lang="en-US" baseline="0" dirty="0" smtClean="0"/>
              <a:t> models linked by a </a:t>
            </a:r>
            <a:r>
              <a:rPr lang="en-US" baseline="0" dirty="0" err="1" smtClean="0"/>
              <a:t>bisimulation</a:t>
            </a:r>
            <a:r>
              <a:rPr lang="en-US" baseline="0" dirty="0" smtClean="0"/>
              <a:t> can be seen as identical.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3233-DC58-4EBC-B19B-EA000A5DF69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45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Spiking &amp;</a:t>
            </a:r>
            <a:r>
              <a:rPr lang="en-US" baseline="0" dirty="0" smtClean="0"/>
              <a:t> NPS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3233-DC58-4EBC-B19B-EA000A5DF69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181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SSA: gives a way to simulate a continuous-time Markov chain with the states corresponding to the configurations of  and with transitions between states corresponding to a single application of a rule</a:t>
            </a:r>
          </a:p>
          <a:p>
            <a:r>
              <a:rPr lang="en-US" dirty="0" smtClean="0"/>
              <a:t>The environment add more power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AB0C14-A79D-406C-9608-FF2A314B9E10}" type="slidenum">
              <a:rPr kumimoji="0" lang="fr-FR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fr-FR" alt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74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Of course</a:t>
            </a:r>
            <a:r>
              <a:rPr lang="en-US" baseline="0" dirty="0" smtClean="0"/>
              <a:t> this is for computational variants of P systems.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3233-DC58-4EBC-B19B-EA000A5DF69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840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 to PN: context conditions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222AC-4A58-4F89-9788-3C85D3BA207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00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</a:t>
            </a:r>
            <a:r>
              <a:rPr lang="en-US" baseline="0" dirty="0" smtClean="0"/>
              <a:t> examples orally: </a:t>
            </a:r>
          </a:p>
          <a:p>
            <a:r>
              <a:rPr lang="en-US" baseline="0" dirty="0" smtClean="0"/>
              <a:t>Compare – diff models</a:t>
            </a:r>
          </a:p>
          <a:p>
            <a:r>
              <a:rPr lang="en-US" baseline="0" dirty="0" smtClean="0"/>
              <a:t>Interpretations: min ||, dynamic, P systems not formal</a:t>
            </a:r>
          </a:p>
          <a:p>
            <a:r>
              <a:rPr lang="en-US" baseline="0" dirty="0" smtClean="0"/>
              <a:t>Extension: easy to incorporate, 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 membrane dissolution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222AC-4A58-4F89-9788-3C85D3BA207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411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 discussion about</a:t>
            </a:r>
            <a:r>
              <a:rPr lang="en-US" baseline="0" dirty="0" smtClean="0"/>
              <a:t> on or in membrane…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3233-DC58-4EBC-B19B-EA000A5DF69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092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3F0899-80FC-4F06-8A77-3AF7D6A4AD61}" type="slidenum">
              <a:rPr lang="fr-FR"/>
              <a:pPr/>
              <a:t>16</a:t>
            </a:fld>
            <a:endParaRPr lang="fr-FR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549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3233-DC58-4EBC-B19B-EA000A5DF69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256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Symbol"/>
              </a:rPr>
              <a:t>Tree structure, maximal parallelism, total halting, the result is the number of objects in the skin/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output</a:t>
            </a:r>
            <a:r>
              <a:rPr lang="en-US" dirty="0" smtClean="0">
                <a:sym typeface="Symbol"/>
              </a:rPr>
              <a:t> membrane modulo the number of catalysts.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ym typeface="Symbol"/>
              </a:rPr>
              <a:t>Hypergraph</a:t>
            </a:r>
            <a:r>
              <a:rPr lang="en-US" dirty="0" smtClean="0">
                <a:sym typeface="Symbol"/>
              </a:rPr>
              <a:t> structure…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3233-DC58-4EBC-B19B-EA000A5DF69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688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Easier transformation Diff. Eq. =&gt; membrane systems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222AC-4A58-4F89-9788-3C85D3BA207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50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3" name="Ellipse 12"/>
          <p:cNvSpPr/>
          <p:nvPr/>
        </p:nvSpPr>
        <p:spPr>
          <a:xfrm>
            <a:off x="57196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Ellipse 13"/>
          <p:cNvSpPr/>
          <p:nvPr/>
        </p:nvSpPr>
        <p:spPr>
          <a:xfrm>
            <a:off x="5815584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Ellipse 9"/>
          <p:cNvSpPr/>
          <p:nvPr/>
        </p:nvSpPr>
        <p:spPr>
          <a:xfrm>
            <a:off x="57196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Ellipse 10"/>
          <p:cNvSpPr/>
          <p:nvPr/>
        </p:nvSpPr>
        <p:spPr>
          <a:xfrm>
            <a:off x="5815584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33118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5153744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5153744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37994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406657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406657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57196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Ellipse 26"/>
          <p:cNvSpPr/>
          <p:nvPr/>
        </p:nvSpPr>
        <p:spPr>
          <a:xfrm>
            <a:off x="5815584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21048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6732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2218136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05/08/2019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Ellipse 9"/>
          <p:cNvSpPr/>
          <p:nvPr/>
        </p:nvSpPr>
        <p:spPr>
          <a:xfrm>
            <a:off x="57196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Ellipse 10"/>
          <p:cNvSpPr/>
          <p:nvPr/>
        </p:nvSpPr>
        <p:spPr>
          <a:xfrm>
            <a:off x="5815584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05/08/2019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57196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Ellipse 26"/>
          <p:cNvSpPr/>
          <p:nvPr/>
        </p:nvSpPr>
        <p:spPr>
          <a:xfrm>
            <a:off x="5815584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3" name="Ellipse 12"/>
          <p:cNvSpPr/>
          <p:nvPr/>
        </p:nvSpPr>
        <p:spPr>
          <a:xfrm>
            <a:off x="57196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Ellipse 13"/>
          <p:cNvSpPr/>
          <p:nvPr/>
        </p:nvSpPr>
        <p:spPr>
          <a:xfrm>
            <a:off x="5815584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4684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514231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3123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05/08/2019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2" name="Ellipse 11"/>
          <p:cNvSpPr/>
          <p:nvPr/>
        </p:nvSpPr>
        <p:spPr>
          <a:xfrm>
            <a:off x="57196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Ellipse 14"/>
          <p:cNvSpPr/>
          <p:nvPr/>
        </p:nvSpPr>
        <p:spPr>
          <a:xfrm>
            <a:off x="5815584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2" name="Ellipse 11"/>
          <p:cNvSpPr/>
          <p:nvPr/>
        </p:nvSpPr>
        <p:spPr>
          <a:xfrm>
            <a:off x="57196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Ellipse 14"/>
          <p:cNvSpPr/>
          <p:nvPr/>
        </p:nvSpPr>
        <p:spPr>
          <a:xfrm>
            <a:off x="5815584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1915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Sergey </a:t>
            </a:r>
            <a:r>
              <a:rPr lang="en-US" sz="2000" dirty="0" err="1" smtClean="0"/>
              <a:t>Verlan</a:t>
            </a:r>
            <a:endParaRPr lang="en-US" sz="2000" dirty="0" smtClean="0"/>
          </a:p>
          <a:p>
            <a:r>
              <a:rPr lang="en-US" sz="1100" dirty="0"/>
              <a:t>University of Paris </a:t>
            </a:r>
            <a:r>
              <a:rPr lang="en-US" sz="1100" dirty="0" err="1"/>
              <a:t>EsT</a:t>
            </a:r>
            <a:endParaRPr lang="en-US" sz="110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Framework: Twelve Years Later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72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263352" y="1484784"/>
            <a:ext cx="2736304" cy="108012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framework: semantics</a:t>
            </a:r>
            <a:endParaRPr lang="en-US" dirty="0"/>
          </a:p>
        </p:txBody>
      </p:sp>
      <p:grpSp>
        <p:nvGrpSpPr>
          <p:cNvPr id="12" name="Groupe 11"/>
          <p:cNvGrpSpPr/>
          <p:nvPr/>
        </p:nvGrpSpPr>
        <p:grpSpPr>
          <a:xfrm>
            <a:off x="623392" y="5229200"/>
            <a:ext cx="3456384" cy="432048"/>
            <a:chOff x="767408" y="4581128"/>
            <a:chExt cx="3456384" cy="432048"/>
          </a:xfrm>
        </p:grpSpPr>
        <p:sp>
          <p:nvSpPr>
            <p:cNvPr id="4" name="Rectangle 3"/>
            <p:cNvSpPr/>
            <p:nvPr/>
          </p:nvSpPr>
          <p:spPr>
            <a:xfrm>
              <a:off x="767408" y="4581128"/>
              <a:ext cx="43204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99456" y="4581128"/>
              <a:ext cx="43204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1504" y="4581128"/>
              <a:ext cx="43204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63552" y="4581128"/>
              <a:ext cx="43204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95600" y="4581128"/>
              <a:ext cx="43204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27648" y="4581128"/>
              <a:ext cx="43204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59696" y="4581128"/>
              <a:ext cx="43204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91744" y="4581128"/>
              <a:ext cx="43204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551384" y="5877272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Configuration (vector of multisets)</a:t>
            </a:r>
            <a:endParaRPr lang="en-US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1703512" y="1597914"/>
            <a:ext cx="108012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 1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3192154" y="1612715"/>
            <a:ext cx="108012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 2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1695779" y="2060848"/>
            <a:ext cx="108012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 1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166592" y="2114552"/>
            <a:ext cx="108012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 3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2351584" y="2866031"/>
            <a:ext cx="108012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 5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311119" y="1777934"/>
            <a:ext cx="108012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 4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3095905" y="1520788"/>
            <a:ext cx="1271903" cy="104411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916121" y="916848"/>
            <a:ext cx="165618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necteur droit avec flèche 27"/>
          <p:cNvCxnSpPr>
            <a:stCxn id="23" idx="2"/>
            <a:endCxn id="9" idx="0"/>
          </p:cNvCxnSpPr>
          <p:nvPr/>
        </p:nvCxnSpPr>
        <p:spPr>
          <a:xfrm flipH="1">
            <a:off x="2999656" y="2564904"/>
            <a:ext cx="732201" cy="26642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392144" y="1612715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Compute all applicable multisets of rules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7414190" y="1982047"/>
            <a:ext cx="466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Restrict according to the derivation mode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7414190" y="2296015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Apply to the current configuration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7414190" y="2665347"/>
            <a:ext cx="359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Verify if the system should halt</a:t>
            </a:r>
            <a:endParaRPr lang="en-US" dirty="0"/>
          </a:p>
        </p:txBody>
      </p:sp>
      <p:sp>
        <p:nvSpPr>
          <p:cNvPr id="33" name="ZoneTexte 32"/>
          <p:cNvSpPr txBox="1"/>
          <p:nvPr/>
        </p:nvSpPr>
        <p:spPr>
          <a:xfrm>
            <a:off x="7414190" y="3047864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If not, then loop 1-4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7414190" y="3430381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 If yes, then get the result</a:t>
            </a:r>
            <a:endParaRPr lang="en-US" dirty="0"/>
          </a:p>
        </p:txBody>
      </p:sp>
      <p:grpSp>
        <p:nvGrpSpPr>
          <p:cNvPr id="40" name="Groupe 39"/>
          <p:cNvGrpSpPr/>
          <p:nvPr/>
        </p:nvGrpSpPr>
        <p:grpSpPr>
          <a:xfrm>
            <a:off x="3863752" y="2042846"/>
            <a:ext cx="1900039" cy="3186354"/>
            <a:chOff x="3863752" y="2042846"/>
            <a:chExt cx="1900039" cy="3186354"/>
          </a:xfrm>
        </p:grpSpPr>
        <p:sp>
          <p:nvSpPr>
            <p:cNvPr id="35" name="ZoneTexte 34"/>
            <p:cNvSpPr txBox="1"/>
            <p:nvPr/>
          </p:nvSpPr>
          <p:spPr>
            <a:xfrm>
              <a:off x="4832126" y="3435387"/>
              <a:ext cx="931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Halt?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Connecteur droit avec flèche 36"/>
            <p:cNvCxnSpPr>
              <a:stCxn id="35" idx="2"/>
              <a:endCxn id="11" idx="0"/>
            </p:cNvCxnSpPr>
            <p:nvPr/>
          </p:nvCxnSpPr>
          <p:spPr>
            <a:xfrm flipH="1">
              <a:off x="3863752" y="3897052"/>
              <a:ext cx="1434207" cy="1332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stCxn id="35" idx="0"/>
              <a:endCxn id="23" idx="3"/>
            </p:cNvCxnSpPr>
            <p:nvPr/>
          </p:nvCxnSpPr>
          <p:spPr>
            <a:xfrm flipH="1" flipV="1">
              <a:off x="4367808" y="2042846"/>
              <a:ext cx="930151" cy="1392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e 47"/>
          <p:cNvGrpSpPr/>
          <p:nvPr/>
        </p:nvGrpSpPr>
        <p:grpSpPr>
          <a:xfrm>
            <a:off x="4079776" y="5260558"/>
            <a:ext cx="2808312" cy="369332"/>
            <a:chOff x="4079776" y="5260558"/>
            <a:chExt cx="2808312" cy="369332"/>
          </a:xfrm>
        </p:grpSpPr>
        <p:sp>
          <p:nvSpPr>
            <p:cNvPr id="41" name="ZoneTexte 40"/>
            <p:cNvSpPr txBox="1"/>
            <p:nvPr/>
          </p:nvSpPr>
          <p:spPr>
            <a:xfrm>
              <a:off x="5447928" y="5260558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</a:t>
              </a:r>
              <a:endParaRPr lang="en-US" dirty="0"/>
            </a:p>
          </p:txBody>
        </p:sp>
        <p:cxnSp>
          <p:nvCxnSpPr>
            <p:cNvPr id="45" name="Connecteur droit avec flèche 44"/>
            <p:cNvCxnSpPr>
              <a:stCxn id="41" idx="3"/>
            </p:cNvCxnSpPr>
            <p:nvPr/>
          </p:nvCxnSpPr>
          <p:spPr>
            <a:xfrm>
              <a:off x="6285017" y="5445224"/>
              <a:ext cx="6030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11" idx="3"/>
              <a:endCxn id="41" idx="1"/>
            </p:cNvCxnSpPr>
            <p:nvPr/>
          </p:nvCxnSpPr>
          <p:spPr>
            <a:xfrm>
              <a:off x="4079776" y="5445224"/>
              <a:ext cx="13681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805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modes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02336" y="1484784"/>
            <a:ext cx="11526312" cy="5330952"/>
          </a:xfrm>
        </p:spPr>
        <p:txBody>
          <a:bodyPr>
            <a:normAutofit/>
          </a:bodyPr>
          <a:lstStyle/>
          <a:p>
            <a:r>
              <a:rPr lang="en-US" dirty="0" smtClean="0"/>
              <a:t>In formal terms it is a set restriction of Applicable(</a:t>
            </a:r>
            <a:r>
              <a:rPr lang="el-GR" altLang="en-US" dirty="0"/>
              <a:t>Π</a:t>
            </a:r>
            <a:r>
              <a:rPr lang="en-US" altLang="en-US" dirty="0" smtClean="0"/>
              <a:t>,</a:t>
            </a:r>
            <a:r>
              <a:rPr lang="en-US" altLang="en-US" dirty="0" err="1" smtClean="0"/>
              <a:t>C,asyn</a:t>
            </a:r>
            <a:r>
              <a:rPr lang="en-US" dirty="0" smtClean="0"/>
              <a:t>), which is the set of multisets of applicable rules of system </a:t>
            </a:r>
            <a:r>
              <a:rPr lang="el-GR" altLang="en-US" dirty="0" smtClean="0"/>
              <a:t>Π</a:t>
            </a:r>
            <a:r>
              <a:rPr lang="en-US" altLang="en-US" dirty="0" smtClean="0"/>
              <a:t> in configuration C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common modes (r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de-DE" dirty="0" smtClean="0"/>
              <a:t>a-</a:t>
            </a:r>
            <a:r>
              <a:rPr lang="de-DE" dirty="0"/>
              <a:t>&gt;</a:t>
            </a:r>
            <a:r>
              <a:rPr lang="de-DE" dirty="0" err="1" smtClean="0"/>
              <a:t>bc</a:t>
            </a:r>
            <a:r>
              <a:rPr lang="de-DE" dirty="0" smtClean="0"/>
              <a:t>, r</a:t>
            </a:r>
            <a:r>
              <a:rPr lang="de-DE" baseline="-25000" dirty="0" smtClean="0"/>
              <a:t>2</a:t>
            </a:r>
            <a:r>
              <a:rPr lang="de-DE" dirty="0" smtClean="0"/>
              <a:t>: </a:t>
            </a:r>
            <a:r>
              <a:rPr lang="de-DE" dirty="0" err="1" smtClean="0"/>
              <a:t>aab</a:t>
            </a:r>
            <a:r>
              <a:rPr lang="de-DE" dirty="0" smtClean="0"/>
              <a:t>-</a:t>
            </a:r>
            <a:r>
              <a:rPr lang="de-DE" dirty="0"/>
              <a:t>&gt;</a:t>
            </a:r>
            <a:r>
              <a:rPr lang="de-DE" dirty="0" smtClean="0"/>
              <a:t>ab, r</a:t>
            </a:r>
            <a:r>
              <a:rPr lang="de-DE" baseline="-25000" dirty="0" smtClean="0"/>
              <a:t>3</a:t>
            </a:r>
            <a:r>
              <a:rPr lang="de-DE" dirty="0" smtClean="0"/>
              <a:t>: b-</a:t>
            </a:r>
            <a:r>
              <a:rPr lang="de-DE" dirty="0"/>
              <a:t>&gt;</a:t>
            </a:r>
            <a:r>
              <a:rPr lang="de-DE" dirty="0" err="1" smtClean="0"/>
              <a:t>aa</a:t>
            </a:r>
            <a:r>
              <a:rPr lang="de-DE" dirty="0" smtClean="0"/>
              <a:t>, </a:t>
            </a:r>
            <a:r>
              <a:rPr lang="de-DE" dirty="0" err="1" smtClean="0"/>
              <a:t>multiset</a:t>
            </a:r>
            <a:r>
              <a:rPr lang="de-DE" dirty="0" smtClean="0"/>
              <a:t>: </a:t>
            </a:r>
            <a:r>
              <a:rPr lang="en-US" dirty="0" err="1"/>
              <a:t>aabbc</a:t>
            </a:r>
            <a:r>
              <a:rPr lang="de-DE" dirty="0" smtClean="0"/>
              <a:t>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Asynchronous (no restriction)</a:t>
            </a:r>
          </a:p>
          <a:p>
            <a:pPr lvl="2"/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r</a:t>
            </a:r>
            <a:r>
              <a:rPr lang="en-US" baseline="-25000" dirty="0" smtClean="0"/>
              <a:t>3</a:t>
            </a:r>
            <a:r>
              <a:rPr lang="en-US" dirty="0" smtClean="0"/>
              <a:t>,</a:t>
            </a:r>
            <a:r>
              <a:rPr lang="en-US" baseline="-25000" dirty="0" smtClean="0"/>
              <a:t>  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, r</a:t>
            </a:r>
            <a:r>
              <a:rPr lang="en-US" baseline="-25000" dirty="0" smtClean="0"/>
              <a:t>3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, r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endParaRPr lang="en-US" dirty="0" smtClean="0"/>
          </a:p>
          <a:p>
            <a:pPr lvl="1"/>
            <a:r>
              <a:rPr lang="en-US" dirty="0" smtClean="0"/>
              <a:t>Sequential (consider only multisets of size one)</a:t>
            </a:r>
          </a:p>
          <a:p>
            <a:pPr lvl="2"/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 </a:t>
            </a:r>
            <a:r>
              <a:rPr lang="en-US" dirty="0" smtClean="0"/>
              <a:t>and r</a:t>
            </a:r>
            <a:r>
              <a:rPr lang="en-US" baseline="-25000" dirty="0" smtClean="0"/>
              <a:t>3</a:t>
            </a:r>
            <a:endParaRPr lang="en-US" dirty="0" smtClean="0"/>
          </a:p>
          <a:p>
            <a:pPr lvl="1"/>
            <a:r>
              <a:rPr lang="en-US" dirty="0" smtClean="0"/>
              <a:t>Maximally parallel (consider only non-extensible multisets = no rule is applicable anymore)</a:t>
            </a:r>
          </a:p>
          <a:p>
            <a:pPr lvl="2"/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endParaRPr lang="en-US" dirty="0" smtClean="0"/>
          </a:p>
          <a:p>
            <a:pPr lvl="1"/>
            <a:r>
              <a:rPr lang="en-US" dirty="0" smtClean="0"/>
              <a:t>Set-maximally parallel or flat (maximally parallel, but at most one rule of each kind = </a:t>
            </a:r>
            <a:r>
              <a:rPr lang="en-US" dirty="0"/>
              <a:t>no unused rule is applicable anymore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6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𝐴𝑝𝑝𝑙𝑖𝑐𝑎𝑏𝑙𝑒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𝐴𝑝𝑝𝑙𝑖𝑐𝑎𝑏𝑙𝑒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/>
                </a:r>
                <a:br>
                  <a:rPr lang="en-US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𝐴𝑝𝑝𝑙𝑖𝑐𝑎𝑏𝑙𝑒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}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, r</a:t>
                </a:r>
                <a:r>
                  <a:rPr lang="en-US" sz="1800" baseline="-25000" dirty="0"/>
                  <a:t>2</a:t>
                </a:r>
                <a:r>
                  <a:rPr lang="en-US" sz="1800" dirty="0"/>
                  <a:t>, r</a:t>
                </a:r>
                <a:r>
                  <a:rPr lang="en-US" sz="1800" baseline="-25000" dirty="0"/>
                  <a:t>3</a:t>
                </a:r>
                <a:r>
                  <a:rPr lang="en-US" sz="1800" dirty="0"/>
                  <a:t>,</a:t>
                </a:r>
                <a:r>
                  <a:rPr lang="en-US" sz="1800" baseline="-25000" dirty="0"/>
                  <a:t> 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,</a:t>
                </a:r>
                <a:r>
                  <a:rPr lang="en-US" sz="1800" baseline="-25000" dirty="0"/>
                  <a:t>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3</a:t>
                </a:r>
                <a:r>
                  <a:rPr lang="en-US" sz="1800" dirty="0"/>
                  <a:t>, r</a:t>
                </a:r>
                <a:r>
                  <a:rPr lang="en-US" sz="1800" baseline="-25000" dirty="0"/>
                  <a:t>2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3</a:t>
                </a:r>
                <a:r>
                  <a:rPr lang="en-US" sz="1800" dirty="0"/>
                  <a:t>, r</a:t>
                </a:r>
                <a:r>
                  <a:rPr lang="en-US" sz="1800" baseline="-25000" dirty="0"/>
                  <a:t>3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3</a:t>
                </a:r>
                <a:r>
                  <a:rPr lang="en-US" sz="1800" dirty="0"/>
                  <a:t>, r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3</a:t>
                </a:r>
                <a:r>
                  <a:rPr lang="en-US" sz="1800" dirty="0"/>
                  <a:t>,</a:t>
                </a:r>
                <a:r>
                  <a:rPr lang="en-US" sz="1800" baseline="-25000" dirty="0"/>
                  <a:t>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3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3</a:t>
                </a:r>
                <a:r>
                  <a:rPr lang="en-US" sz="1800" dirty="0"/>
                  <a:t>,</a:t>
                </a:r>
                <a:r>
                  <a:rPr lang="en-US" sz="1800" baseline="-25000" dirty="0"/>
                  <a:t>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3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3</a:t>
                </a:r>
                <a:endParaRPr lang="en-US" sz="18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𝐴𝑝𝑝𝑙𝑖𝑐𝑎𝑏𝑙𝑒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𝑠𝑚𝑎𝑥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𝐴𝑝𝑝𝑙𝑖𝑐𝑎𝑏𝑙𝑒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/>
                </a:r>
                <a:br>
                  <a:rPr lang="en-US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𝑠𝑒𝑡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∄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𝐴𝑝𝑝𝑙𝑖𝑐𝑎𝑏𝑙𝑒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}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where set(R) is the operation that replaces by 1 any positive multiplicity of an element from R.</a:t>
                </a:r>
              </a:p>
              <a:p>
                <a:pPr marL="0" indent="0">
                  <a:buNone/>
                </a:pPr>
                <a:r>
                  <a:rPr lang="en-US" sz="2000" dirty="0"/>
                  <a:t>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 r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, r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,</a:t>
                </a:r>
                <a:r>
                  <a:rPr lang="en-US" sz="2000" baseline="-25000" dirty="0"/>
                  <a:t>  </a:t>
                </a:r>
                <a:r>
                  <a:rPr lang="en-US" sz="2000" dirty="0"/>
                  <a:t>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r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, r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r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, r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r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, 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r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,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r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r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,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r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r</a:t>
                </a:r>
                <a:r>
                  <a:rPr lang="en-US" sz="2000" baseline="-25000" dirty="0"/>
                  <a:t>3</a:t>
                </a:r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/>
          <p:nvPr/>
        </p:nvCxnSpPr>
        <p:spPr>
          <a:xfrm flipV="1">
            <a:off x="402336" y="2735390"/>
            <a:ext cx="30980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707112" y="2754599"/>
            <a:ext cx="30980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1006210" y="2771779"/>
            <a:ext cx="30980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1427370" y="2754599"/>
            <a:ext cx="30980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1812841" y="2771779"/>
            <a:ext cx="30980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311020" y="2797803"/>
            <a:ext cx="30980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914894" y="2756769"/>
            <a:ext cx="30980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2792917" y="2771779"/>
            <a:ext cx="30980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1503033" y="5171697"/>
            <a:ext cx="30980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078836" y="5163724"/>
            <a:ext cx="30980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3637379" y="5179670"/>
            <a:ext cx="30980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224702" y="5187643"/>
            <a:ext cx="30980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5106226" y="5163724"/>
            <a:ext cx="30980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02336" y="5157192"/>
            <a:ext cx="30980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824747" y="5163724"/>
            <a:ext cx="30980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1110605" y="5187643"/>
            <a:ext cx="30980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24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framework: usage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functioning of some variant of P systems.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</a:t>
            </a:r>
            <a:r>
              <a:rPr lang="en-US" dirty="0" smtClean="0"/>
              <a:t>and relate variants </a:t>
            </a:r>
            <a:r>
              <a:rPr lang="en-US" dirty="0"/>
              <a:t>of P systems.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points that can have different interpretations.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Extend variants of P systems with new features.</a:t>
            </a:r>
          </a:p>
          <a:p>
            <a:pPr lvl="1"/>
            <a:r>
              <a:rPr lang="en-US" dirty="0"/>
              <a:t>There is a list of features defined for the formal framework and due to the </a:t>
            </a:r>
            <a:r>
              <a:rPr lang="en-US" dirty="0" err="1"/>
              <a:t>bisimulation</a:t>
            </a:r>
            <a:r>
              <a:rPr lang="en-US" dirty="0"/>
              <a:t> they can be interpreted directly in the corresponding P system, e.g. derivation </a:t>
            </a:r>
            <a:r>
              <a:rPr lang="en-US" dirty="0" smtClean="0"/>
              <a:t>modes or halting conditions.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847528" y="2708920"/>
            <a:ext cx="8534400" cy="75895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Understand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Symport</a:t>
            </a:r>
            <a:r>
              <a:rPr lang="en-US" dirty="0" smtClean="0"/>
              <a:t>/</a:t>
            </a:r>
            <a:r>
              <a:rPr lang="en-US" dirty="0" err="1" smtClean="0"/>
              <a:t>antiport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 system with following rules: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Rules can also be considered being on membrane, instead of inside.</a:t>
                </a:r>
              </a:p>
              <a:p>
                <a:pPr lvl="1"/>
                <a:r>
                  <a:rPr lang="en-US" dirty="0" smtClean="0"/>
                  <a:t>A very long discussion (~10 papers</a:t>
                </a:r>
                <a:r>
                  <a:rPr lang="en-US" dirty="0" smtClean="0"/>
                  <a:t>)…</a:t>
                </a:r>
              </a:p>
              <a:p>
                <a:pPr lvl="1"/>
                <a:r>
                  <a:rPr lang="en-US" dirty="0" smtClean="0"/>
                  <a:t>The difference is easily explained in the FF (</a:t>
                </a:r>
                <a:r>
                  <a:rPr lang="en-US" dirty="0" err="1" smtClean="0"/>
                  <a:t>symport</a:t>
                </a:r>
                <a:r>
                  <a:rPr lang="en-US" dirty="0" smtClean="0"/>
                  <a:t> in rules inside membranes correspond to a set of rules).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38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/>
          <p:cNvGrpSpPr/>
          <p:nvPr/>
        </p:nvGrpSpPr>
        <p:grpSpPr>
          <a:xfrm>
            <a:off x="6843966" y="1916832"/>
            <a:ext cx="2420386" cy="1080120"/>
            <a:chOff x="6843966" y="1916832"/>
            <a:chExt cx="2420386" cy="108012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7464152" y="1916832"/>
              <a:ext cx="1800200" cy="1080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Connecteur droit avec flèche 7"/>
            <p:cNvCxnSpPr/>
            <p:nvPr/>
          </p:nvCxnSpPr>
          <p:spPr>
            <a:xfrm>
              <a:off x="7194362" y="2509306"/>
              <a:ext cx="7920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6843966" y="21955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986450" y="2483099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 flipH="1">
              <a:off x="7187040" y="2780928"/>
              <a:ext cx="7096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7145652" y="2267076"/>
              <a:ext cx="839195" cy="9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424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to FF</a:t>
            </a:r>
            <a:endParaRPr lang="en-US" dirty="0"/>
          </a:p>
        </p:txBody>
      </p:sp>
      <p:grpSp>
        <p:nvGrpSpPr>
          <p:cNvPr id="3" name="Groupe 2"/>
          <p:cNvGrpSpPr/>
          <p:nvPr/>
        </p:nvGrpSpPr>
        <p:grpSpPr>
          <a:xfrm>
            <a:off x="402336" y="1988840"/>
            <a:ext cx="3164372" cy="2714427"/>
            <a:chOff x="4511824" y="2700590"/>
            <a:chExt cx="3164372" cy="2714427"/>
          </a:xfrm>
        </p:grpSpPr>
        <p:sp>
          <p:nvSpPr>
            <p:cNvPr id="72707" name="AutoShape 3"/>
            <p:cNvSpPr>
              <a:spLocks noChangeArrowheads="1"/>
            </p:cNvSpPr>
            <p:nvPr/>
          </p:nvSpPr>
          <p:spPr bwMode="auto">
            <a:xfrm>
              <a:off x="4820176" y="2829019"/>
              <a:ext cx="2805403" cy="24013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72708" name="AutoShape 4"/>
            <p:cNvSpPr>
              <a:spLocks noChangeArrowheads="1"/>
            </p:cNvSpPr>
            <p:nvPr/>
          </p:nvSpPr>
          <p:spPr bwMode="auto">
            <a:xfrm>
              <a:off x="5159896" y="3645024"/>
              <a:ext cx="2027009" cy="124984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72709" name="Text Box 5"/>
            <p:cNvSpPr txBox="1">
              <a:spLocks noChangeArrowheads="1"/>
            </p:cNvSpPr>
            <p:nvPr/>
          </p:nvSpPr>
          <p:spPr bwMode="auto">
            <a:xfrm>
              <a:off x="5313655" y="3209424"/>
              <a:ext cx="3353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72711" name="Text Box 7"/>
            <p:cNvSpPr txBox="1">
              <a:spLocks noChangeArrowheads="1"/>
            </p:cNvSpPr>
            <p:nvPr/>
          </p:nvSpPr>
          <p:spPr bwMode="auto">
            <a:xfrm>
              <a:off x="5313655" y="4029685"/>
              <a:ext cx="148470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CDA678"/>
                  </a:solidFill>
                  <a:latin typeface="Cambria Math" panose="02040503050406030204" pitchFamily="18" charset="0"/>
                </a:rPr>
                <a:t>(B, in; A, out)</a:t>
              </a:r>
            </a:p>
          </p:txBody>
        </p:sp>
        <p:sp>
          <p:nvSpPr>
            <p:cNvPr id="72712" name="Text Box 8"/>
            <p:cNvSpPr txBox="1">
              <a:spLocks noChangeArrowheads="1"/>
            </p:cNvSpPr>
            <p:nvPr/>
          </p:nvSpPr>
          <p:spPr bwMode="auto">
            <a:xfrm>
              <a:off x="5313655" y="4390047"/>
              <a:ext cx="9092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D16349"/>
                  </a:solidFill>
                  <a:latin typeface="Cambria Math" panose="02040503050406030204" pitchFamily="18" charset="0"/>
                </a:rPr>
                <a:t>(</a:t>
              </a:r>
              <a:r>
                <a:rPr lang="en-US" i="1" dirty="0" err="1">
                  <a:solidFill>
                    <a:srgbClr val="D16349"/>
                  </a:solidFill>
                  <a:latin typeface="Cambria Math" panose="02040503050406030204" pitchFamily="18" charset="0"/>
                </a:rPr>
                <a:t>B,out</a:t>
              </a:r>
              <a:r>
                <a:rPr lang="en-US" i="1" dirty="0">
                  <a:solidFill>
                    <a:srgbClr val="D16349"/>
                  </a:solidFill>
                  <a:latin typeface="Cambria Math" panose="02040503050406030204" pitchFamily="18" charset="0"/>
                </a:rPr>
                <a:t>)</a:t>
              </a:r>
            </a:p>
          </p:txBody>
        </p:sp>
        <p:sp>
          <p:nvSpPr>
            <p:cNvPr id="72713" name="Text Box 9"/>
            <p:cNvSpPr txBox="1">
              <a:spLocks noChangeArrowheads="1"/>
            </p:cNvSpPr>
            <p:nvPr/>
          </p:nvSpPr>
          <p:spPr bwMode="auto">
            <a:xfrm>
              <a:off x="5763489" y="3057892"/>
              <a:ext cx="148149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Cambria Math" panose="02040503050406030204" pitchFamily="18" charset="0"/>
                </a:rPr>
                <a:t>(</a:t>
              </a:r>
              <a:r>
                <a:rPr lang="en-US" i="1" dirty="0" err="1">
                  <a:latin typeface="Cambria Math" panose="02040503050406030204" pitchFamily="18" charset="0"/>
                </a:rPr>
                <a:t>A,out;BB,in</a:t>
              </a:r>
              <a:r>
                <a:rPr lang="en-US" i="1" dirty="0">
                  <a:latin typeface="Cambria Math" panose="02040503050406030204" pitchFamily="18" charset="0"/>
                </a:rPr>
                <a:t>)</a:t>
              </a:r>
            </a:p>
          </p:txBody>
        </p:sp>
        <p:sp>
          <p:nvSpPr>
            <p:cNvPr id="72714" name="Text Box 10"/>
            <p:cNvSpPr txBox="1">
              <a:spLocks noChangeArrowheads="1"/>
            </p:cNvSpPr>
            <p:nvPr/>
          </p:nvSpPr>
          <p:spPr bwMode="auto">
            <a:xfrm>
              <a:off x="4511824" y="270059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30000" dirty="0"/>
                <a:t>∞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71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527238" y="3707899"/>
                  <a:ext cx="472502" cy="3673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US" baseline="30000" dirty="0"/>
                </a:p>
              </p:txBody>
            </p:sp>
          </mc:Choice>
          <mc:Fallback xmlns="">
            <p:sp>
              <p:nvSpPr>
                <p:cNvPr id="72716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27238" y="3707899"/>
                  <a:ext cx="472502" cy="3673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ZoneTexte 1"/>
            <p:cNvSpPr txBox="1"/>
            <p:nvPr/>
          </p:nvSpPr>
          <p:spPr>
            <a:xfrm>
              <a:off x="7392144" y="504568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7049521" y="475937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4" name="Ellipse 3"/>
          <p:cNvSpPr/>
          <p:nvPr/>
        </p:nvSpPr>
        <p:spPr>
          <a:xfrm>
            <a:off x="5951984" y="1916832"/>
            <a:ext cx="576064" cy="5760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7246130" y="1916832"/>
            <a:ext cx="576064" cy="5760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Ellipse 27"/>
              <p:cNvSpPr/>
              <p:nvPr/>
            </p:nvSpPr>
            <p:spPr>
              <a:xfrm>
                <a:off x="8540276" y="1916832"/>
                <a:ext cx="576064" cy="57606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Ellips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276" y="1916832"/>
                <a:ext cx="576064" cy="57606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6365183" y="234614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7659329" y="2339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8964378" y="23312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6025025" y="3076392"/>
                <a:ext cx="2390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025" y="3076392"/>
                <a:ext cx="2390719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6025025" y="3558198"/>
                <a:ext cx="2804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CDA67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DA678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solidFill>
                                <a:srgbClr val="CDA678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solidFill>
                            <a:srgbClr val="CDA678"/>
                          </a:solidFill>
                          <a:latin typeface="Cambria Math" panose="02040503050406030204" pitchFamily="18" charset="0"/>
                        </a:rPr>
                        <m:t>(2,</m:t>
                      </m:r>
                      <m:r>
                        <a:rPr lang="en-US" i="1">
                          <a:solidFill>
                            <a:srgbClr val="CDA67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CDA678"/>
                          </a:solidFill>
                          <a:latin typeface="Cambria Math" panose="02040503050406030204" pitchFamily="18" charset="0"/>
                        </a:rPr>
                        <m:t>)→(2,</m:t>
                      </m:r>
                      <m:r>
                        <a:rPr lang="en-US" i="1">
                          <a:solidFill>
                            <a:srgbClr val="CDA678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CDA678"/>
                          </a:solidFill>
                          <a:latin typeface="Cambria Math" panose="02040503050406030204" pitchFamily="18" charset="0"/>
                        </a:rPr>
                        <m:t>)(1,</m:t>
                      </m:r>
                      <m:r>
                        <a:rPr lang="en-US" i="1">
                          <a:solidFill>
                            <a:srgbClr val="CDA678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CDA67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rgbClr val="CDA678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025" y="3558198"/>
                <a:ext cx="2804101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6025025" y="4074064"/>
                <a:ext cx="1694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D16349"/>
                          </a:solidFill>
                          <a:latin typeface="Cambria Math" panose="02040503050406030204" pitchFamily="18" charset="0"/>
                        </a:rPr>
                        <m:t>(2,</m:t>
                      </m:r>
                      <m:r>
                        <a:rPr lang="en-US" b="0" i="1" smtClean="0">
                          <a:solidFill>
                            <a:srgbClr val="D1634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rgbClr val="D16349"/>
                          </a:solidFill>
                          <a:latin typeface="Cambria Math" panose="02040503050406030204" pitchFamily="18" charset="0"/>
                        </a:rPr>
                        <m:t>)→(1,</m:t>
                      </m:r>
                      <m:r>
                        <a:rPr lang="en-US" b="0" i="1" smtClean="0">
                          <a:solidFill>
                            <a:srgbClr val="D1634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rgbClr val="D1634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D16349"/>
                  </a:solidFill>
                </a:endParaRPr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025" y="4074064"/>
                <a:ext cx="1694310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6025025" y="4694210"/>
            <a:ext cx="411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Derivation mode: maximal parallelism</a:t>
            </a:r>
            <a:endParaRPr lang="en-US" dirty="0"/>
          </a:p>
        </p:txBody>
      </p:sp>
      <p:cxnSp>
        <p:nvCxnSpPr>
          <p:cNvPr id="10" name="Connecteur droit avec flèche 9"/>
          <p:cNvCxnSpPr>
            <a:stCxn id="28" idx="2"/>
            <a:endCxn id="27" idx="6"/>
          </p:cNvCxnSpPr>
          <p:nvPr/>
        </p:nvCxnSpPr>
        <p:spPr>
          <a:xfrm flipH="1">
            <a:off x="7822194" y="2204864"/>
            <a:ext cx="718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>
            <a:off x="7323060" y="2339588"/>
            <a:ext cx="1598303" cy="634115"/>
            <a:chOff x="7323060" y="2339588"/>
            <a:chExt cx="1598303" cy="634115"/>
          </a:xfrm>
        </p:grpSpPr>
        <p:cxnSp>
          <p:nvCxnSpPr>
            <p:cNvPr id="12" name="Connecteur droit avec flèche 11"/>
            <p:cNvCxnSpPr>
              <a:stCxn id="28" idx="3"/>
            </p:cNvCxnSpPr>
            <p:nvPr/>
          </p:nvCxnSpPr>
          <p:spPr>
            <a:xfrm flipH="1">
              <a:off x="8256240" y="2408533"/>
              <a:ext cx="368399" cy="292003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30" idx="0"/>
            </p:cNvCxnSpPr>
            <p:nvPr/>
          </p:nvCxnSpPr>
          <p:spPr>
            <a:xfrm>
              <a:off x="7801355" y="2339588"/>
              <a:ext cx="382877" cy="360948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Forme libre 14"/>
            <p:cNvSpPr/>
            <p:nvPr/>
          </p:nvSpPr>
          <p:spPr>
            <a:xfrm>
              <a:off x="7323060" y="2472856"/>
              <a:ext cx="898589" cy="477185"/>
            </a:xfrm>
            <a:custGeom>
              <a:avLst/>
              <a:gdLst>
                <a:gd name="connsiteX0" fmla="*/ 898589 w 898589"/>
                <a:gd name="connsiteY0" fmla="*/ 270344 h 477185"/>
                <a:gd name="connsiteX1" fmla="*/ 477170 w 898589"/>
                <a:gd name="connsiteY1" fmla="*/ 477078 h 477185"/>
                <a:gd name="connsiteX2" fmla="*/ 23945 w 898589"/>
                <a:gd name="connsiteY2" fmla="*/ 294198 h 477185"/>
                <a:gd name="connsiteX3" fmla="*/ 103458 w 898589"/>
                <a:gd name="connsiteY3" fmla="*/ 0 h 47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8589" h="477185">
                  <a:moveTo>
                    <a:pt x="898589" y="270344"/>
                  </a:moveTo>
                  <a:cubicBezTo>
                    <a:pt x="760766" y="371723"/>
                    <a:pt x="622944" y="473102"/>
                    <a:pt x="477170" y="477078"/>
                  </a:cubicBezTo>
                  <a:cubicBezTo>
                    <a:pt x="331396" y="481054"/>
                    <a:pt x="86230" y="373711"/>
                    <a:pt x="23945" y="294198"/>
                  </a:cubicBezTo>
                  <a:cubicBezTo>
                    <a:pt x="-38340" y="214685"/>
                    <a:pt x="32559" y="107342"/>
                    <a:pt x="103458" y="0"/>
                  </a:cubicBezTo>
                </a:path>
              </a:pathLst>
            </a:cu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8229600" y="2480807"/>
              <a:ext cx="691763" cy="492896"/>
            </a:xfrm>
            <a:custGeom>
              <a:avLst/>
              <a:gdLst>
                <a:gd name="connsiteX0" fmla="*/ 0 w 691763"/>
                <a:gd name="connsiteY0" fmla="*/ 254442 h 492896"/>
                <a:gd name="connsiteX1" fmla="*/ 318052 w 691763"/>
                <a:gd name="connsiteY1" fmla="*/ 485030 h 492896"/>
                <a:gd name="connsiteX2" fmla="*/ 691763 w 691763"/>
                <a:gd name="connsiteY2" fmla="*/ 0 h 49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763" h="492896">
                  <a:moveTo>
                    <a:pt x="0" y="254442"/>
                  </a:moveTo>
                  <a:cubicBezTo>
                    <a:pt x="101379" y="390939"/>
                    <a:pt x="202758" y="527437"/>
                    <a:pt x="318052" y="485030"/>
                  </a:cubicBezTo>
                  <a:cubicBezTo>
                    <a:pt x="433346" y="442623"/>
                    <a:pt x="562554" y="221311"/>
                    <a:pt x="691763" y="0"/>
                  </a:cubicBezTo>
                </a:path>
              </a:pathLst>
            </a:cu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Connecteur droit avec flèche 12"/>
          <p:cNvCxnSpPr>
            <a:stCxn id="27" idx="1"/>
          </p:cNvCxnSpPr>
          <p:nvPr/>
        </p:nvCxnSpPr>
        <p:spPr>
          <a:xfrm flipH="1" flipV="1">
            <a:off x="6960096" y="1916832"/>
            <a:ext cx="370397" cy="8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orme libre 17"/>
          <p:cNvSpPr/>
          <p:nvPr/>
        </p:nvSpPr>
        <p:spPr>
          <a:xfrm>
            <a:off x="6965343" y="1521619"/>
            <a:ext cx="857869" cy="442353"/>
          </a:xfrm>
          <a:custGeom>
            <a:avLst/>
            <a:gdLst>
              <a:gd name="connsiteX0" fmla="*/ 0 w 857869"/>
              <a:gd name="connsiteY0" fmla="*/ 386694 h 442353"/>
              <a:gd name="connsiteX1" fmla="*/ 254441 w 857869"/>
              <a:gd name="connsiteY1" fmla="*/ 28885 h 442353"/>
              <a:gd name="connsiteX2" fmla="*/ 818984 w 857869"/>
              <a:gd name="connsiteY2" fmla="*/ 68642 h 442353"/>
              <a:gd name="connsiteX3" fmla="*/ 763325 w 857869"/>
              <a:gd name="connsiteY3" fmla="*/ 442353 h 44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69" h="442353">
                <a:moveTo>
                  <a:pt x="0" y="386694"/>
                </a:moveTo>
                <a:cubicBezTo>
                  <a:pt x="58972" y="234294"/>
                  <a:pt x="117944" y="81894"/>
                  <a:pt x="254441" y="28885"/>
                </a:cubicBezTo>
                <a:cubicBezTo>
                  <a:pt x="390938" y="-24124"/>
                  <a:pt x="734170" y="-269"/>
                  <a:pt x="818984" y="68642"/>
                </a:cubicBezTo>
                <a:cubicBezTo>
                  <a:pt x="903798" y="137553"/>
                  <a:pt x="833561" y="289953"/>
                  <a:pt x="763325" y="442353"/>
                </a:cubicBez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rme libre 19"/>
          <p:cNvSpPr/>
          <p:nvPr/>
        </p:nvSpPr>
        <p:spPr>
          <a:xfrm>
            <a:off x="6186115" y="1712294"/>
            <a:ext cx="755374" cy="188068"/>
          </a:xfrm>
          <a:custGeom>
            <a:avLst/>
            <a:gdLst>
              <a:gd name="connsiteX0" fmla="*/ 755374 w 755374"/>
              <a:gd name="connsiteY0" fmla="*/ 172165 h 188068"/>
              <a:gd name="connsiteX1" fmla="*/ 421419 w 755374"/>
              <a:gd name="connsiteY1" fmla="*/ 13139 h 188068"/>
              <a:gd name="connsiteX2" fmla="*/ 103367 w 755374"/>
              <a:gd name="connsiteY2" fmla="*/ 29042 h 188068"/>
              <a:gd name="connsiteX3" fmla="*/ 0 w 755374"/>
              <a:gd name="connsiteY3" fmla="*/ 188068 h 188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374" h="188068">
                <a:moveTo>
                  <a:pt x="755374" y="172165"/>
                </a:moveTo>
                <a:cubicBezTo>
                  <a:pt x="642730" y="104579"/>
                  <a:pt x="530087" y="36993"/>
                  <a:pt x="421419" y="13139"/>
                </a:cubicBezTo>
                <a:cubicBezTo>
                  <a:pt x="312751" y="-10715"/>
                  <a:pt x="173604" y="-113"/>
                  <a:pt x="103367" y="29042"/>
                </a:cubicBezTo>
                <a:cubicBezTo>
                  <a:pt x="33130" y="58197"/>
                  <a:pt x="16565" y="123132"/>
                  <a:pt x="0" y="188068"/>
                </a:cubicBez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Generalized communication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02336" y="1527048"/>
                <a:ext cx="11338560" cy="478227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3200" dirty="0" smtClean="0"/>
                  <a:t>Suppose that we want to work with 2 objects.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3200" dirty="0" smtClean="0"/>
                  <a:t>Observe that any </a:t>
                </a:r>
                <a:r>
                  <a:rPr lang="en-US" sz="3200" dirty="0" err="1" smtClean="0"/>
                  <a:t>antiport</a:t>
                </a:r>
                <a:r>
                  <a:rPr lang="en-US" sz="3200" dirty="0" smtClean="0"/>
                  <a:t> rule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is translated as </a:t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32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 smtClean="0"/>
                  <a:t> being parent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 smtClean="0"/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3200" dirty="0" smtClean="0"/>
                  <a:t>A </a:t>
                </a:r>
                <a:r>
                  <a:rPr lang="en-US" sz="3200" dirty="0" err="1" smtClean="0"/>
                  <a:t>symport</a:t>
                </a:r>
                <a:r>
                  <a:rPr lang="en-US" sz="3200" dirty="0" smtClean="0"/>
                  <a:t> rule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(or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) is translated as </a:t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</m:oMath>
                </a14:m>
                <a:r>
                  <a:rPr lang="en-US" sz="3200" dirty="0" smtClean="0"/>
                  <a:t> (and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</m:oMath>
                </a14:m>
                <a:r>
                  <a:rPr lang="en-US" sz="3200" dirty="0" smtClean="0"/>
                  <a:t>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3200" dirty="0" smtClean="0"/>
                  <a:t>There is a common pattern in all these translations: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 smtClean="0"/>
              </a:p>
              <a:p>
                <a:pPr>
                  <a:lnSpc>
                    <a:spcPct val="130000"/>
                  </a:lnSpc>
                </a:pPr>
                <a:r>
                  <a:rPr lang="en-US" sz="3200" dirty="0" smtClean="0"/>
                  <a:t>This is called generalized (minimal) communication.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02336" y="1527048"/>
                <a:ext cx="11338560" cy="4782272"/>
              </a:xfrm>
              <a:blipFill>
                <a:blip r:embed="rId2"/>
                <a:stretch>
                  <a:fillRect l="-699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69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minimal communication</a:t>
            </a:r>
            <a:endParaRPr lang="fr-FR" dirty="0"/>
          </a:p>
        </p:txBody>
      </p:sp>
      <p:grpSp>
        <p:nvGrpSpPr>
          <p:cNvPr id="75792" name="Group 16"/>
          <p:cNvGrpSpPr>
            <a:grpSpLocks/>
          </p:cNvGrpSpPr>
          <p:nvPr/>
        </p:nvGrpSpPr>
        <p:grpSpPr bwMode="auto">
          <a:xfrm>
            <a:off x="3575051" y="2636839"/>
            <a:ext cx="2386013" cy="2149475"/>
            <a:chOff x="1292" y="1683"/>
            <a:chExt cx="1503" cy="1354"/>
          </a:xfrm>
        </p:grpSpPr>
        <p:sp>
          <p:nvSpPr>
            <p:cNvPr id="75780" name="Oval 4"/>
            <p:cNvSpPr>
              <a:spLocks noChangeArrowheads="1"/>
            </p:cNvSpPr>
            <p:nvPr/>
          </p:nvSpPr>
          <p:spPr bwMode="auto">
            <a:xfrm>
              <a:off x="1292" y="1684"/>
              <a:ext cx="318" cy="3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1" name="Oval 5"/>
            <p:cNvSpPr>
              <a:spLocks noChangeArrowheads="1"/>
            </p:cNvSpPr>
            <p:nvPr/>
          </p:nvSpPr>
          <p:spPr bwMode="auto">
            <a:xfrm>
              <a:off x="1293" y="2591"/>
              <a:ext cx="318" cy="3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2" name="Oval 6"/>
            <p:cNvSpPr>
              <a:spLocks noChangeArrowheads="1"/>
            </p:cNvSpPr>
            <p:nvPr/>
          </p:nvSpPr>
          <p:spPr bwMode="auto">
            <a:xfrm>
              <a:off x="2336" y="2591"/>
              <a:ext cx="318" cy="3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3" name="Oval 7"/>
            <p:cNvSpPr>
              <a:spLocks noChangeArrowheads="1"/>
            </p:cNvSpPr>
            <p:nvPr/>
          </p:nvSpPr>
          <p:spPr bwMode="auto">
            <a:xfrm>
              <a:off x="2336" y="1683"/>
              <a:ext cx="318" cy="3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4" name="Arc 8"/>
            <p:cNvSpPr>
              <a:spLocks/>
            </p:cNvSpPr>
            <p:nvPr/>
          </p:nvSpPr>
          <p:spPr bwMode="auto">
            <a:xfrm>
              <a:off x="1610" y="1888"/>
              <a:ext cx="369" cy="90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8"/>
                <a:gd name="T2" fmla="*/ 965 w 21600"/>
                <a:gd name="T3" fmla="*/ 43178 h 43178"/>
                <a:gd name="T4" fmla="*/ 0 w 21600"/>
                <a:gd name="T5" fmla="*/ 21600 h 43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4"/>
                    <a:pt x="12507" y="42662"/>
                    <a:pt x="965" y="43178"/>
                  </a:cubicBezTo>
                </a:path>
                <a:path w="21600" h="431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4"/>
                    <a:pt x="12507" y="42662"/>
                    <a:pt x="965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5" name="Arc 9"/>
            <p:cNvSpPr>
              <a:spLocks/>
            </p:cNvSpPr>
            <p:nvPr/>
          </p:nvSpPr>
          <p:spPr bwMode="auto">
            <a:xfrm rot="10800000">
              <a:off x="1973" y="1842"/>
              <a:ext cx="369" cy="90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8"/>
                <a:gd name="T2" fmla="*/ 965 w 21600"/>
                <a:gd name="T3" fmla="*/ 43178 h 43178"/>
                <a:gd name="T4" fmla="*/ 0 w 21600"/>
                <a:gd name="T5" fmla="*/ 21600 h 43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4"/>
                    <a:pt x="12507" y="42662"/>
                    <a:pt x="965" y="43178"/>
                  </a:cubicBezTo>
                </a:path>
                <a:path w="21600" h="431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4"/>
                    <a:pt x="12507" y="42662"/>
                    <a:pt x="965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6" name="Text Box 10"/>
            <p:cNvSpPr txBox="1">
              <a:spLocks noChangeArrowheads="1"/>
            </p:cNvSpPr>
            <p:nvPr/>
          </p:nvSpPr>
          <p:spPr bwMode="auto">
            <a:xfrm>
              <a:off x="1507" y="1897"/>
              <a:ext cx="1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  <a:endParaRPr lang="fr-FR"/>
            </a:p>
          </p:txBody>
        </p:sp>
        <p:sp>
          <p:nvSpPr>
            <p:cNvPr id="75787" name="Text Box 11"/>
            <p:cNvSpPr txBox="1">
              <a:spLocks noChangeArrowheads="1"/>
            </p:cNvSpPr>
            <p:nvPr/>
          </p:nvSpPr>
          <p:spPr bwMode="auto">
            <a:xfrm>
              <a:off x="1507" y="2804"/>
              <a:ext cx="1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  <a:endParaRPr lang="fr-FR"/>
            </a:p>
          </p:txBody>
        </p:sp>
        <p:sp>
          <p:nvSpPr>
            <p:cNvPr id="75788" name="Text Box 12"/>
            <p:cNvSpPr txBox="1">
              <a:spLocks noChangeArrowheads="1"/>
            </p:cNvSpPr>
            <p:nvPr/>
          </p:nvSpPr>
          <p:spPr bwMode="auto">
            <a:xfrm>
              <a:off x="2595" y="2759"/>
              <a:ext cx="1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k</a:t>
              </a:r>
              <a:endParaRPr lang="fr-FR" dirty="0"/>
            </a:p>
          </p:txBody>
        </p:sp>
        <p:sp>
          <p:nvSpPr>
            <p:cNvPr id="75789" name="Text Box 13"/>
            <p:cNvSpPr txBox="1">
              <a:spLocks noChangeArrowheads="1"/>
            </p:cNvSpPr>
            <p:nvPr/>
          </p:nvSpPr>
          <p:spPr bwMode="auto">
            <a:xfrm>
              <a:off x="2550" y="1897"/>
              <a:ext cx="24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endParaRPr lang="fr-FR"/>
            </a:p>
          </p:txBody>
        </p:sp>
        <p:sp>
          <p:nvSpPr>
            <p:cNvPr id="75790" name="Text Box 14"/>
            <p:cNvSpPr txBox="1">
              <a:spLocks noChangeArrowheads="1"/>
            </p:cNvSpPr>
            <p:nvPr/>
          </p:nvSpPr>
          <p:spPr bwMode="auto">
            <a:xfrm>
              <a:off x="1746" y="170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  <a:endParaRPr lang="fr-FR" dirty="0"/>
            </a:p>
          </p:txBody>
        </p:sp>
        <p:sp>
          <p:nvSpPr>
            <p:cNvPr id="75791" name="Text Box 15"/>
            <p:cNvSpPr txBox="1">
              <a:spLocks noChangeArrowheads="1"/>
            </p:cNvSpPr>
            <p:nvPr/>
          </p:nvSpPr>
          <p:spPr bwMode="auto">
            <a:xfrm>
              <a:off x="2006" y="1716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  <a:endParaRPr lang="fr-FR"/>
            </a:p>
          </p:txBody>
        </p:sp>
      </p:grp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3916363" y="5748338"/>
            <a:ext cx="24368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i,A</a:t>
            </a:r>
            <a:r>
              <a:rPr lang="en-US" dirty="0"/>
              <a:t>)(</a:t>
            </a:r>
            <a:r>
              <a:rPr lang="en-US" dirty="0" err="1"/>
              <a:t>k,B</a:t>
            </a:r>
            <a:r>
              <a:rPr lang="en-US" dirty="0"/>
              <a:t>)-&gt;(</a:t>
            </a:r>
            <a:r>
              <a:rPr lang="en-US" dirty="0" err="1"/>
              <a:t>j,A</a:t>
            </a:r>
            <a:r>
              <a:rPr lang="en-US" dirty="0"/>
              <a:t>)(</a:t>
            </a:r>
            <a:r>
              <a:rPr lang="en-US" dirty="0" err="1"/>
              <a:t>m,B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7804151" y="2579688"/>
            <a:ext cx="200612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Semantics (local):</a:t>
            </a:r>
          </a:p>
          <a:p>
            <a:pPr>
              <a:buFontTx/>
              <a:buChar char="•"/>
            </a:pPr>
            <a:r>
              <a:rPr lang="en-US" dirty="0"/>
              <a:t> 1:1</a:t>
            </a:r>
          </a:p>
          <a:p>
            <a:pPr>
              <a:buFontTx/>
              <a:buChar char="•"/>
            </a:pPr>
            <a:r>
              <a:rPr lang="en-US" dirty="0"/>
              <a:t> 1:*</a:t>
            </a:r>
          </a:p>
          <a:p>
            <a:pPr>
              <a:buFontTx/>
              <a:buChar char="•"/>
            </a:pPr>
            <a:r>
              <a:rPr lang="en-US" dirty="0"/>
              <a:t> *:*</a:t>
            </a:r>
          </a:p>
          <a:p>
            <a:pPr>
              <a:buFontTx/>
              <a:buChar char="•"/>
            </a:pPr>
            <a:r>
              <a:rPr lang="en-US" dirty="0"/>
              <a:t> k:m</a:t>
            </a:r>
            <a:endParaRPr lang="fr-FR" dirty="0"/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3648075" y="2708275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5375275" y="4214813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5797" name="Text Box 21"/>
          <p:cNvSpPr txBox="1">
            <a:spLocks noChangeArrowheads="1"/>
          </p:cNvSpPr>
          <p:nvPr/>
        </p:nvSpPr>
        <p:spPr bwMode="auto">
          <a:xfrm>
            <a:off x="5232400" y="4149725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3792538" y="2708275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5799" name="Text Box 23"/>
          <p:cNvSpPr txBox="1">
            <a:spLocks noChangeArrowheads="1"/>
          </p:cNvSpPr>
          <p:nvPr/>
        </p:nvSpPr>
        <p:spPr bwMode="auto">
          <a:xfrm>
            <a:off x="5375275" y="4005263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748345" y="4416427"/>
            <a:ext cx="22360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Semantics (global):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Max ||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Sequential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Asynchronous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Locally ||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Probabilistic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…</a:t>
            </a:r>
            <a:endParaRPr lang="fr-FR" dirty="0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5570954" y="1651040"/>
            <a:ext cx="48157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Restrictions: what if some of </a:t>
            </a:r>
            <a:r>
              <a:rPr lang="en-US" dirty="0" err="1"/>
              <a:t>i,j,k,m</a:t>
            </a:r>
            <a:r>
              <a:rPr lang="en-US" dirty="0"/>
              <a:t> coincide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9 variants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261812" y="3165841"/>
            <a:ext cx="3251326" cy="9144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So, FF allows to raise new questions</a:t>
            </a:r>
          </a:p>
        </p:txBody>
      </p:sp>
    </p:spTree>
    <p:extLst>
      <p:ext uri="{BB962C8B-B14F-4D97-AF65-F5344CB8AC3E}">
        <p14:creationId xmlns:p14="http://schemas.microsoft.com/office/powerpoint/2010/main" val="131050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34 0.00186 0.00816 0.00533 0.0125 0.00695 C 0.02239 0.01065 0.03298 0.01366 0.04271 0.01806 C 0.04826 0.02061 0.05 0.02176 0.05521 0.02639 C 0.05729 0.02825 0.06146 0.03195 0.06146 0.03195 C 0.06545 0.03982 0.07187 0.04283 0.07604 0.05 C 0.07951 0.05579 0.08038 0.06088 0.08333 0.06667 C 0.08646 0.09607 0.08576 0.08588 0.08333 0.14167 C 0.08298 0.14815 0.07864 0.15278 0.07604 0.15834 C 0.07378 0.16297 0.07639 0.1625 0.07292 0.16667 C 0.06354 0.17755 0.05364 0.18102 0.04167 0.18334 C 0.03819 0.18496 0.03576 0.18866 0.03229 0.19028 C 0.02691 0.1926 0.02361 0.19537 0.01875 0.19862 C 0.01632 0.20024 0.01389 0.20139 0.01146 0.20278 C 0.00937 0.20394 0.00521 0.20556 0.00521 0.20556 " pathEditMode="relative" ptsTypes="ffffffffffffffA">
                                      <p:cBhvr>
                                        <p:cTn id="20" dur="2000" fill="hold"/>
                                        <p:tgtEl>
                                          <p:spTgt spid="757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615 -0.00092 -0.02379 -0.00092 -0.0375 -0.00555 C -0.03889 -0.00833 -0.0408 -0.01065 -0.04167 -0.01389 C -0.04202 -0.01528 -0.04202 -0.0169 -0.04271 -0.01805 C -0.04375 -0.01991 -0.04549 -0.0206 -0.04688 -0.02222 C -0.04792 -0.02361 -0.04914 -0.02477 -0.05 -0.02639 C -0.05226 -0.03032 -0.05365 -0.03541 -0.05625 -0.03889 C -0.05834 -0.04166 -0.06094 -0.04398 -0.0625 -0.04722 C -0.06459 -0.05139 -0.06667 -0.05555 -0.06875 -0.05972 C -0.06945 -0.06111 -0.07084 -0.06389 -0.07084 -0.06389 C -0.07414 -0.08541 -0.07709 -0.10741 -0.07917 -0.12916 C -0.07743 -0.14097 -0.07483 -0.14815 -0.06979 -0.15833 C -0.06598 -0.16597 -0.06441 -0.16227 -0.06042 -0.16528 C -0.04966 -0.17315 -0.05816 -0.16898 -0.05104 -0.17222 C -0.04584 -0.17731 -0.04045 -0.17916 -0.03438 -0.18194 C -0.03004 -0.18379 -0.0283 -0.18842 -0.02396 -0.19028 C -0.01545 -0.20741 -0.0099 -0.20578 0.00208 -0.21389 " pathEditMode="relative" ptsTypes="ffffffffffffffffA">
                                      <p:cBhvr>
                                        <p:cTn id="22" dur="2000" fill="hold"/>
                                        <p:tgtEl>
                                          <p:spTgt spid="75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5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5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5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25 0.00162 0.01215 0.00417 0.0177 0.00833 C 0.01996 0.00995 0.02395 0.01389 0.02395 0.01389 C 0.02916 0.02431 0.04184 0.02269 0.05 0.025 C 0.05381 0.02616 0.05329 0.02708 0.05729 0.02917 C 0.06041 0.03079 0.06684 0.03194 0.06979 0.03472 C 0.07187 0.03657 0.07395 0.03843 0.07604 0.04028 C 0.07708 0.0412 0.07916 0.04306 0.07916 0.04306 C 0.08125 0.04722 0.0842 0.05069 0.08541 0.05556 C 0.0875 0.06389 0.08819 0.0669 0.09166 0.07361 C 0.09375 0.07778 0.09583 0.08194 0.09791 0.08611 C 0.09913 0.08866 0.1 0.09444 0.1 0.09444 C 0.09878 0.12569 0.10034 0.11829 0.09062 0.13889 C 0.08784 0.14491 0.0868 0.15 0.08229 0.15417 C 0.08072 0.16019 0.07534 0.17106 0.07083 0.17361 C 0.06788 0.17546 0.06423 0.17523 0.06145 0.17778 C 0.05833 0.18056 0.0552 0.18333 0.05208 0.18611 C 0.05017 0.18773 0.04583 0.18889 0.04583 0.18889 C 0.04149 0.19329 0.03697 0.19514 0.03229 0.19861 C 0.02552 0.2037 0.02118 0.20995 0.01354 0.2125 C 0.01076 0.21343 0.00798 0.21412 0.0052 0.21528 C 0.00312 0.2162 -0.00105 0.21806 -0.00105 0.21806 " pathEditMode="relative" ptsTypes="fffffffffffffffffffffA">
                                      <p:cBhvr>
                                        <p:cTn id="49" dur="2000" fill="hold"/>
                                        <p:tgtEl>
                                          <p:spTgt spid="757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555 -0.00046 -0.01128 0.00093 -0.01666 -0.00139 C -0.01944 -0.00254 -0.02048 -0.00764 -0.02291 -0.00972 C -0.03055 -0.01666 -0.02673 -0.01458 -0.03437 -0.01666 C -0.03923 -0.02106 -0.04548 -0.02129 -0.05 -0.02639 C -0.05555 -0.03264 -0.05972 -0.0449 -0.06145 -0.05416 C -0.06198 -0.0574 -0.06232 -0.06203 -0.06354 -0.06527 C -0.0658 -0.07152 -0.06996 -0.07754 -0.07291 -0.08333 C -0.0743 -0.08611 -0.07708 -0.09166 -0.07708 -0.09166 C -0.07673 -0.09907 -0.07691 -0.10648 -0.07604 -0.11389 C -0.07534 -0.11967 -0.06718 -0.13148 -0.06562 -0.13472 C -0.06423 -0.1375 -0.06284 -0.14027 -0.06145 -0.14305 C -0.06007 -0.14583 -0.0552 -0.14861 -0.0552 -0.14861 C -0.05382 -0.15393 -0.04982 -0.15926 -0.04583 -0.16111 C -0.04097 -0.17106 -0.04132 -0.17338 -0.03333 -0.18055 C -0.03211 -0.18171 -0.03142 -0.18356 -0.0302 -0.18472 C -0.0283 -0.1868 -0.02395 -0.19027 -0.02395 -0.19027 C -0.021 -0.19606 -0.01736 -0.1993 -0.0125 -0.20139 C -0.00555 -0.20833 0.00278 -0.21111 0.01146 -0.21111 " pathEditMode="relative" ptsTypes="ffffffffffffffffffA">
                                      <p:cBhvr>
                                        <p:cTn id="51" dur="2000" fill="hold"/>
                                        <p:tgtEl>
                                          <p:spTgt spid="75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17 -0.00023 -0.02222 0.00232 -0.03125 -0.00278 C -0.03524 -0.00509 -0.03854 -0.00903 -0.04271 -0.01111 C -0.04479 -0.01227 -0.04896 -0.01389 -0.04896 -0.01389 C -0.05295 -0.01782 -0.05643 -0.01967 -0.06042 -0.02361 C -0.06302 -0.03403 -0.06875 -0.04167 -0.07083 -0.05278 C -0.07049 -0.06111 -0.06979 -0.06944 -0.06979 -0.07778 C -0.06979 -0.08565 -0.07101 -0.09352 -0.07083 -0.10139 C -0.07031 -0.12384 -0.07309 -0.11991 -0.06563 -0.12639 C -0.0625 -0.13657 -0.05729 -0.14305 -0.05208 -0.15139 C -0.04983 -0.15509 -0.04757 -0.16088 -0.04479 -0.16389 C -0.04393 -0.16481 -0.04271 -0.16458 -0.04167 -0.16528 C -0.03507 -0.17014 -0.03299 -0.17338 -0.02604 -0.17639 C -0.01806 -0.17986 -0.00104 -0.17917 -0.00104 -0.17917 " pathEditMode="relative" ptsTypes="fffffffffffffA">
                                      <p:cBhvr>
                                        <p:cTn id="53" dur="2000" fill="hold"/>
                                        <p:tgtEl>
                                          <p:spTgt spid="757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476 -0.00394 -0.03003 -0.00139 -0.04479 0.00139 C -0.05035 0.00092 -0.05677 0.00278 -0.06146 -0.00139 C -0.06476 -0.0044 -0.07083 -0.01111 -0.07083 -0.01111 C -0.07413 -0.01783 -0.07778 -0.02616 -0.08021 -0.03333 C -0.08108 -0.03611 -0.0816 -0.03889 -0.08229 -0.04167 C -0.08264 -0.04306 -0.08333 -0.04583 -0.08333 -0.04583 C -0.08455 -0.05857 -0.08576 -0.0706 -0.08646 -0.08333 C -0.08611 -0.09213 -0.08628 -0.10093 -0.08542 -0.10972 C -0.08524 -0.11227 -0.08385 -0.11435 -0.08333 -0.11667 C -0.0816 -0.12338 -0.08142 -0.13125 -0.07917 -0.1375 C -0.07604 -0.1456 -0.07257 -0.15347 -0.06875 -0.16111 C -0.06389 -0.17083 -0.06128 -0.18333 -0.05208 -0.1875 C -0.04497 -0.19699 -0.03559 -0.19769 -0.02604 -0.2 C -0.01736 -0.20208 -0.01111 -0.20417 -0.00208 -0.20417 " pathEditMode="relative" ptsTypes="ffffffffffffffA">
                                      <p:cBhvr>
                                        <p:cTn id="55" dur="2000" fill="hold"/>
                                        <p:tgtEl>
                                          <p:spTgt spid="75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72 0.00185 0.01823 0.00601 0.02708 0.01111 C 0.02951 0.0125 0.03212 0.01226 0.03437 0.01388 C 0.04132 0.01898 0.05035 0.03171 0.05729 0.03472 C 0.05972 0.03981 0.06198 0.03981 0.06562 0.04305 C 0.0691 0.05 0.07292 0.05694 0.07604 0.06388 C 0.07951 0.07152 0.08177 0.08009 0.08542 0.0875 C 0.08785 0.1 0.08663 0.0949 0.08854 0.10277 C 0.08767 0.11435 0.08941 0.12708 0.08542 0.1375 C 0.08351 0.14236 0.07986 0.14629 0.07708 0.15 C 0.07604 0.15138 0.07396 0.15416 0.07396 0.15416 C 0.0717 0.16319 0.07482 0.15439 0.06979 0.15972 C 0.06771 0.16203 0.06667 0.16574 0.06458 0.16805 C 0.06094 0.17222 0.05555 0.17569 0.05104 0.17777 C 0.04757 0.1824 0.0441 0.18703 0.04062 0.19166 C 0.03524 0.19884 0.02691 0.20254 0.02083 0.20833 C 0.01962 0.20949 0.01892 0.21134 0.01771 0.2125 C 0.01667 0.21365 0.01562 0.21435 0.01458 0.21527 C 0.01389 0.21666 0.01337 0.21828 0.0125 0.21944 C 0.01163 0.2206 0.01024 0.22083 0.00937 0.22222 C 0.00642 0.22731 0.00868 0.22893 0.00208 0.23194 C -0.00191 0.23588 -0.00521 0.24027 -0.01042 0.24027 " pathEditMode="relative" ptsTypes="fffffffffffffffffffffA">
                                      <p:cBhvr>
                                        <p:cTn id="70" dur="2000" fill="hold"/>
                                        <p:tgtEl>
                                          <p:spTgt spid="757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02 0.00764 0.01857 0.01875 0.02812 0.025 C 0.03073 0.02686 0.03281 0.0301 0.03541 0.03195 C 0.04687 0.03959 0.05989 0.0419 0.07187 0.04723 C 0.08021 0.05556 0.08836 0.06065 0.09479 0.07223 C 0.09757 0.07732 0.10312 0.0875 0.10312 0.0875 C 0.10538 0.0963 0.10833 0.10232 0.1125 0.10973 C 0.11718 0.12871 0.11527 0.14885 0.10312 0.16112 C 0.1 0.16945 0.09548 0.18172 0.08854 0.18473 C 0.08437 0.19028 0.07951 0.19399 0.07396 0.19584 C 0.05451 0.19514 0.04583 0.19815 0.03125 0.19167 C 0.025 0.19213 0.01857 0.19144 0.0125 0.19306 C 0.01111 0.19352 0.00816 0.20579 0.00521 0.20973 " pathEditMode="relative" ptsTypes="ffffffffffffA">
                                      <p:cBhvr>
                                        <p:cTn id="72" dur="2000" fill="hold"/>
                                        <p:tgtEl>
                                          <p:spTgt spid="757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555 -0.00046 -0.01111 -0.0007 -0.01666 -0.00139 C -0.03142 -0.00347 -0.0467 -0.0169 -0.06145 -0.02083 C -0.06996 -0.02847 -0.07083 -0.03403 -0.07708 -0.04445 C -0.07899 -0.05232 -0.08246 -0.05903 -0.08437 -0.06667 C -0.08368 -0.07269 -0.08368 -0.07894 -0.08229 -0.08472 C -0.08177 -0.08658 -0.08003 -0.08727 -0.07916 -0.08889 C -0.075 -0.09722 -0.07135 -0.10509 -0.06458 -0.11111 C -0.06284 -0.11829 -0.05642 -0.12616 -0.05208 -0.13195 C -0.04948 -0.13542 -0.04566 -0.13611 -0.0427 -0.13889 C -0.03993 -0.14167 -0.0375 -0.14514 -0.03437 -0.14722 C -0.0309 -0.14954 -0.02795 -0.15486 -0.02395 -0.15556 C -0.01909 -0.15625 -0.01423 -0.15648 -0.00937 -0.15695 C -0.00434 -0.15926 -0.00173 -0.16667 0.00417 -0.16667 " pathEditMode="relative" ptsTypes="fffffffffffffA">
                                      <p:cBhvr>
                                        <p:cTn id="74" dur="2000" fill="hold"/>
                                        <p:tgtEl>
                                          <p:spTgt spid="757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68 -0.00394 -0.01788 -0.01134 -0.02604 -0.01667 C -0.03316 -0.02153 -0.03889 -0.02778 -0.04687 -0.03056 C -0.05087 -0.03588 -0.06094 -0.0419 -0.06667 -0.04444 C -0.0684 -0.05139 -0.07014 -0.05833 -0.07187 -0.06528 C -0.07101 -0.10532 -0.075 -0.12315 -0.05937 -0.15278 C -0.05538 -0.16042 -0.05312 -0.17037 -0.04583 -0.17361 C -0.03681 -0.18565 -0.0349 -0.18958 -0.02187 -0.19167 C -0.01615 -0.19421 -0.00417 -0.19583 -0.00417 -0.19583 C -0.00104 -0.19861 0.00451 -0.20185 0.00729 -0.20556 " pathEditMode="relative" ptsTypes="fffffffffA">
                                      <p:cBhvr>
                                        <p:cTn id="76" dur="2000" fill="hold"/>
                                        <p:tgtEl>
                                          <p:spTgt spid="75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07 -0.0088 -0.01754 -0.01829 -0.02708 -0.02778 C -0.03229 -0.03287 -0.03611 -0.04144 -0.04271 -0.04445 C -0.0507 -0.04792 -0.05868 -0.0507 -0.06667 -0.05417 C -0.07118 -0.05625 -0.07483 -0.06111 -0.07917 -0.06389 C -0.08125 -0.06968 -0.08507 -0.0757 -0.08958 -0.07778 C -0.09497 -0.08727 -0.09792 -0.09699 -0.1 -0.10834 C -0.09861 -0.13635 -0.10104 -0.12246 -0.09688 -0.1375 C -0.09566 -0.1419 -0.09167 -0.15 -0.09167 -0.15 C -0.08976 -0.16273 -0.08524 -0.1669 -0.08125 -0.17778 C -0.07847 -0.18496 -0.07691 -0.19306 -0.07083 -0.19584 C -0.06771 -0.20232 -0.06163 -0.20463 -0.05625 -0.20695 C -0.0474 -0.21088 -0.03837 -0.21505 -0.02917 -0.21806 C -0.025 -0.22176 -0.02101 -0.22385 -0.01667 -0.22778 C -0.01545 -0.22894 -0.01476 -0.23102 -0.01354 -0.23195 C -0.01094 -0.2338 -0.00781 -0.23426 -0.00521 -0.23611 " pathEditMode="relative" ptsTypes="fffffffffffffffA">
                                      <p:cBhvr>
                                        <p:cTn id="78" dur="2000" fill="hold"/>
                                        <p:tgtEl>
                                          <p:spTgt spid="75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5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5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4" grpId="0"/>
      <p:bldP spid="75795" grpId="0"/>
      <p:bldP spid="75795" grpId="1"/>
      <p:bldP spid="75795" grpId="2"/>
      <p:bldP spid="75795" grpId="3"/>
      <p:bldP spid="75796" grpId="0"/>
      <p:bldP spid="75796" grpId="1"/>
      <p:bldP spid="75796" grpId="2"/>
      <p:bldP spid="75797" grpId="0"/>
      <p:bldP spid="75797" grpId="1"/>
      <p:bldP spid="75797" grpId="2"/>
      <p:bldP spid="75797" grpId="3"/>
      <p:bldP spid="75798" grpId="0"/>
      <p:bldP spid="75798" grpId="1"/>
      <p:bldP spid="75799" grpId="0"/>
      <p:bldP spid="75799" grpId="1"/>
      <p:bldP spid="75799" grpId="2"/>
      <p:bldP spid="2" grpId="0"/>
      <p:bldP spid="24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Purely </a:t>
            </a:r>
            <a:r>
              <a:rPr lang="en-US" dirty="0" err="1" smtClean="0"/>
              <a:t>catalytical</a:t>
            </a:r>
            <a:r>
              <a:rPr lang="en-US" dirty="0" smtClean="0"/>
              <a:t> P systems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775520" y="2060848"/>
            <a:ext cx="3960440" cy="280831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2063552" y="2276872"/>
            <a:ext cx="2459328" cy="1912858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567608" y="2420888"/>
            <a:ext cx="1296144" cy="576064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2567608" y="3140975"/>
            <a:ext cx="1296144" cy="531253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375920" y="47971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299780" y="41397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4624385" y="2524724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303912" y="33569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840480" y="2708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791744" y="3429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063552" y="3717032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</a:t>
            </a:r>
            <a:r>
              <a:rPr lang="en-US" dirty="0">
                <a:sym typeface="Wingdings" pitchFamily="2" charset="2"/>
              </a:rPr>
              <a:t>cb</a:t>
            </a:r>
            <a:r>
              <a:rPr lang="en-US" baseline="-25000" dirty="0">
                <a:sym typeface="Wingdings" pitchFamily="2" charset="2"/>
              </a:rPr>
              <a:t>in</a:t>
            </a:r>
            <a:r>
              <a:rPr lang="en-US" dirty="0">
                <a:sym typeface="Wingdings" pitchFamily="2" charset="2"/>
              </a:rPr>
              <a:t>d</a:t>
            </a:r>
            <a:r>
              <a:rPr lang="en-US" baseline="-25000" dirty="0">
                <a:sym typeface="Wingdings" pitchFamily="2" charset="2"/>
              </a:rPr>
              <a:t>in4</a:t>
            </a:r>
            <a:r>
              <a:rPr lang="en-US" dirty="0">
                <a:sym typeface="Wingdings" pitchFamily="2" charset="2"/>
              </a:rPr>
              <a:t>b</a:t>
            </a:r>
            <a:r>
              <a:rPr lang="en-US" baseline="-25000" dirty="0">
                <a:sym typeface="Wingdings" pitchFamily="2" charset="2"/>
              </a:rPr>
              <a:t>out</a:t>
            </a:r>
            <a:r>
              <a:rPr lang="en-US" dirty="0">
                <a:sym typeface="Wingdings" pitchFamily="2" charset="2"/>
              </a:rPr>
              <a:t>e</a:t>
            </a:r>
            <a:r>
              <a:rPr lang="en-US" baseline="-25000" dirty="0">
                <a:sym typeface="Wingdings" pitchFamily="2" charset="2"/>
              </a:rPr>
              <a:t>out</a:t>
            </a:r>
            <a:r>
              <a:rPr lang="en-US" dirty="0">
                <a:sym typeface="Wingdings" pitchFamily="2" charset="2"/>
              </a:rPr>
              <a:t>e</a:t>
            </a:r>
            <a:r>
              <a:rPr lang="en-US" baseline="-25000" dirty="0">
                <a:sym typeface="Wingdings" pitchFamily="2" charset="2"/>
              </a:rPr>
              <a:t>here</a:t>
            </a:r>
            <a:endParaRPr lang="fr-FR" baseline="-25000" dirty="0"/>
          </a:p>
        </p:txBody>
      </p:sp>
      <p:sp>
        <p:nvSpPr>
          <p:cNvPr id="16" name="Ellipse 15"/>
          <p:cNvSpPr/>
          <p:nvPr/>
        </p:nvSpPr>
        <p:spPr>
          <a:xfrm>
            <a:off x="6436796" y="196171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abc</a:t>
            </a:r>
            <a:endParaRPr lang="fr-FR" sz="1100" dirty="0"/>
          </a:p>
        </p:txBody>
      </p:sp>
      <p:sp>
        <p:nvSpPr>
          <p:cNvPr id="17" name="Ellipse 16"/>
          <p:cNvSpPr/>
          <p:nvPr/>
        </p:nvSpPr>
        <p:spPr>
          <a:xfrm>
            <a:off x="9101092" y="196171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endParaRPr lang="fr-FR" sz="1000" dirty="0"/>
          </a:p>
        </p:txBody>
      </p:sp>
      <p:sp>
        <p:nvSpPr>
          <p:cNvPr id="18" name="Ellipse 17"/>
          <p:cNvSpPr/>
          <p:nvPr/>
        </p:nvSpPr>
        <p:spPr>
          <a:xfrm>
            <a:off x="7351900" y="196171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aac</a:t>
            </a:r>
            <a:endParaRPr lang="fr-FR" sz="1000" dirty="0"/>
          </a:p>
        </p:txBody>
      </p:sp>
      <p:sp>
        <p:nvSpPr>
          <p:cNvPr id="19" name="Ellipse 18"/>
          <p:cNvSpPr/>
          <p:nvPr/>
        </p:nvSpPr>
        <p:spPr>
          <a:xfrm>
            <a:off x="8236996" y="196171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384032" y="244552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9002606" y="24657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208775" y="24657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8141716" y="2465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9840416" y="196171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9768408" y="24564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2044708" y="299695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aac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943872" y="437439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abc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4943872" y="28935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744079" y="3717032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(1,ca)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(0,be)(1,ce)(4,bd)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744079" y="3933056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(1,ca)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(0,be)(1,ce)(3,b)(4,d)</a:t>
            </a:r>
            <a:endParaRPr lang="fr-FR" dirty="0">
              <a:solidFill>
                <a:srgbClr val="0070C0"/>
              </a:solidFill>
            </a:endParaRPr>
          </a:p>
        </p:txBody>
      </p:sp>
      <p:grpSp>
        <p:nvGrpSpPr>
          <p:cNvPr id="42" name="Groupe 41"/>
          <p:cNvGrpSpPr/>
          <p:nvPr/>
        </p:nvGrpSpPr>
        <p:grpSpPr>
          <a:xfrm>
            <a:off x="6792043" y="2503824"/>
            <a:ext cx="3466531" cy="1141207"/>
            <a:chOff x="5268036" y="2674961"/>
            <a:chExt cx="3466531" cy="1141207"/>
          </a:xfrm>
        </p:grpSpPr>
        <p:sp>
          <p:nvSpPr>
            <p:cNvPr id="35" name="Forme libre 34"/>
            <p:cNvSpPr/>
            <p:nvPr/>
          </p:nvSpPr>
          <p:spPr>
            <a:xfrm>
              <a:off x="5268036" y="2715904"/>
              <a:ext cx="887104" cy="641445"/>
            </a:xfrm>
            <a:custGeom>
              <a:avLst/>
              <a:gdLst>
                <a:gd name="connsiteX0" fmla="*/ 887104 w 887104"/>
                <a:gd name="connsiteY0" fmla="*/ 0 h 641445"/>
                <a:gd name="connsiteX1" fmla="*/ 491319 w 887104"/>
                <a:gd name="connsiteY1" fmla="*/ 641445 h 641445"/>
                <a:gd name="connsiteX2" fmla="*/ 0 w 887104"/>
                <a:gd name="connsiteY2" fmla="*/ 0 h 64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7104" h="641445">
                  <a:moveTo>
                    <a:pt x="887104" y="0"/>
                  </a:moveTo>
                  <a:cubicBezTo>
                    <a:pt x="763137" y="320722"/>
                    <a:pt x="639170" y="641445"/>
                    <a:pt x="491319" y="641445"/>
                  </a:cubicBezTo>
                  <a:cubicBezTo>
                    <a:pt x="343468" y="641445"/>
                    <a:pt x="171734" y="320722"/>
                    <a:pt x="0" y="0"/>
                  </a:cubicBezTo>
                </a:path>
              </a:pathLst>
            </a:custGeom>
            <a:noFill/>
            <a:ln>
              <a:solidFill>
                <a:srgbClr val="0070C0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6005015" y="2702257"/>
              <a:ext cx="1937982" cy="659881"/>
            </a:xfrm>
            <a:custGeom>
              <a:avLst/>
              <a:gdLst>
                <a:gd name="connsiteX0" fmla="*/ 0 w 1937982"/>
                <a:gd name="connsiteY0" fmla="*/ 423080 h 659881"/>
                <a:gd name="connsiteX1" fmla="*/ 1296537 w 1937982"/>
                <a:gd name="connsiteY1" fmla="*/ 641444 h 659881"/>
                <a:gd name="connsiteX2" fmla="*/ 1937982 w 1937982"/>
                <a:gd name="connsiteY2" fmla="*/ 0 h 65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7982" h="659881">
                  <a:moveTo>
                    <a:pt x="0" y="423080"/>
                  </a:moveTo>
                  <a:cubicBezTo>
                    <a:pt x="486770" y="567518"/>
                    <a:pt x="973540" y="711957"/>
                    <a:pt x="1296537" y="641444"/>
                  </a:cubicBezTo>
                  <a:cubicBezTo>
                    <a:pt x="1619534" y="570931"/>
                    <a:pt x="1778758" y="285465"/>
                    <a:pt x="1937982" y="0"/>
                  </a:cubicBezTo>
                </a:path>
              </a:pathLst>
            </a:custGeom>
            <a:noFill/>
            <a:ln>
              <a:solidFill>
                <a:srgbClr val="0070C0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 37"/>
            <p:cNvSpPr/>
            <p:nvPr/>
          </p:nvSpPr>
          <p:spPr>
            <a:xfrm>
              <a:off x="6005015" y="2688609"/>
              <a:ext cx="2729552" cy="1127559"/>
            </a:xfrm>
            <a:custGeom>
              <a:avLst/>
              <a:gdLst>
                <a:gd name="connsiteX0" fmla="*/ 0 w 2729552"/>
                <a:gd name="connsiteY0" fmla="*/ 423081 h 1127559"/>
                <a:gd name="connsiteX1" fmla="*/ 1897039 w 2729552"/>
                <a:gd name="connsiteY1" fmla="*/ 1119116 h 1127559"/>
                <a:gd name="connsiteX2" fmla="*/ 2729552 w 2729552"/>
                <a:gd name="connsiteY2" fmla="*/ 0 h 1127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9552" h="1127559">
                  <a:moveTo>
                    <a:pt x="0" y="423081"/>
                  </a:moveTo>
                  <a:cubicBezTo>
                    <a:pt x="721057" y="806355"/>
                    <a:pt x="1442114" y="1189629"/>
                    <a:pt x="1897039" y="1119116"/>
                  </a:cubicBezTo>
                  <a:cubicBezTo>
                    <a:pt x="2351964" y="1048603"/>
                    <a:pt x="2540758" y="524301"/>
                    <a:pt x="2729552" y="0"/>
                  </a:cubicBezTo>
                </a:path>
              </a:pathLst>
            </a:custGeom>
            <a:noFill/>
            <a:ln>
              <a:solidFill>
                <a:srgbClr val="0070C0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Forme libre 38"/>
            <p:cNvSpPr/>
            <p:nvPr/>
          </p:nvSpPr>
          <p:spPr>
            <a:xfrm>
              <a:off x="5923024" y="2674961"/>
              <a:ext cx="81991" cy="423081"/>
            </a:xfrm>
            <a:custGeom>
              <a:avLst/>
              <a:gdLst>
                <a:gd name="connsiteX0" fmla="*/ 68343 w 81991"/>
                <a:gd name="connsiteY0" fmla="*/ 423081 h 423081"/>
                <a:gd name="connsiteX1" fmla="*/ 104 w 81991"/>
                <a:gd name="connsiteY1" fmla="*/ 177421 h 423081"/>
                <a:gd name="connsiteX2" fmla="*/ 81991 w 81991"/>
                <a:gd name="connsiteY2" fmla="*/ 0 h 42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991" h="423081">
                  <a:moveTo>
                    <a:pt x="68343" y="423081"/>
                  </a:moveTo>
                  <a:cubicBezTo>
                    <a:pt x="33086" y="335507"/>
                    <a:pt x="-2171" y="247934"/>
                    <a:pt x="104" y="177421"/>
                  </a:cubicBezTo>
                  <a:cubicBezTo>
                    <a:pt x="2379" y="106908"/>
                    <a:pt x="42185" y="53454"/>
                    <a:pt x="81991" y="0"/>
                  </a:cubicBezTo>
                </a:path>
              </a:pathLst>
            </a:custGeom>
            <a:noFill/>
            <a:ln>
              <a:solidFill>
                <a:srgbClr val="0070C0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6737452" y="1423951"/>
            <a:ext cx="3370997" cy="738679"/>
            <a:chOff x="5213445" y="1595088"/>
            <a:chExt cx="3370997" cy="738679"/>
          </a:xfrm>
        </p:grpSpPr>
        <p:sp>
          <p:nvSpPr>
            <p:cNvPr id="32" name="Forme libre 31"/>
            <p:cNvSpPr/>
            <p:nvPr/>
          </p:nvSpPr>
          <p:spPr>
            <a:xfrm>
              <a:off x="5213445" y="1760561"/>
              <a:ext cx="900752" cy="354842"/>
            </a:xfrm>
            <a:custGeom>
              <a:avLst/>
              <a:gdLst>
                <a:gd name="connsiteX0" fmla="*/ 900752 w 900752"/>
                <a:gd name="connsiteY0" fmla="*/ 354842 h 354842"/>
                <a:gd name="connsiteX1" fmla="*/ 423080 w 900752"/>
                <a:gd name="connsiteY1" fmla="*/ 0 h 354842"/>
                <a:gd name="connsiteX2" fmla="*/ 0 w 900752"/>
                <a:gd name="connsiteY2" fmla="*/ 354842 h 35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0752" h="354842">
                  <a:moveTo>
                    <a:pt x="900752" y="354842"/>
                  </a:moveTo>
                  <a:cubicBezTo>
                    <a:pt x="736978" y="177421"/>
                    <a:pt x="573205" y="0"/>
                    <a:pt x="423080" y="0"/>
                  </a:cubicBezTo>
                  <a:cubicBezTo>
                    <a:pt x="272955" y="0"/>
                    <a:pt x="136477" y="177421"/>
                    <a:pt x="0" y="354842"/>
                  </a:cubicBezTo>
                </a:path>
              </a:pathLst>
            </a:custGeom>
            <a:noFill/>
            <a:ln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Forme libre 32"/>
            <p:cNvSpPr/>
            <p:nvPr/>
          </p:nvSpPr>
          <p:spPr>
            <a:xfrm>
              <a:off x="6005015" y="1595088"/>
              <a:ext cx="2579427" cy="533963"/>
            </a:xfrm>
            <a:custGeom>
              <a:avLst/>
              <a:gdLst>
                <a:gd name="connsiteX0" fmla="*/ 0 w 2579427"/>
                <a:gd name="connsiteY0" fmla="*/ 397485 h 533963"/>
                <a:gd name="connsiteX1" fmla="*/ 1978925 w 2579427"/>
                <a:gd name="connsiteY1" fmla="*/ 1700 h 533963"/>
                <a:gd name="connsiteX2" fmla="*/ 2579427 w 2579427"/>
                <a:gd name="connsiteY2" fmla="*/ 533963 h 53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9427" h="533963">
                  <a:moveTo>
                    <a:pt x="0" y="397485"/>
                  </a:moveTo>
                  <a:cubicBezTo>
                    <a:pt x="774510" y="188219"/>
                    <a:pt x="1549021" y="-21046"/>
                    <a:pt x="1978925" y="1700"/>
                  </a:cubicBezTo>
                  <a:cubicBezTo>
                    <a:pt x="2408829" y="24446"/>
                    <a:pt x="2494128" y="279204"/>
                    <a:pt x="2579427" y="533963"/>
                  </a:cubicBezTo>
                </a:path>
              </a:pathLst>
            </a:custGeom>
            <a:noFill/>
            <a:ln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Forme libre 39"/>
            <p:cNvSpPr/>
            <p:nvPr/>
          </p:nvSpPr>
          <p:spPr>
            <a:xfrm>
              <a:off x="5751385" y="1992573"/>
              <a:ext cx="239982" cy="341194"/>
            </a:xfrm>
            <a:custGeom>
              <a:avLst/>
              <a:gdLst>
                <a:gd name="connsiteX0" fmla="*/ 239982 w 239982"/>
                <a:gd name="connsiteY0" fmla="*/ 0 h 341194"/>
                <a:gd name="connsiteX1" fmla="*/ 7970 w 239982"/>
                <a:gd name="connsiteY1" fmla="*/ 163773 h 341194"/>
                <a:gd name="connsiteX2" fmla="*/ 76209 w 239982"/>
                <a:gd name="connsiteY2" fmla="*/ 341194 h 34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982" h="341194">
                  <a:moveTo>
                    <a:pt x="239982" y="0"/>
                  </a:moveTo>
                  <a:cubicBezTo>
                    <a:pt x="137623" y="53453"/>
                    <a:pt x="35265" y="106907"/>
                    <a:pt x="7970" y="163773"/>
                  </a:cubicBezTo>
                  <a:cubicBezTo>
                    <a:pt x="-19325" y="220639"/>
                    <a:pt x="28442" y="280916"/>
                    <a:pt x="76209" y="341194"/>
                  </a:cubicBezTo>
                </a:path>
              </a:pathLst>
            </a:custGeom>
            <a:noFill/>
            <a:ln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2423592" y="5282624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(1,a)</a:t>
            </a:r>
            <a:r>
              <a:rPr lang="en-US" dirty="0">
                <a:sym typeface="Wingdings" pitchFamily="2" charset="2"/>
              </a:rPr>
              <a:t>(0,be)(1,e)(4,bd)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2423599" y="5507940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(1,a)</a:t>
            </a:r>
            <a:r>
              <a:rPr lang="en-US" dirty="0">
                <a:sym typeface="Wingdings" pitchFamily="2" charset="2"/>
              </a:rPr>
              <a:t>(0,be)(1,e)(3,b)(4,d)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2423592" y="4437112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cb</a:t>
            </a:r>
            <a:r>
              <a:rPr lang="en-US" dirty="0">
                <a:sym typeface="Wingdings" pitchFamily="2" charset="2"/>
              </a:rPr>
              <a:t>ca</a:t>
            </a:r>
            <a:r>
              <a:rPr lang="en-US" baseline="-25000" dirty="0">
                <a:sym typeface="Wingdings" pitchFamily="2" charset="2"/>
              </a:rPr>
              <a:t>in2</a:t>
            </a:r>
            <a:endParaRPr lang="fr-FR" baseline="-25000" dirty="0"/>
          </a:p>
        </p:txBody>
      </p:sp>
      <p:sp>
        <p:nvSpPr>
          <p:cNvPr id="46" name="ZoneTexte 45"/>
          <p:cNvSpPr txBox="1"/>
          <p:nvPr/>
        </p:nvSpPr>
        <p:spPr>
          <a:xfrm>
            <a:off x="6744079" y="4283804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(0,cb)</a:t>
            </a:r>
            <a:r>
              <a:rPr lang="en-US" dirty="0">
                <a:sym typeface="Wingdings" pitchFamily="2" charset="2"/>
              </a:rPr>
              <a:t>(0,c)(2,a)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2423592" y="605264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(0,b)</a:t>
            </a:r>
            <a:r>
              <a:rPr lang="en-US" dirty="0">
                <a:sym typeface="Wingdings" pitchFamily="2" charset="2"/>
              </a:rPr>
              <a:t>(2,a)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1906827" y="536427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P1: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1919536" y="60456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P2: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8358512" y="5659262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min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2667907" y="2612592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Wingdings" pitchFamily="2" charset="2"/>
              </a:rPr>
              <a:t>cacbb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3546667" y="2455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6744079" y="4634552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(3,ca)</a:t>
            </a:r>
            <a:r>
              <a:rPr lang="en-US" dirty="0">
                <a:sym typeface="Wingdings" pitchFamily="2" charset="2"/>
              </a:rPr>
              <a:t>(3,cbb)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2657140" y="242088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Wingdings" pitchFamily="2" charset="2"/>
              </a:rPr>
              <a:t>cbcaa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6744079" y="4859868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(3,cb)</a:t>
            </a:r>
            <a:r>
              <a:rPr lang="en-US" dirty="0">
                <a:sym typeface="Wingdings" pitchFamily="2" charset="2"/>
              </a:rPr>
              <a:t>(3,caa)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6269708" y="5446682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(3,a)</a:t>
            </a:r>
            <a:r>
              <a:rPr lang="en-US" dirty="0">
                <a:sym typeface="Wingdings" pitchFamily="2" charset="2"/>
              </a:rPr>
              <a:t>(3,bb)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5803699" y="544668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P3:</a:t>
            </a:r>
            <a:endParaRPr lang="fr-FR" dirty="0"/>
          </a:p>
        </p:txBody>
      </p:sp>
      <p:sp>
        <p:nvSpPr>
          <p:cNvPr id="58" name="ZoneTexte 57"/>
          <p:cNvSpPr txBox="1"/>
          <p:nvPr/>
        </p:nvSpPr>
        <p:spPr>
          <a:xfrm>
            <a:off x="6269708" y="579941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(3,b)</a:t>
            </a:r>
            <a:r>
              <a:rPr lang="en-US" dirty="0">
                <a:sym typeface="Wingdings" pitchFamily="2" charset="2"/>
              </a:rPr>
              <a:t>(3,aa)</a:t>
            </a:r>
            <a:endParaRPr lang="fr-FR" dirty="0"/>
          </a:p>
        </p:txBody>
      </p:sp>
      <p:sp>
        <p:nvSpPr>
          <p:cNvPr id="60" name="Rectangle à coins arrondis 59"/>
          <p:cNvSpPr/>
          <p:nvPr/>
        </p:nvSpPr>
        <p:spPr>
          <a:xfrm>
            <a:off x="8418784" y="4616965"/>
            <a:ext cx="1940693" cy="941656"/>
          </a:xfrm>
          <a:prstGeom prst="wedgeRoundRectCallout">
            <a:avLst>
              <a:gd name="adj1" fmla="val -27059"/>
              <a:gd name="adj2" fmla="val 76873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Use at most one rule from each membrane in maximal (non-extendable) set mode.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24138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 animBg="1"/>
      <p:bldP spid="25" grpId="0"/>
      <p:bldP spid="30" grpId="0"/>
      <p:bldP spid="31" grpId="0"/>
      <p:bldP spid="43" grpId="0"/>
      <p:bldP spid="44" grpId="0"/>
      <p:bldP spid="46" grpId="0"/>
      <p:bldP spid="47" grpId="0"/>
      <p:bldP spid="48" grpId="0"/>
      <p:bldP spid="49" grpId="0"/>
      <p:bldP spid="53" grpId="0"/>
      <p:bldP spid="55" grpId="0"/>
      <p:bldP spid="56" grpId="0"/>
      <p:bldP spid="57" grpId="0"/>
      <p:bldP spid="58" grpId="0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framework : the beginning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926288"/>
          </a:xfrm>
        </p:spPr>
        <p:txBody>
          <a:bodyPr/>
          <a:lstStyle/>
          <a:p>
            <a:r>
              <a:rPr lang="en-US" dirty="0" smtClean="0"/>
              <a:t>First thoughts:</a:t>
            </a:r>
          </a:p>
          <a:p>
            <a:pPr lvl="1"/>
            <a:r>
              <a:rPr lang="en-US" dirty="0" smtClean="0"/>
              <a:t>Hypergraph structure in generalized communication model in 2005-2006.</a:t>
            </a:r>
          </a:p>
          <a:p>
            <a:pPr lvl="1"/>
            <a:r>
              <a:rPr lang="en-US" dirty="0" smtClean="0"/>
              <a:t>R. Freund’s work on partial halting 2006-2007.</a:t>
            </a:r>
          </a:p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The ambiguity of the minimal parallelism concept.</a:t>
            </a:r>
          </a:p>
          <a:p>
            <a:r>
              <a:rPr lang="en-US" dirty="0" smtClean="0"/>
              <a:t>Genesis:</a:t>
            </a:r>
          </a:p>
          <a:p>
            <a:pPr lvl="1"/>
            <a:r>
              <a:rPr lang="en-US" dirty="0" smtClean="0"/>
              <a:t>The discussions with R. Freund in 2007 at BWMC5.</a:t>
            </a:r>
          </a:p>
          <a:p>
            <a:r>
              <a:rPr lang="en-US" dirty="0" smtClean="0"/>
              <a:t>The formal framework was introduced in 2007 as a tool to formally express the structure and the functioning of a P system.</a:t>
            </a:r>
          </a:p>
          <a:p>
            <a:r>
              <a:rPr lang="en-US" dirty="0" smtClean="0"/>
              <a:t>The obtained result is generic and can be applied to models that are not necessarily P systems (e.g. Petri nets).</a:t>
            </a:r>
          </a:p>
        </p:txBody>
      </p:sp>
    </p:spTree>
    <p:extLst>
      <p:ext uri="{BB962C8B-B14F-4D97-AF65-F5344CB8AC3E}">
        <p14:creationId xmlns:p14="http://schemas.microsoft.com/office/powerpoint/2010/main" val="33796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703512" y="3068960"/>
            <a:ext cx="1944216" cy="1152128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 colonies</a:t>
            </a:r>
            <a:endParaRPr lang="en-US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9272405" y="3068960"/>
            <a:ext cx="1944216" cy="1152128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Multistable</a:t>
            </a:r>
            <a:r>
              <a:rPr lang="en-US" sz="2400" dirty="0" smtClean="0"/>
              <a:t> catalytic P systems</a:t>
            </a:r>
            <a:endParaRPr lang="en-US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75920" y="5085184"/>
            <a:ext cx="2200308" cy="1152128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Formal framework for P systems</a:t>
            </a:r>
            <a:endParaRPr lang="en-US" sz="2400" dirty="0"/>
          </a:p>
        </p:txBody>
      </p:sp>
      <p:sp>
        <p:nvSpPr>
          <p:cNvPr id="7" name="Double flèche horizontale 6"/>
          <p:cNvSpPr/>
          <p:nvPr/>
        </p:nvSpPr>
        <p:spPr>
          <a:xfrm rot="1527177">
            <a:off x="3590952" y="4392749"/>
            <a:ext cx="1917989" cy="504056"/>
          </a:xfrm>
          <a:prstGeom prst="leftRightArrow">
            <a:avLst/>
          </a:prstGeom>
          <a:solidFill>
            <a:srgbClr val="00B0F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flèche horizontale 7"/>
          <p:cNvSpPr/>
          <p:nvPr/>
        </p:nvSpPr>
        <p:spPr>
          <a:xfrm rot="8858368">
            <a:off x="7411403" y="4323343"/>
            <a:ext cx="1917989" cy="504056"/>
          </a:xfrm>
          <a:prstGeom prst="leftRightArrow">
            <a:avLst/>
          </a:prstGeom>
          <a:solidFill>
            <a:srgbClr val="00B0F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3359696" y="2416242"/>
            <a:ext cx="632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a link between the </a:t>
            </a:r>
            <a:r>
              <a:rPr lang="en-US" dirty="0" err="1" smtClean="0"/>
              <a:t>descriptional</a:t>
            </a:r>
            <a:r>
              <a:rPr lang="en-US" dirty="0"/>
              <a:t> </a:t>
            </a:r>
            <a:r>
              <a:rPr lang="en-US" dirty="0" smtClean="0"/>
              <a:t>complexity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847528" y="2708920"/>
            <a:ext cx="8534400" cy="75895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Extend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1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different 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showed how to implement in FF the following features:</a:t>
            </a:r>
          </a:p>
          <a:p>
            <a:pPr lvl="1"/>
            <a:r>
              <a:rPr lang="en-US" dirty="0" smtClean="0"/>
              <a:t>Membrane thickness.</a:t>
            </a:r>
          </a:p>
          <a:p>
            <a:pPr lvl="1"/>
            <a:r>
              <a:rPr lang="en-US" dirty="0" smtClean="0"/>
              <a:t>Membrane polarization/labels.</a:t>
            </a:r>
          </a:p>
          <a:p>
            <a:pPr lvl="1"/>
            <a:r>
              <a:rPr lang="en-US" dirty="0" smtClean="0"/>
              <a:t>Rule priorities.</a:t>
            </a:r>
          </a:p>
          <a:p>
            <a:pPr lvl="1"/>
            <a:r>
              <a:rPr lang="en-US" dirty="0" smtClean="0"/>
              <a:t>Dissolution.</a:t>
            </a:r>
          </a:p>
          <a:p>
            <a:pPr lvl="1"/>
            <a:r>
              <a:rPr lang="en-US" dirty="0" smtClean="0"/>
              <a:t>Flattening.</a:t>
            </a:r>
          </a:p>
          <a:p>
            <a:pPr lvl="1"/>
            <a:r>
              <a:rPr lang="en-US" dirty="0" smtClean="0"/>
              <a:t>New derivation modes.</a:t>
            </a:r>
          </a:p>
          <a:p>
            <a:pPr lvl="1"/>
            <a:r>
              <a:rPr lang="en-US" dirty="0" smtClean="0"/>
              <a:t>Probabilities.</a:t>
            </a:r>
          </a:p>
          <a:p>
            <a:r>
              <a:rPr lang="en-US" dirty="0" smtClean="0"/>
              <a:t>This can be immediately used for any P systems model.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smtClean="0"/>
              <a:t>with probabilities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200" dirty="0"/>
              <a:t>Applicable(</a:t>
            </a:r>
            <a:r>
              <a:rPr lang="el-GR" sz="2200" dirty="0"/>
              <a:t>Π</a:t>
            </a:r>
            <a:r>
              <a:rPr lang="en-US" sz="2200" dirty="0"/>
              <a:t>,C,</a:t>
            </a:r>
            <a:r>
              <a:rPr lang="el-GR" sz="2200" dirty="0"/>
              <a:t>δ</a:t>
            </a:r>
            <a:r>
              <a:rPr lang="en-US" sz="2200" dirty="0"/>
              <a:t>)={R</a:t>
            </a:r>
            <a:r>
              <a:rPr lang="en-US" sz="2200" baseline="-25000" dirty="0"/>
              <a:t>1</a:t>
            </a:r>
            <a:r>
              <a:rPr lang="en-US" sz="2200" dirty="0"/>
              <a:t>,…,</a:t>
            </a:r>
            <a:r>
              <a:rPr lang="en-US" sz="2200" dirty="0" err="1"/>
              <a:t>R</a:t>
            </a:r>
            <a:r>
              <a:rPr lang="en-US" sz="2200" baseline="-25000" dirty="0" err="1"/>
              <a:t>s</a:t>
            </a:r>
            <a:r>
              <a:rPr lang="en-US" sz="2200" dirty="0"/>
              <a:t>}</a:t>
            </a:r>
          </a:p>
          <a:p>
            <a:pPr>
              <a:spcBef>
                <a:spcPts val="1800"/>
              </a:spcBef>
            </a:pPr>
            <a:r>
              <a:rPr lang="en-US" sz="2200" dirty="0"/>
              <a:t>If s&gt;1, then non-deterministic choice</a:t>
            </a:r>
          </a:p>
          <a:p>
            <a:pPr>
              <a:spcBef>
                <a:spcPts val="1800"/>
              </a:spcBef>
            </a:pPr>
            <a:r>
              <a:rPr lang="en-US" sz="2200" dirty="0"/>
              <a:t>Semantically, this is equivalent to choosing </a:t>
            </a:r>
            <a:r>
              <a:rPr lang="en-US" sz="2200" dirty="0" err="1"/>
              <a:t>R</a:t>
            </a:r>
            <a:r>
              <a:rPr lang="en-US" sz="2200" baseline="-25000" dirty="0" err="1"/>
              <a:t>i</a:t>
            </a:r>
            <a:r>
              <a:rPr lang="en-US" sz="2200" dirty="0"/>
              <a:t> </a:t>
            </a:r>
            <a:r>
              <a:rPr lang="en-US" sz="2200" dirty="0" err="1" smtClean="0"/>
              <a:t>equiprobably</a:t>
            </a:r>
            <a:r>
              <a:rPr lang="en-US" sz="2200" dirty="0" smtClean="0"/>
              <a:t>!</a:t>
            </a:r>
            <a:endParaRPr lang="en-US" sz="2200" dirty="0"/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2200" dirty="0" smtClean="0"/>
              <a:t>We can use a </a:t>
            </a:r>
            <a:r>
              <a:rPr lang="en-US" sz="2200" dirty="0"/>
              <a:t>different distribution. </a:t>
            </a:r>
            <a:endParaRPr lang="en-US" sz="2200" dirty="0" smtClean="0"/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2200" dirty="0" smtClean="0"/>
              <a:t>Main idea</a:t>
            </a:r>
            <a:r>
              <a:rPr lang="en-US" sz="2200" dirty="0"/>
              <a:t>: chose </a:t>
            </a:r>
            <a:r>
              <a:rPr lang="en-US" sz="2200" dirty="0" err="1" smtClean="0"/>
              <a:t>R</a:t>
            </a:r>
            <a:r>
              <a:rPr lang="en-US" sz="2200" baseline="-25000" dirty="0" err="1" smtClean="0"/>
              <a:t>i</a:t>
            </a:r>
            <a:r>
              <a:rPr lang="en-US" sz="2200" baseline="-25000" dirty="0" smtClean="0"/>
              <a:t> </a:t>
            </a:r>
            <a:r>
              <a:rPr lang="en-US" sz="2200" dirty="0" smtClean="0"/>
              <a:t>based on some probabilities/constants associated to each individual rule.</a:t>
            </a:r>
            <a:endParaRPr lang="en-US" sz="2200" dirty="0"/>
          </a:p>
          <a:p>
            <a:pPr>
              <a:spcBef>
                <a:spcPts val="1800"/>
              </a:spcBef>
            </a:pPr>
            <a:r>
              <a:rPr lang="en-US" sz="2200" dirty="0" smtClean="0"/>
              <a:t>This </a:t>
            </a:r>
            <a:r>
              <a:rPr lang="en-US" sz="2200" dirty="0"/>
              <a:t>permits to </a:t>
            </a:r>
            <a:r>
              <a:rPr lang="en-US" sz="2200" dirty="0" smtClean="0"/>
              <a:t>add probabilistic evolution to any P system.</a:t>
            </a:r>
          </a:p>
          <a:p>
            <a:pPr>
              <a:spcBef>
                <a:spcPts val="1800"/>
              </a:spcBef>
            </a:pPr>
            <a:r>
              <a:rPr lang="en-US" sz="2200" dirty="0" smtClean="0"/>
              <a:t>Moreover, in classical case </a:t>
            </a:r>
            <a:r>
              <a:rPr lang="el-GR" sz="2200" dirty="0" smtClean="0"/>
              <a:t>δ</a:t>
            </a:r>
            <a:r>
              <a:rPr lang="en-US" sz="2200" dirty="0" smtClean="0"/>
              <a:t>=</a:t>
            </a:r>
            <a:r>
              <a:rPr lang="en-US" sz="2200" dirty="0" err="1" smtClean="0"/>
              <a:t>seq</a:t>
            </a:r>
            <a:r>
              <a:rPr lang="en-US" sz="2200" dirty="0" smtClean="0"/>
              <a:t>, but we can play with more complex strategies.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490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interesting modes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Set-conditional (or flat) mode: maximally parallel, but at most one copy of each rule can be used.</a:t>
            </a:r>
            <a:br>
              <a:rPr lang="en-US" dirty="0" smtClean="0"/>
            </a:br>
            <a:r>
              <a:rPr lang="en-US" dirty="0" smtClean="0"/>
              <a:t>Firstly defined to speed-up the FPGA-based hardware simulation.</a:t>
            </a:r>
          </a:p>
          <a:p>
            <a:endParaRPr lang="en-US" dirty="0"/>
          </a:p>
          <a:p>
            <a:r>
              <a:rPr lang="en-US" dirty="0" smtClean="0"/>
              <a:t>Look-ahead mode: disallow multisets of rules containing forbidden (trap) rules.</a:t>
            </a:r>
            <a:br>
              <a:rPr lang="en-US" dirty="0" smtClean="0"/>
            </a:br>
            <a:r>
              <a:rPr lang="en-US" dirty="0" smtClean="0"/>
              <a:t>Allow to reduce the non-determinism (in many cases deterministic evolution is obtained).</a:t>
            </a:r>
          </a:p>
          <a:p>
            <a:endParaRPr lang="en-US" dirty="0" smtClean="0"/>
          </a:p>
          <a:p>
            <a:r>
              <a:rPr lang="en-US" dirty="0" smtClean="0"/>
              <a:t>Bounded parallel modes (maximal and minimal).</a:t>
            </a:r>
            <a:br>
              <a:rPr lang="en-US" dirty="0" smtClean="0"/>
            </a:br>
            <a:r>
              <a:rPr lang="en-US" dirty="0" smtClean="0"/>
              <a:t>Particularly useful for computer simulations.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7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oing </a:t>
            </a:r>
            <a:r>
              <a:rPr lang="en-US" dirty="0" smtClean="0"/>
              <a:t>beyond integers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02336" y="1527048"/>
                <a:ext cx="11338560" cy="5146618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Mathematically, a multiset is a function </a:t>
                </a:r>
                <a:r>
                  <a:rPr lang="en-US" i="1" dirty="0" smtClean="0"/>
                  <a:t>f:A</a:t>
                </a:r>
                <a:r>
                  <a:rPr lang="en-US" i="1" dirty="0" smtClean="0">
                    <a:sym typeface="Wingdings" panose="05000000000000000000" pitchFamily="2" charset="2"/>
                  </a:rPr>
                  <a:t></a:t>
                </a:r>
                <a:r>
                  <a:rPr lang="en-US" i="1" dirty="0" smtClean="0">
                    <a:latin typeface="Algerian" panose="04020705040A02060702" pitchFamily="82" charset="0"/>
                    <a:sym typeface="Wingdings" panose="05000000000000000000" pitchFamily="2" charset="2"/>
                  </a:rPr>
                  <a:t>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What if we replace it by </a:t>
                </a:r>
                <a:r>
                  <a:rPr lang="en-US" i="1" dirty="0" smtClean="0"/>
                  <a:t>f:A</a:t>
                </a:r>
                <a:r>
                  <a:rPr lang="en-US" i="1" dirty="0" smtClean="0">
                    <a:sym typeface="Wingdings" panose="05000000000000000000" pitchFamily="2" charset="2"/>
                  </a:rPr>
                  <a:t>G</a:t>
                </a:r>
                <a:r>
                  <a:rPr lang="en-US" dirty="0" smtClean="0">
                    <a:sym typeface="Wingdings" panose="05000000000000000000" pitchFamily="2" charset="2"/>
                  </a:rPr>
                  <a:t>, where </a:t>
                </a:r>
                <a:r>
                  <a:rPr lang="en-US" i="1" dirty="0" smtClean="0">
                    <a:sym typeface="Wingdings" panose="05000000000000000000" pitchFamily="2" charset="2"/>
                  </a:rPr>
                  <a:t>G</a:t>
                </a:r>
                <a:r>
                  <a:rPr lang="en-US" dirty="0" smtClean="0">
                    <a:sym typeface="Wingdings" panose="05000000000000000000" pitchFamily="2" charset="2"/>
                  </a:rPr>
                  <a:t> is a group (e.g.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ℝ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)?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 smtClean="0">
                    <a:sym typeface="Wingdings" panose="05000000000000000000" pitchFamily="2" charset="2"/>
                  </a:rPr>
                  <a:t>We obtain interesting unusual cases with negative objects and rules applicable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groupwise</a:t>
                </a:r>
                <a:r>
                  <a:rPr lang="en-US" dirty="0" smtClean="0">
                    <a:sym typeface="Wingdings" panose="05000000000000000000" pitchFamily="2" charset="2"/>
                  </a:rPr>
                  <a:t>, but not individually.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 smtClean="0">
                    <a:sym typeface="Wingdings" panose="05000000000000000000" pitchFamily="2" charset="2"/>
                  </a:rPr>
                  <a:t>Another interesting consequence is the possibility to represent objects directly, instead of their integer encoding.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 smtClean="0">
                    <a:sym typeface="Wingdings" panose="05000000000000000000" pitchFamily="2" charset="2"/>
                  </a:rPr>
                  <a:t>A big challenge is to correctly define unbounded modes (e.g. maximally parallel).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>
                    <a:sym typeface="Wingdings" panose="05000000000000000000" pitchFamily="2" charset="2"/>
                  </a:rPr>
                  <a:t>It translates in a finiteness condition on linear combinations within a finite ball. 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>
                    <a:sym typeface="Wingdings" panose="05000000000000000000" pitchFamily="2" charset="2"/>
                  </a:rPr>
                  <a:t>We showed that if </a:t>
                </a:r>
                <a:r>
                  <a:rPr lang="en-US" i="1" dirty="0" smtClean="0">
                    <a:sym typeface="Wingdings" panose="05000000000000000000" pitchFamily="2" charset="2"/>
                  </a:rPr>
                  <a:t>G</a:t>
                </a:r>
                <a:r>
                  <a:rPr lang="en-US" dirty="0" smtClean="0">
                    <a:sym typeface="Wingdings" panose="05000000000000000000" pitchFamily="2" charset="2"/>
                  </a:rPr>
                  <a:t> is a totally ordered abelian group  then it is possible to define an unbounded mode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iff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i="1" dirty="0" smtClean="0">
                    <a:sym typeface="Wingdings" panose="05000000000000000000" pitchFamily="2" charset="2"/>
                  </a:rPr>
                  <a:t>G</a:t>
                </a:r>
                <a:r>
                  <a:rPr lang="en-US" dirty="0" smtClean="0">
                    <a:sym typeface="Wingdings" panose="05000000000000000000" pitchFamily="2" charset="2"/>
                  </a:rPr>
                  <a:t> is Archimedean.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>
                    <a:sym typeface="Wingdings" panose="05000000000000000000" pitchFamily="2" charset="2"/>
                  </a:rPr>
                  <a:t>This makes </a:t>
                </a:r>
                <a:r>
                  <a:rPr lang="en-US" i="1" dirty="0" smtClean="0">
                    <a:sym typeface="Wingdings" panose="05000000000000000000" pitchFamily="2" charset="2"/>
                  </a:rPr>
                  <a:t>G</a:t>
                </a:r>
                <a:r>
                  <a:rPr lang="en-US" dirty="0" smtClean="0">
                    <a:sym typeface="Wingdings" panose="05000000000000000000" pitchFamily="2" charset="2"/>
                  </a:rPr>
                  <a:t> isomorphic to </a:t>
                </a:r>
                <a:r>
                  <a:rPr lang="en-US" i="1" dirty="0" smtClean="0">
                    <a:latin typeface="Algerian" panose="04020705040A02060702" pitchFamily="82" charset="0"/>
                    <a:sym typeface="Wingdings" panose="05000000000000000000" pitchFamily="2" charset="2"/>
                  </a:rPr>
                  <a:t>Z</a:t>
                </a:r>
                <a:r>
                  <a:rPr lang="en-US" i="1" baseline="30000" dirty="0" smtClean="0">
                    <a:sym typeface="Wingdings" panose="05000000000000000000" pitchFamily="2" charset="2"/>
                  </a:rPr>
                  <a:t>n</a:t>
                </a:r>
                <a:endParaRPr lang="en-US" i="1" baseline="300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02336" y="1527048"/>
                <a:ext cx="11338560" cy="5146618"/>
              </a:xfrm>
              <a:blipFill>
                <a:blip r:embed="rId3"/>
                <a:stretch>
                  <a:fillRect l="-430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57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chess knight as object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Moving chess knight on an infinite board.</a:t>
                </a:r>
              </a:p>
              <a:p>
                <a:r>
                  <a:rPr lang="en-US" dirty="0" smtClean="0"/>
                  <a:t>Represent a knight by an object a = 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Rules like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38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1697507"/>
            <a:ext cx="4408884" cy="440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rational/real numbers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 simple consequence, one can use real-valued multisets </a:t>
                </a:r>
                <a:r>
                  <a:rPr lang="en-US" dirty="0" smtClean="0"/>
                  <a:t>in </a:t>
                </a:r>
                <a:r>
                  <a:rPr lang="en-US" dirty="0" smtClean="0"/>
                  <a:t>bounded parallelism </a:t>
                </a:r>
                <a:r>
                  <a:rPr lang="en-US" dirty="0" smtClean="0"/>
                  <a:t>derivation (particularly in spiking and NPS).</a:t>
                </a:r>
                <a:endParaRPr lang="en-US" dirty="0" smtClean="0"/>
              </a:p>
              <a:p>
                <a:r>
                  <a:rPr lang="en-US" dirty="0" smtClean="0"/>
                  <a:t>Rules of type: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e.g.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This works without any difficulties for bounded modes.</a:t>
                </a:r>
              </a:p>
              <a:p>
                <a:r>
                  <a:rPr lang="en-US" dirty="0" smtClean="0"/>
                  <a:t>Particularly useful for </a:t>
                </a:r>
                <a:r>
                  <a:rPr lang="en-US" dirty="0" smtClean="0"/>
                  <a:t>applications.</a:t>
                </a:r>
                <a:endParaRPr lang="en-US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38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>
            <a:off x="6096000" y="4725144"/>
            <a:ext cx="4606522" cy="1767487"/>
            <a:chOff x="6096000" y="4725144"/>
            <a:chExt cx="4606522" cy="1767487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6096000" y="4725144"/>
              <a:ext cx="4464496" cy="1512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6528048" y="5013176"/>
              <a:ext cx="1368152" cy="6480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0418470" y="612329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</a:t>
              </a:r>
              <a:endParaRPr lang="en-US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7825187" y="55108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2</a:t>
              </a:r>
              <a:endParaRPr lang="en-US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8174744" y="5013176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(</a:t>
              </a:r>
              <a:r>
                <a:rPr lang="fr-FR" dirty="0" err="1" smtClean="0"/>
                <a:t>x,y</a:t>
              </a:r>
              <a:r>
                <a:rPr lang="fr-FR" dirty="0" smtClean="0"/>
                <a:t>)</a:t>
              </a:r>
              <a:endParaRPr lang="en-US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672064" y="5013176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(</a:t>
              </a:r>
              <a:r>
                <a:rPr lang="fr-FR" dirty="0" err="1" smtClean="0"/>
                <a:t>x,y</a:t>
              </a:r>
              <a:r>
                <a:rPr lang="fr-FR" dirty="0" smtClean="0"/>
                <a:t>)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6302533" y="5815675"/>
                  <a:ext cx="4051430" cy="4147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+0.5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533" y="5815675"/>
                  <a:ext cx="4051430" cy="4147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25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02336" y="1527048"/>
                <a:ext cx="11338560" cy="5070304"/>
              </a:xfrm>
            </p:spPr>
            <p:txBody>
              <a:bodyPr/>
              <a:lstStyle/>
              <a:p>
                <a:r>
                  <a:rPr lang="en-US" dirty="0" smtClean="0"/>
                  <a:t>It is not difficult to observe that in any bounded parallel mode it is possible to express corresponding rules as recurrences: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+0.5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This gives a completely different view on the dynamics of the system.</a:t>
                </a:r>
              </a:p>
              <a:p>
                <a:r>
                  <a:rPr lang="en-US" dirty="0" smtClean="0"/>
                  <a:t>Links with systems of ODE’s…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02336" y="1527048"/>
                <a:ext cx="11338560" cy="5070304"/>
              </a:xfrm>
              <a:blipFill>
                <a:blip r:embed="rId2"/>
                <a:stretch>
                  <a:fillRect l="-538" t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7248128" y="3212976"/>
            <a:ext cx="4606522" cy="1767487"/>
            <a:chOff x="6096000" y="4725144"/>
            <a:chExt cx="4606522" cy="1767487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6096000" y="4725144"/>
              <a:ext cx="4464496" cy="1512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528048" y="5013176"/>
              <a:ext cx="1368152" cy="6480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0418470" y="612329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</a:t>
              </a:r>
              <a:endParaRPr lang="en-US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825187" y="55108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2</a:t>
              </a:r>
              <a:endParaRPr lang="en-US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8174744" y="5013176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(</a:t>
              </a:r>
              <a:r>
                <a:rPr lang="fr-FR" dirty="0" err="1" smtClean="0"/>
                <a:t>x,y</a:t>
              </a:r>
              <a:r>
                <a:rPr lang="fr-FR" dirty="0" smtClean="0"/>
                <a:t>)</a:t>
              </a:r>
              <a:endParaRPr lang="en-US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672064" y="5013176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(</a:t>
              </a:r>
              <a:r>
                <a:rPr lang="fr-FR" dirty="0" err="1" smtClean="0"/>
                <a:t>x,y</a:t>
              </a:r>
              <a:r>
                <a:rPr lang="fr-FR" dirty="0" smtClean="0"/>
                <a:t>)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6302533" y="5815675"/>
                  <a:ext cx="4051430" cy="4147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+0.5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533" y="5815675"/>
                  <a:ext cx="4051430" cy="4147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01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847528" y="2708920"/>
            <a:ext cx="8534400" cy="75895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</a:rPr>
              <a:t>Other models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3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framework: Quiz (1/2)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 smtClean="0"/>
              <a:t>A family of models </a:t>
            </a:r>
            <a:r>
              <a:rPr lang="en-US" dirty="0"/>
              <a:t>of distributed multiset rewriting which </a:t>
            </a:r>
            <a:r>
              <a:rPr lang="en-US" dirty="0" smtClean="0"/>
              <a:t>care about </a:t>
            </a:r>
            <a:r>
              <a:rPr lang="en-US" dirty="0"/>
              <a:t>locations. </a:t>
            </a:r>
            <a:r>
              <a:rPr lang="en-US" dirty="0" smtClean="0"/>
              <a:t>This </a:t>
            </a:r>
            <a:r>
              <a:rPr lang="en-US" dirty="0"/>
              <a:t>is the most general variant of distributed multiset rewriting (generalizing P systems, VAS, Petri nets, register machines, population protocols,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Is this a definition/model for P systems?</a:t>
            </a:r>
          </a:p>
          <a:p>
            <a:pPr lvl="1"/>
            <a:r>
              <a:rPr lang="en-US" dirty="0"/>
              <a:t>No. The </a:t>
            </a:r>
            <a:r>
              <a:rPr lang="en-US" dirty="0" smtClean="0"/>
              <a:t>core of formal </a:t>
            </a:r>
            <a:r>
              <a:rPr lang="en-US" dirty="0"/>
              <a:t>framework </a:t>
            </a:r>
            <a:r>
              <a:rPr lang="en-US" dirty="0" smtClean="0"/>
              <a:t>(the network of cells) can be seen as a </a:t>
            </a:r>
            <a:r>
              <a:rPr lang="en-US" dirty="0"/>
              <a:t>concrete variant/series  of P systems. </a:t>
            </a:r>
          </a:p>
          <a:p>
            <a:r>
              <a:rPr lang="en-US" dirty="0"/>
              <a:t>Does it define the semantics of P systems?</a:t>
            </a:r>
          </a:p>
          <a:p>
            <a:pPr lvl="1"/>
            <a:r>
              <a:rPr lang="en-US" dirty="0"/>
              <a:t>No. At least not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926288"/>
          </a:xfrm>
        </p:spPr>
        <p:txBody>
          <a:bodyPr>
            <a:normAutofit/>
          </a:bodyPr>
          <a:lstStyle/>
          <a:p>
            <a:r>
              <a:rPr lang="en-US" dirty="0" smtClean="0"/>
              <a:t>Formal framework can be applied for many other multiset-based models:</a:t>
            </a:r>
          </a:p>
          <a:p>
            <a:pPr lvl="1"/>
            <a:r>
              <a:rPr lang="en-US" dirty="0" smtClean="0"/>
              <a:t>Static P </a:t>
            </a:r>
            <a:r>
              <a:rPr lang="en-US" dirty="0"/>
              <a:t>systems</a:t>
            </a:r>
          </a:p>
          <a:p>
            <a:pPr lvl="1"/>
            <a:r>
              <a:rPr lang="en-US" dirty="0" smtClean="0"/>
              <a:t>Multiset rewriting</a:t>
            </a:r>
            <a:endParaRPr lang="en-US" dirty="0"/>
          </a:p>
          <a:p>
            <a:pPr lvl="1"/>
            <a:r>
              <a:rPr lang="en-US" dirty="0"/>
              <a:t>Petri nets </a:t>
            </a:r>
          </a:p>
          <a:p>
            <a:pPr lvl="1"/>
            <a:r>
              <a:rPr lang="en-US" dirty="0"/>
              <a:t>Vector addition systems </a:t>
            </a:r>
          </a:p>
          <a:p>
            <a:pPr lvl="1"/>
            <a:r>
              <a:rPr lang="en-US" dirty="0"/>
              <a:t>Register </a:t>
            </a:r>
            <a:r>
              <a:rPr lang="en-US" dirty="0" smtClean="0"/>
              <a:t>machines</a:t>
            </a:r>
          </a:p>
          <a:p>
            <a:pPr lvl="1"/>
            <a:r>
              <a:rPr lang="en-US" dirty="0" smtClean="0"/>
              <a:t>Counter automata</a:t>
            </a:r>
            <a:endParaRPr lang="en-US" dirty="0"/>
          </a:p>
          <a:p>
            <a:pPr lvl="1"/>
            <a:r>
              <a:rPr lang="en-US" dirty="0"/>
              <a:t>Population </a:t>
            </a:r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Systems of recurrences</a:t>
            </a:r>
          </a:p>
          <a:p>
            <a:r>
              <a:rPr lang="en-US" dirty="0" smtClean="0"/>
              <a:t>This shows that essentially these models are the same.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so many formalisms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Multiset </a:t>
            </a:r>
            <a:r>
              <a:rPr lang="en-US" dirty="0"/>
              <a:t>rewriting: chemical and biological modelling</a:t>
            </a:r>
          </a:p>
          <a:p>
            <a:pPr>
              <a:lnSpc>
                <a:spcPct val="150000"/>
              </a:lnSpc>
            </a:pPr>
            <a:r>
              <a:rPr lang="en-US" dirty="0"/>
              <a:t>Petri nets: modeling</a:t>
            </a:r>
          </a:p>
          <a:p>
            <a:pPr>
              <a:lnSpc>
                <a:spcPct val="150000"/>
              </a:lnSpc>
            </a:pPr>
            <a:r>
              <a:rPr lang="en-US" dirty="0"/>
              <a:t>Vector addition systems: decidability properties</a:t>
            </a:r>
          </a:p>
          <a:p>
            <a:pPr>
              <a:lnSpc>
                <a:spcPct val="150000"/>
              </a:lnSpc>
            </a:pPr>
            <a:r>
              <a:rPr lang="en-US" dirty="0"/>
              <a:t>P systems: </a:t>
            </a:r>
            <a:r>
              <a:rPr lang="en-US" dirty="0" smtClean="0"/>
              <a:t>spatial aspects, semantics</a:t>
            </a:r>
            <a:r>
              <a:rPr lang="en-US" dirty="0"/>
              <a:t>, restrictions, computational completeness</a:t>
            </a:r>
          </a:p>
          <a:p>
            <a:pPr>
              <a:lnSpc>
                <a:spcPct val="150000"/>
              </a:lnSpc>
            </a:pPr>
            <a:r>
              <a:rPr lang="en-US" dirty="0"/>
              <a:t>Population protocols: distributed algorithms</a:t>
            </a:r>
          </a:p>
          <a:p>
            <a:pPr>
              <a:lnSpc>
                <a:spcPct val="150000"/>
              </a:lnSpc>
            </a:pPr>
            <a:r>
              <a:rPr lang="en-US" dirty="0"/>
              <a:t>Register machines: universality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1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population protocols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8780" y="1551186"/>
            <a:ext cx="11526312" cy="5330952"/>
          </a:xfrm>
        </p:spPr>
        <p:txBody>
          <a:bodyPr>
            <a:noAutofit/>
          </a:bodyPr>
          <a:lstStyle/>
          <a:p>
            <a:r>
              <a:rPr lang="en-US" sz="2000" dirty="0"/>
              <a:t>Model of sensor networks used to study the population dynamics in the context of distributed </a:t>
            </a:r>
            <a:r>
              <a:rPr lang="en-US" sz="2000" dirty="0" err="1"/>
              <a:t>algorithmics</a:t>
            </a:r>
            <a:endParaRPr lang="en-US" sz="2000" dirty="0"/>
          </a:p>
          <a:p>
            <a:r>
              <a:rPr lang="en-US" sz="2000" dirty="0"/>
              <a:t>Agents with limited capabilities: </a:t>
            </a:r>
            <a:r>
              <a:rPr lang="en-US" sz="2000" dirty="0" err="1"/>
              <a:t>pq</a:t>
            </a:r>
            <a:r>
              <a:rPr lang="en-US" sz="2000" dirty="0"/>
              <a:t>-&gt;</a:t>
            </a:r>
            <a:r>
              <a:rPr lang="en-US" sz="2000" dirty="0" err="1"/>
              <a:t>p’q</a:t>
            </a:r>
            <a:r>
              <a:rPr lang="en-US" sz="2000" dirty="0"/>
              <a:t>’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Fairness condition: for all configurations C that appear infinitely often in the execution, if C is predecessor of a configuration C’, then C’ appears infinitely often in the execution</a:t>
            </a:r>
            <a:r>
              <a:rPr lang="fr-FR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result: the consensus value of the configuration (after stabilization)</a:t>
            </a:r>
          </a:p>
          <a:p>
            <a:r>
              <a:rPr lang="en-US" sz="2000" dirty="0"/>
              <a:t>A predicate is computable by PP </a:t>
            </a:r>
            <a:r>
              <a:rPr lang="en-US" sz="2000" dirty="0" err="1"/>
              <a:t>iff</a:t>
            </a:r>
            <a:r>
              <a:rPr lang="en-US" sz="2000" dirty="0"/>
              <a:t> it is </a:t>
            </a:r>
            <a:r>
              <a:rPr lang="en-US" sz="2000" dirty="0" err="1"/>
              <a:t>semilinear</a:t>
            </a:r>
            <a:r>
              <a:rPr lang="en-US" sz="2000" dirty="0"/>
              <a:t>  (= predicates on counts of input agents definable in 1</a:t>
            </a:r>
            <a:r>
              <a:rPr lang="en-US" sz="2000" baseline="30000" dirty="0"/>
              <a:t>st</a:t>
            </a:r>
            <a:r>
              <a:rPr lang="en-US" sz="2000" dirty="0"/>
              <a:t>-order </a:t>
            </a:r>
            <a:r>
              <a:rPr lang="en-US" sz="2000" dirty="0" err="1"/>
              <a:t>Presburger</a:t>
            </a:r>
            <a:r>
              <a:rPr lang="en-US" sz="2000" dirty="0"/>
              <a:t> arithmetic).</a:t>
            </a:r>
            <a:endParaRPr lang="fr-FR" sz="2000" dirty="0"/>
          </a:p>
        </p:txBody>
      </p:sp>
      <p:sp>
        <p:nvSpPr>
          <p:cNvPr id="4" name="Ellipse 3"/>
          <p:cNvSpPr/>
          <p:nvPr/>
        </p:nvSpPr>
        <p:spPr>
          <a:xfrm>
            <a:off x="-1041284" y="227116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>
              <a:solidFill>
                <a:prstClr val="white"/>
              </a:solidFill>
              <a:latin typeface="Georgia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-972616" y="105273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>
              <a:solidFill>
                <a:prstClr val="white"/>
              </a:solidFill>
              <a:latin typeface="Georgia"/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9408368" y="4293096"/>
            <a:ext cx="2221292" cy="780062"/>
            <a:chOff x="6584380" y="4293096"/>
            <a:chExt cx="2221292" cy="780062"/>
          </a:xfrm>
        </p:grpSpPr>
        <p:grpSp>
          <p:nvGrpSpPr>
            <p:cNvPr id="15" name="Groupe 14"/>
            <p:cNvGrpSpPr/>
            <p:nvPr/>
          </p:nvGrpSpPr>
          <p:grpSpPr>
            <a:xfrm>
              <a:off x="6584380" y="4293096"/>
              <a:ext cx="2221292" cy="748644"/>
              <a:chOff x="6204998" y="2420888"/>
              <a:chExt cx="2563848" cy="864096"/>
            </a:xfrm>
          </p:grpSpPr>
          <p:sp>
            <p:nvSpPr>
              <p:cNvPr id="10" name="Flèche courbée vers le bas 9"/>
              <p:cNvSpPr/>
              <p:nvPr/>
            </p:nvSpPr>
            <p:spPr>
              <a:xfrm>
                <a:off x="7092280" y="2420888"/>
                <a:ext cx="864096" cy="432048"/>
              </a:xfrm>
              <a:prstGeom prst="curvedDownArrow">
                <a:avLst/>
              </a:prstGeom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lèche courbée vers le bas 11"/>
              <p:cNvSpPr/>
              <p:nvPr/>
            </p:nvSpPr>
            <p:spPr>
              <a:xfrm rot="10800000">
                <a:off x="7020272" y="2852936"/>
                <a:ext cx="864096" cy="432048"/>
              </a:xfrm>
              <a:prstGeom prst="curvedDownArrow">
                <a:avLst/>
              </a:prstGeom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lèche droite 12"/>
              <p:cNvSpPr/>
              <p:nvPr/>
            </p:nvSpPr>
            <p:spPr>
              <a:xfrm>
                <a:off x="6204998" y="2744924"/>
                <a:ext cx="864096" cy="216024"/>
              </a:xfrm>
              <a:prstGeom prst="rightArrow">
                <a:avLst/>
              </a:prstGeom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èche droite 13"/>
              <p:cNvSpPr/>
              <p:nvPr/>
            </p:nvSpPr>
            <p:spPr>
              <a:xfrm>
                <a:off x="7904750" y="2755374"/>
                <a:ext cx="864096" cy="216024"/>
              </a:xfrm>
              <a:prstGeom prst="rightArrow">
                <a:avLst/>
              </a:prstGeom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ZoneTexte 15"/>
            <p:cNvSpPr txBox="1"/>
            <p:nvPr/>
          </p:nvSpPr>
          <p:spPr>
            <a:xfrm>
              <a:off x="7090682" y="4703826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942067" y="470382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85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3079 L -2.22222E-6 -0.03055 C 0.00365 -0.03009 0.00712 -0.02847 0.01094 -0.02824 C 0.01945 -0.02778 0.04827 -0.03217 0.06493 -0.02546 C 0.06806 -0.0243 0.07118 -0.02292 0.07431 -0.02153 C 0.07518 -0.02106 0.07622 -0.02106 0.07709 -0.02014 C 0.07813 -0.01944 0.079 -0.01829 0.08004 -0.01759 L 0.08889 -0.01366 C 0.09427 -0.01111 0.09097 -0.01296 0.09792 -0.00694 L 0.10087 -0.00417 C 0.10591 0.00579 0.09948 -0.00648 0.10591 0.00371 C 0.10677 0.00509 0.10695 0.00671 0.10799 0.00787 C 0.10903 0.00903 0.11059 0.00949 0.11198 0.01042 C 0.11459 0.01273 0.11927 0.01852 0.12188 0.01968 L 0.125 0.02107 C 0.12622 0.02246 0.12743 0.02408 0.129 0.02523 C 0.12986 0.02593 0.13108 0.0257 0.13195 0.02639 C 0.13334 0.02755 0.13455 0.02917 0.13594 0.03056 C 0.13785 0.03241 0.13993 0.03403 0.14202 0.03588 C 0.14288 0.03658 0.14393 0.03773 0.14497 0.03843 C 0.14757 0.04028 0.15087 0.04097 0.15295 0.04375 C 0.154 0.04514 0.15504 0.0463 0.15591 0.04792 C 0.15677 0.04908 0.15695 0.0507 0.15799 0.05185 C 0.15868 0.05278 0.1599 0.05278 0.16094 0.05324 C 0.16181 0.05648 0.16198 0.05857 0.16389 0.06111 C 0.16476 0.06227 0.16597 0.06296 0.16702 0.06389 C 0.17205 0.08449 0.16615 0.0632 0.17101 0.07593 C 0.17136 0.07708 0.17136 0.07871 0.17188 0.07986 C 0.17535 0.08681 0.17622 0.08125 0.179 0.0919 C 0.18108 0.10046 0.1783 0.09097 0.18299 0.09977 C 0.18386 0.10139 0.1842 0.10347 0.1849 0.10509 C 0.18559 0.10648 0.18629 0.10787 0.18698 0.10926 C 0.18906 0.12037 0.18646 0.10926 0.18993 0.11852 C 0.1941 0.12963 0.18716 0.11505 0.19288 0.12662 C 0.20035 0.12616 0.20764 0.12593 0.21493 0.12523 C 0.22205 0.12454 0.23594 0.12246 0.23594 0.12269 C 0.23768 0.12199 0.23924 0.12176 0.24097 0.12107 C 0.24358 0.12037 0.24896 0.11852 0.24896 0.11875 C 0.25 0.11759 0.25104 0.11667 0.25191 0.11574 C 0.2533 0.11458 0.25452 0.11296 0.25591 0.11181 C 0.25729 0.11088 0.25868 0.11019 0.2599 0.10926 C 0.26493 0.10533 0.26094 0.10718 0.26702 0.10394 C 0.26788 0.10324 0.26893 0.10301 0.26997 0.10255 C 0.27136 0.10162 0.27257 0.10046 0.27396 0.09977 C 0.27552 0.09908 0.27726 0.09884 0.279 0.09838 C 0.28038 0.09769 0.2816 0.09653 0.28299 0.09583 C 0.28386 0.09537 0.28507 0.09514 0.28594 0.09445 C 0.28698 0.09375 0.28785 0.09259 0.28889 0.0919 C 0.29115 0.09028 0.29132 0.09051 0.29306 0.09051 L 0.29306 0.09074 " pathEditMode="relative" rAng="0" ptsTypes="AAAAAAAAAAAAAAAAAAAAAAAAAAAAAAAAAAAAAAAAAAAAAAAA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3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3611 L 2.5E-6 -0.03588 C 0.00243 -0.03402 0.00451 -0.03148 0.00712 -0.02963 C 0.01128 -0.02662 0.01666 -0.02615 0.021 -0.02546 C 0.02482 -0.025 0.02847 -0.02476 0.03212 -0.0243 C 0.0335 -0.02384 0.03472 -0.02361 0.03611 -0.02291 C 0.03941 -0.02176 0.04149 -0.0199 0.04323 -0.01898 C 0.04653 -0.01805 0.04774 -0.01805 0.05052 -0.01759 C 0.05208 -0.01713 0.05903 -0.01435 0.06007 -0.01365 C 0.06267 -0.0118 0.06389 -0.00972 0.06684 -0.00833 C 0.06718 -0.0074 0.07083 -0.00671 0.07083 -0.00555 C 0.07482 -0.00324 0.07482 -0.00023 0.07882 0.00255 C 0.07882 0.00371 0.07882 0.00486 0.07899 0.00649 C 0.08281 0.01181 0.08281 0.00949 0.0835 0.0132 C 0.0842 0.01436 0.08472 0.01598 0.08576 0.01713 C 0.08663 0.01829 0.08802 0.01852 0.08854 0.01968 C 0.08958 0.02084 0.08923 0.02269 0.08975 0.02385 C 0.09062 0.025 0.09184 0.02547 0.09271 0.02639 C 0.09392 0.02755 0.09444 0.02917 0.09566 0.03033 C 0.10052 0.03611 0.1 0.03056 0.10555 0.04236 C 0.11041 0.05186 0.10469 0.04028 0.11076 0.05186 C 0.11128 0.05301 0.11215 0.0544 0.11267 0.05579 C 0.11406 0.05811 0.11545 0.06019 0.11684 0.0625 C 0.11996 0.06806 0.11771 0.06551 0.1217 0.07176 C 0.12899 0.08264 0.11996 0.06621 0.12899 0.0838 C 0.12934 0.08519 0.13021 0.08635 0.13073 0.08774 C 0.13159 0.09005 0.13246 0.09236 0.13368 0.09445 C 0.13541 0.09653 0.13715 0.09769 0.13871 0.09977 C 0.13975 0.10093 0.1401 0.10255 0.14062 0.10371 C 0.14288 0.10695 0.14479 0.11065 0.14774 0.11297 L 0.15399 0.11852 C 0.15399 0.12014 0.15399 0.12223 0.15451 0.12385 C 0.15555 0.12547 0.15729 0.12639 0.1585 0.12778 C 0.16267 0.13172 0.16163 0.13033 0.16771 0.13311 L 0.17066 0.13449 C 0.1717 0.13496 0.17274 0.13519 0.17361 0.13565 C 0.175 0.13658 0.17639 0.13727 0.17795 0.13843 C 0.18229 0.14236 0.1809 0.1426 0.18576 0.14514 C 0.18715 0.14561 0.18854 0.14584 0.18993 0.1463 C 0.19132 0.14699 0.19219 0.14838 0.19375 0.14908 C 0.19496 0.14977 0.19653 0.15 0.19774 0.15047 C 0.19861 0.1507 0.2 0.15139 0.20069 0.15162 C 0.21007 0.15139 0.21927 0.15116 0.22864 0.15047 C 0.23003 0.15024 0.2309 0.14931 0.23159 0.14908 C 0.24305 0.14537 0.23003 0.1507 0.24288 0.14514 L 0.24583 0.14375 C 0.24583 0.14399 0.2585 0.14491 0.26094 0.1463 C 0.26215 0.14723 0.26337 0.14908 0.26493 0.15047 C 0.26562 0.15139 0.26649 0.15232 0.26788 0.15301 C 0.26909 0.15417 0.27066 0.15463 0.27153 0.15579 C 0.27725 0.16042 0.27378 0.15857 0.27864 0.1625 C 0.28021 0.16343 0.28142 0.16412 0.28298 0.16505 C 0.28368 0.16598 0.28437 0.16736 0.28594 0.16783 C 0.29288 0.17061 0.3 0.17084 0.30798 0.17176 C 0.31076 0.17315 0.31146 0.17315 0.31475 0.1757 C 0.31684 0.17732 0.31909 0.17871 0.32066 0.18102 C 0.32153 0.18241 0.32291 0.18357 0.32361 0.18496 C 0.33021 0.19746 0.32014 0.18334 0.32951 0.19445 C 0.33073 0.19561 0.33142 0.19723 0.33281 0.19838 C 0.33455 0.20047 0.33854 0.20371 0.33854 0.20394 C 0.34097 0.2132 0.33767 0.20162 0.34271 0.21181 C 0.3434 0.21297 0.34305 0.21436 0.34357 0.21574 C 0.34444 0.2169 0.34496 0.21829 0.34566 0.21968 C 0.34548 0.22894 0.34496 0.23843 0.34479 0.24769 C 0.34357 0.27153 0.34357 0.25486 0.34357 0.26783 L 0.34357 0.26806 " pathEditMode="relative" rAng="0" ptsTypes="AAAAAAAAAAAAAAAAAA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4" y="1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4" grpId="1" uiExpand="1" animBg="1"/>
      <p:bldP spid="5" grpId="0" uiExpand="1" animBg="1"/>
      <p:bldP spid="5" grpId="1" uiExpan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to the formal 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 structure is the same, so a rule </a:t>
            </a:r>
            <a:r>
              <a:rPr lang="en-US" sz="2400" dirty="0" err="1" smtClean="0"/>
              <a:t>pq</a:t>
            </a:r>
            <a:r>
              <a:rPr lang="en-US" sz="2400" dirty="0" smtClean="0"/>
              <a:t>-&gt;</a:t>
            </a:r>
            <a:r>
              <a:rPr lang="en-US" sz="2400" dirty="0" err="1" smtClean="0"/>
              <a:t>p’q</a:t>
            </a:r>
            <a:r>
              <a:rPr lang="en-US" sz="2400" dirty="0" smtClean="0"/>
              <a:t>’ becomes </a:t>
            </a:r>
            <a:br>
              <a:rPr lang="en-US" sz="2400" dirty="0" smtClean="0"/>
            </a:br>
            <a:r>
              <a:rPr lang="en-US" sz="2400" dirty="0" smtClean="0"/>
              <a:t>(p,●)(q,</a:t>
            </a:r>
            <a:r>
              <a:rPr lang="en-US" sz="2400" dirty="0"/>
              <a:t>●)-&gt;(p</a:t>
            </a:r>
            <a:r>
              <a:rPr lang="en-US" sz="2400" dirty="0" smtClean="0"/>
              <a:t>’,●)(</a:t>
            </a:r>
            <a:r>
              <a:rPr lang="en-US" sz="2400" dirty="0"/>
              <a:t>q</a:t>
            </a:r>
            <a:r>
              <a:rPr lang="en-US" sz="2400" dirty="0" smtClean="0"/>
              <a:t>’,●)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derivation mode fulfilling the fairness condition is a probabilistic evolution according to Gillespie SSA algorithm (used to simulate biochemical reactions).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As a consequence the evolution of the system can be described by a set of ODE’s simulating a set of chemical reactions under the mass action law.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Reverse problem can be also considered: for a given set of ODE’s construct a system that approximates it when the population size goes to infinity.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46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challenges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Biological modelling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groupwise</a:t>
            </a:r>
            <a:r>
              <a:rPr lang="en-US" dirty="0" smtClean="0"/>
              <a:t> probabilistic evolution.</a:t>
            </a:r>
          </a:p>
          <a:p>
            <a:pPr lvl="1"/>
            <a:r>
              <a:rPr lang="en-US" dirty="0" smtClean="0"/>
              <a:t>Described and compared existing strategies.</a:t>
            </a:r>
          </a:p>
          <a:p>
            <a:r>
              <a:rPr lang="en-US" dirty="0" smtClean="0"/>
              <a:t>Dynamically evolving structures</a:t>
            </a:r>
          </a:p>
          <a:p>
            <a:pPr lvl="1"/>
            <a:r>
              <a:rPr lang="en-US" dirty="0" smtClean="0"/>
              <a:t>Solved using pattern matching and graph rewriting.</a:t>
            </a:r>
          </a:p>
          <a:p>
            <a:pPr lvl="1"/>
            <a:r>
              <a:rPr lang="en-US" dirty="0" smtClean="0"/>
              <a:t>Still many results to come.</a:t>
            </a:r>
          </a:p>
          <a:p>
            <a:r>
              <a:rPr lang="en-US" dirty="0"/>
              <a:t>S</a:t>
            </a:r>
            <a:r>
              <a:rPr lang="en-US" dirty="0" smtClean="0"/>
              <a:t>piking</a:t>
            </a:r>
          </a:p>
          <a:p>
            <a:pPr lvl="1"/>
            <a:r>
              <a:rPr lang="en-US" dirty="0" smtClean="0"/>
              <a:t>The biggest challenge was to properly define the input and the output.</a:t>
            </a:r>
          </a:p>
          <a:p>
            <a:r>
              <a:rPr lang="en-US" dirty="0" smtClean="0"/>
              <a:t>NPS and real-valued models</a:t>
            </a:r>
          </a:p>
          <a:p>
            <a:pPr lvl="1"/>
            <a:r>
              <a:rPr lang="en-US" dirty="0" smtClean="0"/>
              <a:t>The challenge was the update scheme. </a:t>
            </a:r>
          </a:p>
          <a:p>
            <a:pPr lvl="1"/>
            <a:r>
              <a:rPr lang="en-US" dirty="0" smtClean="0"/>
              <a:t>Solved using equation-based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challenges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Deep learning.</a:t>
            </a:r>
          </a:p>
          <a:p>
            <a:endParaRPr lang="en-US" dirty="0" smtClean="0"/>
          </a:p>
          <a:p>
            <a:r>
              <a:rPr lang="en-US" dirty="0" smtClean="0"/>
              <a:t>Fuzzy reasoning.</a:t>
            </a:r>
          </a:p>
          <a:p>
            <a:endParaRPr lang="en-US" dirty="0" smtClean="0"/>
          </a:p>
          <a:p>
            <a:r>
              <a:rPr lang="en-US" dirty="0" smtClean="0"/>
              <a:t>Adapted models for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FF is a useful tool to understand, review and extend others work on </a:t>
            </a:r>
            <a:r>
              <a:rPr lang="en-US" sz="2800" dirty="0" smtClean="0"/>
              <a:t>P systems and other multiset-rewriting </a:t>
            </a:r>
            <a:r>
              <a:rPr lang="en-US" sz="2800" dirty="0"/>
              <a:t>based models.</a:t>
            </a:r>
          </a:p>
          <a:p>
            <a:r>
              <a:rPr lang="en-US" sz="2800" dirty="0"/>
              <a:t>It allows to situate a newly developed model with respect to existing ones.</a:t>
            </a:r>
          </a:p>
          <a:p>
            <a:r>
              <a:rPr lang="en-US" sz="2800" dirty="0"/>
              <a:t>It permits to ask, answer and </a:t>
            </a:r>
            <a:r>
              <a:rPr lang="en-US" sz="2800" i="1" dirty="0"/>
              <a:t>raise</a:t>
            </a:r>
            <a:r>
              <a:rPr lang="en-US" sz="2800" dirty="0"/>
              <a:t> questions related to the semantics of some model.</a:t>
            </a:r>
          </a:p>
          <a:p>
            <a:r>
              <a:rPr lang="en-US" sz="2800" dirty="0"/>
              <a:t>It allows to quickly enhance a model with a different derivation mode or halting condition.</a:t>
            </a:r>
          </a:p>
          <a:p>
            <a:r>
              <a:rPr lang="en-US" sz="2800" dirty="0"/>
              <a:t>Permits to relate (apparently) different models of P systems and also multiset-rewriting based models.</a:t>
            </a:r>
          </a:p>
        </p:txBody>
      </p:sp>
    </p:spTree>
    <p:extLst>
      <p:ext uri="{BB962C8B-B14F-4D97-AF65-F5344CB8AC3E}">
        <p14:creationId xmlns:p14="http://schemas.microsoft.com/office/powerpoint/2010/main" val="281025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2006-2007:</a:t>
            </a:r>
            <a:r>
              <a:rPr lang="en-US" sz="2000" dirty="0"/>
              <a:t> Hypergraph structure (Generalized communicating P systems).</a:t>
            </a:r>
          </a:p>
          <a:p>
            <a:r>
              <a:rPr lang="en-US" sz="2000" b="1" dirty="0"/>
              <a:t>2007:</a:t>
            </a:r>
            <a:r>
              <a:rPr lang="en-US" sz="2000" dirty="0"/>
              <a:t> Introduction of FF (with R. Freund) in order to correctly define the minimal parallelism.</a:t>
            </a:r>
          </a:p>
          <a:p>
            <a:r>
              <a:rPr lang="en-US" sz="2000" b="1" dirty="0"/>
              <a:t>By 2009:</a:t>
            </a:r>
            <a:r>
              <a:rPr lang="en-US" sz="2000" dirty="0"/>
              <a:t> Systemized existing features in P systems and also proposed many new ideas.</a:t>
            </a:r>
          </a:p>
          <a:p>
            <a:r>
              <a:rPr lang="en-US" sz="2000" b="1" dirty="0"/>
              <a:t>2010:</a:t>
            </a:r>
            <a:r>
              <a:rPr lang="en-US" sz="2000" dirty="0"/>
              <a:t> Parts of Handbook on MC are written using it.</a:t>
            </a:r>
          </a:p>
          <a:p>
            <a:r>
              <a:rPr lang="en-US" sz="2000" b="1" dirty="0"/>
              <a:t>2011-2013:</a:t>
            </a:r>
            <a:r>
              <a:rPr lang="en-US" sz="2000" dirty="0"/>
              <a:t> Formalized the dynamical structure P systems (with R. Freund, I. Pérez-Hurtado and A. </a:t>
            </a:r>
            <a:r>
              <a:rPr lang="en-US" sz="2000" dirty="0" err="1"/>
              <a:t>Riscos-Núñez</a:t>
            </a:r>
            <a:r>
              <a:rPr lang="en-US" sz="2000" dirty="0"/>
              <a:t>).</a:t>
            </a:r>
          </a:p>
          <a:p>
            <a:r>
              <a:rPr lang="en-US" sz="2000" b="1" dirty="0"/>
              <a:t>2012:</a:t>
            </a:r>
            <a:r>
              <a:rPr lang="en-US" sz="2000" dirty="0"/>
              <a:t> Introduced </a:t>
            </a:r>
            <a:r>
              <a:rPr lang="en-US" sz="2000" dirty="0" err="1"/>
              <a:t>smax</a:t>
            </a:r>
            <a:r>
              <a:rPr lang="en-US" sz="2000" dirty="0"/>
              <a:t> (flat mode).</a:t>
            </a:r>
          </a:p>
          <a:p>
            <a:r>
              <a:rPr lang="en-US" sz="2000" b="1" dirty="0"/>
              <a:t>2012:</a:t>
            </a:r>
            <a:r>
              <a:rPr lang="en-US" sz="2000" dirty="0"/>
              <a:t> Used for the construction of fast hardware implementations.</a:t>
            </a:r>
          </a:p>
          <a:p>
            <a:r>
              <a:rPr lang="en-US" sz="2000" b="1" dirty="0"/>
              <a:t>By 2013: </a:t>
            </a:r>
            <a:r>
              <a:rPr lang="en-US" sz="2000" dirty="0"/>
              <a:t>Considered probabilities, explained many variants of P systems, have shown links to other multiset-based models &amp; PN,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b="1" dirty="0"/>
              <a:t>2015:</a:t>
            </a:r>
            <a:r>
              <a:rPr lang="en-US" sz="2000" dirty="0"/>
              <a:t> Generalization for abelian groups.</a:t>
            </a:r>
          </a:p>
          <a:p>
            <a:r>
              <a:rPr lang="en-US" sz="2000" b="1" dirty="0"/>
              <a:t>2016-2017:</a:t>
            </a:r>
            <a:r>
              <a:rPr lang="en-US" sz="2000" dirty="0"/>
              <a:t> Several </a:t>
            </a:r>
            <a:r>
              <a:rPr lang="en-US" sz="2000" dirty="0" smtClean="0"/>
              <a:t>results </a:t>
            </a:r>
            <a:r>
              <a:rPr lang="en-US" sz="2000" dirty="0"/>
              <a:t>on bi-simulations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2019:</a:t>
            </a:r>
            <a:r>
              <a:rPr lang="en-US" sz="2000" dirty="0" smtClean="0"/>
              <a:t> Spiking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50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framework: Quiz (2/2)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854280"/>
          </a:xfrm>
        </p:spPr>
        <p:txBody>
          <a:bodyPr>
            <a:normAutofit/>
          </a:bodyPr>
          <a:lstStyle/>
          <a:p>
            <a:r>
              <a:rPr lang="en-US" dirty="0"/>
              <a:t>What is it for?</a:t>
            </a:r>
          </a:p>
          <a:p>
            <a:pPr lvl="1"/>
            <a:r>
              <a:rPr lang="en-US" dirty="0" smtClean="0"/>
              <a:t>For most </a:t>
            </a:r>
            <a:r>
              <a:rPr lang="en-US" dirty="0"/>
              <a:t>of variants of P systems </a:t>
            </a:r>
            <a:r>
              <a:rPr lang="en-US" dirty="0" smtClean="0"/>
              <a:t>we can easily construct a model in </a:t>
            </a:r>
            <a:r>
              <a:rPr lang="en-US" dirty="0"/>
              <a:t>the formal framework </a:t>
            </a:r>
            <a:r>
              <a:rPr lang="en-US" dirty="0" smtClean="0"/>
              <a:t>that </a:t>
            </a:r>
            <a:r>
              <a:rPr lang="en-US" dirty="0" err="1" smtClean="0"/>
              <a:t>bisimulates</a:t>
            </a:r>
            <a:r>
              <a:rPr lang="en-US" dirty="0" smtClean="0"/>
              <a:t> it. </a:t>
            </a:r>
            <a:r>
              <a:rPr lang="en-US" dirty="0"/>
              <a:t>Moreover, in most cases it is a strong </a:t>
            </a:r>
            <a:r>
              <a:rPr lang="en-US" dirty="0" err="1"/>
              <a:t>bisimulation</a:t>
            </a:r>
            <a:r>
              <a:rPr lang="en-US" dirty="0"/>
              <a:t> i.e. 1 step in the original system is done by 1 step in the formal framework.</a:t>
            </a:r>
          </a:p>
          <a:p>
            <a:r>
              <a:rPr lang="en-US" dirty="0"/>
              <a:t>How this can be done?</a:t>
            </a:r>
          </a:p>
          <a:p>
            <a:pPr lvl="1"/>
            <a:r>
              <a:rPr lang="en-US" dirty="0"/>
              <a:t>The form of the configuration and of rules are close to the multiset rewriting and generalizes most common configurations changes in P systems.  </a:t>
            </a:r>
          </a:p>
          <a:p>
            <a:r>
              <a:rPr lang="en-US" dirty="0"/>
              <a:t>Why it is called formal framework?</a:t>
            </a:r>
          </a:p>
          <a:p>
            <a:pPr lvl="1"/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most of the cases  the simulated P system is a restriction of the formal framework.</a:t>
            </a:r>
          </a:p>
          <a:p>
            <a:pPr lvl="1"/>
            <a:r>
              <a:rPr lang="en-US" dirty="0"/>
              <a:t>Many generic notions expressed in FF can be incorporated/interpreted in the original system due to </a:t>
            </a:r>
            <a:r>
              <a:rPr lang="en-US" dirty="0" err="1"/>
              <a:t>bisimulation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Bisimulation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02336" y="1449288"/>
            <a:ext cx="11338560" cy="4572000"/>
          </a:xfrm>
        </p:spPr>
        <p:txBody>
          <a:bodyPr/>
          <a:lstStyle/>
          <a:p>
            <a:r>
              <a:rPr lang="en-US" dirty="0" smtClean="0"/>
              <a:t>One of the important properties of FF is that for any P system it is possible to write a FF model that in most cases strongly </a:t>
            </a:r>
            <a:r>
              <a:rPr lang="en-US" dirty="0" err="1" smtClean="0"/>
              <a:t>bisimulates</a:t>
            </a:r>
            <a:r>
              <a:rPr lang="en-US" dirty="0" smtClean="0"/>
              <a:t> it.</a:t>
            </a:r>
          </a:p>
          <a:p>
            <a:r>
              <a:rPr lang="en-US" dirty="0"/>
              <a:t>Two models linked by a </a:t>
            </a:r>
            <a:r>
              <a:rPr lang="en-US" dirty="0" err="1"/>
              <a:t>bisimulation</a:t>
            </a:r>
            <a:r>
              <a:rPr lang="en-US" dirty="0"/>
              <a:t> can be seen as </a:t>
            </a:r>
            <a:r>
              <a:rPr lang="en-US" dirty="0" smtClean="0"/>
              <a:t>identical!</a:t>
            </a:r>
          </a:p>
          <a:p>
            <a:r>
              <a:rPr lang="en-US" dirty="0" smtClean="0"/>
              <a:t>In most of the cases there is a direct correspondence between rules.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23392" y="5325583"/>
            <a:ext cx="2304256" cy="10081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5987988" y="5231235"/>
            <a:ext cx="2304256" cy="10081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FF 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eur droit avec flèche 12"/>
          <p:cNvCxnSpPr>
            <a:stCxn id="6" idx="2"/>
            <a:endCxn id="5" idx="0"/>
          </p:cNvCxnSpPr>
          <p:nvPr/>
        </p:nvCxnSpPr>
        <p:spPr>
          <a:xfrm>
            <a:off x="7140116" y="4725144"/>
            <a:ext cx="0" cy="50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4" idx="0"/>
            <a:endCxn id="6" idx="1"/>
          </p:cNvCxnSpPr>
          <p:nvPr/>
        </p:nvCxnSpPr>
        <p:spPr>
          <a:xfrm flipV="1">
            <a:off x="1775520" y="4041068"/>
            <a:ext cx="2016224" cy="128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ouble flèche horizontale 16"/>
          <p:cNvSpPr/>
          <p:nvPr/>
        </p:nvSpPr>
        <p:spPr>
          <a:xfrm>
            <a:off x="2927648" y="5589240"/>
            <a:ext cx="3060340" cy="509808"/>
          </a:xfrm>
          <a:prstGeom prst="left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Bisimulation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3791744" y="3356061"/>
            <a:ext cx="6696744" cy="1369083"/>
            <a:chOff x="3791744" y="3356061"/>
            <a:chExt cx="6696744" cy="1369083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3791744" y="3356992"/>
              <a:ext cx="6696744" cy="136815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6058730" y="3356061"/>
              <a:ext cx="2162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Formal Framework</a:t>
              </a:r>
              <a:endParaRPr lang="en-US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5690637" y="3831799"/>
              <a:ext cx="1368152" cy="7920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Derivation mode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7274813" y="3831799"/>
              <a:ext cx="1368152" cy="7920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Halting</a:t>
              </a: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8900175" y="3826907"/>
              <a:ext cx="1368152" cy="7920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</a:t>
              </a: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4102325" y="3819642"/>
              <a:ext cx="1368152" cy="7920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Network of cells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867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framework: ideas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formally define a P system we need to:</a:t>
            </a:r>
          </a:p>
          <a:p>
            <a:pPr lvl="1"/>
            <a:r>
              <a:rPr lang="en-US" sz="2400" dirty="0" smtClean="0"/>
              <a:t>Give </a:t>
            </a:r>
            <a:r>
              <a:rPr lang="en-US" sz="2400" dirty="0"/>
              <a:t>the structure.</a:t>
            </a:r>
          </a:p>
          <a:p>
            <a:pPr lvl="1"/>
            <a:r>
              <a:rPr lang="en-US" sz="2400" dirty="0"/>
              <a:t>Explain what means a configuration and give the  initial configuration.</a:t>
            </a:r>
          </a:p>
          <a:p>
            <a:pPr lvl="1"/>
            <a:r>
              <a:rPr lang="en-US" sz="2400" dirty="0"/>
              <a:t>Explain what means a rule and give the set of rules.</a:t>
            </a:r>
          </a:p>
          <a:p>
            <a:pPr lvl="1"/>
            <a:r>
              <a:rPr lang="en-US" sz="2400" dirty="0"/>
              <a:t>Explain how a transition step is performed:</a:t>
            </a:r>
          </a:p>
          <a:p>
            <a:pPr lvl="2"/>
            <a:r>
              <a:rPr lang="en-US" dirty="0"/>
              <a:t>Which rules can be applied.</a:t>
            </a:r>
          </a:p>
          <a:p>
            <a:pPr lvl="2"/>
            <a:r>
              <a:rPr lang="en-US" dirty="0"/>
              <a:t>Which rules are applied.</a:t>
            </a:r>
          </a:p>
          <a:p>
            <a:pPr lvl="2"/>
            <a:r>
              <a:rPr lang="en-US" dirty="0"/>
              <a:t>How the rules are applied.</a:t>
            </a:r>
          </a:p>
          <a:p>
            <a:pPr lvl="1"/>
            <a:r>
              <a:rPr lang="en-US" sz="2400" dirty="0"/>
              <a:t>Explain when to stop.</a:t>
            </a:r>
          </a:p>
          <a:p>
            <a:pPr lvl="1"/>
            <a:r>
              <a:rPr lang="en-US" sz="2400" dirty="0"/>
              <a:t>Explain what means the result of the computation.</a:t>
            </a:r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741106" y="3261297"/>
            <a:ext cx="399979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 most of the cases the definitions are highly repetitive. The framework should give a way not to repeat the </a:t>
            </a:r>
            <a:r>
              <a:rPr lang="en-US" dirty="0"/>
              <a:t>same all the times</a:t>
            </a:r>
          </a:p>
        </p:txBody>
      </p:sp>
    </p:spTree>
    <p:extLst>
      <p:ext uri="{BB962C8B-B14F-4D97-AF65-F5344CB8AC3E}">
        <p14:creationId xmlns:p14="http://schemas.microsoft.com/office/powerpoint/2010/main" val="53464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Framework: ingredients</a:t>
            </a:r>
            <a:endParaRPr lang="en-US" dirty="0"/>
          </a:p>
        </p:txBody>
      </p:sp>
      <p:grpSp>
        <p:nvGrpSpPr>
          <p:cNvPr id="4" name="Groupe 3"/>
          <p:cNvGrpSpPr/>
          <p:nvPr/>
        </p:nvGrpSpPr>
        <p:grpSpPr>
          <a:xfrm>
            <a:off x="335360" y="1649656"/>
            <a:ext cx="3960440" cy="4032448"/>
            <a:chOff x="3179676" y="2276872"/>
            <a:chExt cx="3960440" cy="4032448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3179676" y="2276872"/>
              <a:ext cx="3960440" cy="40324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323692" y="2348880"/>
              <a:ext cx="3600400" cy="34563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575720" y="2564904"/>
              <a:ext cx="3096344" cy="23762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079776" y="3140968"/>
              <a:ext cx="2160240" cy="10081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Network of cells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(structure &amp; rules)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163132" y="4359423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Derivation mode</a:t>
              </a:r>
              <a:endParaRPr lang="en-US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079776" y="5133209"/>
              <a:ext cx="1986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Halting condition</a:t>
              </a:r>
              <a:endParaRPr lang="en-US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113839" y="5906684"/>
              <a:ext cx="2020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acquisition</a:t>
              </a:r>
              <a:endParaRPr lang="en-US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5608162" y="1594365"/>
            <a:ext cx="6078333" cy="2239932"/>
            <a:chOff x="983430" y="3140968"/>
            <a:chExt cx="6078333" cy="2239932"/>
          </a:xfrm>
        </p:grpSpPr>
        <p:sp>
          <p:nvSpPr>
            <p:cNvPr id="13" name="Rectangle 12"/>
            <p:cNvSpPr/>
            <p:nvPr/>
          </p:nvSpPr>
          <p:spPr>
            <a:xfrm>
              <a:off x="983430" y="3140968"/>
              <a:ext cx="6048673" cy="22322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2843489" y="3444971"/>
              <a:ext cx="23727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Network of </a:t>
              </a:r>
              <a:r>
                <a:rPr lang="en-US" sz="2400" dirty="0" smtClean="0"/>
                <a:t>cells</a:t>
              </a:r>
              <a:endParaRPr lang="en-US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3432" y="4228772"/>
              <a:ext cx="2016224" cy="1152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88279" y="4612486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Configuration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99656" y="4226452"/>
              <a:ext cx="2016224" cy="1152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043865" y="4610166"/>
              <a:ext cx="1972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Rule applicability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15880" y="4226452"/>
              <a:ext cx="2016224" cy="1152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988760" y="4333167"/>
              <a:ext cx="20730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Set of multisets of </a:t>
              </a:r>
              <a:br>
                <a:rPr lang="en-US" dirty="0" smtClean="0"/>
              </a:br>
              <a:r>
                <a:rPr lang="en-US" dirty="0" smtClean="0"/>
                <a:t>applicable rules </a:t>
              </a:r>
              <a:br>
                <a:rPr lang="en-US" dirty="0" smtClean="0"/>
              </a:br>
              <a:r>
                <a:rPr lang="en-US" dirty="0" smtClean="0"/>
                <a:t>computation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608162" y="4013154"/>
            <a:ext cx="6048673" cy="654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Derivation mode: set restriction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91788" y="4846248"/>
            <a:ext cx="6048673" cy="654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Halting condition: recursive predicate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91788" y="5687026"/>
            <a:ext cx="6048673" cy="654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 acquisition: recursive function</a:t>
            </a:r>
          </a:p>
        </p:txBody>
      </p:sp>
    </p:spTree>
    <p:extLst>
      <p:ext uri="{BB962C8B-B14F-4D97-AF65-F5344CB8AC3E}">
        <p14:creationId xmlns:p14="http://schemas.microsoft.com/office/powerpoint/2010/main" val="399110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of cells: structure &amp;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79376" y="1383032"/>
                <a:ext cx="11521280" cy="499829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Configuration: </a:t>
                </a:r>
              </a:p>
              <a:p>
                <a:pPr lvl="1"/>
                <a:r>
                  <a:rPr lang="en-US" dirty="0"/>
                  <a:t>A vector of </a:t>
                </a:r>
                <a:r>
                  <a:rPr lang="en-US" i="1" dirty="0"/>
                  <a:t>cells.</a:t>
                </a:r>
              </a:p>
              <a:p>
                <a:pPr lvl="1"/>
                <a:r>
                  <a:rPr lang="en-US" dirty="0"/>
                  <a:t>Each cell has an unique </a:t>
                </a:r>
                <a:r>
                  <a:rPr lang="en-US" i="1" dirty="0"/>
                  <a:t>identifier </a:t>
                </a:r>
                <a:r>
                  <a:rPr lang="en-US" b="1" dirty="0"/>
                  <a:t>id </a:t>
                </a:r>
                <a:r>
                  <a:rPr lang="en-US" dirty="0"/>
                  <a:t>and contains a multiset </a:t>
                </a:r>
                <a:r>
                  <a:rPr lang="en-US" dirty="0" smtClean="0"/>
                  <a:t>of </a:t>
                </a:r>
                <a:r>
                  <a:rPr lang="en-US" dirty="0"/>
                  <a:t>objects called </a:t>
                </a:r>
                <a:r>
                  <a:rPr lang="en-US" b="1" dirty="0"/>
                  <a:t>contents</a:t>
                </a:r>
                <a:r>
                  <a:rPr lang="en-US" dirty="0"/>
                  <a:t>, e.g. (1,abbc). </a:t>
                </a:r>
                <a:endParaRPr lang="en-US" dirty="0" smtClean="0"/>
              </a:p>
              <a:p>
                <a:pPr lvl="1"/>
                <a:r>
                  <a:rPr lang="en-US" dirty="0"/>
                  <a:t>Cells can contain </a:t>
                </a:r>
                <a:r>
                  <a:rPr lang="en-US" i="1" dirty="0"/>
                  <a:t>infinite</a:t>
                </a:r>
                <a:r>
                  <a:rPr lang="en-US" dirty="0"/>
                  <a:t> multisets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Rules: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X,Y – vectors of multisets</a:t>
                </a:r>
              </a:p>
              <a:p>
                <a:pPr lvl="2"/>
                <a:r>
                  <a:rPr lang="en-US" dirty="0"/>
                  <a:t>P,Q – finite sets of multisets (permitting and forbidding contexts)</a:t>
                </a:r>
              </a:p>
              <a:p>
                <a:pPr lvl="2"/>
                <a:r>
                  <a:rPr lang="en-US" dirty="0"/>
                  <a:t>another notation: </a:t>
                </a: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;[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,…]</m:t>
                      </m:r>
                    </m:oMath>
                  </m:oMathPara>
                </a14:m>
                <a:endParaRPr lang="en-US" sz="1800" dirty="0">
                  <a:sym typeface="Wingdings 3" pitchFamily="18" charset="2"/>
                </a:endParaRPr>
              </a:p>
              <a:p>
                <a:pPr lvl="1"/>
                <a:r>
                  <a:rPr lang="en-US" dirty="0">
                    <a:sym typeface="Wingdings 3" pitchFamily="18" charset="2"/>
                  </a:rPr>
                  <a:t>Semantics: rewrite X by Y if all elements of P and none of Q are present.</a:t>
                </a:r>
              </a:p>
              <a:p>
                <a:r>
                  <a:rPr lang="en-US" dirty="0">
                    <a:sym typeface="Wingdings 3" pitchFamily="18" charset="2"/>
                  </a:rPr>
                  <a:t>Structure</a:t>
                </a:r>
              </a:p>
              <a:p>
                <a:pPr lvl="1"/>
                <a:r>
                  <a:rPr lang="en-US" dirty="0">
                    <a:sym typeface="Wingdings 3" pitchFamily="18" charset="2"/>
                  </a:rPr>
                  <a:t>The hypergraph induced by the rules</a:t>
                </a:r>
                <a:r>
                  <a:rPr lang="en-US" dirty="0" smtClean="0">
                    <a:sym typeface="Wingdings 3" pitchFamily="18" charset="2"/>
                  </a:rPr>
                  <a:t>.</a:t>
                </a:r>
                <a:endParaRPr lang="en-US" dirty="0">
                  <a:sym typeface="Wingdings 3" pitchFamily="18" charset="2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79376" y="1383032"/>
                <a:ext cx="11521280" cy="4998296"/>
              </a:xfrm>
              <a:blipFill>
                <a:blip r:embed="rId2"/>
                <a:stretch>
                  <a:fillRect l="-476" t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7392144" y="1556792"/>
            <a:ext cx="3456384" cy="432048"/>
            <a:chOff x="767408" y="4581128"/>
            <a:chExt cx="3456384" cy="432048"/>
          </a:xfrm>
        </p:grpSpPr>
        <p:sp>
          <p:nvSpPr>
            <p:cNvPr id="6" name="Rectangle 5"/>
            <p:cNvSpPr/>
            <p:nvPr/>
          </p:nvSpPr>
          <p:spPr>
            <a:xfrm>
              <a:off x="767408" y="4581128"/>
              <a:ext cx="43204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99456" y="4581128"/>
              <a:ext cx="43204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31504" y="4581128"/>
              <a:ext cx="43204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63552" y="4581128"/>
              <a:ext cx="43204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95600" y="4581128"/>
              <a:ext cx="43204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27648" y="4581128"/>
              <a:ext cx="43204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696" y="4581128"/>
              <a:ext cx="43204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91744" y="4581128"/>
              <a:ext cx="43204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9531022" y="3014760"/>
            <a:ext cx="2180009" cy="1734840"/>
            <a:chOff x="4564063" y="3717925"/>
            <a:chExt cx="3548062" cy="2886075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4835525" y="3717925"/>
              <a:ext cx="647700" cy="6477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4837113" y="4652963"/>
              <a:ext cx="647700" cy="6477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4837113" y="5734050"/>
              <a:ext cx="647700" cy="6477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7464425" y="3933825"/>
              <a:ext cx="647700" cy="6477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7464425" y="5086350"/>
              <a:ext cx="647700" cy="6477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4564063" y="4092575"/>
              <a:ext cx="28405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4584700" y="5086350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4729163" y="6237288"/>
              <a:ext cx="3095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7392988" y="4510088"/>
              <a:ext cx="3145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7321557" y="5735644"/>
              <a:ext cx="3095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cxnSp>
          <p:nvCxnSpPr>
            <p:cNvPr id="51" name="Connecteur droit 50"/>
            <p:cNvCxnSpPr/>
            <p:nvPr/>
          </p:nvCxnSpPr>
          <p:spPr>
            <a:xfrm>
              <a:off x="6345612" y="4417880"/>
              <a:ext cx="0" cy="719112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1" idx="5"/>
            </p:cNvCxnSpPr>
            <p:nvPr/>
          </p:nvCxnSpPr>
          <p:spPr>
            <a:xfrm>
              <a:off x="5388372" y="4270772"/>
              <a:ext cx="923652" cy="526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>
              <a:stCxn id="42" idx="6"/>
            </p:cNvCxnSpPr>
            <p:nvPr/>
          </p:nvCxnSpPr>
          <p:spPr>
            <a:xfrm flipV="1">
              <a:off x="5484813" y="4799012"/>
              <a:ext cx="827211" cy="177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>
              <a:endCxn id="43" idx="7"/>
            </p:cNvCxnSpPr>
            <p:nvPr/>
          </p:nvCxnSpPr>
          <p:spPr>
            <a:xfrm flipH="1">
              <a:off x="5389960" y="4976813"/>
              <a:ext cx="922064" cy="85209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>
              <a:endCxn id="41" idx="6"/>
            </p:cNvCxnSpPr>
            <p:nvPr/>
          </p:nvCxnSpPr>
          <p:spPr>
            <a:xfrm flipH="1" flipV="1">
              <a:off x="5483225" y="4041775"/>
              <a:ext cx="862387" cy="6111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>
              <a:endCxn id="45" idx="2"/>
            </p:cNvCxnSpPr>
            <p:nvPr/>
          </p:nvCxnSpPr>
          <p:spPr>
            <a:xfrm>
              <a:off x="6344024" y="4887909"/>
              <a:ext cx="1120401" cy="52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56"/>
            <p:cNvCxnSpPr>
              <a:endCxn id="41" idx="7"/>
            </p:cNvCxnSpPr>
            <p:nvPr/>
          </p:nvCxnSpPr>
          <p:spPr>
            <a:xfrm rot="10800000">
              <a:off x="5388372" y="3812779"/>
              <a:ext cx="955652" cy="840185"/>
            </a:xfrm>
            <a:prstGeom prst="bentConnector4">
              <a:avLst>
                <a:gd name="adj1" fmla="val -56275"/>
                <a:gd name="adj2" fmla="val 12720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Forme libre 57"/>
            <p:cNvSpPr/>
            <p:nvPr/>
          </p:nvSpPr>
          <p:spPr>
            <a:xfrm>
              <a:off x="6362380" y="4310743"/>
              <a:ext cx="1129553" cy="529462"/>
            </a:xfrm>
            <a:custGeom>
              <a:avLst/>
              <a:gdLst>
                <a:gd name="connsiteX0" fmla="*/ 0 w 1129553"/>
                <a:gd name="connsiteY0" fmla="*/ 338097 h 529462"/>
                <a:gd name="connsiteX1" fmla="*/ 691563 w 1129553"/>
                <a:gd name="connsiteY1" fmla="*/ 514830 h 529462"/>
                <a:gd name="connsiteX2" fmla="*/ 1129553 w 1129553"/>
                <a:gd name="connsiteY2" fmla="*/ 0 h 529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553" h="529462">
                  <a:moveTo>
                    <a:pt x="0" y="338097"/>
                  </a:moveTo>
                  <a:cubicBezTo>
                    <a:pt x="251652" y="454638"/>
                    <a:pt x="503304" y="571179"/>
                    <a:pt x="691563" y="514830"/>
                  </a:cubicBezTo>
                  <a:cubicBezTo>
                    <a:pt x="879822" y="458481"/>
                    <a:pt x="1004687" y="229240"/>
                    <a:pt x="1129553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5657120" y="541156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5787226" y="389958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5397301" y="4246164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5402305" y="4793296"/>
              <a:ext cx="418482" cy="614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6927155" y="3812777"/>
              <a:ext cx="74410" cy="614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7172823" y="4461907"/>
              <a:ext cx="243987" cy="614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6816725" y="514905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1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51" name="Text Box 19"/>
              <p:cNvSpPr txBox="1">
                <a:spLocks noChangeArrowheads="1"/>
              </p:cNvSpPr>
              <p:nvPr/>
            </p:nvSpPr>
            <p:spPr bwMode="auto">
              <a:xfrm>
                <a:off x="3071820" y="2636845"/>
                <a:ext cx="703327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sym typeface="Wingdings 3" pitchFamily="18" charset="2"/>
                        </a:rPr>
                        <m:t>(1,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sym typeface="Wingdings 3" pitchFamily="18" charset="2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sym typeface="Wingdings 3" pitchFamily="18" charset="2"/>
                        </a:rPr>
                        <m:t>)(4,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sym typeface="Wingdings 3" pitchFamily="18" charset="2"/>
                        </a:rPr>
                        <m:t>𝑎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sym typeface="Wingdings 3" pitchFamily="18" charset="2"/>
                        </a:rPr>
                        <m:t>)(5,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sym typeface="Wingdings 3" pitchFamily="18" charset="2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sym typeface="Wingdings 3" pitchFamily="18" charset="2"/>
                        </a:rPr>
                        <m:t>); [{(1,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sym typeface="Wingdings 3" pitchFamily="18" charset="2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sym typeface="Wingdings 3" pitchFamily="18" charset="2"/>
                        </a:rPr>
                        <m:t>)}]; [{(3,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sym typeface="Wingdings 3" pitchFamily="18" charset="2"/>
                        </a:rPr>
                        <m:t>𝑑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sym typeface="Wingdings 3" pitchFamily="18" charset="2"/>
                        </a:rPr>
                        <m:t>)}]</m:t>
                      </m:r>
                    </m:oMath>
                  </m:oMathPara>
                </a14:m>
                <a:endParaRPr lang="en-US" sz="2400" dirty="0">
                  <a:sym typeface="Wingdings 3" pitchFamily="18" charset="2"/>
                </a:endParaRPr>
              </a:p>
            </p:txBody>
          </p:sp>
        </mc:Choice>
        <mc:Fallback xmlns="">
          <p:sp>
            <p:nvSpPr>
              <p:cNvPr id="18451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1820" y="2636845"/>
                <a:ext cx="7033271" cy="46166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53" name="Text Box 21"/>
              <p:cNvSpPr txBox="1">
                <a:spLocks noChangeArrowheads="1"/>
              </p:cNvSpPr>
              <p:nvPr/>
            </p:nvSpPr>
            <p:spPr bwMode="auto">
              <a:xfrm>
                <a:off x="2279583" y="1916120"/>
                <a:ext cx="835292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sz="24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sz="24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sz="24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sz="24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sz="24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sz="24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;[{(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sz="24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sz="24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sz="24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sz="24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)}]; [{(</m:t>
                      </m:r>
                      <m:r>
                        <a:rPr lang="el-GR" sz="24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sz="24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sz="24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sz="24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)}]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453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9583" y="1916120"/>
                <a:ext cx="8352921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12496800" y="3516313"/>
            <a:ext cx="3145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grpSp>
        <p:nvGrpSpPr>
          <p:cNvPr id="34" name="Groupe 33"/>
          <p:cNvGrpSpPr/>
          <p:nvPr/>
        </p:nvGrpSpPr>
        <p:grpSpPr>
          <a:xfrm>
            <a:off x="4564063" y="3717925"/>
            <a:ext cx="3548062" cy="2886075"/>
            <a:chOff x="4564063" y="3717925"/>
            <a:chExt cx="3548062" cy="2886075"/>
          </a:xfrm>
        </p:grpSpPr>
        <p:sp>
          <p:nvSpPr>
            <p:cNvPr id="18436" name="Oval 4"/>
            <p:cNvSpPr>
              <a:spLocks noChangeArrowheads="1"/>
            </p:cNvSpPr>
            <p:nvPr/>
          </p:nvSpPr>
          <p:spPr bwMode="auto">
            <a:xfrm>
              <a:off x="4835525" y="3717925"/>
              <a:ext cx="647700" cy="6477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4837113" y="4652963"/>
              <a:ext cx="647700" cy="6477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4837113" y="5734050"/>
              <a:ext cx="647700" cy="6477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7464425" y="3933825"/>
              <a:ext cx="647700" cy="6477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7464425" y="5086350"/>
              <a:ext cx="647700" cy="6477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446" name="Text Box 14"/>
            <p:cNvSpPr txBox="1">
              <a:spLocks noChangeArrowheads="1"/>
            </p:cNvSpPr>
            <p:nvPr/>
          </p:nvSpPr>
          <p:spPr bwMode="auto">
            <a:xfrm>
              <a:off x="4564063" y="4092575"/>
              <a:ext cx="28405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8447" name="Text Box 15"/>
            <p:cNvSpPr txBox="1">
              <a:spLocks noChangeArrowheads="1"/>
            </p:cNvSpPr>
            <p:nvPr/>
          </p:nvSpPr>
          <p:spPr bwMode="auto">
            <a:xfrm>
              <a:off x="4584700" y="5086350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8448" name="Text Box 16"/>
            <p:cNvSpPr txBox="1">
              <a:spLocks noChangeArrowheads="1"/>
            </p:cNvSpPr>
            <p:nvPr/>
          </p:nvSpPr>
          <p:spPr bwMode="auto">
            <a:xfrm>
              <a:off x="4729163" y="6237288"/>
              <a:ext cx="3095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8449" name="Text Box 17"/>
            <p:cNvSpPr txBox="1">
              <a:spLocks noChangeArrowheads="1"/>
            </p:cNvSpPr>
            <p:nvPr/>
          </p:nvSpPr>
          <p:spPr bwMode="auto">
            <a:xfrm>
              <a:off x="7392988" y="4510088"/>
              <a:ext cx="3145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7321557" y="5735644"/>
              <a:ext cx="3095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cxnSp>
          <p:nvCxnSpPr>
            <p:cNvPr id="4" name="Connecteur droit 3"/>
            <p:cNvCxnSpPr/>
            <p:nvPr/>
          </p:nvCxnSpPr>
          <p:spPr>
            <a:xfrm>
              <a:off x="6345612" y="4417880"/>
              <a:ext cx="0" cy="719112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18436" idx="5"/>
            </p:cNvCxnSpPr>
            <p:nvPr/>
          </p:nvCxnSpPr>
          <p:spPr>
            <a:xfrm>
              <a:off x="5388372" y="4270772"/>
              <a:ext cx="923652" cy="526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18438" idx="6"/>
            </p:cNvCxnSpPr>
            <p:nvPr/>
          </p:nvCxnSpPr>
          <p:spPr>
            <a:xfrm flipV="1">
              <a:off x="5484813" y="4799012"/>
              <a:ext cx="827211" cy="177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>
              <a:endCxn id="18439" idx="7"/>
            </p:cNvCxnSpPr>
            <p:nvPr/>
          </p:nvCxnSpPr>
          <p:spPr>
            <a:xfrm flipH="1">
              <a:off x="5389960" y="4976813"/>
              <a:ext cx="922064" cy="85209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endCxn id="18436" idx="6"/>
            </p:cNvCxnSpPr>
            <p:nvPr/>
          </p:nvCxnSpPr>
          <p:spPr>
            <a:xfrm flipH="1" flipV="1">
              <a:off x="5483225" y="4041775"/>
              <a:ext cx="862387" cy="6111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>
              <a:endCxn id="18441" idx="2"/>
            </p:cNvCxnSpPr>
            <p:nvPr/>
          </p:nvCxnSpPr>
          <p:spPr>
            <a:xfrm>
              <a:off x="6344024" y="4887909"/>
              <a:ext cx="1120401" cy="52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en angle 25"/>
            <p:cNvCxnSpPr>
              <a:endCxn id="18436" idx="7"/>
            </p:cNvCxnSpPr>
            <p:nvPr/>
          </p:nvCxnSpPr>
          <p:spPr>
            <a:xfrm rot="10800000">
              <a:off x="5388372" y="3812779"/>
              <a:ext cx="955652" cy="840185"/>
            </a:xfrm>
            <a:prstGeom prst="bentConnector4">
              <a:avLst>
                <a:gd name="adj1" fmla="val -56275"/>
                <a:gd name="adj2" fmla="val 12720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Forme libre 28"/>
            <p:cNvSpPr/>
            <p:nvPr/>
          </p:nvSpPr>
          <p:spPr>
            <a:xfrm>
              <a:off x="6362380" y="4310743"/>
              <a:ext cx="1129553" cy="529462"/>
            </a:xfrm>
            <a:custGeom>
              <a:avLst/>
              <a:gdLst>
                <a:gd name="connsiteX0" fmla="*/ 0 w 1129553"/>
                <a:gd name="connsiteY0" fmla="*/ 338097 h 529462"/>
                <a:gd name="connsiteX1" fmla="*/ 691563 w 1129553"/>
                <a:gd name="connsiteY1" fmla="*/ 514830 h 529462"/>
                <a:gd name="connsiteX2" fmla="*/ 1129553 w 1129553"/>
                <a:gd name="connsiteY2" fmla="*/ 0 h 529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553" h="529462">
                  <a:moveTo>
                    <a:pt x="0" y="338097"/>
                  </a:moveTo>
                  <a:cubicBezTo>
                    <a:pt x="251652" y="454638"/>
                    <a:pt x="503304" y="571179"/>
                    <a:pt x="691563" y="514830"/>
                  </a:cubicBezTo>
                  <a:cubicBezTo>
                    <a:pt x="879822" y="458481"/>
                    <a:pt x="1004687" y="229240"/>
                    <a:pt x="1129553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5657120" y="541156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791302" y="402764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5484813" y="43496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5531926" y="487358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6927156" y="393382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7115124" y="46770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6816725" y="514905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68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tx1">
              <a:lumMod val="85000"/>
              <a:lumOff val="15000"/>
            </a:schemeClr>
          </a:solidFill>
          <a:prstDash val="solid"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tx1">
              <a:lumMod val="85000"/>
              <a:lumOff val="15000"/>
            </a:schemeClr>
          </a:solidFill>
          <a:prstDash val="solid"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49891</TotalTime>
  <Words>2337</Words>
  <Application>Microsoft Office PowerPoint</Application>
  <PresentationFormat>Grand écran</PresentationFormat>
  <Paragraphs>416</Paragraphs>
  <Slides>37</Slides>
  <Notes>11</Notes>
  <HiddenSlides>3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37</vt:i4>
      </vt:variant>
    </vt:vector>
  </HeadingPairs>
  <TitlesOfParts>
    <vt:vector size="49" baseType="lpstr">
      <vt:lpstr>Algerian</vt:lpstr>
      <vt:lpstr>Arial</vt:lpstr>
      <vt:lpstr>Calibri</vt:lpstr>
      <vt:lpstr>Cambria Math</vt:lpstr>
      <vt:lpstr>Courier New</vt:lpstr>
      <vt:lpstr>Georgia</vt:lpstr>
      <vt:lpstr>Symbol</vt:lpstr>
      <vt:lpstr>Wingdings</vt:lpstr>
      <vt:lpstr>Wingdings 2</vt:lpstr>
      <vt:lpstr>Wingdings 3</vt:lpstr>
      <vt:lpstr>Civil</vt:lpstr>
      <vt:lpstr>1_Civil</vt:lpstr>
      <vt:lpstr>Formal Framework: Twelve Years Later</vt:lpstr>
      <vt:lpstr>Formal framework : the beginning</vt:lpstr>
      <vt:lpstr>Formal framework: Quiz (1/2)</vt:lpstr>
      <vt:lpstr>Formal framework: Quiz (2/2)</vt:lpstr>
      <vt:lpstr>Bisimulation</vt:lpstr>
      <vt:lpstr>Formal framework: ideas</vt:lpstr>
      <vt:lpstr>Formal Framework: ingredients</vt:lpstr>
      <vt:lpstr>Network of cells: structure &amp; rules</vt:lpstr>
      <vt:lpstr>Example</vt:lpstr>
      <vt:lpstr>Formal framework: semantics</vt:lpstr>
      <vt:lpstr>Derivation modes</vt:lpstr>
      <vt:lpstr>Examples of definition</vt:lpstr>
      <vt:lpstr>Formal framework: usage</vt:lpstr>
      <vt:lpstr>Présentation PowerPoint</vt:lpstr>
      <vt:lpstr>Symport/antiport</vt:lpstr>
      <vt:lpstr>Translation to FF</vt:lpstr>
      <vt:lpstr>Generalized communication</vt:lpstr>
      <vt:lpstr>Generalized minimal communication</vt:lpstr>
      <vt:lpstr>Example: Purely catalytical P systems</vt:lpstr>
      <vt:lpstr>Relate</vt:lpstr>
      <vt:lpstr>Présentation PowerPoint</vt:lpstr>
      <vt:lpstr>Implementing different features</vt:lpstr>
      <vt:lpstr>Extending with probabilities</vt:lpstr>
      <vt:lpstr>Some interesting modes</vt:lpstr>
      <vt:lpstr>Going beyond integers</vt:lpstr>
      <vt:lpstr>Example: chess knight as object</vt:lpstr>
      <vt:lpstr>Using rational/real numbers</vt:lpstr>
      <vt:lpstr>Recurrences</vt:lpstr>
      <vt:lpstr>Présentation PowerPoint</vt:lpstr>
      <vt:lpstr>Models</vt:lpstr>
      <vt:lpstr>Why use so many formalisms?</vt:lpstr>
      <vt:lpstr>Example: population protocols</vt:lpstr>
      <vt:lpstr>Translation to the formal framework</vt:lpstr>
      <vt:lpstr>Past challenges</vt:lpstr>
      <vt:lpstr>Future challenges</vt:lpstr>
      <vt:lpstr>Conclusion</vt:lpstr>
      <vt:lpstr>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Formal Framework for P Systems</dc:title>
  <cp:lastModifiedBy>Serghei Verlan</cp:lastModifiedBy>
  <cp:revision>534</cp:revision>
  <dcterms:modified xsi:type="dcterms:W3CDTF">2019-08-06T07:16:53Z</dcterms:modified>
</cp:coreProperties>
</file>