
<file path=[Content_Types].xml><?xml version="1.0" encoding="utf-8"?>
<Types xmlns="http://schemas.openxmlformats.org/package/2006/content-types">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8"/>
  </p:notesMasterIdLst>
  <p:sldIdLst>
    <p:sldId id="256" r:id="rId2"/>
    <p:sldId id="257" r:id="rId3"/>
    <p:sldId id="259" r:id="rId4"/>
    <p:sldId id="258"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3" r:id="rId18"/>
    <p:sldId id="272" r:id="rId19"/>
    <p:sldId id="274" r:id="rId20"/>
    <p:sldId id="276" r:id="rId21"/>
    <p:sldId id="275" r:id="rId22"/>
    <p:sldId id="277" r:id="rId23"/>
    <p:sldId id="278" r:id="rId24"/>
    <p:sldId id="279" r:id="rId25"/>
    <p:sldId id="280" r:id="rId26"/>
    <p:sldId id="281" r:id="rId27"/>
  </p:sldIdLst>
  <p:sldSz cx="9144000" cy="6858000" type="screen4x3"/>
  <p:notesSz cx="6858000" cy="9144000"/>
  <p:defaultTextStyle>
    <a:defPPr>
      <a:defRPr lang="it-IT"/>
    </a:defPPr>
    <a:lvl1pPr algn="l" rtl="0" fontAlgn="base">
      <a:spcBef>
        <a:spcPct val="0"/>
      </a:spcBef>
      <a:spcAft>
        <a:spcPct val="0"/>
      </a:spcAft>
      <a:defRPr sz="16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16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16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16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1600" kern="1200">
        <a:solidFill>
          <a:schemeClr val="tx1"/>
        </a:solidFill>
        <a:latin typeface="Tahoma" panose="020B0604030504040204" pitchFamily="34" charset="0"/>
        <a:ea typeface="+mn-ea"/>
        <a:cs typeface="+mn-cs"/>
      </a:defRPr>
    </a:lvl5pPr>
    <a:lvl6pPr marL="2286000" algn="l" defTabSz="914400" rtl="0" eaLnBrk="1" latinLnBrk="0" hangingPunct="1">
      <a:defRPr sz="1600" kern="1200">
        <a:solidFill>
          <a:schemeClr val="tx1"/>
        </a:solidFill>
        <a:latin typeface="Tahoma" panose="020B0604030504040204" pitchFamily="34" charset="0"/>
        <a:ea typeface="+mn-ea"/>
        <a:cs typeface="+mn-cs"/>
      </a:defRPr>
    </a:lvl6pPr>
    <a:lvl7pPr marL="2743200" algn="l" defTabSz="914400" rtl="0" eaLnBrk="1" latinLnBrk="0" hangingPunct="1">
      <a:defRPr sz="1600" kern="1200">
        <a:solidFill>
          <a:schemeClr val="tx1"/>
        </a:solidFill>
        <a:latin typeface="Tahoma" panose="020B0604030504040204" pitchFamily="34" charset="0"/>
        <a:ea typeface="+mn-ea"/>
        <a:cs typeface="+mn-cs"/>
      </a:defRPr>
    </a:lvl7pPr>
    <a:lvl8pPr marL="3200400" algn="l" defTabSz="914400" rtl="0" eaLnBrk="1" latinLnBrk="0" hangingPunct="1">
      <a:defRPr sz="1600" kern="1200">
        <a:solidFill>
          <a:schemeClr val="tx1"/>
        </a:solidFill>
        <a:latin typeface="Tahoma" panose="020B0604030504040204" pitchFamily="34" charset="0"/>
        <a:ea typeface="+mn-ea"/>
        <a:cs typeface="+mn-cs"/>
      </a:defRPr>
    </a:lvl8pPr>
    <a:lvl9pPr marL="3657600" algn="l" defTabSz="914400" rtl="0" eaLnBrk="1" latinLnBrk="0" hangingPunct="1">
      <a:defRPr sz="16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7" autoAdjust="0"/>
    <p:restoredTop sz="99637" autoAdjust="0"/>
  </p:normalViewPr>
  <p:slideViewPr>
    <p:cSldViewPr>
      <p:cViewPr varScale="1">
        <p:scale>
          <a:sx n="91" d="100"/>
          <a:sy n="91" d="100"/>
        </p:scale>
        <p:origin x="798"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endParaRPr lang="it-IT" altLang="en-US"/>
          </a:p>
        </p:txBody>
      </p:sp>
      <p:sp>
        <p:nvSpPr>
          <p:cNvPr id="112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it-IT" altLang="en-US"/>
          </a:p>
        </p:txBody>
      </p:sp>
      <p:sp>
        <p:nvSpPr>
          <p:cNvPr id="1126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en-US" smtClean="0"/>
              <a:t>Click to edit Master text styles</a:t>
            </a:r>
          </a:p>
          <a:p>
            <a:pPr lvl="1"/>
            <a:r>
              <a:rPr lang="it-IT" altLang="en-US" smtClean="0"/>
              <a:t>Second level</a:t>
            </a:r>
          </a:p>
          <a:p>
            <a:pPr lvl="2"/>
            <a:r>
              <a:rPr lang="it-IT" altLang="en-US" smtClean="0"/>
              <a:t>Third level</a:t>
            </a:r>
          </a:p>
          <a:p>
            <a:pPr lvl="3"/>
            <a:r>
              <a:rPr lang="it-IT" altLang="en-US" smtClean="0"/>
              <a:t>Fourth level</a:t>
            </a:r>
          </a:p>
          <a:p>
            <a:pPr lvl="4"/>
            <a:r>
              <a:rPr lang="it-IT" altLang="en-US" smtClean="0"/>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endParaRPr lang="it-IT" altLang="en-US"/>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DBB3AA98-6091-4537-9239-5981532C70DC}" type="slidenum">
              <a:rPr lang="it-IT" altLang="en-US"/>
              <a:pPr/>
              <a:t>‹#›</a:t>
            </a:fld>
            <a:endParaRPr lang="it-IT"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122" name="Group 2"/>
          <p:cNvGrpSpPr>
            <a:grpSpLocks/>
          </p:cNvGrpSpPr>
          <p:nvPr/>
        </p:nvGrpSpPr>
        <p:grpSpPr bwMode="auto">
          <a:xfrm>
            <a:off x="0" y="2438400"/>
            <a:ext cx="9009063" cy="1052513"/>
            <a:chOff x="0" y="1536"/>
            <a:chExt cx="5675" cy="663"/>
          </a:xfrm>
        </p:grpSpPr>
        <p:grpSp>
          <p:nvGrpSpPr>
            <p:cNvPr id="5123" name="Group 3"/>
            <p:cNvGrpSpPr>
              <a:grpSpLocks/>
            </p:cNvGrpSpPr>
            <p:nvPr/>
          </p:nvGrpSpPr>
          <p:grpSpPr bwMode="auto">
            <a:xfrm>
              <a:off x="183" y="1604"/>
              <a:ext cx="448" cy="299"/>
              <a:chOff x="720" y="336"/>
              <a:chExt cx="624" cy="432"/>
            </a:xfrm>
          </p:grpSpPr>
          <p:sp>
            <p:nvSpPr>
              <p:cNvPr id="512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26" name="Group 6"/>
            <p:cNvGrpSpPr>
              <a:grpSpLocks/>
            </p:cNvGrpSpPr>
            <p:nvPr/>
          </p:nvGrpSpPr>
          <p:grpSpPr bwMode="auto">
            <a:xfrm>
              <a:off x="261" y="1870"/>
              <a:ext cx="465" cy="299"/>
              <a:chOff x="912" y="2640"/>
              <a:chExt cx="672" cy="432"/>
            </a:xfrm>
          </p:grpSpPr>
          <p:sp>
            <p:nvSpPr>
              <p:cNvPr id="512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pPr lvl="0"/>
            <a:r>
              <a:rPr lang="it-IT" altLang="en-US" noProof="0" smtClean="0"/>
              <a:t>Click to edit Master title style</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it-IT" altLang="en-US" noProof="0" smtClean="0"/>
              <a:t>Click to edit Master subtitle style</a:t>
            </a:r>
          </a:p>
        </p:txBody>
      </p:sp>
      <p:sp>
        <p:nvSpPr>
          <p:cNvPr id="5134" name="Rectangle 14"/>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solidFill>
                  <a:schemeClr val="bg2"/>
                </a:solidFill>
              </a:defRPr>
            </a:lvl1pPr>
          </a:lstStyle>
          <a:p>
            <a:endParaRPr lang="it-IT" altLang="en-US"/>
          </a:p>
        </p:txBody>
      </p:sp>
      <p:sp>
        <p:nvSpPr>
          <p:cNvPr id="5135" name="Rectangle 15"/>
          <p:cNvSpPr>
            <a:spLocks noGrp="1" noChangeArrowheads="1"/>
          </p:cNvSpPr>
          <p:nvPr>
            <p:ph type="ftr" sz="quarter" idx="3"/>
          </p:nvPr>
        </p:nvSpPr>
        <p:spPr>
          <a:xfrm>
            <a:off x="3429000" y="6248400"/>
            <a:ext cx="2895600" cy="457200"/>
          </a:xfrm>
        </p:spPr>
        <p:txBody>
          <a:bodyPr/>
          <a:lstStyle>
            <a:lvl1pPr algn="ctr">
              <a:defRPr>
                <a:solidFill>
                  <a:schemeClr val="bg2"/>
                </a:solidFill>
              </a:defRPr>
            </a:lvl1pPr>
          </a:lstStyle>
          <a:p>
            <a:r>
              <a:rPr lang="it-IT" altLang="en-US"/>
              <a:t>Gabriele Monfardini - Corso di Basi di Dati Multimediali  a.a. 2005-2006</a:t>
            </a:r>
          </a:p>
        </p:txBody>
      </p:sp>
      <p:sp>
        <p:nvSpPr>
          <p:cNvPr id="513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74B205F8-0EBC-4EDD-BE34-EDDAF42A04F3}" type="slidenum">
              <a:rPr lang="it-IT" altLang="en-US"/>
              <a:pPr/>
              <a:t>‹#›</a:t>
            </a:fld>
            <a:endParaRPr lang="it-IT"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it-IT" altLang="en-US"/>
              <a:t>Gabriele Monfardini - Corso di Basi di Dati Multimediali  a.a. 2005-2006</a:t>
            </a:r>
          </a:p>
        </p:txBody>
      </p:sp>
      <p:sp>
        <p:nvSpPr>
          <p:cNvPr id="5" name="Slide Number Placeholder 4"/>
          <p:cNvSpPr>
            <a:spLocks noGrp="1"/>
          </p:cNvSpPr>
          <p:nvPr>
            <p:ph type="sldNum" sz="quarter" idx="11"/>
          </p:nvPr>
        </p:nvSpPr>
        <p:spPr/>
        <p:txBody>
          <a:bodyPr/>
          <a:lstStyle>
            <a:lvl1pPr>
              <a:defRPr/>
            </a:lvl1pPr>
          </a:lstStyle>
          <a:p>
            <a:fld id="{7C3A19C3-4C42-448E-8E7B-1F4ADDF7DD3B}" type="slidenum">
              <a:rPr lang="it-IT" altLang="en-US"/>
              <a:pPr/>
              <a:t>‹#›</a:t>
            </a:fld>
            <a:endParaRPr lang="it-IT" altLang="en-US"/>
          </a:p>
        </p:txBody>
      </p:sp>
    </p:spTree>
    <p:extLst>
      <p:ext uri="{BB962C8B-B14F-4D97-AF65-F5344CB8AC3E}">
        <p14:creationId xmlns:p14="http://schemas.microsoft.com/office/powerpoint/2010/main" val="603088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it-IT" altLang="en-US"/>
              <a:t>Gabriele Monfardini - Corso di Basi di Dati Multimediali  a.a. 2005-2006</a:t>
            </a:r>
          </a:p>
        </p:txBody>
      </p:sp>
      <p:sp>
        <p:nvSpPr>
          <p:cNvPr id="5" name="Slide Number Placeholder 4"/>
          <p:cNvSpPr>
            <a:spLocks noGrp="1"/>
          </p:cNvSpPr>
          <p:nvPr>
            <p:ph type="sldNum" sz="quarter" idx="11"/>
          </p:nvPr>
        </p:nvSpPr>
        <p:spPr/>
        <p:txBody>
          <a:bodyPr/>
          <a:lstStyle>
            <a:lvl1pPr>
              <a:defRPr/>
            </a:lvl1pPr>
          </a:lstStyle>
          <a:p>
            <a:fld id="{8905E46A-E2EE-4EAA-A42A-6CD00DF8CA80}" type="slidenum">
              <a:rPr lang="it-IT" altLang="en-US"/>
              <a:pPr/>
              <a:t>‹#›</a:t>
            </a:fld>
            <a:endParaRPr lang="it-IT" altLang="en-US"/>
          </a:p>
        </p:txBody>
      </p:sp>
    </p:spTree>
    <p:extLst>
      <p:ext uri="{BB962C8B-B14F-4D97-AF65-F5344CB8AC3E}">
        <p14:creationId xmlns:p14="http://schemas.microsoft.com/office/powerpoint/2010/main" val="976588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1116013" y="6243638"/>
            <a:ext cx="6911975" cy="457200"/>
          </a:xfrm>
        </p:spPr>
        <p:txBody>
          <a:bodyPr/>
          <a:lstStyle>
            <a:lvl1pPr>
              <a:defRPr/>
            </a:lvl1pPr>
          </a:lstStyle>
          <a:p>
            <a:r>
              <a:rPr lang="it-IT" altLang="en-US"/>
              <a:t>Gabriele Monfardini - Corso di Basi di Dati Multimediali  a.a. 2005-2006</a:t>
            </a:r>
          </a:p>
        </p:txBody>
      </p:sp>
      <p:sp>
        <p:nvSpPr>
          <p:cNvPr id="6" name="Slide Number Placeholder 5"/>
          <p:cNvSpPr>
            <a:spLocks noGrp="1"/>
          </p:cNvSpPr>
          <p:nvPr>
            <p:ph type="sldNum" sz="quarter" idx="11"/>
          </p:nvPr>
        </p:nvSpPr>
        <p:spPr>
          <a:xfrm>
            <a:off x="8172450" y="6243638"/>
            <a:ext cx="774700" cy="457200"/>
          </a:xfrm>
        </p:spPr>
        <p:txBody>
          <a:bodyPr/>
          <a:lstStyle>
            <a:lvl1pPr>
              <a:defRPr/>
            </a:lvl1pPr>
          </a:lstStyle>
          <a:p>
            <a:fld id="{71BC2034-803B-4FC3-B5F7-7EFF2B687713}" type="slidenum">
              <a:rPr lang="it-IT" altLang="en-US"/>
              <a:pPr/>
              <a:t>‹#›</a:t>
            </a:fld>
            <a:endParaRPr lang="it-IT" altLang="en-US"/>
          </a:p>
        </p:txBody>
      </p:sp>
    </p:spTree>
    <p:extLst>
      <p:ext uri="{BB962C8B-B14F-4D97-AF65-F5344CB8AC3E}">
        <p14:creationId xmlns:p14="http://schemas.microsoft.com/office/powerpoint/2010/main" val="2439266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it-IT" altLang="en-US"/>
              <a:t>Gabriele Monfardini - Corso di Basi di Dati Multimediali  a.a. 2005-2006</a:t>
            </a:r>
          </a:p>
        </p:txBody>
      </p:sp>
      <p:sp>
        <p:nvSpPr>
          <p:cNvPr id="5" name="Slide Number Placeholder 4"/>
          <p:cNvSpPr>
            <a:spLocks noGrp="1"/>
          </p:cNvSpPr>
          <p:nvPr>
            <p:ph type="sldNum" sz="quarter" idx="11"/>
          </p:nvPr>
        </p:nvSpPr>
        <p:spPr/>
        <p:txBody>
          <a:bodyPr/>
          <a:lstStyle>
            <a:lvl1pPr>
              <a:defRPr/>
            </a:lvl1pPr>
          </a:lstStyle>
          <a:p>
            <a:fld id="{5536B791-F2BC-4126-8C93-8A1F9487B796}" type="slidenum">
              <a:rPr lang="it-IT" altLang="en-US"/>
              <a:pPr/>
              <a:t>‹#›</a:t>
            </a:fld>
            <a:endParaRPr lang="it-IT" altLang="en-US"/>
          </a:p>
        </p:txBody>
      </p:sp>
    </p:spTree>
    <p:extLst>
      <p:ext uri="{BB962C8B-B14F-4D97-AF65-F5344CB8AC3E}">
        <p14:creationId xmlns:p14="http://schemas.microsoft.com/office/powerpoint/2010/main" val="4069438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Footer Placeholder 3"/>
          <p:cNvSpPr>
            <a:spLocks noGrp="1"/>
          </p:cNvSpPr>
          <p:nvPr>
            <p:ph type="ftr" sz="quarter" idx="10"/>
          </p:nvPr>
        </p:nvSpPr>
        <p:spPr/>
        <p:txBody>
          <a:bodyPr/>
          <a:lstStyle>
            <a:lvl1pPr>
              <a:defRPr/>
            </a:lvl1pPr>
          </a:lstStyle>
          <a:p>
            <a:r>
              <a:rPr lang="it-IT" altLang="en-US"/>
              <a:t>Gabriele Monfardini - Corso di Basi di Dati Multimediali  a.a. 2005-2006</a:t>
            </a:r>
          </a:p>
        </p:txBody>
      </p:sp>
      <p:sp>
        <p:nvSpPr>
          <p:cNvPr id="5" name="Slide Number Placeholder 4"/>
          <p:cNvSpPr>
            <a:spLocks noGrp="1"/>
          </p:cNvSpPr>
          <p:nvPr>
            <p:ph type="sldNum" sz="quarter" idx="11"/>
          </p:nvPr>
        </p:nvSpPr>
        <p:spPr/>
        <p:txBody>
          <a:bodyPr/>
          <a:lstStyle>
            <a:lvl1pPr>
              <a:defRPr/>
            </a:lvl1pPr>
          </a:lstStyle>
          <a:p>
            <a:fld id="{AE365BCA-6BFB-4726-B1C1-A4B2CBAA120B}" type="slidenum">
              <a:rPr lang="it-IT" altLang="en-US"/>
              <a:pPr/>
              <a:t>‹#›</a:t>
            </a:fld>
            <a:endParaRPr lang="it-IT" altLang="en-US"/>
          </a:p>
        </p:txBody>
      </p:sp>
    </p:spTree>
    <p:extLst>
      <p:ext uri="{BB962C8B-B14F-4D97-AF65-F5344CB8AC3E}">
        <p14:creationId xmlns:p14="http://schemas.microsoft.com/office/powerpoint/2010/main" val="1334736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it-IT" altLang="en-US"/>
              <a:t>Gabriele Monfardini - Corso di Basi di Dati Multimediali  a.a. 2005-2006</a:t>
            </a:r>
          </a:p>
        </p:txBody>
      </p:sp>
      <p:sp>
        <p:nvSpPr>
          <p:cNvPr id="6" name="Slide Number Placeholder 5"/>
          <p:cNvSpPr>
            <a:spLocks noGrp="1"/>
          </p:cNvSpPr>
          <p:nvPr>
            <p:ph type="sldNum" sz="quarter" idx="11"/>
          </p:nvPr>
        </p:nvSpPr>
        <p:spPr/>
        <p:txBody>
          <a:bodyPr/>
          <a:lstStyle>
            <a:lvl1pPr>
              <a:defRPr/>
            </a:lvl1pPr>
          </a:lstStyle>
          <a:p>
            <a:fld id="{18D1FE9D-72F1-4387-8AE4-C895DF1C603B}" type="slidenum">
              <a:rPr lang="it-IT" altLang="en-US"/>
              <a:pPr/>
              <a:t>‹#›</a:t>
            </a:fld>
            <a:endParaRPr lang="it-IT" altLang="en-US"/>
          </a:p>
        </p:txBody>
      </p:sp>
    </p:spTree>
    <p:extLst>
      <p:ext uri="{BB962C8B-B14F-4D97-AF65-F5344CB8AC3E}">
        <p14:creationId xmlns:p14="http://schemas.microsoft.com/office/powerpoint/2010/main" val="3393933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it-IT" altLang="en-US"/>
              <a:t>Gabriele Monfardini - Corso di Basi di Dati Multimediali  a.a. 2005-2006</a:t>
            </a:r>
          </a:p>
        </p:txBody>
      </p:sp>
      <p:sp>
        <p:nvSpPr>
          <p:cNvPr id="8" name="Slide Number Placeholder 7"/>
          <p:cNvSpPr>
            <a:spLocks noGrp="1"/>
          </p:cNvSpPr>
          <p:nvPr>
            <p:ph type="sldNum" sz="quarter" idx="11"/>
          </p:nvPr>
        </p:nvSpPr>
        <p:spPr/>
        <p:txBody>
          <a:bodyPr/>
          <a:lstStyle>
            <a:lvl1pPr>
              <a:defRPr/>
            </a:lvl1pPr>
          </a:lstStyle>
          <a:p>
            <a:fld id="{1A430E04-BEEA-449D-8ACF-BC137FBEE2F9}" type="slidenum">
              <a:rPr lang="it-IT" altLang="en-US"/>
              <a:pPr/>
              <a:t>‹#›</a:t>
            </a:fld>
            <a:endParaRPr lang="it-IT" altLang="en-US"/>
          </a:p>
        </p:txBody>
      </p:sp>
    </p:spTree>
    <p:extLst>
      <p:ext uri="{BB962C8B-B14F-4D97-AF65-F5344CB8AC3E}">
        <p14:creationId xmlns:p14="http://schemas.microsoft.com/office/powerpoint/2010/main" val="381009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it-IT" altLang="en-US"/>
              <a:t>Gabriele Monfardini - Corso di Basi di Dati Multimediali  a.a. 2005-2006</a:t>
            </a:r>
          </a:p>
        </p:txBody>
      </p:sp>
      <p:sp>
        <p:nvSpPr>
          <p:cNvPr id="4" name="Slide Number Placeholder 3"/>
          <p:cNvSpPr>
            <a:spLocks noGrp="1"/>
          </p:cNvSpPr>
          <p:nvPr>
            <p:ph type="sldNum" sz="quarter" idx="11"/>
          </p:nvPr>
        </p:nvSpPr>
        <p:spPr/>
        <p:txBody>
          <a:bodyPr/>
          <a:lstStyle>
            <a:lvl1pPr>
              <a:defRPr/>
            </a:lvl1pPr>
          </a:lstStyle>
          <a:p>
            <a:fld id="{25BCA760-52A5-4C64-A290-3B50A2B71E99}" type="slidenum">
              <a:rPr lang="it-IT" altLang="en-US"/>
              <a:pPr/>
              <a:t>‹#›</a:t>
            </a:fld>
            <a:endParaRPr lang="it-IT" altLang="en-US"/>
          </a:p>
        </p:txBody>
      </p:sp>
    </p:spTree>
    <p:extLst>
      <p:ext uri="{BB962C8B-B14F-4D97-AF65-F5344CB8AC3E}">
        <p14:creationId xmlns:p14="http://schemas.microsoft.com/office/powerpoint/2010/main" val="2087330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it-IT" altLang="en-US"/>
              <a:t>Gabriele Monfardini - Corso di Basi di Dati Multimediali  a.a. 2005-2006</a:t>
            </a:r>
          </a:p>
        </p:txBody>
      </p:sp>
      <p:sp>
        <p:nvSpPr>
          <p:cNvPr id="3" name="Slide Number Placeholder 2"/>
          <p:cNvSpPr>
            <a:spLocks noGrp="1"/>
          </p:cNvSpPr>
          <p:nvPr>
            <p:ph type="sldNum" sz="quarter" idx="11"/>
          </p:nvPr>
        </p:nvSpPr>
        <p:spPr/>
        <p:txBody>
          <a:bodyPr/>
          <a:lstStyle>
            <a:lvl1pPr>
              <a:defRPr/>
            </a:lvl1pPr>
          </a:lstStyle>
          <a:p>
            <a:fld id="{40EAF151-9971-424F-A7A2-99EFBE18120F}" type="slidenum">
              <a:rPr lang="it-IT" altLang="en-US"/>
              <a:pPr/>
              <a:t>‹#›</a:t>
            </a:fld>
            <a:endParaRPr lang="it-IT" altLang="en-US"/>
          </a:p>
        </p:txBody>
      </p:sp>
    </p:spTree>
    <p:extLst>
      <p:ext uri="{BB962C8B-B14F-4D97-AF65-F5344CB8AC3E}">
        <p14:creationId xmlns:p14="http://schemas.microsoft.com/office/powerpoint/2010/main" val="2305070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Footer Placeholder 4"/>
          <p:cNvSpPr>
            <a:spLocks noGrp="1"/>
          </p:cNvSpPr>
          <p:nvPr>
            <p:ph type="ftr" sz="quarter" idx="10"/>
          </p:nvPr>
        </p:nvSpPr>
        <p:spPr/>
        <p:txBody>
          <a:bodyPr/>
          <a:lstStyle>
            <a:lvl1pPr>
              <a:defRPr/>
            </a:lvl1pPr>
          </a:lstStyle>
          <a:p>
            <a:r>
              <a:rPr lang="it-IT" altLang="en-US"/>
              <a:t>Gabriele Monfardini - Corso di Basi di Dati Multimediali  a.a. 2005-2006</a:t>
            </a:r>
          </a:p>
        </p:txBody>
      </p:sp>
      <p:sp>
        <p:nvSpPr>
          <p:cNvPr id="6" name="Slide Number Placeholder 5"/>
          <p:cNvSpPr>
            <a:spLocks noGrp="1"/>
          </p:cNvSpPr>
          <p:nvPr>
            <p:ph type="sldNum" sz="quarter" idx="11"/>
          </p:nvPr>
        </p:nvSpPr>
        <p:spPr/>
        <p:txBody>
          <a:bodyPr/>
          <a:lstStyle>
            <a:lvl1pPr>
              <a:defRPr/>
            </a:lvl1pPr>
          </a:lstStyle>
          <a:p>
            <a:fld id="{74E38358-5717-4ED4-8FEC-62577D3F8D14}" type="slidenum">
              <a:rPr lang="it-IT" altLang="en-US"/>
              <a:pPr/>
              <a:t>‹#›</a:t>
            </a:fld>
            <a:endParaRPr lang="it-IT" altLang="en-US"/>
          </a:p>
        </p:txBody>
      </p:sp>
    </p:spTree>
    <p:extLst>
      <p:ext uri="{BB962C8B-B14F-4D97-AF65-F5344CB8AC3E}">
        <p14:creationId xmlns:p14="http://schemas.microsoft.com/office/powerpoint/2010/main" val="229396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Footer Placeholder 4"/>
          <p:cNvSpPr>
            <a:spLocks noGrp="1"/>
          </p:cNvSpPr>
          <p:nvPr>
            <p:ph type="ftr" sz="quarter" idx="10"/>
          </p:nvPr>
        </p:nvSpPr>
        <p:spPr/>
        <p:txBody>
          <a:bodyPr/>
          <a:lstStyle>
            <a:lvl1pPr>
              <a:defRPr/>
            </a:lvl1pPr>
          </a:lstStyle>
          <a:p>
            <a:r>
              <a:rPr lang="it-IT" altLang="en-US"/>
              <a:t>Gabriele Monfardini - Corso di Basi di Dati Multimediali  a.a. 2005-2006</a:t>
            </a:r>
          </a:p>
        </p:txBody>
      </p:sp>
      <p:sp>
        <p:nvSpPr>
          <p:cNvPr id="6" name="Slide Number Placeholder 5"/>
          <p:cNvSpPr>
            <a:spLocks noGrp="1"/>
          </p:cNvSpPr>
          <p:nvPr>
            <p:ph type="sldNum" sz="quarter" idx="11"/>
          </p:nvPr>
        </p:nvSpPr>
        <p:spPr/>
        <p:txBody>
          <a:bodyPr/>
          <a:lstStyle>
            <a:lvl1pPr>
              <a:defRPr/>
            </a:lvl1pPr>
          </a:lstStyle>
          <a:p>
            <a:fld id="{C9C8DEEF-AE4D-4EEB-9705-C20C15A5D252}" type="slidenum">
              <a:rPr lang="it-IT" altLang="en-US"/>
              <a:pPr/>
              <a:t>‹#›</a:t>
            </a:fld>
            <a:endParaRPr lang="it-IT" altLang="en-US"/>
          </a:p>
        </p:txBody>
      </p:sp>
    </p:spTree>
    <p:extLst>
      <p:ext uri="{BB962C8B-B14F-4D97-AF65-F5344CB8AC3E}">
        <p14:creationId xmlns:p14="http://schemas.microsoft.com/office/powerpoint/2010/main" val="2140883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p>
        </p:txBody>
      </p:sp>
      <p:sp>
        <p:nvSpPr>
          <p:cNvPr id="409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p>
        </p:txBody>
      </p:sp>
      <p:sp>
        <p:nvSpPr>
          <p:cNvPr id="4100"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p>
        </p:txBody>
      </p:sp>
      <p:sp>
        <p:nvSpPr>
          <p:cNvPr id="410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p>
        </p:txBody>
      </p:sp>
      <p:sp>
        <p:nvSpPr>
          <p:cNvPr id="410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p>
        </p:txBody>
      </p:sp>
      <p:sp>
        <p:nvSpPr>
          <p:cNvPr id="4103"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p>
        </p:txBody>
      </p:sp>
      <p:sp>
        <p:nvSpPr>
          <p:cNvPr id="410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p>
        </p:txBody>
      </p:sp>
      <p:sp>
        <p:nvSpPr>
          <p:cNvPr id="4105"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it-IT" altLang="en-US" smtClean="0"/>
              <a:t>Click to edit Master title style</a:t>
            </a:r>
          </a:p>
        </p:txBody>
      </p:sp>
      <p:sp>
        <p:nvSpPr>
          <p:cNvPr id="4106"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en-US" smtClean="0"/>
              <a:t>Click to edit Master text styles</a:t>
            </a:r>
          </a:p>
          <a:p>
            <a:pPr lvl="1"/>
            <a:r>
              <a:rPr lang="it-IT" altLang="en-US" smtClean="0"/>
              <a:t>Second level</a:t>
            </a:r>
          </a:p>
          <a:p>
            <a:pPr lvl="2"/>
            <a:r>
              <a:rPr lang="it-IT" altLang="en-US" smtClean="0"/>
              <a:t>Third level</a:t>
            </a:r>
          </a:p>
          <a:p>
            <a:pPr lvl="3"/>
            <a:r>
              <a:rPr lang="it-IT" altLang="en-US" smtClean="0"/>
              <a:t>Fourth level</a:t>
            </a:r>
          </a:p>
          <a:p>
            <a:pPr lvl="4"/>
            <a:r>
              <a:rPr lang="it-IT" altLang="en-US" smtClean="0"/>
              <a:t>Fifth level</a:t>
            </a:r>
          </a:p>
        </p:txBody>
      </p:sp>
      <p:sp>
        <p:nvSpPr>
          <p:cNvPr id="4110" name="Rectangle 14"/>
          <p:cNvSpPr>
            <a:spLocks noGrp="1" noChangeArrowheads="1"/>
          </p:cNvSpPr>
          <p:nvPr>
            <p:ph type="ftr" sz="quarter" idx="3"/>
          </p:nvPr>
        </p:nvSpPr>
        <p:spPr bwMode="auto">
          <a:xfrm>
            <a:off x="1116013" y="6243638"/>
            <a:ext cx="6911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r>
              <a:rPr lang="it-IT" altLang="en-US"/>
              <a:t>Gabriele Monfardini - Corso di Basi di Dati Multimediali  a.a. 2005-2006</a:t>
            </a:r>
          </a:p>
        </p:txBody>
      </p:sp>
      <p:sp>
        <p:nvSpPr>
          <p:cNvPr id="4111" name="Rectangle 15"/>
          <p:cNvSpPr>
            <a:spLocks noGrp="1" noChangeArrowheads="1"/>
          </p:cNvSpPr>
          <p:nvPr>
            <p:ph type="sldNum" sz="quarter" idx="4"/>
          </p:nvPr>
        </p:nvSpPr>
        <p:spPr bwMode="auto">
          <a:xfrm>
            <a:off x="8172450" y="6243638"/>
            <a:ext cx="774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FA0524AA-5CA2-4D84-AEB9-FDAE7188352A}" type="slidenum">
              <a:rPr lang="it-IT" altLang="en-US"/>
              <a:pPr/>
              <a:t>‹#›</a:t>
            </a:fld>
            <a:endParaRPr lang="it-IT"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dt="0"/>
  <p:txStyles>
    <p:titleStyle>
      <a:lvl1pPr algn="ctr" rtl="0" fontAlgn="base">
        <a:spcBef>
          <a:spcPct val="0"/>
        </a:spcBef>
        <a:spcAft>
          <a:spcPct val="0"/>
        </a:spcAft>
        <a:defRPr sz="3600" kern="1200">
          <a:solidFill>
            <a:schemeClr val="folHlink"/>
          </a:solidFill>
          <a:latin typeface="+mj-lt"/>
          <a:ea typeface="+mj-ea"/>
          <a:cs typeface="+mj-cs"/>
        </a:defRPr>
      </a:lvl1pPr>
      <a:lvl2pPr algn="ctr" rtl="0" fontAlgn="base">
        <a:spcBef>
          <a:spcPct val="0"/>
        </a:spcBef>
        <a:spcAft>
          <a:spcPct val="0"/>
        </a:spcAft>
        <a:defRPr sz="3600">
          <a:solidFill>
            <a:schemeClr val="folHlink"/>
          </a:solidFill>
          <a:latin typeface="Verdana" panose="020B0604030504040204" pitchFamily="34" charset="0"/>
        </a:defRPr>
      </a:lvl2pPr>
      <a:lvl3pPr algn="ctr" rtl="0" fontAlgn="base">
        <a:spcBef>
          <a:spcPct val="0"/>
        </a:spcBef>
        <a:spcAft>
          <a:spcPct val="0"/>
        </a:spcAft>
        <a:defRPr sz="3600">
          <a:solidFill>
            <a:schemeClr val="folHlink"/>
          </a:solidFill>
          <a:latin typeface="Verdana" panose="020B0604030504040204" pitchFamily="34" charset="0"/>
        </a:defRPr>
      </a:lvl3pPr>
      <a:lvl4pPr algn="ctr" rtl="0" fontAlgn="base">
        <a:spcBef>
          <a:spcPct val="0"/>
        </a:spcBef>
        <a:spcAft>
          <a:spcPct val="0"/>
        </a:spcAft>
        <a:defRPr sz="3600">
          <a:solidFill>
            <a:schemeClr val="folHlink"/>
          </a:solidFill>
          <a:latin typeface="Verdana" panose="020B0604030504040204" pitchFamily="34" charset="0"/>
        </a:defRPr>
      </a:lvl4pPr>
      <a:lvl5pPr algn="ctr" rtl="0" fontAlgn="base">
        <a:spcBef>
          <a:spcPct val="0"/>
        </a:spcBef>
        <a:spcAft>
          <a:spcPct val="0"/>
        </a:spcAft>
        <a:defRPr sz="3600">
          <a:solidFill>
            <a:schemeClr val="folHlink"/>
          </a:solidFill>
          <a:latin typeface="Verdana" panose="020B0604030504040204" pitchFamily="34" charset="0"/>
        </a:defRPr>
      </a:lvl5pPr>
      <a:lvl6pPr marL="457200" algn="ctr" rtl="0" fontAlgn="base">
        <a:spcBef>
          <a:spcPct val="0"/>
        </a:spcBef>
        <a:spcAft>
          <a:spcPct val="0"/>
        </a:spcAft>
        <a:defRPr sz="3600">
          <a:solidFill>
            <a:schemeClr val="folHlink"/>
          </a:solidFill>
          <a:latin typeface="Verdana" panose="020B0604030504040204" pitchFamily="34" charset="0"/>
        </a:defRPr>
      </a:lvl6pPr>
      <a:lvl7pPr marL="914400" algn="ctr" rtl="0" fontAlgn="base">
        <a:spcBef>
          <a:spcPct val="0"/>
        </a:spcBef>
        <a:spcAft>
          <a:spcPct val="0"/>
        </a:spcAft>
        <a:defRPr sz="3600">
          <a:solidFill>
            <a:schemeClr val="folHlink"/>
          </a:solidFill>
          <a:latin typeface="Verdana" panose="020B0604030504040204" pitchFamily="34" charset="0"/>
        </a:defRPr>
      </a:lvl7pPr>
      <a:lvl8pPr marL="1371600" algn="ctr" rtl="0" fontAlgn="base">
        <a:spcBef>
          <a:spcPct val="0"/>
        </a:spcBef>
        <a:spcAft>
          <a:spcPct val="0"/>
        </a:spcAft>
        <a:defRPr sz="3600">
          <a:solidFill>
            <a:schemeClr val="folHlink"/>
          </a:solidFill>
          <a:latin typeface="Verdana" panose="020B0604030504040204" pitchFamily="34" charset="0"/>
        </a:defRPr>
      </a:lvl8pPr>
      <a:lvl9pPr marL="1828800" algn="ctr" rtl="0" fontAlgn="base">
        <a:spcBef>
          <a:spcPct val="0"/>
        </a:spcBef>
        <a:spcAft>
          <a:spcPct val="0"/>
        </a:spcAft>
        <a:defRPr sz="3600">
          <a:solidFill>
            <a:schemeClr val="folHlink"/>
          </a:solidFill>
          <a:latin typeface="Verdan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1.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23.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it-IT" altLang="en-US"/>
              <a:t>Adaptive Huffman Coding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it-IT" altLang="en-US"/>
              <a:t>Gabriele Monfardini - Corso di Basi di Dati Multimediali  a.a. 2005-2006</a:t>
            </a:r>
          </a:p>
        </p:txBody>
      </p:sp>
      <p:sp>
        <p:nvSpPr>
          <p:cNvPr id="5" name="Slide Number Placeholder 4"/>
          <p:cNvSpPr>
            <a:spLocks noGrp="1"/>
          </p:cNvSpPr>
          <p:nvPr>
            <p:ph type="sldNum" sz="quarter" idx="11"/>
          </p:nvPr>
        </p:nvSpPr>
        <p:spPr/>
        <p:txBody>
          <a:bodyPr/>
          <a:lstStyle/>
          <a:p>
            <a:fld id="{4434AF84-5472-4C99-8A2B-2590E7990606}" type="slidenum">
              <a:rPr lang="it-IT" altLang="en-US"/>
              <a:pPr/>
              <a:t>10</a:t>
            </a:fld>
            <a:endParaRPr lang="it-IT" altLang="en-US"/>
          </a:p>
        </p:txBody>
      </p:sp>
      <p:sp>
        <p:nvSpPr>
          <p:cNvPr id="20482" name="Rectangle 2"/>
          <p:cNvSpPr>
            <a:spLocks noGrp="1" noChangeArrowheads="1"/>
          </p:cNvSpPr>
          <p:nvPr>
            <p:ph type="title"/>
          </p:nvPr>
        </p:nvSpPr>
        <p:spPr/>
        <p:txBody>
          <a:bodyPr/>
          <a:lstStyle/>
          <a:p>
            <a:r>
              <a:rPr lang="it-IT" altLang="en-US"/>
              <a:t>Algorithm FGK - III</a:t>
            </a:r>
          </a:p>
        </p:txBody>
      </p:sp>
      <p:sp>
        <p:nvSpPr>
          <p:cNvPr id="20483" name="Rectangle 3"/>
          <p:cNvSpPr>
            <a:spLocks noGrp="1" noChangeArrowheads="1"/>
          </p:cNvSpPr>
          <p:nvPr>
            <p:ph type="body" idx="1"/>
          </p:nvPr>
        </p:nvSpPr>
        <p:spPr>
          <a:xfrm>
            <a:off x="1182688" y="2017713"/>
            <a:ext cx="7772400" cy="4364037"/>
          </a:xfrm>
        </p:spPr>
        <p:txBody>
          <a:bodyPr/>
          <a:lstStyle/>
          <a:p>
            <a:r>
              <a:rPr lang="it-IT" altLang="en-US" sz="2400"/>
              <a:t>In algorithm FGK, both encoder and decoder maintain dynamically changing Huffman code trees. For each symbol the encoder sends the codeword for that symbol in current tree and then update the tree</a:t>
            </a:r>
          </a:p>
          <a:p>
            <a:pPr lvl="1">
              <a:spcBef>
                <a:spcPct val="50000"/>
              </a:spcBef>
            </a:pPr>
            <a:r>
              <a:rPr lang="it-IT" altLang="en-US" sz="2000"/>
              <a:t>The problem is to change quickly the tree optimal after </a:t>
            </a:r>
            <a:r>
              <a:rPr lang="it-IT" altLang="en-US" sz="2000" i="1"/>
              <a:t>t</a:t>
            </a:r>
            <a:r>
              <a:rPr lang="it-IT" altLang="en-US" sz="2000"/>
              <a:t> symbols (not necessarily distinct) into the tree optimal for </a:t>
            </a:r>
            <a:r>
              <a:rPr lang="it-IT" altLang="en-US" sz="2000" i="1"/>
              <a:t>t</a:t>
            </a:r>
            <a:r>
              <a:rPr lang="it-IT" altLang="en-US" sz="2000"/>
              <a:t>+1 symbols</a:t>
            </a:r>
          </a:p>
          <a:p>
            <a:pPr lvl="1">
              <a:spcBef>
                <a:spcPct val="50000"/>
              </a:spcBef>
            </a:pPr>
            <a:r>
              <a:rPr lang="it-IT" altLang="en-US" sz="2000"/>
              <a:t>If we simply increment the weight of the </a:t>
            </a:r>
            <a:r>
              <a:rPr lang="it-IT" altLang="en-US" sz="2000" i="1"/>
              <a:t>t</a:t>
            </a:r>
            <a:r>
              <a:rPr lang="it-IT" altLang="en-US" sz="2000"/>
              <a:t>+1-th symbols and of all its ancestors, the sibling property may no longer be valid </a:t>
            </a:r>
            <a:r>
              <a:rPr lang="it-IT" altLang="en-US" sz="2000">
                <a:sym typeface="Wingdings" panose="05000000000000000000" pitchFamily="2" charset="2"/>
              </a:rPr>
              <a:t> we must rebuild the tree</a:t>
            </a:r>
            <a:endParaRPr lang="it-IT" altLang="en-US" sz="20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3"/>
          <p:cNvSpPr>
            <a:spLocks noGrp="1"/>
          </p:cNvSpPr>
          <p:nvPr>
            <p:ph type="ftr" sz="quarter" idx="10"/>
          </p:nvPr>
        </p:nvSpPr>
        <p:spPr/>
        <p:txBody>
          <a:bodyPr/>
          <a:lstStyle/>
          <a:p>
            <a:r>
              <a:rPr lang="it-IT" altLang="en-US"/>
              <a:t>Gabriele Monfardini - Corso di Basi di Dati Multimediali  a.a. 2005-2006</a:t>
            </a:r>
          </a:p>
        </p:txBody>
      </p:sp>
      <p:sp>
        <p:nvSpPr>
          <p:cNvPr id="46" name="Slide Number Placeholder 4"/>
          <p:cNvSpPr>
            <a:spLocks noGrp="1"/>
          </p:cNvSpPr>
          <p:nvPr>
            <p:ph type="sldNum" sz="quarter" idx="11"/>
          </p:nvPr>
        </p:nvSpPr>
        <p:spPr/>
        <p:txBody>
          <a:bodyPr/>
          <a:lstStyle/>
          <a:p>
            <a:fld id="{79F747C5-D524-4127-BB76-FA9A6EA0F653}" type="slidenum">
              <a:rPr lang="it-IT" altLang="en-US"/>
              <a:pPr/>
              <a:t>11</a:t>
            </a:fld>
            <a:endParaRPr lang="it-IT" altLang="en-US"/>
          </a:p>
        </p:txBody>
      </p:sp>
      <p:sp>
        <p:nvSpPr>
          <p:cNvPr id="22530" name="Rectangle 2"/>
          <p:cNvSpPr>
            <a:spLocks noGrp="1" noChangeArrowheads="1"/>
          </p:cNvSpPr>
          <p:nvPr>
            <p:ph type="title"/>
          </p:nvPr>
        </p:nvSpPr>
        <p:spPr/>
        <p:txBody>
          <a:bodyPr/>
          <a:lstStyle/>
          <a:p>
            <a:r>
              <a:rPr lang="it-IT" altLang="en-US"/>
              <a:t>Algorithm FGK - IV</a:t>
            </a:r>
          </a:p>
        </p:txBody>
      </p:sp>
      <p:sp>
        <p:nvSpPr>
          <p:cNvPr id="22531" name="Rectangle 3"/>
          <p:cNvSpPr>
            <a:spLocks noGrp="1" noChangeArrowheads="1"/>
          </p:cNvSpPr>
          <p:nvPr>
            <p:ph type="body" idx="1"/>
          </p:nvPr>
        </p:nvSpPr>
        <p:spPr>
          <a:xfrm>
            <a:off x="6372225" y="1989138"/>
            <a:ext cx="2582863" cy="4392612"/>
          </a:xfrm>
        </p:spPr>
        <p:txBody>
          <a:bodyPr/>
          <a:lstStyle/>
          <a:p>
            <a:pPr marL="182563" indent="-182563"/>
            <a:r>
              <a:rPr lang="it-IT" altLang="en-US" sz="2000"/>
              <a:t>Suppose next symbol is “b”</a:t>
            </a:r>
          </a:p>
          <a:p>
            <a:pPr marL="182563" indent="-182563"/>
            <a:r>
              <a:rPr lang="it-IT" altLang="en-US" sz="2000"/>
              <a:t>if we update the weigths... </a:t>
            </a:r>
          </a:p>
          <a:p>
            <a:pPr marL="182563" indent="-182563"/>
            <a:r>
              <a:rPr lang="it-IT" altLang="en-US" sz="2000">
                <a:solidFill>
                  <a:schemeClr val="hlink"/>
                </a:solidFill>
              </a:rPr>
              <a:t>... sibling property is violated!!</a:t>
            </a:r>
          </a:p>
          <a:p>
            <a:pPr marL="182563" indent="-182563"/>
            <a:r>
              <a:rPr lang="it-IT" altLang="en-US" sz="2000">
                <a:solidFill>
                  <a:schemeClr val="hlink"/>
                </a:solidFill>
              </a:rPr>
              <a:t>This is no more a Huffman tree</a:t>
            </a:r>
          </a:p>
        </p:txBody>
      </p:sp>
      <p:sp>
        <p:nvSpPr>
          <p:cNvPr id="22532" name="Oval 4"/>
          <p:cNvSpPr>
            <a:spLocks noChangeArrowheads="1"/>
          </p:cNvSpPr>
          <p:nvPr/>
        </p:nvSpPr>
        <p:spPr bwMode="auto">
          <a:xfrm>
            <a:off x="1762125" y="4257675"/>
            <a:ext cx="576263" cy="5762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en-US"/>
              <a:t>2</a:t>
            </a:r>
          </a:p>
          <a:p>
            <a:pPr algn="ctr"/>
            <a:r>
              <a:rPr lang="it-IT" altLang="en-US"/>
              <a:t>a</a:t>
            </a:r>
          </a:p>
        </p:txBody>
      </p:sp>
      <p:sp>
        <p:nvSpPr>
          <p:cNvPr id="22533" name="Oval 5"/>
          <p:cNvSpPr>
            <a:spLocks noChangeArrowheads="1"/>
          </p:cNvSpPr>
          <p:nvPr/>
        </p:nvSpPr>
        <p:spPr bwMode="auto">
          <a:xfrm>
            <a:off x="2914650" y="4257675"/>
            <a:ext cx="576263" cy="5762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en-US"/>
              <a:t>3</a:t>
            </a:r>
          </a:p>
          <a:p>
            <a:pPr algn="ctr"/>
            <a:r>
              <a:rPr lang="it-IT" altLang="en-US"/>
              <a:t>b</a:t>
            </a:r>
          </a:p>
        </p:txBody>
      </p:sp>
      <p:sp>
        <p:nvSpPr>
          <p:cNvPr id="22534" name="Oval 6"/>
          <p:cNvSpPr>
            <a:spLocks noChangeArrowheads="1"/>
          </p:cNvSpPr>
          <p:nvPr/>
        </p:nvSpPr>
        <p:spPr bwMode="auto">
          <a:xfrm>
            <a:off x="4283075" y="3536950"/>
            <a:ext cx="576263" cy="5762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en-US"/>
              <a:t>5</a:t>
            </a:r>
          </a:p>
          <a:p>
            <a:pPr algn="ctr"/>
            <a:r>
              <a:rPr lang="it-IT" altLang="en-US"/>
              <a:t>d</a:t>
            </a:r>
          </a:p>
        </p:txBody>
      </p:sp>
      <p:sp>
        <p:nvSpPr>
          <p:cNvPr id="22535" name="Oval 7"/>
          <p:cNvSpPr>
            <a:spLocks noChangeArrowheads="1"/>
          </p:cNvSpPr>
          <p:nvPr/>
        </p:nvSpPr>
        <p:spPr bwMode="auto">
          <a:xfrm>
            <a:off x="5507038" y="3536950"/>
            <a:ext cx="576262" cy="5762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en-US"/>
              <a:t>6</a:t>
            </a:r>
          </a:p>
          <a:p>
            <a:pPr algn="ctr"/>
            <a:r>
              <a:rPr lang="it-IT" altLang="en-US"/>
              <a:t>e</a:t>
            </a:r>
          </a:p>
        </p:txBody>
      </p:sp>
      <p:sp>
        <p:nvSpPr>
          <p:cNvPr id="22536" name="Oval 8"/>
          <p:cNvSpPr>
            <a:spLocks noChangeArrowheads="1"/>
          </p:cNvSpPr>
          <p:nvPr/>
        </p:nvSpPr>
        <p:spPr bwMode="auto">
          <a:xfrm>
            <a:off x="754063" y="3536950"/>
            <a:ext cx="576262" cy="5762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en-US"/>
              <a:t>5</a:t>
            </a:r>
          </a:p>
          <a:p>
            <a:pPr algn="ctr"/>
            <a:r>
              <a:rPr lang="it-IT" altLang="en-US"/>
              <a:t>c</a:t>
            </a:r>
          </a:p>
        </p:txBody>
      </p:sp>
      <p:sp>
        <p:nvSpPr>
          <p:cNvPr id="22537" name="Oval 9"/>
          <p:cNvSpPr>
            <a:spLocks noChangeArrowheads="1"/>
          </p:cNvSpPr>
          <p:nvPr/>
        </p:nvSpPr>
        <p:spPr bwMode="auto">
          <a:xfrm>
            <a:off x="250825" y="2349500"/>
            <a:ext cx="576263" cy="5762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en-US"/>
              <a:t>11</a:t>
            </a:r>
          </a:p>
          <a:p>
            <a:pPr algn="ctr"/>
            <a:r>
              <a:rPr lang="it-IT" altLang="en-US"/>
              <a:t>f</a:t>
            </a:r>
          </a:p>
        </p:txBody>
      </p:sp>
      <p:sp>
        <p:nvSpPr>
          <p:cNvPr id="22538" name="Oval 10"/>
          <p:cNvSpPr>
            <a:spLocks noChangeArrowheads="1"/>
          </p:cNvSpPr>
          <p:nvPr/>
        </p:nvSpPr>
        <p:spPr bwMode="auto">
          <a:xfrm>
            <a:off x="2195513" y="1952625"/>
            <a:ext cx="360362"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en-US"/>
              <a:t>32</a:t>
            </a:r>
          </a:p>
        </p:txBody>
      </p:sp>
      <p:sp>
        <p:nvSpPr>
          <p:cNvPr id="22539" name="Oval 11"/>
          <p:cNvSpPr>
            <a:spLocks noChangeArrowheads="1"/>
          </p:cNvSpPr>
          <p:nvPr/>
        </p:nvSpPr>
        <p:spPr bwMode="auto">
          <a:xfrm>
            <a:off x="3563938" y="2457450"/>
            <a:ext cx="360362"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en-US"/>
              <a:t>21</a:t>
            </a:r>
          </a:p>
        </p:txBody>
      </p:sp>
      <p:sp>
        <p:nvSpPr>
          <p:cNvPr id="22540" name="Oval 12"/>
          <p:cNvSpPr>
            <a:spLocks noChangeArrowheads="1"/>
          </p:cNvSpPr>
          <p:nvPr/>
        </p:nvSpPr>
        <p:spPr bwMode="auto">
          <a:xfrm>
            <a:off x="5003800" y="2960688"/>
            <a:ext cx="360363" cy="3603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en-US"/>
              <a:t>11</a:t>
            </a:r>
          </a:p>
        </p:txBody>
      </p:sp>
      <p:sp>
        <p:nvSpPr>
          <p:cNvPr id="22541" name="Oval 13"/>
          <p:cNvSpPr>
            <a:spLocks noChangeArrowheads="1"/>
          </p:cNvSpPr>
          <p:nvPr/>
        </p:nvSpPr>
        <p:spPr bwMode="auto">
          <a:xfrm>
            <a:off x="1763713" y="2960688"/>
            <a:ext cx="360362" cy="3603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en-US"/>
              <a:t>10</a:t>
            </a:r>
          </a:p>
        </p:txBody>
      </p:sp>
      <p:sp>
        <p:nvSpPr>
          <p:cNvPr id="22542" name="Oval 14"/>
          <p:cNvSpPr>
            <a:spLocks noChangeArrowheads="1"/>
          </p:cNvSpPr>
          <p:nvPr/>
        </p:nvSpPr>
        <p:spPr bwMode="auto">
          <a:xfrm>
            <a:off x="2482850" y="3644900"/>
            <a:ext cx="360363"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en-US"/>
              <a:t>5</a:t>
            </a:r>
          </a:p>
        </p:txBody>
      </p:sp>
      <p:cxnSp>
        <p:nvCxnSpPr>
          <p:cNvPr id="22543" name="AutoShape 15"/>
          <p:cNvCxnSpPr>
            <a:cxnSpLocks noChangeShapeType="1"/>
            <a:stCxn id="22538" idx="3"/>
            <a:endCxn id="22537" idx="7"/>
          </p:cNvCxnSpPr>
          <p:nvPr/>
        </p:nvCxnSpPr>
        <p:spPr bwMode="auto">
          <a:xfrm flipH="1">
            <a:off x="742950" y="2260600"/>
            <a:ext cx="1504950" cy="1730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44" name="AutoShape 16"/>
          <p:cNvCxnSpPr>
            <a:cxnSpLocks noChangeShapeType="1"/>
            <a:stCxn id="22538" idx="5"/>
            <a:endCxn id="22539" idx="1"/>
          </p:cNvCxnSpPr>
          <p:nvPr/>
        </p:nvCxnSpPr>
        <p:spPr bwMode="auto">
          <a:xfrm>
            <a:off x="2503488" y="2260600"/>
            <a:ext cx="1112837" cy="2492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45" name="AutoShape 17"/>
          <p:cNvCxnSpPr>
            <a:cxnSpLocks noChangeShapeType="1"/>
            <a:stCxn id="22539" idx="3"/>
            <a:endCxn id="22541" idx="7"/>
          </p:cNvCxnSpPr>
          <p:nvPr/>
        </p:nvCxnSpPr>
        <p:spPr bwMode="auto">
          <a:xfrm flipH="1">
            <a:off x="2071688" y="2765425"/>
            <a:ext cx="1544637" cy="247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46" name="AutoShape 18"/>
          <p:cNvCxnSpPr>
            <a:cxnSpLocks noChangeShapeType="1"/>
            <a:stCxn id="22539" idx="5"/>
            <a:endCxn id="22540" idx="1"/>
          </p:cNvCxnSpPr>
          <p:nvPr/>
        </p:nvCxnSpPr>
        <p:spPr bwMode="auto">
          <a:xfrm>
            <a:off x="3871913" y="2765425"/>
            <a:ext cx="1184275" cy="247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47" name="AutoShape 19"/>
          <p:cNvCxnSpPr>
            <a:cxnSpLocks noChangeShapeType="1"/>
            <a:stCxn id="22541" idx="3"/>
            <a:endCxn id="22536" idx="7"/>
          </p:cNvCxnSpPr>
          <p:nvPr/>
        </p:nvCxnSpPr>
        <p:spPr bwMode="auto">
          <a:xfrm flipH="1">
            <a:off x="1246188" y="3268663"/>
            <a:ext cx="569912" cy="352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48" name="AutoShape 20"/>
          <p:cNvCxnSpPr>
            <a:cxnSpLocks noChangeShapeType="1"/>
            <a:stCxn id="22541" idx="5"/>
            <a:endCxn id="22542" idx="1"/>
          </p:cNvCxnSpPr>
          <p:nvPr/>
        </p:nvCxnSpPr>
        <p:spPr bwMode="auto">
          <a:xfrm>
            <a:off x="2071688" y="3268663"/>
            <a:ext cx="463550" cy="4286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49" name="AutoShape 21"/>
          <p:cNvCxnSpPr>
            <a:cxnSpLocks noChangeShapeType="1"/>
            <a:stCxn id="22540" idx="3"/>
            <a:endCxn id="22534" idx="7"/>
          </p:cNvCxnSpPr>
          <p:nvPr/>
        </p:nvCxnSpPr>
        <p:spPr bwMode="auto">
          <a:xfrm flipH="1">
            <a:off x="4775200" y="3268663"/>
            <a:ext cx="280988" cy="352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50" name="AutoShape 22"/>
          <p:cNvCxnSpPr>
            <a:cxnSpLocks noChangeShapeType="1"/>
            <a:stCxn id="22540" idx="5"/>
            <a:endCxn id="22535" idx="1"/>
          </p:cNvCxnSpPr>
          <p:nvPr/>
        </p:nvCxnSpPr>
        <p:spPr bwMode="auto">
          <a:xfrm>
            <a:off x="5311775" y="3268663"/>
            <a:ext cx="279400" cy="352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51" name="AutoShape 23"/>
          <p:cNvCxnSpPr>
            <a:cxnSpLocks noChangeShapeType="1"/>
            <a:stCxn id="22542" idx="3"/>
            <a:endCxn id="22532" idx="7"/>
          </p:cNvCxnSpPr>
          <p:nvPr/>
        </p:nvCxnSpPr>
        <p:spPr bwMode="auto">
          <a:xfrm flipH="1">
            <a:off x="2254250" y="3952875"/>
            <a:ext cx="280988" cy="3889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52" name="AutoShape 24"/>
          <p:cNvCxnSpPr>
            <a:cxnSpLocks noChangeShapeType="1"/>
            <a:stCxn id="22542" idx="5"/>
            <a:endCxn id="22533" idx="1"/>
          </p:cNvCxnSpPr>
          <p:nvPr/>
        </p:nvCxnSpPr>
        <p:spPr bwMode="auto">
          <a:xfrm>
            <a:off x="2790825" y="3952875"/>
            <a:ext cx="207963" cy="3889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553" name="Text Box 25"/>
          <p:cNvSpPr txBox="1">
            <a:spLocks noChangeArrowheads="1"/>
          </p:cNvSpPr>
          <p:nvPr/>
        </p:nvSpPr>
        <p:spPr bwMode="auto">
          <a:xfrm>
            <a:off x="2193925" y="4618038"/>
            <a:ext cx="3603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en-US" b="1">
                <a:solidFill>
                  <a:schemeClr val="folHlink"/>
                </a:solidFill>
              </a:rPr>
              <a:t>1</a:t>
            </a:r>
          </a:p>
        </p:txBody>
      </p:sp>
      <p:sp>
        <p:nvSpPr>
          <p:cNvPr id="22554" name="Text Box 26"/>
          <p:cNvSpPr txBox="1">
            <a:spLocks noChangeArrowheads="1"/>
          </p:cNvSpPr>
          <p:nvPr/>
        </p:nvSpPr>
        <p:spPr bwMode="auto">
          <a:xfrm>
            <a:off x="3346450" y="4618038"/>
            <a:ext cx="3603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en-US" b="1">
                <a:solidFill>
                  <a:schemeClr val="folHlink"/>
                </a:solidFill>
              </a:rPr>
              <a:t>2</a:t>
            </a:r>
          </a:p>
        </p:txBody>
      </p:sp>
      <p:sp>
        <p:nvSpPr>
          <p:cNvPr id="22555" name="Text Box 27"/>
          <p:cNvSpPr txBox="1">
            <a:spLocks noChangeArrowheads="1"/>
          </p:cNvSpPr>
          <p:nvPr/>
        </p:nvSpPr>
        <p:spPr bwMode="auto">
          <a:xfrm>
            <a:off x="1185863" y="3895725"/>
            <a:ext cx="3603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en-US" b="1">
                <a:solidFill>
                  <a:schemeClr val="folHlink"/>
                </a:solidFill>
              </a:rPr>
              <a:t>3</a:t>
            </a:r>
          </a:p>
        </p:txBody>
      </p:sp>
      <p:sp>
        <p:nvSpPr>
          <p:cNvPr id="22556" name="Text Box 28"/>
          <p:cNvSpPr txBox="1">
            <a:spLocks noChangeArrowheads="1"/>
          </p:cNvSpPr>
          <p:nvPr/>
        </p:nvSpPr>
        <p:spPr bwMode="auto">
          <a:xfrm>
            <a:off x="2770188" y="3752850"/>
            <a:ext cx="3603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en-US" b="1">
                <a:solidFill>
                  <a:schemeClr val="folHlink"/>
                </a:solidFill>
              </a:rPr>
              <a:t>4</a:t>
            </a:r>
          </a:p>
        </p:txBody>
      </p:sp>
      <p:sp>
        <p:nvSpPr>
          <p:cNvPr id="22557" name="Text Box 29"/>
          <p:cNvSpPr txBox="1">
            <a:spLocks noChangeArrowheads="1"/>
          </p:cNvSpPr>
          <p:nvPr/>
        </p:nvSpPr>
        <p:spPr bwMode="auto">
          <a:xfrm>
            <a:off x="4786313" y="3824288"/>
            <a:ext cx="3603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en-US" b="1">
                <a:solidFill>
                  <a:schemeClr val="folHlink"/>
                </a:solidFill>
              </a:rPr>
              <a:t>5</a:t>
            </a:r>
          </a:p>
        </p:txBody>
      </p:sp>
      <p:sp>
        <p:nvSpPr>
          <p:cNvPr id="22558" name="Text Box 30"/>
          <p:cNvSpPr txBox="1">
            <a:spLocks noChangeArrowheads="1"/>
          </p:cNvSpPr>
          <p:nvPr/>
        </p:nvSpPr>
        <p:spPr bwMode="auto">
          <a:xfrm>
            <a:off x="6010275" y="3824288"/>
            <a:ext cx="3603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en-US" b="1">
                <a:solidFill>
                  <a:schemeClr val="folHlink"/>
                </a:solidFill>
              </a:rPr>
              <a:t>6</a:t>
            </a:r>
          </a:p>
        </p:txBody>
      </p:sp>
      <p:sp>
        <p:nvSpPr>
          <p:cNvPr id="22559" name="Text Box 31"/>
          <p:cNvSpPr txBox="1">
            <a:spLocks noChangeArrowheads="1"/>
          </p:cNvSpPr>
          <p:nvPr/>
        </p:nvSpPr>
        <p:spPr bwMode="auto">
          <a:xfrm>
            <a:off x="2051050" y="3032125"/>
            <a:ext cx="3603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en-US" b="1">
                <a:solidFill>
                  <a:schemeClr val="folHlink"/>
                </a:solidFill>
              </a:rPr>
              <a:t>7</a:t>
            </a:r>
          </a:p>
        </p:txBody>
      </p:sp>
      <p:sp>
        <p:nvSpPr>
          <p:cNvPr id="22560" name="Text Box 32"/>
          <p:cNvSpPr txBox="1">
            <a:spLocks noChangeArrowheads="1"/>
          </p:cNvSpPr>
          <p:nvPr/>
        </p:nvSpPr>
        <p:spPr bwMode="auto">
          <a:xfrm>
            <a:off x="5292725" y="3032125"/>
            <a:ext cx="3603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en-US" b="1">
                <a:solidFill>
                  <a:schemeClr val="folHlink"/>
                </a:solidFill>
              </a:rPr>
              <a:t>8</a:t>
            </a:r>
          </a:p>
        </p:txBody>
      </p:sp>
      <p:sp>
        <p:nvSpPr>
          <p:cNvPr id="22561" name="Text Box 33"/>
          <p:cNvSpPr txBox="1">
            <a:spLocks noChangeArrowheads="1"/>
          </p:cNvSpPr>
          <p:nvPr/>
        </p:nvSpPr>
        <p:spPr bwMode="auto">
          <a:xfrm>
            <a:off x="755650" y="2636838"/>
            <a:ext cx="3603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en-US" b="1">
                <a:solidFill>
                  <a:schemeClr val="folHlink"/>
                </a:solidFill>
              </a:rPr>
              <a:t>9</a:t>
            </a:r>
          </a:p>
        </p:txBody>
      </p:sp>
      <p:sp>
        <p:nvSpPr>
          <p:cNvPr id="22562" name="Text Box 34"/>
          <p:cNvSpPr txBox="1">
            <a:spLocks noChangeArrowheads="1"/>
          </p:cNvSpPr>
          <p:nvPr/>
        </p:nvSpPr>
        <p:spPr bwMode="auto">
          <a:xfrm>
            <a:off x="3851275" y="2493963"/>
            <a:ext cx="504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en-US" b="1">
                <a:solidFill>
                  <a:schemeClr val="folHlink"/>
                </a:solidFill>
              </a:rPr>
              <a:t>10</a:t>
            </a:r>
          </a:p>
        </p:txBody>
      </p:sp>
      <p:sp>
        <p:nvSpPr>
          <p:cNvPr id="22563" name="Text Box 35"/>
          <p:cNvSpPr txBox="1">
            <a:spLocks noChangeArrowheads="1"/>
          </p:cNvSpPr>
          <p:nvPr/>
        </p:nvSpPr>
        <p:spPr bwMode="auto">
          <a:xfrm>
            <a:off x="2482850" y="1952625"/>
            <a:ext cx="504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en-US" b="1">
                <a:solidFill>
                  <a:schemeClr val="folHlink"/>
                </a:solidFill>
              </a:rPr>
              <a:t>11</a:t>
            </a:r>
          </a:p>
        </p:txBody>
      </p:sp>
      <p:sp>
        <p:nvSpPr>
          <p:cNvPr id="22564" name="Rectangle 36"/>
          <p:cNvSpPr>
            <a:spLocks noChangeArrowheads="1"/>
          </p:cNvSpPr>
          <p:nvPr/>
        </p:nvSpPr>
        <p:spPr bwMode="auto">
          <a:xfrm>
            <a:off x="4284663" y="1844675"/>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en-US" sz="2000" b="1">
                <a:solidFill>
                  <a:schemeClr val="hlink"/>
                </a:solidFill>
              </a:rPr>
              <a:t>b</a:t>
            </a:r>
          </a:p>
        </p:txBody>
      </p:sp>
      <p:sp>
        <p:nvSpPr>
          <p:cNvPr id="22565" name="Rectangle 37"/>
          <p:cNvSpPr>
            <a:spLocks noChangeArrowheads="1"/>
          </p:cNvSpPr>
          <p:nvPr/>
        </p:nvSpPr>
        <p:spPr bwMode="auto">
          <a:xfrm>
            <a:off x="3022600" y="4256088"/>
            <a:ext cx="314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en-US" b="1">
                <a:solidFill>
                  <a:schemeClr val="hlink"/>
                </a:solidFill>
              </a:rPr>
              <a:t>4</a:t>
            </a:r>
          </a:p>
        </p:txBody>
      </p:sp>
      <p:sp>
        <p:nvSpPr>
          <p:cNvPr id="22566" name="Rectangle 38"/>
          <p:cNvSpPr>
            <a:spLocks noChangeArrowheads="1"/>
          </p:cNvSpPr>
          <p:nvPr/>
        </p:nvSpPr>
        <p:spPr bwMode="auto">
          <a:xfrm>
            <a:off x="2484438" y="3644900"/>
            <a:ext cx="314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en-US" b="1">
                <a:solidFill>
                  <a:schemeClr val="hlink"/>
                </a:solidFill>
              </a:rPr>
              <a:t>6</a:t>
            </a:r>
          </a:p>
        </p:txBody>
      </p:sp>
      <p:sp>
        <p:nvSpPr>
          <p:cNvPr id="22567" name="Rectangle 39"/>
          <p:cNvSpPr>
            <a:spLocks noChangeArrowheads="1"/>
          </p:cNvSpPr>
          <p:nvPr/>
        </p:nvSpPr>
        <p:spPr bwMode="auto">
          <a:xfrm>
            <a:off x="1727200" y="2960688"/>
            <a:ext cx="444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en-US" b="1">
                <a:solidFill>
                  <a:schemeClr val="hlink"/>
                </a:solidFill>
              </a:rPr>
              <a:t>11</a:t>
            </a:r>
          </a:p>
        </p:txBody>
      </p:sp>
      <p:sp>
        <p:nvSpPr>
          <p:cNvPr id="22568" name="Rectangle 40"/>
          <p:cNvSpPr>
            <a:spLocks noChangeArrowheads="1"/>
          </p:cNvSpPr>
          <p:nvPr/>
        </p:nvSpPr>
        <p:spPr bwMode="auto">
          <a:xfrm>
            <a:off x="3525838" y="2492375"/>
            <a:ext cx="444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en-US" b="1">
                <a:solidFill>
                  <a:schemeClr val="hlink"/>
                </a:solidFill>
              </a:rPr>
              <a:t>22</a:t>
            </a:r>
          </a:p>
        </p:txBody>
      </p:sp>
      <p:sp>
        <p:nvSpPr>
          <p:cNvPr id="22569" name="Rectangle 41"/>
          <p:cNvSpPr>
            <a:spLocks noChangeArrowheads="1"/>
          </p:cNvSpPr>
          <p:nvPr/>
        </p:nvSpPr>
        <p:spPr bwMode="auto">
          <a:xfrm>
            <a:off x="2159000" y="1989138"/>
            <a:ext cx="444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en-US" b="1">
                <a:solidFill>
                  <a:schemeClr val="hlink"/>
                </a:solidFill>
              </a:rPr>
              <a:t>33</a:t>
            </a:r>
          </a:p>
        </p:txBody>
      </p:sp>
      <p:sp>
        <p:nvSpPr>
          <p:cNvPr id="22571" name="Rectangle 43"/>
          <p:cNvSpPr>
            <a:spLocks noChangeArrowheads="1"/>
          </p:cNvSpPr>
          <p:nvPr/>
        </p:nvSpPr>
        <p:spPr bwMode="auto">
          <a:xfrm>
            <a:off x="2339975" y="3357563"/>
            <a:ext cx="2808288" cy="863600"/>
          </a:xfrm>
          <a:prstGeom prst="rect">
            <a:avLst/>
          </a:prstGeom>
          <a:noFill/>
          <a:ln w="444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72" name="Text Box 44"/>
          <p:cNvSpPr txBox="1">
            <a:spLocks noChangeArrowheads="1"/>
          </p:cNvSpPr>
          <p:nvPr/>
        </p:nvSpPr>
        <p:spPr bwMode="auto">
          <a:xfrm>
            <a:off x="4427538" y="4941888"/>
            <a:ext cx="22320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en-US">
                <a:solidFill>
                  <a:schemeClr val="hlink"/>
                </a:solidFill>
              </a:rPr>
              <a:t>no more ordered by nondecreasing weight</a:t>
            </a:r>
          </a:p>
        </p:txBody>
      </p:sp>
      <p:sp>
        <p:nvSpPr>
          <p:cNvPr id="22573" name="Line 45"/>
          <p:cNvSpPr>
            <a:spLocks noChangeShapeType="1"/>
          </p:cNvSpPr>
          <p:nvPr/>
        </p:nvSpPr>
        <p:spPr bwMode="auto">
          <a:xfrm flipH="1" flipV="1">
            <a:off x="4572000" y="4365625"/>
            <a:ext cx="215900" cy="503238"/>
          </a:xfrm>
          <a:prstGeom prst="line">
            <a:avLst/>
          </a:prstGeom>
          <a:noFill/>
          <a:ln w="25400">
            <a:solidFill>
              <a:schemeClr val="hlink"/>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par>
                                <p:cTn id="7" presetID="2" presetClass="entr" presetSubtype="1" fill="hold" grpId="0" nodeType="withEffect">
                                  <p:stCondLst>
                                    <p:cond delay="0"/>
                                  </p:stCondLst>
                                  <p:childTnLst>
                                    <p:set>
                                      <p:cBhvr>
                                        <p:cTn id="8" dur="1" fill="hold">
                                          <p:stCondLst>
                                            <p:cond delay="0"/>
                                          </p:stCondLst>
                                        </p:cTn>
                                        <p:tgtEl>
                                          <p:spTgt spid="22564"/>
                                        </p:tgtEl>
                                        <p:attrNameLst>
                                          <p:attrName>style.visibility</p:attrName>
                                        </p:attrNameLst>
                                      </p:cBhvr>
                                      <p:to>
                                        <p:strVal val="visible"/>
                                      </p:to>
                                    </p:set>
                                    <p:anim calcmode="lin" valueType="num">
                                      <p:cBhvr additive="base">
                                        <p:cTn id="9" dur="2000" fill="hold"/>
                                        <p:tgtEl>
                                          <p:spTgt spid="22564"/>
                                        </p:tgtEl>
                                        <p:attrNameLst>
                                          <p:attrName>ppt_x</p:attrName>
                                        </p:attrNameLst>
                                      </p:cBhvr>
                                      <p:tavLst>
                                        <p:tav tm="0">
                                          <p:val>
                                            <p:strVal val="#ppt_x"/>
                                          </p:val>
                                        </p:tav>
                                        <p:tav tm="100000">
                                          <p:val>
                                            <p:strVal val="#ppt_x"/>
                                          </p:val>
                                        </p:tav>
                                      </p:tavLst>
                                    </p:anim>
                                    <p:anim calcmode="lin" valueType="num">
                                      <p:cBhvr additive="base">
                                        <p:cTn id="10" dur="2000" fill="hold"/>
                                        <p:tgtEl>
                                          <p:spTgt spid="22564"/>
                                        </p:tgtEl>
                                        <p:attrNameLst>
                                          <p:attrName>ppt_y</p:attrName>
                                        </p:attrNameLst>
                                      </p:cBhvr>
                                      <p:tavLst>
                                        <p:tav tm="0">
                                          <p:val>
                                            <p:strVal val="0-#ppt_h/2"/>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nodeType="clickEffect">
                                  <p:stCondLst>
                                    <p:cond delay="0"/>
                                  </p:stCondLst>
                                  <p:childTnLst>
                                    <p:set>
                                      <p:cBhvr>
                                        <p:cTn id="18" dur="1" fill="hold">
                                          <p:stCondLst>
                                            <p:cond delay="0"/>
                                          </p:stCondLst>
                                        </p:cTn>
                                        <p:tgtEl>
                                          <p:spTgt spid="22533">
                                            <p:txEl>
                                              <p:pRg st="0" end="0"/>
                                            </p:txEl>
                                          </p:spTgt>
                                        </p:tgtEl>
                                        <p:attrNameLst>
                                          <p:attrName>style.visibility</p:attrName>
                                        </p:attrNameLst>
                                      </p:cBhvr>
                                      <p:to>
                                        <p:strVal val="hidden"/>
                                      </p:to>
                                    </p:set>
                                  </p:childTnLst>
                                </p:cTn>
                              </p:par>
                              <p:par>
                                <p:cTn id="19" presetID="9" presetClass="entr" presetSubtype="0" fill="hold" grpId="0" nodeType="withEffect">
                                  <p:stCondLst>
                                    <p:cond delay="0"/>
                                  </p:stCondLst>
                                  <p:childTnLst>
                                    <p:set>
                                      <p:cBhvr>
                                        <p:cTn id="20" dur="1" fill="hold">
                                          <p:stCondLst>
                                            <p:cond delay="0"/>
                                          </p:stCondLst>
                                        </p:cTn>
                                        <p:tgtEl>
                                          <p:spTgt spid="22565"/>
                                        </p:tgtEl>
                                        <p:attrNameLst>
                                          <p:attrName>style.visibility</p:attrName>
                                        </p:attrNameLst>
                                      </p:cBhvr>
                                      <p:to>
                                        <p:strVal val="visible"/>
                                      </p:to>
                                    </p:set>
                                    <p:animEffect transition="in" filter="dissolve">
                                      <p:cBhvr>
                                        <p:cTn id="21" dur="500"/>
                                        <p:tgtEl>
                                          <p:spTgt spid="2256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xit" presetSubtype="0" fill="hold" nodeType="clickEffect">
                                  <p:stCondLst>
                                    <p:cond delay="0"/>
                                  </p:stCondLst>
                                  <p:childTnLst>
                                    <p:set>
                                      <p:cBhvr>
                                        <p:cTn id="25" dur="1" fill="hold">
                                          <p:stCondLst>
                                            <p:cond delay="0"/>
                                          </p:stCondLst>
                                        </p:cTn>
                                        <p:tgtEl>
                                          <p:spTgt spid="22542">
                                            <p:txEl>
                                              <p:pRg st="0" end="0"/>
                                            </p:txEl>
                                          </p:spTgt>
                                        </p:tgtEl>
                                        <p:attrNameLst>
                                          <p:attrName>style.visibility</p:attrName>
                                        </p:attrNameLst>
                                      </p:cBhvr>
                                      <p:to>
                                        <p:strVal val="hidden"/>
                                      </p:to>
                                    </p:set>
                                  </p:childTnLst>
                                </p:cTn>
                              </p:par>
                              <p:par>
                                <p:cTn id="26" presetID="9" presetClass="entr" presetSubtype="0" fill="hold" grpId="0" nodeType="withEffect">
                                  <p:stCondLst>
                                    <p:cond delay="0"/>
                                  </p:stCondLst>
                                  <p:childTnLst>
                                    <p:set>
                                      <p:cBhvr>
                                        <p:cTn id="27" dur="1" fill="hold">
                                          <p:stCondLst>
                                            <p:cond delay="0"/>
                                          </p:stCondLst>
                                        </p:cTn>
                                        <p:tgtEl>
                                          <p:spTgt spid="22566"/>
                                        </p:tgtEl>
                                        <p:attrNameLst>
                                          <p:attrName>style.visibility</p:attrName>
                                        </p:attrNameLst>
                                      </p:cBhvr>
                                      <p:to>
                                        <p:strVal val="visible"/>
                                      </p:to>
                                    </p:set>
                                    <p:animEffect transition="in" filter="dissolve">
                                      <p:cBhvr>
                                        <p:cTn id="28" dur="500"/>
                                        <p:tgtEl>
                                          <p:spTgt spid="2256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nodeType="clickEffect">
                                  <p:stCondLst>
                                    <p:cond delay="0"/>
                                  </p:stCondLst>
                                  <p:childTnLst>
                                    <p:set>
                                      <p:cBhvr>
                                        <p:cTn id="32" dur="1" fill="hold">
                                          <p:stCondLst>
                                            <p:cond delay="0"/>
                                          </p:stCondLst>
                                        </p:cTn>
                                        <p:tgtEl>
                                          <p:spTgt spid="22541">
                                            <p:txEl>
                                              <p:pRg st="0" end="0"/>
                                            </p:txEl>
                                          </p:spTgt>
                                        </p:tgtEl>
                                        <p:attrNameLst>
                                          <p:attrName>style.visibility</p:attrName>
                                        </p:attrNameLst>
                                      </p:cBhvr>
                                      <p:to>
                                        <p:strVal val="hidden"/>
                                      </p:to>
                                    </p:set>
                                  </p:childTnLst>
                                </p:cTn>
                              </p:par>
                              <p:par>
                                <p:cTn id="33" presetID="9" presetClass="entr" presetSubtype="0" fill="hold" grpId="0" nodeType="withEffect">
                                  <p:stCondLst>
                                    <p:cond delay="0"/>
                                  </p:stCondLst>
                                  <p:childTnLst>
                                    <p:set>
                                      <p:cBhvr>
                                        <p:cTn id="34" dur="1" fill="hold">
                                          <p:stCondLst>
                                            <p:cond delay="0"/>
                                          </p:stCondLst>
                                        </p:cTn>
                                        <p:tgtEl>
                                          <p:spTgt spid="22567"/>
                                        </p:tgtEl>
                                        <p:attrNameLst>
                                          <p:attrName>style.visibility</p:attrName>
                                        </p:attrNameLst>
                                      </p:cBhvr>
                                      <p:to>
                                        <p:strVal val="visible"/>
                                      </p:to>
                                    </p:set>
                                    <p:animEffect transition="in" filter="dissolve">
                                      <p:cBhvr>
                                        <p:cTn id="35" dur="500"/>
                                        <p:tgtEl>
                                          <p:spTgt spid="2256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xit" presetSubtype="0" fill="hold" nodeType="clickEffect">
                                  <p:stCondLst>
                                    <p:cond delay="0"/>
                                  </p:stCondLst>
                                  <p:childTnLst>
                                    <p:set>
                                      <p:cBhvr>
                                        <p:cTn id="39" dur="1" fill="hold">
                                          <p:stCondLst>
                                            <p:cond delay="0"/>
                                          </p:stCondLst>
                                        </p:cTn>
                                        <p:tgtEl>
                                          <p:spTgt spid="22539">
                                            <p:txEl>
                                              <p:pRg st="0" end="0"/>
                                            </p:txEl>
                                          </p:spTgt>
                                        </p:tgtEl>
                                        <p:attrNameLst>
                                          <p:attrName>style.visibility</p:attrName>
                                        </p:attrNameLst>
                                      </p:cBhvr>
                                      <p:to>
                                        <p:strVal val="hidden"/>
                                      </p:to>
                                    </p:set>
                                  </p:childTnLst>
                                </p:cTn>
                              </p:par>
                              <p:par>
                                <p:cTn id="40" presetID="9" presetClass="entr" presetSubtype="0" fill="hold" grpId="0" nodeType="withEffect">
                                  <p:stCondLst>
                                    <p:cond delay="0"/>
                                  </p:stCondLst>
                                  <p:childTnLst>
                                    <p:set>
                                      <p:cBhvr>
                                        <p:cTn id="41" dur="1" fill="hold">
                                          <p:stCondLst>
                                            <p:cond delay="0"/>
                                          </p:stCondLst>
                                        </p:cTn>
                                        <p:tgtEl>
                                          <p:spTgt spid="22568"/>
                                        </p:tgtEl>
                                        <p:attrNameLst>
                                          <p:attrName>style.visibility</p:attrName>
                                        </p:attrNameLst>
                                      </p:cBhvr>
                                      <p:to>
                                        <p:strVal val="visible"/>
                                      </p:to>
                                    </p:set>
                                    <p:animEffect transition="in" filter="dissolve">
                                      <p:cBhvr>
                                        <p:cTn id="42" dur="500"/>
                                        <p:tgtEl>
                                          <p:spTgt spid="2256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nodeType="clickEffect">
                                  <p:stCondLst>
                                    <p:cond delay="0"/>
                                  </p:stCondLst>
                                  <p:childTnLst>
                                    <p:set>
                                      <p:cBhvr>
                                        <p:cTn id="46" dur="1" fill="hold">
                                          <p:stCondLst>
                                            <p:cond delay="0"/>
                                          </p:stCondLst>
                                        </p:cTn>
                                        <p:tgtEl>
                                          <p:spTgt spid="22538">
                                            <p:txEl>
                                              <p:pRg st="0" end="0"/>
                                            </p:txEl>
                                          </p:spTgt>
                                        </p:tgtEl>
                                        <p:attrNameLst>
                                          <p:attrName>style.visibility</p:attrName>
                                        </p:attrNameLst>
                                      </p:cBhvr>
                                      <p:to>
                                        <p:strVal val="hidden"/>
                                      </p:to>
                                    </p:set>
                                  </p:childTnLst>
                                </p:cTn>
                              </p:par>
                              <p:par>
                                <p:cTn id="47" presetID="9" presetClass="entr" presetSubtype="0" fill="hold" grpId="0" nodeType="withEffect">
                                  <p:stCondLst>
                                    <p:cond delay="0"/>
                                  </p:stCondLst>
                                  <p:childTnLst>
                                    <p:set>
                                      <p:cBhvr>
                                        <p:cTn id="48" dur="1" fill="hold">
                                          <p:stCondLst>
                                            <p:cond delay="0"/>
                                          </p:stCondLst>
                                        </p:cTn>
                                        <p:tgtEl>
                                          <p:spTgt spid="22569"/>
                                        </p:tgtEl>
                                        <p:attrNameLst>
                                          <p:attrName>style.visibility</p:attrName>
                                        </p:attrNameLst>
                                      </p:cBhvr>
                                      <p:to>
                                        <p:strVal val="visible"/>
                                      </p:to>
                                    </p:set>
                                    <p:animEffect transition="in" filter="dissolve">
                                      <p:cBhvr>
                                        <p:cTn id="49" dur="500"/>
                                        <p:tgtEl>
                                          <p:spTgt spid="2256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nodeType="clickEffect">
                                  <p:stCondLst>
                                    <p:cond delay="0"/>
                                  </p:stCondLst>
                                  <p:childTnLst>
                                    <p:set>
                                      <p:cBhvr>
                                        <p:cTn id="57" dur="1" fill="hold">
                                          <p:stCondLst>
                                            <p:cond delay="0"/>
                                          </p:stCondLst>
                                        </p:cTn>
                                        <p:tgtEl>
                                          <p:spTgt spid="22571"/>
                                        </p:tgtEl>
                                        <p:attrNameLst>
                                          <p:attrName>style.visibility</p:attrName>
                                        </p:attrNameLst>
                                      </p:cBhvr>
                                      <p:to>
                                        <p:strVal val="visible"/>
                                      </p:to>
                                    </p:set>
                                    <p:animEffect transition="in" filter="dissolve">
                                      <p:cBhvr>
                                        <p:cTn id="58" dur="500"/>
                                        <p:tgtEl>
                                          <p:spTgt spid="22571"/>
                                        </p:tgtEl>
                                      </p:cBhvr>
                                    </p:animEffect>
                                  </p:childTnLst>
                                </p:cTn>
                              </p:par>
                              <p:par>
                                <p:cTn id="59" presetID="9" presetClass="entr" presetSubtype="0" fill="hold" nodeType="withEffect">
                                  <p:stCondLst>
                                    <p:cond delay="0"/>
                                  </p:stCondLst>
                                  <p:childTnLst>
                                    <p:set>
                                      <p:cBhvr>
                                        <p:cTn id="60" dur="1" fill="hold">
                                          <p:stCondLst>
                                            <p:cond delay="0"/>
                                          </p:stCondLst>
                                        </p:cTn>
                                        <p:tgtEl>
                                          <p:spTgt spid="22573"/>
                                        </p:tgtEl>
                                        <p:attrNameLst>
                                          <p:attrName>style.visibility</p:attrName>
                                        </p:attrNameLst>
                                      </p:cBhvr>
                                      <p:to>
                                        <p:strVal val="visible"/>
                                      </p:to>
                                    </p:set>
                                    <p:animEffect transition="in" filter="dissolve">
                                      <p:cBhvr>
                                        <p:cTn id="61" dur="500"/>
                                        <p:tgtEl>
                                          <p:spTgt spid="22573"/>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2572"/>
                                        </p:tgtEl>
                                        <p:attrNameLst>
                                          <p:attrName>style.visibility</p:attrName>
                                        </p:attrNameLst>
                                      </p:cBhvr>
                                      <p:to>
                                        <p:strVal val="visible"/>
                                      </p:to>
                                    </p:set>
                                    <p:animEffect transition="in" filter="dissolve">
                                      <p:cBhvr>
                                        <p:cTn id="64" dur="500"/>
                                        <p:tgtEl>
                                          <p:spTgt spid="2257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64" grpId="0"/>
      <p:bldP spid="22565" grpId="0"/>
      <p:bldP spid="22566" grpId="0"/>
      <p:bldP spid="22567" grpId="0"/>
      <p:bldP spid="22568" grpId="0"/>
      <p:bldP spid="22569" grpId="0"/>
      <p:bldP spid="2257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it-IT" altLang="en-US"/>
              <a:t>Gabriele Monfardini - Corso di Basi di Dati Multimediali  a.a. 2005-2006</a:t>
            </a:r>
          </a:p>
        </p:txBody>
      </p:sp>
      <p:sp>
        <p:nvSpPr>
          <p:cNvPr id="5" name="Slide Number Placeholder 4"/>
          <p:cNvSpPr>
            <a:spLocks noGrp="1"/>
          </p:cNvSpPr>
          <p:nvPr>
            <p:ph type="sldNum" sz="quarter" idx="11"/>
          </p:nvPr>
        </p:nvSpPr>
        <p:spPr/>
        <p:txBody>
          <a:bodyPr/>
          <a:lstStyle/>
          <a:p>
            <a:fld id="{1C40BDAA-B71E-4C9F-999C-EC5D6AB9F666}" type="slidenum">
              <a:rPr lang="it-IT" altLang="en-US"/>
              <a:pPr/>
              <a:t>12</a:t>
            </a:fld>
            <a:endParaRPr lang="it-IT" altLang="en-US"/>
          </a:p>
        </p:txBody>
      </p:sp>
      <p:sp>
        <p:nvSpPr>
          <p:cNvPr id="23554" name="Rectangle 2"/>
          <p:cNvSpPr>
            <a:spLocks noGrp="1" noChangeArrowheads="1"/>
          </p:cNvSpPr>
          <p:nvPr>
            <p:ph type="title"/>
          </p:nvPr>
        </p:nvSpPr>
        <p:spPr/>
        <p:txBody>
          <a:bodyPr/>
          <a:lstStyle/>
          <a:p>
            <a:r>
              <a:rPr lang="it-IT" altLang="en-US"/>
              <a:t>Algorithm FGK - V</a:t>
            </a:r>
          </a:p>
        </p:txBody>
      </p:sp>
      <p:sp>
        <p:nvSpPr>
          <p:cNvPr id="23555" name="Rectangle 3"/>
          <p:cNvSpPr>
            <a:spLocks noGrp="1" noChangeArrowheads="1"/>
          </p:cNvSpPr>
          <p:nvPr>
            <p:ph type="body" idx="1"/>
          </p:nvPr>
        </p:nvSpPr>
        <p:spPr/>
        <p:txBody>
          <a:bodyPr/>
          <a:lstStyle/>
          <a:p>
            <a:r>
              <a:rPr lang="it-IT" altLang="en-US"/>
              <a:t>The solution can be described as a two-phase process</a:t>
            </a:r>
          </a:p>
          <a:p>
            <a:pPr lvl="1"/>
            <a:r>
              <a:rPr lang="it-IT" altLang="en-US"/>
              <a:t>first phase: original tree is transformed in another valid Huffman tree for the first t symbols, that has the property that simple increment process can be applied succesfully</a:t>
            </a:r>
          </a:p>
          <a:p>
            <a:pPr lvl="1"/>
            <a:r>
              <a:rPr lang="it-IT" altLang="en-US"/>
              <a:t>second phase: increment process, as described previously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it-IT" altLang="en-US"/>
              <a:t>Gabriele Monfardini - Corso di Basi di Dati Multimediali  a.a. 2005-2006</a:t>
            </a:r>
          </a:p>
        </p:txBody>
      </p:sp>
      <p:sp>
        <p:nvSpPr>
          <p:cNvPr id="5" name="Slide Number Placeholder 4"/>
          <p:cNvSpPr>
            <a:spLocks noGrp="1"/>
          </p:cNvSpPr>
          <p:nvPr>
            <p:ph type="sldNum" sz="quarter" idx="11"/>
          </p:nvPr>
        </p:nvSpPr>
        <p:spPr/>
        <p:txBody>
          <a:bodyPr/>
          <a:lstStyle/>
          <a:p>
            <a:fld id="{BC078A2C-D8E7-4422-A138-DC855B27144F}" type="slidenum">
              <a:rPr lang="it-IT" altLang="en-US"/>
              <a:pPr/>
              <a:t>13</a:t>
            </a:fld>
            <a:endParaRPr lang="it-IT" altLang="en-US"/>
          </a:p>
        </p:txBody>
      </p:sp>
      <p:sp>
        <p:nvSpPr>
          <p:cNvPr id="24578" name="Rectangle 2"/>
          <p:cNvSpPr>
            <a:spLocks noGrp="1" noChangeArrowheads="1"/>
          </p:cNvSpPr>
          <p:nvPr>
            <p:ph type="title"/>
          </p:nvPr>
        </p:nvSpPr>
        <p:spPr/>
        <p:txBody>
          <a:bodyPr/>
          <a:lstStyle/>
          <a:p>
            <a:r>
              <a:rPr lang="it-IT" altLang="en-US"/>
              <a:t>Algorithm FGK - V</a:t>
            </a:r>
          </a:p>
        </p:txBody>
      </p:sp>
      <p:sp>
        <p:nvSpPr>
          <p:cNvPr id="24579" name="Rectangle 3"/>
          <p:cNvSpPr>
            <a:spLocks noGrp="1" noChangeArrowheads="1"/>
          </p:cNvSpPr>
          <p:nvPr>
            <p:ph type="body" idx="1"/>
          </p:nvPr>
        </p:nvSpPr>
        <p:spPr/>
        <p:txBody>
          <a:bodyPr/>
          <a:lstStyle/>
          <a:p>
            <a:r>
              <a:rPr lang="it-IT" altLang="en-US" sz="2400"/>
              <a:t>The first phase starts at the leaf of the </a:t>
            </a:r>
            <a:r>
              <a:rPr lang="it-IT" altLang="en-US" sz="2400" i="1"/>
              <a:t>t</a:t>
            </a:r>
            <a:r>
              <a:rPr lang="it-IT" altLang="en-US" sz="2400"/>
              <a:t>+1-th symbol</a:t>
            </a:r>
          </a:p>
          <a:p>
            <a:r>
              <a:rPr lang="it-IT" altLang="en-US" sz="2400"/>
              <a:t>We swap this node and all its subtree, but not its numbering, with the highest numbered node of the same weight</a:t>
            </a:r>
          </a:p>
          <a:p>
            <a:r>
              <a:rPr lang="it-IT" altLang="en-US" sz="2400"/>
              <a:t>New current node is the parent of this latter node</a:t>
            </a:r>
          </a:p>
          <a:p>
            <a:r>
              <a:rPr lang="it-IT" altLang="en-US" sz="2400"/>
              <a:t>The process is repeated until we reach the root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ooter Placeholder 3"/>
          <p:cNvSpPr>
            <a:spLocks noGrp="1"/>
          </p:cNvSpPr>
          <p:nvPr>
            <p:ph type="ftr" sz="quarter" idx="10"/>
          </p:nvPr>
        </p:nvSpPr>
        <p:spPr/>
        <p:txBody>
          <a:bodyPr/>
          <a:lstStyle/>
          <a:p>
            <a:r>
              <a:rPr lang="it-IT" altLang="en-US"/>
              <a:t>Gabriele Monfardini - Corso di Basi di Dati Multimediali  a.a. 2005-2006</a:t>
            </a:r>
          </a:p>
        </p:txBody>
      </p:sp>
      <p:sp>
        <p:nvSpPr>
          <p:cNvPr id="42" name="Slide Number Placeholder 4"/>
          <p:cNvSpPr>
            <a:spLocks noGrp="1"/>
          </p:cNvSpPr>
          <p:nvPr>
            <p:ph type="sldNum" sz="quarter" idx="11"/>
          </p:nvPr>
        </p:nvSpPr>
        <p:spPr/>
        <p:txBody>
          <a:bodyPr/>
          <a:lstStyle/>
          <a:p>
            <a:fld id="{12E8BBD2-5A7B-4A6C-97D8-A2F9170CE6B6}" type="slidenum">
              <a:rPr lang="it-IT" altLang="en-US"/>
              <a:pPr/>
              <a:t>14</a:t>
            </a:fld>
            <a:endParaRPr lang="it-IT" altLang="en-US"/>
          </a:p>
        </p:txBody>
      </p:sp>
      <p:sp>
        <p:nvSpPr>
          <p:cNvPr id="25602" name="Rectangle 2"/>
          <p:cNvSpPr>
            <a:spLocks noGrp="1" noChangeArrowheads="1"/>
          </p:cNvSpPr>
          <p:nvPr>
            <p:ph type="title"/>
          </p:nvPr>
        </p:nvSpPr>
        <p:spPr/>
        <p:txBody>
          <a:bodyPr/>
          <a:lstStyle/>
          <a:p>
            <a:r>
              <a:rPr lang="it-IT" altLang="en-US"/>
              <a:t>Algorithm FGK - VI</a:t>
            </a:r>
          </a:p>
        </p:txBody>
      </p:sp>
      <p:sp>
        <p:nvSpPr>
          <p:cNvPr id="25603" name="Rectangle 3"/>
          <p:cNvSpPr>
            <a:spLocks noGrp="1" noChangeArrowheads="1"/>
          </p:cNvSpPr>
          <p:nvPr>
            <p:ph type="body" idx="1"/>
          </p:nvPr>
        </p:nvSpPr>
        <p:spPr>
          <a:xfrm>
            <a:off x="6345238" y="1773238"/>
            <a:ext cx="2798762" cy="4359275"/>
          </a:xfrm>
        </p:spPr>
        <p:txBody>
          <a:bodyPr/>
          <a:lstStyle/>
          <a:p>
            <a:r>
              <a:rPr lang="it-IT" altLang="en-US" sz="2000" b="1"/>
              <a:t>First phase</a:t>
            </a:r>
          </a:p>
          <a:p>
            <a:pPr lvl="1"/>
            <a:r>
              <a:rPr lang="it-IT" altLang="en-US" sz="1800"/>
              <a:t>Node 2: nothing to be done</a:t>
            </a:r>
          </a:p>
          <a:p>
            <a:pPr lvl="1"/>
            <a:r>
              <a:rPr lang="it-IT" altLang="en-US" sz="1800"/>
              <a:t>Node 4: to be swapped with node 5</a:t>
            </a:r>
          </a:p>
          <a:p>
            <a:pPr lvl="1"/>
            <a:r>
              <a:rPr lang="it-IT" altLang="en-US" sz="1800"/>
              <a:t>Node 8: to be swapped with node 9</a:t>
            </a:r>
          </a:p>
          <a:p>
            <a:pPr lvl="1"/>
            <a:r>
              <a:rPr lang="it-IT" altLang="en-US" sz="1800"/>
              <a:t>Root reached: stop!</a:t>
            </a:r>
          </a:p>
          <a:p>
            <a:pPr lvl="1"/>
            <a:endParaRPr lang="it-IT" altLang="en-US" sz="1800"/>
          </a:p>
          <a:p>
            <a:r>
              <a:rPr lang="it-IT" altLang="en-US" sz="2000" b="1"/>
              <a:t>Second phase</a:t>
            </a:r>
          </a:p>
        </p:txBody>
      </p:sp>
      <p:sp>
        <p:nvSpPr>
          <p:cNvPr id="25604" name="Oval 4"/>
          <p:cNvSpPr>
            <a:spLocks noChangeArrowheads="1"/>
          </p:cNvSpPr>
          <p:nvPr/>
        </p:nvSpPr>
        <p:spPr bwMode="auto">
          <a:xfrm>
            <a:off x="2268538" y="4222750"/>
            <a:ext cx="576262" cy="576263"/>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en-US" b="1"/>
              <a:t>2</a:t>
            </a:r>
          </a:p>
          <a:p>
            <a:pPr algn="ctr"/>
            <a:r>
              <a:rPr lang="it-IT" altLang="en-US" b="1"/>
              <a:t>a</a:t>
            </a:r>
          </a:p>
        </p:txBody>
      </p:sp>
      <p:sp>
        <p:nvSpPr>
          <p:cNvPr id="25605" name="Oval 5"/>
          <p:cNvSpPr>
            <a:spLocks noChangeArrowheads="1"/>
          </p:cNvSpPr>
          <p:nvPr/>
        </p:nvSpPr>
        <p:spPr bwMode="auto">
          <a:xfrm>
            <a:off x="3421063" y="4222750"/>
            <a:ext cx="576262" cy="576263"/>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en-US" b="1"/>
              <a:t>3</a:t>
            </a:r>
          </a:p>
          <a:p>
            <a:pPr algn="ctr"/>
            <a:r>
              <a:rPr lang="it-IT" altLang="en-US" b="1"/>
              <a:t>b</a:t>
            </a:r>
          </a:p>
        </p:txBody>
      </p:sp>
      <p:sp>
        <p:nvSpPr>
          <p:cNvPr id="25606" name="Oval 6"/>
          <p:cNvSpPr>
            <a:spLocks noChangeArrowheads="1"/>
          </p:cNvSpPr>
          <p:nvPr/>
        </p:nvSpPr>
        <p:spPr bwMode="auto">
          <a:xfrm>
            <a:off x="4789488" y="3502025"/>
            <a:ext cx="576262" cy="576263"/>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en-US" b="1"/>
              <a:t>5</a:t>
            </a:r>
          </a:p>
          <a:p>
            <a:pPr algn="ctr"/>
            <a:r>
              <a:rPr lang="it-IT" altLang="en-US" b="1"/>
              <a:t>d</a:t>
            </a:r>
          </a:p>
        </p:txBody>
      </p:sp>
      <p:sp>
        <p:nvSpPr>
          <p:cNvPr id="25607" name="Oval 7"/>
          <p:cNvSpPr>
            <a:spLocks noChangeArrowheads="1"/>
          </p:cNvSpPr>
          <p:nvPr/>
        </p:nvSpPr>
        <p:spPr bwMode="auto">
          <a:xfrm>
            <a:off x="6013450" y="3502025"/>
            <a:ext cx="576263" cy="576263"/>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en-US" b="1"/>
              <a:t>6</a:t>
            </a:r>
          </a:p>
          <a:p>
            <a:pPr algn="ctr"/>
            <a:r>
              <a:rPr lang="it-IT" altLang="en-US" b="1"/>
              <a:t>e</a:t>
            </a:r>
          </a:p>
        </p:txBody>
      </p:sp>
      <p:sp>
        <p:nvSpPr>
          <p:cNvPr id="25608" name="Oval 8"/>
          <p:cNvSpPr>
            <a:spLocks noChangeArrowheads="1"/>
          </p:cNvSpPr>
          <p:nvPr/>
        </p:nvSpPr>
        <p:spPr bwMode="auto">
          <a:xfrm>
            <a:off x="1260475" y="3502025"/>
            <a:ext cx="576263" cy="576263"/>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en-US" b="1"/>
              <a:t>5</a:t>
            </a:r>
          </a:p>
          <a:p>
            <a:pPr algn="ctr"/>
            <a:r>
              <a:rPr lang="it-IT" altLang="en-US" b="1"/>
              <a:t>c</a:t>
            </a:r>
          </a:p>
        </p:txBody>
      </p:sp>
      <p:sp>
        <p:nvSpPr>
          <p:cNvPr id="25609" name="Oval 9"/>
          <p:cNvSpPr>
            <a:spLocks noChangeArrowheads="1"/>
          </p:cNvSpPr>
          <p:nvPr/>
        </p:nvSpPr>
        <p:spPr bwMode="auto">
          <a:xfrm>
            <a:off x="757238" y="2314575"/>
            <a:ext cx="576262" cy="576263"/>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en-US" b="1"/>
              <a:t>11</a:t>
            </a:r>
          </a:p>
          <a:p>
            <a:pPr algn="ctr"/>
            <a:r>
              <a:rPr lang="it-IT" altLang="en-US" b="1"/>
              <a:t>f</a:t>
            </a:r>
          </a:p>
        </p:txBody>
      </p:sp>
      <p:sp>
        <p:nvSpPr>
          <p:cNvPr id="25610" name="Oval 10"/>
          <p:cNvSpPr>
            <a:spLocks noChangeArrowheads="1"/>
          </p:cNvSpPr>
          <p:nvPr/>
        </p:nvSpPr>
        <p:spPr bwMode="auto">
          <a:xfrm>
            <a:off x="2701925" y="1917700"/>
            <a:ext cx="360363" cy="360363"/>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en-US" b="1"/>
              <a:t>32</a:t>
            </a:r>
          </a:p>
        </p:txBody>
      </p:sp>
      <p:sp>
        <p:nvSpPr>
          <p:cNvPr id="25611" name="Oval 11"/>
          <p:cNvSpPr>
            <a:spLocks noChangeArrowheads="1"/>
          </p:cNvSpPr>
          <p:nvPr/>
        </p:nvSpPr>
        <p:spPr bwMode="auto">
          <a:xfrm>
            <a:off x="4070350" y="2422525"/>
            <a:ext cx="360363" cy="360363"/>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en-US" b="1"/>
              <a:t>21</a:t>
            </a:r>
          </a:p>
        </p:txBody>
      </p:sp>
      <p:sp>
        <p:nvSpPr>
          <p:cNvPr id="25612" name="Oval 12"/>
          <p:cNvSpPr>
            <a:spLocks noChangeArrowheads="1"/>
          </p:cNvSpPr>
          <p:nvPr/>
        </p:nvSpPr>
        <p:spPr bwMode="auto">
          <a:xfrm>
            <a:off x="5510213" y="2925763"/>
            <a:ext cx="360362" cy="36036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en-US" b="1"/>
              <a:t>11</a:t>
            </a:r>
          </a:p>
        </p:txBody>
      </p:sp>
      <p:sp>
        <p:nvSpPr>
          <p:cNvPr id="25613" name="Oval 13"/>
          <p:cNvSpPr>
            <a:spLocks noChangeArrowheads="1"/>
          </p:cNvSpPr>
          <p:nvPr/>
        </p:nvSpPr>
        <p:spPr bwMode="auto">
          <a:xfrm>
            <a:off x="2270125" y="2925763"/>
            <a:ext cx="360363" cy="36036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en-US" b="1"/>
              <a:t>10</a:t>
            </a:r>
          </a:p>
        </p:txBody>
      </p:sp>
      <p:sp>
        <p:nvSpPr>
          <p:cNvPr id="25614" name="Oval 14"/>
          <p:cNvSpPr>
            <a:spLocks noChangeArrowheads="1"/>
          </p:cNvSpPr>
          <p:nvPr/>
        </p:nvSpPr>
        <p:spPr bwMode="auto">
          <a:xfrm>
            <a:off x="2989263" y="3609975"/>
            <a:ext cx="360362" cy="360363"/>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en-US" b="1"/>
              <a:t>5</a:t>
            </a:r>
          </a:p>
        </p:txBody>
      </p:sp>
      <p:cxnSp>
        <p:nvCxnSpPr>
          <p:cNvPr id="25615" name="AutoShape 15"/>
          <p:cNvCxnSpPr>
            <a:cxnSpLocks noChangeShapeType="1"/>
            <a:stCxn id="25610" idx="3"/>
            <a:endCxn id="25609" idx="7"/>
          </p:cNvCxnSpPr>
          <p:nvPr/>
        </p:nvCxnSpPr>
        <p:spPr bwMode="auto">
          <a:xfrm flipH="1">
            <a:off x="1249363" y="2238375"/>
            <a:ext cx="1504950" cy="1476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16" name="AutoShape 16"/>
          <p:cNvCxnSpPr>
            <a:cxnSpLocks noChangeShapeType="1"/>
            <a:stCxn id="25610" idx="5"/>
            <a:endCxn id="25611" idx="1"/>
          </p:cNvCxnSpPr>
          <p:nvPr/>
        </p:nvCxnSpPr>
        <p:spPr bwMode="auto">
          <a:xfrm>
            <a:off x="3009900" y="2238375"/>
            <a:ext cx="1112838" cy="2238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17" name="AutoShape 17"/>
          <p:cNvCxnSpPr>
            <a:cxnSpLocks noChangeShapeType="1"/>
            <a:stCxn id="25611" idx="3"/>
            <a:endCxn id="25613" idx="7"/>
          </p:cNvCxnSpPr>
          <p:nvPr/>
        </p:nvCxnSpPr>
        <p:spPr bwMode="auto">
          <a:xfrm flipH="1">
            <a:off x="2578100" y="2743200"/>
            <a:ext cx="1544638" cy="2222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18" name="AutoShape 18"/>
          <p:cNvCxnSpPr>
            <a:cxnSpLocks noChangeShapeType="1"/>
            <a:stCxn id="25611" idx="5"/>
            <a:endCxn id="25612" idx="1"/>
          </p:cNvCxnSpPr>
          <p:nvPr/>
        </p:nvCxnSpPr>
        <p:spPr bwMode="auto">
          <a:xfrm>
            <a:off x="4378325" y="2743200"/>
            <a:ext cx="1184275" cy="2222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19" name="AutoShape 19"/>
          <p:cNvCxnSpPr>
            <a:cxnSpLocks noChangeShapeType="1"/>
            <a:stCxn id="25613" idx="3"/>
            <a:endCxn id="25608" idx="7"/>
          </p:cNvCxnSpPr>
          <p:nvPr/>
        </p:nvCxnSpPr>
        <p:spPr bwMode="auto">
          <a:xfrm flipH="1">
            <a:off x="1752600" y="3246438"/>
            <a:ext cx="569913" cy="3270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20" name="AutoShape 20"/>
          <p:cNvCxnSpPr>
            <a:cxnSpLocks noChangeShapeType="1"/>
            <a:stCxn id="25613" idx="5"/>
            <a:endCxn id="25614" idx="1"/>
          </p:cNvCxnSpPr>
          <p:nvPr/>
        </p:nvCxnSpPr>
        <p:spPr bwMode="auto">
          <a:xfrm>
            <a:off x="2578100" y="3246438"/>
            <a:ext cx="463550" cy="4032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21" name="AutoShape 21"/>
          <p:cNvCxnSpPr>
            <a:cxnSpLocks noChangeShapeType="1"/>
            <a:stCxn id="25612" idx="3"/>
            <a:endCxn id="25606" idx="7"/>
          </p:cNvCxnSpPr>
          <p:nvPr/>
        </p:nvCxnSpPr>
        <p:spPr bwMode="auto">
          <a:xfrm flipH="1">
            <a:off x="5281613" y="3246438"/>
            <a:ext cx="280987" cy="3270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22" name="AutoShape 22"/>
          <p:cNvCxnSpPr>
            <a:cxnSpLocks noChangeShapeType="1"/>
            <a:stCxn id="25612" idx="5"/>
            <a:endCxn id="25607" idx="1"/>
          </p:cNvCxnSpPr>
          <p:nvPr/>
        </p:nvCxnSpPr>
        <p:spPr bwMode="auto">
          <a:xfrm>
            <a:off x="5818188" y="3246438"/>
            <a:ext cx="279400" cy="3270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23" name="AutoShape 23"/>
          <p:cNvCxnSpPr>
            <a:cxnSpLocks noChangeShapeType="1"/>
            <a:stCxn id="25614" idx="3"/>
            <a:endCxn id="25604" idx="7"/>
          </p:cNvCxnSpPr>
          <p:nvPr/>
        </p:nvCxnSpPr>
        <p:spPr bwMode="auto">
          <a:xfrm flipH="1">
            <a:off x="2760663" y="3930650"/>
            <a:ext cx="280987" cy="3635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24" name="AutoShape 24"/>
          <p:cNvCxnSpPr>
            <a:cxnSpLocks noChangeShapeType="1"/>
            <a:stCxn id="25614" idx="5"/>
            <a:endCxn id="25605" idx="1"/>
          </p:cNvCxnSpPr>
          <p:nvPr/>
        </p:nvCxnSpPr>
        <p:spPr bwMode="auto">
          <a:xfrm>
            <a:off x="3297238" y="3930650"/>
            <a:ext cx="207962" cy="3635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25" name="Text Box 25"/>
          <p:cNvSpPr txBox="1">
            <a:spLocks noChangeArrowheads="1"/>
          </p:cNvSpPr>
          <p:nvPr/>
        </p:nvSpPr>
        <p:spPr bwMode="auto">
          <a:xfrm>
            <a:off x="2700338" y="4583113"/>
            <a:ext cx="3603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en-US" b="1">
                <a:solidFill>
                  <a:schemeClr val="folHlink"/>
                </a:solidFill>
              </a:rPr>
              <a:t>1</a:t>
            </a:r>
          </a:p>
        </p:txBody>
      </p:sp>
      <p:sp>
        <p:nvSpPr>
          <p:cNvPr id="25626" name="Text Box 26"/>
          <p:cNvSpPr txBox="1">
            <a:spLocks noChangeArrowheads="1"/>
          </p:cNvSpPr>
          <p:nvPr/>
        </p:nvSpPr>
        <p:spPr bwMode="auto">
          <a:xfrm>
            <a:off x="3852863" y="4583113"/>
            <a:ext cx="3603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en-US" b="1">
                <a:solidFill>
                  <a:schemeClr val="folHlink"/>
                </a:solidFill>
              </a:rPr>
              <a:t>2</a:t>
            </a:r>
          </a:p>
        </p:txBody>
      </p:sp>
      <p:sp>
        <p:nvSpPr>
          <p:cNvPr id="25627" name="Text Box 27"/>
          <p:cNvSpPr txBox="1">
            <a:spLocks noChangeArrowheads="1"/>
          </p:cNvSpPr>
          <p:nvPr/>
        </p:nvSpPr>
        <p:spPr bwMode="auto">
          <a:xfrm>
            <a:off x="1692275" y="3860800"/>
            <a:ext cx="3603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en-US" b="1">
                <a:solidFill>
                  <a:schemeClr val="folHlink"/>
                </a:solidFill>
              </a:rPr>
              <a:t>3</a:t>
            </a:r>
          </a:p>
        </p:txBody>
      </p:sp>
      <p:sp>
        <p:nvSpPr>
          <p:cNvPr id="25628" name="Text Box 28"/>
          <p:cNvSpPr txBox="1">
            <a:spLocks noChangeArrowheads="1"/>
          </p:cNvSpPr>
          <p:nvPr/>
        </p:nvSpPr>
        <p:spPr bwMode="auto">
          <a:xfrm>
            <a:off x="3276600" y="3717925"/>
            <a:ext cx="3603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en-US" b="1">
                <a:solidFill>
                  <a:schemeClr val="folHlink"/>
                </a:solidFill>
              </a:rPr>
              <a:t>4</a:t>
            </a:r>
          </a:p>
        </p:txBody>
      </p:sp>
      <p:sp>
        <p:nvSpPr>
          <p:cNvPr id="25629" name="Text Box 29"/>
          <p:cNvSpPr txBox="1">
            <a:spLocks noChangeArrowheads="1"/>
          </p:cNvSpPr>
          <p:nvPr/>
        </p:nvSpPr>
        <p:spPr bwMode="auto">
          <a:xfrm>
            <a:off x="5292725" y="3789363"/>
            <a:ext cx="3603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en-US" b="1">
                <a:solidFill>
                  <a:schemeClr val="folHlink"/>
                </a:solidFill>
              </a:rPr>
              <a:t>5</a:t>
            </a:r>
          </a:p>
        </p:txBody>
      </p:sp>
      <p:sp>
        <p:nvSpPr>
          <p:cNvPr id="25630" name="Text Box 30"/>
          <p:cNvSpPr txBox="1">
            <a:spLocks noChangeArrowheads="1"/>
          </p:cNvSpPr>
          <p:nvPr/>
        </p:nvSpPr>
        <p:spPr bwMode="auto">
          <a:xfrm>
            <a:off x="6516688" y="3789363"/>
            <a:ext cx="3603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en-US" b="1">
                <a:solidFill>
                  <a:schemeClr val="folHlink"/>
                </a:solidFill>
              </a:rPr>
              <a:t>6</a:t>
            </a:r>
          </a:p>
        </p:txBody>
      </p:sp>
      <p:sp>
        <p:nvSpPr>
          <p:cNvPr id="25631" name="Text Box 31"/>
          <p:cNvSpPr txBox="1">
            <a:spLocks noChangeArrowheads="1"/>
          </p:cNvSpPr>
          <p:nvPr/>
        </p:nvSpPr>
        <p:spPr bwMode="auto">
          <a:xfrm>
            <a:off x="2557463" y="2997200"/>
            <a:ext cx="3603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en-US" b="1">
                <a:solidFill>
                  <a:schemeClr val="folHlink"/>
                </a:solidFill>
              </a:rPr>
              <a:t>7</a:t>
            </a:r>
          </a:p>
        </p:txBody>
      </p:sp>
      <p:sp>
        <p:nvSpPr>
          <p:cNvPr id="25632" name="Text Box 32"/>
          <p:cNvSpPr txBox="1">
            <a:spLocks noChangeArrowheads="1"/>
          </p:cNvSpPr>
          <p:nvPr/>
        </p:nvSpPr>
        <p:spPr bwMode="auto">
          <a:xfrm>
            <a:off x="5799138" y="2997200"/>
            <a:ext cx="3603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en-US" b="1">
                <a:solidFill>
                  <a:schemeClr val="folHlink"/>
                </a:solidFill>
              </a:rPr>
              <a:t>8</a:t>
            </a:r>
          </a:p>
        </p:txBody>
      </p:sp>
      <p:sp>
        <p:nvSpPr>
          <p:cNvPr id="25633" name="Text Box 33"/>
          <p:cNvSpPr txBox="1">
            <a:spLocks noChangeArrowheads="1"/>
          </p:cNvSpPr>
          <p:nvPr/>
        </p:nvSpPr>
        <p:spPr bwMode="auto">
          <a:xfrm>
            <a:off x="1262063" y="2601913"/>
            <a:ext cx="3603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en-US" b="1">
                <a:solidFill>
                  <a:schemeClr val="folHlink"/>
                </a:solidFill>
              </a:rPr>
              <a:t>9</a:t>
            </a:r>
          </a:p>
        </p:txBody>
      </p:sp>
      <p:sp>
        <p:nvSpPr>
          <p:cNvPr id="25634" name="Text Box 34"/>
          <p:cNvSpPr txBox="1">
            <a:spLocks noChangeArrowheads="1"/>
          </p:cNvSpPr>
          <p:nvPr/>
        </p:nvSpPr>
        <p:spPr bwMode="auto">
          <a:xfrm>
            <a:off x="4357688" y="2459038"/>
            <a:ext cx="504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en-US" b="1">
                <a:solidFill>
                  <a:schemeClr val="folHlink"/>
                </a:solidFill>
              </a:rPr>
              <a:t>10</a:t>
            </a:r>
          </a:p>
        </p:txBody>
      </p:sp>
      <p:sp>
        <p:nvSpPr>
          <p:cNvPr id="25635" name="Text Box 35"/>
          <p:cNvSpPr txBox="1">
            <a:spLocks noChangeArrowheads="1"/>
          </p:cNvSpPr>
          <p:nvPr/>
        </p:nvSpPr>
        <p:spPr bwMode="auto">
          <a:xfrm>
            <a:off x="2989263" y="1917700"/>
            <a:ext cx="504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en-US" b="1">
                <a:solidFill>
                  <a:schemeClr val="folHlink"/>
                </a:solidFill>
              </a:rPr>
              <a:t>11</a:t>
            </a:r>
          </a:p>
        </p:txBody>
      </p:sp>
      <p:sp>
        <p:nvSpPr>
          <p:cNvPr id="25644" name="Rectangle 44"/>
          <p:cNvSpPr>
            <a:spLocks noChangeArrowheads="1"/>
          </p:cNvSpPr>
          <p:nvPr/>
        </p:nvSpPr>
        <p:spPr bwMode="auto">
          <a:xfrm>
            <a:off x="5510213" y="1881188"/>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en-US" sz="2000" b="1">
                <a:solidFill>
                  <a:schemeClr val="hlink"/>
                </a:solidFill>
              </a:rPr>
              <a:t>b</a:t>
            </a:r>
          </a:p>
        </p:txBody>
      </p:sp>
      <p:sp>
        <p:nvSpPr>
          <p:cNvPr id="25645" name="Text Box 45"/>
          <p:cNvSpPr txBox="1">
            <a:spLocks noChangeArrowheads="1"/>
          </p:cNvSpPr>
          <p:nvPr/>
        </p:nvSpPr>
        <p:spPr bwMode="auto">
          <a:xfrm>
            <a:off x="863600" y="3500438"/>
            <a:ext cx="2873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en-US" sz="1200" b="1">
                <a:solidFill>
                  <a:schemeClr val="hlink"/>
                </a:solidFill>
              </a:rPr>
              <a:t>4</a:t>
            </a:r>
          </a:p>
        </p:txBody>
      </p:sp>
      <p:sp>
        <p:nvSpPr>
          <p:cNvPr id="25646" name="Text Box 46"/>
          <p:cNvSpPr txBox="1">
            <a:spLocks noChangeArrowheads="1"/>
          </p:cNvSpPr>
          <p:nvPr/>
        </p:nvSpPr>
        <p:spPr bwMode="auto">
          <a:xfrm>
            <a:off x="395288" y="2924175"/>
            <a:ext cx="2873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en-US" sz="1800" b="1">
                <a:solidFill>
                  <a:schemeClr val="hlink"/>
                </a:solidFill>
              </a:rPr>
              <a:t>6</a:t>
            </a:r>
          </a:p>
        </p:txBody>
      </p:sp>
      <p:sp>
        <p:nvSpPr>
          <p:cNvPr id="25647" name="Text Box 47"/>
          <p:cNvSpPr txBox="1">
            <a:spLocks noChangeArrowheads="1"/>
          </p:cNvSpPr>
          <p:nvPr/>
        </p:nvSpPr>
        <p:spPr bwMode="auto">
          <a:xfrm>
            <a:off x="827088" y="2276475"/>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en-US" sz="1800" b="1">
                <a:solidFill>
                  <a:schemeClr val="hlink"/>
                </a:solidFill>
              </a:rPr>
              <a:t>12</a:t>
            </a:r>
          </a:p>
        </p:txBody>
      </p:sp>
      <p:sp>
        <p:nvSpPr>
          <p:cNvPr id="25649" name="Text Box 49"/>
          <p:cNvSpPr txBox="1">
            <a:spLocks noChangeArrowheads="1"/>
          </p:cNvSpPr>
          <p:nvPr/>
        </p:nvSpPr>
        <p:spPr bwMode="auto">
          <a:xfrm>
            <a:off x="2662238" y="191611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en-US" sz="1800" b="1">
                <a:solidFill>
                  <a:schemeClr val="hlink"/>
                </a:solidFill>
              </a:rPr>
              <a:t>33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644"/>
                                        </p:tgtEl>
                                        <p:attrNameLst>
                                          <p:attrName>style.visibility</p:attrName>
                                        </p:attrNameLst>
                                      </p:cBhvr>
                                      <p:to>
                                        <p:strVal val="visible"/>
                                      </p:to>
                                    </p:set>
                                    <p:anim calcmode="lin" valueType="num">
                                      <p:cBhvr additive="base">
                                        <p:cTn id="7" dur="2000" fill="hold"/>
                                        <p:tgtEl>
                                          <p:spTgt spid="25644"/>
                                        </p:tgtEl>
                                        <p:attrNameLst>
                                          <p:attrName>ppt_x</p:attrName>
                                        </p:attrNameLst>
                                      </p:cBhvr>
                                      <p:tavLst>
                                        <p:tav tm="0">
                                          <p:val>
                                            <p:strVal val="#ppt_x"/>
                                          </p:val>
                                        </p:tav>
                                        <p:tav tm="100000">
                                          <p:val>
                                            <p:strVal val="#ppt_x"/>
                                          </p:val>
                                        </p:tav>
                                      </p:tavLst>
                                    </p:anim>
                                    <p:anim calcmode="lin" valueType="num">
                                      <p:cBhvr additive="base">
                                        <p:cTn id="8" dur="2000" fill="hold"/>
                                        <p:tgtEl>
                                          <p:spTgt spid="2564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25603">
                                            <p:txEl>
                                              <p:pRg st="0" end="0"/>
                                            </p:txEl>
                                          </p:spTgt>
                                        </p:tgtEl>
                                        <p:attrNameLst>
                                          <p:attrName>style.visibility</p:attrName>
                                        </p:attrNameLst>
                                      </p:cBhvr>
                                      <p:to>
                                        <p:strVal val="visible"/>
                                      </p:to>
                                    </p:set>
                                    <p:animEffect transition="in" filter="dissolve">
                                      <p:cBhvr>
                                        <p:cTn id="13" dur="2000"/>
                                        <p:tgtEl>
                                          <p:spTgt spid="2560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mph" presetSubtype="2" fill="hold" grpId="0" nodeType="clickEffect">
                                  <p:stCondLst>
                                    <p:cond delay="0"/>
                                  </p:stCondLst>
                                  <p:childTnLst>
                                    <p:animClr clrSpc="rgb" dir="cw">
                                      <p:cBhvr override="childStyle">
                                        <p:cTn id="17" dur="500" fill="hold"/>
                                        <p:tgtEl>
                                          <p:spTgt spid="25605">
                                            <p:bg/>
                                          </p:spTgt>
                                        </p:tgtEl>
                                        <p:attrNameLst>
                                          <p:attrName>style.color</p:attrName>
                                        </p:attrNameLst>
                                      </p:cBhvr>
                                      <p:to>
                                        <a:schemeClr val="hlink"/>
                                      </p:to>
                                    </p:animClr>
                                  </p:childTnLst>
                                  <p:subTnLst>
                                    <p:animClr clrSpc="rgb" dir="cw">
                                      <p:cBhvr override="childStyle">
                                        <p:cTn dur="1" fill="hold" display="0" masterRel="nextClick" afterEffect="1"/>
                                        <p:tgtEl>
                                          <p:spTgt spid="25605">
                                            <p:bg/>
                                          </p:spTgt>
                                        </p:tgtEl>
                                        <p:attrNameLst>
                                          <p:attrName>ppt_c</p:attrName>
                                        </p:attrNameLst>
                                      </p:cBhvr>
                                      <p:to>
                                        <a:schemeClr val="tx1"/>
                                      </p:to>
                                    </p:animClr>
                                  </p:subTnLst>
                                </p:cTn>
                              </p:par>
                              <p:par>
                                <p:cTn id="18" presetID="3" presetClass="emph" presetSubtype="2" fill="hold" grpId="0" nodeType="withEffect">
                                  <p:stCondLst>
                                    <p:cond delay="0"/>
                                  </p:stCondLst>
                                  <p:childTnLst>
                                    <p:animClr clrSpc="rgb" dir="cw">
                                      <p:cBhvr override="childStyle">
                                        <p:cTn id="19" dur="500" fill="hold"/>
                                        <p:tgtEl>
                                          <p:spTgt spid="25605">
                                            <p:txEl>
                                              <p:pRg st="0" end="0"/>
                                            </p:txEl>
                                          </p:spTgt>
                                        </p:tgtEl>
                                        <p:attrNameLst>
                                          <p:attrName>style.color</p:attrName>
                                        </p:attrNameLst>
                                      </p:cBhvr>
                                      <p:to>
                                        <a:schemeClr val="hlink"/>
                                      </p:to>
                                    </p:animClr>
                                  </p:childTnLst>
                                  <p:subTnLst>
                                    <p:animClr clrSpc="rgb" dir="cw">
                                      <p:cBhvr override="childStyle">
                                        <p:cTn dur="1" fill="hold" display="0" masterRel="nextClick" afterEffect="1"/>
                                        <p:tgtEl>
                                          <p:spTgt spid="25605">
                                            <p:txEl>
                                              <p:pRg st="0" end="0"/>
                                            </p:txEl>
                                          </p:spTgt>
                                        </p:tgtEl>
                                        <p:attrNameLst>
                                          <p:attrName>ppt_c</p:attrName>
                                        </p:attrNameLst>
                                      </p:cBhvr>
                                      <p:to>
                                        <a:schemeClr val="tx1"/>
                                      </p:to>
                                    </p:animClr>
                                  </p:subTnLst>
                                </p:cTn>
                              </p:par>
                              <p:par>
                                <p:cTn id="20" presetID="3" presetClass="emph" presetSubtype="2" fill="hold" grpId="0" nodeType="withEffect">
                                  <p:stCondLst>
                                    <p:cond delay="0"/>
                                  </p:stCondLst>
                                  <p:childTnLst>
                                    <p:animClr clrSpc="rgb" dir="cw">
                                      <p:cBhvr override="childStyle">
                                        <p:cTn id="21" dur="500" fill="hold"/>
                                        <p:tgtEl>
                                          <p:spTgt spid="25605">
                                            <p:txEl>
                                              <p:pRg st="1" end="1"/>
                                            </p:txEl>
                                          </p:spTgt>
                                        </p:tgtEl>
                                        <p:attrNameLst>
                                          <p:attrName>style.color</p:attrName>
                                        </p:attrNameLst>
                                      </p:cBhvr>
                                      <p:to>
                                        <a:schemeClr val="hlink"/>
                                      </p:to>
                                    </p:animClr>
                                  </p:childTnLst>
                                  <p:subTnLst>
                                    <p:animClr clrSpc="rgb" dir="cw">
                                      <p:cBhvr override="childStyle">
                                        <p:cTn dur="1" fill="hold" display="0" masterRel="nextClick" afterEffect="1"/>
                                        <p:tgtEl>
                                          <p:spTgt spid="25605">
                                            <p:txEl>
                                              <p:pRg st="1" end="1"/>
                                            </p:txEl>
                                          </p:spTgt>
                                        </p:tgtEl>
                                        <p:attrNameLst>
                                          <p:attrName>ppt_c</p:attrName>
                                        </p:attrNameLst>
                                      </p:cBhvr>
                                      <p:to>
                                        <a:schemeClr val="tx1"/>
                                      </p:to>
                                    </p:animClr>
                                  </p:subTnLst>
                                </p:cTn>
                              </p:par>
                              <p:par>
                                <p:cTn id="22" presetID="7" presetClass="emph" presetSubtype="2" fill="hold" nodeType="withEffect">
                                  <p:stCondLst>
                                    <p:cond delay="0"/>
                                  </p:stCondLst>
                                  <p:childTnLst>
                                    <p:animClr clrSpc="rgb" dir="cw">
                                      <p:cBhvr>
                                        <p:cTn id="23" dur="500" fill="hold"/>
                                        <p:tgtEl>
                                          <p:spTgt spid="25605"/>
                                        </p:tgtEl>
                                        <p:attrNameLst>
                                          <p:attrName>stroke.color</p:attrName>
                                        </p:attrNameLst>
                                      </p:cBhvr>
                                      <p:to>
                                        <a:schemeClr val="hlink"/>
                                      </p:to>
                                    </p:animClr>
                                    <p:set>
                                      <p:cBhvr>
                                        <p:cTn id="24" dur="500" fill="hold"/>
                                        <p:tgtEl>
                                          <p:spTgt spid="25605"/>
                                        </p:tgtEl>
                                        <p:attrNameLst>
                                          <p:attrName>stroke.on</p:attrName>
                                        </p:attrNameLst>
                                      </p:cBhvr>
                                      <p:to>
                                        <p:strVal val="true"/>
                                      </p:to>
                                    </p:set>
                                  </p:childTnLst>
                                  <p:subTnLst>
                                    <p:animClr clrSpc="rgb" dir="cw">
                                      <p:cBhvr override="childStyle">
                                        <p:cTn dur="1" fill="hold" display="0" masterRel="nextClick" afterEffect="1"/>
                                        <p:tgtEl>
                                          <p:spTgt spid="25605"/>
                                        </p:tgtEl>
                                        <p:attrNameLst>
                                          <p:attrName>ppt_c</p:attrName>
                                        </p:attrNameLst>
                                      </p:cBhvr>
                                      <p:to>
                                        <a:schemeClr val="tx1"/>
                                      </p:to>
                                    </p:animClr>
                                  </p:subTnLst>
                                </p:cTn>
                              </p:par>
                              <p:par>
                                <p:cTn id="25" presetID="9" presetClass="entr" presetSubtype="0" fill="hold" nodeType="withEffect">
                                  <p:stCondLst>
                                    <p:cond delay="0"/>
                                  </p:stCondLst>
                                  <p:childTnLst>
                                    <p:set>
                                      <p:cBhvr>
                                        <p:cTn id="26" dur="1" fill="hold">
                                          <p:stCondLst>
                                            <p:cond delay="0"/>
                                          </p:stCondLst>
                                        </p:cTn>
                                        <p:tgtEl>
                                          <p:spTgt spid="25603">
                                            <p:txEl>
                                              <p:pRg st="1" end="1"/>
                                            </p:txEl>
                                          </p:spTgt>
                                        </p:tgtEl>
                                        <p:attrNameLst>
                                          <p:attrName>style.visibility</p:attrName>
                                        </p:attrNameLst>
                                      </p:cBhvr>
                                      <p:to>
                                        <p:strVal val="visible"/>
                                      </p:to>
                                    </p:set>
                                    <p:animEffect transition="in" filter="dissolve">
                                      <p:cBhvr>
                                        <p:cTn id="27" dur="2000"/>
                                        <p:tgtEl>
                                          <p:spTgt spid="25603">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mph" presetSubtype="2" fill="hold" grpId="0" nodeType="clickEffect">
                                  <p:stCondLst>
                                    <p:cond delay="0"/>
                                  </p:stCondLst>
                                  <p:childTnLst>
                                    <p:animClr clrSpc="rgb" dir="cw">
                                      <p:cBhvr override="childStyle">
                                        <p:cTn id="31" dur="500" fill="hold"/>
                                        <p:tgtEl>
                                          <p:spTgt spid="25614">
                                            <p:bg/>
                                          </p:spTgt>
                                        </p:tgtEl>
                                        <p:attrNameLst>
                                          <p:attrName>style.color</p:attrName>
                                        </p:attrNameLst>
                                      </p:cBhvr>
                                      <p:to>
                                        <a:schemeClr val="hlink"/>
                                      </p:to>
                                    </p:animClr>
                                  </p:childTnLst>
                                  <p:subTnLst>
                                    <p:animClr clrSpc="rgb" dir="cw">
                                      <p:cBhvr override="childStyle">
                                        <p:cTn dur="1" fill="hold" display="0" masterRel="nextClick" afterEffect="1"/>
                                        <p:tgtEl>
                                          <p:spTgt spid="25614">
                                            <p:bg/>
                                          </p:spTgt>
                                        </p:tgtEl>
                                        <p:attrNameLst>
                                          <p:attrName>ppt_c</p:attrName>
                                        </p:attrNameLst>
                                      </p:cBhvr>
                                      <p:to>
                                        <a:schemeClr val="tx1"/>
                                      </p:to>
                                    </p:animClr>
                                  </p:subTnLst>
                                </p:cTn>
                              </p:par>
                              <p:par>
                                <p:cTn id="32" presetID="3" presetClass="emph" presetSubtype="2" fill="hold" grpId="0" nodeType="withEffect">
                                  <p:stCondLst>
                                    <p:cond delay="0"/>
                                  </p:stCondLst>
                                  <p:childTnLst>
                                    <p:animClr clrSpc="rgb" dir="cw">
                                      <p:cBhvr override="childStyle">
                                        <p:cTn id="33" dur="500" fill="hold"/>
                                        <p:tgtEl>
                                          <p:spTgt spid="25614">
                                            <p:txEl>
                                              <p:pRg st="0" end="0"/>
                                            </p:txEl>
                                          </p:spTgt>
                                        </p:tgtEl>
                                        <p:attrNameLst>
                                          <p:attrName>style.color</p:attrName>
                                        </p:attrNameLst>
                                      </p:cBhvr>
                                      <p:to>
                                        <a:schemeClr val="hlink"/>
                                      </p:to>
                                    </p:animClr>
                                  </p:childTnLst>
                                  <p:subTnLst>
                                    <p:animClr clrSpc="rgb" dir="cw">
                                      <p:cBhvr override="childStyle">
                                        <p:cTn dur="1" fill="hold" display="0" masterRel="nextClick" afterEffect="1"/>
                                        <p:tgtEl>
                                          <p:spTgt spid="25614">
                                            <p:txEl>
                                              <p:pRg st="0" end="0"/>
                                            </p:txEl>
                                          </p:spTgt>
                                        </p:tgtEl>
                                        <p:attrNameLst>
                                          <p:attrName>ppt_c</p:attrName>
                                        </p:attrNameLst>
                                      </p:cBhvr>
                                      <p:to>
                                        <a:schemeClr val="tx1"/>
                                      </p:to>
                                    </p:animClr>
                                  </p:subTnLst>
                                </p:cTn>
                              </p:par>
                              <p:par>
                                <p:cTn id="34" presetID="7" presetClass="emph" presetSubtype="2" fill="hold" nodeType="withEffect">
                                  <p:stCondLst>
                                    <p:cond delay="0"/>
                                  </p:stCondLst>
                                  <p:childTnLst>
                                    <p:animClr clrSpc="rgb" dir="cw">
                                      <p:cBhvr>
                                        <p:cTn id="35" dur="500" fill="hold"/>
                                        <p:tgtEl>
                                          <p:spTgt spid="25614"/>
                                        </p:tgtEl>
                                        <p:attrNameLst>
                                          <p:attrName>stroke.color</p:attrName>
                                        </p:attrNameLst>
                                      </p:cBhvr>
                                      <p:to>
                                        <a:schemeClr val="hlink"/>
                                      </p:to>
                                    </p:animClr>
                                    <p:set>
                                      <p:cBhvr>
                                        <p:cTn id="36" dur="500" fill="hold"/>
                                        <p:tgtEl>
                                          <p:spTgt spid="25614"/>
                                        </p:tgtEl>
                                        <p:attrNameLst>
                                          <p:attrName>stroke.on</p:attrName>
                                        </p:attrNameLst>
                                      </p:cBhvr>
                                      <p:to>
                                        <p:strVal val="true"/>
                                      </p:to>
                                    </p:set>
                                  </p:childTnLst>
                                  <p:subTnLst>
                                    <p:animClr clrSpc="rgb" dir="cw">
                                      <p:cBhvr override="childStyle">
                                        <p:cTn dur="1" fill="hold" display="0" masterRel="nextClick" afterEffect="1"/>
                                        <p:tgtEl>
                                          <p:spTgt spid="25614"/>
                                        </p:tgtEl>
                                        <p:attrNameLst>
                                          <p:attrName>ppt_c</p:attrName>
                                        </p:attrNameLst>
                                      </p:cBhvr>
                                      <p:to>
                                        <a:schemeClr val="tx1"/>
                                      </p:to>
                                    </p:animClr>
                                  </p:subTnLst>
                                </p:cTn>
                              </p:par>
                              <p:par>
                                <p:cTn id="37" presetID="9" presetClass="entr" presetSubtype="0" fill="hold" nodeType="withEffect">
                                  <p:stCondLst>
                                    <p:cond delay="0"/>
                                  </p:stCondLst>
                                  <p:childTnLst>
                                    <p:set>
                                      <p:cBhvr>
                                        <p:cTn id="38" dur="1" fill="hold">
                                          <p:stCondLst>
                                            <p:cond delay="0"/>
                                          </p:stCondLst>
                                        </p:cTn>
                                        <p:tgtEl>
                                          <p:spTgt spid="25603">
                                            <p:txEl>
                                              <p:pRg st="2" end="2"/>
                                            </p:txEl>
                                          </p:spTgt>
                                        </p:tgtEl>
                                        <p:attrNameLst>
                                          <p:attrName>style.visibility</p:attrName>
                                        </p:attrNameLst>
                                      </p:cBhvr>
                                      <p:to>
                                        <p:strVal val="visible"/>
                                      </p:to>
                                    </p:set>
                                    <p:animEffect transition="in" filter="dissolve">
                                      <p:cBhvr>
                                        <p:cTn id="39" dur="2000"/>
                                        <p:tgtEl>
                                          <p:spTgt spid="25603">
                                            <p:txEl>
                                              <p:pRg st="2" end="2"/>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6" presetClass="emph" presetSubtype="0" fill="hold" grpId="0" nodeType="clickEffect">
                                  <p:stCondLst>
                                    <p:cond delay="0"/>
                                  </p:stCondLst>
                                  <p:childTnLst>
                                    <p:animScale>
                                      <p:cBhvr>
                                        <p:cTn id="43" dur="500" fill="hold"/>
                                        <p:tgtEl>
                                          <p:spTgt spid="25606"/>
                                        </p:tgtEl>
                                      </p:cBhvr>
                                      <p:by x="65000" y="65000"/>
                                    </p:animScale>
                                  </p:childTnLst>
                                </p:cTn>
                              </p:par>
                              <p:par>
                                <p:cTn id="44" presetID="0" presetClass="path" presetSubtype="0" accel="50000" decel="50000" fill="hold" grpId="1" nodeType="withEffect">
                                  <p:stCondLst>
                                    <p:cond delay="0"/>
                                  </p:stCondLst>
                                  <p:childTnLst>
                                    <p:animMotion origin="layout" path="M 0 0 C -0.03437 -0.03722 -0.06875 -0.07422 -0.10347 -0.07468 C -0.13819 -0.07514 -0.19132 -0.01433 -0.20885 -0.00231 " pathEditMode="relative" ptsTypes="aaA">
                                      <p:cBhvr>
                                        <p:cTn id="45" dur="2000" fill="hold"/>
                                        <p:tgtEl>
                                          <p:spTgt spid="25606"/>
                                        </p:tgtEl>
                                        <p:attrNameLst>
                                          <p:attrName>ppt_x</p:attrName>
                                          <p:attrName>ppt_y</p:attrName>
                                        </p:attrNameLst>
                                      </p:cBhvr>
                                    </p:animMotion>
                                  </p:childTnLst>
                                </p:cTn>
                              </p:par>
                              <p:par>
                                <p:cTn id="46" presetID="0" presetClass="path" presetSubtype="0" accel="50000" decel="50000" fill="hold" grpId="1" nodeType="withEffect">
                                  <p:stCondLst>
                                    <p:cond delay="0"/>
                                  </p:stCondLst>
                                  <p:childTnLst>
                                    <p:animMotion origin="layout" path="M 0 0 C 0.04497 0.04624 0.0901 0.09272 0.12639 0.0911 C 0.16267 0.08948 0.1901 0.04 0.21753 -0.00925 " pathEditMode="relative" ptsTypes="aaA">
                                      <p:cBhvr>
                                        <p:cTn id="47" dur="2000" fill="hold"/>
                                        <p:tgtEl>
                                          <p:spTgt spid="25614">
                                            <p:bg/>
                                          </p:spTgt>
                                        </p:tgtEl>
                                        <p:attrNameLst>
                                          <p:attrName>ppt_x</p:attrName>
                                          <p:attrName>ppt_y</p:attrName>
                                        </p:attrNameLst>
                                      </p:cBhvr>
                                    </p:animMotion>
                                  </p:childTnLst>
                                </p:cTn>
                              </p:par>
                              <p:par>
                                <p:cTn id="48" presetID="0" presetClass="path" presetSubtype="0" accel="50000" decel="50000" fill="hold" grpId="1" nodeType="withEffect">
                                  <p:stCondLst>
                                    <p:cond delay="0"/>
                                  </p:stCondLst>
                                  <p:childTnLst>
                                    <p:animMotion origin="layout" path="M 0 0 C 0.04497 0.04624 0.0901 0.09272 0.12639 0.0911 C 0.16267 0.08948 0.1901 0.04 0.21753 -0.00925 " pathEditMode="relative" ptsTypes="aaA">
                                      <p:cBhvr>
                                        <p:cTn id="49" dur="2000" fill="hold"/>
                                        <p:tgtEl>
                                          <p:spTgt spid="25614">
                                            <p:txEl>
                                              <p:pRg st="0" end="0"/>
                                            </p:txEl>
                                          </p:spTgt>
                                        </p:tgtEl>
                                        <p:attrNameLst>
                                          <p:attrName>ppt_x</p:attrName>
                                          <p:attrName>ppt_y</p:attrName>
                                        </p:attrNameLst>
                                      </p:cBhvr>
                                    </p:animMotion>
                                  </p:childTnLst>
                                </p:cTn>
                              </p:par>
                              <p:par>
                                <p:cTn id="50" presetID="0" presetClass="path" presetSubtype="0" accel="50000" decel="50000" fill="hold" nodeType="withEffect">
                                  <p:stCondLst>
                                    <p:cond delay="0"/>
                                  </p:stCondLst>
                                  <p:childTnLst>
                                    <p:animMotion origin="layout" path="M 0 0 C 0.04497 0.04624 0.0901 0.09272 0.12639 0.0911 C 0.16267 0.08948 0.1901 0.04 0.21753 -0.00925 " pathEditMode="relative" ptsTypes="aaA">
                                      <p:cBhvr>
                                        <p:cTn id="51" dur="2000" fill="hold"/>
                                        <p:tgtEl>
                                          <p:spTgt spid="25623"/>
                                        </p:tgtEl>
                                        <p:attrNameLst>
                                          <p:attrName>ppt_x</p:attrName>
                                          <p:attrName>ppt_y</p:attrName>
                                        </p:attrNameLst>
                                      </p:cBhvr>
                                    </p:animMotion>
                                  </p:childTnLst>
                                </p:cTn>
                              </p:par>
                              <p:par>
                                <p:cTn id="52" presetID="0" presetClass="path" presetSubtype="0" accel="50000" decel="50000" fill="hold" nodeType="withEffect">
                                  <p:stCondLst>
                                    <p:cond delay="0"/>
                                  </p:stCondLst>
                                  <p:childTnLst>
                                    <p:animMotion origin="layout" path="M 0 0 C 0.04497 0.04624 0.0901 0.09272 0.12639 0.0911 C 0.16267 0.08948 0.1901 0.04 0.21753 -0.00925 " pathEditMode="relative" ptsTypes="aaA">
                                      <p:cBhvr>
                                        <p:cTn id="53" dur="2000" fill="hold"/>
                                        <p:tgtEl>
                                          <p:spTgt spid="25624"/>
                                        </p:tgtEl>
                                        <p:attrNameLst>
                                          <p:attrName>ppt_x</p:attrName>
                                          <p:attrName>ppt_y</p:attrName>
                                        </p:attrNameLst>
                                      </p:cBhvr>
                                    </p:animMotion>
                                  </p:childTnLst>
                                </p:cTn>
                              </p:par>
                              <p:par>
                                <p:cTn id="54" presetID="0" presetClass="path" presetSubtype="0" accel="50000" decel="50000" fill="hold" grpId="0" nodeType="withEffect">
                                  <p:stCondLst>
                                    <p:cond delay="0"/>
                                  </p:stCondLst>
                                  <p:childTnLst>
                                    <p:animMotion origin="layout" path="M 0 0 C 0.04497 0.04624 0.0901 0.09272 0.12639 0.0911 C 0.16267 0.08948 0.1901 0.04 0.21753 -0.00925 " pathEditMode="relative" ptsTypes="aaA">
                                      <p:cBhvr>
                                        <p:cTn id="55" dur="2000" fill="hold"/>
                                        <p:tgtEl>
                                          <p:spTgt spid="25625"/>
                                        </p:tgtEl>
                                        <p:attrNameLst>
                                          <p:attrName>ppt_x</p:attrName>
                                          <p:attrName>ppt_y</p:attrName>
                                        </p:attrNameLst>
                                      </p:cBhvr>
                                    </p:animMotion>
                                  </p:childTnLst>
                                </p:cTn>
                              </p:par>
                              <p:par>
                                <p:cTn id="56" presetID="0" presetClass="path" presetSubtype="0" accel="50000" decel="50000" fill="hold" grpId="0" nodeType="withEffect">
                                  <p:stCondLst>
                                    <p:cond delay="0"/>
                                  </p:stCondLst>
                                  <p:childTnLst>
                                    <p:animMotion origin="layout" path="M 0 0 C 0.04497 0.04624 0.0901 0.09272 0.12639 0.0911 C 0.16267 0.08948 0.1901 0.04 0.21753 -0.00925 " pathEditMode="relative" ptsTypes="aaA">
                                      <p:cBhvr>
                                        <p:cTn id="57" dur="2000" fill="hold"/>
                                        <p:tgtEl>
                                          <p:spTgt spid="25604"/>
                                        </p:tgtEl>
                                        <p:attrNameLst>
                                          <p:attrName>ppt_x</p:attrName>
                                          <p:attrName>ppt_y</p:attrName>
                                        </p:attrNameLst>
                                      </p:cBhvr>
                                    </p:animMotion>
                                  </p:childTnLst>
                                </p:cTn>
                              </p:par>
                              <p:par>
                                <p:cTn id="58" presetID="0" presetClass="path" presetSubtype="0" accel="50000" decel="50000" fill="hold" grpId="1" nodeType="withEffect">
                                  <p:stCondLst>
                                    <p:cond delay="0"/>
                                  </p:stCondLst>
                                  <p:childTnLst>
                                    <p:animMotion origin="layout" path="M 0 0 C 0.04497 0.04624 0.0901 0.09272 0.12639 0.0911 C 0.16267 0.08948 0.1901 0.04 0.21753 -0.00925 " pathEditMode="relative" ptsTypes="aaA">
                                      <p:cBhvr>
                                        <p:cTn id="59" dur="2000" fill="hold"/>
                                        <p:tgtEl>
                                          <p:spTgt spid="25605">
                                            <p:bg/>
                                          </p:spTgt>
                                        </p:tgtEl>
                                        <p:attrNameLst>
                                          <p:attrName>ppt_x</p:attrName>
                                          <p:attrName>ppt_y</p:attrName>
                                        </p:attrNameLst>
                                      </p:cBhvr>
                                    </p:animMotion>
                                  </p:childTnLst>
                                </p:cTn>
                              </p:par>
                              <p:par>
                                <p:cTn id="60" presetID="0" presetClass="path" presetSubtype="0" accel="50000" decel="50000" fill="hold" grpId="1" nodeType="withEffect">
                                  <p:stCondLst>
                                    <p:cond delay="0"/>
                                  </p:stCondLst>
                                  <p:childTnLst>
                                    <p:animMotion origin="layout" path="M 0 0 C 0.04497 0.04624 0.0901 0.09272 0.12639 0.0911 C 0.16267 0.08948 0.1901 0.04 0.21753 -0.00925 " pathEditMode="relative" ptsTypes="aaA">
                                      <p:cBhvr>
                                        <p:cTn id="61" dur="2000" fill="hold"/>
                                        <p:tgtEl>
                                          <p:spTgt spid="25605">
                                            <p:txEl>
                                              <p:pRg st="0" end="0"/>
                                            </p:txEl>
                                          </p:spTgt>
                                        </p:tgtEl>
                                        <p:attrNameLst>
                                          <p:attrName>ppt_x</p:attrName>
                                          <p:attrName>ppt_y</p:attrName>
                                        </p:attrNameLst>
                                      </p:cBhvr>
                                    </p:animMotion>
                                  </p:childTnLst>
                                </p:cTn>
                              </p:par>
                              <p:par>
                                <p:cTn id="62" presetID="0" presetClass="path" presetSubtype="0" accel="50000" decel="50000" fill="hold" grpId="1" nodeType="withEffect">
                                  <p:stCondLst>
                                    <p:cond delay="0"/>
                                  </p:stCondLst>
                                  <p:childTnLst>
                                    <p:animMotion origin="layout" path="M 0 0 C 0.04497 0.04624 0.0901 0.09272 0.12639 0.0911 C 0.16267 0.08948 0.1901 0.04 0.21753 -0.00925 " pathEditMode="relative" ptsTypes="aaA">
                                      <p:cBhvr>
                                        <p:cTn id="63" dur="2000" fill="hold"/>
                                        <p:tgtEl>
                                          <p:spTgt spid="25605">
                                            <p:txEl>
                                              <p:pRg st="1" end="1"/>
                                            </p:txEl>
                                          </p:spTgt>
                                        </p:tgtEl>
                                        <p:attrNameLst>
                                          <p:attrName>ppt_x</p:attrName>
                                          <p:attrName>ppt_y</p:attrName>
                                        </p:attrNameLst>
                                      </p:cBhvr>
                                    </p:animMotion>
                                  </p:childTnLst>
                                </p:cTn>
                              </p:par>
                              <p:par>
                                <p:cTn id="64" presetID="0" presetClass="path" presetSubtype="0" accel="50000" decel="50000" fill="hold" grpId="0" nodeType="withEffect">
                                  <p:stCondLst>
                                    <p:cond delay="0"/>
                                  </p:stCondLst>
                                  <p:childTnLst>
                                    <p:animMotion origin="layout" path="M 0 0 C 0.04497 0.04624 0.0901 0.09272 0.12639 0.0911 C 0.16267 0.08948 0.1901 0.04 0.21753 -0.00925 " pathEditMode="relative" ptsTypes="aaA">
                                      <p:cBhvr>
                                        <p:cTn id="65" dur="2000" fill="hold"/>
                                        <p:tgtEl>
                                          <p:spTgt spid="25626"/>
                                        </p:tgtEl>
                                        <p:attrNameLst>
                                          <p:attrName>ppt_x</p:attrName>
                                          <p:attrName>ppt_y</p:attrName>
                                        </p:attrNameLst>
                                      </p:cBhvr>
                                    </p:animMotion>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mph" presetSubtype="2" fill="hold" grpId="0" nodeType="clickEffect">
                                  <p:stCondLst>
                                    <p:cond delay="0"/>
                                  </p:stCondLst>
                                  <p:childTnLst>
                                    <p:animClr clrSpc="rgb" dir="cw">
                                      <p:cBhvr override="childStyle">
                                        <p:cTn id="69" dur="500" fill="hold"/>
                                        <p:tgtEl>
                                          <p:spTgt spid="25612">
                                            <p:txEl>
                                              <p:pRg st="0" end="0"/>
                                            </p:txEl>
                                          </p:spTgt>
                                        </p:tgtEl>
                                        <p:attrNameLst>
                                          <p:attrName>style.color</p:attrName>
                                        </p:attrNameLst>
                                      </p:cBhvr>
                                      <p:to>
                                        <a:schemeClr val="hlink"/>
                                      </p:to>
                                    </p:animClr>
                                  </p:childTnLst>
                                  <p:subTnLst>
                                    <p:animClr clrSpc="rgb" dir="cw">
                                      <p:cBhvr override="childStyle">
                                        <p:cTn dur="1" fill="hold" display="0" masterRel="nextClick" afterEffect="1"/>
                                        <p:tgtEl>
                                          <p:spTgt spid="25612">
                                            <p:txEl>
                                              <p:pRg st="0" end="0"/>
                                            </p:txEl>
                                          </p:spTgt>
                                        </p:tgtEl>
                                        <p:attrNameLst>
                                          <p:attrName>ppt_c</p:attrName>
                                        </p:attrNameLst>
                                      </p:cBhvr>
                                      <p:to>
                                        <a:schemeClr val="tx1"/>
                                      </p:to>
                                    </p:animClr>
                                  </p:subTnLst>
                                </p:cTn>
                              </p:par>
                              <p:par>
                                <p:cTn id="70" presetID="7" presetClass="emph" presetSubtype="2" fill="hold" nodeType="withEffect">
                                  <p:stCondLst>
                                    <p:cond delay="0"/>
                                  </p:stCondLst>
                                  <p:childTnLst>
                                    <p:animClr clrSpc="rgb" dir="cw">
                                      <p:cBhvr>
                                        <p:cTn id="71" dur="500" fill="hold"/>
                                        <p:tgtEl>
                                          <p:spTgt spid="25612"/>
                                        </p:tgtEl>
                                        <p:attrNameLst>
                                          <p:attrName>stroke.color</p:attrName>
                                        </p:attrNameLst>
                                      </p:cBhvr>
                                      <p:to>
                                        <a:schemeClr val="hlink"/>
                                      </p:to>
                                    </p:animClr>
                                    <p:set>
                                      <p:cBhvr>
                                        <p:cTn id="72" dur="500" fill="hold"/>
                                        <p:tgtEl>
                                          <p:spTgt spid="25612"/>
                                        </p:tgtEl>
                                        <p:attrNameLst>
                                          <p:attrName>stroke.on</p:attrName>
                                        </p:attrNameLst>
                                      </p:cBhvr>
                                      <p:to>
                                        <p:strVal val="true"/>
                                      </p:to>
                                    </p:set>
                                  </p:childTnLst>
                                  <p:subTnLst>
                                    <p:animClr clrSpc="rgb" dir="cw">
                                      <p:cBhvr override="childStyle">
                                        <p:cTn dur="1" fill="hold" display="0" masterRel="nextClick" afterEffect="1"/>
                                        <p:tgtEl>
                                          <p:spTgt spid="25612"/>
                                        </p:tgtEl>
                                        <p:attrNameLst>
                                          <p:attrName>ppt_c</p:attrName>
                                        </p:attrNameLst>
                                      </p:cBhvr>
                                      <p:to>
                                        <a:schemeClr val="tx1"/>
                                      </p:to>
                                    </p:animClr>
                                  </p:subTnLst>
                                </p:cTn>
                              </p:par>
                              <p:par>
                                <p:cTn id="73" presetID="9" presetClass="entr" presetSubtype="0" fill="hold" nodeType="withEffect">
                                  <p:stCondLst>
                                    <p:cond delay="0"/>
                                  </p:stCondLst>
                                  <p:childTnLst>
                                    <p:set>
                                      <p:cBhvr>
                                        <p:cTn id="74" dur="1" fill="hold">
                                          <p:stCondLst>
                                            <p:cond delay="0"/>
                                          </p:stCondLst>
                                        </p:cTn>
                                        <p:tgtEl>
                                          <p:spTgt spid="25603">
                                            <p:txEl>
                                              <p:pRg st="3" end="3"/>
                                            </p:txEl>
                                          </p:spTgt>
                                        </p:tgtEl>
                                        <p:attrNameLst>
                                          <p:attrName>style.visibility</p:attrName>
                                        </p:attrNameLst>
                                      </p:cBhvr>
                                      <p:to>
                                        <p:strVal val="visible"/>
                                      </p:to>
                                    </p:set>
                                    <p:animEffect transition="in" filter="dissolve">
                                      <p:cBhvr>
                                        <p:cTn id="75" dur="2000"/>
                                        <p:tgtEl>
                                          <p:spTgt spid="25603">
                                            <p:txEl>
                                              <p:pRg st="3" end="3"/>
                                            </p:txEl>
                                          </p:spTgt>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6" presetClass="emph" presetSubtype="0" fill="hold" grpId="0" nodeType="clickEffect">
                                  <p:stCondLst>
                                    <p:cond delay="0"/>
                                  </p:stCondLst>
                                  <p:childTnLst>
                                    <p:animScale>
                                      <p:cBhvr>
                                        <p:cTn id="79" dur="500" fill="hold"/>
                                        <p:tgtEl>
                                          <p:spTgt spid="25609"/>
                                        </p:tgtEl>
                                      </p:cBhvr>
                                      <p:by x="65000" y="65000"/>
                                    </p:animScale>
                                  </p:childTnLst>
                                </p:cTn>
                              </p:par>
                              <p:par>
                                <p:cTn id="80" presetID="0" presetClass="path" presetSubtype="0" accel="50000" decel="50000" fill="hold" grpId="1" nodeType="withEffect">
                                  <p:stCondLst>
                                    <p:cond delay="0"/>
                                  </p:stCondLst>
                                  <p:childTnLst>
                                    <p:animMotion origin="layout" path="M 0 0 C 0.0875 0.04393 0.175 0.08809 0.25955 0.10058 C 0.3441 0.11306 0.42552 0.09387 0.50695 0.07491 " pathEditMode="relative" ptsTypes="aaA">
                                      <p:cBhvr>
                                        <p:cTn id="81" dur="2000" fill="hold"/>
                                        <p:tgtEl>
                                          <p:spTgt spid="25609"/>
                                        </p:tgtEl>
                                        <p:attrNameLst>
                                          <p:attrName>ppt_x</p:attrName>
                                          <p:attrName>ppt_y</p:attrName>
                                        </p:attrNameLst>
                                      </p:cBhvr>
                                    </p:animMotion>
                                  </p:childTnLst>
                                </p:cTn>
                              </p:par>
                              <p:par>
                                <p:cTn id="82" presetID="0" presetClass="path" presetSubtype="0" accel="50000" decel="50000" fill="hold" grpId="2" nodeType="withEffect">
                                  <p:stCondLst>
                                    <p:cond delay="0"/>
                                  </p:stCondLst>
                                  <p:childTnLst>
                                    <p:animMotion origin="layout" path="M 0 0 C -0.09392 -0.10335 -0.18784 -0.20647 -0.2717 -0.22196 C -0.35555 -0.23745 -0.42951 -0.16554 -0.5033 -0.09364 " pathEditMode="relative" ptsTypes="aaA">
                                      <p:cBhvr>
                                        <p:cTn id="83" dur="2000" fill="hold"/>
                                        <p:tgtEl>
                                          <p:spTgt spid="25612">
                                            <p:bg/>
                                          </p:spTgt>
                                        </p:tgtEl>
                                        <p:attrNameLst>
                                          <p:attrName>ppt_x</p:attrName>
                                          <p:attrName>ppt_y</p:attrName>
                                        </p:attrNameLst>
                                      </p:cBhvr>
                                    </p:animMotion>
                                  </p:childTnLst>
                                </p:cTn>
                              </p:par>
                              <p:par>
                                <p:cTn id="84" presetID="0" presetClass="path" presetSubtype="0" accel="50000" decel="50000" fill="hold" grpId="2" nodeType="withEffect">
                                  <p:stCondLst>
                                    <p:cond delay="0"/>
                                  </p:stCondLst>
                                  <p:childTnLst>
                                    <p:animMotion origin="layout" path="M 0 0 C -0.09392 -0.10335 -0.18784 -0.20647 -0.2717 -0.22196 C -0.35555 -0.23745 -0.42951 -0.16554 -0.5033 -0.09364 " pathEditMode="relative" ptsTypes="aaA">
                                      <p:cBhvr>
                                        <p:cTn id="85" dur="2000" fill="hold"/>
                                        <p:tgtEl>
                                          <p:spTgt spid="25612">
                                            <p:txEl>
                                              <p:pRg st="0" end="0"/>
                                            </p:txEl>
                                          </p:spTgt>
                                        </p:tgtEl>
                                        <p:attrNameLst>
                                          <p:attrName>ppt_x</p:attrName>
                                          <p:attrName>ppt_y</p:attrName>
                                        </p:attrNameLst>
                                      </p:cBhvr>
                                    </p:animMotion>
                                  </p:childTnLst>
                                </p:cTn>
                              </p:par>
                              <p:par>
                                <p:cTn id="86" presetID="0" presetClass="path" presetSubtype="0" accel="50000" decel="50000" fill="hold" nodeType="withEffect">
                                  <p:stCondLst>
                                    <p:cond delay="0"/>
                                  </p:stCondLst>
                                  <p:childTnLst>
                                    <p:animMotion origin="layout" path="M 0 0 C -0.09392 -0.10335 -0.18784 -0.20647 -0.2717 -0.22196 C -0.35555 -0.23745 -0.42951 -0.16554 -0.5033 -0.09364 " pathEditMode="relative" ptsTypes="aaA">
                                      <p:cBhvr>
                                        <p:cTn id="87" dur="2000" fill="hold"/>
                                        <p:tgtEl>
                                          <p:spTgt spid="25621"/>
                                        </p:tgtEl>
                                        <p:attrNameLst>
                                          <p:attrName>ppt_x</p:attrName>
                                          <p:attrName>ppt_y</p:attrName>
                                        </p:attrNameLst>
                                      </p:cBhvr>
                                    </p:animMotion>
                                  </p:childTnLst>
                                </p:cTn>
                              </p:par>
                              <p:par>
                                <p:cTn id="88" presetID="0" presetClass="path" presetSubtype="0" accel="50000" decel="50000" fill="hold" nodeType="withEffect">
                                  <p:stCondLst>
                                    <p:cond delay="0"/>
                                  </p:stCondLst>
                                  <p:childTnLst>
                                    <p:animMotion origin="layout" path="M 0 0 C -0.09392 -0.10335 -0.18784 -0.20647 -0.2717 -0.22196 C -0.35555 -0.23745 -0.42951 -0.16554 -0.5033 -0.09364 " pathEditMode="relative" ptsTypes="aaA">
                                      <p:cBhvr>
                                        <p:cTn id="89" dur="2000" fill="hold"/>
                                        <p:tgtEl>
                                          <p:spTgt spid="25622"/>
                                        </p:tgtEl>
                                        <p:attrNameLst>
                                          <p:attrName>ppt_x</p:attrName>
                                          <p:attrName>ppt_y</p:attrName>
                                        </p:attrNameLst>
                                      </p:cBhvr>
                                    </p:animMotion>
                                  </p:childTnLst>
                                </p:cTn>
                              </p:par>
                              <p:par>
                                <p:cTn id="90" presetID="0" presetClass="path" presetSubtype="0" accel="50000" decel="50000" fill="hold" grpId="0" nodeType="withEffect">
                                  <p:stCondLst>
                                    <p:cond delay="0"/>
                                  </p:stCondLst>
                                  <p:childTnLst>
                                    <p:animMotion origin="layout" path="M -2.5E-6 3.7037E-6 C -0.09392 -0.10324 -0.18698 -0.20417 -0.2717 -0.22199 C -0.35642 -0.23982 -0.45937 -0.13079 -0.50885 -0.10672 " pathEditMode="relative" rAng="0" ptsTypes="aaa">
                                      <p:cBhvr>
                                        <p:cTn id="91" dur="2000" fill="hold"/>
                                        <p:tgtEl>
                                          <p:spTgt spid="25607"/>
                                        </p:tgtEl>
                                        <p:attrNameLst>
                                          <p:attrName>ppt_x</p:attrName>
                                          <p:attrName>ppt_y</p:attrName>
                                        </p:attrNameLst>
                                      </p:cBhvr>
                                      <p:rCtr x="-25451" y="-11991"/>
                                    </p:animMotion>
                                  </p:childTnLst>
                                </p:cTn>
                              </p:par>
                              <p:par>
                                <p:cTn id="92" presetID="6" presetClass="emph" presetSubtype="0" fill="hold" grpId="1" nodeType="withEffect">
                                  <p:stCondLst>
                                    <p:cond delay="0"/>
                                  </p:stCondLst>
                                  <p:childTnLst>
                                    <p:animScale>
                                      <p:cBhvr>
                                        <p:cTn id="93" dur="1000" fill="hold"/>
                                        <p:tgtEl>
                                          <p:spTgt spid="25607"/>
                                        </p:tgtEl>
                                      </p:cBhvr>
                                      <p:by x="65000" y="65000"/>
                                    </p:animScale>
                                  </p:childTnLst>
                                </p:cTn>
                              </p:par>
                              <p:par>
                                <p:cTn id="94" presetID="0" presetClass="path" presetSubtype="0" accel="50000" decel="50000" fill="hold" grpId="0" nodeType="withEffect">
                                  <p:stCondLst>
                                    <p:cond delay="0"/>
                                  </p:stCondLst>
                                  <p:childTnLst>
                                    <p:animMotion origin="layout" path="M -1.66667E-6 -3.33333E-6 C -0.09392 -0.10324 -0.18559 -0.20139 -0.2717 -0.22199 C -0.35781 -0.24259 -0.46562 -0.14467 -0.51666 -0.1243 " pathEditMode="relative" rAng="0" ptsTypes="aaa">
                                      <p:cBhvr>
                                        <p:cTn id="95" dur="2000" fill="hold"/>
                                        <p:tgtEl>
                                          <p:spTgt spid="25630"/>
                                        </p:tgtEl>
                                        <p:attrNameLst>
                                          <p:attrName>ppt_x</p:attrName>
                                          <p:attrName>ppt_y</p:attrName>
                                        </p:attrNameLst>
                                      </p:cBhvr>
                                      <p:rCtr x="-25833" y="-12130"/>
                                    </p:animMotion>
                                  </p:childTnLst>
                                </p:cTn>
                              </p:par>
                              <p:par>
                                <p:cTn id="96" presetID="0" presetClass="path" presetSubtype="0" accel="50000" decel="50000" fill="hold" grpId="2" nodeType="withEffect">
                                  <p:stCondLst>
                                    <p:cond delay="0"/>
                                  </p:stCondLst>
                                  <p:childTnLst>
                                    <p:animMotion origin="layout" path="M 0.21754 -0.00926 C 0.12362 -0.11273 0.02969 -0.21597 -0.05434 -0.23148 C -0.13819 -0.24699 -0.21198 -0.175 -0.28576 -0.10301 " pathEditMode="relative" rAng="0" ptsTypes="aaA">
                                      <p:cBhvr>
                                        <p:cTn id="97" dur="2000" fill="hold"/>
                                        <p:tgtEl>
                                          <p:spTgt spid="25614">
                                            <p:bg/>
                                          </p:spTgt>
                                        </p:tgtEl>
                                        <p:attrNameLst>
                                          <p:attrName>ppt_x</p:attrName>
                                          <p:attrName>ppt_y</p:attrName>
                                        </p:attrNameLst>
                                      </p:cBhvr>
                                      <p:rCtr x="-25174" y="-11898"/>
                                    </p:animMotion>
                                  </p:childTnLst>
                                </p:cTn>
                              </p:par>
                              <p:par>
                                <p:cTn id="98" presetID="0" presetClass="path" presetSubtype="0" accel="50000" decel="50000" fill="hold" grpId="2" nodeType="withEffect">
                                  <p:stCondLst>
                                    <p:cond delay="0"/>
                                  </p:stCondLst>
                                  <p:childTnLst>
                                    <p:animMotion origin="layout" path="M 0.21754 -0.00926 C 0.12362 -0.11273 0.02969 -0.21597 -0.05434 -0.23148 C -0.13819 -0.24699 -0.21198 -0.175 -0.28576 -0.10301 " pathEditMode="relative" rAng="0" ptsTypes="aaA">
                                      <p:cBhvr>
                                        <p:cTn id="99" dur="2000" fill="hold"/>
                                        <p:tgtEl>
                                          <p:spTgt spid="25614">
                                            <p:txEl>
                                              <p:pRg st="0" end="0"/>
                                            </p:txEl>
                                          </p:spTgt>
                                        </p:tgtEl>
                                        <p:attrNameLst>
                                          <p:attrName>ppt_x</p:attrName>
                                          <p:attrName>ppt_y</p:attrName>
                                        </p:attrNameLst>
                                      </p:cBhvr>
                                      <p:rCtr x="-25174" y="-11898"/>
                                    </p:animMotion>
                                  </p:childTnLst>
                                </p:cTn>
                              </p:par>
                              <p:par>
                                <p:cTn id="100" presetID="0" presetClass="path" presetSubtype="0" accel="50000" decel="50000" fill="hold" grpId="0" nodeType="withEffect">
                                  <p:stCondLst>
                                    <p:cond delay="0"/>
                                  </p:stCondLst>
                                  <p:childTnLst>
                                    <p:animMotion origin="layout" path="M 2.5E-6 -3.33333E-6 C -0.07934 -0.10139 -0.16372 -0.19814 -0.24792 -0.21666 C -0.33212 -0.23518 -0.45209 -0.13356 -0.50573 -0.1118 " pathEditMode="relative" rAng="0" ptsTypes="aaa">
                                      <p:cBhvr>
                                        <p:cTn id="101" dur="2000" fill="hold"/>
                                        <p:tgtEl>
                                          <p:spTgt spid="25629"/>
                                        </p:tgtEl>
                                        <p:attrNameLst>
                                          <p:attrName>ppt_x</p:attrName>
                                          <p:attrName>ppt_y</p:attrName>
                                        </p:attrNameLst>
                                      </p:cBhvr>
                                      <p:rCtr x="-25295" y="-11759"/>
                                    </p:animMotion>
                                  </p:childTnLst>
                                </p:cTn>
                              </p:par>
                              <p:par>
                                <p:cTn id="102" presetID="0" presetClass="path" presetSubtype="0" accel="50000" decel="50000" fill="hold" nodeType="withEffect">
                                  <p:stCondLst>
                                    <p:cond delay="0"/>
                                  </p:stCondLst>
                                  <p:childTnLst>
                                    <p:animMotion origin="layout" path="M 0.21754 -0.00926 C 0.12362 -0.1125 0.02969 -0.21574 -0.05434 -0.23125 C -0.13819 -0.24676 -0.21197 -0.17477 -0.28576 -0.10301 " pathEditMode="relative" rAng="0" ptsTypes="aaA">
                                      <p:cBhvr>
                                        <p:cTn id="103" dur="2000" fill="hold"/>
                                        <p:tgtEl>
                                          <p:spTgt spid="25623"/>
                                        </p:tgtEl>
                                        <p:attrNameLst>
                                          <p:attrName>ppt_x</p:attrName>
                                          <p:attrName>ppt_y</p:attrName>
                                        </p:attrNameLst>
                                      </p:cBhvr>
                                      <p:rCtr x="-25174" y="-11875"/>
                                    </p:animMotion>
                                  </p:childTnLst>
                                </p:cTn>
                              </p:par>
                              <p:par>
                                <p:cTn id="104" presetID="0" presetClass="path" presetSubtype="0" accel="50000" decel="50000" fill="hold" nodeType="withEffect">
                                  <p:stCondLst>
                                    <p:cond delay="0"/>
                                  </p:stCondLst>
                                  <p:childTnLst>
                                    <p:animMotion origin="layout" path="M 0.21753 -0.00926 C 0.12361 -0.1125 0.02968 -0.21575 -0.05434 -0.23125 C -0.1382 -0.24676 -0.21198 -0.17477 -0.28577 -0.10301 " pathEditMode="relative" rAng="0" ptsTypes="aaA">
                                      <p:cBhvr>
                                        <p:cTn id="105" dur="2000" fill="hold"/>
                                        <p:tgtEl>
                                          <p:spTgt spid="25624"/>
                                        </p:tgtEl>
                                        <p:attrNameLst>
                                          <p:attrName>ppt_x</p:attrName>
                                          <p:attrName>ppt_y</p:attrName>
                                        </p:attrNameLst>
                                      </p:cBhvr>
                                      <p:rCtr x="-25174" y="-11875"/>
                                    </p:animMotion>
                                  </p:childTnLst>
                                </p:cTn>
                              </p:par>
                              <p:par>
                                <p:cTn id="106" presetID="6" presetClass="emph" presetSubtype="0" fill="hold" grpId="3" nodeType="withEffect">
                                  <p:stCondLst>
                                    <p:cond delay="0"/>
                                  </p:stCondLst>
                                  <p:childTnLst>
                                    <p:animScale>
                                      <p:cBhvr>
                                        <p:cTn id="107" dur="1000" fill="hold"/>
                                        <p:tgtEl>
                                          <p:spTgt spid="25605">
                                            <p:bg/>
                                          </p:spTgt>
                                        </p:tgtEl>
                                      </p:cBhvr>
                                      <p:by x="65000" y="65000"/>
                                    </p:animScale>
                                  </p:childTnLst>
                                </p:cTn>
                              </p:par>
                              <p:par>
                                <p:cTn id="108" presetID="6" presetClass="emph" presetSubtype="0" fill="hold" grpId="3" nodeType="withEffect">
                                  <p:stCondLst>
                                    <p:cond delay="0"/>
                                  </p:stCondLst>
                                  <p:childTnLst>
                                    <p:animScale>
                                      <p:cBhvr>
                                        <p:cTn id="109" dur="1000" fill="hold"/>
                                        <p:tgtEl>
                                          <p:spTgt spid="25605">
                                            <p:txEl>
                                              <p:pRg st="0" end="0"/>
                                            </p:txEl>
                                          </p:spTgt>
                                        </p:tgtEl>
                                      </p:cBhvr>
                                      <p:by x="65000" y="65000"/>
                                    </p:animScale>
                                  </p:childTnLst>
                                </p:cTn>
                              </p:par>
                              <p:par>
                                <p:cTn id="110" presetID="6" presetClass="emph" presetSubtype="0" fill="hold" grpId="3" nodeType="withEffect">
                                  <p:stCondLst>
                                    <p:cond delay="0"/>
                                  </p:stCondLst>
                                  <p:childTnLst>
                                    <p:animScale>
                                      <p:cBhvr>
                                        <p:cTn id="111" dur="1000" fill="hold"/>
                                        <p:tgtEl>
                                          <p:spTgt spid="25605">
                                            <p:txEl>
                                              <p:pRg st="1" end="1"/>
                                            </p:txEl>
                                          </p:spTgt>
                                        </p:tgtEl>
                                      </p:cBhvr>
                                      <p:by x="65000" y="65000"/>
                                    </p:animScale>
                                  </p:childTnLst>
                                </p:cTn>
                              </p:par>
                              <p:par>
                                <p:cTn id="112" presetID="0" presetClass="path" presetSubtype="0" accel="50000" decel="50000" fill="hold" grpId="2" nodeType="withEffect">
                                  <p:stCondLst>
                                    <p:cond delay="0"/>
                                  </p:stCondLst>
                                  <p:childTnLst>
                                    <p:animMotion origin="layout" path="M 0.21754 -0.00926 C 0.12361 -0.1125 0.03125 -0.21389 -0.05434 -0.23125 C -0.13993 -0.24861 -0.24548 -0.13773 -0.29583 -0.1132 " pathEditMode="relative" rAng="0" ptsTypes="aaa">
                                      <p:cBhvr>
                                        <p:cTn id="113" dur="2000" fill="hold"/>
                                        <p:tgtEl>
                                          <p:spTgt spid="25605">
                                            <p:bg/>
                                          </p:spTgt>
                                        </p:tgtEl>
                                        <p:attrNameLst>
                                          <p:attrName>ppt_x</p:attrName>
                                          <p:attrName>ppt_y</p:attrName>
                                        </p:attrNameLst>
                                      </p:cBhvr>
                                      <p:rCtr x="-25677" y="-11968"/>
                                    </p:animMotion>
                                  </p:childTnLst>
                                </p:cTn>
                              </p:par>
                              <p:par>
                                <p:cTn id="114" presetID="0" presetClass="path" presetSubtype="0" accel="50000" decel="50000" fill="hold" grpId="2" nodeType="withEffect">
                                  <p:stCondLst>
                                    <p:cond delay="0"/>
                                  </p:stCondLst>
                                  <p:childTnLst>
                                    <p:animMotion origin="layout" path="M 0.21754 -0.00926 C 0.12361 -0.1125 0.03125 -0.21389 -0.05434 -0.23125 C -0.13993 -0.24861 -0.24548 -0.13773 -0.29583 -0.1132 " pathEditMode="relative" rAng="0" ptsTypes="aaa">
                                      <p:cBhvr>
                                        <p:cTn id="115" dur="2000" fill="hold"/>
                                        <p:tgtEl>
                                          <p:spTgt spid="25605">
                                            <p:txEl>
                                              <p:pRg st="0" end="0"/>
                                            </p:txEl>
                                          </p:spTgt>
                                        </p:tgtEl>
                                        <p:attrNameLst>
                                          <p:attrName>ppt_x</p:attrName>
                                          <p:attrName>ppt_y</p:attrName>
                                        </p:attrNameLst>
                                      </p:cBhvr>
                                      <p:rCtr x="-25677" y="-11968"/>
                                    </p:animMotion>
                                  </p:childTnLst>
                                </p:cTn>
                              </p:par>
                              <p:par>
                                <p:cTn id="116" presetID="0" presetClass="path" presetSubtype="0" accel="50000" decel="50000" fill="hold" grpId="2" nodeType="withEffect">
                                  <p:stCondLst>
                                    <p:cond delay="0"/>
                                  </p:stCondLst>
                                  <p:childTnLst>
                                    <p:animMotion origin="layout" path="M 0.21754 -0.00926 C 0.12361 -0.1125 0.03125 -0.21389 -0.05434 -0.23125 C -0.13993 -0.24861 -0.24548 -0.13773 -0.29583 -0.1132 " pathEditMode="relative" rAng="0" ptsTypes="aaa">
                                      <p:cBhvr>
                                        <p:cTn id="117" dur="2000" fill="hold"/>
                                        <p:tgtEl>
                                          <p:spTgt spid="25605">
                                            <p:txEl>
                                              <p:pRg st="1" end="1"/>
                                            </p:txEl>
                                          </p:spTgt>
                                        </p:tgtEl>
                                        <p:attrNameLst>
                                          <p:attrName>ppt_x</p:attrName>
                                          <p:attrName>ppt_y</p:attrName>
                                        </p:attrNameLst>
                                      </p:cBhvr>
                                      <p:rCtr x="-25677" y="-11968"/>
                                    </p:animMotion>
                                  </p:childTnLst>
                                </p:cTn>
                              </p:par>
                              <p:par>
                                <p:cTn id="118" presetID="6" presetClass="emph" presetSubtype="0" fill="hold" grpId="2" nodeType="withEffect">
                                  <p:stCondLst>
                                    <p:cond delay="0"/>
                                  </p:stCondLst>
                                  <p:childTnLst>
                                    <p:animScale>
                                      <p:cBhvr>
                                        <p:cTn id="119" dur="1000" fill="hold"/>
                                        <p:tgtEl>
                                          <p:spTgt spid="25604"/>
                                        </p:tgtEl>
                                      </p:cBhvr>
                                      <p:by x="65000" y="65000"/>
                                    </p:animScale>
                                  </p:childTnLst>
                                </p:cTn>
                              </p:par>
                              <p:par>
                                <p:cTn id="120" presetID="0" presetClass="path" presetSubtype="0" accel="50000" decel="50000" fill="hold" grpId="1" nodeType="withEffect">
                                  <p:stCondLst>
                                    <p:cond delay="0"/>
                                  </p:stCondLst>
                                  <p:childTnLst>
                                    <p:animMotion origin="layout" path="M 0.21771 -0.00949 C 0.17813 -0.04051 0.06077 -0.1794 -0.01909 -0.19607 C -0.09913 -0.21273 -0.21232 -0.12755 -0.26284 -0.10949 " pathEditMode="relative" rAng="0" ptsTypes="aaa">
                                      <p:cBhvr>
                                        <p:cTn id="121" dur="2000" fill="hold"/>
                                        <p:tgtEl>
                                          <p:spTgt spid="25604"/>
                                        </p:tgtEl>
                                        <p:attrNameLst>
                                          <p:attrName>ppt_x</p:attrName>
                                          <p:attrName>ppt_y</p:attrName>
                                        </p:attrNameLst>
                                      </p:cBhvr>
                                      <p:rCtr x="-24028" y="-10162"/>
                                    </p:animMotion>
                                  </p:childTnLst>
                                </p:cTn>
                              </p:par>
                              <p:par>
                                <p:cTn id="122" presetID="0" presetClass="path" presetSubtype="0" accel="50000" decel="50000" fill="hold" grpId="1" nodeType="withEffect">
                                  <p:stCondLst>
                                    <p:cond delay="0"/>
                                  </p:stCondLst>
                                  <p:childTnLst>
                                    <p:animMotion origin="layout" path="M 0.21754 -0.00926 C 0.12361 -0.1125 0.02969 -0.21574 -0.05434 -0.23125 C -0.13802 -0.24676 -0.21198 -0.17477 -0.28576 -0.10301 " pathEditMode="relative" rAng="0" ptsTypes="aaA">
                                      <p:cBhvr>
                                        <p:cTn id="123" dur="2000" fill="hold"/>
                                        <p:tgtEl>
                                          <p:spTgt spid="25625"/>
                                        </p:tgtEl>
                                        <p:attrNameLst>
                                          <p:attrName>ppt_x</p:attrName>
                                          <p:attrName>ppt_y</p:attrName>
                                        </p:attrNameLst>
                                      </p:cBhvr>
                                      <p:rCtr x="-25174" y="-11875"/>
                                    </p:animMotion>
                                  </p:childTnLst>
                                </p:cTn>
                              </p:par>
                              <p:par>
                                <p:cTn id="124" presetID="0" presetClass="path" presetSubtype="0" accel="50000" decel="50000" fill="hold" grpId="1" nodeType="withEffect">
                                  <p:stCondLst>
                                    <p:cond delay="0"/>
                                  </p:stCondLst>
                                  <p:childTnLst>
                                    <p:animMotion origin="layout" path="M 0.21875 -0.00763 C 0.16754 -0.05069 -0.00173 -0.24907 -0.08993 -0.26643 C -0.17812 -0.28379 -0.26441 -0.14351 -0.31041 -0.11134 " pathEditMode="relative" rAng="0" ptsTypes="aaa">
                                      <p:cBhvr>
                                        <p:cTn id="125" dur="2000" fill="hold"/>
                                        <p:tgtEl>
                                          <p:spTgt spid="25626"/>
                                        </p:tgtEl>
                                        <p:attrNameLst>
                                          <p:attrName>ppt_x</p:attrName>
                                          <p:attrName>ppt_y</p:attrName>
                                        </p:attrNameLst>
                                      </p:cBhvr>
                                      <p:rCtr x="-26458" y="-13819"/>
                                    </p:animMotion>
                                  </p:childTnLst>
                                </p:cTn>
                              </p:par>
                              <p:par>
                                <p:cTn id="126" presetID="0" presetClass="path" presetSubtype="0" accel="50000" decel="50000" fill="hold" grpId="0" nodeType="withEffect">
                                  <p:stCondLst>
                                    <p:cond delay="0"/>
                                  </p:stCondLst>
                                  <p:childTnLst>
                                    <p:animMotion origin="layout" path="M 1.11111E-6 4.81481E-6 C 0.00156 -0.01019 0.00347 -0.02246 0.00208 -0.02778 C 0.00069 -0.03311 -0.00642 -0.03079 -0.00868 -0.03172 " pathEditMode="relative" rAng="0" ptsTypes="aaa">
                                      <p:cBhvr>
                                        <p:cTn id="127" dur="2000" fill="hold"/>
                                        <p:tgtEl>
                                          <p:spTgt spid="25633"/>
                                        </p:tgtEl>
                                        <p:attrNameLst>
                                          <p:attrName>ppt_x</p:attrName>
                                          <p:attrName>ppt_y</p:attrName>
                                        </p:attrNameLst>
                                      </p:cBhvr>
                                      <p:rCtr x="-260" y="-1667"/>
                                    </p:animMotion>
                                  </p:childTnLst>
                                </p:cTn>
                              </p:par>
                              <p:par>
                                <p:cTn id="128" presetID="6" presetClass="emph" presetSubtype="0" fill="hold" grpId="0" nodeType="withEffect">
                                  <p:stCondLst>
                                    <p:cond delay="0"/>
                                  </p:stCondLst>
                                  <p:childTnLst>
                                    <p:animScale>
                                      <p:cBhvr>
                                        <p:cTn id="129" dur="1000" fill="hold"/>
                                        <p:tgtEl>
                                          <p:spTgt spid="25608"/>
                                        </p:tgtEl>
                                      </p:cBhvr>
                                      <p:by x="65000" y="65000"/>
                                    </p:animScale>
                                  </p:childTnLst>
                                </p:cTn>
                              </p:par>
                              <p:par>
                                <p:cTn id="130" presetID="0" presetClass="path" presetSubtype="0" accel="50000" decel="50000" fill="hold" grpId="1" nodeType="withEffect">
                                  <p:stCondLst>
                                    <p:cond delay="0"/>
                                  </p:stCondLst>
                                  <p:childTnLst>
                                    <p:animMotion origin="layout" path="M -8.33333E-7 3.7037E-6 C 0.00191 -0.00093 0.00903 -0.00486 0.01129 -0.00625 " pathEditMode="relative" rAng="0" ptsTypes="aa">
                                      <p:cBhvr>
                                        <p:cTn id="131" dur="2000" fill="hold"/>
                                        <p:tgtEl>
                                          <p:spTgt spid="25608"/>
                                        </p:tgtEl>
                                        <p:attrNameLst>
                                          <p:attrName>ppt_x</p:attrName>
                                          <p:attrName>ppt_y</p:attrName>
                                        </p:attrNameLst>
                                      </p:cBhvr>
                                      <p:rCtr x="556" y="-324"/>
                                    </p:animMotion>
                                  </p:childTnLst>
                                </p:cTn>
                              </p:par>
                              <p:par>
                                <p:cTn id="132" presetID="0" presetClass="path" presetSubtype="0" accel="50000" decel="50000" fill="hold" grpId="0" nodeType="withEffect">
                                  <p:stCondLst>
                                    <p:cond delay="0"/>
                                  </p:stCondLst>
                                  <p:childTnLst>
                                    <p:animMotion origin="layout" path="M -1.38889E-6 2.96296E-6 C -1.38889E-6 -0.00602 -1.38889E-6 -0.01204 -1.38889E-6 -0.01482 " pathEditMode="relative" ptsTypes="aA">
                                      <p:cBhvr>
                                        <p:cTn id="133" dur="2000" fill="hold"/>
                                        <p:tgtEl>
                                          <p:spTgt spid="25627"/>
                                        </p:tgtEl>
                                        <p:attrNameLst>
                                          <p:attrName>ppt_x</p:attrName>
                                          <p:attrName>ppt_y</p:attrName>
                                        </p:attrNameLst>
                                      </p:cBhvr>
                                    </p:animMotion>
                                  </p:childTnLst>
                                </p:cTn>
                              </p:par>
                            </p:childTnLst>
                          </p:cTn>
                        </p:par>
                      </p:childTnLst>
                    </p:cTn>
                  </p:par>
                  <p:par>
                    <p:cTn id="134" fill="hold" nodeType="clickPar">
                      <p:stCondLst>
                        <p:cond delay="indefinite"/>
                      </p:stCondLst>
                      <p:childTnLst>
                        <p:par>
                          <p:cTn id="135" fill="hold" nodeType="withGroup">
                            <p:stCondLst>
                              <p:cond delay="0"/>
                            </p:stCondLst>
                            <p:childTnLst>
                              <p:par>
                                <p:cTn id="136" presetID="3" presetClass="emph" presetSubtype="2" fill="hold" grpId="0" nodeType="clickEffect">
                                  <p:stCondLst>
                                    <p:cond delay="0"/>
                                  </p:stCondLst>
                                  <p:childTnLst>
                                    <p:animClr clrSpc="rgb" dir="cw">
                                      <p:cBhvr override="childStyle">
                                        <p:cTn id="137" dur="500" fill="hold"/>
                                        <p:tgtEl>
                                          <p:spTgt spid="25610">
                                            <p:txEl>
                                              <p:pRg st="0" end="0"/>
                                            </p:txEl>
                                          </p:spTgt>
                                        </p:tgtEl>
                                        <p:attrNameLst>
                                          <p:attrName>style.color</p:attrName>
                                        </p:attrNameLst>
                                      </p:cBhvr>
                                      <p:to>
                                        <a:schemeClr val="hlink"/>
                                      </p:to>
                                    </p:animClr>
                                  </p:childTnLst>
                                  <p:subTnLst>
                                    <p:animClr clrSpc="rgb" dir="cw">
                                      <p:cBhvr override="childStyle">
                                        <p:cTn dur="1" fill="hold" display="0" masterRel="nextClick" afterEffect="1"/>
                                        <p:tgtEl>
                                          <p:spTgt spid="25610">
                                            <p:txEl>
                                              <p:pRg st="0" end="0"/>
                                            </p:txEl>
                                          </p:spTgt>
                                        </p:tgtEl>
                                        <p:attrNameLst>
                                          <p:attrName>ppt_c</p:attrName>
                                        </p:attrNameLst>
                                      </p:cBhvr>
                                      <p:to>
                                        <a:schemeClr val="tx1"/>
                                      </p:to>
                                    </p:animClr>
                                  </p:subTnLst>
                                </p:cTn>
                              </p:par>
                              <p:par>
                                <p:cTn id="138" presetID="7" presetClass="emph" presetSubtype="2" fill="hold" nodeType="withEffect">
                                  <p:stCondLst>
                                    <p:cond delay="0"/>
                                  </p:stCondLst>
                                  <p:childTnLst>
                                    <p:animClr clrSpc="rgb" dir="cw">
                                      <p:cBhvr>
                                        <p:cTn id="139" dur="500" fill="hold"/>
                                        <p:tgtEl>
                                          <p:spTgt spid="25610"/>
                                        </p:tgtEl>
                                        <p:attrNameLst>
                                          <p:attrName>stroke.color</p:attrName>
                                        </p:attrNameLst>
                                      </p:cBhvr>
                                      <p:to>
                                        <a:schemeClr val="hlink"/>
                                      </p:to>
                                    </p:animClr>
                                    <p:set>
                                      <p:cBhvr>
                                        <p:cTn id="140" dur="500" fill="hold"/>
                                        <p:tgtEl>
                                          <p:spTgt spid="25610"/>
                                        </p:tgtEl>
                                        <p:attrNameLst>
                                          <p:attrName>stroke.on</p:attrName>
                                        </p:attrNameLst>
                                      </p:cBhvr>
                                      <p:to>
                                        <p:strVal val="true"/>
                                      </p:to>
                                    </p:set>
                                  </p:childTnLst>
                                  <p:subTnLst>
                                    <p:animClr clrSpc="rgb" dir="cw">
                                      <p:cBhvr override="childStyle">
                                        <p:cTn dur="1" fill="hold" display="0" masterRel="nextClick" afterEffect="1"/>
                                        <p:tgtEl>
                                          <p:spTgt spid="25610"/>
                                        </p:tgtEl>
                                        <p:attrNameLst>
                                          <p:attrName>ppt_c</p:attrName>
                                        </p:attrNameLst>
                                      </p:cBhvr>
                                      <p:to>
                                        <a:schemeClr val="tx1"/>
                                      </p:to>
                                    </p:animClr>
                                  </p:subTnLst>
                                </p:cTn>
                              </p:par>
                              <p:par>
                                <p:cTn id="141" presetID="9" presetClass="entr" presetSubtype="0" fill="hold" nodeType="withEffect">
                                  <p:stCondLst>
                                    <p:cond delay="0"/>
                                  </p:stCondLst>
                                  <p:childTnLst>
                                    <p:set>
                                      <p:cBhvr>
                                        <p:cTn id="142" dur="1" fill="hold">
                                          <p:stCondLst>
                                            <p:cond delay="0"/>
                                          </p:stCondLst>
                                        </p:cTn>
                                        <p:tgtEl>
                                          <p:spTgt spid="25603">
                                            <p:txEl>
                                              <p:pRg st="4" end="4"/>
                                            </p:txEl>
                                          </p:spTgt>
                                        </p:tgtEl>
                                        <p:attrNameLst>
                                          <p:attrName>style.visibility</p:attrName>
                                        </p:attrNameLst>
                                      </p:cBhvr>
                                      <p:to>
                                        <p:strVal val="visible"/>
                                      </p:to>
                                    </p:set>
                                    <p:animEffect transition="in" filter="dissolve">
                                      <p:cBhvr>
                                        <p:cTn id="143" dur="1000"/>
                                        <p:tgtEl>
                                          <p:spTgt spid="25603">
                                            <p:txEl>
                                              <p:pRg st="4" end="4"/>
                                            </p:txEl>
                                          </p:spTgt>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9" presetClass="entr" presetSubtype="0" fill="hold" nodeType="clickEffect">
                                  <p:stCondLst>
                                    <p:cond delay="0"/>
                                  </p:stCondLst>
                                  <p:childTnLst>
                                    <p:set>
                                      <p:cBhvr>
                                        <p:cTn id="147" dur="1" fill="hold">
                                          <p:stCondLst>
                                            <p:cond delay="0"/>
                                          </p:stCondLst>
                                        </p:cTn>
                                        <p:tgtEl>
                                          <p:spTgt spid="25603">
                                            <p:txEl>
                                              <p:pRg st="6" end="6"/>
                                            </p:txEl>
                                          </p:spTgt>
                                        </p:tgtEl>
                                        <p:attrNameLst>
                                          <p:attrName>style.visibility</p:attrName>
                                        </p:attrNameLst>
                                      </p:cBhvr>
                                      <p:to>
                                        <p:strVal val="visible"/>
                                      </p:to>
                                    </p:set>
                                    <p:animEffect transition="in" filter="dissolve">
                                      <p:cBhvr>
                                        <p:cTn id="148" dur="1000"/>
                                        <p:tgtEl>
                                          <p:spTgt spid="25603">
                                            <p:txEl>
                                              <p:pRg st="6" end="6"/>
                                            </p:txEl>
                                          </p:spTgt>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 presetClass="exit" presetSubtype="0" fill="hold" nodeType="clickEffect">
                                  <p:stCondLst>
                                    <p:cond delay="0"/>
                                  </p:stCondLst>
                                  <p:childTnLst>
                                    <p:set>
                                      <p:cBhvr>
                                        <p:cTn id="152" dur="1" fill="hold">
                                          <p:stCondLst>
                                            <p:cond delay="0"/>
                                          </p:stCondLst>
                                        </p:cTn>
                                        <p:tgtEl>
                                          <p:spTgt spid="25605">
                                            <p:txEl>
                                              <p:pRg st="0" end="0"/>
                                            </p:txEl>
                                          </p:spTgt>
                                        </p:tgtEl>
                                        <p:attrNameLst>
                                          <p:attrName>style.visibility</p:attrName>
                                        </p:attrNameLst>
                                      </p:cBhvr>
                                      <p:to>
                                        <p:strVal val="hidden"/>
                                      </p:to>
                                    </p:set>
                                  </p:childTnLst>
                                </p:cTn>
                              </p:par>
                              <p:par>
                                <p:cTn id="153" presetID="1" presetClass="exit" presetSubtype="0" fill="hold" nodeType="withEffect">
                                  <p:stCondLst>
                                    <p:cond delay="0"/>
                                  </p:stCondLst>
                                  <p:childTnLst>
                                    <p:set>
                                      <p:cBhvr>
                                        <p:cTn id="154" dur="1" fill="hold">
                                          <p:stCondLst>
                                            <p:cond delay="0"/>
                                          </p:stCondLst>
                                        </p:cTn>
                                        <p:tgtEl>
                                          <p:spTgt spid="25614">
                                            <p:txEl>
                                              <p:pRg st="0" end="0"/>
                                            </p:txEl>
                                          </p:spTgt>
                                        </p:tgtEl>
                                        <p:attrNameLst>
                                          <p:attrName>style.visibility</p:attrName>
                                        </p:attrNameLst>
                                      </p:cBhvr>
                                      <p:to>
                                        <p:strVal val="hidden"/>
                                      </p:to>
                                    </p:set>
                                  </p:childTnLst>
                                </p:cTn>
                              </p:par>
                              <p:par>
                                <p:cTn id="155" presetID="1" presetClass="exit" presetSubtype="0" fill="hold" nodeType="withEffect">
                                  <p:stCondLst>
                                    <p:cond delay="0"/>
                                  </p:stCondLst>
                                  <p:childTnLst>
                                    <p:set>
                                      <p:cBhvr>
                                        <p:cTn id="156" dur="1" fill="hold">
                                          <p:stCondLst>
                                            <p:cond delay="0"/>
                                          </p:stCondLst>
                                        </p:cTn>
                                        <p:tgtEl>
                                          <p:spTgt spid="25612">
                                            <p:txEl>
                                              <p:pRg st="0" end="0"/>
                                            </p:txEl>
                                          </p:spTgt>
                                        </p:tgtEl>
                                        <p:attrNameLst>
                                          <p:attrName>style.visibility</p:attrName>
                                        </p:attrNameLst>
                                      </p:cBhvr>
                                      <p:to>
                                        <p:strVal val="hidden"/>
                                      </p:to>
                                    </p:set>
                                  </p:childTnLst>
                                </p:cTn>
                              </p:par>
                              <p:par>
                                <p:cTn id="157" presetID="1" presetClass="exit" presetSubtype="0" fill="hold" nodeType="withEffect">
                                  <p:stCondLst>
                                    <p:cond delay="0"/>
                                  </p:stCondLst>
                                  <p:childTnLst>
                                    <p:set>
                                      <p:cBhvr>
                                        <p:cTn id="158" dur="1" fill="hold">
                                          <p:stCondLst>
                                            <p:cond delay="0"/>
                                          </p:stCondLst>
                                        </p:cTn>
                                        <p:tgtEl>
                                          <p:spTgt spid="25610">
                                            <p:txEl>
                                              <p:pRg st="0" end="0"/>
                                            </p:txEl>
                                          </p:spTgt>
                                        </p:tgtEl>
                                        <p:attrNameLst>
                                          <p:attrName>style.visibility</p:attrName>
                                        </p:attrNameLst>
                                      </p:cBhvr>
                                      <p:to>
                                        <p:strVal val="hidden"/>
                                      </p:to>
                                    </p:set>
                                  </p:childTnLst>
                                </p:cTn>
                              </p:par>
                              <p:par>
                                <p:cTn id="159" presetID="9" presetClass="entr" presetSubtype="0" fill="hold" grpId="0" nodeType="withEffect">
                                  <p:stCondLst>
                                    <p:cond delay="0"/>
                                  </p:stCondLst>
                                  <p:childTnLst>
                                    <p:set>
                                      <p:cBhvr>
                                        <p:cTn id="160" dur="1" fill="hold">
                                          <p:stCondLst>
                                            <p:cond delay="0"/>
                                          </p:stCondLst>
                                        </p:cTn>
                                        <p:tgtEl>
                                          <p:spTgt spid="25645"/>
                                        </p:tgtEl>
                                        <p:attrNameLst>
                                          <p:attrName>style.visibility</p:attrName>
                                        </p:attrNameLst>
                                      </p:cBhvr>
                                      <p:to>
                                        <p:strVal val="visible"/>
                                      </p:to>
                                    </p:set>
                                    <p:animEffect transition="in" filter="dissolve">
                                      <p:cBhvr>
                                        <p:cTn id="161" dur="500"/>
                                        <p:tgtEl>
                                          <p:spTgt spid="25645"/>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25646"/>
                                        </p:tgtEl>
                                        <p:attrNameLst>
                                          <p:attrName>style.visibility</p:attrName>
                                        </p:attrNameLst>
                                      </p:cBhvr>
                                      <p:to>
                                        <p:strVal val="visible"/>
                                      </p:to>
                                    </p:set>
                                    <p:animEffect transition="in" filter="dissolve">
                                      <p:cBhvr>
                                        <p:cTn id="164" dur="500"/>
                                        <p:tgtEl>
                                          <p:spTgt spid="25646"/>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25647"/>
                                        </p:tgtEl>
                                        <p:attrNameLst>
                                          <p:attrName>style.visibility</p:attrName>
                                        </p:attrNameLst>
                                      </p:cBhvr>
                                      <p:to>
                                        <p:strVal val="visible"/>
                                      </p:to>
                                    </p:set>
                                    <p:animEffect transition="in" filter="dissolve">
                                      <p:cBhvr>
                                        <p:cTn id="167" dur="500"/>
                                        <p:tgtEl>
                                          <p:spTgt spid="25647"/>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25649"/>
                                        </p:tgtEl>
                                        <p:attrNameLst>
                                          <p:attrName>style.visibility</p:attrName>
                                        </p:attrNameLst>
                                      </p:cBhvr>
                                      <p:to>
                                        <p:strVal val="visible"/>
                                      </p:to>
                                    </p:set>
                                    <p:animEffect transition="in" filter="dissolve">
                                      <p:cBhvr>
                                        <p:cTn id="170" dur="500"/>
                                        <p:tgtEl>
                                          <p:spTgt spid="25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P spid="25604" grpId="1" animBg="1"/>
      <p:bldP spid="25604" grpId="2" animBg="1"/>
      <p:bldP spid="25605" grpId="0" build="allAtOnce" animBg="1"/>
      <p:bldP spid="25605" grpId="1" build="allAtOnce" animBg="1"/>
      <p:bldP spid="25605" grpId="2" build="allAtOnce" animBg="1"/>
      <p:bldP spid="25605" grpId="3" build="allAtOnce" animBg="1"/>
      <p:bldP spid="25606" grpId="0" animBg="1"/>
      <p:bldP spid="25606" grpId="1" animBg="1"/>
      <p:bldP spid="25607" grpId="0" animBg="1"/>
      <p:bldP spid="25607" grpId="1" animBg="1"/>
      <p:bldP spid="25608" grpId="0" animBg="1"/>
      <p:bldP spid="25608" grpId="1" animBg="1"/>
      <p:bldP spid="25609" grpId="0" animBg="1"/>
      <p:bldP spid="25609" grpId="1" animBg="1"/>
      <p:bldP spid="25610" grpId="0" build="allAtOnce"/>
      <p:bldP spid="25612" grpId="0" build="allAtOnce"/>
      <p:bldP spid="25612" grpId="2" build="allAtOnce" animBg="1"/>
      <p:bldP spid="25614" grpId="0" build="allAtOnce" animBg="1"/>
      <p:bldP spid="25614" grpId="1" build="allAtOnce" animBg="1"/>
      <p:bldP spid="25614" grpId="2" build="allAtOnce" animBg="1"/>
      <p:bldP spid="25625" grpId="0"/>
      <p:bldP spid="25625" grpId="1"/>
      <p:bldP spid="25626" grpId="0"/>
      <p:bldP spid="25626" grpId="1"/>
      <p:bldP spid="25627" grpId="0"/>
      <p:bldP spid="25629" grpId="0"/>
      <p:bldP spid="25630" grpId="0"/>
      <p:bldP spid="25633" grpId="0"/>
      <p:bldP spid="25644" grpId="0"/>
      <p:bldP spid="25645" grpId="0"/>
      <p:bldP spid="25646" grpId="0"/>
      <p:bldP spid="25647" grpId="0"/>
      <p:bldP spid="256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it-IT" altLang="en-US"/>
              <a:t>Gabriele Monfardini - Corso di Basi di Dati Multimediali  a.a. 2005-2006</a:t>
            </a:r>
          </a:p>
        </p:txBody>
      </p:sp>
      <p:sp>
        <p:nvSpPr>
          <p:cNvPr id="5" name="Slide Number Placeholder 4"/>
          <p:cNvSpPr>
            <a:spLocks noGrp="1"/>
          </p:cNvSpPr>
          <p:nvPr>
            <p:ph type="sldNum" sz="quarter" idx="11"/>
          </p:nvPr>
        </p:nvSpPr>
        <p:spPr/>
        <p:txBody>
          <a:bodyPr/>
          <a:lstStyle/>
          <a:p>
            <a:fld id="{AED8F68E-1063-46F7-9EB0-A871EFF8ADDB}" type="slidenum">
              <a:rPr lang="it-IT" altLang="en-US"/>
              <a:pPr/>
              <a:t>15</a:t>
            </a:fld>
            <a:endParaRPr lang="it-IT" altLang="en-US"/>
          </a:p>
        </p:txBody>
      </p:sp>
      <p:sp>
        <p:nvSpPr>
          <p:cNvPr id="26626" name="Rectangle 2"/>
          <p:cNvSpPr>
            <a:spLocks noGrp="1" noChangeArrowheads="1"/>
          </p:cNvSpPr>
          <p:nvPr>
            <p:ph type="title"/>
          </p:nvPr>
        </p:nvSpPr>
        <p:spPr/>
        <p:txBody>
          <a:bodyPr/>
          <a:lstStyle/>
          <a:p>
            <a:r>
              <a:rPr lang="it-IT" altLang="en-US"/>
              <a:t>Why FGK works?</a:t>
            </a:r>
          </a:p>
        </p:txBody>
      </p:sp>
      <p:sp>
        <p:nvSpPr>
          <p:cNvPr id="26627" name="Rectangle 3"/>
          <p:cNvSpPr>
            <a:spLocks noGrp="1" noChangeArrowheads="1"/>
          </p:cNvSpPr>
          <p:nvPr>
            <p:ph type="body" idx="1"/>
          </p:nvPr>
        </p:nvSpPr>
        <p:spPr/>
        <p:txBody>
          <a:bodyPr/>
          <a:lstStyle/>
          <a:p>
            <a:r>
              <a:rPr lang="it-IT" altLang="en-US"/>
              <a:t>The two phase procedure builds a valid Huffman tree for </a:t>
            </a:r>
            <a:r>
              <a:rPr lang="it-IT" altLang="en-US" i="1"/>
              <a:t>t</a:t>
            </a:r>
            <a:r>
              <a:rPr lang="it-IT" altLang="en-US"/>
              <a:t>+1 symbols, as the sibling properties is satisfied</a:t>
            </a:r>
          </a:p>
          <a:p>
            <a:pPr lvl="1"/>
            <a:r>
              <a:rPr lang="it-IT" altLang="en-US"/>
              <a:t>In fact, we swap each node which weight is to be increased with the highest numbered node with the same weight</a:t>
            </a:r>
          </a:p>
          <a:p>
            <a:pPr lvl="1"/>
            <a:r>
              <a:rPr lang="it-IT" altLang="en-US"/>
              <a:t>After the increasing process there is no node with previous weight that is higher numbered</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834B22A-74D0-4CC7-A198-8EBBF5338636}" type="slidenum">
              <a:rPr lang="it-IT" altLang="en-US"/>
              <a:pPr/>
              <a:t>16</a:t>
            </a:fld>
            <a:endParaRPr lang="it-IT" altLang="en-US"/>
          </a:p>
        </p:txBody>
      </p:sp>
      <p:sp>
        <p:nvSpPr>
          <p:cNvPr id="27650" name="Rectangle 2"/>
          <p:cNvSpPr>
            <a:spLocks noGrp="1" noChangeArrowheads="1"/>
          </p:cNvSpPr>
          <p:nvPr>
            <p:ph type="title"/>
          </p:nvPr>
        </p:nvSpPr>
        <p:spPr/>
        <p:txBody>
          <a:bodyPr/>
          <a:lstStyle/>
          <a:p>
            <a:r>
              <a:rPr lang="it-IT" altLang="en-US"/>
              <a:t>The Not Yet Seen problem - I</a:t>
            </a:r>
          </a:p>
        </p:txBody>
      </p:sp>
      <p:sp>
        <p:nvSpPr>
          <p:cNvPr id="27651" name="Rectangle 3"/>
          <p:cNvSpPr>
            <a:spLocks noGrp="1" noChangeArrowheads="1"/>
          </p:cNvSpPr>
          <p:nvPr>
            <p:ph type="body" idx="1"/>
          </p:nvPr>
        </p:nvSpPr>
        <p:spPr>
          <a:xfrm>
            <a:off x="1182688" y="1844675"/>
            <a:ext cx="7772400" cy="4824413"/>
          </a:xfrm>
        </p:spPr>
        <p:txBody>
          <a:bodyPr/>
          <a:lstStyle/>
          <a:p>
            <a:r>
              <a:rPr lang="it-IT" altLang="en-US" sz="2400"/>
              <a:t>When the algorithm starts and sometimes during the encoding we encounter a symbol that has not been seen before.</a:t>
            </a:r>
          </a:p>
          <a:p>
            <a:pPr>
              <a:spcBef>
                <a:spcPct val="5000"/>
              </a:spcBef>
              <a:buFont typeface="Wingdings" panose="05000000000000000000" pitchFamily="2" charset="2"/>
              <a:buNone/>
            </a:pPr>
            <a:r>
              <a:rPr lang="it-IT" altLang="en-US" sz="2400"/>
              <a:t>	How do we face this problem?</a:t>
            </a:r>
          </a:p>
          <a:p>
            <a:r>
              <a:rPr lang="it-IT" altLang="en-US" sz="2200"/>
              <a:t>We use a single 0-node (with weight 0) that represents all the unseen symbols. When a new symbol appears we send the code for the 0-node and some bits to discern which is the new symbol.</a:t>
            </a:r>
          </a:p>
          <a:p>
            <a:pPr lvl="1"/>
            <a:r>
              <a:rPr lang="it-IT" altLang="en-US" sz="2000"/>
              <a:t>As each time we send log</a:t>
            </a:r>
            <a:r>
              <a:rPr lang="it-IT" altLang="en-US" sz="2000" i="1"/>
              <a:t>n</a:t>
            </a:r>
            <a:r>
              <a:rPr lang="it-IT" altLang="en-US" sz="2000"/>
              <a:t> bits to discern the symbol, total overhead is </a:t>
            </a:r>
            <a:r>
              <a:rPr lang="it-IT" altLang="en-US" sz="2000" i="1"/>
              <a:t>n</a:t>
            </a:r>
            <a:r>
              <a:rPr lang="it-IT" altLang="en-US" sz="2000"/>
              <a:t>log</a:t>
            </a:r>
            <a:r>
              <a:rPr lang="it-IT" altLang="en-US" sz="2000" i="1"/>
              <a:t>n</a:t>
            </a:r>
            <a:r>
              <a:rPr lang="it-IT" altLang="en-US" sz="2000"/>
              <a:t> bits</a:t>
            </a:r>
          </a:p>
          <a:p>
            <a:pPr lvl="1"/>
            <a:r>
              <a:rPr lang="it-IT" altLang="en-US" sz="1800"/>
              <a:t>It is possible to do better, sending only the index of the symbol in the list of the current unseen symbols.</a:t>
            </a:r>
          </a:p>
          <a:p>
            <a:pPr lvl="1">
              <a:buFont typeface="Wingdings" panose="05000000000000000000" pitchFamily="2" charset="2"/>
              <a:buNone/>
            </a:pPr>
            <a:r>
              <a:rPr lang="it-IT" altLang="en-US" sz="1800"/>
              <a:t>	In this way we can save some bit, on average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it-IT" altLang="en-US"/>
              <a:t>Gabriele Monfardini - Corso di Basi di Dati Multimediali  a.a. 2005-2006</a:t>
            </a:r>
          </a:p>
        </p:txBody>
      </p:sp>
      <p:sp>
        <p:nvSpPr>
          <p:cNvPr id="5" name="Slide Number Placeholder 4"/>
          <p:cNvSpPr>
            <a:spLocks noGrp="1"/>
          </p:cNvSpPr>
          <p:nvPr>
            <p:ph type="sldNum" sz="quarter" idx="11"/>
          </p:nvPr>
        </p:nvSpPr>
        <p:spPr/>
        <p:txBody>
          <a:bodyPr/>
          <a:lstStyle/>
          <a:p>
            <a:fld id="{1AD87512-7070-40C8-97CA-B240E2001454}" type="slidenum">
              <a:rPr lang="it-IT" altLang="en-US"/>
              <a:pPr/>
              <a:t>17</a:t>
            </a:fld>
            <a:endParaRPr lang="it-IT" altLang="en-US"/>
          </a:p>
        </p:txBody>
      </p:sp>
      <p:sp>
        <p:nvSpPr>
          <p:cNvPr id="29698" name="Rectangle 2"/>
          <p:cNvSpPr>
            <a:spLocks noGrp="1" noChangeArrowheads="1"/>
          </p:cNvSpPr>
          <p:nvPr>
            <p:ph type="title"/>
          </p:nvPr>
        </p:nvSpPr>
        <p:spPr/>
        <p:txBody>
          <a:bodyPr/>
          <a:lstStyle/>
          <a:p>
            <a:r>
              <a:rPr lang="it-IT" altLang="en-US"/>
              <a:t>The Not Yet Seen problem - II</a:t>
            </a:r>
          </a:p>
        </p:txBody>
      </p:sp>
      <p:sp>
        <p:nvSpPr>
          <p:cNvPr id="29699" name="Rectangle 3"/>
          <p:cNvSpPr>
            <a:spLocks noGrp="1" noChangeArrowheads="1"/>
          </p:cNvSpPr>
          <p:nvPr>
            <p:ph type="body" idx="1"/>
          </p:nvPr>
        </p:nvSpPr>
        <p:spPr/>
        <p:txBody>
          <a:bodyPr/>
          <a:lstStyle/>
          <a:p>
            <a:r>
              <a:rPr lang="it-IT" altLang="en-US" sz="2400"/>
              <a:t>Then the 0-node is splitted into two leaves, that are sibling, one for the new symbol, with weight 1, and a new 0-node</a:t>
            </a:r>
          </a:p>
          <a:p>
            <a:r>
              <a:rPr lang="it-IT" altLang="en-US" sz="2400"/>
              <a:t>Then the tree is recomputed as seen before in order to satisfy the sibling property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it-IT" altLang="en-US"/>
              <a:t>Gabriele Monfardini - Corso di Basi di Dati Multimediali  a.a. 2005-2006</a:t>
            </a:r>
          </a:p>
        </p:txBody>
      </p:sp>
      <p:sp>
        <p:nvSpPr>
          <p:cNvPr id="5" name="Slide Number Placeholder 4"/>
          <p:cNvSpPr>
            <a:spLocks noGrp="1"/>
          </p:cNvSpPr>
          <p:nvPr>
            <p:ph type="sldNum" sz="quarter" idx="11"/>
          </p:nvPr>
        </p:nvSpPr>
        <p:spPr/>
        <p:txBody>
          <a:bodyPr/>
          <a:lstStyle/>
          <a:p>
            <a:fld id="{494DAEA8-3E73-488A-A849-517D91D3C28F}" type="slidenum">
              <a:rPr lang="it-IT" altLang="en-US"/>
              <a:pPr/>
              <a:t>18</a:t>
            </a:fld>
            <a:endParaRPr lang="it-IT" altLang="en-US"/>
          </a:p>
        </p:txBody>
      </p:sp>
      <p:sp>
        <p:nvSpPr>
          <p:cNvPr id="28674" name="Rectangle 2"/>
          <p:cNvSpPr>
            <a:spLocks noGrp="1" noChangeArrowheads="1"/>
          </p:cNvSpPr>
          <p:nvPr>
            <p:ph type="title"/>
          </p:nvPr>
        </p:nvSpPr>
        <p:spPr/>
        <p:txBody>
          <a:bodyPr/>
          <a:lstStyle/>
          <a:p>
            <a:r>
              <a:rPr lang="it-IT" altLang="en-US"/>
              <a:t>Algorithm FGK - summary</a:t>
            </a:r>
          </a:p>
        </p:txBody>
      </p:sp>
      <p:sp>
        <p:nvSpPr>
          <p:cNvPr id="28675" name="Rectangle 3"/>
          <p:cNvSpPr>
            <a:spLocks noGrp="1" noChangeArrowheads="1"/>
          </p:cNvSpPr>
          <p:nvPr>
            <p:ph type="body" idx="1"/>
          </p:nvPr>
        </p:nvSpPr>
        <p:spPr/>
        <p:txBody>
          <a:bodyPr/>
          <a:lstStyle/>
          <a:p>
            <a:r>
              <a:rPr lang="it-IT" altLang="en-US" sz="2400"/>
              <a:t>The algorithm starts with only one leaf node, the 0-node. As the symbols arrive, new leaves are created and each time the tree is recomputed</a:t>
            </a:r>
          </a:p>
          <a:p>
            <a:r>
              <a:rPr lang="it-IT" altLang="en-US" sz="2400"/>
              <a:t>Each symbol is coded with its codeword in the current tree, and then the tree is updated</a:t>
            </a:r>
          </a:p>
          <a:p>
            <a:r>
              <a:rPr lang="it-IT" altLang="en-US" sz="2400"/>
              <a:t>Unseen symbols are coded with 0-node codeword and some other bits are needed to specify the symbol</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2546B2E-41D7-4552-BEE6-CECE9A7DF3BD}" type="slidenum">
              <a:rPr lang="it-IT" altLang="en-US"/>
              <a:pPr/>
              <a:t>19</a:t>
            </a:fld>
            <a:endParaRPr lang="it-IT" altLang="en-US"/>
          </a:p>
        </p:txBody>
      </p:sp>
      <p:sp>
        <p:nvSpPr>
          <p:cNvPr id="30722" name="Rectangle 2"/>
          <p:cNvSpPr>
            <a:spLocks noGrp="1" noChangeArrowheads="1"/>
          </p:cNvSpPr>
          <p:nvPr>
            <p:ph type="title"/>
          </p:nvPr>
        </p:nvSpPr>
        <p:spPr/>
        <p:txBody>
          <a:bodyPr/>
          <a:lstStyle/>
          <a:p>
            <a:r>
              <a:rPr lang="it-IT" altLang="en-US"/>
              <a:t>Algorithm FGK - VII</a:t>
            </a:r>
          </a:p>
        </p:txBody>
      </p:sp>
      <p:sp>
        <p:nvSpPr>
          <p:cNvPr id="30723" name="Rectangle 3"/>
          <p:cNvSpPr>
            <a:spLocks noGrp="1" noChangeArrowheads="1"/>
          </p:cNvSpPr>
          <p:nvPr>
            <p:ph type="body" idx="1"/>
          </p:nvPr>
        </p:nvSpPr>
        <p:spPr>
          <a:xfrm>
            <a:off x="1182688" y="1844675"/>
            <a:ext cx="7772400" cy="5013325"/>
          </a:xfrm>
        </p:spPr>
        <p:txBody>
          <a:bodyPr/>
          <a:lstStyle/>
          <a:p>
            <a:r>
              <a:rPr lang="it-IT" altLang="en-US"/>
              <a:t>Algorithm FGK compares favourably with static Huffman code, if we consider also overhead costs </a:t>
            </a:r>
            <a:r>
              <a:rPr lang="it-IT" altLang="en-US" sz="2400"/>
              <a:t>(it is used in the Unix utility </a:t>
            </a:r>
            <a:r>
              <a:rPr lang="it-IT" altLang="en-US" sz="2400" i="1"/>
              <a:t>compact</a:t>
            </a:r>
            <a:r>
              <a:rPr lang="it-IT" altLang="en-US" sz="2400"/>
              <a:t>)</a:t>
            </a:r>
          </a:p>
          <a:p>
            <a:r>
              <a:rPr lang="it-IT" altLang="en-US" b="1">
                <a:solidFill>
                  <a:schemeClr val="folHlink"/>
                </a:solidFill>
              </a:rPr>
              <a:t>Exercise</a:t>
            </a:r>
          </a:p>
          <a:p>
            <a:pPr lvl="1"/>
            <a:r>
              <a:rPr lang="it-IT" altLang="en-US" sz="2000"/>
              <a:t>Construct the static Huffman tree and the FGK tree for the message </a:t>
            </a:r>
            <a:r>
              <a:rPr lang="it-IT" altLang="en-US" sz="2000" i="1">
                <a:solidFill>
                  <a:schemeClr val="folHlink"/>
                </a:solidFill>
              </a:rPr>
              <a:t>e eae de eabe eae dcf</a:t>
            </a:r>
            <a:r>
              <a:rPr lang="it-IT" altLang="en-US" sz="2000">
                <a:solidFill>
                  <a:schemeClr val="folHlink"/>
                </a:solidFill>
              </a:rPr>
              <a:t>  </a:t>
            </a:r>
            <a:r>
              <a:rPr lang="it-IT" altLang="en-US" sz="2000"/>
              <a:t>and evaluate the number of bits needed for the coding with both the algorithms, ignoring the overhead for Huffman</a:t>
            </a:r>
          </a:p>
          <a:p>
            <a:pPr lvl="1"/>
            <a:endParaRPr lang="it-IT" altLang="en-US"/>
          </a:p>
          <a:p>
            <a:pPr lvl="1"/>
            <a:r>
              <a:rPr lang="it-IT" altLang="en-US" sz="1800" b="1"/>
              <a:t>SOL.</a:t>
            </a:r>
            <a:r>
              <a:rPr lang="it-IT" altLang="en-US" sz="2000" b="1"/>
              <a:t> </a:t>
            </a:r>
            <a:r>
              <a:rPr lang="it-IT" altLang="en-US" sz="1800">
                <a:solidFill>
                  <a:schemeClr val="folHlink"/>
                </a:solidFill>
              </a:rPr>
              <a:t>FGK </a:t>
            </a:r>
            <a:r>
              <a:rPr lang="it-IT" altLang="en-US" sz="1800">
                <a:solidFill>
                  <a:schemeClr val="folHlink"/>
                </a:solidFill>
                <a:sym typeface="Wingdings" panose="05000000000000000000" pitchFamily="2" charset="2"/>
              </a:rPr>
              <a:t> </a:t>
            </a:r>
            <a:r>
              <a:rPr lang="it-IT" altLang="en-US" sz="1800">
                <a:solidFill>
                  <a:schemeClr val="folHlink"/>
                </a:solidFill>
              </a:rPr>
              <a:t>60 bits, Huffman </a:t>
            </a:r>
            <a:r>
              <a:rPr lang="it-IT" altLang="en-US" sz="1800">
                <a:solidFill>
                  <a:schemeClr val="folHlink"/>
                </a:solidFill>
                <a:sym typeface="Wingdings" panose="05000000000000000000" pitchFamily="2" charset="2"/>
              </a:rPr>
              <a:t> 52 bits</a:t>
            </a:r>
          </a:p>
          <a:p>
            <a:pPr marL="922338" lvl="2" indent="-7938">
              <a:buFont typeface="Wingdings" panose="05000000000000000000" pitchFamily="2" charset="2"/>
              <a:buNone/>
            </a:pPr>
            <a:r>
              <a:rPr lang="it-IT" altLang="en-US" sz="1600">
                <a:sym typeface="Wingdings" panose="05000000000000000000" pitchFamily="2" charset="2"/>
              </a:rPr>
              <a:t>FGK is obtained using the minimum number of bits for the element in the list of the unseen symbols</a:t>
            </a:r>
            <a:endParaRPr lang="it-IT" altLang="en-US" sz="18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it-IT" altLang="en-US"/>
              <a:t>Gabriele Monfardini - Corso di Basi di Dati Multimediali  a.a. 2005-2006</a:t>
            </a:r>
          </a:p>
        </p:txBody>
      </p:sp>
      <p:sp>
        <p:nvSpPr>
          <p:cNvPr id="5" name="Slide Number Placeholder 4"/>
          <p:cNvSpPr>
            <a:spLocks noGrp="1"/>
          </p:cNvSpPr>
          <p:nvPr>
            <p:ph type="sldNum" sz="quarter" idx="11"/>
          </p:nvPr>
        </p:nvSpPr>
        <p:spPr/>
        <p:txBody>
          <a:bodyPr/>
          <a:lstStyle/>
          <a:p>
            <a:fld id="{A3605DBB-7A31-4EA7-BE32-8F927BECC9BF}" type="slidenum">
              <a:rPr lang="it-IT" altLang="en-US"/>
              <a:pPr/>
              <a:t>2</a:t>
            </a:fld>
            <a:endParaRPr lang="it-IT" altLang="en-US"/>
          </a:p>
        </p:txBody>
      </p:sp>
      <p:sp>
        <p:nvSpPr>
          <p:cNvPr id="12290" name="Rectangle 2"/>
          <p:cNvSpPr>
            <a:spLocks noGrp="1" noChangeArrowheads="1"/>
          </p:cNvSpPr>
          <p:nvPr>
            <p:ph type="title"/>
          </p:nvPr>
        </p:nvSpPr>
        <p:spPr/>
        <p:txBody>
          <a:bodyPr/>
          <a:lstStyle/>
          <a:p>
            <a:r>
              <a:rPr lang="it-IT" altLang="en-US"/>
              <a:t>Why Adaptive Huffman Coding?</a:t>
            </a:r>
          </a:p>
        </p:txBody>
      </p:sp>
      <p:sp>
        <p:nvSpPr>
          <p:cNvPr id="12291" name="Rectangle 3"/>
          <p:cNvSpPr>
            <a:spLocks noGrp="1" noChangeArrowheads="1"/>
          </p:cNvSpPr>
          <p:nvPr>
            <p:ph type="body" idx="1"/>
          </p:nvPr>
        </p:nvSpPr>
        <p:spPr/>
        <p:txBody>
          <a:bodyPr/>
          <a:lstStyle/>
          <a:p>
            <a:r>
              <a:rPr lang="it-IT" altLang="en-US" sz="2400"/>
              <a:t>Huffman coding suffers from the fact that the uncompresser need have some knowledge of the probabilities of the symbols in the compressed files</a:t>
            </a:r>
          </a:p>
          <a:p>
            <a:pPr lvl="1"/>
            <a:r>
              <a:rPr lang="it-IT" altLang="en-US" sz="2000"/>
              <a:t>this can need more bit to encode the file</a:t>
            </a:r>
          </a:p>
          <a:p>
            <a:pPr lvl="1"/>
            <a:r>
              <a:rPr lang="it-IT" altLang="en-US" sz="2000"/>
              <a:t>if this information is unavailable compressing the file requires two passes</a:t>
            </a:r>
          </a:p>
          <a:p>
            <a:pPr lvl="2"/>
            <a:r>
              <a:rPr lang="it-IT" altLang="en-US" sz="1800" b="1"/>
              <a:t>first pass:</a:t>
            </a:r>
            <a:r>
              <a:rPr lang="it-IT" altLang="en-US" sz="1800"/>
              <a:t> find the frequency of each symbol and construct the huffman tree </a:t>
            </a:r>
          </a:p>
          <a:p>
            <a:pPr lvl="2"/>
            <a:r>
              <a:rPr lang="it-IT" altLang="en-US" sz="1800" b="1"/>
              <a:t>second pass:</a:t>
            </a:r>
            <a:r>
              <a:rPr lang="it-IT" altLang="en-US" sz="1800"/>
              <a:t> compress the file</a:t>
            </a:r>
            <a:r>
              <a:rPr lang="it-IT" altLang="en-US"/>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it-IT" altLang="en-US"/>
              <a:t>Gabriele Monfardini - Corso di Basi di Dati Multimediali  a.a. 2005-2006</a:t>
            </a:r>
          </a:p>
        </p:txBody>
      </p:sp>
      <p:sp>
        <p:nvSpPr>
          <p:cNvPr id="6" name="Slide Number Placeholder 4"/>
          <p:cNvSpPr>
            <a:spLocks noGrp="1"/>
          </p:cNvSpPr>
          <p:nvPr>
            <p:ph type="sldNum" sz="quarter" idx="11"/>
          </p:nvPr>
        </p:nvSpPr>
        <p:spPr/>
        <p:txBody>
          <a:bodyPr/>
          <a:lstStyle/>
          <a:p>
            <a:fld id="{BE505826-6506-488E-8141-F6E397171432}" type="slidenum">
              <a:rPr lang="it-IT" altLang="en-US"/>
              <a:pPr/>
              <a:t>20</a:t>
            </a:fld>
            <a:endParaRPr lang="it-IT" altLang="en-US"/>
          </a:p>
        </p:txBody>
      </p:sp>
      <p:sp>
        <p:nvSpPr>
          <p:cNvPr id="32770" name="Rectangle 2"/>
          <p:cNvSpPr>
            <a:spLocks noGrp="1" noChangeArrowheads="1"/>
          </p:cNvSpPr>
          <p:nvPr>
            <p:ph type="title"/>
          </p:nvPr>
        </p:nvSpPr>
        <p:spPr/>
        <p:txBody>
          <a:bodyPr/>
          <a:lstStyle/>
          <a:p>
            <a:r>
              <a:rPr lang="it-IT" altLang="en-US"/>
              <a:t>Algorithm FGK - VIII</a:t>
            </a:r>
          </a:p>
        </p:txBody>
      </p:sp>
      <p:sp>
        <p:nvSpPr>
          <p:cNvPr id="32771" name="Rectangle 3"/>
          <p:cNvSpPr>
            <a:spLocks noGrp="1" noChangeArrowheads="1"/>
          </p:cNvSpPr>
          <p:nvPr>
            <p:ph type="body" idx="1"/>
          </p:nvPr>
        </p:nvSpPr>
        <p:spPr>
          <a:xfrm>
            <a:off x="1182688" y="1844675"/>
            <a:ext cx="7772400" cy="4537075"/>
          </a:xfrm>
        </p:spPr>
        <p:txBody>
          <a:bodyPr/>
          <a:lstStyle/>
          <a:p>
            <a:r>
              <a:rPr lang="it-IT" altLang="en-US" sz="2400"/>
              <a:t>if </a:t>
            </a:r>
            <a:r>
              <a:rPr lang="it-IT" altLang="en-US" sz="2400" i="1"/>
              <a:t>T</a:t>
            </a:r>
            <a:r>
              <a:rPr lang="it-IT" altLang="en-US" sz="2400"/>
              <a:t>=“total number of bits transmitted by algorithm FGK for a message of length </a:t>
            </a:r>
            <a:r>
              <a:rPr lang="it-IT" altLang="en-US" sz="2400" i="1"/>
              <a:t>t</a:t>
            </a:r>
            <a:r>
              <a:rPr lang="it-IT" altLang="en-US" sz="2400"/>
              <a:t> containing </a:t>
            </a:r>
            <a:r>
              <a:rPr lang="it-IT" altLang="en-US" sz="2400" i="1"/>
              <a:t>n</a:t>
            </a:r>
            <a:r>
              <a:rPr lang="it-IT" altLang="en-US" sz="2400"/>
              <a:t> distinct symbols“, then</a:t>
            </a:r>
          </a:p>
          <a:p>
            <a:endParaRPr lang="it-IT" altLang="en-US" sz="2400"/>
          </a:p>
          <a:p>
            <a:endParaRPr lang="it-IT" altLang="en-US" sz="2400"/>
          </a:p>
          <a:p>
            <a:pPr>
              <a:buFont typeface="Wingdings" panose="05000000000000000000" pitchFamily="2" charset="2"/>
              <a:buNone/>
            </a:pPr>
            <a:r>
              <a:rPr lang="it-IT" altLang="en-US" sz="2400"/>
              <a:t>	where </a:t>
            </a:r>
            <a:r>
              <a:rPr lang="it-IT" altLang="en-US" sz="2400" i="1"/>
              <a:t>S</a:t>
            </a:r>
            <a:r>
              <a:rPr lang="it-IT" altLang="en-US" sz="2400"/>
              <a:t> is the performance of the static Huffman (Vitter 1987)</a:t>
            </a:r>
          </a:p>
          <a:p>
            <a:endParaRPr lang="it-IT" altLang="en-US" sz="2400"/>
          </a:p>
          <a:p>
            <a:r>
              <a:rPr lang="it-IT" altLang="en-US" sz="2400"/>
              <a:t>So the performance of algorithm FGK is never much worse than twice optimal</a:t>
            </a:r>
            <a:r>
              <a:rPr lang="it-IT" altLang="en-US"/>
              <a:t> </a:t>
            </a:r>
          </a:p>
        </p:txBody>
      </p:sp>
      <p:graphicFrame>
        <p:nvGraphicFramePr>
          <p:cNvPr id="32772" name="Object 4"/>
          <p:cNvGraphicFramePr>
            <a:graphicFrameLocks noChangeAspect="1"/>
          </p:cNvGraphicFramePr>
          <p:nvPr/>
        </p:nvGraphicFramePr>
        <p:xfrm>
          <a:off x="2339975" y="3213100"/>
          <a:ext cx="5059363" cy="450850"/>
        </p:xfrm>
        <a:graphic>
          <a:graphicData uri="http://schemas.openxmlformats.org/presentationml/2006/ole">
            <mc:AlternateContent xmlns:mc="http://schemas.openxmlformats.org/markup-compatibility/2006">
              <mc:Choice xmlns:v="urn:schemas-microsoft-com:vml" Requires="v">
                <p:oleObj spid="_x0000_s32773" name="Equation" r:id="rId3" imgW="1993680" imgH="177480" progId="Equation.DSMT4">
                  <p:embed/>
                </p:oleObj>
              </mc:Choice>
              <mc:Fallback>
                <p:oleObj name="Equation" r:id="rId3" imgW="1993680" imgH="1774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3213100"/>
                        <a:ext cx="5059363"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it-IT" altLang="en-US"/>
              <a:t>Gabriele Monfardini - Corso di Basi di Dati Multimediali  a.a. 2005-2006</a:t>
            </a:r>
          </a:p>
        </p:txBody>
      </p:sp>
      <p:sp>
        <p:nvSpPr>
          <p:cNvPr id="8" name="Slide Number Placeholder 4"/>
          <p:cNvSpPr>
            <a:spLocks noGrp="1"/>
          </p:cNvSpPr>
          <p:nvPr>
            <p:ph type="sldNum" sz="quarter" idx="11"/>
          </p:nvPr>
        </p:nvSpPr>
        <p:spPr/>
        <p:txBody>
          <a:bodyPr/>
          <a:lstStyle/>
          <a:p>
            <a:fld id="{3D8EACC2-C47E-4E43-9E96-A6CC0A6EAE8B}" type="slidenum">
              <a:rPr lang="it-IT" altLang="en-US"/>
              <a:pPr/>
              <a:t>21</a:t>
            </a:fld>
            <a:endParaRPr lang="it-IT" altLang="en-US"/>
          </a:p>
        </p:txBody>
      </p:sp>
      <p:sp>
        <p:nvSpPr>
          <p:cNvPr id="31746" name="Rectangle 2"/>
          <p:cNvSpPr>
            <a:spLocks noGrp="1" noChangeArrowheads="1"/>
          </p:cNvSpPr>
          <p:nvPr>
            <p:ph type="title"/>
          </p:nvPr>
        </p:nvSpPr>
        <p:spPr/>
        <p:txBody>
          <a:bodyPr/>
          <a:lstStyle/>
          <a:p>
            <a:r>
              <a:rPr lang="it-IT" altLang="en-US"/>
              <a:t>Algorithm V - I</a:t>
            </a:r>
          </a:p>
        </p:txBody>
      </p:sp>
      <p:sp>
        <p:nvSpPr>
          <p:cNvPr id="31747" name="Rectangle 3"/>
          <p:cNvSpPr>
            <a:spLocks noGrp="1" noChangeArrowheads="1"/>
          </p:cNvSpPr>
          <p:nvPr>
            <p:ph type="body" idx="1"/>
          </p:nvPr>
        </p:nvSpPr>
        <p:spPr/>
        <p:txBody>
          <a:bodyPr/>
          <a:lstStyle/>
          <a:p>
            <a:pPr>
              <a:lnSpc>
                <a:spcPct val="110000"/>
              </a:lnSpc>
            </a:pPr>
            <a:r>
              <a:rPr lang="it-IT" altLang="en-US" sz="2400"/>
              <a:t>Vitter in his work of the 1987 introduces two improvements over algorithm FGK, calling the new scheme algorithm</a:t>
            </a:r>
          </a:p>
          <a:p>
            <a:pPr>
              <a:lnSpc>
                <a:spcPct val="110000"/>
              </a:lnSpc>
            </a:pPr>
            <a:r>
              <a:rPr lang="it-IT" altLang="en-US" sz="2400"/>
              <a:t>As a tribute to his work, the algorithm is become famous... with the letter flipped upside-down... algorithm </a:t>
            </a:r>
          </a:p>
        </p:txBody>
      </p:sp>
      <p:graphicFrame>
        <p:nvGraphicFramePr>
          <p:cNvPr id="31748" name="Object 4"/>
          <p:cNvGraphicFramePr>
            <a:graphicFrameLocks noChangeAspect="1"/>
          </p:cNvGraphicFramePr>
          <p:nvPr/>
        </p:nvGraphicFramePr>
        <p:xfrm>
          <a:off x="2451100" y="1879600"/>
          <a:ext cx="914400" cy="198438"/>
        </p:xfrm>
        <a:graphic>
          <a:graphicData uri="http://schemas.openxmlformats.org/presentationml/2006/ole">
            <mc:AlternateContent xmlns:mc="http://schemas.openxmlformats.org/markup-compatibility/2006">
              <mc:Choice xmlns:v="urn:schemas-microsoft-com:vml" Requires="v">
                <p:oleObj spid="_x0000_s31751" name="Equation" r:id="rId3" imgW="914400" imgH="198720" progId="Equation.DSMT4">
                  <p:embed/>
                </p:oleObj>
              </mc:Choice>
              <mc:Fallback>
                <p:oleObj name="Equation" r:id="rId3" imgW="914400" imgH="1987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1100" y="187960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9" name="Object 5"/>
          <p:cNvGraphicFramePr>
            <a:graphicFrameLocks noChangeAspect="1"/>
          </p:cNvGraphicFramePr>
          <p:nvPr/>
        </p:nvGraphicFramePr>
        <p:xfrm>
          <a:off x="5148263" y="2852738"/>
          <a:ext cx="400050" cy="433387"/>
        </p:xfrm>
        <a:graphic>
          <a:graphicData uri="http://schemas.openxmlformats.org/presentationml/2006/ole">
            <mc:AlternateContent xmlns:mc="http://schemas.openxmlformats.org/markup-compatibility/2006">
              <mc:Choice xmlns:v="urn:schemas-microsoft-com:vml" Requires="v">
                <p:oleObj spid="_x0000_s31752" name="Equation" r:id="rId5" imgW="152280" imgH="164880" progId="Equation.DSMT4">
                  <p:embed/>
                </p:oleObj>
              </mc:Choice>
              <mc:Fallback>
                <p:oleObj name="Equation" r:id="rId5" imgW="152280" imgH="16488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263" y="2852738"/>
                        <a:ext cx="400050"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0" name="Object 6"/>
          <p:cNvGraphicFramePr>
            <a:graphicFrameLocks noChangeAspect="1"/>
          </p:cNvGraphicFramePr>
          <p:nvPr/>
        </p:nvGraphicFramePr>
        <p:xfrm>
          <a:off x="5508625" y="4113213"/>
          <a:ext cx="401638" cy="431800"/>
        </p:xfrm>
        <a:graphic>
          <a:graphicData uri="http://schemas.openxmlformats.org/presentationml/2006/ole">
            <mc:AlternateContent xmlns:mc="http://schemas.openxmlformats.org/markup-compatibility/2006">
              <mc:Choice xmlns:v="urn:schemas-microsoft-com:vml" Requires="v">
                <p:oleObj spid="_x0000_s31753" name="Equation" r:id="rId7" imgW="164880" imgH="177480" progId="Equation.DSMT4">
                  <p:embed/>
                </p:oleObj>
              </mc:Choice>
              <mc:Fallback>
                <p:oleObj name="Equation" r:id="rId7" imgW="164880" imgH="17748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08625" y="4113213"/>
                        <a:ext cx="40163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it-IT" altLang="en-US"/>
              <a:t>Gabriele Monfardini - Corso di Basi di Dati Multimediali  a.a. 2005-2006</a:t>
            </a:r>
          </a:p>
        </p:txBody>
      </p:sp>
      <p:sp>
        <p:nvSpPr>
          <p:cNvPr id="7" name="Slide Number Placeholder 4"/>
          <p:cNvSpPr>
            <a:spLocks noGrp="1"/>
          </p:cNvSpPr>
          <p:nvPr>
            <p:ph type="sldNum" sz="quarter" idx="11"/>
          </p:nvPr>
        </p:nvSpPr>
        <p:spPr/>
        <p:txBody>
          <a:bodyPr/>
          <a:lstStyle/>
          <a:p>
            <a:fld id="{AE172A2E-AC08-471B-A8AE-08447F5B146F}" type="slidenum">
              <a:rPr lang="it-IT" altLang="en-US"/>
              <a:pPr/>
              <a:t>22</a:t>
            </a:fld>
            <a:endParaRPr lang="it-IT" altLang="en-US"/>
          </a:p>
        </p:txBody>
      </p:sp>
      <p:sp>
        <p:nvSpPr>
          <p:cNvPr id="33794" name="Rectangle 2"/>
          <p:cNvSpPr>
            <a:spLocks noGrp="1" noChangeArrowheads="1"/>
          </p:cNvSpPr>
          <p:nvPr>
            <p:ph type="title"/>
          </p:nvPr>
        </p:nvSpPr>
        <p:spPr/>
        <p:txBody>
          <a:bodyPr/>
          <a:lstStyle/>
          <a:p>
            <a:r>
              <a:rPr lang="it-IT" altLang="en-US"/>
              <a:t>The key ideas - I</a:t>
            </a:r>
          </a:p>
        </p:txBody>
      </p:sp>
      <p:sp>
        <p:nvSpPr>
          <p:cNvPr id="33795" name="Rectangle 3"/>
          <p:cNvSpPr>
            <a:spLocks noGrp="1" noChangeArrowheads="1"/>
          </p:cNvSpPr>
          <p:nvPr>
            <p:ph type="body" idx="1"/>
          </p:nvPr>
        </p:nvSpPr>
        <p:spPr/>
        <p:txBody>
          <a:bodyPr/>
          <a:lstStyle/>
          <a:p>
            <a:r>
              <a:rPr lang="it-IT" altLang="en-US" sz="2400"/>
              <a:t>swapping of nodes during encoding and decoding is onerous</a:t>
            </a:r>
          </a:p>
          <a:p>
            <a:pPr lvl="1">
              <a:lnSpc>
                <a:spcPct val="110000"/>
              </a:lnSpc>
            </a:pPr>
            <a:r>
              <a:rPr lang="it-IT" altLang="en-US" sz="2000"/>
              <a:t>In FGK algorithm the number of swapping (considering a double cost for the updates that move a swapped node two levels higher) is bounded by         	       , where     is the length of the added symbol in the old tree </a:t>
            </a:r>
            <a:r>
              <a:rPr lang="it-IT" altLang="en-US" sz="1800"/>
              <a:t>(this bound require some effort to be proved and is due to the work of Vitter)</a:t>
            </a:r>
          </a:p>
          <a:p>
            <a:pPr lvl="1">
              <a:lnSpc>
                <a:spcPct val="110000"/>
              </a:lnSpc>
            </a:pPr>
            <a:r>
              <a:rPr lang="it-IT" altLang="en-US" sz="2000"/>
              <a:t>In algorithm V, the number of swapping is bounded by 1</a:t>
            </a:r>
          </a:p>
        </p:txBody>
      </p:sp>
      <p:graphicFrame>
        <p:nvGraphicFramePr>
          <p:cNvPr id="33796" name="Object 4"/>
          <p:cNvGraphicFramePr>
            <a:graphicFrameLocks noChangeAspect="1"/>
          </p:cNvGraphicFramePr>
          <p:nvPr/>
        </p:nvGraphicFramePr>
        <p:xfrm>
          <a:off x="1979613" y="3860800"/>
          <a:ext cx="792162" cy="439738"/>
        </p:xfrm>
        <a:graphic>
          <a:graphicData uri="http://schemas.openxmlformats.org/presentationml/2006/ole">
            <mc:AlternateContent xmlns:mc="http://schemas.openxmlformats.org/markup-compatibility/2006">
              <mc:Choice xmlns:v="urn:schemas-microsoft-com:vml" Requires="v">
                <p:oleObj spid="_x0000_s33798" name="Equation" r:id="rId3" imgW="457200" imgH="253800" progId="Equation.DSMT4">
                  <p:embed/>
                </p:oleObj>
              </mc:Choice>
              <mc:Fallback>
                <p:oleObj name="Equation" r:id="rId3" imgW="457200" imgH="253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3860800"/>
                        <a:ext cx="792162"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7" name="Object 5"/>
          <p:cNvGraphicFramePr>
            <a:graphicFrameLocks noChangeAspect="1"/>
          </p:cNvGraphicFramePr>
          <p:nvPr/>
        </p:nvGraphicFramePr>
        <p:xfrm>
          <a:off x="3851275" y="3860800"/>
          <a:ext cx="311150" cy="431800"/>
        </p:xfrm>
        <a:graphic>
          <a:graphicData uri="http://schemas.openxmlformats.org/presentationml/2006/ole">
            <mc:AlternateContent xmlns:mc="http://schemas.openxmlformats.org/markup-compatibility/2006">
              <mc:Choice xmlns:v="urn:schemas-microsoft-com:vml" Requires="v">
                <p:oleObj spid="_x0000_s33799" name="Equation" r:id="rId5" imgW="164880" imgH="228600" progId="Equation.DSMT4">
                  <p:embed/>
                </p:oleObj>
              </mc:Choice>
              <mc:Fallback>
                <p:oleObj name="Equation" r:id="rId5" imgW="164880" imgH="2286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275" y="3860800"/>
                        <a:ext cx="31115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it-IT" altLang="en-US"/>
              <a:t>Gabriele Monfardini - Corso di Basi di Dati Multimediali  a.a. 2005-2006</a:t>
            </a:r>
          </a:p>
        </p:txBody>
      </p:sp>
      <p:sp>
        <p:nvSpPr>
          <p:cNvPr id="8" name="Slide Number Placeholder 4"/>
          <p:cNvSpPr>
            <a:spLocks noGrp="1"/>
          </p:cNvSpPr>
          <p:nvPr>
            <p:ph type="sldNum" sz="quarter" idx="11"/>
          </p:nvPr>
        </p:nvSpPr>
        <p:spPr/>
        <p:txBody>
          <a:bodyPr/>
          <a:lstStyle/>
          <a:p>
            <a:fld id="{DB920E5A-F5E3-44E0-B950-01CE09B98921}" type="slidenum">
              <a:rPr lang="it-IT" altLang="en-US"/>
              <a:pPr/>
              <a:t>23</a:t>
            </a:fld>
            <a:endParaRPr lang="it-IT" altLang="en-US"/>
          </a:p>
        </p:txBody>
      </p:sp>
      <p:sp>
        <p:nvSpPr>
          <p:cNvPr id="34818" name="Rectangle 2"/>
          <p:cNvSpPr>
            <a:spLocks noGrp="1" noChangeArrowheads="1"/>
          </p:cNvSpPr>
          <p:nvPr>
            <p:ph type="title"/>
          </p:nvPr>
        </p:nvSpPr>
        <p:spPr/>
        <p:txBody>
          <a:bodyPr/>
          <a:lstStyle/>
          <a:p>
            <a:r>
              <a:rPr lang="it-IT" altLang="en-US"/>
              <a:t>The key ideas - II</a:t>
            </a:r>
          </a:p>
        </p:txBody>
      </p:sp>
      <p:sp>
        <p:nvSpPr>
          <p:cNvPr id="34819" name="Rectangle 3"/>
          <p:cNvSpPr>
            <a:spLocks noGrp="1" noChangeArrowheads="1"/>
          </p:cNvSpPr>
          <p:nvPr>
            <p:ph type="body" idx="1"/>
          </p:nvPr>
        </p:nvSpPr>
        <p:spPr/>
        <p:txBody>
          <a:bodyPr/>
          <a:lstStyle/>
          <a:p>
            <a:pPr>
              <a:lnSpc>
                <a:spcPct val="120000"/>
              </a:lnSpc>
            </a:pPr>
            <a:r>
              <a:rPr lang="it-IT" altLang="en-US" sz="2400"/>
              <a:t>Moreover algorithm V, not only minimize</a:t>
            </a:r>
          </a:p>
          <a:p>
            <a:pPr>
              <a:lnSpc>
                <a:spcPct val="120000"/>
              </a:lnSpc>
              <a:buFont typeface="Wingdings" panose="05000000000000000000" pitchFamily="2" charset="2"/>
              <a:buNone/>
            </a:pPr>
            <a:r>
              <a:rPr lang="it-IT" altLang="en-US" sz="2400"/>
              <a:t>           as Huffman and FGK, but also          , i.e. the height of the tree, and     , i.e. is better suited to code next symbol, given it could be represented by any of the leaves of the tree</a:t>
            </a:r>
          </a:p>
          <a:p>
            <a:pPr>
              <a:lnSpc>
                <a:spcPct val="120000"/>
              </a:lnSpc>
              <a:buFont typeface="Wingdings" panose="05000000000000000000" pitchFamily="2" charset="2"/>
              <a:buNone/>
            </a:pPr>
            <a:endParaRPr lang="it-IT" altLang="en-US" sz="2400"/>
          </a:p>
          <a:p>
            <a:pPr>
              <a:lnSpc>
                <a:spcPct val="120000"/>
              </a:lnSpc>
            </a:pPr>
            <a:r>
              <a:rPr lang="it-IT" altLang="en-US" sz="2400"/>
              <a:t>This two objectives are reached through a new numbering scheme, called </a:t>
            </a:r>
            <a:r>
              <a:rPr lang="it-IT" altLang="en-US" sz="2400" i="1">
                <a:solidFill>
                  <a:schemeClr val="folHlink"/>
                </a:solidFill>
              </a:rPr>
              <a:t>implicit numbering</a:t>
            </a:r>
            <a:endParaRPr lang="it-IT" altLang="en-US" sz="2400">
              <a:solidFill>
                <a:schemeClr val="folHlink"/>
              </a:solidFill>
            </a:endParaRPr>
          </a:p>
        </p:txBody>
      </p:sp>
      <p:graphicFrame>
        <p:nvGraphicFramePr>
          <p:cNvPr id="34820" name="Object 4"/>
          <p:cNvGraphicFramePr>
            <a:graphicFrameLocks noChangeAspect="1"/>
          </p:cNvGraphicFramePr>
          <p:nvPr/>
        </p:nvGraphicFramePr>
        <p:xfrm>
          <a:off x="1619250" y="2565400"/>
          <a:ext cx="792163" cy="611188"/>
        </p:xfrm>
        <a:graphic>
          <a:graphicData uri="http://schemas.openxmlformats.org/presentationml/2006/ole">
            <mc:AlternateContent xmlns:mc="http://schemas.openxmlformats.org/markup-compatibility/2006">
              <mc:Choice xmlns:v="urn:schemas-microsoft-com:vml" Requires="v">
                <p:oleObj spid="_x0000_s34823" name="Equation" r:id="rId3" imgW="444240" imgH="342720" progId="Equation.DSMT4">
                  <p:embed/>
                </p:oleObj>
              </mc:Choice>
              <mc:Fallback>
                <p:oleObj name="Equation" r:id="rId3" imgW="444240" imgH="3427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565400"/>
                        <a:ext cx="792163"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1" name="Object 5"/>
          <p:cNvGraphicFramePr>
            <a:graphicFrameLocks noChangeAspect="1"/>
          </p:cNvGraphicFramePr>
          <p:nvPr/>
        </p:nvGraphicFramePr>
        <p:xfrm>
          <a:off x="7164388" y="2547938"/>
          <a:ext cx="996950" cy="579437"/>
        </p:xfrm>
        <a:graphic>
          <a:graphicData uri="http://schemas.openxmlformats.org/presentationml/2006/ole">
            <mc:AlternateContent xmlns:mc="http://schemas.openxmlformats.org/markup-compatibility/2006">
              <mc:Choice xmlns:v="urn:schemas-microsoft-com:vml" Requires="v">
                <p:oleObj spid="_x0000_s34824" name="Equation" r:id="rId5" imgW="393480" imgH="228600" progId="Equation.DSMT4">
                  <p:embed/>
                </p:oleObj>
              </mc:Choice>
              <mc:Fallback>
                <p:oleObj name="Equation" r:id="rId5" imgW="393480" imgH="2286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4388" y="2547938"/>
                        <a:ext cx="9969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2" name="Object 6"/>
          <p:cNvGraphicFramePr>
            <a:graphicFrameLocks noChangeAspect="1"/>
          </p:cNvGraphicFramePr>
          <p:nvPr/>
        </p:nvGraphicFramePr>
        <p:xfrm>
          <a:off x="5724525" y="2997200"/>
          <a:ext cx="542925" cy="609600"/>
        </p:xfrm>
        <a:graphic>
          <a:graphicData uri="http://schemas.openxmlformats.org/presentationml/2006/ole">
            <mc:AlternateContent xmlns:mc="http://schemas.openxmlformats.org/markup-compatibility/2006">
              <mc:Choice xmlns:v="urn:schemas-microsoft-com:vml" Requires="v">
                <p:oleObj spid="_x0000_s34825" name="Equation" r:id="rId7" imgW="304560" imgH="342720" progId="Equation.DSMT4">
                  <p:embed/>
                </p:oleObj>
              </mc:Choice>
              <mc:Fallback>
                <p:oleObj name="Equation" r:id="rId7" imgW="304560" imgH="34272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4525" y="2997200"/>
                        <a:ext cx="54292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it-IT" altLang="en-US"/>
              <a:t>Gabriele Monfardini - Corso di Basi di Dati Multimediali  a.a. 2005-2006</a:t>
            </a:r>
          </a:p>
        </p:txBody>
      </p:sp>
      <p:sp>
        <p:nvSpPr>
          <p:cNvPr id="5" name="Slide Number Placeholder 4"/>
          <p:cNvSpPr>
            <a:spLocks noGrp="1"/>
          </p:cNvSpPr>
          <p:nvPr>
            <p:ph type="sldNum" sz="quarter" idx="11"/>
          </p:nvPr>
        </p:nvSpPr>
        <p:spPr/>
        <p:txBody>
          <a:bodyPr/>
          <a:lstStyle/>
          <a:p>
            <a:fld id="{EA5A9794-FB9B-4A06-AA54-5C0B1E951648}" type="slidenum">
              <a:rPr lang="it-IT" altLang="en-US"/>
              <a:pPr/>
              <a:t>24</a:t>
            </a:fld>
            <a:endParaRPr lang="it-IT" altLang="en-US"/>
          </a:p>
        </p:txBody>
      </p:sp>
      <p:sp>
        <p:nvSpPr>
          <p:cNvPr id="35842" name="Rectangle 2"/>
          <p:cNvSpPr>
            <a:spLocks noGrp="1" noChangeArrowheads="1"/>
          </p:cNvSpPr>
          <p:nvPr>
            <p:ph type="title"/>
          </p:nvPr>
        </p:nvSpPr>
        <p:spPr/>
        <p:txBody>
          <a:bodyPr/>
          <a:lstStyle/>
          <a:p>
            <a:r>
              <a:rPr lang="it-IT" altLang="en-US"/>
              <a:t>Implicit numbering</a:t>
            </a:r>
          </a:p>
        </p:txBody>
      </p:sp>
      <p:sp>
        <p:nvSpPr>
          <p:cNvPr id="35843" name="Rectangle 3"/>
          <p:cNvSpPr>
            <a:spLocks noGrp="1" noChangeArrowheads="1"/>
          </p:cNvSpPr>
          <p:nvPr>
            <p:ph type="body" idx="1"/>
          </p:nvPr>
        </p:nvSpPr>
        <p:spPr/>
        <p:txBody>
          <a:bodyPr/>
          <a:lstStyle/>
          <a:p>
            <a:r>
              <a:rPr lang="it-IT" altLang="en-US" sz="2400"/>
              <a:t>The nodes of the tree are numbered in increasing order by level; nodes on one level are numbered lower than the nodes on the next higher level</a:t>
            </a:r>
          </a:p>
          <a:p>
            <a:r>
              <a:rPr lang="it-IT" altLang="en-US" sz="2400"/>
              <a:t>Nodes on the same level are numbered in increasing order from left to right</a:t>
            </a:r>
          </a:p>
          <a:p>
            <a:r>
              <a:rPr lang="it-IT" altLang="en-US" sz="2400"/>
              <a:t>If this numbering is satisfied (and in FGK it is not always satisfied), certain types of updates cannot occur</a:t>
            </a:r>
          </a:p>
          <a:p>
            <a:endParaRPr lang="it-IT"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it-IT" altLang="en-US"/>
              <a:t>Gabriele Monfardini - Corso di Basi di Dati Multimediali  a.a. 2005-2006</a:t>
            </a:r>
          </a:p>
        </p:txBody>
      </p:sp>
      <p:sp>
        <p:nvSpPr>
          <p:cNvPr id="5" name="Slide Number Placeholder 4"/>
          <p:cNvSpPr>
            <a:spLocks noGrp="1"/>
          </p:cNvSpPr>
          <p:nvPr>
            <p:ph type="sldNum" sz="quarter" idx="11"/>
          </p:nvPr>
        </p:nvSpPr>
        <p:spPr/>
        <p:txBody>
          <a:bodyPr/>
          <a:lstStyle/>
          <a:p>
            <a:fld id="{90558112-48B7-4D58-8741-6F66C4BFC42D}" type="slidenum">
              <a:rPr lang="it-IT" altLang="en-US"/>
              <a:pPr/>
              <a:t>25</a:t>
            </a:fld>
            <a:endParaRPr lang="it-IT" altLang="en-US"/>
          </a:p>
        </p:txBody>
      </p:sp>
      <p:sp>
        <p:nvSpPr>
          <p:cNvPr id="36866" name="Rectangle 2"/>
          <p:cNvSpPr>
            <a:spLocks noGrp="1" noChangeArrowheads="1"/>
          </p:cNvSpPr>
          <p:nvPr>
            <p:ph type="title"/>
          </p:nvPr>
        </p:nvSpPr>
        <p:spPr/>
        <p:txBody>
          <a:bodyPr/>
          <a:lstStyle/>
          <a:p>
            <a:r>
              <a:rPr lang="it-IT" altLang="en-US"/>
              <a:t>An invariant</a:t>
            </a:r>
          </a:p>
        </p:txBody>
      </p:sp>
      <p:sp>
        <p:nvSpPr>
          <p:cNvPr id="36867" name="Rectangle 3"/>
          <p:cNvSpPr>
            <a:spLocks noGrp="1" noChangeArrowheads="1"/>
          </p:cNvSpPr>
          <p:nvPr>
            <p:ph type="body" idx="1"/>
          </p:nvPr>
        </p:nvSpPr>
        <p:spPr>
          <a:xfrm>
            <a:off x="1182688" y="1844675"/>
            <a:ext cx="7772400" cy="4287838"/>
          </a:xfrm>
        </p:spPr>
        <p:txBody>
          <a:bodyPr/>
          <a:lstStyle/>
          <a:p>
            <a:r>
              <a:rPr lang="it-IT" altLang="en-US" sz="2400"/>
              <a:t>The key to minimize the other kind of interchanges is to maintain the following </a:t>
            </a:r>
            <a:r>
              <a:rPr lang="it-IT" altLang="en-US" sz="2400" i="1">
                <a:solidFill>
                  <a:schemeClr val="folHlink"/>
                </a:solidFill>
              </a:rPr>
              <a:t>invariant</a:t>
            </a:r>
            <a:endParaRPr lang="it-IT" altLang="en-US" sz="2400">
              <a:solidFill>
                <a:schemeClr val="folHlink"/>
              </a:solidFill>
            </a:endParaRPr>
          </a:p>
          <a:p>
            <a:endParaRPr lang="it-IT" altLang="en-US" sz="2400">
              <a:solidFill>
                <a:schemeClr val="folHlink"/>
              </a:solidFill>
            </a:endParaRPr>
          </a:p>
          <a:p>
            <a:pPr lvl="1"/>
            <a:r>
              <a:rPr lang="it-IT" altLang="en-US" sz="2000" i="1">
                <a:solidFill>
                  <a:schemeClr val="folHlink"/>
                </a:solidFill>
              </a:rPr>
              <a:t>for each weight w, all leaves of weight w precede (in the implicit numbering) all internal nodes of weight w</a:t>
            </a:r>
          </a:p>
          <a:p>
            <a:pPr lvl="1"/>
            <a:endParaRPr lang="it-IT" altLang="en-US" sz="2000" i="1">
              <a:solidFill>
                <a:schemeClr val="folHlink"/>
              </a:solidFill>
            </a:endParaRPr>
          </a:p>
          <a:p>
            <a:r>
              <a:rPr lang="it-IT" altLang="en-US" sz="2400"/>
              <a:t>The interchanges, in the algorithm V, are designed to restore implicit numbering, when a new symbol is read, and to preserve the invariant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it-IT" altLang="en-US"/>
              <a:t>Gabriele Monfardini - Corso di Basi di Dati Multimediali  a.a. 2005-2006</a:t>
            </a:r>
          </a:p>
        </p:txBody>
      </p:sp>
      <p:sp>
        <p:nvSpPr>
          <p:cNvPr id="6" name="Slide Number Placeholder 5"/>
          <p:cNvSpPr>
            <a:spLocks noGrp="1"/>
          </p:cNvSpPr>
          <p:nvPr>
            <p:ph type="sldNum" sz="quarter" idx="11"/>
          </p:nvPr>
        </p:nvSpPr>
        <p:spPr/>
        <p:txBody>
          <a:bodyPr/>
          <a:lstStyle/>
          <a:p>
            <a:fld id="{23E9C91C-3E1A-447D-9B2A-71D5B4226E1E}" type="slidenum">
              <a:rPr lang="it-IT" altLang="en-US"/>
              <a:pPr/>
              <a:t>26</a:t>
            </a:fld>
            <a:endParaRPr lang="it-IT" altLang="en-US"/>
          </a:p>
        </p:txBody>
      </p:sp>
      <p:sp>
        <p:nvSpPr>
          <p:cNvPr id="37893" name="Rectangle 5"/>
          <p:cNvSpPr>
            <a:spLocks noGrp="1" noChangeArrowheads="1"/>
          </p:cNvSpPr>
          <p:nvPr>
            <p:ph type="title"/>
          </p:nvPr>
        </p:nvSpPr>
        <p:spPr/>
        <p:txBody>
          <a:bodyPr/>
          <a:lstStyle/>
          <a:p>
            <a:r>
              <a:rPr lang="it-IT" altLang="en-US"/>
              <a:t>Algorithm V - II</a:t>
            </a:r>
          </a:p>
        </p:txBody>
      </p:sp>
      <p:sp>
        <p:nvSpPr>
          <p:cNvPr id="37891" name="Rectangle 3"/>
          <p:cNvSpPr>
            <a:spLocks noGrp="1" noChangeArrowheads="1"/>
          </p:cNvSpPr>
          <p:nvPr>
            <p:ph type="body" sz="half" idx="1"/>
          </p:nvPr>
        </p:nvSpPr>
        <p:spPr>
          <a:xfrm>
            <a:off x="1187450" y="2017713"/>
            <a:ext cx="7705725" cy="4114800"/>
          </a:xfrm>
        </p:spPr>
        <p:txBody>
          <a:bodyPr/>
          <a:lstStyle/>
          <a:p>
            <a:r>
              <a:rPr lang="it-IT" altLang="en-US" sz="2400"/>
              <a:t>if </a:t>
            </a:r>
            <a:r>
              <a:rPr lang="it-IT" altLang="en-US" sz="2400" i="1"/>
              <a:t>T</a:t>
            </a:r>
            <a:r>
              <a:rPr lang="it-IT" altLang="en-US" sz="2400"/>
              <a:t>=“total number of bits transmitted by algorithm V for a message of length </a:t>
            </a:r>
            <a:r>
              <a:rPr lang="it-IT" altLang="en-US" sz="2400" i="1"/>
              <a:t>t</a:t>
            </a:r>
            <a:r>
              <a:rPr lang="it-IT" altLang="en-US" sz="2400"/>
              <a:t> containing </a:t>
            </a:r>
            <a:r>
              <a:rPr lang="it-IT" altLang="en-US" sz="2400" i="1"/>
              <a:t>n</a:t>
            </a:r>
            <a:r>
              <a:rPr lang="it-IT" altLang="en-US" sz="2400"/>
              <a:t> distinct symbols“, then</a:t>
            </a:r>
          </a:p>
          <a:p>
            <a:endParaRPr lang="it-IT" altLang="en-US" sz="2400"/>
          </a:p>
          <a:p>
            <a:endParaRPr lang="it-IT" altLang="en-US" sz="2400"/>
          </a:p>
          <a:p>
            <a:r>
              <a:rPr lang="it-IT" altLang="en-US" sz="2400"/>
              <a:t>At worst then, Vitter's adaptive method may transmit one more bit per codeword than the static Huffman method</a:t>
            </a:r>
          </a:p>
          <a:p>
            <a:r>
              <a:rPr lang="it-IT" altLang="en-US" sz="2400"/>
              <a:t>Empirically, algorithm V slightly outperforms algorithm FGK</a:t>
            </a:r>
            <a:endParaRPr lang="it-IT" altLang="en-US"/>
          </a:p>
        </p:txBody>
      </p:sp>
      <p:graphicFrame>
        <p:nvGraphicFramePr>
          <p:cNvPr id="37892" name="Object 4"/>
          <p:cNvGraphicFramePr>
            <a:graphicFrameLocks noChangeAspect="1"/>
          </p:cNvGraphicFramePr>
          <p:nvPr>
            <p:ph sz="half" idx="2"/>
          </p:nvPr>
        </p:nvGraphicFramePr>
        <p:xfrm>
          <a:off x="2268538" y="3429000"/>
          <a:ext cx="4968875" cy="452438"/>
        </p:xfrm>
        <a:graphic>
          <a:graphicData uri="http://schemas.openxmlformats.org/presentationml/2006/ole">
            <mc:AlternateContent xmlns:mc="http://schemas.openxmlformats.org/markup-compatibility/2006">
              <mc:Choice xmlns:v="urn:schemas-microsoft-com:vml" Requires="v">
                <p:oleObj spid="_x0000_s37895" name="Equation" r:id="rId3" imgW="1955520" imgH="177480" progId="Equation.DSMT4">
                  <p:embed/>
                </p:oleObj>
              </mc:Choice>
              <mc:Fallback>
                <p:oleObj name="Equation" r:id="rId3" imgW="1955520" imgH="1774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3429000"/>
                        <a:ext cx="4968875"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it-IT" altLang="en-US"/>
              <a:t>Gabriele Monfardini - Corso di Basi di Dati Multimediali  a.a. 2005-2006</a:t>
            </a:r>
          </a:p>
        </p:txBody>
      </p:sp>
      <p:sp>
        <p:nvSpPr>
          <p:cNvPr id="5" name="Slide Number Placeholder 4"/>
          <p:cNvSpPr>
            <a:spLocks noGrp="1"/>
          </p:cNvSpPr>
          <p:nvPr>
            <p:ph type="sldNum" sz="quarter" idx="11"/>
          </p:nvPr>
        </p:nvSpPr>
        <p:spPr/>
        <p:txBody>
          <a:bodyPr/>
          <a:lstStyle/>
          <a:p>
            <a:fld id="{45996A64-25C8-487C-BF44-23696527608C}" type="slidenum">
              <a:rPr lang="it-IT" altLang="en-US"/>
              <a:pPr/>
              <a:t>3</a:t>
            </a:fld>
            <a:endParaRPr lang="it-IT" altLang="en-US"/>
          </a:p>
        </p:txBody>
      </p:sp>
      <p:sp>
        <p:nvSpPr>
          <p:cNvPr id="15362" name="Rectangle 2"/>
          <p:cNvSpPr>
            <a:spLocks noGrp="1" noChangeArrowheads="1"/>
          </p:cNvSpPr>
          <p:nvPr>
            <p:ph type="title"/>
          </p:nvPr>
        </p:nvSpPr>
        <p:spPr/>
        <p:txBody>
          <a:bodyPr/>
          <a:lstStyle/>
          <a:p>
            <a:r>
              <a:rPr lang="it-IT" altLang="en-US"/>
              <a:t>The key idea</a:t>
            </a:r>
          </a:p>
        </p:txBody>
      </p:sp>
      <p:sp>
        <p:nvSpPr>
          <p:cNvPr id="15363" name="Rectangle 3"/>
          <p:cNvSpPr>
            <a:spLocks noGrp="1" noChangeArrowheads="1"/>
          </p:cNvSpPr>
          <p:nvPr>
            <p:ph type="body" idx="1"/>
          </p:nvPr>
        </p:nvSpPr>
        <p:spPr/>
        <p:txBody>
          <a:bodyPr/>
          <a:lstStyle/>
          <a:p>
            <a:r>
              <a:rPr lang="it-IT" altLang="en-US"/>
              <a:t>The key idea is to build a Huffman tree that is optimal for the part of the message already seen, and to reorganize it when needed, to maintain its optimality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it-IT" altLang="en-US"/>
              <a:t>Gabriele Monfardini - Corso di Basi di Dati Multimediali  a.a. 2005-2006</a:t>
            </a:r>
          </a:p>
        </p:txBody>
      </p:sp>
      <p:sp>
        <p:nvSpPr>
          <p:cNvPr id="5" name="Slide Number Placeholder 4"/>
          <p:cNvSpPr>
            <a:spLocks noGrp="1"/>
          </p:cNvSpPr>
          <p:nvPr>
            <p:ph type="sldNum" sz="quarter" idx="11"/>
          </p:nvPr>
        </p:nvSpPr>
        <p:spPr/>
        <p:txBody>
          <a:bodyPr/>
          <a:lstStyle/>
          <a:p>
            <a:fld id="{B2BE6C4B-BED3-4B7E-8396-D3E80A674C19}" type="slidenum">
              <a:rPr lang="it-IT" altLang="en-US"/>
              <a:pPr/>
              <a:t>4</a:t>
            </a:fld>
            <a:endParaRPr lang="it-IT" altLang="en-US"/>
          </a:p>
        </p:txBody>
      </p:sp>
      <p:sp>
        <p:nvSpPr>
          <p:cNvPr id="14338" name="Rectangle 2"/>
          <p:cNvSpPr>
            <a:spLocks noGrp="1" noChangeArrowheads="1"/>
          </p:cNvSpPr>
          <p:nvPr>
            <p:ph type="title"/>
          </p:nvPr>
        </p:nvSpPr>
        <p:spPr/>
        <p:txBody>
          <a:bodyPr/>
          <a:lstStyle/>
          <a:p>
            <a:r>
              <a:rPr lang="it-IT" altLang="en-US"/>
              <a:t>Pro &amp; Con - I</a:t>
            </a:r>
          </a:p>
        </p:txBody>
      </p:sp>
      <p:sp>
        <p:nvSpPr>
          <p:cNvPr id="14339" name="Rectangle 3"/>
          <p:cNvSpPr>
            <a:spLocks noGrp="1" noChangeArrowheads="1"/>
          </p:cNvSpPr>
          <p:nvPr>
            <p:ph type="body" idx="1"/>
          </p:nvPr>
        </p:nvSpPr>
        <p:spPr/>
        <p:txBody>
          <a:bodyPr/>
          <a:lstStyle/>
          <a:p>
            <a:r>
              <a:rPr lang="it-IT" altLang="en-US" sz="2400"/>
              <a:t>Adaptive Huffman determines the mapping to codewords using a </a:t>
            </a:r>
            <a:r>
              <a:rPr lang="it-IT" altLang="en-US" sz="2400" i="1"/>
              <a:t>running estimate</a:t>
            </a:r>
            <a:r>
              <a:rPr lang="it-IT" altLang="en-US" sz="2400"/>
              <a:t> of the source symbols probabilities</a:t>
            </a:r>
          </a:p>
          <a:p>
            <a:pPr lvl="1"/>
            <a:r>
              <a:rPr lang="it-IT" altLang="en-US" sz="2000"/>
              <a:t>Effective exploitation of locality</a:t>
            </a:r>
          </a:p>
          <a:p>
            <a:pPr lvl="1">
              <a:buFont typeface="Wingdings" panose="05000000000000000000" pitchFamily="2" charset="2"/>
              <a:buNone/>
            </a:pPr>
            <a:r>
              <a:rPr lang="it-IT" altLang="en-US" sz="1800"/>
              <a:t>	For example suppose that a file starts out with a series of a character that are not repeated again in the file. In static Huffman coding, that character will be low down on the tree because of its low overall count, thus taking lots of bits to encode. In adaptive huffman coding, the character will be inserted at the highest leaf possible to be decoded, before eventually getting pushed down the tree by higher-frequency characters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it-IT" altLang="en-US"/>
              <a:t>Gabriele Monfardini - Corso di Basi di Dati Multimediali  a.a. 2005-2006</a:t>
            </a:r>
          </a:p>
        </p:txBody>
      </p:sp>
      <p:sp>
        <p:nvSpPr>
          <p:cNvPr id="5" name="Slide Number Placeholder 4"/>
          <p:cNvSpPr>
            <a:spLocks noGrp="1"/>
          </p:cNvSpPr>
          <p:nvPr>
            <p:ph type="sldNum" sz="quarter" idx="11"/>
          </p:nvPr>
        </p:nvSpPr>
        <p:spPr/>
        <p:txBody>
          <a:bodyPr/>
          <a:lstStyle/>
          <a:p>
            <a:fld id="{5FA371F1-8758-4F34-B02D-8CEFF9F1BCE6}" type="slidenum">
              <a:rPr lang="it-IT" altLang="en-US"/>
              <a:pPr/>
              <a:t>5</a:t>
            </a:fld>
            <a:endParaRPr lang="it-IT" altLang="en-US"/>
          </a:p>
        </p:txBody>
      </p:sp>
      <p:sp>
        <p:nvSpPr>
          <p:cNvPr id="16386" name="Rectangle 2"/>
          <p:cNvSpPr>
            <a:spLocks noGrp="1" noChangeArrowheads="1"/>
          </p:cNvSpPr>
          <p:nvPr>
            <p:ph type="title"/>
          </p:nvPr>
        </p:nvSpPr>
        <p:spPr/>
        <p:txBody>
          <a:bodyPr/>
          <a:lstStyle/>
          <a:p>
            <a:r>
              <a:rPr lang="it-IT" altLang="en-US"/>
              <a:t>Pro &amp; Con - II</a:t>
            </a:r>
          </a:p>
        </p:txBody>
      </p:sp>
      <p:sp>
        <p:nvSpPr>
          <p:cNvPr id="16387" name="Rectangle 3"/>
          <p:cNvSpPr>
            <a:spLocks noGrp="1" noChangeArrowheads="1"/>
          </p:cNvSpPr>
          <p:nvPr>
            <p:ph type="body" idx="1"/>
          </p:nvPr>
        </p:nvSpPr>
        <p:spPr/>
        <p:txBody>
          <a:bodyPr/>
          <a:lstStyle/>
          <a:p>
            <a:pPr lvl="1"/>
            <a:r>
              <a:rPr lang="it-IT" altLang="en-US" sz="2000"/>
              <a:t>only one pass over the data</a:t>
            </a:r>
          </a:p>
          <a:p>
            <a:pPr lvl="1">
              <a:buClr>
                <a:schemeClr val="tx1"/>
              </a:buClr>
              <a:buSzTx/>
              <a:buFontTx/>
              <a:buChar char="•"/>
            </a:pPr>
            <a:r>
              <a:rPr lang="it-IT" altLang="en-US" sz="2000"/>
              <a:t>overhead</a:t>
            </a:r>
          </a:p>
          <a:p>
            <a:pPr lvl="1">
              <a:buFont typeface="Wingdings" panose="05000000000000000000" pitchFamily="2" charset="2"/>
              <a:buNone/>
            </a:pPr>
            <a:r>
              <a:rPr lang="it-IT" altLang="en-US" sz="2000"/>
              <a:t>	</a:t>
            </a:r>
            <a:r>
              <a:rPr lang="it-IT" altLang="en-US" sz="1800"/>
              <a:t>In static Huffman, we need to transmit someway the model used for compression, i.e. the tree shape. This costs about 2</a:t>
            </a:r>
            <a:r>
              <a:rPr lang="it-IT" altLang="en-US" sz="1800" i="1"/>
              <a:t>n</a:t>
            </a:r>
            <a:r>
              <a:rPr lang="it-IT" altLang="en-US" sz="1800"/>
              <a:t> bits in a clever representation. As we will see, in adaptive schemes the overhead is </a:t>
            </a:r>
            <a:r>
              <a:rPr lang="it-IT" altLang="en-US" sz="1800" i="1"/>
              <a:t>n</a:t>
            </a:r>
            <a:r>
              <a:rPr lang="it-IT" altLang="en-US" sz="1800"/>
              <a:t>log</a:t>
            </a:r>
            <a:r>
              <a:rPr lang="it-IT" altLang="en-US" sz="1800" i="1"/>
              <a:t>n.</a:t>
            </a:r>
          </a:p>
          <a:p>
            <a:pPr lvl="1">
              <a:buFont typeface="Wingdings" panose="05000000000000000000" pitchFamily="2" charset="2"/>
              <a:buNone/>
            </a:pPr>
            <a:endParaRPr lang="it-IT" altLang="en-US" sz="1800" i="1"/>
          </a:p>
          <a:p>
            <a:pPr lvl="1">
              <a:buClr>
                <a:schemeClr val="tx1"/>
              </a:buClr>
              <a:buSzTx/>
              <a:buFontTx/>
              <a:buChar char="•"/>
            </a:pPr>
            <a:r>
              <a:rPr lang="it-IT" altLang="en-US" sz="2000"/>
              <a:t>sometimes encoding needs some more bits w.r.t. static Huffman (without overhead)</a:t>
            </a:r>
          </a:p>
          <a:p>
            <a:pPr lvl="1">
              <a:buSzTx/>
              <a:buFontTx/>
              <a:buNone/>
            </a:pPr>
            <a:r>
              <a:rPr lang="it-IT" altLang="en-US" sz="2000"/>
              <a:t>	</a:t>
            </a:r>
            <a:r>
              <a:rPr lang="it-IT" altLang="en-US" sz="1800"/>
              <a:t>But adaptive schemes generally compare well with static Huffman if overhead is taken into account</a:t>
            </a:r>
            <a:endParaRPr lang="it-IT" altLang="en-US" sz="20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it-IT" altLang="en-US"/>
              <a:t>Gabriele Monfardini - Corso di Basi di Dati Multimediali  a.a. 2005-2006</a:t>
            </a:r>
          </a:p>
        </p:txBody>
      </p:sp>
      <p:sp>
        <p:nvSpPr>
          <p:cNvPr id="5" name="Slide Number Placeholder 4"/>
          <p:cNvSpPr>
            <a:spLocks noGrp="1"/>
          </p:cNvSpPr>
          <p:nvPr>
            <p:ph type="sldNum" sz="quarter" idx="11"/>
          </p:nvPr>
        </p:nvSpPr>
        <p:spPr/>
        <p:txBody>
          <a:bodyPr/>
          <a:lstStyle/>
          <a:p>
            <a:fld id="{190641F4-1863-4DEB-865C-E077B6EB4526}" type="slidenum">
              <a:rPr lang="it-IT" altLang="en-US"/>
              <a:pPr/>
              <a:t>6</a:t>
            </a:fld>
            <a:endParaRPr lang="it-IT" altLang="en-US"/>
          </a:p>
        </p:txBody>
      </p:sp>
      <p:sp>
        <p:nvSpPr>
          <p:cNvPr id="17410" name="Rectangle 2"/>
          <p:cNvSpPr>
            <a:spLocks noGrp="1" noChangeArrowheads="1"/>
          </p:cNvSpPr>
          <p:nvPr>
            <p:ph type="title"/>
          </p:nvPr>
        </p:nvSpPr>
        <p:spPr/>
        <p:txBody>
          <a:bodyPr/>
          <a:lstStyle/>
          <a:p>
            <a:r>
              <a:rPr lang="it-IT" altLang="en-US"/>
              <a:t>Some history</a:t>
            </a:r>
          </a:p>
        </p:txBody>
      </p:sp>
      <p:sp>
        <p:nvSpPr>
          <p:cNvPr id="17411" name="Rectangle 3"/>
          <p:cNvSpPr>
            <a:spLocks noGrp="1" noChangeArrowheads="1"/>
          </p:cNvSpPr>
          <p:nvPr>
            <p:ph type="body" idx="1"/>
          </p:nvPr>
        </p:nvSpPr>
        <p:spPr/>
        <p:txBody>
          <a:bodyPr/>
          <a:lstStyle/>
          <a:p>
            <a:r>
              <a:rPr lang="it-IT" altLang="en-US" sz="2400"/>
              <a:t>Adaptive Huffman coding was first conceived independently by Faller (1973) and Gallager (1978)</a:t>
            </a:r>
          </a:p>
          <a:p>
            <a:r>
              <a:rPr lang="it-IT" altLang="en-US" sz="2400"/>
              <a:t>Knuth contributed improvements to the original algorithm (1985) and the resulting algorithm is referred to as </a:t>
            </a:r>
            <a:r>
              <a:rPr lang="it-IT" altLang="en-US" sz="2400">
                <a:solidFill>
                  <a:schemeClr val="folHlink"/>
                </a:solidFill>
              </a:rPr>
              <a:t>algorithm</a:t>
            </a:r>
            <a:r>
              <a:rPr lang="it-IT" altLang="en-US" sz="2400"/>
              <a:t> </a:t>
            </a:r>
            <a:r>
              <a:rPr lang="it-IT" altLang="en-US" sz="2400">
                <a:solidFill>
                  <a:schemeClr val="folHlink"/>
                </a:solidFill>
              </a:rPr>
              <a:t>FGK</a:t>
            </a:r>
            <a:r>
              <a:rPr lang="it-IT" altLang="en-US"/>
              <a:t> </a:t>
            </a:r>
          </a:p>
          <a:p>
            <a:r>
              <a:rPr lang="it-IT" altLang="en-US" sz="2400"/>
              <a:t>A more recent version of adaptive Huffman coding is described by Vitter (1987) and called </a:t>
            </a:r>
            <a:r>
              <a:rPr lang="it-IT" altLang="en-US" sz="2400">
                <a:solidFill>
                  <a:schemeClr val="folHlink"/>
                </a:solidFill>
              </a:rPr>
              <a:t>algorithm V</a:t>
            </a:r>
            <a:endParaRPr lang="it-IT" altLang="en-US">
              <a:solidFill>
                <a:schemeClr val="folHlink"/>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it-IT" altLang="en-US"/>
              <a:t>Gabriele Monfardini - Corso di Basi di Dati Multimediali  a.a. 2005-2006</a:t>
            </a:r>
          </a:p>
        </p:txBody>
      </p:sp>
      <p:sp>
        <p:nvSpPr>
          <p:cNvPr id="5" name="Slide Number Placeholder 4"/>
          <p:cNvSpPr>
            <a:spLocks noGrp="1"/>
          </p:cNvSpPr>
          <p:nvPr>
            <p:ph type="sldNum" sz="quarter" idx="11"/>
          </p:nvPr>
        </p:nvSpPr>
        <p:spPr/>
        <p:txBody>
          <a:bodyPr/>
          <a:lstStyle/>
          <a:p>
            <a:fld id="{30280689-5F71-4A22-9C58-43324D792A0B}" type="slidenum">
              <a:rPr lang="it-IT" altLang="en-US"/>
              <a:pPr/>
              <a:t>7</a:t>
            </a:fld>
            <a:endParaRPr lang="it-IT" altLang="en-US"/>
          </a:p>
        </p:txBody>
      </p:sp>
      <p:sp>
        <p:nvSpPr>
          <p:cNvPr id="18434" name="Rectangle 2"/>
          <p:cNvSpPr>
            <a:spLocks noGrp="1" noChangeArrowheads="1"/>
          </p:cNvSpPr>
          <p:nvPr>
            <p:ph type="title"/>
          </p:nvPr>
        </p:nvSpPr>
        <p:spPr/>
        <p:txBody>
          <a:bodyPr/>
          <a:lstStyle/>
          <a:p>
            <a:r>
              <a:rPr lang="it-IT" altLang="en-US"/>
              <a:t>An important question</a:t>
            </a:r>
          </a:p>
        </p:txBody>
      </p:sp>
      <p:sp>
        <p:nvSpPr>
          <p:cNvPr id="18435" name="Rectangle 3"/>
          <p:cNvSpPr>
            <a:spLocks noGrp="1" noChangeArrowheads="1"/>
          </p:cNvSpPr>
          <p:nvPr>
            <p:ph type="body" idx="1"/>
          </p:nvPr>
        </p:nvSpPr>
        <p:spPr/>
        <p:txBody>
          <a:bodyPr/>
          <a:lstStyle/>
          <a:p>
            <a:r>
              <a:rPr lang="it-IT" altLang="en-US" sz="2400"/>
              <a:t>Better exploiting locality, adaptive Huffman coding is sometimes able to do better than static Huffman coding, i.e., for some messages, it can have a greater compression</a:t>
            </a:r>
          </a:p>
          <a:p>
            <a:r>
              <a:rPr lang="it-IT" altLang="en-US" sz="2400"/>
              <a:t>... but we’ve assessed optimality of static Huffman coding, in the sense of minimal redundancy</a:t>
            </a:r>
          </a:p>
          <a:p>
            <a:pPr>
              <a:buFont typeface="Wingdings" panose="05000000000000000000" pitchFamily="2" charset="2"/>
              <a:buNone/>
            </a:pPr>
            <a:r>
              <a:rPr lang="it-IT" altLang="en-US" sz="2400"/>
              <a:t>	</a:t>
            </a:r>
          </a:p>
          <a:p>
            <a:pPr algn="ctr">
              <a:buFont typeface="Wingdings" panose="05000000000000000000" pitchFamily="2" charset="2"/>
              <a:buNone/>
            </a:pPr>
            <a:r>
              <a:rPr lang="it-IT" altLang="en-US" b="1">
                <a:solidFill>
                  <a:schemeClr val="folHlink"/>
                </a:solidFill>
              </a:rPr>
              <a:t>There is a contradiction?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it-IT" altLang="en-US"/>
              <a:t>Gabriele Monfardini - Corso di Basi di Dati Multimediali  a.a. 2005-2006</a:t>
            </a:r>
          </a:p>
        </p:txBody>
      </p:sp>
      <p:sp>
        <p:nvSpPr>
          <p:cNvPr id="5" name="Slide Number Placeholder 4"/>
          <p:cNvSpPr>
            <a:spLocks noGrp="1"/>
          </p:cNvSpPr>
          <p:nvPr>
            <p:ph type="sldNum" sz="quarter" idx="11"/>
          </p:nvPr>
        </p:nvSpPr>
        <p:spPr/>
        <p:txBody>
          <a:bodyPr/>
          <a:lstStyle/>
          <a:p>
            <a:fld id="{D2E89B64-477B-434E-9648-400F636A75B2}" type="slidenum">
              <a:rPr lang="it-IT" altLang="en-US"/>
              <a:pPr/>
              <a:t>8</a:t>
            </a:fld>
            <a:endParaRPr lang="it-IT" altLang="en-US"/>
          </a:p>
        </p:txBody>
      </p:sp>
      <p:sp>
        <p:nvSpPr>
          <p:cNvPr id="19458" name="Rectangle 2"/>
          <p:cNvSpPr>
            <a:spLocks noGrp="1" noChangeArrowheads="1"/>
          </p:cNvSpPr>
          <p:nvPr>
            <p:ph type="title"/>
          </p:nvPr>
        </p:nvSpPr>
        <p:spPr/>
        <p:txBody>
          <a:bodyPr/>
          <a:lstStyle/>
          <a:p>
            <a:r>
              <a:rPr lang="it-IT" altLang="en-US"/>
              <a:t>Algorithm FGK - I</a:t>
            </a:r>
          </a:p>
        </p:txBody>
      </p:sp>
      <p:sp>
        <p:nvSpPr>
          <p:cNvPr id="19459" name="Rectangle 3"/>
          <p:cNvSpPr>
            <a:spLocks noGrp="1" noChangeArrowheads="1"/>
          </p:cNvSpPr>
          <p:nvPr>
            <p:ph type="body" idx="1"/>
          </p:nvPr>
        </p:nvSpPr>
        <p:spPr/>
        <p:txBody>
          <a:bodyPr/>
          <a:lstStyle/>
          <a:p>
            <a:r>
              <a:rPr lang="it-IT" altLang="en-US" sz="2400"/>
              <a:t>The basis for algorithm FGK is the </a:t>
            </a:r>
            <a:r>
              <a:rPr lang="it-IT" altLang="en-US" sz="2400">
                <a:solidFill>
                  <a:schemeClr val="folHlink"/>
                </a:solidFill>
              </a:rPr>
              <a:t>Sibling Property</a:t>
            </a:r>
            <a:r>
              <a:rPr lang="it-IT" altLang="en-US" sz="2400"/>
              <a:t> (Gallager 1978)</a:t>
            </a:r>
            <a:r>
              <a:rPr lang="it-IT" altLang="en-US" sz="2000"/>
              <a:t> </a:t>
            </a:r>
          </a:p>
          <a:p>
            <a:pPr lvl="1">
              <a:spcBef>
                <a:spcPct val="40000"/>
              </a:spcBef>
            </a:pPr>
            <a:r>
              <a:rPr lang="it-IT" altLang="en-US" sz="2000"/>
              <a:t>A binary code tree with nonnegative weights has the sibling property if each node (except the root) has a sibling and if the nodes can be numbered in order of nondecreasing weight with each node adjacent to its sibling. Moreover the parent of a node is higher in the numbering</a:t>
            </a:r>
          </a:p>
          <a:p>
            <a:pPr lvl="1">
              <a:buFont typeface="Wingdings" panose="05000000000000000000" pitchFamily="2" charset="2"/>
              <a:buNone/>
            </a:pPr>
            <a:endParaRPr lang="it-IT" altLang="en-US" sz="1800"/>
          </a:p>
          <a:p>
            <a:r>
              <a:rPr lang="it-IT" altLang="en-US" sz="2400"/>
              <a:t>A binary prefix code is a Huffman code if and only if the code tree has the sibling property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4"/>
          <p:cNvSpPr>
            <a:spLocks noGrp="1"/>
          </p:cNvSpPr>
          <p:nvPr>
            <p:ph type="sldNum" sz="quarter" idx="11"/>
          </p:nvPr>
        </p:nvSpPr>
        <p:spPr/>
        <p:txBody>
          <a:bodyPr/>
          <a:lstStyle/>
          <a:p>
            <a:fld id="{B3D09692-EF3F-4CD4-A318-0C1334791586}" type="slidenum">
              <a:rPr lang="it-IT" altLang="en-US"/>
              <a:pPr/>
              <a:t>9</a:t>
            </a:fld>
            <a:endParaRPr lang="it-IT" altLang="en-US"/>
          </a:p>
        </p:txBody>
      </p:sp>
      <p:sp>
        <p:nvSpPr>
          <p:cNvPr id="21506" name="Rectangle 2"/>
          <p:cNvSpPr>
            <a:spLocks noGrp="1" noChangeArrowheads="1"/>
          </p:cNvSpPr>
          <p:nvPr>
            <p:ph type="title"/>
          </p:nvPr>
        </p:nvSpPr>
        <p:spPr/>
        <p:txBody>
          <a:bodyPr/>
          <a:lstStyle/>
          <a:p>
            <a:r>
              <a:rPr lang="it-IT" altLang="en-US"/>
              <a:t>Algorithm FGK - II</a:t>
            </a:r>
          </a:p>
        </p:txBody>
      </p:sp>
      <p:sp>
        <p:nvSpPr>
          <p:cNvPr id="21507" name="Rectangle 3"/>
          <p:cNvSpPr>
            <a:spLocks noGrp="1" noChangeArrowheads="1"/>
          </p:cNvSpPr>
          <p:nvPr>
            <p:ph type="body" idx="1"/>
          </p:nvPr>
        </p:nvSpPr>
        <p:spPr>
          <a:xfrm>
            <a:off x="323850" y="5768975"/>
            <a:ext cx="8564563" cy="935038"/>
          </a:xfrm>
          <a:noFill/>
          <a:ln/>
        </p:spPr>
        <p:txBody>
          <a:bodyPr/>
          <a:lstStyle/>
          <a:p>
            <a:r>
              <a:rPr lang="it-IT" altLang="en-US" sz="1800"/>
              <a:t>Note that node numbering corresponds to the order in which the nodes are combined by Huffman’s algorithm, first nodes 1 and 2, then nodes 3 and 4 ...</a:t>
            </a:r>
          </a:p>
        </p:txBody>
      </p:sp>
      <p:sp>
        <p:nvSpPr>
          <p:cNvPr id="21508" name="Oval 4"/>
          <p:cNvSpPr>
            <a:spLocks noChangeArrowheads="1"/>
          </p:cNvSpPr>
          <p:nvPr/>
        </p:nvSpPr>
        <p:spPr bwMode="auto">
          <a:xfrm>
            <a:off x="2771775" y="5084763"/>
            <a:ext cx="576263" cy="5762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en-US"/>
              <a:t>2</a:t>
            </a:r>
          </a:p>
          <a:p>
            <a:pPr algn="ctr"/>
            <a:r>
              <a:rPr lang="it-IT" altLang="en-US"/>
              <a:t>a</a:t>
            </a:r>
          </a:p>
        </p:txBody>
      </p:sp>
      <p:sp>
        <p:nvSpPr>
          <p:cNvPr id="21509" name="Oval 5"/>
          <p:cNvSpPr>
            <a:spLocks noChangeArrowheads="1"/>
          </p:cNvSpPr>
          <p:nvPr/>
        </p:nvSpPr>
        <p:spPr bwMode="auto">
          <a:xfrm>
            <a:off x="3924300" y="5084763"/>
            <a:ext cx="576263" cy="5762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en-US"/>
              <a:t>3</a:t>
            </a:r>
          </a:p>
          <a:p>
            <a:pPr algn="ctr"/>
            <a:r>
              <a:rPr lang="it-IT" altLang="en-US"/>
              <a:t>b</a:t>
            </a:r>
          </a:p>
        </p:txBody>
      </p:sp>
      <p:sp>
        <p:nvSpPr>
          <p:cNvPr id="21510" name="Oval 6"/>
          <p:cNvSpPr>
            <a:spLocks noChangeArrowheads="1"/>
          </p:cNvSpPr>
          <p:nvPr/>
        </p:nvSpPr>
        <p:spPr bwMode="auto">
          <a:xfrm>
            <a:off x="5292725" y="4149725"/>
            <a:ext cx="576263" cy="5762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en-US"/>
              <a:t>5</a:t>
            </a:r>
          </a:p>
          <a:p>
            <a:pPr algn="ctr"/>
            <a:r>
              <a:rPr lang="it-IT" altLang="en-US"/>
              <a:t>d</a:t>
            </a:r>
          </a:p>
        </p:txBody>
      </p:sp>
      <p:sp>
        <p:nvSpPr>
          <p:cNvPr id="21511" name="Oval 7"/>
          <p:cNvSpPr>
            <a:spLocks noChangeArrowheads="1"/>
          </p:cNvSpPr>
          <p:nvPr/>
        </p:nvSpPr>
        <p:spPr bwMode="auto">
          <a:xfrm>
            <a:off x="6516688" y="4149725"/>
            <a:ext cx="576262" cy="5762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en-US"/>
              <a:t>6</a:t>
            </a:r>
          </a:p>
          <a:p>
            <a:pPr algn="ctr"/>
            <a:r>
              <a:rPr lang="it-IT" altLang="en-US"/>
              <a:t>e</a:t>
            </a:r>
          </a:p>
        </p:txBody>
      </p:sp>
      <p:sp>
        <p:nvSpPr>
          <p:cNvPr id="21512" name="Oval 8"/>
          <p:cNvSpPr>
            <a:spLocks noChangeArrowheads="1"/>
          </p:cNvSpPr>
          <p:nvPr/>
        </p:nvSpPr>
        <p:spPr bwMode="auto">
          <a:xfrm>
            <a:off x="1763713" y="4149725"/>
            <a:ext cx="576262" cy="5762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en-US"/>
              <a:t>5</a:t>
            </a:r>
          </a:p>
          <a:p>
            <a:pPr algn="ctr"/>
            <a:r>
              <a:rPr lang="it-IT" altLang="en-US"/>
              <a:t>c</a:t>
            </a:r>
          </a:p>
        </p:txBody>
      </p:sp>
      <p:sp>
        <p:nvSpPr>
          <p:cNvPr id="21513" name="Oval 9"/>
          <p:cNvSpPr>
            <a:spLocks noChangeArrowheads="1"/>
          </p:cNvSpPr>
          <p:nvPr/>
        </p:nvSpPr>
        <p:spPr bwMode="auto">
          <a:xfrm>
            <a:off x="1187450" y="2636838"/>
            <a:ext cx="576263" cy="5762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en-US"/>
              <a:t>11</a:t>
            </a:r>
          </a:p>
          <a:p>
            <a:pPr algn="ctr"/>
            <a:r>
              <a:rPr lang="it-IT" altLang="en-US"/>
              <a:t>f</a:t>
            </a:r>
          </a:p>
        </p:txBody>
      </p:sp>
      <p:sp>
        <p:nvSpPr>
          <p:cNvPr id="21514" name="Oval 10"/>
          <p:cNvSpPr>
            <a:spLocks noChangeArrowheads="1"/>
          </p:cNvSpPr>
          <p:nvPr/>
        </p:nvSpPr>
        <p:spPr bwMode="auto">
          <a:xfrm>
            <a:off x="3132138" y="1916113"/>
            <a:ext cx="360362" cy="3603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en-US"/>
              <a:t>32</a:t>
            </a:r>
          </a:p>
        </p:txBody>
      </p:sp>
      <p:sp>
        <p:nvSpPr>
          <p:cNvPr id="21515" name="Oval 11"/>
          <p:cNvSpPr>
            <a:spLocks noChangeArrowheads="1"/>
          </p:cNvSpPr>
          <p:nvPr/>
        </p:nvSpPr>
        <p:spPr bwMode="auto">
          <a:xfrm>
            <a:off x="4500563" y="2744788"/>
            <a:ext cx="360362" cy="3603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en-US"/>
              <a:t>21</a:t>
            </a:r>
          </a:p>
        </p:txBody>
      </p:sp>
      <p:sp>
        <p:nvSpPr>
          <p:cNvPr id="21516" name="Oval 12"/>
          <p:cNvSpPr>
            <a:spLocks noChangeArrowheads="1"/>
          </p:cNvSpPr>
          <p:nvPr/>
        </p:nvSpPr>
        <p:spPr bwMode="auto">
          <a:xfrm>
            <a:off x="6011863" y="3429000"/>
            <a:ext cx="360362"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en-US"/>
              <a:t>11</a:t>
            </a:r>
          </a:p>
        </p:txBody>
      </p:sp>
      <p:sp>
        <p:nvSpPr>
          <p:cNvPr id="21517" name="Oval 13"/>
          <p:cNvSpPr>
            <a:spLocks noChangeArrowheads="1"/>
          </p:cNvSpPr>
          <p:nvPr/>
        </p:nvSpPr>
        <p:spPr bwMode="auto">
          <a:xfrm>
            <a:off x="2771775" y="3429000"/>
            <a:ext cx="360363"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en-US"/>
              <a:t>10</a:t>
            </a:r>
          </a:p>
        </p:txBody>
      </p:sp>
      <p:sp>
        <p:nvSpPr>
          <p:cNvPr id="21518" name="Oval 14"/>
          <p:cNvSpPr>
            <a:spLocks noChangeArrowheads="1"/>
          </p:cNvSpPr>
          <p:nvPr/>
        </p:nvSpPr>
        <p:spPr bwMode="auto">
          <a:xfrm>
            <a:off x="3492500" y="4257675"/>
            <a:ext cx="360363"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en-US"/>
              <a:t>5</a:t>
            </a:r>
          </a:p>
        </p:txBody>
      </p:sp>
      <p:cxnSp>
        <p:nvCxnSpPr>
          <p:cNvPr id="21519" name="AutoShape 15"/>
          <p:cNvCxnSpPr>
            <a:cxnSpLocks noChangeShapeType="1"/>
            <a:stCxn id="21514" idx="3"/>
            <a:endCxn id="21513" idx="7"/>
          </p:cNvCxnSpPr>
          <p:nvPr/>
        </p:nvCxnSpPr>
        <p:spPr bwMode="auto">
          <a:xfrm flipH="1">
            <a:off x="1679575" y="2224088"/>
            <a:ext cx="1504950" cy="4968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0" name="AutoShape 16"/>
          <p:cNvCxnSpPr>
            <a:cxnSpLocks noChangeShapeType="1"/>
            <a:stCxn id="21514" idx="5"/>
            <a:endCxn id="21515" idx="1"/>
          </p:cNvCxnSpPr>
          <p:nvPr/>
        </p:nvCxnSpPr>
        <p:spPr bwMode="auto">
          <a:xfrm>
            <a:off x="3440113" y="2224088"/>
            <a:ext cx="1112837" cy="5730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1" name="AutoShape 17"/>
          <p:cNvCxnSpPr>
            <a:cxnSpLocks noChangeShapeType="1"/>
            <a:stCxn id="21515" idx="3"/>
            <a:endCxn id="21517" idx="7"/>
          </p:cNvCxnSpPr>
          <p:nvPr/>
        </p:nvCxnSpPr>
        <p:spPr bwMode="auto">
          <a:xfrm flipH="1">
            <a:off x="3079750" y="3052763"/>
            <a:ext cx="1473200" cy="4286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2" name="AutoShape 18"/>
          <p:cNvCxnSpPr>
            <a:cxnSpLocks noChangeShapeType="1"/>
            <a:stCxn id="21515" idx="5"/>
            <a:endCxn id="21516" idx="1"/>
          </p:cNvCxnSpPr>
          <p:nvPr/>
        </p:nvCxnSpPr>
        <p:spPr bwMode="auto">
          <a:xfrm>
            <a:off x="4808538" y="3052763"/>
            <a:ext cx="1255712" cy="4286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3" name="AutoShape 19"/>
          <p:cNvCxnSpPr>
            <a:cxnSpLocks noChangeShapeType="1"/>
            <a:stCxn id="21517" idx="3"/>
            <a:endCxn id="21512" idx="7"/>
          </p:cNvCxnSpPr>
          <p:nvPr/>
        </p:nvCxnSpPr>
        <p:spPr bwMode="auto">
          <a:xfrm flipH="1">
            <a:off x="2255838" y="3736975"/>
            <a:ext cx="568325" cy="4968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4" name="AutoShape 20"/>
          <p:cNvCxnSpPr>
            <a:cxnSpLocks noChangeShapeType="1"/>
            <a:stCxn id="21517" idx="5"/>
            <a:endCxn id="21518" idx="1"/>
          </p:cNvCxnSpPr>
          <p:nvPr/>
        </p:nvCxnSpPr>
        <p:spPr bwMode="auto">
          <a:xfrm>
            <a:off x="3079750" y="3736975"/>
            <a:ext cx="465138" cy="5730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5" name="AutoShape 21"/>
          <p:cNvCxnSpPr>
            <a:cxnSpLocks noChangeShapeType="1"/>
            <a:stCxn id="21516" idx="3"/>
            <a:endCxn id="21510" idx="7"/>
          </p:cNvCxnSpPr>
          <p:nvPr/>
        </p:nvCxnSpPr>
        <p:spPr bwMode="auto">
          <a:xfrm flipH="1">
            <a:off x="5784850" y="3736975"/>
            <a:ext cx="279400" cy="4968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6" name="AutoShape 22"/>
          <p:cNvCxnSpPr>
            <a:cxnSpLocks noChangeShapeType="1"/>
            <a:stCxn id="21516" idx="5"/>
            <a:endCxn id="21511" idx="1"/>
          </p:cNvCxnSpPr>
          <p:nvPr/>
        </p:nvCxnSpPr>
        <p:spPr bwMode="auto">
          <a:xfrm>
            <a:off x="6319838" y="3736975"/>
            <a:ext cx="280987" cy="4968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7" name="AutoShape 23"/>
          <p:cNvCxnSpPr>
            <a:cxnSpLocks noChangeShapeType="1"/>
            <a:stCxn id="21518" idx="3"/>
            <a:endCxn id="21508" idx="7"/>
          </p:cNvCxnSpPr>
          <p:nvPr/>
        </p:nvCxnSpPr>
        <p:spPr bwMode="auto">
          <a:xfrm flipH="1">
            <a:off x="3263900" y="4565650"/>
            <a:ext cx="280988" cy="6032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8" name="AutoShape 24"/>
          <p:cNvCxnSpPr>
            <a:cxnSpLocks noChangeShapeType="1"/>
            <a:stCxn id="21518" idx="5"/>
            <a:endCxn id="21509" idx="1"/>
          </p:cNvCxnSpPr>
          <p:nvPr/>
        </p:nvCxnSpPr>
        <p:spPr bwMode="auto">
          <a:xfrm>
            <a:off x="3800475" y="4565650"/>
            <a:ext cx="207963" cy="6032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29" name="Text Box 25"/>
          <p:cNvSpPr txBox="1">
            <a:spLocks noChangeArrowheads="1"/>
          </p:cNvSpPr>
          <p:nvPr/>
        </p:nvSpPr>
        <p:spPr bwMode="auto">
          <a:xfrm>
            <a:off x="3203575" y="5445125"/>
            <a:ext cx="3603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en-US" b="1">
                <a:solidFill>
                  <a:schemeClr val="folHlink"/>
                </a:solidFill>
              </a:rPr>
              <a:t>1</a:t>
            </a:r>
          </a:p>
        </p:txBody>
      </p:sp>
      <p:sp>
        <p:nvSpPr>
          <p:cNvPr id="21531" name="Text Box 27"/>
          <p:cNvSpPr txBox="1">
            <a:spLocks noChangeArrowheads="1"/>
          </p:cNvSpPr>
          <p:nvPr/>
        </p:nvSpPr>
        <p:spPr bwMode="auto">
          <a:xfrm>
            <a:off x="4356100" y="5445125"/>
            <a:ext cx="3603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en-US" b="1">
                <a:solidFill>
                  <a:schemeClr val="folHlink"/>
                </a:solidFill>
              </a:rPr>
              <a:t>2</a:t>
            </a:r>
          </a:p>
        </p:txBody>
      </p:sp>
      <p:sp>
        <p:nvSpPr>
          <p:cNvPr id="21532" name="Text Box 28"/>
          <p:cNvSpPr txBox="1">
            <a:spLocks noChangeArrowheads="1"/>
          </p:cNvSpPr>
          <p:nvPr/>
        </p:nvSpPr>
        <p:spPr bwMode="auto">
          <a:xfrm>
            <a:off x="2195513" y="4508500"/>
            <a:ext cx="3603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en-US" b="1">
                <a:solidFill>
                  <a:schemeClr val="folHlink"/>
                </a:solidFill>
              </a:rPr>
              <a:t>3</a:t>
            </a:r>
          </a:p>
        </p:txBody>
      </p:sp>
      <p:sp>
        <p:nvSpPr>
          <p:cNvPr id="21533" name="Text Box 29"/>
          <p:cNvSpPr txBox="1">
            <a:spLocks noChangeArrowheads="1"/>
          </p:cNvSpPr>
          <p:nvPr/>
        </p:nvSpPr>
        <p:spPr bwMode="auto">
          <a:xfrm>
            <a:off x="3779838" y="4365625"/>
            <a:ext cx="3603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en-US" b="1">
                <a:solidFill>
                  <a:schemeClr val="folHlink"/>
                </a:solidFill>
              </a:rPr>
              <a:t>4</a:t>
            </a:r>
          </a:p>
        </p:txBody>
      </p:sp>
      <p:sp>
        <p:nvSpPr>
          <p:cNvPr id="21534" name="Text Box 30"/>
          <p:cNvSpPr txBox="1">
            <a:spLocks noChangeArrowheads="1"/>
          </p:cNvSpPr>
          <p:nvPr/>
        </p:nvSpPr>
        <p:spPr bwMode="auto">
          <a:xfrm>
            <a:off x="5795963" y="4437063"/>
            <a:ext cx="3603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en-US" b="1">
                <a:solidFill>
                  <a:schemeClr val="folHlink"/>
                </a:solidFill>
              </a:rPr>
              <a:t>5</a:t>
            </a:r>
          </a:p>
        </p:txBody>
      </p:sp>
      <p:sp>
        <p:nvSpPr>
          <p:cNvPr id="21535" name="Text Box 31"/>
          <p:cNvSpPr txBox="1">
            <a:spLocks noChangeArrowheads="1"/>
          </p:cNvSpPr>
          <p:nvPr/>
        </p:nvSpPr>
        <p:spPr bwMode="auto">
          <a:xfrm>
            <a:off x="7019925" y="4437063"/>
            <a:ext cx="3603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en-US" b="1">
                <a:solidFill>
                  <a:schemeClr val="folHlink"/>
                </a:solidFill>
              </a:rPr>
              <a:t>6</a:t>
            </a:r>
          </a:p>
        </p:txBody>
      </p:sp>
      <p:sp>
        <p:nvSpPr>
          <p:cNvPr id="21536" name="Text Box 32"/>
          <p:cNvSpPr txBox="1">
            <a:spLocks noChangeArrowheads="1"/>
          </p:cNvSpPr>
          <p:nvPr/>
        </p:nvSpPr>
        <p:spPr bwMode="auto">
          <a:xfrm>
            <a:off x="3059113" y="3500438"/>
            <a:ext cx="3603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en-US" b="1">
                <a:solidFill>
                  <a:schemeClr val="folHlink"/>
                </a:solidFill>
              </a:rPr>
              <a:t>7</a:t>
            </a:r>
          </a:p>
        </p:txBody>
      </p:sp>
      <p:sp>
        <p:nvSpPr>
          <p:cNvPr id="21537" name="Text Box 33"/>
          <p:cNvSpPr txBox="1">
            <a:spLocks noChangeArrowheads="1"/>
          </p:cNvSpPr>
          <p:nvPr/>
        </p:nvSpPr>
        <p:spPr bwMode="auto">
          <a:xfrm>
            <a:off x="6300788" y="3500438"/>
            <a:ext cx="3603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en-US" b="1">
                <a:solidFill>
                  <a:schemeClr val="folHlink"/>
                </a:solidFill>
              </a:rPr>
              <a:t>8</a:t>
            </a:r>
          </a:p>
        </p:txBody>
      </p:sp>
      <p:sp>
        <p:nvSpPr>
          <p:cNvPr id="21538" name="Text Box 34"/>
          <p:cNvSpPr txBox="1">
            <a:spLocks noChangeArrowheads="1"/>
          </p:cNvSpPr>
          <p:nvPr/>
        </p:nvSpPr>
        <p:spPr bwMode="auto">
          <a:xfrm>
            <a:off x="1692275" y="2924175"/>
            <a:ext cx="3603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en-US" b="1">
                <a:solidFill>
                  <a:schemeClr val="folHlink"/>
                </a:solidFill>
              </a:rPr>
              <a:t>9</a:t>
            </a:r>
          </a:p>
        </p:txBody>
      </p:sp>
      <p:sp>
        <p:nvSpPr>
          <p:cNvPr id="21539" name="Text Box 35"/>
          <p:cNvSpPr txBox="1">
            <a:spLocks noChangeArrowheads="1"/>
          </p:cNvSpPr>
          <p:nvPr/>
        </p:nvSpPr>
        <p:spPr bwMode="auto">
          <a:xfrm>
            <a:off x="4787900" y="2781300"/>
            <a:ext cx="504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en-US" b="1">
                <a:solidFill>
                  <a:schemeClr val="folHlink"/>
                </a:solidFill>
              </a:rPr>
              <a:t>10</a:t>
            </a:r>
          </a:p>
        </p:txBody>
      </p:sp>
      <p:sp>
        <p:nvSpPr>
          <p:cNvPr id="21540" name="Text Box 36"/>
          <p:cNvSpPr txBox="1">
            <a:spLocks noChangeArrowheads="1"/>
          </p:cNvSpPr>
          <p:nvPr/>
        </p:nvSpPr>
        <p:spPr bwMode="auto">
          <a:xfrm>
            <a:off x="3419475" y="1916113"/>
            <a:ext cx="504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en-US" b="1">
                <a:solidFill>
                  <a:schemeClr val="folHlink"/>
                </a:solidFill>
              </a:rPr>
              <a:t>11</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817</TotalTime>
  <Words>1698</Words>
  <Application>Microsoft Office PowerPoint</Application>
  <PresentationFormat>On-screen Show (4:3)</PresentationFormat>
  <Paragraphs>265</Paragraphs>
  <Slides>26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2" baseType="lpstr">
      <vt:lpstr>Arial</vt:lpstr>
      <vt:lpstr>Verdana</vt:lpstr>
      <vt:lpstr>Tahoma</vt:lpstr>
      <vt:lpstr>Wingdings</vt:lpstr>
      <vt:lpstr>Blends</vt:lpstr>
      <vt:lpstr>MathType 5.0 Equation</vt:lpstr>
      <vt:lpstr>Adaptive Huffman Coding</vt:lpstr>
      <vt:lpstr>Why Adaptive Huffman Coding?</vt:lpstr>
      <vt:lpstr>The key idea</vt:lpstr>
      <vt:lpstr>Pro &amp; Con - I</vt:lpstr>
      <vt:lpstr>Pro &amp; Con - II</vt:lpstr>
      <vt:lpstr>Some history</vt:lpstr>
      <vt:lpstr>An important question</vt:lpstr>
      <vt:lpstr>Algorithm FGK - I</vt:lpstr>
      <vt:lpstr>Algorithm FGK - II</vt:lpstr>
      <vt:lpstr>Algorithm FGK - III</vt:lpstr>
      <vt:lpstr>Algorithm FGK - IV</vt:lpstr>
      <vt:lpstr>Algorithm FGK - V</vt:lpstr>
      <vt:lpstr>Algorithm FGK - V</vt:lpstr>
      <vt:lpstr>Algorithm FGK - VI</vt:lpstr>
      <vt:lpstr>Why FGK works?</vt:lpstr>
      <vt:lpstr>The Not Yet Seen problem - I</vt:lpstr>
      <vt:lpstr>The Not Yet Seen problem - II</vt:lpstr>
      <vt:lpstr>Algorithm FGK - summary</vt:lpstr>
      <vt:lpstr>Algorithm FGK - VII</vt:lpstr>
      <vt:lpstr>Algorithm FGK - VIII</vt:lpstr>
      <vt:lpstr>Algorithm V - I</vt:lpstr>
      <vt:lpstr>The key ideas - I</vt:lpstr>
      <vt:lpstr>The key ideas - II</vt:lpstr>
      <vt:lpstr>Implicit numbering</vt:lpstr>
      <vt:lpstr>An invariant</vt:lpstr>
      <vt:lpstr>Algorithm V - II</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Adaptive Huffman Coding</dc:title>
  <dc:creator>-</dc:creator>
  <cp:lastModifiedBy>Fore Runner</cp:lastModifiedBy>
  <cp:revision>19</cp:revision>
  <dcterms:created xsi:type="dcterms:W3CDTF">2005-05-18T08:25:54Z</dcterms:created>
  <dcterms:modified xsi:type="dcterms:W3CDTF">2018-07-13T15:44:21Z</dcterms:modified>
</cp:coreProperties>
</file>