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3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5D0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6" autoAdjust="0"/>
    <p:restoredTop sz="94660"/>
  </p:normalViewPr>
  <p:slideViewPr>
    <p:cSldViewPr snapToGrid="0">
      <p:cViewPr>
        <p:scale>
          <a:sx n="86" d="100"/>
          <a:sy n="86" d="100"/>
        </p:scale>
        <p:origin x="48" y="1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7/18/2018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Huffman coding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84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5074" y="762000"/>
            <a:ext cx="8610600" cy="1295400"/>
          </a:xfrm>
        </p:spPr>
        <p:txBody>
          <a:bodyPr/>
          <a:lstStyle/>
          <a:p>
            <a:pPr algn="ctr"/>
            <a:r>
              <a:rPr lang="en-US" b="1" dirty="0" smtClean="0"/>
              <a:t>The basics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3325" y="2183802"/>
            <a:ext cx="5079991" cy="823912"/>
          </a:xfrm>
        </p:spPr>
        <p:txBody>
          <a:bodyPr/>
          <a:lstStyle/>
          <a:p>
            <a:pPr algn="ctr"/>
            <a:r>
              <a:rPr lang="en-US" dirty="0" smtClean="0"/>
              <a:t>Entropy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2183802"/>
            <a:ext cx="5105400" cy="823912"/>
          </a:xfrm>
        </p:spPr>
        <p:txBody>
          <a:bodyPr/>
          <a:lstStyle/>
          <a:p>
            <a:pPr algn="ctr"/>
            <a:r>
              <a:rPr lang="en-US" dirty="0" smtClean="0"/>
              <a:t>Kraft-McMillan inequality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598922" y="3890742"/>
                <a:ext cx="1688796" cy="3126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8922" y="3890742"/>
                <a:ext cx="1688796" cy="312650"/>
              </a:xfrm>
              <a:prstGeom prst="rect">
                <a:avLst/>
              </a:prstGeom>
              <a:blipFill>
                <a:blip r:embed="rId2"/>
                <a:stretch>
                  <a:fillRect l="-2527" b="-1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151491" y="4395855"/>
                <a:ext cx="2572884" cy="5596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𝑤h𝑒𝑟𝑒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1491" y="4395855"/>
                <a:ext cx="2572884" cy="55964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9254" y="5176088"/>
            <a:ext cx="4257358" cy="69591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90975" y="3684157"/>
            <a:ext cx="2472780" cy="127983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72287" y="4911159"/>
            <a:ext cx="2305223" cy="909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061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1539" y="4455619"/>
            <a:ext cx="5376949" cy="701432"/>
          </a:xfrm>
        </p:spPr>
        <p:txBody>
          <a:bodyPr/>
          <a:lstStyle/>
          <a:p>
            <a:pPr algn="ctr"/>
            <a:r>
              <a:rPr lang="en-US" b="1" dirty="0" smtClean="0"/>
              <a:t>Huffman coding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010690" y="3372011"/>
            <a:ext cx="1634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006734" y="783118"/>
            <a:ext cx="39665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Symbols more frequently seen have </a:t>
            </a:r>
            <a:r>
              <a:rPr lang="en-US" dirty="0"/>
              <a:t>shorter </a:t>
            </a:r>
            <a:r>
              <a:rPr lang="en-US" dirty="0" smtClean="0"/>
              <a:t>code words. </a:t>
            </a:r>
          </a:p>
          <a:p>
            <a:endParaRPr lang="en-US" dirty="0" smtClean="0"/>
          </a:p>
          <a:p>
            <a:r>
              <a:rPr lang="en-US" dirty="0" smtClean="0"/>
              <a:t>2. The </a:t>
            </a:r>
            <a:r>
              <a:rPr lang="en-US" dirty="0"/>
              <a:t>two symbols </a:t>
            </a:r>
            <a:r>
              <a:rPr lang="en-US" dirty="0" smtClean="0"/>
              <a:t>occurring least frequently have </a:t>
            </a:r>
            <a:r>
              <a:rPr lang="en-US" dirty="0"/>
              <a:t>the same length.</a:t>
            </a:r>
          </a:p>
        </p:txBody>
      </p:sp>
      <p:sp>
        <p:nvSpPr>
          <p:cNvPr id="6" name="Rectangle 5"/>
          <p:cNvSpPr/>
          <p:nvPr/>
        </p:nvSpPr>
        <p:spPr>
          <a:xfrm>
            <a:off x="766850" y="1198616"/>
            <a:ext cx="21225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Implementation:</a:t>
            </a:r>
          </a:p>
          <a:p>
            <a:pPr algn="ctr"/>
            <a:r>
              <a:rPr lang="en-US" dirty="0" smtClean="0"/>
              <a:t>Tree vs Table</a:t>
            </a:r>
          </a:p>
        </p:txBody>
      </p:sp>
      <p:sp>
        <p:nvSpPr>
          <p:cNvPr id="7" name="Rectangle 6"/>
          <p:cNvSpPr/>
          <p:nvPr/>
        </p:nvSpPr>
        <p:spPr>
          <a:xfrm>
            <a:off x="8761615" y="1337115"/>
            <a:ext cx="24155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Minimal difference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8908127" y="3183336"/>
            <a:ext cx="2122516" cy="746681"/>
            <a:chOff x="9054640" y="3333218"/>
            <a:chExt cx="2122516" cy="746681"/>
          </a:xfrm>
        </p:grpSpPr>
        <p:sp>
          <p:nvSpPr>
            <p:cNvPr id="8" name="Rectangle 7"/>
            <p:cNvSpPr/>
            <p:nvPr/>
          </p:nvSpPr>
          <p:spPr>
            <a:xfrm>
              <a:off x="9054640" y="3333218"/>
              <a:ext cx="212251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 smtClean="0"/>
                <a:t>Optimality</a:t>
              </a:r>
            </a:p>
            <a:p>
              <a:pPr algn="ctr"/>
              <a:r>
                <a:rPr lang="en-US" dirty="0" smtClean="0"/>
                <a:t> </a:t>
              </a: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090486" y="3667464"/>
              <a:ext cx="2050824" cy="412435"/>
            </a:xfrm>
            <a:prstGeom prst="rect">
              <a:avLst/>
            </a:prstGeom>
          </p:spPr>
        </p:pic>
      </p:grpSp>
      <p:cxnSp>
        <p:nvCxnSpPr>
          <p:cNvPr id="12" name="Straight Arrow Connector 11"/>
          <p:cNvCxnSpPr/>
          <p:nvPr/>
        </p:nvCxnSpPr>
        <p:spPr>
          <a:xfrm flipH="1" flipV="1">
            <a:off x="2510444" y="2260446"/>
            <a:ext cx="1967345" cy="1956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2" idx="1"/>
          </p:cNvCxnSpPr>
          <p:nvPr/>
        </p:nvCxnSpPr>
        <p:spPr>
          <a:xfrm flipH="1" flipV="1">
            <a:off x="2039390" y="3936846"/>
            <a:ext cx="1262149" cy="869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2" idx="0"/>
            <a:endCxn id="5" idx="2"/>
          </p:cNvCxnSpPr>
          <p:nvPr/>
        </p:nvCxnSpPr>
        <p:spPr>
          <a:xfrm flipH="1" flipV="1">
            <a:off x="5990013" y="2260446"/>
            <a:ext cx="1" cy="2195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7620000" y="2120208"/>
            <a:ext cx="1584960" cy="2251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2" idx="3"/>
          </p:cNvCxnSpPr>
          <p:nvPr/>
        </p:nvCxnSpPr>
        <p:spPr>
          <a:xfrm flipV="1">
            <a:off x="8678488" y="4029169"/>
            <a:ext cx="676101" cy="777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5903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85800" y="3906584"/>
            <a:ext cx="108204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smtClean="0"/>
              <a:t>With constraint added</a:t>
            </a:r>
            <a:endParaRPr lang="en-US" b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706197" y="2322019"/>
            <a:ext cx="2644832" cy="53755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200" smtClean="0"/>
              <a:t>Non-binary</a:t>
            </a:r>
          </a:p>
          <a:p>
            <a:pPr marL="514350" indent="-514350" algn="ctr">
              <a:buFont typeface="+mj-lt"/>
              <a:buAutoNum type="arabicPeriod"/>
            </a:pP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847898" y="2277686"/>
            <a:ext cx="2798618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914400">
              <a:lnSpc>
                <a:spcPct val="90000"/>
              </a:lnSpc>
              <a:spcBef>
                <a:spcPts val="1000"/>
              </a:spcBef>
            </a:pPr>
            <a:r>
              <a:rPr lang="en-US" sz="3200" dirty="0">
                <a:solidFill>
                  <a:prstClr val="black"/>
                </a:solidFill>
              </a:rPr>
              <a:t>Length-limit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341717" y="1260959"/>
            <a:ext cx="2128058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914400">
              <a:lnSpc>
                <a:spcPct val="90000"/>
              </a:lnSpc>
              <a:spcBef>
                <a:spcPts val="1000"/>
              </a:spcBef>
            </a:pPr>
            <a:r>
              <a:rPr lang="en-US" sz="3200" dirty="0">
                <a:solidFill>
                  <a:prstClr val="black"/>
                </a:solidFill>
              </a:rPr>
              <a:t>Distortion</a:t>
            </a:r>
          </a:p>
          <a:p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306589" y="1260959"/>
            <a:ext cx="2644832" cy="53755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dirty="0" smtClean="0"/>
              <a:t>Canonical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77572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85800" y="3906584"/>
            <a:ext cx="108204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smtClean="0"/>
              <a:t>Adaptive coding</a:t>
            </a:r>
            <a:endParaRPr lang="en-US" b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706197" y="2322019"/>
            <a:ext cx="2644832" cy="53755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200" dirty="0" smtClean="0"/>
              <a:t>One-pass</a:t>
            </a:r>
          </a:p>
          <a:p>
            <a:pPr marL="514350" indent="-514350" algn="ctr">
              <a:buFont typeface="+mj-lt"/>
              <a:buAutoNum type="arabicPeriod"/>
            </a:pP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847898" y="2277686"/>
            <a:ext cx="2798618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914400">
              <a:lnSpc>
                <a:spcPct val="90000"/>
              </a:lnSpc>
              <a:spcBef>
                <a:spcPts val="1000"/>
              </a:spcBef>
            </a:pPr>
            <a:r>
              <a:rPr lang="en-US" sz="3200" dirty="0" smtClean="0">
                <a:solidFill>
                  <a:prstClr val="black"/>
                </a:solidFill>
              </a:rPr>
              <a:t>Not optimum</a:t>
            </a:r>
            <a:endParaRPr lang="en-US" sz="3200" dirty="0">
              <a:solidFill>
                <a:prstClr val="black"/>
              </a:solidFill>
            </a:endParaRP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893425" y="1226859"/>
            <a:ext cx="2405149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914400">
              <a:lnSpc>
                <a:spcPct val="90000"/>
              </a:lnSpc>
              <a:spcBef>
                <a:spcPts val="1000"/>
              </a:spcBef>
            </a:pPr>
            <a:r>
              <a:rPr lang="en-US" sz="3200" dirty="0" smtClean="0">
                <a:solidFill>
                  <a:prstClr val="black"/>
                </a:solidFill>
              </a:rPr>
              <a:t>2n-1 nodes</a:t>
            </a:r>
            <a:endParaRPr lang="en-US" sz="3200" dirty="0">
              <a:solidFill>
                <a:prstClr val="black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805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9774" y="803834"/>
            <a:ext cx="8610599" cy="1303867"/>
          </a:xfrm>
        </p:spPr>
        <p:txBody>
          <a:bodyPr/>
          <a:lstStyle/>
          <a:p>
            <a:r>
              <a:rPr lang="en-US" b="1" dirty="0" err="1"/>
              <a:t>golomb</a:t>
            </a:r>
            <a:r>
              <a:rPr lang="en-US" b="1" dirty="0"/>
              <a:t> &amp; rice, Tunstall codes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b="1" dirty="0" err="1" smtClean="0"/>
              <a:t>Golomb</a:t>
            </a:r>
            <a:r>
              <a:rPr lang="en-US" b="1" dirty="0" smtClean="0"/>
              <a:t> codes</a:t>
            </a:r>
            <a:endParaRPr lang="en-US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6858" y="2202080"/>
            <a:ext cx="3456432" cy="626534"/>
          </a:xfrm>
        </p:spPr>
        <p:txBody>
          <a:bodyPr/>
          <a:lstStyle/>
          <a:p>
            <a:pPr algn="ctr"/>
            <a:r>
              <a:rPr lang="en-US" b="1" dirty="0" smtClean="0"/>
              <a:t>Rice codes</a:t>
            </a:r>
            <a:endParaRPr lang="en-US" b="1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pPr marL="228600" lvl="0" indent="-2286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prstClr val="black"/>
                </a:solidFill>
              </a:rPr>
              <a:t>Basically </a:t>
            </a:r>
            <a:r>
              <a:rPr lang="en-US" sz="2200" dirty="0" smtClean="0">
                <a:solidFill>
                  <a:prstClr val="black"/>
                </a:solidFill>
              </a:rPr>
              <a:t>are </a:t>
            </a:r>
            <a:r>
              <a:rPr lang="en-US" sz="2200" dirty="0" err="1">
                <a:solidFill>
                  <a:prstClr val="black"/>
                </a:solidFill>
              </a:rPr>
              <a:t>Golomb</a:t>
            </a:r>
            <a:r>
              <a:rPr lang="en-US" sz="2200" dirty="0">
                <a:solidFill>
                  <a:prstClr val="black"/>
                </a:solidFill>
              </a:rPr>
              <a:t> codes but work on a string of data instead of a list of integers</a:t>
            </a:r>
          </a:p>
          <a:p>
            <a:pPr marL="228600" lvl="0" indent="-2286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prstClr val="black"/>
                </a:solidFill>
              </a:rPr>
              <a:t>Usually </a:t>
            </a:r>
            <a:r>
              <a:rPr lang="en-US" sz="2200" dirty="0" smtClean="0">
                <a:solidFill>
                  <a:prstClr val="black"/>
                </a:solidFill>
              </a:rPr>
              <a:t>J, m are </a:t>
            </a:r>
            <a:r>
              <a:rPr lang="en-US" sz="2200" dirty="0">
                <a:solidFill>
                  <a:prstClr val="black"/>
                </a:solidFill>
              </a:rPr>
              <a:t>of the power of </a:t>
            </a:r>
            <a:r>
              <a:rPr lang="en-US" sz="2200" dirty="0" smtClean="0">
                <a:solidFill>
                  <a:prstClr val="black"/>
                </a:solidFill>
              </a:rPr>
              <a:t>2</a:t>
            </a:r>
            <a:endParaRPr lang="en-US" sz="2200" dirty="0">
              <a:solidFill>
                <a:prstClr val="black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ctr"/>
            <a:r>
              <a:rPr lang="en-US" b="1" dirty="0" smtClean="0"/>
              <a:t>Tunstall codes</a:t>
            </a:r>
            <a:endParaRPr lang="en-US" b="1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17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28600" indent="-228600">
              <a:buChar char="•"/>
            </a:pPr>
            <a:r>
              <a:rPr lang="en-US" sz="2200" dirty="0" smtClean="0">
                <a:solidFill>
                  <a:prstClr val="black"/>
                </a:solidFill>
              </a:rPr>
              <a:t>Fixed length, but may decode to more than one symbol.</a:t>
            </a:r>
          </a:p>
          <a:p>
            <a:pPr marL="228600" indent="-228600">
              <a:buChar char="•"/>
            </a:pPr>
            <a:r>
              <a:rPr lang="en-US" sz="2200" dirty="0" smtClean="0">
                <a:solidFill>
                  <a:prstClr val="black"/>
                </a:solidFill>
              </a:rPr>
              <a:t>Shares the same idea of Huffman codes</a:t>
            </a:r>
            <a:endParaRPr lang="en-US" sz="2200" dirty="0">
              <a:solidFill>
                <a:prstClr val="black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916" y="3037864"/>
            <a:ext cx="2343150" cy="12477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303" y="4276806"/>
            <a:ext cx="2238375" cy="1143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1515" y="5419806"/>
            <a:ext cx="2647950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191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85800" y="3906584"/>
            <a:ext cx="108204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smtClean="0"/>
              <a:t>applications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99011" y="2972983"/>
            <a:ext cx="4272742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914400">
              <a:lnSpc>
                <a:spcPct val="90000"/>
              </a:lnSpc>
              <a:spcBef>
                <a:spcPts val="1000"/>
              </a:spcBef>
            </a:pPr>
            <a:r>
              <a:rPr lang="en-US" sz="3200" dirty="0" smtClean="0">
                <a:solidFill>
                  <a:prstClr val="black"/>
                </a:solidFill>
              </a:rPr>
              <a:t>Image compression</a:t>
            </a:r>
            <a:endParaRPr lang="en-US" sz="3200" dirty="0">
              <a:solidFill>
                <a:prstClr val="black"/>
              </a:solidFill>
            </a:endParaRP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195156" y="1596445"/>
            <a:ext cx="3801687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914400">
              <a:lnSpc>
                <a:spcPct val="90000"/>
              </a:lnSpc>
              <a:spcBef>
                <a:spcPts val="1000"/>
              </a:spcBef>
            </a:pPr>
            <a:r>
              <a:rPr lang="en-US" sz="3200" dirty="0" smtClean="0">
                <a:solidFill>
                  <a:prstClr val="black"/>
                </a:solidFill>
              </a:rPr>
              <a:t>Text compression</a:t>
            </a:r>
            <a:endParaRPr lang="en-US" sz="3200" dirty="0">
              <a:solidFill>
                <a:prstClr val="black"/>
              </a:solidFill>
            </a:endParaRPr>
          </a:p>
          <a:p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542416" y="2972983"/>
            <a:ext cx="4161905" cy="61811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dirty="0" smtClean="0"/>
              <a:t>Audio compression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20854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8238" y="753532"/>
            <a:ext cx="5055524" cy="853595"/>
          </a:xfrm>
        </p:spPr>
        <p:txBody>
          <a:bodyPr>
            <a:normAutofit/>
          </a:bodyPr>
          <a:lstStyle/>
          <a:p>
            <a:r>
              <a:rPr lang="en-US" b="1" dirty="0" smtClean="0"/>
              <a:t>Hey, wait! What is this?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024467" y="1557251"/>
            <a:ext cx="10130516" cy="4599709"/>
          </a:xfrm>
        </p:spPr>
        <p:txBody>
          <a:bodyPr/>
          <a:lstStyle/>
          <a:p>
            <a:r>
              <a:rPr lang="en-US" b="1" dirty="0" smtClean="0"/>
              <a:t>Why 00000 instead of 0?</a:t>
            </a:r>
          </a:p>
          <a:p>
            <a:endParaRPr lang="en-US" b="1" dirty="0"/>
          </a:p>
          <a:p>
            <a:pPr>
              <a:lnSpc>
                <a:spcPct val="150000"/>
              </a:lnSpc>
            </a:pPr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r>
              <a:rPr lang="en-US" b="1" dirty="0" smtClean="0"/>
              <a:t>What is x?(p.77)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9883" y="4201342"/>
            <a:ext cx="4138787" cy="114999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8566" y="2249462"/>
            <a:ext cx="8189592" cy="12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431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0700" y="1737607"/>
            <a:ext cx="8610600" cy="3382787"/>
          </a:xfrm>
        </p:spPr>
        <p:txBody>
          <a:bodyPr>
            <a:normAutofit/>
          </a:bodyPr>
          <a:lstStyle/>
          <a:p>
            <a:pPr algn="ctr"/>
            <a:r>
              <a:rPr lang="en-US" sz="13800" dirty="0" smtClean="0">
                <a:solidFill>
                  <a:srgbClr val="FC5D04"/>
                </a:solidFill>
              </a:rPr>
              <a:t>end</a:t>
            </a:r>
            <a:endParaRPr lang="en-US" sz="13800" dirty="0">
              <a:solidFill>
                <a:srgbClr val="FC5D0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8719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142</TotalTime>
  <Words>146</Words>
  <Application>Microsoft Office PowerPoint</Application>
  <PresentationFormat>Widescreen</PresentationFormat>
  <Paragraphs>45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Cambria Math</vt:lpstr>
      <vt:lpstr>Century Gothic</vt:lpstr>
      <vt:lpstr>Vapor Trail</vt:lpstr>
      <vt:lpstr>Huffman coding</vt:lpstr>
      <vt:lpstr>The basics</vt:lpstr>
      <vt:lpstr>Huffman coding</vt:lpstr>
      <vt:lpstr>PowerPoint Presentation</vt:lpstr>
      <vt:lpstr>PowerPoint Presentation</vt:lpstr>
      <vt:lpstr>golomb &amp; rice, Tunstall codes</vt:lpstr>
      <vt:lpstr>PowerPoint Presentation</vt:lpstr>
      <vt:lpstr>Hey, wait! What is this?</vt:lpstr>
      <vt:lpstr>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Huffman coding</dc:title>
  <dc:creator>Fore Runner</dc:creator>
  <cp:lastModifiedBy>Fore Runner</cp:lastModifiedBy>
  <cp:revision>13</cp:revision>
  <dcterms:created xsi:type="dcterms:W3CDTF">2018-07-18T02:37:03Z</dcterms:created>
  <dcterms:modified xsi:type="dcterms:W3CDTF">2018-07-18T08:07:09Z</dcterms:modified>
</cp:coreProperties>
</file>