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80" r:id="rId6"/>
    <p:sldId id="278" r:id="rId7"/>
    <p:sldId id="279" r:id="rId8"/>
    <p:sldId id="272" r:id="rId9"/>
    <p:sldId id="27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76" d="100"/>
          <a:sy n="76" d="100"/>
        </p:scale>
        <p:origin x="69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3/25/2024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ngalkuntlar@mail.sacredheart.edu" TargetMode="External"/><Relationship Id="rId2" Type="http://schemas.openxmlformats.org/officeDocument/2006/relationships/hyperlink" Target="mailto:samanpudij@mail.sacredheart.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745194-7F98-5B20-A47F-91933CE1D13C}"/>
              </a:ext>
            </a:extLst>
          </p:cNvPr>
          <p:cNvSpPr>
            <a:spLocks noGrp="1"/>
          </p:cNvSpPr>
          <p:nvPr>
            <p:ph type="title"/>
          </p:nvPr>
        </p:nvSpPr>
        <p:spPr>
          <a:xfrm>
            <a:off x="677334" y="609599"/>
            <a:ext cx="8596668" cy="1942681"/>
          </a:xfrm>
        </p:spPr>
        <p:txBody>
          <a:bodyPr>
            <a:normAutofit/>
          </a:bodyPr>
          <a:lstStyle/>
          <a:p>
            <a:r>
              <a:rPr lang="en-US" sz="6000" b="1" dirty="0">
                <a:solidFill>
                  <a:srgbClr val="0070C0"/>
                </a:solidFill>
                <a:latin typeface="Times New Roman" panose="02020603050405020304" pitchFamily="18" charset="0"/>
                <a:cs typeface="Times New Roman" panose="02020603050405020304" pitchFamily="18" charset="0"/>
              </a:rPr>
              <a:t>ASSERT TRACK PROJECT</a:t>
            </a:r>
            <a:endParaRPr lang="en-IN" sz="6000" b="1" dirty="0">
              <a:solidFill>
                <a:srgbClr val="0070C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11DFA374-D906-099B-D656-FEB9C5BC18A5}"/>
              </a:ext>
            </a:extLst>
          </p:cNvPr>
          <p:cNvSpPr>
            <a:spLocks noGrp="1"/>
          </p:cNvSpPr>
          <p:nvPr>
            <p:ph idx="1"/>
          </p:nvPr>
        </p:nvSpPr>
        <p:spPr>
          <a:xfrm>
            <a:off x="677334" y="2160589"/>
            <a:ext cx="8596668" cy="4400985"/>
          </a:xfrm>
        </p:spPr>
        <p:txBody>
          <a:bodyPr>
            <a:normAutofit/>
          </a:bodyPr>
          <a:lstStyle/>
          <a:p>
            <a:endParaRPr lang="en-US" sz="2000" dirty="0"/>
          </a:p>
          <a:p>
            <a:endParaRPr lang="en-IN" sz="2000" dirty="0"/>
          </a:p>
          <a:p>
            <a:endParaRPr lang="en-IN" sz="2000" dirty="0"/>
          </a:p>
          <a:p>
            <a:endParaRPr lang="en-IN" sz="2000" dirty="0"/>
          </a:p>
          <a:p>
            <a:pPr marL="0" indent="0">
              <a:buNone/>
            </a:pPr>
            <a:r>
              <a:rPr lang="en-IN" sz="2000" dirty="0">
                <a:solidFill>
                  <a:schemeClr val="tx1"/>
                </a:solidFill>
                <a:latin typeface="Times New Roman" panose="02020603050405020304" pitchFamily="18" charset="0"/>
                <a:cs typeface="Times New Roman" panose="02020603050405020304" pitchFamily="18" charset="0"/>
              </a:rPr>
              <a:t>By</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Jayanth Venkata Sai Sanampudi (</a:t>
            </a:r>
            <a:r>
              <a:rPr lang="en-IN" sz="20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samanpudij@mail.sacredheart.edu</a:t>
            </a:r>
            <a:r>
              <a:rPr lang="en-IN" sz="20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Renuka Devi Mangalkuntla (</a:t>
            </a:r>
            <a:r>
              <a:rPr lang="en-IN" sz="2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mangalkuntlar@mail.sacredheart.edu</a:t>
            </a:r>
            <a:r>
              <a:rPr lang="en-IN" sz="2000" dirty="0">
                <a:solidFill>
                  <a:schemeClr val="tx1"/>
                </a:solidFill>
                <a:latin typeface="Times New Roman" panose="02020603050405020304" pitchFamily="18" charset="0"/>
                <a:cs typeface="Times New Roman" panose="02020603050405020304" pitchFamily="18" charset="0"/>
              </a:rPr>
              <a:t>)</a:t>
            </a:r>
          </a:p>
          <a:p>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dirty="0">
                <a:solidFill>
                  <a:schemeClr val="tx1"/>
                </a:solidFill>
                <a:latin typeface="Times New Roman" panose="02020603050405020304" pitchFamily="18" charset="0"/>
                <a:cs typeface="Times New Roman" panose="02020603050405020304" pitchFamily="18" charset="0"/>
              </a:rPr>
              <a:t>Under the Guidance of Professor “</a:t>
            </a:r>
            <a:r>
              <a:rPr lang="en-IN" sz="2000" i="0" dirty="0">
                <a:solidFill>
                  <a:schemeClr val="tx1"/>
                </a:solidFill>
                <a:effectLst/>
                <a:latin typeface="Times New Roman" panose="02020603050405020304" pitchFamily="18" charset="0"/>
                <a:cs typeface="Times New Roman" panose="02020603050405020304" pitchFamily="18" charset="0"/>
              </a:rPr>
              <a:t>Nikshep Ashok Kulli”</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34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A78D-C379-4A2F-8C19-9CD308B91BB5}"/>
              </a:ext>
            </a:extLst>
          </p:cNvPr>
          <p:cNvSpPr>
            <a:spLocks noGrp="1"/>
          </p:cNvSpPr>
          <p:nvPr>
            <p:ph type="title"/>
          </p:nvPr>
        </p:nvSpPr>
        <p:spPr>
          <a:xfrm>
            <a:off x="677334" y="394447"/>
            <a:ext cx="8596668" cy="905435"/>
          </a:xfrm>
        </p:spPr>
        <p:txBody>
          <a:bodyPr>
            <a:normAutofit fontScale="90000"/>
          </a:bodyPr>
          <a:lstStyle/>
          <a:p>
            <a:pPr algn="just"/>
            <a:r>
              <a:rPr lang="en-IN" sz="4400" b="1" dirty="0">
                <a:solidFill>
                  <a:srgbClr val="0070C0"/>
                </a:solidFill>
                <a:latin typeface="Times New Roman" panose="02020603050405020304" pitchFamily="18" charset="0"/>
                <a:cs typeface="Times New Roman" panose="02020603050405020304" pitchFamily="18" charset="0"/>
              </a:rPr>
              <a:t>INTRODUCTION</a:t>
            </a:r>
            <a:br>
              <a:rPr lang="en-IN" sz="3600" b="1" dirty="0">
                <a:solidFill>
                  <a:srgbClr val="0070C0"/>
                </a:solidFill>
                <a:latin typeface="Times New Roman" panose="02020603050405020304" pitchFamily="18" charset="0"/>
                <a:cs typeface="Times New Roman" panose="02020603050405020304" pitchFamily="18" charset="0"/>
              </a:rPr>
            </a:br>
            <a:endParaRPr lang="en-IN" dirty="0">
              <a:solidFill>
                <a:srgbClr val="0070C0"/>
              </a:solidFill>
            </a:endParaRPr>
          </a:p>
        </p:txBody>
      </p:sp>
      <p:sp>
        <p:nvSpPr>
          <p:cNvPr id="3" name="Content Placeholder 2">
            <a:extLst>
              <a:ext uri="{FF2B5EF4-FFF2-40B4-BE49-F238E27FC236}">
                <a16:creationId xmlns:a16="http://schemas.microsoft.com/office/drawing/2014/main" id="{98DBCC2B-6257-4A8F-5919-98D798899BAF}"/>
              </a:ext>
            </a:extLst>
          </p:cNvPr>
          <p:cNvSpPr>
            <a:spLocks noGrp="1"/>
          </p:cNvSpPr>
          <p:nvPr>
            <p:ph idx="1"/>
          </p:nvPr>
        </p:nvSpPr>
        <p:spPr>
          <a:xfrm>
            <a:off x="677334" y="1201270"/>
            <a:ext cx="8206690" cy="5585011"/>
          </a:xfrm>
        </p:spPr>
        <p:txBody>
          <a:bodyPr>
            <a:normAutofit/>
          </a:bodyPr>
          <a:lstStyle/>
          <a:p>
            <a:pPr marL="0" indent="0" algn="just">
              <a:buNone/>
            </a:pPr>
            <a:r>
              <a:rPr lang="en-US"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Asset Track is a software tool designed to keep track of valuable items or assets within an organization. It helps businesses or individuals manage their assets efficiently by providing features like recording asset details, such as </a:t>
            </a:r>
            <a:r>
              <a:rPr lang="en-US"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add</a:t>
            </a:r>
            <a:r>
              <a:rPr lang="en-US"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view, delete and </a:t>
            </a:r>
            <a:r>
              <a:rPr lang="en-US"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save</a:t>
            </a:r>
            <a:r>
              <a:rPr lang="en-US"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assigning ownership to specific users, and tracking changes in asset status over time. Asset Track aims to streamline asset management processes, reduce the risk of loss or misplacement, and ensure better utilization of resources. By automating tasks such as asset identification, tracking, and reporting, Asset Track contributes to improved organization, increased accountability, </a:t>
            </a:r>
            <a:r>
              <a:rPr lang="en-US" sz="2400" b="0" i="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and ultimately</a:t>
            </a:r>
            <a:r>
              <a:rPr lang="en-US" sz="240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6530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D53E-3836-A86E-225B-0FF4AE5EEBC9}"/>
              </a:ext>
            </a:extLst>
          </p:cNvPr>
          <p:cNvSpPr>
            <a:spLocks noGrp="1"/>
          </p:cNvSpPr>
          <p:nvPr>
            <p:ph type="title"/>
          </p:nvPr>
        </p:nvSpPr>
        <p:spPr>
          <a:xfrm>
            <a:off x="677334" y="466165"/>
            <a:ext cx="8596668" cy="914400"/>
          </a:xfrm>
        </p:spPr>
        <p:txBody>
          <a:bodyPr>
            <a:noAutofit/>
          </a:bodyPr>
          <a:lstStyle/>
          <a:p>
            <a:r>
              <a:rPr lang="en-IN" b="1" dirty="0">
                <a:solidFill>
                  <a:srgbClr val="0070C0"/>
                </a:solidFill>
                <a:latin typeface="Times New Roman" panose="02020603050405020304" pitchFamily="18" charset="0"/>
                <a:ea typeface="Calibri" panose="020F0502020204030204" pitchFamily="34" charset="0"/>
              </a:rPr>
              <a:t>OBJECTIVES</a:t>
            </a:r>
            <a:br>
              <a:rPr lang="en-IN" b="1" dirty="0">
                <a:solidFill>
                  <a:srgbClr val="0070C0"/>
                </a:solidFill>
                <a:effectLst/>
                <a:latin typeface="Times New Roman" panose="02020603050405020304" pitchFamily="18" charset="0"/>
                <a:ea typeface="Calibri" panose="020F0502020204030204" pitchFamily="34" charset="0"/>
              </a:rPr>
            </a:br>
            <a:endParaRPr lang="en-IN" b="1" dirty="0">
              <a:solidFill>
                <a:srgbClr val="0070C0"/>
              </a:solidFill>
            </a:endParaRPr>
          </a:p>
        </p:txBody>
      </p:sp>
      <p:sp>
        <p:nvSpPr>
          <p:cNvPr id="3" name="Content Placeholder 2">
            <a:extLst>
              <a:ext uri="{FF2B5EF4-FFF2-40B4-BE49-F238E27FC236}">
                <a16:creationId xmlns:a16="http://schemas.microsoft.com/office/drawing/2014/main" id="{5B89C1B5-8C8C-9FC6-5455-78BBF3B6F9BC}"/>
              </a:ext>
            </a:extLst>
          </p:cNvPr>
          <p:cNvSpPr>
            <a:spLocks noGrp="1"/>
          </p:cNvSpPr>
          <p:nvPr>
            <p:ph idx="1"/>
          </p:nvPr>
        </p:nvSpPr>
        <p:spPr>
          <a:xfrm>
            <a:off x="587686" y="1452282"/>
            <a:ext cx="9872647" cy="5145741"/>
          </a:xfrm>
        </p:spPr>
        <p:txBody>
          <a:bodyPr>
            <a:normAutofit/>
          </a:bodyPr>
          <a:lstStyle/>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Develop a framework for automated assertion generation that analyzes code semantics, execution paths, and data flows to identify potential failure points and invariants.</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Integrate assertion generation seamlessly into the software development lifecycle, supporting popular programming languages and development environments.</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Implement techniques for assertion validation and monitoring to ensure that assertions remain accurate and effective over time.</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Evaluate the effectiveness of Assert Track through comprehensive testing, benchmarking against existing assertion techniques, and real-world case studies.</a:t>
            </a:r>
          </a:p>
          <a:p>
            <a:pPr marL="0" indent="0">
              <a:buNone/>
            </a:pPr>
            <a:endParaRPr lang="en-IN" sz="2000" u="sng" dirty="0">
              <a:solidFill>
                <a:schemeClr val="tx1"/>
              </a:solidFill>
              <a:effectLst/>
              <a:latin typeface="Times New Roman" panose="02020603050405020304" pitchFamily="18" charset="0"/>
              <a:ea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57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956E-B060-F2E0-3235-0F5B12F9AA6F}"/>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MAIN FUNCTIONS</a:t>
            </a:r>
            <a:endParaRPr lang="en-IN" dirty="0"/>
          </a:p>
        </p:txBody>
      </p:sp>
      <p:sp>
        <p:nvSpPr>
          <p:cNvPr id="4" name="Rectangle 1">
            <a:extLst>
              <a:ext uri="{FF2B5EF4-FFF2-40B4-BE49-F238E27FC236}">
                <a16:creationId xmlns:a16="http://schemas.microsoft.com/office/drawing/2014/main" id="{41FA54A8-17AE-B95F-8F97-DA9ECA6403D5}"/>
              </a:ext>
            </a:extLst>
          </p:cNvPr>
          <p:cNvSpPr>
            <a:spLocks noGrp="1" noChangeArrowheads="1"/>
          </p:cNvSpPr>
          <p:nvPr>
            <p:ph sz="half" idx="2"/>
          </p:nvPr>
        </p:nvSpPr>
        <p:spPr bwMode="auto">
          <a:xfrm>
            <a:off x="676275" y="1299560"/>
            <a:ext cx="8467725" cy="41247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addAsset</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(vector&lt;Asset&gt;&amp; assets)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Prompts the user to input details of a new asset and adds it to the vector of assets.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viewAssets</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(const vector&lt;Asset&gt;&amp; assets)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Displays a formatted table of all assets in the vector.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markAssetOutOfStock</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(vector&lt;Asset&gt;&amp; assets)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Allows the user to mark an asset as out of stock.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deleteAsset</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(vector&lt;Asset&gt;&amp; assets)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Deletes an asset from the vector based on the user's input index.</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saveAssetsToFile</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(const vector&lt;Asset&gt;&amp; assets, const string&amp; filename)</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Saves the asset data to a file in CSV format.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loadAssetsFromFile</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(vector&lt;Asset&gt;&amp; assets, const string&amp; filename)</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Loads asset data from a CSV file into the vector.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579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A0CD-4D31-EEE5-1C4C-45693D375B91}"/>
              </a:ext>
            </a:extLst>
          </p:cNvPr>
          <p:cNvSpPr>
            <a:spLocks noGrp="1"/>
          </p:cNvSpPr>
          <p:nvPr>
            <p:ph type="title"/>
          </p:nvPr>
        </p:nvSpPr>
        <p:spPr/>
        <p:txBody>
          <a:bodyPr/>
          <a:lstStyle/>
          <a:p>
            <a:r>
              <a:rPr lang="en-IN" b="1" dirty="0">
                <a:solidFill>
                  <a:schemeClr val="accent2"/>
                </a:solidFill>
              </a:rPr>
              <a:t>Saving the output to txt file</a:t>
            </a:r>
          </a:p>
        </p:txBody>
      </p:sp>
      <p:sp>
        <p:nvSpPr>
          <p:cNvPr id="7" name="Content Placeholder 6">
            <a:extLst>
              <a:ext uri="{FF2B5EF4-FFF2-40B4-BE49-F238E27FC236}">
                <a16:creationId xmlns:a16="http://schemas.microsoft.com/office/drawing/2014/main" id="{CC806B7B-8C17-2820-10DA-E78AA4D0C22B}"/>
              </a:ext>
            </a:extLst>
          </p:cNvPr>
          <p:cNvSpPr>
            <a:spLocks noGrp="1"/>
          </p:cNvSpPr>
          <p:nvPr>
            <p:ph idx="1"/>
          </p:nvPr>
        </p:nvSpPr>
        <p:spPr>
          <a:xfrm>
            <a:off x="677334" y="1487157"/>
            <a:ext cx="8596668" cy="4554206"/>
          </a:xfrm>
        </p:spPr>
        <p:txBody>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Initializes a vector of assets and a filename for data storage.</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Loads assets from the file into the vector.</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Displays a menu for user interaction, allowing them to add, view, mark as out of stock, delete, save, or exit.</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Each menu option corresponds to a function call to perform the desired action.</a:t>
            </a:r>
          </a:p>
          <a:p>
            <a:pPr marL="0" indent="0">
              <a:buNone/>
            </a:pPr>
            <a:r>
              <a:rPr lang="en-IN" sz="2400" dirty="0">
                <a:latin typeface="Times New Roman" panose="02020603050405020304" pitchFamily="18" charset="0"/>
                <a:cs typeface="Times New Roman" panose="02020603050405020304" pitchFamily="18" charset="0"/>
              </a:rPr>
              <a:t>int main() {    vector&lt;Asset&gt; assets;    </a:t>
            </a:r>
          </a:p>
          <a:p>
            <a:pPr marL="0" indent="0">
              <a:buNone/>
            </a:pPr>
            <a:r>
              <a:rPr lang="en-IN" sz="2400" dirty="0">
                <a:latin typeface="Times New Roman" panose="02020603050405020304" pitchFamily="18" charset="0"/>
                <a:cs typeface="Times New Roman" panose="02020603050405020304" pitchFamily="18" charset="0"/>
              </a:rPr>
              <a:t>string filename = "assets.txt"; </a:t>
            </a:r>
          </a:p>
          <a:p>
            <a:pPr marL="0" indent="0">
              <a:buNone/>
            </a:pPr>
            <a:r>
              <a:rPr lang="en-IN" sz="2400" dirty="0" err="1">
                <a:latin typeface="Times New Roman" panose="02020603050405020304" pitchFamily="18" charset="0"/>
                <a:cs typeface="Times New Roman" panose="02020603050405020304" pitchFamily="18" charset="0"/>
              </a:rPr>
              <a:t>loadAssetsFromFile</a:t>
            </a:r>
            <a:r>
              <a:rPr lang="en-IN" sz="2400" dirty="0">
                <a:latin typeface="Times New Roman" panose="02020603050405020304" pitchFamily="18" charset="0"/>
                <a:cs typeface="Times New Roman" panose="02020603050405020304" pitchFamily="18" charset="0"/>
              </a:rPr>
              <a:t>(assets, filename);</a:t>
            </a:r>
          </a:p>
        </p:txBody>
      </p:sp>
    </p:spTree>
    <p:extLst>
      <p:ext uri="{BB962C8B-B14F-4D97-AF65-F5344CB8AC3E}">
        <p14:creationId xmlns:p14="http://schemas.microsoft.com/office/powerpoint/2010/main" val="3705600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A8401D-1229-E235-5DCD-E6E4110636C7}"/>
              </a:ext>
            </a:extLst>
          </p:cNvPr>
          <p:cNvSpPr>
            <a:spLocks noGrp="1"/>
          </p:cNvSpPr>
          <p:nvPr>
            <p:ph type="title"/>
          </p:nvPr>
        </p:nvSpPr>
        <p:spPr>
          <a:xfrm>
            <a:off x="677334" y="609599"/>
            <a:ext cx="8596668" cy="3088193"/>
          </a:xfrm>
        </p:spPr>
        <p:txBody>
          <a:bodyPr>
            <a:normAutofit fontScale="90000"/>
          </a:bodyPr>
          <a:lstStyle/>
          <a:p>
            <a:r>
              <a:rPr lang="en-IN" sz="5400" b="1" dirty="0">
                <a:solidFill>
                  <a:schemeClr val="accent2"/>
                </a:solidFill>
                <a:latin typeface="Times New Roman" panose="02020603050405020304" pitchFamily="18" charset="0"/>
                <a:cs typeface="Times New Roman" panose="02020603050405020304" pitchFamily="18" charset="0"/>
              </a:rPr>
              <a:t>CODE</a:t>
            </a:r>
            <a:br>
              <a:rPr lang="en-IN" sz="5400" b="1" dirty="0">
                <a:solidFill>
                  <a:schemeClr val="accent2"/>
                </a:solidFill>
                <a:latin typeface="Times New Roman" panose="02020603050405020304" pitchFamily="18" charset="0"/>
                <a:cs typeface="Times New Roman" panose="02020603050405020304" pitchFamily="18" charset="0"/>
              </a:rPr>
            </a:br>
            <a:r>
              <a:rPr lang="en-IN" sz="5400" b="1" dirty="0">
                <a:solidFill>
                  <a:schemeClr val="tx1"/>
                </a:solidFill>
                <a:latin typeface="Times New Roman" panose="02020603050405020304" pitchFamily="18" charset="0"/>
                <a:cs typeface="Times New Roman" panose="02020603050405020304" pitchFamily="18" charset="0"/>
              </a:rPr>
              <a:t>https://github.com/jayanthSanampudi/final-project/pull/1</a:t>
            </a:r>
          </a:p>
        </p:txBody>
      </p:sp>
    </p:spTree>
    <p:extLst>
      <p:ext uri="{BB962C8B-B14F-4D97-AF65-F5344CB8AC3E}">
        <p14:creationId xmlns:p14="http://schemas.microsoft.com/office/powerpoint/2010/main" val="247959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C6D279-D278-A726-5151-853E3409BF94}"/>
              </a:ext>
            </a:extLst>
          </p:cNvPr>
          <p:cNvSpPr>
            <a:spLocks noGrp="1"/>
          </p:cNvSpPr>
          <p:nvPr>
            <p:ph type="title"/>
          </p:nvPr>
        </p:nvSpPr>
        <p:spPr/>
        <p:txBody>
          <a:bodyPr/>
          <a:lstStyle/>
          <a:p>
            <a:r>
              <a:rPr lang="en-IN" b="1" dirty="0">
                <a:solidFill>
                  <a:schemeClr val="accent2"/>
                </a:solidFill>
                <a:latin typeface="Times New Roman" panose="02020603050405020304" pitchFamily="18" charset="0"/>
                <a:cs typeface="Times New Roman" panose="02020603050405020304" pitchFamily="18" charset="0"/>
              </a:rPr>
              <a:t>SOURCE DATA </a:t>
            </a:r>
          </a:p>
        </p:txBody>
      </p:sp>
      <p:pic>
        <p:nvPicPr>
          <p:cNvPr id="6" name="Content Placeholder 5">
            <a:extLst>
              <a:ext uri="{FF2B5EF4-FFF2-40B4-BE49-F238E27FC236}">
                <a16:creationId xmlns:a16="http://schemas.microsoft.com/office/drawing/2014/main" id="{6667DB9B-6CF8-D3CC-A9ED-ABC0F838EDE9}"/>
              </a:ext>
            </a:extLst>
          </p:cNvPr>
          <p:cNvPicPr>
            <a:picLocks noGrp="1" noChangeAspect="1"/>
          </p:cNvPicPr>
          <p:nvPr>
            <p:ph idx="1"/>
          </p:nvPr>
        </p:nvPicPr>
        <p:blipFill>
          <a:blip r:embed="rId2"/>
          <a:stretch>
            <a:fillRect/>
          </a:stretch>
        </p:blipFill>
        <p:spPr>
          <a:xfrm>
            <a:off x="677863" y="1336431"/>
            <a:ext cx="8596312" cy="5395965"/>
          </a:xfrm>
        </p:spPr>
      </p:pic>
    </p:spTree>
    <p:extLst>
      <p:ext uri="{BB962C8B-B14F-4D97-AF65-F5344CB8AC3E}">
        <p14:creationId xmlns:p14="http://schemas.microsoft.com/office/powerpoint/2010/main" val="66384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AC8D-AA2C-23DA-0F4E-4F6389EE805E}"/>
              </a:ext>
            </a:extLst>
          </p:cNvPr>
          <p:cNvSpPr>
            <a:spLocks noGrp="1"/>
          </p:cNvSpPr>
          <p:nvPr>
            <p:ph type="title"/>
          </p:nvPr>
        </p:nvSpPr>
        <p:spPr>
          <a:xfrm>
            <a:off x="677334" y="510988"/>
            <a:ext cx="8596668" cy="941294"/>
          </a:xfrm>
        </p:spPr>
        <p:txBody>
          <a:bodyPr>
            <a:noAutofit/>
          </a:bodyPr>
          <a:lstStyle/>
          <a:p>
            <a:r>
              <a:rPr lang="en-IN"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CONCLUSION</a:t>
            </a:r>
            <a:b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6A0BEA5-ED86-27E4-5EA1-97C71EDE57FD}"/>
              </a:ext>
            </a:extLst>
          </p:cNvPr>
          <p:cNvSpPr>
            <a:spLocks noGrp="1"/>
          </p:cNvSpPr>
          <p:nvPr>
            <p:ph idx="1"/>
          </p:nvPr>
        </p:nvSpPr>
        <p:spPr>
          <a:xfrm>
            <a:off x="677334" y="1568823"/>
            <a:ext cx="8596668" cy="4894729"/>
          </a:xfrm>
        </p:spPr>
        <p:txBody>
          <a:bodyPr>
            <a:noAutofit/>
          </a:bodyPr>
          <a:lstStyle/>
          <a:p>
            <a:pPr marL="0" indent="0" algn="just">
              <a:spcBef>
                <a:spcPts val="1500"/>
              </a:spcBef>
              <a:spcAft>
                <a:spcPts val="750"/>
              </a:spcAft>
              <a:buNone/>
            </a:pPr>
            <a:r>
              <a:rPr lang="en-US" sz="2400" b="0" i="0" dirty="0">
                <a:solidFill>
                  <a:srgbClr val="0D0D0D"/>
                </a:solidFill>
                <a:effectLst/>
                <a:latin typeface="Times New Roman" panose="02020603050405020304" pitchFamily="18" charset="0"/>
                <a:cs typeface="Times New Roman" panose="02020603050405020304" pitchFamily="18" charset="0"/>
              </a:rPr>
              <a:t>Assert Track represents a significant advancement in the field of software reliability, offering a comprehensive solution for automating assertion generation and management. By empowering developers with tools to enhance code quality and reliability, Assert Track aims to foster a culture of proactive error prevention and continuous improvement within the software development community.</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935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9968-1DAA-79AC-3C3B-9B687AE4241C}"/>
              </a:ext>
            </a:extLst>
          </p:cNvPr>
          <p:cNvSpPr>
            <a:spLocks noGrp="1"/>
          </p:cNvSpPr>
          <p:nvPr>
            <p:ph type="title"/>
          </p:nvPr>
        </p:nvSpPr>
        <p:spPr>
          <a:xfrm>
            <a:off x="1290918" y="2259106"/>
            <a:ext cx="7983084" cy="2922494"/>
          </a:xfrm>
        </p:spPr>
        <p:txBody>
          <a:bodyPr>
            <a:normAutofit/>
          </a:bodyPr>
          <a:lstStyle/>
          <a:p>
            <a:pPr algn="just"/>
            <a:r>
              <a:rPr lang="en-IN" sz="10000" b="1" dirty="0">
                <a:solidFill>
                  <a:srgbClr val="0070C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595012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550</TotalTime>
  <Words>545</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Times New Roman</vt:lpstr>
      <vt:lpstr>Trebuchet MS</vt:lpstr>
      <vt:lpstr>Wingdings 3</vt:lpstr>
      <vt:lpstr>Facet</vt:lpstr>
      <vt:lpstr>ASSERT TRACK PROJECT</vt:lpstr>
      <vt:lpstr>INTRODUCTION </vt:lpstr>
      <vt:lpstr>OBJECTIVES </vt:lpstr>
      <vt:lpstr>MAIN FUNCTIONS</vt:lpstr>
      <vt:lpstr>Saving the output to txt file</vt:lpstr>
      <vt:lpstr>CODE https://github.com/jayanthSanampudi/final-project/pull/1</vt:lpstr>
      <vt:lpstr>SOURCE DATA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Vidya Jyothi Institute of Technology  Department of Electronics and Electronics Engineering</dc:title>
  <dc:creator>M Renu</dc:creator>
  <cp:lastModifiedBy>Mangalkuntla Renuka Devi</cp:lastModifiedBy>
  <cp:revision>17</cp:revision>
  <dcterms:created xsi:type="dcterms:W3CDTF">2023-03-25T14:36:52Z</dcterms:created>
  <dcterms:modified xsi:type="dcterms:W3CDTF">2024-03-25T20:39:31Z</dcterms:modified>
</cp:coreProperties>
</file>