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21"/>
  </p:notesMasterIdLst>
  <p:sldIdLst>
    <p:sldId id="256" r:id="rId2"/>
    <p:sldId id="304" r:id="rId3"/>
    <p:sldId id="305" r:id="rId4"/>
    <p:sldId id="306" r:id="rId5"/>
    <p:sldId id="307" r:id="rId6"/>
    <p:sldId id="267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20" r:id="rId18"/>
    <p:sldId id="319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325DC-0624-48B7-8BEF-824C3E6CC1B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0D096-4931-43BA-AD51-B5D8A144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32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0D096-4931-43BA-AD51-B5D8A1448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9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1F46EB-18D4-4874-B1A1-3EBBFBBD0DA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94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68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1F46EB-18D4-4874-B1A1-3EBBFBBD0DA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94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245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1F46EB-18D4-4874-B1A1-3EBBFBBD0DA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94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646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1F46EB-18D4-4874-B1A1-3EBBFBBD0DA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94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708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1F46EB-18D4-4874-B1A1-3EBBFBBD0DA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94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0616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1F46EB-18D4-4874-B1A1-3EBBFBBD0DA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94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010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1F46EB-18D4-4874-B1A1-3EBBFBBD0DA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94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83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1F46EB-18D4-4874-B1A1-3EBBFBBD0DA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94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505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1F46EB-18D4-4874-B1A1-3EBBFBBD0DA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94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91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BA9F-92AE-4DE5-B518-25154030DA57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8F8F-5C26-4DA1-8395-11466EB9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0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608-2137-4E48-871F-D059052801EE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8F8F-5C26-4DA1-8395-11466EB9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1FB1-EF52-4A3C-9992-115CA85CD2CC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8F8F-5C26-4DA1-8395-11466EB9E5B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993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9770-8F6B-48B4-B234-7BC51AF6C3C9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8F8F-5C26-4DA1-8395-11466EB9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F5CA-E4EA-4CB1-9BF4-7B68FAC16CB3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8F8F-5C26-4DA1-8395-11466EB9E5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44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7A81-C58D-453B-B191-ED1977DCC6F7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8F8F-5C26-4DA1-8395-11466EB9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9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E75C-1128-41B7-94AD-A5AFE3AE50B6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8F8F-5C26-4DA1-8395-11466EB9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9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EBEB-D0CE-41CE-801E-8695E147EFD6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8F8F-5C26-4DA1-8395-11466EB9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9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000D-BE36-4400-9A21-84ECFCB5AC36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8F8F-5C26-4DA1-8395-11466EB9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5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12D4-7276-43AD-96F6-9E77BF93CD98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8F8F-5C26-4DA1-8395-11466EB9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73D5-F32D-4F6E-9E1D-67422E3C9631}" type="datetime1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8F8F-5C26-4DA1-8395-11466EB9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2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B036-1439-4B5A-A63B-DDE2D5678CC7}" type="datetime1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8F8F-5C26-4DA1-8395-11466EB9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4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AE81-26A1-4FC9-951D-E9F01FA7F418}" type="datetime1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8F8F-5C26-4DA1-8395-11466EB9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8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17D-5841-4585-9A09-8B68F9D7FFD6}" type="datetime1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8F8F-5C26-4DA1-8395-11466EB9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4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5ACD-D7A2-4947-9060-F22A238718BC}" type="datetime1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8F8F-5C26-4DA1-8395-11466EB9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0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C6EC-EA52-4060-A1E3-D69B67A67FDA}" type="datetime1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8F8F-5C26-4DA1-8395-11466EB9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3F661-D4E2-4645-A1C6-1BA863C0E646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478F8F-5C26-4DA1-8395-11466EB9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3488" y="1236372"/>
            <a:ext cx="11088710" cy="1874306"/>
          </a:xfrm>
        </p:spPr>
        <p:txBody>
          <a:bodyPr/>
          <a:lstStyle/>
          <a:p>
            <a:pPr algn="ctr"/>
            <a:r>
              <a:rPr lang="en-US" altLang="en-US" sz="4800" b="1" dirty="0">
                <a:ea typeface="ＭＳ Ｐゴシック" panose="020B0600070205080204" pitchFamily="34" charset="-128"/>
              </a:rPr>
              <a:t>Linear Discriminant Analysis</a:t>
            </a:r>
            <a:br>
              <a:rPr lang="en-US" altLang="en-US" sz="4800" b="1" dirty="0">
                <a:ea typeface="ＭＳ Ｐゴシック" panose="020B0600070205080204" pitchFamily="34" charset="-128"/>
              </a:rPr>
            </a:br>
            <a:r>
              <a:rPr lang="en-US" altLang="en-US" sz="4800" b="1" dirty="0">
                <a:ea typeface="ＭＳ Ｐゴシック" panose="020B0600070205080204" pitchFamily="34" charset="-128"/>
              </a:rPr>
              <a:t>(LDA)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6458" y="3819013"/>
            <a:ext cx="8538454" cy="202799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G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Panda </a:t>
            </a:r>
            <a:endParaRPr lang="en-US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Professorial fellow </a:t>
            </a:r>
          </a:p>
          <a:p>
            <a:pPr algn="ctr"/>
            <a:r>
              <a:rPr lang="en-US" sz="2800" b="1" dirty="0" smtClean="0"/>
              <a:t>IIT, Bhubaneswar, India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2801274" y="6053070"/>
            <a:ext cx="5228822" cy="6439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1/18/2019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8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LDA</a:t>
            </a:r>
            <a:r>
              <a:rPr lang="en-US" altLang="en-US" dirty="0" smtClean="0"/>
              <a:t> </a:t>
            </a:r>
            <a:r>
              <a:rPr lang="en-US" altLang="en-US" dirty="0"/>
              <a:t>Example –STEP </a:t>
            </a:r>
            <a:r>
              <a:rPr lang="en-US" altLang="en-US" dirty="0"/>
              <a:t>1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3126848"/>
                  </p:ext>
                </p:extLst>
              </p:nvPr>
            </p:nvGraphicFramePr>
            <p:xfrm>
              <a:off x="452581" y="767627"/>
              <a:ext cx="2799773" cy="2682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6979"/>
                    <a:gridCol w="1462794"/>
                  </a:tblGrid>
                  <a:tr h="158624">
                    <a:tc gridSpan="2"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Samples for class-1 (D1)</a:t>
                          </a:r>
                          <a:endParaRPr lang="en-US" sz="16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15862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</a:tr>
                  <a:tr h="158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158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158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158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158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1586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.8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3126848"/>
                  </p:ext>
                </p:extLst>
              </p:nvPr>
            </p:nvGraphicFramePr>
            <p:xfrm>
              <a:off x="452581" y="767627"/>
              <a:ext cx="2799773" cy="2682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6979"/>
                    <a:gridCol w="1462794"/>
                  </a:tblGrid>
                  <a:tr h="335280">
                    <a:tc gridSpan="2"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Samples for class-1 (D1)</a:t>
                          </a:r>
                          <a:endParaRPr lang="en-US" sz="16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55" t="-105455" r="-110000" b="-6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2083" t="-105455" r="-833" b="-607273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55" t="-707273" r="-110000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2083" t="-707273" r="-833" b="-545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20587"/>
                  </p:ext>
                </p:extLst>
              </p:nvPr>
            </p:nvGraphicFramePr>
            <p:xfrm>
              <a:off x="452581" y="3875517"/>
              <a:ext cx="2799773" cy="271123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6979"/>
                    <a:gridCol w="1462794"/>
                  </a:tblGrid>
                  <a:tr h="249340">
                    <a:tc gridSpan="2"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Samples for </a:t>
                          </a:r>
                          <a:r>
                            <a:rPr lang="en-US" sz="1600" b="1" dirty="0" smtClean="0"/>
                            <a:t>class-2 </a:t>
                          </a:r>
                          <a:r>
                            <a:rPr lang="en-US" sz="1600" b="1" dirty="0" smtClean="0"/>
                            <a:t>(</a:t>
                          </a:r>
                          <a:r>
                            <a:rPr lang="en-US" sz="1600" b="1" dirty="0" smtClean="0"/>
                            <a:t>D2)</a:t>
                          </a:r>
                          <a:endParaRPr lang="en-US" sz="16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2493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</a:tr>
                  <a:tr h="2493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9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10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2493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8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2493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9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2493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8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2493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8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6427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8.4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7.6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20587"/>
                  </p:ext>
                </p:extLst>
              </p:nvPr>
            </p:nvGraphicFramePr>
            <p:xfrm>
              <a:off x="452581" y="3875517"/>
              <a:ext cx="2799773" cy="271123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6979"/>
                    <a:gridCol w="1462794"/>
                  </a:tblGrid>
                  <a:tr h="335280">
                    <a:tc gridSpan="2"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Samples for </a:t>
                          </a:r>
                          <a:r>
                            <a:rPr lang="en-US" sz="1600" b="1" dirty="0" smtClean="0"/>
                            <a:t>class-2 </a:t>
                          </a:r>
                          <a:r>
                            <a:rPr lang="en-US" sz="1600" b="1" dirty="0" smtClean="0"/>
                            <a:t>(</a:t>
                          </a:r>
                          <a:r>
                            <a:rPr lang="en-US" sz="1600" b="1" dirty="0" smtClean="0"/>
                            <a:t>D2)</a:t>
                          </a:r>
                          <a:endParaRPr lang="en-US" sz="16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55" t="-105455" r="-110000" b="-6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92083" t="-105455" r="-833" b="-614545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9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10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8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9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8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8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642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55" t="-648333" r="-11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92083" t="-648333" r="-833" b="-3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455" y="767627"/>
            <a:ext cx="4769990" cy="3664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1837" y="2324592"/>
            <a:ext cx="28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7999" y="4423550"/>
            <a:ext cx="63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114800" y="4893588"/>
                <a:ext cx="2971799" cy="719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3.8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893588"/>
                <a:ext cx="2971799" cy="7198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455449" y="5613465"/>
                <a:ext cx="2290499" cy="719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8.4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7.6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449" y="5613465"/>
                <a:ext cx="2290499" cy="7198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07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LDA</a:t>
            </a:r>
            <a:r>
              <a:rPr lang="en-US" altLang="en-US" dirty="0" smtClean="0"/>
              <a:t> </a:t>
            </a:r>
            <a:r>
              <a:rPr lang="en-US" altLang="en-US" dirty="0"/>
              <a:t>Example –STEP </a:t>
            </a:r>
            <a:r>
              <a:rPr lang="en-US" altLang="en-US" dirty="0" smtClean="0"/>
              <a:t>1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1204256"/>
                  </p:ext>
                </p:extLst>
              </p:nvPr>
            </p:nvGraphicFramePr>
            <p:xfrm>
              <a:off x="546100" y="1143000"/>
              <a:ext cx="2799773" cy="2682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6979"/>
                    <a:gridCol w="1462794"/>
                  </a:tblGrid>
                  <a:tr h="15862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Zero</a:t>
                          </a:r>
                          <a:r>
                            <a:rPr lang="en-US" sz="1600" b="1" baseline="0" dirty="0" smtClean="0"/>
                            <a:t> mean data for</a:t>
                          </a:r>
                          <a:r>
                            <a:rPr lang="en-US" sz="1600" b="1" dirty="0" smtClean="0"/>
                            <a:t> class-1</a:t>
                          </a:r>
                          <a:endParaRPr lang="en-US" sz="16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1586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/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sz="1600" b="1" dirty="0"/>
                        </a:p>
                      </a:txBody>
                      <a:tcPr/>
                    </a:tc>
                  </a:tr>
                  <a:tr h="158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-1.8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158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0.2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158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-0.8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158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2.2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158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0.2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1586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1204256"/>
                  </p:ext>
                </p:extLst>
              </p:nvPr>
            </p:nvGraphicFramePr>
            <p:xfrm>
              <a:off x="546100" y="1143000"/>
              <a:ext cx="2799773" cy="2682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6979"/>
                    <a:gridCol w="1462794"/>
                  </a:tblGrid>
                  <a:tr h="33528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Zero</a:t>
                          </a:r>
                          <a:r>
                            <a:rPr lang="en-US" sz="1600" b="1" baseline="0" dirty="0" smtClean="0"/>
                            <a:t> mean data for</a:t>
                          </a:r>
                          <a:r>
                            <a:rPr lang="en-US" sz="1600" b="1" dirty="0" smtClean="0"/>
                            <a:t> class-1</a:t>
                          </a:r>
                          <a:endParaRPr lang="en-US" sz="16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55" t="-105455" r="-110000" b="-6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2083" t="-105455" r="-833" b="-605455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-1.8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0.2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-0.8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2.2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0.2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55" t="-707273" r="-110000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2083" t="-707273" r="-833" b="-363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749866"/>
                  </p:ext>
                </p:extLst>
              </p:nvPr>
            </p:nvGraphicFramePr>
            <p:xfrm>
              <a:off x="4862946" y="1070262"/>
              <a:ext cx="3002972" cy="275497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4013"/>
                    <a:gridCol w="1568959"/>
                  </a:tblGrid>
                  <a:tr h="34069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Zero</a:t>
                          </a:r>
                          <a:r>
                            <a:rPr lang="en-US" sz="1600" b="1" baseline="0" dirty="0" smtClean="0"/>
                            <a:t> mean data for</a:t>
                          </a:r>
                          <a:r>
                            <a:rPr lang="en-US" sz="1600" b="1" dirty="0" smtClean="0"/>
                            <a:t> class-2</a:t>
                          </a:r>
                          <a:endParaRPr lang="en-US" sz="16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406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 smtClean="0"/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</a:tr>
                  <a:tr h="340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0.6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2.4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40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-2.4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0.4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40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0.6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-2.6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40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- 0.4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-0.6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40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0.4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70148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749866"/>
                  </p:ext>
                </p:extLst>
              </p:nvPr>
            </p:nvGraphicFramePr>
            <p:xfrm>
              <a:off x="4862946" y="1070262"/>
              <a:ext cx="3002972" cy="275497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4013"/>
                    <a:gridCol w="1568959"/>
                  </a:tblGrid>
                  <a:tr h="34069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Zero</a:t>
                          </a:r>
                          <a:r>
                            <a:rPr lang="en-US" sz="1600" b="1" baseline="0" dirty="0" smtClean="0"/>
                            <a:t> mean data for</a:t>
                          </a:r>
                          <a:r>
                            <a:rPr lang="en-US" sz="1600" b="1" dirty="0" smtClean="0"/>
                            <a:t> class-2</a:t>
                          </a:r>
                          <a:endParaRPr lang="en-US" sz="16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406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24" t="-105357" r="-110169" b="-6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91860" t="-105357" r="-775" b="-612500"/>
                          </a:stretch>
                        </a:blipFill>
                      </a:tcPr>
                    </a:tc>
                  </a:tr>
                  <a:tr h="340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0.6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2.4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40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-2.4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0.4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40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0.6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-2.6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40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- 0.4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-0.6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40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1.6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0.4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70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24" t="-647541" r="-11016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91860" t="-647541" r="-775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707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37755"/>
          </a:xfrm>
        </p:spPr>
        <p:txBody>
          <a:bodyPr/>
          <a:lstStyle/>
          <a:p>
            <a:r>
              <a:rPr lang="en-US" altLang="en-US" dirty="0" smtClean="0"/>
              <a:t>LDA</a:t>
            </a:r>
            <a:r>
              <a:rPr lang="en-US" altLang="en-US" dirty="0" smtClean="0"/>
              <a:t> </a:t>
            </a:r>
            <a:r>
              <a:rPr lang="en-US" altLang="en-US" dirty="0"/>
              <a:t>Example –STEP </a:t>
            </a:r>
            <a:r>
              <a:rPr lang="en-US" altLang="en-US" dirty="0" smtClean="0"/>
              <a:t>2</a:t>
            </a:r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0525" y="1022183"/>
            <a:ext cx="8596668" cy="324848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Calculate the scatter matrices</a:t>
            </a:r>
            <a:endParaRPr lang="en-US" sz="2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477869" y="2114278"/>
                <a:ext cx="7072577" cy="805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𝑣𝑎𝑟</m:t>
                                </m:r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𝑣𝑎𝑟</m:t>
                                </m:r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−0.25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−0.25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69" y="2114278"/>
                <a:ext cx="7072577" cy="8056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442282" y="3464997"/>
                <a:ext cx="7108164" cy="805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𝑣𝑎𝑟</m:t>
                                </m:r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𝑣𝑎𝑟</m:t>
                                </m:r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2.3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−0.05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−0.05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282" y="3464997"/>
                <a:ext cx="7108164" cy="8056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22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37755"/>
          </a:xfrm>
        </p:spPr>
        <p:txBody>
          <a:bodyPr/>
          <a:lstStyle/>
          <a:p>
            <a:r>
              <a:rPr lang="en-US" altLang="en-US" dirty="0" smtClean="0"/>
              <a:t>LDA</a:t>
            </a:r>
            <a:r>
              <a:rPr lang="en-US" altLang="en-US" dirty="0" smtClean="0"/>
              <a:t> </a:t>
            </a:r>
            <a:r>
              <a:rPr lang="en-US" altLang="en-US" dirty="0"/>
              <a:t>Example –STEP </a:t>
            </a:r>
            <a:r>
              <a:rPr lang="en-US" altLang="en-US" dirty="0"/>
              <a:t>3</a:t>
            </a:r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0525" y="1022183"/>
            <a:ext cx="8596668" cy="324848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Calculate </a:t>
            </a:r>
            <a:r>
              <a:rPr lang="en-US" sz="2400" b="1" dirty="0"/>
              <a:t>the within-class scatter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651602" y="1838646"/>
                <a:ext cx="5754514" cy="27164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−0.25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−0.25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2.2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2.3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−0.05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−0.05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en-US" sz="24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3.3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−0.3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−0.3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602" y="1838646"/>
                <a:ext cx="5754514" cy="2716449"/>
              </a:xfrm>
              <a:prstGeom prst="rect">
                <a:avLst/>
              </a:prstGeom>
              <a:blipFill rotWithShape="0">
                <a:blip r:embed="rId3"/>
                <a:stretch>
                  <a:fillRect l="-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80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37755"/>
          </a:xfrm>
        </p:spPr>
        <p:txBody>
          <a:bodyPr/>
          <a:lstStyle/>
          <a:p>
            <a:r>
              <a:rPr lang="en-US" altLang="en-US" dirty="0" smtClean="0"/>
              <a:t>LDA</a:t>
            </a:r>
            <a:r>
              <a:rPr lang="en-US" altLang="en-US" dirty="0" smtClean="0"/>
              <a:t> </a:t>
            </a:r>
            <a:r>
              <a:rPr lang="en-US" altLang="en-US" dirty="0"/>
              <a:t>Example –STEP </a:t>
            </a:r>
            <a:r>
              <a:rPr lang="en-US" altLang="en-US" dirty="0" smtClean="0"/>
              <a:t>4</a:t>
            </a:r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0525" y="1022183"/>
            <a:ext cx="8596668" cy="324848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Compute the inverse of </a:t>
            </a:r>
            <a:r>
              <a:rPr lang="en-US" sz="2400" b="1" dirty="0"/>
              <a:t>within-class scatter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651602" y="1838646"/>
                <a:ext cx="5754514" cy="20743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3.3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−0.3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−0.3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5.5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0.3045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0.0166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0.0166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0.1827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602" y="1838646"/>
                <a:ext cx="5754514" cy="20743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19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37755"/>
          </a:xfrm>
        </p:spPr>
        <p:txBody>
          <a:bodyPr/>
          <a:lstStyle/>
          <a:p>
            <a:r>
              <a:rPr lang="en-US" altLang="en-US" dirty="0" smtClean="0"/>
              <a:t>LDA</a:t>
            </a:r>
            <a:r>
              <a:rPr lang="en-US" altLang="en-US" dirty="0" smtClean="0"/>
              <a:t> </a:t>
            </a:r>
            <a:r>
              <a:rPr lang="en-US" altLang="en-US" dirty="0"/>
              <a:t>Example –STEP </a:t>
            </a:r>
            <a:r>
              <a:rPr lang="en-US" altLang="en-US" dirty="0"/>
              <a:t>5</a:t>
            </a:r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0525" y="1022183"/>
            <a:ext cx="8596668" cy="3248484"/>
          </a:xfrm>
        </p:spPr>
        <p:txBody>
          <a:bodyPr>
            <a:normAutofit/>
          </a:bodyPr>
          <a:lstStyle/>
          <a:p>
            <a:r>
              <a:rPr lang="en-US" sz="2400" b="1" dirty="0"/>
              <a:t>Calculate the best eigenvector (Direct method)</a:t>
            </a:r>
          </a:p>
        </p:txBody>
      </p:sp>
      <p:sp>
        <p:nvSpPr>
          <p:cNvPr id="2" name="Rectangle 1"/>
          <p:cNvSpPr/>
          <p:nvPr/>
        </p:nvSpPr>
        <p:spPr>
          <a:xfrm>
            <a:off x="1651602" y="1838646"/>
            <a:ext cx="57545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endParaRPr lang="en-US" sz="2400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642384" y="2023312"/>
                <a:ext cx="5434373" cy="36386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0.3045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0.0166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0.0166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0.1827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3.8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8.4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7.6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en-US" sz="2400" b="0" dirty="0" smtClean="0"/>
                  <a:t>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045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0.0166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0.0166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0.1827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−5.4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−3.8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en-US" sz="2400" b="0" dirty="0" smtClean="0"/>
                  <a:t>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0.9088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0.4173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/>
              </a:p>
              <a:p>
                <a:pPr/>
                <a:endParaRPr lang="en-US" sz="24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384" y="2023312"/>
                <a:ext cx="5434373" cy="3638625"/>
              </a:xfrm>
              <a:prstGeom prst="rect">
                <a:avLst/>
              </a:prstGeom>
              <a:blipFill rotWithShape="0">
                <a:blip r:embed="rId3"/>
                <a:stretch>
                  <a:fillRect t="-2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63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37755"/>
          </a:xfrm>
        </p:spPr>
        <p:txBody>
          <a:bodyPr/>
          <a:lstStyle/>
          <a:p>
            <a:r>
              <a:rPr lang="en-US" altLang="en-US" dirty="0" smtClean="0"/>
              <a:t>LDA</a:t>
            </a:r>
            <a:r>
              <a:rPr lang="en-US" altLang="en-US" dirty="0" smtClean="0"/>
              <a:t> </a:t>
            </a:r>
            <a:r>
              <a:rPr lang="en-US" altLang="en-US" dirty="0"/>
              <a:t>Example –STEP </a:t>
            </a:r>
            <a:r>
              <a:rPr lang="en-US" altLang="en-US" dirty="0" smtClean="0"/>
              <a:t>6</a:t>
            </a:r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0525" y="1022183"/>
            <a:ext cx="8596668" cy="324848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Reduce dimensionality and form feature vector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Size of feature vector of class-1: 5×2</a:t>
            </a:r>
            <a:endParaRPr lang="en-US" altLang="en-US" sz="2200" dirty="0"/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Size of v: 2×1</a:t>
            </a:r>
            <a:endParaRPr lang="en-US" altLang="en-US" sz="2200" dirty="0"/>
          </a:p>
          <a:p>
            <a:pPr lvl="1" algn="just">
              <a:lnSpc>
                <a:spcPct val="90000"/>
              </a:lnSpc>
            </a:pPr>
            <a:r>
              <a:rPr lang="en-US" altLang="en-US" sz="2200" dirty="0"/>
              <a:t>R</a:t>
            </a:r>
            <a:r>
              <a:rPr lang="en-US" altLang="en-US" sz="2200" dirty="0" smtClean="0"/>
              <a:t>esulted feature vector </a:t>
            </a:r>
            <a:r>
              <a:rPr lang="en-US" altLang="en-US" sz="2200" dirty="0"/>
              <a:t>will be of size </a:t>
            </a:r>
            <a:r>
              <a:rPr lang="en-US" altLang="en-US" sz="2200" dirty="0" smtClean="0"/>
              <a:t>5×1</a:t>
            </a:r>
            <a:endParaRPr lang="en-US" altLang="en-US" sz="2200" dirty="0"/>
          </a:p>
          <a:p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1651602" y="1838646"/>
            <a:ext cx="57545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endParaRPr lang="en-US" sz="2400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42384" y="2023312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endParaRPr lang="en-US" sz="2400" dirty="0" smtClean="0"/>
          </a:p>
          <a:p>
            <a:pPr/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468218" y="3193156"/>
                <a:ext cx="1411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218" y="3193156"/>
                <a:ext cx="141179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656967"/>
                  </p:ext>
                </p:extLst>
              </p:nvPr>
            </p:nvGraphicFramePr>
            <p:xfrm>
              <a:off x="1651602" y="3919730"/>
              <a:ext cx="1899633" cy="2114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9633"/>
                  </a:tblGrid>
                  <a:tr h="3669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1656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  4.4698</a:t>
                          </a:r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   </a:t>
                          </a:r>
                          <a:r>
                            <a:rPr lang="en-US" dirty="0" smtClean="0"/>
                            <a:t>3.4868</a:t>
                          </a:r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    </a:t>
                          </a:r>
                          <a:r>
                            <a:rPr lang="en-US" dirty="0" smtClean="0"/>
                            <a:t>3.0695</a:t>
                          </a:r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    </a:t>
                          </a:r>
                          <a:r>
                            <a:rPr lang="en-US" dirty="0" smtClean="0"/>
                            <a:t>5.2302</a:t>
                          </a:r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    </a:t>
                          </a:r>
                          <a:r>
                            <a:rPr lang="en-US" dirty="0" smtClean="0"/>
                            <a:t>5.3044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656967"/>
                  </p:ext>
                </p:extLst>
              </p:nvPr>
            </p:nvGraphicFramePr>
            <p:xfrm>
              <a:off x="1651602" y="3919730"/>
              <a:ext cx="1899633" cy="2114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9633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19" t="-2667" r="-1278" b="-365333"/>
                          </a:stretch>
                        </a:blipFill>
                      </a:tcPr>
                    </a:tc>
                  </a:tr>
                  <a:tr h="1656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  4.4698</a:t>
                          </a:r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   </a:t>
                          </a:r>
                          <a:r>
                            <a:rPr lang="en-US" dirty="0" smtClean="0"/>
                            <a:t>3.4868</a:t>
                          </a:r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    </a:t>
                          </a:r>
                          <a:r>
                            <a:rPr lang="en-US" dirty="0" smtClean="0"/>
                            <a:t>3.0695</a:t>
                          </a:r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    </a:t>
                          </a:r>
                          <a:r>
                            <a:rPr lang="en-US" dirty="0" smtClean="0"/>
                            <a:t>5.2302</a:t>
                          </a:r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    </a:t>
                          </a:r>
                          <a:r>
                            <a:rPr lang="en-US" dirty="0" smtClean="0"/>
                            <a:t>5.3044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411229" y="3244334"/>
                <a:ext cx="13695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229" y="3244334"/>
                <a:ext cx="136954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9713670"/>
                  </p:ext>
                </p:extLst>
              </p:nvPr>
            </p:nvGraphicFramePr>
            <p:xfrm>
              <a:off x="5411229" y="3880611"/>
              <a:ext cx="1899633" cy="2114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9633"/>
                  </a:tblGrid>
                  <a:tr h="3669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1656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  12.3522</a:t>
                          </a:r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   </a:t>
                          </a:r>
                          <a:r>
                            <a:rPr lang="en-US" dirty="0" smtClean="0"/>
                            <a:t>8.7912</a:t>
                          </a:r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    </a:t>
                          </a:r>
                          <a:r>
                            <a:rPr lang="en-US" dirty="0" smtClean="0"/>
                            <a:t>10.2657</a:t>
                          </a:r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    </a:t>
                          </a:r>
                          <a:r>
                            <a:rPr lang="en-US" dirty="0" smtClean="0"/>
                            <a:t>10.1915</a:t>
                          </a:r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    </a:t>
                          </a:r>
                          <a:r>
                            <a:rPr lang="en-US" dirty="0" smtClean="0"/>
                            <a:t>12.4264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9713670"/>
                  </p:ext>
                </p:extLst>
              </p:nvPr>
            </p:nvGraphicFramePr>
            <p:xfrm>
              <a:off x="5411229" y="3880611"/>
              <a:ext cx="1899633" cy="2114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9633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19" t="-1333" r="-1278" b="-366667"/>
                          </a:stretch>
                        </a:blipFill>
                      </a:tcPr>
                    </a:tc>
                  </a:tr>
                  <a:tr h="1656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  12.3522</a:t>
                          </a:r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   </a:t>
                          </a:r>
                          <a:r>
                            <a:rPr lang="en-US" dirty="0" smtClean="0"/>
                            <a:t>8.7912</a:t>
                          </a:r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    </a:t>
                          </a:r>
                          <a:r>
                            <a:rPr lang="en-US" dirty="0" smtClean="0"/>
                            <a:t>10.2657</a:t>
                          </a:r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    </a:t>
                          </a:r>
                          <a:r>
                            <a:rPr lang="en-US" dirty="0" smtClean="0"/>
                            <a:t>10.1915</a:t>
                          </a:r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    </a:t>
                          </a:r>
                          <a:r>
                            <a:rPr lang="en-US" dirty="0" smtClean="0"/>
                            <a:t>12.4264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146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37755"/>
          </a:xfrm>
        </p:spPr>
        <p:txBody>
          <a:bodyPr/>
          <a:lstStyle/>
          <a:p>
            <a:r>
              <a:rPr lang="en-US" altLang="en-US" dirty="0" smtClean="0"/>
              <a:t>LDA</a:t>
            </a:r>
            <a:r>
              <a:rPr lang="en-US" altLang="en-US" dirty="0" smtClean="0"/>
              <a:t> Projection</a:t>
            </a:r>
            <a:endParaRPr lang="en-US" alt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64" y="794142"/>
            <a:ext cx="3688772" cy="5425173"/>
          </a:xfrm>
        </p:spPr>
      </p:pic>
      <p:sp>
        <p:nvSpPr>
          <p:cNvPr id="2" name="Rectangle 1"/>
          <p:cNvSpPr/>
          <p:nvPr/>
        </p:nvSpPr>
        <p:spPr>
          <a:xfrm>
            <a:off x="1651602" y="1838646"/>
            <a:ext cx="57545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endParaRPr lang="en-US" sz="2400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42384" y="2023312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endParaRPr lang="en-US" sz="2400" dirty="0" smtClean="0"/>
          </a:p>
          <a:p>
            <a:pPr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680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37755"/>
          </a:xfrm>
        </p:spPr>
        <p:txBody>
          <a:bodyPr/>
          <a:lstStyle/>
          <a:p>
            <a:r>
              <a:rPr lang="en-US" altLang="en-US" dirty="0" smtClean="0"/>
              <a:t>LDA</a:t>
            </a:r>
            <a:r>
              <a:rPr lang="en-US" altLang="en-US" dirty="0" smtClean="0"/>
              <a:t> Example STEP </a:t>
            </a:r>
            <a:r>
              <a:rPr lang="en-US" altLang="en-US" dirty="0" smtClean="0"/>
              <a:t>5 (Another method)</a:t>
            </a:r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0525" y="1022183"/>
            <a:ext cx="8596668" cy="2201458"/>
          </a:xfrm>
        </p:spPr>
        <p:txBody>
          <a:bodyPr>
            <a:normAutofit/>
          </a:bodyPr>
          <a:lstStyle/>
          <a:p>
            <a:r>
              <a:rPr lang="en-US" sz="2400" b="1" dirty="0"/>
              <a:t>Calculate </a:t>
            </a:r>
            <a:r>
              <a:rPr lang="en-US" sz="2400" b="1" dirty="0" smtClean="0"/>
              <a:t>the eigenvalues and eigenvector (Another </a:t>
            </a:r>
            <a:r>
              <a:rPr lang="en-US" sz="2400" b="1" dirty="0"/>
              <a:t>method)</a:t>
            </a:r>
          </a:p>
        </p:txBody>
      </p:sp>
      <p:sp>
        <p:nvSpPr>
          <p:cNvPr id="2" name="Rectangle 1"/>
          <p:cNvSpPr/>
          <p:nvPr/>
        </p:nvSpPr>
        <p:spPr>
          <a:xfrm>
            <a:off x="1651602" y="1838646"/>
            <a:ext cx="57545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endParaRPr lang="en-US" sz="2400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642384" y="2023312"/>
                <a:ext cx="2396938" cy="1938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en-US" sz="2400" dirty="0" smtClean="0"/>
                  <a:t>⇒|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 smtClean="0"/>
                  <a:t>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λ</m:t>
                    </m:r>
                    <m:r>
                      <a:rPr lang="el-G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I|=0</a:t>
                </a:r>
              </a:p>
              <a:p>
                <a:pPr/>
                <a:endParaRPr lang="en-US" sz="2400" dirty="0" smtClean="0"/>
              </a:p>
              <a:p>
                <a:pPr/>
                <a:endParaRPr lang="en-US" sz="24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384" y="2023312"/>
                <a:ext cx="2396938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3807" r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375062" y="3627308"/>
                <a:ext cx="4714009" cy="669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 smtClean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062" y="3627308"/>
                <a:ext cx="4714009" cy="669992"/>
              </a:xfrm>
              <a:prstGeom prst="rect">
                <a:avLst/>
              </a:prstGeom>
              <a:blipFill rotWithShape="0">
                <a:blip r:embed="rId4"/>
                <a:stretch>
                  <a:fillRect l="-1164" t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20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8F8F-5C26-4DA1-8395-11466EB9E5BD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24259" y="2671121"/>
            <a:ext cx="550548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7493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LDA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objective of LDA is to perform dimensionality </a:t>
            </a:r>
            <a:r>
              <a:rPr lang="en-US" sz="2400" dirty="0" smtClean="0"/>
              <a:t>reduction.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So what, PCA does </a:t>
            </a:r>
            <a:r>
              <a:rPr lang="en-US" sz="2200" dirty="0" smtClean="0"/>
              <a:t>this….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However, we want to preserve as much of the class discriminatory information as possible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8F8F-5C26-4DA1-8395-11466EB9E5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3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Recall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PCA finds the most accurate </a:t>
            </a:r>
            <a:r>
              <a:rPr lang="en-US" sz="2400" i="1" dirty="0"/>
              <a:t>data </a:t>
            </a:r>
            <a:r>
              <a:rPr lang="en-US" sz="2400" i="1" dirty="0" smtClean="0"/>
              <a:t>representation </a:t>
            </a:r>
            <a:r>
              <a:rPr lang="en-US" sz="2400" dirty="0" smtClean="0"/>
              <a:t>in </a:t>
            </a:r>
            <a:r>
              <a:rPr lang="en-US" sz="2400" dirty="0"/>
              <a:t>a lower dimensional space </a:t>
            </a:r>
            <a:endParaRPr lang="en-US" sz="2400" dirty="0" smtClean="0"/>
          </a:p>
          <a:p>
            <a:r>
              <a:rPr lang="en-US" sz="2400" dirty="0"/>
              <a:t>Project data in the directions of maximum </a:t>
            </a:r>
            <a:r>
              <a:rPr lang="en-US" sz="2400" dirty="0" smtClean="0"/>
              <a:t>variance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8F8F-5C26-4DA1-8395-11466EB9E5BD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86" y="3844637"/>
            <a:ext cx="7807020" cy="205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8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2172"/>
            <a:ext cx="8596668" cy="647700"/>
          </a:xfrm>
        </p:spPr>
        <p:txBody>
          <a:bodyPr/>
          <a:lstStyle/>
          <a:p>
            <a:r>
              <a:rPr lang="en-US" b="1" dirty="0" smtClean="0"/>
              <a:t>LDA 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4481"/>
            <a:ext cx="8596668" cy="847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Main Idea: </a:t>
            </a:r>
            <a:r>
              <a:rPr lang="en-US" sz="2400" dirty="0">
                <a:solidFill>
                  <a:schemeClr val="tx1"/>
                </a:solidFill>
              </a:rPr>
              <a:t>find projection to a line </a:t>
            </a:r>
            <a:r>
              <a:rPr lang="en-US" sz="2400" dirty="0" smtClean="0">
                <a:solidFill>
                  <a:schemeClr val="tx1"/>
                </a:solidFill>
              </a:rPr>
              <a:t>such that samples from </a:t>
            </a:r>
            <a:r>
              <a:rPr lang="en-US" sz="2400" dirty="0">
                <a:solidFill>
                  <a:schemeClr val="tx1"/>
                </a:solidFill>
              </a:rPr>
              <a:t>different classes are well </a:t>
            </a:r>
            <a:r>
              <a:rPr lang="en-US" sz="2400" dirty="0" smtClean="0">
                <a:solidFill>
                  <a:schemeClr val="tx1"/>
                </a:solidFill>
              </a:rPr>
              <a:t>separated</a:t>
            </a:r>
          </a:p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8F8F-5C26-4DA1-8395-11466EB9E5BD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85" y="2877199"/>
            <a:ext cx="7398327" cy="3346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57309" y="2383536"/>
            <a:ext cx="2421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 in 2D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369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3955"/>
          </a:xfrm>
        </p:spPr>
        <p:txBody>
          <a:bodyPr/>
          <a:lstStyle/>
          <a:p>
            <a:r>
              <a:rPr lang="en-US" dirty="0" smtClean="0"/>
              <a:t>PCA vs LDA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890276"/>
              </p:ext>
            </p:extLst>
          </p:nvPr>
        </p:nvGraphicFramePr>
        <p:xfrm>
          <a:off x="1145454" y="2057399"/>
          <a:ext cx="7073756" cy="2901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878"/>
                <a:gridCol w="3536878"/>
              </a:tblGrid>
              <a:tr h="449642">
                <a:tc>
                  <a:txBody>
                    <a:bodyPr/>
                    <a:lstStyle/>
                    <a:p>
                      <a:r>
                        <a:rPr lang="en-US" dirty="0" smtClean="0"/>
                        <a:t>PCA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LDA</a:t>
                      </a:r>
                      <a:endParaRPr lang="en-US" dirty="0"/>
                    </a:p>
                  </a:txBody>
                  <a:tcPr/>
                </a:tc>
              </a:tr>
              <a:tr h="449642">
                <a:tc>
                  <a:txBody>
                    <a:bodyPr/>
                    <a:lstStyle/>
                    <a:p>
                      <a:r>
                        <a:rPr lang="en-US" dirty="0" smtClean="0"/>
                        <a:t>Unsupervised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Supervised</a:t>
                      </a:r>
                      <a:endParaRPr lang="en-US" dirty="0"/>
                    </a:p>
                  </a:txBody>
                  <a:tcPr/>
                </a:tc>
              </a:tr>
              <a:tr h="449642">
                <a:tc>
                  <a:txBody>
                    <a:bodyPr/>
                    <a:lstStyle/>
                    <a:p>
                      <a:r>
                        <a:rPr lang="en-US" dirty="0" smtClean="0"/>
                        <a:t>Best represents the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 discriminates the data</a:t>
                      </a:r>
                      <a:endParaRPr lang="en-US" dirty="0"/>
                    </a:p>
                  </a:txBody>
                  <a:tcPr/>
                </a:tc>
              </a:tr>
              <a:tr h="776094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the data in the directions of</a:t>
                      </a:r>
                      <a:r>
                        <a:rPr lang="en-US" baseline="0" dirty="0" smtClean="0"/>
                        <a:t> maximum 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the data that maximizes the class </a:t>
                      </a:r>
                      <a:r>
                        <a:rPr lang="en-US" dirty="0" err="1" smtClean="0"/>
                        <a:t>separability</a:t>
                      </a:r>
                      <a:endParaRPr lang="en-US" dirty="0"/>
                    </a:p>
                  </a:txBody>
                  <a:tcPr/>
                </a:tc>
              </a:tr>
              <a:tr h="776094">
                <a:tc>
                  <a:txBody>
                    <a:bodyPr/>
                    <a:lstStyle/>
                    <a:p>
                      <a:r>
                        <a:rPr lang="en-US" dirty="0" smtClean="0"/>
                        <a:t>May not be good for 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 for classification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8F8F-5C26-4DA1-8395-11466EB9E5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7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043" y="1868554"/>
            <a:ext cx="8648700" cy="4128211"/>
          </a:xfrm>
        </p:spPr>
        <p:txBody>
          <a:bodyPr>
            <a:normAutofit/>
          </a:bodyPr>
          <a:lstStyle/>
          <a:p>
            <a:pPr algn="just">
              <a:buClr>
                <a:srgbClr val="3F7818"/>
              </a:buClr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Suppose </a:t>
            </a:r>
            <a:r>
              <a:rPr lang="en-US" altLang="en-US" sz="2400" dirty="0">
                <a:ea typeface="ＭＳ Ｐゴシック" panose="020B0600070205080204" pitchFamily="34" charset="-128"/>
              </a:rPr>
              <a:t>we have 2 classes and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p-dimensional samples</a:t>
            </a:r>
          </a:p>
          <a:p>
            <a:pPr lvl="1" algn="just">
              <a:buClr>
                <a:srgbClr val="3F7818"/>
              </a:buClr>
            </a:pPr>
            <a:r>
              <a:rPr lang="en-US" altLang="en-US" sz="2200" dirty="0">
                <a:ea typeface="ＭＳ Ｐゴシック" panose="020B0600070205080204" pitchFamily="34" charset="-128"/>
              </a:rPr>
              <a:t>n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1 samples </a:t>
            </a:r>
            <a:r>
              <a:rPr lang="en-US" altLang="en-US" sz="2200" dirty="0">
                <a:ea typeface="ＭＳ Ｐゴシック" panose="020B0600070205080204" pitchFamily="34" charset="-128"/>
              </a:rPr>
              <a:t>come from the first 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class</a:t>
            </a:r>
          </a:p>
          <a:p>
            <a:pPr lvl="1" algn="just">
              <a:buClr>
                <a:srgbClr val="3F7818"/>
              </a:buClr>
            </a:pPr>
            <a:r>
              <a:rPr lang="en-US" altLang="en-US" sz="2200" dirty="0" smtClean="0">
                <a:ea typeface="ＭＳ Ｐゴシック" panose="020B0600070205080204" pitchFamily="34" charset="-128"/>
              </a:rPr>
              <a:t>n2 </a:t>
            </a:r>
            <a:r>
              <a:rPr lang="en-US" altLang="en-US" sz="2200" dirty="0">
                <a:ea typeface="ＭＳ Ｐゴシック" panose="020B0600070205080204" pitchFamily="34" charset="-128"/>
              </a:rPr>
              <a:t>samples come from the second class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We seek to obtain a scalar z by projecting the samples onto a line (c-1 space, c=2)</a:t>
            </a:r>
          </a:p>
          <a:p>
            <a:pPr algn="just">
              <a:buClr>
                <a:schemeClr val="accent2">
                  <a:lumMod val="75000"/>
                </a:schemeClr>
              </a:buClr>
            </a:pPr>
            <a:r>
              <a:rPr lang="en-US" altLang="en-US" sz="2400" dirty="0">
                <a:ea typeface="ＭＳ Ｐゴシック" panose="020B0600070205080204" pitchFamily="34" charset="-128"/>
              </a:rPr>
              <a:t>Of all the possible lines we would like to select the one that maximizes the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separability</a:t>
            </a:r>
            <a:r>
              <a:rPr lang="en-US" altLang="en-US" sz="2400" dirty="0">
                <a:ea typeface="ＭＳ Ｐゴシック" panose="020B0600070205080204" pitchFamily="34" charset="-128"/>
              </a:rPr>
              <a:t> of the scalars.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algn="just">
              <a:buClr>
                <a:schemeClr val="accent2">
                  <a:lumMod val="75000"/>
                </a:schemeClr>
              </a:buClr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6573" y="133082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ea typeface="ＭＳ Ｐゴシック" panose="020B0600070205080204" pitchFamily="34" charset="-128"/>
              </a:rPr>
              <a:t>Linear Discriminant Analysis (LDA) for two 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293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2043" y="1868555"/>
                <a:ext cx="8648700" cy="3468990"/>
              </a:xfrm>
            </p:spPr>
            <p:txBody>
              <a:bodyPr>
                <a:normAutofit/>
              </a:bodyPr>
              <a:lstStyle/>
              <a:p>
                <a:pPr algn="just">
                  <a:buClr>
                    <a:srgbClr val="3F7818"/>
                  </a:buClr>
                </a:pPr>
                <a:r>
                  <a:rPr lang="en-US" altLang="en-US" sz="2400" dirty="0" smtClean="0">
                    <a:ea typeface="ＭＳ Ｐゴシック" panose="020B0600070205080204" pitchFamily="34" charset="-128"/>
                  </a:rPr>
                  <a:t>The task of LDA </a:t>
                </a:r>
                <a:r>
                  <a:rPr lang="en-US" altLang="en-US" sz="2400" dirty="0">
                    <a:ea typeface="ＭＳ Ｐゴシック" panose="020B0600070205080204" pitchFamily="34" charset="-128"/>
                  </a:rPr>
                  <a:t>is to project on line in the direction v which maximizes </a:t>
                </a:r>
                <a:endParaRPr lang="en-US" altLang="en-US" sz="2400" b="0" i="1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:pPr marL="0" indent="0" algn="just">
                  <a:buClr>
                    <a:srgbClr val="3F7818"/>
                  </a:buClr>
                  <a:buNone/>
                </a:pPr>
                <a:r>
                  <a:rPr lang="en-US" altLang="en-US" sz="2400" i="1" dirty="0" smtClean="0"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				</a:t>
                </a:r>
                <a:r>
                  <a:rPr lang="en-US" altLang="en-US" sz="2000" dirty="0" smtClean="0"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want </a:t>
                </a:r>
                <a:r>
                  <a:rPr lang="en-US" altLang="en-US" sz="2000" dirty="0"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projected means are far from each </a:t>
                </a:r>
                <a:r>
                  <a:rPr lang="en-US" altLang="en-US" sz="2000" dirty="0" smtClean="0"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other</a:t>
                </a:r>
              </a:p>
              <a:p>
                <a:pPr marL="0" indent="0" algn="just">
                  <a:buClr>
                    <a:srgbClr val="3F7818"/>
                  </a:buClr>
                  <a:buNone/>
                </a:pPr>
                <a:endParaRPr lang="en-US" altLang="en-US" sz="2400" b="0" i="1" dirty="0" smtClean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:pPr marL="0" indent="0" algn="just">
                  <a:buClr>
                    <a:srgbClr val="3F7818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𝐽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𝑣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400" b="0" i="1" smtClean="0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0" i="1" smtClean="0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smtClean="0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en-US" sz="2400" i="1" smtClean="0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smtClean="0"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en-US" sz="24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2043" y="1868555"/>
                <a:ext cx="8648700" cy="3468990"/>
              </a:xfrm>
              <a:blipFill rotWithShape="0">
                <a:blip r:embed="rId2"/>
                <a:stretch>
                  <a:fillRect l="-564" t="-1406" r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6573" y="133082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ea typeface="ＭＳ Ｐゴシック" panose="020B0600070205080204" pitchFamily="34" charset="-128"/>
              </a:rPr>
              <a:t>Linear Discriminant Analysis (LDA) for Two </a:t>
            </a:r>
            <a:r>
              <a:rPr lang="en-US" altLang="en-US" b="1" dirty="0">
                <a:ea typeface="ＭＳ Ｐゴシック" panose="020B0600070205080204" pitchFamily="34" charset="-128"/>
              </a:rPr>
              <a:t>C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lasses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63120" y="3274825"/>
            <a:ext cx="1" cy="350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185681" y="4529470"/>
            <a:ext cx="670712" cy="497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70033" y="4518837"/>
            <a:ext cx="498871" cy="497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26781" y="5080595"/>
                <a:ext cx="336783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want scatter in class 1 is as small as possible, i.e. samples of class 1 cluster around the projected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𝑚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781" y="5080595"/>
                <a:ext cx="3367835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630" t="-3046" r="-906" b="-6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85127" y="5016795"/>
                <a:ext cx="336783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want scatter in class 2 </a:t>
                </a:r>
                <a:r>
                  <a:rPr lang="en-US" dirty="0"/>
                  <a:t>is as small as possible, i.e. samples of class </a:t>
                </a:r>
                <a:r>
                  <a:rPr lang="en-US" dirty="0" smtClean="0"/>
                  <a:t>2 </a:t>
                </a:r>
                <a:r>
                  <a:rPr lang="en-US" dirty="0"/>
                  <a:t>cluster around the projected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𝑚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127" y="5016795"/>
                <a:ext cx="3367835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447" t="-3553" r="-904" b="-6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50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0609"/>
            <a:ext cx="8596668" cy="1320800"/>
          </a:xfrm>
        </p:spPr>
        <p:txBody>
          <a:bodyPr/>
          <a:lstStyle/>
          <a:p>
            <a:r>
              <a:rPr lang="en-US" dirty="0" smtClean="0"/>
              <a:t>LDA Algorithm for Two Classes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48207"/>
                <a:ext cx="8596668" cy="528220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 smtClean="0"/>
                  <a:t>Step 0: </a:t>
                </a:r>
                <a:r>
                  <a:rPr lang="en-US" sz="2000" dirty="0" smtClean="0"/>
                  <a:t>For a given dataset D={X,Y}, separate samples of class 1 (D1={X</a:t>
                </a:r>
                <a:r>
                  <a:rPr lang="en-US" sz="2000" baseline="-25000" dirty="0" smtClean="0"/>
                  <a:t>1</a:t>
                </a:r>
                <a:r>
                  <a:rPr lang="en-US" sz="2000" dirty="0" smtClean="0"/>
                  <a:t>,Y</a:t>
                </a:r>
                <a:r>
                  <a:rPr lang="en-US" sz="2000" baseline="-25000" dirty="0" smtClean="0"/>
                  <a:t>1</a:t>
                </a:r>
                <a:r>
                  <a:rPr lang="en-US" sz="2000" dirty="0" smtClean="0"/>
                  <a:t>}) and class 2 (D2={X</a:t>
                </a:r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,Y</a:t>
                </a:r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})</a:t>
                </a:r>
              </a:p>
              <a:p>
                <a:r>
                  <a:rPr lang="en-US" sz="2000" b="1" dirty="0" smtClean="0"/>
                  <a:t>Step 1:</a:t>
                </a:r>
                <a:r>
                  <a:rPr lang="en-US" sz="2000" dirty="0" smtClean="0"/>
                  <a:t> Compute the </a:t>
                </a:r>
                <a:r>
                  <a:rPr lang="en-US" sz="2000" dirty="0" smtClean="0"/>
                  <a:t>zero mean data and mean vector for </a:t>
                </a:r>
                <a:r>
                  <a:rPr lang="en-US" sz="2000" dirty="0" smtClean="0"/>
                  <a:t>each class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000" dirty="0" smtClean="0"/>
              </a:p>
              <a:p>
                <a:r>
                  <a:rPr lang="en-US" sz="2000" b="1" dirty="0"/>
                  <a:t>Step </a:t>
                </a:r>
                <a:r>
                  <a:rPr lang="en-US" sz="2000" b="1" dirty="0" smtClean="0"/>
                  <a:t>2</a:t>
                </a:r>
                <a:r>
                  <a:rPr lang="en-US" sz="2000" b="1" dirty="0"/>
                  <a:t>:</a:t>
                </a:r>
                <a:r>
                  <a:rPr lang="en-US" sz="2000" dirty="0"/>
                  <a:t> Compute scatter matrices S1 and S2 for each </a:t>
                </a:r>
                <a:r>
                  <a:rPr lang="en-US" sz="2000" dirty="0" smtClean="0"/>
                  <a:t>class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altLang="en-US" sz="2000" dirty="0" smtClean="0">
                    <a:solidFill>
                      <a:prstClr val="black"/>
                    </a:solidFill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en-US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𝑐𝑜𝑣</m:t>
                              </m:r>
                              <m:r>
                                <a:rPr lang="en-US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𝑐𝑜𝑣</m:t>
                              </m:r>
                              <m:r>
                                <a:rPr lang="en-US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en-US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alt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b="1" dirty="0" smtClean="0"/>
                  <a:t>Step </a:t>
                </a:r>
                <a:r>
                  <a:rPr lang="en-US" sz="2000" b="1" dirty="0"/>
                  <a:t>3:</a:t>
                </a:r>
                <a:r>
                  <a:rPr lang="en-US" sz="2000" dirty="0"/>
                  <a:t> Calculate the </a:t>
                </a:r>
                <a:r>
                  <a:rPr lang="en-US" sz="2000" dirty="0" smtClean="0"/>
                  <a:t>within-class scatter </a:t>
                </a:r>
                <a:r>
                  <a:rPr lang="en-US" sz="2000" dirty="0" smtClean="0"/>
                  <a:t>matrix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48207"/>
                <a:ext cx="8596668" cy="5282202"/>
              </a:xfrm>
              <a:blipFill rotWithShape="0">
                <a:blip r:embed="rId2"/>
                <a:stretch>
                  <a:fillRect l="-284" t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8F8F-5C26-4DA1-8395-11466EB9E5BD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877741" y="4523139"/>
                <a:ext cx="3469731" cy="62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𝑣𝑎𝑟</m:t>
                                </m:r>
                                <m:r>
                                  <a:rPr lang="en-US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  <m:r>
                                  <a:rPr lang="en-US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en-US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  <m:r>
                                  <a:rPr lang="en-US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𝑣𝑎𝑟</m:t>
                                </m:r>
                                <m:r>
                                  <a:rPr lang="en-US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en-US" alt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741" y="4523139"/>
                <a:ext cx="3469731" cy="6274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62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Algorithm for Two </a:t>
            </a:r>
            <a:r>
              <a:rPr lang="en-US" dirty="0" smtClean="0"/>
              <a:t>Classes (Contd..)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23620"/>
                <a:ext cx="8596668" cy="3248484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 smtClean="0"/>
                  <a:t>Step 4:</a:t>
                </a:r>
                <a:r>
                  <a:rPr lang="en-US" sz="2000" dirty="0" smtClean="0"/>
                  <a:t> Calculate the inverse of the within-class scatter matrix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000" dirty="0" smtClean="0"/>
                  <a:t>)</a:t>
                </a:r>
                <a:endParaRPr lang="en-US" sz="2000" dirty="0" smtClean="0"/>
              </a:p>
              <a:p>
                <a:r>
                  <a:rPr lang="en-US" sz="2000" dirty="0" smtClean="0"/>
                  <a:t> </a:t>
                </a:r>
                <a:r>
                  <a:rPr lang="en-US" sz="2000" b="1" dirty="0" smtClean="0"/>
                  <a:t>Step 5:</a:t>
                </a:r>
                <a:r>
                  <a:rPr lang="en-US" sz="2000" dirty="0" smtClean="0"/>
                  <a:t> Calculate the best eigenvector (Direct method)</a:t>
                </a:r>
              </a:p>
              <a:p>
                <a:pPr marL="0" indent="0">
                  <a:buNone/>
                </a:pPr>
                <a:r>
                  <a:rPr lang="en-US" sz="2000" b="0" dirty="0" smtClean="0"/>
                  <a:t>					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sz="2000" b="1" dirty="0"/>
                  <a:t>Step </a:t>
                </a:r>
                <a:r>
                  <a:rPr lang="en-US" sz="2000" b="1" dirty="0" smtClean="0"/>
                  <a:t>6:</a:t>
                </a:r>
                <a:r>
                  <a:rPr lang="en-US" sz="2000" dirty="0" smtClean="0"/>
                  <a:t> Project the samples of each class in the direction of v (Feature reduction)</a:t>
                </a: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23620"/>
                <a:ext cx="8596668" cy="3248484"/>
              </a:xfrm>
              <a:blipFill rotWithShape="0">
                <a:blip r:embed="rId2"/>
                <a:stretch>
                  <a:fillRect l="-284" t="-1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8F8F-5C26-4DA1-8395-11466EB9E5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4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2988</TotalTime>
  <Words>563</Words>
  <Application>Microsoft Office PowerPoint</Application>
  <PresentationFormat>Widescreen</PresentationFormat>
  <Paragraphs>204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ＭＳ Ｐゴシック</vt:lpstr>
      <vt:lpstr>Arial</vt:lpstr>
      <vt:lpstr>Calibri</vt:lpstr>
      <vt:lpstr>Cambria Math</vt:lpstr>
      <vt:lpstr>Trebuchet MS</vt:lpstr>
      <vt:lpstr>Wingdings</vt:lpstr>
      <vt:lpstr>Wingdings 3</vt:lpstr>
      <vt:lpstr>Facet</vt:lpstr>
      <vt:lpstr>Linear Discriminant Analysis (LDA)</vt:lpstr>
      <vt:lpstr>LDA Objective</vt:lpstr>
      <vt:lpstr>Recall PCA</vt:lpstr>
      <vt:lpstr>LDA Motivations</vt:lpstr>
      <vt:lpstr>PCA vs LDA</vt:lpstr>
      <vt:lpstr>Linear Discriminant Analysis (LDA) for two classes</vt:lpstr>
      <vt:lpstr>Linear Discriminant Analysis (LDA) for Two Classes</vt:lpstr>
      <vt:lpstr>LDA Algorithm for Two Classes</vt:lpstr>
      <vt:lpstr>LDA Algorithm for Two Classes (Contd..)</vt:lpstr>
      <vt:lpstr>LDA Example –STEP 1</vt:lpstr>
      <vt:lpstr>LDA Example –STEP 1</vt:lpstr>
      <vt:lpstr>LDA Example –STEP 2</vt:lpstr>
      <vt:lpstr>LDA Example –STEP 3</vt:lpstr>
      <vt:lpstr>LDA Example –STEP 4</vt:lpstr>
      <vt:lpstr>LDA Example –STEP 5</vt:lpstr>
      <vt:lpstr>LDA Example –STEP 6</vt:lpstr>
      <vt:lpstr>LDA Projection</vt:lpstr>
      <vt:lpstr>LDA Example STEP 5 (Another method)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SG</dc:creator>
  <cp:lastModifiedBy>DEEPAK-PC</cp:lastModifiedBy>
  <cp:revision>182</cp:revision>
  <dcterms:created xsi:type="dcterms:W3CDTF">2019-01-08T01:04:02Z</dcterms:created>
  <dcterms:modified xsi:type="dcterms:W3CDTF">2019-01-17T21:58:17Z</dcterms:modified>
</cp:coreProperties>
</file>