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36"/>
  </p:notes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 id="272" r:id="rId14"/>
    <p:sldId id="270" r:id="rId15"/>
    <p:sldId id="273" r:id="rId16"/>
    <p:sldId id="274" r:id="rId17"/>
    <p:sldId id="296" r:id="rId18"/>
    <p:sldId id="297" r:id="rId19"/>
    <p:sldId id="277" r:id="rId20"/>
    <p:sldId id="278" r:id="rId21"/>
    <p:sldId id="298" r:id="rId22"/>
    <p:sldId id="299" r:id="rId23"/>
    <p:sldId id="292" r:id="rId24"/>
    <p:sldId id="294" r:id="rId25"/>
    <p:sldId id="281" r:id="rId26"/>
    <p:sldId id="295" r:id="rId27"/>
    <p:sldId id="300" r:id="rId28"/>
    <p:sldId id="301" r:id="rId29"/>
    <p:sldId id="302" r:id="rId30"/>
    <p:sldId id="303" r:id="rId31"/>
    <p:sldId id="283" r:id="rId32"/>
    <p:sldId id="285" r:id="rId33"/>
    <p:sldId id="287"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98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325DC-0624-48B7-8BEF-824C3E6CC1B9}" type="datetimeFigureOut">
              <a:rPr lang="en-US" smtClean="0"/>
              <a:pPr/>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0D096-4931-43BA-AD51-B5D8A144803B}" type="slidenum">
              <a:rPr lang="en-US" smtClean="0"/>
              <a:pPr/>
              <a:t>‹#›</a:t>
            </a:fld>
            <a:endParaRPr lang="en-US"/>
          </a:p>
        </p:txBody>
      </p:sp>
    </p:spTree>
    <p:extLst>
      <p:ext uri="{BB962C8B-B14F-4D97-AF65-F5344CB8AC3E}">
        <p14:creationId xmlns:p14="http://schemas.microsoft.com/office/powerpoint/2010/main" xmlns="" val="1958932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A0D096-4931-43BA-AD51-B5D8A144803B}" type="slidenum">
              <a:rPr lang="en-US" smtClean="0"/>
              <a:pPr/>
              <a:t>1</a:t>
            </a:fld>
            <a:endParaRPr lang="en-US"/>
          </a:p>
        </p:txBody>
      </p:sp>
    </p:spTree>
    <p:extLst>
      <p:ext uri="{BB962C8B-B14F-4D97-AF65-F5344CB8AC3E}">
        <p14:creationId xmlns:p14="http://schemas.microsoft.com/office/powerpoint/2010/main" xmlns="" val="217379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F46EB-18D4-4874-B1A1-3EBBFBBD0DA3}" type="slidenum">
              <a:rPr lang="en-US" altLang="en-US"/>
              <a:pPr/>
              <a:t>20</a:t>
            </a:fld>
            <a:endParaRPr lang="en-US" altLang="en-US"/>
          </a:p>
        </p:txBody>
      </p:sp>
      <p:sp>
        <p:nvSpPr>
          <p:cNvPr id="1947650" name="Rectangle 2"/>
          <p:cNvSpPr>
            <a:spLocks noGrp="1" noRot="1" noChangeAspect="1" noChangeArrowheads="1" noTextEdit="1"/>
          </p:cNvSpPr>
          <p:nvPr>
            <p:ph type="sldImg"/>
          </p:nvPr>
        </p:nvSpPr>
        <p:spPr>
          <a:ln/>
        </p:spPr>
      </p:sp>
      <p:sp>
        <p:nvSpPr>
          <p:cNvPr id="1947651"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xmlns="" val="148335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C54FDD-113E-487E-B9F2-1D383BBA62E7}" type="slidenum">
              <a:rPr lang="en-US" altLang="en-US"/>
              <a:pPr/>
              <a:t>25</a:t>
            </a:fld>
            <a:endParaRPr lang="en-US" altLang="en-US"/>
          </a:p>
        </p:txBody>
      </p:sp>
      <p:sp>
        <p:nvSpPr>
          <p:cNvPr id="1953794" name="Rectangle 2"/>
          <p:cNvSpPr>
            <a:spLocks noGrp="1" noRot="1" noChangeAspect="1" noChangeArrowheads="1" noTextEdit="1"/>
          </p:cNvSpPr>
          <p:nvPr>
            <p:ph type="sldImg"/>
          </p:nvPr>
        </p:nvSpPr>
        <p:spPr>
          <a:ln/>
        </p:spPr>
      </p:sp>
      <p:sp>
        <p:nvSpPr>
          <p:cNvPr id="1953795"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xmlns="" val="65325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C54FDD-113E-487E-B9F2-1D383BBA62E7}" type="slidenum">
              <a:rPr lang="en-US" altLang="en-US"/>
              <a:pPr/>
              <a:t>28</a:t>
            </a:fld>
            <a:endParaRPr lang="en-US" altLang="en-US"/>
          </a:p>
        </p:txBody>
      </p:sp>
      <p:sp>
        <p:nvSpPr>
          <p:cNvPr id="1953794" name="Rectangle 2"/>
          <p:cNvSpPr>
            <a:spLocks noGrp="1" noRot="1" noChangeAspect="1" noChangeArrowheads="1" noTextEdit="1"/>
          </p:cNvSpPr>
          <p:nvPr>
            <p:ph type="sldImg"/>
          </p:nvPr>
        </p:nvSpPr>
        <p:spPr>
          <a:ln/>
        </p:spPr>
      </p:sp>
      <p:sp>
        <p:nvSpPr>
          <p:cNvPr id="1953795"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xmlns="" val="1888158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5F4434-9051-473A-85EB-29FA1746F25A}" type="slidenum">
              <a:rPr lang="en-US" altLang="en-US"/>
              <a:pPr/>
              <a:t>31</a:t>
            </a:fld>
            <a:endParaRPr lang="en-US" altLang="en-US"/>
          </a:p>
        </p:txBody>
      </p:sp>
      <p:sp>
        <p:nvSpPr>
          <p:cNvPr id="1957890" name="Rectangle 2"/>
          <p:cNvSpPr>
            <a:spLocks noGrp="1" noRot="1" noChangeAspect="1" noChangeArrowheads="1" noTextEdit="1"/>
          </p:cNvSpPr>
          <p:nvPr>
            <p:ph type="sldImg"/>
          </p:nvPr>
        </p:nvSpPr>
        <p:spPr>
          <a:ln/>
        </p:spPr>
      </p:sp>
      <p:sp>
        <p:nvSpPr>
          <p:cNvPr id="1957891"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xmlns="" val="3680226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5A9A7-C88A-4C09-856E-B86A7B68A049}" type="slidenum">
              <a:rPr lang="en-US" altLang="en-US"/>
              <a:pPr/>
              <a:t>32</a:t>
            </a:fld>
            <a:endParaRPr lang="en-US" altLang="en-US"/>
          </a:p>
        </p:txBody>
      </p:sp>
      <p:sp>
        <p:nvSpPr>
          <p:cNvPr id="1961986" name="Rectangle 2"/>
          <p:cNvSpPr>
            <a:spLocks noGrp="1" noRot="1" noChangeAspect="1" noChangeArrowheads="1" noTextEdit="1"/>
          </p:cNvSpPr>
          <p:nvPr>
            <p:ph type="sldImg"/>
          </p:nvPr>
        </p:nvSpPr>
        <p:spPr>
          <a:ln/>
        </p:spPr>
      </p:sp>
      <p:sp>
        <p:nvSpPr>
          <p:cNvPr id="1961987"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xmlns="" val="396295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F5F7F-7BD2-403B-B288-4C33190D61A8}" type="slidenum">
              <a:rPr lang="en-US" altLang="en-US"/>
              <a:pPr/>
              <a:t>33</a:t>
            </a:fld>
            <a:endParaRPr lang="en-US" altLang="en-US"/>
          </a:p>
        </p:txBody>
      </p:sp>
      <p:sp>
        <p:nvSpPr>
          <p:cNvPr id="1968130" name="Rectangle 2"/>
          <p:cNvSpPr>
            <a:spLocks noGrp="1" noRot="1" noChangeAspect="1" noChangeArrowheads="1" noTextEdit="1"/>
          </p:cNvSpPr>
          <p:nvPr>
            <p:ph type="sldImg"/>
          </p:nvPr>
        </p:nvSpPr>
        <p:spPr>
          <a:ln/>
        </p:spPr>
      </p:sp>
      <p:sp>
        <p:nvSpPr>
          <p:cNvPr id="1968131"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xmlns="" val="152873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A0D096-4931-43BA-AD51-B5D8A144803B}" type="slidenum">
              <a:rPr lang="en-US" smtClean="0"/>
              <a:pPr/>
              <a:t>2</a:t>
            </a:fld>
            <a:endParaRPr lang="en-US"/>
          </a:p>
        </p:txBody>
      </p:sp>
    </p:spTree>
    <p:extLst>
      <p:ext uri="{BB962C8B-B14F-4D97-AF65-F5344CB8AC3E}">
        <p14:creationId xmlns:p14="http://schemas.microsoft.com/office/powerpoint/2010/main" xmlns="" val="1595437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Gross Domestic Product </a:t>
            </a:r>
          </a:p>
        </p:txBody>
      </p:sp>
      <p:sp>
        <p:nvSpPr>
          <p:cNvPr id="4" name="Slide Number Placeholder 3"/>
          <p:cNvSpPr>
            <a:spLocks noGrp="1"/>
          </p:cNvSpPr>
          <p:nvPr>
            <p:ph type="sldNum" sz="quarter" idx="10"/>
          </p:nvPr>
        </p:nvSpPr>
        <p:spPr/>
        <p:txBody>
          <a:bodyPr/>
          <a:lstStyle/>
          <a:p>
            <a:fld id="{D3A0D096-4931-43BA-AD51-B5D8A144803B}" type="slidenum">
              <a:rPr lang="en-US" smtClean="0"/>
              <a:pPr/>
              <a:t>5</a:t>
            </a:fld>
            <a:endParaRPr lang="en-US"/>
          </a:p>
        </p:txBody>
      </p:sp>
    </p:spTree>
    <p:extLst>
      <p:ext uri="{BB962C8B-B14F-4D97-AF65-F5344CB8AC3E}">
        <p14:creationId xmlns:p14="http://schemas.microsoft.com/office/powerpoint/2010/main" xmlns="" val="81202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0F9A773-2826-4ADA-9098-290FB126976C}" type="slidenum">
              <a:rPr lang="en-US" altLang="en-US" sz="1300"/>
              <a:pPr/>
              <a:t>7</a:t>
            </a:fld>
            <a:endParaRPr lang="en-US" altLang="en-US" sz="13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2181536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B8E83C-9032-4C87-86C0-894A0BC40B0F}" type="slidenum">
              <a:rPr lang="en-US" altLang="en-US" sz="1300"/>
              <a:pPr/>
              <a:t>8</a:t>
            </a:fld>
            <a:endParaRPr lang="en-US" altLang="en-US" sz="13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900422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1CF30B-914B-4C3C-8F01-027A901684EB}" type="slidenum">
              <a:rPr lang="en-US" altLang="en-US" sz="1300"/>
              <a:pPr/>
              <a:t>9</a:t>
            </a:fld>
            <a:endParaRPr lang="en-US" altLang="en-US" sz="13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330934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3D512-BEDA-48B5-9035-5B21C15A320E}" type="slidenum">
              <a:rPr lang="en-US" altLang="en-US"/>
              <a:pPr/>
              <a:t>15</a:t>
            </a:fld>
            <a:endParaRPr lang="en-US" altLang="en-US"/>
          </a:p>
        </p:txBody>
      </p:sp>
      <p:sp>
        <p:nvSpPr>
          <p:cNvPr id="2004994" name="Rectangle 2"/>
          <p:cNvSpPr>
            <a:spLocks noGrp="1" noRot="1" noChangeAspect="1" noChangeArrowheads="1" noTextEdit="1"/>
          </p:cNvSpPr>
          <p:nvPr>
            <p:ph type="sldImg"/>
          </p:nvPr>
        </p:nvSpPr>
        <p:spPr>
          <a:ln/>
        </p:spPr>
      </p:sp>
      <p:sp>
        <p:nvSpPr>
          <p:cNvPr id="200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626497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74FBAA-B065-4F31-89E7-8CEA14D0DC32}" type="slidenum">
              <a:rPr lang="en-US" altLang="en-US"/>
              <a:pPr/>
              <a:t>16</a:t>
            </a:fld>
            <a:endParaRPr lang="en-US" altLang="en-US"/>
          </a:p>
        </p:txBody>
      </p:sp>
      <p:sp>
        <p:nvSpPr>
          <p:cNvPr id="1878018" name="Rectangle 2"/>
          <p:cNvSpPr>
            <a:spLocks noGrp="1" noRot="1" noChangeAspect="1" noChangeArrowheads="1" noTextEdit="1"/>
          </p:cNvSpPr>
          <p:nvPr>
            <p:ph type="sldImg"/>
          </p:nvPr>
        </p:nvSpPr>
        <p:spPr>
          <a:ln/>
        </p:spPr>
      </p:sp>
      <p:sp>
        <p:nvSpPr>
          <p:cNvPr id="1878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13205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3A9B0-1081-4090-96B2-8637E09EE36B}" type="slidenum">
              <a:rPr lang="en-US" altLang="en-US"/>
              <a:pPr/>
              <a:t>19</a:t>
            </a:fld>
            <a:endParaRPr lang="en-US" altLang="en-US"/>
          </a:p>
        </p:txBody>
      </p:sp>
      <p:sp>
        <p:nvSpPr>
          <p:cNvPr id="1945602" name="Rectangle 2"/>
          <p:cNvSpPr>
            <a:spLocks noGrp="1" noRot="1" noChangeAspect="1" noChangeArrowheads="1" noTextEdit="1"/>
          </p:cNvSpPr>
          <p:nvPr>
            <p:ph type="sldImg"/>
          </p:nvPr>
        </p:nvSpPr>
        <p:spPr>
          <a:ln/>
        </p:spPr>
      </p:sp>
      <p:sp>
        <p:nvSpPr>
          <p:cNvPr id="1945603"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xmlns="" val="176251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CBBA9F-92AE-4DE5-B518-25154030DA57}"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23128031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02608-2137-4E48-871F-D059052801EE}"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75150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621FB1-EF52-4A3C-9992-115CA85CD2CC}"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2199309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09770-8F6B-48B4-B234-7BC51AF6C3C9}"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3303542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0F5CA-E4EA-4CB1-9BF4-7B68FAC16CB3}"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154467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8A7A81-C58D-453B-B191-ED1977DCC6F7}"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22106991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1EE75C-1128-41B7-94AD-A5AFE3AE50B6}"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21999914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2EBEB-D0CE-41CE-801E-8695E147EFD6}"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36378922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عنوان، ونص،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260352" y="228600"/>
            <a:ext cx="10687049" cy="914400"/>
          </a:xfrm>
        </p:spPr>
        <p:txBody>
          <a:bodyPr/>
          <a:lstStyle/>
          <a:p>
            <a:r>
              <a:rPr lang="ar-SA" smtClean="0"/>
              <a:t>انقر لتحرير نمط العنوان الرئيسي</a:t>
            </a:r>
            <a:endParaRPr lang="ar-SY"/>
          </a:p>
        </p:txBody>
      </p:sp>
      <p:sp>
        <p:nvSpPr>
          <p:cNvPr id="3" name="عنصر نائب للنص 2"/>
          <p:cNvSpPr>
            <a:spLocks noGrp="1"/>
          </p:cNvSpPr>
          <p:nvPr>
            <p:ph type="body" sz="half" idx="1"/>
          </p:nvPr>
        </p:nvSpPr>
        <p:spPr>
          <a:xfrm>
            <a:off x="812800" y="1600200"/>
            <a:ext cx="5181600" cy="44196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Y"/>
          </a:p>
        </p:txBody>
      </p:sp>
      <p:sp>
        <p:nvSpPr>
          <p:cNvPr id="4" name="عنصر نائب للمحتوى 3"/>
          <p:cNvSpPr>
            <a:spLocks noGrp="1"/>
          </p:cNvSpPr>
          <p:nvPr>
            <p:ph sz="half" idx="2"/>
          </p:nvPr>
        </p:nvSpPr>
        <p:spPr>
          <a:xfrm>
            <a:off x="6197600" y="1600200"/>
            <a:ext cx="5181600" cy="44196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Y"/>
          </a:p>
        </p:txBody>
      </p:sp>
      <p:sp>
        <p:nvSpPr>
          <p:cNvPr id="5" name="Rectangle 8"/>
          <p:cNvSpPr>
            <a:spLocks noGrp="1" noChangeArrowheads="1"/>
          </p:cNvSpPr>
          <p:nvPr>
            <p:ph type="dt" sz="half" idx="10"/>
          </p:nvPr>
        </p:nvSpPr>
        <p:spPr>
          <a:ln/>
        </p:spPr>
        <p:txBody>
          <a:bodyPr/>
          <a:lstStyle>
            <a:lvl1pPr>
              <a:defRPr/>
            </a:lvl1pPr>
          </a:lstStyle>
          <a:p>
            <a:pPr>
              <a:defRPr/>
            </a:pPr>
            <a:endParaRPr lang="fr-FR"/>
          </a:p>
        </p:txBody>
      </p:sp>
      <p:sp>
        <p:nvSpPr>
          <p:cNvPr id="6" name="Rectangle 9"/>
          <p:cNvSpPr>
            <a:spLocks noGrp="1" noChangeArrowheads="1"/>
          </p:cNvSpPr>
          <p:nvPr>
            <p:ph type="ftr" sz="quarter" idx="11"/>
          </p:nvPr>
        </p:nvSpPr>
        <p:spPr>
          <a:ln/>
        </p:spPr>
        <p:txBody>
          <a:bodyPr/>
          <a:lstStyle>
            <a:lvl1pPr>
              <a:defRPr/>
            </a:lvl1pPr>
          </a:lstStyle>
          <a:p>
            <a:pPr>
              <a:defRPr/>
            </a:pPr>
            <a:endParaRPr lang="fr-FR"/>
          </a:p>
        </p:txBody>
      </p:sp>
      <p:sp>
        <p:nvSpPr>
          <p:cNvPr id="7" name="Rectangle 10"/>
          <p:cNvSpPr>
            <a:spLocks noGrp="1" noChangeArrowheads="1"/>
          </p:cNvSpPr>
          <p:nvPr>
            <p:ph type="sldNum" sz="quarter" idx="12"/>
          </p:nvPr>
        </p:nvSpPr>
        <p:spPr>
          <a:ln/>
        </p:spPr>
        <p:txBody>
          <a:bodyPr/>
          <a:lstStyle>
            <a:lvl1pPr>
              <a:defRPr/>
            </a:lvl1pPr>
          </a:lstStyle>
          <a:p>
            <a:fld id="{FCD59DBF-A221-4AB3-8A73-767A995A07B6}" type="slidenum">
              <a:rPr lang="fr-FR" altLang="en-US"/>
              <a:pPr/>
              <a:t>‹#›</a:t>
            </a:fld>
            <a:endParaRPr lang="fr-FR" altLang="en-US"/>
          </a:p>
        </p:txBody>
      </p:sp>
    </p:spTree>
    <p:extLst>
      <p:ext uri="{BB962C8B-B14F-4D97-AF65-F5344CB8AC3E}">
        <p14:creationId xmlns:p14="http://schemas.microsoft.com/office/powerpoint/2010/main" xmlns="" val="226128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B6000D-BE36-4400-9A21-84ECFCB5AC36}"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4769525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F12D4-7276-43AD-96F6-9E77BF93CD98}" type="datetime1">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42549301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7173D5-F32D-4F6E-9E1D-67422E3C9631}" type="datetime1">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3359925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A9B036-1439-4B5A-A63B-DDE2D5678CC7}" type="datetime1">
              <a:rPr lang="en-US" smtClean="0"/>
              <a:pPr/>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385844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57AE81-26A1-4FC9-951D-E9F01FA7F418}" type="datetime1">
              <a:rPr lang="en-US" smtClean="0"/>
              <a:pPr/>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17606878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F17D-5841-4585-9A09-8B68F9D7FFD6}" type="datetime1">
              <a:rPr lang="en-US" smtClean="0"/>
              <a:pPr/>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26563413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25ACD-D7A2-4947-9060-F22A238718BC}" type="datetime1">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1590807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6C6EC-EA52-4060-A1E3-D69B67A67FDA}" type="datetime1">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18276174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B3F661-D4E2-4645-A1C6-1BA863C0E646}" type="datetime1">
              <a:rPr lang="en-US" smtClean="0"/>
              <a:pPr/>
              <a:t>1/15/2019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478F8F-5C26-4DA1-8395-11466EB9E5BD}" type="slidenum">
              <a:rPr lang="en-US" smtClean="0"/>
              <a:pPr/>
              <a:t>‹#›</a:t>
            </a:fld>
            <a:endParaRPr lang="en-US"/>
          </a:p>
        </p:txBody>
      </p:sp>
    </p:spTree>
    <p:extLst>
      <p:ext uri="{BB962C8B-B14F-4D97-AF65-F5344CB8AC3E}">
        <p14:creationId xmlns:p14="http://schemas.microsoft.com/office/powerpoint/2010/main" xmlns="" val="245939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package" Target="../embeddings/Microsoft_Office_Excel_Worksheet1.xlsx"/></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Office_Excel_Worksheet2.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Microsoft_Office_Word_97_-_2003_Document1.doc"/><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Microsoft_Office_Word_97_-_2003_Document4.doc"/><Relationship Id="rId5" Type="http://schemas.openxmlformats.org/officeDocument/2006/relationships/oleObject" Target="../embeddings/Microsoft_Office_Word_97_-_2003_Document3.doc"/><Relationship Id="rId4" Type="http://schemas.openxmlformats.org/officeDocument/2006/relationships/oleObject" Target="../embeddings/Microsoft_Office_Word_97_-_2003_Document2.doc"/></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8" y="1236372"/>
            <a:ext cx="11088710" cy="1874306"/>
          </a:xfrm>
        </p:spPr>
        <p:txBody>
          <a:bodyPr/>
          <a:lstStyle/>
          <a:p>
            <a:pPr algn="ctr"/>
            <a:r>
              <a:rPr lang="en-US" altLang="en-US" sz="4800" b="1" dirty="0">
                <a:ea typeface="ＭＳ Ｐゴシック" panose="020B0600070205080204" pitchFamily="34" charset="-128"/>
              </a:rPr>
              <a:t>Principal Components Analysis</a:t>
            </a:r>
            <a:br>
              <a:rPr lang="en-US" altLang="en-US" sz="4800" b="1" dirty="0">
                <a:ea typeface="ＭＳ Ｐゴシック" panose="020B0600070205080204" pitchFamily="34" charset="-128"/>
              </a:rPr>
            </a:br>
            <a:r>
              <a:rPr lang="en-US" altLang="en-US" sz="4800" b="1" dirty="0" smtClean="0">
                <a:ea typeface="ＭＳ Ｐゴシック" panose="020B0600070205080204" pitchFamily="34" charset="-128"/>
              </a:rPr>
              <a:t>(PCA)</a:t>
            </a:r>
            <a:endParaRPr lang="en-US" sz="4800" b="1" dirty="0"/>
          </a:p>
        </p:txBody>
      </p:sp>
      <p:sp>
        <p:nvSpPr>
          <p:cNvPr id="3" name="Subtitle 2"/>
          <p:cNvSpPr>
            <a:spLocks noGrp="1"/>
          </p:cNvSpPr>
          <p:nvPr>
            <p:ph type="subTitle" idx="1"/>
          </p:nvPr>
        </p:nvSpPr>
        <p:spPr>
          <a:xfrm>
            <a:off x="1146458" y="3819013"/>
            <a:ext cx="8538454" cy="2027995"/>
          </a:xfrm>
        </p:spPr>
        <p:txBody>
          <a:bodyPr>
            <a:normAutofit/>
          </a:bodyPr>
          <a:lstStyle/>
          <a:p>
            <a:pPr algn="ctr"/>
            <a:r>
              <a:rPr lang="en-US" sz="2800" b="1" smtClean="0">
                <a:solidFill>
                  <a:schemeClr val="tx1"/>
                </a:solidFill>
                <a:effectLst>
                  <a:outerShdw blurRad="38100" dist="38100" dir="2700000" algn="tl">
                    <a:srgbClr val="000000">
                      <a:alpha val="43137"/>
                    </a:srgbClr>
                  </a:outerShdw>
                </a:effectLst>
              </a:rPr>
              <a:t>Professorial </a:t>
            </a:r>
            <a:r>
              <a:rPr lang="en-US" sz="2800" b="1" smtClean="0">
                <a:solidFill>
                  <a:schemeClr val="tx1"/>
                </a:solidFill>
                <a:effectLst>
                  <a:outerShdw blurRad="38100" dist="38100" dir="2700000" algn="tl">
                    <a:srgbClr val="000000">
                      <a:alpha val="43137"/>
                    </a:srgbClr>
                  </a:outerShdw>
                </a:effectLst>
              </a:rPr>
              <a:t>Fellow</a:t>
            </a:r>
            <a:r>
              <a:rPr lang="en-US" sz="2800" b="1" dirty="0">
                <a:solidFill>
                  <a:schemeClr val="tx1"/>
                </a:solidFill>
                <a:effectLst>
                  <a:outerShdw blurRad="38100" dist="38100" dir="2700000" algn="tl">
                    <a:srgbClr val="000000">
                      <a:alpha val="43137"/>
                    </a:srgbClr>
                  </a:outerShdw>
                </a:effectLst>
              </a:rPr>
              <a:t>. </a:t>
            </a:r>
            <a:r>
              <a:rPr lang="en-US" sz="2800" b="1" dirty="0" smtClean="0">
                <a:solidFill>
                  <a:schemeClr val="tx1"/>
                </a:solidFill>
                <a:effectLst>
                  <a:outerShdw blurRad="38100" dist="38100" dir="2700000" algn="tl">
                    <a:srgbClr val="000000">
                      <a:alpha val="43137"/>
                    </a:srgbClr>
                  </a:outerShdw>
                </a:effectLst>
              </a:rPr>
              <a:t>G. Panda</a:t>
            </a:r>
          </a:p>
          <a:p>
            <a:pPr algn="ctr"/>
            <a:r>
              <a:rPr lang="en-US" sz="2800" b="1" dirty="0" smtClean="0"/>
              <a:t>IIT, Bhubaneswar, India</a:t>
            </a:r>
            <a:endParaRPr lang="en-US" sz="2800" b="1" dirty="0"/>
          </a:p>
        </p:txBody>
      </p:sp>
      <p:sp>
        <p:nvSpPr>
          <p:cNvPr id="4" name="Rectangle 3"/>
          <p:cNvSpPr/>
          <p:nvPr/>
        </p:nvSpPr>
        <p:spPr>
          <a:xfrm>
            <a:off x="2801274" y="6053070"/>
            <a:ext cx="5228822" cy="6439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2"/>
                </a:solidFill>
              </a:rPr>
              <a:t>1/8/2019</a:t>
            </a:r>
            <a:endParaRPr lang="en-US" dirty="0">
              <a:solidFill>
                <a:schemeClr val="tx2"/>
              </a:solidFill>
            </a:endParaRPr>
          </a:p>
        </p:txBody>
      </p:sp>
    </p:spTree>
    <p:extLst>
      <p:ext uri="{BB962C8B-B14F-4D97-AF65-F5344CB8AC3E}">
        <p14:creationId xmlns:p14="http://schemas.microsoft.com/office/powerpoint/2010/main" xmlns="" val="733287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425718" y="1201560"/>
            <a:ext cx="8648700" cy="5495925"/>
          </a:xfrm>
        </p:spPr>
        <p:txBody>
          <a:bodyPr/>
          <a:lstStyle/>
          <a:p>
            <a:pPr algn="just" eaLnBrk="1" hangingPunct="1">
              <a:buClr>
                <a:srgbClr val="3F7818"/>
              </a:buClr>
            </a:pPr>
            <a:r>
              <a:rPr lang="en-US" altLang="en-US" sz="2800" dirty="0" smtClean="0">
                <a:ea typeface="ＭＳ Ｐゴシック" panose="020B0600070205080204" pitchFamily="34" charset="-128"/>
              </a:rPr>
              <a:t>Take </a:t>
            </a:r>
            <a:r>
              <a:rPr lang="en-US" altLang="en-US" sz="2800" dirty="0">
                <a:ea typeface="ＭＳ Ｐゴシック" panose="020B0600070205080204" pitchFamily="34" charset="-128"/>
              </a:rPr>
              <a:t>a data matrix of n objects by p variables, which may be correlated, and summarizes it by uncorrelated axes (principal components or principal axes) that are linear combinations of the original p </a:t>
            </a:r>
            <a:r>
              <a:rPr lang="en-US" altLang="en-US" sz="2800" dirty="0" smtClean="0">
                <a:ea typeface="ＭＳ Ｐゴシック" panose="020B0600070205080204" pitchFamily="34" charset="-128"/>
              </a:rPr>
              <a:t>variables.</a:t>
            </a:r>
          </a:p>
          <a:p>
            <a:pPr algn="just" eaLnBrk="1" hangingPunct="1">
              <a:buClr>
                <a:srgbClr val="3F7818"/>
              </a:buClr>
            </a:pPr>
            <a:endParaRPr lang="en-US" altLang="en-US" sz="2800" dirty="0">
              <a:ea typeface="ＭＳ Ｐゴシック" panose="020B0600070205080204" pitchFamily="34" charset="-128"/>
            </a:endParaRPr>
          </a:p>
          <a:p>
            <a:pPr algn="just">
              <a:buClr>
                <a:schemeClr val="accent2">
                  <a:lumMod val="75000"/>
                </a:schemeClr>
              </a:buClr>
            </a:pPr>
            <a:r>
              <a:rPr lang="en-US" altLang="en-US" sz="2800" dirty="0" smtClean="0">
                <a:ea typeface="ＭＳ Ｐゴシック" panose="020B0600070205080204" pitchFamily="34" charset="-128"/>
              </a:rPr>
              <a:t>Display the </a:t>
            </a:r>
            <a:r>
              <a:rPr lang="en-US" altLang="en-US" sz="2800" dirty="0">
                <a:ea typeface="ＭＳ Ｐゴシック" panose="020B0600070205080204" pitchFamily="34" charset="-128"/>
              </a:rPr>
              <a:t>first k components </a:t>
            </a:r>
            <a:r>
              <a:rPr lang="en-US" altLang="en-US" sz="2800" dirty="0" smtClean="0">
                <a:ea typeface="ＭＳ Ｐゴシック" panose="020B0600070205080204" pitchFamily="34" charset="-128"/>
              </a:rPr>
              <a:t>as </a:t>
            </a:r>
            <a:r>
              <a:rPr lang="en-US" altLang="en-US" sz="2800" dirty="0">
                <a:ea typeface="ＭＳ Ｐゴシック" panose="020B0600070205080204" pitchFamily="34" charset="-128"/>
              </a:rPr>
              <a:t>much as possible of the variation among objects</a:t>
            </a:r>
            <a:r>
              <a:rPr lang="en-US" altLang="en-US" sz="2800" dirty="0" smtClean="0">
                <a:ea typeface="ＭＳ Ｐゴシック" panose="020B0600070205080204" pitchFamily="34" charset="-128"/>
              </a:rPr>
              <a:t>.</a:t>
            </a:r>
            <a:endParaRPr lang="en-US" altLang="en-US" sz="2800" dirty="0">
              <a:ea typeface="ＭＳ Ｐゴシック" panose="020B0600070205080204" pitchFamily="34" charset="-128"/>
            </a:endParaRPr>
          </a:p>
        </p:txBody>
      </p:sp>
      <p:sp>
        <p:nvSpPr>
          <p:cNvPr id="5" name="Title 1"/>
          <p:cNvSpPr>
            <a:spLocks noGrp="1"/>
          </p:cNvSpPr>
          <p:nvPr>
            <p:ph type="title"/>
          </p:nvPr>
        </p:nvSpPr>
        <p:spPr>
          <a:xfrm>
            <a:off x="226573" y="133082"/>
            <a:ext cx="8596668" cy="1320800"/>
          </a:xfrm>
        </p:spPr>
        <p:txBody>
          <a:bodyPr>
            <a:normAutofit/>
          </a:bodyPr>
          <a:lstStyle/>
          <a:p>
            <a:r>
              <a:rPr lang="en-US" altLang="en-US" b="1" dirty="0">
                <a:ea typeface="ＭＳ Ｐゴシック" panose="020B0600070205080204" pitchFamily="34" charset="-128"/>
              </a:rPr>
              <a:t>Principal Components </a:t>
            </a:r>
            <a:r>
              <a:rPr lang="en-US" altLang="en-US" b="1" dirty="0" smtClean="0">
                <a:ea typeface="ＭＳ Ｐゴシック" panose="020B0600070205080204" pitchFamily="34" charset="-128"/>
              </a:rPr>
              <a:t>Analysis (PCA</a:t>
            </a:r>
            <a:r>
              <a:rPr lang="en-US" altLang="en-US" b="1" dirty="0">
                <a:ea typeface="ＭＳ Ｐゴシック" panose="020B0600070205080204" pitchFamily="34" charset="-128"/>
              </a:rPr>
              <a:t>)</a:t>
            </a:r>
            <a:endParaRPr lang="en-US" b="1" dirty="0"/>
          </a:p>
        </p:txBody>
      </p:sp>
    </p:spTree>
    <p:extLst>
      <p:ext uri="{BB962C8B-B14F-4D97-AF65-F5344CB8AC3E}">
        <p14:creationId xmlns:p14="http://schemas.microsoft.com/office/powerpoint/2010/main" xmlns="" val="22429389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8966200" cy="996950"/>
          </a:xfrm>
        </p:spPr>
        <p:txBody>
          <a:bodyPr>
            <a:normAutofit/>
          </a:bodyPr>
          <a:lstStyle/>
          <a:p>
            <a:pPr eaLnBrk="1" hangingPunct="1"/>
            <a:r>
              <a:rPr lang="en-US" altLang="en-US" b="1" dirty="0">
                <a:ea typeface="ＭＳ Ｐゴシック" panose="020B0600070205080204" pitchFamily="34" charset="-128"/>
              </a:rPr>
              <a:t>Geometric Rationale of PCA</a:t>
            </a:r>
          </a:p>
        </p:txBody>
      </p:sp>
      <mc:AlternateContent xmlns:mc="http://schemas.openxmlformats.org/markup-compatibility/2006">
        <mc:Choice xmlns:a14="http://schemas.microsoft.com/office/drawing/2010/main" xmlns="" Requires="a14">
          <p:sp>
            <p:nvSpPr>
              <p:cNvPr id="1028" name="Rectangle 3"/>
              <p:cNvSpPr>
                <a:spLocks noGrp="1" noChangeArrowheads="1"/>
              </p:cNvSpPr>
              <p:nvPr>
                <p:ph type="body" idx="1"/>
              </p:nvPr>
            </p:nvSpPr>
            <p:spPr>
              <a:xfrm>
                <a:off x="567744" y="996950"/>
                <a:ext cx="8648700" cy="5719763"/>
              </a:xfrm>
            </p:spPr>
            <p:txBody>
              <a:bodyPr>
                <a:normAutofit/>
              </a:bodyPr>
              <a:lstStyle/>
              <a:p>
                <a:pPr algn="just" eaLnBrk="1" hangingPunct="1"/>
                <a:r>
                  <a:rPr lang="en-US" altLang="en-US" sz="2800" dirty="0" smtClean="0">
                    <a:ea typeface="ＭＳ Ｐゴシック" panose="020B0600070205080204" pitchFamily="34" charset="-128"/>
                  </a:rPr>
                  <a:t>objects are represented as a cloud of n points in a multidimensional space with an axis for each of the p variables</a:t>
                </a:r>
              </a:p>
              <a:p>
                <a:pPr algn="just" eaLnBrk="1" hangingPunct="1"/>
                <a:r>
                  <a:rPr lang="en-US" altLang="en-US" sz="2800" dirty="0">
                    <a:ea typeface="ＭＳ Ｐゴシック" panose="020B0600070205080204" pitchFamily="34" charset="-128"/>
                  </a:rPr>
                  <a:t>the centroid of the points is defined by the mean of each variable</a:t>
                </a:r>
              </a:p>
              <a:p>
                <a:pPr algn="just" eaLnBrk="1" hangingPunct="1"/>
                <a:r>
                  <a:rPr lang="en-US" altLang="en-US" sz="2800" dirty="0">
                    <a:ea typeface="ＭＳ Ｐゴシック" panose="020B0600070205080204" pitchFamily="34" charset="-128"/>
                  </a:rPr>
                  <a:t>the </a:t>
                </a:r>
                <a:r>
                  <a:rPr lang="en-US" altLang="en-US" sz="2800" dirty="0" smtClean="0">
                    <a:ea typeface="ＭＳ Ｐゴシック" panose="020B0600070205080204" pitchFamily="34" charset="-128"/>
                  </a:rPr>
                  <a:t>variance </a:t>
                </a:r>
                <a:r>
                  <a:rPr lang="en-US" altLang="en-US" sz="2800" dirty="0">
                    <a:ea typeface="ＭＳ Ｐゴシック" panose="020B0600070205080204" pitchFamily="34" charset="-128"/>
                  </a:rPr>
                  <a:t>of each variable </a:t>
                </a:r>
                <a:r>
                  <a:rPr lang="en-US" altLang="en-US" sz="2800" dirty="0" smtClean="0">
                    <a:ea typeface="ＭＳ Ｐゴシック" panose="020B0600070205080204" pitchFamily="34" charset="-128"/>
                  </a:rPr>
                  <a:t>(</a:t>
                </a:r>
                <a14:m>
                  <m:oMath xmlns:m="http://schemas.openxmlformats.org/officeDocument/2006/math">
                    <m:sSub>
                      <m:sSubPr>
                        <m:ctrlPr>
                          <a:rPr lang="en-US" altLang="en-US" sz="2800" i="1" smtClean="0">
                            <a:latin typeface="Cambria Math" panose="02040503050406030204" pitchFamily="18" charset="0"/>
                            <a:ea typeface="ＭＳ Ｐゴシック" panose="020B0600070205080204" pitchFamily="34" charset="-128"/>
                          </a:rPr>
                        </m:ctrlPr>
                      </m:sSubPr>
                      <m:e>
                        <m:r>
                          <a:rPr lang="en-US" altLang="en-US" sz="2800" b="0" i="1" smtClean="0">
                            <a:latin typeface="Cambria Math" panose="02040503050406030204" pitchFamily="18" charset="0"/>
                            <a:ea typeface="ＭＳ Ｐゴシック" panose="020B0600070205080204" pitchFamily="34" charset="-128"/>
                          </a:rPr>
                          <m:t>𝑉</m:t>
                        </m:r>
                      </m:e>
                      <m:sub>
                        <m:r>
                          <a:rPr lang="en-US" altLang="en-US" sz="2800" b="0" i="1" smtClean="0">
                            <a:latin typeface="Cambria Math" panose="02040503050406030204" pitchFamily="18" charset="0"/>
                            <a:ea typeface="ＭＳ Ｐゴシック" panose="020B0600070205080204" pitchFamily="34" charset="-128"/>
                          </a:rPr>
                          <m:t>𝑖</m:t>
                        </m:r>
                      </m:sub>
                    </m:sSub>
                  </m:oMath>
                </a14:m>
                <a:r>
                  <a:rPr lang="en-US" altLang="en-US" sz="2800" dirty="0" smtClean="0">
                    <a:ea typeface="ＭＳ Ｐゴシック" panose="020B0600070205080204" pitchFamily="34" charset="-128"/>
                  </a:rPr>
                  <a:t>) is </a:t>
                </a:r>
                <a:r>
                  <a:rPr lang="en-US" altLang="en-US" sz="2800" dirty="0">
                    <a:ea typeface="ＭＳ Ｐゴシック" panose="020B0600070205080204" pitchFamily="34" charset="-128"/>
                  </a:rPr>
                  <a:t>the average squared deviation of its n values around the mean of that variable.</a:t>
                </a:r>
              </a:p>
            </p:txBody>
          </p:sp>
        </mc:Choice>
        <mc:Fallback>
          <p:sp>
            <p:nvSpPr>
              <p:cNvPr id="1028" name="Rectangle 3"/>
              <p:cNvSpPr>
                <a:spLocks noGrp="1" noRot="1" noChangeAspect="1" noMove="1" noResize="1" noEditPoints="1" noAdjustHandles="1" noChangeArrowheads="1" noChangeShapeType="1" noTextEdit="1"/>
              </p:cNvSpPr>
              <p:nvPr>
                <p:ph type="body" idx="1"/>
              </p:nvPr>
            </p:nvSpPr>
            <p:spPr>
              <a:xfrm>
                <a:off x="567744" y="996950"/>
                <a:ext cx="8648700" cy="5719763"/>
              </a:xfrm>
              <a:blipFill rotWithShape="0">
                <a:blip r:embed="rId3" cstate="print"/>
                <a:stretch>
                  <a:fillRect l="-846" t="-1066" r="-1480"/>
                </a:stretch>
              </a:blipFill>
            </p:spPr>
            <p:txBody>
              <a:bodyPr/>
              <a:lstStyle/>
              <a:p>
                <a:r>
                  <a:rPr lang="en-US">
                    <a:noFill/>
                  </a:rPr>
                  <a:t> </a:t>
                </a:r>
              </a:p>
            </p:txBody>
          </p:sp>
        </mc:Fallback>
      </mc:AlternateContent>
      <p:graphicFrame>
        <p:nvGraphicFramePr>
          <p:cNvPr id="610308" name="Object 4"/>
          <p:cNvGraphicFramePr>
            <a:graphicFrameLocks noChangeAspect="1"/>
          </p:cNvGraphicFramePr>
          <p:nvPr>
            <p:extLst>
              <p:ext uri="{D42A27DB-BD31-4B8C-83A1-F6EECF244321}">
                <p14:modId xmlns:p14="http://schemas.microsoft.com/office/powerpoint/2010/main" xmlns="" val="2365623909"/>
              </p:ext>
            </p:extLst>
          </p:nvPr>
        </p:nvGraphicFramePr>
        <p:xfrm>
          <a:off x="2270259" y="4932811"/>
          <a:ext cx="5041900" cy="1406525"/>
        </p:xfrm>
        <a:graphic>
          <a:graphicData uri="http://schemas.openxmlformats.org/presentationml/2006/ole">
            <p:oleObj spid="_x0000_s3188" name="Equation" r:id="rId4" imgW="1468800" imgH="399960" progId="">
              <p:embed/>
            </p:oleObj>
          </a:graphicData>
        </a:graphic>
      </p:graphicFrame>
    </p:spTree>
    <p:extLst>
      <p:ext uri="{BB962C8B-B14F-4D97-AF65-F5344CB8AC3E}">
        <p14:creationId xmlns:p14="http://schemas.microsoft.com/office/powerpoint/2010/main" xmlns="" val="39060136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0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052" name="Rectangle 3"/>
              <p:cNvSpPr>
                <a:spLocks noGrp="1" noChangeArrowheads="1"/>
              </p:cNvSpPr>
              <p:nvPr>
                <p:ph type="body" idx="1"/>
              </p:nvPr>
            </p:nvSpPr>
            <p:spPr>
              <a:xfrm>
                <a:off x="323851" y="874714"/>
                <a:ext cx="8648700" cy="1752600"/>
              </a:xfrm>
            </p:spPr>
            <p:txBody>
              <a:bodyPr/>
              <a:lstStyle/>
              <a:p>
                <a:pPr algn="just" eaLnBrk="1" hangingPunct="1">
                  <a:buClr>
                    <a:srgbClr val="699841"/>
                  </a:buClr>
                </a:pPr>
                <a:r>
                  <a:rPr lang="en-US" altLang="en-US" sz="2800" dirty="0" smtClean="0">
                    <a:ea typeface="ＭＳ Ｐゴシック" panose="020B0600070205080204" pitchFamily="34" charset="-128"/>
                  </a:rPr>
                  <a:t>degree to which two variables </a:t>
                </a:r>
                <a:r>
                  <a:rPr lang="en-US" altLang="en-US" sz="2800" dirty="0" err="1">
                    <a:ea typeface="ＭＳ Ｐゴシック" panose="020B0600070205080204" pitchFamily="34" charset="-128"/>
                  </a:rPr>
                  <a:t>i</a:t>
                </a:r>
                <a:r>
                  <a:rPr lang="en-US" altLang="en-US" sz="2800" dirty="0" smtClean="0">
                    <a:ea typeface="ＭＳ Ｐゴシック" panose="020B0600070205080204" pitchFamily="34" charset="-128"/>
                  </a:rPr>
                  <a:t>, j </a:t>
                </a:r>
                <a:r>
                  <a:rPr lang="en-US" altLang="en-US" sz="2800" dirty="0">
                    <a:ea typeface="ＭＳ Ｐゴシック" panose="020B0600070205080204" pitchFamily="34" charset="-128"/>
                  </a:rPr>
                  <a:t>are linearly </a:t>
                </a:r>
                <a:r>
                  <a:rPr lang="en-US" altLang="en-US" sz="2800" dirty="0" smtClean="0">
                    <a:ea typeface="ＭＳ Ｐゴシック" panose="020B0600070205080204" pitchFamily="34" charset="-128"/>
                  </a:rPr>
                  <a:t>correlated </a:t>
                </a:r>
                <a:r>
                  <a:rPr lang="en-US" altLang="en-US" sz="2800" dirty="0">
                    <a:ea typeface="ＭＳ Ｐゴシック" panose="020B0600070205080204" pitchFamily="34" charset="-128"/>
                  </a:rPr>
                  <a:t>is represented by their </a:t>
                </a:r>
                <a:r>
                  <a:rPr lang="en-US" altLang="en-US" sz="2800" dirty="0" err="1" smtClean="0">
                    <a:ea typeface="ＭＳ Ｐゴシック" panose="020B0600070205080204" pitchFamily="34" charset="-128"/>
                  </a:rPr>
                  <a:t>covariances</a:t>
                </a:r>
                <a:r>
                  <a:rPr lang="en-US" altLang="en-US" sz="2800" dirty="0" smtClean="0">
                    <a:ea typeface="ＭＳ Ｐゴシック" panose="020B0600070205080204" pitchFamily="34" charset="-128"/>
                  </a:rPr>
                  <a:t> (</a:t>
                </a:r>
                <a14:m>
                  <m:oMath xmlns:m="http://schemas.openxmlformats.org/officeDocument/2006/math">
                    <m:sSub>
                      <m:sSubPr>
                        <m:ctrlPr>
                          <a:rPr lang="en-US" altLang="en-US" sz="2800" i="1" smtClean="0">
                            <a:latin typeface="Cambria Math" panose="02040503050406030204" pitchFamily="18" charset="0"/>
                            <a:ea typeface="ＭＳ Ｐゴシック" panose="020B0600070205080204" pitchFamily="34" charset="-128"/>
                          </a:rPr>
                        </m:ctrlPr>
                      </m:sSubPr>
                      <m:e>
                        <m:r>
                          <a:rPr lang="en-US" altLang="en-US" sz="2800" b="0" i="1" smtClean="0">
                            <a:latin typeface="Cambria Math" panose="02040503050406030204" pitchFamily="18" charset="0"/>
                            <a:ea typeface="ＭＳ Ｐゴシック" panose="020B0600070205080204" pitchFamily="34" charset="-128"/>
                          </a:rPr>
                          <m:t>𝐶</m:t>
                        </m:r>
                      </m:e>
                      <m:sub>
                        <m:r>
                          <a:rPr lang="en-US" altLang="en-US" sz="2800" b="0" i="1" smtClean="0">
                            <a:latin typeface="Cambria Math" panose="02040503050406030204" pitchFamily="18" charset="0"/>
                            <a:ea typeface="ＭＳ Ｐゴシック" panose="020B0600070205080204" pitchFamily="34" charset="-128"/>
                          </a:rPr>
                          <m:t>𝑖𝑗</m:t>
                        </m:r>
                      </m:sub>
                    </m:sSub>
                  </m:oMath>
                </a14:m>
                <a:r>
                  <a:rPr lang="en-US" altLang="en-US" sz="2800" dirty="0" smtClean="0">
                    <a:ea typeface="ＭＳ Ｐゴシック" panose="020B0600070205080204" pitchFamily="34" charset="-128"/>
                  </a:rPr>
                  <a:t>)</a:t>
                </a:r>
                <a:r>
                  <a:rPr lang="en-US" altLang="en-US" dirty="0" smtClean="0">
                    <a:latin typeface="Comic Sans MS" panose="030F0702030302020204" pitchFamily="66" charset="0"/>
                  </a:rPr>
                  <a:t>.</a:t>
                </a:r>
              </a:p>
            </p:txBody>
          </p:sp>
        </mc:Choice>
        <mc:Fallback>
          <p:sp>
            <p:nvSpPr>
              <p:cNvPr id="2052" name="Rectangle 3"/>
              <p:cNvSpPr>
                <a:spLocks noGrp="1" noRot="1" noChangeAspect="1" noMove="1" noResize="1" noEditPoints="1" noAdjustHandles="1" noChangeArrowheads="1" noChangeShapeType="1" noTextEdit="1"/>
              </p:cNvSpPr>
              <p:nvPr>
                <p:ph type="body" idx="1"/>
              </p:nvPr>
            </p:nvSpPr>
            <p:spPr>
              <a:xfrm>
                <a:off x="323851" y="874714"/>
                <a:ext cx="8648700" cy="1752600"/>
              </a:xfrm>
              <a:blipFill rotWithShape="0">
                <a:blip r:embed="rId2" cstate="print"/>
                <a:stretch>
                  <a:fillRect l="-846" t="-3125" r="-1480"/>
                </a:stretch>
              </a:blipFill>
            </p:spPr>
            <p:txBody>
              <a:bodyPr/>
              <a:lstStyle/>
              <a:p>
                <a:r>
                  <a:rPr lang="en-US">
                    <a:noFill/>
                  </a:rPr>
                  <a:t> </a:t>
                </a:r>
              </a:p>
            </p:txBody>
          </p:sp>
        </mc:Fallback>
      </mc:AlternateContent>
      <p:sp>
        <p:nvSpPr>
          <p:cNvPr id="18" name="Rectangle 2"/>
          <p:cNvSpPr txBox="1">
            <a:spLocks noChangeArrowheads="1"/>
          </p:cNvSpPr>
          <p:nvPr/>
        </p:nvSpPr>
        <p:spPr>
          <a:xfrm>
            <a:off x="0" y="0"/>
            <a:ext cx="8966200" cy="996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smtClean="0">
                <a:ea typeface="ＭＳ Ｐゴシック" panose="020B0600070205080204" pitchFamily="34" charset="-128"/>
              </a:rPr>
              <a:t>Geometric Rationale of PCA</a:t>
            </a:r>
            <a:endParaRPr lang="en-US" altLang="en-US" b="1" dirty="0">
              <a:ea typeface="ＭＳ Ｐゴシック" panose="020B0600070205080204" pitchFamily="34" charset="-128"/>
            </a:endParaRPr>
          </a:p>
        </p:txBody>
      </p:sp>
      <p:pic>
        <p:nvPicPr>
          <p:cNvPr id="4" name="Picture 3"/>
          <p:cNvPicPr>
            <a:picLocks noChangeAspect="1"/>
          </p:cNvPicPr>
          <p:nvPr/>
        </p:nvPicPr>
        <p:blipFill>
          <a:blip r:embed="rId3" cstate="print"/>
          <a:stretch>
            <a:fillRect/>
          </a:stretch>
        </p:blipFill>
        <p:spPr>
          <a:xfrm>
            <a:off x="470145" y="2627314"/>
            <a:ext cx="9284838" cy="3326726"/>
          </a:xfrm>
          <a:prstGeom prst="rect">
            <a:avLst/>
          </a:prstGeom>
        </p:spPr>
      </p:pic>
    </p:spTree>
    <p:extLst>
      <p:ext uri="{BB962C8B-B14F-4D97-AF65-F5344CB8AC3E}">
        <p14:creationId xmlns:p14="http://schemas.microsoft.com/office/powerpoint/2010/main" xmlns="" val="3761459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pPr/>
              <a:t>13</a:t>
            </a:fld>
            <a:endParaRPr lang="en-US"/>
          </a:p>
        </p:txBody>
      </p:sp>
      <p:sp>
        <p:nvSpPr>
          <p:cNvPr id="5" name="Rectangle 2"/>
          <p:cNvSpPr txBox="1">
            <a:spLocks noGrp="1" noChangeArrowheads="1"/>
          </p:cNvSpPr>
          <p:nvPr>
            <p:ph type="title"/>
          </p:nvPr>
        </p:nvSpPr>
        <p:spPr>
          <a:xfrm>
            <a:off x="0" y="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smtClean="0">
                <a:ea typeface="ＭＳ Ｐゴシック" panose="020B0600070205080204" pitchFamily="34" charset="-128"/>
              </a:rPr>
              <a:t>Geometric Rationale of PCA (Cont.)</a:t>
            </a:r>
            <a:endParaRPr lang="en-US" altLang="en-US" b="1" dirty="0">
              <a:ea typeface="ＭＳ Ｐゴシック" panose="020B0600070205080204" pitchFamily="34" charset="-128"/>
            </a:endParaRPr>
          </a:p>
        </p:txBody>
      </p:sp>
      <p:sp>
        <p:nvSpPr>
          <p:cNvPr id="7" name="Content Placeholder 2"/>
          <p:cNvSpPr>
            <a:spLocks noGrp="1"/>
          </p:cNvSpPr>
          <p:nvPr>
            <p:ph idx="1"/>
          </p:nvPr>
        </p:nvSpPr>
        <p:spPr>
          <a:xfrm>
            <a:off x="369532" y="885580"/>
            <a:ext cx="8596668" cy="1175039"/>
          </a:xfrm>
        </p:spPr>
        <p:txBody>
          <a:bodyPr>
            <a:normAutofit lnSpcReduction="10000"/>
          </a:bodyPr>
          <a:lstStyle/>
          <a:p>
            <a:r>
              <a:rPr lang="en-US" sz="2400" dirty="0" smtClean="0"/>
              <a:t>The projected </a:t>
            </a:r>
            <a:r>
              <a:rPr lang="en-US" sz="2400" dirty="0"/>
              <a:t>data still has a fairly large variance, and the points tend to </a:t>
            </a:r>
            <a:r>
              <a:rPr lang="en-US" sz="2400" dirty="0" smtClean="0"/>
              <a:t>be far from zero. In contrast, suppose had instead picked the following direction: </a:t>
            </a:r>
            <a:endParaRPr lang="en-US" sz="2800" dirty="0"/>
          </a:p>
        </p:txBody>
      </p:sp>
      <p:pic>
        <p:nvPicPr>
          <p:cNvPr id="8" name="Picture 7"/>
          <p:cNvPicPr>
            <a:picLocks noChangeAspect="1"/>
          </p:cNvPicPr>
          <p:nvPr/>
        </p:nvPicPr>
        <p:blipFill>
          <a:blip r:embed="rId2" cstate="print">
            <a:duotone>
              <a:prstClr val="black"/>
              <a:schemeClr val="accent1">
                <a:tint val="45000"/>
                <a:satMod val="400000"/>
              </a:schemeClr>
            </a:duotone>
          </a:blip>
          <a:stretch>
            <a:fillRect/>
          </a:stretch>
        </p:blipFill>
        <p:spPr>
          <a:xfrm>
            <a:off x="824248" y="2060619"/>
            <a:ext cx="4058058" cy="3628381"/>
          </a:xfrm>
          <a:prstGeom prst="rect">
            <a:avLst/>
          </a:prstGeom>
        </p:spPr>
      </p:pic>
      <p:pic>
        <p:nvPicPr>
          <p:cNvPr id="9" name="Picture 8"/>
          <p:cNvPicPr>
            <a:picLocks noChangeAspect="1"/>
          </p:cNvPicPr>
          <p:nvPr/>
        </p:nvPicPr>
        <p:blipFill>
          <a:blip r:embed="rId3" cstate="print">
            <a:duotone>
              <a:prstClr val="black"/>
              <a:schemeClr val="accent5">
                <a:tint val="45000"/>
                <a:satMod val="400000"/>
              </a:schemeClr>
            </a:duotone>
          </a:blip>
          <a:stretch>
            <a:fillRect/>
          </a:stretch>
        </p:blipFill>
        <p:spPr>
          <a:xfrm>
            <a:off x="5140381" y="2060619"/>
            <a:ext cx="4072672" cy="3628381"/>
          </a:xfrm>
          <a:prstGeom prst="rect">
            <a:avLst/>
          </a:prstGeom>
        </p:spPr>
      </p:pic>
      <p:sp>
        <p:nvSpPr>
          <p:cNvPr id="2" name="TextBox 1"/>
          <p:cNvSpPr txBox="1"/>
          <p:nvPr/>
        </p:nvSpPr>
        <p:spPr>
          <a:xfrm>
            <a:off x="5409126" y="5842884"/>
            <a:ext cx="4636395" cy="646331"/>
          </a:xfrm>
          <a:prstGeom prst="rect">
            <a:avLst/>
          </a:prstGeom>
          <a:noFill/>
        </p:spPr>
        <p:txBody>
          <a:bodyPr wrap="square" rtlCol="0">
            <a:spAutoFit/>
          </a:bodyPr>
          <a:lstStyle/>
          <a:p>
            <a:r>
              <a:rPr lang="en-US" dirty="0" smtClean="0">
                <a:solidFill>
                  <a:schemeClr val="accent5">
                    <a:lumMod val="75000"/>
                  </a:schemeClr>
                </a:solidFill>
              </a:rPr>
              <a:t>Large variance between projected </a:t>
            </a:r>
          </a:p>
          <a:p>
            <a:pPr algn="ctr"/>
            <a:r>
              <a:rPr lang="en-US" dirty="0" smtClean="0">
                <a:solidFill>
                  <a:schemeClr val="accent5">
                    <a:lumMod val="75000"/>
                  </a:schemeClr>
                </a:solidFill>
              </a:rPr>
              <a:t>data</a:t>
            </a:r>
            <a:endParaRPr lang="en-US" dirty="0">
              <a:solidFill>
                <a:schemeClr val="accent5">
                  <a:lumMod val="75000"/>
                </a:schemeClr>
              </a:solidFill>
            </a:endParaRPr>
          </a:p>
        </p:txBody>
      </p:sp>
      <p:sp>
        <p:nvSpPr>
          <p:cNvPr id="11" name="TextBox 10"/>
          <p:cNvSpPr txBox="1"/>
          <p:nvPr/>
        </p:nvSpPr>
        <p:spPr>
          <a:xfrm>
            <a:off x="1131193" y="5838760"/>
            <a:ext cx="4636395" cy="646331"/>
          </a:xfrm>
          <a:prstGeom prst="rect">
            <a:avLst/>
          </a:prstGeom>
          <a:noFill/>
        </p:spPr>
        <p:txBody>
          <a:bodyPr wrap="square" rtlCol="0">
            <a:spAutoFit/>
          </a:bodyPr>
          <a:lstStyle/>
          <a:p>
            <a:r>
              <a:rPr lang="en-US" dirty="0" smtClean="0">
                <a:solidFill>
                  <a:schemeClr val="accent2">
                    <a:lumMod val="50000"/>
                  </a:schemeClr>
                </a:solidFill>
              </a:rPr>
              <a:t>Little variance between projected </a:t>
            </a:r>
          </a:p>
          <a:p>
            <a:pPr algn="ctr"/>
            <a:r>
              <a:rPr lang="en-US" dirty="0" smtClean="0">
                <a:solidFill>
                  <a:schemeClr val="accent2">
                    <a:lumMod val="50000"/>
                  </a:schemeClr>
                </a:solidFill>
              </a:rPr>
              <a:t>data</a:t>
            </a:r>
            <a:endParaRPr lang="en-US" dirty="0">
              <a:solidFill>
                <a:schemeClr val="accent2">
                  <a:lumMod val="50000"/>
                </a:schemeClr>
              </a:solidFill>
            </a:endParaRPr>
          </a:p>
        </p:txBody>
      </p:sp>
    </p:spTree>
    <p:extLst>
      <p:ext uri="{BB962C8B-B14F-4D97-AF65-F5344CB8AC3E}">
        <p14:creationId xmlns:p14="http://schemas.microsoft.com/office/powerpoint/2010/main" xmlns="" val="30707403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96175" y="720145"/>
            <a:ext cx="8648700" cy="5719763"/>
          </a:xfrm>
        </p:spPr>
        <p:txBody>
          <a:bodyPr>
            <a:normAutofit/>
          </a:bodyPr>
          <a:lstStyle/>
          <a:p>
            <a:pPr algn="just" eaLnBrk="1" hangingPunct="1">
              <a:buClr>
                <a:srgbClr val="699841"/>
              </a:buClr>
            </a:pPr>
            <a:r>
              <a:rPr lang="en-US" altLang="en-US" sz="2800" dirty="0">
                <a:ea typeface="ＭＳ Ｐゴシック" panose="020B0600070205080204" pitchFamily="34" charset="-128"/>
              </a:rPr>
              <a:t>objective of PCA is to rigidly rotate the axes of this p-dimensional space to new positions (principal axes</a:t>
            </a:r>
            <a:r>
              <a:rPr lang="en-US" altLang="en-US" sz="2800" dirty="0" smtClean="0">
                <a:ea typeface="ＭＳ Ｐゴシック" panose="020B0600070205080204" pitchFamily="34" charset="-128"/>
              </a:rPr>
              <a:t>). Those new positions have </a:t>
            </a:r>
            <a:r>
              <a:rPr lang="en-US" altLang="en-US" sz="2800" dirty="0">
                <a:ea typeface="ＭＳ Ｐゴシック" panose="020B0600070205080204" pitchFamily="34" charset="-128"/>
              </a:rPr>
              <a:t>the following properties:</a:t>
            </a:r>
          </a:p>
          <a:p>
            <a:pPr lvl="1" algn="just">
              <a:buClr>
                <a:srgbClr val="699841"/>
              </a:buClr>
            </a:pPr>
            <a:r>
              <a:rPr lang="en-US" altLang="en-US" sz="2800" dirty="0">
                <a:ea typeface="ＭＳ Ｐゴシック" panose="020B0600070205080204" pitchFamily="34" charset="-128"/>
              </a:rPr>
              <a:t>Ordered principal axes : such that principal axis 1 has the highest variance, axis 2 has the next highest variance, .... , and axis p has the lowest variance</a:t>
            </a:r>
          </a:p>
          <a:p>
            <a:pPr lvl="1" algn="just">
              <a:buClr>
                <a:srgbClr val="699841"/>
              </a:buClr>
            </a:pPr>
            <a:r>
              <a:rPr lang="en-US" altLang="en-US" sz="2800" dirty="0" smtClean="0">
                <a:ea typeface="ＭＳ Ｐゴシック" panose="020B0600070205080204" pitchFamily="34" charset="-128"/>
              </a:rPr>
              <a:t>Uncorrelated </a:t>
            </a:r>
            <a:r>
              <a:rPr lang="en-US" altLang="en-US" sz="2800" dirty="0">
                <a:ea typeface="ＭＳ Ｐゴシック" panose="020B0600070205080204" pitchFamily="34" charset="-128"/>
              </a:rPr>
              <a:t>principal axes </a:t>
            </a:r>
            <a:r>
              <a:rPr lang="en-US" altLang="en-US" sz="2800" dirty="0" smtClean="0">
                <a:ea typeface="ＭＳ Ｐゴシック" panose="020B0600070205080204" pitchFamily="34" charset="-128"/>
              </a:rPr>
              <a:t>: </a:t>
            </a:r>
            <a:r>
              <a:rPr lang="en-US" altLang="en-US" sz="2800" dirty="0">
                <a:ea typeface="ＭＳ Ｐゴシック" panose="020B0600070205080204" pitchFamily="34" charset="-128"/>
              </a:rPr>
              <a:t>covariance among each pair of the principal axes is </a:t>
            </a:r>
            <a:r>
              <a:rPr lang="en-US" altLang="en-US" sz="2800" dirty="0" smtClean="0">
                <a:ea typeface="ＭＳ Ｐゴシック" panose="020B0600070205080204" pitchFamily="34" charset="-128"/>
              </a:rPr>
              <a:t>zero.</a:t>
            </a:r>
            <a:endParaRPr lang="en-US" altLang="en-US" sz="2800" dirty="0">
              <a:ea typeface="ＭＳ Ｐゴシック" panose="020B0600070205080204" pitchFamily="34" charset="-128"/>
            </a:endParaRPr>
          </a:p>
        </p:txBody>
      </p:sp>
      <p:sp>
        <p:nvSpPr>
          <p:cNvPr id="5" name="Rectangle 2"/>
          <p:cNvSpPr txBox="1">
            <a:spLocks noChangeArrowheads="1"/>
          </p:cNvSpPr>
          <p:nvPr/>
        </p:nvSpPr>
        <p:spPr>
          <a:xfrm>
            <a:off x="0" y="0"/>
            <a:ext cx="8966200" cy="996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smtClean="0">
                <a:ea typeface="ＭＳ Ｐゴシック" panose="020B0600070205080204" pitchFamily="34" charset="-128"/>
              </a:rPr>
              <a:t>Geometric Rationale of PCA</a:t>
            </a:r>
            <a:endParaRPr lang="en-US" altLang="en-US" b="1" dirty="0">
              <a:ea typeface="ＭＳ Ｐゴシック" panose="020B0600070205080204" pitchFamily="34" charset="-128"/>
            </a:endParaRPr>
          </a:p>
        </p:txBody>
      </p:sp>
    </p:spTree>
    <p:extLst>
      <p:ext uri="{BB962C8B-B14F-4D97-AF65-F5344CB8AC3E}">
        <p14:creationId xmlns:p14="http://schemas.microsoft.com/office/powerpoint/2010/main" xmlns="" val="8793601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647497" y="1367240"/>
            <a:ext cx="8357152" cy="4557042"/>
          </a:xfrm>
          <a:prstGeom prst="rect">
            <a:avLst/>
          </a:prstGeom>
        </p:spPr>
      </p:pic>
      <p:sp>
        <p:nvSpPr>
          <p:cNvPr id="7" name="Rectangle 2"/>
          <p:cNvSpPr txBox="1">
            <a:spLocks noChangeArrowheads="1"/>
          </p:cNvSpPr>
          <p:nvPr/>
        </p:nvSpPr>
        <p:spPr>
          <a:xfrm>
            <a:off x="0" y="0"/>
            <a:ext cx="8966200" cy="996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smtClean="0">
                <a:ea typeface="ＭＳ Ｐゴシック" panose="020B0600070205080204" pitchFamily="34" charset="-128"/>
              </a:rPr>
              <a:t>Geometric Rationale of PCA (Cont.)</a:t>
            </a:r>
            <a:endParaRPr lang="en-US" altLang="en-US" b="1" dirty="0">
              <a:ea typeface="ＭＳ Ｐゴシック" panose="020B0600070205080204" pitchFamily="34" charset="-128"/>
            </a:endParaRPr>
          </a:p>
        </p:txBody>
      </p:sp>
    </p:spTree>
    <p:extLst>
      <p:ext uri="{BB962C8B-B14F-4D97-AF65-F5344CB8AC3E}">
        <p14:creationId xmlns:p14="http://schemas.microsoft.com/office/powerpoint/2010/main" xmlns="" val="6877416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7918" y="785611"/>
            <a:ext cx="5988051" cy="4572000"/>
            <a:chOff x="3429000" y="914400"/>
            <a:chExt cx="5988051" cy="4572000"/>
          </a:xfrm>
        </p:grpSpPr>
        <p:pic>
          <p:nvPicPr>
            <p:cNvPr id="1876995" name="Picture 3"/>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3429000" y="914400"/>
              <a:ext cx="4217988" cy="4572000"/>
            </a:xfrm>
            <a:noFill/>
            <a:ln/>
          </p:spPr>
        </p:pic>
        <p:grpSp>
          <p:nvGrpSpPr>
            <p:cNvPr id="1876996" name="Group 4"/>
            <p:cNvGrpSpPr>
              <a:grpSpLocks/>
            </p:cNvGrpSpPr>
            <p:nvPr/>
          </p:nvGrpSpPr>
          <p:grpSpPr bwMode="auto">
            <a:xfrm>
              <a:off x="4184651" y="1379538"/>
              <a:ext cx="5232400" cy="2887663"/>
              <a:chOff x="2160" y="1541"/>
              <a:chExt cx="3296" cy="1819"/>
            </a:xfrm>
          </p:grpSpPr>
          <p:sp>
            <p:nvSpPr>
              <p:cNvPr id="1876997" name="Line 5"/>
              <p:cNvSpPr>
                <a:spLocks noChangeShapeType="1"/>
              </p:cNvSpPr>
              <p:nvPr/>
            </p:nvSpPr>
            <p:spPr bwMode="auto">
              <a:xfrm flipV="1">
                <a:off x="2160" y="1920"/>
                <a:ext cx="1824" cy="144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76998" name="Text Box 6"/>
              <p:cNvSpPr txBox="1">
                <a:spLocks noChangeArrowheads="1"/>
              </p:cNvSpPr>
              <p:nvPr/>
            </p:nvSpPr>
            <p:spPr bwMode="auto">
              <a:xfrm>
                <a:off x="4177" y="1541"/>
                <a:ext cx="1279"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400" i="1" dirty="0">
                    <a:latin typeface="Times New Roman" panose="02020603050405020304" pitchFamily="18" charset="0"/>
                  </a:rPr>
                  <a:t>1st Principal </a:t>
                </a:r>
              </a:p>
              <a:p>
                <a:r>
                  <a:rPr lang="en-US" altLang="en-US" sz="2400" i="1" dirty="0">
                    <a:latin typeface="Times New Roman" panose="02020603050405020304" pitchFamily="18" charset="0"/>
                  </a:rPr>
                  <a:t>Component, </a:t>
                </a:r>
                <a:r>
                  <a:rPr lang="en-GB" altLang="en-US" sz="2400" i="1" dirty="0">
                    <a:solidFill>
                      <a:schemeClr val="accent5"/>
                    </a:solidFill>
                    <a:latin typeface="Times New Roman" panose="02020603050405020304" pitchFamily="18" charset="0"/>
                  </a:rPr>
                  <a:t>y</a:t>
                </a:r>
                <a:r>
                  <a:rPr lang="en-GB" altLang="en-US" sz="2400" baseline="-25000" dirty="0">
                    <a:solidFill>
                      <a:schemeClr val="accent5"/>
                    </a:solidFill>
                    <a:latin typeface="Times New Roman" panose="02020603050405020304" pitchFamily="18" charset="0"/>
                  </a:rPr>
                  <a:t>1</a:t>
                </a:r>
                <a:endParaRPr lang="en-US" altLang="en-US" sz="2400" baseline="-25000" dirty="0">
                  <a:solidFill>
                    <a:schemeClr val="accent5"/>
                  </a:solidFill>
                  <a:latin typeface="Times New Roman" panose="02020603050405020304" pitchFamily="18" charset="0"/>
                </a:endParaRPr>
              </a:p>
            </p:txBody>
          </p:sp>
        </p:grpSp>
        <p:grpSp>
          <p:nvGrpSpPr>
            <p:cNvPr id="1876999" name="Group 7"/>
            <p:cNvGrpSpPr>
              <a:grpSpLocks/>
            </p:cNvGrpSpPr>
            <p:nvPr/>
          </p:nvGrpSpPr>
          <p:grpSpPr bwMode="auto">
            <a:xfrm>
              <a:off x="3803650" y="1219200"/>
              <a:ext cx="2895600" cy="2895600"/>
              <a:chOff x="1920" y="1440"/>
              <a:chExt cx="1824" cy="1824"/>
            </a:xfrm>
          </p:grpSpPr>
          <p:sp>
            <p:nvSpPr>
              <p:cNvPr id="1877000" name="Line 8"/>
              <p:cNvSpPr>
                <a:spLocks noChangeShapeType="1"/>
              </p:cNvSpPr>
              <p:nvPr/>
            </p:nvSpPr>
            <p:spPr bwMode="auto">
              <a:xfrm flipH="1" flipV="1">
                <a:off x="2592" y="1968"/>
                <a:ext cx="1152" cy="1296"/>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77001" name="Text Box 9"/>
              <p:cNvSpPr txBox="1">
                <a:spLocks noChangeArrowheads="1"/>
              </p:cNvSpPr>
              <p:nvPr/>
            </p:nvSpPr>
            <p:spPr bwMode="auto">
              <a:xfrm>
                <a:off x="1920" y="1440"/>
                <a:ext cx="1279"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400" i="1">
                    <a:latin typeface="Times New Roman" panose="02020603050405020304" pitchFamily="18" charset="0"/>
                  </a:rPr>
                  <a:t>2nd Principal </a:t>
                </a:r>
              </a:p>
              <a:p>
                <a:r>
                  <a:rPr lang="en-US" altLang="en-US" sz="2400" i="1">
                    <a:latin typeface="Times New Roman" panose="02020603050405020304" pitchFamily="18" charset="0"/>
                  </a:rPr>
                  <a:t>Component, </a:t>
                </a:r>
                <a:r>
                  <a:rPr lang="en-GB" altLang="en-US" sz="2400" i="1">
                    <a:solidFill>
                      <a:schemeClr val="accent2"/>
                    </a:solidFill>
                    <a:latin typeface="Times New Roman" panose="02020603050405020304" pitchFamily="18" charset="0"/>
                  </a:rPr>
                  <a:t>y</a:t>
                </a:r>
                <a:r>
                  <a:rPr lang="en-GB" altLang="en-US" sz="2400" i="1" baseline="-25000">
                    <a:solidFill>
                      <a:schemeClr val="accent2"/>
                    </a:solidFill>
                    <a:latin typeface="Times New Roman" panose="02020603050405020304" pitchFamily="18" charset="0"/>
                  </a:rPr>
                  <a:t>2</a:t>
                </a:r>
                <a:endParaRPr lang="en-US" altLang="en-US" sz="2400" baseline="-25000">
                  <a:solidFill>
                    <a:schemeClr val="accent2"/>
                  </a:solidFill>
                  <a:latin typeface="Times New Roman" panose="02020603050405020304" pitchFamily="18" charset="0"/>
                </a:endParaRPr>
              </a:p>
            </p:txBody>
          </p:sp>
        </p:grpSp>
      </p:grpSp>
      <p:sp>
        <p:nvSpPr>
          <p:cNvPr id="9" name="Rectangle 2"/>
          <p:cNvSpPr>
            <a:spLocks noGrp="1" noChangeArrowheads="1"/>
          </p:cNvSpPr>
          <p:nvPr>
            <p:ph type="title"/>
          </p:nvPr>
        </p:nvSpPr>
        <p:spPr>
          <a:xfrm>
            <a:off x="23611" y="0"/>
            <a:ext cx="8229600" cy="1143000"/>
          </a:xfrm>
        </p:spPr>
        <p:txBody>
          <a:bodyPr/>
          <a:lstStyle/>
          <a:p>
            <a:r>
              <a:rPr lang="en-US" altLang="en-US" dirty="0"/>
              <a:t>PCA </a:t>
            </a:r>
            <a:r>
              <a:rPr lang="en-US" altLang="en-US" dirty="0" smtClean="0"/>
              <a:t>for 2D</a:t>
            </a:r>
            <a:endParaRPr lang="en-US" altLang="en-US" dirty="0"/>
          </a:p>
        </p:txBody>
      </p:sp>
      <p:pic>
        <p:nvPicPr>
          <p:cNvPr id="3" name="Picture 2"/>
          <p:cNvPicPr>
            <a:picLocks noChangeAspect="1"/>
          </p:cNvPicPr>
          <p:nvPr/>
        </p:nvPicPr>
        <p:blipFill>
          <a:blip r:embed="rId4" cstate="print"/>
          <a:stretch>
            <a:fillRect/>
          </a:stretch>
        </p:blipFill>
        <p:spPr>
          <a:xfrm>
            <a:off x="4846907" y="2188761"/>
            <a:ext cx="4767485" cy="4639458"/>
          </a:xfrm>
          <a:prstGeom prst="rect">
            <a:avLst/>
          </a:prstGeom>
        </p:spPr>
      </p:pic>
    </p:spTree>
    <p:extLst>
      <p:ext uri="{BB962C8B-B14F-4D97-AF65-F5344CB8AC3E}">
        <p14:creationId xmlns:p14="http://schemas.microsoft.com/office/powerpoint/2010/main" xmlns="" val="27132700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b="1" dirty="0">
                <a:ea typeface="ＭＳ Ｐゴシック" panose="020B0600070205080204" pitchFamily="34" charset="-128"/>
              </a:rPr>
              <a:t>PCA </a:t>
            </a:r>
            <a:r>
              <a:rPr lang="en-US" b="1" dirty="0" smtClean="0">
                <a:ea typeface="ＭＳ Ｐゴシック" panose="020B0600070205080204" pitchFamily="34" charset="-128"/>
              </a:rPr>
              <a:t>eigenvectors</a:t>
            </a:r>
            <a:endParaRPr lang="en-US" b="1" dirty="0">
              <a:ea typeface="ＭＳ Ｐゴシック" panose="020B0600070205080204" pitchFamily="34" charset="-128"/>
            </a:endParaRPr>
          </a:p>
        </p:txBody>
      </p:sp>
      <p:sp>
        <p:nvSpPr>
          <p:cNvPr id="4" name="Slide Number Placeholder 3"/>
          <p:cNvSpPr>
            <a:spLocks noGrp="1"/>
          </p:cNvSpPr>
          <p:nvPr>
            <p:ph type="sldNum" sz="quarter" idx="12"/>
          </p:nvPr>
        </p:nvSpPr>
        <p:spPr/>
        <p:txBody>
          <a:bodyPr/>
          <a:lstStyle/>
          <a:p>
            <a:fld id="{E8478F8F-5C26-4DA1-8395-11466EB9E5BD}" type="slidenum">
              <a:rPr lang="en-US" smtClean="0"/>
              <a:pPr/>
              <a:t>17</a:t>
            </a:fld>
            <a:endParaRPr lang="en-US"/>
          </a:p>
        </p:txBody>
      </p:sp>
      <mc:AlternateContent xmlns:mc="http://schemas.openxmlformats.org/markup-compatibility/2006">
        <mc:Choice xmlns:a14="http://schemas.microsoft.com/office/drawing/2010/main" xmlns="" Requires="a14">
          <p:sp>
            <p:nvSpPr>
              <p:cNvPr id="8" name="Rectangle 3"/>
              <p:cNvSpPr txBox="1">
                <a:spLocks noChangeArrowheads="1"/>
              </p:cNvSpPr>
              <p:nvPr/>
            </p:nvSpPr>
            <p:spPr>
              <a:xfrm>
                <a:off x="837842" y="1320800"/>
                <a:ext cx="8648700" cy="57197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Clr>
                    <a:srgbClr val="699841"/>
                  </a:buClr>
                </a:pPr>
                <a:r>
                  <a:rPr lang="en-US" altLang="en-US" sz="2800" dirty="0">
                    <a:latin typeface="Cambria Math" panose="02040503050406030204" pitchFamily="18" charset="0"/>
                    <a:ea typeface="Cambria Math" panose="02040503050406030204" pitchFamily="18" charset="0"/>
                  </a:rPr>
                  <a:t>Eigenvector of a matrix A is </a:t>
                </a:r>
                <a14:m>
                  <m:oMath xmlns:m="http://schemas.openxmlformats.org/officeDocument/2006/math">
                    <m:acc>
                      <m:accPr>
                        <m:chr m:val="⃗"/>
                        <m:ctrlPr>
                          <a:rPr lang="en-US" altLang="en-US" sz="2800" i="1">
                            <a:latin typeface="Cambria Math" panose="02040503050406030204" pitchFamily="18" charset="0"/>
                            <a:ea typeface="Cambria Math" panose="02040503050406030204" pitchFamily="18" charset="0"/>
                          </a:rPr>
                        </m:ctrlPr>
                      </m:accPr>
                      <m:e>
                        <m:r>
                          <a:rPr lang="en-US" altLang="en-US" sz="2800">
                            <a:latin typeface="Cambria Math" panose="02040503050406030204" pitchFamily="18" charset="0"/>
                            <a:ea typeface="Cambria Math" panose="02040503050406030204" pitchFamily="18" charset="0"/>
                          </a:rPr>
                          <m:t>𝑣</m:t>
                        </m:r>
                      </m:e>
                    </m:acc>
                  </m:oMath>
                </a14:m>
                <a:r>
                  <a:rPr lang="en-US" altLang="en-US" sz="2800" dirty="0">
                    <a:latin typeface="Cambria Math" panose="02040503050406030204" pitchFamily="18" charset="0"/>
                    <a:ea typeface="Cambria Math" panose="02040503050406030204" pitchFamily="18" charset="0"/>
                  </a:rPr>
                  <a:t> that holds</a:t>
                </a:r>
                <a:r>
                  <a:rPr lang="en-US" altLang="en-US" sz="2800" dirty="0" smtClean="0">
                    <a:ea typeface="ＭＳ Ｐゴシック" panose="020B0600070205080204" pitchFamily="34" charset="-128"/>
                  </a:rPr>
                  <a:t>:</a:t>
                </a:r>
              </a:p>
              <a:p>
                <a:pPr marL="0" indent="0" algn="ctr">
                  <a:buClr>
                    <a:srgbClr val="699841"/>
                  </a:buClr>
                  <a:buNone/>
                </a:pPr>
                <a:r>
                  <a:rPr lang="en-US" altLang="en-US" sz="2800" dirty="0" smtClean="0">
                    <a:ea typeface="ＭＳ Ｐゴシック" panose="020B0600070205080204" pitchFamily="34" charset="-128"/>
                  </a:rPr>
                  <a:t>A</a:t>
                </a:r>
                <a14:m>
                  <m:oMath xmlns:m="http://schemas.openxmlformats.org/officeDocument/2006/math">
                    <m:acc>
                      <m:accPr>
                        <m:chr m:val="⃗"/>
                        <m:ctrlPr>
                          <a:rPr lang="en-US" altLang="en-US" sz="2800" i="1">
                            <a:latin typeface="Cambria Math" panose="02040503050406030204" pitchFamily="18" charset="0"/>
                            <a:ea typeface="ＭＳ Ｐゴシック" panose="020B0600070205080204" pitchFamily="34" charset="-128"/>
                          </a:rPr>
                        </m:ctrlPr>
                      </m:accPr>
                      <m:e>
                        <m:r>
                          <a:rPr lang="en-US" altLang="en-US" sz="2800" i="1">
                            <a:latin typeface="Cambria Math" panose="02040503050406030204" pitchFamily="18" charset="0"/>
                            <a:ea typeface="ＭＳ Ｐゴシック" panose="020B0600070205080204" pitchFamily="34" charset="-128"/>
                          </a:rPr>
                          <m:t>𝑣</m:t>
                        </m:r>
                      </m:e>
                    </m:acc>
                  </m:oMath>
                </a14:m>
                <a:r>
                  <a:rPr lang="en-US" altLang="en-US" sz="2800" dirty="0" smtClean="0">
                    <a:ea typeface="ＭＳ Ｐゴシック" panose="020B0600070205080204" pitchFamily="34" charset="-128"/>
                  </a:rPr>
                  <a:t> = </a:t>
                </a:r>
                <a:r>
                  <a:rPr lang="en-US" altLang="en-US" sz="2800" dirty="0" smtClean="0">
                    <a:latin typeface="Cambria Math" panose="02040503050406030204" pitchFamily="18" charset="0"/>
                    <a:ea typeface="Cambria Math" panose="02040503050406030204" pitchFamily="18" charset="0"/>
                  </a:rPr>
                  <a:t>⅄ </a:t>
                </a:r>
                <a14:m>
                  <m:oMath xmlns:m="http://schemas.openxmlformats.org/officeDocument/2006/math">
                    <m:acc>
                      <m:accPr>
                        <m:chr m:val="⃗"/>
                        <m:ctrlPr>
                          <a:rPr lang="en-US" altLang="en-US" sz="2800" i="1">
                            <a:latin typeface="Cambria Math" panose="02040503050406030204" pitchFamily="18" charset="0"/>
                            <a:ea typeface="ＭＳ Ｐゴシック" panose="020B0600070205080204" pitchFamily="34" charset="-128"/>
                          </a:rPr>
                        </m:ctrlPr>
                      </m:accPr>
                      <m:e>
                        <m:r>
                          <a:rPr lang="en-US" altLang="en-US" sz="2800" i="1" smtClean="0">
                            <a:latin typeface="Cambria Math" panose="02040503050406030204" pitchFamily="18" charset="0"/>
                            <a:ea typeface="ＭＳ Ｐゴシック" panose="020B0600070205080204" pitchFamily="34" charset="-128"/>
                          </a:rPr>
                          <m:t>𝑣</m:t>
                        </m:r>
                      </m:e>
                    </m:acc>
                  </m:oMath>
                </a14:m>
                <a:r>
                  <a:rPr lang="en-US" altLang="en-US" sz="2800" dirty="0" smtClean="0">
                    <a:ea typeface="ＭＳ Ｐゴシック" panose="020B0600070205080204" pitchFamily="34" charset="-128"/>
                  </a:rPr>
                  <a:t> 	(1)</a:t>
                </a:r>
              </a:p>
              <a:p>
                <a:pPr marL="457200" indent="-457200">
                  <a:buClr>
                    <a:srgbClr val="699841"/>
                  </a:buClr>
                </a:pPr>
                <a:r>
                  <a:rPr lang="en-US" sz="2800" dirty="0" smtClean="0">
                    <a:latin typeface="Cambria Math" panose="02040503050406030204" pitchFamily="18" charset="0"/>
                    <a:ea typeface="Cambria Math" panose="02040503050406030204" pitchFamily="18" charset="0"/>
                  </a:rPr>
                  <a:t>Where</a:t>
                </a:r>
                <a:r>
                  <a:rPr lang="en-US" sz="2800" dirty="0">
                    <a:latin typeface="Cambria Math" panose="02040503050406030204" pitchFamily="18" charset="0"/>
                    <a:ea typeface="Cambria Math" panose="02040503050406030204" pitchFamily="18" charset="0"/>
                  </a:rPr>
                  <a:t> </a:t>
                </a:r>
                <a:r>
                  <a:rPr lang="en-US" altLang="en-US" sz="2800" dirty="0">
                    <a:latin typeface="Cambria Math" panose="02040503050406030204" pitchFamily="18" charset="0"/>
                    <a:ea typeface="Cambria Math" panose="02040503050406030204" pitchFamily="18" charset="0"/>
                  </a:rPr>
                  <a:t> ⅄ is a scalar value called the ‘eigenvalue’. This means that the linear transformation A on vector </a:t>
                </a:r>
                <a14:m>
                  <m:oMath xmlns:m="http://schemas.openxmlformats.org/officeDocument/2006/math">
                    <m:acc>
                      <m:accPr>
                        <m:chr m:val="⃗"/>
                        <m:ctrlPr>
                          <a:rPr lang="en-US" altLang="en-US" sz="2800" i="1">
                            <a:latin typeface="Cambria Math" panose="02040503050406030204" pitchFamily="18" charset="0"/>
                            <a:ea typeface="Cambria Math" panose="02040503050406030204" pitchFamily="18" charset="0"/>
                          </a:rPr>
                        </m:ctrlPr>
                      </m:accPr>
                      <m:e>
                        <m:r>
                          <a:rPr lang="en-US" altLang="en-US" sz="2800">
                            <a:latin typeface="Cambria Math" panose="02040503050406030204" pitchFamily="18" charset="0"/>
                            <a:ea typeface="Cambria Math" panose="02040503050406030204" pitchFamily="18" charset="0"/>
                          </a:rPr>
                          <m:t>𝑣</m:t>
                        </m:r>
                      </m:e>
                    </m:acc>
                  </m:oMath>
                </a14:m>
                <a:r>
                  <a:rPr lang="en-US" alt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rPr>
                  <a:t>is completely defined by </a:t>
                </a:r>
                <a:r>
                  <a:rPr lang="en-US" altLang="en-US" sz="2800" dirty="0" smtClean="0">
                    <a:latin typeface="Cambria Math" panose="02040503050406030204" pitchFamily="18" charset="0"/>
                    <a:ea typeface="Cambria Math" panose="02040503050406030204" pitchFamily="18" charset="0"/>
                  </a:rPr>
                  <a:t>⅄.</a:t>
                </a:r>
              </a:p>
              <a:p>
                <a:pPr marL="457200" indent="-457200">
                  <a:buClr>
                    <a:srgbClr val="699841"/>
                  </a:buClr>
                </a:pPr>
                <a:r>
                  <a:rPr lang="en-US" sz="2800" dirty="0"/>
                  <a:t>We can rewrite equation </a:t>
                </a:r>
                <a:r>
                  <a:rPr lang="en-US" altLang="en-US" sz="2800" dirty="0">
                    <a:ea typeface="ＭＳ Ｐゴシック" panose="020B0600070205080204" pitchFamily="34" charset="-128"/>
                  </a:rPr>
                  <a:t>(1)</a:t>
                </a:r>
                <a:r>
                  <a:rPr lang="en-US" sz="2800" dirty="0" smtClean="0"/>
                  <a:t> </a:t>
                </a:r>
                <a:r>
                  <a:rPr lang="en-US" sz="2800" dirty="0"/>
                  <a:t>as follows</a:t>
                </a:r>
                <a:r>
                  <a:rPr lang="en-US" sz="2800" dirty="0" smtClean="0"/>
                  <a:t>:</a:t>
                </a:r>
              </a:p>
              <a:p>
                <a:pPr marL="457200" indent="-457200">
                  <a:buClr>
                    <a:srgbClr val="699841"/>
                  </a:buClr>
                </a:pPr>
                <a:endParaRPr lang="en-US" altLang="en-US" sz="2800" dirty="0">
                  <a:latin typeface="Cambria Math" panose="02040503050406030204" pitchFamily="18" charset="0"/>
                  <a:ea typeface="Cambria Math" panose="02040503050406030204" pitchFamily="18" charset="0"/>
                </a:endParaRPr>
              </a:p>
              <a:p>
                <a:pPr marL="457200" indent="-457200">
                  <a:buClr>
                    <a:srgbClr val="699841"/>
                  </a:buClr>
                </a:pPr>
                <a:endParaRPr lang="en-US" altLang="en-US" sz="2800" dirty="0" smtClean="0">
                  <a:latin typeface="Cambria Math" panose="02040503050406030204" pitchFamily="18" charset="0"/>
                  <a:ea typeface="Cambria Math" panose="02040503050406030204" pitchFamily="18" charset="0"/>
                </a:endParaRPr>
              </a:p>
              <a:p>
                <a:pPr marL="457200" indent="-457200">
                  <a:buClr>
                    <a:srgbClr val="699841"/>
                  </a:buClr>
                </a:pPr>
                <a:endParaRPr lang="en-US" altLang="en-US" sz="2800" dirty="0" smtClean="0">
                  <a:latin typeface="Cambria Math" panose="02040503050406030204" pitchFamily="18" charset="0"/>
                  <a:ea typeface="Cambria Math" panose="02040503050406030204" pitchFamily="18" charset="0"/>
                </a:endParaRPr>
              </a:p>
              <a:p>
                <a:pPr marL="457200" indent="-457200">
                  <a:buClr>
                    <a:srgbClr val="699841"/>
                  </a:buClr>
                </a:pPr>
                <a:endParaRPr lang="en-US" altLang="en-US" sz="2800" dirty="0">
                  <a:latin typeface="Cambria Math" panose="02040503050406030204" pitchFamily="18" charset="0"/>
                  <a:ea typeface="Cambria Math" panose="02040503050406030204" pitchFamily="18" charset="0"/>
                </a:endParaRPr>
              </a:p>
            </p:txBody>
          </p:sp>
        </mc:Choice>
        <mc:Fallback>
          <p:sp>
            <p:nvSpPr>
              <p:cNvPr id="8" name="Rectangle 3"/>
              <p:cNvSpPr txBox="1">
                <a:spLocks noRot="1" noChangeAspect="1" noMove="1" noResize="1" noEditPoints="1" noAdjustHandles="1" noChangeArrowheads="1" noChangeShapeType="1" noTextEdit="1"/>
              </p:cNvSpPr>
              <p:nvPr/>
            </p:nvSpPr>
            <p:spPr>
              <a:xfrm>
                <a:off x="837842" y="1320800"/>
                <a:ext cx="8648700" cy="5719763"/>
              </a:xfrm>
              <a:prstGeom prst="rect">
                <a:avLst/>
              </a:prstGeom>
              <a:blipFill rotWithShape="0">
                <a:blip r:embed="rId2" cstate="print"/>
                <a:stretch>
                  <a:fillRect l="-846" t="-1173" r="-2255"/>
                </a:stretch>
              </a:blipFill>
            </p:spPr>
            <p:txBody>
              <a:bodyPr/>
              <a:lstStyle/>
              <a:p>
                <a:r>
                  <a:rPr lang="en-US">
                    <a:noFill/>
                  </a:rPr>
                  <a:t> </a:t>
                </a:r>
              </a:p>
            </p:txBody>
          </p:sp>
        </mc:Fallback>
      </mc:AlternateContent>
      <p:pic>
        <p:nvPicPr>
          <p:cNvPr id="7179" name="Picture 11" descr="\begin{eqnarray*} A \vec{v} - \lambda \vec{v} = 0 \\  \Rightarrow \vec{v} (A - \lambda I) = 0, \end{eqnarray*}"/>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05592" y="4452030"/>
            <a:ext cx="2574747" cy="8423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7885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8596668" cy="1320800"/>
          </a:xfrm>
        </p:spPr>
        <p:txBody>
          <a:bodyPr>
            <a:normAutofit/>
          </a:bodyPr>
          <a:lstStyle/>
          <a:p>
            <a:r>
              <a:rPr lang="en-US" b="1" dirty="0">
                <a:ea typeface="ＭＳ Ｐゴシック" panose="020B0600070205080204" pitchFamily="34" charset="-128"/>
              </a:rPr>
              <a:t>PCA </a:t>
            </a:r>
            <a:r>
              <a:rPr lang="en-US" b="1" dirty="0" smtClean="0">
                <a:ea typeface="ＭＳ Ｐゴシック" panose="020B0600070205080204" pitchFamily="34" charset="-128"/>
              </a:rPr>
              <a:t>eigenvectors (Cont.)</a:t>
            </a:r>
            <a:endParaRPr lang="en-US" b="1" dirty="0">
              <a:ea typeface="ＭＳ Ｐゴシック" panose="020B0600070205080204" pitchFamily="34" charset="-128"/>
            </a:endParaRPr>
          </a:p>
        </p:txBody>
      </p:sp>
      <p:sp>
        <p:nvSpPr>
          <p:cNvPr id="9" name="Rectangle 3"/>
          <p:cNvSpPr txBox="1">
            <a:spLocks noChangeArrowheads="1"/>
          </p:cNvSpPr>
          <p:nvPr/>
        </p:nvSpPr>
        <p:spPr>
          <a:xfrm>
            <a:off x="252331" y="105300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en-US" sz="2800" dirty="0"/>
              <a:t>where  I  is the identity matrix of the same dimensions as  A </a:t>
            </a:r>
            <a:r>
              <a:rPr lang="en-US" altLang="en-US" sz="2800" dirty="0" smtClean="0"/>
              <a:t>.</a:t>
            </a:r>
            <a:endParaRPr lang="en-US" sz="2800" dirty="0" smtClean="0"/>
          </a:p>
          <a:p>
            <a:pPr algn="just"/>
            <a:r>
              <a:rPr lang="en-US" sz="2800" dirty="0" smtClean="0"/>
              <a:t>In order to find </a:t>
            </a:r>
            <a:r>
              <a:rPr lang="en-US" sz="2800" dirty="0"/>
              <a:t>the eigenvectors of  </a:t>
            </a:r>
            <a:r>
              <a:rPr lang="en-US" sz="2800" dirty="0" smtClean="0"/>
              <a:t>A </a:t>
            </a:r>
            <a:r>
              <a:rPr lang="en-US" sz="2800" dirty="0"/>
              <a:t>, we simply have to solve the following equation</a:t>
            </a:r>
            <a:r>
              <a:rPr lang="en-US" sz="2800" dirty="0" smtClean="0"/>
              <a:t>:</a:t>
            </a:r>
          </a:p>
          <a:p>
            <a:pPr algn="just"/>
            <a:endParaRPr lang="en-US" altLang="en-US" sz="2800" dirty="0"/>
          </a:p>
          <a:p>
            <a:pPr algn="just"/>
            <a:endParaRPr lang="en-US" altLang="en-US" sz="2800" dirty="0" smtClean="0"/>
          </a:p>
        </p:txBody>
      </p:sp>
      <p:pic>
        <p:nvPicPr>
          <p:cNvPr id="8196" name="Picture 4" descr="\begin{equation*}  Det(A - \lambda I) = 0. \end{equat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86633" y="3288207"/>
            <a:ext cx="2928063" cy="4209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742732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a:xfrm>
            <a:off x="10732" y="0"/>
            <a:ext cx="8229600" cy="1143000"/>
          </a:xfrm>
        </p:spPr>
        <p:txBody>
          <a:bodyPr/>
          <a:lstStyle/>
          <a:p>
            <a:r>
              <a:rPr lang="en-US" altLang="en-US" sz="4000" dirty="0"/>
              <a:t>PCA </a:t>
            </a:r>
            <a:r>
              <a:rPr lang="en-US" altLang="en-US" sz="4000" dirty="0" smtClean="0"/>
              <a:t>Example</a:t>
            </a:r>
            <a:endParaRPr lang="en-US" altLang="en-US" sz="4000" dirty="0"/>
          </a:p>
        </p:txBody>
      </p:sp>
      <p:sp>
        <p:nvSpPr>
          <p:cNvPr id="1944579" name="Rectangle 3"/>
          <p:cNvSpPr>
            <a:spLocks noGrp="1" noChangeArrowheads="1"/>
          </p:cNvSpPr>
          <p:nvPr>
            <p:ph type="body" idx="1"/>
          </p:nvPr>
        </p:nvSpPr>
        <p:spPr>
          <a:xfrm>
            <a:off x="677334" y="1336341"/>
            <a:ext cx="8596668" cy="3880773"/>
          </a:xfrm>
        </p:spPr>
        <p:txBody>
          <a:bodyPr>
            <a:normAutofit lnSpcReduction="10000"/>
          </a:bodyPr>
          <a:lstStyle/>
          <a:p>
            <a:pPr algn="just"/>
            <a:r>
              <a:rPr lang="en-US" altLang="en-US" sz="2800" dirty="0">
                <a:solidFill>
                  <a:srgbClr val="0066FF"/>
                </a:solidFill>
              </a:rPr>
              <a:t>Subtract the mean</a:t>
            </a:r>
          </a:p>
          <a:p>
            <a:pPr algn="just">
              <a:buFontTx/>
              <a:buNone/>
            </a:pPr>
            <a:r>
              <a:rPr lang="en-US" altLang="en-US" sz="2800" dirty="0"/>
              <a:t>	from each of the data dimensions. All the x values have x subtracted and y values have y subtracted from them. This produces a data set whose mean is zero.</a:t>
            </a:r>
          </a:p>
          <a:p>
            <a:pPr algn="just">
              <a:buFontTx/>
              <a:buNone/>
            </a:pPr>
            <a:r>
              <a:rPr lang="en-US" altLang="en-US" sz="2800" dirty="0"/>
              <a:t>	Subtracting the mean makes variance and covariance calculation easier by simplifying their equations. The variance and co-variance values are not affected by the mean value.</a:t>
            </a:r>
          </a:p>
        </p:txBody>
      </p:sp>
    </p:spTree>
    <p:extLst>
      <p:ext uri="{BB962C8B-B14F-4D97-AF65-F5344CB8AC3E}">
        <p14:creationId xmlns:p14="http://schemas.microsoft.com/office/powerpoint/2010/main" xmlns="" val="39797814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Contents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735587"/>
            <a:ext cx="8596668" cy="3880773"/>
          </a:xfrm>
        </p:spPr>
        <p:txBody>
          <a:bodyPr>
            <a:normAutofit fontScale="77500" lnSpcReduction="20000"/>
          </a:bodyPr>
          <a:lstStyle/>
          <a:p>
            <a:pPr>
              <a:lnSpc>
                <a:spcPct val="200000"/>
              </a:lnSpc>
              <a:buFont typeface="+mj-lt"/>
              <a:buAutoNum type="arabicPeriod"/>
            </a:pPr>
            <a:r>
              <a:rPr lang="en-US" sz="2800" b="1" dirty="0">
                <a:solidFill>
                  <a:schemeClr val="tx1">
                    <a:lumMod val="50000"/>
                    <a:lumOff val="50000"/>
                  </a:schemeClr>
                </a:solidFill>
              </a:rPr>
              <a:t>Dimensionality Reduction Motivations</a:t>
            </a:r>
            <a:r>
              <a:rPr lang="en-US" dirty="0" smtClean="0"/>
              <a:t>.</a:t>
            </a:r>
          </a:p>
          <a:p>
            <a:pPr>
              <a:lnSpc>
                <a:spcPct val="200000"/>
              </a:lnSpc>
              <a:buFont typeface="+mj-lt"/>
              <a:buAutoNum type="arabicPeriod"/>
            </a:pPr>
            <a:r>
              <a:rPr lang="en-US" sz="2800" b="1" dirty="0">
                <a:solidFill>
                  <a:schemeClr val="tx1">
                    <a:lumMod val="50000"/>
                    <a:lumOff val="50000"/>
                  </a:schemeClr>
                </a:solidFill>
              </a:rPr>
              <a:t>Principal Component </a:t>
            </a:r>
            <a:r>
              <a:rPr lang="en-US" sz="2800" b="1" dirty="0" smtClean="0">
                <a:solidFill>
                  <a:schemeClr val="tx1">
                    <a:lumMod val="50000"/>
                    <a:lumOff val="50000"/>
                  </a:schemeClr>
                </a:solidFill>
              </a:rPr>
              <a:t>Analysis (PCA).</a:t>
            </a:r>
          </a:p>
          <a:p>
            <a:pPr>
              <a:lnSpc>
                <a:spcPct val="200000"/>
              </a:lnSpc>
              <a:buFont typeface="+mj-lt"/>
              <a:buAutoNum type="arabicPeriod"/>
            </a:pPr>
            <a:r>
              <a:rPr lang="en-US" sz="2800" b="1" dirty="0">
                <a:solidFill>
                  <a:schemeClr val="tx1">
                    <a:lumMod val="50000"/>
                    <a:lumOff val="50000"/>
                  </a:schemeClr>
                </a:solidFill>
              </a:rPr>
              <a:t>Geometric Rationale of PCA</a:t>
            </a:r>
            <a:endParaRPr lang="en-US" sz="2800" b="1" dirty="0" smtClean="0">
              <a:solidFill>
                <a:schemeClr val="tx1">
                  <a:lumMod val="50000"/>
                  <a:lumOff val="50000"/>
                </a:schemeClr>
              </a:solidFill>
            </a:endParaRPr>
          </a:p>
          <a:p>
            <a:pPr>
              <a:lnSpc>
                <a:spcPct val="200000"/>
              </a:lnSpc>
              <a:buFont typeface="+mj-lt"/>
              <a:buAutoNum type="arabicPeriod"/>
            </a:pPr>
            <a:r>
              <a:rPr lang="en-US" sz="2800" b="1" dirty="0" smtClean="0">
                <a:solidFill>
                  <a:schemeClr val="tx1">
                    <a:lumMod val="50000"/>
                    <a:lumOff val="50000"/>
                  </a:schemeClr>
                </a:solidFill>
              </a:rPr>
              <a:t>2D example.</a:t>
            </a:r>
          </a:p>
          <a:p>
            <a:pPr>
              <a:lnSpc>
                <a:spcPct val="200000"/>
              </a:lnSpc>
              <a:buFont typeface="+mj-lt"/>
              <a:buAutoNum type="arabicPeriod"/>
            </a:pPr>
            <a:r>
              <a:rPr lang="en-US" altLang="en-US" sz="2800" b="1" dirty="0">
                <a:solidFill>
                  <a:schemeClr val="tx1">
                    <a:lumMod val="50000"/>
                    <a:lumOff val="50000"/>
                  </a:schemeClr>
                </a:solidFill>
              </a:rPr>
              <a:t>Reconstruction of original </a:t>
            </a:r>
            <a:r>
              <a:rPr lang="en-US" altLang="en-US" sz="2800" b="1" dirty="0" smtClean="0">
                <a:solidFill>
                  <a:schemeClr val="tx1">
                    <a:lumMod val="50000"/>
                    <a:lumOff val="50000"/>
                  </a:schemeClr>
                </a:solidFill>
              </a:rPr>
              <a:t>Data.</a:t>
            </a:r>
            <a:endParaRPr lang="en-US" sz="2800" b="1"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E8478F8F-5C26-4DA1-8395-11466EB9E5BD}" type="slidenum">
              <a:rPr lang="en-US" smtClean="0"/>
              <a:pPr/>
              <a:t>2</a:t>
            </a:fld>
            <a:endParaRPr lang="en-US"/>
          </a:p>
        </p:txBody>
      </p:sp>
    </p:spTree>
    <p:extLst>
      <p:ext uri="{BB962C8B-B14F-4D97-AF65-F5344CB8AC3E}">
        <p14:creationId xmlns:p14="http://schemas.microsoft.com/office/powerpoint/2010/main" xmlns="" val="41628438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a:xfrm>
            <a:off x="0" y="0"/>
            <a:ext cx="8229600" cy="1143000"/>
          </a:xfrm>
        </p:spPr>
        <p:txBody>
          <a:bodyPr/>
          <a:lstStyle/>
          <a:p>
            <a:r>
              <a:rPr lang="en-US" altLang="en-US" dirty="0"/>
              <a:t>PCA Example –STEP 1</a:t>
            </a:r>
          </a:p>
        </p:txBody>
      </p:sp>
      <p:graphicFrame>
        <p:nvGraphicFramePr>
          <p:cNvPr id="12" name="Object 11"/>
          <p:cNvGraphicFramePr>
            <a:graphicFrameLocks noChangeAspect="1"/>
          </p:cNvGraphicFramePr>
          <p:nvPr>
            <p:extLst>
              <p:ext uri="{D42A27DB-BD31-4B8C-83A1-F6EECF244321}">
                <p14:modId xmlns:p14="http://schemas.microsoft.com/office/powerpoint/2010/main" xmlns="" val="748464232"/>
              </p:ext>
            </p:extLst>
          </p:nvPr>
        </p:nvGraphicFramePr>
        <p:xfrm>
          <a:off x="1442434" y="1334441"/>
          <a:ext cx="6989137" cy="3991734"/>
        </p:xfrm>
        <a:graphic>
          <a:graphicData uri="http://schemas.openxmlformats.org/presentationml/2006/ole">
            <p:oleObj spid="_x0000_s9265" name="Worksheet" r:id="rId4" imgW="4619715" imgH="2638374" progId="Excel.Sheet.12">
              <p:embed/>
            </p:oleObj>
          </a:graphicData>
        </a:graphic>
      </p:graphicFrame>
    </p:spTree>
    <p:extLst>
      <p:ext uri="{BB962C8B-B14F-4D97-AF65-F5344CB8AC3E}">
        <p14:creationId xmlns:p14="http://schemas.microsoft.com/office/powerpoint/2010/main" xmlns="" val="895080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pPr/>
              <a:t>21</a:t>
            </a:fld>
            <a:endParaRPr lang="en-US"/>
          </a:p>
        </p:txBody>
      </p:sp>
      <p:sp>
        <p:nvSpPr>
          <p:cNvPr id="5" name="Rectangle 2"/>
          <p:cNvSpPr>
            <a:spLocks noGrp="1" noChangeArrowheads="1"/>
          </p:cNvSpPr>
          <p:nvPr>
            <p:ph type="title"/>
          </p:nvPr>
        </p:nvSpPr>
        <p:spPr>
          <a:xfrm>
            <a:off x="0" y="0"/>
            <a:ext cx="8229600" cy="1143000"/>
          </a:xfrm>
        </p:spPr>
        <p:txBody>
          <a:bodyPr/>
          <a:lstStyle/>
          <a:p>
            <a:r>
              <a:rPr lang="en-US" altLang="en-US" dirty="0"/>
              <a:t>PCA Example –STEP 2</a:t>
            </a:r>
          </a:p>
        </p:txBody>
      </p:sp>
      <mc:AlternateContent xmlns:mc="http://schemas.openxmlformats.org/markup-compatibility/2006">
        <mc:Choice xmlns:a14="http://schemas.microsoft.com/office/drawing/2010/main" xmlns="" Requires="a14">
          <p:sp>
            <p:nvSpPr>
              <p:cNvPr id="6" name="Rectangle 3"/>
              <p:cNvSpPr txBox="1">
                <a:spLocks noChangeArrowheads="1"/>
              </p:cNvSpPr>
              <p:nvPr/>
            </p:nvSpPr>
            <p:spPr>
              <a:xfrm>
                <a:off x="386366" y="669701"/>
                <a:ext cx="9324303" cy="495955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2800" dirty="0" smtClean="0">
                    <a:solidFill>
                      <a:srgbClr val="0066FF"/>
                    </a:solidFill>
                  </a:rPr>
                  <a:t>Calculate the covariance matrix</a:t>
                </a:r>
              </a:p>
              <a:p>
                <a:endParaRPr lang="en-US" altLang="en-US" sz="2800" dirty="0" smtClean="0">
                  <a:solidFill>
                    <a:srgbClr val="0066FF"/>
                  </a:solidFill>
                </a:endParaRPr>
              </a:p>
              <a:p>
                <a:pPr>
                  <a:buFontTx/>
                  <a:buNone/>
                </a:pPr>
                <a14:m>
                  <m:oMathPara xmlns:m="http://schemas.openxmlformats.org/officeDocument/2006/math">
                    <m:oMathParaPr>
                      <m:jc m:val="centerGroup"/>
                    </m:oMathParaPr>
                    <m:oMath xmlns:m="http://schemas.openxmlformats.org/officeDocument/2006/math">
                      <m:r>
                        <a:rPr lang="en-US" altLang="en-US" sz="2800" b="0" i="1" smtClean="0">
                          <a:latin typeface="Cambria Math" panose="02040503050406030204" pitchFamily="18" charset="0"/>
                        </a:rPr>
                        <m:t>𝑐𝑜𝑣</m:t>
                      </m:r>
                      <m:r>
                        <a:rPr lang="en-US" altLang="en-US" sz="2800" b="0" i="1" smtClean="0">
                          <a:latin typeface="Cambria Math" panose="02040503050406030204" pitchFamily="18" charset="0"/>
                        </a:rPr>
                        <m:t>=</m:t>
                      </m:r>
                      <m:d>
                        <m:dPr>
                          <m:ctrlPr>
                            <a:rPr lang="en-US" altLang="en-US" sz="2800" b="0" i="1" smtClean="0">
                              <a:latin typeface="Cambria Math" panose="02040503050406030204" pitchFamily="18" charset="0"/>
                            </a:rPr>
                          </m:ctrlPr>
                        </m:dPr>
                        <m:e>
                          <m:m>
                            <m:mPr>
                              <m:mcs>
                                <m:mc>
                                  <m:mcPr>
                                    <m:count m:val="2"/>
                                    <m:mcJc m:val="center"/>
                                  </m:mcPr>
                                </m:mc>
                              </m:mcs>
                              <m:ctrlPr>
                                <a:rPr lang="en-US" altLang="en-US" sz="2800" b="0" i="1" smtClean="0">
                                  <a:latin typeface="Cambria Math" panose="02040503050406030204" pitchFamily="18" charset="0"/>
                                </a:rPr>
                              </m:ctrlPr>
                            </m:mPr>
                            <m:mr>
                              <m:e>
                                <m:r>
                                  <m:rPr>
                                    <m:brk m:alnAt="7"/>
                                  </m:rPr>
                                  <a:rPr lang="en-US" altLang="en-US" sz="2800" b="0" i="1" smtClean="0">
                                    <a:latin typeface="Cambria Math" panose="02040503050406030204" pitchFamily="18" charset="0"/>
                                  </a:rPr>
                                  <m:t>𝑐</m:t>
                                </m:r>
                                <m:r>
                                  <a:rPr lang="en-US" altLang="en-US" sz="2800" b="0" i="1" smtClean="0">
                                    <a:latin typeface="Cambria Math" panose="02040503050406030204" pitchFamily="18" charset="0"/>
                                  </a:rPr>
                                  <m:t>𝑜𝑣</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m:t>
                                </m:r>
                              </m:e>
                              <m:e>
                                <m:r>
                                  <a:rPr lang="en-US" altLang="en-US" sz="2800" b="0" i="1" smtClean="0">
                                    <a:latin typeface="Cambria Math" panose="02040503050406030204" pitchFamily="18" charset="0"/>
                                  </a:rPr>
                                  <m:t>𝑐𝑜𝑣</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𝑦</m:t>
                                </m:r>
                                <m:r>
                                  <a:rPr lang="en-US" altLang="en-US" sz="2800" b="0" i="1" smtClean="0">
                                    <a:latin typeface="Cambria Math" panose="02040503050406030204" pitchFamily="18" charset="0"/>
                                  </a:rPr>
                                  <m:t>)</m:t>
                                </m:r>
                              </m:e>
                            </m:mr>
                            <m:mr>
                              <m:e>
                                <m:r>
                                  <a:rPr lang="en-US" altLang="en-US" sz="2800" b="0" i="1" smtClean="0">
                                    <a:latin typeface="Cambria Math" panose="02040503050406030204" pitchFamily="18" charset="0"/>
                                  </a:rPr>
                                  <m:t>𝑐𝑜𝑣</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𝑦</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m:t>
                                </m:r>
                              </m:e>
                              <m:e>
                                <m:r>
                                  <a:rPr lang="en-US" altLang="en-US" sz="2800" b="0" i="1" smtClean="0">
                                    <a:latin typeface="Cambria Math" panose="02040503050406030204" pitchFamily="18" charset="0"/>
                                  </a:rPr>
                                  <m:t>𝑐𝑜𝑣</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𝑦</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𝑦</m:t>
                                </m:r>
                                <m:r>
                                  <a:rPr lang="en-US" altLang="en-US" sz="2800" b="0" i="1" smtClean="0">
                                    <a:latin typeface="Cambria Math" panose="02040503050406030204" pitchFamily="18" charset="0"/>
                                  </a:rPr>
                                  <m:t>)</m:t>
                                </m:r>
                              </m:e>
                            </m:mr>
                          </m:m>
                        </m:e>
                      </m:d>
                    </m:oMath>
                  </m:oMathPara>
                </a14:m>
                <a:endParaRPr lang="en-US" altLang="en-US" sz="2800" dirty="0" smtClean="0"/>
              </a:p>
              <a:p>
                <a:pPr marL="0" lvl="0" indent="0" defTabSz="914400">
                  <a:spcBef>
                    <a:spcPts val="0"/>
                  </a:spcBef>
                  <a:buClrTx/>
                  <a:buSzTx/>
                  <a:buNone/>
                </a:pPr>
                <a:endParaRPr lang="en-US" altLang="en-US" sz="2800" dirty="0"/>
              </a:p>
              <a:p>
                <a:pPr marL="0" lvl="0" indent="0" defTabSz="914400">
                  <a:spcBef>
                    <a:spcPts val="0"/>
                  </a:spcBef>
                  <a:buClrTx/>
                  <a:buSzTx/>
                  <a:buNone/>
                </a:pPr>
                <a14:m>
                  <m:oMathPara xmlns:m="http://schemas.openxmlformats.org/officeDocument/2006/math">
                    <m:oMathParaPr>
                      <m:jc m:val="centerGroup"/>
                    </m:oMathParaPr>
                    <m:oMath xmlns:m="http://schemas.openxmlformats.org/officeDocument/2006/math">
                      <m:r>
                        <a:rPr lang="en-US" altLang="en-US" sz="2800" i="1">
                          <a:solidFill>
                            <a:prstClr val="black"/>
                          </a:solidFill>
                          <a:latin typeface="Cambria Math" panose="02040503050406030204" pitchFamily="18" charset="0"/>
                        </a:rPr>
                        <m:t>𝑐𝑜𝑣</m:t>
                      </m:r>
                      <m:r>
                        <a:rPr lang="en-US" altLang="en-US" sz="2800" i="1">
                          <a:solidFill>
                            <a:prstClr val="black"/>
                          </a:solidFill>
                          <a:latin typeface="Cambria Math" panose="02040503050406030204" pitchFamily="18" charset="0"/>
                        </a:rPr>
                        <m:t>=</m:t>
                      </m:r>
                      <m:d>
                        <m:dPr>
                          <m:ctrlPr>
                            <a:rPr lang="en-US" altLang="en-US" sz="2800" i="1">
                              <a:solidFill>
                                <a:prstClr val="black"/>
                              </a:solidFill>
                              <a:latin typeface="Cambria Math" panose="02040503050406030204" pitchFamily="18" charset="0"/>
                            </a:rPr>
                          </m:ctrlPr>
                        </m:dPr>
                        <m:e>
                          <m:m>
                            <m:mPr>
                              <m:mcs>
                                <m:mc>
                                  <m:mcPr>
                                    <m:count m:val="2"/>
                                    <m:mcJc m:val="center"/>
                                  </m:mcPr>
                                </m:mc>
                              </m:mcs>
                              <m:ctrlPr>
                                <a:rPr lang="en-US" altLang="en-US" sz="2800" i="1">
                                  <a:solidFill>
                                    <a:prstClr val="black"/>
                                  </a:solidFill>
                                  <a:latin typeface="Cambria Math" panose="02040503050406030204" pitchFamily="18" charset="0"/>
                                </a:rPr>
                              </m:ctrlPr>
                            </m:mPr>
                            <m:mr>
                              <m:e>
                                <m:r>
                                  <a:rPr lang="en-US" altLang="en-US" sz="2800" b="0" i="1" smtClean="0">
                                    <a:solidFill>
                                      <a:prstClr val="black"/>
                                    </a:solidFill>
                                    <a:latin typeface="Cambria Math" panose="02040503050406030204" pitchFamily="18" charset="0"/>
                                  </a:rPr>
                                  <m:t>𝑣𝑎𝑟</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𝑥</m:t>
                                </m:r>
                                <m:r>
                                  <a:rPr lang="en-US" altLang="en-US" sz="2800" i="1">
                                    <a:solidFill>
                                      <a:prstClr val="black"/>
                                    </a:solidFill>
                                    <a:latin typeface="Cambria Math" panose="02040503050406030204" pitchFamily="18" charset="0"/>
                                  </a:rPr>
                                  <m:t>)</m:t>
                                </m:r>
                              </m:e>
                              <m:e>
                                <m:r>
                                  <a:rPr lang="en-US" altLang="en-US" sz="2800" i="1">
                                    <a:solidFill>
                                      <a:prstClr val="black"/>
                                    </a:solidFill>
                                    <a:latin typeface="Cambria Math" panose="02040503050406030204" pitchFamily="18" charset="0"/>
                                  </a:rPr>
                                  <m:t>𝑐𝑜𝑣</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𝑥</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𝑦</m:t>
                                </m:r>
                                <m:r>
                                  <a:rPr lang="en-US" altLang="en-US" sz="2800" i="1">
                                    <a:solidFill>
                                      <a:prstClr val="black"/>
                                    </a:solidFill>
                                    <a:latin typeface="Cambria Math" panose="02040503050406030204" pitchFamily="18" charset="0"/>
                                  </a:rPr>
                                  <m:t>)</m:t>
                                </m:r>
                              </m:e>
                            </m:mr>
                            <m:mr>
                              <m:e>
                                <m:r>
                                  <a:rPr lang="en-US" altLang="en-US" sz="2800" i="1">
                                    <a:solidFill>
                                      <a:prstClr val="black"/>
                                    </a:solidFill>
                                    <a:latin typeface="Cambria Math" panose="02040503050406030204" pitchFamily="18" charset="0"/>
                                  </a:rPr>
                                  <m:t>𝑐𝑜𝑣</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𝑦</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𝑥</m:t>
                                </m:r>
                                <m:r>
                                  <a:rPr lang="en-US" altLang="en-US" sz="2800" i="1">
                                    <a:solidFill>
                                      <a:prstClr val="black"/>
                                    </a:solidFill>
                                    <a:latin typeface="Cambria Math" panose="02040503050406030204" pitchFamily="18" charset="0"/>
                                  </a:rPr>
                                  <m:t>)</m:t>
                                </m:r>
                              </m:e>
                              <m:e>
                                <m:r>
                                  <a:rPr lang="en-US" altLang="en-US" sz="2800" b="0" i="1" smtClean="0">
                                    <a:solidFill>
                                      <a:prstClr val="black"/>
                                    </a:solidFill>
                                    <a:latin typeface="Cambria Math" panose="02040503050406030204" pitchFamily="18" charset="0"/>
                                  </a:rPr>
                                  <m:t>𝑣𝑎𝑟</m:t>
                                </m:r>
                                <m:r>
                                  <a:rPr lang="en-US" altLang="en-US" sz="2800" i="1" smtClean="0">
                                    <a:solidFill>
                                      <a:prstClr val="black"/>
                                    </a:solidFill>
                                    <a:latin typeface="Cambria Math" panose="02040503050406030204" pitchFamily="18" charset="0"/>
                                  </a:rPr>
                                  <m:t> </m:t>
                                </m:r>
                                <m:r>
                                  <a:rPr lang="en-US" altLang="en-US" sz="2800" i="1">
                                    <a:solidFill>
                                      <a:prstClr val="black"/>
                                    </a:solidFill>
                                    <a:latin typeface="Cambria Math" panose="02040503050406030204" pitchFamily="18" charset="0"/>
                                  </a:rPr>
                                  <m:t>(</m:t>
                                </m:r>
                                <m:r>
                                  <a:rPr lang="en-US" altLang="en-US" sz="2800" b="0" i="1" smtClean="0">
                                    <a:solidFill>
                                      <a:prstClr val="black"/>
                                    </a:solidFill>
                                    <a:latin typeface="Cambria Math" panose="02040503050406030204" pitchFamily="18" charset="0"/>
                                  </a:rPr>
                                  <m:t>𝑦</m:t>
                                </m:r>
                                <m:r>
                                  <a:rPr lang="en-US" altLang="en-US" sz="2800" i="1">
                                    <a:solidFill>
                                      <a:prstClr val="black"/>
                                    </a:solidFill>
                                    <a:latin typeface="Cambria Math" panose="02040503050406030204" pitchFamily="18" charset="0"/>
                                  </a:rPr>
                                  <m:t>)</m:t>
                                </m:r>
                              </m:e>
                            </m:mr>
                          </m:m>
                        </m:e>
                      </m:d>
                    </m:oMath>
                  </m:oMathPara>
                </a14:m>
                <a:endParaRPr lang="en-US" altLang="en-US" sz="2800" dirty="0">
                  <a:solidFill>
                    <a:prstClr val="black"/>
                  </a:solidFill>
                </a:endParaRPr>
              </a:p>
              <a:p>
                <a:pPr>
                  <a:buFontTx/>
                  <a:buNone/>
                </a:pPr>
                <a:endParaRPr lang="en-US" altLang="en-US" sz="2800" dirty="0" smtClean="0"/>
              </a:p>
              <a:p>
                <a:pPr algn="ctr">
                  <a:buFontTx/>
                  <a:buNone/>
                </a:pPr>
                <a:r>
                  <a:rPr lang="en-US" altLang="en-US" sz="2800" dirty="0" smtClean="0"/>
                  <a:t>v</a:t>
                </a:r>
                <a:r>
                  <a:rPr lang="en-US" altLang="en-US" sz="2800" dirty="0" err="1" smtClean="0"/>
                  <a:t>ar</a:t>
                </a:r>
                <a:r>
                  <a:rPr lang="en-US" altLang="en-US" sz="2800" dirty="0" smtClean="0"/>
                  <a:t>(x)=</a:t>
                </a:r>
                <a14:m>
                  <m:oMath xmlns:m="http://schemas.openxmlformats.org/officeDocument/2006/math">
                    <m:nary>
                      <m:naryPr>
                        <m:chr m:val="∑"/>
                        <m:ctrlPr>
                          <a:rPr lang="en-US" altLang="en-US" sz="2800" i="1" smtClean="0">
                            <a:latin typeface="Cambria Math" panose="02040503050406030204" pitchFamily="18" charset="0"/>
                          </a:rPr>
                        </m:ctrlPr>
                      </m:naryPr>
                      <m:sub>
                        <m:r>
                          <m:rPr>
                            <m:brk m:alnAt="23"/>
                          </m:rPr>
                          <a:rPr lang="en-US" altLang="en-US" sz="2800" b="0" i="1" smtClean="0">
                            <a:latin typeface="Cambria Math" panose="02040503050406030204" pitchFamily="18" charset="0"/>
                          </a:rPr>
                          <m:t>𝑖</m:t>
                        </m:r>
                        <m:r>
                          <a:rPr lang="en-US" altLang="en-US" sz="2800" b="0" i="1" smtClean="0">
                            <a:latin typeface="Cambria Math" panose="02040503050406030204" pitchFamily="18" charset="0"/>
                          </a:rPr>
                          <m:t>=</m:t>
                        </m:r>
                        <m:r>
                          <m:rPr>
                            <m:brk m:alnAt="23"/>
                          </m:rPr>
                          <a:rPr lang="en-US" altLang="en-US" sz="2800" b="0" i="1" smtClean="0">
                            <a:latin typeface="Cambria Math" panose="02040503050406030204" pitchFamily="18" charset="0"/>
                          </a:rPr>
                          <m:t>1</m:t>
                        </m:r>
                      </m:sub>
                      <m:sup>
                        <m:r>
                          <a:rPr lang="en-US" altLang="en-US" sz="2800" b="0" i="1" smtClean="0">
                            <a:latin typeface="Cambria Math" panose="02040503050406030204" pitchFamily="18" charset="0"/>
                          </a:rPr>
                          <m:t>𝑛</m:t>
                        </m:r>
                      </m:sup>
                      <m:e>
                        <m:f>
                          <m:fPr>
                            <m:ctrlPr>
                              <a:rPr lang="en-US" altLang="en-US" sz="2800" i="1" smtClean="0">
                                <a:latin typeface="Cambria Math" panose="02040503050406030204" pitchFamily="18" charset="0"/>
                              </a:rPr>
                            </m:ctrlPr>
                          </m:fPr>
                          <m:num>
                            <m:sSup>
                              <m:sSupPr>
                                <m:ctrlPr>
                                  <a:rPr lang="en-US" altLang="en-US" sz="2800" i="1" smtClean="0">
                                    <a:latin typeface="Cambria Math" panose="02040503050406030204" pitchFamily="18" charset="0"/>
                                  </a:rPr>
                                </m:ctrlPr>
                              </m:sSupPr>
                              <m:e>
                                <m:r>
                                  <a:rPr lang="en-US" altLang="en-US" sz="2800" b="0" i="1" smtClean="0">
                                    <a:latin typeface="Cambria Math" panose="02040503050406030204" pitchFamily="18" charset="0"/>
                                  </a:rPr>
                                  <m:t>(</m:t>
                                </m:r>
                                <m:sSubSup>
                                  <m:sSubSupPr>
                                    <m:ctrlPr>
                                      <a:rPr lang="en-US" altLang="en-US" sz="2800" b="0" i="1" smtClean="0">
                                        <a:latin typeface="Cambria Math" panose="02040503050406030204" pitchFamily="18" charset="0"/>
                                      </a:rPr>
                                    </m:ctrlPr>
                                  </m:sSubSupPr>
                                  <m:e>
                                    <m:r>
                                      <a:rPr lang="en-US" altLang="en-US" sz="2800" b="0" i="1" smtClean="0">
                                        <a:latin typeface="Cambria Math" panose="02040503050406030204" pitchFamily="18" charset="0"/>
                                      </a:rPr>
                                      <m:t>𝑥</m:t>
                                    </m:r>
                                  </m:e>
                                  <m:sub>
                                    <m:r>
                                      <a:rPr lang="en-US" altLang="en-US" sz="2800" b="0" i="1" smtClean="0">
                                        <a:latin typeface="Cambria Math" panose="02040503050406030204" pitchFamily="18" charset="0"/>
                                      </a:rPr>
                                      <m:t>𝑖</m:t>
                                    </m:r>
                                  </m:sub>
                                  <m:sup/>
                                </m:sSubSup>
                                <m:r>
                                  <a:rPr lang="en-US" altLang="en-US" sz="2800" b="0" i="1" smtClean="0">
                                    <a:latin typeface="Cambria Math" panose="02040503050406030204" pitchFamily="18" charset="0"/>
                                  </a:rPr>
                                  <m:t>−</m:t>
                                </m:r>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𝑥</m:t>
                                    </m:r>
                                  </m:e>
                                </m:acc>
                                <m:r>
                                  <a:rPr lang="en-US" altLang="en-US" sz="2800" b="0" i="1" smtClean="0">
                                    <a:latin typeface="Cambria Math" panose="02040503050406030204" pitchFamily="18" charset="0"/>
                                  </a:rPr>
                                  <m:t>)</m:t>
                                </m:r>
                              </m:e>
                              <m:sup>
                                <m:r>
                                  <a:rPr lang="en-US" altLang="en-US" sz="2800" b="0" i="1" smtClean="0">
                                    <a:latin typeface="Cambria Math" panose="02040503050406030204" pitchFamily="18" charset="0"/>
                                  </a:rPr>
                                  <m:t>2</m:t>
                                </m:r>
                              </m:sup>
                            </m:sSup>
                          </m:num>
                          <m:den>
                            <m:r>
                              <a:rPr lang="en-US" altLang="en-US" sz="2800" b="0" i="1" smtClean="0">
                                <a:latin typeface="Cambria Math" panose="02040503050406030204" pitchFamily="18" charset="0"/>
                              </a:rPr>
                              <m:t>𝑛</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1</m:t>
                            </m:r>
                          </m:den>
                        </m:f>
                      </m:e>
                    </m:nary>
                  </m:oMath>
                </a14:m>
                <a:endParaRPr lang="en-US" sz="2800" dirty="0" smtClean="0"/>
              </a:p>
              <a:p>
                <a:pPr algn="ctr">
                  <a:buFontTx/>
                  <a:buNone/>
                </a:pPr>
                <a:endParaRPr lang="en-US" sz="2800" dirty="0" smtClean="0"/>
              </a:p>
              <a:p>
                <a:pPr algn="ctr">
                  <a:buNone/>
                </a:pPr>
                <a:r>
                  <a:rPr lang="en-US" altLang="en-US" sz="2800" dirty="0" err="1"/>
                  <a:t>v</a:t>
                </a:r>
                <a:r>
                  <a:rPr lang="en-US" altLang="en-US" sz="2800" dirty="0" err="1" smtClean="0"/>
                  <a:t>ar</a:t>
                </a:r>
                <a:r>
                  <a:rPr lang="en-US" altLang="en-US" sz="2800" dirty="0" smtClean="0"/>
                  <a:t>(y)=</a:t>
                </a:r>
                <a14:m>
                  <m:oMath xmlns:m="http://schemas.openxmlformats.org/officeDocument/2006/math">
                    <m:nary>
                      <m:naryPr>
                        <m:chr m:val="∑"/>
                        <m:ctrlPr>
                          <a:rPr lang="en-US" altLang="en-US" sz="2800" i="1">
                            <a:latin typeface="Cambria Math" panose="02040503050406030204" pitchFamily="18" charset="0"/>
                          </a:rPr>
                        </m:ctrlPr>
                      </m:naryPr>
                      <m:sub>
                        <m:r>
                          <m:rPr>
                            <m:brk m:alnAt="23"/>
                          </m:rPr>
                          <a:rPr lang="en-US" altLang="en-US" sz="2800" i="1">
                            <a:latin typeface="Cambria Math" panose="02040503050406030204" pitchFamily="18" charset="0"/>
                          </a:rPr>
                          <m:t>𝑖</m:t>
                        </m:r>
                        <m:r>
                          <a:rPr lang="en-US" altLang="en-US" sz="2800" i="1">
                            <a:latin typeface="Cambria Math" panose="02040503050406030204" pitchFamily="18" charset="0"/>
                          </a:rPr>
                          <m:t>=</m:t>
                        </m:r>
                        <m:r>
                          <m:rPr>
                            <m:brk m:alnAt="23"/>
                          </m:rPr>
                          <a:rPr lang="en-US" altLang="en-US" sz="2800" i="1">
                            <a:latin typeface="Cambria Math" panose="02040503050406030204" pitchFamily="18" charset="0"/>
                          </a:rPr>
                          <m:t>1</m:t>
                        </m:r>
                      </m:sub>
                      <m:sup>
                        <m:r>
                          <a:rPr lang="en-US" altLang="en-US" sz="2800" b="0" i="1" smtClean="0">
                            <a:latin typeface="Cambria Math" panose="02040503050406030204" pitchFamily="18" charset="0"/>
                          </a:rPr>
                          <m:t>𝑛</m:t>
                        </m:r>
                      </m:sup>
                      <m:e>
                        <m:f>
                          <m:fPr>
                            <m:ctrlPr>
                              <a:rPr lang="en-US" altLang="en-US" sz="2800" i="1">
                                <a:latin typeface="Cambria Math" panose="02040503050406030204" pitchFamily="18" charset="0"/>
                              </a:rPr>
                            </m:ctrlPr>
                          </m:fPr>
                          <m:num>
                            <m:sSup>
                              <m:sSupPr>
                                <m:ctrlPr>
                                  <a:rPr lang="en-US" altLang="en-US" sz="2800" i="1">
                                    <a:latin typeface="Cambria Math" panose="02040503050406030204" pitchFamily="18" charset="0"/>
                                  </a:rPr>
                                </m:ctrlPr>
                              </m:sSupPr>
                              <m:e>
                                <m:r>
                                  <a:rPr lang="en-US" altLang="en-US" sz="2800" i="1">
                                    <a:latin typeface="Cambria Math" panose="02040503050406030204" pitchFamily="18" charset="0"/>
                                  </a:rPr>
                                  <m:t>(</m:t>
                                </m:r>
                                <m:sSubSup>
                                  <m:sSubSupPr>
                                    <m:ctrlPr>
                                      <a:rPr lang="en-US" altLang="en-US" sz="2800" i="1">
                                        <a:latin typeface="Cambria Math" panose="02040503050406030204" pitchFamily="18" charset="0"/>
                                      </a:rPr>
                                    </m:ctrlPr>
                                  </m:sSubSupPr>
                                  <m:e>
                                    <m:r>
                                      <a:rPr lang="en-US" altLang="en-US" sz="2800" b="0" i="1" smtClean="0">
                                        <a:latin typeface="Cambria Math" panose="02040503050406030204" pitchFamily="18" charset="0"/>
                                      </a:rPr>
                                      <m:t>𝑦</m:t>
                                    </m:r>
                                  </m:e>
                                  <m:sub>
                                    <m:r>
                                      <a:rPr lang="en-US" altLang="en-US" sz="2800" i="1">
                                        <a:latin typeface="Cambria Math" panose="02040503050406030204" pitchFamily="18" charset="0"/>
                                      </a:rPr>
                                      <m:t>𝑖</m:t>
                                    </m:r>
                                  </m:sub>
                                  <m:sup/>
                                </m:sSubSup>
                                <m:r>
                                  <a:rPr lang="en-US" altLang="en-US" sz="2800" i="1">
                                    <a:latin typeface="Cambria Math" panose="02040503050406030204" pitchFamily="18" charset="0"/>
                                  </a:rPr>
                                  <m:t>−</m:t>
                                </m:r>
                                <m:acc>
                                  <m:accPr>
                                    <m:chr m:val="̅"/>
                                    <m:ctrlPr>
                                      <a:rPr lang="en-US" altLang="en-US" sz="2800" i="1">
                                        <a:latin typeface="Cambria Math" panose="02040503050406030204" pitchFamily="18" charset="0"/>
                                      </a:rPr>
                                    </m:ctrlPr>
                                  </m:accPr>
                                  <m:e>
                                    <m:r>
                                      <a:rPr lang="en-US" altLang="en-US" sz="2800" b="0" i="1" smtClean="0">
                                        <a:latin typeface="Cambria Math" panose="02040503050406030204" pitchFamily="18" charset="0"/>
                                      </a:rPr>
                                      <m:t>𝑦</m:t>
                                    </m:r>
                                  </m:e>
                                </m:acc>
                                <m:r>
                                  <a:rPr lang="en-US" altLang="en-US" sz="2800" i="1">
                                    <a:latin typeface="Cambria Math" panose="02040503050406030204" pitchFamily="18" charset="0"/>
                                  </a:rPr>
                                  <m:t>)</m:t>
                                </m:r>
                              </m:e>
                              <m:sup>
                                <m:r>
                                  <a:rPr lang="en-US" altLang="en-US" sz="2800" i="1">
                                    <a:latin typeface="Cambria Math" panose="02040503050406030204" pitchFamily="18" charset="0"/>
                                  </a:rPr>
                                  <m:t>2</m:t>
                                </m:r>
                              </m:sup>
                            </m:sSup>
                          </m:num>
                          <m:den>
                            <m:r>
                              <a:rPr lang="en-US" altLang="en-US" sz="2800" b="0" i="1" smtClean="0">
                                <a:latin typeface="Cambria Math" panose="02040503050406030204" pitchFamily="18" charset="0"/>
                              </a:rPr>
                              <m:t>𝑛</m:t>
                            </m:r>
                            <m:r>
                              <a:rPr lang="en-US" altLang="en-US" sz="2800" i="1">
                                <a:latin typeface="Cambria Math" panose="02040503050406030204" pitchFamily="18" charset="0"/>
                              </a:rPr>
                              <m:t>−</m:t>
                            </m:r>
                            <m:r>
                              <a:rPr lang="en-US" altLang="en-US" sz="2800" i="1">
                                <a:latin typeface="Cambria Math" panose="02040503050406030204" pitchFamily="18" charset="0"/>
                              </a:rPr>
                              <m:t>1</m:t>
                            </m:r>
                          </m:den>
                        </m:f>
                        <m:r>
                          <a:rPr lang="en-US" altLang="en-US" sz="2800" b="0" i="1" smtClean="0">
                            <a:latin typeface="Cambria Math" panose="02040503050406030204" pitchFamily="18" charset="0"/>
                          </a:rPr>
                          <m:t> </m:t>
                        </m:r>
                      </m:e>
                    </m:nary>
                  </m:oMath>
                </a14:m>
                <a:endParaRPr lang="en-US" sz="2800" dirty="0"/>
              </a:p>
              <a:p>
                <a:pPr algn="ctr">
                  <a:buFontTx/>
                  <a:buNone/>
                </a:pPr>
                <a:endParaRPr lang="en-US" sz="2800" dirty="0" smtClean="0"/>
              </a:p>
              <a:p>
                <a:pPr>
                  <a:buFontTx/>
                  <a:buNone/>
                </a:pPr>
                <a:endParaRPr lang="en-US" altLang="en-US" sz="2800" dirty="0"/>
              </a:p>
            </p:txBody>
          </p:sp>
        </mc:Choice>
        <mc:Fallback>
          <p:sp>
            <p:nvSpPr>
              <p:cNvPr id="6" name="Rectangle 3"/>
              <p:cNvSpPr txBox="1">
                <a:spLocks noRot="1" noChangeAspect="1" noMove="1" noResize="1" noEditPoints="1" noAdjustHandles="1" noChangeArrowheads="1" noChangeShapeType="1" noTextEdit="1"/>
              </p:cNvSpPr>
              <p:nvPr/>
            </p:nvSpPr>
            <p:spPr>
              <a:xfrm>
                <a:off x="386366" y="669701"/>
                <a:ext cx="9324303" cy="4959553"/>
              </a:xfrm>
              <a:prstGeom prst="rect">
                <a:avLst/>
              </a:prstGeom>
              <a:blipFill rotWithShape="0">
                <a:blip r:embed="rId2" cstate="print"/>
                <a:stretch>
                  <a:fillRect l="-654" t="-2706" b="-11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7" name="TextBox 6"/>
              <p:cNvSpPr txBox="1"/>
              <p:nvPr/>
            </p:nvSpPr>
            <p:spPr>
              <a:xfrm>
                <a:off x="1068946" y="5629255"/>
                <a:ext cx="7183568" cy="1006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𝒄𝒐𝒗</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𝒚</m:t>
                          </m:r>
                        </m:e>
                      </m:d>
                      <m:r>
                        <a:rPr lang="en-US" sz="2400" b="1" i="1" smtClean="0">
                          <a:latin typeface="Cambria Math" panose="02040503050406030204" pitchFamily="18" charset="0"/>
                        </a:rPr>
                        <m:t>=</m:t>
                      </m:r>
                      <m:r>
                        <a:rPr lang="en-US" sz="2400" b="1" i="1" smtClean="0">
                          <a:latin typeface="Cambria Math" panose="02040503050406030204" pitchFamily="18" charset="0"/>
                        </a:rPr>
                        <m:t>𝒄𝒐𝒗</m:t>
                      </m:r>
                      <m:r>
                        <a:rPr lang="en-US" sz="2400" b="1" i="1" smtClean="0">
                          <a:latin typeface="Cambria Math" panose="02040503050406030204" pitchFamily="18" charset="0"/>
                        </a:rPr>
                        <m:t>(</m:t>
                      </m:r>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𝒙</m:t>
                      </m:r>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m:t>
                          </m:r>
                        </m:num>
                        <m:den>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den>
                      </m:f>
                      <m:nary>
                        <m:naryPr>
                          <m:chr m:val="∑"/>
                          <m:ctrlPr>
                            <a:rPr lang="en-US" sz="2400" b="1" i="1" smtClean="0">
                              <a:latin typeface="Cambria Math" panose="02040503050406030204" pitchFamily="18" charset="0"/>
                            </a:rPr>
                          </m:ctrlPr>
                        </m:naryPr>
                        <m:sub>
                          <m:r>
                            <m:rPr>
                              <m:brk m:alnAt="23"/>
                            </m:rPr>
                            <a:rPr lang="en-US" sz="2400" b="1" i="1" smtClean="0">
                              <a:latin typeface="Cambria Math" panose="02040503050406030204" pitchFamily="18" charset="0"/>
                            </a:rPr>
                            <m:t>𝒊</m:t>
                          </m:r>
                          <m:r>
                            <a:rPr lang="en-US" sz="2400" b="1" i="1" smtClean="0">
                              <a:latin typeface="Cambria Math" panose="02040503050406030204" pitchFamily="18" charset="0"/>
                            </a:rPr>
                            <m:t>=</m:t>
                          </m:r>
                          <m:r>
                            <a:rPr lang="en-US" sz="2400" b="1" i="1" smtClean="0">
                              <a:latin typeface="Cambria Math" panose="02040503050406030204" pitchFamily="18" charset="0"/>
                            </a:rPr>
                            <m:t>𝟏</m:t>
                          </m:r>
                        </m:sub>
                        <m:sup>
                          <m:r>
                            <a:rPr lang="en-US" sz="2400" b="1" i="1" smtClean="0">
                              <a:latin typeface="Cambria Math" panose="02040503050406030204" pitchFamily="18" charset="0"/>
                            </a:rPr>
                            <m:t>𝒏</m:t>
                          </m:r>
                        </m:sup>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𝒊</m:t>
                                  </m:r>
                                </m:sub>
                              </m:sSub>
                              <m:r>
                                <a:rPr lang="en-US" sz="2400" b="1" i="1" smtClean="0">
                                  <a:latin typeface="Cambria Math" panose="02040503050406030204" pitchFamily="18" charset="0"/>
                                </a:rPr>
                                <m:t>−</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𝒙</m:t>
                                  </m:r>
                                </m:e>
                              </m:acc>
                            </m:e>
                          </m:d>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r>
                                <a:rPr lang="en-US" sz="2400" b="1" i="1" smtClean="0">
                                  <a:latin typeface="Cambria Math" panose="02040503050406030204" pitchFamily="18" charset="0"/>
                                </a:rPr>
                                <m:t>−</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𝒚</m:t>
                                  </m:r>
                                </m:e>
                              </m:acc>
                            </m:e>
                          </m:d>
                        </m:e>
                      </m:nary>
                    </m:oMath>
                  </m:oMathPara>
                </a14:m>
                <a:endParaRPr lang="en-US" sz="2400" b="1" dirty="0"/>
              </a:p>
            </p:txBody>
          </p:sp>
        </mc:Choice>
        <mc:Fallback>
          <p:sp>
            <p:nvSpPr>
              <p:cNvPr id="7" name="TextBox 6"/>
              <p:cNvSpPr txBox="1">
                <a:spLocks noRot="1" noChangeAspect="1" noMove="1" noResize="1" noEditPoints="1" noAdjustHandles="1" noChangeArrowheads="1" noChangeShapeType="1" noTextEdit="1"/>
              </p:cNvSpPr>
              <p:nvPr/>
            </p:nvSpPr>
            <p:spPr>
              <a:xfrm>
                <a:off x="1068946" y="5629255"/>
                <a:ext cx="7183568" cy="1006558"/>
              </a:xfrm>
              <a:prstGeom prst="rect">
                <a:avLst/>
              </a:prstGeom>
              <a:blipFill rotWithShape="0">
                <a:blip r:embed="rId3"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3572585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pPr/>
              <a:t>22</a:t>
            </a:fld>
            <a:endParaRPr lang="en-US"/>
          </a:p>
        </p:txBody>
      </p:sp>
      <p:sp>
        <p:nvSpPr>
          <p:cNvPr id="5" name="Rectangle 2"/>
          <p:cNvSpPr>
            <a:spLocks noGrp="1" noChangeArrowheads="1"/>
          </p:cNvSpPr>
          <p:nvPr>
            <p:ph type="title"/>
          </p:nvPr>
        </p:nvSpPr>
        <p:spPr>
          <a:xfrm>
            <a:off x="0" y="0"/>
            <a:ext cx="8229600" cy="1143000"/>
          </a:xfrm>
        </p:spPr>
        <p:txBody>
          <a:bodyPr/>
          <a:lstStyle/>
          <a:p>
            <a:r>
              <a:rPr lang="en-US" altLang="en-US" dirty="0"/>
              <a:t>PCA Example –STEP </a:t>
            </a:r>
            <a:r>
              <a:rPr lang="en-US" altLang="en-US" dirty="0" smtClean="0"/>
              <a:t>2 (Cont.)</a:t>
            </a:r>
            <a:endParaRPr lang="en-US" alt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xmlns="" val="824505740"/>
              </p:ext>
            </p:extLst>
          </p:nvPr>
        </p:nvGraphicFramePr>
        <p:xfrm>
          <a:off x="268403" y="911182"/>
          <a:ext cx="9390752" cy="3198650"/>
        </p:xfrm>
        <a:graphic>
          <a:graphicData uri="http://schemas.openxmlformats.org/presentationml/2006/ole">
            <p:oleObj spid="_x0000_s10275" name="Worksheet" r:id="rId3" imgW="7410304" imgH="2524121" progId="Excel.Sheet.12">
              <p:embed/>
            </p:oleObj>
          </a:graphicData>
        </a:graphic>
      </p:graphicFrame>
      <mc:AlternateContent xmlns:mc="http://schemas.openxmlformats.org/markup-compatibility/2006">
        <mc:Choice xmlns:a14="http://schemas.microsoft.com/office/drawing/2010/main" xmlns="" Requires="a14">
          <p:sp>
            <p:nvSpPr>
              <p:cNvPr id="9" name="Rectangle 8"/>
              <p:cNvSpPr/>
              <p:nvPr/>
            </p:nvSpPr>
            <p:spPr>
              <a:xfrm>
                <a:off x="1506829" y="4672762"/>
                <a:ext cx="7263684" cy="805670"/>
              </a:xfrm>
              <a:prstGeom prst="rect">
                <a:avLst/>
              </a:prstGeom>
            </p:spPr>
            <p:txBody>
              <a:bodyPr wrap="square">
                <a:spAutoFit/>
              </a:bodyPr>
              <a:lstStyle/>
              <a:p>
                <a14:m>
                  <m:oMath xmlns:m="http://schemas.openxmlformats.org/officeDocument/2006/math">
                    <m:r>
                      <a:rPr lang="en-US" altLang="en-US" sz="2400" b="0" i="1" smtClean="0">
                        <a:solidFill>
                          <a:prstClr val="black"/>
                        </a:solidFill>
                        <a:latin typeface="Cambria Math" panose="02040503050406030204" pitchFamily="18" charset="0"/>
                      </a:rPr>
                      <m:t>𝑐𝑜𝑣</m:t>
                    </m:r>
                    <m:r>
                      <a:rPr lang="en-US" altLang="en-US" sz="2400" b="0" i="1" smtClean="0">
                        <a:solidFill>
                          <a:prstClr val="black"/>
                        </a:solidFill>
                        <a:latin typeface="Cambria Math" panose="02040503050406030204" pitchFamily="18" charset="0"/>
                      </a:rPr>
                      <m:t>=</m:t>
                    </m:r>
                    <m:d>
                      <m:dPr>
                        <m:ctrlPr>
                          <a:rPr lang="en-US" altLang="en-US" sz="2400" i="1">
                            <a:solidFill>
                              <a:prstClr val="black"/>
                            </a:solidFill>
                            <a:latin typeface="Cambria Math" panose="02040503050406030204" pitchFamily="18" charset="0"/>
                          </a:rPr>
                        </m:ctrlPr>
                      </m:dPr>
                      <m:e>
                        <m:m>
                          <m:mPr>
                            <m:mcs>
                              <m:mc>
                                <m:mcPr>
                                  <m:count m:val="2"/>
                                  <m:mcJc m:val="center"/>
                                </m:mcPr>
                              </m:mc>
                            </m:mcs>
                            <m:ctrlPr>
                              <a:rPr lang="en-US" altLang="en-US" sz="2400" i="1">
                                <a:solidFill>
                                  <a:prstClr val="black"/>
                                </a:solidFill>
                                <a:latin typeface="Cambria Math" panose="02040503050406030204" pitchFamily="18" charset="0"/>
                              </a:rPr>
                            </m:ctrlPr>
                          </m:mPr>
                          <m:mr>
                            <m:e>
                              <m:r>
                                <a:rPr lang="en-US" altLang="en-US" sz="2400" b="0" i="1">
                                  <a:solidFill>
                                    <a:prstClr val="black"/>
                                  </a:solidFill>
                                  <a:latin typeface="Cambria Math" panose="02040503050406030204" pitchFamily="18" charset="0"/>
                                </a:rPr>
                                <m:t>𝑣𝑎𝑟</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𝑥</m:t>
                              </m:r>
                              <m:r>
                                <a:rPr lang="en-US" altLang="en-US" sz="2400" b="0" i="1">
                                  <a:solidFill>
                                    <a:prstClr val="black"/>
                                  </a:solidFill>
                                  <a:latin typeface="Cambria Math" panose="02040503050406030204" pitchFamily="18" charset="0"/>
                                </a:rPr>
                                <m:t>)</m:t>
                              </m:r>
                            </m:e>
                            <m:e>
                              <m:r>
                                <a:rPr lang="en-US" altLang="en-US" sz="2400" b="0" i="1">
                                  <a:solidFill>
                                    <a:prstClr val="black"/>
                                  </a:solidFill>
                                  <a:latin typeface="Cambria Math" panose="02040503050406030204" pitchFamily="18" charset="0"/>
                                </a:rPr>
                                <m:t>𝑐𝑜𝑣</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𝑥</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𝑦</m:t>
                              </m:r>
                              <m:r>
                                <a:rPr lang="en-US" altLang="en-US" sz="2400" b="0" i="1">
                                  <a:solidFill>
                                    <a:prstClr val="black"/>
                                  </a:solidFill>
                                  <a:latin typeface="Cambria Math" panose="02040503050406030204" pitchFamily="18" charset="0"/>
                                </a:rPr>
                                <m:t>)</m:t>
                              </m:r>
                            </m:e>
                          </m:mr>
                          <m:mr>
                            <m:e>
                              <m:r>
                                <a:rPr lang="en-US" altLang="en-US" sz="2400" b="0" i="1">
                                  <a:solidFill>
                                    <a:prstClr val="black"/>
                                  </a:solidFill>
                                  <a:latin typeface="Cambria Math" panose="02040503050406030204" pitchFamily="18" charset="0"/>
                                </a:rPr>
                                <m:t>𝑐𝑜𝑣</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𝑦</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𝑥</m:t>
                              </m:r>
                              <m:r>
                                <a:rPr lang="en-US" altLang="en-US" sz="2400" b="0" i="1">
                                  <a:solidFill>
                                    <a:prstClr val="black"/>
                                  </a:solidFill>
                                  <a:latin typeface="Cambria Math" panose="02040503050406030204" pitchFamily="18" charset="0"/>
                                </a:rPr>
                                <m:t>)</m:t>
                              </m:r>
                            </m:e>
                            <m:e>
                              <m:r>
                                <a:rPr lang="en-US" altLang="en-US" sz="2400" b="0" i="1">
                                  <a:solidFill>
                                    <a:prstClr val="black"/>
                                  </a:solidFill>
                                  <a:latin typeface="Cambria Math" panose="02040503050406030204" pitchFamily="18" charset="0"/>
                                </a:rPr>
                                <m:t>𝑣𝑎𝑟</m:t>
                              </m:r>
                              <m:r>
                                <a:rPr lang="en-US" altLang="en-US" sz="2400" b="0" i="1">
                                  <a:solidFill>
                                    <a:prstClr val="black"/>
                                  </a:solidFill>
                                  <a:latin typeface="Cambria Math" panose="02040503050406030204" pitchFamily="18" charset="0"/>
                                </a:rPr>
                                <m:t> (</m:t>
                              </m:r>
                              <m:r>
                                <a:rPr lang="en-US" altLang="en-US" sz="2400" b="0" i="1">
                                  <a:solidFill>
                                    <a:prstClr val="black"/>
                                  </a:solidFill>
                                  <a:latin typeface="Cambria Math" panose="02040503050406030204" pitchFamily="18" charset="0"/>
                                </a:rPr>
                                <m:t>𝑦</m:t>
                              </m:r>
                              <m:r>
                                <a:rPr lang="en-US" altLang="en-US" sz="2400" b="0" i="1">
                                  <a:solidFill>
                                    <a:prstClr val="black"/>
                                  </a:solidFill>
                                  <a:latin typeface="Cambria Math" panose="02040503050406030204" pitchFamily="18" charset="0"/>
                                </a:rPr>
                                <m:t>)</m:t>
                              </m:r>
                            </m:e>
                          </m:mr>
                        </m:m>
                      </m:e>
                    </m:d>
                  </m:oMath>
                </a14:m>
                <a:r>
                  <a:rPr lang="en-US" sz="2400" dirty="0" smtClean="0"/>
                  <a:t>=</a:t>
                </a:r>
                <a14:m>
                  <m:oMath xmlns:m="http://schemas.openxmlformats.org/officeDocument/2006/math">
                    <m:d>
                      <m:dPr>
                        <m:ctrlPr>
                          <a:rPr lang="en-US" sz="2400" i="1" dirty="0" smtClean="0">
                            <a:latin typeface="Cambria Math" panose="02040503050406030204" pitchFamily="18" charset="0"/>
                          </a:rPr>
                        </m:ctrlPr>
                      </m:dPr>
                      <m:e>
                        <m:m>
                          <m:mPr>
                            <m:mcs>
                              <m:mc>
                                <m:mcPr>
                                  <m:count m:val="2"/>
                                  <m:mcJc m:val="center"/>
                                </m:mcPr>
                              </m:mc>
                            </m:mcs>
                            <m:ctrlPr>
                              <a:rPr lang="en-US" sz="2400" i="1" dirty="0" smtClean="0">
                                <a:latin typeface="Cambria Math" panose="02040503050406030204" pitchFamily="18" charset="0"/>
                              </a:rPr>
                            </m:ctrlPr>
                          </m:mPr>
                          <m:mr>
                            <m:e>
                              <m:r>
                                <m:rPr>
                                  <m:brk m:alnAt="7"/>
                                </m:rPr>
                                <a:rPr lang="en-US" sz="2400" b="0" i="1" dirty="0" smtClean="0">
                                  <a:latin typeface="Cambria Math" panose="02040503050406030204" pitchFamily="18" charset="0"/>
                                </a:rPr>
                                <m:t>0</m:t>
                              </m:r>
                              <m:r>
                                <m:rPr>
                                  <m:brk m:alnAt="7"/>
                                </m:rPr>
                                <a:rPr lang="en-US" sz="2400" b="0" i="1" dirty="0" smtClean="0">
                                  <a:latin typeface="Cambria Math" panose="02040503050406030204" pitchFamily="18" charset="0"/>
                                </a:rPr>
                                <m:t>.</m:t>
                              </m:r>
                              <m:r>
                                <m:rPr>
                                  <m:brk m:alnAt="7"/>
                                </m:rPr>
                                <a:rPr lang="en-US" sz="2400" b="0" i="1" dirty="0" smtClean="0">
                                  <a:latin typeface="Cambria Math" panose="02040503050406030204" pitchFamily="18" charset="0"/>
                                </a:rPr>
                                <m:t>6</m:t>
                              </m:r>
                              <m:r>
                                <a:rPr lang="en-US" sz="2400" b="0" i="1" dirty="0" smtClean="0">
                                  <a:latin typeface="Cambria Math" panose="02040503050406030204" pitchFamily="18" charset="0"/>
                                </a:rPr>
                                <m:t>16</m:t>
                              </m:r>
                            </m:e>
                            <m:e>
                              <m:r>
                                <a:rPr lang="en-US" sz="2400" b="0" i="1" dirty="0" smtClean="0">
                                  <a:latin typeface="Cambria Math" panose="02040503050406030204" pitchFamily="18" charset="0"/>
                                </a:rPr>
                                <m:t>0</m:t>
                              </m:r>
                              <m:r>
                                <a:rPr lang="en-US" sz="2400" b="0" i="1" dirty="0" smtClean="0">
                                  <a:latin typeface="Cambria Math" panose="02040503050406030204" pitchFamily="18" charset="0"/>
                                </a:rPr>
                                <m:t>.</m:t>
                              </m:r>
                              <m:r>
                                <a:rPr lang="en-US" sz="2400" b="0" i="1" dirty="0" smtClean="0">
                                  <a:latin typeface="Cambria Math" panose="02040503050406030204" pitchFamily="18" charset="0"/>
                                </a:rPr>
                                <m:t>615</m:t>
                              </m:r>
                            </m:e>
                          </m:mr>
                          <m:mr>
                            <m:e>
                              <m:r>
                                <a:rPr lang="en-US" sz="2400" b="0" i="1" dirty="0" smtClean="0">
                                  <a:latin typeface="Cambria Math" panose="02040503050406030204" pitchFamily="18" charset="0"/>
                                </a:rPr>
                                <m:t>0</m:t>
                              </m:r>
                              <m:r>
                                <a:rPr lang="en-US" sz="2400" b="0" i="1" dirty="0" smtClean="0">
                                  <a:latin typeface="Cambria Math" panose="02040503050406030204" pitchFamily="18" charset="0"/>
                                </a:rPr>
                                <m:t>.</m:t>
                              </m:r>
                              <m:r>
                                <a:rPr lang="en-US" sz="2400" b="0" i="1" dirty="0" smtClean="0">
                                  <a:latin typeface="Cambria Math" panose="02040503050406030204" pitchFamily="18" charset="0"/>
                                </a:rPr>
                                <m:t>615</m:t>
                              </m:r>
                            </m:e>
                            <m:e>
                              <m:r>
                                <a:rPr lang="en-US" sz="2400" b="0" i="1" dirty="0" smtClean="0">
                                  <a:latin typeface="Cambria Math" panose="02040503050406030204" pitchFamily="18" charset="0"/>
                                </a:rPr>
                                <m:t>0</m:t>
                              </m:r>
                              <m:r>
                                <a:rPr lang="en-US" sz="2400" b="0" i="1" dirty="0" smtClean="0">
                                  <a:latin typeface="Cambria Math" panose="02040503050406030204" pitchFamily="18" charset="0"/>
                                </a:rPr>
                                <m:t>.</m:t>
                              </m:r>
                              <m:r>
                                <a:rPr lang="en-US" sz="2400" b="0" i="1" dirty="0" smtClean="0">
                                  <a:latin typeface="Cambria Math" panose="02040503050406030204" pitchFamily="18" charset="0"/>
                                </a:rPr>
                                <m:t>716</m:t>
                              </m:r>
                            </m:e>
                          </m:mr>
                        </m:m>
                      </m:e>
                    </m:d>
                  </m:oMath>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1506829" y="4672762"/>
                <a:ext cx="7263684" cy="805670"/>
              </a:xfrm>
              <a:prstGeom prst="rect">
                <a:avLst/>
              </a:prstGeom>
              <a:blipFill rotWithShape="0">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5356387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fontScale="90000"/>
          </a:bodyPr>
          <a:lstStyle/>
          <a:p>
            <a:r>
              <a:rPr lang="en-US" altLang="en-US" dirty="0"/>
              <a:t>PCA Example –STEP </a:t>
            </a:r>
            <a:r>
              <a:rPr lang="en-US" altLang="en-US" dirty="0" smtClean="0"/>
              <a:t>3:</a:t>
            </a:r>
            <a:r>
              <a:rPr lang="fr-FR" altLang="en-US" sz="3800" dirty="0" smtClean="0"/>
              <a:t/>
            </a:r>
            <a:br>
              <a:rPr lang="fr-FR" altLang="en-US" sz="3800" dirty="0" smtClean="0"/>
            </a:br>
            <a:r>
              <a:rPr lang="fr-FR" altLang="en-US" sz="3800" dirty="0" err="1" smtClean="0"/>
              <a:t>Calculating</a:t>
            </a:r>
            <a:r>
              <a:rPr lang="fr-FR" altLang="en-US" sz="3800" dirty="0" smtClean="0"/>
              <a:t> </a:t>
            </a:r>
            <a:r>
              <a:rPr lang="fr-FR" altLang="en-US" sz="3800" dirty="0" err="1" smtClean="0"/>
              <a:t>eignevalues</a:t>
            </a:r>
            <a:endParaRPr lang="fr-FR" altLang="en-US" sz="3800" dirty="0"/>
          </a:p>
        </p:txBody>
      </p:sp>
      <p:sp>
        <p:nvSpPr>
          <p:cNvPr id="2052" name="Rectangle 3"/>
          <p:cNvSpPr>
            <a:spLocks noGrp="1" noChangeArrowheads="1"/>
          </p:cNvSpPr>
          <p:nvPr>
            <p:ph type="body" sz="half" idx="1"/>
          </p:nvPr>
        </p:nvSpPr>
        <p:spPr>
          <a:xfrm>
            <a:off x="407831" y="1449700"/>
            <a:ext cx="9302839" cy="4156657"/>
          </a:xfrm>
        </p:spPr>
        <p:txBody>
          <a:bodyPr/>
          <a:lstStyle/>
          <a:p>
            <a:pPr eaLnBrk="1" hangingPunct="1"/>
            <a:r>
              <a:rPr lang="fr-FR" altLang="en-US" sz="2800" dirty="0"/>
              <a:t>The </a:t>
            </a:r>
            <a:r>
              <a:rPr lang="fr-FR" altLang="en-US" sz="2800" dirty="0" err="1"/>
              <a:t>eigenvalues</a:t>
            </a:r>
            <a:r>
              <a:rPr lang="fr-FR" altLang="en-US" sz="2800" dirty="0"/>
              <a:t> </a:t>
            </a:r>
            <a:r>
              <a:rPr lang="fr-FR" altLang="en-US" sz="2800" dirty="0">
                <a:sym typeface="Symbol" panose="05050102010706020507" pitchFamily="18" charset="2"/>
              </a:rPr>
              <a:t>i</a:t>
            </a:r>
            <a:r>
              <a:rPr lang="fr-FR" altLang="en-US" sz="2800" dirty="0"/>
              <a:t> are </a:t>
            </a:r>
            <a:r>
              <a:rPr lang="fr-FR" altLang="en-US" sz="2800" dirty="0" err="1"/>
              <a:t>found</a:t>
            </a:r>
            <a:r>
              <a:rPr lang="fr-FR" altLang="en-US" sz="2800" dirty="0"/>
              <a:t> by </a:t>
            </a:r>
            <a:r>
              <a:rPr lang="fr-FR" altLang="en-US" sz="2800" dirty="0" err="1"/>
              <a:t>solving</a:t>
            </a:r>
            <a:r>
              <a:rPr lang="fr-FR" altLang="en-US" sz="2800" dirty="0"/>
              <a:t> the </a:t>
            </a:r>
            <a:r>
              <a:rPr lang="fr-FR" altLang="en-US" sz="2800" dirty="0" err="1"/>
              <a:t>equation</a:t>
            </a:r>
            <a:r>
              <a:rPr lang="fr-FR" altLang="en-US" dirty="0" smtClean="0">
                <a:latin typeface="Bookman Old Style" panose="02050604050505020204" pitchFamily="18" charset="0"/>
              </a:rPr>
              <a:t> </a:t>
            </a:r>
          </a:p>
          <a:p>
            <a:pPr algn="ctr" eaLnBrk="1" hangingPunct="1">
              <a:buFont typeface="Wingdings" panose="05000000000000000000" pitchFamily="2" charset="2"/>
              <a:buNone/>
            </a:pPr>
            <a:r>
              <a:rPr lang="fr-FR" altLang="en-US" dirty="0" smtClean="0">
                <a:solidFill>
                  <a:srgbClr val="0070C0"/>
                </a:solidFill>
                <a:latin typeface="Bookman Old Style" panose="02050604050505020204" pitchFamily="18" charset="0"/>
              </a:rPr>
              <a:t>                </a:t>
            </a:r>
            <a:r>
              <a:rPr lang="fr-FR" altLang="en-US" sz="2800" dirty="0" err="1" smtClean="0">
                <a:solidFill>
                  <a:srgbClr val="0070C0"/>
                </a:solidFill>
              </a:rPr>
              <a:t>det</a:t>
            </a:r>
            <a:r>
              <a:rPr lang="fr-FR" altLang="en-US" sz="2800" dirty="0" smtClean="0">
                <a:solidFill>
                  <a:srgbClr val="0070C0"/>
                </a:solidFill>
              </a:rPr>
              <a:t>(</a:t>
            </a:r>
            <a:r>
              <a:rPr lang="fr-FR" altLang="en-US" sz="2800" dirty="0" err="1" smtClean="0">
                <a:solidFill>
                  <a:srgbClr val="0070C0"/>
                </a:solidFill>
              </a:rPr>
              <a:t>cov</a:t>
            </a:r>
            <a:r>
              <a:rPr lang="fr-FR" altLang="en-US" sz="2800" dirty="0" smtClean="0">
                <a:solidFill>
                  <a:srgbClr val="0070C0"/>
                </a:solidFill>
              </a:rPr>
              <a:t>-</a:t>
            </a:r>
            <a:r>
              <a:rPr lang="fr-FR" altLang="en-US" sz="2800" dirty="0">
                <a:solidFill>
                  <a:srgbClr val="0070C0"/>
                </a:solidFill>
                <a:sym typeface="Symbol" panose="05050102010706020507" pitchFamily="18" charset="2"/>
              </a:rPr>
              <a:t>I)=</a:t>
            </a:r>
            <a:r>
              <a:rPr lang="fr-FR" altLang="en-US" sz="2800" dirty="0" smtClean="0">
                <a:solidFill>
                  <a:srgbClr val="0070C0"/>
                </a:solidFill>
                <a:sym typeface="Symbol" panose="05050102010706020507" pitchFamily="18" charset="2"/>
              </a:rPr>
              <a:t>0</a:t>
            </a:r>
          </a:p>
          <a:p>
            <a:pPr algn="ctr" eaLnBrk="1" hangingPunct="1">
              <a:buFont typeface="Wingdings" panose="05000000000000000000" pitchFamily="2" charset="2"/>
              <a:buNone/>
            </a:pPr>
            <a:endParaRPr lang="fr-FR" altLang="en-US" sz="2800" dirty="0">
              <a:solidFill>
                <a:srgbClr val="0070C0"/>
              </a:solidFill>
              <a:sym typeface="Symbol" panose="05050102010706020507" pitchFamily="18" charset="2"/>
            </a:endParaRPr>
          </a:p>
        </p:txBody>
      </p:sp>
      <mc:AlternateContent xmlns:mc="http://schemas.openxmlformats.org/markup-compatibility/2006">
        <mc:Choice xmlns:a14="http://schemas.microsoft.com/office/drawing/2010/main" xmlns="" Requires="a14">
          <p:sp>
            <p:nvSpPr>
              <p:cNvPr id="2" name="TextBox 1"/>
              <p:cNvSpPr txBox="1"/>
              <p:nvPr/>
            </p:nvSpPr>
            <p:spPr>
              <a:xfrm>
                <a:off x="3259921" y="3168796"/>
                <a:ext cx="4687910" cy="718466"/>
              </a:xfrm>
              <a:prstGeom prst="rect">
                <a:avLst/>
              </a:prstGeom>
              <a:noFill/>
            </p:spPr>
            <p:txBody>
              <a:bodyPr wrap="square" lIns="0" tIns="0" rIns="0" bIns="0" rtlCol="0">
                <a:spAutoFit/>
              </a:bodyPr>
              <a:lstStyle/>
              <a:p>
                <a14:m>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 </m:t>
                    </m:r>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i="1">
                        <a:latin typeface="Cambria Math" panose="02040503050406030204" pitchFamily="18" charset="0"/>
                      </a:rPr>
                      <m:t>⅄</m:t>
                    </m:r>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plcHide m:val="on"/>
                            <m:mcs>
                              <m:mc>
                                <m:mcPr>
                                  <m:count m:val="2"/>
                                  <m:mcJc m:val="center"/>
                                </m:mcPr>
                              </m:mc>
                            </m:mcs>
                            <m:ctrlPr>
                              <a:rPr lang="en-US" sz="2800" b="0" i="1" smtClean="0">
                                <a:latin typeface="Cambria Math" panose="02040503050406030204" pitchFamily="18" charset="0"/>
                              </a:rPr>
                            </m:ctrlPr>
                          </m:mP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1</m:t>
                              </m:r>
                            </m:e>
                          </m:mr>
                        </m:m>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a:rPr lang="en-US" sz="2800" i="1">
                                  <a:latin typeface="Cambria Math" panose="02040503050406030204" pitchFamily="18" charset="0"/>
                                </a:rPr>
                                <m:t>⅄</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i="1">
                                  <a:latin typeface="Cambria Math" panose="02040503050406030204" pitchFamily="18" charset="0"/>
                                </a:rPr>
                                <m:t>⅄</m:t>
                              </m:r>
                            </m:e>
                          </m:mr>
                        </m:m>
                      </m:e>
                    </m:d>
                  </m:oMath>
                </a14:m>
                <a:r>
                  <a:rPr lang="en-US" sz="2800" dirty="0" smtClean="0"/>
                  <a:t> </a:t>
                </a:r>
                <a:endParaRPr lang="en-US" sz="2800" dirty="0"/>
              </a:p>
            </p:txBody>
          </p:sp>
        </mc:Choice>
        <mc:Fallback>
          <p:sp>
            <p:nvSpPr>
              <p:cNvPr id="2" name="TextBox 1"/>
              <p:cNvSpPr txBox="1">
                <a:spLocks noRot="1" noChangeAspect="1" noMove="1" noResize="1" noEditPoints="1" noAdjustHandles="1" noChangeArrowheads="1" noChangeShapeType="1" noTextEdit="1"/>
              </p:cNvSpPr>
              <p:nvPr/>
            </p:nvSpPr>
            <p:spPr>
              <a:xfrm>
                <a:off x="3259921" y="3168796"/>
                <a:ext cx="4687910" cy="718466"/>
              </a:xfrm>
              <a:prstGeom prst="rect">
                <a:avLst/>
              </a:prstGeom>
              <a:blipFill rotWithShape="0">
                <a:blip r:embed="rId2"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8" name="TextBox 7"/>
              <p:cNvSpPr txBox="1"/>
              <p:nvPr/>
            </p:nvSpPr>
            <p:spPr>
              <a:xfrm>
                <a:off x="2433816" y="4472062"/>
                <a:ext cx="5770316" cy="727250"/>
              </a:xfrm>
              <a:prstGeom prst="rect">
                <a:avLst/>
              </a:prstGeom>
              <a:noFill/>
            </p:spPr>
            <p:txBody>
              <a:bodyPr wrap="square" lIns="0" tIns="0" rIns="0" bIns="0" rtlCol="0">
                <a:spAutoFit/>
              </a:bodyPr>
              <a:lstStyle/>
              <a:p>
                <a:r>
                  <a:rPr lang="en-US" sz="2800" dirty="0" err="1"/>
                  <a:t>c</a:t>
                </a:r>
                <a:r>
                  <a:rPr lang="en-US" sz="2800" dirty="0" smtClean="0"/>
                  <a:t>ov</a:t>
                </a:r>
                <a14:m>
                  <m:oMath xmlns:m="http://schemas.openxmlformats.org/officeDocument/2006/math">
                    <m:r>
                      <a:rPr lang="en-US" sz="2800" b="0" i="1" smtClean="0">
                        <a:latin typeface="Cambria Math" panose="02040503050406030204" pitchFamily="18" charset="0"/>
                      </a:rPr>
                      <m:t>−</m:t>
                    </m:r>
                    <m:r>
                      <a:rPr lang="en-US" sz="2800" i="1" smtClean="0">
                        <a:latin typeface="Cambria Math" panose="02040503050406030204" pitchFamily="18" charset="0"/>
                      </a:rPr>
                      <m:t>⅄</m:t>
                    </m:r>
                    <m:r>
                      <a:rPr lang="en-US" sz="2800" b="0" i="1" smtClean="0">
                        <a:latin typeface="Cambria Math" panose="02040503050406030204" pitchFamily="18" charset="0"/>
                      </a:rPr>
                      <m:t> </m:t>
                    </m:r>
                    <m:r>
                      <a:rPr lang="en-US" sz="2800" b="0" i="1" smtClean="0">
                        <a:latin typeface="Cambria Math" panose="02040503050406030204" pitchFamily="18" charset="0"/>
                      </a:rPr>
                      <m:t>𝐼</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r>
                                <m:rPr>
                                  <m:brk m:alnAt="7"/>
                                </m:rPr>
                                <a:rPr lang="en-US" sz="2800" b="0" i="1" smtClean="0">
                                  <a:latin typeface="Cambria Math" panose="02040503050406030204" pitchFamily="18" charset="0"/>
                                </a:rPr>
                                <m:t>.</m:t>
                              </m:r>
                              <m:r>
                                <m:rPr>
                                  <m:brk m:alnAt="7"/>
                                </m:rPr>
                                <a:rPr lang="en-US" sz="2800" b="0" i="1" smtClean="0">
                                  <a:latin typeface="Cambria Math" panose="02040503050406030204" pitchFamily="18" charset="0"/>
                                </a:rPr>
                                <m:t>6</m:t>
                              </m:r>
                              <m:r>
                                <a:rPr lang="en-US" sz="2800" b="0" i="1" smtClean="0">
                                  <a:latin typeface="Cambria Math" panose="02040503050406030204" pitchFamily="18" charset="0"/>
                                </a:rPr>
                                <m:t>16</m:t>
                              </m:r>
                              <m:r>
                                <m:rPr>
                                  <m:brk m:alnAt="7"/>
                                </m:rPr>
                                <a:rPr lang="en-US" sz="2800" b="0" i="1" smtClean="0">
                                  <a:latin typeface="Cambria Math" panose="02040503050406030204" pitchFamily="18" charset="0"/>
                                </a:rPr>
                                <m:t>−</m:t>
                              </m:r>
                              <m:r>
                                <a:rPr lang="en-US" sz="2800" i="1">
                                  <a:latin typeface="Cambria Math" panose="02040503050406030204" pitchFamily="18" charset="0"/>
                                </a:rPr>
                                <m:t>⅄</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mr>
                          <m:m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716</m:t>
                              </m:r>
                              <m:r>
                                <a:rPr lang="en-US" sz="2800" b="0" i="1" smtClean="0">
                                  <a:latin typeface="Cambria Math" panose="02040503050406030204" pitchFamily="18" charset="0"/>
                                </a:rPr>
                                <m:t>−</m:t>
                              </m:r>
                              <m:r>
                                <a:rPr lang="en-US" sz="2800" i="1">
                                  <a:latin typeface="Cambria Math" panose="02040503050406030204" pitchFamily="18" charset="0"/>
                                </a:rPr>
                                <m:t>⅄</m:t>
                              </m:r>
                            </m:e>
                          </m:mr>
                        </m:m>
                      </m:e>
                    </m:d>
                  </m:oMath>
                </a14:m>
                <a:r>
                  <a:rPr lang="en-US" sz="2800" dirty="0" smtClean="0"/>
                  <a:t> </a:t>
                </a:r>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2433816" y="4472062"/>
                <a:ext cx="5770316" cy="727250"/>
              </a:xfrm>
              <a:prstGeom prst="rect">
                <a:avLst/>
              </a:prstGeom>
              <a:blipFill rotWithShape="0">
                <a:blip r:embed="rId3" cstate="print"/>
                <a:stretch>
                  <a:fillRect l="-3696" b="-84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 name="TextBox 3"/>
              <p:cNvSpPr txBox="1"/>
              <p:nvPr/>
            </p:nvSpPr>
            <p:spPr>
              <a:xfrm>
                <a:off x="1768162" y="5470554"/>
                <a:ext cx="7385355" cy="461665"/>
              </a:xfrm>
              <a:prstGeom prst="rect">
                <a:avLst/>
              </a:prstGeom>
              <a:noFill/>
            </p:spPr>
            <p:txBody>
              <a:bodyPr wrap="none" rtlCol="0">
                <a:spAutoFit/>
              </a:bodyPr>
              <a:lstStyle/>
              <a:p>
                <a:r>
                  <a:rPr lang="en-US" sz="2400" dirty="0" err="1" smtClean="0"/>
                  <a:t>det</a:t>
                </a:r>
                <a:r>
                  <a:rPr lang="en-US" sz="2400" dirty="0" smtClean="0"/>
                  <a:t> (</a:t>
                </a:r>
                <a:r>
                  <a:rPr lang="en-US" sz="2400" dirty="0" err="1" smtClean="0"/>
                  <a:t>cov</a:t>
                </a:r>
                <a:r>
                  <a:rPr lang="en-US" sz="2400" dirty="0" smtClean="0"/>
                  <a:t>- </a:t>
                </a:r>
                <a14:m>
                  <m:oMath xmlns:m="http://schemas.openxmlformats.org/officeDocument/2006/math">
                    <m:r>
                      <a:rPr lang="en-US" sz="2400" i="1">
                        <a:latin typeface="Cambria Math" panose="02040503050406030204" pitchFamily="18" charset="0"/>
                      </a:rPr>
                      <m:t>⅄</m:t>
                    </m:r>
                    <m:r>
                      <m:rPr>
                        <m:sty m:val="p"/>
                      </m:rPr>
                      <a:rPr lang="en-US" sz="2400" b="0" i="0" smtClean="0">
                        <a:latin typeface="Cambria Math" panose="02040503050406030204" pitchFamily="18" charset="0"/>
                      </a:rPr>
                      <m:t>I</m:t>
                    </m:r>
                    <m:r>
                      <a:rPr lang="en-US" sz="2400" b="0" i="0" smtClean="0">
                        <a:latin typeface="Cambria Math" panose="02040503050406030204" pitchFamily="18" charset="0"/>
                      </a:rPr>
                      <m:t>)=(</m:t>
                    </m:r>
                    <m:r>
                      <a:rPr lang="en-US" sz="2400" b="0" i="0" smtClean="0">
                        <a:latin typeface="Cambria Math" panose="02040503050406030204" pitchFamily="18" charset="0"/>
                      </a:rPr>
                      <m:t>0</m:t>
                    </m:r>
                    <m:r>
                      <a:rPr lang="en-US" sz="2400" b="0" i="0" smtClean="0">
                        <a:latin typeface="Cambria Math" panose="02040503050406030204" pitchFamily="18" charset="0"/>
                      </a:rPr>
                      <m:t>.</m:t>
                    </m:r>
                    <m:r>
                      <a:rPr lang="en-US" sz="2400" b="0" i="0" smtClean="0">
                        <a:latin typeface="Cambria Math" panose="02040503050406030204" pitchFamily="18" charset="0"/>
                      </a:rPr>
                      <m:t>616</m:t>
                    </m:r>
                    <m:r>
                      <a:rPr lang="en-US" sz="2400" b="0" i="0" smtClean="0">
                        <a:latin typeface="Cambria Math" panose="02040503050406030204" pitchFamily="18" charset="0"/>
                      </a:rPr>
                      <m:t>−</m:t>
                    </m:r>
                    <m:r>
                      <a:rPr lang="en-US" sz="2400" i="1">
                        <a:latin typeface="Cambria Math" panose="02040503050406030204" pitchFamily="18" charset="0"/>
                      </a:rPr>
                      <m:t>⅄</m:t>
                    </m:r>
                  </m:oMath>
                </a14:m>
                <a:r>
                  <a:rPr lang="en-US" sz="2400" dirty="0" smtClean="0"/>
                  <a:t>)(0.716 - </a:t>
                </a:r>
                <a14:m>
                  <m:oMath xmlns:m="http://schemas.openxmlformats.org/officeDocument/2006/math">
                    <m:r>
                      <a:rPr lang="en-US" sz="2400" i="1">
                        <a:latin typeface="Cambria Math" panose="02040503050406030204" pitchFamily="18" charset="0"/>
                      </a:rPr>
                      <m:t>⅄</m:t>
                    </m:r>
                  </m:oMath>
                </a14:m>
                <a:r>
                  <a:rPr lang="en-US" sz="2400" dirty="0" smtClean="0"/>
                  <a:t>)-(0.615*0.615) </a:t>
                </a:r>
                <a:endParaRPr lang="en-US" sz="2400" dirty="0"/>
              </a:p>
            </p:txBody>
          </p:sp>
        </mc:Choice>
        <mc:Fallback>
          <p:sp>
            <p:nvSpPr>
              <p:cNvPr id="4" name="TextBox 3"/>
              <p:cNvSpPr txBox="1">
                <a:spLocks noRot="1" noChangeAspect="1" noMove="1" noResize="1" noEditPoints="1" noAdjustHandles="1" noChangeArrowheads="1" noChangeShapeType="1" noTextEdit="1"/>
              </p:cNvSpPr>
              <p:nvPr/>
            </p:nvSpPr>
            <p:spPr>
              <a:xfrm>
                <a:off x="1768162" y="5470554"/>
                <a:ext cx="7385355" cy="461665"/>
              </a:xfrm>
              <a:prstGeom prst="rect">
                <a:avLst/>
              </a:prstGeom>
              <a:blipFill rotWithShape="0">
                <a:blip r:embed="rId4" cstate="print"/>
                <a:stretch>
                  <a:fillRect l="-1238" t="-10526" r="-330"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0" name="TextBox 9"/>
              <p:cNvSpPr txBox="1"/>
              <p:nvPr/>
            </p:nvSpPr>
            <p:spPr>
              <a:xfrm>
                <a:off x="2180286" y="6112351"/>
                <a:ext cx="5392491" cy="461665"/>
              </a:xfrm>
              <a:prstGeom prst="rect">
                <a:avLst/>
              </a:prstGeom>
              <a:noFill/>
            </p:spPr>
            <p:txBody>
              <a:bodyPr wrap="square" rtlCol="0">
                <a:spAutoFit/>
              </a:bodyPr>
              <a:lstStyle/>
              <a:p>
                <a:r>
                  <a:rPr lang="en-US" sz="2400" dirty="0" smtClean="0"/>
                  <a:t>det</a:t>
                </a:r>
                <a:r>
                  <a:rPr lang="en-US" sz="2400" dirty="0"/>
                  <a:t> </a:t>
                </a:r>
                <a:r>
                  <a:rPr lang="en-US" sz="2400" dirty="0" smtClean="0"/>
                  <a:t>(</a:t>
                </a:r>
                <a:r>
                  <a:rPr lang="en-US" sz="2400" dirty="0" err="1" smtClean="0"/>
                  <a:t>cov</a:t>
                </a:r>
                <a:r>
                  <a:rPr lang="en-US" sz="2400" dirty="0" smtClean="0"/>
                  <a:t>- </a:t>
                </a:r>
                <a14:m>
                  <m:oMath xmlns:m="http://schemas.openxmlformats.org/officeDocument/2006/math">
                    <m:r>
                      <a:rPr lang="en-US" sz="2400">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m:t>
                    </m:r>
                    <m:r>
                      <a:rPr lang="en-US" sz="2400" b="0" i="0" smtClean="0">
                        <a:latin typeface="Cambria Math" panose="02040503050406030204" pitchFamily="18" charset="0"/>
                      </a:rPr>
                      <m:t>0</m:t>
                    </m:r>
                    <m:r>
                      <a:rPr lang="en-US" sz="2400" b="0" i="0" smtClean="0">
                        <a:latin typeface="Cambria Math" panose="02040503050406030204" pitchFamily="18" charset="0"/>
                      </a:rPr>
                      <m:t>.</m:t>
                    </m:r>
                    <m:r>
                      <a:rPr lang="en-US" sz="2400" b="0" i="0" smtClean="0">
                        <a:latin typeface="Cambria Math" panose="02040503050406030204" pitchFamily="18" charset="0"/>
                      </a:rPr>
                      <m:t>063</m:t>
                    </m:r>
                    <m:r>
                      <a:rPr lang="en-US" sz="2400">
                        <a:latin typeface="Cambria Math" panose="02040503050406030204" pitchFamily="18" charset="0"/>
                      </a:rPr>
                      <m:t>−</m:t>
                    </m:r>
                    <m:r>
                      <a:rPr lang="en-US" sz="2400">
                        <a:latin typeface="Cambria Math" panose="02040503050406030204" pitchFamily="18" charset="0"/>
                      </a:rPr>
                      <m:t>1</m:t>
                    </m:r>
                    <m:r>
                      <a:rPr lang="en-US" sz="2400">
                        <a:latin typeface="Cambria Math" panose="02040503050406030204" pitchFamily="18" charset="0"/>
                      </a:rPr>
                      <m:t>.</m:t>
                    </m:r>
                    <m:r>
                      <a:rPr lang="en-US" sz="2400">
                        <a:latin typeface="Cambria Math" panose="02040503050406030204" pitchFamily="18" charset="0"/>
                      </a:rPr>
                      <m:t>332</m:t>
                    </m:r>
                    <m:r>
                      <a:rPr lang="en-US" sz="2400">
                        <a:latin typeface="Cambria Math" panose="02040503050406030204" pitchFamily="18" charset="0"/>
                      </a:rPr>
                      <m:t>⅄</m:t>
                    </m:r>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m:t>
                        </m:r>
                      </m:e>
                      <m:sup>
                        <m:r>
                          <a:rPr lang="en-US" sz="2400">
                            <a:latin typeface="Cambria Math" panose="02040503050406030204" pitchFamily="18" charset="0"/>
                          </a:rPr>
                          <m:t>2</m:t>
                        </m:r>
                      </m:sup>
                    </m:sSup>
                  </m:oMath>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2180286" y="6112351"/>
                <a:ext cx="5392491" cy="461665"/>
              </a:xfrm>
              <a:prstGeom prst="rect">
                <a:avLst/>
              </a:prstGeom>
              <a:blipFill rotWithShape="0">
                <a:blip r:embed="rId5" cstate="print"/>
                <a:stretch>
                  <a:fillRect l="-1810"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xmlns="" val="2282068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CD59DBF-A221-4AB3-8A73-767A995A07B6}" type="slidenum">
              <a:rPr lang="fr-FR" altLang="en-US" smtClean="0"/>
              <a:pPr/>
              <a:t>24</a:t>
            </a:fld>
            <a:endParaRPr lang="fr-FR" altLang="en-US"/>
          </a:p>
        </p:txBody>
      </p:sp>
      <p:sp>
        <p:nvSpPr>
          <p:cNvPr id="6" name="Rectangle 2"/>
          <p:cNvSpPr>
            <a:spLocks noGrp="1" noChangeArrowheads="1"/>
          </p:cNvSpPr>
          <p:nvPr>
            <p:ph type="title"/>
          </p:nvPr>
        </p:nvSpPr>
        <p:spPr>
          <a:xfrm>
            <a:off x="0" y="0"/>
            <a:ext cx="10687049" cy="914400"/>
          </a:xfrm>
        </p:spPr>
        <p:txBody>
          <a:bodyPr>
            <a:normAutofit fontScale="90000"/>
          </a:bodyPr>
          <a:lstStyle/>
          <a:p>
            <a:r>
              <a:rPr lang="en-US" altLang="en-US" dirty="0"/>
              <a:t>PCA Example –STEP </a:t>
            </a:r>
            <a:r>
              <a:rPr lang="en-US" altLang="en-US" dirty="0" smtClean="0"/>
              <a:t>3:</a:t>
            </a:r>
            <a:r>
              <a:rPr lang="fr-FR" altLang="en-US" sz="3800" dirty="0" smtClean="0"/>
              <a:t/>
            </a:r>
            <a:br>
              <a:rPr lang="fr-FR" altLang="en-US" sz="3800" dirty="0" smtClean="0"/>
            </a:br>
            <a:r>
              <a:rPr lang="fr-FR" altLang="en-US" sz="3800" dirty="0" err="1" smtClean="0"/>
              <a:t>Calculating</a:t>
            </a:r>
            <a:r>
              <a:rPr lang="fr-FR" altLang="en-US" sz="3800" dirty="0" smtClean="0"/>
              <a:t> </a:t>
            </a:r>
            <a:r>
              <a:rPr lang="fr-FR" altLang="en-US" sz="3800" dirty="0" err="1"/>
              <a:t>eignevalues</a:t>
            </a:r>
            <a:r>
              <a:rPr lang="fr-FR" altLang="en-US" sz="3800" dirty="0"/>
              <a:t> </a:t>
            </a:r>
            <a:r>
              <a:rPr lang="fr-FR" altLang="en-US" sz="3800" dirty="0" smtClean="0"/>
              <a:t>(</a:t>
            </a:r>
            <a:r>
              <a:rPr lang="fr-FR" altLang="en-US" sz="3800" dirty="0" err="1" smtClean="0"/>
              <a:t>Cont</a:t>
            </a:r>
            <a:r>
              <a:rPr lang="fr-FR" altLang="en-US" sz="3800" dirty="0" smtClean="0"/>
              <a:t>.)</a:t>
            </a:r>
            <a:endParaRPr lang="fr-FR" altLang="en-US" sz="3800" dirty="0"/>
          </a:p>
        </p:txBody>
      </p:sp>
      <mc:AlternateContent xmlns:mc="http://schemas.openxmlformats.org/markup-compatibility/2006">
        <mc:Choice xmlns:a14="http://schemas.microsoft.com/office/drawing/2010/main" xmlns="" Requires="a14">
          <p:sp>
            <p:nvSpPr>
              <p:cNvPr id="9" name="TextBox 8"/>
              <p:cNvSpPr txBox="1"/>
              <p:nvPr/>
            </p:nvSpPr>
            <p:spPr>
              <a:xfrm>
                <a:off x="1999981" y="1295770"/>
                <a:ext cx="5392491" cy="461665"/>
              </a:xfrm>
              <a:prstGeom prst="rect">
                <a:avLst/>
              </a:prstGeom>
              <a:noFill/>
            </p:spPr>
            <p:txBody>
              <a:bodyPr wrap="square" rtlCol="0">
                <a:spAutoFit/>
              </a:bodyPr>
              <a:lstStyle/>
              <a:p>
                <a:r>
                  <a:rPr lang="en-US" sz="2400" dirty="0" smtClean="0"/>
                  <a:t>det</a:t>
                </a:r>
                <a:r>
                  <a:rPr lang="en-US" sz="2400" dirty="0"/>
                  <a:t> </a:t>
                </a:r>
                <a:r>
                  <a:rPr lang="en-US" sz="2400" dirty="0" smtClean="0"/>
                  <a:t>(</a:t>
                </a:r>
                <a:r>
                  <a:rPr lang="en-US" sz="2400" dirty="0" err="1" smtClean="0"/>
                  <a:t>cov</a:t>
                </a:r>
                <a:r>
                  <a:rPr lang="en-US" sz="2400" dirty="0" smtClean="0"/>
                  <a:t>- </a:t>
                </a:r>
                <a14:m>
                  <m:oMath xmlns:m="http://schemas.openxmlformats.org/officeDocument/2006/math">
                    <m:r>
                      <a:rPr lang="en-US" sz="2400">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m:t>
                    </m:r>
                    <m:r>
                      <a:rPr lang="en-US" sz="2400" b="0" i="0" smtClean="0">
                        <a:latin typeface="Cambria Math" panose="02040503050406030204" pitchFamily="18" charset="0"/>
                      </a:rPr>
                      <m:t>0</m:t>
                    </m:r>
                    <m:r>
                      <a:rPr lang="en-US" sz="2400" b="0" i="0" smtClean="0">
                        <a:latin typeface="Cambria Math" panose="02040503050406030204" pitchFamily="18" charset="0"/>
                      </a:rPr>
                      <m:t>.</m:t>
                    </m:r>
                    <m:r>
                      <a:rPr lang="en-US" sz="2400" b="0" i="0" smtClean="0">
                        <a:latin typeface="Cambria Math" panose="02040503050406030204" pitchFamily="18" charset="0"/>
                      </a:rPr>
                      <m:t>063</m:t>
                    </m:r>
                    <m:r>
                      <a:rPr lang="en-US" sz="2400">
                        <a:latin typeface="Cambria Math" panose="02040503050406030204" pitchFamily="18" charset="0"/>
                      </a:rPr>
                      <m:t>−</m:t>
                    </m:r>
                    <m:r>
                      <a:rPr lang="en-US" sz="2400">
                        <a:latin typeface="Cambria Math" panose="02040503050406030204" pitchFamily="18" charset="0"/>
                      </a:rPr>
                      <m:t>1</m:t>
                    </m:r>
                    <m:r>
                      <a:rPr lang="en-US" sz="2400">
                        <a:latin typeface="Cambria Math" panose="02040503050406030204" pitchFamily="18" charset="0"/>
                      </a:rPr>
                      <m:t>.</m:t>
                    </m:r>
                    <m:r>
                      <a:rPr lang="en-US" sz="2400">
                        <a:latin typeface="Cambria Math" panose="02040503050406030204" pitchFamily="18" charset="0"/>
                      </a:rPr>
                      <m:t>332</m:t>
                    </m:r>
                    <m:r>
                      <a:rPr lang="en-US" sz="2400">
                        <a:latin typeface="Cambria Math" panose="02040503050406030204" pitchFamily="18" charset="0"/>
                      </a:rPr>
                      <m:t>⅄</m:t>
                    </m:r>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m:t>
                        </m:r>
                      </m:e>
                      <m:sup>
                        <m:r>
                          <a:rPr lang="en-US" sz="2400">
                            <a:latin typeface="Cambria Math" panose="02040503050406030204" pitchFamily="18" charset="0"/>
                          </a:rPr>
                          <m:t>2</m:t>
                        </m:r>
                      </m:sup>
                    </m:sSup>
                  </m:oMath>
                </a14:m>
                <a:endParaRPr lang="en-US" sz="2400" dirty="0" smtClean="0"/>
              </a:p>
            </p:txBody>
          </p:sp>
        </mc:Choice>
        <mc:Fallback>
          <p:sp>
            <p:nvSpPr>
              <p:cNvPr id="9" name="TextBox 8"/>
              <p:cNvSpPr txBox="1">
                <a:spLocks noRot="1" noChangeAspect="1" noMove="1" noResize="1" noEditPoints="1" noAdjustHandles="1" noChangeArrowheads="1" noChangeShapeType="1" noTextEdit="1"/>
              </p:cNvSpPr>
              <p:nvPr/>
            </p:nvSpPr>
            <p:spPr>
              <a:xfrm>
                <a:off x="1999981" y="1295770"/>
                <a:ext cx="5392491" cy="461665"/>
              </a:xfrm>
              <a:prstGeom prst="rect">
                <a:avLst/>
              </a:prstGeom>
              <a:blipFill rotWithShape="0">
                <a:blip r:embed="rId2" cstate="print"/>
                <a:stretch>
                  <a:fillRect l="-1695" t="-10667" b="-30667"/>
                </a:stretch>
              </a:blipFill>
            </p:spPr>
            <p:txBody>
              <a:bodyPr/>
              <a:lstStyle/>
              <a:p>
                <a:r>
                  <a:rPr lang="en-US">
                    <a:noFill/>
                  </a:rPr>
                  <a:t> </a:t>
                </a:r>
              </a:p>
            </p:txBody>
          </p:sp>
        </mc:Fallback>
      </mc:AlternateContent>
      <p:sp>
        <p:nvSpPr>
          <p:cNvPr id="10" name="TextBox 9"/>
          <p:cNvSpPr txBox="1"/>
          <p:nvPr/>
        </p:nvSpPr>
        <p:spPr>
          <a:xfrm>
            <a:off x="1999981" y="2162580"/>
            <a:ext cx="6474318" cy="461665"/>
          </a:xfrm>
          <a:prstGeom prst="rect">
            <a:avLst/>
          </a:prstGeom>
          <a:noFill/>
        </p:spPr>
        <p:txBody>
          <a:bodyPr wrap="square" rtlCol="0">
            <a:spAutoFit/>
          </a:bodyPr>
          <a:lstStyle/>
          <a:p>
            <a:r>
              <a:rPr lang="en-US" sz="2400" dirty="0" err="1"/>
              <a:t>Sloving</a:t>
            </a:r>
            <a:r>
              <a:rPr lang="en-US" sz="2400" dirty="0"/>
              <a:t> </a:t>
            </a:r>
            <a:r>
              <a:rPr lang="en-US" sz="2400" dirty="0" err="1"/>
              <a:t>det</a:t>
            </a:r>
            <a:r>
              <a:rPr lang="en-US" sz="2400" dirty="0"/>
              <a:t> </a:t>
            </a:r>
            <a:r>
              <a:rPr lang="en-US" sz="2400" dirty="0" smtClean="0"/>
              <a:t>(</a:t>
            </a:r>
            <a:r>
              <a:rPr lang="en-US" sz="2400" dirty="0" err="1" smtClean="0"/>
              <a:t>cov</a:t>
            </a:r>
            <a:r>
              <a:rPr lang="en-US" sz="2400" dirty="0" smtClean="0"/>
              <a:t>-</a:t>
            </a:r>
            <a:r>
              <a:rPr lang="en-US" sz="2400" dirty="0"/>
              <a:t>⅄I)=0 gives </a:t>
            </a:r>
            <a:r>
              <a:rPr lang="en-US" sz="2400" dirty="0" err="1"/>
              <a:t>eigen</a:t>
            </a:r>
            <a:r>
              <a:rPr lang="en-US" sz="2400" dirty="0"/>
              <a:t> Values.</a:t>
            </a:r>
          </a:p>
        </p:txBody>
      </p:sp>
      <mc:AlternateContent xmlns:mc="http://schemas.openxmlformats.org/markup-compatibility/2006">
        <mc:Choice xmlns:a14="http://schemas.microsoft.com/office/drawing/2010/main" xmlns="" Requires="a14">
          <p:sp>
            <p:nvSpPr>
              <p:cNvPr id="3" name="Rectangle 2"/>
              <p:cNvSpPr/>
              <p:nvPr/>
            </p:nvSpPr>
            <p:spPr>
              <a:xfrm>
                <a:off x="1999981" y="2922669"/>
                <a:ext cx="6114359" cy="3352969"/>
              </a:xfrm>
              <a:prstGeom prst="rect">
                <a:avLst/>
              </a:prstGeom>
            </p:spPr>
            <p:txBody>
              <a:bodyPr wrap="square">
                <a:spAutoFit/>
              </a:bodyPr>
              <a:lstStyle/>
              <a:p>
                <a14:m>
                  <m:oMath xmlns:m="http://schemas.openxmlformats.org/officeDocument/2006/math">
                    <m:r>
                      <a:rPr lang="en-US" sz="2400" b="0" i="0" smtClean="0">
                        <a:latin typeface="Cambria Math" panose="02040503050406030204" pitchFamily="18" charset="0"/>
                      </a:rPr>
                      <m:t>0</m:t>
                    </m:r>
                    <m:r>
                      <a:rPr lang="en-US" sz="2400" b="0" i="0" smtClean="0">
                        <a:latin typeface="Cambria Math" panose="02040503050406030204" pitchFamily="18" charset="0"/>
                      </a:rPr>
                      <m:t>.</m:t>
                    </m:r>
                    <m:r>
                      <a:rPr lang="en-US" sz="2400" b="0" i="0" smtClean="0">
                        <a:latin typeface="Cambria Math" panose="02040503050406030204" pitchFamily="18" charset="0"/>
                      </a:rPr>
                      <m:t>063</m:t>
                    </m:r>
                    <m:r>
                      <a:rPr lang="en-US" sz="2400" smtClean="0">
                        <a:latin typeface="Cambria Math" panose="02040503050406030204" pitchFamily="18" charset="0"/>
                      </a:rPr>
                      <m:t>−</m:t>
                    </m:r>
                    <m:r>
                      <a:rPr lang="en-US" sz="2400" smtClean="0">
                        <a:latin typeface="Cambria Math" panose="02040503050406030204" pitchFamily="18" charset="0"/>
                      </a:rPr>
                      <m:t>1</m:t>
                    </m:r>
                    <m:r>
                      <a:rPr lang="en-US" sz="2400" smtClean="0">
                        <a:latin typeface="Cambria Math" panose="02040503050406030204" pitchFamily="18" charset="0"/>
                      </a:rPr>
                      <m:t>.</m:t>
                    </m:r>
                    <m:r>
                      <a:rPr lang="en-US" sz="2400" smtClean="0">
                        <a:latin typeface="Cambria Math" panose="02040503050406030204" pitchFamily="18" charset="0"/>
                      </a:rPr>
                      <m:t>332</m:t>
                    </m:r>
                    <m:r>
                      <a:rPr lang="en-US" sz="2400" smtClean="0">
                        <a:latin typeface="Cambria Math" panose="02040503050406030204" pitchFamily="18" charset="0"/>
                      </a:rPr>
                      <m:t>⅄</m:t>
                    </m:r>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m:t>
                        </m:r>
                      </m:e>
                      <m:sup>
                        <m:r>
                          <a:rPr lang="en-US" sz="2400">
                            <a:latin typeface="Cambria Math" panose="02040503050406030204" pitchFamily="18" charset="0"/>
                          </a:rPr>
                          <m:t>2</m:t>
                        </m:r>
                      </m:sup>
                    </m:sSup>
                  </m:oMath>
                </a14:m>
                <a:r>
                  <a:rPr lang="en-US" sz="2400" dirty="0" smtClean="0"/>
                  <a:t>=0</a:t>
                </a:r>
              </a:p>
              <a:p>
                <a:endParaRPr lang="en-US" sz="2400" dirty="0" smtClean="0"/>
              </a:p>
              <a:p>
                <a:r>
                  <a:rPr lang="en-US" sz="2400" dirty="0" smtClean="0">
                    <a:latin typeface="Cambria Math" panose="02040503050406030204" pitchFamily="18" charset="0"/>
                    <a:ea typeface="Cambria Math" panose="02040503050406030204" pitchFamily="18" charset="0"/>
                  </a:rPr>
                  <a:t>Δ =</a:t>
                </a:r>
                <a14:m>
                  <m:oMath xmlns:m="http://schemas.openxmlformats.org/officeDocument/2006/math">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332</m:t>
                        </m:r>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063</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522224</m:t>
                    </m:r>
                  </m:oMath>
                </a14:m>
                <a:endParaRPr lang="en-US" sz="2400" dirty="0" smtClean="0">
                  <a:latin typeface="Cambria Math" panose="02040503050406030204" pitchFamily="18" charset="0"/>
                  <a:ea typeface="Cambria Math" panose="02040503050406030204" pitchFamily="18" charset="0"/>
                </a:endParaRPr>
              </a:p>
              <a:p>
                <a:endParaRPr lang="en-US" sz="2400" dirty="0" smtClean="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332</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233</m:t>
                        </m:r>
                      </m:num>
                      <m:den>
                        <m:r>
                          <a:rPr lang="en-US" sz="2400" b="0" i="1" smtClean="0">
                            <a:latin typeface="Cambria Math" panose="02040503050406030204" pitchFamily="18" charset="0"/>
                          </a:rPr>
                          <m:t>2</m:t>
                        </m:r>
                      </m:den>
                    </m:f>
                  </m:oMath>
                </a14:m>
                <a:r>
                  <a:rPr lang="en-US" sz="2400" dirty="0" smtClean="0"/>
                  <a:t> = 1.2825</a:t>
                </a:r>
              </a:p>
              <a:p>
                <a:endParaRPr lang="en-US" sz="2400" dirty="0" smtClean="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rPr>
                          <m:t>2</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332</m:t>
                        </m:r>
                        <m:r>
                          <a:rPr lang="en-US" sz="2400" b="0" i="1" smtClean="0">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233</m:t>
                        </m:r>
                      </m:num>
                      <m:den>
                        <m:r>
                          <a:rPr lang="en-US" sz="2400" i="1">
                            <a:latin typeface="Cambria Math" panose="02040503050406030204" pitchFamily="18" charset="0"/>
                          </a:rPr>
                          <m:t>2</m:t>
                        </m:r>
                      </m:den>
                    </m:f>
                  </m:oMath>
                </a14:m>
                <a:r>
                  <a:rPr lang="en-US" sz="2400" dirty="0"/>
                  <a:t> = 0.0495</a:t>
                </a:r>
              </a:p>
              <a:p>
                <a:endParaRPr lang="en-US" sz="2400" dirty="0"/>
              </a:p>
            </p:txBody>
          </p:sp>
        </mc:Choice>
        <mc:Fallback>
          <p:sp>
            <p:nvSpPr>
              <p:cNvPr id="3" name="Rectangle 2"/>
              <p:cNvSpPr>
                <a:spLocks noRot="1" noChangeAspect="1" noMove="1" noResize="1" noEditPoints="1" noAdjustHandles="1" noChangeArrowheads="1" noChangeShapeType="1" noTextEdit="1"/>
              </p:cNvSpPr>
              <p:nvPr/>
            </p:nvSpPr>
            <p:spPr>
              <a:xfrm>
                <a:off x="1999981" y="2922669"/>
                <a:ext cx="6114359" cy="3352969"/>
              </a:xfrm>
              <a:prstGeom prst="rect">
                <a:avLst/>
              </a:prstGeom>
              <a:blipFill rotWithShape="0">
                <a:blip r:embed="rId3" cstate="print"/>
                <a:stretch>
                  <a:fillRect l="-1496" t="-1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 name="TextBox 3"/>
              <p:cNvSpPr txBox="1"/>
              <p:nvPr/>
            </p:nvSpPr>
            <p:spPr>
              <a:xfrm>
                <a:off x="5733131" y="4599153"/>
                <a:ext cx="4041201" cy="7272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5"/>
                          </a:solidFill>
                          <a:latin typeface="Cambria Math" panose="02040503050406030204" pitchFamily="18" charset="0"/>
                        </a:rPr>
                        <m:t>𝑒𝑖𝑔𝑒𝑛𝑣𝑎𝑙𝑢𝑒𝑠</m:t>
                      </m:r>
                      <m:r>
                        <a:rPr lang="en-US" sz="2800" b="0" i="1" smtClean="0">
                          <a:solidFill>
                            <a:schemeClr val="accent5"/>
                          </a:solidFill>
                          <a:latin typeface="Cambria Math" panose="02040503050406030204" pitchFamily="18" charset="0"/>
                        </a:rPr>
                        <m:t> </m:t>
                      </m:r>
                      <m:r>
                        <a:rPr lang="en-US" sz="2800" b="0" i="1" smtClean="0">
                          <a:solidFill>
                            <a:schemeClr val="accent5"/>
                          </a:solidFill>
                          <a:latin typeface="Cambria Math" panose="02040503050406030204" pitchFamily="18" charset="0"/>
                        </a:rPr>
                        <m:t>𝑎𝑟𝑒</m:t>
                      </m:r>
                      <m:r>
                        <a:rPr lang="en-US" sz="2800" b="0" i="1" smtClean="0">
                          <a:solidFill>
                            <a:schemeClr val="accent5"/>
                          </a:solidFill>
                          <a:latin typeface="Cambria Math" panose="02040503050406030204" pitchFamily="18" charset="0"/>
                        </a:rPr>
                        <m:t> </m:t>
                      </m:r>
                      <m:d>
                        <m:dPr>
                          <m:ctrlPr>
                            <a:rPr lang="en-US" sz="2800" i="1" smtClean="0">
                              <a:solidFill>
                                <a:schemeClr val="accent5"/>
                              </a:solidFill>
                              <a:latin typeface="Cambria Math" panose="02040503050406030204" pitchFamily="18" charset="0"/>
                            </a:rPr>
                          </m:ctrlPr>
                        </m:dPr>
                        <m:e>
                          <m:m>
                            <m:mPr>
                              <m:mcs>
                                <m:mc>
                                  <m:mcPr>
                                    <m:count m:val="1"/>
                                    <m:mcJc m:val="center"/>
                                  </m:mcPr>
                                </m:mc>
                              </m:mcs>
                              <m:ctrlPr>
                                <a:rPr lang="en-US" sz="2800" i="1" smtClean="0">
                                  <a:solidFill>
                                    <a:schemeClr val="accent5"/>
                                  </a:solidFill>
                                  <a:latin typeface="Cambria Math" panose="02040503050406030204" pitchFamily="18" charset="0"/>
                                </a:rPr>
                              </m:ctrlPr>
                            </m:mPr>
                            <m:mr>
                              <m:e>
                                <m:r>
                                  <m:rPr>
                                    <m:brk m:alnAt="7"/>
                                  </m:rPr>
                                  <a:rPr lang="en-US" sz="2800" b="0" i="1" smtClean="0">
                                    <a:solidFill>
                                      <a:schemeClr val="accent5"/>
                                    </a:solidFill>
                                    <a:latin typeface="Cambria Math" panose="02040503050406030204" pitchFamily="18" charset="0"/>
                                  </a:rPr>
                                  <m:t>1</m:t>
                                </m:r>
                                <m:r>
                                  <m:rPr>
                                    <m:brk m:alnAt="7"/>
                                  </m:rPr>
                                  <a:rPr lang="en-US" sz="2800" b="0" i="1" smtClean="0">
                                    <a:solidFill>
                                      <a:schemeClr val="accent5"/>
                                    </a:solidFill>
                                    <a:latin typeface="Cambria Math" panose="02040503050406030204" pitchFamily="18" charset="0"/>
                                  </a:rPr>
                                  <m:t>.</m:t>
                                </m:r>
                                <m:r>
                                  <m:rPr>
                                    <m:brk m:alnAt="7"/>
                                  </m:rPr>
                                  <a:rPr lang="en-US" sz="2800" b="0" i="1" smtClean="0">
                                    <a:solidFill>
                                      <a:schemeClr val="accent5"/>
                                    </a:solidFill>
                                    <a:latin typeface="Cambria Math" panose="02040503050406030204" pitchFamily="18" charset="0"/>
                                  </a:rPr>
                                  <m:t>2</m:t>
                                </m:r>
                                <m:r>
                                  <a:rPr lang="en-US" sz="2800" b="0" i="1" smtClean="0">
                                    <a:solidFill>
                                      <a:schemeClr val="accent5"/>
                                    </a:solidFill>
                                    <a:latin typeface="Cambria Math" panose="02040503050406030204" pitchFamily="18" charset="0"/>
                                  </a:rPr>
                                  <m:t>825</m:t>
                                </m:r>
                              </m:e>
                            </m:mr>
                            <m:mr>
                              <m:e>
                                <m:r>
                                  <a:rPr lang="en-US" sz="2800" b="0" i="1" smtClean="0">
                                    <a:solidFill>
                                      <a:schemeClr val="accent5"/>
                                    </a:solidFill>
                                    <a:latin typeface="Cambria Math" panose="02040503050406030204" pitchFamily="18" charset="0"/>
                                  </a:rPr>
                                  <m:t>0</m:t>
                                </m:r>
                                <m:r>
                                  <a:rPr lang="en-US" sz="2800" b="0" i="1" smtClean="0">
                                    <a:solidFill>
                                      <a:schemeClr val="accent5"/>
                                    </a:solidFill>
                                    <a:latin typeface="Cambria Math" panose="02040503050406030204" pitchFamily="18" charset="0"/>
                                  </a:rPr>
                                  <m:t>.</m:t>
                                </m:r>
                                <m:r>
                                  <a:rPr lang="en-US" sz="2800" b="0" i="1" smtClean="0">
                                    <a:solidFill>
                                      <a:schemeClr val="accent5"/>
                                    </a:solidFill>
                                    <a:latin typeface="Cambria Math" panose="02040503050406030204" pitchFamily="18" charset="0"/>
                                  </a:rPr>
                                  <m:t>0495</m:t>
                                </m:r>
                              </m:e>
                            </m:mr>
                          </m:m>
                        </m:e>
                      </m:d>
                    </m:oMath>
                  </m:oMathPara>
                </a14:m>
                <a:endParaRPr lang="en-US" sz="2400" dirty="0">
                  <a:solidFill>
                    <a:schemeClr val="accent5"/>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5733131" y="4599153"/>
                <a:ext cx="4041201" cy="727250"/>
              </a:xfrm>
              <a:prstGeom prst="rect">
                <a:avLst/>
              </a:prstGeom>
              <a:blipFill rotWithShape="0">
                <a:blip r:embed="rId4" cstate="print"/>
                <a:stretch>
                  <a:fillRect r="-1207"/>
                </a:stretch>
              </a:blipFill>
            </p:spPr>
            <p:txBody>
              <a:bodyPr/>
              <a:lstStyle/>
              <a:p>
                <a:r>
                  <a:rPr lang="en-US">
                    <a:noFill/>
                  </a:rPr>
                  <a:t> </a:t>
                </a:r>
              </a:p>
            </p:txBody>
          </p:sp>
        </mc:Fallback>
      </mc:AlternateContent>
    </p:spTree>
    <p:extLst>
      <p:ext uri="{BB962C8B-B14F-4D97-AF65-F5344CB8AC3E}">
        <p14:creationId xmlns:p14="http://schemas.microsoft.com/office/powerpoint/2010/main" xmlns="" val="4112027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endParaRPr lang="en-US" altLang="en-US" dirty="0"/>
          </a:p>
        </p:txBody>
      </p:sp>
      <mc:AlternateContent xmlns:mc="http://schemas.openxmlformats.org/markup-compatibility/2006">
        <mc:Choice xmlns:a14="http://schemas.microsoft.com/office/drawing/2010/main" xmlns="" Requires="a14">
          <p:sp>
            <p:nvSpPr>
              <p:cNvPr id="1952771" name="Rectangle 3"/>
              <p:cNvSpPr>
                <a:spLocks noGrp="1" noChangeArrowheads="1"/>
              </p:cNvSpPr>
              <p:nvPr>
                <p:ph type="body" idx="1"/>
              </p:nvPr>
            </p:nvSpPr>
            <p:spPr>
              <a:xfrm>
                <a:off x="406878" y="1555282"/>
                <a:ext cx="8596668" cy="4935670"/>
              </a:xfrm>
            </p:spPr>
            <p:txBody>
              <a:bodyPr>
                <a:normAutofit lnSpcReduction="10000"/>
              </a:bodyPr>
              <a:lstStyle/>
              <a:p>
                <a:r>
                  <a:rPr lang="en-US" altLang="en-US" sz="2800" dirty="0" smtClean="0"/>
                  <a:t>Calculate the eigenvectors of </a:t>
                </a:r>
                <a:r>
                  <a:rPr lang="en-US" altLang="en-US" sz="2800" dirty="0"/>
                  <a:t>the covariance </a:t>
                </a:r>
                <a:r>
                  <a:rPr lang="en-US" altLang="en-US" sz="2800" dirty="0" smtClean="0"/>
                  <a:t>matrix as following:</a:t>
                </a:r>
                <a:endParaRPr lang="en-US" altLang="en-US" sz="2800" dirty="0"/>
              </a:p>
              <a:p>
                <a:pPr marL="0" indent="0">
                  <a:buNone/>
                </a:pPr>
                <a:r>
                  <a:rPr lang="en-US" altLang="en-US" sz="2800" dirty="0"/>
                  <a:t>	</a:t>
                </a:r>
                <a:r>
                  <a:rPr lang="en-US" altLang="en-US" sz="2800" dirty="0" smtClean="0"/>
                  <a:t>for </a:t>
                </a:r>
                <a:r>
                  <a:rPr lang="en-US" altLang="en-US" sz="2800" dirty="0" smtClean="0">
                    <a:latin typeface="Cambria Math" panose="02040503050406030204" pitchFamily="18" charset="0"/>
                    <a:ea typeface="Cambria Math" panose="02040503050406030204" pitchFamily="18" charset="0"/>
                  </a:rPr>
                  <a:t>⅄=0.049:</a:t>
                </a:r>
              </a:p>
              <a:p>
                <a:pPr marL="0" indent="0">
                  <a:buNone/>
                </a:pPr>
                <a:endParaRPr lang="en-US" altLang="en-US" sz="2800" dirty="0" smtClean="0">
                  <a:latin typeface="Cambria Math" panose="02040503050406030204" pitchFamily="18" charset="0"/>
                  <a:ea typeface="Cambria Math" panose="02040503050406030204" pitchFamily="18" charset="0"/>
                </a:endParaRPr>
              </a:p>
              <a:p>
                <a:pPr marL="0" indent="0">
                  <a:buNone/>
                </a:pPr>
                <a:endParaRPr lang="en-US" altLang="en-US" sz="2800" dirty="0" smtClean="0"/>
              </a:p>
              <a:p>
                <a:pPr>
                  <a:buFontTx/>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m:rPr>
                                    <m:brk m:alnAt="7"/>
                                  </m:rPr>
                                  <a:rPr lang="en-US" sz="2800" i="1">
                                    <a:latin typeface="Cambria Math" panose="02040503050406030204" pitchFamily="18" charset="0"/>
                                  </a:rPr>
                                  <m:t>.</m:t>
                                </m:r>
                                <m:r>
                                  <m:rPr>
                                    <m:brk m:alnAt="7"/>
                                  </m:rPr>
                                  <a:rPr lang="en-US" sz="2800" i="1">
                                    <a:latin typeface="Cambria Math" panose="02040503050406030204" pitchFamily="18" charset="0"/>
                                  </a:rPr>
                                  <m:t>5</m:t>
                                </m:r>
                                <m:r>
                                  <a:rPr lang="en-US" sz="2800" i="1">
                                    <a:latin typeface="Cambria Math" panose="02040503050406030204" pitchFamily="18" charset="0"/>
                                  </a:rPr>
                                  <m:t>67</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mr>
                            <m:mr>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667</m:t>
                                </m:r>
                              </m:e>
                            </m:mr>
                          </m:m>
                        </m:e>
                      </m:d>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mr>
                          </m:m>
                        </m:e>
                      </m:d>
                      <m:r>
                        <a:rPr lang="en-US" sz="2800" b="0" i="0"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
                        </m:e>
                      </m:d>
                    </m:oMath>
                  </m:oMathPara>
                </a14:m>
                <a:endParaRPr lang="en-US" sz="2800" b="0" dirty="0" smtClean="0"/>
              </a:p>
              <a:p>
                <a:pPr>
                  <a:buFontTx/>
                  <a:buNone/>
                </a:pPr>
                <a:endParaRPr lang="en-US" altLang="en-US" sz="2800" dirty="0"/>
              </a:p>
              <a:p>
                <a:pPr>
                  <a:buFontTx/>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567</m:t>
                      </m:r>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615</m:t>
                      </m:r>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oMath>
                  </m:oMathPara>
                </a14:m>
                <a:endParaRPr lang="en-US" altLang="en-US" sz="2400" b="0" dirty="0" smtClean="0"/>
              </a:p>
              <a:p>
                <a:pPr>
                  <a:buFontTx/>
                  <a:buNone/>
                </a:pPr>
                <a:endParaRPr lang="en-US" altLang="en-US" sz="2400" b="0" dirty="0" smtClean="0"/>
              </a:p>
              <a:p>
                <a:pPr>
                  <a:buNone/>
                </a:pPr>
                <a14:m>
                  <m:oMathPara xmlns:m="http://schemas.openxmlformats.org/officeDocument/2006/math">
                    <m:oMathParaPr>
                      <m:jc m:val="centerGroup"/>
                    </m:oMathParaPr>
                    <m:oMath xmlns:m="http://schemas.openxmlformats.org/officeDocument/2006/math">
                      <m:r>
                        <a:rPr lang="en-US" altLang="en-US" sz="2400" i="1">
                          <a:latin typeface="Cambria Math" panose="02040503050406030204" pitchFamily="18" charset="0"/>
                        </a:rPr>
                        <m:t>0</m:t>
                      </m:r>
                      <m:r>
                        <a:rPr lang="en-US" altLang="en-US" sz="2400" i="1">
                          <a:latin typeface="Cambria Math" panose="02040503050406030204" pitchFamily="18" charset="0"/>
                        </a:rPr>
                        <m:t>.</m:t>
                      </m:r>
                      <m:r>
                        <a:rPr lang="en-US" altLang="en-US" sz="2400" b="0" i="1" smtClean="0">
                          <a:latin typeface="Cambria Math" panose="02040503050406030204" pitchFamily="18" charset="0"/>
                        </a:rPr>
                        <m:t>615</m:t>
                      </m:r>
                      <m:r>
                        <a:rPr lang="en-US" altLang="en-US" sz="2400" i="1">
                          <a:latin typeface="Cambria Math" panose="02040503050406030204" pitchFamily="18" charset="0"/>
                        </a:rPr>
                        <m:t> </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r>
                        <a:rPr lang="en-US" altLang="en-US" sz="2400" i="1">
                          <a:latin typeface="Cambria Math" panose="02040503050406030204" pitchFamily="18" charset="0"/>
                        </a:rPr>
                        <m:t>+</m:t>
                      </m:r>
                      <m:r>
                        <a:rPr lang="en-US" altLang="en-US" sz="2400" i="1">
                          <a:latin typeface="Cambria Math" panose="02040503050406030204" pitchFamily="18" charset="0"/>
                        </a:rPr>
                        <m:t>0</m:t>
                      </m:r>
                      <m:r>
                        <a:rPr lang="en-US" altLang="en-US" sz="2400" i="1">
                          <a:latin typeface="Cambria Math" panose="02040503050406030204" pitchFamily="18" charset="0"/>
                        </a:rPr>
                        <m:t>.</m:t>
                      </m:r>
                      <m:r>
                        <a:rPr lang="en-US" altLang="en-US" sz="2400" i="1">
                          <a:latin typeface="Cambria Math" panose="02040503050406030204" pitchFamily="18" charset="0"/>
                        </a:rPr>
                        <m:t>667</m:t>
                      </m:r>
                      <m:r>
                        <a:rPr lang="en-US" altLang="en-US" sz="2400" i="1">
                          <a:latin typeface="Cambria Math" panose="02040503050406030204" pitchFamily="18" charset="0"/>
                        </a:rPr>
                        <m:t> </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r>
                        <a:rPr lang="en-US" altLang="en-US" sz="2400" i="1">
                          <a:latin typeface="Cambria Math" panose="02040503050406030204" pitchFamily="18" charset="0"/>
                        </a:rPr>
                        <m:t>=</m:t>
                      </m:r>
                      <m:r>
                        <a:rPr lang="en-US" altLang="en-US" sz="2400" i="1">
                          <a:latin typeface="Cambria Math" panose="02040503050406030204" pitchFamily="18" charset="0"/>
                        </a:rPr>
                        <m:t>0</m:t>
                      </m:r>
                    </m:oMath>
                  </m:oMathPara>
                </a14:m>
                <a:endParaRPr lang="en-US" altLang="en-US" sz="2400" dirty="0"/>
              </a:p>
              <a:p>
                <a:pPr>
                  <a:buFontTx/>
                  <a:buNone/>
                </a:pPr>
                <a:endParaRPr lang="en-US" altLang="en-US" dirty="0" smtClean="0"/>
              </a:p>
              <a:p>
                <a:pPr>
                  <a:buFontTx/>
                  <a:buNone/>
                </a:pPr>
                <a:endParaRPr lang="en-US" altLang="en-US" dirty="0" smtClean="0"/>
              </a:p>
            </p:txBody>
          </p:sp>
        </mc:Choice>
        <mc:Fallback>
          <p:sp>
            <p:nvSpPr>
              <p:cNvPr id="1952771" name="Rectangle 3"/>
              <p:cNvSpPr>
                <a:spLocks noGrp="1" noRot="1" noChangeAspect="1" noMove="1" noResize="1" noEditPoints="1" noAdjustHandles="1" noChangeArrowheads="1" noChangeShapeType="1" noTextEdit="1"/>
              </p:cNvSpPr>
              <p:nvPr>
                <p:ph type="body" idx="1"/>
              </p:nvPr>
            </p:nvSpPr>
            <p:spPr>
              <a:xfrm>
                <a:off x="406878" y="1555282"/>
                <a:ext cx="8596668" cy="4935670"/>
              </a:xfrm>
              <a:blipFill rotWithShape="0">
                <a:blip r:embed="rId3" cstate="print"/>
                <a:stretch>
                  <a:fillRect l="-922" t="-19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 name="Rectangle 1"/>
              <p:cNvSpPr/>
              <p:nvPr/>
            </p:nvSpPr>
            <p:spPr>
              <a:xfrm>
                <a:off x="798962" y="3060118"/>
                <a:ext cx="8204584" cy="819583"/>
              </a:xfrm>
              <a:prstGeom prst="rect">
                <a:avLst/>
              </a:prstGeom>
            </p:spPr>
            <p:txBody>
              <a:bodyPr wrap="square">
                <a:spAutoFit/>
              </a:bodyPr>
              <a:lstStyle/>
              <a:p>
                <a14:m>
                  <m:oMath xmlns:m="http://schemas.openxmlformats.org/officeDocument/2006/math">
                    <m:r>
                      <a:rPr lang="en-US" sz="2800" i="1" smtClean="0">
                        <a:latin typeface="Cambria Math" panose="02040503050406030204" pitchFamily="18" charset="0"/>
                      </a:rPr>
                      <m:t>𝐶</m:t>
                    </m:r>
                    <m:r>
                      <a:rPr lang="en-US" sz="2800" i="1" smtClean="0">
                        <a:latin typeface="Cambria Math" panose="02040503050406030204" pitchFamily="18" charset="0"/>
                      </a:rPr>
                      <m:t>−</m:t>
                    </m:r>
                    <m:r>
                      <a:rPr lang="en-US" sz="2800" i="1" smtClean="0">
                        <a:latin typeface="Cambria Math" panose="02040503050406030204" pitchFamily="18" charset="0"/>
                      </a:rPr>
                      <m:t>⅄</m:t>
                    </m:r>
                    <m:r>
                      <a:rPr lang="en-US" sz="2800" i="1" smtClean="0">
                        <a:latin typeface="Cambria Math" panose="02040503050406030204" pitchFamily="18" charset="0"/>
                      </a:rPr>
                      <m:t> </m:t>
                    </m:r>
                    <m:r>
                      <a:rPr lang="en-US" sz="2800" i="1" smtClean="0">
                        <a:latin typeface="Cambria Math" panose="02040503050406030204" pitchFamily="18" charset="0"/>
                      </a:rPr>
                      <m:t>𝐼</m:t>
                    </m:r>
                    <m:r>
                      <a:rPr lang="en-US" sz="280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m:rPr>
                                  <m:brk m:alnAt="7"/>
                                </m:rPr>
                                <a:rPr lang="en-US" sz="2800" i="1">
                                  <a:latin typeface="Cambria Math" panose="02040503050406030204" pitchFamily="18" charset="0"/>
                                </a:rPr>
                                <m:t>.</m:t>
                              </m:r>
                              <m:r>
                                <m:rPr>
                                  <m:brk m:alnAt="7"/>
                                </m:rPr>
                                <a:rPr lang="en-US" sz="2800" i="1">
                                  <a:latin typeface="Cambria Math" panose="02040503050406030204" pitchFamily="18" charset="0"/>
                                </a:rPr>
                                <m:t>6</m:t>
                              </m:r>
                              <m:r>
                                <a:rPr lang="en-US" sz="2800" i="1">
                                  <a:latin typeface="Cambria Math" panose="02040503050406030204" pitchFamily="18" charset="0"/>
                                </a:rPr>
                                <m:t>16</m:t>
                              </m:r>
                              <m:r>
                                <m:rPr>
                                  <m:brk m:alnAt="7"/>
                                </m:rPr>
                                <a:rPr lang="en-US" sz="2800" i="1">
                                  <a:latin typeface="Cambria Math" panose="02040503050406030204" pitchFamily="18" charset="0"/>
                                </a:rPr>
                                <m:t>−</m:t>
                              </m:r>
                              <m:r>
                                <a:rPr lang="en-US" sz="2800" i="1">
                                  <a:latin typeface="Cambria Math" panose="02040503050406030204" pitchFamily="18" charset="0"/>
                                </a:rPr>
                                <m:t>⅄</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mr>
                          <m:mr>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716</m:t>
                              </m:r>
                              <m:r>
                                <a:rPr lang="en-US" sz="2800" i="1">
                                  <a:latin typeface="Cambria Math" panose="02040503050406030204" pitchFamily="18" charset="0"/>
                                </a:rPr>
                                <m:t>−</m:t>
                              </m:r>
                              <m:r>
                                <a:rPr lang="en-US" sz="2800" i="1">
                                  <a:latin typeface="Cambria Math" panose="02040503050406030204" pitchFamily="18" charset="0"/>
                                </a:rPr>
                                <m:t>⅄</m:t>
                              </m:r>
                            </m:e>
                          </m:mr>
                        </m:m>
                      </m:e>
                    </m:d>
                    <m:r>
                      <a:rPr lang="en-US" sz="2800" b="0" i="0"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r>
                                <m:rPr>
                                  <m:brk m:alnAt="7"/>
                                </m:rPr>
                                <a:rPr lang="en-US" sz="2800" b="0" i="1" smtClean="0">
                                  <a:latin typeface="Cambria Math" panose="02040503050406030204" pitchFamily="18" charset="0"/>
                                </a:rPr>
                                <m:t>.</m:t>
                              </m:r>
                              <m:r>
                                <m:rPr>
                                  <m:brk m:alnAt="7"/>
                                </m:rPr>
                                <a:rPr lang="en-US" sz="2800" b="0" i="1" smtClean="0">
                                  <a:latin typeface="Cambria Math" panose="02040503050406030204" pitchFamily="18" charset="0"/>
                                </a:rPr>
                                <m:t>5</m:t>
                              </m:r>
                              <m:r>
                                <a:rPr lang="en-US" sz="2800" b="0" i="1" smtClean="0">
                                  <a:latin typeface="Cambria Math" panose="02040503050406030204" pitchFamily="18" charset="0"/>
                                </a:rPr>
                                <m:t>67</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mr>
                          <m:m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667</m:t>
                              </m:r>
                            </m:e>
                          </m:mr>
                        </m:m>
                      </m:e>
                    </m:d>
                  </m:oMath>
                </a14:m>
                <a:r>
                  <a:rPr lang="en-US" dirty="0" smtClean="0"/>
                  <a:t> </a:t>
                </a:r>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798962" y="3060118"/>
                <a:ext cx="8204584" cy="819583"/>
              </a:xfrm>
              <a:prstGeom prst="rect">
                <a:avLst/>
              </a:prstGeom>
              <a:blipFill rotWithShape="0">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2352824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pPr/>
              <a:t>26</a:t>
            </a:fld>
            <a:endParaRPr lang="en-US"/>
          </a:p>
        </p:txBody>
      </p:sp>
      <p:sp>
        <p:nvSpPr>
          <p:cNvPr id="8"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mc:AlternateContent xmlns:mc="http://schemas.openxmlformats.org/markup-compatibility/2006">
        <mc:Choice xmlns:a14="http://schemas.microsoft.com/office/drawing/2010/main" xmlns="" Requires="a14">
          <p:sp>
            <p:nvSpPr>
              <p:cNvPr id="9" name="TextBox 8"/>
              <p:cNvSpPr txBox="1"/>
              <p:nvPr/>
            </p:nvSpPr>
            <p:spPr>
              <a:xfrm>
                <a:off x="317231" y="1444534"/>
                <a:ext cx="8956771" cy="2172454"/>
              </a:xfrm>
              <a:prstGeom prst="rect">
                <a:avLst/>
              </a:prstGeom>
              <a:noFill/>
            </p:spPr>
            <p:txBody>
              <a:bodyPr wrap="square" rtlCol="0">
                <a:spAutoFit/>
              </a:bodyPr>
              <a:lstStyle/>
              <a:p>
                <a:pPr marL="457200" indent="-457200">
                  <a:buClr>
                    <a:schemeClr val="accent2"/>
                  </a:buClr>
                  <a:buFont typeface="Wingdings" panose="05000000000000000000" pitchFamily="2" charset="2"/>
                  <a:buChar char="Ø"/>
                </a:pPr>
                <a:r>
                  <a:rPr lang="en-US" sz="2800" dirty="0">
                    <a:solidFill>
                      <a:schemeClr val="tx1">
                        <a:lumMod val="75000"/>
                        <a:lumOff val="25000"/>
                      </a:schemeClr>
                    </a:solidFill>
                  </a:rPr>
                  <a:t>Using the first equation:</a:t>
                </a:r>
              </a:p>
              <a:p>
                <a:pPr/>
                <a14:m>
                  <m:oMathPara xmlns:m="http://schemas.openxmlformats.org/officeDocument/2006/math">
                    <m:oMathParaPr>
                      <m:jc m:val="centerGroup"/>
                    </m:oMathParaPr>
                    <m:oMath xmlns:m="http://schemas.openxmlformats.org/officeDocument/2006/math">
                      <m:r>
                        <a:rPr lang="en-US" altLang="en-US" sz="2800" i="1">
                          <a:latin typeface="Cambria Math" panose="02040503050406030204" pitchFamily="18" charset="0"/>
                        </a:rPr>
                        <m:t>0</m:t>
                      </m:r>
                      <m:r>
                        <a:rPr lang="en-US" altLang="en-US" sz="2800" i="1">
                          <a:latin typeface="Cambria Math" panose="02040503050406030204" pitchFamily="18" charset="0"/>
                        </a:rPr>
                        <m:t>.</m:t>
                      </m:r>
                      <m:r>
                        <a:rPr lang="en-US" altLang="en-US" sz="2800" i="1">
                          <a:latin typeface="Cambria Math" panose="02040503050406030204" pitchFamily="18" charset="0"/>
                        </a:rPr>
                        <m:t>567</m:t>
                      </m:r>
                      <m:r>
                        <a:rPr lang="en-US" altLang="en-US" sz="2800" i="1">
                          <a:latin typeface="Cambria Math" panose="02040503050406030204" pitchFamily="18" charset="0"/>
                        </a:rPr>
                        <m:t> </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𝑥</m:t>
                          </m:r>
                        </m:e>
                        <m:sub>
                          <m:r>
                            <a:rPr lang="en-US" altLang="en-US" sz="2800" i="1">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rPr>
                        <m:t>0</m:t>
                      </m:r>
                      <m:r>
                        <a:rPr lang="en-US" altLang="en-US" sz="2800" i="1">
                          <a:latin typeface="Cambria Math" panose="02040503050406030204" pitchFamily="18" charset="0"/>
                        </a:rPr>
                        <m:t>.</m:t>
                      </m:r>
                      <m:r>
                        <a:rPr lang="en-US" altLang="en-US" sz="2800" i="1">
                          <a:latin typeface="Cambria Math" panose="02040503050406030204" pitchFamily="18" charset="0"/>
                        </a:rPr>
                        <m:t>615</m:t>
                      </m:r>
                      <m:r>
                        <a:rPr lang="en-US" altLang="en-US" sz="2800" i="1">
                          <a:latin typeface="Cambria Math" panose="02040503050406030204" pitchFamily="18" charset="0"/>
                        </a:rPr>
                        <m:t> </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𝑥</m:t>
                          </m:r>
                        </m:e>
                        <m:sub>
                          <m:r>
                            <a:rPr lang="en-US" altLang="en-US" sz="2800" i="1">
                              <a:latin typeface="Cambria Math" panose="02040503050406030204" pitchFamily="18" charset="0"/>
                            </a:rPr>
                            <m:t>2</m:t>
                          </m:r>
                        </m:sub>
                      </m:sSub>
                      <m:r>
                        <a:rPr lang="en-US" altLang="en-US" sz="2800" i="1">
                          <a:latin typeface="Cambria Math" panose="02040503050406030204" pitchFamily="18" charset="0"/>
                        </a:rPr>
                        <m:t>=</m:t>
                      </m:r>
                      <m:r>
                        <a:rPr lang="en-US" altLang="en-US" sz="2800" i="1">
                          <a:latin typeface="Cambria Math" panose="02040503050406030204" pitchFamily="18" charset="0"/>
                        </a:rPr>
                        <m:t>0</m:t>
                      </m:r>
                    </m:oMath>
                  </m:oMathPara>
                </a14:m>
                <a:endParaRPr lang="en-US" altLang="en-US" sz="2800" dirty="0" smtClean="0"/>
              </a:p>
              <a:p>
                <a:pPr algn="ctr"/>
                <a14:m>
                  <m:oMathPara xmlns:m="http://schemas.openxmlformats.org/officeDocument/2006/math">
                    <m:oMathParaPr>
                      <m:jc m:val="centerGroup"/>
                    </m:oMathParaPr>
                    <m:oMath xmlns:m="http://schemas.openxmlformats.org/officeDocument/2006/math">
                      <m:r>
                        <a:rPr lang="en-US" altLang="en-US" sz="280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 </m:t>
                      </m:r>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1</m:t>
                          </m:r>
                        </m:sub>
                      </m:sSub>
                      <m:r>
                        <a:rPr lang="en-US" altLang="en-US" sz="2800" b="0" i="1" smtClean="0">
                          <a:latin typeface="Cambria Math" panose="02040503050406030204" pitchFamily="18" charset="0"/>
                          <a:ea typeface="Cambria Math" panose="02040503050406030204" pitchFamily="18" charset="0"/>
                        </a:rPr>
                        <m:t>=</m:t>
                      </m:r>
                      <m:f>
                        <m:fPr>
                          <m:ctrlPr>
                            <a:rPr lang="en-US" altLang="en-US" sz="2800" b="0" i="1" smtClean="0">
                              <a:latin typeface="Cambria Math" panose="02040503050406030204" pitchFamily="18" charset="0"/>
                              <a:ea typeface="Cambria Math" panose="02040503050406030204" pitchFamily="18" charset="0"/>
                            </a:rPr>
                          </m:ctrlPr>
                        </m:fPr>
                        <m:num>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615</m:t>
                          </m:r>
                        </m:num>
                        <m:den>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567</m:t>
                          </m:r>
                        </m:den>
                      </m:f>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2</m:t>
                          </m:r>
                        </m:sub>
                      </m:sSub>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1</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084</m:t>
                      </m:r>
                      <m:r>
                        <a:rPr lang="en-US" altLang="en-US" sz="2800" b="0" i="1" smtClean="0">
                          <a:latin typeface="Cambria Math" panose="02040503050406030204" pitchFamily="18" charset="0"/>
                          <a:ea typeface="Cambria Math" panose="02040503050406030204" pitchFamily="18" charset="0"/>
                        </a:rPr>
                        <m:t> </m:t>
                      </m:r>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2</m:t>
                          </m:r>
                        </m:sub>
                      </m:sSub>
                    </m:oMath>
                  </m:oMathPara>
                </a14:m>
                <a:endParaRPr lang="en-US" altLang="en-US" sz="2800" dirty="0"/>
              </a:p>
              <a:p>
                <a:endParaRPr lang="en-US" sz="2600" dirty="0">
                  <a:solidFill>
                    <a:schemeClr val="tx1">
                      <a:lumMod val="75000"/>
                      <a:lumOff val="25000"/>
                    </a:schemeClr>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17231" y="1444534"/>
                <a:ext cx="8956771" cy="2172454"/>
              </a:xfrm>
              <a:prstGeom prst="rect">
                <a:avLst/>
              </a:prstGeom>
              <a:blipFill rotWithShape="0">
                <a:blip r:embed="rId2" cstate="print"/>
                <a:stretch>
                  <a:fillRect l="-1157" t="-28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 name="Rectangle 1"/>
              <p:cNvSpPr/>
              <p:nvPr/>
            </p:nvSpPr>
            <p:spPr>
              <a:xfrm>
                <a:off x="317231" y="3427021"/>
                <a:ext cx="9315718" cy="3108543"/>
              </a:xfrm>
              <a:prstGeom prst="rect">
                <a:avLst/>
              </a:prstGeom>
            </p:spPr>
            <p:txBody>
              <a:bodyPr wrap="square">
                <a:spAutoFit/>
              </a:bodyPr>
              <a:lstStyle/>
              <a:p>
                <a:pPr marL="457200" indent="-457200" algn="just">
                  <a:buClr>
                    <a:schemeClr val="accent2"/>
                  </a:buClr>
                  <a:buFont typeface="Wingdings" panose="05000000000000000000" pitchFamily="2" charset="2"/>
                  <a:buChar char="Ø"/>
                </a:pPr>
                <a:r>
                  <a:rPr lang="en-US" sz="2800" dirty="0" smtClean="0">
                    <a:solidFill>
                      <a:schemeClr val="tx1">
                        <a:lumMod val="75000"/>
                        <a:lumOff val="25000"/>
                      </a:schemeClr>
                    </a:solidFill>
                  </a:rPr>
                  <a:t>Since an eigenvector simply represents an orientation (the corresponding eigenvalue represents the magnitude), all scalar multiples of the eigenvector are vectors that are parallel to this eigenvector, and are therefore equivalent. Thus</a:t>
                </a:r>
                <a:r>
                  <a:rPr lang="en-US" sz="2800" dirty="0">
                    <a:solidFill>
                      <a:schemeClr val="tx1">
                        <a:lumMod val="75000"/>
                        <a:lumOff val="25000"/>
                      </a:schemeClr>
                    </a:solidFill>
                  </a:rPr>
                  <a:t>, instead of further solving the above system of equations, we can freely chose a real value for </a:t>
                </a:r>
                <a:r>
                  <a:rPr lang="en-US" sz="2800" dirty="0" smtClean="0">
                    <a:solidFill>
                      <a:schemeClr val="tx1">
                        <a:lumMod val="75000"/>
                        <a:lumOff val="25000"/>
                      </a:schemeClr>
                    </a:solidFill>
                  </a:rPr>
                  <a:t>either </a:t>
                </a:r>
                <a14:m>
                  <m:oMath xmlns:m="http://schemas.openxmlformats.org/officeDocument/2006/math">
                    <m:sSub>
                      <m:sSubPr>
                        <m:ctrlPr>
                          <a:rPr lang="en-US" sz="2800" i="1" smtClean="0">
                            <a:solidFill>
                              <a:schemeClr val="tx1">
                                <a:lumMod val="75000"/>
                                <a:lumOff val="25000"/>
                              </a:schemeClr>
                            </a:solidFill>
                            <a:latin typeface="Cambria Math" panose="02040503050406030204" pitchFamily="18" charset="0"/>
                          </a:rPr>
                        </m:ctrlPr>
                      </m:sSubPr>
                      <m:e>
                        <m:r>
                          <a:rPr lang="en-US" sz="2800" b="0" i="1" smtClean="0">
                            <a:solidFill>
                              <a:schemeClr val="tx1">
                                <a:lumMod val="75000"/>
                                <a:lumOff val="25000"/>
                              </a:schemeClr>
                            </a:solidFill>
                            <a:latin typeface="Cambria Math" panose="02040503050406030204" pitchFamily="18" charset="0"/>
                          </a:rPr>
                          <m:t>𝑥</m:t>
                        </m:r>
                      </m:e>
                      <m:sub>
                        <m:r>
                          <a:rPr lang="en-US" sz="2800" b="0" i="1" smtClean="0">
                            <a:solidFill>
                              <a:schemeClr val="tx1">
                                <a:lumMod val="75000"/>
                                <a:lumOff val="25000"/>
                              </a:schemeClr>
                            </a:solidFill>
                            <a:latin typeface="Cambria Math" panose="02040503050406030204" pitchFamily="18" charset="0"/>
                          </a:rPr>
                          <m:t>1</m:t>
                        </m:r>
                      </m:sub>
                    </m:sSub>
                    <m:r>
                      <a:rPr lang="en-US" sz="2800" b="0" i="1" smtClean="0">
                        <a:solidFill>
                          <a:schemeClr val="tx1">
                            <a:lumMod val="75000"/>
                            <a:lumOff val="25000"/>
                          </a:schemeClr>
                        </a:solidFill>
                        <a:latin typeface="Cambria Math" panose="02040503050406030204" pitchFamily="18" charset="0"/>
                      </a:rPr>
                      <m:t> </m:t>
                    </m:r>
                    <m:r>
                      <a:rPr lang="en-US" sz="2800" b="0" i="1" smtClean="0">
                        <a:solidFill>
                          <a:schemeClr val="tx1">
                            <a:lumMod val="75000"/>
                            <a:lumOff val="25000"/>
                          </a:schemeClr>
                        </a:solidFill>
                        <a:latin typeface="Cambria Math" panose="02040503050406030204" pitchFamily="18" charset="0"/>
                      </a:rPr>
                      <m:t>𝑜𝑟</m:t>
                    </m:r>
                    <m:r>
                      <a:rPr lang="en-US" sz="2800" b="0" i="1" smtClean="0">
                        <a:solidFill>
                          <a:schemeClr val="tx1">
                            <a:lumMod val="75000"/>
                            <a:lumOff val="25000"/>
                          </a:schemeClr>
                        </a:solidFill>
                        <a:latin typeface="Cambria Math" panose="02040503050406030204" pitchFamily="18" charset="0"/>
                      </a:rPr>
                      <m:t> </m:t>
                    </m:r>
                    <m:sSub>
                      <m:sSubPr>
                        <m:ctrlPr>
                          <a:rPr lang="en-US" sz="2800" b="0" i="1" smtClean="0">
                            <a:solidFill>
                              <a:schemeClr val="tx1">
                                <a:lumMod val="75000"/>
                                <a:lumOff val="25000"/>
                              </a:schemeClr>
                            </a:solidFill>
                            <a:latin typeface="Cambria Math" panose="02040503050406030204" pitchFamily="18" charset="0"/>
                          </a:rPr>
                        </m:ctrlPr>
                      </m:sSubPr>
                      <m:e>
                        <m:r>
                          <a:rPr lang="en-US" sz="2800" b="0" i="1" smtClean="0">
                            <a:solidFill>
                              <a:schemeClr val="tx1">
                                <a:lumMod val="75000"/>
                                <a:lumOff val="25000"/>
                              </a:schemeClr>
                            </a:solidFill>
                            <a:latin typeface="Cambria Math" panose="02040503050406030204" pitchFamily="18" charset="0"/>
                          </a:rPr>
                          <m:t>𝑥</m:t>
                        </m:r>
                      </m:e>
                      <m:sub>
                        <m:r>
                          <a:rPr lang="en-US" sz="2800" b="0" i="1" smtClean="0">
                            <a:solidFill>
                              <a:schemeClr val="tx1">
                                <a:lumMod val="75000"/>
                                <a:lumOff val="25000"/>
                              </a:schemeClr>
                            </a:solidFill>
                            <a:latin typeface="Cambria Math" panose="02040503050406030204" pitchFamily="18" charset="0"/>
                          </a:rPr>
                          <m:t>2</m:t>
                        </m:r>
                      </m:sub>
                    </m:sSub>
                  </m:oMath>
                </a14:m>
                <a:endParaRPr lang="en-US" sz="2800" dirty="0">
                  <a:solidFill>
                    <a:schemeClr val="tx1">
                      <a:lumMod val="75000"/>
                      <a:lumOff val="25000"/>
                    </a:schemeClr>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317231" y="3427021"/>
                <a:ext cx="9315718" cy="3108543"/>
              </a:xfrm>
              <a:prstGeom prst="rect">
                <a:avLst/>
              </a:prstGeom>
              <a:blipFill rotWithShape="0">
                <a:blip r:embed="rId3" cstate="print"/>
                <a:stretch>
                  <a:fillRect l="-1113" t="-1765" r="-1374" b="-4706"/>
                </a:stretch>
              </a:blipFill>
            </p:spPr>
            <p:txBody>
              <a:bodyPr/>
              <a:lstStyle/>
              <a:p>
                <a:r>
                  <a:rPr lang="en-US">
                    <a:noFill/>
                  </a:rPr>
                  <a:t> </a:t>
                </a:r>
              </a:p>
            </p:txBody>
          </p:sp>
        </mc:Fallback>
      </mc:AlternateContent>
    </p:spTree>
    <p:extLst>
      <p:ext uri="{BB962C8B-B14F-4D97-AF65-F5344CB8AC3E}">
        <p14:creationId xmlns:p14="http://schemas.microsoft.com/office/powerpoint/2010/main" xmlns="" val="4592431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pPr/>
              <a:t>27</a:t>
            </a:fld>
            <a:endParaRPr lang="en-US"/>
          </a:p>
        </p:txBody>
      </p:sp>
      <p:sp>
        <p:nvSpPr>
          <p:cNvPr id="7"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mc:AlternateContent xmlns:mc="http://schemas.openxmlformats.org/markup-compatibility/2006">
        <mc:Choice xmlns:a14="http://schemas.microsoft.com/office/drawing/2010/main" xmlns="" Requires="a14">
          <p:sp>
            <p:nvSpPr>
              <p:cNvPr id="8" name="TextBox 7"/>
              <p:cNvSpPr txBox="1"/>
              <p:nvPr/>
            </p:nvSpPr>
            <p:spPr>
              <a:xfrm>
                <a:off x="695459" y="1764406"/>
                <a:ext cx="5807103" cy="523220"/>
              </a:xfrm>
              <a:prstGeom prst="rect">
                <a:avLst/>
              </a:prstGeom>
              <a:noFill/>
            </p:spPr>
            <p:txBody>
              <a:bodyPr wrap="none" rtlCol="0">
                <a:spAutoFit/>
              </a:bodyPr>
              <a:lstStyle/>
              <a:p>
                <a:pPr marL="457200" indent="-457200">
                  <a:buClr>
                    <a:schemeClr val="accent2"/>
                  </a:buClr>
                  <a:buFont typeface="Wingdings" panose="05000000000000000000" pitchFamily="2" charset="2"/>
                  <a:buChar char="Ø"/>
                </a:pPr>
                <a:r>
                  <a:rPr lang="en-US" sz="2800" dirty="0" smtClean="0">
                    <a:solidFill>
                      <a:schemeClr val="tx1">
                        <a:lumMod val="75000"/>
                        <a:lumOff val="25000"/>
                      </a:schemeClr>
                    </a:solidFill>
                  </a:rPr>
                  <a:t>Suppose </a:t>
                </a:r>
                <a14:m>
                  <m:oMath xmlns:m="http://schemas.openxmlformats.org/officeDocument/2006/math">
                    <m:sSub>
                      <m:sSubPr>
                        <m:ctrlPr>
                          <a:rPr lang="en-US" sz="2800" i="1">
                            <a:solidFill>
                              <a:schemeClr val="tx1">
                                <a:lumMod val="75000"/>
                                <a:lumOff val="25000"/>
                              </a:schemeClr>
                            </a:solidFill>
                            <a:latin typeface="Cambria Math" panose="02040503050406030204" pitchFamily="18" charset="0"/>
                          </a:rPr>
                        </m:ctrlPr>
                      </m:sSubPr>
                      <m:e>
                        <m:r>
                          <a:rPr lang="en-US" sz="2800">
                            <a:solidFill>
                              <a:schemeClr val="tx1">
                                <a:lumMod val="75000"/>
                                <a:lumOff val="25000"/>
                              </a:schemeClr>
                            </a:solidFill>
                            <a:latin typeface="Cambria Math" panose="02040503050406030204" pitchFamily="18" charset="0"/>
                          </a:rPr>
                          <m:t>𝑥</m:t>
                        </m:r>
                      </m:e>
                      <m:sub>
                        <m:r>
                          <a:rPr lang="en-US" sz="2800">
                            <a:solidFill>
                              <a:schemeClr val="tx1">
                                <a:lumMod val="75000"/>
                                <a:lumOff val="25000"/>
                              </a:schemeClr>
                            </a:solidFill>
                            <a:latin typeface="Cambria Math" panose="02040503050406030204" pitchFamily="18" charset="0"/>
                          </a:rPr>
                          <m:t>2</m:t>
                        </m:r>
                      </m:sub>
                    </m:sSub>
                    <m:r>
                      <a:rPr lang="en-US" sz="2800">
                        <a:solidFill>
                          <a:schemeClr val="tx1">
                            <a:lumMod val="75000"/>
                            <a:lumOff val="25000"/>
                          </a:schemeClr>
                        </a:solidFill>
                        <a:latin typeface="Cambria Math" panose="02040503050406030204" pitchFamily="18" charset="0"/>
                      </a:rPr>
                      <m:t>=</m:t>
                    </m:r>
                    <m:r>
                      <a:rPr lang="en-US" sz="2800">
                        <a:solidFill>
                          <a:schemeClr val="tx1">
                            <a:lumMod val="75000"/>
                            <a:lumOff val="25000"/>
                          </a:schemeClr>
                        </a:solidFill>
                        <a:latin typeface="Cambria Math" panose="02040503050406030204" pitchFamily="18" charset="0"/>
                      </a:rPr>
                      <m:t>1</m:t>
                    </m:r>
                    <m:r>
                      <a:rPr lang="en-US" sz="2800">
                        <a:solidFill>
                          <a:schemeClr val="tx1">
                            <a:lumMod val="75000"/>
                            <a:lumOff val="25000"/>
                          </a:schemeClr>
                        </a:solidFill>
                        <a:latin typeface="Cambria Math" panose="02040503050406030204" pitchFamily="18" charset="0"/>
                      </a:rPr>
                      <m:t> ⟹ </m:t>
                    </m:r>
                    <m:sSub>
                      <m:sSubPr>
                        <m:ctrlPr>
                          <a:rPr lang="en-US" sz="2800" i="1">
                            <a:solidFill>
                              <a:schemeClr val="tx1">
                                <a:lumMod val="75000"/>
                                <a:lumOff val="25000"/>
                              </a:schemeClr>
                            </a:solidFill>
                            <a:latin typeface="Cambria Math" panose="02040503050406030204" pitchFamily="18" charset="0"/>
                          </a:rPr>
                        </m:ctrlPr>
                      </m:sSubPr>
                      <m:e>
                        <m:r>
                          <a:rPr lang="en-US" sz="2800">
                            <a:solidFill>
                              <a:schemeClr val="tx1">
                                <a:lumMod val="75000"/>
                                <a:lumOff val="25000"/>
                              </a:schemeClr>
                            </a:solidFill>
                            <a:latin typeface="Cambria Math" panose="02040503050406030204" pitchFamily="18" charset="0"/>
                          </a:rPr>
                          <m:t>𝑥</m:t>
                        </m:r>
                      </m:e>
                      <m:sub>
                        <m:r>
                          <a:rPr lang="en-US" sz="2800">
                            <a:solidFill>
                              <a:schemeClr val="tx1">
                                <a:lumMod val="75000"/>
                                <a:lumOff val="25000"/>
                              </a:schemeClr>
                            </a:solidFill>
                            <a:latin typeface="Cambria Math" panose="02040503050406030204" pitchFamily="18" charset="0"/>
                          </a:rPr>
                          <m:t>1</m:t>
                        </m:r>
                      </m:sub>
                    </m:sSub>
                    <m:r>
                      <a:rPr lang="en-US" sz="2800">
                        <a:solidFill>
                          <a:schemeClr val="tx1">
                            <a:lumMod val="75000"/>
                            <a:lumOff val="25000"/>
                          </a:schemeClr>
                        </a:solidFill>
                        <a:latin typeface="Cambria Math" panose="02040503050406030204" pitchFamily="18" charset="0"/>
                      </a:rPr>
                      <m:t>=</m:t>
                    </m:r>
                    <m:r>
                      <a:rPr lang="en-US" sz="2800" b="0" i="0" smtClean="0">
                        <a:solidFill>
                          <a:schemeClr val="tx1">
                            <a:lumMod val="75000"/>
                            <a:lumOff val="25000"/>
                          </a:schemeClr>
                        </a:solidFill>
                        <a:latin typeface="Cambria Math" panose="02040503050406030204" pitchFamily="18" charset="0"/>
                      </a:rPr>
                      <m:t>−</m:t>
                    </m:r>
                    <m:r>
                      <a:rPr lang="en-US" sz="2800">
                        <a:solidFill>
                          <a:schemeClr val="tx1">
                            <a:lumMod val="75000"/>
                            <a:lumOff val="25000"/>
                          </a:schemeClr>
                        </a:solidFill>
                        <a:latin typeface="Cambria Math" panose="02040503050406030204" pitchFamily="18" charset="0"/>
                      </a:rPr>
                      <m:t>1</m:t>
                    </m:r>
                    <m:r>
                      <a:rPr lang="en-US" sz="2800">
                        <a:solidFill>
                          <a:schemeClr val="tx1">
                            <a:lumMod val="75000"/>
                            <a:lumOff val="25000"/>
                          </a:schemeClr>
                        </a:solidFill>
                        <a:latin typeface="Cambria Math" panose="02040503050406030204" pitchFamily="18" charset="0"/>
                      </a:rPr>
                      <m:t>.</m:t>
                    </m:r>
                    <m:r>
                      <a:rPr lang="en-US" sz="2800">
                        <a:solidFill>
                          <a:schemeClr val="tx1">
                            <a:lumMod val="75000"/>
                            <a:lumOff val="25000"/>
                          </a:schemeClr>
                        </a:solidFill>
                        <a:latin typeface="Cambria Math" panose="02040503050406030204" pitchFamily="18" charset="0"/>
                      </a:rPr>
                      <m:t>084</m:t>
                    </m:r>
                  </m:oMath>
                </a14:m>
                <a:endParaRPr lang="en-US" sz="2800" dirty="0">
                  <a:solidFill>
                    <a:schemeClr val="tx1">
                      <a:lumMod val="75000"/>
                      <a:lumOff val="25000"/>
                    </a:schemeClr>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695459" y="1764406"/>
                <a:ext cx="5807103" cy="523220"/>
              </a:xfrm>
              <a:prstGeom prst="rect">
                <a:avLst/>
              </a:prstGeom>
              <a:blipFill rotWithShape="0">
                <a:blip r:embed="rId2" cstate="print"/>
                <a:stretch>
                  <a:fillRect l="-1784" t="-10465" b="-32558"/>
                </a:stretch>
              </a:blipFill>
            </p:spPr>
            <p:txBody>
              <a:bodyPr/>
              <a:lstStyle/>
              <a:p>
                <a:r>
                  <a:rPr lang="en-US">
                    <a:noFill/>
                  </a:rPr>
                  <a:t> </a:t>
                </a:r>
              </a:p>
            </p:txBody>
          </p:sp>
        </mc:Fallback>
      </mc:AlternateContent>
      <p:sp>
        <p:nvSpPr>
          <p:cNvPr id="9" name="Rectangle 8"/>
          <p:cNvSpPr/>
          <p:nvPr/>
        </p:nvSpPr>
        <p:spPr>
          <a:xfrm>
            <a:off x="695459" y="2563044"/>
            <a:ext cx="9478851" cy="954107"/>
          </a:xfrm>
          <a:prstGeom prst="rect">
            <a:avLst/>
          </a:prstGeom>
        </p:spPr>
        <p:txBody>
          <a:bodyPr wrap="square">
            <a:spAutoFit/>
          </a:bodyPr>
          <a:lstStyle/>
          <a:p>
            <a:pPr marL="457200" indent="-457200">
              <a:buClr>
                <a:schemeClr val="accent2"/>
              </a:buClr>
              <a:buFont typeface="Wingdings" panose="05000000000000000000" pitchFamily="2" charset="2"/>
              <a:buChar char="Ø"/>
            </a:pPr>
            <a:r>
              <a:rPr lang="en-US" sz="2800" dirty="0">
                <a:solidFill>
                  <a:schemeClr val="tx1">
                    <a:lumMod val="75000"/>
                    <a:lumOff val="25000"/>
                  </a:schemeClr>
                </a:solidFill>
              </a:rPr>
              <a:t>Therefore, the eigenvector that corresponds to </a:t>
            </a:r>
            <a:r>
              <a:rPr lang="en-US" sz="2800" dirty="0" smtClean="0">
                <a:solidFill>
                  <a:schemeClr val="tx1">
                    <a:lumMod val="75000"/>
                    <a:lumOff val="25000"/>
                  </a:schemeClr>
                </a:solidFill>
              </a:rPr>
              <a:t>eigenvalue </a:t>
            </a:r>
            <a:r>
              <a:rPr lang="en-US" altLang="en-US" sz="2800" dirty="0">
                <a:latin typeface="Cambria Math" panose="02040503050406030204" pitchFamily="18" charset="0"/>
                <a:ea typeface="Cambria Math" panose="02040503050406030204" pitchFamily="18" charset="0"/>
              </a:rPr>
              <a:t>⅄=</a:t>
            </a:r>
            <a:r>
              <a:rPr lang="en-US" altLang="en-US" sz="2800" dirty="0" smtClean="0">
                <a:latin typeface="Cambria Math" panose="02040503050406030204" pitchFamily="18" charset="0"/>
                <a:ea typeface="Cambria Math" panose="02040503050406030204" pitchFamily="18" charset="0"/>
              </a:rPr>
              <a:t>0.049 is:</a:t>
            </a:r>
            <a:endParaRPr lang="en-US" sz="2800" dirty="0">
              <a:solidFill>
                <a:schemeClr val="tx1">
                  <a:lumMod val="75000"/>
                  <a:lumOff val="25000"/>
                </a:schemeClr>
              </a:solidFill>
            </a:endParaRPr>
          </a:p>
        </p:txBody>
      </p:sp>
      <mc:AlternateContent xmlns:mc="http://schemas.openxmlformats.org/markup-compatibility/2006">
        <mc:Choice xmlns:a14="http://schemas.microsoft.com/office/drawing/2010/main" xmlns="" Requires="a14">
          <p:sp>
            <p:nvSpPr>
              <p:cNvPr id="11" name="TextBox 10"/>
              <p:cNvSpPr txBox="1"/>
              <p:nvPr/>
            </p:nvSpPr>
            <p:spPr>
              <a:xfrm>
                <a:off x="3599010" y="3998631"/>
                <a:ext cx="2318196" cy="6134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m:t>
                                </m:r>
                                <m:r>
                                  <m:rPr>
                                    <m:brk m:alnAt="7"/>
                                  </m:rPr>
                                  <a:rPr lang="en-US" sz="2400" b="0" i="1" smtClean="0">
                                    <a:latin typeface="Cambria Math" panose="02040503050406030204" pitchFamily="18" charset="0"/>
                                  </a:rPr>
                                  <m:t>1</m:t>
                                </m:r>
                                <m:r>
                                  <m:rPr>
                                    <m:brk m:alnAt="7"/>
                                  </m:rPr>
                                  <a:rPr lang="en-US" sz="2400" b="0" i="1" smtClean="0">
                                    <a:latin typeface="Cambria Math" panose="02040503050406030204" pitchFamily="18" charset="0"/>
                                  </a:rPr>
                                  <m:t>.</m:t>
                                </m:r>
                                <m:r>
                                  <m:rPr>
                                    <m:brk m:alnAt="7"/>
                                  </m:rPr>
                                  <a:rPr lang="en-US" sz="2400" b="0" i="1" smtClean="0">
                                    <a:latin typeface="Cambria Math" panose="02040503050406030204" pitchFamily="18" charset="0"/>
                                  </a:rPr>
                                  <m:t>0</m:t>
                                </m:r>
                                <m:r>
                                  <a:rPr lang="en-US" sz="2400" b="0" i="1" smtClean="0">
                                    <a:latin typeface="Cambria Math" panose="02040503050406030204" pitchFamily="18" charset="0"/>
                                  </a:rPr>
                                  <m:t>84</m:t>
                                </m:r>
                              </m:e>
                            </m:mr>
                            <m:mr>
                              <m:e>
                                <m:r>
                                  <a:rPr lang="en-US" sz="2400" b="0" i="1" smtClean="0">
                                    <a:latin typeface="Cambria Math" panose="02040503050406030204" pitchFamily="18" charset="0"/>
                                  </a:rPr>
                                  <m:t>1</m:t>
                                </m:r>
                              </m:e>
                            </m:mr>
                          </m:m>
                        </m:e>
                      </m:d>
                    </m:oMath>
                  </m:oMathPara>
                </a14:m>
                <a:endParaRPr lang="en-US" sz="2400" dirty="0"/>
              </a:p>
            </p:txBody>
          </p:sp>
        </mc:Choice>
        <mc:Fallback>
          <p:sp>
            <p:nvSpPr>
              <p:cNvPr id="11" name="TextBox 10"/>
              <p:cNvSpPr txBox="1">
                <a:spLocks noRot="1" noChangeAspect="1" noMove="1" noResize="1" noEditPoints="1" noAdjustHandles="1" noChangeArrowheads="1" noChangeShapeType="1" noTextEdit="1"/>
              </p:cNvSpPr>
              <p:nvPr/>
            </p:nvSpPr>
            <p:spPr>
              <a:xfrm>
                <a:off x="3599010" y="3998631"/>
                <a:ext cx="2318196" cy="613438"/>
              </a:xfrm>
              <a:prstGeom prst="rect">
                <a:avLst/>
              </a:prstGeom>
              <a:blipFill rotWithShape="0">
                <a:blip r:embed="rId3"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27762358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mc:AlternateContent xmlns:mc="http://schemas.openxmlformats.org/markup-compatibility/2006">
        <mc:Choice xmlns:a14="http://schemas.microsoft.com/office/drawing/2010/main" xmlns="" Requires="a14">
          <p:sp>
            <p:nvSpPr>
              <p:cNvPr id="1952771" name="Rectangle 3"/>
              <p:cNvSpPr>
                <a:spLocks noGrp="1" noChangeArrowheads="1"/>
              </p:cNvSpPr>
              <p:nvPr>
                <p:ph type="body" idx="1"/>
              </p:nvPr>
            </p:nvSpPr>
            <p:spPr>
              <a:xfrm>
                <a:off x="406878" y="1555282"/>
                <a:ext cx="8596668" cy="4935670"/>
              </a:xfrm>
            </p:spPr>
            <p:txBody>
              <a:bodyPr>
                <a:normAutofit lnSpcReduction="10000"/>
              </a:bodyPr>
              <a:lstStyle/>
              <a:p>
                <a:r>
                  <a:rPr lang="en-US" altLang="en-US" sz="2800" dirty="0" smtClean="0"/>
                  <a:t>Calculate the eigenvectors of </a:t>
                </a:r>
                <a:r>
                  <a:rPr lang="en-US" altLang="en-US" sz="2800" dirty="0"/>
                  <a:t>the covariance </a:t>
                </a:r>
                <a:r>
                  <a:rPr lang="en-US" altLang="en-US" sz="2800" dirty="0" smtClean="0"/>
                  <a:t>matrix as following:</a:t>
                </a:r>
                <a:endParaRPr lang="en-US" altLang="en-US" sz="2800" dirty="0"/>
              </a:p>
              <a:p>
                <a:pPr marL="0" indent="0">
                  <a:buNone/>
                </a:pPr>
                <a:r>
                  <a:rPr lang="en-US" altLang="en-US" sz="2800" dirty="0"/>
                  <a:t>	</a:t>
                </a:r>
                <a:r>
                  <a:rPr lang="en-US" altLang="en-US" sz="2800" dirty="0" smtClean="0"/>
                  <a:t>for </a:t>
                </a:r>
                <a:r>
                  <a:rPr lang="en-US" altLang="en-US" sz="2800" dirty="0" smtClean="0">
                    <a:latin typeface="Cambria Math" panose="02040503050406030204" pitchFamily="18" charset="0"/>
                    <a:ea typeface="Cambria Math" panose="02040503050406030204" pitchFamily="18" charset="0"/>
                  </a:rPr>
                  <a:t>⅄=1.282:</a:t>
                </a:r>
              </a:p>
              <a:p>
                <a:pPr marL="0" indent="0">
                  <a:buNone/>
                </a:pPr>
                <a:endParaRPr lang="en-US" altLang="en-US" sz="2800" dirty="0" smtClean="0">
                  <a:latin typeface="Cambria Math" panose="02040503050406030204" pitchFamily="18" charset="0"/>
                  <a:ea typeface="Cambria Math" panose="02040503050406030204" pitchFamily="18" charset="0"/>
                </a:endParaRPr>
              </a:p>
              <a:p>
                <a:pPr marL="0" indent="0">
                  <a:buNone/>
                </a:pPr>
                <a:endParaRPr lang="en-US" altLang="en-US" sz="2800" dirty="0" smtClean="0"/>
              </a:p>
              <a:p>
                <a:pPr>
                  <a:buFontTx/>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666</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mr>
                            <m:mr>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e>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566</m:t>
                                </m:r>
                              </m:e>
                            </m:mr>
                          </m:m>
                        </m:e>
                      </m:d>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mr>
                          </m:m>
                        </m:e>
                      </m:d>
                      <m:r>
                        <a:rPr lang="en-US" sz="2800" b="0" i="0"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
                        </m:e>
                      </m:d>
                    </m:oMath>
                  </m:oMathPara>
                </a14:m>
                <a:endParaRPr lang="en-US" sz="2800" b="0" dirty="0" smtClean="0"/>
              </a:p>
              <a:p>
                <a:pPr>
                  <a:buFontTx/>
                  <a:buNone/>
                </a:pPr>
                <a:endParaRPr lang="en-US" altLang="en-US" sz="2800" dirty="0"/>
              </a:p>
              <a:p>
                <a:pPr>
                  <a:buFontTx/>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666</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615</m:t>
                      </m:r>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oMath>
                  </m:oMathPara>
                </a14:m>
                <a:endParaRPr lang="en-US" altLang="en-US" sz="2400" b="0" dirty="0" smtClean="0"/>
              </a:p>
              <a:p>
                <a:pPr>
                  <a:buFontTx/>
                  <a:buNone/>
                </a:pPr>
                <a:endParaRPr lang="en-US" altLang="en-US" sz="2400" b="0" dirty="0" smtClean="0"/>
              </a:p>
              <a:p>
                <a:pPr>
                  <a:buNone/>
                </a:pPr>
                <a14:m>
                  <m:oMathPara xmlns:m="http://schemas.openxmlformats.org/officeDocument/2006/math">
                    <m:oMathParaPr>
                      <m:jc m:val="centerGroup"/>
                    </m:oMathParaPr>
                    <m:oMath xmlns:m="http://schemas.openxmlformats.org/officeDocument/2006/math">
                      <m:r>
                        <a:rPr lang="en-US" altLang="en-US" sz="2400" i="1">
                          <a:latin typeface="Cambria Math" panose="02040503050406030204" pitchFamily="18" charset="0"/>
                        </a:rPr>
                        <m:t>0</m:t>
                      </m:r>
                      <m:r>
                        <a:rPr lang="en-US" altLang="en-US" sz="2400" i="1">
                          <a:latin typeface="Cambria Math" panose="02040503050406030204" pitchFamily="18" charset="0"/>
                        </a:rPr>
                        <m:t>.</m:t>
                      </m:r>
                      <m:r>
                        <a:rPr lang="en-US" altLang="en-US" sz="2400" b="0" i="1" smtClean="0">
                          <a:latin typeface="Cambria Math" panose="02040503050406030204" pitchFamily="18" charset="0"/>
                        </a:rPr>
                        <m:t>615</m:t>
                      </m:r>
                      <m:r>
                        <a:rPr lang="en-US" altLang="en-US" sz="2400" i="1">
                          <a:latin typeface="Cambria Math" panose="02040503050406030204" pitchFamily="18" charset="0"/>
                        </a:rPr>
                        <m:t> </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566</m:t>
                      </m:r>
                      <m:r>
                        <a:rPr lang="en-US" altLang="en-US" sz="2400" b="0" i="1" smtClean="0">
                          <a:latin typeface="Cambria Math" panose="02040503050406030204" pitchFamily="18" charset="0"/>
                        </a:rPr>
                        <m:t> </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r>
                        <a:rPr lang="en-US" altLang="en-US" sz="2400" i="1">
                          <a:latin typeface="Cambria Math" panose="02040503050406030204" pitchFamily="18" charset="0"/>
                        </a:rPr>
                        <m:t>=</m:t>
                      </m:r>
                      <m:r>
                        <a:rPr lang="en-US" altLang="en-US" sz="2400" i="1">
                          <a:latin typeface="Cambria Math" panose="02040503050406030204" pitchFamily="18" charset="0"/>
                        </a:rPr>
                        <m:t>0</m:t>
                      </m:r>
                    </m:oMath>
                  </m:oMathPara>
                </a14:m>
                <a:endParaRPr lang="en-US" altLang="en-US" sz="2400" dirty="0"/>
              </a:p>
              <a:p>
                <a:pPr>
                  <a:buFontTx/>
                  <a:buNone/>
                </a:pPr>
                <a:endParaRPr lang="en-US" altLang="en-US" dirty="0" smtClean="0"/>
              </a:p>
              <a:p>
                <a:pPr>
                  <a:buFontTx/>
                  <a:buNone/>
                </a:pPr>
                <a:endParaRPr lang="en-US" altLang="en-US" dirty="0" smtClean="0"/>
              </a:p>
            </p:txBody>
          </p:sp>
        </mc:Choice>
        <mc:Fallback>
          <p:sp>
            <p:nvSpPr>
              <p:cNvPr id="1952771" name="Rectangle 3"/>
              <p:cNvSpPr>
                <a:spLocks noGrp="1" noRot="1" noChangeAspect="1" noMove="1" noResize="1" noEditPoints="1" noAdjustHandles="1" noChangeArrowheads="1" noChangeShapeType="1" noTextEdit="1"/>
              </p:cNvSpPr>
              <p:nvPr>
                <p:ph type="body" idx="1"/>
              </p:nvPr>
            </p:nvSpPr>
            <p:spPr>
              <a:xfrm>
                <a:off x="406878" y="1555282"/>
                <a:ext cx="8596668" cy="4935670"/>
              </a:xfrm>
              <a:blipFill rotWithShape="0">
                <a:blip r:embed="rId3" cstate="print"/>
                <a:stretch>
                  <a:fillRect l="-922" t="-19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 name="Rectangle 1"/>
              <p:cNvSpPr/>
              <p:nvPr/>
            </p:nvSpPr>
            <p:spPr>
              <a:xfrm>
                <a:off x="798962" y="3060118"/>
                <a:ext cx="8821556" cy="819583"/>
              </a:xfrm>
              <a:prstGeom prst="rect">
                <a:avLst/>
              </a:prstGeom>
            </p:spPr>
            <p:txBody>
              <a:bodyPr wrap="square">
                <a:spAutoFit/>
              </a:bodyPr>
              <a:lstStyle/>
              <a:p>
                <a14:m>
                  <m:oMath xmlns:m="http://schemas.openxmlformats.org/officeDocument/2006/math">
                    <m:r>
                      <a:rPr lang="en-US" sz="2800" i="1" smtClean="0">
                        <a:latin typeface="Cambria Math" panose="02040503050406030204" pitchFamily="18" charset="0"/>
                      </a:rPr>
                      <m:t>𝐶</m:t>
                    </m:r>
                    <m:r>
                      <a:rPr lang="en-US" sz="2800" i="1" smtClean="0">
                        <a:latin typeface="Cambria Math" panose="02040503050406030204" pitchFamily="18" charset="0"/>
                      </a:rPr>
                      <m:t>−</m:t>
                    </m:r>
                    <m:r>
                      <a:rPr lang="en-US" sz="2800" i="1" smtClean="0">
                        <a:latin typeface="Cambria Math" panose="02040503050406030204" pitchFamily="18" charset="0"/>
                      </a:rPr>
                      <m:t>⅄</m:t>
                    </m:r>
                    <m:r>
                      <a:rPr lang="en-US" sz="2800" i="1" smtClean="0">
                        <a:latin typeface="Cambria Math" panose="02040503050406030204" pitchFamily="18" charset="0"/>
                      </a:rPr>
                      <m:t> </m:t>
                    </m:r>
                    <m:r>
                      <a:rPr lang="en-US" sz="2800" i="1" smtClean="0">
                        <a:latin typeface="Cambria Math" panose="02040503050406030204" pitchFamily="18" charset="0"/>
                      </a:rPr>
                      <m:t>𝐼</m:t>
                    </m:r>
                    <m:r>
                      <a:rPr lang="en-US" sz="280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m:rPr>
                                  <m:brk m:alnAt="7"/>
                                </m:rPr>
                                <a:rPr lang="en-US" sz="2800" i="1">
                                  <a:latin typeface="Cambria Math" panose="02040503050406030204" pitchFamily="18" charset="0"/>
                                </a:rPr>
                                <m:t>.</m:t>
                              </m:r>
                              <m:r>
                                <m:rPr>
                                  <m:brk m:alnAt="7"/>
                                </m:rPr>
                                <a:rPr lang="en-US" sz="2800" i="1">
                                  <a:latin typeface="Cambria Math" panose="02040503050406030204" pitchFamily="18" charset="0"/>
                                </a:rPr>
                                <m:t>6</m:t>
                              </m:r>
                              <m:r>
                                <a:rPr lang="en-US" sz="2800" i="1">
                                  <a:latin typeface="Cambria Math" panose="02040503050406030204" pitchFamily="18" charset="0"/>
                                </a:rPr>
                                <m:t>16</m:t>
                              </m:r>
                              <m:r>
                                <m:rPr>
                                  <m:brk m:alnAt="7"/>
                                </m:rPr>
                                <a:rPr lang="en-US" sz="2800" i="1">
                                  <a:latin typeface="Cambria Math" panose="02040503050406030204" pitchFamily="18" charset="0"/>
                                </a:rPr>
                                <m:t>−</m:t>
                              </m:r>
                              <m:r>
                                <a:rPr lang="en-US" sz="2800" i="1">
                                  <a:latin typeface="Cambria Math" panose="02040503050406030204" pitchFamily="18" charset="0"/>
                                </a:rPr>
                                <m:t>⅄</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mr>
                          <m:mr>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716</m:t>
                              </m:r>
                              <m:r>
                                <a:rPr lang="en-US" sz="2800" i="1">
                                  <a:latin typeface="Cambria Math" panose="02040503050406030204" pitchFamily="18" charset="0"/>
                                </a:rPr>
                                <m:t>−</m:t>
                              </m:r>
                              <m:r>
                                <a:rPr lang="en-US" sz="2800" i="1">
                                  <a:latin typeface="Cambria Math" panose="02040503050406030204" pitchFamily="18" charset="0"/>
                                </a:rPr>
                                <m:t>⅄</m:t>
                              </m:r>
                            </m:e>
                          </m:mr>
                        </m:m>
                      </m:e>
                    </m:d>
                    <m:r>
                      <a:rPr lang="en-US" sz="2800" b="0" i="0"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666</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mr>
                          <m:m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e>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566</m:t>
                              </m:r>
                            </m:e>
                          </m:mr>
                        </m:m>
                      </m:e>
                    </m:d>
                  </m:oMath>
                </a14:m>
                <a:r>
                  <a:rPr lang="en-US" dirty="0" smtClean="0"/>
                  <a:t> </a:t>
                </a:r>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798962" y="3060118"/>
                <a:ext cx="8821556" cy="819583"/>
              </a:xfrm>
              <a:prstGeom prst="rect">
                <a:avLst/>
              </a:prstGeom>
              <a:blipFill rotWithShape="0">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816908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pPr/>
              <a:t>29</a:t>
            </a:fld>
            <a:endParaRPr lang="en-US"/>
          </a:p>
        </p:txBody>
      </p:sp>
      <p:sp>
        <p:nvSpPr>
          <p:cNvPr id="8"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mc:AlternateContent xmlns:mc="http://schemas.openxmlformats.org/markup-compatibility/2006">
        <mc:Choice xmlns:a14="http://schemas.microsoft.com/office/drawing/2010/main" xmlns="" Requires="a14">
          <p:sp>
            <p:nvSpPr>
              <p:cNvPr id="9" name="TextBox 8"/>
              <p:cNvSpPr txBox="1"/>
              <p:nvPr/>
            </p:nvSpPr>
            <p:spPr>
              <a:xfrm>
                <a:off x="317231" y="1444534"/>
                <a:ext cx="8956771" cy="2172454"/>
              </a:xfrm>
              <a:prstGeom prst="rect">
                <a:avLst/>
              </a:prstGeom>
              <a:noFill/>
            </p:spPr>
            <p:txBody>
              <a:bodyPr wrap="square" rtlCol="0">
                <a:spAutoFit/>
              </a:bodyPr>
              <a:lstStyle/>
              <a:p>
                <a:pPr marL="457200" indent="-457200">
                  <a:buClr>
                    <a:schemeClr val="accent2"/>
                  </a:buClr>
                  <a:buFont typeface="Wingdings" panose="05000000000000000000" pitchFamily="2" charset="2"/>
                  <a:buChar char="Ø"/>
                </a:pPr>
                <a:r>
                  <a:rPr lang="en-US" sz="2800" dirty="0" smtClean="0">
                    <a:solidFill>
                      <a:schemeClr val="tx1">
                        <a:lumMod val="75000"/>
                        <a:lumOff val="25000"/>
                      </a:schemeClr>
                    </a:solidFill>
                  </a:rPr>
                  <a:t>Using the first equation:</a:t>
                </a:r>
              </a:p>
              <a:p>
                <a:pPr>
                  <a:buFontTx/>
                  <a:buNone/>
                </a:pPr>
                <a14:m>
                  <m:oMathPara xmlns:m="http://schemas.openxmlformats.org/officeDocument/2006/math">
                    <m:oMathParaPr>
                      <m:jc m:val="centerGroup"/>
                    </m:oMathParaPr>
                    <m:oMath xmlns:m="http://schemas.openxmlformats.org/officeDocument/2006/math">
                      <m:r>
                        <a:rPr lang="en-US" altLang="en-US" sz="2800" i="1">
                          <a:latin typeface="Cambria Math" panose="02040503050406030204" pitchFamily="18" charset="0"/>
                        </a:rPr>
                        <m:t>−</m:t>
                      </m:r>
                      <m:r>
                        <a:rPr lang="en-US" altLang="en-US" sz="2800" i="1">
                          <a:latin typeface="Cambria Math" panose="02040503050406030204" pitchFamily="18" charset="0"/>
                        </a:rPr>
                        <m:t>0</m:t>
                      </m:r>
                      <m:r>
                        <a:rPr lang="en-US" altLang="en-US" sz="2800" i="1">
                          <a:latin typeface="Cambria Math" panose="02040503050406030204" pitchFamily="18" charset="0"/>
                        </a:rPr>
                        <m:t>.</m:t>
                      </m:r>
                      <m:r>
                        <a:rPr lang="en-US" altLang="en-US" sz="2800" i="1">
                          <a:latin typeface="Cambria Math" panose="02040503050406030204" pitchFamily="18" charset="0"/>
                        </a:rPr>
                        <m:t>666</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𝑥</m:t>
                          </m:r>
                        </m:e>
                        <m:sub>
                          <m:r>
                            <a:rPr lang="en-US" altLang="en-US" sz="2800" i="1">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rPr>
                        <m:t>0</m:t>
                      </m:r>
                      <m:r>
                        <a:rPr lang="en-US" altLang="en-US" sz="2800" i="1">
                          <a:latin typeface="Cambria Math" panose="02040503050406030204" pitchFamily="18" charset="0"/>
                        </a:rPr>
                        <m:t>.</m:t>
                      </m:r>
                      <m:r>
                        <a:rPr lang="en-US" altLang="en-US" sz="2800" i="1">
                          <a:latin typeface="Cambria Math" panose="02040503050406030204" pitchFamily="18" charset="0"/>
                        </a:rPr>
                        <m:t>615</m:t>
                      </m:r>
                      <m:r>
                        <a:rPr lang="en-US" altLang="en-US" sz="2800" i="1">
                          <a:latin typeface="Cambria Math" panose="02040503050406030204" pitchFamily="18" charset="0"/>
                        </a:rPr>
                        <m:t> </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𝑥</m:t>
                          </m:r>
                        </m:e>
                        <m:sub>
                          <m:r>
                            <a:rPr lang="en-US" altLang="en-US" sz="2800" i="1">
                              <a:latin typeface="Cambria Math" panose="02040503050406030204" pitchFamily="18" charset="0"/>
                            </a:rPr>
                            <m:t>2</m:t>
                          </m:r>
                        </m:sub>
                      </m:sSub>
                      <m:r>
                        <a:rPr lang="en-US" altLang="en-US" sz="2800" i="1">
                          <a:latin typeface="Cambria Math" panose="02040503050406030204" pitchFamily="18" charset="0"/>
                        </a:rPr>
                        <m:t>=</m:t>
                      </m:r>
                      <m:r>
                        <a:rPr lang="en-US" altLang="en-US" sz="2800" i="1">
                          <a:latin typeface="Cambria Math" panose="02040503050406030204" pitchFamily="18" charset="0"/>
                        </a:rPr>
                        <m:t>0</m:t>
                      </m:r>
                    </m:oMath>
                  </m:oMathPara>
                </a14:m>
                <a:endParaRPr lang="en-US" altLang="en-US" sz="2800" dirty="0"/>
              </a:p>
              <a:p>
                <a:pPr algn="ctr"/>
                <a14:m>
                  <m:oMathPara xmlns:m="http://schemas.openxmlformats.org/officeDocument/2006/math">
                    <m:oMathParaPr>
                      <m:jc m:val="centerGroup"/>
                    </m:oMathParaPr>
                    <m:oMath xmlns:m="http://schemas.openxmlformats.org/officeDocument/2006/math">
                      <m:r>
                        <a:rPr lang="en-US" altLang="en-US" sz="280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 </m:t>
                      </m:r>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1</m:t>
                          </m:r>
                        </m:sub>
                      </m:sSub>
                      <m:r>
                        <a:rPr lang="en-US" altLang="en-US" sz="2800" b="0" i="1" smtClean="0">
                          <a:latin typeface="Cambria Math" panose="02040503050406030204" pitchFamily="18" charset="0"/>
                          <a:ea typeface="Cambria Math" panose="02040503050406030204" pitchFamily="18" charset="0"/>
                        </a:rPr>
                        <m:t>=</m:t>
                      </m:r>
                      <m:f>
                        <m:fPr>
                          <m:ctrlPr>
                            <a:rPr lang="en-US" altLang="en-US" sz="2800" b="0" i="1" smtClean="0">
                              <a:latin typeface="Cambria Math" panose="02040503050406030204" pitchFamily="18" charset="0"/>
                              <a:ea typeface="Cambria Math" panose="02040503050406030204" pitchFamily="18" charset="0"/>
                            </a:rPr>
                          </m:ctrlPr>
                        </m:fPr>
                        <m:num>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615</m:t>
                          </m:r>
                        </m:num>
                        <m:den>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666</m:t>
                          </m:r>
                        </m:den>
                      </m:f>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2</m:t>
                          </m:r>
                        </m:sub>
                      </m:sSub>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923</m:t>
                      </m:r>
                      <m:r>
                        <a:rPr lang="en-US" altLang="en-US" sz="2800" b="0" i="1" smtClean="0">
                          <a:latin typeface="Cambria Math" panose="02040503050406030204" pitchFamily="18" charset="0"/>
                          <a:ea typeface="Cambria Math" panose="02040503050406030204" pitchFamily="18" charset="0"/>
                        </a:rPr>
                        <m:t> </m:t>
                      </m:r>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2</m:t>
                          </m:r>
                        </m:sub>
                      </m:sSub>
                    </m:oMath>
                  </m:oMathPara>
                </a14:m>
                <a:endParaRPr lang="en-US" altLang="en-US" sz="2800" dirty="0"/>
              </a:p>
              <a:p>
                <a:endParaRPr lang="en-US" sz="2600" dirty="0">
                  <a:solidFill>
                    <a:schemeClr val="tx1">
                      <a:lumMod val="75000"/>
                      <a:lumOff val="25000"/>
                    </a:schemeClr>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17231" y="1444534"/>
                <a:ext cx="8956771" cy="2172454"/>
              </a:xfrm>
              <a:prstGeom prst="rect">
                <a:avLst/>
              </a:prstGeom>
              <a:blipFill rotWithShape="0">
                <a:blip r:embed="rId2" cstate="print"/>
                <a:stretch>
                  <a:fillRect l="-1157" t="-28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317231" y="3264405"/>
                <a:ext cx="5539402" cy="523220"/>
              </a:xfrm>
              <a:prstGeom prst="rect">
                <a:avLst/>
              </a:prstGeom>
              <a:noFill/>
            </p:spPr>
            <p:txBody>
              <a:bodyPr wrap="none" rtlCol="0">
                <a:spAutoFit/>
              </a:bodyPr>
              <a:lstStyle/>
              <a:p>
                <a:pPr marL="457200" indent="-457200">
                  <a:buClr>
                    <a:schemeClr val="accent2"/>
                  </a:buClr>
                  <a:buFont typeface="Wingdings" panose="05000000000000000000" pitchFamily="2" charset="2"/>
                  <a:buChar char="Ø"/>
                </a:pPr>
                <a:r>
                  <a:rPr lang="en-US" sz="2800" dirty="0" smtClean="0">
                    <a:solidFill>
                      <a:schemeClr val="tx1">
                        <a:lumMod val="75000"/>
                        <a:lumOff val="25000"/>
                      </a:schemeClr>
                    </a:solidFill>
                  </a:rPr>
                  <a:t>Suppose </a:t>
                </a:r>
                <a14:m>
                  <m:oMath xmlns:m="http://schemas.openxmlformats.org/officeDocument/2006/math">
                    <m:sSub>
                      <m:sSubPr>
                        <m:ctrlPr>
                          <a:rPr lang="en-US" sz="2800" i="1">
                            <a:solidFill>
                              <a:schemeClr val="tx1">
                                <a:lumMod val="75000"/>
                                <a:lumOff val="25000"/>
                              </a:schemeClr>
                            </a:solidFill>
                            <a:latin typeface="Cambria Math" panose="02040503050406030204" pitchFamily="18" charset="0"/>
                          </a:rPr>
                        </m:ctrlPr>
                      </m:sSubPr>
                      <m:e>
                        <m:r>
                          <a:rPr lang="en-US" sz="2800">
                            <a:solidFill>
                              <a:schemeClr val="tx1">
                                <a:lumMod val="75000"/>
                                <a:lumOff val="25000"/>
                              </a:schemeClr>
                            </a:solidFill>
                            <a:latin typeface="Cambria Math" panose="02040503050406030204" pitchFamily="18" charset="0"/>
                          </a:rPr>
                          <m:t>𝑥</m:t>
                        </m:r>
                      </m:e>
                      <m:sub>
                        <m:r>
                          <a:rPr lang="en-US" sz="2800">
                            <a:solidFill>
                              <a:schemeClr val="tx1">
                                <a:lumMod val="75000"/>
                                <a:lumOff val="25000"/>
                              </a:schemeClr>
                            </a:solidFill>
                            <a:latin typeface="Cambria Math" panose="02040503050406030204" pitchFamily="18" charset="0"/>
                          </a:rPr>
                          <m:t>2</m:t>
                        </m:r>
                      </m:sub>
                    </m:sSub>
                    <m:r>
                      <a:rPr lang="en-US" sz="2800">
                        <a:solidFill>
                          <a:schemeClr val="tx1">
                            <a:lumMod val="75000"/>
                            <a:lumOff val="25000"/>
                          </a:schemeClr>
                        </a:solidFill>
                        <a:latin typeface="Cambria Math" panose="02040503050406030204" pitchFamily="18" charset="0"/>
                      </a:rPr>
                      <m:t>=</m:t>
                    </m:r>
                    <m:r>
                      <a:rPr lang="en-US" sz="2800">
                        <a:solidFill>
                          <a:schemeClr val="tx1">
                            <a:lumMod val="75000"/>
                            <a:lumOff val="25000"/>
                          </a:schemeClr>
                        </a:solidFill>
                        <a:latin typeface="Cambria Math" panose="02040503050406030204" pitchFamily="18" charset="0"/>
                      </a:rPr>
                      <m:t>1</m:t>
                    </m:r>
                    <m:r>
                      <a:rPr lang="en-US" sz="2800">
                        <a:solidFill>
                          <a:schemeClr val="tx1">
                            <a:lumMod val="75000"/>
                            <a:lumOff val="25000"/>
                          </a:schemeClr>
                        </a:solidFill>
                        <a:latin typeface="Cambria Math" panose="02040503050406030204" pitchFamily="18" charset="0"/>
                      </a:rPr>
                      <m:t> ⟹ </m:t>
                    </m:r>
                    <m:sSub>
                      <m:sSubPr>
                        <m:ctrlPr>
                          <a:rPr lang="en-US" sz="2800" i="1">
                            <a:solidFill>
                              <a:schemeClr val="tx1">
                                <a:lumMod val="75000"/>
                                <a:lumOff val="25000"/>
                              </a:schemeClr>
                            </a:solidFill>
                            <a:latin typeface="Cambria Math" panose="02040503050406030204" pitchFamily="18" charset="0"/>
                          </a:rPr>
                        </m:ctrlPr>
                      </m:sSubPr>
                      <m:e>
                        <m:r>
                          <a:rPr lang="en-US" sz="2800">
                            <a:solidFill>
                              <a:schemeClr val="tx1">
                                <a:lumMod val="75000"/>
                                <a:lumOff val="25000"/>
                              </a:schemeClr>
                            </a:solidFill>
                            <a:latin typeface="Cambria Math" panose="02040503050406030204" pitchFamily="18" charset="0"/>
                          </a:rPr>
                          <m:t>𝑥</m:t>
                        </m:r>
                      </m:e>
                      <m:sub>
                        <m:r>
                          <a:rPr lang="en-US" sz="2800">
                            <a:solidFill>
                              <a:schemeClr val="tx1">
                                <a:lumMod val="75000"/>
                                <a:lumOff val="25000"/>
                              </a:schemeClr>
                            </a:solidFill>
                            <a:latin typeface="Cambria Math" panose="02040503050406030204" pitchFamily="18" charset="0"/>
                          </a:rPr>
                          <m:t>1</m:t>
                        </m:r>
                      </m:sub>
                    </m:sSub>
                    <m:r>
                      <a:rPr lang="en-US" sz="2800">
                        <a:solidFill>
                          <a:schemeClr val="tx1">
                            <a:lumMod val="75000"/>
                            <a:lumOff val="25000"/>
                          </a:schemeClr>
                        </a:solidFill>
                        <a:latin typeface="Cambria Math" panose="02040503050406030204" pitchFamily="18" charset="0"/>
                      </a:rPr>
                      <m:t>=</m:t>
                    </m:r>
                    <m:r>
                      <a:rPr lang="en-US" sz="2800" b="0" i="0" smtClean="0">
                        <a:solidFill>
                          <a:schemeClr val="tx1">
                            <a:lumMod val="75000"/>
                            <a:lumOff val="25000"/>
                          </a:schemeClr>
                        </a:solidFill>
                        <a:latin typeface="Cambria Math" panose="02040503050406030204" pitchFamily="18" charset="0"/>
                      </a:rPr>
                      <m:t>0</m:t>
                    </m:r>
                    <m:r>
                      <a:rPr lang="en-US" sz="2800" b="0" i="0" smtClean="0">
                        <a:solidFill>
                          <a:schemeClr val="tx1">
                            <a:lumMod val="75000"/>
                            <a:lumOff val="25000"/>
                          </a:schemeClr>
                        </a:solidFill>
                        <a:latin typeface="Cambria Math" panose="02040503050406030204" pitchFamily="18" charset="0"/>
                      </a:rPr>
                      <m:t>.</m:t>
                    </m:r>
                    <m:r>
                      <a:rPr lang="en-US" sz="2800" b="0" i="0" smtClean="0">
                        <a:solidFill>
                          <a:schemeClr val="tx1">
                            <a:lumMod val="75000"/>
                            <a:lumOff val="25000"/>
                          </a:schemeClr>
                        </a:solidFill>
                        <a:latin typeface="Cambria Math" panose="02040503050406030204" pitchFamily="18" charset="0"/>
                      </a:rPr>
                      <m:t>923</m:t>
                    </m:r>
                  </m:oMath>
                </a14:m>
                <a:endParaRPr lang="en-US" sz="2800" dirty="0">
                  <a:solidFill>
                    <a:schemeClr val="tx1">
                      <a:lumMod val="75000"/>
                      <a:lumOff val="25000"/>
                    </a:schemeClr>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317231" y="3264405"/>
                <a:ext cx="5539402" cy="523220"/>
              </a:xfrm>
              <a:prstGeom prst="rect">
                <a:avLst/>
              </a:prstGeom>
              <a:blipFill rotWithShape="0">
                <a:blip r:embed="rId3" cstate="print"/>
                <a:stretch>
                  <a:fillRect l="-1870" t="-10465" b="-32558"/>
                </a:stretch>
              </a:blipFill>
            </p:spPr>
            <p:txBody>
              <a:bodyPr/>
              <a:lstStyle/>
              <a:p>
                <a:r>
                  <a:rPr lang="en-US">
                    <a:noFill/>
                  </a:rPr>
                  <a:t> </a:t>
                </a:r>
              </a:p>
            </p:txBody>
          </p:sp>
        </mc:Fallback>
      </mc:AlternateContent>
      <p:sp>
        <p:nvSpPr>
          <p:cNvPr id="7" name="Rectangle 6"/>
          <p:cNvSpPr/>
          <p:nvPr/>
        </p:nvSpPr>
        <p:spPr>
          <a:xfrm>
            <a:off x="317231" y="4063043"/>
            <a:ext cx="9478851" cy="954107"/>
          </a:xfrm>
          <a:prstGeom prst="rect">
            <a:avLst/>
          </a:prstGeom>
        </p:spPr>
        <p:txBody>
          <a:bodyPr wrap="square">
            <a:spAutoFit/>
          </a:bodyPr>
          <a:lstStyle/>
          <a:p>
            <a:pPr marL="457200" indent="-457200">
              <a:buClr>
                <a:schemeClr val="accent2"/>
              </a:buClr>
              <a:buFont typeface="Wingdings" panose="05000000000000000000" pitchFamily="2" charset="2"/>
              <a:buChar char="Ø"/>
            </a:pPr>
            <a:r>
              <a:rPr lang="en-US" sz="2800" dirty="0">
                <a:solidFill>
                  <a:schemeClr val="tx1">
                    <a:lumMod val="75000"/>
                    <a:lumOff val="25000"/>
                  </a:schemeClr>
                </a:solidFill>
              </a:rPr>
              <a:t>Therefore, the eigenvector that corresponds to </a:t>
            </a:r>
            <a:r>
              <a:rPr lang="en-US" sz="2800" dirty="0" smtClean="0">
                <a:solidFill>
                  <a:schemeClr val="tx1">
                    <a:lumMod val="75000"/>
                    <a:lumOff val="25000"/>
                  </a:schemeClr>
                </a:solidFill>
              </a:rPr>
              <a:t>eigenvalue </a:t>
            </a:r>
            <a:r>
              <a:rPr lang="en-US" altLang="en-US" sz="2800" dirty="0">
                <a:latin typeface="Cambria Math" panose="02040503050406030204" pitchFamily="18" charset="0"/>
                <a:ea typeface="Cambria Math" panose="02040503050406030204" pitchFamily="18" charset="0"/>
              </a:rPr>
              <a:t>⅄</a:t>
            </a:r>
            <a:r>
              <a:rPr lang="en-US" altLang="en-US" sz="2800" dirty="0" smtClean="0">
                <a:latin typeface="Cambria Math" panose="02040503050406030204" pitchFamily="18" charset="0"/>
                <a:ea typeface="Cambria Math" panose="02040503050406030204" pitchFamily="18" charset="0"/>
              </a:rPr>
              <a:t>=1.282 is:</a:t>
            </a:r>
            <a:endParaRPr lang="en-US" sz="2800" dirty="0">
              <a:solidFill>
                <a:schemeClr val="tx1">
                  <a:lumMod val="75000"/>
                  <a:lumOff val="25000"/>
                </a:schemeClr>
              </a:solidFill>
            </a:endParaRPr>
          </a:p>
        </p:txBody>
      </p:sp>
      <mc:AlternateContent xmlns:mc="http://schemas.openxmlformats.org/markup-compatibility/2006">
        <mc:Choice xmlns:a14="http://schemas.microsoft.com/office/drawing/2010/main" xmlns="" Requires="a14">
          <p:sp>
            <p:nvSpPr>
              <p:cNvPr id="10" name="TextBox 9"/>
              <p:cNvSpPr txBox="1"/>
              <p:nvPr/>
            </p:nvSpPr>
            <p:spPr>
              <a:xfrm>
                <a:off x="3220782" y="5498630"/>
                <a:ext cx="2318196" cy="6134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923</m:t>
                                </m:r>
                              </m:e>
                            </m:mr>
                            <m:mr>
                              <m:e>
                                <m:r>
                                  <a:rPr lang="en-US" sz="2400" b="0" i="1" smtClean="0">
                                    <a:latin typeface="Cambria Math" panose="02040503050406030204" pitchFamily="18" charset="0"/>
                                  </a:rPr>
                                  <m:t>1</m:t>
                                </m:r>
                              </m:e>
                            </m:mr>
                          </m:m>
                        </m:e>
                      </m:d>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3220782" y="5498630"/>
                <a:ext cx="2318196" cy="613438"/>
              </a:xfrm>
              <a:prstGeom prst="rect">
                <a:avLst/>
              </a:prstGeom>
              <a:blipFill rotWithShape="0">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42275092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79" y="300507"/>
            <a:ext cx="8596668" cy="1320800"/>
          </a:xfrm>
        </p:spPr>
        <p:txBody>
          <a:bodyPr/>
          <a:lstStyle/>
          <a:p>
            <a:r>
              <a:rPr lang="en-US" b="1" dirty="0"/>
              <a:t>Dimensionality Reduction </a:t>
            </a:r>
            <a:r>
              <a:rPr lang="en-US" b="1" dirty="0" smtClean="0"/>
              <a:t>Motivations</a:t>
            </a:r>
            <a:r>
              <a:rPr lang="en-US" b="1" dirty="0"/>
              <a:t/>
            </a:r>
            <a:br>
              <a:rPr lang="en-US" b="1" dirty="0"/>
            </a:br>
            <a:endParaRPr lang="en-US" b="1" dirty="0"/>
          </a:p>
        </p:txBody>
      </p:sp>
      <p:sp>
        <p:nvSpPr>
          <p:cNvPr id="4" name="Slide Number Placeholder 3"/>
          <p:cNvSpPr>
            <a:spLocks noGrp="1"/>
          </p:cNvSpPr>
          <p:nvPr>
            <p:ph type="sldNum" sz="quarter" idx="12"/>
          </p:nvPr>
        </p:nvSpPr>
        <p:spPr/>
        <p:txBody>
          <a:bodyPr/>
          <a:lstStyle/>
          <a:p>
            <a:fld id="{E8478F8F-5C26-4DA1-8395-11466EB9E5BD}" type="slidenum">
              <a:rPr lang="en-US" smtClean="0"/>
              <a:pPr/>
              <a:t>3</a:t>
            </a:fld>
            <a:endParaRPr lang="en-US"/>
          </a:p>
        </p:txBody>
      </p:sp>
      <p:pic>
        <p:nvPicPr>
          <p:cNvPr id="7" name="Picture 6"/>
          <p:cNvPicPr>
            <a:picLocks noChangeAspect="1"/>
          </p:cNvPicPr>
          <p:nvPr/>
        </p:nvPicPr>
        <p:blipFill rotWithShape="1">
          <a:blip r:embed="rId2" cstate="print"/>
          <a:srcRect l="6972" t="6176" r="17183" b="25058"/>
          <a:stretch/>
        </p:blipFill>
        <p:spPr>
          <a:xfrm>
            <a:off x="26971" y="940873"/>
            <a:ext cx="9247031" cy="4713667"/>
          </a:xfrm>
          <a:prstGeom prst="rect">
            <a:avLst/>
          </a:prstGeom>
        </p:spPr>
      </p:pic>
      <mc:AlternateContent xmlns:mc="http://schemas.openxmlformats.org/markup-compatibility/2006">
        <mc:Choice xmlns:a14="http://schemas.microsoft.com/office/drawing/2010/main" xmlns="" Requires="a14">
          <p:sp>
            <p:nvSpPr>
              <p:cNvPr id="8" name="TextBox 7"/>
              <p:cNvSpPr txBox="1"/>
              <p:nvPr/>
            </p:nvSpPr>
            <p:spPr>
              <a:xfrm>
                <a:off x="5880419" y="3022819"/>
                <a:ext cx="3847553" cy="2677656"/>
              </a:xfrm>
              <a:prstGeom prst="rect">
                <a:avLst/>
              </a:prstGeom>
              <a:noFill/>
            </p:spPr>
            <p:txBody>
              <a:bodyPr wrap="square" rtlCol="0">
                <a:spAutoFit/>
              </a:bodyPr>
              <a:lstStyle/>
              <a:p>
                <a:pPr algn="just"/>
                <a:r>
                  <a:rPr lang="en-US" sz="2800" dirty="0" smtClean="0">
                    <a:solidFill>
                      <a:schemeClr val="tx2">
                        <a:lumMod val="60000"/>
                        <a:lumOff val="40000"/>
                      </a:schemeClr>
                    </a:solidFill>
                  </a:rPr>
                  <a:t>Goal is to find line (</a:t>
                </a:r>
                <a14:m>
                  <m:oMath xmlns:m="http://schemas.openxmlformats.org/officeDocument/2006/math">
                    <m:sSub>
                      <m:sSubPr>
                        <m:ctrlPr>
                          <a:rPr lang="en-US" sz="2800" i="1" smtClean="0">
                            <a:solidFill>
                              <a:schemeClr val="tx2">
                                <a:lumMod val="60000"/>
                                <a:lumOff val="40000"/>
                              </a:schemeClr>
                            </a:solidFill>
                            <a:latin typeface="Cambria Math" panose="02040503050406030204" pitchFamily="18" charset="0"/>
                          </a:rPr>
                        </m:ctrlPr>
                      </m:sSubPr>
                      <m:e>
                        <m:r>
                          <a:rPr lang="en-US" sz="2800" b="0" i="1" smtClean="0">
                            <a:solidFill>
                              <a:schemeClr val="tx2">
                                <a:lumMod val="60000"/>
                                <a:lumOff val="40000"/>
                              </a:schemeClr>
                            </a:solidFill>
                            <a:latin typeface="Cambria Math" panose="02040503050406030204" pitchFamily="18" charset="0"/>
                          </a:rPr>
                          <m:t>𝑧</m:t>
                        </m:r>
                      </m:e>
                      <m:sub>
                        <m:r>
                          <a:rPr lang="en-US" sz="2800" b="0" i="1" smtClean="0">
                            <a:solidFill>
                              <a:schemeClr val="tx2">
                                <a:lumMod val="60000"/>
                                <a:lumOff val="40000"/>
                              </a:schemeClr>
                            </a:solidFill>
                            <a:latin typeface="Cambria Math" panose="02040503050406030204" pitchFamily="18" charset="0"/>
                          </a:rPr>
                          <m:t>1</m:t>
                        </m:r>
                      </m:sub>
                    </m:sSub>
                  </m:oMath>
                </a14:m>
                <a:r>
                  <a:rPr lang="en-US" sz="2800" dirty="0" smtClean="0">
                    <a:solidFill>
                      <a:schemeClr val="tx2">
                        <a:lumMod val="60000"/>
                        <a:lumOff val="40000"/>
                      </a:schemeClr>
                    </a:solidFill>
                  </a:rPr>
                  <a:t>) and project all data on that line. Then (</a:t>
                </a:r>
                <a:r>
                  <a:rPr lang="en-US" sz="2800" dirty="0" err="1" smtClean="0">
                    <a:solidFill>
                      <a:schemeClr val="tx2">
                        <a:lumMod val="60000"/>
                        <a:lumOff val="40000"/>
                      </a:schemeClr>
                    </a:solidFill>
                  </a:rPr>
                  <a:t>x,y</a:t>
                </a:r>
                <a:r>
                  <a:rPr lang="en-US" sz="2800" dirty="0" smtClean="0">
                    <a:solidFill>
                      <a:schemeClr val="tx2">
                        <a:lumMod val="60000"/>
                        <a:lumOff val="40000"/>
                      </a:schemeClr>
                    </a:solidFill>
                  </a:rPr>
                  <a:t>) coordinates will be just (</a:t>
                </a:r>
                <a14:m>
                  <m:oMath xmlns:m="http://schemas.openxmlformats.org/officeDocument/2006/math">
                    <m:sSub>
                      <m:sSubPr>
                        <m:ctrlPr>
                          <a:rPr lang="en-US" sz="2800" i="1">
                            <a:solidFill>
                              <a:schemeClr val="tx2">
                                <a:lumMod val="60000"/>
                                <a:lumOff val="40000"/>
                              </a:schemeClr>
                            </a:solidFill>
                            <a:latin typeface="Cambria Math" panose="02040503050406030204" pitchFamily="18" charset="0"/>
                          </a:rPr>
                        </m:ctrlPr>
                      </m:sSubPr>
                      <m:e>
                        <m:r>
                          <a:rPr lang="en-US" sz="2800" i="1">
                            <a:solidFill>
                              <a:schemeClr val="tx2">
                                <a:lumMod val="60000"/>
                                <a:lumOff val="40000"/>
                              </a:schemeClr>
                            </a:solidFill>
                            <a:latin typeface="Cambria Math" panose="02040503050406030204" pitchFamily="18" charset="0"/>
                          </a:rPr>
                          <m:t>𝑧</m:t>
                        </m:r>
                      </m:e>
                      <m:sub>
                        <m:r>
                          <a:rPr lang="en-US" sz="2800" i="1">
                            <a:solidFill>
                              <a:schemeClr val="tx2">
                                <a:lumMod val="60000"/>
                                <a:lumOff val="40000"/>
                              </a:schemeClr>
                            </a:solidFill>
                            <a:latin typeface="Cambria Math" panose="02040503050406030204" pitchFamily="18" charset="0"/>
                          </a:rPr>
                          <m:t>1</m:t>
                        </m:r>
                      </m:sub>
                    </m:sSub>
                  </m:oMath>
                </a14:m>
                <a:r>
                  <a:rPr lang="en-US" sz="2800" dirty="0" smtClean="0">
                    <a:solidFill>
                      <a:schemeClr val="tx2">
                        <a:lumMod val="60000"/>
                        <a:lumOff val="40000"/>
                      </a:schemeClr>
                    </a:solidFill>
                  </a:rPr>
                  <a:t>) coordinate after that projection. </a:t>
                </a:r>
                <a:endParaRPr lang="en-US" sz="2800" dirty="0">
                  <a:solidFill>
                    <a:schemeClr val="tx2">
                      <a:lumMod val="60000"/>
                      <a:lumOff val="40000"/>
                    </a:schemeClr>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5880419" y="3022819"/>
                <a:ext cx="3847553" cy="2677656"/>
              </a:xfrm>
              <a:prstGeom prst="rect">
                <a:avLst/>
              </a:prstGeom>
              <a:blipFill rotWithShape="0">
                <a:blip r:embed="rId3" cstate="print"/>
                <a:stretch>
                  <a:fillRect l="-3328" t="-2278" r="-3170" b="-5695"/>
                </a:stretch>
              </a:blipFill>
            </p:spPr>
            <p:txBody>
              <a:bodyPr/>
              <a:lstStyle/>
              <a:p>
                <a:r>
                  <a:rPr lang="en-US">
                    <a:noFill/>
                  </a:rPr>
                  <a:t> </a:t>
                </a:r>
              </a:p>
            </p:txBody>
          </p:sp>
        </mc:Fallback>
      </mc:AlternateContent>
      <p:cxnSp>
        <p:nvCxnSpPr>
          <p:cNvPr id="10" name="Straight Connector 9"/>
          <p:cNvCxnSpPr/>
          <p:nvPr/>
        </p:nvCxnSpPr>
        <p:spPr>
          <a:xfrm flipV="1">
            <a:off x="1674253" y="1957590"/>
            <a:ext cx="3464417" cy="2897745"/>
          </a:xfrm>
          <a:prstGeom prst="line">
            <a:avLst/>
          </a:prstGeom>
          <a:ln w="28575"/>
        </p:spPr>
        <p:style>
          <a:lnRef idx="1">
            <a:schemeClr val="accent5"/>
          </a:lnRef>
          <a:fillRef idx="0">
            <a:schemeClr val="accent5"/>
          </a:fillRef>
          <a:effectRef idx="0">
            <a:schemeClr val="accent5"/>
          </a:effectRef>
          <a:fontRef idx="minor">
            <a:schemeClr val="tx1"/>
          </a:fontRef>
        </p:style>
      </p:cxnSp>
      <p:pic>
        <p:nvPicPr>
          <p:cNvPr id="12" name="Picture 11"/>
          <p:cNvPicPr>
            <a:picLocks noChangeAspect="1"/>
          </p:cNvPicPr>
          <p:nvPr/>
        </p:nvPicPr>
        <p:blipFill rotWithShape="1">
          <a:blip r:embed="rId4" cstate="print"/>
          <a:srcRect l="14472" t="76821" r="48768" b="10779"/>
          <a:stretch/>
        </p:blipFill>
        <p:spPr>
          <a:xfrm>
            <a:off x="970338" y="5979704"/>
            <a:ext cx="4481848" cy="850006"/>
          </a:xfrm>
          <a:prstGeom prst="rect">
            <a:avLst/>
          </a:prstGeom>
        </p:spPr>
      </p:pic>
      <mc:AlternateContent xmlns:mc="http://schemas.openxmlformats.org/markup-compatibility/2006">
        <mc:Choice xmlns:a14="http://schemas.microsoft.com/office/drawing/2010/main" xmlns="" Requires="a14">
          <p:sp>
            <p:nvSpPr>
              <p:cNvPr id="3" name="TextBox 2"/>
              <p:cNvSpPr txBox="1"/>
              <p:nvPr/>
            </p:nvSpPr>
            <p:spPr>
              <a:xfrm>
                <a:off x="4885515" y="1553057"/>
                <a:ext cx="5666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chemeClr val="tx2">
                                  <a:lumMod val="60000"/>
                                  <a:lumOff val="40000"/>
                                </a:schemeClr>
                              </a:solidFill>
                              <a:latin typeface="Cambria Math" panose="02040503050406030204" pitchFamily="18" charset="0"/>
                            </a:rPr>
                          </m:ctrlPr>
                        </m:sSubPr>
                        <m:e>
                          <m:r>
                            <a:rPr lang="en-US" sz="2400" i="1">
                              <a:solidFill>
                                <a:schemeClr val="tx2">
                                  <a:lumMod val="60000"/>
                                  <a:lumOff val="40000"/>
                                </a:schemeClr>
                              </a:solidFill>
                              <a:latin typeface="Cambria Math" panose="02040503050406030204" pitchFamily="18" charset="0"/>
                            </a:rPr>
                            <m:t>𝑧</m:t>
                          </m:r>
                        </m:e>
                        <m:sub>
                          <m:r>
                            <a:rPr lang="en-US" sz="2400" i="1">
                              <a:solidFill>
                                <a:schemeClr val="tx2">
                                  <a:lumMod val="60000"/>
                                  <a:lumOff val="40000"/>
                                </a:schemeClr>
                              </a:solidFill>
                              <a:latin typeface="Cambria Math" panose="02040503050406030204" pitchFamily="18" charset="0"/>
                            </a:rPr>
                            <m:t>1</m:t>
                          </m:r>
                        </m:sub>
                      </m:sSub>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4885515" y="1553057"/>
                <a:ext cx="566671" cy="461665"/>
              </a:xfrm>
              <a:prstGeom prst="rect">
                <a:avLst/>
              </a:prstGeom>
              <a:blipFill rotWithShape="0">
                <a:blip r:embed="rId5" cstate="print"/>
                <a:stretch>
                  <a:fillRect b="-4000"/>
                </a:stretch>
              </a:blipFill>
            </p:spPr>
            <p:txBody>
              <a:bodyPr/>
              <a:lstStyle/>
              <a:p>
                <a:r>
                  <a:rPr lang="en-US">
                    <a:noFill/>
                  </a:rPr>
                  <a:t> </a:t>
                </a:r>
              </a:p>
            </p:txBody>
          </p:sp>
        </mc:Fallback>
      </mc:AlternateContent>
    </p:spTree>
    <p:extLst>
      <p:ext uri="{BB962C8B-B14F-4D97-AF65-F5344CB8AC3E}">
        <p14:creationId xmlns:p14="http://schemas.microsoft.com/office/powerpoint/2010/main" xmlns="" val="8943034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35664" y="1363251"/>
                <a:ext cx="8596668" cy="5494749"/>
              </a:xfrm>
            </p:spPr>
            <p:txBody>
              <a:bodyPr>
                <a:normAutofit/>
              </a:bodyPr>
              <a:lstStyle/>
              <a:p>
                <a:r>
                  <a:rPr lang="en-US" sz="2400" dirty="0" smtClean="0"/>
                  <a:t>Any eigenvector v </a:t>
                </a:r>
                <a:r>
                  <a:rPr lang="en-US" sz="2400" dirty="0"/>
                  <a:t>satisfies the </a:t>
                </a:r>
                <a:r>
                  <a:rPr lang="en-US" sz="2400" dirty="0" smtClean="0"/>
                  <a:t>condition:</a:t>
                </a:r>
                <a:endParaRPr lang="en-US" sz="2400" dirty="0"/>
              </a:p>
              <a:p>
                <a:pPr marL="0" indent="0">
                  <a:buNone/>
                </a:pPr>
                <a:r>
                  <a:rPr lang="en-US" sz="2400" dirty="0"/>
                  <a:t>                          </a:t>
                </a:r>
                <a:r>
                  <a:rPr lang="en-US" sz="2400" dirty="0" err="1" smtClean="0"/>
                  <a:t>cov</a:t>
                </a:r>
                <a:r>
                  <a:rPr lang="en-US" sz="2400" dirty="0" smtClean="0"/>
                  <a:t> </a:t>
                </a:r>
                <a:r>
                  <a:rPr lang="ar-SY" sz="2400" dirty="0" smtClean="0"/>
                  <a:t>×</a:t>
                </a:r>
                <a:r>
                  <a:rPr lang="en-US" sz="2400" dirty="0" smtClean="0"/>
                  <a:t> v = </a:t>
                </a:r>
                <a:r>
                  <a:rPr lang="en-US" sz="2400" dirty="0" smtClean="0">
                    <a:latin typeface="Cambria Math" panose="02040503050406030204" pitchFamily="18" charset="0"/>
                    <a:ea typeface="Cambria Math" panose="02040503050406030204" pitchFamily="18" charset="0"/>
                  </a:rPr>
                  <a:t>⅄ </a:t>
                </a:r>
                <a:r>
                  <a:rPr lang="ar-SY" sz="2400" dirty="0" smtClean="0">
                    <a:latin typeface="Cambria Math" panose="02040503050406030204" pitchFamily="18" charset="0"/>
                    <a:ea typeface="Cambria Math" panose="02040503050406030204" pitchFamily="18" charset="0"/>
                  </a:rPr>
                  <a:t>×</a:t>
                </a:r>
                <a:r>
                  <a:rPr lang="en-US" sz="2400" dirty="0" smtClean="0">
                    <a:latin typeface="Cambria Math" panose="02040503050406030204" pitchFamily="18" charset="0"/>
                    <a:ea typeface="Cambria Math" panose="02040503050406030204" pitchFamily="18" charset="0"/>
                  </a:rPr>
                  <a:t> </a:t>
                </a:r>
                <a:r>
                  <a:rPr lang="en-US" sz="2400" dirty="0" smtClean="0"/>
                  <a:t>v</a:t>
                </a:r>
                <a:endParaRPr lang="en-US" sz="2400" dirty="0"/>
              </a:p>
              <a:p>
                <a:r>
                  <a:rPr lang="en-US" sz="2400" dirty="0"/>
                  <a:t>For ⅄ = 0.049</a:t>
                </a:r>
                <a:r>
                  <a:rPr lang="en-US" sz="2400" dirty="0" smtClean="0"/>
                  <a:t>:</a:t>
                </a:r>
              </a:p>
              <a:p>
                <a:pPr marL="0" indent="0" algn="ctr">
                  <a:buNone/>
                </a:pPr>
                <a:r>
                  <a:rPr lang="en-US" sz="2400" dirty="0" err="1"/>
                  <a:t>cov</a:t>
                </a:r>
                <a:r>
                  <a:rPr lang="en-US" sz="2400" dirty="0"/>
                  <a:t> </a:t>
                </a:r>
                <a:r>
                  <a:rPr lang="ar-SY" sz="2400" dirty="0"/>
                  <a:t>×</a:t>
                </a:r>
                <a:r>
                  <a:rPr lang="en-US" sz="2400" dirty="0"/>
                  <a:t> </a:t>
                </a:r>
                <a:r>
                  <a:rPr lang="en-US" sz="2400" dirty="0" smtClean="0"/>
                  <a:t>v = </a:t>
                </a:r>
                <a14:m>
                  <m:oMath xmlns:m="http://schemas.openxmlformats.org/officeDocument/2006/math">
                    <m:d>
                      <m:dPr>
                        <m:ctrlPr>
                          <a:rPr lang="en-US" sz="2400" i="1" dirty="0">
                            <a:latin typeface="Cambria Math" panose="02040503050406030204" pitchFamily="18" charset="0"/>
                          </a:rPr>
                        </m:ctrlPr>
                      </m:dPr>
                      <m:e>
                        <m:m>
                          <m:mPr>
                            <m:mcs>
                              <m:mc>
                                <m:mcPr>
                                  <m:count m:val="2"/>
                                  <m:mcJc m:val="center"/>
                                </m:mcPr>
                              </m:mc>
                            </m:mcs>
                            <m:ctrlPr>
                              <a:rPr lang="en-US" sz="2400" i="1" dirty="0">
                                <a:latin typeface="Cambria Math" panose="02040503050406030204" pitchFamily="18" charset="0"/>
                              </a:rPr>
                            </m:ctrlPr>
                          </m:mPr>
                          <m:mr>
                            <m:e>
                              <m:r>
                                <m:rPr>
                                  <m:brk m:alnAt="7"/>
                                </m:rPr>
                                <a:rPr lang="en-US" sz="2400" i="1" dirty="0">
                                  <a:latin typeface="Cambria Math" panose="02040503050406030204" pitchFamily="18" charset="0"/>
                                </a:rPr>
                                <m:t>0</m:t>
                              </m:r>
                              <m:r>
                                <m:rPr>
                                  <m:brk m:alnAt="7"/>
                                </m:rPr>
                                <a:rPr lang="en-US" sz="2400" i="1" dirty="0">
                                  <a:latin typeface="Cambria Math" panose="02040503050406030204" pitchFamily="18" charset="0"/>
                                </a:rPr>
                                <m:t>.</m:t>
                              </m:r>
                              <m:r>
                                <m:rPr>
                                  <m:brk m:alnAt="7"/>
                                </m:rPr>
                                <a:rPr lang="en-US" sz="2400" i="1" dirty="0">
                                  <a:latin typeface="Cambria Math" panose="02040503050406030204" pitchFamily="18" charset="0"/>
                                </a:rPr>
                                <m:t>6</m:t>
                              </m:r>
                              <m:r>
                                <a:rPr lang="en-US" sz="2400" i="1" dirty="0">
                                  <a:latin typeface="Cambria Math" panose="02040503050406030204" pitchFamily="18" charset="0"/>
                                </a:rPr>
                                <m:t>16</m:t>
                              </m:r>
                            </m:e>
                            <m:e>
                              <m:r>
                                <a:rPr lang="en-US" sz="2400" i="1" dirty="0">
                                  <a:latin typeface="Cambria Math" panose="02040503050406030204" pitchFamily="18" charset="0"/>
                                </a:rPr>
                                <m:t>0</m:t>
                              </m:r>
                              <m:r>
                                <a:rPr lang="en-US" sz="2400" i="1" dirty="0">
                                  <a:latin typeface="Cambria Math" panose="02040503050406030204" pitchFamily="18" charset="0"/>
                                </a:rPr>
                                <m:t>.</m:t>
                              </m:r>
                              <m:r>
                                <a:rPr lang="en-US" sz="2400" i="1" dirty="0">
                                  <a:latin typeface="Cambria Math" panose="02040503050406030204" pitchFamily="18" charset="0"/>
                                </a:rPr>
                                <m:t>615</m:t>
                              </m:r>
                            </m:e>
                          </m:mr>
                          <m:mr>
                            <m:e>
                              <m:r>
                                <a:rPr lang="en-US" sz="2400" i="1" dirty="0">
                                  <a:latin typeface="Cambria Math" panose="02040503050406030204" pitchFamily="18" charset="0"/>
                                </a:rPr>
                                <m:t>0</m:t>
                              </m:r>
                              <m:r>
                                <a:rPr lang="en-US" sz="2400" i="1" dirty="0">
                                  <a:latin typeface="Cambria Math" panose="02040503050406030204" pitchFamily="18" charset="0"/>
                                </a:rPr>
                                <m:t>.</m:t>
                              </m:r>
                              <m:r>
                                <a:rPr lang="en-US" sz="2400" i="1" dirty="0">
                                  <a:latin typeface="Cambria Math" panose="02040503050406030204" pitchFamily="18" charset="0"/>
                                </a:rPr>
                                <m:t>615</m:t>
                              </m:r>
                            </m:e>
                            <m:e>
                              <m:r>
                                <a:rPr lang="en-US" sz="2400" i="1" dirty="0">
                                  <a:latin typeface="Cambria Math" panose="02040503050406030204" pitchFamily="18" charset="0"/>
                                </a:rPr>
                                <m:t>0</m:t>
                              </m:r>
                              <m:r>
                                <a:rPr lang="en-US" sz="2400" i="1" dirty="0">
                                  <a:latin typeface="Cambria Math" panose="02040503050406030204" pitchFamily="18" charset="0"/>
                                </a:rPr>
                                <m:t>.</m:t>
                              </m:r>
                              <m:r>
                                <a:rPr lang="en-US" sz="2400" i="1" dirty="0">
                                  <a:latin typeface="Cambria Math" panose="02040503050406030204" pitchFamily="18" charset="0"/>
                                </a:rPr>
                                <m:t>716</m:t>
                              </m:r>
                            </m:e>
                          </m:mr>
                        </m:m>
                      </m:e>
                    </m:d>
                  </m:oMath>
                </a14:m>
                <a:r>
                  <a:rPr lang="en-US" sz="2400" dirty="0" smtClean="0"/>
                  <a:t> </a:t>
                </a:r>
                <a:r>
                  <a:rPr lang="ar-SY" sz="2400" dirty="0" smtClean="0"/>
                  <a:t>×</a:t>
                </a:r>
                <a:r>
                  <a:rPr lang="en-US" sz="2400" dirty="0" smtClean="0"/>
                  <a:t>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m:t>
                              </m:r>
                              <m:r>
                                <m:rPr>
                                  <m:brk m:alnAt="7"/>
                                </m:rPr>
                                <a:rPr lang="en-US" sz="2400" b="0" i="1" smtClean="0">
                                  <a:latin typeface="Cambria Math" panose="02040503050406030204" pitchFamily="18" charset="0"/>
                                </a:rPr>
                                <m:t>1</m:t>
                              </m:r>
                              <m:r>
                                <m:rPr>
                                  <m:brk m:alnAt="7"/>
                                </m:rPr>
                                <a:rPr lang="en-US" sz="2400" b="0" i="1" smtClean="0">
                                  <a:latin typeface="Cambria Math" panose="02040503050406030204" pitchFamily="18" charset="0"/>
                                </a:rPr>
                                <m:t>.</m:t>
                              </m:r>
                              <m:r>
                                <m:rPr>
                                  <m:brk m:alnAt="7"/>
                                </m:rPr>
                                <a:rPr lang="en-US" sz="2400" b="0" i="1" smtClean="0">
                                  <a:latin typeface="Cambria Math" panose="02040503050406030204" pitchFamily="18" charset="0"/>
                                </a:rPr>
                                <m:t>0</m:t>
                              </m:r>
                              <m:r>
                                <a:rPr lang="en-US" sz="2400" b="0" i="1" smtClean="0">
                                  <a:latin typeface="Cambria Math" panose="02040503050406030204" pitchFamily="18" charset="0"/>
                                </a:rPr>
                                <m:t>84</m:t>
                              </m:r>
                            </m:e>
                          </m:mr>
                          <m:mr>
                            <m:e>
                              <m:r>
                                <a:rPr lang="en-US" sz="2400" b="0" i="1" smtClean="0">
                                  <a:latin typeface="Cambria Math" panose="02040503050406030204" pitchFamily="18" charset="0"/>
                                </a:rPr>
                                <m:t>1</m:t>
                              </m:r>
                            </m:e>
                          </m:mr>
                        </m:m>
                      </m:e>
                    </m:d>
                  </m:oMath>
                </a14:m>
                <a:r>
                  <a:rPr lang="en-US" sz="2400" dirty="0" smtClean="0"/>
                  <a:t> =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i="1">
                                  <a:latin typeface="Cambria Math" panose="02040503050406030204" pitchFamily="18" charset="0"/>
                                </a:rPr>
                                <m:t>−</m:t>
                              </m:r>
                              <m:r>
                                <m:rPr>
                                  <m:brk m:alnAt="7"/>
                                </m:rPr>
                                <a:rPr lang="en-US" sz="2400" i="1">
                                  <a:latin typeface="Cambria Math" panose="02040503050406030204" pitchFamily="18" charset="0"/>
                                </a:rPr>
                                <m:t>0</m:t>
                              </m:r>
                              <m:r>
                                <m:rPr>
                                  <m:brk m:alnAt="7"/>
                                </m:rPr>
                                <a:rPr lang="en-US" sz="2400" i="1">
                                  <a:latin typeface="Cambria Math" panose="02040503050406030204" pitchFamily="18" charset="0"/>
                                </a:rPr>
                                <m:t>.</m:t>
                              </m:r>
                              <m:r>
                                <m:rPr>
                                  <m:brk m:alnAt="7"/>
                                </m:rPr>
                                <a:rPr lang="en-US" sz="2400" i="1">
                                  <a:latin typeface="Cambria Math" panose="02040503050406030204" pitchFamily="18" charset="0"/>
                                </a:rPr>
                                <m:t>0</m:t>
                              </m:r>
                              <m:r>
                                <a:rPr lang="en-US" sz="2400" i="1">
                                  <a:latin typeface="Cambria Math" panose="02040503050406030204" pitchFamily="18" charset="0"/>
                                </a:rPr>
                                <m:t>527</m:t>
                              </m:r>
                              <m:r>
                                <m:rPr>
                                  <m:brk m:alnAt="7"/>
                                </m:rPr>
                                <a:rPr lang="en-US" sz="2400" i="1">
                                  <a:latin typeface="Cambria Math" panose="02040503050406030204" pitchFamily="18" charset="0"/>
                                </a:rPr>
                                <m:t> </m:t>
                              </m:r>
                              <m:r>
                                <a:rPr lang="en-US" sz="2400" i="1">
                                  <a:latin typeface="Cambria Math" panose="02040503050406030204" pitchFamily="18" charset="0"/>
                                </a:rPr>
                                <m:t>    </m:t>
                              </m:r>
                            </m:e>
                          </m:mr>
                          <m:mr>
                            <m:e>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0493</m:t>
                              </m:r>
                            </m:e>
                          </m:mr>
                        </m:m>
                      </m:e>
                    </m:d>
                  </m:oMath>
                </a14:m>
                <a:endParaRPr lang="en-US" sz="2400" dirty="0" smtClean="0"/>
              </a:p>
              <a:p>
                <a:pPr marL="0" indent="0" algn="ctr">
                  <a:buNone/>
                </a:pPr>
                <a:r>
                  <a:rPr lang="en-US" sz="2400" dirty="0" smtClean="0"/>
                  <a:t>⅄ </a:t>
                </a:r>
                <a:r>
                  <a:rPr lang="ar-SY" sz="2400" dirty="0" smtClean="0"/>
                  <a:t>×</a:t>
                </a:r>
                <a:r>
                  <a:rPr lang="en-US" sz="2400" dirty="0" smtClean="0"/>
                  <a:t> </a:t>
                </a:r>
                <a:r>
                  <a:rPr lang="en-US" sz="2400" dirty="0"/>
                  <a:t>v = </a:t>
                </a:r>
                <a14:m>
                  <m:oMath xmlns:m="http://schemas.openxmlformats.org/officeDocument/2006/math">
                    <m:r>
                      <a:rPr lang="en-US" sz="2400" b="0" i="1" dirty="0" smtClean="0">
                        <a:latin typeface="Cambria Math" panose="02040503050406030204" pitchFamily="18" charset="0"/>
                      </a:rPr>
                      <m:t>0</m:t>
                    </m:r>
                    <m:r>
                      <a:rPr lang="en-US" sz="2400" b="0" i="1" dirty="0" smtClean="0">
                        <a:latin typeface="Cambria Math" panose="02040503050406030204" pitchFamily="18" charset="0"/>
                      </a:rPr>
                      <m:t>.</m:t>
                    </m:r>
                    <m:r>
                      <a:rPr lang="en-US" sz="2400" b="0" i="1" dirty="0" smtClean="0">
                        <a:latin typeface="Cambria Math" panose="02040503050406030204" pitchFamily="18" charset="0"/>
                      </a:rPr>
                      <m:t>049</m:t>
                    </m:r>
                  </m:oMath>
                </a14:m>
                <a:r>
                  <a:rPr lang="en-US" sz="2400" dirty="0"/>
                  <a:t> </a:t>
                </a:r>
                <a:r>
                  <a:rPr lang="ar-SY" sz="2400" dirty="0"/>
                  <a:t>×</a:t>
                </a:r>
                <a:r>
                  <a:rPr lang="en-US" sz="2400" dirty="0"/>
                  <a:t>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m:t>
                              </m:r>
                              <m:r>
                                <m:rPr>
                                  <m:brk m:alnAt="7"/>
                                </m:rPr>
                                <a:rPr lang="en-US" sz="2400" i="1">
                                  <a:latin typeface="Cambria Math" panose="02040503050406030204" pitchFamily="18" charset="0"/>
                                </a:rPr>
                                <m:t>1</m:t>
                              </m:r>
                              <m:r>
                                <m:rPr>
                                  <m:brk m:alnAt="7"/>
                                </m:rPr>
                                <a:rPr lang="en-US" sz="2400" i="1">
                                  <a:latin typeface="Cambria Math" panose="02040503050406030204" pitchFamily="18" charset="0"/>
                                </a:rPr>
                                <m:t>.</m:t>
                              </m:r>
                              <m:r>
                                <m:rPr>
                                  <m:brk m:alnAt="7"/>
                                </m:rPr>
                                <a:rPr lang="en-US" sz="2400" i="1">
                                  <a:latin typeface="Cambria Math" panose="02040503050406030204" pitchFamily="18" charset="0"/>
                                </a:rPr>
                                <m:t>0</m:t>
                              </m:r>
                              <m:r>
                                <a:rPr lang="en-US" sz="2400" i="1">
                                  <a:latin typeface="Cambria Math" panose="02040503050406030204" pitchFamily="18" charset="0"/>
                                </a:rPr>
                                <m:t>84</m:t>
                              </m:r>
                            </m:e>
                          </m:mr>
                          <m:mr>
                            <m:e>
                              <m:r>
                                <a:rPr lang="en-US" sz="2400" i="1">
                                  <a:latin typeface="Cambria Math" panose="02040503050406030204" pitchFamily="18" charset="0"/>
                                </a:rPr>
                                <m:t>1</m:t>
                              </m:r>
                            </m:e>
                          </m:mr>
                        </m:m>
                      </m:e>
                    </m:d>
                  </m:oMath>
                </a14:m>
                <a:r>
                  <a:rPr lang="en-US" sz="2400" dirty="0"/>
                  <a:t>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0531</m:t>
                              </m:r>
                              <m:r>
                                <a:rPr lang="en-US" sz="2400" i="1">
                                  <a:latin typeface="Cambria Math" panose="02040503050406030204" pitchFamily="18" charset="0"/>
                                </a:rPr>
                                <m:t>     </m:t>
                              </m:r>
                            </m:e>
                          </m:mr>
                          <m:m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0490</m:t>
                              </m:r>
                            </m:e>
                          </m:mr>
                        </m:m>
                      </m:e>
                    </m:d>
                  </m:oMath>
                </a14:m>
                <a:endParaRPr lang="en-US" sz="2400" dirty="0" smtClean="0"/>
              </a:p>
              <a:p>
                <a:r>
                  <a:rPr lang="en-US" sz="2400" dirty="0" smtClean="0"/>
                  <a:t>For </a:t>
                </a:r>
                <a:r>
                  <a:rPr lang="en-US" sz="2400" dirty="0"/>
                  <a:t>⅄ = </a:t>
                </a:r>
                <a:r>
                  <a:rPr lang="en-US" sz="2400" dirty="0" smtClean="0"/>
                  <a:t>1.282:</a:t>
                </a:r>
                <a:endParaRPr lang="en-US" sz="2400" dirty="0"/>
              </a:p>
              <a:p>
                <a:pPr marL="0" indent="0" algn="ctr">
                  <a:buNone/>
                </a:pPr>
                <a:r>
                  <a:rPr lang="en-US" sz="2400" dirty="0" err="1"/>
                  <a:t>cov</a:t>
                </a:r>
                <a:r>
                  <a:rPr lang="en-US" sz="2400" dirty="0"/>
                  <a:t> </a:t>
                </a:r>
                <a:r>
                  <a:rPr lang="ar-SY" sz="2400" dirty="0"/>
                  <a:t>×</a:t>
                </a:r>
                <a:r>
                  <a:rPr lang="en-US" sz="2400" dirty="0"/>
                  <a:t> v = </a:t>
                </a:r>
                <a14:m>
                  <m:oMath xmlns:m="http://schemas.openxmlformats.org/officeDocument/2006/math">
                    <m:d>
                      <m:dPr>
                        <m:ctrlPr>
                          <a:rPr lang="en-US" sz="2400" i="1" dirty="0">
                            <a:latin typeface="Cambria Math" panose="02040503050406030204" pitchFamily="18" charset="0"/>
                          </a:rPr>
                        </m:ctrlPr>
                      </m:dPr>
                      <m:e>
                        <m:m>
                          <m:mPr>
                            <m:mcs>
                              <m:mc>
                                <m:mcPr>
                                  <m:count m:val="2"/>
                                  <m:mcJc m:val="center"/>
                                </m:mcPr>
                              </m:mc>
                            </m:mcs>
                            <m:ctrlPr>
                              <a:rPr lang="en-US" sz="2400" i="1" dirty="0">
                                <a:latin typeface="Cambria Math" panose="02040503050406030204" pitchFamily="18" charset="0"/>
                              </a:rPr>
                            </m:ctrlPr>
                          </m:mPr>
                          <m:mr>
                            <m:e>
                              <m:r>
                                <m:rPr>
                                  <m:brk m:alnAt="7"/>
                                </m:rPr>
                                <a:rPr lang="en-US" sz="2400" dirty="0">
                                  <a:latin typeface="Cambria Math" panose="02040503050406030204" pitchFamily="18" charset="0"/>
                                </a:rPr>
                                <m:t>0</m:t>
                              </m:r>
                              <m:r>
                                <m:rPr>
                                  <m:brk m:alnAt="7"/>
                                </m:rPr>
                                <a:rPr lang="en-US" sz="2400" dirty="0">
                                  <a:latin typeface="Cambria Math" panose="02040503050406030204" pitchFamily="18" charset="0"/>
                                </a:rPr>
                                <m:t>.</m:t>
                              </m:r>
                              <m:r>
                                <m:rPr>
                                  <m:brk m:alnAt="7"/>
                                </m:rPr>
                                <a:rPr lang="en-US" sz="2400" dirty="0">
                                  <a:latin typeface="Cambria Math" panose="02040503050406030204" pitchFamily="18" charset="0"/>
                                </a:rPr>
                                <m:t>6</m:t>
                              </m:r>
                              <m:r>
                                <a:rPr lang="en-US" sz="2400" dirty="0">
                                  <a:latin typeface="Cambria Math" panose="02040503050406030204" pitchFamily="18" charset="0"/>
                                </a:rPr>
                                <m:t>16</m:t>
                              </m:r>
                            </m:e>
                            <m:e>
                              <m:r>
                                <a:rPr lang="en-US" sz="2400" dirty="0">
                                  <a:latin typeface="Cambria Math" panose="02040503050406030204" pitchFamily="18" charset="0"/>
                                </a:rPr>
                                <m:t>0</m:t>
                              </m:r>
                              <m:r>
                                <a:rPr lang="en-US" sz="2400" dirty="0">
                                  <a:latin typeface="Cambria Math" panose="02040503050406030204" pitchFamily="18" charset="0"/>
                                </a:rPr>
                                <m:t>.</m:t>
                              </m:r>
                              <m:r>
                                <a:rPr lang="en-US" sz="2400" dirty="0">
                                  <a:latin typeface="Cambria Math" panose="02040503050406030204" pitchFamily="18" charset="0"/>
                                </a:rPr>
                                <m:t>615</m:t>
                              </m:r>
                            </m:e>
                          </m:mr>
                          <m:mr>
                            <m:e>
                              <m:r>
                                <a:rPr lang="en-US" sz="2400" dirty="0">
                                  <a:latin typeface="Cambria Math" panose="02040503050406030204" pitchFamily="18" charset="0"/>
                                </a:rPr>
                                <m:t>0</m:t>
                              </m:r>
                              <m:r>
                                <a:rPr lang="en-US" sz="2400" dirty="0">
                                  <a:latin typeface="Cambria Math" panose="02040503050406030204" pitchFamily="18" charset="0"/>
                                </a:rPr>
                                <m:t>.</m:t>
                              </m:r>
                              <m:r>
                                <a:rPr lang="en-US" sz="2400" dirty="0">
                                  <a:latin typeface="Cambria Math" panose="02040503050406030204" pitchFamily="18" charset="0"/>
                                </a:rPr>
                                <m:t>615</m:t>
                              </m:r>
                            </m:e>
                            <m:e>
                              <m:r>
                                <a:rPr lang="en-US" sz="2400" dirty="0">
                                  <a:latin typeface="Cambria Math" panose="02040503050406030204" pitchFamily="18" charset="0"/>
                                </a:rPr>
                                <m:t>0</m:t>
                              </m:r>
                              <m:r>
                                <a:rPr lang="en-US" sz="2400" dirty="0">
                                  <a:latin typeface="Cambria Math" panose="02040503050406030204" pitchFamily="18" charset="0"/>
                                </a:rPr>
                                <m:t>.</m:t>
                              </m:r>
                              <m:r>
                                <a:rPr lang="en-US" sz="2400" dirty="0">
                                  <a:latin typeface="Cambria Math" panose="02040503050406030204" pitchFamily="18" charset="0"/>
                                </a:rPr>
                                <m:t>716</m:t>
                              </m:r>
                            </m:e>
                          </m:mr>
                        </m:m>
                      </m:e>
                    </m:d>
                  </m:oMath>
                </a14:m>
                <a:r>
                  <a:rPr lang="en-US" sz="2400" dirty="0"/>
                  <a:t> </a:t>
                </a:r>
                <a:r>
                  <a:rPr lang="ar-SY" sz="2400" dirty="0"/>
                  <a:t>×</a:t>
                </a:r>
                <a:r>
                  <a:rPr lang="en-US" sz="2400" dirty="0"/>
                  <a:t>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923</m:t>
                              </m:r>
                            </m:e>
                          </m:mr>
                          <m:mr>
                            <m:e>
                              <m:r>
                                <a:rPr lang="en-US" sz="2400">
                                  <a:latin typeface="Cambria Math" panose="02040503050406030204" pitchFamily="18" charset="0"/>
                                </a:rPr>
                                <m:t>1</m:t>
                              </m:r>
                            </m:e>
                          </m:mr>
                        </m:m>
                      </m:e>
                    </m:d>
                  </m:oMath>
                </a14:m>
                <a:r>
                  <a:rPr lang="en-US" sz="2400" dirty="0"/>
                  <a:t>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1836</m:t>
                              </m:r>
                            </m:e>
                          </m:mr>
                          <m:m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2836</m:t>
                              </m:r>
                            </m:e>
                          </m:mr>
                        </m:m>
                      </m:e>
                    </m:d>
                  </m:oMath>
                </a14:m>
                <a:endParaRPr lang="en-US" sz="2400" dirty="0"/>
              </a:p>
              <a:p>
                <a:pPr marL="0" indent="0" algn="ctr">
                  <a:buNone/>
                </a:pPr>
                <a:r>
                  <a:rPr lang="en-US" sz="2400" dirty="0"/>
                  <a:t>⅄ </a:t>
                </a:r>
                <a:r>
                  <a:rPr lang="ar-SY" sz="2400" dirty="0"/>
                  <a:t>×</a:t>
                </a:r>
                <a:r>
                  <a:rPr lang="en-US" sz="2400" dirty="0"/>
                  <a:t> v = 1.282 </a:t>
                </a:r>
                <a:r>
                  <a:rPr lang="ar-SY" sz="2400" dirty="0" smtClean="0"/>
                  <a:t>×</a:t>
                </a:r>
                <a:r>
                  <a:rPr lang="en-US" sz="2400" dirty="0" smtClean="0"/>
                  <a:t>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923</m:t>
                              </m:r>
                            </m:e>
                          </m:mr>
                          <m:mr>
                            <m:e>
                              <m:r>
                                <a:rPr lang="en-US" sz="2400">
                                  <a:latin typeface="Cambria Math" panose="02040503050406030204" pitchFamily="18" charset="0"/>
                                </a:rPr>
                                <m:t>1</m:t>
                              </m:r>
                            </m:e>
                          </m:mr>
                        </m:m>
                      </m:e>
                    </m:d>
                  </m:oMath>
                </a14:m>
                <a:r>
                  <a:rPr lang="en-US" sz="2400" dirty="0"/>
                  <a:t>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1833</m:t>
                              </m:r>
                            </m:e>
                          </m:mr>
                          <m:m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2820</m:t>
                              </m:r>
                            </m:e>
                          </m:mr>
                        </m:m>
                      </m:e>
                    </m:d>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35664" y="1363251"/>
                <a:ext cx="8596668" cy="5494749"/>
              </a:xfrm>
              <a:blipFill rotWithShape="0">
                <a:blip r:embed="rId2" cstate="print"/>
                <a:stretch>
                  <a:fillRect l="-567" t="-8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8478F8F-5C26-4DA1-8395-11466EB9E5BD}" type="slidenum">
              <a:rPr lang="en-US" smtClean="0"/>
              <a:pPr/>
              <a:t>30</a:t>
            </a:fld>
            <a:endParaRPr lang="en-US"/>
          </a:p>
        </p:txBody>
      </p:sp>
      <p:sp>
        <p:nvSpPr>
          <p:cNvPr id="5"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p:spTree>
    <p:extLst>
      <p:ext uri="{BB962C8B-B14F-4D97-AF65-F5344CB8AC3E}">
        <p14:creationId xmlns:p14="http://schemas.microsoft.com/office/powerpoint/2010/main" xmlns="" val="30498057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866" name="Rectangle 2"/>
          <p:cNvSpPr>
            <a:spLocks noGrp="1" noChangeArrowheads="1"/>
          </p:cNvSpPr>
          <p:nvPr>
            <p:ph type="title"/>
          </p:nvPr>
        </p:nvSpPr>
        <p:spPr>
          <a:xfrm>
            <a:off x="10732" y="0"/>
            <a:ext cx="8229600" cy="1143000"/>
          </a:xfrm>
        </p:spPr>
        <p:txBody>
          <a:bodyPr/>
          <a:lstStyle/>
          <a:p>
            <a:r>
              <a:rPr lang="en-US" altLang="en-US" dirty="0"/>
              <a:t>PCA Example –STEP </a:t>
            </a:r>
            <a:r>
              <a:rPr lang="en-US" altLang="en-US" dirty="0" smtClean="0"/>
              <a:t>5</a:t>
            </a:r>
            <a:endParaRPr lang="en-US" altLang="en-US" dirty="0"/>
          </a:p>
        </p:txBody>
      </p:sp>
      <mc:AlternateContent xmlns:mc="http://schemas.openxmlformats.org/markup-compatibility/2006">
        <mc:Choice xmlns:a14="http://schemas.microsoft.com/office/drawing/2010/main" xmlns="" Requires="a14">
          <p:sp>
            <p:nvSpPr>
              <p:cNvPr id="1956867" name="Rectangle 3"/>
              <p:cNvSpPr>
                <a:spLocks noGrp="1" noChangeArrowheads="1"/>
              </p:cNvSpPr>
              <p:nvPr>
                <p:ph type="body" idx="1"/>
              </p:nvPr>
            </p:nvSpPr>
            <p:spPr>
              <a:xfrm>
                <a:off x="680434" y="708339"/>
                <a:ext cx="8811296" cy="5769734"/>
              </a:xfrm>
            </p:spPr>
            <p:txBody>
              <a:bodyPr>
                <a:noAutofit/>
              </a:bodyPr>
              <a:lstStyle/>
              <a:p>
                <a:r>
                  <a:rPr lang="en-US" altLang="en-US" sz="2400" dirty="0"/>
                  <a:t>Reduce dimensionality and form feature vector</a:t>
                </a:r>
              </a:p>
              <a:p>
                <a:pPr lvl="1"/>
                <a:r>
                  <a:rPr lang="en-US" altLang="en-US" sz="2400" dirty="0"/>
                  <a:t>Once eigenvectors are found from the covariance matrix, the next step is to order them by eigenvalue, highest to lowest. This gives you the components in order of significance. </a:t>
                </a:r>
              </a:p>
              <a:p>
                <a:pPr marL="457200" lvl="1" indent="0" algn="ctr">
                  <a:buNone/>
                </a:pPr>
                <a14:m>
                  <m:oMathPara xmlns:m="http://schemas.openxmlformats.org/officeDocument/2006/math">
                    <m:oMathParaPr>
                      <m:jc m:val="centerGroup"/>
                    </m:oMathParaPr>
                    <m:oMath xmlns:m="http://schemas.openxmlformats.org/officeDocument/2006/math">
                      <m:d>
                        <m:dPr>
                          <m:ctrlPr>
                            <a:rPr lang="en-US" altLang="en-US" sz="2400" i="1">
                              <a:latin typeface="Cambria Math" panose="02040503050406030204" pitchFamily="18" charset="0"/>
                            </a:rPr>
                          </m:ctrlPr>
                        </m:dPr>
                        <m:e>
                          <m:m>
                            <m:mPr>
                              <m:mcs>
                                <m:mc>
                                  <m:mcPr>
                                    <m:count m:val="2"/>
                                    <m:mcJc m:val="center"/>
                                  </m:mcPr>
                                </m:mc>
                              </m:mcs>
                              <m:ctrlPr>
                                <a:rPr lang="en-US" altLang="en-US" sz="2400" i="1">
                                  <a:latin typeface="Cambria Math" panose="02040503050406030204" pitchFamily="18" charset="0"/>
                                </a:rPr>
                              </m:ctrlPr>
                            </m:mPr>
                            <m:mr>
                              <m:e>
                                <m:r>
                                  <a:rPr lang="en-US" sz="2400">
                                    <a:latin typeface="Cambria Math" panose="02040503050406030204" pitchFamily="18" charset="0"/>
                                  </a:rPr>
                                  <m:t>0</m:t>
                                </m:r>
                                <m:r>
                                  <a:rPr lang="en-US" sz="2400">
                                    <a:latin typeface="Cambria Math" panose="02040503050406030204" pitchFamily="18" charset="0"/>
                                  </a:rPr>
                                  <m:t>.</m:t>
                                </m:r>
                                <m:r>
                                  <a:rPr lang="en-US" sz="2400">
                                    <a:latin typeface="Cambria Math" panose="02040503050406030204" pitchFamily="18" charset="0"/>
                                  </a:rPr>
                                  <m:t>923</m:t>
                                </m:r>
                              </m:e>
                              <m:e>
                                <m:r>
                                  <m:rPr>
                                    <m:brk m:alnAt="7"/>
                                  </m:rPr>
                                  <a:rPr lang="en-US" sz="2400">
                                    <a:latin typeface="Cambria Math" panose="02040503050406030204" pitchFamily="18" charset="0"/>
                                  </a:rPr>
                                  <m:t>−</m:t>
                                </m:r>
                                <m:r>
                                  <m:rPr>
                                    <m:brk m:alnAt="7"/>
                                  </m:rPr>
                                  <a:rPr lang="en-US" sz="2400">
                                    <a:latin typeface="Cambria Math" panose="02040503050406030204" pitchFamily="18" charset="0"/>
                                  </a:rPr>
                                  <m:t>1</m:t>
                                </m:r>
                                <m:r>
                                  <m:rPr>
                                    <m:brk m:alnAt="7"/>
                                  </m:rPr>
                                  <a:rPr lang="en-US" sz="2400">
                                    <a:latin typeface="Cambria Math" panose="02040503050406030204" pitchFamily="18" charset="0"/>
                                  </a:rPr>
                                  <m:t>.</m:t>
                                </m:r>
                                <m:r>
                                  <m:rPr>
                                    <m:brk m:alnAt="7"/>
                                  </m:rPr>
                                  <a:rPr lang="en-US" sz="2400">
                                    <a:latin typeface="Cambria Math" panose="02040503050406030204" pitchFamily="18" charset="0"/>
                                  </a:rPr>
                                  <m:t>0</m:t>
                                </m:r>
                                <m:r>
                                  <a:rPr lang="en-US" sz="2400">
                                    <a:latin typeface="Cambria Math" panose="02040503050406030204" pitchFamily="18" charset="0"/>
                                  </a:rPr>
                                  <m:t>84</m:t>
                                </m:r>
                              </m:e>
                            </m:mr>
                            <m:mr>
                              <m:e>
                                <m:r>
                                  <a:rPr lang="en-US" altLang="en-US" sz="2400">
                                    <a:latin typeface="Cambria Math" panose="02040503050406030204" pitchFamily="18" charset="0"/>
                                  </a:rPr>
                                  <m:t>1</m:t>
                                </m:r>
                              </m:e>
                              <m:e>
                                <m:r>
                                  <a:rPr lang="en-US" altLang="en-US" sz="2400">
                                    <a:latin typeface="Cambria Math" panose="02040503050406030204" pitchFamily="18" charset="0"/>
                                  </a:rPr>
                                  <m:t>1</m:t>
                                </m:r>
                              </m:e>
                            </m:mr>
                          </m:m>
                        </m:e>
                      </m:d>
                    </m:oMath>
                  </m:oMathPara>
                </a14:m>
                <a:endParaRPr lang="en-US" altLang="en-US" sz="2400" dirty="0"/>
              </a:p>
              <a:p>
                <a:pPr lvl="1"/>
                <a:r>
                  <a:rPr lang="en-US" altLang="en-US" sz="2400" dirty="0"/>
                  <a:t>The eigenvector with the highest eigenvalue is the principle component of the data set. Therefore vector</a:t>
                </a:r>
                <a:r>
                  <a:rPr lang="en-US" altLang="en-US" sz="2400" dirty="0" smtClean="0"/>
                  <a:t>:</a:t>
                </a:r>
                <a:endParaRPr lang="en-US" altLang="en-US" sz="2400" dirty="0"/>
              </a:p>
              <a:p>
                <a:pPr marL="457200" lvl="1" indent="0" algn="ctr">
                  <a:buNone/>
                </a:pPr>
                <a:r>
                  <a:rPr lang="en-US" sz="2400" dirty="0" smtClean="0"/>
                  <a:t>v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a:latin typeface="Cambria Math" panose="02040503050406030204" pitchFamily="18" charset="0"/>
                                </a:rPr>
                                <m:t>0</m:t>
                              </m:r>
                              <m:r>
                                <m:rPr>
                                  <m:brk m:alnAt="7"/>
                                </m:rPr>
                                <a:rPr lang="en-US" sz="2400">
                                  <a:latin typeface="Cambria Math" panose="02040503050406030204" pitchFamily="18" charset="0"/>
                                </a:rPr>
                                <m:t>.</m:t>
                              </m:r>
                              <m:r>
                                <m:rPr>
                                  <m:brk m:alnAt="7"/>
                                </m:rPr>
                                <a:rPr lang="en-US" sz="2400">
                                  <a:latin typeface="Cambria Math" panose="02040503050406030204" pitchFamily="18" charset="0"/>
                                </a:rPr>
                                <m:t>9</m:t>
                              </m:r>
                              <m:r>
                                <a:rPr lang="en-US" sz="2400">
                                  <a:latin typeface="Cambria Math" panose="02040503050406030204" pitchFamily="18" charset="0"/>
                                </a:rPr>
                                <m:t>23</m:t>
                              </m:r>
                            </m:e>
                          </m:mr>
                          <m:mr>
                            <m:e>
                              <m:r>
                                <a:rPr lang="en-US" sz="2400">
                                  <a:latin typeface="Cambria Math" panose="02040503050406030204" pitchFamily="18" charset="0"/>
                                </a:rPr>
                                <m:t>1</m:t>
                              </m:r>
                            </m:e>
                          </m:mr>
                        </m:m>
                      </m:e>
                    </m:d>
                  </m:oMath>
                </a14:m>
                <a:endParaRPr lang="en-US" altLang="en-US" sz="2400" dirty="0"/>
              </a:p>
              <a:p>
                <a:pPr marL="457200" lvl="1" indent="0">
                  <a:buNone/>
                </a:pPr>
                <a:r>
                  <a:rPr lang="en-US" altLang="en-US" sz="2400" dirty="0"/>
                  <a:t>is the principle component of our data set</a:t>
                </a:r>
                <a:r>
                  <a:rPr lang="en-US" altLang="en-US" sz="2400" dirty="0" smtClean="0"/>
                  <a:t>.</a:t>
                </a:r>
                <a:endParaRPr lang="en-US" altLang="en-US" sz="2400" dirty="0"/>
              </a:p>
              <a:p>
                <a:r>
                  <a:rPr lang="en-US" altLang="en-US" sz="2400" dirty="0"/>
                  <a:t>We decide to ignore the components of lesser significance. Therefore, we do lose some information, but if the eigenvalues are small, we don’t lose much</a:t>
                </a:r>
              </a:p>
              <a:p>
                <a:pPr marL="457200" lvl="1" indent="0">
                  <a:buNone/>
                </a:pPr>
                <a:endParaRPr lang="en-US" altLang="en-US" sz="2400" dirty="0"/>
              </a:p>
              <a:p>
                <a:pPr>
                  <a:buFontTx/>
                  <a:buNone/>
                </a:pPr>
                <a:endParaRPr lang="en-US" altLang="en-US" dirty="0"/>
              </a:p>
              <a:p>
                <a:pPr>
                  <a:buFontTx/>
                  <a:buNone/>
                </a:pPr>
                <a:r>
                  <a:rPr lang="en-US" altLang="en-US" dirty="0"/>
                  <a:t>	</a:t>
                </a:r>
              </a:p>
              <a:p>
                <a:pPr>
                  <a:buFontTx/>
                  <a:buNone/>
                </a:pPr>
                <a:r>
                  <a:rPr lang="en-US" altLang="en-US" dirty="0"/>
                  <a:t>	</a:t>
                </a:r>
                <a:endParaRPr lang="en-US" altLang="en-US" dirty="0">
                  <a:solidFill>
                    <a:srgbClr val="0066FF"/>
                  </a:solidFill>
                </a:endParaRPr>
              </a:p>
            </p:txBody>
          </p:sp>
        </mc:Choice>
        <mc:Fallback>
          <p:sp>
            <p:nvSpPr>
              <p:cNvPr id="1956867" name="Rectangle 3"/>
              <p:cNvSpPr>
                <a:spLocks noGrp="1" noRot="1" noChangeAspect="1" noMove="1" noResize="1" noEditPoints="1" noAdjustHandles="1" noChangeArrowheads="1" noChangeShapeType="1" noTextEdit="1"/>
              </p:cNvSpPr>
              <p:nvPr>
                <p:ph type="body" idx="1"/>
              </p:nvPr>
            </p:nvSpPr>
            <p:spPr>
              <a:xfrm>
                <a:off x="680434" y="708339"/>
                <a:ext cx="8811296" cy="5769734"/>
              </a:xfrm>
              <a:blipFill rotWithShape="0">
                <a:blip r:embed="rId3" cstate="print"/>
                <a:stretch>
                  <a:fillRect l="-554" t="-845" r="-2007" b="-5702"/>
                </a:stretch>
              </a:blipFill>
            </p:spPr>
            <p:txBody>
              <a:bodyPr/>
              <a:lstStyle/>
              <a:p>
                <a:r>
                  <a:rPr lang="en-US">
                    <a:noFill/>
                  </a:rPr>
                  <a:t> </a:t>
                </a:r>
              </a:p>
            </p:txBody>
          </p:sp>
        </mc:Fallback>
      </mc:AlternateContent>
    </p:spTree>
    <p:extLst>
      <p:ext uri="{BB962C8B-B14F-4D97-AF65-F5344CB8AC3E}">
        <p14:creationId xmlns:p14="http://schemas.microsoft.com/office/powerpoint/2010/main" xmlns="" val="17390778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0962" name="Rectangle 2"/>
          <p:cNvSpPr>
            <a:spLocks noGrp="1" noChangeArrowheads="1"/>
          </p:cNvSpPr>
          <p:nvPr>
            <p:ph type="title"/>
          </p:nvPr>
        </p:nvSpPr>
        <p:spPr>
          <a:xfrm>
            <a:off x="0" y="0"/>
            <a:ext cx="8229600" cy="1143000"/>
          </a:xfrm>
        </p:spPr>
        <p:txBody>
          <a:bodyPr/>
          <a:lstStyle/>
          <a:p>
            <a:r>
              <a:rPr lang="en-US" altLang="en-US" dirty="0"/>
              <a:t>PCA Example –STEP </a:t>
            </a:r>
            <a:r>
              <a:rPr lang="en-US" altLang="en-US" dirty="0" smtClean="0"/>
              <a:t>5 (Cont.)</a:t>
            </a:r>
            <a:endParaRPr lang="en-US" altLang="en-US" dirty="0"/>
          </a:p>
        </p:txBody>
      </p:sp>
      <p:sp>
        <p:nvSpPr>
          <p:cNvPr id="1960963" name="Rectangle 3"/>
          <p:cNvSpPr>
            <a:spLocks noGrp="1" noChangeArrowheads="1"/>
          </p:cNvSpPr>
          <p:nvPr>
            <p:ph type="body" idx="1"/>
          </p:nvPr>
        </p:nvSpPr>
        <p:spPr>
          <a:xfrm>
            <a:off x="538766" y="870397"/>
            <a:ext cx="8229600" cy="5181600"/>
          </a:xfrm>
        </p:spPr>
        <p:txBody>
          <a:bodyPr>
            <a:normAutofit/>
          </a:bodyPr>
          <a:lstStyle/>
          <a:p>
            <a:pPr>
              <a:lnSpc>
                <a:spcPct val="90000"/>
              </a:lnSpc>
            </a:pPr>
            <a:r>
              <a:rPr lang="en-US" altLang="en-US" sz="2800" dirty="0" smtClean="0"/>
              <a:t>Feature vector of our dataset is f=(</a:t>
            </a:r>
            <a:r>
              <a:rPr lang="en-US" altLang="en-US" sz="2800" dirty="0" err="1" smtClean="0"/>
              <a:t>x,y</a:t>
            </a:r>
            <a:r>
              <a:rPr lang="en-US" altLang="en-US" sz="2800" dirty="0" smtClean="0"/>
              <a:t>), of size 10*2 in or example.</a:t>
            </a:r>
          </a:p>
          <a:p>
            <a:pPr>
              <a:lnSpc>
                <a:spcPct val="90000"/>
              </a:lnSpc>
            </a:pPr>
            <a:r>
              <a:rPr lang="en-US" altLang="en-US" sz="2800" dirty="0" smtClean="0"/>
              <a:t>Principle component of our dataset is v, of size 2*1.</a:t>
            </a:r>
          </a:p>
          <a:p>
            <a:pPr algn="just">
              <a:lnSpc>
                <a:spcPct val="90000"/>
              </a:lnSpc>
            </a:pPr>
            <a:r>
              <a:rPr lang="en-US" altLang="en-US" sz="2800" dirty="0" smtClean="0"/>
              <a:t>To reduce feature vector dimension, we </a:t>
            </a:r>
            <a:r>
              <a:rPr lang="en-US" altLang="en-US" sz="2800" dirty="0"/>
              <a:t>	</a:t>
            </a:r>
            <a:r>
              <a:rPr lang="en-US" altLang="en-US" sz="2800" dirty="0" smtClean="0"/>
              <a:t>multiply zero mean feature vector with principle component: f*v . The resulted dataset will be of size 10*1.</a:t>
            </a:r>
          </a:p>
          <a:p>
            <a:pPr>
              <a:lnSpc>
                <a:spcPct val="90000"/>
              </a:lnSpc>
            </a:pPr>
            <a:endParaRPr lang="en-US" altLang="en-US" sz="2800" dirty="0"/>
          </a:p>
        </p:txBody>
      </p:sp>
    </p:spTree>
    <p:extLst>
      <p:ext uri="{BB962C8B-B14F-4D97-AF65-F5344CB8AC3E}">
        <p14:creationId xmlns:p14="http://schemas.microsoft.com/office/powerpoint/2010/main" xmlns="" val="11322175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7106" name="Rectangle 2"/>
          <p:cNvSpPr>
            <a:spLocks noGrp="1" noChangeArrowheads="1"/>
          </p:cNvSpPr>
          <p:nvPr>
            <p:ph type="title"/>
          </p:nvPr>
        </p:nvSpPr>
        <p:spPr>
          <a:xfrm>
            <a:off x="-2146" y="0"/>
            <a:ext cx="8229600" cy="1143000"/>
          </a:xfrm>
        </p:spPr>
        <p:txBody>
          <a:bodyPr/>
          <a:lstStyle/>
          <a:p>
            <a:r>
              <a:rPr lang="en-US" altLang="en-US" dirty="0"/>
              <a:t>PCA Example –STEP </a:t>
            </a:r>
            <a:r>
              <a:rPr lang="en-US" altLang="en-US" dirty="0" smtClean="0"/>
              <a:t>5 (Cont.)</a:t>
            </a:r>
            <a:endParaRPr lang="en-US" altLang="en-US" dirty="0"/>
          </a:p>
        </p:txBody>
      </p:sp>
      <p:sp>
        <p:nvSpPr>
          <p:cNvPr id="1967107" name="Rectangle 3"/>
          <p:cNvSpPr>
            <a:spLocks noGrp="1" noChangeArrowheads="1"/>
          </p:cNvSpPr>
          <p:nvPr>
            <p:ph type="body" idx="1"/>
          </p:nvPr>
        </p:nvSpPr>
        <p:spPr>
          <a:xfrm>
            <a:off x="437883" y="759854"/>
            <a:ext cx="4430332" cy="5290109"/>
          </a:xfrm>
        </p:spPr>
        <p:txBody>
          <a:bodyPr>
            <a:normAutofit/>
          </a:bodyPr>
          <a:lstStyle/>
          <a:p>
            <a:pPr>
              <a:lnSpc>
                <a:spcPct val="80000"/>
              </a:lnSpc>
            </a:pPr>
            <a:r>
              <a:rPr lang="en-US" altLang="en-US" sz="2400" dirty="0"/>
              <a:t>	</a:t>
            </a:r>
            <a:r>
              <a:rPr lang="en-US" altLang="en-US" sz="2800" dirty="0"/>
              <a:t>Reduced Data set </a:t>
            </a:r>
          </a:p>
          <a:p>
            <a:pPr>
              <a:lnSpc>
                <a:spcPct val="80000"/>
              </a:lnSpc>
              <a:buFontTx/>
              <a:buNone/>
            </a:pPr>
            <a:r>
              <a:rPr lang="en-US" altLang="en-US" sz="2400" dirty="0"/>
              <a:t>	</a:t>
            </a:r>
          </a:p>
        </p:txBody>
      </p:sp>
      <p:sp>
        <p:nvSpPr>
          <p:cNvPr id="2" name="Rectangle 1"/>
          <p:cNvSpPr/>
          <p:nvPr/>
        </p:nvSpPr>
        <p:spPr>
          <a:xfrm>
            <a:off x="5179454" y="1753140"/>
            <a:ext cx="6096000" cy="369332"/>
          </a:xfrm>
          <a:prstGeom prst="rect">
            <a:avLst/>
          </a:prstGeom>
        </p:spPr>
        <p:txBody>
          <a:bodyPr>
            <a:spAutoFit/>
          </a:bodyPr>
          <a:lstStyle/>
          <a:p>
            <a:r>
              <a:rPr lang="en-US" dirty="0" smtClean="0"/>
              <a: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xmlns="" val="1574543005"/>
              </p:ext>
            </p:extLst>
          </p:nvPr>
        </p:nvGraphicFramePr>
        <p:xfrm>
          <a:off x="1964029" y="1572835"/>
          <a:ext cx="1899633" cy="4103281"/>
        </p:xfrm>
        <a:graphic>
          <a:graphicData uri="http://schemas.openxmlformats.org/drawingml/2006/table">
            <a:tbl>
              <a:tblPr firstRow="1" bandRow="1">
                <a:tableStyleId>{5C22544A-7EE6-4342-B048-85BDC9FD1C3A}</a:tableStyleId>
              </a:tblPr>
              <a:tblGrid>
                <a:gridCol w="1899633"/>
              </a:tblGrid>
              <a:tr h="434908">
                <a:tc>
                  <a:txBody>
                    <a:bodyPr/>
                    <a:lstStyle/>
                    <a:p>
                      <a:pPr algn="ctr"/>
                      <a:r>
                        <a:rPr lang="en-US" sz="2400" dirty="0" smtClean="0"/>
                        <a:t>x</a:t>
                      </a:r>
                      <a:endParaRPr lang="en-US" sz="2400" dirty="0"/>
                    </a:p>
                  </a:txBody>
                  <a:tcPr/>
                </a:tc>
              </a:tr>
              <a:tr h="3646081">
                <a:tc>
                  <a:txBody>
                    <a:bodyPr/>
                    <a:lstStyle/>
                    <a:p>
                      <a:pPr algn="ctr"/>
                      <a:r>
                        <a:rPr lang="en-US" dirty="0" smtClean="0"/>
                        <a:t>1.1269</a:t>
                      </a:r>
                    </a:p>
                    <a:p>
                      <a:pPr algn="ctr"/>
                      <a:r>
                        <a:rPr lang="en-US" dirty="0" smtClean="0"/>
                        <a:t>   -2.4191</a:t>
                      </a:r>
                    </a:p>
                    <a:p>
                      <a:pPr algn="ctr"/>
                      <a:r>
                        <a:rPr lang="en-US" dirty="0" smtClean="0"/>
                        <a:t>    1.3500</a:t>
                      </a:r>
                    </a:p>
                    <a:p>
                      <a:pPr algn="ctr"/>
                      <a:r>
                        <a:rPr lang="en-US" dirty="0" smtClean="0"/>
                        <a:t>    0.3731</a:t>
                      </a:r>
                    </a:p>
                    <a:p>
                      <a:pPr algn="ctr"/>
                      <a:r>
                        <a:rPr lang="en-US" dirty="0" smtClean="0"/>
                        <a:t>    2.2807</a:t>
                      </a:r>
                    </a:p>
                    <a:p>
                      <a:pPr algn="ctr"/>
                      <a:r>
                        <a:rPr lang="en-US" dirty="0" smtClean="0"/>
                        <a:t>    1.2423</a:t>
                      </a:r>
                    </a:p>
                    <a:p>
                      <a:pPr algn="ctr"/>
                      <a:r>
                        <a:rPr lang="en-US" dirty="0" smtClean="0"/>
                        <a:t>   -0.1346</a:t>
                      </a:r>
                    </a:p>
                    <a:p>
                      <a:pPr algn="ctr"/>
                      <a:r>
                        <a:rPr lang="en-US" dirty="0" smtClean="0"/>
                        <a:t>   -1.5576</a:t>
                      </a:r>
                    </a:p>
                    <a:p>
                      <a:pPr algn="ctr"/>
                      <a:r>
                        <a:rPr lang="en-US" dirty="0" smtClean="0"/>
                        <a:t>   -0.5961</a:t>
                      </a:r>
                    </a:p>
                    <a:p>
                      <a:pPr algn="ctr"/>
                      <a:r>
                        <a:rPr lang="en-US" dirty="0" smtClean="0"/>
                        <a:t>   -1.6653</a:t>
                      </a:r>
                    </a:p>
                    <a:p>
                      <a:pPr algn="ctr"/>
                      <a:endParaRPr lang="en-US" dirty="0"/>
                    </a:p>
                  </a:txBody>
                  <a:tcPr/>
                </a:tc>
              </a:tr>
            </a:tbl>
          </a:graphicData>
        </a:graphic>
      </p:graphicFrame>
    </p:spTree>
    <p:extLst>
      <p:ext uri="{BB962C8B-B14F-4D97-AF65-F5344CB8AC3E}">
        <p14:creationId xmlns:p14="http://schemas.microsoft.com/office/powerpoint/2010/main" xmlns="" val="34617930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pPr/>
              <a:t>34</a:t>
            </a:fld>
            <a:endParaRPr lang="en-US"/>
          </a:p>
        </p:txBody>
      </p:sp>
      <p:sp>
        <p:nvSpPr>
          <p:cNvPr id="5" name="Rectangle 4"/>
          <p:cNvSpPr/>
          <p:nvPr/>
        </p:nvSpPr>
        <p:spPr>
          <a:xfrm>
            <a:off x="2524259" y="2671121"/>
            <a:ext cx="5505485" cy="923330"/>
          </a:xfrm>
          <a:prstGeom prst="rect">
            <a:avLst/>
          </a:prstGeom>
          <a:noFill/>
        </p:spPr>
        <p:txBody>
          <a:bodyPr wrap="squar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xmlns="" val="20749304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pPr/>
              <a:t>4</a:t>
            </a:fld>
            <a:endParaRPr lang="en-US"/>
          </a:p>
        </p:txBody>
      </p:sp>
      <p:sp>
        <p:nvSpPr>
          <p:cNvPr id="5" name="Title 1"/>
          <p:cNvSpPr>
            <a:spLocks noGrp="1"/>
          </p:cNvSpPr>
          <p:nvPr>
            <p:ph type="title"/>
          </p:nvPr>
        </p:nvSpPr>
        <p:spPr>
          <a:xfrm>
            <a:off x="-6006" y="0"/>
            <a:ext cx="9059853"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pic>
        <p:nvPicPr>
          <p:cNvPr id="6" name="Picture 5"/>
          <p:cNvPicPr>
            <a:picLocks noChangeAspect="1"/>
          </p:cNvPicPr>
          <p:nvPr/>
        </p:nvPicPr>
        <p:blipFill rotWithShape="1">
          <a:blip r:embed="rId2" cstate="print"/>
          <a:srcRect r="37234"/>
          <a:stretch/>
        </p:blipFill>
        <p:spPr>
          <a:xfrm>
            <a:off x="106624" y="773628"/>
            <a:ext cx="5804780" cy="5450296"/>
          </a:xfrm>
          <a:prstGeom prst="rect">
            <a:avLst/>
          </a:prstGeom>
        </p:spPr>
      </p:pic>
      <mc:AlternateContent xmlns:mc="http://schemas.openxmlformats.org/markup-compatibility/2006">
        <mc:Choice xmlns:a14="http://schemas.microsoft.com/office/drawing/2010/main" xmlns="" Requires="a14">
          <p:sp>
            <p:nvSpPr>
              <p:cNvPr id="7" name="TextBox 6"/>
              <p:cNvSpPr txBox="1"/>
              <p:nvPr/>
            </p:nvSpPr>
            <p:spPr>
              <a:xfrm>
                <a:off x="4874654" y="2284395"/>
                <a:ext cx="5215944" cy="2246769"/>
              </a:xfrm>
              <a:prstGeom prst="rect">
                <a:avLst/>
              </a:prstGeom>
              <a:noFill/>
            </p:spPr>
            <p:txBody>
              <a:bodyPr wrap="square" rtlCol="0">
                <a:spAutoFit/>
              </a:bodyPr>
              <a:lstStyle/>
              <a:p>
                <a:r>
                  <a:rPr lang="en-US" sz="2800" dirty="0" smtClean="0">
                    <a:solidFill>
                      <a:schemeClr val="tx1"/>
                    </a:solidFill>
                  </a:rPr>
                  <a:t>If we get </a:t>
                </a:r>
                <a14:m>
                  <m:oMath xmlns:m="http://schemas.openxmlformats.org/officeDocument/2006/math">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𝑡</m:t>
                        </m:r>
                      </m:sup>
                    </m:sSup>
                    <m:r>
                      <a:rPr lang="en-US" sz="2800" b="0" i="1" smtClean="0">
                        <a:solidFill>
                          <a:schemeClr val="tx1"/>
                        </a:solidFill>
                        <a:latin typeface="Cambria Math" panose="02040503050406030204" pitchFamily="18" charset="0"/>
                      </a:rPr>
                      <m:t> </m:t>
                    </m:r>
                  </m:oMath>
                </a14:m>
                <a:r>
                  <a:rPr lang="en-US" sz="2800" dirty="0" smtClean="0">
                    <a:solidFill>
                      <a:schemeClr val="tx1"/>
                    </a:solidFill>
                  </a:rPr>
                  <a:t>from the data set</a:t>
                </a:r>
                <a14:m>
                  <m:oMath xmlns:m="http://schemas.openxmlformats.org/officeDocument/2006/math">
                    <m:r>
                      <a:rPr lang="en-US" sz="2800" b="0" i="1" smtClean="0">
                        <a:solidFill>
                          <a:schemeClr val="tx1"/>
                        </a:solidFill>
                        <a:latin typeface="Cambria Math" panose="02040503050406030204" pitchFamily="18" charset="0"/>
                      </a:rPr>
                      <m:t>, </m:t>
                    </m:r>
                  </m:oMath>
                </a14:m>
                <a:endParaRPr lang="en-US" sz="2800" b="0" dirty="0" smtClean="0">
                  <a:solidFill>
                    <a:schemeClr val="tx1"/>
                  </a:solidFill>
                </a:endParaRPr>
              </a:p>
              <a:p>
                <a:pPr/>
                <a14:m>
                  <m:oMathPara xmlns:m="http://schemas.openxmlformats.org/officeDocument/2006/math">
                    <m:oMathParaPr>
                      <m:jc m:val="centerGroup"/>
                    </m:oMathParaPr>
                    <m:oMath xmlns:m="http://schemas.openxmlformats.org/officeDocument/2006/math">
                      <m:sSup>
                        <m:sSupPr>
                          <m:ctrlPr>
                            <a:rPr lang="en-US" sz="280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𝑡</m:t>
                          </m:r>
                        </m:sup>
                      </m:sSup>
                      <m:r>
                        <a:rPr lang="en-US" sz="2800" b="0" i="1" smtClean="0">
                          <a:solidFill>
                            <a:schemeClr val="tx1"/>
                          </a:solidFill>
                          <a:latin typeface="Cambria Math" panose="02040503050406030204" pitchFamily="18" charset="0"/>
                          <a:ea typeface="Cambria Math" panose="02040503050406030204" pitchFamily="18" charset="0"/>
                        </a:rPr>
                        <m:t>∈</m:t>
                      </m:r>
                      <m:sSup>
                        <m:sSupPr>
                          <m:ctrlPr>
                            <a:rPr lang="en-US"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𝑅</m:t>
                          </m:r>
                        </m:e>
                        <m:sup>
                          <m:r>
                            <a:rPr lang="en-US" sz="2800" b="0" i="1" smtClean="0">
                              <a:solidFill>
                                <a:schemeClr val="tx1"/>
                              </a:solidFill>
                              <a:latin typeface="Cambria Math" panose="02040503050406030204" pitchFamily="18" charset="0"/>
                              <a:ea typeface="Cambria Math" panose="02040503050406030204" pitchFamily="18" charset="0"/>
                            </a:rPr>
                            <m:t>2</m:t>
                          </m:r>
                        </m:sup>
                      </m:sSup>
                    </m:oMath>
                  </m:oMathPara>
                </a14:m>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The projected value of </a:t>
                </a:r>
                <a14:m>
                  <m:oMath xmlns:m="http://schemas.openxmlformats.org/officeDocument/2006/math">
                    <m:sSup>
                      <m:sSupPr>
                        <m:ctrlPr>
                          <a:rPr lang="en-US" sz="280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𝑡</m:t>
                        </m:r>
                      </m:sup>
                    </m:sSup>
                    <m:r>
                      <a:rPr lang="en-US" sz="2800" b="0" i="0" smtClean="0">
                        <a:solidFill>
                          <a:schemeClr val="tx1"/>
                        </a:solidFill>
                        <a:latin typeface="Cambria Math" panose="02040503050406030204" pitchFamily="18" charset="0"/>
                      </a:rPr>
                      <m:t> </m:t>
                    </m:r>
                    <m:r>
                      <m:rPr>
                        <m:sty m:val="p"/>
                      </m:rPr>
                      <a:rPr lang="en-US" sz="2800" b="0" i="0" smtClean="0">
                        <a:solidFill>
                          <a:schemeClr val="tx1"/>
                        </a:solidFill>
                        <a:latin typeface="Cambria Math" panose="02040503050406030204" pitchFamily="18" charset="0"/>
                      </a:rPr>
                      <m:t>on</m:t>
                    </m:r>
                    <m:sSub>
                      <m:sSubPr>
                        <m:ctrlPr>
                          <a:rPr lang="en-US" sz="2800" i="1">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𝑧</m:t>
                        </m:r>
                      </m:e>
                      <m:sub>
                        <m:r>
                          <a:rPr lang="en-US" sz="2800" i="1">
                            <a:solidFill>
                              <a:schemeClr val="tx1"/>
                            </a:solidFill>
                            <a:latin typeface="Cambria Math" panose="02040503050406030204" pitchFamily="18" charset="0"/>
                          </a:rPr>
                          <m:t>1</m:t>
                        </m:r>
                      </m:sub>
                    </m:sSub>
                  </m:oMath>
                </a14:m>
                <a:endParaRPr lang="en-US" sz="2800" dirty="0" smtClean="0">
                  <a:solidFill>
                    <a:schemeClr val="tx1"/>
                  </a:solidFill>
                </a:endParaRPr>
              </a:p>
              <a:p>
                <a:pPr/>
                <a14:m>
                  <m:oMathPara xmlns:m="http://schemas.openxmlformats.org/officeDocument/2006/math">
                    <m:oMathParaPr>
                      <m:jc m:val="centerGroup"/>
                    </m:oMathParaPr>
                    <m:oMath xmlns:m="http://schemas.openxmlformats.org/officeDocument/2006/math">
                      <m:sSup>
                        <m:sSupPr>
                          <m:ctrlPr>
                            <a:rPr lang="en-US" sz="280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𝑧</m:t>
                          </m:r>
                        </m:e>
                        <m:sup>
                          <m:r>
                            <a:rPr lang="en-US" sz="2800" b="0" i="1" smtClean="0">
                              <a:solidFill>
                                <a:schemeClr val="tx1"/>
                              </a:solidFill>
                              <a:latin typeface="Cambria Math" panose="02040503050406030204" pitchFamily="18" charset="0"/>
                            </a:rPr>
                            <m:t>𝑡</m:t>
                          </m:r>
                        </m:sup>
                      </m:sSup>
                      <m:r>
                        <a:rPr lang="en-US" sz="2800" b="0" i="1" smtClean="0">
                          <a:solidFill>
                            <a:schemeClr val="tx1"/>
                          </a:solidFill>
                          <a:latin typeface="Cambria Math" panose="02040503050406030204" pitchFamily="18" charset="0"/>
                          <a:ea typeface="Cambria Math" panose="02040503050406030204" pitchFamily="18" charset="0"/>
                        </a:rPr>
                        <m:t>∈</m:t>
                      </m:r>
                      <m:sSup>
                        <m:sSupPr>
                          <m:ctrlPr>
                            <a:rPr lang="en-US"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𝑅</m:t>
                          </m:r>
                        </m:e>
                        <m:sup>
                          <m:r>
                            <a:rPr lang="en-US" sz="2800" b="0" i="1" smtClean="0">
                              <a:solidFill>
                                <a:schemeClr val="tx1"/>
                              </a:solidFill>
                              <a:latin typeface="Cambria Math" panose="02040503050406030204" pitchFamily="18" charset="0"/>
                              <a:ea typeface="Cambria Math" panose="02040503050406030204" pitchFamily="18" charset="0"/>
                            </a:rPr>
                            <m:t>1</m:t>
                          </m:r>
                        </m:sup>
                      </m:sSup>
                    </m:oMath>
                  </m:oMathPara>
                </a14:m>
                <a:endParaRPr lang="en-US" sz="2800" dirty="0">
                  <a:solidFill>
                    <a:schemeClr val="tx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4874654" y="2284395"/>
                <a:ext cx="5215944" cy="2246769"/>
              </a:xfrm>
              <a:prstGeom prst="rect">
                <a:avLst/>
              </a:prstGeom>
              <a:blipFill rotWithShape="0">
                <a:blip r:embed="rId3" cstate="print"/>
                <a:stretch>
                  <a:fillRect l="-2456" t="-27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 name="TextBox 1"/>
              <p:cNvSpPr txBox="1"/>
              <p:nvPr/>
            </p:nvSpPr>
            <p:spPr>
              <a:xfrm>
                <a:off x="2160804" y="2657408"/>
                <a:ext cx="3606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2">
                                  <a:lumMod val="50000"/>
                                </a:schemeClr>
                              </a:solidFill>
                              <a:latin typeface="Cambria Math" panose="02040503050406030204" pitchFamily="18" charset="0"/>
                            </a:rPr>
                          </m:ctrlPr>
                        </m:sSupPr>
                        <m:e>
                          <m:r>
                            <a:rPr lang="en-US" b="0" i="1" smtClean="0">
                              <a:solidFill>
                                <a:schemeClr val="accent2">
                                  <a:lumMod val="50000"/>
                                </a:schemeClr>
                              </a:solidFill>
                              <a:latin typeface="Cambria Math" panose="02040503050406030204" pitchFamily="18" charset="0"/>
                            </a:rPr>
                            <m:t>𝑥</m:t>
                          </m:r>
                        </m:e>
                        <m:sup>
                          <m:r>
                            <a:rPr lang="en-US" b="0" i="1" smtClean="0">
                              <a:solidFill>
                                <a:schemeClr val="accent2">
                                  <a:lumMod val="50000"/>
                                </a:schemeClr>
                              </a:solidFill>
                              <a:latin typeface="Cambria Math" panose="02040503050406030204" pitchFamily="18" charset="0"/>
                            </a:rPr>
                            <m:t>𝑡</m:t>
                          </m:r>
                        </m:sup>
                      </m:sSup>
                    </m:oMath>
                  </m:oMathPara>
                </a14:m>
                <a:endParaRPr lang="en-US" dirty="0">
                  <a:solidFill>
                    <a:schemeClr val="accent2">
                      <a:lumMod val="50000"/>
                    </a:schemeClr>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2160804" y="2657408"/>
                <a:ext cx="360609" cy="369332"/>
              </a:xfrm>
              <a:prstGeom prst="rect">
                <a:avLst/>
              </a:prstGeom>
              <a:blipFill rotWithShape="0">
                <a:blip r:embed="rId4" cstate="print"/>
                <a:stretch>
                  <a:fillRect/>
                </a:stretch>
              </a:blipFill>
            </p:spPr>
            <p:txBody>
              <a:bodyPr/>
              <a:lstStyle/>
              <a:p>
                <a:r>
                  <a:rPr lang="en-US">
                    <a:noFill/>
                  </a:rPr>
                  <a:t> </a:t>
                </a:r>
              </a:p>
            </p:txBody>
          </p:sp>
        </mc:Fallback>
      </mc:AlternateContent>
      <p:cxnSp>
        <p:nvCxnSpPr>
          <p:cNvPr id="8" name="Straight Arrow Connector 7"/>
          <p:cNvCxnSpPr/>
          <p:nvPr/>
        </p:nvCxnSpPr>
        <p:spPr>
          <a:xfrm>
            <a:off x="2379746" y="2962345"/>
            <a:ext cx="214895" cy="38103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xmlns="" Requires="a14">
          <p:sp>
            <p:nvSpPr>
              <p:cNvPr id="11" name="TextBox 10"/>
              <p:cNvSpPr txBox="1"/>
              <p:nvPr/>
            </p:nvSpPr>
            <p:spPr>
              <a:xfrm>
                <a:off x="3009014" y="6239645"/>
                <a:ext cx="3606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2">
                                  <a:lumMod val="50000"/>
                                </a:schemeClr>
                              </a:solidFill>
                              <a:latin typeface="Cambria Math" panose="02040503050406030204" pitchFamily="18" charset="0"/>
                            </a:rPr>
                          </m:ctrlPr>
                        </m:sSupPr>
                        <m:e>
                          <m:r>
                            <a:rPr lang="en-US" b="0" i="1" smtClean="0">
                              <a:solidFill>
                                <a:schemeClr val="accent2">
                                  <a:lumMod val="50000"/>
                                </a:schemeClr>
                              </a:solidFill>
                              <a:latin typeface="Cambria Math" panose="02040503050406030204" pitchFamily="18" charset="0"/>
                            </a:rPr>
                            <m:t>𝑧</m:t>
                          </m:r>
                        </m:e>
                        <m:sup>
                          <m:r>
                            <a:rPr lang="en-US" b="0" i="1" smtClean="0">
                              <a:solidFill>
                                <a:schemeClr val="accent2">
                                  <a:lumMod val="50000"/>
                                </a:schemeClr>
                              </a:solidFill>
                              <a:latin typeface="Cambria Math" panose="02040503050406030204" pitchFamily="18" charset="0"/>
                            </a:rPr>
                            <m:t>𝑡</m:t>
                          </m:r>
                        </m:sup>
                      </m:sSup>
                    </m:oMath>
                  </m:oMathPara>
                </a14:m>
                <a:endParaRPr lang="en-US" dirty="0">
                  <a:solidFill>
                    <a:schemeClr val="accent2">
                      <a:lumMod val="50000"/>
                    </a:schemeClr>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3009014" y="6239645"/>
                <a:ext cx="360609" cy="369332"/>
              </a:xfrm>
              <a:prstGeom prst="rect">
                <a:avLst/>
              </a:prstGeom>
              <a:blipFill rotWithShape="0">
                <a:blip r:embed="rId5" cstate="print"/>
                <a:stretch>
                  <a:fillRect/>
                </a:stretch>
              </a:blipFill>
            </p:spPr>
            <p:txBody>
              <a:bodyPr/>
              <a:lstStyle/>
              <a:p>
                <a:r>
                  <a:rPr lang="en-US">
                    <a:noFill/>
                  </a:rPr>
                  <a:t> </a:t>
                </a:r>
              </a:p>
            </p:txBody>
          </p:sp>
        </mc:Fallback>
      </mc:AlternateContent>
      <p:cxnSp>
        <p:nvCxnSpPr>
          <p:cNvPr id="12" name="Straight Arrow Connector 11"/>
          <p:cNvCxnSpPr/>
          <p:nvPr/>
        </p:nvCxnSpPr>
        <p:spPr>
          <a:xfrm flipH="1" flipV="1">
            <a:off x="2594641" y="5769735"/>
            <a:ext cx="414373" cy="45418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9749707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pPr/>
              <a:t>5</a:t>
            </a:fld>
            <a:endParaRPr lang="en-US"/>
          </a:p>
        </p:txBody>
      </p:sp>
      <p:sp>
        <p:nvSpPr>
          <p:cNvPr id="5" name="Title 1"/>
          <p:cNvSpPr>
            <a:spLocks noGrp="1"/>
          </p:cNvSpPr>
          <p:nvPr>
            <p:ph type="title"/>
          </p:nvPr>
        </p:nvSpPr>
        <p:spPr>
          <a:xfrm>
            <a:off x="0" y="0"/>
            <a:ext cx="9556124"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pic>
        <p:nvPicPr>
          <p:cNvPr id="7" name="Picture 6"/>
          <p:cNvPicPr>
            <a:picLocks noChangeAspect="1"/>
          </p:cNvPicPr>
          <p:nvPr/>
        </p:nvPicPr>
        <p:blipFill rotWithShape="1">
          <a:blip r:embed="rId3" cstate="print"/>
          <a:srcRect l="21549" t="16509" r="20669" b="30695"/>
          <a:stretch/>
        </p:blipFill>
        <p:spPr>
          <a:xfrm>
            <a:off x="502277" y="1004553"/>
            <a:ext cx="8874874" cy="4559121"/>
          </a:xfrm>
          <a:prstGeom prst="rect">
            <a:avLst/>
          </a:prstGeom>
        </p:spPr>
      </p:pic>
      <p:sp>
        <p:nvSpPr>
          <p:cNvPr id="8" name="TextBox 7"/>
          <p:cNvSpPr txBox="1"/>
          <p:nvPr/>
        </p:nvSpPr>
        <p:spPr>
          <a:xfrm>
            <a:off x="5100034" y="660400"/>
            <a:ext cx="1951175" cy="400110"/>
          </a:xfrm>
          <a:prstGeom prst="rect">
            <a:avLst/>
          </a:prstGeom>
          <a:noFill/>
        </p:spPr>
        <p:txBody>
          <a:bodyPr wrap="none" rtlCol="0">
            <a:spAutoFit/>
          </a:bodyPr>
          <a:lstStyle/>
          <a:p>
            <a:r>
              <a:rPr lang="en-US" sz="2000" b="1" dirty="0" smtClean="0">
                <a:solidFill>
                  <a:schemeClr val="accent4"/>
                </a:solidFill>
              </a:rPr>
              <a:t>Many features </a:t>
            </a:r>
            <a:endParaRPr lang="en-US" sz="2000" b="1" dirty="0">
              <a:solidFill>
                <a:schemeClr val="accent4"/>
              </a:solidFill>
            </a:endParaRPr>
          </a:p>
        </p:txBody>
      </p:sp>
      <p:grpSp>
        <p:nvGrpSpPr>
          <p:cNvPr id="22" name="Group 21"/>
          <p:cNvGrpSpPr/>
          <p:nvPr/>
        </p:nvGrpSpPr>
        <p:grpSpPr>
          <a:xfrm>
            <a:off x="2485624" y="1060510"/>
            <a:ext cx="5615187" cy="785610"/>
            <a:chOff x="2485624" y="1060510"/>
            <a:chExt cx="5615187" cy="785610"/>
          </a:xfrm>
        </p:grpSpPr>
        <p:cxnSp>
          <p:nvCxnSpPr>
            <p:cNvPr id="10" name="Straight Arrow Connector 9"/>
            <p:cNvCxnSpPr/>
            <p:nvPr/>
          </p:nvCxnSpPr>
          <p:spPr>
            <a:xfrm flipH="1">
              <a:off x="2485624" y="1060510"/>
              <a:ext cx="3219717" cy="7296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flipH="1">
              <a:off x="4778062" y="1060510"/>
              <a:ext cx="927279" cy="5364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p:nvPr/>
          </p:nvCxnSpPr>
          <p:spPr>
            <a:xfrm>
              <a:off x="5705341" y="1060510"/>
              <a:ext cx="209294" cy="7856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p:nvPr/>
          </p:nvCxnSpPr>
          <p:spPr>
            <a:xfrm>
              <a:off x="5705341" y="1066085"/>
              <a:ext cx="1468191" cy="6548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p:nvPr/>
          </p:nvCxnSpPr>
          <p:spPr>
            <a:xfrm>
              <a:off x="5705341" y="1060510"/>
              <a:ext cx="2395470" cy="4479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xmlns="" val="19066979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srcRect l="22694" t="15674" r="33839" b="29909"/>
          <a:stretch/>
        </p:blipFill>
        <p:spPr>
          <a:xfrm>
            <a:off x="238260" y="660400"/>
            <a:ext cx="5693496" cy="4007439"/>
          </a:xfrm>
          <a:prstGeom prst="rect">
            <a:avLst/>
          </a:prstGeom>
        </p:spPr>
      </p:pic>
      <p:sp>
        <p:nvSpPr>
          <p:cNvPr id="4" name="Slide Number Placeholder 3"/>
          <p:cNvSpPr>
            <a:spLocks noGrp="1"/>
          </p:cNvSpPr>
          <p:nvPr>
            <p:ph type="sldNum" sz="quarter" idx="12"/>
          </p:nvPr>
        </p:nvSpPr>
        <p:spPr/>
        <p:txBody>
          <a:bodyPr/>
          <a:lstStyle/>
          <a:p>
            <a:fld id="{E8478F8F-5C26-4DA1-8395-11466EB9E5BD}" type="slidenum">
              <a:rPr lang="en-US" smtClean="0"/>
              <a:pPr/>
              <a:t>6</a:t>
            </a:fld>
            <a:endParaRPr lang="en-US"/>
          </a:p>
        </p:txBody>
      </p:sp>
      <p:sp>
        <p:nvSpPr>
          <p:cNvPr id="6" name="Title 1"/>
          <p:cNvSpPr>
            <a:spLocks noGrp="1"/>
          </p:cNvSpPr>
          <p:nvPr>
            <p:ph type="title"/>
          </p:nvPr>
        </p:nvSpPr>
        <p:spPr>
          <a:xfrm>
            <a:off x="0" y="0"/>
            <a:ext cx="9053847"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pic>
        <p:nvPicPr>
          <p:cNvPr id="7" name="Picture 6"/>
          <p:cNvPicPr>
            <a:picLocks noChangeAspect="1"/>
          </p:cNvPicPr>
          <p:nvPr/>
        </p:nvPicPr>
        <p:blipFill rotWithShape="1">
          <a:blip r:embed="rId3" cstate="print"/>
          <a:srcRect l="21549" t="23189" r="20669" b="30696"/>
          <a:stretch/>
        </p:blipFill>
        <p:spPr>
          <a:xfrm>
            <a:off x="5931756" y="3552312"/>
            <a:ext cx="5954020" cy="2671612"/>
          </a:xfrm>
          <a:prstGeom prst="rect">
            <a:avLst/>
          </a:prstGeom>
        </p:spPr>
      </p:pic>
      <p:sp>
        <p:nvSpPr>
          <p:cNvPr id="8" name="TextBox 7"/>
          <p:cNvSpPr txBox="1"/>
          <p:nvPr/>
        </p:nvSpPr>
        <p:spPr>
          <a:xfrm>
            <a:off x="2537140" y="1151523"/>
            <a:ext cx="1867436" cy="338554"/>
          </a:xfrm>
          <a:prstGeom prst="rect">
            <a:avLst/>
          </a:prstGeom>
          <a:noFill/>
        </p:spPr>
        <p:txBody>
          <a:bodyPr wrap="square" rtlCol="0">
            <a:spAutoFit/>
          </a:bodyPr>
          <a:lstStyle/>
          <a:p>
            <a:r>
              <a:rPr lang="en-US" sz="1600" b="1" dirty="0" smtClean="0">
                <a:solidFill>
                  <a:schemeClr val="accent4"/>
                </a:solidFill>
              </a:rPr>
              <a:t>Country size GDP</a:t>
            </a:r>
            <a:endParaRPr lang="en-US" sz="1600" b="1" dirty="0">
              <a:solidFill>
                <a:schemeClr val="accent4"/>
              </a:solidFill>
            </a:endParaRPr>
          </a:p>
        </p:txBody>
      </p:sp>
      <p:sp>
        <p:nvSpPr>
          <p:cNvPr id="9" name="TextBox 8"/>
          <p:cNvSpPr txBox="1"/>
          <p:nvPr/>
        </p:nvSpPr>
        <p:spPr>
          <a:xfrm>
            <a:off x="4404576" y="1151523"/>
            <a:ext cx="1867436" cy="338554"/>
          </a:xfrm>
          <a:prstGeom prst="rect">
            <a:avLst/>
          </a:prstGeom>
          <a:noFill/>
        </p:spPr>
        <p:txBody>
          <a:bodyPr wrap="square" rtlCol="0">
            <a:spAutoFit/>
          </a:bodyPr>
          <a:lstStyle/>
          <a:p>
            <a:r>
              <a:rPr lang="en-US" sz="1600" b="1" dirty="0" smtClean="0">
                <a:solidFill>
                  <a:schemeClr val="accent4"/>
                </a:solidFill>
              </a:rPr>
              <a:t>Per person GDP</a:t>
            </a:r>
            <a:endParaRPr lang="en-US" sz="1600" b="1" dirty="0">
              <a:solidFill>
                <a:schemeClr val="accent4"/>
              </a:solidFill>
            </a:endParaRPr>
          </a:p>
        </p:txBody>
      </p:sp>
    </p:spTree>
    <p:extLst>
      <p:ext uri="{BB962C8B-B14F-4D97-AF65-F5344CB8AC3E}">
        <p14:creationId xmlns:p14="http://schemas.microsoft.com/office/powerpoint/2010/main" xmlns="" val="11055779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half" idx="1"/>
          </p:nvPr>
        </p:nvSpPr>
        <p:spPr>
          <a:xfrm>
            <a:off x="235743" y="970332"/>
            <a:ext cx="5008104" cy="4525963"/>
          </a:xfrm>
        </p:spPr>
        <p:txBody>
          <a:bodyPr/>
          <a:lstStyle/>
          <a:p>
            <a:pPr algn="just" eaLnBrk="1" hangingPunct="1"/>
            <a:r>
              <a:rPr lang="en-US" altLang="en-US" sz="2400" dirty="0">
                <a:ea typeface="ＭＳ Ｐゴシック" panose="020B0600070205080204" pitchFamily="34" charset="-128"/>
              </a:rPr>
              <a:t>Example: 53  Blood and urine measurements (wet chemistry) from 65 people (33 alcoholics, 32 non-alcoholics).</a:t>
            </a:r>
          </a:p>
          <a:p>
            <a:pPr algn="just" eaLnBrk="1" hangingPunct="1"/>
            <a:r>
              <a:rPr lang="en-US" altLang="en-US" sz="2400" dirty="0">
                <a:ea typeface="ＭＳ Ｐゴシック" panose="020B0600070205080204" pitchFamily="34" charset="-128"/>
              </a:rPr>
              <a:t>Matrix Format</a:t>
            </a:r>
          </a:p>
        </p:txBody>
      </p:sp>
      <p:sp>
        <p:nvSpPr>
          <p:cNvPr id="31747" name="Rectangle 4"/>
          <p:cNvSpPr>
            <a:spLocks noGrp="1" noChangeArrowheads="1"/>
          </p:cNvSpPr>
          <p:nvPr>
            <p:ph type="body" sz="half" idx="2"/>
          </p:nvPr>
        </p:nvSpPr>
        <p:spPr>
          <a:xfrm>
            <a:off x="6111070" y="1187002"/>
            <a:ext cx="3810000" cy="4114800"/>
          </a:xfrm>
        </p:spPr>
        <p:txBody>
          <a:bodyPr/>
          <a:lstStyle/>
          <a:p>
            <a:pPr eaLnBrk="1" hangingPunct="1"/>
            <a:r>
              <a:rPr lang="en-US" altLang="en-US" dirty="0" smtClean="0">
                <a:ea typeface="ＭＳ Ｐゴシック" panose="020B0600070205080204" pitchFamily="34" charset="-128"/>
              </a:rPr>
              <a:t>Spectral Format</a:t>
            </a:r>
          </a:p>
        </p:txBody>
      </p:sp>
      <p:graphicFrame>
        <p:nvGraphicFramePr>
          <p:cNvPr id="31748" name="Object 5"/>
          <p:cNvGraphicFramePr>
            <a:graphicFrameLocks noChangeAspect="1"/>
          </p:cNvGraphicFramePr>
          <p:nvPr>
            <p:extLst>
              <p:ext uri="{D42A27DB-BD31-4B8C-83A1-F6EECF244321}">
                <p14:modId xmlns:p14="http://schemas.microsoft.com/office/powerpoint/2010/main" xmlns="" val="2007703198"/>
              </p:ext>
            </p:extLst>
          </p:nvPr>
        </p:nvGraphicFramePr>
        <p:xfrm>
          <a:off x="348803" y="3561008"/>
          <a:ext cx="5838467" cy="2146055"/>
        </p:xfrm>
        <a:graphic>
          <a:graphicData uri="http://schemas.openxmlformats.org/presentationml/2006/ole">
            <p:oleObj spid="_x0000_s1258" r:id="rId4" imgW="5343144" imgH="1639824" progId="">
              <p:embed/>
            </p:oleObj>
          </a:graphicData>
        </a:graphic>
      </p:graphicFrame>
      <p:graphicFrame>
        <p:nvGraphicFramePr>
          <p:cNvPr id="31749" name="Object 6"/>
          <p:cNvGraphicFramePr>
            <a:graphicFrameLocks noChangeAspect="1"/>
          </p:cNvGraphicFramePr>
          <p:nvPr>
            <p:extLst>
              <p:ext uri="{D42A27DB-BD31-4B8C-83A1-F6EECF244321}">
                <p14:modId xmlns:p14="http://schemas.microsoft.com/office/powerpoint/2010/main" xmlns="" val="1436027451"/>
              </p:ext>
            </p:extLst>
          </p:nvPr>
        </p:nvGraphicFramePr>
        <p:xfrm>
          <a:off x="6187270" y="1796603"/>
          <a:ext cx="4267200" cy="3065463"/>
        </p:xfrm>
        <a:graphic>
          <a:graphicData uri="http://schemas.openxmlformats.org/presentationml/2006/ole">
            <p:oleObj spid="_x0000_s1259" name="Document" r:id="rId5" imgW="4733544" imgH="3401568" progId="Word.Document.8">
              <p:embed/>
            </p:oleObj>
          </a:graphicData>
        </a:graphic>
      </p:graphicFrame>
      <p:sp>
        <p:nvSpPr>
          <p:cNvPr id="10" name="Title 1"/>
          <p:cNvSpPr>
            <a:spLocks noGrp="1"/>
          </p:cNvSpPr>
          <p:nvPr>
            <p:ph type="title"/>
          </p:nvPr>
        </p:nvSpPr>
        <p:spPr>
          <a:xfrm>
            <a:off x="0" y="0"/>
            <a:ext cx="9053847"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spTree>
    <p:extLst>
      <p:ext uri="{BB962C8B-B14F-4D97-AF65-F5344CB8AC3E}">
        <p14:creationId xmlns:p14="http://schemas.microsoft.com/office/powerpoint/2010/main" xmlns="" val="2273414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Object 3"/>
          <p:cNvGraphicFramePr>
            <a:graphicFrameLocks noChangeAspect="1"/>
          </p:cNvGraphicFramePr>
          <p:nvPr>
            <p:extLst>
              <p:ext uri="{D42A27DB-BD31-4B8C-83A1-F6EECF244321}">
                <p14:modId xmlns:p14="http://schemas.microsoft.com/office/powerpoint/2010/main" xmlns="" val="1922885074"/>
              </p:ext>
            </p:extLst>
          </p:nvPr>
        </p:nvGraphicFramePr>
        <p:xfrm>
          <a:off x="442510" y="1800218"/>
          <a:ext cx="3238903" cy="3022613"/>
        </p:xfrm>
        <a:graphic>
          <a:graphicData uri="http://schemas.openxmlformats.org/presentationml/2006/ole">
            <p:oleObj spid="_x0000_s2398" name="Document" r:id="rId4" imgW="2828544" imgH="2639568" progId="Word.Document.8">
              <p:embed/>
            </p:oleObj>
          </a:graphicData>
        </a:graphic>
      </p:graphicFrame>
      <p:graphicFrame>
        <p:nvGraphicFramePr>
          <p:cNvPr id="33794" name="Object 4"/>
          <p:cNvGraphicFramePr>
            <a:graphicFrameLocks noChangeAspect="1"/>
          </p:cNvGraphicFramePr>
          <p:nvPr>
            <p:extLst>
              <p:ext uri="{D42A27DB-BD31-4B8C-83A1-F6EECF244321}">
                <p14:modId xmlns:p14="http://schemas.microsoft.com/office/powerpoint/2010/main" xmlns="" val="1861055622"/>
              </p:ext>
            </p:extLst>
          </p:nvPr>
        </p:nvGraphicFramePr>
        <p:xfrm>
          <a:off x="6724919" y="1800218"/>
          <a:ext cx="2849563" cy="2660650"/>
        </p:xfrm>
        <a:graphic>
          <a:graphicData uri="http://schemas.openxmlformats.org/presentationml/2006/ole">
            <p:oleObj spid="_x0000_s2399" name="Document" r:id="rId5" imgW="2849880" imgH="2660904" progId="Word.Document.8">
              <p:embed/>
            </p:oleObj>
          </a:graphicData>
        </a:graphic>
      </p:graphicFrame>
      <p:graphicFrame>
        <p:nvGraphicFramePr>
          <p:cNvPr id="33795" name="Object 5"/>
          <p:cNvGraphicFramePr>
            <a:graphicFrameLocks noChangeAspect="1"/>
          </p:cNvGraphicFramePr>
          <p:nvPr>
            <p:extLst>
              <p:ext uri="{D42A27DB-BD31-4B8C-83A1-F6EECF244321}">
                <p14:modId xmlns:p14="http://schemas.microsoft.com/office/powerpoint/2010/main" xmlns="" val="1927239234"/>
              </p:ext>
            </p:extLst>
          </p:nvPr>
        </p:nvGraphicFramePr>
        <p:xfrm>
          <a:off x="4030015" y="3875223"/>
          <a:ext cx="3209925" cy="2763837"/>
        </p:xfrm>
        <a:graphic>
          <a:graphicData uri="http://schemas.openxmlformats.org/presentationml/2006/ole">
            <p:oleObj spid="_x0000_s2400" name="Document" r:id="rId6" imgW="3209544" imgH="2764536" progId="Word.Document.8">
              <p:embed/>
            </p:oleObj>
          </a:graphicData>
        </a:graphic>
      </p:graphicFrame>
      <p:sp>
        <p:nvSpPr>
          <p:cNvPr id="33796" name="Text Box 6"/>
          <p:cNvSpPr txBox="1">
            <a:spLocks noChangeArrowheads="1"/>
          </p:cNvSpPr>
          <p:nvPr/>
        </p:nvSpPr>
        <p:spPr bwMode="auto">
          <a:xfrm>
            <a:off x="1466046" y="1290638"/>
            <a:ext cx="1571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latin typeface="Times New Roman" panose="02020603050405020304" pitchFamily="18" charset="0"/>
              </a:rPr>
              <a:t>Univariate</a:t>
            </a:r>
          </a:p>
        </p:txBody>
      </p:sp>
      <p:sp>
        <p:nvSpPr>
          <p:cNvPr id="33797" name="Text Box 7"/>
          <p:cNvSpPr txBox="1">
            <a:spLocks noChangeArrowheads="1"/>
          </p:cNvSpPr>
          <p:nvPr/>
        </p:nvSpPr>
        <p:spPr bwMode="auto">
          <a:xfrm>
            <a:off x="7547243" y="1536693"/>
            <a:ext cx="1384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Times New Roman" panose="02020603050405020304" pitchFamily="18" charset="0"/>
              </a:rPr>
              <a:t>Bivariate</a:t>
            </a:r>
          </a:p>
        </p:txBody>
      </p:sp>
      <p:sp>
        <p:nvSpPr>
          <p:cNvPr id="33798" name="Text Box 8"/>
          <p:cNvSpPr txBox="1">
            <a:spLocks noChangeArrowheads="1"/>
          </p:cNvSpPr>
          <p:nvPr/>
        </p:nvSpPr>
        <p:spPr bwMode="auto">
          <a:xfrm>
            <a:off x="4868214" y="3895859"/>
            <a:ext cx="15192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Times New Roman" panose="02020603050405020304" pitchFamily="18" charset="0"/>
              </a:rPr>
              <a:t>Trivariate</a:t>
            </a:r>
          </a:p>
        </p:txBody>
      </p:sp>
      <p:sp>
        <p:nvSpPr>
          <p:cNvPr id="11" name="Title 1"/>
          <p:cNvSpPr>
            <a:spLocks noGrp="1"/>
          </p:cNvSpPr>
          <p:nvPr>
            <p:ph type="title"/>
          </p:nvPr>
        </p:nvSpPr>
        <p:spPr>
          <a:xfrm>
            <a:off x="0" y="16423"/>
            <a:ext cx="9053847"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spTree>
    <p:extLst>
      <p:ext uri="{BB962C8B-B14F-4D97-AF65-F5344CB8AC3E}">
        <p14:creationId xmlns:p14="http://schemas.microsoft.com/office/powerpoint/2010/main" xmlns="" val="700207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body" idx="1"/>
          </p:nvPr>
        </p:nvSpPr>
        <p:spPr>
          <a:xfrm>
            <a:off x="457179" y="1168916"/>
            <a:ext cx="8596668" cy="3880773"/>
          </a:xfrm>
        </p:spPr>
        <p:txBody>
          <a:bodyPr/>
          <a:lstStyle/>
          <a:p>
            <a:pPr eaLnBrk="1" hangingPunct="1"/>
            <a:r>
              <a:rPr lang="en-US" altLang="en-US" sz="2800" dirty="0">
                <a:ea typeface="ＭＳ Ｐゴシック" panose="020B0600070205080204" pitchFamily="34" charset="-128"/>
              </a:rPr>
              <a:t>Better presentation  than  ordinate  axes?</a:t>
            </a:r>
          </a:p>
          <a:p>
            <a:pPr eaLnBrk="1" hangingPunct="1"/>
            <a:r>
              <a:rPr lang="en-US" altLang="en-US" sz="2800" dirty="0">
                <a:ea typeface="ＭＳ Ｐゴシック" panose="020B0600070205080204" pitchFamily="34" charset="-128"/>
              </a:rPr>
              <a:t>Do we need a 53 dimension space to view data?</a:t>
            </a:r>
          </a:p>
          <a:p>
            <a:pPr eaLnBrk="1" hangingPunct="1"/>
            <a:r>
              <a:rPr lang="en-US" altLang="en-US" sz="2800" dirty="0">
                <a:ea typeface="ＭＳ Ｐゴシック" panose="020B0600070205080204" pitchFamily="34" charset="-128"/>
              </a:rPr>
              <a:t>How to find  the </a:t>
            </a:r>
            <a:r>
              <a:rPr lang="ja-JP" altLang="en-US" sz="2800" dirty="0">
                <a:ea typeface="ＭＳ Ｐゴシック" panose="020B0600070205080204" pitchFamily="34" charset="-128"/>
              </a:rPr>
              <a:t>‘</a:t>
            </a:r>
            <a:r>
              <a:rPr lang="en-US" altLang="ja-JP" sz="2800" dirty="0">
                <a:ea typeface="ＭＳ Ｐゴシック" panose="020B0600070205080204" pitchFamily="34" charset="-128"/>
              </a:rPr>
              <a:t>best</a:t>
            </a:r>
            <a:r>
              <a:rPr lang="ja-JP" altLang="en-US" sz="2800" dirty="0">
                <a:ea typeface="ＭＳ Ｐゴシック" panose="020B0600070205080204" pitchFamily="34" charset="-128"/>
              </a:rPr>
              <a:t>’</a:t>
            </a:r>
            <a:r>
              <a:rPr lang="en-US" altLang="ja-JP" sz="2800" dirty="0">
                <a:ea typeface="ＭＳ Ｐゴシック" panose="020B0600070205080204" pitchFamily="34" charset="-128"/>
              </a:rPr>
              <a:t>  low dimension space that conveys maximum useful information?</a:t>
            </a:r>
          </a:p>
          <a:p>
            <a:pPr eaLnBrk="1" hangingPunct="1"/>
            <a:r>
              <a:rPr lang="en-US" altLang="en-US" sz="2800" dirty="0">
                <a:ea typeface="ＭＳ Ｐゴシック" panose="020B0600070205080204" pitchFamily="34" charset="-128"/>
              </a:rPr>
              <a:t>One answer: Find </a:t>
            </a:r>
            <a:r>
              <a:rPr lang="ja-JP" altLang="en-US" sz="2800" dirty="0">
                <a:ea typeface="ＭＳ Ｐゴシック" panose="020B0600070205080204" pitchFamily="34" charset="-128"/>
              </a:rPr>
              <a:t>“</a:t>
            </a:r>
            <a:r>
              <a:rPr lang="en-US" altLang="ja-JP" sz="2800" b="1" i="1" dirty="0">
                <a:effectLst>
                  <a:outerShdw blurRad="38100" dist="38100" dir="2700000" algn="tl">
                    <a:srgbClr val="000000">
                      <a:alpha val="43137"/>
                    </a:srgbClr>
                  </a:outerShdw>
                </a:effectLst>
                <a:ea typeface="ＭＳ Ｐゴシック" panose="020B0600070205080204" pitchFamily="34" charset="-128"/>
              </a:rPr>
              <a:t>Principal Components</a:t>
            </a:r>
            <a:r>
              <a:rPr lang="ja-JP" altLang="en-US" sz="2800" dirty="0">
                <a:ea typeface="ＭＳ Ｐゴシック" panose="020B0600070205080204" pitchFamily="34" charset="-128"/>
              </a:rPr>
              <a:t>”</a:t>
            </a:r>
            <a:endParaRPr lang="en-US" altLang="en-US" sz="2800" dirty="0">
              <a:ea typeface="ＭＳ Ｐゴシック" panose="020B0600070205080204" pitchFamily="34" charset="-128"/>
            </a:endParaRPr>
          </a:p>
        </p:txBody>
      </p:sp>
      <p:sp>
        <p:nvSpPr>
          <p:cNvPr id="6" name="Title 1"/>
          <p:cNvSpPr>
            <a:spLocks noGrp="1"/>
          </p:cNvSpPr>
          <p:nvPr>
            <p:ph type="title"/>
          </p:nvPr>
        </p:nvSpPr>
        <p:spPr>
          <a:xfrm>
            <a:off x="0" y="0"/>
            <a:ext cx="9053847"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spTree>
    <p:extLst>
      <p:ext uri="{BB962C8B-B14F-4D97-AF65-F5344CB8AC3E}">
        <p14:creationId xmlns:p14="http://schemas.microsoft.com/office/powerpoint/2010/main" xmlns="" val="17998152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2689</TotalTime>
  <Words>620</Words>
  <Application>Microsoft Office PowerPoint</Application>
  <PresentationFormat>Custom</PresentationFormat>
  <Paragraphs>159</Paragraphs>
  <Slides>34</Slides>
  <Notes>15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34</vt:i4>
      </vt:variant>
    </vt:vector>
  </HeadingPairs>
  <TitlesOfParts>
    <vt:vector size="38" baseType="lpstr">
      <vt:lpstr>Facet</vt:lpstr>
      <vt:lpstr>Document</vt:lpstr>
      <vt:lpstr>Equation</vt:lpstr>
      <vt:lpstr>Worksheet</vt:lpstr>
      <vt:lpstr>Principal Components Analysis (PCA)</vt:lpstr>
      <vt:lpstr>Contents :</vt:lpstr>
      <vt:lpstr>Dimensionality Reduction Motivations </vt:lpstr>
      <vt:lpstr>Dimensionality Reduction Motivations (Cont.) </vt:lpstr>
      <vt:lpstr>Dimensionality Reduction Motivations (Cont.) </vt:lpstr>
      <vt:lpstr>Dimensionality Reduction Motivations (Cont.) </vt:lpstr>
      <vt:lpstr>Dimensionality Reduction Motivations (Cont.) </vt:lpstr>
      <vt:lpstr>Dimensionality Reduction Motivations (Cont.) </vt:lpstr>
      <vt:lpstr>Dimensionality Reduction Motivations (Cont.) </vt:lpstr>
      <vt:lpstr>Principal Components Analysis (PCA)</vt:lpstr>
      <vt:lpstr>Geometric Rationale of PCA</vt:lpstr>
      <vt:lpstr>Slide 12</vt:lpstr>
      <vt:lpstr>Geometric Rationale of PCA (Cont.)</vt:lpstr>
      <vt:lpstr>Slide 14</vt:lpstr>
      <vt:lpstr>Slide 15</vt:lpstr>
      <vt:lpstr>PCA for 2D</vt:lpstr>
      <vt:lpstr>PCA eigenvectors</vt:lpstr>
      <vt:lpstr>PCA eigenvectors (Cont.)</vt:lpstr>
      <vt:lpstr>PCA Example</vt:lpstr>
      <vt:lpstr>PCA Example –STEP 1</vt:lpstr>
      <vt:lpstr>PCA Example –STEP 2</vt:lpstr>
      <vt:lpstr>PCA Example –STEP 2 (Cont.)</vt:lpstr>
      <vt:lpstr>PCA Example –STEP 3: Calculating eignevalues</vt:lpstr>
      <vt:lpstr>PCA Example –STEP 3: Calculating eignevalues (Cont.)</vt:lpstr>
      <vt:lpstr>PCA Example –STEP 4: Calculating eigenvectors</vt:lpstr>
      <vt:lpstr>PCA Example –STEP 4: Calculating eigenvectors (Cont.)</vt:lpstr>
      <vt:lpstr>PCA Example –STEP 4: Calculating eigenvectors (Cont.)</vt:lpstr>
      <vt:lpstr>PCA Example –STEP 4: Calculating eigenvectors (Cont.)</vt:lpstr>
      <vt:lpstr>PCA Example –STEP 4: Calculating eigenvectors (Cont.)</vt:lpstr>
      <vt:lpstr>PCA Example –STEP 4: Calculating eigenvectors (Cont.)</vt:lpstr>
      <vt:lpstr>PCA Example –STEP 5</vt:lpstr>
      <vt:lpstr>PCA Example –STEP 5 (Cont.)</vt:lpstr>
      <vt:lpstr>PCA Example –STEP 5 (Cont.)</vt:lpstr>
      <vt:lpstr>Slide 34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dc:creator>
  <cp:lastModifiedBy>kumar</cp:lastModifiedBy>
  <cp:revision>133</cp:revision>
  <dcterms:created xsi:type="dcterms:W3CDTF">2019-01-08T01:04:02Z</dcterms:created>
  <dcterms:modified xsi:type="dcterms:W3CDTF">2019-01-15T07:08:12Z</dcterms:modified>
</cp:coreProperties>
</file>