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1" r:id="rId6"/>
    <p:sldId id="263" r:id="rId7"/>
    <p:sldId id="264"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4/21/2023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4/21/2023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4/21/2023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35A8-15FA-7E65-9502-216DD6CB120F}"/>
              </a:ext>
            </a:extLst>
          </p:cNvPr>
          <p:cNvSpPr>
            <a:spLocks noGrp="1"/>
          </p:cNvSpPr>
          <p:nvPr>
            <p:ph type="ctrTitle"/>
          </p:nvPr>
        </p:nvSpPr>
        <p:spPr>
          <a:xfrm>
            <a:off x="2026970" y="204107"/>
            <a:ext cx="8991600" cy="1206087"/>
          </a:xfrm>
        </p:spPr>
        <p:txBody>
          <a:bodyPr/>
          <a:lstStyle/>
          <a:p>
            <a:r>
              <a:rPr lang="en-GB" dirty="0"/>
              <a:t>Project introduction</a:t>
            </a:r>
            <a:endParaRPr lang="en-US" dirty="0"/>
          </a:p>
        </p:txBody>
      </p:sp>
      <p:sp>
        <p:nvSpPr>
          <p:cNvPr id="3" name="Subtitle 2">
            <a:extLst>
              <a:ext uri="{FF2B5EF4-FFF2-40B4-BE49-F238E27FC236}">
                <a16:creationId xmlns:a16="http://schemas.microsoft.com/office/drawing/2014/main" id="{8289AA80-E19A-C86E-DF7C-2B852808AE6B}"/>
              </a:ext>
            </a:extLst>
          </p:cNvPr>
          <p:cNvSpPr>
            <a:spLocks noGrp="1"/>
          </p:cNvSpPr>
          <p:nvPr>
            <p:ph type="subTitle" idx="1"/>
          </p:nvPr>
        </p:nvSpPr>
        <p:spPr>
          <a:xfrm>
            <a:off x="431223" y="1929740"/>
            <a:ext cx="6415644" cy="3933705"/>
          </a:xfrm>
          <a:noFill/>
        </p:spPr>
        <p:txBody>
          <a:bodyPr vert="horz" lIns="91440" tIns="45720" rIns="91440" bIns="45720" rtlCol="0">
            <a:normAutofit/>
          </a:bodyPr>
          <a:lstStyle/>
          <a:p>
            <a:r>
              <a:rPr lang="en-GB" dirty="0">
                <a:solidFill>
                  <a:srgbClr val="FF0000"/>
                </a:solidFill>
              </a:rPr>
              <a:t>Project Title : Uncovering the gaming industry’s hidden gems : A comprehensive analysis of video game sales</a:t>
            </a:r>
          </a:p>
          <a:p>
            <a:r>
              <a:rPr lang="en-GB" dirty="0">
                <a:solidFill>
                  <a:srgbClr val="FF0000"/>
                </a:solidFill>
              </a:rPr>
              <a:t>This project is based on gaming industry sales in all over country gaming industry is one of the most exciting industries in tech because of its importance to culture, entertainment and technological advancement. PC, console and mobile gaming companies are using the latest in tech to bring their games to the screens of more than three billion people.  </a:t>
            </a:r>
          </a:p>
          <a:p>
            <a:endParaRPr lang="en-GB" dirty="0">
              <a:solidFill>
                <a:srgbClr val="FF0000"/>
              </a:solidFill>
            </a:endParaRPr>
          </a:p>
          <a:p>
            <a:endParaRPr lang="en-GB" dirty="0">
              <a:solidFill>
                <a:srgbClr val="FF0000"/>
              </a:solidFill>
            </a:endParaRPr>
          </a:p>
        </p:txBody>
      </p:sp>
      <p:pic>
        <p:nvPicPr>
          <p:cNvPr id="5" name="Picture 5">
            <a:extLst>
              <a:ext uri="{FF2B5EF4-FFF2-40B4-BE49-F238E27FC236}">
                <a16:creationId xmlns:a16="http://schemas.microsoft.com/office/drawing/2014/main" id="{95515751-5A26-CDF5-BF7B-E43D80921E0F}"/>
              </a:ext>
            </a:extLst>
          </p:cNvPr>
          <p:cNvPicPr>
            <a:picLocks noChangeAspect="1"/>
          </p:cNvPicPr>
          <p:nvPr/>
        </p:nvPicPr>
        <p:blipFill>
          <a:blip r:embed="rId2"/>
          <a:srcRect/>
          <a:stretch/>
        </p:blipFill>
        <p:spPr>
          <a:xfrm>
            <a:off x="7125195" y="1929740"/>
            <a:ext cx="5066805" cy="4588269"/>
          </a:xfrm>
          <a:prstGeom prst="rect">
            <a:avLst/>
          </a:prstGeom>
        </p:spPr>
      </p:pic>
    </p:spTree>
    <p:extLst>
      <p:ext uri="{BB962C8B-B14F-4D97-AF65-F5344CB8AC3E}">
        <p14:creationId xmlns:p14="http://schemas.microsoft.com/office/powerpoint/2010/main" val="53188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39AE-91A4-62C4-6088-3B6658DFB6D8}"/>
              </a:ext>
            </a:extLst>
          </p:cNvPr>
          <p:cNvSpPr>
            <a:spLocks noGrp="1"/>
          </p:cNvSpPr>
          <p:nvPr>
            <p:ph type="title"/>
          </p:nvPr>
        </p:nvSpPr>
        <p:spPr>
          <a:xfrm>
            <a:off x="2379578" y="333815"/>
            <a:ext cx="7729728" cy="1188720"/>
          </a:xfrm>
        </p:spPr>
        <p:txBody>
          <a:bodyPr/>
          <a:lstStyle/>
          <a:p>
            <a:r>
              <a:rPr lang="en-GB" dirty="0"/>
              <a:t>Future scope in gaming </a:t>
            </a:r>
            <a:endParaRPr lang="en-US" dirty="0"/>
          </a:p>
        </p:txBody>
      </p:sp>
      <p:pic>
        <p:nvPicPr>
          <p:cNvPr id="4" name="Picture 4">
            <a:extLst>
              <a:ext uri="{FF2B5EF4-FFF2-40B4-BE49-F238E27FC236}">
                <a16:creationId xmlns:a16="http://schemas.microsoft.com/office/drawing/2014/main" id="{F43474EC-8702-F3AC-1D66-FA57279A816C}"/>
              </a:ext>
            </a:extLst>
          </p:cNvPr>
          <p:cNvPicPr>
            <a:picLocks noGrp="1" noChangeAspect="1"/>
          </p:cNvPicPr>
          <p:nvPr>
            <p:ph idx="1"/>
          </p:nvPr>
        </p:nvPicPr>
        <p:blipFill>
          <a:blip r:embed="rId2"/>
          <a:stretch>
            <a:fillRect/>
          </a:stretch>
        </p:blipFill>
        <p:spPr>
          <a:xfrm>
            <a:off x="656853" y="1874076"/>
            <a:ext cx="6041571" cy="4810514"/>
          </a:xfrm>
        </p:spPr>
      </p:pic>
      <p:pic>
        <p:nvPicPr>
          <p:cNvPr id="5" name="Picture 5">
            <a:extLst>
              <a:ext uri="{FF2B5EF4-FFF2-40B4-BE49-F238E27FC236}">
                <a16:creationId xmlns:a16="http://schemas.microsoft.com/office/drawing/2014/main" id="{E8840217-4093-0D57-B102-7D459E24563A}"/>
              </a:ext>
            </a:extLst>
          </p:cNvPr>
          <p:cNvPicPr>
            <a:picLocks noChangeAspect="1"/>
          </p:cNvPicPr>
          <p:nvPr/>
        </p:nvPicPr>
        <p:blipFill>
          <a:blip r:embed="rId3"/>
          <a:stretch>
            <a:fillRect/>
          </a:stretch>
        </p:blipFill>
        <p:spPr>
          <a:xfrm>
            <a:off x="7496299" y="2208068"/>
            <a:ext cx="4267694" cy="4026477"/>
          </a:xfrm>
          <a:prstGeom prst="rect">
            <a:avLst/>
          </a:prstGeom>
        </p:spPr>
      </p:pic>
    </p:spTree>
    <p:extLst>
      <p:ext uri="{BB962C8B-B14F-4D97-AF65-F5344CB8AC3E}">
        <p14:creationId xmlns:p14="http://schemas.microsoft.com/office/powerpoint/2010/main" val="72474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55A7-D702-C6B5-7A99-EEF36C2F078D}"/>
              </a:ext>
            </a:extLst>
          </p:cNvPr>
          <p:cNvSpPr>
            <a:spLocks noGrp="1"/>
          </p:cNvSpPr>
          <p:nvPr>
            <p:ph type="title"/>
          </p:nvPr>
        </p:nvSpPr>
        <p:spPr>
          <a:xfrm>
            <a:off x="2695017" y="187986"/>
            <a:ext cx="7729728" cy="1188720"/>
          </a:xfrm>
        </p:spPr>
        <p:txBody>
          <a:bodyPr/>
          <a:lstStyle/>
          <a:p>
            <a:r>
              <a:rPr lang="en-GB" dirty="0">
                <a:solidFill>
                  <a:srgbClr val="00B0F0"/>
                </a:solidFill>
              </a:rPr>
              <a:t>Purpose of gaming industry</a:t>
            </a:r>
            <a:endParaRPr lang="en-US" dirty="0">
              <a:solidFill>
                <a:srgbClr val="00B0F0"/>
              </a:solidFill>
            </a:endParaRPr>
          </a:p>
        </p:txBody>
      </p:sp>
      <p:sp>
        <p:nvSpPr>
          <p:cNvPr id="3" name="Content Placeholder 2">
            <a:extLst>
              <a:ext uri="{FF2B5EF4-FFF2-40B4-BE49-F238E27FC236}">
                <a16:creationId xmlns:a16="http://schemas.microsoft.com/office/drawing/2014/main" id="{57AD6618-8927-4115-1191-C5D90F4F2E57}"/>
              </a:ext>
            </a:extLst>
          </p:cNvPr>
          <p:cNvSpPr>
            <a:spLocks noGrp="1"/>
          </p:cNvSpPr>
          <p:nvPr>
            <p:ph idx="1"/>
          </p:nvPr>
        </p:nvSpPr>
        <p:spPr>
          <a:xfrm>
            <a:off x="556656" y="2300844"/>
            <a:ext cx="4526230" cy="3525487"/>
          </a:xfrm>
        </p:spPr>
        <p:txBody>
          <a:bodyPr/>
          <a:lstStyle/>
          <a:p>
            <a:r>
              <a:rPr lang="en-GB" dirty="0"/>
              <a:t>The main 5 purpose of gaming industry</a:t>
            </a:r>
          </a:p>
          <a:p>
            <a:endParaRPr lang="en-GB" dirty="0"/>
          </a:p>
          <a:p>
            <a:pPr marL="0" indent="0">
              <a:buNone/>
            </a:pPr>
            <a:r>
              <a:rPr lang="en-GB" dirty="0">
                <a:solidFill>
                  <a:schemeClr val="tx1"/>
                </a:solidFill>
              </a:rPr>
              <a:t>Improved  Cognitive abilities</a:t>
            </a:r>
          </a:p>
          <a:p>
            <a:pPr marL="0" indent="0">
              <a:buNone/>
            </a:pPr>
            <a:r>
              <a:rPr lang="en-GB" dirty="0">
                <a:solidFill>
                  <a:schemeClr val="tx1"/>
                </a:solidFill>
              </a:rPr>
              <a:t>Greater multi – tasking abilities</a:t>
            </a:r>
          </a:p>
          <a:p>
            <a:pPr marL="0" indent="0">
              <a:buNone/>
            </a:pPr>
            <a:r>
              <a:rPr lang="en-GB" dirty="0">
                <a:solidFill>
                  <a:schemeClr val="tx1"/>
                </a:solidFill>
              </a:rPr>
              <a:t>Increased hand to eye coordination</a:t>
            </a:r>
          </a:p>
          <a:p>
            <a:pPr marL="0" indent="0">
              <a:buNone/>
            </a:pPr>
            <a:r>
              <a:rPr lang="en-GB" dirty="0">
                <a:solidFill>
                  <a:schemeClr val="tx1"/>
                </a:solidFill>
              </a:rPr>
              <a:t>Better Eyesight</a:t>
            </a:r>
          </a:p>
          <a:p>
            <a:pPr marL="0" indent="0">
              <a:buNone/>
            </a:pPr>
            <a:r>
              <a:rPr lang="en-GB" dirty="0">
                <a:solidFill>
                  <a:schemeClr val="tx1"/>
                </a:solidFill>
              </a:rPr>
              <a:t>Improved problem solving skill and logic</a:t>
            </a:r>
          </a:p>
        </p:txBody>
      </p:sp>
      <p:pic>
        <p:nvPicPr>
          <p:cNvPr id="4" name="Picture 4">
            <a:extLst>
              <a:ext uri="{FF2B5EF4-FFF2-40B4-BE49-F238E27FC236}">
                <a16:creationId xmlns:a16="http://schemas.microsoft.com/office/drawing/2014/main" id="{287994DD-BDBC-A557-CC9A-3A9449CEAF42}"/>
              </a:ext>
            </a:extLst>
          </p:cNvPr>
          <p:cNvPicPr>
            <a:picLocks noChangeAspect="1"/>
          </p:cNvPicPr>
          <p:nvPr/>
        </p:nvPicPr>
        <p:blipFill>
          <a:blip r:embed="rId2"/>
          <a:stretch>
            <a:fillRect/>
          </a:stretch>
        </p:blipFill>
        <p:spPr>
          <a:xfrm>
            <a:off x="5381006" y="1818409"/>
            <a:ext cx="6512874" cy="4657354"/>
          </a:xfrm>
          <a:prstGeom prst="rect">
            <a:avLst/>
          </a:prstGeom>
        </p:spPr>
      </p:pic>
    </p:spTree>
    <p:extLst>
      <p:ext uri="{BB962C8B-B14F-4D97-AF65-F5344CB8AC3E}">
        <p14:creationId xmlns:p14="http://schemas.microsoft.com/office/powerpoint/2010/main" val="9954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4ABD-7283-3AF8-32C0-7A145AB64410}"/>
              </a:ext>
            </a:extLst>
          </p:cNvPr>
          <p:cNvSpPr>
            <a:spLocks noGrp="1"/>
          </p:cNvSpPr>
          <p:nvPr>
            <p:ph type="title"/>
          </p:nvPr>
        </p:nvSpPr>
        <p:spPr>
          <a:xfrm>
            <a:off x="2231136" y="204850"/>
            <a:ext cx="7729728" cy="913123"/>
          </a:xfrm>
        </p:spPr>
        <p:txBody>
          <a:bodyPr/>
          <a:lstStyle/>
          <a:p>
            <a:r>
              <a:rPr lang="en-GB" dirty="0">
                <a:solidFill>
                  <a:srgbClr val="FF0000"/>
                </a:solidFill>
              </a:rPr>
              <a:t>Uses of gaming</a:t>
            </a:r>
            <a:endParaRPr lang="en-US" dirty="0">
              <a:solidFill>
                <a:srgbClr val="FF0000"/>
              </a:solidFill>
            </a:endParaRPr>
          </a:p>
        </p:txBody>
      </p:sp>
      <p:sp>
        <p:nvSpPr>
          <p:cNvPr id="3" name="Content Placeholder 2">
            <a:extLst>
              <a:ext uri="{FF2B5EF4-FFF2-40B4-BE49-F238E27FC236}">
                <a16:creationId xmlns:a16="http://schemas.microsoft.com/office/drawing/2014/main" id="{960122BC-6038-B7D7-09DC-A01E0F5BA5AC}"/>
              </a:ext>
            </a:extLst>
          </p:cNvPr>
          <p:cNvSpPr>
            <a:spLocks noGrp="1"/>
          </p:cNvSpPr>
          <p:nvPr>
            <p:ph idx="1"/>
          </p:nvPr>
        </p:nvSpPr>
        <p:spPr/>
        <p:txBody>
          <a:bodyPr/>
          <a:lstStyle/>
          <a:p>
            <a:endParaRPr lang="en-GB" dirty="0"/>
          </a:p>
          <a:p>
            <a:pPr marL="0" indent="0">
              <a:buNone/>
            </a:pPr>
            <a:endParaRPr lang="en-US" dirty="0"/>
          </a:p>
        </p:txBody>
      </p:sp>
      <p:pic>
        <p:nvPicPr>
          <p:cNvPr id="4" name="Picture 4">
            <a:extLst>
              <a:ext uri="{FF2B5EF4-FFF2-40B4-BE49-F238E27FC236}">
                <a16:creationId xmlns:a16="http://schemas.microsoft.com/office/drawing/2014/main" id="{79CA9191-8196-CF10-80E8-23DB21411C32}"/>
              </a:ext>
            </a:extLst>
          </p:cNvPr>
          <p:cNvPicPr>
            <a:picLocks noChangeAspect="1"/>
          </p:cNvPicPr>
          <p:nvPr/>
        </p:nvPicPr>
        <p:blipFill>
          <a:blip r:embed="rId2"/>
          <a:stretch>
            <a:fillRect/>
          </a:stretch>
        </p:blipFill>
        <p:spPr>
          <a:xfrm>
            <a:off x="389660" y="1632857"/>
            <a:ext cx="6048994" cy="5020293"/>
          </a:xfrm>
          <a:prstGeom prst="rect">
            <a:avLst/>
          </a:prstGeom>
        </p:spPr>
      </p:pic>
      <p:pic>
        <p:nvPicPr>
          <p:cNvPr id="5" name="Picture 5">
            <a:extLst>
              <a:ext uri="{FF2B5EF4-FFF2-40B4-BE49-F238E27FC236}">
                <a16:creationId xmlns:a16="http://schemas.microsoft.com/office/drawing/2014/main" id="{2774C81E-5AF2-1853-31C6-2348AAF46C7B}"/>
              </a:ext>
            </a:extLst>
          </p:cNvPr>
          <p:cNvPicPr>
            <a:picLocks noChangeAspect="1"/>
          </p:cNvPicPr>
          <p:nvPr/>
        </p:nvPicPr>
        <p:blipFill>
          <a:blip r:embed="rId3"/>
          <a:stretch>
            <a:fillRect/>
          </a:stretch>
        </p:blipFill>
        <p:spPr>
          <a:xfrm>
            <a:off x="7106640" y="1632856"/>
            <a:ext cx="4695700" cy="5020293"/>
          </a:xfrm>
          <a:prstGeom prst="rect">
            <a:avLst/>
          </a:prstGeom>
        </p:spPr>
      </p:pic>
    </p:spTree>
    <p:extLst>
      <p:ext uri="{BB962C8B-B14F-4D97-AF65-F5344CB8AC3E}">
        <p14:creationId xmlns:p14="http://schemas.microsoft.com/office/powerpoint/2010/main" val="224633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96D4-585A-B682-F39B-3FC17012BB4C}"/>
              </a:ext>
            </a:extLst>
          </p:cNvPr>
          <p:cNvSpPr>
            <a:spLocks noGrp="1"/>
          </p:cNvSpPr>
          <p:nvPr>
            <p:ph type="title"/>
          </p:nvPr>
        </p:nvSpPr>
        <p:spPr/>
        <p:txBody>
          <a:bodyPr/>
          <a:lstStyle/>
          <a:p>
            <a:r>
              <a:rPr lang="en-GB" dirty="0">
                <a:solidFill>
                  <a:srgbClr val="7030A0"/>
                </a:solidFill>
              </a:rPr>
              <a:t>Empathy map</a:t>
            </a:r>
            <a:endParaRPr lang="en-US" dirty="0">
              <a:solidFill>
                <a:srgbClr val="7030A0"/>
              </a:solidFill>
            </a:endParaRPr>
          </a:p>
        </p:txBody>
      </p:sp>
      <p:pic>
        <p:nvPicPr>
          <p:cNvPr id="10" name="Picture 10">
            <a:extLst>
              <a:ext uri="{FF2B5EF4-FFF2-40B4-BE49-F238E27FC236}">
                <a16:creationId xmlns:a16="http://schemas.microsoft.com/office/drawing/2014/main" id="{ECAA88A9-D7BB-B921-9039-61CDE9AA3A0A}"/>
              </a:ext>
            </a:extLst>
          </p:cNvPr>
          <p:cNvPicPr>
            <a:picLocks noGrp="1" noChangeAspect="1"/>
          </p:cNvPicPr>
          <p:nvPr>
            <p:ph idx="1"/>
          </p:nvPr>
        </p:nvPicPr>
        <p:blipFill>
          <a:blip r:embed="rId2"/>
          <a:stretch>
            <a:fillRect/>
          </a:stretch>
        </p:blipFill>
        <p:spPr>
          <a:xfrm>
            <a:off x="2653392" y="2486397"/>
            <a:ext cx="6809757" cy="4119252"/>
          </a:xfrm>
        </p:spPr>
      </p:pic>
    </p:spTree>
    <p:extLst>
      <p:ext uri="{BB962C8B-B14F-4D97-AF65-F5344CB8AC3E}">
        <p14:creationId xmlns:p14="http://schemas.microsoft.com/office/powerpoint/2010/main" val="205843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41ED-0E73-79D1-E4F3-9A681ED68A1B}"/>
              </a:ext>
            </a:extLst>
          </p:cNvPr>
          <p:cNvSpPr>
            <a:spLocks noGrp="1"/>
          </p:cNvSpPr>
          <p:nvPr>
            <p:ph type="title"/>
          </p:nvPr>
        </p:nvSpPr>
        <p:spPr>
          <a:xfrm>
            <a:off x="2231136" y="148442"/>
            <a:ext cx="7729728" cy="1280308"/>
          </a:xfrm>
        </p:spPr>
        <p:txBody>
          <a:bodyPr/>
          <a:lstStyle/>
          <a:p>
            <a:r>
              <a:rPr lang="en-GB" dirty="0" err="1"/>
              <a:t>Brainstrom</a:t>
            </a:r>
            <a:endParaRPr lang="en-US" dirty="0"/>
          </a:p>
        </p:txBody>
      </p:sp>
      <p:sp>
        <p:nvSpPr>
          <p:cNvPr id="3" name="Content Placeholder 2">
            <a:extLst>
              <a:ext uri="{FF2B5EF4-FFF2-40B4-BE49-F238E27FC236}">
                <a16:creationId xmlns:a16="http://schemas.microsoft.com/office/drawing/2014/main" id="{311959FB-1A53-BD6F-FEA2-257C356ECE75}"/>
              </a:ext>
            </a:extLst>
          </p:cNvPr>
          <p:cNvSpPr>
            <a:spLocks noGrp="1"/>
          </p:cNvSpPr>
          <p:nvPr>
            <p:ph idx="1"/>
          </p:nvPr>
        </p:nvSpPr>
        <p:spPr>
          <a:xfrm>
            <a:off x="129886" y="2504950"/>
            <a:ext cx="6364432" cy="3235077"/>
          </a:xfrm>
        </p:spPr>
        <p:txBody>
          <a:bodyPr/>
          <a:lstStyle/>
          <a:p>
            <a:r>
              <a:rPr lang="en-GB" dirty="0" err="1"/>
              <a:t>Brainstrom</a:t>
            </a:r>
            <a:r>
              <a:rPr lang="en-GB" dirty="0"/>
              <a:t> is used to improve the project content</a:t>
            </a:r>
          </a:p>
          <a:p>
            <a:r>
              <a:rPr lang="en-GB" dirty="0"/>
              <a:t>It will give the information about the data set</a:t>
            </a:r>
          </a:p>
          <a:p>
            <a:r>
              <a:rPr lang="en-GB" dirty="0"/>
              <a:t>The main purpose of these </a:t>
            </a:r>
            <a:r>
              <a:rPr lang="en-GB" dirty="0" err="1"/>
              <a:t>brainstrom</a:t>
            </a:r>
            <a:r>
              <a:rPr lang="en-GB" dirty="0"/>
              <a:t> to give better solution of learning environment</a:t>
            </a:r>
          </a:p>
          <a:p>
            <a:r>
              <a:rPr lang="en-GB" dirty="0"/>
              <a:t>The dataset visualization and story will be </a:t>
            </a:r>
            <a:r>
              <a:rPr lang="en-GB" dirty="0" err="1"/>
              <a:t>imroved</a:t>
            </a:r>
            <a:endParaRPr lang="en-US" dirty="0"/>
          </a:p>
        </p:txBody>
      </p:sp>
      <p:pic>
        <p:nvPicPr>
          <p:cNvPr id="4" name="Picture 4">
            <a:extLst>
              <a:ext uri="{FF2B5EF4-FFF2-40B4-BE49-F238E27FC236}">
                <a16:creationId xmlns:a16="http://schemas.microsoft.com/office/drawing/2014/main" id="{F3FD42F5-B775-0A0D-B399-F4B5F292DC1A}"/>
              </a:ext>
            </a:extLst>
          </p:cNvPr>
          <p:cNvPicPr>
            <a:picLocks noChangeAspect="1"/>
          </p:cNvPicPr>
          <p:nvPr/>
        </p:nvPicPr>
        <p:blipFill>
          <a:blip r:embed="rId2"/>
          <a:stretch>
            <a:fillRect/>
          </a:stretch>
        </p:blipFill>
        <p:spPr>
          <a:xfrm>
            <a:off x="6828312" y="2282289"/>
            <a:ext cx="4898571" cy="4193473"/>
          </a:xfrm>
          <a:prstGeom prst="rect">
            <a:avLst/>
          </a:prstGeom>
        </p:spPr>
      </p:pic>
    </p:spTree>
    <p:extLst>
      <p:ext uri="{BB962C8B-B14F-4D97-AF65-F5344CB8AC3E}">
        <p14:creationId xmlns:p14="http://schemas.microsoft.com/office/powerpoint/2010/main" val="353839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7803-F434-C478-679E-A8BA682D559D}"/>
              </a:ext>
            </a:extLst>
          </p:cNvPr>
          <p:cNvSpPr>
            <a:spLocks noGrp="1"/>
          </p:cNvSpPr>
          <p:nvPr>
            <p:ph type="title"/>
          </p:nvPr>
        </p:nvSpPr>
        <p:spPr>
          <a:xfrm>
            <a:off x="2231136" y="315260"/>
            <a:ext cx="7729728" cy="1188720"/>
          </a:xfrm>
        </p:spPr>
        <p:txBody>
          <a:bodyPr/>
          <a:lstStyle/>
          <a:p>
            <a:r>
              <a:rPr lang="en-GB" dirty="0"/>
              <a:t>Result (final finding output)</a:t>
            </a:r>
            <a:endParaRPr lang="en-US" dirty="0"/>
          </a:p>
        </p:txBody>
      </p:sp>
      <p:pic>
        <p:nvPicPr>
          <p:cNvPr id="4" name="Picture 4">
            <a:extLst>
              <a:ext uri="{FF2B5EF4-FFF2-40B4-BE49-F238E27FC236}">
                <a16:creationId xmlns:a16="http://schemas.microsoft.com/office/drawing/2014/main" id="{8584EFB1-FCE3-F8C4-B4DA-16CA900A78B5}"/>
              </a:ext>
            </a:extLst>
          </p:cNvPr>
          <p:cNvPicPr>
            <a:picLocks noGrp="1" noChangeAspect="1"/>
          </p:cNvPicPr>
          <p:nvPr>
            <p:ph idx="1"/>
          </p:nvPr>
        </p:nvPicPr>
        <p:blipFill>
          <a:blip r:embed="rId2"/>
          <a:stretch>
            <a:fillRect/>
          </a:stretch>
        </p:blipFill>
        <p:spPr>
          <a:xfrm>
            <a:off x="927760" y="2375065"/>
            <a:ext cx="3284269" cy="3562597"/>
          </a:xfrm>
        </p:spPr>
      </p:pic>
      <p:pic>
        <p:nvPicPr>
          <p:cNvPr id="5" name="Picture 5">
            <a:extLst>
              <a:ext uri="{FF2B5EF4-FFF2-40B4-BE49-F238E27FC236}">
                <a16:creationId xmlns:a16="http://schemas.microsoft.com/office/drawing/2014/main" id="{A0C9FD7E-A5C2-E653-9053-B447D3E8A4F3}"/>
              </a:ext>
            </a:extLst>
          </p:cNvPr>
          <p:cNvPicPr>
            <a:picLocks noChangeAspect="1"/>
          </p:cNvPicPr>
          <p:nvPr/>
        </p:nvPicPr>
        <p:blipFill>
          <a:blip r:embed="rId3"/>
          <a:stretch>
            <a:fillRect/>
          </a:stretch>
        </p:blipFill>
        <p:spPr>
          <a:xfrm>
            <a:off x="8683831" y="2375065"/>
            <a:ext cx="3104902" cy="3562597"/>
          </a:xfrm>
          <a:prstGeom prst="rect">
            <a:avLst/>
          </a:prstGeom>
        </p:spPr>
      </p:pic>
      <p:pic>
        <p:nvPicPr>
          <p:cNvPr id="6" name="Picture 6">
            <a:extLst>
              <a:ext uri="{FF2B5EF4-FFF2-40B4-BE49-F238E27FC236}">
                <a16:creationId xmlns:a16="http://schemas.microsoft.com/office/drawing/2014/main" id="{267A4101-557F-5A4E-7AA9-4706D1B664CC}"/>
              </a:ext>
            </a:extLst>
          </p:cNvPr>
          <p:cNvPicPr>
            <a:picLocks noChangeAspect="1"/>
          </p:cNvPicPr>
          <p:nvPr/>
        </p:nvPicPr>
        <p:blipFill>
          <a:blip r:embed="rId4"/>
          <a:stretch>
            <a:fillRect/>
          </a:stretch>
        </p:blipFill>
        <p:spPr>
          <a:xfrm>
            <a:off x="4805796" y="2542062"/>
            <a:ext cx="2968832" cy="3395599"/>
          </a:xfrm>
          <a:prstGeom prst="rect">
            <a:avLst/>
          </a:prstGeom>
        </p:spPr>
      </p:pic>
    </p:spTree>
    <p:extLst>
      <p:ext uri="{BB962C8B-B14F-4D97-AF65-F5344CB8AC3E}">
        <p14:creationId xmlns:p14="http://schemas.microsoft.com/office/powerpoint/2010/main" val="320842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43254DA-C39C-28D6-4808-0EE356291944}"/>
              </a:ext>
            </a:extLst>
          </p:cNvPr>
          <p:cNvPicPr>
            <a:picLocks noGrp="1" noChangeAspect="1"/>
          </p:cNvPicPr>
          <p:nvPr>
            <p:ph idx="1"/>
          </p:nvPr>
        </p:nvPicPr>
        <p:blipFill>
          <a:blip r:embed="rId2"/>
          <a:stretch>
            <a:fillRect/>
          </a:stretch>
        </p:blipFill>
        <p:spPr>
          <a:xfrm>
            <a:off x="239981" y="1948295"/>
            <a:ext cx="5437909" cy="4546023"/>
          </a:xfrm>
        </p:spPr>
      </p:pic>
      <p:pic>
        <p:nvPicPr>
          <p:cNvPr id="5" name="Picture 5">
            <a:extLst>
              <a:ext uri="{FF2B5EF4-FFF2-40B4-BE49-F238E27FC236}">
                <a16:creationId xmlns:a16="http://schemas.microsoft.com/office/drawing/2014/main" id="{9D46C373-AF41-B40C-8E8C-7259CBBBA8AE}"/>
              </a:ext>
            </a:extLst>
          </p:cNvPr>
          <p:cNvPicPr>
            <a:picLocks noChangeAspect="1"/>
          </p:cNvPicPr>
          <p:nvPr/>
        </p:nvPicPr>
        <p:blipFill>
          <a:blip r:embed="rId3"/>
          <a:stretch>
            <a:fillRect/>
          </a:stretch>
        </p:blipFill>
        <p:spPr>
          <a:xfrm>
            <a:off x="6754092" y="1948295"/>
            <a:ext cx="5437908" cy="4546023"/>
          </a:xfrm>
          <a:prstGeom prst="rect">
            <a:avLst/>
          </a:prstGeom>
        </p:spPr>
      </p:pic>
      <p:sp>
        <p:nvSpPr>
          <p:cNvPr id="7" name="Title 6">
            <a:extLst>
              <a:ext uri="{FF2B5EF4-FFF2-40B4-BE49-F238E27FC236}">
                <a16:creationId xmlns:a16="http://schemas.microsoft.com/office/drawing/2014/main" id="{79E48DA3-7DFF-CDA8-2A6E-3FF4368867D9}"/>
              </a:ext>
            </a:extLst>
          </p:cNvPr>
          <p:cNvSpPr>
            <a:spLocks noGrp="1"/>
          </p:cNvSpPr>
          <p:nvPr>
            <p:ph type="title"/>
          </p:nvPr>
        </p:nvSpPr>
        <p:spPr>
          <a:xfrm>
            <a:off x="2231136" y="363558"/>
            <a:ext cx="7729728" cy="1120858"/>
          </a:xfrm>
        </p:spPr>
        <p:txBody>
          <a:bodyPr/>
          <a:lstStyle/>
          <a:p>
            <a:r>
              <a:rPr lang="en-GB" dirty="0">
                <a:solidFill>
                  <a:srgbClr val="FF0000"/>
                </a:solidFill>
              </a:rPr>
              <a:t>Advantages &amp; disadvantages</a:t>
            </a:r>
            <a:endParaRPr lang="en-US" dirty="0">
              <a:solidFill>
                <a:srgbClr val="FF0000"/>
              </a:solidFill>
            </a:endParaRPr>
          </a:p>
        </p:txBody>
      </p:sp>
    </p:spTree>
    <p:extLst>
      <p:ext uri="{BB962C8B-B14F-4D97-AF65-F5344CB8AC3E}">
        <p14:creationId xmlns:p14="http://schemas.microsoft.com/office/powerpoint/2010/main" val="82201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C920-A346-F5A8-A680-9357C410FC86}"/>
              </a:ext>
            </a:extLst>
          </p:cNvPr>
          <p:cNvSpPr>
            <a:spLocks noGrp="1"/>
          </p:cNvSpPr>
          <p:nvPr>
            <p:ph type="title"/>
          </p:nvPr>
        </p:nvSpPr>
        <p:spPr>
          <a:xfrm>
            <a:off x="2657906" y="185552"/>
            <a:ext cx="7729728" cy="983425"/>
          </a:xfrm>
        </p:spPr>
        <p:txBody>
          <a:bodyPr/>
          <a:lstStyle/>
          <a:p>
            <a:r>
              <a:rPr lang="en-GB" dirty="0" err="1">
                <a:solidFill>
                  <a:srgbClr val="7030A0"/>
                </a:solidFill>
              </a:rPr>
              <a:t>Apllication</a:t>
            </a:r>
            <a:endParaRPr lang="en-US" dirty="0">
              <a:solidFill>
                <a:srgbClr val="7030A0"/>
              </a:solidFill>
            </a:endParaRPr>
          </a:p>
        </p:txBody>
      </p:sp>
      <p:pic>
        <p:nvPicPr>
          <p:cNvPr id="4" name="Picture 4">
            <a:extLst>
              <a:ext uri="{FF2B5EF4-FFF2-40B4-BE49-F238E27FC236}">
                <a16:creationId xmlns:a16="http://schemas.microsoft.com/office/drawing/2014/main" id="{4856604A-5C50-830C-BAD3-528FB9ECE1F2}"/>
              </a:ext>
            </a:extLst>
          </p:cNvPr>
          <p:cNvPicPr>
            <a:picLocks noGrp="1" noChangeAspect="1"/>
          </p:cNvPicPr>
          <p:nvPr>
            <p:ph idx="1"/>
          </p:nvPr>
        </p:nvPicPr>
        <p:blipFill>
          <a:blip r:embed="rId2"/>
          <a:stretch>
            <a:fillRect/>
          </a:stretch>
        </p:blipFill>
        <p:spPr>
          <a:xfrm>
            <a:off x="667987" y="1707078"/>
            <a:ext cx="6520685" cy="4787240"/>
          </a:xfrm>
        </p:spPr>
      </p:pic>
      <p:pic>
        <p:nvPicPr>
          <p:cNvPr id="5" name="Picture 5">
            <a:extLst>
              <a:ext uri="{FF2B5EF4-FFF2-40B4-BE49-F238E27FC236}">
                <a16:creationId xmlns:a16="http://schemas.microsoft.com/office/drawing/2014/main" id="{527B721E-4A23-0F7F-D206-914F956ADD08}"/>
              </a:ext>
            </a:extLst>
          </p:cNvPr>
          <p:cNvPicPr>
            <a:picLocks noChangeAspect="1"/>
          </p:cNvPicPr>
          <p:nvPr/>
        </p:nvPicPr>
        <p:blipFill>
          <a:blip r:embed="rId3"/>
          <a:stretch>
            <a:fillRect/>
          </a:stretch>
        </p:blipFill>
        <p:spPr>
          <a:xfrm>
            <a:off x="7756072" y="2115293"/>
            <a:ext cx="3767942" cy="3989366"/>
          </a:xfrm>
          <a:prstGeom prst="rect">
            <a:avLst/>
          </a:prstGeom>
        </p:spPr>
      </p:pic>
    </p:spTree>
    <p:extLst>
      <p:ext uri="{BB962C8B-B14F-4D97-AF65-F5344CB8AC3E}">
        <p14:creationId xmlns:p14="http://schemas.microsoft.com/office/powerpoint/2010/main" val="413223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B20E-284B-3009-4816-AF5D1191D315}"/>
              </a:ext>
            </a:extLst>
          </p:cNvPr>
          <p:cNvSpPr>
            <a:spLocks noGrp="1"/>
          </p:cNvSpPr>
          <p:nvPr>
            <p:ph type="title"/>
          </p:nvPr>
        </p:nvSpPr>
        <p:spPr>
          <a:xfrm>
            <a:off x="2231136" y="0"/>
            <a:ext cx="7729728" cy="1484416"/>
          </a:xfrm>
        </p:spPr>
        <p:txBody>
          <a:bodyPr/>
          <a:lstStyle/>
          <a:p>
            <a:r>
              <a:rPr lang="en-GB" dirty="0">
                <a:solidFill>
                  <a:srgbClr val="7030A0"/>
                </a:solidFill>
              </a:rPr>
              <a:t>Conclusion(summarizing the work and finding)</a:t>
            </a:r>
            <a:endParaRPr lang="en-US" dirty="0">
              <a:solidFill>
                <a:srgbClr val="7030A0"/>
              </a:solidFill>
            </a:endParaRPr>
          </a:p>
        </p:txBody>
      </p:sp>
      <p:sp>
        <p:nvSpPr>
          <p:cNvPr id="3" name="Content Placeholder 2">
            <a:extLst>
              <a:ext uri="{FF2B5EF4-FFF2-40B4-BE49-F238E27FC236}">
                <a16:creationId xmlns:a16="http://schemas.microsoft.com/office/drawing/2014/main" id="{2A984D2F-A0B5-775A-1F8F-250E83655768}"/>
              </a:ext>
            </a:extLst>
          </p:cNvPr>
          <p:cNvSpPr>
            <a:spLocks noGrp="1"/>
          </p:cNvSpPr>
          <p:nvPr>
            <p:ph idx="1"/>
          </p:nvPr>
        </p:nvSpPr>
        <p:spPr>
          <a:xfrm>
            <a:off x="632113" y="2783278"/>
            <a:ext cx="5787984" cy="2356511"/>
          </a:xfrm>
        </p:spPr>
        <p:txBody>
          <a:bodyPr/>
          <a:lstStyle/>
          <a:p>
            <a:r>
              <a:rPr lang="en-GB" dirty="0"/>
              <a:t>The </a:t>
            </a:r>
            <a:r>
              <a:rPr lang="en-GB" dirty="0" err="1"/>
              <a:t>coclusion</a:t>
            </a:r>
            <a:r>
              <a:rPr lang="en-GB" dirty="0"/>
              <a:t> of the project is based on our work</a:t>
            </a:r>
          </a:p>
          <a:p>
            <a:r>
              <a:rPr lang="en-GB" dirty="0"/>
              <a:t>The entire project is based on the gaming industry and sales in different regions</a:t>
            </a:r>
          </a:p>
          <a:p>
            <a:r>
              <a:rPr lang="en-GB" dirty="0"/>
              <a:t>The main learning purpose is to know about data analytics in gaming industry</a:t>
            </a:r>
          </a:p>
          <a:p>
            <a:endParaRPr lang="en-GB" dirty="0"/>
          </a:p>
        </p:txBody>
      </p:sp>
      <p:pic>
        <p:nvPicPr>
          <p:cNvPr id="5" name="Picture 5">
            <a:extLst>
              <a:ext uri="{FF2B5EF4-FFF2-40B4-BE49-F238E27FC236}">
                <a16:creationId xmlns:a16="http://schemas.microsoft.com/office/drawing/2014/main" id="{AEE0213B-F09E-9F63-CA00-878D4D7E718C}"/>
              </a:ext>
            </a:extLst>
          </p:cNvPr>
          <p:cNvPicPr>
            <a:picLocks noChangeAspect="1"/>
          </p:cNvPicPr>
          <p:nvPr/>
        </p:nvPicPr>
        <p:blipFill>
          <a:blip r:embed="rId2"/>
          <a:stretch>
            <a:fillRect/>
          </a:stretch>
        </p:blipFill>
        <p:spPr>
          <a:xfrm>
            <a:off x="6883977" y="1763754"/>
            <a:ext cx="4675910" cy="4730564"/>
          </a:xfrm>
          <a:prstGeom prst="rect">
            <a:avLst/>
          </a:prstGeom>
        </p:spPr>
      </p:pic>
    </p:spTree>
    <p:extLst>
      <p:ext uri="{BB962C8B-B14F-4D97-AF65-F5344CB8AC3E}">
        <p14:creationId xmlns:p14="http://schemas.microsoft.com/office/powerpoint/2010/main" val="72366076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Parcel</vt:lpstr>
      <vt:lpstr>Project introduction</vt:lpstr>
      <vt:lpstr>Purpose of gaming industry</vt:lpstr>
      <vt:lpstr>Uses of gaming</vt:lpstr>
      <vt:lpstr>Empathy map</vt:lpstr>
      <vt:lpstr>Brainstrom</vt:lpstr>
      <vt:lpstr>Result (final finding output)</vt:lpstr>
      <vt:lpstr>Advantages &amp; disadvantages</vt:lpstr>
      <vt:lpstr>Apllication</vt:lpstr>
      <vt:lpstr>Conclusion(summarizing the work and finding)</vt:lpstr>
      <vt:lpstr>Future scope in gaming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introduction</dc:title>
  <dc:creator>renugavasu0403@gmail.com</dc:creator>
  <cp:lastModifiedBy>renugavasu0403@gmail.com</cp:lastModifiedBy>
  <cp:revision>6</cp:revision>
  <dcterms:created xsi:type="dcterms:W3CDTF">2023-04-21T13:16:01Z</dcterms:created>
  <dcterms:modified xsi:type="dcterms:W3CDTF">2023-04-21T14:42:15Z</dcterms:modified>
</cp:coreProperties>
</file>