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83" r:id="rId2"/>
    <p:sldId id="257" r:id="rId3"/>
    <p:sldId id="258" r:id="rId4"/>
    <p:sldId id="259" r:id="rId5"/>
    <p:sldId id="260" r:id="rId6"/>
    <p:sldId id="284" r:id="rId7"/>
    <p:sldId id="261" r:id="rId8"/>
    <p:sldId id="262" r:id="rId9"/>
    <p:sldId id="263" r:id="rId10"/>
    <p:sldId id="264" r:id="rId11"/>
    <p:sldId id="280" r:id="rId12"/>
    <p:sldId id="265" r:id="rId13"/>
    <p:sldId id="282" r:id="rId14"/>
    <p:sldId id="267" r:id="rId15"/>
    <p:sldId id="285" r:id="rId16"/>
    <p:sldId id="270" r:id="rId17"/>
    <p:sldId id="271" r:id="rId18"/>
    <p:sldId id="272" r:id="rId19"/>
    <p:sldId id="273" r:id="rId20"/>
    <p:sldId id="274" r:id="rId21"/>
    <p:sldId id="275" r:id="rId22"/>
    <p:sldId id="276" r:id="rId23"/>
    <p:sldId id="277" r:id="rId24"/>
    <p:sldId id="286"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94660"/>
  </p:normalViewPr>
  <p:slideViewPr>
    <p:cSldViewPr snapToGrid="0">
      <p:cViewPr varScale="1">
        <p:scale>
          <a:sx n="82" d="100"/>
          <a:sy n="82"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8173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3A4AA2-0225-424A-BD77-4F71C9F616EB}"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97549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3215584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0838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413470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229047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52480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908063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0597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202133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25503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A4AA2-0225-424A-BD77-4F71C9F616EB}"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98181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A4AA2-0225-424A-BD77-4F71C9F616EB}" type="datetimeFigureOut">
              <a:rPr lang="en-IN" smtClean="0"/>
              <a:t>03-06-2022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140888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208403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344529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B3A4AA2-0225-424A-BD77-4F71C9F616EB}" type="datetimeFigureOut">
              <a:rPr lang="en-IN" smtClean="0"/>
              <a:t>03-06-2022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50456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3A4AA2-0225-424A-BD77-4F71C9F616EB}"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9C27BF-21C3-4965-AB2C-97BC61DBD376}" type="slidenum">
              <a:rPr lang="en-IN" smtClean="0"/>
              <a:t>‹#›</a:t>
            </a:fld>
            <a:endParaRPr lang="en-IN"/>
          </a:p>
        </p:txBody>
      </p:sp>
    </p:spTree>
    <p:extLst>
      <p:ext uri="{BB962C8B-B14F-4D97-AF65-F5344CB8AC3E}">
        <p14:creationId xmlns:p14="http://schemas.microsoft.com/office/powerpoint/2010/main" val="31861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B3A4AA2-0225-424A-BD77-4F71C9F616EB}" type="datetimeFigureOut">
              <a:rPr lang="en-IN" smtClean="0"/>
              <a:t>03-06-2022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9C27BF-21C3-4965-AB2C-97BC61DBD376}" type="slidenum">
              <a:rPr lang="en-IN" smtClean="0"/>
              <a:t>‹#›</a:t>
            </a:fld>
            <a:endParaRPr lang="en-IN"/>
          </a:p>
        </p:txBody>
      </p:sp>
    </p:spTree>
    <p:extLst>
      <p:ext uri="{BB962C8B-B14F-4D97-AF65-F5344CB8AC3E}">
        <p14:creationId xmlns:p14="http://schemas.microsoft.com/office/powerpoint/2010/main" val="114803648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localhost:8889/product/selectall/"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localhost:8889/product/selectbyid/100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889/product/selectbytype/chocolate" TargetMode="External"/><Relationship Id="rId2" Type="http://schemas.openxmlformats.org/officeDocument/2006/relationships/hyperlink" Target="http://localhost:8889/product/selectbyname/dove"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localhost:8889/product/selectbybrand/naturally"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localhost:8889/product/selectbyquantity/5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889/product/selectbyprice/40"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localhost:8889/product/insertio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localhost:8889/product/updatebyid/1002" TargetMode="Externa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localhost:8889/product/deletebyid/100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889/product/deletebyid/1004"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localhost:8889/product/selectbyid/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localhost:8889/product/updatebyid/9" TargetMode="Externa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localhost:8889/customer/selectbyid/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localhost:8889/customer/updatebyid/2" TargetMode="Externa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hyperlink" Target="http://localhost:8889/customer/deletebyid/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889/customer/selectbyid/6" TargetMode="Externa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hyperlink" Target="http://localhost:8889/customer/updatebyid/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localhost:8889/customer/deletebyid/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10.@RestControl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730EBF-2FA8-BB19-942A-9DAD54EEA857}"/>
              </a:ext>
            </a:extLst>
          </p:cNvPr>
          <p:cNvSpPr txBox="1"/>
          <p:nvPr/>
        </p:nvSpPr>
        <p:spPr>
          <a:xfrm>
            <a:off x="2925057" y="461545"/>
            <a:ext cx="5943600" cy="2308324"/>
          </a:xfrm>
          <a:prstGeom prst="rect">
            <a:avLst/>
          </a:prstGeom>
          <a:noFill/>
        </p:spPr>
        <p:txBody>
          <a:bodyPr wrap="square" rtlCol="0">
            <a:spAutoFit/>
          </a:bodyPr>
          <a:lstStyle/>
          <a:p>
            <a:pPr marL="0" indent="0" algn="ctr">
              <a:buNone/>
            </a:pPr>
            <a:r>
              <a:rPr lang="en-IN" sz="2400" b="1" dirty="0">
                <a:solidFill>
                  <a:srgbClr val="000000"/>
                </a:solidFill>
                <a:effectLst/>
                <a:latin typeface="+mn-lt"/>
                <a:ea typeface="Times New Roman" panose="02020603050405020304" pitchFamily="18" charset="0"/>
              </a:rPr>
              <a:t>EDUBRIDGE</a:t>
            </a:r>
            <a:br>
              <a:rPr lang="en-IN" sz="2400" b="1" dirty="0">
                <a:effectLst/>
                <a:latin typeface="+mn-lt"/>
                <a:ea typeface="Times New Roman" panose="02020603050405020304" pitchFamily="18" charset="0"/>
              </a:rPr>
            </a:br>
            <a:r>
              <a:rPr lang="en-IN" sz="2400" b="1" dirty="0">
                <a:solidFill>
                  <a:srgbClr val="000000"/>
                </a:solidFill>
                <a:effectLst/>
                <a:latin typeface="+mn-lt"/>
                <a:ea typeface="Times New Roman" panose="02020603050405020304" pitchFamily="18" charset="0"/>
              </a:rPr>
              <a:t>COURSE       </a:t>
            </a:r>
            <a:br>
              <a:rPr lang="en-IN" sz="2400" b="1" dirty="0">
                <a:effectLst/>
                <a:latin typeface="+mn-lt"/>
                <a:ea typeface="Times New Roman" panose="02020603050405020304" pitchFamily="18" charset="0"/>
              </a:rPr>
            </a:br>
            <a:r>
              <a:rPr lang="en-IN" sz="2400" b="0" dirty="0">
                <a:solidFill>
                  <a:srgbClr val="000000"/>
                </a:solidFill>
                <a:effectLst/>
                <a:latin typeface="+mn-lt"/>
                <a:ea typeface="Times New Roman" panose="02020603050405020304" pitchFamily="18" charset="0"/>
              </a:rPr>
              <a:t>Certified Java Full Stack Professional</a:t>
            </a:r>
            <a:br>
              <a:rPr lang="en-IN" sz="2400" b="1" dirty="0">
                <a:effectLst/>
                <a:latin typeface="+mn-lt"/>
                <a:ea typeface="Times New Roman" panose="02020603050405020304" pitchFamily="18" charset="0"/>
              </a:rPr>
            </a:br>
            <a:r>
              <a:rPr lang="en-IN" sz="2400" dirty="0">
                <a:effectLst/>
                <a:latin typeface="+mn-lt"/>
                <a:ea typeface="Calibri" panose="020F0502020204030204" pitchFamily="34" charset="0"/>
                <a:cs typeface="Times New Roman" panose="02020603050405020304" pitchFamily="18" charset="0"/>
              </a:rPr>
              <a:t> </a:t>
            </a:r>
            <a:br>
              <a:rPr lang="en-IN" sz="2400" dirty="0">
                <a:effectLst/>
                <a:latin typeface="+mn-lt"/>
                <a:ea typeface="Calibri" panose="020F0502020204030204" pitchFamily="34" charset="0"/>
                <a:cs typeface="Times New Roman" panose="02020603050405020304" pitchFamily="18" charset="0"/>
              </a:rPr>
            </a:br>
            <a:r>
              <a:rPr lang="en-IN" sz="2400" b="1" dirty="0">
                <a:effectLst/>
                <a:latin typeface="+mn-lt"/>
                <a:ea typeface="Calibri" panose="020F0502020204030204" pitchFamily="34" charset="0"/>
                <a:cs typeface="Times New Roman" panose="02020603050405020304" pitchFamily="18" charset="0"/>
              </a:rPr>
              <a:t> PROJECT  NAME</a:t>
            </a:r>
            <a:br>
              <a:rPr lang="en-IN" sz="2400" dirty="0">
                <a:effectLst/>
                <a:latin typeface="+mn-lt"/>
                <a:ea typeface="Calibri" panose="020F0502020204030204" pitchFamily="34" charset="0"/>
                <a:cs typeface="Times New Roman" panose="02020603050405020304" pitchFamily="18" charset="0"/>
              </a:rPr>
            </a:br>
            <a:r>
              <a:rPr lang="en-IN" sz="2400" dirty="0">
                <a:effectLst/>
                <a:latin typeface="+mn-lt"/>
                <a:ea typeface="Calibri" panose="020F0502020204030204" pitchFamily="34" charset="0"/>
                <a:cs typeface="Times New Roman" panose="02020603050405020304" pitchFamily="18" charset="0"/>
              </a:rPr>
              <a:t>INVENTORY MANAGEMENT SYSTEM</a:t>
            </a:r>
            <a:endParaRPr lang="en-IN" sz="2400" dirty="0"/>
          </a:p>
        </p:txBody>
      </p:sp>
      <p:sp>
        <p:nvSpPr>
          <p:cNvPr id="3" name="TextBox 2">
            <a:extLst>
              <a:ext uri="{FF2B5EF4-FFF2-40B4-BE49-F238E27FC236}">
                <a16:creationId xmlns:a16="http://schemas.microsoft.com/office/drawing/2014/main" id="{13D4969C-948C-0FDF-1FC4-8B42C7656153}"/>
              </a:ext>
            </a:extLst>
          </p:cNvPr>
          <p:cNvSpPr txBox="1"/>
          <p:nvPr/>
        </p:nvSpPr>
        <p:spPr>
          <a:xfrm>
            <a:off x="116238" y="3275896"/>
            <a:ext cx="4951460" cy="1364861"/>
          </a:xfrm>
          <a:prstGeom prst="rect">
            <a:avLst/>
          </a:prstGeom>
          <a:noFill/>
        </p:spPr>
        <p:txBody>
          <a:bodyPr wrap="square" rtlCol="0">
            <a:spAutoFit/>
          </a:bodyPr>
          <a:lstStyle/>
          <a:p>
            <a:pPr algn="ct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Under the Guidance of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Trainer Mrs. Indrakka Mali Mam</a:t>
            </a:r>
          </a:p>
          <a:p>
            <a:endParaRPr lang="en-IN" dirty="0"/>
          </a:p>
        </p:txBody>
      </p:sp>
      <p:sp>
        <p:nvSpPr>
          <p:cNvPr id="4" name="TextBox 3">
            <a:extLst>
              <a:ext uri="{FF2B5EF4-FFF2-40B4-BE49-F238E27FC236}">
                <a16:creationId xmlns:a16="http://schemas.microsoft.com/office/drawing/2014/main" id="{CD48BD58-B7A6-ED4F-DF15-BBAEAEB60476}"/>
              </a:ext>
            </a:extLst>
          </p:cNvPr>
          <p:cNvSpPr txBox="1"/>
          <p:nvPr/>
        </p:nvSpPr>
        <p:spPr>
          <a:xfrm>
            <a:off x="7522614" y="3275896"/>
            <a:ext cx="3879273" cy="3386696"/>
          </a:xfrm>
          <a:prstGeom prst="rect">
            <a:avLst/>
          </a:prstGeom>
          <a:noFill/>
        </p:spPr>
        <p:txBody>
          <a:bodyPr wrap="square" rtlCol="0">
            <a:spAutoFit/>
          </a:bodyPr>
          <a:lstStyle/>
          <a:p>
            <a:pPr algn="r">
              <a:lnSpc>
                <a:spcPct val="107000"/>
              </a:lnSpc>
              <a:spcAft>
                <a:spcPts val="800"/>
              </a:spcAft>
            </a:pPr>
            <a:r>
              <a:rPr lang="en-IN" sz="2400" b="1" dirty="0">
                <a:latin typeface="Calibri" panose="020F0502020204030204" pitchFamily="34" charset="0"/>
                <a:ea typeface="Calibri" panose="020F0502020204030204" pitchFamily="34" charset="0"/>
                <a:cs typeface="Times New Roman" panose="02020603050405020304" pitchFamily="18" charset="0"/>
              </a:rPr>
              <a:t>Presented </a:t>
            </a:r>
            <a:r>
              <a:rPr lang="en-IN" sz="2400" b="1" dirty="0">
                <a:effectLst/>
                <a:latin typeface="Calibri" panose="020F0502020204030204" pitchFamily="34" charset="0"/>
                <a:ea typeface="Calibri" panose="020F0502020204030204" pitchFamily="34" charset="0"/>
                <a:cs typeface="Times New Roman" panose="02020603050405020304" pitchFamily="18" charset="0"/>
              </a:rPr>
              <a:t>By</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Ms.Deepika S </a:t>
            </a: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Ms.Lokeshwari S</a:t>
            </a: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Mrs.Renugadevi R</a:t>
            </a: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Ms.Shipra Mahato</a:t>
            </a:r>
          </a:p>
          <a:p>
            <a:pPr algn="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Mrs.Sri Vidhya C</a:t>
            </a:r>
          </a:p>
          <a:p>
            <a:pPr algn="r"/>
            <a:endParaRPr lang="en-IN" sz="2000" dirty="0"/>
          </a:p>
        </p:txBody>
      </p:sp>
    </p:spTree>
    <p:extLst>
      <p:ext uri="{BB962C8B-B14F-4D97-AF65-F5344CB8AC3E}">
        <p14:creationId xmlns:p14="http://schemas.microsoft.com/office/powerpoint/2010/main" val="388950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421A-83F3-6720-312D-588F3EFB4C06}"/>
              </a:ext>
            </a:extLst>
          </p:cNvPr>
          <p:cNvSpPr>
            <a:spLocks noGrp="1"/>
          </p:cNvSpPr>
          <p:nvPr>
            <p:ph type="title"/>
          </p:nvPr>
        </p:nvSpPr>
        <p:spPr>
          <a:xfrm>
            <a:off x="352844" y="223837"/>
            <a:ext cx="9603275" cy="1049235"/>
          </a:xfrm>
        </p:spPr>
        <p:txBody>
          <a:bodyPr/>
          <a:lstStyle/>
          <a:p>
            <a:r>
              <a:rPr lang="en-US" b="1" dirty="0"/>
              <a:t>ANNOTATIONS</a:t>
            </a:r>
            <a:endParaRPr lang="en-IN" b="1" dirty="0"/>
          </a:p>
        </p:txBody>
      </p:sp>
      <p:sp>
        <p:nvSpPr>
          <p:cNvPr id="3" name="Content Placeholder 2">
            <a:extLst>
              <a:ext uri="{FF2B5EF4-FFF2-40B4-BE49-F238E27FC236}">
                <a16:creationId xmlns:a16="http://schemas.microsoft.com/office/drawing/2014/main" id="{C14AC47F-4D1F-A652-B19E-FF7486481753}"/>
              </a:ext>
            </a:extLst>
          </p:cNvPr>
          <p:cNvSpPr>
            <a:spLocks noGrp="1"/>
          </p:cNvSpPr>
          <p:nvPr>
            <p:ph idx="1"/>
          </p:nvPr>
        </p:nvSpPr>
        <p:spPr>
          <a:xfrm>
            <a:off x="255722" y="945397"/>
            <a:ext cx="11098078" cy="5231566"/>
          </a:xfrm>
        </p:spPr>
        <p:txBody>
          <a:bodyPr>
            <a:noAutofit/>
          </a:bodyPr>
          <a:lstStyle/>
          <a:p>
            <a:pPr marL="0" indent="0">
              <a:buNone/>
            </a:pPr>
            <a:endParaRPr lang="en-IN" dirty="0"/>
          </a:p>
          <a:p>
            <a:pPr marL="0" indent="0">
              <a:buNone/>
            </a:pPr>
            <a:r>
              <a:rPr lang="en-IN" sz="2400" dirty="0">
                <a:latin typeface="Calibri" panose="020F0502020204030204" pitchFamily="34" charset="0"/>
                <a:cs typeface="Calibri" panose="020F0502020204030204" pitchFamily="34" charset="0"/>
              </a:rPr>
              <a:t>11</a:t>
            </a:r>
            <a:r>
              <a:rPr lang="en-IN" sz="2400" b="1" dirty="0">
                <a:latin typeface="Calibri" panose="020F0502020204030204" pitchFamily="34" charset="0"/>
                <a:cs typeface="Calibri" panose="020F0502020204030204" pitchFamily="34" charset="0"/>
              </a:rPr>
              <a:t>.@GetMapping</a:t>
            </a:r>
            <a:r>
              <a:rPr lang="en-IN" sz="2400" dirty="0">
                <a:latin typeface="Calibri" panose="020F0502020204030204" pitchFamily="34" charset="0"/>
                <a:cs typeface="Calibri" panose="020F0502020204030204" pitchFamily="34" charset="0"/>
              </a:rPr>
              <a:t>: It is a specialized version of @RequestMapping annotation that acts as a shortcut for @RequestMapping(method = RequestMethod.GET). </a:t>
            </a:r>
          </a:p>
          <a:p>
            <a:pPr marL="0" indent="0">
              <a:buNone/>
            </a:pPr>
            <a:r>
              <a:rPr lang="en-IN" sz="2400" dirty="0">
                <a:latin typeface="Calibri" panose="020F0502020204030204" pitchFamily="34" charset="0"/>
                <a:cs typeface="Calibri" panose="020F0502020204030204" pitchFamily="34" charset="0"/>
              </a:rPr>
              <a:t>12.</a:t>
            </a:r>
            <a:r>
              <a:rPr lang="en-IN" sz="2400" b="1" dirty="0">
                <a:latin typeface="Calibri" panose="020F0502020204030204" pitchFamily="34" charset="0"/>
                <a:cs typeface="Calibri" panose="020F0502020204030204" pitchFamily="34" charset="0"/>
              </a:rPr>
              <a:t>@PostMapping</a:t>
            </a:r>
            <a:r>
              <a:rPr lang="en-IN" sz="2400" dirty="0">
                <a:latin typeface="Calibri" panose="020F0502020204030204" pitchFamily="34" charset="0"/>
                <a:cs typeface="Calibri" panose="020F0502020204030204" pitchFamily="34" charset="0"/>
              </a:rPr>
              <a:t>: The methods in the @Controller annotated classes handle the HTTP POST requests matched with the given URI expression. </a:t>
            </a:r>
          </a:p>
          <a:p>
            <a:pPr marL="0" indent="0">
              <a:buNone/>
            </a:pPr>
            <a:r>
              <a:rPr lang="en-IN" sz="2400" dirty="0">
                <a:latin typeface="Calibri" panose="020F0502020204030204" pitchFamily="34" charset="0"/>
                <a:cs typeface="Calibri" panose="020F0502020204030204" pitchFamily="34" charset="0"/>
              </a:rPr>
              <a:t>13.</a:t>
            </a:r>
            <a:r>
              <a:rPr lang="en-IN" sz="2400" b="1" dirty="0">
                <a:latin typeface="Calibri" panose="020F0502020204030204" pitchFamily="34" charset="0"/>
                <a:cs typeface="Calibri" panose="020F0502020204030204" pitchFamily="34" charset="0"/>
              </a:rPr>
              <a:t>@DeleteMapping</a:t>
            </a:r>
            <a:r>
              <a:rPr lang="en-IN" sz="2400" dirty="0">
                <a:latin typeface="Calibri" panose="020F0502020204030204" pitchFamily="34" charset="0"/>
                <a:cs typeface="Calibri" panose="020F0502020204030204" pitchFamily="34" charset="0"/>
              </a:rPr>
              <a:t>: It maps HTTP DELETE requests onto specific handler methods. </a:t>
            </a:r>
          </a:p>
          <a:p>
            <a:pPr marL="0" indent="0">
              <a:buNone/>
            </a:pPr>
            <a:r>
              <a:rPr lang="en-IN" sz="2400" dirty="0">
                <a:latin typeface="Calibri" panose="020F0502020204030204" pitchFamily="34" charset="0"/>
                <a:cs typeface="Calibri" panose="020F0502020204030204" pitchFamily="34" charset="0"/>
              </a:rPr>
              <a:t>14.</a:t>
            </a:r>
            <a:r>
              <a:rPr lang="en-IN" sz="2400" b="1" dirty="0">
                <a:latin typeface="Calibri" panose="020F0502020204030204" pitchFamily="34" charset="0"/>
                <a:cs typeface="Calibri" panose="020F0502020204030204" pitchFamily="34" charset="0"/>
              </a:rPr>
              <a:t>@RequestBody</a:t>
            </a:r>
            <a:r>
              <a:rPr lang="en-IN" sz="2400" dirty="0">
                <a:latin typeface="Calibri" panose="020F0502020204030204" pitchFamily="34" charset="0"/>
                <a:cs typeface="Calibri" panose="020F0502020204030204" pitchFamily="34" charset="0"/>
              </a:rPr>
              <a:t>: It maps the HTTP Request body to a transfer or domain object, enabling automatic deserialization of the inbound HTTP Request body onto a Java object. </a:t>
            </a:r>
          </a:p>
          <a:p>
            <a:pPr marL="0" indent="0">
              <a:buNone/>
            </a:pPr>
            <a:endParaRPr lang="en-IN" sz="2600" dirty="0"/>
          </a:p>
          <a:p>
            <a:pPr marL="0" indent="0">
              <a:buNone/>
            </a:pPr>
            <a:endParaRPr lang="en-IN" sz="2400" dirty="0"/>
          </a:p>
        </p:txBody>
      </p:sp>
    </p:spTree>
    <p:extLst>
      <p:ext uri="{BB962C8B-B14F-4D97-AF65-F5344CB8AC3E}">
        <p14:creationId xmlns:p14="http://schemas.microsoft.com/office/powerpoint/2010/main" val="383298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6E4-BBDE-9E69-08C5-A30EB1FF72E6}"/>
              </a:ext>
            </a:extLst>
          </p:cNvPr>
          <p:cNvSpPr>
            <a:spLocks noGrp="1"/>
          </p:cNvSpPr>
          <p:nvPr>
            <p:ph type="title"/>
          </p:nvPr>
        </p:nvSpPr>
        <p:spPr>
          <a:xfrm>
            <a:off x="227656" y="158250"/>
            <a:ext cx="9404723" cy="1400530"/>
          </a:xfrm>
        </p:spPr>
        <p:txBody>
          <a:bodyPr/>
          <a:lstStyle/>
          <a:p>
            <a:r>
              <a:rPr lang="en-US" b="1" dirty="0"/>
              <a:t>ANNOTATIONS</a:t>
            </a:r>
            <a:endParaRPr lang="en-IN" b="1" dirty="0"/>
          </a:p>
        </p:txBody>
      </p:sp>
      <p:sp>
        <p:nvSpPr>
          <p:cNvPr id="3" name="Content Placeholder 2">
            <a:extLst>
              <a:ext uri="{FF2B5EF4-FFF2-40B4-BE49-F238E27FC236}">
                <a16:creationId xmlns:a16="http://schemas.microsoft.com/office/drawing/2014/main" id="{497A22BE-86A1-3747-03B6-83366D16FD88}"/>
              </a:ext>
            </a:extLst>
          </p:cNvPr>
          <p:cNvSpPr>
            <a:spLocks noGrp="1"/>
          </p:cNvSpPr>
          <p:nvPr>
            <p:ph idx="1"/>
          </p:nvPr>
        </p:nvSpPr>
        <p:spPr>
          <a:xfrm>
            <a:off x="501113" y="1326058"/>
            <a:ext cx="10695708" cy="4468195"/>
          </a:xfrm>
        </p:spPr>
        <p:txBody>
          <a:bodyPr>
            <a:noAutofit/>
          </a:bodyPr>
          <a:lstStyle/>
          <a:p>
            <a:pPr marL="0" indent="0">
              <a:buNone/>
            </a:pPr>
            <a:r>
              <a:rPr lang="en-IN" sz="2400" dirty="0">
                <a:latin typeface="Calibri" panose="020F0502020204030204" pitchFamily="34" charset="0"/>
                <a:cs typeface="Calibri" panose="020F0502020204030204" pitchFamily="34" charset="0"/>
              </a:rPr>
              <a:t>15</a:t>
            </a:r>
            <a:r>
              <a:rPr lang="en-IN" sz="2400" b="1" dirty="0">
                <a:latin typeface="Calibri" panose="020F0502020204030204" pitchFamily="34" charset="0"/>
                <a:cs typeface="Calibri" panose="020F0502020204030204" pitchFamily="34" charset="0"/>
              </a:rPr>
              <a:t>. @OneToMany</a:t>
            </a:r>
            <a:r>
              <a:rPr lang="en-IN" sz="2400" dirty="0">
                <a:latin typeface="Calibri" panose="020F0502020204030204" pitchFamily="34" charset="0"/>
                <a:cs typeface="Calibri" panose="020F0502020204030204" pitchFamily="34" charset="0"/>
              </a:rPr>
              <a:t>: A one-to-many relationship between two entities is defined by using the @OneToMany annotation in Spring Data JPA.</a:t>
            </a:r>
          </a:p>
          <a:p>
            <a:pPr marL="0" indent="0">
              <a:buNone/>
            </a:pPr>
            <a:r>
              <a:rPr lang="en-IN" sz="2400" dirty="0">
                <a:latin typeface="Calibri" panose="020F0502020204030204" pitchFamily="34" charset="0"/>
                <a:cs typeface="Calibri" panose="020F0502020204030204" pitchFamily="34" charset="0"/>
              </a:rPr>
              <a:t>16. </a:t>
            </a:r>
            <a:r>
              <a:rPr lang="en-IN" sz="2400" b="1" dirty="0">
                <a:latin typeface="Calibri" panose="020F0502020204030204" pitchFamily="34" charset="0"/>
                <a:cs typeface="Calibri" panose="020F0502020204030204" pitchFamily="34" charset="0"/>
              </a:rPr>
              <a:t>@generatedValue</a:t>
            </a:r>
            <a:r>
              <a:rPr lang="en-IN" sz="2400" dirty="0">
                <a:latin typeface="Calibri" panose="020F0502020204030204" pitchFamily="34" charset="0"/>
                <a:cs typeface="Calibri" panose="020F0502020204030204" pitchFamily="34" charset="0"/>
              </a:rPr>
              <a:t>: Marking a field with the annotation specifies that a value will be automatically generated for that field.</a:t>
            </a:r>
          </a:p>
          <a:p>
            <a:pPr marL="0" indent="0">
              <a:buNone/>
            </a:pPr>
            <a:r>
              <a:rPr lang="en-IN" sz="2400" dirty="0">
                <a:latin typeface="Calibri" panose="020F0502020204030204" pitchFamily="34" charset="0"/>
                <a:cs typeface="Calibri" panose="020F0502020204030204" pitchFamily="34" charset="0"/>
              </a:rPr>
              <a:t>17. </a:t>
            </a:r>
            <a:r>
              <a:rPr lang="en-IN" sz="2400" b="1" dirty="0">
                <a:latin typeface="Calibri" panose="020F0502020204030204" pitchFamily="34" charset="0"/>
                <a:cs typeface="Calibri" panose="020F0502020204030204" pitchFamily="34" charset="0"/>
              </a:rPr>
              <a:t>@SequenceGenerator</a:t>
            </a:r>
            <a:r>
              <a:rPr lang="en-IN" sz="2400" dirty="0">
                <a:latin typeface="Calibri" panose="020F0502020204030204" pitchFamily="34" charset="0"/>
                <a:cs typeface="Calibri" panose="020F0502020204030204" pitchFamily="34" charset="0"/>
              </a:rPr>
              <a:t>: This defines a primary key generator that may be referenced by name when a generator element is specified for the GeneratedValue annotation.</a:t>
            </a:r>
          </a:p>
          <a:p>
            <a:pPr marL="0" indent="0">
              <a:buNone/>
            </a:pPr>
            <a:r>
              <a:rPr lang="en-IN" sz="2400" dirty="0">
                <a:latin typeface="Calibri" panose="020F0502020204030204" pitchFamily="34" charset="0"/>
                <a:cs typeface="Calibri" panose="020F0502020204030204" pitchFamily="34" charset="0"/>
              </a:rPr>
              <a:t> 18</a:t>
            </a:r>
            <a:r>
              <a:rPr lang="en-IN" sz="2400" b="1" dirty="0">
                <a:latin typeface="Calibri" panose="020F0502020204030204" pitchFamily="34" charset="0"/>
                <a:cs typeface="Calibri" panose="020F0502020204030204" pitchFamily="34" charset="0"/>
              </a:rPr>
              <a:t>.@JoinColumn</a:t>
            </a:r>
            <a:r>
              <a:rPr lang="en-IN" sz="2400" dirty="0">
                <a:latin typeface="Calibri" panose="020F0502020204030204" pitchFamily="34" charset="0"/>
                <a:cs typeface="Calibri" panose="020F0502020204030204" pitchFamily="34" charset="0"/>
              </a:rPr>
              <a:t>: Used to combine the foreign key column on this table.</a:t>
            </a:r>
          </a:p>
          <a:p>
            <a:pPr marL="0" indent="0">
              <a:buNone/>
            </a:pPr>
            <a:r>
              <a:rPr lang="en-IN"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72512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3AB-E2D0-641D-2FC6-EBF3128C815C}"/>
              </a:ext>
            </a:extLst>
          </p:cNvPr>
          <p:cNvSpPr>
            <a:spLocks noGrp="1"/>
          </p:cNvSpPr>
          <p:nvPr>
            <p:ph type="title"/>
          </p:nvPr>
        </p:nvSpPr>
        <p:spPr/>
        <p:txBody>
          <a:bodyPr/>
          <a:lstStyle/>
          <a:p>
            <a:r>
              <a:rPr lang="en-US" b="1" dirty="0"/>
              <a:t>ANNOTATIONS</a:t>
            </a:r>
            <a:endParaRPr lang="en-IN" b="1" dirty="0"/>
          </a:p>
        </p:txBody>
      </p:sp>
      <p:sp>
        <p:nvSpPr>
          <p:cNvPr id="3" name="Content Placeholder 2">
            <a:extLst>
              <a:ext uri="{FF2B5EF4-FFF2-40B4-BE49-F238E27FC236}">
                <a16:creationId xmlns:a16="http://schemas.microsoft.com/office/drawing/2014/main" id="{29C4FBDC-F0A0-93AC-8939-DCD767F0B373}"/>
              </a:ext>
            </a:extLst>
          </p:cNvPr>
          <p:cNvSpPr>
            <a:spLocks noGrp="1"/>
          </p:cNvSpPr>
          <p:nvPr>
            <p:ph idx="1"/>
          </p:nvPr>
        </p:nvSpPr>
        <p:spPr>
          <a:xfrm>
            <a:off x="1103312" y="1402598"/>
            <a:ext cx="9791996" cy="4845802"/>
          </a:xfrm>
        </p:spPr>
        <p:txBody>
          <a:bodyPr>
            <a:noAutofit/>
          </a:bodyPr>
          <a:lstStyle/>
          <a:p>
            <a:pPr marL="0" indent="0">
              <a:buNone/>
            </a:pPr>
            <a:r>
              <a:rPr lang="en-IN" sz="2400" dirty="0">
                <a:latin typeface="Calibri" panose="020F0502020204030204" pitchFamily="34" charset="0"/>
                <a:cs typeface="Calibri" panose="020F0502020204030204" pitchFamily="34" charset="0"/>
              </a:rPr>
              <a:t>19</a:t>
            </a:r>
            <a:r>
              <a:rPr lang="en-IN" sz="2400" b="1" dirty="0">
                <a:latin typeface="Calibri" panose="020F0502020204030204" pitchFamily="34" charset="0"/>
                <a:cs typeface="Calibri" panose="020F0502020204030204" pitchFamily="34" charset="0"/>
              </a:rPr>
              <a:t>.@SpringBootApplication</a:t>
            </a:r>
            <a:r>
              <a:rPr lang="en-IN" sz="2400" dirty="0">
                <a:latin typeface="Calibri" panose="020F0502020204030204" pitchFamily="34" charset="0"/>
                <a:cs typeface="Calibri" panose="020F0502020204030204" pitchFamily="34" charset="0"/>
              </a:rPr>
              <a:t>: annotation is used to mark a configuration class that declares one or more @Bean methods and also triggers auto-configuration.</a:t>
            </a:r>
          </a:p>
          <a:p>
            <a:pPr marL="0" indent="0">
              <a:buNone/>
            </a:pPr>
            <a:r>
              <a:rPr lang="en-IN" sz="2400" dirty="0">
                <a:latin typeface="Calibri" panose="020F0502020204030204" pitchFamily="34" charset="0"/>
                <a:cs typeface="Calibri" panose="020F0502020204030204" pitchFamily="34" charset="0"/>
              </a:rPr>
              <a:t>20</a:t>
            </a:r>
            <a:r>
              <a:rPr lang="en-IN" sz="2400" b="1" dirty="0">
                <a:latin typeface="Calibri" panose="020F0502020204030204" pitchFamily="34" charset="0"/>
                <a:cs typeface="Calibri" panose="020F0502020204030204" pitchFamily="34" charset="0"/>
              </a:rPr>
              <a:t>.@</a:t>
            </a:r>
            <a:r>
              <a:rPr lang="en-US" sz="2400" b="0" i="0" dirty="0">
                <a:effectLst/>
                <a:latin typeface="Calibri" panose="020F0502020204030204" pitchFamily="34" charset="0"/>
                <a:cs typeface="Calibri" panose="020F0502020204030204" pitchFamily="34" charset="0"/>
              </a:rPr>
              <a:t>ControllerAdvice: annotation is a specialization of @Component annotation so that it is auto-detected via classpath scanning. A Controller Advice is a kind of interceptor that surrounds the logic in our Controllers and allows us to apply some common logic to them</a:t>
            </a:r>
            <a:r>
              <a:rPr lang="en-US" sz="2000" b="0" i="0" dirty="0">
                <a:solidFill>
                  <a:srgbClr val="000000"/>
                </a:solidFill>
                <a:effectLst/>
                <a:latin typeface="Roboto" panose="02000000000000000000" pitchFamily="2" charset="0"/>
              </a:rPr>
              <a:t>.</a:t>
            </a:r>
          </a:p>
          <a:p>
            <a:pPr marL="0" indent="0">
              <a:buNone/>
            </a:pPr>
            <a:r>
              <a:rPr lang="en-IN" sz="2400" dirty="0">
                <a:latin typeface="Calibri" panose="020F0502020204030204" pitchFamily="34" charset="0"/>
                <a:cs typeface="Calibri" panose="020F0502020204030204" pitchFamily="34" charset="0"/>
              </a:rPr>
              <a:t>21</a:t>
            </a:r>
            <a:r>
              <a:rPr lang="en-IN" sz="2400" b="1" dirty="0">
                <a:latin typeface="Calibri" panose="020F0502020204030204" pitchFamily="34" charset="0"/>
                <a:cs typeface="Calibri" panose="020F0502020204030204" pitchFamily="34" charset="0"/>
              </a:rPr>
              <a:t>.@ResponseStatus</a:t>
            </a:r>
            <a:r>
              <a:rPr lang="en-IN" sz="2400" dirty="0">
                <a:latin typeface="Calibri" panose="020F0502020204030204" pitchFamily="34" charset="0"/>
                <a:cs typeface="Calibri" panose="020F0502020204030204" pitchFamily="34" charset="0"/>
              </a:rPr>
              <a:t>: marks a method or exception class with the status code and reason message that should be returned.</a:t>
            </a: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310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87E6-67A4-DA90-709C-C3AA3A69A2B0}"/>
              </a:ext>
            </a:extLst>
          </p:cNvPr>
          <p:cNvSpPr>
            <a:spLocks noGrp="1"/>
          </p:cNvSpPr>
          <p:nvPr>
            <p:ph type="title"/>
          </p:nvPr>
        </p:nvSpPr>
        <p:spPr>
          <a:xfrm>
            <a:off x="196660" y="119504"/>
            <a:ext cx="9404723" cy="1400530"/>
          </a:xfrm>
        </p:spPr>
        <p:txBody>
          <a:bodyPr>
            <a:normAutofit/>
          </a:bodyPr>
          <a:lstStyle/>
          <a:p>
            <a:r>
              <a:rPr lang="en-US" sz="4400" dirty="0">
                <a:latin typeface="Calibri" panose="020F0502020204030204" pitchFamily="34" charset="0"/>
                <a:cs typeface="Calibri" panose="020F0502020204030204" pitchFamily="34" charset="0"/>
              </a:rPr>
              <a:t>ANNOTATIONS</a:t>
            </a:r>
            <a:endParaRPr lang="en-IN" sz="4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D5CAF80-A90E-2334-E3E1-B2C78E80243F}"/>
              </a:ext>
            </a:extLst>
          </p:cNvPr>
          <p:cNvSpPr>
            <a:spLocks noGrp="1"/>
          </p:cNvSpPr>
          <p:nvPr>
            <p:ph idx="1"/>
          </p:nvPr>
        </p:nvSpPr>
        <p:spPr>
          <a:xfrm>
            <a:off x="875201" y="1618966"/>
            <a:ext cx="8946541" cy="4195481"/>
          </a:xfrm>
        </p:spPr>
        <p:txBody>
          <a:bodyPr>
            <a:normAutofit/>
          </a:bodyPr>
          <a:lstStyle/>
          <a:p>
            <a:pPr marL="0" indent="0">
              <a:buNone/>
            </a:pPr>
            <a:r>
              <a:rPr lang="en-IN" sz="2400" dirty="0">
                <a:latin typeface="Calibri" panose="020F0502020204030204" pitchFamily="34" charset="0"/>
                <a:cs typeface="Calibri" panose="020F0502020204030204" pitchFamily="34" charset="0"/>
              </a:rPr>
              <a:t>22</a:t>
            </a:r>
            <a:r>
              <a:rPr lang="en-IN" sz="2400" b="1" dirty="0">
                <a:latin typeface="Calibri" panose="020F0502020204030204" pitchFamily="34" charset="0"/>
                <a:cs typeface="Calibri" panose="020F0502020204030204" pitchFamily="34" charset="0"/>
              </a:rPr>
              <a:t>.@Exception Handler</a:t>
            </a:r>
            <a:r>
              <a:rPr lang="en-IN" sz="2400" dirty="0">
                <a:latin typeface="Calibri" panose="020F0502020204030204" pitchFamily="34" charset="0"/>
                <a:cs typeface="Calibri" panose="020F0502020204030204" pitchFamily="34" charset="0"/>
              </a:rPr>
              <a:t>: The annotation is used to annotate the method(s) in the controller class for handling the exceptions raised during the execution of the controller methods.</a:t>
            </a:r>
          </a:p>
          <a:p>
            <a:pPr marL="0" indent="0">
              <a:buNone/>
            </a:pPr>
            <a:r>
              <a:rPr lang="en-IN" sz="2400" dirty="0">
                <a:latin typeface="Calibri" panose="020F0502020204030204" pitchFamily="34" charset="0"/>
                <a:cs typeface="Calibri" panose="020F0502020204030204" pitchFamily="34" charset="0"/>
              </a:rPr>
              <a:t> 23</a:t>
            </a:r>
            <a:r>
              <a:rPr lang="en-IN" sz="2400" b="1" dirty="0">
                <a:latin typeface="Calibri" panose="020F0502020204030204" pitchFamily="34" charset="0"/>
                <a:cs typeface="Calibri" panose="020F0502020204030204" pitchFamily="34" charset="0"/>
              </a:rPr>
              <a:t>.@Column</a:t>
            </a:r>
            <a:r>
              <a:rPr lang="en-IN" sz="2400" dirty="0">
                <a:latin typeface="Calibri" panose="020F0502020204030204" pitchFamily="34" charset="0"/>
                <a:cs typeface="Calibri" panose="020F0502020204030204" pitchFamily="34" charset="0"/>
              </a:rPr>
              <a:t>: Annotation is used to change the table name on the database.</a:t>
            </a:r>
          </a:p>
          <a:p>
            <a:pPr marL="0" indent="0">
              <a:buNone/>
            </a:pPr>
            <a:r>
              <a:rPr lang="en-IN" sz="2400" dirty="0">
                <a:latin typeface="Calibri" panose="020F0502020204030204" pitchFamily="34" charset="0"/>
                <a:cs typeface="Calibri" panose="020F0502020204030204" pitchFamily="34" charset="0"/>
              </a:rPr>
              <a:t> 24</a:t>
            </a:r>
            <a:r>
              <a:rPr lang="en-IN" sz="2400" b="1" dirty="0">
                <a:latin typeface="Calibri" panose="020F0502020204030204" pitchFamily="34" charset="0"/>
                <a:cs typeface="Calibri" panose="020F0502020204030204" pitchFamily="34" charset="0"/>
              </a:rPr>
              <a:t>.@PathVariable</a:t>
            </a:r>
            <a:r>
              <a:rPr lang="en-IN" sz="2400" dirty="0">
                <a:latin typeface="Calibri" panose="020F0502020204030204" pitchFamily="34" charset="0"/>
                <a:cs typeface="Calibri" panose="020F0502020204030204" pitchFamily="34" charset="0"/>
              </a:rPr>
              <a:t>: Spring annotation which indicates that a method parameter should be bound to a URI template variable. </a:t>
            </a:r>
          </a:p>
          <a:p>
            <a:pPr marL="0" indent="0">
              <a:buNone/>
            </a:pPr>
            <a:endParaRPr lang="en-IN" sz="2400" dirty="0"/>
          </a:p>
        </p:txBody>
      </p:sp>
    </p:spTree>
    <p:extLst>
      <p:ext uri="{BB962C8B-B14F-4D97-AF65-F5344CB8AC3E}">
        <p14:creationId xmlns:p14="http://schemas.microsoft.com/office/powerpoint/2010/main" val="41301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8B85-9638-1256-3ABE-4A7B7ADB1538}"/>
              </a:ext>
            </a:extLst>
          </p:cNvPr>
          <p:cNvSpPr>
            <a:spLocks noGrp="1"/>
          </p:cNvSpPr>
          <p:nvPr>
            <p:ph type="title"/>
          </p:nvPr>
        </p:nvSpPr>
        <p:spPr>
          <a:xfrm>
            <a:off x="0" y="68150"/>
            <a:ext cx="11229109" cy="1325563"/>
          </a:xfrm>
        </p:spPr>
        <p:txBody>
          <a:bodyPr>
            <a:norm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A6B89C5E-FB46-D399-4552-ABFC50FF7933}"/>
              </a:ext>
            </a:extLst>
          </p:cNvPr>
          <p:cNvSpPr>
            <a:spLocks noGrp="1"/>
          </p:cNvSpPr>
          <p:nvPr>
            <p:ph idx="1"/>
          </p:nvPr>
        </p:nvSpPr>
        <p:spPr>
          <a:xfrm>
            <a:off x="7724920" y="5190260"/>
            <a:ext cx="10515600" cy="4351338"/>
          </a:xfrm>
        </p:spPr>
        <p:txBody>
          <a:bodyPr/>
          <a:lstStyle/>
          <a:p>
            <a:pPr marL="0" indent="0">
              <a:buNone/>
            </a:pPr>
            <a:endParaRPr lang="en-IN" dirty="0"/>
          </a:p>
        </p:txBody>
      </p:sp>
      <p:sp>
        <p:nvSpPr>
          <p:cNvPr id="6" name="Rectangle 2">
            <a:extLst>
              <a:ext uri="{FF2B5EF4-FFF2-40B4-BE49-F238E27FC236}">
                <a16:creationId xmlns:a16="http://schemas.microsoft.com/office/drawing/2014/main" id="{85C46DEE-A409-1ABB-DCE5-455794E6B11B}"/>
              </a:ext>
            </a:extLst>
          </p:cNvPr>
          <p:cNvSpPr>
            <a:spLocks noChangeArrowheads="1"/>
          </p:cNvSpPr>
          <p:nvPr/>
        </p:nvSpPr>
        <p:spPr bwMode="auto">
          <a:xfrm>
            <a:off x="124691" y="793549"/>
            <a:ext cx="4009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Get:</a:t>
            </a: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select all products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http://localhost:8889/product/selectall/</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4958B8AD-4413-7906-E028-7C9B31819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91" y="1995055"/>
            <a:ext cx="5935705"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4570DC61-A2C0-77D8-FD83-5D9894B89113}"/>
              </a:ext>
            </a:extLst>
          </p:cNvPr>
          <p:cNvSpPr>
            <a:spLocks noChangeArrowheads="1"/>
          </p:cNvSpPr>
          <p:nvPr/>
        </p:nvSpPr>
        <p:spPr bwMode="auto">
          <a:xfrm>
            <a:off x="124691" y="5576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79154880-4673-3D0B-69D9-5CE13F970FD9}"/>
              </a:ext>
            </a:extLst>
          </p:cNvPr>
          <p:cNvSpPr>
            <a:spLocks noChangeArrowheads="1"/>
          </p:cNvSpPr>
          <p:nvPr/>
        </p:nvSpPr>
        <p:spPr bwMode="auto">
          <a:xfrm>
            <a:off x="6277935" y="1031945"/>
            <a:ext cx="46106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select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http://localhost:8889/product/selectbyid/1003</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8" name="Picture 3">
            <a:extLst>
              <a:ext uri="{FF2B5EF4-FFF2-40B4-BE49-F238E27FC236}">
                <a16:creationId xmlns:a16="http://schemas.microsoft.com/office/drawing/2014/main" id="{B2F3B6A5-EDBF-F102-F62A-3874A06C4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781" y="1979614"/>
            <a:ext cx="5851525" cy="43667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AB43AA82-6C66-BA32-B8A5-1893C1999205}"/>
              </a:ext>
            </a:extLst>
          </p:cNvPr>
          <p:cNvSpPr>
            <a:spLocks noChangeArrowheads="1"/>
          </p:cNvSpPr>
          <p:nvPr/>
        </p:nvSpPr>
        <p:spPr bwMode="auto">
          <a:xfrm>
            <a:off x="6762029" y="5576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42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7161B-4F55-1339-7C5E-9E10CA89CC60}"/>
              </a:ext>
            </a:extLst>
          </p:cNvPr>
          <p:cNvSpPr txBox="1"/>
          <p:nvPr/>
        </p:nvSpPr>
        <p:spPr>
          <a:xfrm>
            <a:off x="180111" y="55215"/>
            <a:ext cx="3768436" cy="1046440"/>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a:p>
            <a:endParaRPr lang="en-IN" dirty="0"/>
          </a:p>
        </p:txBody>
      </p:sp>
      <p:sp>
        <p:nvSpPr>
          <p:cNvPr id="4" name="TextBox 3">
            <a:extLst>
              <a:ext uri="{FF2B5EF4-FFF2-40B4-BE49-F238E27FC236}">
                <a16:creationId xmlns:a16="http://schemas.microsoft.com/office/drawing/2014/main" id="{5BECA739-6C5A-9F9B-59CF-74E37DAC7AE9}"/>
              </a:ext>
            </a:extLst>
          </p:cNvPr>
          <p:cNvSpPr txBox="1"/>
          <p:nvPr/>
        </p:nvSpPr>
        <p:spPr>
          <a:xfrm>
            <a:off x="475529" y="1018547"/>
            <a:ext cx="5112327"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select product by name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http://localhost:8889/product/selectbyname/dove</a:t>
            </a:r>
            <a:endParaRPr kumimoji="0" lang="en-US" altLang="en-US" sz="1000" b="0" i="0" u="none" strike="noStrike" cap="none" normalizeH="0" baseline="0" dirty="0">
              <a:ln>
                <a:noFill/>
              </a:ln>
              <a:solidFill>
                <a:schemeClr val="tx1"/>
              </a:solidFill>
              <a:effectLst/>
            </a:endParaRPr>
          </a:p>
          <a:p>
            <a:endParaRPr lang="en-IN" dirty="0"/>
          </a:p>
        </p:txBody>
      </p:sp>
      <p:sp>
        <p:nvSpPr>
          <p:cNvPr id="5" name="TextBox 4">
            <a:extLst>
              <a:ext uri="{FF2B5EF4-FFF2-40B4-BE49-F238E27FC236}">
                <a16:creationId xmlns:a16="http://schemas.microsoft.com/office/drawing/2014/main" id="{3E5F6B43-3A0D-40DD-DD4B-F8401264F82E}"/>
              </a:ext>
            </a:extLst>
          </p:cNvPr>
          <p:cNvSpPr txBox="1"/>
          <p:nvPr/>
        </p:nvSpPr>
        <p:spPr>
          <a:xfrm>
            <a:off x="6317672" y="1008129"/>
            <a:ext cx="5638800" cy="129266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type: Get: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3"/>
              </a:rPr>
              <a:t>http://localhost:8889/product/selectbytype/chocolate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1" name="Picture 4">
            <a:extLst>
              <a:ext uri="{FF2B5EF4-FFF2-40B4-BE49-F238E27FC236}">
                <a16:creationId xmlns:a16="http://schemas.microsoft.com/office/drawing/2014/main" id="{5EA20A99-43DF-6551-3630-ABCCFC66E1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148" y="1698402"/>
            <a:ext cx="5851525" cy="42569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24EC0BA9-BF54-BD55-BEAB-9C92185A7A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1309" y="1714497"/>
            <a:ext cx="5851525" cy="425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32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3139B2-A005-E9C8-D7EB-EB1BAA4D92F6}"/>
              </a:ext>
            </a:extLst>
          </p:cNvPr>
          <p:cNvSpPr>
            <a:spLocks noChangeArrowheads="1"/>
          </p:cNvSpPr>
          <p:nvPr/>
        </p:nvSpPr>
        <p:spPr bwMode="auto">
          <a:xfrm>
            <a:off x="230621" y="1093696"/>
            <a:ext cx="53444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brand: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http://localhost:8889/product/selectbybrand/naturally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7">
            <a:extLst>
              <a:ext uri="{FF2B5EF4-FFF2-40B4-BE49-F238E27FC236}">
                <a16:creationId xmlns:a16="http://schemas.microsoft.com/office/drawing/2014/main" id="{29880624-B13A-FF09-69C2-BEDC818FB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21" y="1989312"/>
            <a:ext cx="5712979" cy="396042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C0E0D18-4235-354F-D8A7-DF23A4E26B26}"/>
              </a:ext>
            </a:extLst>
          </p:cNvPr>
          <p:cNvSpPr>
            <a:spLocks noChangeArrowheads="1"/>
          </p:cNvSpPr>
          <p:nvPr/>
        </p:nvSpPr>
        <p:spPr bwMode="auto">
          <a:xfrm>
            <a:off x="230621" y="44839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DACED156-E51B-FB4E-6A42-C8C045FF4BAE}"/>
              </a:ext>
            </a:extLst>
          </p:cNvPr>
          <p:cNvSpPr>
            <a:spLocks noChangeArrowheads="1"/>
          </p:cNvSpPr>
          <p:nvPr/>
        </p:nvSpPr>
        <p:spPr bwMode="auto">
          <a:xfrm>
            <a:off x="6109856" y="1087563"/>
            <a:ext cx="50370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product by quantity: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http://localhost:8889/product/selectbyquantity/50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6" name="Picture 8">
            <a:extLst>
              <a:ext uri="{FF2B5EF4-FFF2-40B4-BE49-F238E27FC236}">
                <a16:creationId xmlns:a16="http://schemas.microsoft.com/office/drawing/2014/main" id="{8462ED28-81B8-D3CF-BBCD-4AE77EC5E7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2145" y="1989312"/>
            <a:ext cx="5851525" cy="396042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9E724CD7-F7D9-70AD-1498-AFEB8E5A52D5}"/>
              </a:ext>
            </a:extLst>
          </p:cNvPr>
          <p:cNvSpPr>
            <a:spLocks noChangeArrowheads="1"/>
          </p:cNvSpPr>
          <p:nvPr/>
        </p:nvSpPr>
        <p:spPr bwMode="auto">
          <a:xfrm>
            <a:off x="6109856" y="44839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037806F-65C0-ABBC-8E73-8A8FB878BF97}"/>
              </a:ext>
            </a:extLst>
          </p:cNvPr>
          <p:cNvSpPr txBox="1"/>
          <p:nvPr/>
        </p:nvSpPr>
        <p:spPr>
          <a:xfrm>
            <a:off x="91137" y="138826"/>
            <a:ext cx="4765963"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113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441DAC-E511-702A-65DB-5A88DEB37412}"/>
              </a:ext>
            </a:extLst>
          </p:cNvPr>
          <p:cNvSpPr>
            <a:spLocks noChangeArrowheads="1"/>
          </p:cNvSpPr>
          <p:nvPr/>
        </p:nvSpPr>
        <p:spPr bwMode="auto">
          <a:xfrm>
            <a:off x="275770" y="953607"/>
            <a:ext cx="55154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by price: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http://localhost:8889/product/selectbyprice/40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097" name="Picture 9">
            <a:extLst>
              <a:ext uri="{FF2B5EF4-FFF2-40B4-BE49-F238E27FC236}">
                <a16:creationId xmlns:a16="http://schemas.microsoft.com/office/drawing/2014/main" id="{D898DC7A-8311-ECB8-5150-154496BF6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30" y="1603829"/>
            <a:ext cx="5515430" cy="43813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AAC83E5-1062-D194-3DE3-2FF7AA0507AD}"/>
              </a:ext>
            </a:extLst>
          </p:cNvPr>
          <p:cNvSpPr>
            <a:spLocks noChangeArrowheads="1"/>
          </p:cNvSpPr>
          <p:nvPr/>
        </p:nvSpPr>
        <p:spPr bwMode="auto">
          <a:xfrm>
            <a:off x="96982" y="4359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AF184901-8E59-7B3A-E3B4-238C89E95E68}"/>
              </a:ext>
            </a:extLst>
          </p:cNvPr>
          <p:cNvSpPr>
            <a:spLocks noChangeArrowheads="1"/>
          </p:cNvSpPr>
          <p:nvPr/>
        </p:nvSpPr>
        <p:spPr bwMode="auto">
          <a:xfrm>
            <a:off x="5948507" y="941861"/>
            <a:ext cx="49827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Post: insertion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http://localhost:8889/product/insertion/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100" name="Picture 5">
            <a:extLst>
              <a:ext uri="{FF2B5EF4-FFF2-40B4-BE49-F238E27FC236}">
                <a16:creationId xmlns:a16="http://schemas.microsoft.com/office/drawing/2014/main" id="{A501F2C0-6981-9B24-94A6-FB941141CC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507" y="1603829"/>
            <a:ext cx="5851525" cy="43813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A72A6595-3DED-B66F-F1A8-8438AA205F0C}"/>
              </a:ext>
            </a:extLst>
          </p:cNvPr>
          <p:cNvSpPr>
            <a:spLocks noChangeArrowheads="1"/>
          </p:cNvSpPr>
          <p:nvPr/>
        </p:nvSpPr>
        <p:spPr bwMode="auto">
          <a:xfrm>
            <a:off x="5948507" y="4389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7BCDD4B7-28BA-F58E-C017-65C7DA441470}"/>
              </a:ext>
            </a:extLst>
          </p:cNvPr>
          <p:cNvSpPr txBox="1"/>
          <p:nvPr/>
        </p:nvSpPr>
        <p:spPr>
          <a:xfrm>
            <a:off x="96982" y="103395"/>
            <a:ext cx="5283200"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69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8AB24-88D6-371E-B830-B438C8763D5B}"/>
              </a:ext>
            </a:extLst>
          </p:cNvPr>
          <p:cNvSpPr>
            <a:spLocks noChangeArrowheads="1"/>
          </p:cNvSpPr>
          <p:nvPr/>
        </p:nvSpPr>
        <p:spPr bwMode="auto">
          <a:xfrm>
            <a:off x="322696" y="1059485"/>
            <a:ext cx="51634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Put: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http://localhost:8889/product/updatebyid/1002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1" name="Picture 10">
            <a:extLst>
              <a:ext uri="{FF2B5EF4-FFF2-40B4-BE49-F238E27FC236}">
                <a16:creationId xmlns:a16="http://schemas.microsoft.com/office/drawing/2014/main" id="{A3D95DC3-9711-8F0B-3950-6E4736F0C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64" y="1797834"/>
            <a:ext cx="5440300" cy="41253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AD6595-D81B-6BB6-97E6-A213973F6E05}"/>
              </a:ext>
            </a:extLst>
          </p:cNvPr>
          <p:cNvSpPr>
            <a:spLocks noChangeArrowheads="1"/>
          </p:cNvSpPr>
          <p:nvPr/>
        </p:nvSpPr>
        <p:spPr bwMode="auto">
          <a:xfrm>
            <a:off x="488950" y="48164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2AE51712-4AC3-5DFB-E951-BAF565490A99}"/>
              </a:ext>
            </a:extLst>
          </p:cNvPr>
          <p:cNvSpPr>
            <a:spLocks noChangeArrowheads="1"/>
          </p:cNvSpPr>
          <p:nvPr/>
        </p:nvSpPr>
        <p:spPr bwMode="auto">
          <a:xfrm>
            <a:off x="6031139" y="985883"/>
            <a:ext cx="46610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product by id:</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http://localhost:8889/product/deletebyid/1004</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5124" name="Picture 11">
            <a:extLst>
              <a:ext uri="{FF2B5EF4-FFF2-40B4-BE49-F238E27FC236}">
                <a16:creationId xmlns:a16="http://schemas.microsoft.com/office/drawing/2014/main" id="{BDD04959-10AC-3D44-66D2-98F0C563D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9746" y="1797834"/>
            <a:ext cx="6017780" cy="410745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F36F2948-4D70-6EDF-43DB-2A8AB3AC5CC0}"/>
              </a:ext>
            </a:extLst>
          </p:cNvPr>
          <p:cNvSpPr>
            <a:spLocks noChangeArrowheads="1"/>
          </p:cNvSpPr>
          <p:nvPr/>
        </p:nvSpPr>
        <p:spPr bwMode="auto">
          <a:xfrm>
            <a:off x="244475" y="3860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274F360-7BE7-E944-E07D-BD7C5E65EFBD}"/>
              </a:ext>
            </a:extLst>
          </p:cNvPr>
          <p:cNvSpPr txBox="1"/>
          <p:nvPr/>
        </p:nvSpPr>
        <p:spPr>
          <a:xfrm>
            <a:off x="244475" y="165369"/>
            <a:ext cx="554218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180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C896E41-0AA6-7266-FA51-AA60EC9BD4F4}"/>
              </a:ext>
            </a:extLst>
          </p:cNvPr>
          <p:cNvSpPr>
            <a:spLocks noChangeArrowheads="1"/>
          </p:cNvSpPr>
          <p:nvPr/>
        </p:nvSpPr>
        <p:spPr bwMode="auto">
          <a:xfrm>
            <a:off x="244475" y="989810"/>
            <a:ext cx="539147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Not found display:</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http://localhost:8889/product/deletebyid/1004</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5" name="Picture 12">
            <a:extLst>
              <a:ext uri="{FF2B5EF4-FFF2-40B4-BE49-F238E27FC236}">
                <a16:creationId xmlns:a16="http://schemas.microsoft.com/office/drawing/2014/main" id="{B9C21E9C-D57B-652C-9547-794F6E7D7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846" y="1596032"/>
            <a:ext cx="5604782" cy="43397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0531985-6260-25D4-4A01-5B3AB94E8864}"/>
              </a:ext>
            </a:extLst>
          </p:cNvPr>
          <p:cNvSpPr>
            <a:spLocks noChangeArrowheads="1"/>
          </p:cNvSpPr>
          <p:nvPr/>
        </p:nvSpPr>
        <p:spPr bwMode="auto">
          <a:xfrm>
            <a:off x="244475" y="5578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C4993106-CD66-F4EF-82D0-4E8E4F69E946}"/>
              </a:ext>
            </a:extLst>
          </p:cNvPr>
          <p:cNvSpPr>
            <a:spLocks noChangeArrowheads="1"/>
          </p:cNvSpPr>
          <p:nvPr/>
        </p:nvSpPr>
        <p:spPr bwMode="auto">
          <a:xfrm>
            <a:off x="6096000" y="1128309"/>
            <a:ext cx="47648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http://localhost:8889/product/selectbyid/7</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6148" name="Picture 13">
            <a:extLst>
              <a:ext uri="{FF2B5EF4-FFF2-40B4-BE49-F238E27FC236}">
                <a16:creationId xmlns:a16="http://schemas.microsoft.com/office/drawing/2014/main" id="{FA46135F-ED11-0417-5CCC-0B8B8516B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61686"/>
            <a:ext cx="5851525" cy="433977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CA4FCB49-BDF4-6416-2BEB-780B3D4CD25F}"/>
              </a:ext>
            </a:extLst>
          </p:cNvPr>
          <p:cNvSpPr>
            <a:spLocks noChangeArrowheads="1"/>
          </p:cNvSpPr>
          <p:nvPr/>
        </p:nvSpPr>
        <p:spPr bwMode="auto">
          <a:xfrm>
            <a:off x="6096000" y="5349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9C96B905-CAC9-62E9-6626-93A6B34E0921}"/>
              </a:ext>
            </a:extLst>
          </p:cNvPr>
          <p:cNvSpPr txBox="1"/>
          <p:nvPr/>
        </p:nvSpPr>
        <p:spPr>
          <a:xfrm>
            <a:off x="244475" y="269210"/>
            <a:ext cx="5604782"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709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20D3-C1B0-EF8B-9E76-EC63BBE17E66}"/>
              </a:ext>
            </a:extLst>
          </p:cNvPr>
          <p:cNvSpPr>
            <a:spLocks noGrp="1"/>
          </p:cNvSpPr>
          <p:nvPr>
            <p:ph type="title"/>
          </p:nvPr>
        </p:nvSpPr>
        <p:spPr/>
        <p:txBody>
          <a:bodyPr/>
          <a:lstStyle/>
          <a:p>
            <a:r>
              <a:rPr lang="en-IN" b="1" dirty="0"/>
              <a:t>AGENDA</a:t>
            </a:r>
          </a:p>
        </p:txBody>
      </p:sp>
      <p:sp>
        <p:nvSpPr>
          <p:cNvPr id="3" name="Content Placeholder 2">
            <a:extLst>
              <a:ext uri="{FF2B5EF4-FFF2-40B4-BE49-F238E27FC236}">
                <a16:creationId xmlns:a16="http://schemas.microsoft.com/office/drawing/2014/main" id="{18A1AECA-D81A-08DE-DF30-FDC873DF8A9C}"/>
              </a:ext>
            </a:extLst>
          </p:cNvPr>
          <p:cNvSpPr>
            <a:spLocks noGrp="1"/>
          </p:cNvSpPr>
          <p:nvPr>
            <p:ph idx="1"/>
          </p:nvPr>
        </p:nvSpPr>
        <p:spPr/>
        <p:txBody>
          <a:bodyPr>
            <a:normAutofit/>
          </a:bodyPr>
          <a:lstStyle/>
          <a:p>
            <a:pPr>
              <a:buFont typeface="Wingdings" panose="05000000000000000000" pitchFamily="2" charset="2"/>
              <a:buChar char="v"/>
            </a:pPr>
            <a:r>
              <a:rPr lang="en-US" sz="2800" dirty="0"/>
              <a:t>Introduction</a:t>
            </a:r>
          </a:p>
          <a:p>
            <a:pPr>
              <a:buFont typeface="Wingdings" panose="05000000000000000000" pitchFamily="2" charset="2"/>
              <a:buChar char="v"/>
            </a:pPr>
            <a:r>
              <a:rPr lang="en-US" sz="2800" dirty="0"/>
              <a:t>Objectives</a:t>
            </a:r>
          </a:p>
          <a:p>
            <a:pPr>
              <a:buFont typeface="Wingdings" panose="05000000000000000000" pitchFamily="2" charset="2"/>
              <a:buChar char="v"/>
            </a:pPr>
            <a:r>
              <a:rPr lang="en-US" sz="2800" dirty="0"/>
              <a:t>Modules Description</a:t>
            </a:r>
          </a:p>
          <a:p>
            <a:pPr>
              <a:buFont typeface="Wingdings" panose="05000000000000000000" pitchFamily="2" charset="2"/>
              <a:buChar char="v"/>
            </a:pPr>
            <a:r>
              <a:rPr lang="en-US" sz="2800" dirty="0"/>
              <a:t>CRUD Operation</a:t>
            </a:r>
          </a:p>
          <a:p>
            <a:pPr>
              <a:buFont typeface="Wingdings" panose="05000000000000000000" pitchFamily="2" charset="2"/>
              <a:buChar char="v"/>
            </a:pPr>
            <a:r>
              <a:rPr lang="en-US" sz="2800" dirty="0"/>
              <a:t>Annotations</a:t>
            </a:r>
          </a:p>
          <a:p>
            <a:pPr>
              <a:buFont typeface="Wingdings" panose="05000000000000000000" pitchFamily="2" charset="2"/>
              <a:buChar char="v"/>
            </a:pPr>
            <a:r>
              <a:rPr lang="en-US" sz="2800" dirty="0"/>
              <a:t>Screenshots</a:t>
            </a:r>
          </a:p>
          <a:p>
            <a:pPr>
              <a:buFont typeface="Wingdings" panose="05000000000000000000" pitchFamily="2" charset="2"/>
              <a:buChar char="v"/>
            </a:pPr>
            <a:r>
              <a:rPr lang="en-US" sz="2800" dirty="0"/>
              <a:t>Conclusion</a:t>
            </a:r>
          </a:p>
        </p:txBody>
      </p:sp>
    </p:spTree>
    <p:extLst>
      <p:ext uri="{BB962C8B-B14F-4D97-AF65-F5344CB8AC3E}">
        <p14:creationId xmlns:p14="http://schemas.microsoft.com/office/powerpoint/2010/main" val="3896088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B3B8E58-3EE0-8D1F-6BAC-1DC25CBF3089}"/>
              </a:ext>
            </a:extLst>
          </p:cNvPr>
          <p:cNvSpPr>
            <a:spLocks noChangeArrowheads="1"/>
          </p:cNvSpPr>
          <p:nvPr/>
        </p:nvSpPr>
        <p:spPr bwMode="auto">
          <a:xfrm>
            <a:off x="244475" y="1343493"/>
            <a:ext cx="51380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http://localhost:8889/product/updatebyid/9</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4">
            <a:extLst>
              <a:ext uri="{FF2B5EF4-FFF2-40B4-BE49-F238E27FC236}">
                <a16:creationId xmlns:a16="http://schemas.microsoft.com/office/drawing/2014/main" id="{2129866D-38A3-4F71-858A-45AD5219F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925696"/>
            <a:ext cx="5607050" cy="40800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1AAAE233-DDAE-BADE-84B3-DA0B7B9B5C4F}"/>
              </a:ext>
            </a:extLst>
          </p:cNvPr>
          <p:cNvSpPr>
            <a:spLocks noChangeArrowheads="1"/>
          </p:cNvSpPr>
          <p:nvPr/>
        </p:nvSpPr>
        <p:spPr bwMode="auto">
          <a:xfrm>
            <a:off x="0" y="374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DC1E51DD-DC5F-927B-9FEB-9B615AC7AB3B}"/>
              </a:ext>
            </a:extLst>
          </p:cNvPr>
          <p:cNvSpPr>
            <a:spLocks noChangeArrowheads="1"/>
          </p:cNvSpPr>
          <p:nvPr/>
        </p:nvSpPr>
        <p:spPr bwMode="auto">
          <a:xfrm>
            <a:off x="6096000" y="1188674"/>
            <a:ext cx="48526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Customer screen shot: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Get: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http://localhost:8889/customer/selectbyid/1</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172" name="Picture 15">
            <a:extLst>
              <a:ext uri="{FF2B5EF4-FFF2-40B4-BE49-F238E27FC236}">
                <a16:creationId xmlns:a16="http://schemas.microsoft.com/office/drawing/2014/main" id="{2A0E5FE2-86C1-AD56-26C5-E44825CB64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906478"/>
            <a:ext cx="5851525" cy="4080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EC4BF3DD-5D8B-B348-0250-F44A7154136C}"/>
              </a:ext>
            </a:extLst>
          </p:cNvPr>
          <p:cNvSpPr>
            <a:spLocks noChangeArrowheads="1"/>
          </p:cNvSpPr>
          <p:nvPr/>
        </p:nvSpPr>
        <p:spPr bwMode="auto">
          <a:xfrm>
            <a:off x="5708073" y="5426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529D7654-615D-C22D-B033-B0C6F8696CE4}"/>
              </a:ext>
            </a:extLst>
          </p:cNvPr>
          <p:cNvSpPr txBox="1"/>
          <p:nvPr/>
        </p:nvSpPr>
        <p:spPr>
          <a:xfrm>
            <a:off x="81681" y="139937"/>
            <a:ext cx="5463598"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556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774B3B6-4173-B6F9-FFAC-CBEBB0292D1E}"/>
              </a:ext>
            </a:extLst>
          </p:cNvPr>
          <p:cNvSpPr>
            <a:spLocks noChangeArrowheads="1"/>
          </p:cNvSpPr>
          <p:nvPr/>
        </p:nvSpPr>
        <p:spPr bwMode="auto">
          <a:xfrm>
            <a:off x="159657" y="1418465"/>
            <a:ext cx="58305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by id: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http://localhost:8889/customer/updatebyid/2</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3" name="Picture 16">
            <a:extLst>
              <a:ext uri="{FF2B5EF4-FFF2-40B4-BE49-F238E27FC236}">
                <a16:creationId xmlns:a16="http://schemas.microsoft.com/office/drawing/2014/main" id="{F9FD4882-BC41-31E3-E3CC-80CF4D710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7" y="1925785"/>
            <a:ext cx="5691868" cy="4137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FB50106-EF2F-4331-F1E6-D02ED09CA91E}"/>
              </a:ext>
            </a:extLst>
          </p:cNvPr>
          <p:cNvSpPr>
            <a:spLocks noChangeArrowheads="1"/>
          </p:cNvSpPr>
          <p:nvPr/>
        </p:nvSpPr>
        <p:spPr bwMode="auto">
          <a:xfrm>
            <a:off x="0" y="45393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E97E1A34-ABA1-C99B-CFA6-62929F07882E}"/>
              </a:ext>
            </a:extLst>
          </p:cNvPr>
          <p:cNvSpPr>
            <a:spLocks noChangeArrowheads="1"/>
          </p:cNvSpPr>
          <p:nvPr/>
        </p:nvSpPr>
        <p:spPr bwMode="auto">
          <a:xfrm>
            <a:off x="6011182" y="1418465"/>
            <a:ext cx="56864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Delete by id: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http://localhost:8889/customer/deletebyid/6</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196" name="Picture 17">
            <a:extLst>
              <a:ext uri="{FF2B5EF4-FFF2-40B4-BE49-F238E27FC236}">
                <a16:creationId xmlns:a16="http://schemas.microsoft.com/office/drawing/2014/main" id="{0139CACD-CCD8-5CE1-04B9-EEC3581488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837194"/>
            <a:ext cx="5851525" cy="422563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8B5A48AA-D0CC-6E9F-DEE8-FF2E6D50946C}"/>
              </a:ext>
            </a:extLst>
          </p:cNvPr>
          <p:cNvSpPr>
            <a:spLocks noChangeArrowheads="1"/>
          </p:cNvSpPr>
          <p:nvPr/>
        </p:nvSpPr>
        <p:spPr bwMode="auto">
          <a:xfrm>
            <a:off x="5851525" y="44922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CDF82054-DC25-194F-5155-DFB7B7C09970}"/>
              </a:ext>
            </a:extLst>
          </p:cNvPr>
          <p:cNvSpPr txBox="1"/>
          <p:nvPr/>
        </p:nvSpPr>
        <p:spPr>
          <a:xfrm>
            <a:off x="159657" y="124943"/>
            <a:ext cx="6836229"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5574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A082C85-426F-824B-3164-C6C93E03FDF9}"/>
              </a:ext>
            </a:extLst>
          </p:cNvPr>
          <p:cNvSpPr>
            <a:spLocks noChangeArrowheads="1"/>
          </p:cNvSpPr>
          <p:nvPr/>
        </p:nvSpPr>
        <p:spPr bwMode="auto">
          <a:xfrm>
            <a:off x="244475" y="1547666"/>
            <a:ext cx="4970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Select by id: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http://localhost:8889/customer/selectbyid/6</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17" name="Picture 18">
            <a:extLst>
              <a:ext uri="{FF2B5EF4-FFF2-40B4-BE49-F238E27FC236}">
                <a16:creationId xmlns:a16="http://schemas.microsoft.com/office/drawing/2014/main" id="{9B14FAB1-323D-4DC3-6951-829956C71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056424"/>
            <a:ext cx="5677354" cy="40910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702E218-011D-DDCD-C824-8F01D03BD39D}"/>
              </a:ext>
            </a:extLst>
          </p:cNvPr>
          <p:cNvSpPr>
            <a:spLocks noChangeArrowheads="1"/>
          </p:cNvSpPr>
          <p:nvPr/>
        </p:nvSpPr>
        <p:spPr bwMode="auto">
          <a:xfrm>
            <a:off x="244475" y="4567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CC372A8C-E0CA-1525-753E-F6652A9ED1C1}"/>
              </a:ext>
            </a:extLst>
          </p:cNvPr>
          <p:cNvSpPr>
            <a:spLocks noChangeArrowheads="1"/>
          </p:cNvSpPr>
          <p:nvPr/>
        </p:nvSpPr>
        <p:spPr bwMode="auto">
          <a:xfrm>
            <a:off x="6096000" y="1471649"/>
            <a:ext cx="47383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Update: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4"/>
              </a:rPr>
              <a:t>http://localhost:8889/customer/updatebyid/7</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220" name="Picture 19">
            <a:extLst>
              <a:ext uri="{FF2B5EF4-FFF2-40B4-BE49-F238E27FC236}">
                <a16:creationId xmlns:a16="http://schemas.microsoft.com/office/drawing/2014/main" id="{B8BBAEF4-2581-5A5C-6827-8783FEE8A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005912"/>
            <a:ext cx="5851525" cy="40910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6EA61FEE-E4A8-015E-BE73-B19B5275AF69}"/>
              </a:ext>
            </a:extLst>
          </p:cNvPr>
          <p:cNvSpPr>
            <a:spLocks noChangeArrowheads="1"/>
          </p:cNvSpPr>
          <p:nvPr/>
        </p:nvSpPr>
        <p:spPr bwMode="auto">
          <a:xfrm>
            <a:off x="6096000" y="45670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D3A205EA-7EAC-39D6-31C2-754D49D0C68C}"/>
              </a:ext>
            </a:extLst>
          </p:cNvPr>
          <p:cNvSpPr txBox="1"/>
          <p:nvPr/>
        </p:nvSpPr>
        <p:spPr>
          <a:xfrm>
            <a:off x="135987" y="141841"/>
            <a:ext cx="5416096"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2153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6FFE347-F83A-E99D-6DF9-6342AC2966BD}"/>
              </a:ext>
            </a:extLst>
          </p:cNvPr>
          <p:cNvSpPr>
            <a:spLocks noChangeArrowheads="1"/>
          </p:cNvSpPr>
          <p:nvPr/>
        </p:nvSpPr>
        <p:spPr bwMode="auto">
          <a:xfrm>
            <a:off x="260875" y="1694173"/>
            <a:ext cx="51810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Delete:</a:t>
            </a:r>
            <a:r>
              <a:rPr kumimoji="0" lang="en-US" altLang="en-US" b="0" i="0" u="none" strike="noStrike" cap="none" normalizeH="0" baseline="0" dirty="0">
                <a:ln>
                  <a:noFill/>
                </a:ln>
                <a:solidFill>
                  <a:srgbClr val="21212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hlinkClick r:id="rId2"/>
              </a:rPr>
              <a:t>http://localhost:8889/customer/deletebyid/7</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41" name="Picture 20">
            <a:extLst>
              <a:ext uri="{FF2B5EF4-FFF2-40B4-BE49-F238E27FC236}">
                <a16:creationId xmlns:a16="http://schemas.microsoft.com/office/drawing/2014/main" id="{70547CE3-5E8E-5CC7-E4DF-39347D319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2244436"/>
            <a:ext cx="6710506" cy="36714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6FCAA65-4084-95BE-E2D9-2D86F1369F97}"/>
              </a:ext>
            </a:extLst>
          </p:cNvPr>
          <p:cNvSpPr>
            <a:spLocks noChangeArrowheads="1"/>
          </p:cNvSpPr>
          <p:nvPr/>
        </p:nvSpPr>
        <p:spPr bwMode="auto">
          <a:xfrm>
            <a:off x="244475" y="42484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ABE7E73-CAAE-3C34-B984-3243F4F42D2F}"/>
              </a:ext>
            </a:extLst>
          </p:cNvPr>
          <p:cNvSpPr txBox="1"/>
          <p:nvPr/>
        </p:nvSpPr>
        <p:spPr>
          <a:xfrm>
            <a:off x="6954981" y="401791"/>
            <a:ext cx="4992544" cy="6407716"/>
          </a:xfrm>
          <a:prstGeom prst="rect">
            <a:avLst/>
          </a:prstGeom>
          <a:noFill/>
        </p:spPr>
        <p:txBody>
          <a:bodyPr wrap="square" rtlCol="0">
            <a:spAutoFit/>
          </a:bodyPr>
          <a:lstStyle/>
          <a:p>
            <a:pPr>
              <a:lnSpc>
                <a:spcPct val="115000"/>
              </a:lnSpc>
              <a:spcAft>
                <a:spcPts val="1000"/>
              </a:spcAft>
            </a:pPr>
            <a:r>
              <a:rPr lang="en-IN" sz="1800" u="sng" dirty="0">
                <a:effectLst/>
                <a:latin typeface="Calibri" panose="020F0502020204030204" pitchFamily="34" charset="0"/>
                <a:ea typeface="Calibri" panose="020F0502020204030204" pitchFamily="34" charset="0"/>
                <a:cs typeface="Calibri" panose="020F0502020204030204" pitchFamily="34" charset="0"/>
              </a:rPr>
              <a:t>Input format: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{"productName": "jimjam",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"productType": "biscuit",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"productBrand": "sweety",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"productQuantity": 20,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"productPrice": 10,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 [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"customerName": “</a:t>
            </a:r>
            <a:r>
              <a:rPr lang="en-IN" dirty="0">
                <a:latin typeface="Calibri" panose="020F0502020204030204" pitchFamily="34" charset="0"/>
                <a:ea typeface="Calibri" panose="020F0502020204030204" pitchFamily="34" charset="0"/>
                <a:cs typeface="Calibri" panose="020F0502020204030204" pitchFamily="34" charset="0"/>
              </a:rPr>
              <a:t>deepi</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"customerMobileNo": "9000677897",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"customerAddress": "karaikal"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"customerName": “</a:t>
            </a:r>
            <a:r>
              <a:rPr lang="en-IN" dirty="0">
                <a:latin typeface="Calibri" panose="020F0502020204030204" pitchFamily="34" charset="0"/>
                <a:ea typeface="Calibri" panose="020F0502020204030204" pitchFamily="34" charset="0"/>
                <a:cs typeface="Calibri" panose="020F0502020204030204" pitchFamily="34" charset="0"/>
              </a:rPr>
              <a:t>bismi</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"customerMobileNo": "9900677897",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"customerAddress": “T</a:t>
            </a:r>
            <a:r>
              <a:rPr lang="en-IN" dirty="0">
                <a:latin typeface="Calibri" panose="020F0502020204030204" pitchFamily="34" charset="0"/>
                <a:ea typeface="Calibri" panose="020F0502020204030204" pitchFamily="34" charset="0"/>
                <a:cs typeface="Calibri" panose="020F0502020204030204" pitchFamily="34" charset="0"/>
              </a:rPr>
              <a:t>richy</a:t>
            </a:r>
            <a:r>
              <a:rPr lang="en-IN" dirty="0">
                <a:effectLst/>
                <a:latin typeface="Calibri" panose="020F0502020204030204" pitchFamily="34" charset="0"/>
                <a:ea typeface="Calibri" panose="020F0502020204030204" pitchFamily="34" charset="0"/>
                <a:cs typeface="Calibri" panose="020F0502020204030204" pitchFamily="34"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Calibri" panose="020F0502020204030204" pitchFamily="34" charset="0"/>
              </a:rPr>
              <a:t>        ]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C0A458F8-E46B-51AA-0FE3-C3393F09B491}"/>
              </a:ext>
            </a:extLst>
          </p:cNvPr>
          <p:cNvSpPr txBox="1"/>
          <p:nvPr/>
        </p:nvSpPr>
        <p:spPr>
          <a:xfrm>
            <a:off x="151486" y="99435"/>
            <a:ext cx="4646180" cy="762000"/>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2965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6A3C89-F1DC-DB88-665B-E68146E5A050}"/>
              </a:ext>
            </a:extLst>
          </p:cNvPr>
          <p:cNvSpPr txBox="1"/>
          <p:nvPr/>
        </p:nvSpPr>
        <p:spPr>
          <a:xfrm>
            <a:off x="245859" y="162932"/>
            <a:ext cx="3458235" cy="769441"/>
          </a:xfrm>
          <a:prstGeom prst="rect">
            <a:avLst/>
          </a:prstGeom>
          <a:noFill/>
        </p:spPr>
        <p:txBody>
          <a:bodyPr wrap="square" rtlCol="0">
            <a:spAutoFit/>
          </a:bodyPr>
          <a:lstStyle/>
          <a:p>
            <a:r>
              <a:rPr lang="en-US" sz="4400" dirty="0">
                <a:latin typeface="Calibri" panose="020F0502020204030204" pitchFamily="34" charset="0"/>
                <a:cs typeface="Calibri" panose="020F0502020204030204" pitchFamily="34" charset="0"/>
              </a:rPr>
              <a:t>SCREENSHOTS</a:t>
            </a:r>
            <a:endParaRPr lang="en-IN" sz="4400"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4BC0EAD-508F-AF7F-339C-2F6AE4484183}"/>
              </a:ext>
            </a:extLst>
          </p:cNvPr>
          <p:cNvSpPr>
            <a:spLocks noChangeArrowheads="1"/>
          </p:cNvSpPr>
          <p:nvPr/>
        </p:nvSpPr>
        <p:spPr bwMode="auto">
          <a:xfrm>
            <a:off x="365125" y="1350957"/>
            <a:ext cx="251203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Shopkeeper_table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5" name="Picture 21">
            <a:extLst>
              <a:ext uri="{FF2B5EF4-FFF2-40B4-BE49-F238E27FC236}">
                <a16:creationId xmlns:a16="http://schemas.microsoft.com/office/drawing/2014/main" id="{BF7D3F8F-3BEA-A268-E0C4-373A920A0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1995054"/>
            <a:ext cx="5730875" cy="37407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20F293-A48F-2CB6-6B8C-929C3B745CF6}"/>
              </a:ext>
            </a:extLst>
          </p:cNvPr>
          <p:cNvSpPr>
            <a:spLocks noChangeArrowheads="1"/>
          </p:cNvSpPr>
          <p:nvPr/>
        </p:nvSpPr>
        <p:spPr bwMode="auto">
          <a:xfrm>
            <a:off x="365125" y="4547755"/>
            <a:ext cx="12192000" cy="0"/>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5">
            <a:extLst>
              <a:ext uri="{FF2B5EF4-FFF2-40B4-BE49-F238E27FC236}">
                <a16:creationId xmlns:a16="http://schemas.microsoft.com/office/drawing/2014/main" id="{D6622D00-CCF0-B22A-F0F8-00C198F06902}"/>
              </a:ext>
            </a:extLst>
          </p:cNvPr>
          <p:cNvSpPr>
            <a:spLocks noChangeArrowheads="1"/>
          </p:cNvSpPr>
          <p:nvPr/>
        </p:nvSpPr>
        <p:spPr bwMode="auto">
          <a:xfrm>
            <a:off x="6303818" y="1350956"/>
            <a:ext cx="22238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Customer_table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1028" name="Picture 1">
            <a:extLst>
              <a:ext uri="{FF2B5EF4-FFF2-40B4-BE49-F238E27FC236}">
                <a16:creationId xmlns:a16="http://schemas.microsoft.com/office/drawing/2014/main" id="{3BF6199A-FBA4-4F63-4B58-B208278CE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818" y="1995054"/>
            <a:ext cx="5730875" cy="37407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4C436C49-C62F-DDD0-8D1B-18EF86596D92}"/>
              </a:ext>
            </a:extLst>
          </p:cNvPr>
          <p:cNvSpPr>
            <a:spLocks noChangeArrowheads="1"/>
          </p:cNvSpPr>
          <p:nvPr/>
        </p:nvSpPr>
        <p:spPr bwMode="auto">
          <a:xfrm>
            <a:off x="6303818" y="4692217"/>
            <a:ext cx="12192000" cy="0"/>
          </a:xfrm>
          <a:prstGeom prst="rect">
            <a:avLst/>
          </a:prstGeom>
          <a:solidFill>
            <a:srgbClr val="FF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90427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C153-3D57-CC04-A3AD-CE1FB1B5C040}"/>
              </a:ext>
            </a:extLst>
          </p:cNvPr>
          <p:cNvSpPr>
            <a:spLocks noGrp="1"/>
          </p:cNvSpPr>
          <p:nvPr>
            <p:ph type="title"/>
          </p:nvPr>
        </p:nvSpPr>
        <p:spPr>
          <a:xfrm>
            <a:off x="646111" y="452718"/>
            <a:ext cx="9404723" cy="988624"/>
          </a:xfrm>
        </p:spPr>
        <p:txBody>
          <a:bodyPr>
            <a:normAutofit/>
          </a:bodyPr>
          <a:lstStyle/>
          <a:p>
            <a:r>
              <a:rPr lang="en-US" sz="4400" b="1" dirty="0">
                <a:latin typeface="Calibri" panose="020F0502020204030204" pitchFamily="34" charset="0"/>
                <a:cs typeface="Calibri" panose="020F0502020204030204" pitchFamily="34" charset="0"/>
              </a:rPr>
              <a:t>CONCLUSION</a:t>
            </a:r>
            <a:endParaRPr lang="en-IN" sz="44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0DB0351-EADD-70CA-4073-8D485C69BAD2}"/>
              </a:ext>
            </a:extLst>
          </p:cNvPr>
          <p:cNvSpPr>
            <a:spLocks noGrp="1"/>
          </p:cNvSpPr>
          <p:nvPr>
            <p:ph idx="1"/>
          </p:nvPr>
        </p:nvSpPr>
        <p:spPr>
          <a:xfrm>
            <a:off x="1165305" y="1952786"/>
            <a:ext cx="8946541" cy="4024393"/>
          </a:xfrm>
        </p:spPr>
        <p:txBody>
          <a:bodyPr/>
          <a:lstStyle/>
          <a:p>
            <a:pPr>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In Inventory management system we implement using spring boot to build the program in very easy way and using postman to run the program and database to store all the information of the product and customer details. </a:t>
            </a:r>
          </a:p>
          <a:p>
            <a:pPr>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Fetching details are very easy on this system.</a:t>
            </a:r>
          </a:p>
          <a:p>
            <a:pPr marL="0" indent="0">
              <a:buNone/>
            </a:pPr>
            <a:endParaRPr lang="en-IN" b="1" dirty="0"/>
          </a:p>
        </p:txBody>
      </p:sp>
    </p:spTree>
    <p:extLst>
      <p:ext uri="{BB962C8B-B14F-4D97-AF65-F5344CB8AC3E}">
        <p14:creationId xmlns:p14="http://schemas.microsoft.com/office/powerpoint/2010/main" val="3003094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118CE-4384-998F-4FB8-57FDAE7C7089}"/>
              </a:ext>
            </a:extLst>
          </p:cNvPr>
          <p:cNvSpPr txBox="1"/>
          <p:nvPr/>
        </p:nvSpPr>
        <p:spPr>
          <a:xfrm>
            <a:off x="3505200" y="2355273"/>
            <a:ext cx="7938654" cy="1107996"/>
          </a:xfrm>
          <a:prstGeom prst="rect">
            <a:avLst/>
          </a:prstGeom>
          <a:noFill/>
        </p:spPr>
        <p:txBody>
          <a:bodyPr wrap="square" rtlCol="0">
            <a:spAutoFit/>
          </a:bodyPr>
          <a:lstStyle/>
          <a:p>
            <a:r>
              <a:rPr lang="en-US" sz="6600" dirty="0">
                <a:latin typeface="Calibri" panose="020F0502020204030204" pitchFamily="34" charset="0"/>
                <a:cs typeface="Calibri" panose="020F0502020204030204" pitchFamily="34" charset="0"/>
              </a:rPr>
              <a:t>THANK YOU</a:t>
            </a:r>
            <a:endParaRPr lang="en-IN" sz="6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321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04DA-E781-1BF3-D460-55C83D094EBC}"/>
              </a:ext>
            </a:extLst>
          </p:cNvPr>
          <p:cNvSpPr>
            <a:spLocks noGrp="1"/>
          </p:cNvSpPr>
          <p:nvPr>
            <p:ph type="title"/>
          </p:nvPr>
        </p:nvSpPr>
        <p:spPr>
          <a:xfrm>
            <a:off x="211715" y="169089"/>
            <a:ext cx="9603275" cy="691772"/>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171827C3-7B72-F8B1-0B0D-88E3A31CA684}"/>
              </a:ext>
            </a:extLst>
          </p:cNvPr>
          <p:cNvSpPr>
            <a:spLocks noGrp="1"/>
          </p:cNvSpPr>
          <p:nvPr>
            <p:ph idx="1"/>
          </p:nvPr>
        </p:nvSpPr>
        <p:spPr>
          <a:xfrm>
            <a:off x="636722" y="984846"/>
            <a:ext cx="10515600" cy="5617431"/>
          </a:xfrm>
        </p:spPr>
        <p:txBody>
          <a:bodyPr>
            <a:normAutofit/>
          </a:bodyPr>
          <a:lstStyle/>
          <a:p>
            <a:pPr marL="0" indent="0">
              <a:lnSpc>
                <a:spcPct val="107000"/>
              </a:lnSpc>
              <a:spcAft>
                <a:spcPts val="800"/>
              </a:spcAft>
              <a:buNone/>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Inventory management System</a:t>
            </a:r>
          </a:p>
          <a:p>
            <a:pPr>
              <a:lnSpc>
                <a:spcPct val="107000"/>
              </a:lnSpc>
              <a:spcAft>
                <a:spcPts val="800"/>
              </a:spcAft>
              <a:buFont typeface="Wingdings" panose="05000000000000000000" pitchFamily="2" charset="2"/>
              <a:buChar char="v"/>
            </a:pPr>
            <a:r>
              <a:rPr lang="en-IN" dirty="0">
                <a:effectLst/>
                <a:latin typeface="Calibri" panose="020F0502020204030204" pitchFamily="34" charset="0"/>
                <a:ea typeface="Calibri" panose="020F0502020204030204" pitchFamily="34" charset="0"/>
                <a:cs typeface="Calibri" panose="020F0502020204030204" pitchFamily="34" charset="0"/>
              </a:rPr>
              <a:t>An inventory management system is the process by which you track your goods throughout your entire supply chain, from purchasing to production to end sales. In our project, we can implement the shopkeeper module maintains the product details and store all the information of customers on the database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0" indent="0">
              <a:lnSpc>
                <a:spcPct val="107000"/>
              </a:lnSpc>
              <a:spcAft>
                <a:spcPts val="800"/>
              </a:spcAft>
              <a:buNone/>
            </a:pPr>
            <a:r>
              <a:rPr lang="en-IN" sz="2800" b="1" dirty="0">
                <a:effectLst/>
                <a:latin typeface="Calibri" panose="020F0502020204030204" pitchFamily="34" charset="0"/>
                <a:ea typeface="Calibri" panose="020F0502020204030204" pitchFamily="34" charset="0"/>
                <a:cs typeface="Calibri" panose="020F0502020204030204" pitchFamily="34" charset="0"/>
              </a:rPr>
              <a:t>Functions of Inventory Management System</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v"/>
            </a:pPr>
            <a:r>
              <a:rPr lang="en-US" sz="2400" i="0" dirty="0">
                <a:effectLst/>
                <a:latin typeface="Calibri" panose="020F0502020204030204" pitchFamily="34" charset="0"/>
                <a:cs typeface="Calibri" panose="020F0502020204030204" pitchFamily="34" charset="0"/>
              </a:rPr>
              <a:t>Easy Inventory Management</a:t>
            </a:r>
            <a:r>
              <a:rPr lang="en-US" i="0" dirty="0">
                <a:effectLst/>
                <a:latin typeface="Calibri" panose="020F0502020204030204" pitchFamily="34" charset="0"/>
                <a:cs typeface="Calibri" panose="020F0502020204030204" pitchFamily="34" charset="0"/>
              </a:rPr>
              <a:t>: The software makes the process of inventory management a lot easier which saves money and time both. It assists to automate the business processes and guides to making of smarter decisions.</a:t>
            </a:r>
          </a:p>
          <a:p>
            <a:pPr lvl="0">
              <a:lnSpc>
                <a:spcPct val="107000"/>
              </a:lnSpc>
              <a:buFont typeface="Wingdings" panose="05000000000000000000" pitchFamily="2" charset="2"/>
              <a:buChar char="v"/>
            </a:pPr>
            <a:r>
              <a:rPr lang="en-US" sz="2400" b="0" i="0" dirty="0">
                <a:effectLst/>
                <a:latin typeface="Calibri" panose="020F0502020204030204" pitchFamily="34" charset="0"/>
                <a:cs typeface="Calibri" panose="020F0502020204030204" pitchFamily="34" charset="0"/>
              </a:rPr>
              <a:t>Accurate stock management</a:t>
            </a:r>
            <a:r>
              <a:rPr lang="en-US" b="0" i="0" dirty="0">
                <a:effectLst/>
                <a:latin typeface="Calibri" panose="020F0502020204030204" pitchFamily="34" charset="0"/>
                <a:cs typeface="Calibri" panose="020F0502020204030204" pitchFamily="34" charset="0"/>
              </a:rPr>
              <a:t>: It will help your company to fulfill the orders on time and efficiently. Without proper management and tracking of available goods, it will be difficult to know what you need, when you need it, and in what quantity you need it.</a:t>
            </a:r>
            <a:br>
              <a:rPr lang="en-US" i="0" dirty="0">
                <a:effectLst/>
                <a:latin typeface="Calibri" panose="020F0502020204030204" pitchFamily="34" charset="0"/>
                <a:cs typeface="Calibri" panose="020F0502020204030204" pitchFamily="34" charset="0"/>
              </a:rPr>
            </a:br>
            <a:r>
              <a:rPr lang="en-US" sz="1600" b="0" i="0" dirty="0">
                <a:solidFill>
                  <a:srgbClr val="2C323A"/>
                </a:solidFill>
                <a:effectLst/>
                <a:latin typeface="DM Sans" panose="020B0604020202020204" pitchFamily="2" charset="0"/>
              </a:rPr>
              <a:t>.</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210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ACCD-32FB-A95C-B05E-968E42941B0E}"/>
              </a:ext>
            </a:extLst>
          </p:cNvPr>
          <p:cNvSpPr>
            <a:spLocks noGrp="1"/>
          </p:cNvSpPr>
          <p:nvPr>
            <p:ph type="title"/>
          </p:nvPr>
        </p:nvSpPr>
        <p:spPr>
          <a:xfrm>
            <a:off x="230009" y="200589"/>
            <a:ext cx="10515600" cy="770948"/>
          </a:xfrm>
        </p:spPr>
        <p:txBody>
          <a:bodyPr/>
          <a:lstStyle/>
          <a:p>
            <a:r>
              <a:rPr lang="en-US" b="1" dirty="0"/>
              <a:t>OBJECTIVES</a:t>
            </a:r>
            <a:endParaRPr lang="en-IN" b="1" dirty="0"/>
          </a:p>
        </p:txBody>
      </p:sp>
      <p:sp>
        <p:nvSpPr>
          <p:cNvPr id="3" name="Content Placeholder 2">
            <a:extLst>
              <a:ext uri="{FF2B5EF4-FFF2-40B4-BE49-F238E27FC236}">
                <a16:creationId xmlns:a16="http://schemas.microsoft.com/office/drawing/2014/main" id="{6341B2E7-8D7A-0EEC-AD68-A488C29D0ACC}"/>
              </a:ext>
            </a:extLst>
          </p:cNvPr>
          <p:cNvSpPr>
            <a:spLocks noGrp="1"/>
          </p:cNvSpPr>
          <p:nvPr>
            <p:ph idx="1"/>
          </p:nvPr>
        </p:nvSpPr>
        <p:spPr>
          <a:xfrm>
            <a:off x="683217" y="971537"/>
            <a:ext cx="10515600" cy="5499005"/>
          </a:xfrm>
        </p:spPr>
        <p:txBody>
          <a:bodyPr>
            <a:normAutofit/>
          </a:bodyPr>
          <a:lstStyle/>
          <a:p>
            <a:pPr marL="342900" lvl="0" indent="-342900">
              <a:lnSpc>
                <a:spcPct val="107000"/>
              </a:lnSpc>
              <a:buFont typeface="Wingdings" panose="05000000000000000000" pitchFamily="2" charset="2"/>
              <a:buChar char=""/>
            </a:pP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It provides “better and efficient service”. </a:t>
            </a: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Faster way to get details about the product and customer information.  </a:t>
            </a: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Provide facility for proper monitoring and reduce paperwork.</a:t>
            </a:r>
          </a:p>
          <a:p>
            <a:pPr lvl="0">
              <a:lnSpc>
                <a:spcPct val="107000"/>
              </a:lnSpc>
              <a:spcAft>
                <a:spcPts val="800"/>
              </a:spcAft>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All details will be available with a click.</a:t>
            </a:r>
          </a:p>
          <a:p>
            <a:pPr marL="0" indent="0">
              <a:lnSpc>
                <a:spcPct val="107000"/>
              </a:lnSpc>
              <a:spcAft>
                <a:spcPts val="800"/>
              </a:spcAft>
              <a:buNone/>
            </a:pPr>
            <a:r>
              <a:rPr lang="en-IN" sz="3200" b="1" dirty="0">
                <a:effectLst/>
                <a:latin typeface="Calibri" panose="020F0502020204030204" pitchFamily="34" charset="0"/>
                <a:ea typeface="Times New Roman" panose="02020603050405020304" pitchFamily="18" charset="0"/>
                <a:cs typeface="Calibri" panose="020F0502020204030204" pitchFamily="34" charset="0"/>
              </a:rPr>
              <a:t>System View:</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Inventory management system will be automated the traditional system.</a:t>
            </a: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 There is no need to use paper and pen. Checking product details is very easy. </a:t>
            </a:r>
          </a:p>
          <a:p>
            <a:pPr lvl="0">
              <a:lnSpc>
                <a:spcPct val="107000"/>
              </a:lnSpc>
              <a:buFont typeface="Wingdings" panose="05000000000000000000" pitchFamily="2" charset="2"/>
              <a:buChar char="v"/>
            </a:pPr>
            <a:r>
              <a:rPr lang="en-IN" sz="2400" dirty="0">
                <a:effectLst/>
                <a:latin typeface="Calibri" panose="020F0502020204030204" pitchFamily="34" charset="0"/>
                <a:ea typeface="Calibri" panose="020F0502020204030204" pitchFamily="34" charset="0"/>
                <a:cs typeface="Times New Roman" panose="02020603050405020304" pitchFamily="18" charset="0"/>
              </a:rPr>
              <a:t>Adding new customer records is very easy. Creating, Updating, or Deleting a product and customer field is very easy to implement using certain methods.</a:t>
            </a:r>
          </a:p>
          <a:p>
            <a:pPr marL="0" indent="0">
              <a:buNone/>
            </a:pPr>
            <a:endParaRPr lang="en-IN" dirty="0"/>
          </a:p>
        </p:txBody>
      </p:sp>
    </p:spTree>
    <p:extLst>
      <p:ext uri="{BB962C8B-B14F-4D97-AF65-F5344CB8AC3E}">
        <p14:creationId xmlns:p14="http://schemas.microsoft.com/office/powerpoint/2010/main" val="326861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3ABC-040A-5F24-75C7-7956D2D7CE1E}"/>
              </a:ext>
            </a:extLst>
          </p:cNvPr>
          <p:cNvSpPr>
            <a:spLocks noGrp="1"/>
          </p:cNvSpPr>
          <p:nvPr>
            <p:ph type="title"/>
          </p:nvPr>
        </p:nvSpPr>
        <p:spPr>
          <a:xfrm>
            <a:off x="243155" y="127253"/>
            <a:ext cx="9404723" cy="771648"/>
          </a:xfrm>
        </p:spPr>
        <p:txBody>
          <a:bodyPr/>
          <a:lstStyle/>
          <a:p>
            <a:r>
              <a:rPr lang="en-IN" b="1" dirty="0"/>
              <a:t>MODULE DESCRIPTION</a:t>
            </a:r>
          </a:p>
        </p:txBody>
      </p:sp>
      <p:sp>
        <p:nvSpPr>
          <p:cNvPr id="3" name="Content Placeholder 2">
            <a:extLst>
              <a:ext uri="{FF2B5EF4-FFF2-40B4-BE49-F238E27FC236}">
                <a16:creationId xmlns:a16="http://schemas.microsoft.com/office/drawing/2014/main" id="{8D2EBB64-41FE-CCD0-9AAE-A032B3416AD0}"/>
              </a:ext>
            </a:extLst>
          </p:cNvPr>
          <p:cNvSpPr>
            <a:spLocks noGrp="1"/>
          </p:cNvSpPr>
          <p:nvPr>
            <p:ph idx="1"/>
          </p:nvPr>
        </p:nvSpPr>
        <p:spPr>
          <a:xfrm>
            <a:off x="808399" y="1309608"/>
            <a:ext cx="9603275" cy="5346914"/>
          </a:xfrm>
        </p:spPr>
        <p:txBody>
          <a:bodyPr>
            <a:noAutofit/>
          </a:bodyPr>
          <a:lstStyle/>
          <a:p>
            <a:pPr marL="0" indent="0">
              <a:buNone/>
            </a:pPr>
            <a:r>
              <a:rPr lang="en-IN" sz="2400" b="1" dirty="0">
                <a:latin typeface="Calibri" panose="020F0502020204030204" pitchFamily="34" charset="0"/>
                <a:cs typeface="Calibri" panose="020F0502020204030204" pitchFamily="34" charset="0"/>
              </a:rPr>
              <a:t>Shopkeeper Module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In this class we implemented the information of product details, and created the join column to combine the customer class to view the details of the product bought by the customer.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In the Shopkeeper class, the declared variables are total stock, product id, product name, product type, product brand, product quality, product price, current stock, and total amount.</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Details of the product will be stored on the database and will be viewed using the postman to get the details of the stock description.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Using the GET method we can view all details of the products and customers.</a:t>
            </a:r>
          </a:p>
        </p:txBody>
      </p:sp>
    </p:spTree>
    <p:extLst>
      <p:ext uri="{BB962C8B-B14F-4D97-AF65-F5344CB8AC3E}">
        <p14:creationId xmlns:p14="http://schemas.microsoft.com/office/powerpoint/2010/main" val="226069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9575-5B31-13F5-984A-570C21A71BEB}"/>
              </a:ext>
            </a:extLst>
          </p:cNvPr>
          <p:cNvSpPr>
            <a:spLocks noGrp="1"/>
          </p:cNvSpPr>
          <p:nvPr>
            <p:ph type="title"/>
          </p:nvPr>
        </p:nvSpPr>
        <p:spPr>
          <a:xfrm>
            <a:off x="157915" y="173749"/>
            <a:ext cx="9404723" cy="1400530"/>
          </a:xfrm>
        </p:spPr>
        <p:txBody>
          <a:bodyPr/>
          <a:lstStyle/>
          <a:p>
            <a:r>
              <a:rPr lang="en-IN" dirty="0"/>
              <a:t>MODULE DESCRIPTION</a:t>
            </a:r>
          </a:p>
        </p:txBody>
      </p:sp>
      <p:sp>
        <p:nvSpPr>
          <p:cNvPr id="3" name="Content Placeholder 2">
            <a:extLst>
              <a:ext uri="{FF2B5EF4-FFF2-40B4-BE49-F238E27FC236}">
                <a16:creationId xmlns:a16="http://schemas.microsoft.com/office/drawing/2014/main" id="{A6EB751E-065A-E7E7-9FA6-452171D80B78}"/>
              </a:ext>
            </a:extLst>
          </p:cNvPr>
          <p:cNvSpPr>
            <a:spLocks noGrp="1"/>
          </p:cNvSpPr>
          <p:nvPr>
            <p:ph idx="1"/>
          </p:nvPr>
        </p:nvSpPr>
        <p:spPr>
          <a:xfrm>
            <a:off x="699911" y="1410125"/>
            <a:ext cx="9603275" cy="4657461"/>
          </a:xfrm>
        </p:spPr>
        <p:txBody>
          <a:bodyPr>
            <a:normAutofit/>
          </a:bodyPr>
          <a:lstStyle/>
          <a:p>
            <a:pPr marL="0" indent="0">
              <a:buNone/>
            </a:pPr>
            <a:r>
              <a:rPr lang="en-IN" sz="2400" b="1" dirty="0">
                <a:latin typeface="Calibri" panose="020F0502020204030204" pitchFamily="34" charset="0"/>
                <a:cs typeface="Calibri" panose="020F0502020204030204" pitchFamily="34" charset="0"/>
              </a:rPr>
              <a:t>Customer Module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In this class we implemented the information about Customer details.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In the Customer class the declared variables are customer id, customer name, customer mobile number, and customer address. </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Details of the customer will be stored on the database and will be viewed using the postman to get the details of the customer.</a:t>
            </a:r>
          </a:p>
          <a:p>
            <a:pPr>
              <a:buFont typeface="Wingdings" panose="05000000000000000000" pitchFamily="2" charset="2"/>
              <a:buChar char="v"/>
            </a:pPr>
            <a:r>
              <a:rPr lang="en-IN" sz="2400" dirty="0">
                <a:latin typeface="Calibri" panose="020F0502020204030204" pitchFamily="34" charset="0"/>
                <a:cs typeface="Calibri" panose="020F0502020204030204" pitchFamily="34" charset="0"/>
              </a:rPr>
              <a:t>Using the GET method we can view all details of the customers.</a:t>
            </a:r>
            <a:endParaRPr lang="en-IN" sz="2400" dirty="0"/>
          </a:p>
        </p:txBody>
      </p:sp>
    </p:spTree>
    <p:extLst>
      <p:ext uri="{BB962C8B-B14F-4D97-AF65-F5344CB8AC3E}">
        <p14:creationId xmlns:p14="http://schemas.microsoft.com/office/powerpoint/2010/main" val="351182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AC52-6B18-02B5-D17E-0110006ABAE7}"/>
              </a:ext>
            </a:extLst>
          </p:cNvPr>
          <p:cNvSpPr>
            <a:spLocks noGrp="1"/>
          </p:cNvSpPr>
          <p:nvPr>
            <p:ph type="title"/>
          </p:nvPr>
        </p:nvSpPr>
        <p:spPr>
          <a:xfrm>
            <a:off x="57176" y="65260"/>
            <a:ext cx="9404723" cy="717404"/>
          </a:xfrm>
        </p:spPr>
        <p:txBody>
          <a:bodyPr/>
          <a:lstStyle/>
          <a:p>
            <a:r>
              <a:rPr lang="en-IN" b="1" dirty="0"/>
              <a:t>CRUD OPERATION</a:t>
            </a:r>
            <a:br>
              <a:rPr lang="en-IN" b="1" dirty="0"/>
            </a:br>
            <a:endParaRPr lang="en-IN" b="1" dirty="0"/>
          </a:p>
        </p:txBody>
      </p:sp>
      <p:sp>
        <p:nvSpPr>
          <p:cNvPr id="3" name="Content Placeholder 2">
            <a:extLst>
              <a:ext uri="{FF2B5EF4-FFF2-40B4-BE49-F238E27FC236}">
                <a16:creationId xmlns:a16="http://schemas.microsoft.com/office/drawing/2014/main" id="{B4D9E3DC-55FB-2CD5-460D-81402D8DDF86}"/>
              </a:ext>
            </a:extLst>
          </p:cNvPr>
          <p:cNvSpPr>
            <a:spLocks noGrp="1"/>
          </p:cNvSpPr>
          <p:nvPr>
            <p:ph idx="1"/>
          </p:nvPr>
        </p:nvSpPr>
        <p:spPr>
          <a:xfrm>
            <a:off x="57176" y="263939"/>
            <a:ext cx="12077648" cy="6315091"/>
          </a:xfrm>
        </p:spPr>
        <p:txBody>
          <a:bodyPr>
            <a:normAutofit lnSpcReduction="10000"/>
          </a:bodyPr>
          <a:lstStyle/>
          <a:p>
            <a:endParaRPr lang="en-IN" sz="1800" dirty="0"/>
          </a:p>
          <a:p>
            <a:endParaRPr lang="en-IN" sz="1800" dirty="0"/>
          </a:p>
          <a:p>
            <a:pPr>
              <a:buFont typeface="Wingdings" panose="05000000000000000000" pitchFamily="2" charset="2"/>
              <a:buChar char="v"/>
            </a:pPr>
            <a:r>
              <a:rPr lang="en-IN" dirty="0"/>
              <a:t>CRUD stands for Create, Read/Retrieve, Update and Delete and these are the four basic operations that we performed on persistence storage. CRUD is data-oriented and the standardized use of HTTP methods.</a:t>
            </a:r>
          </a:p>
          <a:p>
            <a:pPr>
              <a:buFont typeface="Wingdings" panose="05000000000000000000" pitchFamily="2" charset="2"/>
              <a:buChar char="v"/>
            </a:pPr>
            <a:r>
              <a:rPr lang="en-IN" dirty="0"/>
              <a:t> So, standard CRUD Operations are as follows: </a:t>
            </a:r>
          </a:p>
          <a:p>
            <a:pPr marL="0" indent="0">
              <a:buNone/>
            </a:pPr>
            <a:r>
              <a:rPr lang="en-IN" dirty="0"/>
              <a:t>                 POST      : Creates a new resource </a:t>
            </a:r>
          </a:p>
          <a:p>
            <a:pPr marL="0" indent="0">
              <a:buNone/>
            </a:pPr>
            <a:r>
              <a:rPr lang="en-IN" dirty="0"/>
              <a:t>                 GET        : Read/Retrieve a resource  </a:t>
            </a:r>
          </a:p>
          <a:p>
            <a:pPr marL="0" indent="0">
              <a:buNone/>
            </a:pPr>
            <a:r>
              <a:rPr lang="en-IN" dirty="0"/>
              <a:t>                 PUT         : Update an existing resource  </a:t>
            </a:r>
          </a:p>
          <a:p>
            <a:pPr marL="0" indent="0">
              <a:buNone/>
            </a:pPr>
            <a:r>
              <a:rPr lang="en-IN" dirty="0"/>
              <a:t>                 DELETE   : Delete an existing resource</a:t>
            </a:r>
          </a:p>
          <a:p>
            <a:pPr marL="0" indent="0">
              <a:buNone/>
            </a:pPr>
            <a:r>
              <a:rPr lang="en-IN" dirty="0"/>
              <a:t>As the name suggests,</a:t>
            </a:r>
          </a:p>
          <a:p>
            <a:pPr>
              <a:buFont typeface="Wingdings" panose="05000000000000000000" pitchFamily="2" charset="2"/>
              <a:buChar char="q"/>
            </a:pPr>
            <a:r>
              <a:rPr lang="en-IN" dirty="0"/>
              <a:t>  CREATE Operation: It Performs the Insert statement to create a new record. </a:t>
            </a:r>
          </a:p>
          <a:p>
            <a:pPr>
              <a:buFont typeface="Wingdings" panose="05000000000000000000" pitchFamily="2" charset="2"/>
              <a:buChar char="q"/>
            </a:pPr>
            <a:r>
              <a:rPr lang="en-IN" dirty="0"/>
              <a:t>  READ Operation: It Reads table records based on the input parameter. </a:t>
            </a:r>
          </a:p>
          <a:p>
            <a:pPr>
              <a:buFont typeface="Wingdings" panose="05000000000000000000" pitchFamily="2" charset="2"/>
              <a:buChar char="q"/>
            </a:pPr>
            <a:r>
              <a:rPr lang="en-IN" dirty="0"/>
              <a:t>  UPDATE Operation: It Executes an Update statement on the table. It is based on the input parameter.  </a:t>
            </a:r>
          </a:p>
          <a:p>
            <a:pPr>
              <a:buFont typeface="Wingdings" panose="05000000000000000000" pitchFamily="2" charset="2"/>
              <a:buChar char="q"/>
            </a:pPr>
            <a:r>
              <a:rPr lang="en-IN" dirty="0"/>
              <a:t>  DELETE Operation: It Deletes a specified row in the table. It is also based on the input parameter</a:t>
            </a:r>
          </a:p>
        </p:txBody>
      </p:sp>
    </p:spTree>
    <p:extLst>
      <p:ext uri="{BB962C8B-B14F-4D97-AF65-F5344CB8AC3E}">
        <p14:creationId xmlns:p14="http://schemas.microsoft.com/office/powerpoint/2010/main" val="328275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3E19-A837-6AAF-99AE-0D4D127AE774}"/>
              </a:ext>
            </a:extLst>
          </p:cNvPr>
          <p:cNvSpPr>
            <a:spLocks noGrp="1"/>
          </p:cNvSpPr>
          <p:nvPr>
            <p:ph type="title"/>
          </p:nvPr>
        </p:nvSpPr>
        <p:spPr>
          <a:xfrm>
            <a:off x="252434" y="268402"/>
            <a:ext cx="9655546" cy="980918"/>
          </a:xfrm>
        </p:spPr>
        <p:txBody>
          <a:bodyPr/>
          <a:lstStyle/>
          <a:p>
            <a:r>
              <a:rPr lang="en-IN" b="1" dirty="0"/>
              <a:t>ANNOTATIONS</a:t>
            </a:r>
          </a:p>
        </p:txBody>
      </p:sp>
      <p:sp>
        <p:nvSpPr>
          <p:cNvPr id="3" name="Content Placeholder 2">
            <a:extLst>
              <a:ext uri="{FF2B5EF4-FFF2-40B4-BE49-F238E27FC236}">
                <a16:creationId xmlns:a16="http://schemas.microsoft.com/office/drawing/2014/main" id="{905B47E3-3A56-501C-70AC-30E7B501642C}"/>
              </a:ext>
            </a:extLst>
          </p:cNvPr>
          <p:cNvSpPr>
            <a:spLocks noGrp="1"/>
          </p:cNvSpPr>
          <p:nvPr>
            <p:ph idx="1"/>
          </p:nvPr>
        </p:nvSpPr>
        <p:spPr>
          <a:xfrm>
            <a:off x="500407" y="999641"/>
            <a:ext cx="11007085" cy="5439905"/>
          </a:xfrm>
        </p:spPr>
        <p:txBody>
          <a:bodyPr>
            <a:normAutofit/>
          </a:bodyPr>
          <a:lstStyle/>
          <a:p>
            <a:pPr marL="0" indent="0">
              <a:buNone/>
            </a:pPr>
            <a:endParaRPr lang="en-IN" sz="2400" dirty="0"/>
          </a:p>
          <a:p>
            <a:pPr marL="0" indent="0">
              <a:buNone/>
            </a:pPr>
            <a:r>
              <a:rPr lang="en-IN" sz="2400" dirty="0"/>
              <a:t>1</a:t>
            </a:r>
            <a:r>
              <a:rPr lang="en-IN" sz="2400" b="1" dirty="0"/>
              <a:t>.@entity</a:t>
            </a:r>
            <a:r>
              <a:rPr lang="en-IN" sz="2400" dirty="0"/>
              <a:t>: The @Entity annotation specifies that the class is an entity and is mapped to a database table. </a:t>
            </a:r>
          </a:p>
          <a:p>
            <a:pPr marL="0" indent="0">
              <a:buNone/>
            </a:pPr>
            <a:r>
              <a:rPr lang="en-IN" sz="2400" dirty="0"/>
              <a:t>2</a:t>
            </a:r>
            <a:r>
              <a:rPr lang="en-IN" sz="2400" b="1" dirty="0"/>
              <a:t>.@Table</a:t>
            </a:r>
            <a:r>
              <a:rPr lang="en-IN" sz="2400" dirty="0"/>
              <a:t>: annotation specifies the name of the database table to be used for mapping. </a:t>
            </a:r>
          </a:p>
          <a:p>
            <a:pPr marL="0" indent="0">
              <a:buNone/>
            </a:pPr>
            <a:r>
              <a:rPr lang="en-IN" sz="2400" dirty="0"/>
              <a:t>3</a:t>
            </a:r>
            <a:r>
              <a:rPr lang="en-IN" sz="2400" b="1" dirty="0"/>
              <a:t>.@Id</a:t>
            </a:r>
            <a:r>
              <a:rPr lang="en-IN" sz="2400" dirty="0"/>
              <a:t>: annotation used for the primary key in the database </a:t>
            </a:r>
          </a:p>
          <a:p>
            <a:pPr marL="0" indent="0">
              <a:buNone/>
            </a:pPr>
            <a:r>
              <a:rPr lang="en-IN" sz="2400" dirty="0"/>
              <a:t>4</a:t>
            </a:r>
            <a:r>
              <a:rPr lang="en-IN" sz="2400" b="1" dirty="0"/>
              <a:t>.@NotNull</a:t>
            </a:r>
            <a:r>
              <a:rPr lang="en-IN" sz="2400" dirty="0"/>
              <a:t>: Content should not be null on the table.</a:t>
            </a:r>
          </a:p>
          <a:p>
            <a:pPr marL="0" indent="0">
              <a:buNone/>
            </a:pPr>
            <a:r>
              <a:rPr lang="en-IN" sz="2400" dirty="0"/>
              <a:t>5</a:t>
            </a:r>
            <a:r>
              <a:rPr lang="en-IN" sz="2400" b="1" dirty="0"/>
              <a:t>.@NotBlank</a:t>
            </a:r>
            <a:r>
              <a:rPr lang="en-IN" sz="2400" dirty="0"/>
              <a:t>: Content should  not be empty on the table</a:t>
            </a:r>
          </a:p>
          <a:p>
            <a:pPr marL="0" indent="0">
              <a:buNone/>
            </a:pPr>
            <a:r>
              <a:rPr lang="en-IN" sz="2400" dirty="0"/>
              <a:t>6</a:t>
            </a:r>
            <a:r>
              <a:rPr lang="en-IN" sz="2400" b="1" dirty="0"/>
              <a:t>.@length</a:t>
            </a:r>
            <a:r>
              <a:rPr lang="en-IN" sz="2400" dirty="0"/>
              <a:t>: Specify the length of content placed on the table.</a:t>
            </a:r>
          </a:p>
          <a:p>
            <a:pPr marL="0" indent="0">
              <a:buNone/>
            </a:pPr>
            <a:endParaRPr lang="en-IN" dirty="0"/>
          </a:p>
        </p:txBody>
      </p:sp>
    </p:spTree>
    <p:extLst>
      <p:ext uri="{BB962C8B-B14F-4D97-AF65-F5344CB8AC3E}">
        <p14:creationId xmlns:p14="http://schemas.microsoft.com/office/powerpoint/2010/main" val="259924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D020-A3FC-C11E-40C2-102357529044}"/>
              </a:ext>
            </a:extLst>
          </p:cNvPr>
          <p:cNvSpPr>
            <a:spLocks noGrp="1"/>
          </p:cNvSpPr>
          <p:nvPr>
            <p:ph type="title"/>
          </p:nvPr>
        </p:nvSpPr>
        <p:spPr>
          <a:xfrm>
            <a:off x="285074" y="247085"/>
            <a:ext cx="9056021" cy="1049235"/>
          </a:xfrm>
        </p:spPr>
        <p:txBody>
          <a:bodyPr/>
          <a:lstStyle/>
          <a:p>
            <a:r>
              <a:rPr lang="en-US" b="1" dirty="0"/>
              <a:t>ANNOTATIONS</a:t>
            </a:r>
            <a:endParaRPr lang="en-IN" b="1" dirty="0"/>
          </a:p>
        </p:txBody>
      </p:sp>
      <p:sp>
        <p:nvSpPr>
          <p:cNvPr id="3" name="Content Placeholder 2">
            <a:extLst>
              <a:ext uri="{FF2B5EF4-FFF2-40B4-BE49-F238E27FC236}">
                <a16:creationId xmlns:a16="http://schemas.microsoft.com/office/drawing/2014/main" id="{8371D25E-D80E-34EA-86B5-2D396D102B9D}"/>
              </a:ext>
            </a:extLst>
          </p:cNvPr>
          <p:cNvSpPr>
            <a:spLocks noGrp="1"/>
          </p:cNvSpPr>
          <p:nvPr>
            <p:ph idx="1"/>
          </p:nvPr>
        </p:nvSpPr>
        <p:spPr>
          <a:xfrm>
            <a:off x="471054" y="581186"/>
            <a:ext cx="10681855" cy="5463153"/>
          </a:xfrm>
        </p:spPr>
        <p:txBody>
          <a:bodyPr>
            <a:noAutofit/>
          </a:bodyPr>
          <a:lstStyle/>
          <a:p>
            <a:pPr marL="0" indent="0">
              <a:buNone/>
            </a:pPr>
            <a:endParaRPr lang="en-IN" sz="2400" dirty="0"/>
          </a:p>
          <a:p>
            <a:pPr marL="0" indent="0">
              <a:buNone/>
            </a:pPr>
            <a:endParaRPr lang="en-IN" sz="2400" dirty="0"/>
          </a:p>
          <a:p>
            <a:pPr marL="0" indent="0">
              <a:buNone/>
            </a:pPr>
            <a:r>
              <a:rPr lang="en-IN" sz="2400" dirty="0">
                <a:latin typeface="Calibri" panose="020F0502020204030204" pitchFamily="34" charset="0"/>
                <a:cs typeface="Calibri" panose="020F0502020204030204" pitchFamily="34" charset="0"/>
              </a:rPr>
              <a:t>7</a:t>
            </a:r>
            <a:r>
              <a:rPr lang="en-IN" sz="2400" b="1" dirty="0">
                <a:latin typeface="Calibri" panose="020F0502020204030204" pitchFamily="34" charset="0"/>
                <a:cs typeface="Calibri" panose="020F0502020204030204" pitchFamily="34" charset="0"/>
              </a:rPr>
              <a:t>.@Service</a:t>
            </a:r>
            <a:r>
              <a:rPr lang="en-IN" sz="2400" dirty="0">
                <a:latin typeface="Calibri" panose="020F0502020204030204" pitchFamily="34" charset="0"/>
                <a:cs typeface="Calibri" panose="020F0502020204030204" pitchFamily="34" charset="0"/>
              </a:rPr>
              <a:t>: We mark beans with @Service to indicate that they're holding the business logic.</a:t>
            </a:r>
          </a:p>
          <a:p>
            <a:pPr marL="0" indent="0">
              <a:buNone/>
            </a:pPr>
            <a:r>
              <a:rPr lang="en-IN" sz="2400" dirty="0">
                <a:latin typeface="Calibri" panose="020F0502020204030204" pitchFamily="34" charset="0"/>
                <a:cs typeface="Calibri" panose="020F0502020204030204" pitchFamily="34" charset="0"/>
              </a:rPr>
              <a:t>8.</a:t>
            </a:r>
            <a:r>
              <a:rPr lang="en-IN" sz="2400" b="1" dirty="0">
                <a:latin typeface="Calibri" panose="020F0502020204030204" pitchFamily="34" charset="0"/>
                <a:cs typeface="Calibri" panose="020F0502020204030204" pitchFamily="34" charset="0"/>
              </a:rPr>
              <a:t>@Repository</a:t>
            </a:r>
            <a:r>
              <a:rPr lang="en-IN" sz="2400" dirty="0">
                <a:latin typeface="Calibri" panose="020F0502020204030204" pitchFamily="34" charset="0"/>
                <a:cs typeface="Calibri" panose="020F0502020204030204" pitchFamily="34" charset="0"/>
              </a:rPr>
              <a:t>: To catch persistence-specific exceptions and re-throw them as one of spring’s unified unchecked exceptions. </a:t>
            </a:r>
          </a:p>
          <a:p>
            <a:pPr marL="0" indent="0">
              <a:buNone/>
            </a:pPr>
            <a:r>
              <a:rPr lang="en-IN" sz="2400" dirty="0">
                <a:latin typeface="Calibri" panose="020F0502020204030204" pitchFamily="34" charset="0"/>
                <a:cs typeface="Calibri" panose="020F0502020204030204" pitchFamily="34" charset="0"/>
              </a:rPr>
              <a:t>9</a:t>
            </a:r>
            <a:r>
              <a:rPr lang="en-IN" sz="2400" b="1" dirty="0">
                <a:latin typeface="Calibri" panose="020F0502020204030204" pitchFamily="34" charset="0"/>
                <a:cs typeface="Calibri" panose="020F0502020204030204" pitchFamily="34" charset="0"/>
              </a:rPr>
              <a:t>.@Autowired</a:t>
            </a:r>
            <a:r>
              <a:rPr lang="en-IN" sz="2400" dirty="0">
                <a:latin typeface="Calibri" panose="020F0502020204030204" pitchFamily="34" charset="0"/>
                <a:cs typeface="Calibri" panose="020F0502020204030204" pitchFamily="34" charset="0"/>
              </a:rPr>
              <a:t>: The spring framework enables automatic dependency injection.</a:t>
            </a:r>
          </a:p>
          <a:p>
            <a:pPr marL="0" indent="0">
              <a:buNone/>
            </a:pPr>
            <a:r>
              <a:rPr lang="en-IN" sz="2400" dirty="0">
                <a:latin typeface="Calibri" panose="020F0502020204030204" pitchFamily="34" charset="0"/>
                <a:cs typeface="Calibri" panose="020F0502020204030204" pitchFamily="34" charset="0"/>
                <a:hlinkClick r:id="rId2"/>
              </a:rPr>
              <a:t>10</a:t>
            </a:r>
            <a:r>
              <a:rPr lang="en-IN" sz="2400" b="1" dirty="0">
                <a:latin typeface="Calibri" panose="020F0502020204030204" pitchFamily="34" charset="0"/>
                <a:cs typeface="Calibri" panose="020F0502020204030204" pitchFamily="34" charset="0"/>
                <a:hlinkClick r:id="rId2"/>
              </a:rPr>
              <a:t>.@RestController</a:t>
            </a:r>
            <a:r>
              <a:rPr lang="en-IN" sz="2400" b="1" dirty="0">
                <a:latin typeface="Calibri" panose="020F0502020204030204" pitchFamily="34" charset="0"/>
                <a:cs typeface="Calibri" panose="020F0502020204030204" pitchFamily="34" charset="0"/>
              </a:rPr>
              <a:t>: This</a:t>
            </a:r>
            <a:r>
              <a:rPr lang="en-IN" sz="2400" dirty="0">
                <a:latin typeface="Calibri" panose="020F0502020204030204" pitchFamily="34" charset="0"/>
                <a:cs typeface="Calibri" panose="020F0502020204030204" pitchFamily="34" charset="0"/>
              </a:rPr>
              <a:t> annotation is used at the class level and allows the class to handle the requests made by the client.</a:t>
            </a:r>
          </a:p>
          <a:p>
            <a:pPr marL="0" indent="0">
              <a:buNone/>
            </a:pPr>
            <a:endParaRPr lang="en-IN" sz="2400" dirty="0"/>
          </a:p>
        </p:txBody>
      </p:sp>
    </p:spTree>
    <p:extLst>
      <p:ext uri="{BB962C8B-B14F-4D97-AF65-F5344CB8AC3E}">
        <p14:creationId xmlns:p14="http://schemas.microsoft.com/office/powerpoint/2010/main" val="502254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1450</TotalTime>
  <Words>1640</Words>
  <Application>Microsoft Office PowerPoint</Application>
  <PresentationFormat>Widescreen</PresentationFormat>
  <Paragraphs>159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Century Gothic</vt:lpstr>
      <vt:lpstr>DM Sans</vt:lpstr>
      <vt:lpstr>Roboto</vt:lpstr>
      <vt:lpstr>Wingdings</vt:lpstr>
      <vt:lpstr>Wingdings 3</vt:lpstr>
      <vt:lpstr>Ion</vt:lpstr>
      <vt:lpstr>PowerPoint Presentation</vt:lpstr>
      <vt:lpstr>AGENDA</vt:lpstr>
      <vt:lpstr>INTRODUCTION</vt:lpstr>
      <vt:lpstr>OBJECTIVES</vt:lpstr>
      <vt:lpstr>MODULE DESCRIPTION</vt:lpstr>
      <vt:lpstr>MODULE DESCRIPTION</vt:lpstr>
      <vt:lpstr>CRUD OPERATION </vt:lpstr>
      <vt:lpstr>ANNOTATIONS</vt:lpstr>
      <vt:lpstr>ANNOTATIONS</vt:lpstr>
      <vt:lpstr>ANNOTATIONS</vt:lpstr>
      <vt:lpstr>ANNOTATIONS</vt:lpstr>
      <vt:lpstr>ANNOTATIONS</vt:lpstr>
      <vt:lpstr>ANNOTATIONS</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EDUBRIDGE COURSE        Certified Java Full Stack Professional    PROJECT  NAME INVENTORY MANAGEMENT SYSTEM</dc:title>
  <dc:creator>sri vidhya c</dc:creator>
  <cp:lastModifiedBy>KATHIR</cp:lastModifiedBy>
  <cp:revision>75</cp:revision>
  <dcterms:created xsi:type="dcterms:W3CDTF">2022-05-25T12:56:20Z</dcterms:created>
  <dcterms:modified xsi:type="dcterms:W3CDTF">2022-06-04T06:37:38Z</dcterms:modified>
</cp:coreProperties>
</file>