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5.xml" /><Relationship Id="rId4" Type="http://schemas.openxmlformats.org/officeDocument/2006/relationships/image" Target="../media/image13.jpeg"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68613" y="2998738"/>
            <a:ext cx="8294251" cy="2308324"/>
          </a:xfrm>
          <a:prstGeom prst="rect">
            <a:avLst/>
          </a:prstGeom>
          <a:noFill/>
        </p:spPr>
        <p:txBody>
          <a:bodyPr wrap="square" lIns="91440" tIns="45720" rIns="91440" bIns="45720" rtlCol="0" anchor="t">
            <a:spAutoFit/>
          </a:bodyPr>
          <a:lstStyle/>
          <a:p>
            <a:r>
              <a:rPr lang="en-US" sz="2400" b="1" dirty="0"/>
              <a:t>STUDENT NAME:</a:t>
            </a:r>
            <a:r>
              <a:rPr lang="en-US" sz="2400" dirty="0"/>
              <a:t> </a:t>
            </a:r>
            <a:r>
              <a:rPr lang="en-IN" sz="2400" dirty="0"/>
              <a:t>V. Renugadevi</a:t>
            </a:r>
            <a:endParaRPr lang="en-US" sz="2400" dirty="0"/>
          </a:p>
          <a:p>
            <a:r>
              <a:rPr lang="en-US" sz="2400" b="1" dirty="0"/>
              <a:t>REGISTER NO AND NMID:</a:t>
            </a:r>
            <a:r>
              <a:rPr lang="en-US" sz="2400" dirty="0"/>
              <a:t> </a:t>
            </a:r>
            <a:r>
              <a:rPr lang="en-IN" sz="2400" dirty="0"/>
              <a:t>autanm11111124uaic019</a:t>
            </a:r>
            <a:endParaRPr lang="en-US" sz="2400" dirty="0">
              <a:cs typeface="Calibri"/>
            </a:endParaRPr>
          </a:p>
          <a:p>
            <a:r>
              <a:rPr lang="en-US" sz="2400" b="1" dirty="0"/>
              <a:t>DEPARTMENT:</a:t>
            </a:r>
            <a:r>
              <a:rPr lang="en-US" sz="2400" dirty="0"/>
              <a:t> </a:t>
            </a:r>
            <a:r>
              <a:rPr lang="en-IN" sz="2400" dirty="0"/>
              <a:t>B. Sc-Aritficial Intelligence</a:t>
            </a:r>
            <a:endParaRPr lang="en-US" sz="2400" dirty="0"/>
          </a:p>
          <a:p>
            <a:r>
              <a:rPr lang="en-US" sz="2400" b="1" dirty="0"/>
              <a:t>COLLEGE</a:t>
            </a:r>
            <a:r>
              <a:rPr lang="en-US" sz="2400" dirty="0"/>
              <a:t>:</a:t>
            </a:r>
            <a:r>
              <a:rPr lang="en-IN" sz="2400" dirty="0"/>
              <a:t>Krishnasamy college of science, Arts and Management for women</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 name="Text Placeholder 9">
            <a:extLst>
              <a:ext uri="{FF2B5EF4-FFF2-40B4-BE49-F238E27FC236}">
                <a16:creationId xmlns:a16="http://schemas.microsoft.com/office/drawing/2014/main" id="{D742602C-D846-7AAA-9D7A-D9BDA23E09ED}"/>
              </a:ext>
            </a:extLst>
          </p:cNvPr>
          <p:cNvSpPr>
            <a:spLocks noGrp="1"/>
          </p:cNvSpPr>
          <p:nvPr>
            <p:ph type="body" idx="1"/>
          </p:nvPr>
        </p:nvSpPr>
        <p:spPr>
          <a:xfrm>
            <a:off x="3184733" y="2269602"/>
            <a:ext cx="5329792" cy="2769989"/>
          </a:xfrm>
        </p:spPr>
        <p:txBody>
          <a:bodyPr/>
          <a:lstStyle/>
          <a:p>
            <a:r>
              <a:rPr lang="en-IN" sz="2000">
                <a:latin typeface="Times New Roman" panose="02020603050405020304" pitchFamily="18" charset="0"/>
                <a:cs typeface="Times New Roman" panose="02020603050405020304" pitchFamily="18" charset="0"/>
              </a:rPr>
              <a:t>✅ Improved Job and Internship Opportunities</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Professional Branding and Online Presence</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Skills Demonstration</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Academic and Project Recognition</a:t>
            </a:r>
          </a:p>
          <a:p>
            <a:endParaRPr lang="en-IN" sz="2000">
              <a:latin typeface="Times New Roman" panose="02020603050405020304" pitchFamily="18" charset="0"/>
              <a:cs typeface="Times New Roman" panose="02020603050405020304" pitchFamily="18" charset="0"/>
            </a:endParaRPr>
          </a:p>
          <a:p>
            <a:r>
              <a:rPr lang="en-IN" sz="2000">
                <a:latin typeface="Times New Roman" panose="02020603050405020304" pitchFamily="18" charset="0"/>
                <a:cs typeface="Times New Roman" panose="02020603050405020304" pitchFamily="18" charset="0"/>
              </a:rPr>
              <a:t>✅  Confidence &amp; Clarity</a:t>
            </a:r>
            <a:endParaRPr lang="en-US" sz="200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9CCBED-731E-5484-D8DD-BB072B49CD8E}"/>
              </a:ext>
            </a:extLst>
          </p:cNvPr>
          <p:cNvPicPr>
            <a:picLocks noChangeAspect="1"/>
          </p:cNvPicPr>
          <p:nvPr/>
        </p:nvPicPr>
        <p:blipFill>
          <a:blip r:embed="rId2">
            <a:extLst>
              <a:ext uri="{28A0092B-C50C-407E-A947-70E740481C1C}">
                <a14:useLocalDpi xmlns:a14="http://schemas.microsoft.com/office/drawing/2010/main" val="0"/>
              </a:ext>
            </a:extLst>
          </a:blip>
          <a:srcRect l="-1" t="11754" r="2963" b="13942"/>
          <a:stretch>
            <a:fillRect/>
          </a:stretch>
        </p:blipFill>
        <p:spPr>
          <a:xfrm>
            <a:off x="0" y="0"/>
            <a:ext cx="3624718" cy="6858000"/>
          </a:xfrm>
          <a:prstGeom prst="rect">
            <a:avLst/>
          </a:prstGeom>
        </p:spPr>
      </p:pic>
      <p:pic>
        <p:nvPicPr>
          <p:cNvPr id="8" name="Picture 7">
            <a:extLst>
              <a:ext uri="{FF2B5EF4-FFF2-40B4-BE49-F238E27FC236}">
                <a16:creationId xmlns:a16="http://schemas.microsoft.com/office/drawing/2014/main" id="{68ECCF27-C538-A1B2-5A92-14E84C7EE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4718" y="0"/>
            <a:ext cx="3395956" cy="6804795"/>
          </a:xfrm>
          <a:prstGeom prst="rect">
            <a:avLst/>
          </a:prstGeom>
        </p:spPr>
      </p:pic>
      <p:pic>
        <p:nvPicPr>
          <p:cNvPr id="9" name="Picture 8">
            <a:extLst>
              <a:ext uri="{FF2B5EF4-FFF2-40B4-BE49-F238E27FC236}">
                <a16:creationId xmlns:a16="http://schemas.microsoft.com/office/drawing/2014/main" id="{7A85561F-19F3-7BB9-1317-E9B0AE5EE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0674" y="53205"/>
            <a:ext cx="3243019" cy="6804795"/>
          </a:xfrm>
          <a:prstGeom prst="rect">
            <a:avLst/>
          </a:prstGeom>
        </p:spPr>
      </p:pic>
    </p:spTree>
    <p:extLst>
      <p:ext uri="{BB962C8B-B14F-4D97-AF65-F5344CB8AC3E}">
        <p14:creationId xmlns:p14="http://schemas.microsoft.com/office/powerpoint/2010/main" val="224112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4850" y="739666"/>
            <a:ext cx="10681335" cy="758190"/>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a:extLst>
              <a:ext uri="{FF2B5EF4-FFF2-40B4-BE49-F238E27FC236}">
                <a16:creationId xmlns:a16="http://schemas.microsoft.com/office/drawing/2014/main" id="{7440C18D-172F-5FB2-23D6-B5F65E8D5A71}"/>
              </a:ext>
            </a:extLst>
          </p:cNvPr>
          <p:cNvSpPr>
            <a:spLocks noGrp="1"/>
          </p:cNvSpPr>
          <p:nvPr>
            <p:ph type="body" idx="1"/>
          </p:nvPr>
        </p:nvSpPr>
        <p:spPr>
          <a:xfrm>
            <a:off x="1068161" y="2216894"/>
            <a:ext cx="8134067" cy="3374281"/>
          </a:xfrm>
        </p:spPr>
        <p:txBody>
          <a:bodyPr/>
          <a:lstStyle/>
          <a:p>
            <a:pPr algn="just"/>
            <a:r>
              <a:rPr lang="en-IN" sz="2400" dirty="0">
                <a:latin typeface="Times New Roman" panose="02020603050405020304" pitchFamily="18" charset="0"/>
                <a:cs typeface="Times New Roman" panose="02020603050405020304" pitchFamily="18" charset="0"/>
              </a:rPr>
              <a:t>               *  A well-organized digital portfolio helps communicate your abilities clearly to potential employers, internship coordinators, and academic mentors. It reflects your initiative, technical proficiency, and readiness to transition from student to professional In today’s digital world, standing out means more than just having a resume—your portfolio tells your story, highlights your strengths, and demonstrates your potential. For college students, it’s not just a showcase of past work—it’s a </a:t>
            </a:r>
            <a:r>
              <a:rPr lang="en-IN" sz="2400" dirty="0" err="1">
                <a:latin typeface="Times New Roman" panose="02020603050405020304" pitchFamily="18" charset="0"/>
                <a:cs typeface="Times New Roman" panose="02020603050405020304" pitchFamily="18" charset="0"/>
              </a:rPr>
              <a:t>launchpad</a:t>
            </a:r>
            <a:r>
              <a:rPr lang="en-IN" sz="2400" dirty="0">
                <a:latin typeface="Times New Roman" panose="02020603050405020304" pitchFamily="18" charset="0"/>
                <a:cs typeface="Times New Roman" panose="02020603050405020304" pitchFamily="18" charset="0"/>
              </a:rPr>
              <a:t> for future opportunities.</a:t>
            </a:r>
            <a:endParaRPr lang="en-US" sz="2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7" name="object 17"/>
          <p:cNvSpPr txBox="1">
            <a:spLocks noGrp="1"/>
          </p:cNvSpPr>
          <p:nvPr>
            <p:ph type="ctrTitle" idx="4294967295"/>
          </p:nvPr>
        </p:nvSpPr>
        <p:spPr>
          <a:xfrm>
            <a:off x="-10018" y="873260"/>
            <a:ext cx="5800725" cy="519113"/>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0C53BFE9-8EF9-9259-F9CA-59BF0106734C}"/>
              </a:ext>
            </a:extLst>
          </p:cNvPr>
          <p:cNvSpPr txBox="1"/>
          <p:nvPr/>
        </p:nvSpPr>
        <p:spPr>
          <a:xfrm>
            <a:off x="5188938" y="2522550"/>
            <a:ext cx="1828800" cy="1828800"/>
          </a:xfrm>
          <a:prstGeom prst="rect">
            <a:avLst/>
          </a:prstGeom>
          <a:noFill/>
        </p:spPr>
        <p:txBody>
          <a:bodyPr wrap="square" rtlCol="0">
            <a:spAutoFit/>
          </a:bodyPr>
          <a:lstStyle/>
          <a:p>
            <a:pPr algn="l"/>
            <a:endParaRPr lang="en-US"/>
          </a:p>
        </p:txBody>
      </p:sp>
      <p:sp>
        <p:nvSpPr>
          <p:cNvPr id="24" name="TextBox 23">
            <a:extLst>
              <a:ext uri="{FF2B5EF4-FFF2-40B4-BE49-F238E27FC236}">
                <a16:creationId xmlns:a16="http://schemas.microsoft.com/office/drawing/2014/main" id="{BD7B3312-6A72-33FE-8627-02D889C14D51}"/>
              </a:ext>
            </a:extLst>
          </p:cNvPr>
          <p:cNvSpPr txBox="1"/>
          <p:nvPr/>
        </p:nvSpPr>
        <p:spPr>
          <a:xfrm>
            <a:off x="5188938" y="2522550"/>
            <a:ext cx="1828800" cy="1828800"/>
          </a:xfrm>
          <a:prstGeom prst="rect">
            <a:avLst/>
          </a:prstGeom>
          <a:noFill/>
        </p:spPr>
        <p:txBody>
          <a:bodyPr wrap="square" rtlCol="0">
            <a:spAutoFit/>
          </a:bodyPr>
          <a:lstStyle/>
          <a:p>
            <a:pPr algn="l"/>
            <a:endParaRPr lang="en-US"/>
          </a:p>
        </p:txBody>
      </p:sp>
      <p:sp>
        <p:nvSpPr>
          <p:cNvPr id="25" name="TextBox 24">
            <a:extLst>
              <a:ext uri="{FF2B5EF4-FFF2-40B4-BE49-F238E27FC236}">
                <a16:creationId xmlns:a16="http://schemas.microsoft.com/office/drawing/2014/main" id="{FB048CE3-C13F-61F2-702F-3EFB0F904272}"/>
              </a:ext>
            </a:extLst>
          </p:cNvPr>
          <p:cNvSpPr txBox="1"/>
          <p:nvPr/>
        </p:nvSpPr>
        <p:spPr>
          <a:xfrm>
            <a:off x="2819400" y="2870716"/>
            <a:ext cx="5485544"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l"/>
            <a:r>
              <a:rPr lang="en-IN" sz="3200" b="1">
                <a:latin typeface="Times New Roman" panose="02020603050405020304" pitchFamily="18" charset="0"/>
                <a:cs typeface="Times New Roman" panose="02020603050405020304" pitchFamily="18" charset="0"/>
              </a:rPr>
              <a:t>    DIGITAL PORTFOLIO </a:t>
            </a:r>
            <a:endParaRPr lang="en-US" sz="32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mj-lt"/>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4739776"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Trebuchet MS" panose="020B0603020202020204" pitchFamily="34" charset="0"/>
                <a:cs typeface="Times New Roman" panose="02020603050405020304" pitchFamily="18" charset="0"/>
              </a:rPr>
              <a:t>A</a:t>
            </a:r>
            <a:r>
              <a:rPr sz="3600" spc="-5" dirty="0">
                <a:latin typeface="Trebuchet MS" panose="020B0603020202020204" pitchFamily="34" charset="0"/>
                <a:cs typeface="Times New Roman" panose="02020603050405020304" pitchFamily="18" charset="0"/>
              </a:rPr>
              <a:t>G</a:t>
            </a:r>
            <a:r>
              <a:rPr sz="3600" spc="-35" dirty="0">
                <a:latin typeface="Trebuchet MS" panose="020B0603020202020204" pitchFamily="34" charset="0"/>
                <a:cs typeface="Times New Roman" panose="02020603050405020304" pitchFamily="18" charset="0"/>
              </a:rPr>
              <a:t>E</a:t>
            </a:r>
            <a:r>
              <a:rPr sz="3600" spc="15" dirty="0">
                <a:latin typeface="Trebuchet MS" panose="020B0603020202020204" pitchFamily="34" charset="0"/>
                <a:cs typeface="Times New Roman" panose="02020603050405020304" pitchFamily="18" charset="0"/>
              </a:rPr>
              <a:t>N</a:t>
            </a:r>
            <a:r>
              <a:rPr sz="3600" dirty="0">
                <a:latin typeface="Trebuchet MS" panose="020B0603020202020204" pitchFamily="34"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25103" y="2593003"/>
            <a:ext cx="3791655" cy="359824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9D2D921D-CB01-D897-9BFC-22080BCED332}"/>
              </a:ext>
            </a:extLst>
          </p:cNvPr>
          <p:cNvSpPr>
            <a:spLocks noGrp="1"/>
          </p:cNvSpPr>
          <p:nvPr>
            <p:ph type="body" idx="1"/>
          </p:nvPr>
        </p:nvSpPr>
        <p:spPr>
          <a:xfrm>
            <a:off x="755332" y="2142873"/>
            <a:ext cx="7642469" cy="3385542"/>
          </a:xfrm>
        </p:spPr>
        <p:txBody>
          <a:bodyPr/>
          <a:lstStyle/>
          <a:p>
            <a:pPr marL="285750" indent="-28575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   In today’s digitally-driven world, individuals and professionals need an effective way to showcase their skills, achievements, and experiences but in the current academic and professional landscape, college students face increasing competition when applying for internships, scholarships, higher education, or jobs. Resumes and printed documents are no longer sufficient to fully represent a student’s capabilities, experiences, and creativity. The problem of the statement is many students lacking in centralized, professional platform to showcase their work. Existing solutions often require technical expertise or are limited in customization and interactivity. 
        . </a:t>
            </a:r>
            <a:endParaRPr lang="en-US" sz="200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8FA5EA22-92F8-05C7-ACAB-67058EE6758E}"/>
              </a:ext>
            </a:extLst>
          </p:cNvPr>
          <p:cNvSpPr>
            <a:spLocks noGrp="1"/>
          </p:cNvSpPr>
          <p:nvPr>
            <p:ph type="body" idx="1"/>
          </p:nvPr>
        </p:nvSpPr>
        <p:spPr>
          <a:xfrm>
            <a:off x="676275" y="-203597"/>
            <a:ext cx="8356867" cy="6771084"/>
          </a:xfrm>
        </p:spPr>
        <p:txBody>
          <a:bodyPr/>
          <a:lstStyle/>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  digital portfolio serves as a modern, interactive platform where students can showcase their skills, academic achievements, projects, certifications, extracurricular activities, and personal interests in a visually appealing and accessible manner.
                 This project aims to design and develop a responsive, easy-to-use digital portfolio platform specifically tailored for college students. The platform will allow users to create personalized portfolio websites without requiring advanced technical skills. Students can include various sections such as:
About Me / Bio
Educational Background
Skills and Technologies
Academic and Personal Projects
Certifications and Courses
Extracurricular Activities
Resume Download
Contact Information and Social Media Links</a:t>
            </a:r>
            <a:endParaRPr lang="en-US"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EEBB20D8-C7C4-BF34-38DD-37290C0BA16D}"/>
              </a:ext>
            </a:extLst>
          </p:cNvPr>
          <p:cNvSpPr>
            <a:spLocks noGrp="1"/>
          </p:cNvSpPr>
          <p:nvPr>
            <p:ph type="body" idx="1"/>
          </p:nvPr>
        </p:nvSpPr>
        <p:spPr>
          <a:xfrm>
            <a:off x="467046" y="1463625"/>
            <a:ext cx="8527061" cy="4431983"/>
          </a:xfrm>
        </p:spPr>
        <p:txBody>
          <a:bodyPr/>
          <a:lstStyle/>
          <a:p>
            <a:pPr marL="285750" indent="-285750" algn="just">
              <a:buFont typeface="Arial" panose="020B0604020202020204" pitchFamily="34" charset="0"/>
              <a:buChar char="•"/>
            </a:pPr>
            <a:r>
              <a:rPr lang="en-IN" dirty="0"/>
              <a:t>                The End users of a digital portfolio for </a:t>
            </a:r>
            <a:r>
              <a:rPr lang="en-IN" dirty="0" err="1"/>
              <a:t>ollege</a:t>
            </a:r>
            <a:r>
              <a:rPr lang="en-IN" dirty="0"/>
              <a:t> students can be grouped into primary and secondary users, based on how they interact with the portfolio. </a:t>
            </a:r>
          </a:p>
          <a:p>
            <a:r>
              <a:rPr lang="en-IN" dirty="0"/>
              <a:t>                                </a:t>
            </a:r>
          </a:p>
          <a:p>
            <a:r>
              <a:rPr lang="en-IN" dirty="0"/>
              <a:t>                                              1.Primary End Users.</a:t>
            </a:r>
          </a:p>
          <a:p>
            <a:r>
              <a:rPr lang="en-IN" dirty="0"/>
              <a:t>                                              2.Secondary End Users .</a:t>
            </a:r>
          </a:p>
          <a:p>
            <a:r>
              <a:rPr lang="en-IN" dirty="0"/>
              <a:t>
1 </a:t>
            </a:r>
            <a:r>
              <a:rPr lang="en-IN" b="1" dirty="0"/>
              <a:t>Primary End Users:</a:t>
            </a:r>
            <a:r>
              <a:rPr lang="en-IN" dirty="0"/>
              <a:t>
                 *College Students (Portfolio Owners)</a:t>
            </a:r>
          </a:p>
          <a:p>
            <a:endParaRPr lang="en-IN" dirty="0"/>
          </a:p>
          <a:p>
            <a:r>
              <a:rPr lang="en-IN" b="1" dirty="0"/>
              <a:t>2.Secondary End Users:</a:t>
            </a:r>
          </a:p>
          <a:p>
            <a:r>
              <a:rPr lang="en-IN" dirty="0"/>
              <a:t>                  *Recruiters &amp; Employers</a:t>
            </a:r>
          </a:p>
          <a:p>
            <a:r>
              <a:rPr lang="en-IN" dirty="0"/>
              <a:t>                  *Professors &amp; Academic Advisors</a:t>
            </a:r>
          </a:p>
          <a:p>
            <a:r>
              <a:rPr lang="en-IN" dirty="0"/>
              <a:t>                  *Graduate School Admission Committees</a:t>
            </a:r>
          </a:p>
          <a:p>
            <a:r>
              <a:rPr lang="en-IN" dirty="0"/>
              <a:t>                  *Peers and Collaborators</a:t>
            </a:r>
          </a:p>
          <a:p>
            <a:endParaRPr lang="en-IN" dirty="0"/>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8650" y="2019300"/>
            <a:ext cx="2695574" cy="380047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TECHNOLOGIES</a:t>
            </a:r>
            <a:endParaRPr sz="3600" dirty="0"/>
          </a:p>
        </p:txBody>
      </p:sp>
      <p:sp>
        <p:nvSpPr>
          <p:cNvPr id="8" name="Text Placeholder 7">
            <a:extLst>
              <a:ext uri="{FF2B5EF4-FFF2-40B4-BE49-F238E27FC236}">
                <a16:creationId xmlns:a16="http://schemas.microsoft.com/office/drawing/2014/main" id="{71790C1B-12BF-FF05-AD75-B7A8B3A8495B}"/>
              </a:ext>
            </a:extLst>
          </p:cNvPr>
          <p:cNvSpPr>
            <a:spLocks noGrp="1"/>
          </p:cNvSpPr>
          <p:nvPr>
            <p:ph type="body" idx="1"/>
          </p:nvPr>
        </p:nvSpPr>
        <p:spPr>
          <a:xfrm>
            <a:off x="3031251" y="1777930"/>
            <a:ext cx="6779499" cy="4041845"/>
          </a:xfrm>
        </p:spPr>
        <p:txBody>
          <a:bodyPr/>
          <a:lstStyle/>
          <a:p>
            <a:r>
              <a:rPr lang="en-IN"/>
              <a:t>               </a:t>
            </a:r>
            <a:endParaRPr lang="en-US"/>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6036D148-4780-F118-5711-9DB5D96EF387}"/>
              </a:ext>
            </a:extLst>
          </p:cNvPr>
          <p:cNvSpPr txBox="1"/>
          <p:nvPr/>
        </p:nvSpPr>
        <p:spPr>
          <a:xfrm>
            <a:off x="3031251" y="1143634"/>
            <a:ext cx="6309219" cy="5078313"/>
          </a:xfrm>
          <a:prstGeom prst="rect">
            <a:avLst/>
          </a:prstGeom>
          <a:noFill/>
        </p:spPr>
        <p:txBody>
          <a:bodyPr wrap="square">
            <a:spAutoFit/>
          </a:bodyPr>
          <a:lstStyle/>
          <a:p>
            <a:pPr algn="just"/>
            <a:r>
              <a:rPr lang="en-IN" dirty="0"/>
              <a:t>These are the  list of </a:t>
            </a:r>
            <a:r>
              <a:rPr lang="en-IN" b="1" dirty="0"/>
              <a:t>Tools &amp; Techniques</a:t>
            </a:r>
            <a:r>
              <a:rPr lang="en-IN" dirty="0"/>
              <a:t> commonly used in the development of a Digital Portfolio for College Students;</a:t>
            </a:r>
          </a:p>
          <a:p>
            <a:endParaRPr lang="en-IN" dirty="0"/>
          </a:p>
          <a:p>
            <a:r>
              <a:rPr lang="en-IN" b="1" dirty="0"/>
              <a:t>Tools : </a:t>
            </a:r>
            <a:r>
              <a:rPr lang="en-IN" dirty="0"/>
              <a:t>
          1. Front-End Development</a:t>
            </a:r>
          </a:p>
          <a:p>
            <a:r>
              <a:rPr lang="en-IN" dirty="0"/>
              <a:t>          2. Back-End Development</a:t>
            </a:r>
          </a:p>
          <a:p>
            <a:r>
              <a:rPr lang="en-IN" dirty="0"/>
              <a:t>          3. Database</a:t>
            </a:r>
          </a:p>
          <a:p>
            <a:r>
              <a:rPr lang="en-IN" dirty="0"/>
              <a:t>          4. Design Tools</a:t>
            </a:r>
          </a:p>
          <a:p>
            <a:r>
              <a:rPr lang="en-IN" dirty="0"/>
              <a:t>          5. Version Control</a:t>
            </a:r>
          </a:p>
          <a:p>
            <a:r>
              <a:rPr lang="en-IN" dirty="0"/>
              <a:t>          6. Hosting &amp; Deployment</a:t>
            </a:r>
          </a:p>
          <a:p>
            <a:r>
              <a:rPr lang="en-IN" dirty="0"/>
              <a:t>          7. Content Management</a:t>
            </a:r>
          </a:p>
          <a:p>
            <a:r>
              <a:rPr lang="en-IN" dirty="0"/>
              <a:t>          8. Responsive Design &amp; Testing</a:t>
            </a:r>
          </a:p>
          <a:p>
            <a:pPr algn="just"/>
            <a:r>
              <a:rPr lang="en-IN" b="1" dirty="0"/>
              <a:t>Technologies</a:t>
            </a:r>
            <a:r>
              <a:rPr lang="en-IN" dirty="0"/>
              <a:t>:</a:t>
            </a:r>
          </a:p>
          <a:p>
            <a:r>
              <a:rPr lang="en-IN" dirty="0"/>
              <a:t>          1.Responsive Web Design</a:t>
            </a:r>
          </a:p>
          <a:p>
            <a:r>
              <a:rPr lang="en-IN" dirty="0"/>
              <a:t>          2.User-Centered Design (UCD)</a:t>
            </a:r>
          </a:p>
          <a:p>
            <a:r>
              <a:rPr lang="en-IN" dirty="0"/>
              <a:t>          3.SEO Optimization</a:t>
            </a:r>
          </a:p>
          <a:p>
            <a:r>
              <a:rPr lang="en-IN" dirty="0"/>
              <a:t>         4.Accessibility Compliance</a:t>
            </a:r>
          </a:p>
          <a:p>
            <a:r>
              <a:rPr lang="en-IN" dirty="0"/>
              <a:t>.        5.Performance Optimization</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175A59E4-C3B8-BA2B-D4B8-BC21CE746B29}"/>
              </a:ext>
            </a:extLst>
          </p:cNvPr>
          <p:cNvSpPr>
            <a:spLocks noGrp="1"/>
          </p:cNvSpPr>
          <p:nvPr>
            <p:ph type="body" idx="1"/>
          </p:nvPr>
        </p:nvSpPr>
        <p:spPr>
          <a:xfrm>
            <a:off x="883088" y="1537069"/>
            <a:ext cx="8651437" cy="4616648"/>
          </a:xfrm>
        </p:spPr>
        <p:txBody>
          <a:bodyPr/>
          <a:lstStyle/>
          <a:p>
            <a:pPr algn="just"/>
            <a:r>
              <a:rPr lang="en-IN" dirty="0"/>
              <a:t>              *   </a:t>
            </a:r>
            <a:r>
              <a:rPr lang="en-IN" sz="2000" dirty="0">
                <a:latin typeface="Times New Roman" panose="02020603050405020304" pitchFamily="18" charset="0"/>
                <a:cs typeface="Times New Roman" panose="02020603050405020304" pitchFamily="18" charset="0"/>
              </a:rPr>
              <a:t>A Portfolio design and layout specifically for a digital portfolio, which is typically online and meant to showcase creative or professional work. (</a:t>
            </a:r>
            <a:r>
              <a:rPr lang="en-IN" sz="2000" b="1" dirty="0">
                <a:latin typeface="Times New Roman" panose="02020603050405020304" pitchFamily="18" charset="0"/>
                <a:cs typeface="Times New Roman" panose="02020603050405020304" pitchFamily="18" charset="0"/>
              </a:rPr>
              <a:t>e.g., design, UX, development, writing, etc.)</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Digital Portfolio Design &amp; Layout.</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1. Essential Structure (Page Layout)
                     *Landing Page / Home</a:t>
            </a:r>
          </a:p>
          <a:p>
            <a:r>
              <a:rPr lang="en-IN" sz="2000" dirty="0">
                <a:latin typeface="Times New Roman" panose="02020603050405020304" pitchFamily="18" charset="0"/>
                <a:cs typeface="Times New Roman" panose="02020603050405020304" pitchFamily="18" charset="0"/>
              </a:rPr>
              <a:t>                     *About Me</a:t>
            </a:r>
          </a:p>
          <a:p>
            <a:r>
              <a:rPr lang="en-IN" sz="2000" dirty="0">
                <a:latin typeface="Times New Roman" panose="02020603050405020304" pitchFamily="18" charset="0"/>
                <a:cs typeface="Times New Roman" panose="02020603050405020304" pitchFamily="18" charset="0"/>
              </a:rPr>
              <a:t>                     *Portfolio / Work</a:t>
            </a:r>
          </a:p>
          <a:p>
            <a:r>
              <a:rPr lang="en-IN" sz="2000" dirty="0">
                <a:latin typeface="Times New Roman" panose="02020603050405020304" pitchFamily="18" charset="0"/>
                <a:cs typeface="Times New Roman" panose="02020603050405020304" pitchFamily="18" charset="0"/>
              </a:rPr>
              <a:t>                     *Project Case Study pages </a:t>
            </a:r>
          </a:p>
          <a:p>
            <a:r>
              <a:rPr lang="en-IN" sz="2000" dirty="0">
                <a:latin typeface="Times New Roman" panose="02020603050405020304" pitchFamily="18" charset="0"/>
                <a:cs typeface="Times New Roman" panose="02020603050405020304" pitchFamily="18" charset="0"/>
              </a:rPr>
              <a:t>                     * Contact Page</a:t>
            </a:r>
          </a:p>
          <a:p>
            <a:r>
              <a:rPr lang="en-IN" sz="2000" dirty="0">
                <a:latin typeface="Times New Roman" panose="02020603050405020304" pitchFamily="18" charset="0"/>
                <a:cs typeface="Times New Roman" panose="02020603050405020304" pitchFamily="18" charset="0"/>
              </a:rPr>
              <a:t>                2. Visual &amp; UI Design</a:t>
            </a:r>
          </a:p>
          <a:p>
            <a:r>
              <a:rPr lang="en-IN" sz="2000" dirty="0">
                <a:latin typeface="Times New Roman" panose="02020603050405020304" pitchFamily="18" charset="0"/>
                <a:cs typeface="Times New Roman" panose="02020603050405020304" pitchFamily="18" charset="0"/>
              </a:rPr>
              <a:t>.               3. Navigation &amp; UX</a:t>
            </a:r>
          </a:p>
          <a:p>
            <a:r>
              <a:rPr lang="en-IN" sz="2000" dirty="0">
                <a:latin typeface="Times New Roman" panose="02020603050405020304" pitchFamily="18" charset="0"/>
                <a:cs typeface="Times New Roman" panose="02020603050405020304" pitchFamily="18" charset="0"/>
              </a:rPr>
              <a:t>                4. Tools &amp; Platforms to Build It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a:extLst>
              <a:ext uri="{FF2B5EF4-FFF2-40B4-BE49-F238E27FC236}">
                <a16:creationId xmlns:a16="http://schemas.microsoft.com/office/drawing/2014/main" id="{4AA18276-07AA-F53C-0016-837D8D98D805}"/>
              </a:ext>
            </a:extLst>
          </p:cNvPr>
          <p:cNvSpPr>
            <a:spLocks noGrp="1"/>
          </p:cNvSpPr>
          <p:nvPr>
            <p:ph type="body" idx="1"/>
          </p:nvPr>
        </p:nvSpPr>
        <p:spPr>
          <a:xfrm>
            <a:off x="609600" y="1577340"/>
            <a:ext cx="8734991" cy="4001095"/>
          </a:xfrm>
        </p:spPr>
        <p:txBody>
          <a:bodyPr/>
          <a:lstStyle/>
          <a:p>
            <a:pPr marL="285750" indent="-285750" algn="just">
              <a:buFont typeface="Arial" panose="020B0604020202020204" pitchFamily="34" charset="0"/>
              <a:buChar char="•"/>
            </a:pPr>
            <a:r>
              <a:rPr lang="en-IN"/>
              <a:t>                </a:t>
            </a:r>
            <a:r>
              <a:rPr lang="en-IN" sz="2000">
                <a:latin typeface="Times New Roman" panose="02020603050405020304" pitchFamily="18" charset="0"/>
                <a:cs typeface="Times New Roman" panose="02020603050405020304" pitchFamily="18" charset="0"/>
              </a:rPr>
              <a:t>A  Digital portfolio includes your best work samples, a professional “About Me” section, detailed project descriptions, relevant skills and achievements, and clear contact information. Essential features for effectiveness are intuitive navigation, a clean and professional design, mobile-friendliness, and options to include testimonials from clients or employers. </a:t>
            </a:r>
          </a:p>
          <a:p>
            <a:pPr marL="342900" indent="-342900" algn="just">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                    Digital portfolio’s core functionality is to showcase an individual’s skills, work samples, and accomplishments to potential employers or clients in a compelling, multimedia-rich format, serving as a persuasive marketing tool that highlights professionalism, technical prowess, and personality through visually appealing content like images, videos, and presentations. Key features include an “About Me” section, contact information, detailed work samples with context, an optional resume or CV, and a clear, easy-to-navigate structure that tells a narrative of the user’s journey and expertise.</a:t>
            </a:r>
            <a:r>
              <a:rPr lang="en-IN"/>
              <a:t> </a:t>
            </a:r>
            <a:endParaRPr lang="en-US"/>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 END USERS</vt:lpstr>
      <vt:lpstr>TOOLS AND TECHNOLOGIES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mailforvaniranjana2002@gmail.com</cp:lastModifiedBy>
  <cp:revision>28</cp:revision>
  <dcterms:created xsi:type="dcterms:W3CDTF">2024-03-29T15:07:22Z</dcterms:created>
  <dcterms:modified xsi:type="dcterms:W3CDTF">2025-09-08T07:46:49Z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