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1" r:id="rId3"/>
    <p:sldId id="301" r:id="rId4"/>
    <p:sldId id="302" r:id="rId5"/>
    <p:sldId id="303" r:id="rId6"/>
    <p:sldId id="257" r:id="rId7"/>
    <p:sldId id="282" r:id="rId8"/>
    <p:sldId id="284" r:id="rId9"/>
    <p:sldId id="276" r:id="rId10"/>
    <p:sldId id="285" r:id="rId11"/>
    <p:sldId id="258" r:id="rId12"/>
    <p:sldId id="287" r:id="rId13"/>
    <p:sldId id="293" r:id="rId14"/>
    <p:sldId id="261" r:id="rId15"/>
    <p:sldId id="288" r:id="rId16"/>
    <p:sldId id="279" r:id="rId17"/>
    <p:sldId id="263" r:id="rId18"/>
    <p:sldId id="264" r:id="rId19"/>
    <p:sldId id="290" r:id="rId20"/>
    <p:sldId id="295" r:id="rId21"/>
    <p:sldId id="291" r:id="rId22"/>
    <p:sldId id="306" r:id="rId23"/>
    <p:sldId id="292" r:id="rId24"/>
    <p:sldId id="266" r:id="rId25"/>
    <p:sldId id="289" r:id="rId26"/>
    <p:sldId id="294" r:id="rId27"/>
    <p:sldId id="298" r:id="rId28"/>
    <p:sldId id="299" r:id="rId29"/>
    <p:sldId id="300"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4CCE7-9291-4366-A53E-069CCC25CD8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EEE940A-FD51-4B8D-9BAA-A2BC26DA4DE2}">
      <dgm:prSet phldrT="[Text]"/>
      <dgm:spPr/>
      <dgm:t>
        <a:bodyPr/>
        <a:lstStyle/>
        <a:p>
          <a:r>
            <a:rPr lang="en-US" dirty="0" smtClean="0"/>
            <a:t>Camera</a:t>
          </a:r>
          <a:endParaRPr lang="en-US" dirty="0"/>
        </a:p>
      </dgm:t>
    </dgm:pt>
    <dgm:pt modelId="{E9225547-2A9B-4EC8-8B06-BCFD88CC260B}" type="parTrans" cxnId="{DB263D82-8430-49D9-950B-4C37FCC6EE3A}">
      <dgm:prSet/>
      <dgm:spPr/>
      <dgm:t>
        <a:bodyPr/>
        <a:lstStyle/>
        <a:p>
          <a:endParaRPr lang="en-US"/>
        </a:p>
      </dgm:t>
    </dgm:pt>
    <dgm:pt modelId="{DE4EC5B9-F7AA-4D9C-9CDA-EC7303302FCB}" type="sibTrans" cxnId="{DB263D82-8430-49D9-950B-4C37FCC6EE3A}">
      <dgm:prSet/>
      <dgm:spPr/>
      <dgm:t>
        <a:bodyPr/>
        <a:lstStyle/>
        <a:p>
          <a:endParaRPr lang="en-US"/>
        </a:p>
      </dgm:t>
    </dgm:pt>
    <dgm:pt modelId="{77C83864-6B4F-4AEA-83E3-382C2A020146}">
      <dgm:prSet phldrT="[Text]"/>
      <dgm:spPr/>
      <dgm:t>
        <a:bodyPr/>
        <a:lstStyle/>
        <a:p>
          <a:r>
            <a:rPr lang="en-US" dirty="0" smtClean="0"/>
            <a:t>Data Analyzer</a:t>
          </a:r>
          <a:endParaRPr lang="en-US" dirty="0"/>
        </a:p>
      </dgm:t>
    </dgm:pt>
    <dgm:pt modelId="{D56F4F68-FE6C-480A-89B0-1842197AE6A7}" type="parTrans" cxnId="{0DBE8C9E-163D-4D1A-A288-44FCD950C34E}">
      <dgm:prSet/>
      <dgm:spPr/>
      <dgm:t>
        <a:bodyPr/>
        <a:lstStyle/>
        <a:p>
          <a:endParaRPr lang="en-US"/>
        </a:p>
      </dgm:t>
    </dgm:pt>
    <dgm:pt modelId="{9C6D088C-8ECC-440C-A1BE-7CE525C8D618}" type="sibTrans" cxnId="{0DBE8C9E-163D-4D1A-A288-44FCD950C34E}">
      <dgm:prSet/>
      <dgm:spPr/>
      <dgm:t>
        <a:bodyPr/>
        <a:lstStyle/>
        <a:p>
          <a:endParaRPr lang="en-US"/>
        </a:p>
      </dgm:t>
    </dgm:pt>
    <dgm:pt modelId="{E280B35B-0FF6-491F-8E1F-F2ADC10CDFF5}">
      <dgm:prSet phldrT="[Text]"/>
      <dgm:spPr/>
      <dgm:t>
        <a:bodyPr/>
        <a:lstStyle/>
        <a:p>
          <a:r>
            <a:rPr lang="en-US" dirty="0" smtClean="0"/>
            <a:t>Database</a:t>
          </a:r>
          <a:endParaRPr lang="en-US" dirty="0"/>
        </a:p>
      </dgm:t>
    </dgm:pt>
    <dgm:pt modelId="{44C632EB-746F-46CF-B6C0-2AB42B885D71}" type="parTrans" cxnId="{4A0ACD53-DEBC-49AC-ACC1-2B797E716959}">
      <dgm:prSet/>
      <dgm:spPr/>
      <dgm:t>
        <a:bodyPr/>
        <a:lstStyle/>
        <a:p>
          <a:endParaRPr lang="en-US"/>
        </a:p>
      </dgm:t>
    </dgm:pt>
    <dgm:pt modelId="{8B12AE08-BEC3-40E3-9DBD-47C13409409D}" type="sibTrans" cxnId="{4A0ACD53-DEBC-49AC-ACC1-2B797E716959}">
      <dgm:prSet/>
      <dgm:spPr/>
      <dgm:t>
        <a:bodyPr/>
        <a:lstStyle/>
        <a:p>
          <a:endParaRPr lang="en-US"/>
        </a:p>
      </dgm:t>
    </dgm:pt>
    <dgm:pt modelId="{F0567F72-7E2A-48D3-B450-6B3EB873E11C}" type="pres">
      <dgm:prSet presAssocID="{9624CCE7-9291-4366-A53E-069CCC25CD85}" presName="Name0" presStyleCnt="0">
        <dgm:presLayoutVars>
          <dgm:dir/>
          <dgm:resizeHandles val="exact"/>
        </dgm:presLayoutVars>
      </dgm:prSet>
      <dgm:spPr/>
      <dgm:t>
        <a:bodyPr/>
        <a:lstStyle/>
        <a:p>
          <a:endParaRPr lang="en-US"/>
        </a:p>
      </dgm:t>
    </dgm:pt>
    <dgm:pt modelId="{83AAA4CB-C9E9-4D96-91C9-ADBF7A5CA1DF}" type="pres">
      <dgm:prSet presAssocID="{4EEE940A-FD51-4B8D-9BAA-A2BC26DA4DE2}" presName="node" presStyleLbl="node1" presStyleIdx="0" presStyleCnt="3">
        <dgm:presLayoutVars>
          <dgm:bulletEnabled val="1"/>
        </dgm:presLayoutVars>
      </dgm:prSet>
      <dgm:spPr/>
      <dgm:t>
        <a:bodyPr/>
        <a:lstStyle/>
        <a:p>
          <a:endParaRPr lang="en-US"/>
        </a:p>
      </dgm:t>
    </dgm:pt>
    <dgm:pt modelId="{54006C75-2381-4EB7-9AAB-78B7019B51E1}" type="pres">
      <dgm:prSet presAssocID="{DE4EC5B9-F7AA-4D9C-9CDA-EC7303302FCB}" presName="sibTrans" presStyleLbl="sibTrans2D1" presStyleIdx="0" presStyleCnt="2"/>
      <dgm:spPr/>
      <dgm:t>
        <a:bodyPr/>
        <a:lstStyle/>
        <a:p>
          <a:endParaRPr lang="en-US"/>
        </a:p>
      </dgm:t>
    </dgm:pt>
    <dgm:pt modelId="{D50D0A7B-5611-43BA-BCF7-3139B7EC49C4}" type="pres">
      <dgm:prSet presAssocID="{DE4EC5B9-F7AA-4D9C-9CDA-EC7303302FCB}" presName="connectorText" presStyleLbl="sibTrans2D1" presStyleIdx="0" presStyleCnt="2"/>
      <dgm:spPr/>
      <dgm:t>
        <a:bodyPr/>
        <a:lstStyle/>
        <a:p>
          <a:endParaRPr lang="en-US"/>
        </a:p>
      </dgm:t>
    </dgm:pt>
    <dgm:pt modelId="{FBE0E8FB-1F01-4F0F-839F-57D2F6C50C2F}" type="pres">
      <dgm:prSet presAssocID="{77C83864-6B4F-4AEA-83E3-382C2A020146}" presName="node" presStyleLbl="node1" presStyleIdx="1" presStyleCnt="3">
        <dgm:presLayoutVars>
          <dgm:bulletEnabled val="1"/>
        </dgm:presLayoutVars>
      </dgm:prSet>
      <dgm:spPr/>
      <dgm:t>
        <a:bodyPr/>
        <a:lstStyle/>
        <a:p>
          <a:endParaRPr lang="en-US"/>
        </a:p>
      </dgm:t>
    </dgm:pt>
    <dgm:pt modelId="{165DEFE0-4F87-42CC-8B1C-15F0D6E90938}" type="pres">
      <dgm:prSet presAssocID="{9C6D088C-8ECC-440C-A1BE-7CE525C8D618}" presName="sibTrans" presStyleLbl="sibTrans2D1" presStyleIdx="1" presStyleCnt="2" custLinFactNeighborY="67888"/>
      <dgm:spPr/>
      <dgm:t>
        <a:bodyPr/>
        <a:lstStyle/>
        <a:p>
          <a:endParaRPr lang="en-US"/>
        </a:p>
      </dgm:t>
    </dgm:pt>
    <dgm:pt modelId="{B3469523-3AF6-4C01-A23D-CE7A1160373C}" type="pres">
      <dgm:prSet presAssocID="{9C6D088C-8ECC-440C-A1BE-7CE525C8D618}" presName="connectorText" presStyleLbl="sibTrans2D1" presStyleIdx="1" presStyleCnt="2"/>
      <dgm:spPr/>
      <dgm:t>
        <a:bodyPr/>
        <a:lstStyle/>
        <a:p>
          <a:endParaRPr lang="en-US"/>
        </a:p>
      </dgm:t>
    </dgm:pt>
    <dgm:pt modelId="{274C9819-825B-493B-BC2F-6A99DA38AA78}" type="pres">
      <dgm:prSet presAssocID="{E280B35B-0FF6-491F-8E1F-F2ADC10CDFF5}" presName="node" presStyleLbl="node1" presStyleIdx="2" presStyleCnt="3">
        <dgm:presLayoutVars>
          <dgm:bulletEnabled val="1"/>
        </dgm:presLayoutVars>
      </dgm:prSet>
      <dgm:spPr/>
      <dgm:t>
        <a:bodyPr/>
        <a:lstStyle/>
        <a:p>
          <a:endParaRPr lang="en-US"/>
        </a:p>
      </dgm:t>
    </dgm:pt>
  </dgm:ptLst>
  <dgm:cxnLst>
    <dgm:cxn modelId="{F857B009-D1D2-4908-B946-038ED368D12E}" type="presOf" srcId="{DE4EC5B9-F7AA-4D9C-9CDA-EC7303302FCB}" destId="{54006C75-2381-4EB7-9AAB-78B7019B51E1}" srcOrd="0" destOrd="0" presId="urn:microsoft.com/office/officeart/2005/8/layout/process1"/>
    <dgm:cxn modelId="{0DBE8C9E-163D-4D1A-A288-44FCD950C34E}" srcId="{9624CCE7-9291-4366-A53E-069CCC25CD85}" destId="{77C83864-6B4F-4AEA-83E3-382C2A020146}" srcOrd="1" destOrd="0" parTransId="{D56F4F68-FE6C-480A-89B0-1842197AE6A7}" sibTransId="{9C6D088C-8ECC-440C-A1BE-7CE525C8D618}"/>
    <dgm:cxn modelId="{C009940E-559C-4561-B110-D945A979ACAD}" type="presOf" srcId="{4EEE940A-FD51-4B8D-9BAA-A2BC26DA4DE2}" destId="{83AAA4CB-C9E9-4D96-91C9-ADBF7A5CA1DF}" srcOrd="0" destOrd="0" presId="urn:microsoft.com/office/officeart/2005/8/layout/process1"/>
    <dgm:cxn modelId="{4A0ACD53-DEBC-49AC-ACC1-2B797E716959}" srcId="{9624CCE7-9291-4366-A53E-069CCC25CD85}" destId="{E280B35B-0FF6-491F-8E1F-F2ADC10CDFF5}" srcOrd="2" destOrd="0" parTransId="{44C632EB-746F-46CF-B6C0-2AB42B885D71}" sibTransId="{8B12AE08-BEC3-40E3-9DBD-47C13409409D}"/>
    <dgm:cxn modelId="{54E6C10E-23A8-417A-B185-F895A6ED8F64}" type="presOf" srcId="{9624CCE7-9291-4366-A53E-069CCC25CD85}" destId="{F0567F72-7E2A-48D3-B450-6B3EB873E11C}" srcOrd="0" destOrd="0" presId="urn:microsoft.com/office/officeart/2005/8/layout/process1"/>
    <dgm:cxn modelId="{CA715BF3-CC05-4BF4-8966-CB823A1B40F0}" type="presOf" srcId="{77C83864-6B4F-4AEA-83E3-382C2A020146}" destId="{FBE0E8FB-1F01-4F0F-839F-57D2F6C50C2F}" srcOrd="0" destOrd="0" presId="urn:microsoft.com/office/officeart/2005/8/layout/process1"/>
    <dgm:cxn modelId="{9EF5D96B-FF79-44F5-B675-2169186222DE}" type="presOf" srcId="{E280B35B-0FF6-491F-8E1F-F2ADC10CDFF5}" destId="{274C9819-825B-493B-BC2F-6A99DA38AA78}" srcOrd="0" destOrd="0" presId="urn:microsoft.com/office/officeart/2005/8/layout/process1"/>
    <dgm:cxn modelId="{329EF2A3-BCEF-4F84-923B-FF9CB1372395}" type="presOf" srcId="{DE4EC5B9-F7AA-4D9C-9CDA-EC7303302FCB}" destId="{D50D0A7B-5611-43BA-BCF7-3139B7EC49C4}" srcOrd="1" destOrd="0" presId="urn:microsoft.com/office/officeart/2005/8/layout/process1"/>
    <dgm:cxn modelId="{F8ADD7F9-7C4E-474F-82A7-68DDD5FDDBCB}" type="presOf" srcId="{9C6D088C-8ECC-440C-A1BE-7CE525C8D618}" destId="{165DEFE0-4F87-42CC-8B1C-15F0D6E90938}" srcOrd="0" destOrd="0" presId="urn:microsoft.com/office/officeart/2005/8/layout/process1"/>
    <dgm:cxn modelId="{A721CE4B-3DAA-48DF-827B-8CE55B1B1EB1}" type="presOf" srcId="{9C6D088C-8ECC-440C-A1BE-7CE525C8D618}" destId="{B3469523-3AF6-4C01-A23D-CE7A1160373C}" srcOrd="1" destOrd="0" presId="urn:microsoft.com/office/officeart/2005/8/layout/process1"/>
    <dgm:cxn modelId="{DB263D82-8430-49D9-950B-4C37FCC6EE3A}" srcId="{9624CCE7-9291-4366-A53E-069CCC25CD85}" destId="{4EEE940A-FD51-4B8D-9BAA-A2BC26DA4DE2}" srcOrd="0" destOrd="0" parTransId="{E9225547-2A9B-4EC8-8B06-BCFD88CC260B}" sibTransId="{DE4EC5B9-F7AA-4D9C-9CDA-EC7303302FCB}"/>
    <dgm:cxn modelId="{02748987-2529-4DBA-8191-2278E3E1585E}" type="presParOf" srcId="{F0567F72-7E2A-48D3-B450-6B3EB873E11C}" destId="{83AAA4CB-C9E9-4D96-91C9-ADBF7A5CA1DF}" srcOrd="0" destOrd="0" presId="urn:microsoft.com/office/officeart/2005/8/layout/process1"/>
    <dgm:cxn modelId="{EF112F9F-25C3-4858-A5D3-F47729BE4522}" type="presParOf" srcId="{F0567F72-7E2A-48D3-B450-6B3EB873E11C}" destId="{54006C75-2381-4EB7-9AAB-78B7019B51E1}" srcOrd="1" destOrd="0" presId="urn:microsoft.com/office/officeart/2005/8/layout/process1"/>
    <dgm:cxn modelId="{140C4516-574F-41F7-99C5-7C23EC4E244A}" type="presParOf" srcId="{54006C75-2381-4EB7-9AAB-78B7019B51E1}" destId="{D50D0A7B-5611-43BA-BCF7-3139B7EC49C4}" srcOrd="0" destOrd="0" presId="urn:microsoft.com/office/officeart/2005/8/layout/process1"/>
    <dgm:cxn modelId="{98DF2474-602D-4B70-8ADA-6E843A176EB4}" type="presParOf" srcId="{F0567F72-7E2A-48D3-B450-6B3EB873E11C}" destId="{FBE0E8FB-1F01-4F0F-839F-57D2F6C50C2F}" srcOrd="2" destOrd="0" presId="urn:microsoft.com/office/officeart/2005/8/layout/process1"/>
    <dgm:cxn modelId="{EAFF5024-4A7E-4989-B2E6-DDD672DD387C}" type="presParOf" srcId="{F0567F72-7E2A-48D3-B450-6B3EB873E11C}" destId="{165DEFE0-4F87-42CC-8B1C-15F0D6E90938}" srcOrd="3" destOrd="0" presId="urn:microsoft.com/office/officeart/2005/8/layout/process1"/>
    <dgm:cxn modelId="{F72AC745-F524-4F11-B66D-2B6253D710DE}" type="presParOf" srcId="{165DEFE0-4F87-42CC-8B1C-15F0D6E90938}" destId="{B3469523-3AF6-4C01-A23D-CE7A1160373C}" srcOrd="0" destOrd="0" presId="urn:microsoft.com/office/officeart/2005/8/layout/process1"/>
    <dgm:cxn modelId="{A4866B10-A023-40B8-83BC-E95F8EFB3B62}" type="presParOf" srcId="{F0567F72-7E2A-48D3-B450-6B3EB873E11C}" destId="{274C9819-825B-493B-BC2F-6A99DA38AA7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AA4CB-C9E9-4D96-91C9-ADBF7A5CA1DF}">
      <dsp:nvSpPr>
        <dsp:cNvPr id="0" name=""/>
        <dsp:cNvSpPr/>
      </dsp:nvSpPr>
      <dsp:spPr>
        <a:xfrm>
          <a:off x="8840" y="121867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Camera</a:t>
          </a:r>
          <a:endParaRPr lang="en-US" sz="4200" kern="1200" dirty="0"/>
        </a:p>
      </dsp:txBody>
      <dsp:txXfrm>
        <a:off x="55274" y="1265108"/>
        <a:ext cx="2549426" cy="1492508"/>
      </dsp:txXfrm>
    </dsp:sp>
    <dsp:sp modelId="{54006C75-2381-4EB7-9AAB-78B7019B51E1}">
      <dsp:nvSpPr>
        <dsp:cNvPr id="0" name=""/>
        <dsp:cNvSpPr/>
      </dsp:nvSpPr>
      <dsp:spPr>
        <a:xfrm>
          <a:off x="2915364" y="168371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2915364" y="1814775"/>
        <a:ext cx="392116" cy="393173"/>
      </dsp:txXfrm>
    </dsp:sp>
    <dsp:sp modelId="{FBE0E8FB-1F01-4F0F-839F-57D2F6C50C2F}">
      <dsp:nvSpPr>
        <dsp:cNvPr id="0" name=""/>
        <dsp:cNvSpPr/>
      </dsp:nvSpPr>
      <dsp:spPr>
        <a:xfrm>
          <a:off x="3708052" y="121867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 Analyzer</a:t>
          </a:r>
          <a:endParaRPr lang="en-US" sz="4200" kern="1200" dirty="0"/>
        </a:p>
      </dsp:txBody>
      <dsp:txXfrm>
        <a:off x="3754486" y="1265108"/>
        <a:ext cx="2549426" cy="1492508"/>
      </dsp:txXfrm>
    </dsp:sp>
    <dsp:sp modelId="{165DEFE0-4F87-42CC-8B1C-15F0D6E90938}">
      <dsp:nvSpPr>
        <dsp:cNvPr id="0" name=""/>
        <dsp:cNvSpPr/>
      </dsp:nvSpPr>
      <dsp:spPr>
        <a:xfrm>
          <a:off x="6614576" y="2128580"/>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6614576" y="2259638"/>
        <a:ext cx="392116" cy="393173"/>
      </dsp:txXfrm>
    </dsp:sp>
    <dsp:sp modelId="{274C9819-825B-493B-BC2F-6A99DA38AA78}">
      <dsp:nvSpPr>
        <dsp:cNvPr id="0" name=""/>
        <dsp:cNvSpPr/>
      </dsp:nvSpPr>
      <dsp:spPr>
        <a:xfrm>
          <a:off x="7407265" y="121867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Database</a:t>
          </a:r>
          <a:endParaRPr lang="en-US" sz="4200" kern="1200" dirty="0"/>
        </a:p>
      </dsp:txBody>
      <dsp:txXfrm>
        <a:off x="7453699" y="1265108"/>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C70C9E-47A7-47EC-84BF-90C58795B775}"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7E89E-D1BB-473E-8414-96B9C9D908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0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70C9E-47A7-47EC-84BF-90C58795B775}"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38043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70C9E-47A7-47EC-84BF-90C58795B775}"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30761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70C9E-47A7-47EC-84BF-90C58795B775}"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355113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70C9E-47A7-47EC-84BF-90C58795B775}" type="datetimeFigureOut">
              <a:rPr lang="en-US" smtClean="0"/>
              <a:t>23-Feb-17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7E89E-D1BB-473E-8414-96B9C9D908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94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C70C9E-47A7-47EC-84BF-90C58795B775}" type="datetimeFigureOut">
              <a:rPr lang="en-US" smtClean="0"/>
              <a:t>23-Feb-17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14917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C70C9E-47A7-47EC-84BF-90C58795B775}" type="datetimeFigureOut">
              <a:rPr lang="en-US" smtClean="0"/>
              <a:t>23-Feb-17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27362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C70C9E-47A7-47EC-84BF-90C58795B775}" type="datetimeFigureOut">
              <a:rPr lang="en-US" smtClean="0"/>
              <a:t>23-Feb-17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51544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C70C9E-47A7-47EC-84BF-90C58795B775}" type="datetimeFigureOut">
              <a:rPr lang="en-US" smtClean="0"/>
              <a:t>23-Feb-17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233196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C70C9E-47A7-47EC-84BF-90C58795B775}" type="datetimeFigureOut">
              <a:rPr lang="en-US" smtClean="0"/>
              <a:t>23-Feb-17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F7E89E-D1BB-473E-8414-96B9C9D90833}" type="slidenum">
              <a:rPr lang="en-US" smtClean="0"/>
              <a:t>‹#›</a:t>
            </a:fld>
            <a:endParaRPr lang="en-US"/>
          </a:p>
        </p:txBody>
      </p:sp>
    </p:spTree>
    <p:extLst>
      <p:ext uri="{BB962C8B-B14F-4D97-AF65-F5344CB8AC3E}">
        <p14:creationId xmlns:p14="http://schemas.microsoft.com/office/powerpoint/2010/main" val="288013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70C9E-47A7-47EC-84BF-90C58795B775}" type="datetimeFigureOut">
              <a:rPr lang="en-US" smtClean="0"/>
              <a:t>23-Feb-17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7E89E-D1BB-473E-8414-96B9C9D90833}" type="slidenum">
              <a:rPr lang="en-US" smtClean="0"/>
              <a:t>‹#›</a:t>
            </a:fld>
            <a:endParaRPr lang="en-US"/>
          </a:p>
        </p:txBody>
      </p:sp>
    </p:spTree>
    <p:extLst>
      <p:ext uri="{BB962C8B-B14F-4D97-AF65-F5344CB8AC3E}">
        <p14:creationId xmlns:p14="http://schemas.microsoft.com/office/powerpoint/2010/main" val="348348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C70C9E-47A7-47EC-84BF-90C58795B775}" type="datetimeFigureOut">
              <a:rPr lang="en-US" smtClean="0"/>
              <a:t>23-Feb-17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F7E89E-D1BB-473E-8414-96B9C9D9083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620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Automated Evaluator for </a:t>
            </a:r>
            <a:r>
              <a:rPr lang="en-US" dirty="0" smtClean="0"/>
              <a:t>Bharatanatyam (</a:t>
            </a:r>
            <a:r>
              <a:rPr lang="en-US" dirty="0" err="1"/>
              <a:t>Nritta</a:t>
            </a:r>
            <a:r>
              <a:rPr lang="en-US" dirty="0" smtClean="0"/>
              <a: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Paper ID : CS 4008</a:t>
            </a:r>
          </a:p>
          <a:p>
            <a:r>
              <a:rPr lang="en-US" dirty="0" smtClean="0"/>
              <a:t>Authors: Renu S Hiremath, Shreya Bhat &amp; Srikanth H R</a:t>
            </a:r>
          </a:p>
          <a:p>
            <a:r>
              <a:rPr lang="en-US" dirty="0" smtClean="0"/>
              <a:t>PES Institute of technology, </a:t>
            </a:r>
            <a:r>
              <a:rPr lang="en-US" dirty="0" err="1" smtClean="0"/>
              <a:t>bangalore</a:t>
            </a:r>
            <a:endParaRPr lang="en-US" dirty="0"/>
          </a:p>
        </p:txBody>
      </p:sp>
    </p:spTree>
    <p:extLst>
      <p:ext uri="{BB962C8B-B14F-4D97-AF65-F5344CB8AC3E}">
        <p14:creationId xmlns:p14="http://schemas.microsoft.com/office/powerpoint/2010/main" val="2472923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Details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6234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View</a:t>
            </a:r>
            <a:endParaRPr lang="en-US" dirty="0"/>
          </a:p>
        </p:txBody>
      </p:sp>
      <p:sp>
        <p:nvSpPr>
          <p:cNvPr id="3" name="Content Placeholder 2"/>
          <p:cNvSpPr>
            <a:spLocks noGrp="1"/>
          </p:cNvSpPr>
          <p:nvPr>
            <p:ph idx="1"/>
          </p:nvPr>
        </p:nvSpPr>
        <p:spPr>
          <a:xfrm>
            <a:off x="1097280" y="1845734"/>
            <a:ext cx="10058400" cy="4250266"/>
          </a:xfrm>
        </p:spPr>
        <p:txBody>
          <a:bodyPr>
            <a:normAutofit/>
          </a:bodyPr>
          <a:lstStyle/>
          <a:p>
            <a:pPr>
              <a:buFont typeface="Wingdings" panose="05000000000000000000" pitchFamily="2" charset="2"/>
              <a:buChar char="§"/>
            </a:pPr>
            <a:r>
              <a:rPr lang="en-US" sz="2800" dirty="0" smtClean="0"/>
              <a:t>Implemented </a:t>
            </a:r>
            <a:r>
              <a:rPr lang="en-US" sz="2800" dirty="0"/>
              <a:t>a system </a:t>
            </a:r>
            <a:r>
              <a:rPr lang="en-US" sz="2800" dirty="0" smtClean="0"/>
              <a:t>that automatically </a:t>
            </a:r>
            <a:r>
              <a:rPr lang="en-US" sz="2800" dirty="0"/>
              <a:t>evaluates a dance performance against a </a:t>
            </a:r>
            <a:r>
              <a:rPr lang="en-US" sz="2800" dirty="0" smtClean="0"/>
              <a:t>gold standard</a:t>
            </a:r>
          </a:p>
          <a:p>
            <a:pPr>
              <a:buFont typeface="Wingdings" panose="05000000000000000000" pitchFamily="2" charset="2"/>
              <a:buChar char="§"/>
            </a:pPr>
            <a:r>
              <a:rPr lang="en-US" sz="2800" dirty="0" smtClean="0"/>
              <a:t>System provides </a:t>
            </a:r>
            <a:r>
              <a:rPr lang="en-US" sz="2800" dirty="0"/>
              <a:t>a scorecard to the performer in the </a:t>
            </a:r>
            <a:r>
              <a:rPr lang="en-US" sz="2800" dirty="0" smtClean="0"/>
              <a:t>form of </a:t>
            </a:r>
            <a:r>
              <a:rPr lang="en-US" sz="2800" dirty="0"/>
              <a:t>a graph with suggestions for </a:t>
            </a:r>
            <a:r>
              <a:rPr lang="en-US" sz="2800" dirty="0" smtClean="0"/>
              <a:t>improvement</a:t>
            </a:r>
          </a:p>
          <a:p>
            <a:pPr>
              <a:buFont typeface="Wingdings" panose="05000000000000000000" pitchFamily="2" charset="2"/>
              <a:buChar char="§"/>
            </a:pPr>
            <a:r>
              <a:rPr lang="en-US" sz="2800" dirty="0" err="1" smtClean="0"/>
              <a:t>Haar</a:t>
            </a:r>
            <a:r>
              <a:rPr lang="en-US" sz="2800" dirty="0" smtClean="0"/>
              <a:t> Classifiers used for Joint Detection/Skeleton Tracking</a:t>
            </a:r>
          </a:p>
          <a:p>
            <a:pPr>
              <a:buFont typeface="Wingdings" panose="05000000000000000000" pitchFamily="2" charset="2"/>
              <a:buChar char="§"/>
            </a:pPr>
            <a:r>
              <a:rPr lang="en-US" sz="2800" dirty="0" smtClean="0"/>
              <a:t>Joint Velocities are compared in order to calculate the scores</a:t>
            </a:r>
          </a:p>
        </p:txBody>
      </p:sp>
    </p:spTree>
    <p:extLst>
      <p:ext uri="{BB962C8B-B14F-4D97-AF65-F5344CB8AC3E}">
        <p14:creationId xmlns:p14="http://schemas.microsoft.com/office/powerpoint/2010/main" val="207829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Components of the System</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210411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flipH="1">
            <a:off x="7620808" y="3111214"/>
            <a:ext cx="580828" cy="669216"/>
          </a:xfrm>
          <a:prstGeom prst="rect">
            <a:avLst/>
          </a:prstGeom>
        </p:spPr>
      </p:pic>
    </p:spTree>
    <p:extLst>
      <p:ext uri="{BB962C8B-B14F-4D97-AF65-F5344CB8AC3E}">
        <p14:creationId xmlns:p14="http://schemas.microsoft.com/office/powerpoint/2010/main" val="1792448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Dependencies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 Plain Background</a:t>
            </a:r>
          </a:p>
          <a:p>
            <a:pPr>
              <a:buFont typeface="Wingdings" panose="05000000000000000000" pitchFamily="2" charset="2"/>
              <a:buChar char="§"/>
            </a:pPr>
            <a:r>
              <a:rPr lang="en-US" dirty="0" smtClean="0"/>
              <a:t> Good lighting</a:t>
            </a:r>
          </a:p>
          <a:p>
            <a:pPr>
              <a:buFont typeface="Wingdings" panose="05000000000000000000" pitchFamily="2" charset="2"/>
              <a:buChar char="§"/>
            </a:pPr>
            <a:r>
              <a:rPr lang="en-US" dirty="0" smtClean="0"/>
              <a:t> Length </a:t>
            </a:r>
            <a:r>
              <a:rPr lang="en-US" dirty="0"/>
              <a:t>of the video for the respective choreographies remains the same for the amateur and the </a:t>
            </a:r>
            <a:r>
              <a:rPr lang="en-US" dirty="0" smtClean="0"/>
              <a:t>professional </a:t>
            </a:r>
          </a:p>
          <a:p>
            <a:pPr>
              <a:buFont typeface="Wingdings" panose="05000000000000000000" pitchFamily="2" charset="2"/>
              <a:buChar char="§"/>
            </a:pPr>
            <a:r>
              <a:rPr lang="en-US" dirty="0" smtClean="0"/>
              <a:t> Camera </a:t>
            </a:r>
            <a:r>
              <a:rPr lang="en-US" dirty="0"/>
              <a:t>is </a:t>
            </a:r>
            <a:r>
              <a:rPr lang="en-US" dirty="0" smtClean="0"/>
              <a:t>fixed</a:t>
            </a:r>
          </a:p>
          <a:p>
            <a:pPr>
              <a:buFont typeface="Wingdings" panose="05000000000000000000" pitchFamily="2" charset="2"/>
              <a:buChar char="§"/>
            </a:pPr>
            <a:r>
              <a:rPr lang="en-US" dirty="0" smtClean="0"/>
              <a:t> Dancer </a:t>
            </a:r>
            <a:r>
              <a:rPr lang="en-US" dirty="0"/>
              <a:t>is </a:t>
            </a:r>
            <a:r>
              <a:rPr lang="en-US" dirty="0" smtClean="0"/>
              <a:t>within </a:t>
            </a:r>
            <a:r>
              <a:rPr lang="en-US" dirty="0"/>
              <a:t>the frame of the camera during the whole performance. </a:t>
            </a:r>
            <a:endParaRPr lang="en-US" dirty="0" smtClean="0"/>
          </a:p>
          <a:p>
            <a:pPr>
              <a:buFont typeface="Wingdings" panose="05000000000000000000" pitchFamily="2" charset="2"/>
              <a:buChar char="§"/>
            </a:pPr>
            <a:r>
              <a:rPr lang="en-US" dirty="0" smtClean="0"/>
              <a:t> camera used has resolution 8MP </a:t>
            </a:r>
            <a:r>
              <a:rPr lang="en-US" dirty="0"/>
              <a:t>or </a:t>
            </a:r>
            <a:r>
              <a:rPr lang="en-US" dirty="0" smtClean="0"/>
              <a:t>more</a:t>
            </a:r>
          </a:p>
          <a:p>
            <a:pPr>
              <a:buFont typeface="Wingdings" panose="05000000000000000000" pitchFamily="2" charset="2"/>
              <a:buChar char="§"/>
            </a:pPr>
            <a:r>
              <a:rPr lang="en-US" dirty="0" smtClean="0"/>
              <a:t> Dancer </a:t>
            </a:r>
            <a:r>
              <a:rPr lang="en-US" dirty="0"/>
              <a:t>is </a:t>
            </a:r>
            <a:r>
              <a:rPr lang="en-US" dirty="0" smtClean="0"/>
              <a:t>within </a:t>
            </a:r>
            <a:r>
              <a:rPr lang="en-US" dirty="0"/>
              <a:t>5 to 10 feet of the </a:t>
            </a:r>
            <a:r>
              <a:rPr lang="en-US" dirty="0" smtClean="0"/>
              <a:t>camera</a:t>
            </a:r>
          </a:p>
          <a:p>
            <a:pPr>
              <a:buFont typeface="Wingdings" panose="05000000000000000000" pitchFamily="2" charset="2"/>
              <a:buChar char="§"/>
            </a:pPr>
            <a:r>
              <a:rPr lang="en-US" dirty="0" smtClean="0"/>
              <a:t> Tool can test only 5 choreographies</a:t>
            </a:r>
            <a:endParaRPr lang="en-US" dirty="0"/>
          </a:p>
        </p:txBody>
      </p:sp>
    </p:spTree>
    <p:extLst>
      <p:ext uri="{BB962C8B-B14F-4D97-AF65-F5344CB8AC3E}">
        <p14:creationId xmlns:p14="http://schemas.microsoft.com/office/powerpoint/2010/main" val="156962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800" dirty="0" smtClean="0"/>
              <a:t> Input </a:t>
            </a:r>
            <a:r>
              <a:rPr lang="en-US" sz="2800" dirty="0"/>
              <a:t>video is segregated into a block of </a:t>
            </a:r>
            <a:r>
              <a:rPr lang="en-US" sz="2800" dirty="0" smtClean="0"/>
              <a:t>frames (1 frame for every 100ms)</a:t>
            </a:r>
          </a:p>
          <a:p>
            <a:pPr>
              <a:buFont typeface="Wingdings" panose="05000000000000000000" pitchFamily="2" charset="2"/>
              <a:buChar char="§"/>
            </a:pPr>
            <a:r>
              <a:rPr lang="en-US" sz="2800" dirty="0" smtClean="0"/>
              <a:t> Skeleton </a:t>
            </a:r>
            <a:r>
              <a:rPr lang="en-US" sz="2800" dirty="0"/>
              <a:t>tracking is done for the images in the frames. </a:t>
            </a:r>
          </a:p>
          <a:p>
            <a:pPr>
              <a:buFont typeface="Wingdings" panose="05000000000000000000" pitchFamily="2" charset="2"/>
              <a:buChar char="§"/>
            </a:pPr>
            <a:r>
              <a:rPr lang="en-US" sz="2800" dirty="0" smtClean="0"/>
              <a:t> </a:t>
            </a:r>
            <a:r>
              <a:rPr lang="en-US" sz="2800" dirty="0"/>
              <a:t>8 Joints of the body for the amateur </a:t>
            </a:r>
            <a:r>
              <a:rPr lang="en-US" sz="2800" dirty="0" smtClean="0"/>
              <a:t>dancer </a:t>
            </a:r>
            <a:r>
              <a:rPr lang="en-US" sz="2800" dirty="0"/>
              <a:t>are </a:t>
            </a:r>
            <a:r>
              <a:rPr lang="en-US" sz="2800" dirty="0" smtClean="0"/>
              <a:t>detected</a:t>
            </a:r>
            <a:endParaRPr lang="en-US" sz="2800" dirty="0"/>
          </a:p>
          <a:p>
            <a:pPr>
              <a:buFont typeface="Wingdings" panose="05000000000000000000" pitchFamily="2" charset="2"/>
              <a:buChar char="§"/>
            </a:pPr>
            <a:r>
              <a:rPr lang="en-US" sz="2800" dirty="0" smtClean="0"/>
              <a:t> </a:t>
            </a:r>
            <a:r>
              <a:rPr lang="en-US" sz="2800" dirty="0"/>
              <a:t>Scores are provided for body movements based on joint positions and joint velocities. </a:t>
            </a:r>
            <a:r>
              <a:rPr lang="en-US" sz="2800" dirty="0" smtClean="0"/>
              <a:t> </a:t>
            </a:r>
          </a:p>
          <a:p>
            <a:pPr lvl="1">
              <a:buFont typeface="Wingdings" panose="05000000000000000000" pitchFamily="2" charset="2"/>
              <a:buChar char="§"/>
            </a:pPr>
            <a:r>
              <a:rPr lang="en-US" sz="2600" dirty="0" smtClean="0"/>
              <a:t>Total </a:t>
            </a:r>
            <a:r>
              <a:rPr lang="en-US" sz="2600" dirty="0"/>
              <a:t>score = score(upper body) + score(lower body) </a:t>
            </a:r>
            <a:r>
              <a:rPr lang="en-US" sz="2600" dirty="0" smtClean="0"/>
              <a:t> </a:t>
            </a:r>
          </a:p>
          <a:p>
            <a:pPr>
              <a:buFont typeface="Wingdings" panose="05000000000000000000" pitchFamily="2" charset="2"/>
              <a:buChar char="§"/>
            </a:pPr>
            <a:r>
              <a:rPr lang="en-US" sz="2800" dirty="0" smtClean="0"/>
              <a:t> Separate evaluation is done for the hand gestures which provides another metric for scoring.</a:t>
            </a:r>
            <a:endParaRPr lang="en-US" sz="2800" dirty="0"/>
          </a:p>
        </p:txBody>
      </p:sp>
    </p:spTree>
    <p:extLst>
      <p:ext uri="{BB962C8B-B14F-4D97-AF65-F5344CB8AC3E}">
        <p14:creationId xmlns:p14="http://schemas.microsoft.com/office/powerpoint/2010/main" val="168477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Joints Detected</a:t>
            </a:r>
            <a:endParaRPr lang="en-US" dirty="0"/>
          </a:p>
        </p:txBody>
      </p:sp>
      <p:sp>
        <p:nvSpPr>
          <p:cNvPr id="6" name="Text Placeholder 5"/>
          <p:cNvSpPr>
            <a:spLocks noGrp="1"/>
          </p:cNvSpPr>
          <p:nvPr>
            <p:ph type="body" sz="half" idx="2"/>
          </p:nvPr>
        </p:nvSpPr>
        <p:spPr/>
        <p:txBody>
          <a:bodyPr>
            <a:normAutofit/>
          </a:bodyPr>
          <a:lstStyle/>
          <a:p>
            <a:pPr marL="285750" indent="-285750">
              <a:buClr>
                <a:schemeClr val="bg1"/>
              </a:buClr>
              <a:buFont typeface="Courier New" panose="02070309020205020404" pitchFamily="49" charset="0"/>
              <a:buChar char="o"/>
            </a:pPr>
            <a:r>
              <a:rPr lang="en-US" sz="2000" dirty="0"/>
              <a:t>Face</a:t>
            </a:r>
          </a:p>
          <a:p>
            <a:pPr marL="285750" indent="-285750">
              <a:buClr>
                <a:schemeClr val="bg1"/>
              </a:buClr>
              <a:buFont typeface="Courier New" panose="02070309020205020404" pitchFamily="49" charset="0"/>
              <a:buChar char="o"/>
            </a:pPr>
            <a:r>
              <a:rPr lang="en-US" sz="2000" dirty="0"/>
              <a:t>Neck</a:t>
            </a:r>
          </a:p>
          <a:p>
            <a:pPr marL="285750" indent="-285750">
              <a:buClr>
                <a:schemeClr val="bg1"/>
              </a:buClr>
              <a:buFont typeface="Courier New" panose="02070309020205020404" pitchFamily="49" charset="0"/>
              <a:buChar char="o"/>
            </a:pPr>
            <a:r>
              <a:rPr lang="en-US" sz="2000" dirty="0"/>
              <a:t>Shoulders</a:t>
            </a:r>
          </a:p>
          <a:p>
            <a:pPr marL="285750" indent="-285750">
              <a:buClr>
                <a:schemeClr val="bg1"/>
              </a:buClr>
              <a:buFont typeface="Courier New" panose="02070309020205020404" pitchFamily="49" charset="0"/>
              <a:buChar char="o"/>
            </a:pPr>
            <a:r>
              <a:rPr lang="en-US" sz="2000" dirty="0"/>
              <a:t>Hips</a:t>
            </a:r>
          </a:p>
          <a:p>
            <a:pPr marL="285750" indent="-285750">
              <a:buClr>
                <a:schemeClr val="bg1"/>
              </a:buClr>
              <a:buFont typeface="Courier New" panose="02070309020205020404" pitchFamily="49" charset="0"/>
              <a:buChar char="o"/>
            </a:pPr>
            <a:r>
              <a:rPr lang="en-US" sz="2000" dirty="0"/>
              <a:t>Knees</a:t>
            </a:r>
          </a:p>
        </p:txBody>
      </p:sp>
      <p:pic>
        <p:nvPicPr>
          <p:cNvPr id="7" name="Content Placeholder 6"/>
          <p:cNvPicPr>
            <a:picLocks noGrp="1" noChangeAspect="1"/>
          </p:cNvPicPr>
          <p:nvPr>
            <p:ph idx="1"/>
          </p:nvPr>
        </p:nvPicPr>
        <p:blipFill>
          <a:blip r:embed="rId2"/>
          <a:stretch>
            <a:fillRect/>
          </a:stretch>
        </p:blipFill>
        <p:spPr>
          <a:xfrm>
            <a:off x="5793286" y="757276"/>
            <a:ext cx="5027167" cy="5398492"/>
          </a:xfrm>
          <a:prstGeom prst="rect">
            <a:avLst/>
          </a:prstGeom>
        </p:spPr>
      </p:pic>
      <p:sp>
        <p:nvSpPr>
          <p:cNvPr id="10" name="Donut 9"/>
          <p:cNvSpPr/>
          <p:nvPr/>
        </p:nvSpPr>
        <p:spPr>
          <a:xfrm>
            <a:off x="8603088" y="2073498"/>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7789576" y="2058472"/>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8229593" y="1866148"/>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8229597" y="1468185"/>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8487178" y="3618962"/>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p:cNvSpPr/>
          <p:nvPr/>
        </p:nvSpPr>
        <p:spPr>
          <a:xfrm>
            <a:off x="7804598" y="3618963"/>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8963700" y="4713670"/>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a:off x="7469749" y="4790943"/>
            <a:ext cx="115910" cy="128789"/>
          </a:xfrm>
          <a:prstGeom prst="don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8998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 of the Tool</a:t>
            </a:r>
            <a:endParaRPr lang="en-US" dirty="0"/>
          </a:p>
        </p:txBody>
      </p:sp>
      <p:pic>
        <p:nvPicPr>
          <p:cNvPr id="4" name="Content Placeholder 3"/>
          <p:cNvPicPr>
            <a:picLocks noGrp="1" noChangeAspect="1"/>
          </p:cNvPicPr>
          <p:nvPr>
            <p:ph idx="1"/>
          </p:nvPr>
        </p:nvPicPr>
        <p:blipFill>
          <a:blip r:embed="rId2"/>
          <a:stretch>
            <a:fillRect/>
          </a:stretch>
        </p:blipFill>
        <p:spPr>
          <a:xfrm>
            <a:off x="4245458" y="502276"/>
            <a:ext cx="7878933" cy="5924282"/>
          </a:xfrm>
          <a:prstGeom prst="rect">
            <a:avLst/>
          </a:prstGeom>
        </p:spPr>
      </p:pic>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098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Haar</a:t>
            </a:r>
            <a:r>
              <a:rPr lang="en-US" dirty="0" smtClean="0"/>
              <a:t> Training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Type of Machine Learning Algorithm used to detect features and objects. </a:t>
            </a:r>
          </a:p>
          <a:p>
            <a:pPr>
              <a:buFont typeface="Wingdings" panose="05000000000000000000" pitchFamily="2" charset="2"/>
              <a:buChar char="§"/>
            </a:pPr>
            <a:r>
              <a:rPr lang="en-US" sz="2800" dirty="0" smtClean="0"/>
              <a:t>This </a:t>
            </a:r>
            <a:r>
              <a:rPr lang="en-US" sz="2800" dirty="0"/>
              <a:t>cascade classifier has two stages: </a:t>
            </a:r>
            <a:endParaRPr lang="en-US" sz="2800" dirty="0" smtClean="0"/>
          </a:p>
          <a:p>
            <a:pPr lvl="1">
              <a:buFont typeface="Wingdings" panose="05000000000000000000" pitchFamily="2" charset="2"/>
              <a:buChar char="§"/>
            </a:pPr>
            <a:r>
              <a:rPr lang="en-US" sz="2600" dirty="0" smtClean="0"/>
              <a:t> </a:t>
            </a:r>
            <a:r>
              <a:rPr lang="en-US" sz="2600" dirty="0"/>
              <a:t>Training </a:t>
            </a:r>
            <a:endParaRPr lang="en-US" sz="2600" dirty="0" smtClean="0"/>
          </a:p>
          <a:p>
            <a:pPr lvl="1">
              <a:buFont typeface="Wingdings" panose="05000000000000000000" pitchFamily="2" charset="2"/>
              <a:buChar char="§"/>
            </a:pPr>
            <a:r>
              <a:rPr lang="en-US" sz="2600" dirty="0" smtClean="0"/>
              <a:t> Detection</a:t>
            </a:r>
          </a:p>
        </p:txBody>
      </p:sp>
    </p:spTree>
    <p:extLst>
      <p:ext uri="{BB962C8B-B14F-4D97-AF65-F5344CB8AC3E}">
        <p14:creationId xmlns:p14="http://schemas.microsoft.com/office/powerpoint/2010/main" val="17876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our </a:t>
            </a:r>
            <a:r>
              <a:rPr lang="en-US" dirty="0" err="1" smtClean="0"/>
              <a:t>Haar</a:t>
            </a:r>
            <a:r>
              <a:rPr lang="en-US" dirty="0" smtClean="0"/>
              <a:t> Classifier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800" dirty="0" smtClean="0"/>
              <a:t>955+ </a:t>
            </a:r>
            <a:r>
              <a:rPr lang="en-US" sz="2800" dirty="0"/>
              <a:t>positive images </a:t>
            </a:r>
            <a:endParaRPr lang="en-US" sz="2800" dirty="0" smtClean="0"/>
          </a:p>
          <a:p>
            <a:pPr>
              <a:buFont typeface="Wingdings" panose="05000000000000000000" pitchFamily="2" charset="2"/>
              <a:buChar char="§"/>
            </a:pPr>
            <a:r>
              <a:rPr lang="en-US" sz="2800" dirty="0" smtClean="0"/>
              <a:t>1500+ negative images</a:t>
            </a:r>
          </a:p>
          <a:p>
            <a:pPr>
              <a:buFont typeface="Wingdings" panose="05000000000000000000" pitchFamily="2" charset="2"/>
              <a:buChar char="§"/>
            </a:pPr>
            <a:r>
              <a:rPr lang="en-US" sz="2800" dirty="0"/>
              <a:t>Use the </a:t>
            </a:r>
            <a:r>
              <a:rPr lang="en-US" sz="2800" dirty="0" err="1"/>
              <a:t>OpenCV</a:t>
            </a:r>
            <a:r>
              <a:rPr lang="en-US" sz="2800" dirty="0"/>
              <a:t> utility to create </a:t>
            </a:r>
            <a:r>
              <a:rPr lang="en-US" sz="2800" dirty="0" smtClean="0"/>
              <a:t>samples and train </a:t>
            </a:r>
            <a:r>
              <a:rPr lang="en-US" sz="2800" dirty="0"/>
              <a:t>the classifier. </a:t>
            </a:r>
          </a:p>
          <a:p>
            <a:pPr>
              <a:buFont typeface="Wingdings" panose="05000000000000000000" pitchFamily="2" charset="2"/>
              <a:buChar char="§"/>
            </a:pPr>
            <a:r>
              <a:rPr lang="en-US" sz="2800" dirty="0"/>
              <a:t> The length, width, number of positive images, number of negative images, number of stages , and type of training have to be specified. </a:t>
            </a:r>
          </a:p>
          <a:p>
            <a:pPr>
              <a:buFont typeface="Wingdings" panose="05000000000000000000" pitchFamily="2" charset="2"/>
              <a:buChar char="§"/>
            </a:pPr>
            <a:r>
              <a:rPr lang="en-US" sz="2800" dirty="0"/>
              <a:t> The final output is an XML file which can then be used for object detection. </a:t>
            </a:r>
          </a:p>
          <a:p>
            <a:pPr>
              <a:buFont typeface="Wingdings" panose="05000000000000000000" pitchFamily="2" charset="2"/>
              <a:buChar char="§"/>
            </a:pPr>
            <a:endParaRPr lang="en-US" sz="2800" dirty="0" smtClean="0"/>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4214980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Body Detection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smtClean="0"/>
              <a:t>Face </a:t>
            </a:r>
            <a:r>
              <a:rPr lang="en-US" sz="2800" dirty="0"/>
              <a:t>c</a:t>
            </a:r>
            <a:r>
              <a:rPr lang="en-US" sz="2800" dirty="0" smtClean="0"/>
              <a:t>ontour detected first</a:t>
            </a:r>
          </a:p>
          <a:p>
            <a:pPr>
              <a:buFont typeface="Wingdings" panose="05000000000000000000" pitchFamily="2" charset="2"/>
              <a:buChar char="§"/>
            </a:pPr>
            <a:r>
              <a:rPr lang="en-US" sz="2800" dirty="0"/>
              <a:t>C</a:t>
            </a:r>
            <a:r>
              <a:rPr lang="en-US" sz="2800" dirty="0" smtClean="0"/>
              <a:t>enter </a:t>
            </a:r>
            <a:r>
              <a:rPr lang="en-US" sz="2800" dirty="0"/>
              <a:t>of the smallest contour </a:t>
            </a:r>
            <a:r>
              <a:rPr lang="en-US" sz="2800" dirty="0" smtClean="0"/>
              <a:t>marked </a:t>
            </a:r>
            <a:r>
              <a:rPr lang="en-US" sz="2800" dirty="0"/>
              <a:t>as the joint considered for the </a:t>
            </a:r>
            <a:r>
              <a:rPr lang="en-US" sz="2800" dirty="0" smtClean="0"/>
              <a:t>face</a:t>
            </a:r>
          </a:p>
          <a:p>
            <a:pPr>
              <a:buFont typeface="Wingdings" panose="05000000000000000000" pitchFamily="2" charset="2"/>
              <a:buChar char="§"/>
            </a:pPr>
            <a:r>
              <a:rPr lang="en-US" sz="2800" dirty="0" smtClean="0"/>
              <a:t>4</a:t>
            </a:r>
            <a:r>
              <a:rPr lang="en-US" sz="2800" dirty="0"/>
              <a:t>% of </a:t>
            </a:r>
            <a:r>
              <a:rPr lang="en-US" sz="2800" dirty="0" smtClean="0"/>
              <a:t>the face length </a:t>
            </a:r>
            <a:r>
              <a:rPr lang="en-US" sz="2800" dirty="0"/>
              <a:t>is </a:t>
            </a:r>
            <a:r>
              <a:rPr lang="en-US" sz="2800" dirty="0" smtClean="0"/>
              <a:t>added </a:t>
            </a:r>
            <a:r>
              <a:rPr lang="en-US" sz="2800" dirty="0"/>
              <a:t>below the face to mark the neck </a:t>
            </a:r>
            <a:r>
              <a:rPr lang="en-US" sz="2800" dirty="0" smtClean="0"/>
              <a:t>joint</a:t>
            </a:r>
          </a:p>
          <a:p>
            <a:pPr>
              <a:buFont typeface="Wingdings" panose="05000000000000000000" pitchFamily="2" charset="2"/>
              <a:buChar char="§"/>
            </a:pPr>
            <a:r>
              <a:rPr lang="en-US" sz="2800" dirty="0" smtClean="0"/>
              <a:t>Face Contour lies within the Upper Body Contour</a:t>
            </a:r>
          </a:p>
          <a:p>
            <a:pPr>
              <a:buFont typeface="Wingdings" panose="05000000000000000000" pitchFamily="2" charset="2"/>
              <a:buChar char="§"/>
            </a:pPr>
            <a:r>
              <a:rPr lang="en-US" sz="2800" dirty="0"/>
              <a:t>S</a:t>
            </a:r>
            <a:r>
              <a:rPr lang="en-US" sz="2800" dirty="0" smtClean="0"/>
              <a:t>houlder </a:t>
            </a:r>
            <a:r>
              <a:rPr lang="en-US" sz="2800" dirty="0"/>
              <a:t>joints are </a:t>
            </a:r>
            <a:r>
              <a:rPr lang="en-US" sz="2800" dirty="0" smtClean="0"/>
              <a:t>marked </a:t>
            </a:r>
            <a:r>
              <a:rPr lang="en-US" sz="2800" dirty="0"/>
              <a:t>on the base of the </a:t>
            </a:r>
            <a:r>
              <a:rPr lang="en-US" sz="2800" dirty="0" smtClean="0"/>
              <a:t>Upper Body Contour at </a:t>
            </a:r>
            <a:r>
              <a:rPr lang="en-US" sz="2800" dirty="0"/>
              <a:t>a distance of one fifth of the </a:t>
            </a:r>
            <a:r>
              <a:rPr lang="en-US" sz="2800" dirty="0" smtClean="0"/>
              <a:t>width</a:t>
            </a:r>
            <a:endParaRPr lang="en-US" sz="2800" dirty="0"/>
          </a:p>
        </p:txBody>
      </p:sp>
    </p:spTree>
    <p:extLst>
      <p:ext uri="{BB962C8B-B14F-4D97-AF65-F5344CB8AC3E}">
        <p14:creationId xmlns:p14="http://schemas.microsoft.com/office/powerpoint/2010/main" val="2785075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Bharatanatyam</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42768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smtClean="0"/>
              <a:t>Upper Body Detection for the Standing and Sitting Postures</a:t>
            </a:r>
            <a:endParaRPr lang="en-US" sz="3200" dirty="0"/>
          </a:p>
        </p:txBody>
      </p:sp>
      <p:pic>
        <p:nvPicPr>
          <p:cNvPr id="10" name="Content Placeholder 10"/>
          <p:cNvPicPr>
            <a:picLocks noGrp="1" noChangeAspect="1"/>
          </p:cNvPicPr>
          <p:nvPr>
            <p:ph idx="1"/>
          </p:nvPr>
        </p:nvPicPr>
        <p:blipFill rotWithShape="1">
          <a:blip r:embed="rId2"/>
          <a:srcRect l="1557" t="1259" r="1425" b="12351"/>
          <a:stretch/>
        </p:blipFill>
        <p:spPr>
          <a:xfrm>
            <a:off x="2027569" y="1805600"/>
            <a:ext cx="8197821" cy="4467558"/>
          </a:xfrm>
          <a:prstGeom prst="rect">
            <a:avLst/>
          </a:prstGeom>
        </p:spPr>
      </p:pic>
    </p:spTree>
    <p:extLst>
      <p:ext uri="{BB962C8B-B14F-4D97-AF65-F5344CB8AC3E}">
        <p14:creationId xmlns:p14="http://schemas.microsoft.com/office/powerpoint/2010/main" val="594130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Body Detection</a:t>
            </a:r>
            <a:endParaRPr lang="en-US" dirty="0"/>
          </a:p>
        </p:txBody>
      </p:sp>
      <p:sp>
        <p:nvSpPr>
          <p:cNvPr id="3" name="Content Placeholder 2"/>
          <p:cNvSpPr>
            <a:spLocks noGrp="1"/>
          </p:cNvSpPr>
          <p:nvPr>
            <p:ph idx="1"/>
          </p:nvPr>
        </p:nvSpPr>
        <p:spPr>
          <a:xfrm>
            <a:off x="1097280" y="1845733"/>
            <a:ext cx="10058400" cy="4404941"/>
          </a:xfrm>
        </p:spPr>
        <p:txBody>
          <a:bodyPr>
            <a:normAutofit fontScale="92500" lnSpcReduction="20000"/>
          </a:bodyPr>
          <a:lstStyle/>
          <a:p>
            <a:pPr>
              <a:buFont typeface="Wingdings" panose="05000000000000000000" pitchFamily="2" charset="2"/>
              <a:buChar char="§"/>
            </a:pPr>
            <a:r>
              <a:rPr lang="en-US" sz="2800" dirty="0"/>
              <a:t> </a:t>
            </a:r>
            <a:r>
              <a:rPr lang="en-US" sz="2800" dirty="0" smtClean="0"/>
              <a:t>Smallest </a:t>
            </a:r>
            <a:r>
              <a:rPr lang="en-US" sz="2800" dirty="0"/>
              <a:t>contour detected </a:t>
            </a:r>
            <a:r>
              <a:rPr lang="en-US" sz="2800" dirty="0" smtClean="0"/>
              <a:t>within </a:t>
            </a:r>
            <a:r>
              <a:rPr lang="en-US" sz="2800" dirty="0"/>
              <a:t>the bottom half of the </a:t>
            </a:r>
            <a:r>
              <a:rPr lang="en-US" sz="2800" dirty="0" smtClean="0"/>
              <a:t>image marked as the Lower Body Contour</a:t>
            </a:r>
          </a:p>
          <a:p>
            <a:pPr>
              <a:buFont typeface="Wingdings" panose="05000000000000000000" pitchFamily="2" charset="2"/>
              <a:buChar char="§"/>
            </a:pPr>
            <a:r>
              <a:rPr lang="en-US" sz="2800" dirty="0" smtClean="0"/>
              <a:t> Hip </a:t>
            </a:r>
            <a:r>
              <a:rPr lang="en-US" sz="2800" dirty="0"/>
              <a:t>joints </a:t>
            </a:r>
            <a:r>
              <a:rPr lang="en-US" sz="2800" dirty="0" smtClean="0"/>
              <a:t>marked </a:t>
            </a:r>
            <a:r>
              <a:rPr lang="en-US" sz="2800" dirty="0"/>
              <a:t>on the top line of the contour detected at the distance of one third from the </a:t>
            </a:r>
            <a:r>
              <a:rPr lang="en-US" sz="2800" dirty="0" smtClean="0"/>
              <a:t>edges </a:t>
            </a:r>
          </a:p>
          <a:p>
            <a:pPr>
              <a:buFont typeface="Wingdings" panose="05000000000000000000" pitchFamily="2" charset="2"/>
              <a:buChar char="§"/>
            </a:pPr>
            <a:r>
              <a:rPr lang="en-US" sz="2800" dirty="0"/>
              <a:t> </a:t>
            </a:r>
            <a:r>
              <a:rPr lang="en-US" sz="2800" dirty="0" smtClean="0"/>
              <a:t>Knee </a:t>
            </a:r>
            <a:r>
              <a:rPr lang="en-US" sz="2800" dirty="0"/>
              <a:t>joints </a:t>
            </a:r>
            <a:r>
              <a:rPr lang="en-US" sz="2800" dirty="0" smtClean="0"/>
              <a:t>marked </a:t>
            </a:r>
            <a:r>
              <a:rPr lang="en-US" sz="2800" dirty="0"/>
              <a:t>on the halfway line of the contour detected for the lower </a:t>
            </a:r>
            <a:r>
              <a:rPr lang="en-US" sz="2800" dirty="0" smtClean="0"/>
              <a:t>body</a:t>
            </a:r>
          </a:p>
          <a:p>
            <a:pPr>
              <a:buFont typeface="Wingdings" panose="05000000000000000000" pitchFamily="2" charset="2"/>
              <a:buChar char="§"/>
            </a:pPr>
            <a:r>
              <a:rPr lang="en-US" sz="2800" dirty="0" smtClean="0"/>
              <a:t>Knee </a:t>
            </a:r>
            <a:r>
              <a:rPr lang="en-US" sz="2800" dirty="0"/>
              <a:t>joints </a:t>
            </a:r>
            <a:r>
              <a:rPr lang="en-US" sz="2800" dirty="0" smtClean="0"/>
              <a:t>marked based on </a:t>
            </a:r>
            <a:r>
              <a:rPr lang="en-US" sz="2800" dirty="0"/>
              <a:t>the Y coordinate of face </a:t>
            </a:r>
            <a:r>
              <a:rPr lang="en-US" sz="2800" dirty="0" smtClean="0"/>
              <a:t>joint</a:t>
            </a:r>
            <a:endParaRPr lang="en-US" sz="2800" dirty="0"/>
          </a:p>
          <a:p>
            <a:pPr lvl="1">
              <a:buFont typeface="Wingdings" panose="05000000000000000000" pitchFamily="2" charset="2"/>
              <a:buChar char="§"/>
            </a:pPr>
            <a:r>
              <a:rPr lang="en-US" sz="2600" dirty="0" smtClean="0"/>
              <a:t>Y &lt; 35% – Standing Dancer - Knees marked </a:t>
            </a:r>
            <a:r>
              <a:rPr lang="en-US" sz="2600" dirty="0"/>
              <a:t>at one third the width from the </a:t>
            </a:r>
            <a:r>
              <a:rPr lang="en-US" sz="2600" dirty="0" smtClean="0"/>
              <a:t>sides</a:t>
            </a:r>
            <a:endParaRPr lang="en-US" sz="2600" dirty="0"/>
          </a:p>
          <a:p>
            <a:pPr lvl="1">
              <a:buFont typeface="Wingdings" panose="05000000000000000000" pitchFamily="2" charset="2"/>
              <a:buChar char="§"/>
            </a:pPr>
            <a:r>
              <a:rPr lang="en-US" sz="2600" dirty="0" smtClean="0"/>
              <a:t>Y &gt; </a:t>
            </a:r>
            <a:r>
              <a:rPr lang="en-US" sz="2600" dirty="0"/>
              <a:t>3</a:t>
            </a:r>
            <a:r>
              <a:rPr lang="en-US" sz="2600" dirty="0" smtClean="0"/>
              <a:t>5</a:t>
            </a:r>
            <a:r>
              <a:rPr lang="en-US" sz="2600" dirty="0"/>
              <a:t>% and </a:t>
            </a:r>
            <a:r>
              <a:rPr lang="en-US" sz="2600" dirty="0" smtClean="0"/>
              <a:t>Y &lt; </a:t>
            </a:r>
            <a:r>
              <a:rPr lang="en-US" sz="2600" dirty="0"/>
              <a:t>65</a:t>
            </a:r>
            <a:r>
              <a:rPr lang="en-US" sz="2600" dirty="0" smtClean="0"/>
              <a:t>% - </a:t>
            </a:r>
            <a:r>
              <a:rPr lang="en-US" sz="2600" dirty="0" err="1" smtClean="0"/>
              <a:t>Aramandi</a:t>
            </a:r>
            <a:r>
              <a:rPr lang="en-US" sz="2600" dirty="0" smtClean="0"/>
              <a:t> </a:t>
            </a:r>
            <a:r>
              <a:rPr lang="en-US" sz="2600" dirty="0"/>
              <a:t>pose </a:t>
            </a:r>
            <a:r>
              <a:rPr lang="en-US" sz="2600" dirty="0" smtClean="0"/>
              <a:t>- Knees marked </a:t>
            </a:r>
            <a:r>
              <a:rPr lang="en-US" sz="2600" dirty="0"/>
              <a:t>at </a:t>
            </a:r>
            <a:r>
              <a:rPr lang="en-US" sz="2600" dirty="0" smtClean="0"/>
              <a:t>one </a:t>
            </a:r>
            <a:r>
              <a:rPr lang="en-US" sz="2600" dirty="0"/>
              <a:t>fifth of the width from the </a:t>
            </a:r>
            <a:r>
              <a:rPr lang="en-US" sz="2600" dirty="0" smtClean="0"/>
              <a:t>sides</a:t>
            </a:r>
          </a:p>
          <a:p>
            <a:pPr lvl="1">
              <a:buFont typeface="Wingdings" panose="05000000000000000000" pitchFamily="2" charset="2"/>
              <a:buChar char="§"/>
            </a:pPr>
            <a:r>
              <a:rPr lang="en-US" sz="2600" dirty="0" smtClean="0"/>
              <a:t>Y &gt; 65</a:t>
            </a:r>
            <a:r>
              <a:rPr lang="en-US" sz="2600" dirty="0"/>
              <a:t>%, the dancer is assumed to be sitting and the knees are marked on the sides of the contour detected. </a:t>
            </a:r>
          </a:p>
        </p:txBody>
      </p:sp>
    </p:spTree>
    <p:extLst>
      <p:ext uri="{BB962C8B-B14F-4D97-AF65-F5344CB8AC3E}">
        <p14:creationId xmlns:p14="http://schemas.microsoft.com/office/powerpoint/2010/main" val="1405438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smtClean="0"/>
              <a:t>Lower Body Detection for the Standing and Sitting Postures</a:t>
            </a:r>
            <a:endParaRPr lang="en-US" sz="3200" dirty="0"/>
          </a:p>
        </p:txBody>
      </p:sp>
      <p:pic>
        <p:nvPicPr>
          <p:cNvPr id="5" name="Content Placeholder 3"/>
          <p:cNvPicPr>
            <a:picLocks noGrp="1" noChangeAspect="1"/>
          </p:cNvPicPr>
          <p:nvPr>
            <p:ph idx="1"/>
          </p:nvPr>
        </p:nvPicPr>
        <p:blipFill rotWithShape="1">
          <a:blip r:embed="rId2"/>
          <a:srcRect l="1377" t="916" r="1317" b="10437"/>
          <a:stretch/>
        </p:blipFill>
        <p:spPr>
          <a:xfrm>
            <a:off x="2496175" y="1805598"/>
            <a:ext cx="7260609" cy="4447123"/>
          </a:xfrm>
          <a:prstGeom prst="rect">
            <a:avLst/>
          </a:prstGeom>
        </p:spPr>
      </p:pic>
    </p:spTree>
    <p:extLst>
      <p:ext uri="{BB962C8B-B14F-4D97-AF65-F5344CB8AC3E}">
        <p14:creationId xmlns:p14="http://schemas.microsoft.com/office/powerpoint/2010/main" val="4205601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 Detection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Hand postures are determined using the skin detection mechanism. </a:t>
            </a:r>
            <a:endParaRPr lang="en-US" sz="2800" dirty="0" smtClean="0"/>
          </a:p>
          <a:p>
            <a:pPr>
              <a:buFont typeface="Wingdings" panose="05000000000000000000" pitchFamily="2" charset="2"/>
              <a:buChar char="§"/>
            </a:pPr>
            <a:r>
              <a:rPr lang="en-US" sz="2800" dirty="0" smtClean="0"/>
              <a:t>A </a:t>
            </a:r>
            <a:r>
              <a:rPr lang="en-US" sz="2800" dirty="0"/>
              <a:t>simple RGB combination is used to do the task. </a:t>
            </a:r>
            <a:endParaRPr lang="en-US" sz="2800" dirty="0" smtClean="0"/>
          </a:p>
          <a:p>
            <a:pPr>
              <a:buFont typeface="Wingdings" panose="05000000000000000000" pitchFamily="2" charset="2"/>
              <a:buChar char="§"/>
            </a:pPr>
            <a:r>
              <a:rPr lang="en-US" sz="2800" dirty="0" smtClean="0"/>
              <a:t>The </a:t>
            </a:r>
            <a:r>
              <a:rPr lang="en-US" sz="2800" dirty="0"/>
              <a:t>postures are broadly divided into 5 categories. </a:t>
            </a:r>
            <a:endParaRPr lang="en-US" sz="2800" dirty="0" smtClean="0"/>
          </a:p>
          <a:p>
            <a:pPr>
              <a:buFont typeface="Wingdings" panose="05000000000000000000" pitchFamily="2" charset="2"/>
              <a:buChar char="§"/>
            </a:pPr>
            <a:r>
              <a:rPr lang="en-US" sz="2800" dirty="0" smtClean="0"/>
              <a:t>In </a:t>
            </a:r>
            <a:r>
              <a:rPr lang="en-US" sz="2800" dirty="0"/>
              <a:t>case any of the joints or postures are not detected for a frame, the values are picked up from the previous frame. </a:t>
            </a:r>
          </a:p>
        </p:txBody>
      </p:sp>
    </p:spTree>
    <p:extLst>
      <p:ext uri="{BB962C8B-B14F-4D97-AF65-F5344CB8AC3E}">
        <p14:creationId xmlns:p14="http://schemas.microsoft.com/office/powerpoint/2010/main" val="2513745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Joint Velocity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Each frame is represented as  a list of 16 elements. </a:t>
            </a:r>
            <a:endParaRPr lang="en-US" sz="2800" dirty="0" smtClean="0"/>
          </a:p>
          <a:p>
            <a:pPr>
              <a:buFont typeface="Wingdings" panose="05000000000000000000" pitchFamily="2" charset="2"/>
              <a:buChar char="§"/>
            </a:pPr>
            <a:r>
              <a:rPr lang="en-US" sz="2800" dirty="0" smtClean="0"/>
              <a:t> </a:t>
            </a:r>
            <a:r>
              <a:rPr lang="en-US" sz="2800" dirty="0"/>
              <a:t>x and y coordinate of </a:t>
            </a:r>
            <a:r>
              <a:rPr lang="en-US" sz="2800" dirty="0" smtClean="0"/>
              <a:t>8 joints</a:t>
            </a:r>
          </a:p>
          <a:p>
            <a:pPr>
              <a:buFont typeface="Wingdings" panose="05000000000000000000" pitchFamily="2" charset="2"/>
              <a:buChar char="§"/>
            </a:pPr>
            <a:r>
              <a:rPr lang="en-US" sz="2800" dirty="0" smtClean="0"/>
              <a:t> </a:t>
            </a:r>
            <a:r>
              <a:rPr lang="en-US" sz="2800" dirty="0"/>
              <a:t>The position of the 8 joints in one frame are compared to that in the next frame. </a:t>
            </a:r>
          </a:p>
          <a:p>
            <a:pPr>
              <a:buFont typeface="Wingdings" panose="05000000000000000000" pitchFamily="2" charset="2"/>
              <a:buChar char="§"/>
            </a:pPr>
            <a:r>
              <a:rPr lang="en-US" sz="2800" dirty="0" smtClean="0"/>
              <a:t> </a:t>
            </a:r>
            <a:r>
              <a:rPr lang="en-US" sz="2800" dirty="0"/>
              <a:t>This value is used to calculate the velocity of the 8 joints.  </a:t>
            </a:r>
          </a:p>
          <a:p>
            <a:pPr>
              <a:buFont typeface="Wingdings" panose="05000000000000000000" pitchFamily="2" charset="2"/>
              <a:buChar char="§"/>
            </a:pPr>
            <a:r>
              <a:rPr lang="en-US" sz="2800" dirty="0" smtClean="0"/>
              <a:t> </a:t>
            </a:r>
            <a:r>
              <a:rPr lang="en-US" sz="2800" dirty="0"/>
              <a:t>The above process is followed for professional and amateur dancer. </a:t>
            </a:r>
          </a:p>
          <a:p>
            <a:pPr>
              <a:buFont typeface="Wingdings" panose="05000000000000000000" pitchFamily="2" charset="2"/>
              <a:buChar char="§"/>
            </a:pPr>
            <a:r>
              <a:rPr lang="en-US" sz="2800" dirty="0" smtClean="0"/>
              <a:t> </a:t>
            </a:r>
            <a:r>
              <a:rPr lang="en-US" sz="2800" dirty="0"/>
              <a:t>Based on the accuracy detected, grades are allotted.</a:t>
            </a:r>
          </a:p>
        </p:txBody>
      </p:sp>
    </p:spTree>
    <p:extLst>
      <p:ext uri="{BB962C8B-B14F-4D97-AF65-F5344CB8AC3E}">
        <p14:creationId xmlns:p14="http://schemas.microsoft.com/office/powerpoint/2010/main" val="351711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181580"/>
              </a:xfrm>
            </p:spPr>
            <p:txBody>
              <a:bodyPr>
                <a:normAutofit/>
              </a:bodyPr>
              <a:lstStyle/>
              <a:p>
                <a:pPr>
                  <a:buFont typeface="Wingdings" panose="05000000000000000000" pitchFamily="2" charset="2"/>
                  <a:buChar char="§"/>
                </a:pPr>
                <a:r>
                  <a:rPr lang="en-US" sz="2800" dirty="0" smtClean="0"/>
                  <a:t> </a:t>
                </a:r>
                <a:r>
                  <a:rPr lang="en-US" sz="2800" dirty="0"/>
                  <a:t>Scoring algorithm is implemented considering the direction of movement of the joints, joint velocity and the posture detected. </a:t>
                </a:r>
                <a:endParaRPr lang="en-US" sz="2800" dirty="0" smtClean="0"/>
              </a:p>
              <a:p>
                <a:pPr>
                  <a:buFont typeface="Wingdings" panose="05000000000000000000" pitchFamily="2" charset="2"/>
                  <a:buChar char="§"/>
                </a:pPr>
                <a:endParaRPr lang="en-US" sz="2800" dirty="0"/>
              </a:p>
              <a:p>
                <a:pPr>
                  <a:buFont typeface="Wingdings" panose="05000000000000000000" pitchFamily="2" charset="2"/>
                  <a:buChar char="§"/>
                </a:pPr>
                <a:endParaRPr lang="en-US" sz="2800" dirty="0" smtClean="0"/>
              </a:p>
              <a:p>
                <a:pPr marL="0" indent="0">
                  <a:buNone/>
                </a:pPr>
                <a:endParaRPr lang="en-US" sz="2800" dirty="0"/>
              </a:p>
              <a:p>
                <a:pPr>
                  <a:buFont typeface="Wingdings" panose="05000000000000000000" pitchFamily="2" charset="2"/>
                  <a:buChar char="§"/>
                </a:pPr>
                <a:r>
                  <a:rPr lang="en-US" sz="2800" dirty="0" smtClean="0"/>
                  <a:t>Final </a:t>
                </a:r>
                <a:r>
                  <a:rPr lang="en-US" sz="2800" dirty="0" smtClean="0"/>
                  <a:t>Score = </a:t>
                </a:r>
                <a14:m>
                  <m:oMath xmlns:m="http://schemas.openxmlformats.org/officeDocument/2006/math">
                    <m:f>
                      <m:fPr>
                        <m:ctrlPr>
                          <a:rPr lang="en-US" sz="2800" b="0" i="1" smtClean="0">
                            <a:latin typeface="Cambria Math" panose="02040503050406030204" pitchFamily="18" charset="0"/>
                          </a:rPr>
                        </m:ctrlPr>
                      </m:fPr>
                      <m:num>
                        <m:r>
                          <m:rPr>
                            <m:nor/>
                          </m:rPr>
                          <a:rPr lang="en-US" sz="2800" dirty="0"/>
                          <m:t>Upper</m:t>
                        </m:r>
                        <m:r>
                          <m:rPr>
                            <m:nor/>
                          </m:rPr>
                          <a:rPr lang="en-US" sz="2800" dirty="0"/>
                          <m:t> </m:t>
                        </m:r>
                        <m:r>
                          <m:rPr>
                            <m:nor/>
                          </m:rPr>
                          <a:rPr lang="en-US" sz="2800" dirty="0"/>
                          <m:t>Body</m:t>
                        </m:r>
                        <m:r>
                          <m:rPr>
                            <m:nor/>
                          </m:rPr>
                          <a:rPr lang="en-US" sz="2800" dirty="0"/>
                          <m:t> </m:t>
                        </m:r>
                        <m:r>
                          <m:rPr>
                            <m:nor/>
                          </m:rPr>
                          <a:rPr lang="en-US" sz="2800" dirty="0"/>
                          <m:t>Score</m:t>
                        </m:r>
                        <m:r>
                          <m:rPr>
                            <m:nor/>
                          </m:rPr>
                          <a:rPr lang="en-US" sz="2800" dirty="0"/>
                          <m:t> + </m:t>
                        </m:r>
                        <m:r>
                          <m:rPr>
                            <m:nor/>
                          </m:rPr>
                          <a:rPr lang="en-US" sz="2800" dirty="0"/>
                          <m:t>Lower</m:t>
                        </m:r>
                        <m:r>
                          <m:rPr>
                            <m:nor/>
                          </m:rPr>
                          <a:rPr lang="en-US" sz="2800" dirty="0"/>
                          <m:t> </m:t>
                        </m:r>
                        <m:r>
                          <m:rPr>
                            <m:nor/>
                          </m:rPr>
                          <a:rPr lang="en-US" sz="2800" dirty="0"/>
                          <m:t>Body</m:t>
                        </m:r>
                        <m:r>
                          <m:rPr>
                            <m:nor/>
                          </m:rPr>
                          <a:rPr lang="en-US" sz="2800" dirty="0"/>
                          <m:t> </m:t>
                        </m:r>
                        <m:r>
                          <m:rPr>
                            <m:nor/>
                          </m:rPr>
                          <a:rPr lang="en-US" sz="2800" dirty="0"/>
                          <m:t>Score</m:t>
                        </m:r>
                        <m:r>
                          <m:rPr>
                            <m:nor/>
                          </m:rPr>
                          <a:rPr lang="en-US" sz="2800" dirty="0"/>
                          <m:t> + </m:t>
                        </m:r>
                        <m:r>
                          <m:rPr>
                            <m:nor/>
                          </m:rPr>
                          <a:rPr lang="en-US" sz="2800" dirty="0"/>
                          <m:t>Posture</m:t>
                        </m:r>
                        <m:r>
                          <m:rPr>
                            <m:nor/>
                          </m:rPr>
                          <a:rPr lang="en-US" sz="2800" dirty="0"/>
                          <m:t> </m:t>
                        </m:r>
                        <m:r>
                          <m:rPr>
                            <m:nor/>
                          </m:rPr>
                          <a:rPr lang="en-US" sz="2800" dirty="0"/>
                          <m:t>Score</m:t>
                        </m:r>
                      </m:num>
                      <m:den>
                        <m:r>
                          <a:rPr lang="en-US" sz="2800" b="0" i="1" smtClean="0">
                            <a:latin typeface="Cambria Math" panose="02040503050406030204" pitchFamily="18" charset="0"/>
                          </a:rPr>
                          <m:t>3</m:t>
                        </m:r>
                      </m:den>
                    </m:f>
                  </m:oMath>
                </a14:m>
                <a:endParaRPr lang="en-US" sz="2800" b="0" dirty="0" smtClean="0"/>
              </a:p>
              <a:p>
                <a:pPr>
                  <a:buFont typeface="Wingdings" panose="05000000000000000000" pitchFamily="2" charset="2"/>
                  <a:buChar char="§"/>
                </a:pPr>
                <a:r>
                  <a:rPr lang="en-US" sz="2800" dirty="0" smtClean="0"/>
                  <a:t>Accuracy : ~85%</a:t>
                </a:r>
                <a:endParaRPr lang="en-US" sz="2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181580"/>
              </a:xfrm>
              <a:blipFill rotWithShape="0">
                <a:blip r:embed="rId2"/>
                <a:stretch>
                  <a:fillRect l="-1939" t="-247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480770951"/>
              </p:ext>
            </p:extLst>
          </p:nvPr>
        </p:nvGraphicFramePr>
        <p:xfrm>
          <a:off x="3553124" y="2648828"/>
          <a:ext cx="4416580" cy="1828800"/>
        </p:xfrm>
        <a:graphic>
          <a:graphicData uri="http://schemas.openxmlformats.org/drawingml/2006/table">
            <a:tbl>
              <a:tblPr firstRow="1" bandRow="1">
                <a:tableStyleId>{5C22544A-7EE6-4342-B048-85BDC9FD1C3A}</a:tableStyleId>
              </a:tblPr>
              <a:tblGrid>
                <a:gridCol w="2208290"/>
                <a:gridCol w="2208290"/>
              </a:tblGrid>
              <a:tr h="353174">
                <a:tc>
                  <a:txBody>
                    <a:bodyPr/>
                    <a:lstStyle/>
                    <a:p>
                      <a:pPr algn="ctr"/>
                      <a:r>
                        <a:rPr lang="en-US" dirty="0" smtClean="0"/>
                        <a:t>Inaccuracy</a:t>
                      </a:r>
                      <a:endParaRPr lang="en-US" dirty="0"/>
                    </a:p>
                  </a:txBody>
                  <a:tcPr/>
                </a:tc>
                <a:tc>
                  <a:txBody>
                    <a:bodyPr/>
                    <a:lstStyle/>
                    <a:p>
                      <a:pPr algn="ctr"/>
                      <a:r>
                        <a:rPr lang="en-US" dirty="0" smtClean="0"/>
                        <a:t>Score assigned</a:t>
                      </a:r>
                      <a:endParaRPr lang="en-US" dirty="0"/>
                    </a:p>
                  </a:txBody>
                  <a:tcPr/>
                </a:tc>
              </a:tr>
              <a:tr h="353174">
                <a:tc>
                  <a:txBody>
                    <a:bodyPr/>
                    <a:lstStyle/>
                    <a:p>
                      <a:pPr algn="ctr"/>
                      <a:r>
                        <a:rPr lang="en-US" dirty="0" smtClean="0"/>
                        <a:t>0 - 10%</a:t>
                      </a:r>
                      <a:endParaRPr lang="en-US" dirty="0"/>
                    </a:p>
                  </a:txBody>
                  <a:tcPr/>
                </a:tc>
                <a:tc>
                  <a:txBody>
                    <a:bodyPr/>
                    <a:lstStyle/>
                    <a:p>
                      <a:pPr algn="ctr"/>
                      <a:r>
                        <a:rPr lang="en-US" dirty="0" smtClean="0"/>
                        <a:t>10</a:t>
                      </a:r>
                      <a:endParaRPr lang="en-US" dirty="0"/>
                    </a:p>
                  </a:txBody>
                  <a:tcPr/>
                </a:tc>
              </a:tr>
              <a:tr h="353174">
                <a:tc>
                  <a:txBody>
                    <a:bodyPr/>
                    <a:lstStyle/>
                    <a:p>
                      <a:pPr algn="ctr"/>
                      <a:r>
                        <a:rPr lang="en-US" dirty="0" smtClean="0"/>
                        <a:t>11 - 15%</a:t>
                      </a:r>
                      <a:endParaRPr lang="en-US" dirty="0"/>
                    </a:p>
                  </a:txBody>
                  <a:tcPr/>
                </a:tc>
                <a:tc>
                  <a:txBody>
                    <a:bodyPr/>
                    <a:lstStyle/>
                    <a:p>
                      <a:pPr algn="ctr"/>
                      <a:r>
                        <a:rPr lang="en-US" dirty="0" smtClean="0"/>
                        <a:t>5</a:t>
                      </a:r>
                    </a:p>
                  </a:txBody>
                  <a:tcPr/>
                </a:tc>
              </a:tr>
              <a:tr h="353174">
                <a:tc>
                  <a:txBody>
                    <a:bodyPr/>
                    <a:lstStyle/>
                    <a:p>
                      <a:pPr algn="ctr"/>
                      <a:r>
                        <a:rPr lang="en-US" dirty="0" smtClean="0"/>
                        <a:t>16 -20%</a:t>
                      </a:r>
                      <a:endParaRPr lang="en-US" dirty="0"/>
                    </a:p>
                  </a:txBody>
                  <a:tcPr/>
                </a:tc>
                <a:tc>
                  <a:txBody>
                    <a:bodyPr/>
                    <a:lstStyle/>
                    <a:p>
                      <a:pPr algn="ctr"/>
                      <a:r>
                        <a:rPr lang="en-US" dirty="0" smtClean="0"/>
                        <a:t>3</a:t>
                      </a:r>
                      <a:endParaRPr lang="en-US" dirty="0"/>
                    </a:p>
                  </a:txBody>
                  <a:tcPr/>
                </a:tc>
              </a:tr>
              <a:tr h="353174">
                <a:tc>
                  <a:txBody>
                    <a:bodyPr/>
                    <a:lstStyle/>
                    <a:p>
                      <a:pPr algn="ctr"/>
                      <a:r>
                        <a:rPr lang="en-US" dirty="0" smtClean="0"/>
                        <a:t>&gt; 20%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740370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a:t>The average scores of the upper body joints, lower body joints and the postures are displayed in the final report. </a:t>
            </a:r>
          </a:p>
          <a:p>
            <a:pPr>
              <a:buFont typeface="Wingdings" panose="05000000000000000000" pitchFamily="2" charset="2"/>
              <a:buChar char="§"/>
            </a:pPr>
            <a:r>
              <a:rPr lang="en-US" sz="2800" dirty="0" smtClean="0"/>
              <a:t>Graph displayed at the end of the analysis</a:t>
            </a:r>
          </a:p>
          <a:p>
            <a:pPr lvl="1">
              <a:buFont typeface="Wingdings" panose="05000000000000000000" pitchFamily="2" charset="2"/>
              <a:buChar char="§"/>
            </a:pPr>
            <a:r>
              <a:rPr lang="en-US" sz="2600" dirty="0"/>
              <a:t>S</a:t>
            </a:r>
            <a:r>
              <a:rPr lang="en-US" sz="2600" dirty="0" smtClean="0"/>
              <a:t>hows </a:t>
            </a:r>
            <a:r>
              <a:rPr lang="en-US" sz="2600" dirty="0"/>
              <a:t>the scores allotted for each </a:t>
            </a:r>
            <a:r>
              <a:rPr lang="en-US" sz="2600" dirty="0" smtClean="0"/>
              <a:t>frame</a:t>
            </a:r>
          </a:p>
          <a:p>
            <a:pPr lvl="1">
              <a:buFont typeface="Wingdings" panose="05000000000000000000" pitchFamily="2" charset="2"/>
              <a:buChar char="§"/>
            </a:pPr>
            <a:r>
              <a:rPr lang="en-US" sz="2600" dirty="0" smtClean="0"/>
              <a:t>Helps </a:t>
            </a:r>
            <a:r>
              <a:rPr lang="en-US" sz="2600" dirty="0"/>
              <a:t>the user compare their performance with that of the choreographer by comparing the corresponding frames of the user and the </a:t>
            </a:r>
            <a:r>
              <a:rPr lang="en-US" sz="2600" dirty="0" smtClean="0"/>
              <a:t>choreographer</a:t>
            </a:r>
          </a:p>
          <a:p>
            <a:pPr>
              <a:buFont typeface="Wingdings" panose="05000000000000000000" pitchFamily="2" charset="2"/>
              <a:buChar char="§"/>
            </a:pPr>
            <a:r>
              <a:rPr lang="en-US" sz="2800" dirty="0" smtClean="0"/>
              <a:t>A </a:t>
            </a:r>
            <a:r>
              <a:rPr lang="en-US" sz="2800" dirty="0"/>
              <a:t>report card is provided along with a graph and a list of suggestions for improvement. </a:t>
            </a:r>
          </a:p>
          <a:p>
            <a:endParaRPr lang="en-US" dirty="0"/>
          </a:p>
        </p:txBody>
      </p:sp>
    </p:spTree>
    <p:extLst>
      <p:ext uri="{BB962C8B-B14F-4D97-AF65-F5344CB8AC3E}">
        <p14:creationId xmlns:p14="http://schemas.microsoft.com/office/powerpoint/2010/main" val="3357166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Comparing the student’s frame with the corresponding frame of the choreographer</a:t>
            </a:r>
            <a:endParaRPr lang="en-US" sz="3200" dirty="0"/>
          </a:p>
        </p:txBody>
      </p:sp>
      <p:pic>
        <p:nvPicPr>
          <p:cNvPr id="4" name="Content Placeholder 3"/>
          <p:cNvPicPr>
            <a:picLocks noGrp="1" noChangeAspect="1"/>
          </p:cNvPicPr>
          <p:nvPr>
            <p:ph idx="1"/>
          </p:nvPr>
        </p:nvPicPr>
        <p:blipFill rotWithShape="1">
          <a:blip r:embed="rId2"/>
          <a:srcRect l="3906" t="3547" r="5722" b="11892"/>
          <a:stretch/>
        </p:blipFill>
        <p:spPr>
          <a:xfrm>
            <a:off x="2205907" y="1778304"/>
            <a:ext cx="8098153" cy="4531610"/>
          </a:xfrm>
          <a:prstGeom prst="rect">
            <a:avLst/>
          </a:prstGeom>
        </p:spPr>
      </p:pic>
    </p:spTree>
    <p:extLst>
      <p:ext uri="{BB962C8B-B14F-4D97-AF65-F5344CB8AC3E}">
        <p14:creationId xmlns:p14="http://schemas.microsoft.com/office/powerpoint/2010/main" val="19812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Graph plotted with the score for every frame</a:t>
            </a:r>
            <a:endParaRPr lang="en-US" sz="4000" dirty="0"/>
          </a:p>
        </p:txBody>
      </p:sp>
      <p:pic>
        <p:nvPicPr>
          <p:cNvPr id="4" name="Content Placeholder 3"/>
          <p:cNvPicPr>
            <a:picLocks noGrp="1" noChangeAspect="1"/>
          </p:cNvPicPr>
          <p:nvPr>
            <p:ph idx="1"/>
          </p:nvPr>
        </p:nvPicPr>
        <p:blipFill rotWithShape="1">
          <a:blip r:embed="rId2"/>
          <a:srcRect l="15217" t="3100" r="11401" b="12032"/>
          <a:stretch/>
        </p:blipFill>
        <p:spPr>
          <a:xfrm>
            <a:off x="3425471" y="1764655"/>
            <a:ext cx="5402017" cy="4554258"/>
          </a:xfrm>
          <a:prstGeom prst="rect">
            <a:avLst/>
          </a:prstGeom>
        </p:spPr>
      </p:pic>
    </p:spTree>
    <p:extLst>
      <p:ext uri="{BB962C8B-B14F-4D97-AF65-F5344CB8AC3E}">
        <p14:creationId xmlns:p14="http://schemas.microsoft.com/office/powerpoint/2010/main" val="2615133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Report Card printed at the end of the Analysis</a:t>
            </a:r>
            <a:endParaRPr lang="en-US" sz="4000" dirty="0"/>
          </a:p>
        </p:txBody>
      </p:sp>
      <p:pic>
        <p:nvPicPr>
          <p:cNvPr id="4" name="Content Placeholder 3"/>
          <p:cNvPicPr>
            <a:picLocks noGrp="1" noChangeAspect="1"/>
          </p:cNvPicPr>
          <p:nvPr>
            <p:ph idx="1"/>
          </p:nvPr>
        </p:nvPicPr>
        <p:blipFill rotWithShape="1">
          <a:blip r:embed="rId2"/>
          <a:srcRect l="3295" t="3878" r="2608" b="10293"/>
          <a:stretch/>
        </p:blipFill>
        <p:spPr>
          <a:xfrm>
            <a:off x="3246802" y="1791952"/>
            <a:ext cx="5639571" cy="4486019"/>
          </a:xfrm>
          <a:prstGeom prst="rect">
            <a:avLst/>
          </a:prstGeom>
        </p:spPr>
      </p:pic>
    </p:spTree>
    <p:extLst>
      <p:ext uri="{BB962C8B-B14F-4D97-AF65-F5344CB8AC3E}">
        <p14:creationId xmlns:p14="http://schemas.microsoft.com/office/powerpoint/2010/main" val="1121477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2730" y="1894024"/>
            <a:ext cx="1783585" cy="18263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8203" y="414474"/>
            <a:ext cx="1877666" cy="18776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782" y="1999851"/>
            <a:ext cx="1891858" cy="189185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0572" y="4197426"/>
            <a:ext cx="2247900" cy="161103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2065" y="4197426"/>
            <a:ext cx="2593291" cy="1837765"/>
          </a:xfrm>
          <a:prstGeom prst="rect">
            <a:avLst/>
          </a:prstGeom>
        </p:spPr>
      </p:pic>
      <p:sp>
        <p:nvSpPr>
          <p:cNvPr id="12" name="TextBox 11"/>
          <p:cNvSpPr txBox="1"/>
          <p:nvPr/>
        </p:nvSpPr>
        <p:spPr>
          <a:xfrm>
            <a:off x="3676289" y="1092952"/>
            <a:ext cx="6354332" cy="355482"/>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Wingdings" panose="05000000000000000000" pitchFamily="2" charset="2"/>
              <a:buChar char="§"/>
            </a:pPr>
            <a:r>
              <a:rPr lang="en-US" sz="1900" dirty="0">
                <a:solidFill>
                  <a:schemeClr val="tx1">
                    <a:lumMod val="75000"/>
                    <a:lumOff val="25000"/>
                  </a:schemeClr>
                </a:solidFill>
              </a:rPr>
              <a:t>The basic unit of dance in Bharatanatyam is the </a:t>
            </a:r>
            <a:r>
              <a:rPr lang="en-US" sz="1900" dirty="0" err="1">
                <a:solidFill>
                  <a:schemeClr val="tx1">
                    <a:lumMod val="75000"/>
                    <a:lumOff val="25000"/>
                  </a:schemeClr>
                </a:solidFill>
              </a:rPr>
              <a:t>adavu</a:t>
            </a:r>
            <a:r>
              <a:rPr lang="en-US" sz="1900" dirty="0">
                <a:solidFill>
                  <a:schemeClr val="tx1">
                    <a:lumMod val="75000"/>
                    <a:lumOff val="25000"/>
                  </a:schemeClr>
                </a:solidFill>
              </a:rPr>
              <a:t>. </a:t>
            </a:r>
          </a:p>
        </p:txBody>
      </p:sp>
      <p:sp>
        <p:nvSpPr>
          <p:cNvPr id="13" name="TextBox 12"/>
          <p:cNvSpPr txBox="1"/>
          <p:nvPr/>
        </p:nvSpPr>
        <p:spPr>
          <a:xfrm>
            <a:off x="407624" y="4100645"/>
            <a:ext cx="5827923" cy="658129"/>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Wingdings" panose="05000000000000000000" pitchFamily="2" charset="2"/>
              <a:buChar char="§"/>
            </a:pPr>
            <a:r>
              <a:rPr lang="en-US" sz="1900" dirty="0">
                <a:solidFill>
                  <a:schemeClr val="tx1">
                    <a:lumMod val="75000"/>
                    <a:lumOff val="25000"/>
                  </a:schemeClr>
                </a:solidFill>
              </a:rPr>
              <a:t>The hand gestures of Bharatanatyam are called </a:t>
            </a:r>
            <a:r>
              <a:rPr lang="en-US" sz="1900" dirty="0" err="1">
                <a:solidFill>
                  <a:schemeClr val="tx1">
                    <a:lumMod val="75000"/>
                    <a:lumOff val="25000"/>
                  </a:schemeClr>
                </a:solidFill>
              </a:rPr>
              <a:t>hastas</a:t>
            </a:r>
            <a:r>
              <a:rPr lang="en-US" sz="1900" dirty="0" smtClean="0">
                <a:solidFill>
                  <a:schemeClr val="tx1">
                    <a:lumMod val="75000"/>
                    <a:lumOff val="25000"/>
                  </a:schemeClr>
                </a:solidFill>
              </a:rPr>
              <a:t>..</a:t>
            </a:r>
            <a:endParaRPr lang="en-US" sz="1900"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18529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7"/>
                                        </p:tgtEl>
                                        <p:attrNameLst>
                                          <p:attrName>ppt_x</p:attrName>
                                        </p:attrNameLst>
                                      </p:cBhvr>
                                      <p:tavLst>
                                        <p:tav tm="0">
                                          <p:val>
                                            <p:strVal val="ppt_x"/>
                                          </p:val>
                                        </p:tav>
                                        <p:tav tm="100000">
                                          <p:val>
                                            <p:strVal val="ppt_x"/>
                                          </p:val>
                                        </p:tav>
                                      </p:tavLst>
                                    </p:anim>
                                    <p:anim calcmode="lin" valueType="num">
                                      <p:cBhvr additive="base">
                                        <p:cTn id="39" dur="500"/>
                                        <p:tgtEl>
                                          <p:spTgt spid="7"/>
                                        </p:tgtEl>
                                        <p:attrNameLst>
                                          <p:attrName>ppt_y</p:attrName>
                                        </p:attrNameLst>
                                      </p:cBhvr>
                                      <p:tavLst>
                                        <p:tav tm="0">
                                          <p:val>
                                            <p:strVal val="ppt_y"/>
                                          </p:val>
                                        </p:tav>
                                        <p:tav tm="100000">
                                          <p:val>
                                            <p:strVal val="1+ppt_h/2"/>
                                          </p:val>
                                        </p:tav>
                                      </p:tavLst>
                                    </p:anim>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4" presetClass="path" presetSubtype="0" accel="50000" decel="50000" fill="hold" nodeType="clickEffect">
                                  <p:stCondLst>
                                    <p:cond delay="0"/>
                                  </p:stCondLst>
                                  <p:childTnLst>
                                    <p:animMotion origin="layout" path="M 0 0 L 0 -0.25 E"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 0 L 0 0.25 E" pathEditMode="relative" ptsTypes="">
                                      <p:cBhvr>
                                        <p:cTn id="60" dur="2000" fill="hold"/>
                                        <p:tgtEl>
                                          <p:spTgt spid="5"/>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366921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Dance Examination</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4035" y="2293657"/>
            <a:ext cx="2572446" cy="16019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153" y="4155511"/>
            <a:ext cx="2572446" cy="160193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3908" y="2370557"/>
            <a:ext cx="2572446" cy="152503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623" y="4295915"/>
            <a:ext cx="1743075" cy="160193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2756" y="4315141"/>
            <a:ext cx="1619250" cy="156348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447" y="1830961"/>
            <a:ext cx="2543175" cy="1800225"/>
          </a:xfrm>
          <a:prstGeom prst="rect">
            <a:avLst/>
          </a:prstGeom>
        </p:spPr>
      </p:pic>
      <p:cxnSp>
        <p:nvCxnSpPr>
          <p:cNvPr id="13" name="Straight Arrow Connector 12"/>
          <p:cNvCxnSpPr/>
          <p:nvPr/>
        </p:nvCxnSpPr>
        <p:spPr>
          <a:xfrm>
            <a:off x="3754064" y="2908453"/>
            <a:ext cx="950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54064" y="2908453"/>
            <a:ext cx="0" cy="987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31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IN" dirty="0"/>
          </a:p>
        </p:txBody>
      </p:sp>
      <p:sp>
        <p:nvSpPr>
          <p:cNvPr id="5" name="TextBox 4"/>
          <p:cNvSpPr txBox="1"/>
          <p:nvPr/>
        </p:nvSpPr>
        <p:spPr>
          <a:xfrm>
            <a:off x="4142342" y="3723701"/>
            <a:ext cx="4693186" cy="369332"/>
          </a:xfrm>
          <a:prstGeom prst="rect">
            <a:avLst/>
          </a:prstGeom>
          <a:noFill/>
        </p:spPr>
        <p:txBody>
          <a:bodyPr wrap="square" rtlCol="0">
            <a:spAutoFit/>
          </a:bodyPr>
          <a:lstStyle/>
          <a:p>
            <a:endParaRPr lang="en-IN" dirty="0"/>
          </a:p>
        </p:txBody>
      </p:sp>
      <p:sp>
        <p:nvSpPr>
          <p:cNvPr id="6" name="TextBox 5"/>
          <p:cNvSpPr txBox="1"/>
          <p:nvPr/>
        </p:nvSpPr>
        <p:spPr>
          <a:xfrm>
            <a:off x="4142342" y="3811836"/>
            <a:ext cx="4693186" cy="369332"/>
          </a:xfrm>
          <a:prstGeom prst="rect">
            <a:avLst/>
          </a:prstGeom>
          <a:noFill/>
        </p:spPr>
        <p:txBody>
          <a:bodyPr wrap="square" rtlCol="0">
            <a:spAutoFit/>
          </a:bodyPr>
          <a:lstStyle/>
          <a:p>
            <a:endParaRPr lang="en-IN" dirty="0"/>
          </a:p>
        </p:txBody>
      </p:sp>
      <p:sp>
        <p:nvSpPr>
          <p:cNvPr id="9" name="Rectangle 8"/>
          <p:cNvSpPr/>
          <p:nvPr/>
        </p:nvSpPr>
        <p:spPr>
          <a:xfrm rot="322273">
            <a:off x="1086999" y="2411453"/>
            <a:ext cx="9742583" cy="3170099"/>
          </a:xfrm>
          <a:prstGeom prst="rect">
            <a:avLst/>
          </a:prstGeom>
        </p:spPr>
        <p:txBody>
          <a:bodyPr wrap="square">
            <a:spAutoFit/>
          </a:bodyPr>
          <a:lstStyle/>
          <a:p>
            <a:r>
              <a:rPr lang="en-US" sz="2000" i="1" dirty="0">
                <a:solidFill>
                  <a:schemeClr val="bg1">
                    <a:lumMod val="65000"/>
                  </a:schemeClr>
                </a:solidFill>
              </a:rPr>
              <a:t>The difference of opinion between different zones has put the validity of examinations for various levels of </a:t>
            </a:r>
            <a:r>
              <a:rPr lang="en-US" sz="2000" i="1" dirty="0" err="1">
                <a:solidFill>
                  <a:schemeClr val="bg1">
                    <a:lumMod val="65000"/>
                  </a:schemeClr>
                </a:solidFill>
              </a:rPr>
              <a:t>Bharatanatyam</a:t>
            </a:r>
            <a:r>
              <a:rPr lang="en-US" sz="2000" i="1" dirty="0">
                <a:solidFill>
                  <a:schemeClr val="bg1">
                    <a:lumMod val="65000"/>
                  </a:schemeClr>
                </a:solidFill>
              </a:rPr>
              <a:t> being held in Mangalore in a clutter. While the examinations in the Bangalore zone was carried out by May 15, the same for Mangalore has run into trouble with judges and examiners belonging to the state capital giving the tests in the coastal city a miss. The understanding was that Bangalore zone will send its teachers as judges in Mangalore and vice versa. It is alleged that Mangalore is always left high and dry. “This injustice has been happening to the students in Mangalore zone for more than 10 years and we are tired of the crisis every year. The worst thing is that we have to bring in the local gurus to act as judges and some of them assign more marks to their own students and less marks to others. </a:t>
            </a:r>
            <a:endParaRPr lang="en-IN" sz="2000" dirty="0">
              <a:solidFill>
                <a:schemeClr val="bg1">
                  <a:lumMod val="65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671" y="2915327"/>
            <a:ext cx="1721673" cy="1721673"/>
          </a:xfrm>
          <a:prstGeom prst="rect">
            <a:avLst/>
          </a:prstGeom>
        </p:spPr>
      </p:pic>
    </p:spTree>
    <p:extLst>
      <p:ext uri="{BB962C8B-B14F-4D97-AF65-F5344CB8AC3E}">
        <p14:creationId xmlns:p14="http://schemas.microsoft.com/office/powerpoint/2010/main" val="420518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Dance Examination – Problems faced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 The state level Junior and Senior level Bharatanatyam Examinations are conducted every year, which require a minimum of two judges evaluating an individual for about 1-2 hours each. </a:t>
            </a:r>
          </a:p>
          <a:p>
            <a:pPr>
              <a:buFont typeface="Wingdings" panose="05000000000000000000" pitchFamily="2" charset="2"/>
              <a:buChar char="§"/>
            </a:pPr>
            <a:r>
              <a:rPr lang="en-US" sz="2800" dirty="0"/>
              <a:t> There are three main problems faced:  </a:t>
            </a:r>
          </a:p>
          <a:p>
            <a:pPr lvl="1">
              <a:buFont typeface="Wingdings" panose="05000000000000000000" pitchFamily="2" charset="2"/>
              <a:buChar char="§"/>
            </a:pPr>
            <a:r>
              <a:rPr lang="en-US" sz="2400" dirty="0"/>
              <a:t>Insufficient number of judges  </a:t>
            </a:r>
          </a:p>
          <a:p>
            <a:pPr lvl="1">
              <a:buFont typeface="Wingdings" panose="05000000000000000000" pitchFamily="2" charset="2"/>
              <a:buChar char="§"/>
            </a:pPr>
            <a:r>
              <a:rPr lang="en-US" sz="2400" dirty="0"/>
              <a:t>Inconsistent evaluation since the candidate is entirely graded based on just the “opinion” of the two judges</a:t>
            </a:r>
          </a:p>
          <a:p>
            <a:pPr lvl="1">
              <a:buFont typeface="Wingdings" panose="05000000000000000000" pitchFamily="2" charset="2"/>
              <a:buChar char="§"/>
            </a:pPr>
            <a:r>
              <a:rPr lang="en-US" sz="2400" dirty="0" smtClean="0"/>
              <a:t>Under-qualified </a:t>
            </a:r>
            <a:r>
              <a:rPr lang="en-US" sz="2400" dirty="0"/>
              <a:t>judges</a:t>
            </a:r>
          </a:p>
        </p:txBody>
      </p:sp>
    </p:spTree>
    <p:extLst>
      <p:ext uri="{BB962C8B-B14F-4D97-AF65-F5344CB8AC3E}">
        <p14:creationId xmlns:p14="http://schemas.microsoft.com/office/powerpoint/2010/main" val="296421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chose Bharatanatyam?</a:t>
            </a:r>
            <a:endParaRPr lang="en-US" dirty="0"/>
          </a:p>
        </p:txBody>
      </p:sp>
      <p:sp>
        <p:nvSpPr>
          <p:cNvPr id="3" name="Content Placeholder 2"/>
          <p:cNvSpPr>
            <a:spLocks noGrp="1"/>
          </p:cNvSpPr>
          <p:nvPr>
            <p:ph idx="1"/>
          </p:nvPr>
        </p:nvSpPr>
        <p:spPr>
          <a:xfrm>
            <a:off x="1053213" y="1822190"/>
            <a:ext cx="10058400" cy="4023360"/>
          </a:xfrm>
        </p:spPr>
        <p:txBody>
          <a:bodyPr/>
          <a:lstStyle/>
          <a:p>
            <a:pPr>
              <a:buFont typeface="Wingdings" panose="05000000000000000000" pitchFamily="2" charset="2"/>
              <a:buChar char="§"/>
            </a:pPr>
            <a:r>
              <a:rPr lang="en-US" dirty="0" smtClean="0"/>
              <a:t> The </a:t>
            </a:r>
            <a:r>
              <a:rPr lang="en-US" dirty="0"/>
              <a:t>movements of Bharatanatyam are unique. </a:t>
            </a:r>
            <a:endParaRPr lang="en-US" dirty="0" smtClean="0"/>
          </a:p>
          <a:p>
            <a:pPr>
              <a:buFont typeface="Wingdings" panose="05000000000000000000" pitchFamily="2" charset="2"/>
              <a:buChar char="§"/>
            </a:pPr>
            <a:r>
              <a:rPr lang="en-US" dirty="0" smtClean="0"/>
              <a:t>They </a:t>
            </a:r>
            <a:r>
              <a:rPr lang="en-US" dirty="0"/>
              <a:t>share elements with other classical Indian dances, but aren’t found in any western dance style. </a:t>
            </a:r>
            <a:endParaRPr lang="en-US" dirty="0" smtClean="0"/>
          </a:p>
          <a:p>
            <a:pPr>
              <a:buFont typeface="Wingdings" panose="05000000000000000000" pitchFamily="2" charset="2"/>
              <a:buChar char="§"/>
            </a:pPr>
            <a:r>
              <a:rPr lang="en-US" dirty="0" smtClean="0"/>
              <a:t>They </a:t>
            </a:r>
            <a:r>
              <a:rPr lang="en-US" dirty="0"/>
              <a:t>are often described as </a:t>
            </a:r>
            <a:r>
              <a:rPr lang="en-US" dirty="0" smtClean="0"/>
              <a:t>geometric.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848" y="2776251"/>
            <a:ext cx="4788665" cy="3313012"/>
          </a:xfrm>
          <a:prstGeom prst="rect">
            <a:avLst/>
          </a:prstGeom>
        </p:spPr>
      </p:pic>
      <p:cxnSp>
        <p:nvCxnSpPr>
          <p:cNvPr id="6" name="Straight Connector 5"/>
          <p:cNvCxnSpPr/>
          <p:nvPr/>
        </p:nvCxnSpPr>
        <p:spPr>
          <a:xfrm flipV="1">
            <a:off x="6995711" y="3525398"/>
            <a:ext cx="649995" cy="308472"/>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6995711" y="3833870"/>
            <a:ext cx="176270" cy="539826"/>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7877060" y="4555474"/>
            <a:ext cx="749147" cy="1432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7965195" y="3283027"/>
            <a:ext cx="286438" cy="396607"/>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7965195" y="3679634"/>
            <a:ext cx="286438" cy="539826"/>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8923662" y="4296577"/>
            <a:ext cx="826265"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5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Previous Work</a:t>
            </a:r>
            <a:endParaRPr lang="en-US" dirty="0"/>
          </a:p>
        </p:txBody>
      </p:sp>
      <p:sp>
        <p:nvSpPr>
          <p:cNvPr id="5" name="Text Placeholder 4"/>
          <p:cNvSpPr>
            <a:spLocks noGrp="1"/>
          </p:cNvSpPr>
          <p:nvPr>
            <p:ph type="body" idx="1"/>
          </p:nvPr>
        </p:nvSpPr>
        <p:spPr/>
        <p:txBody>
          <a:bodyPr/>
          <a:lstStyle/>
          <a:p>
            <a:r>
              <a:rPr lang="en-US" dirty="0" smtClean="0"/>
              <a:t>Research related to posture recognition of Dancers</a:t>
            </a:r>
            <a:endParaRPr lang="en-US" dirty="0"/>
          </a:p>
        </p:txBody>
      </p:sp>
    </p:spTree>
    <p:extLst>
      <p:ext uri="{BB962C8B-B14F-4D97-AF65-F5344CB8AC3E}">
        <p14:creationId xmlns:p14="http://schemas.microsoft.com/office/powerpoint/2010/main" val="3455227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a:t>
            </a:r>
            <a:endParaRPr lang="en-US" dirty="0"/>
          </a:p>
        </p:txBody>
      </p:sp>
      <p:sp>
        <p:nvSpPr>
          <p:cNvPr id="3" name="Content Placeholder 2"/>
          <p:cNvSpPr>
            <a:spLocks noGrp="1"/>
          </p:cNvSpPr>
          <p:nvPr>
            <p:ph sz="half" idx="1"/>
          </p:nvPr>
        </p:nvSpPr>
        <p:spPr>
          <a:xfrm>
            <a:off x="1097278" y="1845734"/>
            <a:ext cx="5525944" cy="4023360"/>
          </a:xfrm>
        </p:spPr>
        <p:txBody>
          <a:bodyPr>
            <a:normAutofit fontScale="92500" lnSpcReduction="10000"/>
          </a:bodyPr>
          <a:lstStyle/>
          <a:p>
            <a:pPr>
              <a:buFont typeface="Wingdings" panose="05000000000000000000" pitchFamily="2" charset="2"/>
              <a:buChar char="§"/>
            </a:pPr>
            <a:r>
              <a:rPr lang="en-US" dirty="0" smtClean="0"/>
              <a:t> Kinect is </a:t>
            </a:r>
            <a:r>
              <a:rPr lang="en-US" dirty="0"/>
              <a:t>a line of motion sensing input devices by Microsoft for Xbox </a:t>
            </a:r>
            <a:r>
              <a:rPr lang="en-US" dirty="0" smtClean="0"/>
              <a:t>360. </a:t>
            </a:r>
          </a:p>
          <a:p>
            <a:pPr>
              <a:buFont typeface="Wingdings" panose="05000000000000000000" pitchFamily="2" charset="2"/>
              <a:buChar char="§"/>
            </a:pPr>
            <a:r>
              <a:rPr lang="en-US" dirty="0" smtClean="0"/>
              <a:t>It </a:t>
            </a:r>
            <a:r>
              <a:rPr lang="en-US" dirty="0"/>
              <a:t>enables users to control and interact with their </a:t>
            </a:r>
            <a:r>
              <a:rPr lang="en-US" dirty="0" smtClean="0"/>
              <a:t>console/computer through </a:t>
            </a:r>
            <a:r>
              <a:rPr lang="en-US" dirty="0"/>
              <a:t>a natural user interface using gestures and spoken commands. </a:t>
            </a:r>
          </a:p>
          <a:p>
            <a:pPr>
              <a:buFont typeface="Wingdings" panose="05000000000000000000" pitchFamily="2" charset="2"/>
              <a:buChar char="§"/>
            </a:pPr>
            <a:r>
              <a:rPr lang="en-US" dirty="0" smtClean="0"/>
              <a:t>Cost – starting from $250</a:t>
            </a:r>
          </a:p>
          <a:p>
            <a:pPr>
              <a:buFont typeface="Wingdings" panose="05000000000000000000" pitchFamily="2" charset="2"/>
              <a:buChar char="§"/>
            </a:pPr>
            <a:r>
              <a:rPr lang="en-US" dirty="0" smtClean="0"/>
              <a:t>Evaluating </a:t>
            </a:r>
            <a:r>
              <a:rPr lang="en-US" dirty="0"/>
              <a:t>a Dancer’s Performance using Kinect-based skeleton tracking </a:t>
            </a:r>
          </a:p>
          <a:p>
            <a:pPr lvl="1">
              <a:buFont typeface="Wingdings" panose="05000000000000000000" pitchFamily="2" charset="2"/>
              <a:buChar char="§"/>
            </a:pPr>
            <a:r>
              <a:rPr lang="en-US" dirty="0"/>
              <a:t>Dataset – Salsa dancers, recorded with </a:t>
            </a:r>
            <a:r>
              <a:rPr lang="en-US" dirty="0" err="1"/>
              <a:t>kinect</a:t>
            </a:r>
            <a:r>
              <a:rPr lang="en-US" dirty="0"/>
              <a:t> sensors.</a:t>
            </a:r>
          </a:p>
          <a:p>
            <a:pPr lvl="1">
              <a:buFont typeface="Wingdings" panose="05000000000000000000" pitchFamily="2" charset="2"/>
              <a:buChar char="§"/>
            </a:pPr>
            <a:r>
              <a:rPr lang="en-US" dirty="0"/>
              <a:t>The </a:t>
            </a:r>
            <a:r>
              <a:rPr lang="en-US" dirty="0" err="1"/>
              <a:t>kinect</a:t>
            </a:r>
            <a:r>
              <a:rPr lang="en-US" dirty="0"/>
              <a:t> studio and the </a:t>
            </a:r>
            <a:r>
              <a:rPr lang="en-US" dirty="0" err="1"/>
              <a:t>OpenNI</a:t>
            </a:r>
            <a:r>
              <a:rPr lang="en-US" dirty="0"/>
              <a:t> module are used for the purpose of skeleton tracking.</a:t>
            </a:r>
          </a:p>
          <a:p>
            <a:pPr lvl="1">
              <a:buFont typeface="Wingdings" panose="05000000000000000000" pitchFamily="2" charset="2"/>
              <a:buChar char="§"/>
            </a:pPr>
            <a:r>
              <a:rPr lang="en-US" dirty="0"/>
              <a:t> Dancer is evaluated based on Joint positions and joint velocities.</a:t>
            </a:r>
          </a:p>
          <a:p>
            <a:pPr>
              <a:buFont typeface="Wingdings" panose="05000000000000000000" pitchFamily="2" charset="2"/>
              <a:buChar char="§"/>
            </a:pPr>
            <a:endParaRPr lang="en-US" dirty="0" smtClean="0"/>
          </a:p>
        </p:txBody>
      </p:sp>
      <p:pic>
        <p:nvPicPr>
          <p:cNvPr id="1026" name="Picture 2" descr="Image result for microsoft kinect"/>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4827"/>
          <a:stretch/>
        </p:blipFill>
        <p:spPr bwMode="auto">
          <a:xfrm>
            <a:off x="6623222" y="2006333"/>
            <a:ext cx="4532458" cy="318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884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3403</TotalTime>
  <Words>1247</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Cambria Math</vt:lpstr>
      <vt:lpstr>Courier New</vt:lpstr>
      <vt:lpstr>Wingdings</vt:lpstr>
      <vt:lpstr>Retrospect</vt:lpstr>
      <vt:lpstr>An Automated Evaluator for Bharatanatyam (Nritta)</vt:lpstr>
      <vt:lpstr>Bharatanatyam</vt:lpstr>
      <vt:lpstr>PowerPoint Presentation</vt:lpstr>
      <vt:lpstr>Dance Examination</vt:lpstr>
      <vt:lpstr>Problem?</vt:lpstr>
      <vt:lpstr>Dance Examination – Problems faced</vt:lpstr>
      <vt:lpstr>Why we chose Bharatanatyam?</vt:lpstr>
      <vt:lpstr>Previous Work</vt:lpstr>
      <vt:lpstr>Kinect</vt:lpstr>
      <vt:lpstr>Project Details</vt:lpstr>
      <vt:lpstr>Overall View</vt:lpstr>
      <vt:lpstr>Components of the System</vt:lpstr>
      <vt:lpstr>Assumptions and Dependencies</vt:lpstr>
      <vt:lpstr>Approach</vt:lpstr>
      <vt:lpstr>Joints Detected</vt:lpstr>
      <vt:lpstr>Architecture of the Tool</vt:lpstr>
      <vt:lpstr>Haar Training</vt:lpstr>
      <vt:lpstr>Training our Haar Classifier</vt:lpstr>
      <vt:lpstr>Upper Body Detection</vt:lpstr>
      <vt:lpstr>Upper Body Detection for the Standing and Sitting Postures</vt:lpstr>
      <vt:lpstr>Lower Body Detection</vt:lpstr>
      <vt:lpstr>Lower Body Detection for the Standing and Sitting Postures</vt:lpstr>
      <vt:lpstr>Skin Detection</vt:lpstr>
      <vt:lpstr>Calculating Joint Velocity</vt:lpstr>
      <vt:lpstr>Scoring Algorithm</vt:lpstr>
      <vt:lpstr>Visualization</vt:lpstr>
      <vt:lpstr>Comparing the student’s frame with the corresponding frame of the choreographer</vt:lpstr>
      <vt:lpstr>Graph plotted with the score for every frame</vt:lpstr>
      <vt:lpstr>Report Card printed at the end of the Analysis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Evaluator for Bharatanatyam(Nritta)</dc:title>
  <dc:creator>Renu Hiremath, Shreya Bhat</dc:creator>
  <cp:lastModifiedBy>INS</cp:lastModifiedBy>
  <cp:revision>129</cp:revision>
  <dcterms:created xsi:type="dcterms:W3CDTF">2017-01-30T02:30:04Z</dcterms:created>
  <dcterms:modified xsi:type="dcterms:W3CDTF">2017-02-23T07:15:14Z</dcterms:modified>
</cp:coreProperties>
</file>