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8" r:id="rId2"/>
    <p:sldId id="279" r:id="rId3"/>
    <p:sldId id="259" r:id="rId4"/>
    <p:sldId id="257" r:id="rId5"/>
    <p:sldId id="270" r:id="rId6"/>
    <p:sldId id="260" r:id="rId7"/>
    <p:sldId id="282" r:id="rId8"/>
    <p:sldId id="274" r:id="rId9"/>
    <p:sldId id="273" r:id="rId10"/>
    <p:sldId id="280" r:id="rId11"/>
    <p:sldId id="261" r:id="rId12"/>
    <p:sldId id="263" r:id="rId13"/>
    <p:sldId id="262" r:id="rId14"/>
    <p:sldId id="271" r:id="rId15"/>
    <p:sldId id="264" r:id="rId16"/>
    <p:sldId id="272" r:id="rId17"/>
    <p:sldId id="258" r:id="rId18"/>
    <p:sldId id="276" r:id="rId19"/>
    <p:sldId id="281" r:id="rId20"/>
    <p:sldId id="25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2A6EBD-BC43-448B-8384-4F391105C11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1F5ED5-D63C-4794-94C8-AF0341D141E8}">
      <dgm:prSet custT="1"/>
      <dgm:spPr/>
      <dgm:t>
        <a:bodyPr/>
        <a:lstStyle/>
        <a:p>
          <a:r>
            <a:rPr lang="en-US" sz="2000" b="1" dirty="0"/>
            <a:t>0-15 minutes</a:t>
          </a:r>
          <a:r>
            <a:rPr lang="en-US" sz="2000" dirty="0"/>
            <a:t> to be addressed first</a:t>
          </a:r>
        </a:p>
      </dgm:t>
    </dgm:pt>
    <dgm:pt modelId="{21CF755F-90E5-40F1-BD0D-0A1A9686D421}" type="parTrans" cxnId="{20786734-CD19-48C2-9A1E-64317542C0F5}">
      <dgm:prSet/>
      <dgm:spPr/>
      <dgm:t>
        <a:bodyPr/>
        <a:lstStyle/>
        <a:p>
          <a:endParaRPr lang="en-US"/>
        </a:p>
      </dgm:t>
    </dgm:pt>
    <dgm:pt modelId="{12BF17D3-B3A8-4742-99DE-D8D5B92430B1}" type="sibTrans" cxnId="{20786734-CD19-48C2-9A1E-64317542C0F5}">
      <dgm:prSet/>
      <dgm:spPr/>
      <dgm:t>
        <a:bodyPr/>
        <a:lstStyle/>
        <a:p>
          <a:endParaRPr lang="en-US"/>
        </a:p>
      </dgm:t>
    </dgm:pt>
    <dgm:pt modelId="{CABC1810-C5EB-4BB8-B9BD-499E2C44F43B}">
      <dgm:prSet custT="1"/>
      <dgm:spPr/>
      <dgm:t>
        <a:bodyPr/>
        <a:lstStyle/>
        <a:p>
          <a:r>
            <a:rPr lang="en-US" sz="2000" dirty="0"/>
            <a:t>Ease down pressure on  </a:t>
          </a:r>
          <a:r>
            <a:rPr lang="en-US" sz="2000" b="1" dirty="0"/>
            <a:t>Newark </a:t>
          </a:r>
          <a:r>
            <a:rPr lang="en-US" sz="2000" dirty="0"/>
            <a:t> by shifting small carriers to </a:t>
          </a:r>
          <a:r>
            <a:rPr lang="en-US" sz="2000" b="1" dirty="0"/>
            <a:t>LaGuardia</a:t>
          </a:r>
        </a:p>
      </dgm:t>
    </dgm:pt>
    <dgm:pt modelId="{249F0EE6-42FF-48DB-A624-5FD6B80602B7}" type="parTrans" cxnId="{6672058E-3B03-41D5-AB9E-96EB38E9423D}">
      <dgm:prSet/>
      <dgm:spPr/>
      <dgm:t>
        <a:bodyPr/>
        <a:lstStyle/>
        <a:p>
          <a:endParaRPr lang="en-US"/>
        </a:p>
      </dgm:t>
    </dgm:pt>
    <dgm:pt modelId="{30D50B04-7C22-4321-A4E0-F8277670570B}" type="sibTrans" cxnId="{6672058E-3B03-41D5-AB9E-96EB38E9423D}">
      <dgm:prSet/>
      <dgm:spPr/>
      <dgm:t>
        <a:bodyPr/>
        <a:lstStyle/>
        <a:p>
          <a:endParaRPr lang="en-US"/>
        </a:p>
      </dgm:t>
    </dgm:pt>
    <dgm:pt modelId="{90B876D0-4F10-4867-8A21-5D48A3BA1F83}">
      <dgm:prSet custT="1"/>
      <dgm:spPr/>
      <dgm:t>
        <a:bodyPr/>
        <a:lstStyle/>
        <a:p>
          <a:r>
            <a:rPr lang="en-US" sz="2000" dirty="0"/>
            <a:t>Airlines having multiple Airports to  </a:t>
          </a:r>
          <a:r>
            <a:rPr lang="en-US" sz="2000" b="1" dirty="0"/>
            <a:t>consolidate to 1 or 2. </a:t>
          </a:r>
        </a:p>
      </dgm:t>
    </dgm:pt>
    <dgm:pt modelId="{6D5A3B5C-7051-4BAD-81DA-A11314D70B00}" type="parTrans" cxnId="{646829AE-6FAB-4618-9294-4D2CA0D6F66C}">
      <dgm:prSet/>
      <dgm:spPr/>
      <dgm:t>
        <a:bodyPr/>
        <a:lstStyle/>
        <a:p>
          <a:endParaRPr lang="en-US"/>
        </a:p>
      </dgm:t>
    </dgm:pt>
    <dgm:pt modelId="{2136A809-0F8A-488B-BA14-8F1C7F2BA1C3}" type="sibTrans" cxnId="{646829AE-6FAB-4618-9294-4D2CA0D6F66C}">
      <dgm:prSet/>
      <dgm:spPr/>
      <dgm:t>
        <a:bodyPr/>
        <a:lstStyle/>
        <a:p>
          <a:endParaRPr lang="en-US"/>
        </a:p>
      </dgm:t>
    </dgm:pt>
    <dgm:pt modelId="{1BD22680-E5FE-4EEE-B354-0D8C41E54071}">
      <dgm:prSet custT="1"/>
      <dgm:spPr/>
      <dgm:t>
        <a:bodyPr/>
        <a:lstStyle/>
        <a:p>
          <a:r>
            <a:rPr lang="en-US" sz="2000" b="1" dirty="0"/>
            <a:t>High speed </a:t>
          </a:r>
          <a:r>
            <a:rPr lang="en-US" sz="2000" dirty="0"/>
            <a:t>aircrafts to be used in peak season . </a:t>
          </a:r>
        </a:p>
      </dgm:t>
    </dgm:pt>
    <dgm:pt modelId="{DD5F871D-5D4D-4030-91BF-43CC4429E4A9}" type="parTrans" cxnId="{99546E2E-33DE-4A6B-8277-67E5041FC09F}">
      <dgm:prSet/>
      <dgm:spPr/>
      <dgm:t>
        <a:bodyPr/>
        <a:lstStyle/>
        <a:p>
          <a:endParaRPr lang="en-US"/>
        </a:p>
      </dgm:t>
    </dgm:pt>
    <dgm:pt modelId="{58B3614C-54FD-4655-A02F-1A3CCF3CEBE9}" type="sibTrans" cxnId="{99546E2E-33DE-4A6B-8277-67E5041FC09F}">
      <dgm:prSet/>
      <dgm:spPr/>
      <dgm:t>
        <a:bodyPr/>
        <a:lstStyle/>
        <a:p>
          <a:endParaRPr lang="en-US"/>
        </a:p>
      </dgm:t>
    </dgm:pt>
    <dgm:pt modelId="{C19B61D1-EF6F-4343-B4CF-3EFF74FAB3A9}">
      <dgm:prSet custT="1"/>
      <dgm:spPr/>
      <dgm:t>
        <a:bodyPr/>
        <a:lstStyle/>
        <a:p>
          <a:r>
            <a:rPr lang="en-US" sz="2000" b="1" dirty="0"/>
            <a:t>Stringent Clause</a:t>
          </a:r>
          <a:r>
            <a:rPr lang="en-US" sz="2000" dirty="0"/>
            <a:t> for Airlines and ground staff to minimize avoidable delays due to </a:t>
          </a:r>
          <a:r>
            <a:rPr lang="en-US" sz="2000" b="1" dirty="0"/>
            <a:t>operational glitches</a:t>
          </a:r>
          <a:r>
            <a:rPr lang="en-US" sz="2000" dirty="0"/>
            <a:t>.</a:t>
          </a:r>
        </a:p>
      </dgm:t>
    </dgm:pt>
    <dgm:pt modelId="{0EE1ADFC-68BF-4EB0-BE1B-8193F428E6D2}" type="parTrans" cxnId="{71366E70-559F-4B5F-9408-C49DF4AD5B33}">
      <dgm:prSet/>
      <dgm:spPr/>
      <dgm:t>
        <a:bodyPr/>
        <a:lstStyle/>
        <a:p>
          <a:endParaRPr lang="en-US"/>
        </a:p>
      </dgm:t>
    </dgm:pt>
    <dgm:pt modelId="{356ECF0E-5093-4881-933F-97638164A98A}" type="sibTrans" cxnId="{71366E70-559F-4B5F-9408-C49DF4AD5B33}">
      <dgm:prSet/>
      <dgm:spPr/>
      <dgm:t>
        <a:bodyPr/>
        <a:lstStyle/>
        <a:p>
          <a:endParaRPr lang="en-US"/>
        </a:p>
      </dgm:t>
    </dgm:pt>
    <dgm:pt modelId="{64521413-F0CC-4121-A25E-683323CE31FB}">
      <dgm:prSet custT="1"/>
      <dgm:spPr/>
      <dgm:t>
        <a:bodyPr/>
        <a:lstStyle/>
        <a:p>
          <a:endParaRPr lang="en-US" sz="2000"/>
        </a:p>
      </dgm:t>
    </dgm:pt>
    <dgm:pt modelId="{4C458C92-C724-4377-BDA6-6973E311DD2A}" type="parTrans" cxnId="{4D9AD401-9F0D-4A64-8B53-7552EEE0FB6F}">
      <dgm:prSet/>
      <dgm:spPr/>
      <dgm:t>
        <a:bodyPr/>
        <a:lstStyle/>
        <a:p>
          <a:endParaRPr lang="en-US"/>
        </a:p>
      </dgm:t>
    </dgm:pt>
    <dgm:pt modelId="{D9FCB7F5-4F5C-4D6D-93FA-3EE5060FEDDB}" type="sibTrans" cxnId="{4D9AD401-9F0D-4A64-8B53-7552EEE0FB6F}">
      <dgm:prSet/>
      <dgm:spPr/>
      <dgm:t>
        <a:bodyPr/>
        <a:lstStyle/>
        <a:p>
          <a:endParaRPr lang="en-US"/>
        </a:p>
      </dgm:t>
    </dgm:pt>
    <dgm:pt modelId="{F80F20B7-A2EB-4047-B479-B584CE199BEC}" type="pres">
      <dgm:prSet presAssocID="{302A6EBD-BC43-448B-8384-4F391105C116}" presName="root" presStyleCnt="0">
        <dgm:presLayoutVars>
          <dgm:dir/>
          <dgm:resizeHandles val="exact"/>
        </dgm:presLayoutVars>
      </dgm:prSet>
      <dgm:spPr/>
    </dgm:pt>
    <dgm:pt modelId="{FF350642-4950-49DC-B2D1-D6A8DDB633D5}" type="pres">
      <dgm:prSet presAssocID="{831F5ED5-D63C-4794-94C8-AF0341D141E8}" presName="compNode" presStyleCnt="0"/>
      <dgm:spPr/>
    </dgm:pt>
    <dgm:pt modelId="{3A0B8B4F-5171-4DDC-B079-E314318050D9}" type="pres">
      <dgm:prSet presAssocID="{831F5ED5-D63C-4794-94C8-AF0341D141E8}" presName="iconRect" presStyleLbl="node1" presStyleIdx="0" presStyleCnt="6" custScaleX="276980" custScaleY="195984" custLinFactY="-113706" custLinFactNeighborX="-3749" custLinFactNeighborY="-2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D3E1D281-5102-44C0-A06D-0C2DC6FB07C9}" type="pres">
      <dgm:prSet presAssocID="{831F5ED5-D63C-4794-94C8-AF0341D141E8}" presName="spaceRect" presStyleCnt="0"/>
      <dgm:spPr/>
    </dgm:pt>
    <dgm:pt modelId="{47038247-BBDB-4BCC-A83F-390D2CD5BC2A}" type="pres">
      <dgm:prSet presAssocID="{831F5ED5-D63C-4794-94C8-AF0341D141E8}" presName="textRect" presStyleLbl="revTx" presStyleIdx="0" presStyleCnt="6" custScaleX="158110" custScaleY="37683" custLinFactY="-200000" custLinFactNeighborX="-527" custLinFactNeighborY="-233418">
        <dgm:presLayoutVars>
          <dgm:chMax val="1"/>
          <dgm:chPref val="1"/>
        </dgm:presLayoutVars>
      </dgm:prSet>
      <dgm:spPr/>
    </dgm:pt>
    <dgm:pt modelId="{AE36ED9F-A679-472B-94A1-F6A9EA518785}" type="pres">
      <dgm:prSet presAssocID="{12BF17D3-B3A8-4742-99DE-D8D5B92430B1}" presName="sibTrans" presStyleCnt="0"/>
      <dgm:spPr/>
    </dgm:pt>
    <dgm:pt modelId="{81FD7F5F-73DE-4330-9529-19FD2B11307B}" type="pres">
      <dgm:prSet presAssocID="{CABC1810-C5EB-4BB8-B9BD-499E2C44F43B}" presName="compNode" presStyleCnt="0"/>
      <dgm:spPr/>
    </dgm:pt>
    <dgm:pt modelId="{697BE9C4-94E3-4CA5-AF73-F2FC7B4F2D27}" type="pres">
      <dgm:prSet presAssocID="{CABC1810-C5EB-4BB8-B9BD-499E2C44F43B}" presName="iconRect" presStyleLbl="node1" presStyleIdx="1" presStyleCnt="6" custScaleX="272411" custScaleY="247336" custLinFactY="-115131" custLinFactNeighborX="46141" custLinFactNeighborY="-2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2ED6CA01-0AC1-4B36-8806-6156008F8F4A}" type="pres">
      <dgm:prSet presAssocID="{CABC1810-C5EB-4BB8-B9BD-499E2C44F43B}" presName="spaceRect" presStyleCnt="0"/>
      <dgm:spPr/>
    </dgm:pt>
    <dgm:pt modelId="{75725EF0-703A-4C63-BA36-F5E4077FBDB8}" type="pres">
      <dgm:prSet presAssocID="{CABC1810-C5EB-4BB8-B9BD-499E2C44F43B}" presName="textRect" presStyleLbl="revTx" presStyleIdx="1" presStyleCnt="6" custScaleX="184594" custScaleY="110540" custLinFactY="-200000" custLinFactNeighborX="23442" custLinFactNeighborY="-212685">
        <dgm:presLayoutVars>
          <dgm:chMax val="1"/>
          <dgm:chPref val="1"/>
        </dgm:presLayoutVars>
      </dgm:prSet>
      <dgm:spPr/>
    </dgm:pt>
    <dgm:pt modelId="{62EE0FB4-11F6-446A-AF94-EE623CB6719F}" type="pres">
      <dgm:prSet presAssocID="{30D50B04-7C22-4321-A4E0-F8277670570B}" presName="sibTrans" presStyleCnt="0"/>
      <dgm:spPr/>
    </dgm:pt>
    <dgm:pt modelId="{81CDE4B2-D139-4378-85FB-2DF1847CB727}" type="pres">
      <dgm:prSet presAssocID="{90B876D0-4F10-4867-8A21-5D48A3BA1F83}" presName="compNode" presStyleCnt="0"/>
      <dgm:spPr/>
    </dgm:pt>
    <dgm:pt modelId="{23C0F529-4F2A-41CA-A23E-0D101B08CFBF}" type="pres">
      <dgm:prSet presAssocID="{90B876D0-4F10-4867-8A21-5D48A3BA1F83}" presName="iconRect" presStyleLbl="node1" presStyleIdx="2" presStyleCnt="6" custScaleX="176800" custScaleY="196869" custLinFactX="491960" custLinFactY="-105794" custLinFactNeighborX="500000" custLinFactNeighborY="-2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1CFEA27-64DC-4E2F-9D97-2CC541129CC6}" type="pres">
      <dgm:prSet presAssocID="{90B876D0-4F10-4867-8A21-5D48A3BA1F83}" presName="spaceRect" presStyleCnt="0"/>
      <dgm:spPr/>
    </dgm:pt>
    <dgm:pt modelId="{E2B9BB55-E10C-41B7-8603-DAACDD758919}" type="pres">
      <dgm:prSet presAssocID="{90B876D0-4F10-4867-8A21-5D48A3BA1F83}" presName="textRect" presStyleLbl="revTx" presStyleIdx="2" presStyleCnt="6" custScaleX="166744" custScaleY="211311" custLinFactY="-106937" custLinFactNeighborX="17542" custLinFactNeighborY="-200000">
        <dgm:presLayoutVars>
          <dgm:chMax val="1"/>
          <dgm:chPref val="1"/>
        </dgm:presLayoutVars>
      </dgm:prSet>
      <dgm:spPr/>
    </dgm:pt>
    <dgm:pt modelId="{82BCB6FA-8DF8-49FA-B2C1-23F2C5932E38}" type="pres">
      <dgm:prSet presAssocID="{2136A809-0F8A-488B-BA14-8F1C7F2BA1C3}" presName="sibTrans" presStyleCnt="0"/>
      <dgm:spPr/>
    </dgm:pt>
    <dgm:pt modelId="{C64174E4-DD28-4FBA-B7BD-514FADB2D085}" type="pres">
      <dgm:prSet presAssocID="{1BD22680-E5FE-4EEE-B354-0D8C41E54071}" presName="compNode" presStyleCnt="0"/>
      <dgm:spPr/>
    </dgm:pt>
    <dgm:pt modelId="{34AE0D33-E6D0-4553-98EC-F3B8C9518A1B}" type="pres">
      <dgm:prSet presAssocID="{1BD22680-E5FE-4EEE-B354-0D8C41E54071}" presName="iconRect" presStyleLbl="node1" presStyleIdx="3" presStyleCnt="6" custScaleX="265454" custScaleY="231328" custLinFactY="-126686" custLinFactNeighborX="73604" custLinFactNeighborY="-2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ivals"/>
        </a:ext>
      </dgm:extLst>
    </dgm:pt>
    <dgm:pt modelId="{72F77C69-6274-485B-BB3B-72FA578BD43B}" type="pres">
      <dgm:prSet presAssocID="{1BD22680-E5FE-4EEE-B354-0D8C41E54071}" presName="spaceRect" presStyleCnt="0"/>
      <dgm:spPr/>
    </dgm:pt>
    <dgm:pt modelId="{6F10C541-DA0D-4353-B96D-EAC0973E8E22}" type="pres">
      <dgm:prSet presAssocID="{1BD22680-E5FE-4EEE-B354-0D8C41E54071}" presName="textRect" presStyleLbl="revTx" presStyleIdx="3" presStyleCnt="6" custScaleX="153529" custScaleY="170038" custLinFactY="-133725" custLinFactNeighborX="19964" custLinFactNeighborY="-200000">
        <dgm:presLayoutVars>
          <dgm:chMax val="1"/>
          <dgm:chPref val="1"/>
        </dgm:presLayoutVars>
      </dgm:prSet>
      <dgm:spPr/>
    </dgm:pt>
    <dgm:pt modelId="{D06CC91E-7C93-44C9-BAA0-B6C987870E49}" type="pres">
      <dgm:prSet presAssocID="{58B3614C-54FD-4655-A02F-1A3CCF3CEBE9}" presName="sibTrans" presStyleCnt="0"/>
      <dgm:spPr/>
    </dgm:pt>
    <dgm:pt modelId="{4ACF8C17-8EA4-4A3D-BAF5-1912B2582993}" type="pres">
      <dgm:prSet presAssocID="{C19B61D1-EF6F-4343-B4CF-3EFF74FAB3A9}" presName="compNode" presStyleCnt="0"/>
      <dgm:spPr/>
    </dgm:pt>
    <dgm:pt modelId="{41D482DF-5CFD-41D8-8263-209867EA416D}" type="pres">
      <dgm:prSet presAssocID="{C19B61D1-EF6F-4343-B4CF-3EFF74FAB3A9}" presName="iconRect" presStyleLbl="node1" presStyleIdx="4" presStyleCnt="6" custScaleX="194607" custScaleY="172695" custLinFactX="-440847" custLinFactY="-100000" custLinFactNeighborX="-500000" custLinFactNeighborY="-14965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itments"/>
        </a:ext>
      </dgm:extLst>
    </dgm:pt>
    <dgm:pt modelId="{E0FB51E0-BAFC-4132-BCAB-012E17EEA6EC}" type="pres">
      <dgm:prSet presAssocID="{C19B61D1-EF6F-4343-B4CF-3EFF74FAB3A9}" presName="spaceRect" presStyleCnt="0"/>
      <dgm:spPr/>
    </dgm:pt>
    <dgm:pt modelId="{174CC614-1A03-4C56-ABE0-A47FE999310A}" type="pres">
      <dgm:prSet presAssocID="{C19B61D1-EF6F-4343-B4CF-3EFF74FAB3A9}" presName="textRect" presStyleLbl="revTx" presStyleIdx="4" presStyleCnt="6" custScaleX="251020" custScaleY="380702" custLinFactY="-66031" custLinFactNeighborX="19268" custLinFactNeighborY="-100000">
        <dgm:presLayoutVars>
          <dgm:chMax val="1"/>
          <dgm:chPref val="1"/>
        </dgm:presLayoutVars>
      </dgm:prSet>
      <dgm:spPr/>
    </dgm:pt>
    <dgm:pt modelId="{573C37D7-7763-45D4-8BA2-1AF6FDEDDBFF}" type="pres">
      <dgm:prSet presAssocID="{356ECF0E-5093-4881-933F-97638164A98A}" presName="sibTrans" presStyleCnt="0"/>
      <dgm:spPr/>
    </dgm:pt>
    <dgm:pt modelId="{157F4F90-013D-4297-A1E4-DC76406D9351}" type="pres">
      <dgm:prSet presAssocID="{64521413-F0CC-4121-A25E-683323CE31FB}" presName="compNode" presStyleCnt="0"/>
      <dgm:spPr/>
    </dgm:pt>
    <dgm:pt modelId="{0B580F2D-7246-417C-BF4F-51DD00F7EF34}" type="pres">
      <dgm:prSet presAssocID="{64521413-F0CC-4121-A25E-683323CE31FB}" presName="iconRect" presStyleLbl="node1" presStyleIdx="5" presStyleCnt="6" custScaleX="207607" custScaleY="171404" custLinFactX="-1084767" custLinFactY="190493" custLinFactNeighborX="-1100000" custLinFactNeighborY="20000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M Customer Insights App"/>
        </a:ext>
      </dgm:extLst>
    </dgm:pt>
    <dgm:pt modelId="{7F24E797-064D-4D56-AE01-39DDEF9AE97B}" type="pres">
      <dgm:prSet presAssocID="{64521413-F0CC-4121-A25E-683323CE31FB}" presName="spaceRect" presStyleCnt="0"/>
      <dgm:spPr/>
    </dgm:pt>
    <dgm:pt modelId="{5212F934-FB09-4F2F-9467-33C23E136B43}" type="pres">
      <dgm:prSet presAssocID="{64521413-F0CC-4121-A25E-683323CE31F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D9AD401-9F0D-4A64-8B53-7552EEE0FB6F}" srcId="{302A6EBD-BC43-448B-8384-4F391105C116}" destId="{64521413-F0CC-4121-A25E-683323CE31FB}" srcOrd="5" destOrd="0" parTransId="{4C458C92-C724-4377-BDA6-6973E311DD2A}" sibTransId="{D9FCB7F5-4F5C-4D6D-93FA-3EE5060FEDDB}"/>
    <dgm:cxn modelId="{623E9E0E-F973-48C0-9BF6-29BB209AA278}" type="presOf" srcId="{831F5ED5-D63C-4794-94C8-AF0341D141E8}" destId="{47038247-BBDB-4BCC-A83F-390D2CD5BC2A}" srcOrd="0" destOrd="0" presId="urn:microsoft.com/office/officeart/2018/2/layout/IconLabelList"/>
    <dgm:cxn modelId="{99546E2E-33DE-4A6B-8277-67E5041FC09F}" srcId="{302A6EBD-BC43-448B-8384-4F391105C116}" destId="{1BD22680-E5FE-4EEE-B354-0D8C41E54071}" srcOrd="3" destOrd="0" parTransId="{DD5F871D-5D4D-4030-91BF-43CC4429E4A9}" sibTransId="{58B3614C-54FD-4655-A02F-1A3CCF3CEBE9}"/>
    <dgm:cxn modelId="{20786734-CD19-48C2-9A1E-64317542C0F5}" srcId="{302A6EBD-BC43-448B-8384-4F391105C116}" destId="{831F5ED5-D63C-4794-94C8-AF0341D141E8}" srcOrd="0" destOrd="0" parTransId="{21CF755F-90E5-40F1-BD0D-0A1A9686D421}" sibTransId="{12BF17D3-B3A8-4742-99DE-D8D5B92430B1}"/>
    <dgm:cxn modelId="{7DCA0042-F84D-4EFC-9BE5-0D9837390410}" type="presOf" srcId="{64521413-F0CC-4121-A25E-683323CE31FB}" destId="{5212F934-FB09-4F2F-9467-33C23E136B43}" srcOrd="0" destOrd="0" presId="urn:microsoft.com/office/officeart/2018/2/layout/IconLabelList"/>
    <dgm:cxn modelId="{D04A1743-3D4E-4F9A-95B1-CC3106E04E69}" type="presOf" srcId="{1BD22680-E5FE-4EEE-B354-0D8C41E54071}" destId="{6F10C541-DA0D-4353-B96D-EAC0973E8E22}" srcOrd="0" destOrd="0" presId="urn:microsoft.com/office/officeart/2018/2/layout/IconLabelList"/>
    <dgm:cxn modelId="{71366E70-559F-4B5F-9408-C49DF4AD5B33}" srcId="{302A6EBD-BC43-448B-8384-4F391105C116}" destId="{C19B61D1-EF6F-4343-B4CF-3EFF74FAB3A9}" srcOrd="4" destOrd="0" parTransId="{0EE1ADFC-68BF-4EB0-BE1B-8193F428E6D2}" sibTransId="{356ECF0E-5093-4881-933F-97638164A98A}"/>
    <dgm:cxn modelId="{062E6780-DF2C-42AA-B2CC-727549492D4B}" type="presOf" srcId="{C19B61D1-EF6F-4343-B4CF-3EFF74FAB3A9}" destId="{174CC614-1A03-4C56-ABE0-A47FE999310A}" srcOrd="0" destOrd="0" presId="urn:microsoft.com/office/officeart/2018/2/layout/IconLabelList"/>
    <dgm:cxn modelId="{6672058E-3B03-41D5-AB9E-96EB38E9423D}" srcId="{302A6EBD-BC43-448B-8384-4F391105C116}" destId="{CABC1810-C5EB-4BB8-B9BD-499E2C44F43B}" srcOrd="1" destOrd="0" parTransId="{249F0EE6-42FF-48DB-A624-5FD6B80602B7}" sibTransId="{30D50B04-7C22-4321-A4E0-F8277670570B}"/>
    <dgm:cxn modelId="{3C160999-D75B-481C-997C-6BC31608C6F9}" type="presOf" srcId="{90B876D0-4F10-4867-8A21-5D48A3BA1F83}" destId="{E2B9BB55-E10C-41B7-8603-DAACDD758919}" srcOrd="0" destOrd="0" presId="urn:microsoft.com/office/officeart/2018/2/layout/IconLabelList"/>
    <dgm:cxn modelId="{C63C1BA5-FA8D-440A-9D9F-C127042FF6E4}" type="presOf" srcId="{302A6EBD-BC43-448B-8384-4F391105C116}" destId="{F80F20B7-A2EB-4047-B479-B584CE199BEC}" srcOrd="0" destOrd="0" presId="urn:microsoft.com/office/officeart/2018/2/layout/IconLabelList"/>
    <dgm:cxn modelId="{646829AE-6FAB-4618-9294-4D2CA0D6F66C}" srcId="{302A6EBD-BC43-448B-8384-4F391105C116}" destId="{90B876D0-4F10-4867-8A21-5D48A3BA1F83}" srcOrd="2" destOrd="0" parTransId="{6D5A3B5C-7051-4BAD-81DA-A11314D70B00}" sibTransId="{2136A809-0F8A-488B-BA14-8F1C7F2BA1C3}"/>
    <dgm:cxn modelId="{FAFF1EBE-2CAC-45C7-A293-A003A26558F3}" type="presOf" srcId="{CABC1810-C5EB-4BB8-B9BD-499E2C44F43B}" destId="{75725EF0-703A-4C63-BA36-F5E4077FBDB8}" srcOrd="0" destOrd="0" presId="urn:microsoft.com/office/officeart/2018/2/layout/IconLabelList"/>
    <dgm:cxn modelId="{82C848DF-687C-44FF-A12C-A8FEB9E34472}" type="presParOf" srcId="{F80F20B7-A2EB-4047-B479-B584CE199BEC}" destId="{FF350642-4950-49DC-B2D1-D6A8DDB633D5}" srcOrd="0" destOrd="0" presId="urn:microsoft.com/office/officeart/2018/2/layout/IconLabelList"/>
    <dgm:cxn modelId="{EEC761DF-EAEC-4D88-877A-546C3BBFB175}" type="presParOf" srcId="{FF350642-4950-49DC-B2D1-D6A8DDB633D5}" destId="{3A0B8B4F-5171-4DDC-B079-E314318050D9}" srcOrd="0" destOrd="0" presId="urn:microsoft.com/office/officeart/2018/2/layout/IconLabelList"/>
    <dgm:cxn modelId="{97B1A4D6-057E-49E2-BE97-0D210529C8FB}" type="presParOf" srcId="{FF350642-4950-49DC-B2D1-D6A8DDB633D5}" destId="{D3E1D281-5102-44C0-A06D-0C2DC6FB07C9}" srcOrd="1" destOrd="0" presId="urn:microsoft.com/office/officeart/2018/2/layout/IconLabelList"/>
    <dgm:cxn modelId="{5EF86D6A-936D-4ECB-8F62-69040F6E961B}" type="presParOf" srcId="{FF350642-4950-49DC-B2D1-D6A8DDB633D5}" destId="{47038247-BBDB-4BCC-A83F-390D2CD5BC2A}" srcOrd="2" destOrd="0" presId="urn:microsoft.com/office/officeart/2018/2/layout/IconLabelList"/>
    <dgm:cxn modelId="{EA37C783-5511-48CD-BEC8-BCC962C2FC39}" type="presParOf" srcId="{F80F20B7-A2EB-4047-B479-B584CE199BEC}" destId="{AE36ED9F-A679-472B-94A1-F6A9EA518785}" srcOrd="1" destOrd="0" presId="urn:microsoft.com/office/officeart/2018/2/layout/IconLabelList"/>
    <dgm:cxn modelId="{F48F7A21-244A-4B77-925B-201DC02F5737}" type="presParOf" srcId="{F80F20B7-A2EB-4047-B479-B584CE199BEC}" destId="{81FD7F5F-73DE-4330-9529-19FD2B11307B}" srcOrd="2" destOrd="0" presId="urn:microsoft.com/office/officeart/2018/2/layout/IconLabelList"/>
    <dgm:cxn modelId="{AC76E0F9-9CCC-414D-8C10-EC9E9C543B77}" type="presParOf" srcId="{81FD7F5F-73DE-4330-9529-19FD2B11307B}" destId="{697BE9C4-94E3-4CA5-AF73-F2FC7B4F2D27}" srcOrd="0" destOrd="0" presId="urn:microsoft.com/office/officeart/2018/2/layout/IconLabelList"/>
    <dgm:cxn modelId="{DC04CF1D-934D-4CB8-BA07-F15FA035515A}" type="presParOf" srcId="{81FD7F5F-73DE-4330-9529-19FD2B11307B}" destId="{2ED6CA01-0AC1-4B36-8806-6156008F8F4A}" srcOrd="1" destOrd="0" presId="urn:microsoft.com/office/officeart/2018/2/layout/IconLabelList"/>
    <dgm:cxn modelId="{657B11E2-BB23-49D3-875B-68606C5AE312}" type="presParOf" srcId="{81FD7F5F-73DE-4330-9529-19FD2B11307B}" destId="{75725EF0-703A-4C63-BA36-F5E4077FBDB8}" srcOrd="2" destOrd="0" presId="urn:microsoft.com/office/officeart/2018/2/layout/IconLabelList"/>
    <dgm:cxn modelId="{2E93D87C-4BB1-4DFA-B291-E927D98A607D}" type="presParOf" srcId="{F80F20B7-A2EB-4047-B479-B584CE199BEC}" destId="{62EE0FB4-11F6-446A-AF94-EE623CB6719F}" srcOrd="3" destOrd="0" presId="urn:microsoft.com/office/officeart/2018/2/layout/IconLabelList"/>
    <dgm:cxn modelId="{98834D3C-6C17-4787-9E8D-198125E812EE}" type="presParOf" srcId="{F80F20B7-A2EB-4047-B479-B584CE199BEC}" destId="{81CDE4B2-D139-4378-85FB-2DF1847CB727}" srcOrd="4" destOrd="0" presId="urn:microsoft.com/office/officeart/2018/2/layout/IconLabelList"/>
    <dgm:cxn modelId="{0C7217A8-46FD-4E2F-B6E1-AFE9D47A45C6}" type="presParOf" srcId="{81CDE4B2-D139-4378-85FB-2DF1847CB727}" destId="{23C0F529-4F2A-41CA-A23E-0D101B08CFBF}" srcOrd="0" destOrd="0" presId="urn:microsoft.com/office/officeart/2018/2/layout/IconLabelList"/>
    <dgm:cxn modelId="{C6D0CC59-C6D6-4B46-B12B-B2906668CEF7}" type="presParOf" srcId="{81CDE4B2-D139-4378-85FB-2DF1847CB727}" destId="{01CFEA27-64DC-4E2F-9D97-2CC541129CC6}" srcOrd="1" destOrd="0" presId="urn:microsoft.com/office/officeart/2018/2/layout/IconLabelList"/>
    <dgm:cxn modelId="{A67CD0F7-117F-4E80-8F22-13E7322A4906}" type="presParOf" srcId="{81CDE4B2-D139-4378-85FB-2DF1847CB727}" destId="{E2B9BB55-E10C-41B7-8603-DAACDD758919}" srcOrd="2" destOrd="0" presId="urn:microsoft.com/office/officeart/2018/2/layout/IconLabelList"/>
    <dgm:cxn modelId="{CEAD9D0F-5A18-4583-BAF5-ADA0C5B163BE}" type="presParOf" srcId="{F80F20B7-A2EB-4047-B479-B584CE199BEC}" destId="{82BCB6FA-8DF8-49FA-B2C1-23F2C5932E38}" srcOrd="5" destOrd="0" presId="urn:microsoft.com/office/officeart/2018/2/layout/IconLabelList"/>
    <dgm:cxn modelId="{30C2CC7F-FC11-49A1-93A3-02F931642B5F}" type="presParOf" srcId="{F80F20B7-A2EB-4047-B479-B584CE199BEC}" destId="{C64174E4-DD28-4FBA-B7BD-514FADB2D085}" srcOrd="6" destOrd="0" presId="urn:microsoft.com/office/officeart/2018/2/layout/IconLabelList"/>
    <dgm:cxn modelId="{B3FD866C-F5CD-41FA-A798-5592BE2F47A2}" type="presParOf" srcId="{C64174E4-DD28-4FBA-B7BD-514FADB2D085}" destId="{34AE0D33-E6D0-4553-98EC-F3B8C9518A1B}" srcOrd="0" destOrd="0" presId="urn:microsoft.com/office/officeart/2018/2/layout/IconLabelList"/>
    <dgm:cxn modelId="{391723D3-6455-4A69-A714-F6DC594F2384}" type="presParOf" srcId="{C64174E4-DD28-4FBA-B7BD-514FADB2D085}" destId="{72F77C69-6274-485B-BB3B-72FA578BD43B}" srcOrd="1" destOrd="0" presId="urn:microsoft.com/office/officeart/2018/2/layout/IconLabelList"/>
    <dgm:cxn modelId="{6DB9D85E-D83E-4DBE-972C-FD2059360735}" type="presParOf" srcId="{C64174E4-DD28-4FBA-B7BD-514FADB2D085}" destId="{6F10C541-DA0D-4353-B96D-EAC0973E8E22}" srcOrd="2" destOrd="0" presId="urn:microsoft.com/office/officeart/2018/2/layout/IconLabelList"/>
    <dgm:cxn modelId="{953AD62E-E2CC-4E70-9356-3238E7211946}" type="presParOf" srcId="{F80F20B7-A2EB-4047-B479-B584CE199BEC}" destId="{D06CC91E-7C93-44C9-BAA0-B6C987870E49}" srcOrd="7" destOrd="0" presId="urn:microsoft.com/office/officeart/2018/2/layout/IconLabelList"/>
    <dgm:cxn modelId="{ABD376BE-30CC-469E-BD9A-FE46AB5412B8}" type="presParOf" srcId="{F80F20B7-A2EB-4047-B479-B584CE199BEC}" destId="{4ACF8C17-8EA4-4A3D-BAF5-1912B2582993}" srcOrd="8" destOrd="0" presId="urn:microsoft.com/office/officeart/2018/2/layout/IconLabelList"/>
    <dgm:cxn modelId="{D5537B7C-1AEE-4937-A908-F19C764C776A}" type="presParOf" srcId="{4ACF8C17-8EA4-4A3D-BAF5-1912B2582993}" destId="{41D482DF-5CFD-41D8-8263-209867EA416D}" srcOrd="0" destOrd="0" presId="urn:microsoft.com/office/officeart/2018/2/layout/IconLabelList"/>
    <dgm:cxn modelId="{900D684A-E187-4C5E-9C33-3C440412C4D3}" type="presParOf" srcId="{4ACF8C17-8EA4-4A3D-BAF5-1912B2582993}" destId="{E0FB51E0-BAFC-4132-BCAB-012E17EEA6EC}" srcOrd="1" destOrd="0" presId="urn:microsoft.com/office/officeart/2018/2/layout/IconLabelList"/>
    <dgm:cxn modelId="{2A8FB6FD-106E-4FB6-9C0F-862BDD151B3A}" type="presParOf" srcId="{4ACF8C17-8EA4-4A3D-BAF5-1912B2582993}" destId="{174CC614-1A03-4C56-ABE0-A47FE999310A}" srcOrd="2" destOrd="0" presId="urn:microsoft.com/office/officeart/2018/2/layout/IconLabelList"/>
    <dgm:cxn modelId="{CE0AC7B3-77A1-4B18-B0E2-5D28513A2DE3}" type="presParOf" srcId="{F80F20B7-A2EB-4047-B479-B584CE199BEC}" destId="{573C37D7-7763-45D4-8BA2-1AF6FDEDDBFF}" srcOrd="9" destOrd="0" presId="urn:microsoft.com/office/officeart/2018/2/layout/IconLabelList"/>
    <dgm:cxn modelId="{56CA36C5-24A5-47D8-8BD4-7DEF0821551D}" type="presParOf" srcId="{F80F20B7-A2EB-4047-B479-B584CE199BEC}" destId="{157F4F90-013D-4297-A1E4-DC76406D9351}" srcOrd="10" destOrd="0" presId="urn:microsoft.com/office/officeart/2018/2/layout/IconLabelList"/>
    <dgm:cxn modelId="{205FE2CF-A183-4A90-B844-E178AC97E044}" type="presParOf" srcId="{157F4F90-013D-4297-A1E4-DC76406D9351}" destId="{0B580F2D-7246-417C-BF4F-51DD00F7EF34}" srcOrd="0" destOrd="0" presId="urn:microsoft.com/office/officeart/2018/2/layout/IconLabelList"/>
    <dgm:cxn modelId="{D3C31687-A74D-4CD6-B4D8-4BBF9DAE099A}" type="presParOf" srcId="{157F4F90-013D-4297-A1E4-DC76406D9351}" destId="{7F24E797-064D-4D56-AE01-39DDEF9AE97B}" srcOrd="1" destOrd="0" presId="urn:microsoft.com/office/officeart/2018/2/layout/IconLabelList"/>
    <dgm:cxn modelId="{DA8E72A9-1AF8-443D-A08B-7540BB3169CD}" type="presParOf" srcId="{157F4F90-013D-4297-A1E4-DC76406D9351}" destId="{5212F934-FB09-4F2F-9467-33C23E136B4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B8B4F-5171-4DDC-B079-E314318050D9}">
      <dsp:nvSpPr>
        <dsp:cNvPr id="0" name=""/>
        <dsp:cNvSpPr/>
      </dsp:nvSpPr>
      <dsp:spPr>
        <a:xfrm>
          <a:off x="157354" y="175442"/>
          <a:ext cx="1290472" cy="9131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38247-BBDB-4BCC-A83F-390D2CD5BC2A}">
      <dsp:nvSpPr>
        <dsp:cNvPr id="0" name=""/>
        <dsp:cNvSpPr/>
      </dsp:nvSpPr>
      <dsp:spPr>
        <a:xfrm>
          <a:off x="0" y="1747129"/>
          <a:ext cx="1636994" cy="77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0-15 minutes</a:t>
          </a:r>
          <a:r>
            <a:rPr lang="en-US" sz="2000" kern="1200" dirty="0"/>
            <a:t> to be addressed first</a:t>
          </a:r>
        </a:p>
      </dsp:txBody>
      <dsp:txXfrm>
        <a:off x="0" y="1747129"/>
        <a:ext cx="1636994" cy="77364"/>
      </dsp:txXfrm>
    </dsp:sp>
    <dsp:sp modelId="{697BE9C4-94E3-4CA5-AF73-F2FC7B4F2D27}">
      <dsp:nvSpPr>
        <dsp:cNvPr id="0" name=""/>
        <dsp:cNvSpPr/>
      </dsp:nvSpPr>
      <dsp:spPr>
        <a:xfrm>
          <a:off x="2355721" y="71595"/>
          <a:ext cx="1269185" cy="11523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25EF0-703A-4C63-BA36-F5E4077FBDB8}">
      <dsp:nvSpPr>
        <dsp:cNvPr id="0" name=""/>
        <dsp:cNvSpPr/>
      </dsp:nvSpPr>
      <dsp:spPr>
        <a:xfrm>
          <a:off x="2062448" y="1737324"/>
          <a:ext cx="1911196" cy="226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Ease down pressure on  </a:t>
          </a:r>
          <a:r>
            <a:rPr lang="en-US" sz="2000" b="1" kern="1200" dirty="0"/>
            <a:t>Newark </a:t>
          </a:r>
          <a:r>
            <a:rPr lang="en-US" sz="2000" kern="1200" dirty="0"/>
            <a:t> by shifting small carriers to </a:t>
          </a:r>
          <a:r>
            <a:rPr lang="en-US" sz="2000" b="1" kern="1200" dirty="0"/>
            <a:t>LaGuardia</a:t>
          </a:r>
        </a:p>
      </dsp:txBody>
      <dsp:txXfrm>
        <a:off x="2062448" y="1737324"/>
        <a:ext cx="1911196" cy="226941"/>
      </dsp:txXfrm>
    </dsp:sp>
    <dsp:sp modelId="{23C0F529-4F2A-41CA-A23E-0D101B08CFBF}">
      <dsp:nvSpPr>
        <dsp:cNvPr id="0" name=""/>
        <dsp:cNvSpPr/>
      </dsp:nvSpPr>
      <dsp:spPr>
        <a:xfrm>
          <a:off x="8985078" y="122158"/>
          <a:ext cx="823725" cy="9172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9BB55-E10C-41B7-8603-DAACDD758919}">
      <dsp:nvSpPr>
        <dsp:cNvPr id="0" name=""/>
        <dsp:cNvSpPr/>
      </dsp:nvSpPr>
      <dsp:spPr>
        <a:xfrm>
          <a:off x="4093745" y="1740481"/>
          <a:ext cx="1726386" cy="433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Airlines having multiple Airports to  </a:t>
          </a:r>
          <a:r>
            <a:rPr lang="en-US" sz="2000" b="1" kern="1200" dirty="0"/>
            <a:t>consolidate to 1 or 2. </a:t>
          </a:r>
        </a:p>
      </dsp:txBody>
      <dsp:txXfrm>
        <a:off x="4093745" y="1740481"/>
        <a:ext cx="1726386" cy="433827"/>
      </dsp:txXfrm>
    </dsp:sp>
    <dsp:sp modelId="{34AE0D33-E6D0-4553-98EC-F3B8C9518A1B}">
      <dsp:nvSpPr>
        <dsp:cNvPr id="0" name=""/>
        <dsp:cNvSpPr/>
      </dsp:nvSpPr>
      <dsp:spPr>
        <a:xfrm>
          <a:off x="6339021" y="5868"/>
          <a:ext cx="1236771" cy="10777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0C541-DA0D-4353-B96D-EAC0973E8E22}">
      <dsp:nvSpPr>
        <dsp:cNvPr id="0" name=""/>
        <dsp:cNvSpPr/>
      </dsp:nvSpPr>
      <dsp:spPr>
        <a:xfrm>
          <a:off x="6026395" y="1789172"/>
          <a:ext cx="1589564" cy="349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High speed </a:t>
          </a:r>
          <a:r>
            <a:rPr lang="en-US" sz="2000" kern="1200" dirty="0"/>
            <a:t>aircrafts to be used in peak season . </a:t>
          </a:r>
        </a:p>
      </dsp:txBody>
      <dsp:txXfrm>
        <a:off x="6026395" y="1789172"/>
        <a:ext cx="1589564" cy="349092"/>
      </dsp:txXfrm>
    </dsp:sp>
    <dsp:sp modelId="{41D482DF-5CFD-41D8-8263-209867EA416D}">
      <dsp:nvSpPr>
        <dsp:cNvPr id="0" name=""/>
        <dsp:cNvSpPr/>
      </dsp:nvSpPr>
      <dsp:spPr>
        <a:xfrm>
          <a:off x="4053090" y="324935"/>
          <a:ext cx="906689" cy="8046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4CC614-1A03-4C56-ABE0-A47FE999310A}">
      <dsp:nvSpPr>
        <dsp:cNvPr id="0" name=""/>
        <dsp:cNvSpPr/>
      </dsp:nvSpPr>
      <dsp:spPr>
        <a:xfrm>
          <a:off x="7789940" y="1740785"/>
          <a:ext cx="2598939" cy="781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Stringent Clause</a:t>
          </a:r>
          <a:r>
            <a:rPr lang="en-US" sz="2000" kern="1200" dirty="0"/>
            <a:t> for Airlines and ground staff to minimize avoidable delays due to </a:t>
          </a:r>
          <a:r>
            <a:rPr lang="en-US" sz="2000" b="1" kern="1200" dirty="0"/>
            <a:t>operational glitches</a:t>
          </a:r>
          <a:r>
            <a:rPr lang="en-US" sz="2000" kern="1200" dirty="0"/>
            <a:t>.</a:t>
          </a:r>
        </a:p>
      </dsp:txBody>
      <dsp:txXfrm>
        <a:off x="7789940" y="1740785"/>
        <a:ext cx="2598939" cy="781592"/>
      </dsp:txXfrm>
    </dsp:sp>
    <dsp:sp modelId="{0B580F2D-7246-417C-BF4F-51DD00F7EF34}">
      <dsp:nvSpPr>
        <dsp:cNvPr id="0" name=""/>
        <dsp:cNvSpPr/>
      </dsp:nvSpPr>
      <dsp:spPr>
        <a:xfrm>
          <a:off x="225613" y="3453009"/>
          <a:ext cx="967258" cy="79858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2F934-FB09-4F2F-9467-33C23E136B43}">
      <dsp:nvSpPr>
        <dsp:cNvPr id="0" name=""/>
        <dsp:cNvSpPr/>
      </dsp:nvSpPr>
      <dsp:spPr>
        <a:xfrm>
          <a:off x="10370575" y="2512364"/>
          <a:ext cx="1035351" cy="205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0370575" y="2512364"/>
        <a:ext cx="1035351" cy="205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7BB8-7092-4670-8939-95E6342D105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4920-9D77-4BD8-904A-068A711C2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7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7BB8-7092-4670-8939-95E6342D105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4920-9D77-4BD8-904A-068A711C2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1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7BB8-7092-4670-8939-95E6342D105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4920-9D77-4BD8-904A-068A711C2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3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7BB8-7092-4670-8939-95E6342D105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4920-9D77-4BD8-904A-068A711C2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4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7BB8-7092-4670-8939-95E6342D105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4920-9D77-4BD8-904A-068A711C2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3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7BB8-7092-4670-8939-95E6342D105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4920-9D77-4BD8-904A-068A711C2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7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7BB8-7092-4670-8939-95E6342D105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4920-9D77-4BD8-904A-068A711C2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8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7BB8-7092-4670-8939-95E6342D105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4920-9D77-4BD8-904A-068A711C2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9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7BB8-7092-4670-8939-95E6342D105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4920-9D77-4BD8-904A-068A711C2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0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7BB8-7092-4670-8939-95E6342D105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4920-9D77-4BD8-904A-068A711C2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7BB8-7092-4670-8939-95E6342D105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4920-9D77-4BD8-904A-068A711C2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D7BB8-7092-4670-8939-95E6342D105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84920-9D77-4BD8-904A-068A711C2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9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896C-E7A1-415F-980D-A40FA68AF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37" y="856180"/>
            <a:ext cx="5774306" cy="1128068"/>
          </a:xfrm>
        </p:spPr>
        <p:txBody>
          <a:bodyPr anchor="ctr">
            <a:normAutofit fontScale="90000"/>
          </a:bodyPr>
          <a:lstStyle/>
          <a:p>
            <a:br>
              <a:rPr lang="en-US" sz="2500" dirty="0"/>
            </a:br>
            <a:r>
              <a:rPr lang="en-US" sz="4900" b="1" dirty="0"/>
              <a:t> NYC Flight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5C7C3-02D7-4978-965D-AF5E7A30E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85" y="2511804"/>
            <a:ext cx="4297680" cy="3159076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en-US" sz="2000" dirty="0"/>
              <a:t>The New York region is one of the most congested aviation region in the United States. It has 3 main </a:t>
            </a:r>
            <a:r>
              <a:rPr lang="en-US" sz="2000" b="1" dirty="0"/>
              <a:t>NYC airports (Kennedy-JFK, LaGuardia-LGA, and Newark-EWR) </a:t>
            </a:r>
            <a:r>
              <a:rPr lang="en-US" sz="2000" dirty="0"/>
              <a:t>. In 2013 , </a:t>
            </a:r>
            <a:r>
              <a:rPr lang="en-US" sz="2000" b="1" dirty="0"/>
              <a:t>4000 + aircrafts covered 328521 </a:t>
            </a:r>
            <a:r>
              <a:rPr lang="en-US" sz="2000" dirty="0"/>
              <a:t>flights from these airports to across the country and overseas landed at </a:t>
            </a:r>
            <a:r>
              <a:rPr lang="en-US" sz="2000" b="1" dirty="0"/>
              <a:t>105 destinations.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8F301A5-5B20-4495-96A9-1E730560A5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" r="4" b="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6C6F80-F796-4410-B924-5ACC8A32F1CF}"/>
              </a:ext>
            </a:extLst>
          </p:cNvPr>
          <p:cNvSpPr/>
          <p:nvPr/>
        </p:nvSpPr>
        <p:spPr>
          <a:xfrm>
            <a:off x="7538178" y="6477475"/>
            <a:ext cx="6005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Presented by Renuka Sachdev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D5CD15-A022-4963-B96C-54D97C038F15}"/>
              </a:ext>
            </a:extLst>
          </p:cNvPr>
          <p:cNvSpPr/>
          <p:nvPr/>
        </p:nvSpPr>
        <p:spPr>
          <a:xfrm>
            <a:off x="159341" y="186596"/>
            <a:ext cx="6005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Date : 20.06.2020</a:t>
            </a:r>
          </a:p>
        </p:txBody>
      </p:sp>
    </p:spTree>
    <p:extLst>
      <p:ext uri="{BB962C8B-B14F-4D97-AF65-F5344CB8AC3E}">
        <p14:creationId xmlns:p14="http://schemas.microsoft.com/office/powerpoint/2010/main" val="92163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48"/>
    </mc:Choice>
    <mc:Fallback xmlns="">
      <p:transition spd="slow" advTm="337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1115-FEF7-46FF-B5A3-4F0BB74A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828924"/>
            <a:ext cx="9144000" cy="1000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DELAY ANALYSIS</a:t>
            </a:r>
          </a:p>
        </p:txBody>
      </p:sp>
      <p:sp>
        <p:nvSpPr>
          <p:cNvPr id="51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5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9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28"/>
    </mc:Choice>
    <mc:Fallback xmlns="">
      <p:transition spd="slow" advTm="422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A010-FDC0-47D9-AD01-8A0E8D7A2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605"/>
            <a:ext cx="10515600" cy="1325563"/>
          </a:xfrm>
        </p:spPr>
        <p:txBody>
          <a:bodyPr/>
          <a:lstStyle/>
          <a:p>
            <a:r>
              <a:rPr lang="en-US" b="1" dirty="0"/>
              <a:t>Departure &amp; Arrival Time Analysis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33E637E-6BA5-45B5-A39C-8FDB60B23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55408"/>
            <a:ext cx="10373360" cy="486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409574-C67A-43F2-A19D-081E5D2C3EBE}"/>
              </a:ext>
            </a:extLst>
          </p:cNvPr>
          <p:cNvSpPr/>
          <p:nvPr/>
        </p:nvSpPr>
        <p:spPr>
          <a:xfrm>
            <a:off x="247651" y="6070064"/>
            <a:ext cx="118586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Out of 336776 scheduled flights, 59.4% flights are departed on time or early departure time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38.1% were delayed and 2.5% of flights were cancelled, 1.7 % flights got delayed </a:t>
            </a:r>
            <a:r>
              <a:rPr lang="en-US" sz="2000" b="1" dirty="0" err="1"/>
              <a:t>inspite</a:t>
            </a:r>
            <a:r>
              <a:rPr lang="en-US" sz="2000" b="1" dirty="0"/>
              <a:t> of departed on time </a:t>
            </a:r>
          </a:p>
        </p:txBody>
      </p:sp>
    </p:spTree>
    <p:extLst>
      <p:ext uri="{BB962C8B-B14F-4D97-AF65-F5344CB8AC3E}">
        <p14:creationId xmlns:p14="http://schemas.microsoft.com/office/powerpoint/2010/main" val="237338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65"/>
    </mc:Choice>
    <mc:Fallback xmlns="">
      <p:transition spd="slow" advTm="3556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E5A8-AA14-46BF-BAA4-55000385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851"/>
            <a:ext cx="10515600" cy="1325563"/>
          </a:xfrm>
        </p:spPr>
        <p:txBody>
          <a:bodyPr/>
          <a:lstStyle/>
          <a:p>
            <a:r>
              <a:rPr lang="en-US" b="1" dirty="0"/>
              <a:t>Airport wise delay and cancellation </a:t>
            </a:r>
            <a:r>
              <a:rPr lang="en-US" dirty="0"/>
              <a:t>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6F9BEF-AAE8-4D3B-814E-8FD19583F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110511"/>
              </p:ext>
            </p:extLst>
          </p:nvPr>
        </p:nvGraphicFramePr>
        <p:xfrm>
          <a:off x="7353300" y="2595549"/>
          <a:ext cx="4210050" cy="2003964"/>
        </p:xfrm>
        <a:graphic>
          <a:graphicData uri="http://schemas.openxmlformats.org/drawingml/2006/table">
            <a:tbl>
              <a:tblPr/>
              <a:tblGrid>
                <a:gridCol w="629850">
                  <a:extLst>
                    <a:ext uri="{9D8B030D-6E8A-4147-A177-3AD203B41FA5}">
                      <a16:colId xmlns:a16="http://schemas.microsoft.com/office/drawing/2014/main" val="3477430892"/>
                    </a:ext>
                  </a:extLst>
                </a:gridCol>
                <a:gridCol w="994500">
                  <a:extLst>
                    <a:ext uri="{9D8B030D-6E8A-4147-A177-3AD203B41FA5}">
                      <a16:colId xmlns:a16="http://schemas.microsoft.com/office/drawing/2014/main" val="2931370034"/>
                    </a:ext>
                  </a:extLst>
                </a:gridCol>
                <a:gridCol w="530400">
                  <a:extLst>
                    <a:ext uri="{9D8B030D-6E8A-4147-A177-3AD203B41FA5}">
                      <a16:colId xmlns:a16="http://schemas.microsoft.com/office/drawing/2014/main" val="2862466894"/>
                    </a:ext>
                  </a:extLst>
                </a:gridCol>
                <a:gridCol w="679575">
                  <a:extLst>
                    <a:ext uri="{9D8B030D-6E8A-4147-A177-3AD203B41FA5}">
                      <a16:colId xmlns:a16="http://schemas.microsoft.com/office/drawing/2014/main" val="3309259770"/>
                    </a:ext>
                  </a:extLst>
                </a:gridCol>
                <a:gridCol w="580125">
                  <a:extLst>
                    <a:ext uri="{9D8B030D-6E8A-4147-A177-3AD203B41FA5}">
                      <a16:colId xmlns:a16="http://schemas.microsoft.com/office/drawing/2014/main" val="1609148083"/>
                    </a:ext>
                  </a:extLst>
                </a:gridCol>
                <a:gridCol w="795600">
                  <a:extLst>
                    <a:ext uri="{9D8B030D-6E8A-4147-A177-3AD203B41FA5}">
                      <a16:colId xmlns:a16="http://schemas.microsoft.com/office/drawing/2014/main" val="1549540750"/>
                    </a:ext>
                  </a:extLst>
                </a:gridCol>
              </a:tblGrid>
              <a:tr h="500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Airport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Flights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Delay 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Cancel 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17993"/>
                  </a:ext>
                </a:extLst>
              </a:tr>
              <a:tr h="500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EWR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120853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274100"/>
                  </a:ext>
                </a:extLst>
              </a:tr>
              <a:tr h="500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JFK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111279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346935"/>
                  </a:ext>
                </a:extLst>
              </a:tr>
              <a:tr h="500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LGA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104662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33690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60524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349009F-1F05-4D93-93B3-91A3135A8997}"/>
              </a:ext>
            </a:extLst>
          </p:cNvPr>
          <p:cNvSpPr/>
          <p:nvPr/>
        </p:nvSpPr>
        <p:spPr>
          <a:xfrm>
            <a:off x="838200" y="6003002"/>
            <a:ext cx="102774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EWR </a:t>
            </a:r>
            <a:r>
              <a:rPr lang="en-US" sz="2000" b="1" dirty="0"/>
              <a:t>(Newark Airport)</a:t>
            </a:r>
            <a:r>
              <a:rPr lang="en-US" sz="2000" dirty="0"/>
              <a:t> has the maximum delays with</a:t>
            </a:r>
            <a:r>
              <a:rPr lang="en-US" sz="2000" b="1" dirty="0"/>
              <a:t> 44% </a:t>
            </a:r>
            <a:r>
              <a:rPr lang="en-US" sz="2000" dirty="0"/>
              <a:t>of its fights.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LGA</a:t>
            </a:r>
            <a:r>
              <a:rPr lang="en-US" sz="2000" b="1" dirty="0"/>
              <a:t>(</a:t>
            </a:r>
            <a:r>
              <a:rPr lang="en-US" sz="2000" b="1" dirty="0" err="1"/>
              <a:t>Laguardia</a:t>
            </a:r>
            <a:r>
              <a:rPr lang="en-US" sz="2000" b="1" dirty="0"/>
              <a:t>) </a:t>
            </a:r>
            <a:r>
              <a:rPr lang="en-US" sz="2000" dirty="0"/>
              <a:t>has the maximum </a:t>
            </a:r>
            <a:r>
              <a:rPr lang="en-US" sz="2000" b="1" dirty="0"/>
              <a:t>Cancellations </a:t>
            </a:r>
            <a:r>
              <a:rPr lang="en-US" sz="2000" dirty="0"/>
              <a:t>with </a:t>
            </a:r>
            <a:r>
              <a:rPr lang="en-US" sz="2000" b="1" dirty="0"/>
              <a:t>3% </a:t>
            </a:r>
            <a:r>
              <a:rPr lang="en-US" sz="2000" dirty="0"/>
              <a:t>of its total flights.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205646-C15B-4909-9AF2-29E4F32BC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2075"/>
            <a:ext cx="61150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3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95"/>
    </mc:Choice>
    <mc:Fallback xmlns="">
      <p:transition spd="slow" advTm="3649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CEA6-823B-4BAD-9A3B-8AEA8088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9475" cy="1325563"/>
          </a:xfrm>
        </p:spPr>
        <p:txBody>
          <a:bodyPr/>
          <a:lstStyle/>
          <a:p>
            <a:r>
              <a:rPr lang="en-US" b="1" dirty="0"/>
              <a:t>Airport wise Time duration for Departure Delays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3C7A5F-2350-4948-84A4-74A2480BD311}"/>
              </a:ext>
            </a:extLst>
          </p:cNvPr>
          <p:cNvSpPr/>
          <p:nvPr/>
        </p:nvSpPr>
        <p:spPr>
          <a:xfrm>
            <a:off x="981075" y="5908085"/>
            <a:ext cx="104821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Maximum delays </a:t>
            </a:r>
            <a:r>
              <a:rPr lang="en-US" sz="2000" dirty="0"/>
              <a:t>are from </a:t>
            </a:r>
            <a:r>
              <a:rPr lang="en-US" sz="2000" b="1" dirty="0"/>
              <a:t>EWR </a:t>
            </a:r>
            <a:r>
              <a:rPr lang="en-US" sz="2000" dirty="0"/>
              <a:t>followed by</a:t>
            </a:r>
            <a:r>
              <a:rPr lang="en-US" sz="2000" b="1" dirty="0"/>
              <a:t> JFK , LGA</a:t>
            </a:r>
            <a:r>
              <a:rPr lang="en-US" sz="2000" dirty="0"/>
              <a:t> is the</a:t>
            </a:r>
            <a:r>
              <a:rPr lang="en-US" sz="2000" b="1" dirty="0"/>
              <a:t> best Airport </a:t>
            </a:r>
            <a:r>
              <a:rPr lang="en-US" sz="2000" dirty="0"/>
              <a:t>for timely departure.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Most of the flights are </a:t>
            </a:r>
            <a:r>
              <a:rPr lang="en-US" sz="2000" b="1" dirty="0"/>
              <a:t>Delayed </a:t>
            </a:r>
            <a:r>
              <a:rPr lang="en-US" sz="2000" dirty="0"/>
              <a:t>between </a:t>
            </a:r>
            <a:r>
              <a:rPr lang="en-US" sz="2000" b="1" dirty="0"/>
              <a:t>0-15 mins </a:t>
            </a:r>
            <a:r>
              <a:rPr lang="en-US" sz="2000" dirty="0"/>
              <a:t>which might be operational delay 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B56F0A-5727-4063-BA89-BAFF50D84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521824"/>
            <a:ext cx="8772525" cy="416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17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35"/>
    </mc:Choice>
    <mc:Fallback xmlns="">
      <p:transition spd="slow" advTm="3233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9A590F1-D7DD-427D-A39A-070F2716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Month-wise  delay and cancellation 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3433CA-318D-4450-8364-038A3924340C}"/>
              </a:ext>
            </a:extLst>
          </p:cNvPr>
          <p:cNvSpPr/>
          <p:nvPr/>
        </p:nvSpPr>
        <p:spPr>
          <a:xfrm>
            <a:off x="847344" y="5933865"/>
            <a:ext cx="1156716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July &amp; Aug </a:t>
            </a:r>
            <a:r>
              <a:rPr lang="en-US" sz="2000" dirty="0"/>
              <a:t>more no. of flights are</a:t>
            </a:r>
            <a:r>
              <a:rPr lang="en-US" sz="2000" b="1" dirty="0"/>
              <a:t> delayed</a:t>
            </a:r>
            <a:r>
              <a:rPr lang="en-US" sz="2000" dirty="0"/>
              <a:t> which could be a</a:t>
            </a:r>
            <a:r>
              <a:rPr lang="en-US" sz="2000" b="1" dirty="0"/>
              <a:t> Seasonal issue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Sep, Oct &amp; Nov </a:t>
            </a:r>
            <a:r>
              <a:rPr lang="en-US" sz="2000" dirty="0"/>
              <a:t>months are the</a:t>
            </a:r>
            <a:r>
              <a:rPr lang="en-US" sz="2000" b="1" dirty="0"/>
              <a:t> best performing </a:t>
            </a:r>
            <a:r>
              <a:rPr lang="en-US" sz="2000" dirty="0"/>
              <a:t>months with less no. of </a:t>
            </a:r>
            <a:r>
              <a:rPr lang="en-US" sz="2000" b="1" dirty="0"/>
              <a:t>Delays &amp; Cancellation.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9EC6FC1-F4DE-465B-B0B8-8D1EC0746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1679757"/>
            <a:ext cx="8319706" cy="417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6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557"/>
    </mc:Choice>
    <mc:Fallback xmlns="">
      <p:transition spd="slow" advTm="4255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FDDA2B-2947-4123-8E61-842E85DC7650}"/>
              </a:ext>
            </a:extLst>
          </p:cNvPr>
          <p:cNvSpPr txBox="1">
            <a:spLocks/>
          </p:cNvSpPr>
          <p:nvPr/>
        </p:nvSpPr>
        <p:spPr>
          <a:xfrm>
            <a:off x="557212" y="517525"/>
            <a:ext cx="110775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Carriers wise departure delay analysis in % flights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D6040A52-A28D-438F-8429-0CB0E46CB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153" y="1843088"/>
            <a:ext cx="6599765" cy="430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F62ECB-3D2D-4AFA-A4BA-F16C30C30F12}"/>
              </a:ext>
            </a:extLst>
          </p:cNvPr>
          <p:cNvSpPr/>
          <p:nvPr/>
        </p:nvSpPr>
        <p:spPr>
          <a:xfrm>
            <a:off x="123825" y="6022975"/>
            <a:ext cx="12382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VVN</a:t>
            </a:r>
            <a:r>
              <a:rPr lang="en-US" sz="2000" b="1" dirty="0"/>
              <a:t>(Southwest) ,</a:t>
            </a:r>
            <a:r>
              <a:rPr lang="en-US" sz="2000" dirty="0"/>
              <a:t>FL</a:t>
            </a:r>
            <a:r>
              <a:rPr lang="en-US" sz="2000" b="1" dirty="0"/>
              <a:t>(</a:t>
            </a:r>
            <a:r>
              <a:rPr lang="en-US" sz="2000" b="1" dirty="0" err="1"/>
              <a:t>Airtran</a:t>
            </a:r>
            <a:r>
              <a:rPr lang="en-US" sz="2000" b="1" dirty="0"/>
              <a:t>), </a:t>
            </a:r>
            <a:r>
              <a:rPr lang="en-US" sz="2000" dirty="0"/>
              <a:t>F9</a:t>
            </a:r>
            <a:r>
              <a:rPr lang="en-US" sz="2000" b="1" dirty="0"/>
              <a:t>(Frontier) </a:t>
            </a:r>
            <a:r>
              <a:rPr lang="en-US" sz="2000" dirty="0"/>
              <a:t>are the </a:t>
            </a:r>
            <a:r>
              <a:rPr lang="en-US" sz="2000" b="1" dirty="0"/>
              <a:t>Worst Carriers </a:t>
            </a:r>
            <a:r>
              <a:rPr lang="en-US" sz="2000" dirty="0"/>
              <a:t>with more than</a:t>
            </a:r>
            <a:r>
              <a:rPr lang="en-US" sz="2000" b="1" dirty="0"/>
              <a:t> 50% of Delay</a:t>
            </a:r>
            <a:r>
              <a:rPr lang="en-US" sz="2000" dirty="0"/>
              <a:t> of its flights.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Other</a:t>
            </a:r>
            <a:r>
              <a:rPr lang="en-US" sz="2000" b="1" dirty="0"/>
              <a:t> Poor Performing Airlines </a:t>
            </a:r>
            <a:r>
              <a:rPr lang="en-US" sz="2000" dirty="0"/>
              <a:t>are</a:t>
            </a:r>
            <a:r>
              <a:rPr lang="en-US" sz="2000" b="1" dirty="0"/>
              <a:t> UA , VX, EV, B6, YV, 9E, DL, AS, AA, MQ </a:t>
            </a:r>
            <a:r>
              <a:rPr lang="en-US" sz="2000" dirty="0"/>
              <a:t>with more than </a:t>
            </a:r>
            <a:r>
              <a:rPr lang="en-US" sz="2000" b="1" dirty="0"/>
              <a:t>30 % Delays.</a:t>
            </a:r>
          </a:p>
        </p:txBody>
      </p:sp>
    </p:spTree>
    <p:extLst>
      <p:ext uri="{BB962C8B-B14F-4D97-AF65-F5344CB8AC3E}">
        <p14:creationId xmlns:p14="http://schemas.microsoft.com/office/powerpoint/2010/main" val="153383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86"/>
    </mc:Choice>
    <mc:Fallback xmlns="">
      <p:transition spd="slow" advTm="2968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7404-D39B-480F-91D5-D9DF67AE9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93700"/>
            <a:ext cx="113538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Departure and Arrival delay analysis by frequency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8AE5073-79F0-4C50-ACED-EB9F1564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6311" y="1425576"/>
            <a:ext cx="865937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A1C1DAC-4DE1-4D43-AD5F-646E3CB08853}"/>
              </a:ext>
            </a:extLst>
          </p:cNvPr>
          <p:cNvSpPr/>
          <p:nvPr/>
        </p:nvSpPr>
        <p:spPr>
          <a:xfrm>
            <a:off x="352425" y="5918200"/>
            <a:ext cx="12382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75 to 80 % flights can be on time if Airport manage only short term delays.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There is huge variance in the flight speed resulted either flights are reach very early or further getting late.</a:t>
            </a:r>
          </a:p>
        </p:txBody>
      </p:sp>
    </p:spTree>
    <p:extLst>
      <p:ext uri="{BB962C8B-B14F-4D97-AF65-F5344CB8AC3E}">
        <p14:creationId xmlns:p14="http://schemas.microsoft.com/office/powerpoint/2010/main" val="93803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52"/>
    </mc:Choice>
    <mc:Fallback xmlns="">
      <p:transition spd="slow" advTm="595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9137-2191-4A53-80BE-7F27A1C1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3381" y="2225407"/>
            <a:ext cx="3888735" cy="2170323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000" b="1" dirty="0"/>
              <a:t>Arr_delay is strongly related to dep_delay.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Air_time and distance is also closely related to speed of the flight.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Speed is adversely correlated to arr_delay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E417457-4174-4356-B56F-E7FA90E212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8"/>
          <a:stretch/>
        </p:blipFill>
        <p:spPr bwMode="auto">
          <a:xfrm>
            <a:off x="1597446" y="1453980"/>
            <a:ext cx="5937210" cy="540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D33E0C0-E9F5-4500-9CD9-21AED5CC213F}"/>
              </a:ext>
            </a:extLst>
          </p:cNvPr>
          <p:cNvSpPr txBox="1">
            <a:spLocks/>
          </p:cNvSpPr>
          <p:nvPr/>
        </p:nvSpPr>
        <p:spPr>
          <a:xfrm>
            <a:off x="571500" y="39370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 Departure and Arrival delay analysis by frequency</a:t>
            </a:r>
          </a:p>
        </p:txBody>
      </p:sp>
    </p:spTree>
    <p:extLst>
      <p:ext uri="{BB962C8B-B14F-4D97-AF65-F5344CB8AC3E}">
        <p14:creationId xmlns:p14="http://schemas.microsoft.com/office/powerpoint/2010/main" val="270474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09"/>
    </mc:Choice>
    <mc:Fallback xmlns="">
      <p:transition spd="slow" advTm="3630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047E-C41A-48E3-9445-C16B7FB3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555"/>
            <a:ext cx="10515600" cy="1325563"/>
          </a:xfrm>
        </p:spPr>
        <p:txBody>
          <a:bodyPr/>
          <a:lstStyle/>
          <a:p>
            <a:r>
              <a:rPr lang="en-US" b="1" dirty="0"/>
              <a:t> 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6CD5-1FE0-4A92-890C-BA02EF6F5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346"/>
            <a:ext cx="10861713" cy="4376871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  Overall </a:t>
            </a:r>
            <a:r>
              <a:rPr lang="en-US" sz="1800" b="1" dirty="0">
                <a:solidFill>
                  <a:srgbClr val="000000"/>
                </a:solidFill>
              </a:rPr>
              <a:t>40 % flights</a:t>
            </a:r>
            <a:r>
              <a:rPr lang="en-US" sz="1800" dirty="0">
                <a:solidFill>
                  <a:srgbClr val="000000"/>
                </a:solidFill>
              </a:rPr>
              <a:t> are either </a:t>
            </a:r>
            <a:r>
              <a:rPr lang="en-US" sz="1800" b="1" dirty="0">
                <a:solidFill>
                  <a:srgbClr val="000000"/>
                </a:solidFill>
              </a:rPr>
              <a:t>delayed (38.1% )</a:t>
            </a:r>
            <a:r>
              <a:rPr lang="en-US" sz="1800" dirty="0">
                <a:solidFill>
                  <a:srgbClr val="000000"/>
                </a:solidFill>
              </a:rPr>
              <a:t> or </a:t>
            </a:r>
            <a:r>
              <a:rPr lang="en-US" sz="1800" b="1" dirty="0">
                <a:solidFill>
                  <a:srgbClr val="000000"/>
                </a:solidFill>
              </a:rPr>
              <a:t>cancelled(2.5%)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pPr marL="342900" indent="-342900"/>
            <a:r>
              <a:rPr lang="en-US" sz="1800" b="1" dirty="0"/>
              <a:t>EWR ( Newark ) </a:t>
            </a:r>
            <a:r>
              <a:rPr lang="en-US" sz="1800" dirty="0"/>
              <a:t>is the busiest Airport with </a:t>
            </a:r>
            <a:r>
              <a:rPr lang="en-US" sz="1800" b="1" dirty="0"/>
              <a:t>35.9% flights</a:t>
            </a:r>
            <a:r>
              <a:rPr lang="en-US" sz="1800" dirty="0"/>
              <a:t> has the maximum delays with </a:t>
            </a:r>
            <a:r>
              <a:rPr lang="en-US" sz="1800" b="1" dirty="0"/>
              <a:t>44%.</a:t>
            </a:r>
          </a:p>
          <a:p>
            <a:pPr marL="342900" indent="-342900"/>
            <a:r>
              <a:rPr lang="en-US" sz="1800" dirty="0"/>
              <a:t>LGA has the maximum cancellations with 3% followed by 2.7% at EWR.</a:t>
            </a:r>
          </a:p>
          <a:p>
            <a:pPr marL="342900" indent="-342900"/>
            <a:r>
              <a:rPr lang="en-US" sz="1800" dirty="0"/>
              <a:t>Total 16 Carriers and 105 Destinations handles </a:t>
            </a:r>
            <a:r>
              <a:rPr lang="en-US" sz="1800" b="1" dirty="0"/>
              <a:t>336776 flighs</a:t>
            </a:r>
            <a:r>
              <a:rPr lang="en-US" sz="1800" dirty="0"/>
              <a:t>.</a:t>
            </a:r>
          </a:p>
          <a:p>
            <a:pPr marL="342900" indent="-342900"/>
            <a:r>
              <a:rPr lang="en-US" sz="1800" b="1" dirty="0"/>
              <a:t>Top 3 Carriers </a:t>
            </a:r>
            <a:r>
              <a:rPr lang="en-US" sz="1800" dirty="0"/>
              <a:t>UA</a:t>
            </a:r>
            <a:r>
              <a:rPr lang="en-US" sz="1800" b="1" dirty="0"/>
              <a:t>(United Airlines),B6(Jet Blue) &amp; EV </a:t>
            </a:r>
            <a:r>
              <a:rPr lang="en-US" sz="1800" dirty="0"/>
              <a:t>have more than</a:t>
            </a:r>
            <a:r>
              <a:rPr lang="en-US" sz="1800" b="1" dirty="0"/>
              <a:t> 500 aircrafts and 50 K + flights </a:t>
            </a:r>
            <a:r>
              <a:rPr lang="en-US" sz="1800" dirty="0"/>
              <a:t>in a year.</a:t>
            </a:r>
          </a:p>
          <a:p>
            <a:pPr marL="342900" indent="-342900"/>
            <a:r>
              <a:rPr lang="en-US" sz="1800" dirty="0"/>
              <a:t>Out of total </a:t>
            </a:r>
            <a:r>
              <a:rPr lang="en-US" sz="1800" b="1" dirty="0"/>
              <a:t>105 Total</a:t>
            </a:r>
            <a:r>
              <a:rPr lang="en-US" sz="1800" dirty="0"/>
              <a:t> destinations </a:t>
            </a:r>
            <a:r>
              <a:rPr lang="en-US" sz="1800" b="1" dirty="0"/>
              <a:t>Top 10</a:t>
            </a:r>
            <a:r>
              <a:rPr lang="en-US" sz="1800" dirty="0"/>
              <a:t> contributes close to </a:t>
            </a:r>
            <a:r>
              <a:rPr lang="en-US" sz="1800" b="1" dirty="0"/>
              <a:t>42% </a:t>
            </a:r>
            <a:r>
              <a:rPr lang="en-US" sz="1800" dirty="0"/>
              <a:t>of total number of flights. </a:t>
            </a:r>
          </a:p>
          <a:p>
            <a:pPr marL="342900" indent="-342900"/>
            <a:r>
              <a:rPr lang="en-US" sz="1800" b="1" dirty="0"/>
              <a:t>July &amp; August </a:t>
            </a:r>
            <a:r>
              <a:rPr lang="en-US" sz="1800" dirty="0"/>
              <a:t>are the peak months with maximum delays as well </a:t>
            </a:r>
          </a:p>
          <a:p>
            <a:pPr marL="342900" indent="-342900"/>
            <a:r>
              <a:rPr lang="en-US" sz="1800" b="1" dirty="0"/>
              <a:t>Feb</a:t>
            </a:r>
            <a:r>
              <a:rPr lang="en-US" sz="1800" dirty="0"/>
              <a:t> has the </a:t>
            </a:r>
            <a:r>
              <a:rPr lang="en-US" sz="1800" b="1" dirty="0"/>
              <a:t>least no. of flights</a:t>
            </a:r>
            <a:r>
              <a:rPr lang="en-US" sz="1800" dirty="0"/>
              <a:t> with more no. of cancellation which could be due to less passengers.</a:t>
            </a:r>
          </a:p>
          <a:p>
            <a:pPr marL="342900" indent="-342900"/>
            <a:r>
              <a:rPr lang="en-US" sz="1800" b="1" dirty="0"/>
              <a:t>Sep, Oct &amp; Nov</a:t>
            </a:r>
            <a:r>
              <a:rPr lang="en-US" sz="1800" dirty="0"/>
              <a:t> months are the </a:t>
            </a:r>
            <a:r>
              <a:rPr lang="en-US" sz="1800" b="1" dirty="0"/>
              <a:t>best performing months </a:t>
            </a:r>
            <a:r>
              <a:rPr lang="en-US" sz="1800" dirty="0"/>
              <a:t>for timely flights and </a:t>
            </a:r>
            <a:r>
              <a:rPr lang="en-US" sz="1800" b="1" dirty="0"/>
              <a:t>less no. of cancellation.</a:t>
            </a:r>
          </a:p>
          <a:p>
            <a:pPr marL="342900" indent="-342900"/>
            <a:r>
              <a:rPr lang="en-US" sz="1800" b="1" dirty="0"/>
              <a:t>Out of 38 % delayed flights</a:t>
            </a:r>
            <a:r>
              <a:rPr lang="en-US" sz="1800" dirty="0"/>
              <a:t> more than half are </a:t>
            </a:r>
            <a:r>
              <a:rPr lang="en-US" sz="1800" b="1" dirty="0"/>
              <a:t>less than 15 or 20 mins</a:t>
            </a:r>
            <a:r>
              <a:rPr lang="en-US" sz="1800" dirty="0"/>
              <a:t> .</a:t>
            </a:r>
          </a:p>
          <a:p>
            <a:pPr marL="285750" indent="-285750"/>
            <a:r>
              <a:rPr lang="en-US" sz="1800" dirty="0"/>
              <a:t> VVN, FL, F9 , UA , VX , EV  are </a:t>
            </a:r>
            <a:r>
              <a:rPr lang="en-US" sz="1800" b="1" dirty="0"/>
              <a:t>Top 5 carriers</a:t>
            </a:r>
            <a:r>
              <a:rPr lang="en-US" sz="1800" dirty="0"/>
              <a:t> with close to 50 % </a:t>
            </a:r>
            <a:r>
              <a:rPr lang="en-US" sz="1800" b="1" dirty="0"/>
              <a:t>delay</a:t>
            </a:r>
            <a:r>
              <a:rPr lang="en-US" sz="1800" dirty="0"/>
              <a:t> impacting other flight schedules as well.</a:t>
            </a:r>
          </a:p>
          <a:p>
            <a:pPr marL="285750" indent="-285750"/>
            <a:r>
              <a:rPr lang="en-US" sz="1800" dirty="0"/>
              <a:t> </a:t>
            </a:r>
            <a:r>
              <a:rPr lang="en-US" sz="1800" b="1" dirty="0"/>
              <a:t>Arrival delay</a:t>
            </a:r>
            <a:r>
              <a:rPr lang="en-US" sz="1800" dirty="0"/>
              <a:t> is strongly related to </a:t>
            </a:r>
            <a:r>
              <a:rPr lang="en-US" sz="1800" b="1" dirty="0"/>
              <a:t>Departure delay</a:t>
            </a:r>
            <a:r>
              <a:rPr lang="en-US" sz="1800" dirty="0"/>
              <a:t> but variance in the speed and air time further impacts the </a:t>
            </a:r>
            <a:r>
              <a:rPr lang="en-US" sz="1800" b="1" dirty="0"/>
              <a:t>delay or early arrival.</a:t>
            </a:r>
          </a:p>
          <a:p>
            <a:pPr marL="285750" indent="-285750"/>
            <a:r>
              <a:rPr lang="en-US" sz="1800" dirty="0"/>
              <a:t>9E , AA , B6 , DL , EV , MQ have flights from all the three Airports.</a:t>
            </a:r>
          </a:p>
          <a:p>
            <a:pPr marL="285750" indent="-285750"/>
            <a:r>
              <a:rPr lang="en-US" sz="1800" dirty="0"/>
              <a:t> </a:t>
            </a:r>
            <a:r>
              <a:rPr lang="en-US" sz="1800" b="1" dirty="0"/>
              <a:t>High speed </a:t>
            </a:r>
            <a:r>
              <a:rPr lang="en-US" sz="1800" dirty="0"/>
              <a:t>aircraft may compensate short delays </a:t>
            </a:r>
            <a:r>
              <a:rPr lang="en-US" sz="1800" b="1" dirty="0"/>
              <a:t>upto 15 minutes </a:t>
            </a:r>
            <a:r>
              <a:rPr lang="en-US" sz="1800" dirty="0"/>
              <a:t>. </a:t>
            </a:r>
          </a:p>
          <a:p>
            <a:pPr marL="342900" indent="-342900"/>
            <a:endParaRPr lang="en-US" sz="1800" dirty="0"/>
          </a:p>
          <a:p>
            <a:pPr marL="0" indent="0"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92768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96"/>
    </mc:Choice>
    <mc:Fallback xmlns="">
      <p:transition spd="slow" advTm="2719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1110-D9E9-4F70-854A-C97174AC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Actionable Insights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8B92E8CE-D5F7-45A6-93E4-2EA1098DCA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95F1A0A-ED30-4A52-BFDD-24EC23A7A281}"/>
              </a:ext>
            </a:extLst>
          </p:cNvPr>
          <p:cNvSpPr/>
          <p:nvPr/>
        </p:nvSpPr>
        <p:spPr>
          <a:xfrm>
            <a:off x="1584251" y="5520000"/>
            <a:ext cx="104305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000" b="1" dirty="0"/>
              <a:t>Outcome :</a:t>
            </a:r>
            <a:r>
              <a:rPr lang="en-US" sz="2000" dirty="0"/>
              <a:t> With above actions we can improve the passenger experiences with</a:t>
            </a:r>
            <a:r>
              <a:rPr lang="en-US" sz="2000" b="1" dirty="0"/>
              <a:t> 40 % improvement in timely flights and huge savings</a:t>
            </a:r>
            <a:r>
              <a:rPr lang="en-US" sz="2000" dirty="0"/>
              <a:t> on operational costs and penalties for Carriers.</a:t>
            </a:r>
          </a:p>
        </p:txBody>
      </p:sp>
    </p:spTree>
    <p:extLst>
      <p:ext uri="{BB962C8B-B14F-4D97-AF65-F5344CB8AC3E}">
        <p14:creationId xmlns:p14="http://schemas.microsoft.com/office/powerpoint/2010/main" val="10178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35CF-29A8-433B-803B-0100974B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0590" y="0"/>
            <a:ext cx="8222494" cy="14540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Background &amp;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7BD0C-9FD5-4074-A974-45796C829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969" y="1182732"/>
            <a:ext cx="6511777" cy="4758456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</a:rPr>
              <a:t>Flight delays have been a significant problem for the New York region for many decades due to the various factors –</a:t>
            </a:r>
          </a:p>
          <a:p>
            <a:pPr marL="342900" indent="-342900" algn="just">
              <a:buAutoNum type="arabicPeriod"/>
            </a:pPr>
            <a:r>
              <a:rPr lang="en-US" sz="2000" b="1" dirty="0">
                <a:solidFill>
                  <a:srgbClr val="000000"/>
                </a:solidFill>
              </a:rPr>
              <a:t>A small and densely occupied airspace.</a:t>
            </a:r>
          </a:p>
          <a:p>
            <a:pPr marL="342900" indent="-342900" algn="just">
              <a:buAutoNum type="arabicPeriod"/>
            </a:pPr>
            <a:r>
              <a:rPr lang="en-US" sz="2000" b="1" dirty="0">
                <a:solidFill>
                  <a:srgbClr val="000000"/>
                </a:solidFill>
              </a:rPr>
              <a:t>Limited capacity among the region’s three main airports.</a:t>
            </a:r>
          </a:p>
          <a:p>
            <a:pPr marL="342900" indent="-342900" algn="just">
              <a:buAutoNum type="arabicPeriod"/>
            </a:pPr>
            <a:r>
              <a:rPr lang="en-US" sz="2000" b="1" dirty="0">
                <a:solidFill>
                  <a:srgbClr val="000000"/>
                </a:solidFill>
              </a:rPr>
              <a:t>Continued growth in air traffic. 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</a:rPr>
              <a:t>In 2013 , NYC’s 3 Airports led for flight delay in United states with close to </a:t>
            </a:r>
            <a:r>
              <a:rPr lang="en-US" sz="2000" b="1" dirty="0">
                <a:solidFill>
                  <a:srgbClr val="000000"/>
                </a:solidFill>
              </a:rPr>
              <a:t>40 percent of arriving flights either delayed or cancelled.</a:t>
            </a:r>
            <a:r>
              <a:rPr lang="en-US" sz="2000" dirty="0">
                <a:solidFill>
                  <a:srgbClr val="000000"/>
                </a:solidFill>
              </a:rPr>
              <a:t> Such delays not only pose a significant problem for air travelers but also affect passengers flying to other parts of the region. 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000000"/>
                </a:solidFill>
              </a:rPr>
              <a:t>We will analyse the pattern and conclude the main areas for delays and suggest actionable insights.</a:t>
            </a:r>
          </a:p>
        </p:txBody>
      </p:sp>
      <p:pic>
        <p:nvPicPr>
          <p:cNvPr id="2050" name="Picture 2" descr="Passengers wait at Urumqi Diwopu International Airport due to ...">
            <a:extLst>
              <a:ext uri="{FF2B5EF4-FFF2-40B4-BE49-F238E27FC236}">
                <a16:creationId xmlns:a16="http://schemas.microsoft.com/office/drawing/2014/main" id="{BB1EC7CE-5A92-4887-920D-BA842F7CBD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9" r="22436" b="1"/>
          <a:stretch/>
        </p:blipFill>
        <p:spPr bwMode="auto"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9917F03-5E16-4571-AC33-7496BC82B7AE}"/>
              </a:ext>
            </a:extLst>
          </p:cNvPr>
          <p:cNvSpPr txBox="1">
            <a:spLocks/>
          </p:cNvSpPr>
          <p:nvPr/>
        </p:nvSpPr>
        <p:spPr>
          <a:xfrm>
            <a:off x="3655180" y="5669868"/>
            <a:ext cx="8222494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>
                <a:solidFill>
                  <a:srgbClr val="000000"/>
                </a:solidFill>
              </a:rPr>
              <a:t>Source: US Dept. of Transportation Memorandum 2010</a:t>
            </a:r>
          </a:p>
          <a:p>
            <a:pPr algn="r"/>
            <a:r>
              <a:rPr lang="en-US" sz="1200" dirty="0">
                <a:solidFill>
                  <a:srgbClr val="000000"/>
                </a:solidFill>
              </a:rPr>
              <a:t>NYC Flight Data 2013 </a:t>
            </a:r>
          </a:p>
        </p:txBody>
      </p:sp>
    </p:spTree>
    <p:extLst>
      <p:ext uri="{BB962C8B-B14F-4D97-AF65-F5344CB8AC3E}">
        <p14:creationId xmlns:p14="http://schemas.microsoft.com/office/powerpoint/2010/main" val="316704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651"/>
    </mc:Choice>
    <mc:Fallback xmlns="">
      <p:transition spd="slow" advTm="3765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19F9-6593-4F08-8317-7832B347F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49" y="4255598"/>
            <a:ext cx="10901471" cy="1350712"/>
          </a:xfrm>
          <a:noFill/>
        </p:spPr>
        <p:txBody>
          <a:bodyPr>
            <a:normAutofit/>
          </a:bodyPr>
          <a:lstStyle/>
          <a:p>
            <a:r>
              <a:rPr lang="en-US" dirty="0"/>
              <a:t>Thanks</a:t>
            </a:r>
          </a:p>
        </p:txBody>
      </p:sp>
      <p:pic>
        <p:nvPicPr>
          <p:cNvPr id="5" name="Picture 4" descr="A large passenger jet landing on an airport runway&#10;&#10;Description automatically generated">
            <a:extLst>
              <a:ext uri="{FF2B5EF4-FFF2-40B4-BE49-F238E27FC236}">
                <a16:creationId xmlns:a16="http://schemas.microsoft.com/office/drawing/2014/main" id="{0835D83A-35A0-4345-8F92-5251538F0F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76" r="-1" b="-1"/>
          <a:stretch/>
        </p:blipFill>
        <p:spPr>
          <a:xfrm>
            <a:off x="2880360" y="815159"/>
            <a:ext cx="6431280" cy="29754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2623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4D32-7832-4A43-8A12-6D511BBE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FE72237-2BCD-4443-8055-90E67407E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202" y="1041638"/>
            <a:ext cx="7241024" cy="45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E98AA77-9C7D-4866-AE51-EBE41ACB3503}"/>
              </a:ext>
            </a:extLst>
          </p:cNvPr>
          <p:cNvSpPr txBox="1">
            <a:spLocks/>
          </p:cNvSpPr>
          <p:nvPr/>
        </p:nvSpPr>
        <p:spPr>
          <a:xfrm>
            <a:off x="1407160" y="83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 NYC 3 Airport’s flight contribution in 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F4E0D-4C23-4F8B-BDCD-A553F82BCB6D}"/>
              </a:ext>
            </a:extLst>
          </p:cNvPr>
          <p:cNvSpPr/>
          <p:nvPr/>
        </p:nvSpPr>
        <p:spPr>
          <a:xfrm>
            <a:off x="1795145" y="5638800"/>
            <a:ext cx="8463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NYC – 3 Airports have managed 328521 flights in 2013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Newark has managed 35.9% flights followed by Kennedy JFK (33%) and LGA (31.1%)</a:t>
            </a:r>
          </a:p>
        </p:txBody>
      </p:sp>
    </p:spTree>
    <p:extLst>
      <p:ext uri="{BB962C8B-B14F-4D97-AF65-F5344CB8AC3E}">
        <p14:creationId xmlns:p14="http://schemas.microsoft.com/office/powerpoint/2010/main" val="258672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60"/>
    </mc:Choice>
    <mc:Fallback xmlns="">
      <p:transition spd="slow" advTm="1456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8D59B-639E-4B71-B7B6-F5E77219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Top Carriers being operated from NYC Airports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1C7306B-043B-4BCF-B630-F9884FF75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396" y="1594497"/>
            <a:ext cx="65680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8CFDB2-BCDE-42E1-99E0-9D63FF92D853}"/>
              </a:ext>
            </a:extLst>
          </p:cNvPr>
          <p:cNvSpPr/>
          <p:nvPr/>
        </p:nvSpPr>
        <p:spPr>
          <a:xfrm>
            <a:off x="838200" y="6120815"/>
            <a:ext cx="1051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Top 3 Carriers UA </a:t>
            </a:r>
            <a:r>
              <a:rPr lang="en-US" sz="2000" b="1" dirty="0"/>
              <a:t>(United Airlines) , </a:t>
            </a:r>
            <a:r>
              <a:rPr lang="en-US" sz="2000" dirty="0"/>
              <a:t>B6 </a:t>
            </a:r>
            <a:r>
              <a:rPr lang="en-US" sz="2000" b="1" dirty="0"/>
              <a:t>(JetBlue) </a:t>
            </a:r>
            <a:r>
              <a:rPr lang="en-US" sz="2000" dirty="0"/>
              <a:t>&amp; EV </a:t>
            </a:r>
            <a:r>
              <a:rPr lang="en-US" sz="2000" b="1" dirty="0"/>
              <a:t>(ExpressJet) </a:t>
            </a:r>
            <a:r>
              <a:rPr lang="en-US" sz="2000" dirty="0"/>
              <a:t>out of </a:t>
            </a:r>
            <a:r>
              <a:rPr lang="en-US" sz="2000" b="1" dirty="0"/>
              <a:t>Total 16 airlines </a:t>
            </a:r>
            <a:r>
              <a:rPr lang="en-US" sz="2000" dirty="0"/>
              <a:t> contributes more than </a:t>
            </a:r>
            <a:r>
              <a:rPr lang="en-US" sz="2000" b="1" dirty="0"/>
              <a:t>50% flights.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3EEF70-E91B-46D1-97AE-6D9A5AAA5F66}"/>
              </a:ext>
            </a:extLst>
          </p:cNvPr>
          <p:cNvSpPr/>
          <p:nvPr/>
        </p:nvSpPr>
        <p:spPr>
          <a:xfrm>
            <a:off x="8277224" y="1566160"/>
            <a:ext cx="33909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 Unicode MS" panose="020B0604020202020204" pitchFamily="34" charset="-128"/>
              </a:rPr>
              <a:t>9E</a:t>
            </a:r>
            <a:r>
              <a:rPr lang="en-US" altLang="en-US" dirty="0"/>
              <a:t>: Endeavor Air Inc.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 Unicode MS" panose="020B0604020202020204" pitchFamily="34" charset="-128"/>
              </a:rPr>
              <a:t>AA</a:t>
            </a:r>
            <a:r>
              <a:rPr lang="en-US" altLang="en-US" dirty="0"/>
              <a:t>: American Airlines Inc.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 Unicode MS" panose="020B0604020202020204" pitchFamily="34" charset="-128"/>
              </a:rPr>
              <a:t>AS</a:t>
            </a:r>
            <a:r>
              <a:rPr lang="en-US" altLang="en-US" dirty="0"/>
              <a:t>: Alaska Airlines Inc.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 Unicode MS" panose="020B0604020202020204" pitchFamily="34" charset="-128"/>
              </a:rPr>
              <a:t>B6</a:t>
            </a:r>
            <a:r>
              <a:rPr lang="en-US" altLang="en-US" dirty="0"/>
              <a:t>: JetBlue Airways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 Unicode MS" panose="020B0604020202020204" pitchFamily="34" charset="-128"/>
              </a:rPr>
              <a:t>DL</a:t>
            </a:r>
            <a:r>
              <a:rPr lang="en-US" altLang="en-US" dirty="0"/>
              <a:t>: Delta Air Lines Inc.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 Unicode MS" panose="020B0604020202020204" pitchFamily="34" charset="-128"/>
              </a:rPr>
              <a:t>EV</a:t>
            </a:r>
            <a:r>
              <a:rPr lang="en-US" altLang="en-US" dirty="0"/>
              <a:t>: ExpressJet Airlines Inc.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 Unicode MS" panose="020B0604020202020204" pitchFamily="34" charset="-128"/>
              </a:rPr>
              <a:t>F9</a:t>
            </a:r>
            <a:r>
              <a:rPr lang="en-US" altLang="en-US" dirty="0"/>
              <a:t>: Frontier Airlines Inc.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 Unicode MS" panose="020B0604020202020204" pitchFamily="34" charset="-128"/>
              </a:rPr>
              <a:t>FL</a:t>
            </a:r>
            <a:r>
              <a:rPr lang="en-US" altLang="en-US" dirty="0"/>
              <a:t>: AirTran Airways Corporation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 Unicode MS" panose="020B0604020202020204" pitchFamily="34" charset="-128"/>
              </a:rPr>
              <a:t>HA</a:t>
            </a:r>
            <a:r>
              <a:rPr lang="en-US" altLang="en-US" dirty="0"/>
              <a:t>: Hawaiian Airlines Inc.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 Unicode MS" panose="020B0604020202020204" pitchFamily="34" charset="-128"/>
              </a:rPr>
              <a:t>MQ</a:t>
            </a:r>
            <a:r>
              <a:rPr lang="en-US" altLang="en-US" dirty="0"/>
              <a:t>: Envoy Air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 Unicode MS" panose="020B0604020202020204" pitchFamily="34" charset="-128"/>
              </a:rPr>
              <a:t>OO</a:t>
            </a:r>
            <a:r>
              <a:rPr lang="en-US" altLang="en-US" dirty="0"/>
              <a:t>: SkyWest Airlines Inc.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 Unicode MS" panose="020B0604020202020204" pitchFamily="34" charset="-128"/>
              </a:rPr>
              <a:t>UA</a:t>
            </a:r>
            <a:r>
              <a:rPr lang="en-US" altLang="en-US" dirty="0"/>
              <a:t>: United Air Lines Inc.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 Unicode MS" panose="020B0604020202020204" pitchFamily="34" charset="-128"/>
              </a:rPr>
              <a:t>US</a:t>
            </a:r>
            <a:r>
              <a:rPr lang="en-US" altLang="en-US" dirty="0"/>
              <a:t>: US Airways Inc.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 Unicode MS" panose="020B0604020202020204" pitchFamily="34" charset="-128"/>
              </a:rPr>
              <a:t>VX</a:t>
            </a:r>
            <a:r>
              <a:rPr lang="en-US" altLang="en-US" dirty="0"/>
              <a:t>: Virgin America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 Unicode MS" panose="020B0604020202020204" pitchFamily="34" charset="-128"/>
              </a:rPr>
              <a:t>WN</a:t>
            </a:r>
            <a:r>
              <a:rPr lang="en-US" altLang="en-US" dirty="0"/>
              <a:t>: Southwest Airlines Co.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 Unicode MS" panose="020B0604020202020204" pitchFamily="34" charset="-128"/>
              </a:rPr>
              <a:t>YV</a:t>
            </a:r>
            <a:r>
              <a:rPr lang="en-US" altLang="en-US" dirty="0"/>
              <a:t>: Mesa Airlines Inc.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667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74"/>
    </mc:Choice>
    <mc:Fallback xmlns="">
      <p:transition spd="slow" advTm="2617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3FC9-0456-4CC2-8885-5F6F3A88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Top 10 Destinations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4C6BCC-F3B6-4212-90B0-4738267B4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530" y="1939290"/>
            <a:ext cx="5349240" cy="345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5CED68-4136-46E3-90CF-E45FE495BFDE}"/>
              </a:ext>
            </a:extLst>
          </p:cNvPr>
          <p:cNvSpPr/>
          <p:nvPr/>
        </p:nvSpPr>
        <p:spPr>
          <a:xfrm>
            <a:off x="838200" y="6092765"/>
            <a:ext cx="11201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Out of total 105 destinations Top 10 contributes close to 42% of total number of flights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1B0DE2C-AE4F-4D23-901B-2C2C76FFE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375876"/>
              </p:ext>
            </p:extLst>
          </p:nvPr>
        </p:nvGraphicFramePr>
        <p:xfrm>
          <a:off x="7851775" y="1856812"/>
          <a:ext cx="2825751" cy="3618447"/>
        </p:xfrm>
        <a:graphic>
          <a:graphicData uri="http://schemas.openxmlformats.org/drawingml/2006/table">
            <a:tbl>
              <a:tblPr/>
              <a:tblGrid>
                <a:gridCol w="333406">
                  <a:extLst>
                    <a:ext uri="{9D8B030D-6E8A-4147-A177-3AD203B41FA5}">
                      <a16:colId xmlns:a16="http://schemas.microsoft.com/office/drawing/2014/main" val="646780721"/>
                    </a:ext>
                  </a:extLst>
                </a:gridCol>
                <a:gridCol w="828049">
                  <a:extLst>
                    <a:ext uri="{9D8B030D-6E8A-4147-A177-3AD203B41FA5}">
                      <a16:colId xmlns:a16="http://schemas.microsoft.com/office/drawing/2014/main" val="2174472869"/>
                    </a:ext>
                  </a:extLst>
                </a:gridCol>
                <a:gridCol w="1664296">
                  <a:extLst>
                    <a:ext uri="{9D8B030D-6E8A-4147-A177-3AD203B41FA5}">
                      <a16:colId xmlns:a16="http://schemas.microsoft.com/office/drawing/2014/main" val="131816339"/>
                    </a:ext>
                  </a:extLst>
                </a:gridCol>
              </a:tblGrid>
              <a:tr h="466544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10 Destinations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27812"/>
                  </a:ext>
                </a:extLst>
              </a:tr>
              <a:tr h="2392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89226"/>
                  </a:ext>
                </a:extLst>
              </a:tr>
              <a:tr h="2392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683474"/>
                  </a:ext>
                </a:extLst>
              </a:tr>
              <a:tr h="2392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694509"/>
                  </a:ext>
                </a:extLst>
              </a:tr>
              <a:tr h="2392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Boston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982966"/>
                  </a:ext>
                </a:extLst>
              </a:tr>
              <a:tr h="2392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Orlando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839871"/>
                  </a:ext>
                </a:extLst>
              </a:tr>
              <a:tr h="2392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Charlotte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614052"/>
                  </a:ext>
                </a:extLst>
              </a:tr>
              <a:tr h="2392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664331"/>
                  </a:ext>
                </a:extLst>
              </a:tr>
              <a:tr h="3515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Fort Lauderdale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283384"/>
                  </a:ext>
                </a:extLst>
              </a:tr>
              <a:tr h="2392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Miami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684890"/>
                  </a:ext>
                </a:extLst>
              </a:tr>
              <a:tr h="2392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03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23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15"/>
    </mc:Choice>
    <mc:Fallback xmlns="">
      <p:transition spd="slow" advTm="2381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5C111-2DAC-4E9B-971D-96485F20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 Month wise flight frequency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33CB63B-A3ED-46B5-AE10-A2057E90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673" y="1362074"/>
            <a:ext cx="9844087" cy="466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1BC9CB-91B6-4E37-AEEF-487E318F7B34}"/>
              </a:ext>
            </a:extLst>
          </p:cNvPr>
          <p:cNvSpPr/>
          <p:nvPr/>
        </p:nvSpPr>
        <p:spPr>
          <a:xfrm>
            <a:off x="1330960" y="6031291"/>
            <a:ext cx="1051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July &amp; August are the peak months and Feb is low month in flight frequency</a:t>
            </a:r>
          </a:p>
        </p:txBody>
      </p:sp>
    </p:spTree>
    <p:extLst>
      <p:ext uri="{BB962C8B-B14F-4D97-AF65-F5344CB8AC3E}">
        <p14:creationId xmlns:p14="http://schemas.microsoft.com/office/powerpoint/2010/main" val="187165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91"/>
    </mc:Choice>
    <mc:Fallback xmlns="">
      <p:transition spd="slow" advTm="2349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5C111-2DAC-4E9B-971D-96485F20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 Week days wise flight frequency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BC9CB-91B6-4E37-AEEF-487E318F7B34}"/>
              </a:ext>
            </a:extLst>
          </p:cNvPr>
          <p:cNvSpPr/>
          <p:nvPr/>
        </p:nvSpPr>
        <p:spPr>
          <a:xfrm>
            <a:off x="1330960" y="6031291"/>
            <a:ext cx="1051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Monday to Friday are the most busiest  days &amp; and Saturday is low week day  in terms of flight frequency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F699D9-018F-443D-BC4D-762B470FF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519238"/>
            <a:ext cx="871537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1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91"/>
    </mc:Choice>
    <mc:Fallback xmlns="">
      <p:transition spd="slow" advTm="2349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F2BF-9939-44BF-BD6C-C8AB87BE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795" y="365125"/>
            <a:ext cx="11164410" cy="1325563"/>
          </a:xfrm>
        </p:spPr>
        <p:txBody>
          <a:bodyPr>
            <a:normAutofit/>
          </a:bodyPr>
          <a:lstStyle/>
          <a:p>
            <a:r>
              <a:rPr lang="en-US" b="1" dirty="0"/>
              <a:t>No. of aircrafts and Avg. distance by carriers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5051F-0722-41C2-8AEC-BA8A73220152}"/>
              </a:ext>
            </a:extLst>
          </p:cNvPr>
          <p:cNvSpPr/>
          <p:nvPr/>
        </p:nvSpPr>
        <p:spPr>
          <a:xfrm>
            <a:off x="180975" y="5694857"/>
            <a:ext cx="118300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VVN (</a:t>
            </a:r>
            <a:r>
              <a:rPr lang="en-US" sz="2000" b="1" dirty="0"/>
              <a:t>Southwest</a:t>
            </a:r>
            <a:r>
              <a:rPr lang="en-US" sz="2000" dirty="0"/>
              <a:t>), EV(</a:t>
            </a:r>
            <a:r>
              <a:rPr lang="en-US" sz="2000" b="1" dirty="0"/>
              <a:t>EverestJet</a:t>
            </a:r>
            <a:r>
              <a:rPr lang="en-US" sz="2000" dirty="0"/>
              <a:t>), UA(</a:t>
            </a:r>
            <a:r>
              <a:rPr lang="en-US" sz="2000" b="1" dirty="0"/>
              <a:t>United</a:t>
            </a:r>
            <a:r>
              <a:rPr lang="en-US" sz="2000" dirty="0"/>
              <a:t>), B6(</a:t>
            </a:r>
            <a:r>
              <a:rPr lang="en-US" sz="2000" b="1" dirty="0"/>
              <a:t>JetBlue</a:t>
            </a:r>
            <a:r>
              <a:rPr lang="en-US" sz="2000" dirty="0"/>
              <a:t>) are the largest airlines with 500 + aircrafts.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MQ , US , 9E , EV  ,YV, OO </a:t>
            </a:r>
            <a:r>
              <a:rPr lang="en-US" sz="2000" dirty="0"/>
              <a:t>covers short distance routes with avg. distance around</a:t>
            </a:r>
            <a:r>
              <a:rPr lang="en-US" sz="2000" b="1" dirty="0"/>
              <a:t> 500 Kms.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HA </a:t>
            </a:r>
            <a:r>
              <a:rPr lang="en-US" sz="2000" dirty="0"/>
              <a:t>has least aircrafts with longest distance, other long distance carriers are</a:t>
            </a:r>
            <a:r>
              <a:rPr lang="en-US" sz="2000" b="1" dirty="0"/>
              <a:t> Alaska &amp; Virgin America. 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EDDFF07-882B-4C7F-B0E5-FF93A5DC5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569638"/>
            <a:ext cx="7062470" cy="415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BF4720A-EB86-4EE6-9952-8BD661D196AA}"/>
              </a:ext>
            </a:extLst>
          </p:cNvPr>
          <p:cNvSpPr/>
          <p:nvPr/>
        </p:nvSpPr>
        <p:spPr>
          <a:xfrm>
            <a:off x="3444240" y="1569638"/>
            <a:ext cx="939085" cy="724304"/>
          </a:xfrm>
          <a:prstGeom prst="flowChartConnector">
            <a:avLst/>
          </a:prstGeom>
          <a:solidFill>
            <a:srgbClr val="FF0000">
              <a:alpha val="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38FAC2C3-6CA6-429A-B5FE-7FFD57CB27BD}"/>
              </a:ext>
            </a:extLst>
          </p:cNvPr>
          <p:cNvSpPr/>
          <p:nvPr/>
        </p:nvSpPr>
        <p:spPr>
          <a:xfrm>
            <a:off x="2702560" y="3276212"/>
            <a:ext cx="650240" cy="1864748"/>
          </a:xfrm>
          <a:prstGeom prst="flowChartConnector">
            <a:avLst/>
          </a:prstGeom>
          <a:solidFill>
            <a:srgbClr val="FF0000">
              <a:alpha val="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7F1EF76-CD20-44EC-9F36-885FCA6BCA57}"/>
              </a:ext>
            </a:extLst>
          </p:cNvPr>
          <p:cNvSpPr/>
          <p:nvPr/>
        </p:nvSpPr>
        <p:spPr>
          <a:xfrm>
            <a:off x="7585156" y="4713362"/>
            <a:ext cx="741680" cy="604601"/>
          </a:xfrm>
          <a:prstGeom prst="flowChartConnector">
            <a:avLst/>
          </a:prstGeom>
          <a:solidFill>
            <a:srgbClr val="FF0000">
              <a:alpha val="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49551AF-9DED-4579-A425-EC4138BFD73B}"/>
              </a:ext>
            </a:extLst>
          </p:cNvPr>
          <p:cNvSpPr/>
          <p:nvPr/>
        </p:nvSpPr>
        <p:spPr>
          <a:xfrm>
            <a:off x="4942204" y="4347601"/>
            <a:ext cx="741681" cy="731521"/>
          </a:xfrm>
          <a:prstGeom prst="flowChartConnector">
            <a:avLst/>
          </a:prstGeom>
          <a:solidFill>
            <a:srgbClr val="FF0000">
              <a:alpha val="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0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22"/>
    </mc:Choice>
    <mc:Fallback xmlns="">
      <p:transition spd="slow" advTm="7492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85A803-8A66-46ED-81B7-16794217484F}"/>
              </a:ext>
            </a:extLst>
          </p:cNvPr>
          <p:cNvSpPr/>
          <p:nvPr/>
        </p:nvSpPr>
        <p:spPr>
          <a:xfrm>
            <a:off x="2209800" y="5915025"/>
            <a:ext cx="69919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Maximum No. of flights covering distance of 1000 Kms range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Speed is direct proportionate to the distance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B71C2D3-42FE-481B-8DCD-471F0101B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023938"/>
            <a:ext cx="8592778" cy="489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622C384-FA77-442D-B7BC-8304C182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0"/>
            <a:ext cx="113538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Speed &amp; Average distance by No. of flights</a:t>
            </a:r>
          </a:p>
        </p:txBody>
      </p:sp>
    </p:spTree>
    <p:extLst>
      <p:ext uri="{BB962C8B-B14F-4D97-AF65-F5344CB8AC3E}">
        <p14:creationId xmlns:p14="http://schemas.microsoft.com/office/powerpoint/2010/main" val="416212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95"/>
    </mc:Choice>
    <mc:Fallback xmlns="">
      <p:transition spd="slow" advTm="27195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1238</Words>
  <Application>Microsoft Office PowerPoint</Application>
  <PresentationFormat>Widescreen</PresentationFormat>
  <Paragraphs>147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 Unicode MS</vt:lpstr>
      <vt:lpstr>Arial</vt:lpstr>
      <vt:lpstr>Calibri</vt:lpstr>
      <vt:lpstr>Calibri Light</vt:lpstr>
      <vt:lpstr>Office Theme</vt:lpstr>
      <vt:lpstr>  NYC Flight Data Analysis</vt:lpstr>
      <vt:lpstr>Background &amp; Problem statement</vt:lpstr>
      <vt:lpstr> </vt:lpstr>
      <vt:lpstr> Top Carriers being operated from NYC Airports</vt:lpstr>
      <vt:lpstr> Top 10 Destinations </vt:lpstr>
      <vt:lpstr> Month wise flight frequency </vt:lpstr>
      <vt:lpstr> Week days wise flight frequency </vt:lpstr>
      <vt:lpstr>No. of aircrafts and Avg. distance by carriers</vt:lpstr>
      <vt:lpstr> Speed &amp; Average distance by No. of flights</vt:lpstr>
      <vt:lpstr>DELAY ANALYSIS</vt:lpstr>
      <vt:lpstr>Departure &amp; Arrival Time Analysis</vt:lpstr>
      <vt:lpstr>Airport wise delay and cancellation  </vt:lpstr>
      <vt:lpstr>Airport wise Time duration for Departure Delays </vt:lpstr>
      <vt:lpstr>Month-wise  delay and cancellation  </vt:lpstr>
      <vt:lpstr>PowerPoint Presentation</vt:lpstr>
      <vt:lpstr> Departure and Arrival delay analysis by frequency</vt:lpstr>
      <vt:lpstr>Arr_delay is strongly related to dep_delay.  Air_time and distance is also closely related to speed of the flight.  Speed is adversely correlated to arr_delay</vt:lpstr>
      <vt:lpstr> Conclusion </vt:lpstr>
      <vt:lpstr>Actionable Insights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Flight Data Analysis</dc:title>
  <dc:creator>Sachdev, Deepak</dc:creator>
  <cp:lastModifiedBy>Sachdev, Deepak</cp:lastModifiedBy>
  <cp:revision>11</cp:revision>
  <dcterms:created xsi:type="dcterms:W3CDTF">2020-06-29T18:19:12Z</dcterms:created>
  <dcterms:modified xsi:type="dcterms:W3CDTF">2020-06-30T07:41:21Z</dcterms:modified>
</cp:coreProperties>
</file>