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70" r:id="rId2"/>
    <p:sldId id="256" r:id="rId3"/>
    <p:sldId id="268" r:id="rId4"/>
    <p:sldId id="267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58" r:id="rId15"/>
    <p:sldId id="269" r:id="rId16"/>
  </p:sldIdLst>
  <p:sldSz cx="9144000" cy="5143500" type="screen16x9"/>
  <p:notesSz cx="6858000" cy="9144000"/>
  <p:embeddedFontLst>
    <p:embeddedFont>
      <p:font typeface="Merriweather" panose="020B060402020202020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80DA9-8EB0-4019-AE49-8270258F446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9F821B1-FD0A-4F49-AB3A-90E0745E7C1D}">
      <dgm:prSet/>
      <dgm:spPr/>
      <dgm:t>
        <a:bodyPr/>
        <a:lstStyle/>
        <a:p>
          <a:r>
            <a:rPr lang="en-IN" b="0" i="0"/>
            <a:t>Team members: </a:t>
          </a:r>
          <a:endParaRPr lang="en-IN"/>
        </a:p>
      </dgm:t>
    </dgm:pt>
    <dgm:pt modelId="{EA396055-3135-46EC-ABC3-B3D0EBB16A69}" type="parTrans" cxnId="{A11FDE67-3C3B-4C74-A74E-C5DB0793E327}">
      <dgm:prSet/>
      <dgm:spPr/>
      <dgm:t>
        <a:bodyPr/>
        <a:lstStyle/>
        <a:p>
          <a:endParaRPr lang="en-IN"/>
        </a:p>
      </dgm:t>
    </dgm:pt>
    <dgm:pt modelId="{E2DF7237-8EEA-467F-B661-F8A06BD775EB}" type="sibTrans" cxnId="{A11FDE67-3C3B-4C74-A74E-C5DB0793E327}">
      <dgm:prSet/>
      <dgm:spPr/>
      <dgm:t>
        <a:bodyPr/>
        <a:lstStyle/>
        <a:p>
          <a:endParaRPr lang="en-IN"/>
        </a:p>
      </dgm:t>
    </dgm:pt>
    <dgm:pt modelId="{308A3A5E-88D0-4104-A111-7F9F066072FD}">
      <dgm:prSet/>
      <dgm:spPr/>
      <dgm:t>
        <a:bodyPr/>
        <a:lstStyle/>
        <a:p>
          <a:r>
            <a:rPr lang="en-IN" b="0" i="0"/>
            <a:t>Harshit Budhraja (team leader)</a:t>
          </a:r>
          <a:endParaRPr lang="en-IN"/>
        </a:p>
      </dgm:t>
    </dgm:pt>
    <dgm:pt modelId="{0FA2A58C-F003-49B5-A468-EEEE78048B28}" type="parTrans" cxnId="{0F480998-E8F3-4346-8595-9EF681A830C3}">
      <dgm:prSet/>
      <dgm:spPr/>
      <dgm:t>
        <a:bodyPr/>
        <a:lstStyle/>
        <a:p>
          <a:endParaRPr lang="en-IN"/>
        </a:p>
      </dgm:t>
    </dgm:pt>
    <dgm:pt modelId="{398C84E4-8E9C-47BF-B9C1-E4789FF59DC5}" type="sibTrans" cxnId="{0F480998-E8F3-4346-8595-9EF681A830C3}">
      <dgm:prSet/>
      <dgm:spPr/>
      <dgm:t>
        <a:bodyPr/>
        <a:lstStyle/>
        <a:p>
          <a:endParaRPr lang="en-IN"/>
        </a:p>
      </dgm:t>
    </dgm:pt>
    <dgm:pt modelId="{CA3608AC-6CFC-4A69-8CFA-1BE26DA4896C}">
      <dgm:prSet/>
      <dgm:spPr/>
      <dgm:t>
        <a:bodyPr/>
        <a:lstStyle/>
        <a:p>
          <a:r>
            <a:rPr lang="en-IN" b="0" i="0"/>
            <a:t>Kumari Renuka</a:t>
          </a:r>
          <a:endParaRPr lang="en-IN"/>
        </a:p>
      </dgm:t>
    </dgm:pt>
    <dgm:pt modelId="{AF8D6DCF-A78A-4FC9-909F-D623E24E0CDF}" type="parTrans" cxnId="{949F7957-7FFA-4E2E-9873-1B54569F2A66}">
      <dgm:prSet/>
      <dgm:spPr/>
      <dgm:t>
        <a:bodyPr/>
        <a:lstStyle/>
        <a:p>
          <a:endParaRPr lang="en-IN"/>
        </a:p>
      </dgm:t>
    </dgm:pt>
    <dgm:pt modelId="{14CF8E46-0D65-4623-AA70-880298FE57ED}" type="sibTrans" cxnId="{949F7957-7FFA-4E2E-9873-1B54569F2A66}">
      <dgm:prSet/>
      <dgm:spPr/>
      <dgm:t>
        <a:bodyPr/>
        <a:lstStyle/>
        <a:p>
          <a:endParaRPr lang="en-IN"/>
        </a:p>
      </dgm:t>
    </dgm:pt>
    <dgm:pt modelId="{CE981020-7828-4735-8D8B-E173A959DE04}">
      <dgm:prSet/>
      <dgm:spPr/>
      <dgm:t>
        <a:bodyPr/>
        <a:lstStyle/>
        <a:p>
          <a:r>
            <a:rPr lang="en-IN" b="0" i="0" dirty="0"/>
            <a:t>Shailesh Mohta</a:t>
          </a:r>
          <a:endParaRPr lang="en-IN" dirty="0"/>
        </a:p>
      </dgm:t>
    </dgm:pt>
    <dgm:pt modelId="{E4CD0494-7511-4A6F-9D05-10F4E5AD4E14}" type="parTrans" cxnId="{A28F539C-4326-491A-94E4-2082D8AB9974}">
      <dgm:prSet/>
      <dgm:spPr/>
      <dgm:t>
        <a:bodyPr/>
        <a:lstStyle/>
        <a:p>
          <a:endParaRPr lang="en-IN"/>
        </a:p>
      </dgm:t>
    </dgm:pt>
    <dgm:pt modelId="{D1C818D0-AD92-4B03-B966-0B1A35C41EF5}" type="sibTrans" cxnId="{A28F539C-4326-491A-94E4-2082D8AB9974}">
      <dgm:prSet/>
      <dgm:spPr/>
      <dgm:t>
        <a:bodyPr/>
        <a:lstStyle/>
        <a:p>
          <a:endParaRPr lang="en-IN"/>
        </a:p>
      </dgm:t>
    </dgm:pt>
    <dgm:pt modelId="{926D1656-7469-4B68-84B0-BF27485A56C7}">
      <dgm:prSet/>
      <dgm:spPr/>
      <dgm:t>
        <a:bodyPr/>
        <a:lstStyle/>
        <a:p>
          <a:r>
            <a:rPr lang="en-IN" b="0" i="0"/>
            <a:t>Isha Pali</a:t>
          </a:r>
          <a:endParaRPr lang="en-IN"/>
        </a:p>
      </dgm:t>
    </dgm:pt>
    <dgm:pt modelId="{E50E9598-8C8A-4CD8-8067-A1942790BFD2}" type="parTrans" cxnId="{1ACC934F-3A78-4627-A7B7-E8AE88F72132}">
      <dgm:prSet/>
      <dgm:spPr/>
      <dgm:t>
        <a:bodyPr/>
        <a:lstStyle/>
        <a:p>
          <a:endParaRPr lang="en-IN"/>
        </a:p>
      </dgm:t>
    </dgm:pt>
    <dgm:pt modelId="{AEDE6E32-A0ED-4F7B-AC4C-A88ECE8665ED}" type="sibTrans" cxnId="{1ACC934F-3A78-4627-A7B7-E8AE88F72132}">
      <dgm:prSet/>
      <dgm:spPr/>
      <dgm:t>
        <a:bodyPr/>
        <a:lstStyle/>
        <a:p>
          <a:endParaRPr lang="en-IN"/>
        </a:p>
      </dgm:t>
    </dgm:pt>
    <dgm:pt modelId="{1B02119A-0BF0-4A0D-AE57-68F520E45D1A}">
      <dgm:prSet/>
      <dgm:spPr/>
      <dgm:t>
        <a:bodyPr/>
        <a:lstStyle/>
        <a:p>
          <a:r>
            <a:rPr lang="en-IN" b="0" i="0"/>
            <a:t>Rishabh Kumar Kandoi</a:t>
          </a:r>
          <a:endParaRPr lang="en-IN"/>
        </a:p>
      </dgm:t>
    </dgm:pt>
    <dgm:pt modelId="{160A2184-9168-4D50-80DE-1BF270D023BD}" type="parTrans" cxnId="{EE8903EB-9F98-44A9-80BE-6944EE353EC2}">
      <dgm:prSet/>
      <dgm:spPr/>
      <dgm:t>
        <a:bodyPr/>
        <a:lstStyle/>
        <a:p>
          <a:endParaRPr lang="en-IN"/>
        </a:p>
      </dgm:t>
    </dgm:pt>
    <dgm:pt modelId="{96DEAB68-C263-4009-9455-A36BC10396B6}" type="sibTrans" cxnId="{EE8903EB-9F98-44A9-80BE-6944EE353EC2}">
      <dgm:prSet/>
      <dgm:spPr/>
      <dgm:t>
        <a:bodyPr/>
        <a:lstStyle/>
        <a:p>
          <a:endParaRPr lang="en-IN"/>
        </a:p>
      </dgm:t>
    </dgm:pt>
    <dgm:pt modelId="{0249DCB1-F41E-4C97-8736-1F6FC8AEEA50}">
      <dgm:prSet/>
      <dgm:spPr/>
      <dgm:t>
        <a:bodyPr/>
        <a:lstStyle/>
        <a:p>
          <a:r>
            <a:rPr lang="en-IN" b="0" i="0"/>
            <a:t>Abhimanyu Sangitrao</a:t>
          </a:r>
          <a:endParaRPr lang="en-IN"/>
        </a:p>
      </dgm:t>
    </dgm:pt>
    <dgm:pt modelId="{E8D3258B-4C58-4423-925F-CF220D4166E1}" type="parTrans" cxnId="{CCD84505-17AD-4B8A-BBF1-80D32DB89EF6}">
      <dgm:prSet/>
      <dgm:spPr/>
      <dgm:t>
        <a:bodyPr/>
        <a:lstStyle/>
        <a:p>
          <a:endParaRPr lang="en-IN"/>
        </a:p>
      </dgm:t>
    </dgm:pt>
    <dgm:pt modelId="{2C6DAC5A-3FFF-4D9A-8B54-9C3921426FA6}" type="sibTrans" cxnId="{CCD84505-17AD-4B8A-BBF1-80D32DB89EF6}">
      <dgm:prSet/>
      <dgm:spPr/>
      <dgm:t>
        <a:bodyPr/>
        <a:lstStyle/>
        <a:p>
          <a:endParaRPr lang="en-IN"/>
        </a:p>
      </dgm:t>
    </dgm:pt>
    <dgm:pt modelId="{3B49D679-A3A1-4CBB-96F3-AF9DAAEA7069}" type="pres">
      <dgm:prSet presAssocID="{1C180DA9-8EB0-4019-AE49-8270258F446F}" presName="Name0" presStyleCnt="0">
        <dgm:presLayoutVars>
          <dgm:dir/>
          <dgm:animLvl val="lvl"/>
          <dgm:resizeHandles val="exact"/>
        </dgm:presLayoutVars>
      </dgm:prSet>
      <dgm:spPr/>
    </dgm:pt>
    <dgm:pt modelId="{FF3EBDAC-9E7C-4261-A5AD-4BE2E2181B54}" type="pres">
      <dgm:prSet presAssocID="{A9F821B1-FD0A-4F49-AB3A-90E0745E7C1D}" presName="linNode" presStyleCnt="0"/>
      <dgm:spPr/>
    </dgm:pt>
    <dgm:pt modelId="{7AADF46D-111A-433F-AD6D-DC4C005FEEC0}" type="pres">
      <dgm:prSet presAssocID="{A9F821B1-FD0A-4F49-AB3A-90E0745E7C1D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BFE5AA9D-AF41-452F-ACE4-18E5D32DD47F}" type="pres">
      <dgm:prSet presAssocID="{A9F821B1-FD0A-4F49-AB3A-90E0745E7C1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CD84505-17AD-4B8A-BBF1-80D32DB89EF6}" srcId="{A9F821B1-FD0A-4F49-AB3A-90E0745E7C1D}" destId="{0249DCB1-F41E-4C97-8736-1F6FC8AEEA50}" srcOrd="5" destOrd="0" parTransId="{E8D3258B-4C58-4423-925F-CF220D4166E1}" sibTransId="{2C6DAC5A-3FFF-4D9A-8B54-9C3921426FA6}"/>
    <dgm:cxn modelId="{C72DB00E-DB8A-41D0-AD38-D034AFD4F64F}" type="presOf" srcId="{1B02119A-0BF0-4A0D-AE57-68F520E45D1A}" destId="{BFE5AA9D-AF41-452F-ACE4-18E5D32DD47F}" srcOrd="0" destOrd="4" presId="urn:microsoft.com/office/officeart/2005/8/layout/vList5"/>
    <dgm:cxn modelId="{A11FDE67-3C3B-4C74-A74E-C5DB0793E327}" srcId="{1C180DA9-8EB0-4019-AE49-8270258F446F}" destId="{A9F821B1-FD0A-4F49-AB3A-90E0745E7C1D}" srcOrd="0" destOrd="0" parTransId="{EA396055-3135-46EC-ABC3-B3D0EBB16A69}" sibTransId="{E2DF7237-8EEA-467F-B661-F8A06BD775EB}"/>
    <dgm:cxn modelId="{1ACC934F-3A78-4627-A7B7-E8AE88F72132}" srcId="{A9F821B1-FD0A-4F49-AB3A-90E0745E7C1D}" destId="{926D1656-7469-4B68-84B0-BF27485A56C7}" srcOrd="3" destOrd="0" parTransId="{E50E9598-8C8A-4CD8-8067-A1942790BFD2}" sibTransId="{AEDE6E32-A0ED-4F7B-AC4C-A88ECE8665ED}"/>
    <dgm:cxn modelId="{D7FF5152-4A81-4542-883E-826974C334C3}" type="presOf" srcId="{0249DCB1-F41E-4C97-8736-1F6FC8AEEA50}" destId="{BFE5AA9D-AF41-452F-ACE4-18E5D32DD47F}" srcOrd="0" destOrd="5" presId="urn:microsoft.com/office/officeart/2005/8/layout/vList5"/>
    <dgm:cxn modelId="{949F7957-7FFA-4E2E-9873-1B54569F2A66}" srcId="{A9F821B1-FD0A-4F49-AB3A-90E0745E7C1D}" destId="{CA3608AC-6CFC-4A69-8CFA-1BE26DA4896C}" srcOrd="1" destOrd="0" parTransId="{AF8D6DCF-A78A-4FC9-909F-D623E24E0CDF}" sibTransId="{14CF8E46-0D65-4623-AA70-880298FE57ED}"/>
    <dgm:cxn modelId="{407A6B59-64D6-4BD9-888E-CC2AEE3B95C8}" type="presOf" srcId="{308A3A5E-88D0-4104-A111-7F9F066072FD}" destId="{BFE5AA9D-AF41-452F-ACE4-18E5D32DD47F}" srcOrd="0" destOrd="0" presId="urn:microsoft.com/office/officeart/2005/8/layout/vList5"/>
    <dgm:cxn modelId="{0F480998-E8F3-4346-8595-9EF681A830C3}" srcId="{A9F821B1-FD0A-4F49-AB3A-90E0745E7C1D}" destId="{308A3A5E-88D0-4104-A111-7F9F066072FD}" srcOrd="0" destOrd="0" parTransId="{0FA2A58C-F003-49B5-A468-EEEE78048B28}" sibTransId="{398C84E4-8E9C-47BF-B9C1-E4789FF59DC5}"/>
    <dgm:cxn modelId="{A28F539C-4326-491A-94E4-2082D8AB9974}" srcId="{A9F821B1-FD0A-4F49-AB3A-90E0745E7C1D}" destId="{CE981020-7828-4735-8D8B-E173A959DE04}" srcOrd="2" destOrd="0" parTransId="{E4CD0494-7511-4A6F-9D05-10F4E5AD4E14}" sibTransId="{D1C818D0-AD92-4B03-B966-0B1A35C41EF5}"/>
    <dgm:cxn modelId="{230080A4-17FF-4E70-9722-D4A0878E09FF}" type="presOf" srcId="{1C180DA9-8EB0-4019-AE49-8270258F446F}" destId="{3B49D679-A3A1-4CBB-96F3-AF9DAAEA7069}" srcOrd="0" destOrd="0" presId="urn:microsoft.com/office/officeart/2005/8/layout/vList5"/>
    <dgm:cxn modelId="{A89EA4B3-4B42-415A-91D4-BCD4075FE707}" type="presOf" srcId="{CE981020-7828-4735-8D8B-E173A959DE04}" destId="{BFE5AA9D-AF41-452F-ACE4-18E5D32DD47F}" srcOrd="0" destOrd="2" presId="urn:microsoft.com/office/officeart/2005/8/layout/vList5"/>
    <dgm:cxn modelId="{AD51F5D6-5D8E-4C80-9AAA-4AB620279234}" type="presOf" srcId="{CA3608AC-6CFC-4A69-8CFA-1BE26DA4896C}" destId="{BFE5AA9D-AF41-452F-ACE4-18E5D32DD47F}" srcOrd="0" destOrd="1" presId="urn:microsoft.com/office/officeart/2005/8/layout/vList5"/>
    <dgm:cxn modelId="{A04032E8-09E9-48D4-AF3E-3265DDF396F8}" type="presOf" srcId="{926D1656-7469-4B68-84B0-BF27485A56C7}" destId="{BFE5AA9D-AF41-452F-ACE4-18E5D32DD47F}" srcOrd="0" destOrd="3" presId="urn:microsoft.com/office/officeart/2005/8/layout/vList5"/>
    <dgm:cxn modelId="{EE8903EB-9F98-44A9-80BE-6944EE353EC2}" srcId="{A9F821B1-FD0A-4F49-AB3A-90E0745E7C1D}" destId="{1B02119A-0BF0-4A0D-AE57-68F520E45D1A}" srcOrd="4" destOrd="0" parTransId="{160A2184-9168-4D50-80DE-1BF270D023BD}" sibTransId="{96DEAB68-C263-4009-9455-A36BC10396B6}"/>
    <dgm:cxn modelId="{A73034FA-342B-40C4-BA42-3A8CB101521E}" type="presOf" srcId="{A9F821B1-FD0A-4F49-AB3A-90E0745E7C1D}" destId="{7AADF46D-111A-433F-AD6D-DC4C005FEEC0}" srcOrd="0" destOrd="0" presId="urn:microsoft.com/office/officeart/2005/8/layout/vList5"/>
    <dgm:cxn modelId="{E5DA962C-0779-4B46-95DE-FBAD9852A09B}" type="presParOf" srcId="{3B49D679-A3A1-4CBB-96F3-AF9DAAEA7069}" destId="{FF3EBDAC-9E7C-4261-A5AD-4BE2E2181B54}" srcOrd="0" destOrd="0" presId="urn:microsoft.com/office/officeart/2005/8/layout/vList5"/>
    <dgm:cxn modelId="{58C6B133-3F6E-40D6-B590-55BF48A145E7}" type="presParOf" srcId="{FF3EBDAC-9E7C-4261-A5AD-4BE2E2181B54}" destId="{7AADF46D-111A-433F-AD6D-DC4C005FEEC0}" srcOrd="0" destOrd="0" presId="urn:microsoft.com/office/officeart/2005/8/layout/vList5"/>
    <dgm:cxn modelId="{80AFB032-550F-436B-8969-1ADE44F697DE}" type="presParOf" srcId="{FF3EBDAC-9E7C-4261-A5AD-4BE2E2181B54}" destId="{BFE5AA9D-AF41-452F-ACE4-18E5D32DD4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5AA9D-AF41-452F-ACE4-18E5D32DD47F}">
      <dsp:nvSpPr>
        <dsp:cNvPr id="0" name=""/>
        <dsp:cNvSpPr/>
      </dsp:nvSpPr>
      <dsp:spPr>
        <a:xfrm rot="5400000">
          <a:off x="2558676" y="-220461"/>
          <a:ext cx="2524008" cy="3595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0" i="0" kern="1200"/>
            <a:t>Harshit Budhraja (team leader)</a:t>
          </a:r>
          <a:endParaRPr lang="en-IN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0" i="0" kern="1200"/>
            <a:t>Kumari Renuka</a:t>
          </a:r>
          <a:endParaRPr lang="en-IN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0" i="0" kern="1200" dirty="0"/>
            <a:t>Shailesh Mohta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0" i="0" kern="1200"/>
            <a:t>Isha Pali</a:t>
          </a:r>
          <a:endParaRPr lang="en-IN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0" i="0" kern="1200"/>
            <a:t>Rishabh Kumar Kandoi</a:t>
          </a:r>
          <a:endParaRPr lang="en-IN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0" i="0" kern="1200"/>
            <a:t>Abhimanyu Sangitrao</a:t>
          </a:r>
          <a:endParaRPr lang="en-IN" sz="2100" kern="1200"/>
        </a:p>
      </dsp:txBody>
      <dsp:txXfrm rot="-5400000">
        <a:off x="2022713" y="438714"/>
        <a:ext cx="3472722" cy="2277584"/>
      </dsp:txXfrm>
    </dsp:sp>
    <dsp:sp modelId="{7AADF46D-111A-433F-AD6D-DC4C005FEEC0}">
      <dsp:nvSpPr>
        <dsp:cNvPr id="0" name=""/>
        <dsp:cNvSpPr/>
      </dsp:nvSpPr>
      <dsp:spPr>
        <a:xfrm>
          <a:off x="0" y="0"/>
          <a:ext cx="2022713" cy="3155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/>
            <a:t>Team members: </a:t>
          </a:r>
          <a:endParaRPr lang="en-IN" sz="2800" kern="1200"/>
        </a:p>
      </dsp:txBody>
      <dsp:txXfrm>
        <a:off x="98741" y="98741"/>
        <a:ext cx="1825231" cy="2957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A5FC-1195-4B52-B0F0-840908710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798142"/>
            <a:ext cx="8520600" cy="652971"/>
          </a:xfrm>
        </p:spPr>
        <p:txBody>
          <a:bodyPr/>
          <a:lstStyle/>
          <a:p>
            <a:pPr algn="ctr"/>
            <a:r>
              <a:rPr lang="en-IN" sz="2800" dirty="0"/>
              <a:t>Team name: H3xl4w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DDD9E2-3F2D-49E3-859F-9437B29B5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010035"/>
              </p:ext>
            </p:extLst>
          </p:nvPr>
        </p:nvGraphicFramePr>
        <p:xfrm>
          <a:off x="1762676" y="1596887"/>
          <a:ext cx="5618648" cy="3155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0D5772-8044-40BF-B1D2-144360D37206}"/>
              </a:ext>
            </a:extLst>
          </p:cNvPr>
          <p:cNvSpPr txBox="1"/>
          <p:nvPr/>
        </p:nvSpPr>
        <p:spPr>
          <a:xfrm>
            <a:off x="2842590" y="197329"/>
            <a:ext cx="402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0070C0"/>
                </a:solidFill>
                <a:latin typeface="Georgia" panose="02040502050405020303" pitchFamily="18" charset="0"/>
              </a:rPr>
              <a:t>PharmaConnect</a:t>
            </a:r>
          </a:p>
        </p:txBody>
      </p:sp>
    </p:spTree>
    <p:extLst>
      <p:ext uri="{BB962C8B-B14F-4D97-AF65-F5344CB8AC3E}">
        <p14:creationId xmlns:p14="http://schemas.microsoft.com/office/powerpoint/2010/main" val="323643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33325" y="1995025"/>
            <a:ext cx="3999900" cy="13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Drug Wiki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marL="0" lvl="0" indent="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This will give some general information about a drug which can be searched by the user.</a:t>
            </a:r>
            <a:endParaRPr sz="160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000" y="1325200"/>
            <a:ext cx="2529632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6275" y="1951375"/>
            <a:ext cx="3999900" cy="14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My Profile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marL="0" lvl="0" indent="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This will give the user it’s profile information whatever he/she has entered during the signup. </a:t>
            </a:r>
            <a:endParaRPr sz="1600"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875" y="1349325"/>
            <a:ext cx="2515442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24900" y="1867075"/>
            <a:ext cx="3999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</a:rPr>
              <a:t>About Us</a:t>
            </a:r>
            <a:r>
              <a:rPr lang="en" sz="1700">
                <a:solidFill>
                  <a:srgbClr val="000000"/>
                </a:solidFill>
              </a:rPr>
              <a:t> </a:t>
            </a:r>
            <a:endParaRPr sz="1700">
              <a:solidFill>
                <a:srgbClr val="000000"/>
              </a:solidFill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This will provide the information about the organisation/ministry  who will work as a admin for the app.</a:t>
            </a:r>
            <a:endParaRPr sz="1700">
              <a:solidFill>
                <a:srgbClr val="000000"/>
              </a:solidFill>
            </a:endParaRPr>
          </a:p>
          <a:p>
            <a:pPr marL="0" lvl="0" indent="0">
              <a:spcBef>
                <a:spcPts val="300"/>
              </a:spcBef>
              <a:spcAft>
                <a:spcPts val="1600"/>
              </a:spcAft>
              <a:buNone/>
            </a:pPr>
            <a:endParaRPr sz="1700"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375" y="1373400"/>
            <a:ext cx="2515442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24900" y="18430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</a:rPr>
              <a:t>Contact US</a:t>
            </a:r>
            <a:r>
              <a:rPr lang="en" sz="1700">
                <a:solidFill>
                  <a:srgbClr val="000000"/>
                </a:solidFill>
              </a:rPr>
              <a:t> </a:t>
            </a:r>
            <a:endParaRPr sz="1700">
              <a:solidFill>
                <a:srgbClr val="000000"/>
              </a:solidFill>
            </a:endParaRPr>
          </a:p>
          <a:p>
            <a:pPr marL="0" lvl="0" indent="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This will show some of the contact details of the admin.</a:t>
            </a:r>
            <a:endParaRPr sz="170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25" y="1361350"/>
            <a:ext cx="2535004" cy="371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337925" y="336625"/>
            <a:ext cx="58581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 and Approach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866000" y="2126100"/>
            <a:ext cx="75735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>
                <a:solidFill>
                  <a:srgbClr val="000000"/>
                </a:solidFill>
              </a:rPr>
              <a:t>Java</a:t>
            </a:r>
            <a:r>
              <a:rPr lang="en" sz="1800">
                <a:solidFill>
                  <a:srgbClr val="000000"/>
                </a:solidFill>
              </a:rPr>
              <a:t> in</a:t>
            </a:r>
            <a:r>
              <a:rPr lang="en" sz="1800" b="1">
                <a:solidFill>
                  <a:srgbClr val="000000"/>
                </a:solidFill>
              </a:rPr>
              <a:t> Android Studio IDE 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>
                <a:solidFill>
                  <a:srgbClr val="000000"/>
                </a:solidFill>
              </a:rPr>
              <a:t>MYSQL</a:t>
            </a:r>
            <a:r>
              <a:rPr lang="en" sz="1800">
                <a:solidFill>
                  <a:srgbClr val="000000"/>
                </a:solidFill>
              </a:rPr>
              <a:t> and </a:t>
            </a:r>
            <a:r>
              <a:rPr lang="en" sz="1800" b="1">
                <a:solidFill>
                  <a:srgbClr val="000000"/>
                </a:solidFill>
              </a:rPr>
              <a:t>NoSQL</a:t>
            </a:r>
            <a:r>
              <a:rPr lang="en" sz="1800">
                <a:solidFill>
                  <a:srgbClr val="000000"/>
                </a:solidFill>
              </a:rPr>
              <a:t> as the Database Models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>
                <a:solidFill>
                  <a:srgbClr val="000000"/>
                </a:solidFill>
              </a:rPr>
              <a:t>PHP</a:t>
            </a:r>
            <a:r>
              <a:rPr lang="en" sz="1800">
                <a:solidFill>
                  <a:srgbClr val="000000"/>
                </a:solidFill>
              </a:rPr>
              <a:t> for Dedicated API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>
                <a:solidFill>
                  <a:srgbClr val="000000"/>
                </a:solidFill>
              </a:rPr>
              <a:t>JSON </a:t>
            </a:r>
            <a:r>
              <a:rPr lang="en" sz="1800">
                <a:solidFill>
                  <a:srgbClr val="000000"/>
                </a:solidFill>
              </a:rPr>
              <a:t>for Data communication (using REST Technology)</a:t>
            </a:r>
            <a:endParaRPr sz="1800">
              <a:solidFill>
                <a:srgbClr val="000000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3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2223425" y="1419025"/>
            <a:ext cx="41727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TECHNOLOGY STACK</a:t>
            </a:r>
            <a:endParaRPr sz="1700" b="1"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94" y="76994"/>
            <a:ext cx="1142950" cy="11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1F6D-38F5-49BF-AE4F-940ED755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585" y="2878365"/>
            <a:ext cx="4290755" cy="6237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965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89800" y="195400"/>
            <a:ext cx="34449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PharmaConnect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89800" y="670750"/>
            <a:ext cx="44343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An initiative proposed under Smart India Hackathon 2018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89800" y="1662275"/>
            <a:ext cx="8564400" cy="32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Problem Category: </a:t>
            </a:r>
            <a:r>
              <a:rPr lang="en" sz="1600" b="1">
                <a:solidFill>
                  <a:srgbClr val="000000"/>
                </a:solidFill>
              </a:rPr>
              <a:t>Government of Delhi</a:t>
            </a:r>
            <a:endParaRPr sz="1600" b="1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Problem Statement: </a:t>
            </a:r>
            <a:r>
              <a:rPr lang="en" sz="1600" b="1">
                <a:solidFill>
                  <a:srgbClr val="000000"/>
                </a:solidFill>
              </a:rPr>
              <a:t>Nationwide​ ​integration​ ​of​ ​all​ ​pharmaceutical​ ​groups​ ​(Education,​ ​Industries and​ ​all​ ​stakeholders)​ ​to​ ​share​ ​policies,​ ​updates,​ ​summits,​ ​seminars/expo</a:t>
            </a:r>
            <a:endParaRPr sz="1600" b="1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Problem Code:</a:t>
            </a:r>
            <a:r>
              <a:rPr lang="en" sz="1600" b="1">
                <a:solidFill>
                  <a:srgbClr val="000000"/>
                </a:solidFill>
              </a:rPr>
              <a:t> #GDL9</a:t>
            </a:r>
            <a:endParaRPr sz="1600" b="1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Team Name:</a:t>
            </a:r>
            <a:r>
              <a:rPr lang="en" sz="1600" b="1">
                <a:solidFill>
                  <a:srgbClr val="000000"/>
                </a:solidFill>
              </a:rPr>
              <a:t> H3xl4w</a:t>
            </a:r>
            <a:endParaRPr sz="1600" b="1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Team Leader:</a:t>
            </a:r>
            <a:r>
              <a:rPr lang="en" sz="1600" b="1">
                <a:solidFill>
                  <a:srgbClr val="000000"/>
                </a:solidFill>
              </a:rPr>
              <a:t> Harshit​ ​Budhraja</a:t>
            </a:r>
            <a:endParaRPr sz="1600" b="1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College Code (AISHE Code):</a:t>
            </a:r>
            <a:r>
              <a:rPr lang="en" sz="1600" b="1">
                <a:solidFill>
                  <a:srgbClr val="000000"/>
                </a:solidFill>
              </a:rPr>
              <a:t> U-0833​ ​(NIIT​ ​University,​ ​Neemrana,​ ​Alwar​ ​-​ ​301705)</a:t>
            </a:r>
            <a:endParaRPr sz="1600" b="1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100" y="73616"/>
            <a:ext cx="1835900" cy="10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203BFC4-049F-4CCE-B6DA-4B0C802B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3584-DD59-4023-961D-792F27F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1A3BC-6C81-4101-B920-ED2185442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10" y="1490870"/>
            <a:ext cx="5935980" cy="365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41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375025" y="303100"/>
            <a:ext cx="38391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00" y="62352"/>
            <a:ext cx="1105199" cy="110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725" y="1317523"/>
            <a:ext cx="3384443" cy="3825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40825" y="346900"/>
            <a:ext cx="27729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5" y="118700"/>
            <a:ext cx="1080101" cy="10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604401" y="1850298"/>
            <a:ext cx="3554400" cy="1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Newsfeed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This (card-view) feature shows the current news and trends related to pharmaceutical sector with reference to:</a:t>
            </a:r>
          </a:p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Pharmacy</a:t>
            </a:r>
            <a:r>
              <a:rPr lang="en-IN" sz="1600" dirty="0">
                <a:latin typeface="Roboto"/>
                <a:ea typeface="Roboto"/>
                <a:cs typeface="Roboto"/>
                <a:sym typeface="Roboto"/>
              </a:rPr>
              <a:t>Times.com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200" y="1421375"/>
            <a:ext cx="2488475" cy="3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150" y="1752075"/>
            <a:ext cx="3999900" cy="17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</a:rPr>
              <a:t>Policies</a:t>
            </a:r>
            <a:r>
              <a:rPr lang="en" sz="1700">
                <a:solidFill>
                  <a:srgbClr val="000000"/>
                </a:solidFill>
              </a:rPr>
              <a:t> </a:t>
            </a:r>
            <a:endParaRPr sz="1700">
              <a:solidFill>
                <a:srgbClr val="000000"/>
              </a:solidFill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This section will show the information of latest policies and circulars released by the government</a:t>
            </a:r>
            <a:endParaRPr sz="1700">
              <a:solidFill>
                <a:srgbClr val="000000"/>
              </a:solidFill>
            </a:endParaRPr>
          </a:p>
          <a:p>
            <a:pPr marL="0" lvl="0" indent="0">
              <a:spcBef>
                <a:spcPts val="300"/>
              </a:spcBef>
              <a:spcAft>
                <a:spcPts val="1600"/>
              </a:spcAft>
              <a:buNone/>
            </a:pPr>
            <a:endParaRPr sz="1700"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100" y="1337225"/>
            <a:ext cx="2492894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070600" y="1859250"/>
            <a:ext cx="3999900" cy="14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Survey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This can be used to create/fill surveys as 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1) </a:t>
            </a:r>
            <a:r>
              <a:rPr lang="en-IN" sz="1800" dirty="0">
                <a:solidFill>
                  <a:srgbClr val="000000"/>
                </a:solidFill>
              </a:rPr>
              <a:t>S</a:t>
            </a:r>
            <a:r>
              <a:rPr lang="en" sz="1800" dirty="0">
                <a:solidFill>
                  <a:srgbClr val="000000"/>
                </a:solidFill>
              </a:rPr>
              <a:t>uggestions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2) </a:t>
            </a:r>
            <a:r>
              <a:rPr lang="en-IN" sz="1800" dirty="0">
                <a:solidFill>
                  <a:srgbClr val="000000"/>
                </a:solidFill>
              </a:rPr>
              <a:t>F</a:t>
            </a:r>
            <a:r>
              <a:rPr lang="en" sz="1800" dirty="0">
                <a:solidFill>
                  <a:srgbClr val="000000"/>
                </a:solidFill>
              </a:rPr>
              <a:t>eedback</a:t>
            </a:r>
            <a:endParaRPr sz="1800" dirty="0">
              <a:solidFill>
                <a:srgbClr val="000000"/>
              </a:solidFill>
            </a:endParaRPr>
          </a:p>
          <a:p>
            <a:pPr marL="0" lvl="0" indent="0">
              <a:spcBef>
                <a:spcPts val="3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100" y="1337250"/>
            <a:ext cx="2611868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45375" y="1945350"/>
            <a:ext cx="39999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00000"/>
                </a:solidFill>
              </a:rPr>
              <a:t>Pharmacy locator</a:t>
            </a:r>
            <a:r>
              <a:rPr lang="en" sz="1700" dirty="0">
                <a:solidFill>
                  <a:srgbClr val="000000"/>
                </a:solidFill>
              </a:rPr>
              <a:t> </a:t>
            </a:r>
            <a:endParaRPr sz="17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00000"/>
                </a:solidFill>
              </a:rPr>
              <a:t>This will let you know the location of pharmacies nearby.</a:t>
            </a:r>
            <a:endParaRPr sz="1700" dirty="0">
              <a:solidFill>
                <a:srgbClr val="000000"/>
              </a:solidFill>
            </a:endParaRPr>
          </a:p>
          <a:p>
            <a:pPr marL="0" lvl="0" indent="0">
              <a:spcBef>
                <a:spcPts val="3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850" y="1349300"/>
            <a:ext cx="252557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335</Words>
  <Application>Microsoft Office PowerPoint</Application>
  <PresentationFormat>On-screen Show (16:9)</PresentationFormat>
  <Paragraphs>53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Merriweather</vt:lpstr>
      <vt:lpstr>Georgia</vt:lpstr>
      <vt:lpstr>Arial</vt:lpstr>
      <vt:lpstr>Roboto</vt:lpstr>
      <vt:lpstr>Paradigm</vt:lpstr>
      <vt:lpstr>Team name: H3xl4w</vt:lpstr>
      <vt:lpstr>PharmaConnect</vt:lpstr>
      <vt:lpstr>PowerPoint Presentation</vt:lpstr>
      <vt:lpstr>Flow Chart</vt:lpstr>
      <vt:lpstr>Proposed Solution</vt:lpstr>
      <vt:lpstr>DESCRIPTION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Technology Stack and Approach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PharmaConnect</dc:title>
  <cp:lastModifiedBy>Rishabh kandoi</cp:lastModifiedBy>
  <cp:revision>6</cp:revision>
  <dcterms:modified xsi:type="dcterms:W3CDTF">2018-03-31T09:13:51Z</dcterms:modified>
</cp:coreProperties>
</file>