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259" r:id="rId2"/>
    <p:sldId id="299" r:id="rId3"/>
    <p:sldId id="260" r:id="rId4"/>
    <p:sldId id="289" r:id="rId5"/>
    <p:sldId id="291" r:id="rId6"/>
    <p:sldId id="292" r:id="rId7"/>
    <p:sldId id="300" r:id="rId8"/>
    <p:sldId id="293" r:id="rId9"/>
    <p:sldId id="294" r:id="rId10"/>
    <p:sldId id="295" r:id="rId11"/>
    <p:sldId id="262" r:id="rId12"/>
    <p:sldId id="261" r:id="rId13"/>
    <p:sldId id="298" r:id="rId14"/>
    <p:sldId id="266" r:id="rId15"/>
    <p:sldId id="296" r:id="rId16"/>
    <p:sldId id="301" r:id="rId17"/>
    <p:sldId id="288" r:id="rId18"/>
    <p:sldId id="302"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44" autoAdjust="0"/>
    <p:restoredTop sz="94660"/>
  </p:normalViewPr>
  <p:slideViewPr>
    <p:cSldViewPr snapToGrid="0">
      <p:cViewPr varScale="1">
        <p:scale>
          <a:sx n="72" d="100"/>
          <a:sy n="72" d="100"/>
        </p:scale>
        <p:origin x="100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27ECD-1CC8-4A28-B48B-73026ADFEE04}" type="datetimeFigureOut">
              <a:rPr lang="en-IN" smtClean="0"/>
              <a:t>19-05-2018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8A05B-E2D0-4C87-927E-73BB34823218}" type="slidenum">
              <a:rPr lang="en-IN" smtClean="0"/>
              <a:t>‹#›</a:t>
            </a:fld>
            <a:endParaRPr lang="en-IN"/>
          </a:p>
        </p:txBody>
      </p:sp>
    </p:spTree>
    <p:extLst>
      <p:ext uri="{BB962C8B-B14F-4D97-AF65-F5344CB8AC3E}">
        <p14:creationId xmlns:p14="http://schemas.microsoft.com/office/powerpoint/2010/main" val="17541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282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2105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87120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3884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413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5624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14401" y="3189150"/>
            <a:ext cx="5502399" cy="1546500"/>
          </a:xfrm>
          <a:prstGeom prst="rect">
            <a:avLst/>
          </a:prstGeom>
        </p:spPr>
        <p:txBody>
          <a:bodyPr lIns="91425" tIns="91425" rIns="91425" bIns="91425" anchor="b" anchorCtr="0"/>
          <a:lstStyle>
            <a:lvl1pPr lvl="0">
              <a:spcBef>
                <a:spcPts val="0"/>
              </a:spcBef>
              <a:buClr>
                <a:srgbClr val="FFFFFF"/>
              </a:buClr>
              <a:buSzPct val="100000"/>
              <a:buFont typeface="Playfair Display"/>
              <a:defRPr sz="4800" b="1">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sp>
        <p:nvSpPr>
          <p:cNvPr id="10" name="Shape 10"/>
          <p:cNvSpPr/>
          <p:nvPr/>
        </p:nvSpPr>
        <p:spPr>
          <a:xfrm>
            <a:off x="33" y="5216825"/>
            <a:ext cx="12192000" cy="16413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4121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914401" y="5082150"/>
            <a:ext cx="5502399" cy="1046400"/>
          </a:xfrm>
          <a:prstGeom prst="rect">
            <a:avLst/>
          </a:prstGeom>
        </p:spPr>
        <p:txBody>
          <a:bodyPr lIns="91425" tIns="91425" rIns="91425" bIns="91425" anchor="t" anchorCtr="0"/>
          <a:lstStyle>
            <a:lvl1pPr lvl="0"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1pPr>
            <a:lvl2pPr lvl="1"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2pPr>
            <a:lvl3pPr lvl="2"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3pPr>
            <a:lvl4pPr lvl="3"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4pPr>
            <a:lvl5pPr lvl="4"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5pPr>
            <a:lvl6pPr lvl="5"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6pPr>
            <a:lvl7pPr lvl="6"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7pPr>
            <a:lvl8pPr lvl="7"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8pPr>
            <a:lvl9pPr lvl="8"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9pPr>
          </a:lstStyle>
          <a:p>
            <a:endParaRPr/>
          </a:p>
        </p:txBody>
      </p:sp>
      <p:sp>
        <p:nvSpPr>
          <p:cNvPr id="13" name="Shape 13"/>
          <p:cNvSpPr txBox="1">
            <a:spLocks noGrp="1"/>
          </p:cNvSpPr>
          <p:nvPr>
            <p:ph type="ctrTitle"/>
          </p:nvPr>
        </p:nvSpPr>
        <p:spPr>
          <a:xfrm>
            <a:off x="914401" y="3112950"/>
            <a:ext cx="5502399" cy="1546500"/>
          </a:xfrm>
          <a:prstGeom prst="rect">
            <a:avLst/>
          </a:prstGeom>
        </p:spPr>
        <p:txBody>
          <a:bodyPr lIns="91425" tIns="91425" rIns="91425" bIns="91425" anchor="b" anchorCtr="0"/>
          <a:lstStyle>
            <a:lvl1pPr lvl="0" rtl="0">
              <a:spcBef>
                <a:spcPts val="0"/>
              </a:spcBef>
              <a:buClr>
                <a:srgbClr val="FFFFFF"/>
              </a:buClr>
              <a:buSzPct val="100000"/>
              <a:buFont typeface="Playfair Display"/>
              <a:defRPr sz="4800">
                <a:solidFill>
                  <a:srgbClr val="FFFFFF"/>
                </a:solidFill>
                <a:latin typeface="Playfair Display"/>
                <a:ea typeface="Playfair Display"/>
                <a:cs typeface="Playfair Display"/>
                <a:sym typeface="Playfair Display"/>
              </a:defRPr>
            </a:lvl1pPr>
            <a:lvl2pPr lvl="1"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cxnSp>
        <p:nvCxnSpPr>
          <p:cNvPr id="14" name="Shape 14"/>
          <p:cNvCxnSpPr/>
          <p:nvPr/>
        </p:nvCxnSpPr>
        <p:spPr>
          <a:xfrm>
            <a:off x="1074800" y="4831425"/>
            <a:ext cx="10042400" cy="0"/>
          </a:xfrm>
          <a:prstGeom prst="straightConnector1">
            <a:avLst/>
          </a:prstGeom>
          <a:noFill/>
          <a:ln w="19050" cap="flat" cmpd="sng">
            <a:solidFill>
              <a:srgbClr val="FFD900"/>
            </a:solidFill>
            <a:prstDash val="solid"/>
            <a:round/>
            <a:headEnd type="none" w="lg" len="lg"/>
            <a:tailEnd type="none" w="lg" len="lg"/>
          </a:ln>
        </p:spPr>
      </p:cxnSp>
    </p:spTree>
    <p:extLst>
      <p:ext uri="{BB962C8B-B14F-4D97-AF65-F5344CB8AC3E}">
        <p14:creationId xmlns:p14="http://schemas.microsoft.com/office/powerpoint/2010/main" val="93025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0"/>
            <a:ext cx="10972800" cy="1295400"/>
          </a:xfrm>
          <a:prstGeom prst="rect">
            <a:avLst/>
          </a:prstGeom>
        </p:spPr>
        <p:txBody>
          <a:bodyPr lIns="91425" tIns="91425" rIns="91425" bIns="91425" anchor="ctr" anchorCtr="0"/>
          <a:lstStyle>
            <a:lvl1pPr lvl="0" algn="ctr">
              <a:spcBef>
                <a:spcPts val="0"/>
              </a:spcBef>
              <a:buSzPct val="100000"/>
              <a:defRPr sz="2400"/>
            </a:lvl1pPr>
            <a:lvl2pPr lvl="1" algn="ctr">
              <a:spcBef>
                <a:spcPts val="0"/>
              </a:spcBef>
              <a:buSzPct val="100000"/>
              <a:defRPr sz="2400"/>
            </a:lvl2pPr>
            <a:lvl3pPr lvl="2" algn="ctr">
              <a:spcBef>
                <a:spcPts val="0"/>
              </a:spcBef>
              <a:buSzPct val="100000"/>
              <a:defRPr sz="2400"/>
            </a:lvl3pPr>
            <a:lvl4pPr lvl="3" algn="ctr">
              <a:spcBef>
                <a:spcPts val="0"/>
              </a:spcBef>
              <a:buSzPct val="100000"/>
              <a:defRPr sz="2400"/>
            </a:lvl4pPr>
            <a:lvl5pPr lvl="4" algn="ctr">
              <a:spcBef>
                <a:spcPts val="0"/>
              </a:spcBef>
              <a:buSzPct val="100000"/>
              <a:defRPr sz="2400"/>
            </a:lvl5pPr>
            <a:lvl6pPr lvl="5" algn="ctr">
              <a:spcBef>
                <a:spcPts val="0"/>
              </a:spcBef>
              <a:buSzPct val="100000"/>
              <a:defRPr sz="2400"/>
            </a:lvl6pPr>
            <a:lvl7pPr lvl="6" algn="ctr">
              <a:spcBef>
                <a:spcPts val="0"/>
              </a:spcBef>
              <a:buSzPct val="100000"/>
              <a:defRPr sz="2400"/>
            </a:lvl7pPr>
            <a:lvl8pPr lvl="7" algn="ctr">
              <a:spcBef>
                <a:spcPts val="0"/>
              </a:spcBef>
              <a:buSzPct val="100000"/>
              <a:defRPr sz="2400"/>
            </a:lvl8pPr>
            <a:lvl9pPr lvl="8" algn="ctr">
              <a:spcBef>
                <a:spcPts val="0"/>
              </a:spcBef>
              <a:buSzPct val="100000"/>
              <a:defRPr sz="2400"/>
            </a:lvl9pPr>
          </a:lstStyle>
          <a:p>
            <a:endParaRPr/>
          </a:p>
        </p:txBody>
      </p:sp>
      <p:sp>
        <p:nvSpPr>
          <p:cNvPr id="26" name="Shape 26"/>
          <p:cNvSpPr txBox="1">
            <a:spLocks noGrp="1"/>
          </p:cNvSpPr>
          <p:nvPr>
            <p:ph type="body" idx="1"/>
          </p:nvPr>
        </p:nvSpPr>
        <p:spPr>
          <a:xfrm>
            <a:off x="1173367" y="1600200"/>
            <a:ext cx="47788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27" name="Shape 27"/>
          <p:cNvSpPr txBox="1">
            <a:spLocks noGrp="1"/>
          </p:cNvSpPr>
          <p:nvPr>
            <p:ph type="body" idx="2"/>
          </p:nvPr>
        </p:nvSpPr>
        <p:spPr>
          <a:xfrm>
            <a:off x="6239832" y="1600200"/>
            <a:ext cx="47788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cxnSp>
        <p:nvCxnSpPr>
          <p:cNvPr id="28" name="Shape 28"/>
          <p:cNvCxnSpPr/>
          <p:nvPr/>
        </p:nvCxnSpPr>
        <p:spPr>
          <a:xfrm>
            <a:off x="4038200" y="1295407"/>
            <a:ext cx="4115600" cy="0"/>
          </a:xfrm>
          <a:prstGeom prst="straightConnector1">
            <a:avLst/>
          </a:prstGeom>
          <a:noFill/>
          <a:ln w="19050" cap="flat" cmpd="sng">
            <a:solidFill>
              <a:srgbClr val="FFD900"/>
            </a:solidFill>
            <a:prstDash val="solid"/>
            <a:round/>
            <a:headEnd type="none" w="lg" len="lg"/>
            <a:tailEnd type="none" w="lg" len="lg"/>
          </a:ln>
        </p:spPr>
      </p:cxnSp>
      <p:sp>
        <p:nvSpPr>
          <p:cNvPr id="29" name="Shape 29"/>
          <p:cNvSpPr/>
          <p:nvPr/>
        </p:nvSpPr>
        <p:spPr>
          <a:xfrm>
            <a:off x="33" y="6636000"/>
            <a:ext cx="12192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7549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0"/>
            <a:ext cx="10972800" cy="1295400"/>
          </a:xfrm>
          <a:prstGeom prst="rect">
            <a:avLst/>
          </a:prstGeom>
        </p:spPr>
        <p:txBody>
          <a:bodyPr lIns="91425" tIns="91425" rIns="91425" bIns="91425" anchor="ctr" anchorCtr="0"/>
          <a:lstStyle>
            <a:lvl1pPr lvl="0" algn="ctr" rtl="0">
              <a:spcBef>
                <a:spcPts val="0"/>
              </a:spcBef>
              <a:buSzPct val="100000"/>
              <a:defRPr sz="2400"/>
            </a:lvl1pPr>
            <a:lvl2pPr lvl="1" algn="ctr" rtl="0">
              <a:spcBef>
                <a:spcPts val="0"/>
              </a:spcBef>
              <a:buSzPct val="100000"/>
              <a:defRPr sz="2400"/>
            </a:lvl2pPr>
            <a:lvl3pPr lvl="2" algn="ctr" rtl="0">
              <a:spcBef>
                <a:spcPts val="0"/>
              </a:spcBef>
              <a:buSzPct val="100000"/>
              <a:defRPr sz="2400"/>
            </a:lvl3pPr>
            <a:lvl4pPr lvl="3" algn="ctr" rtl="0">
              <a:spcBef>
                <a:spcPts val="0"/>
              </a:spcBef>
              <a:buSzPct val="100000"/>
              <a:defRPr sz="2400"/>
            </a:lvl4pPr>
            <a:lvl5pPr lvl="4" algn="ctr" rtl="0">
              <a:spcBef>
                <a:spcPts val="0"/>
              </a:spcBef>
              <a:buSzPct val="100000"/>
              <a:defRPr sz="2400"/>
            </a:lvl5pPr>
            <a:lvl6pPr lvl="5" algn="ctr" rtl="0">
              <a:spcBef>
                <a:spcPts val="0"/>
              </a:spcBef>
              <a:buSzPct val="100000"/>
              <a:defRPr sz="2400"/>
            </a:lvl6pPr>
            <a:lvl7pPr lvl="6" algn="ctr" rtl="0">
              <a:spcBef>
                <a:spcPts val="0"/>
              </a:spcBef>
              <a:buSzPct val="100000"/>
              <a:defRPr sz="2400"/>
            </a:lvl7pPr>
            <a:lvl8pPr lvl="7" algn="ctr" rtl="0">
              <a:spcBef>
                <a:spcPts val="0"/>
              </a:spcBef>
              <a:buSzPct val="100000"/>
              <a:defRPr sz="2400"/>
            </a:lvl8pPr>
            <a:lvl9pPr lvl="8" algn="ctr" rtl="0">
              <a:spcBef>
                <a:spcPts val="0"/>
              </a:spcBef>
              <a:buSzPct val="100000"/>
              <a:defRPr sz="2400"/>
            </a:lvl9pPr>
          </a:lstStyle>
          <a:p>
            <a:endParaRPr/>
          </a:p>
        </p:txBody>
      </p:sp>
      <p:sp>
        <p:nvSpPr>
          <p:cNvPr id="32" name="Shape 32"/>
          <p:cNvSpPr txBox="1">
            <a:spLocks noGrp="1"/>
          </p:cNvSpPr>
          <p:nvPr>
            <p:ph type="body" idx="1"/>
          </p:nvPr>
        </p:nvSpPr>
        <p:spPr>
          <a:xfrm>
            <a:off x="609600"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2"/>
          </p:nvPr>
        </p:nvSpPr>
        <p:spPr>
          <a:xfrm>
            <a:off x="4298617"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3"/>
          </p:nvPr>
        </p:nvSpPr>
        <p:spPr>
          <a:xfrm>
            <a:off x="7987636" y="1600200"/>
            <a:ext cx="3509200" cy="4514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35" name="Shape 35"/>
          <p:cNvCxnSpPr/>
          <p:nvPr/>
        </p:nvCxnSpPr>
        <p:spPr>
          <a:xfrm>
            <a:off x="4038200" y="1295407"/>
            <a:ext cx="4115600" cy="0"/>
          </a:xfrm>
          <a:prstGeom prst="straightConnector1">
            <a:avLst/>
          </a:prstGeom>
          <a:noFill/>
          <a:ln w="19050" cap="flat" cmpd="sng">
            <a:solidFill>
              <a:srgbClr val="FFD900"/>
            </a:solidFill>
            <a:prstDash val="solid"/>
            <a:round/>
            <a:headEnd type="none" w="lg" len="lg"/>
            <a:tailEnd type="none" w="lg" len="lg"/>
          </a:ln>
        </p:spPr>
      </p:cxnSp>
      <p:sp>
        <p:nvSpPr>
          <p:cNvPr id="36" name="Shape 36"/>
          <p:cNvSpPr/>
          <p:nvPr/>
        </p:nvSpPr>
        <p:spPr>
          <a:xfrm>
            <a:off x="33" y="6636000"/>
            <a:ext cx="12192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2032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609600" y="5875073"/>
            <a:ext cx="10972800" cy="982800"/>
          </a:xfrm>
          <a:prstGeom prst="rect">
            <a:avLst/>
          </a:prstGeom>
        </p:spPr>
        <p:txBody>
          <a:bodyPr lIns="91425" tIns="91425" rIns="91425" bIns="91425" anchor="ctr" anchorCtr="0"/>
          <a:lstStyle>
            <a:lvl1pPr lvl="0" algn="ctr">
              <a:spcBef>
                <a:spcPts val="360"/>
              </a:spcBef>
              <a:buSzPct val="100000"/>
              <a:buFont typeface="Playfair Display"/>
              <a:buNone/>
              <a:defRPr sz="1600" i="1">
                <a:latin typeface="Playfair Display"/>
                <a:ea typeface="Playfair Display"/>
                <a:cs typeface="Playfair Display"/>
                <a:sym typeface="Playfair Display"/>
              </a:defRPr>
            </a:lvl1pPr>
          </a:lstStyle>
          <a:p>
            <a:endParaRPr/>
          </a:p>
        </p:txBody>
      </p:sp>
      <p:cxnSp>
        <p:nvCxnSpPr>
          <p:cNvPr id="43" name="Shape 43"/>
          <p:cNvCxnSpPr/>
          <p:nvPr/>
        </p:nvCxnSpPr>
        <p:spPr>
          <a:xfrm>
            <a:off x="4038200" y="5875082"/>
            <a:ext cx="4115600" cy="0"/>
          </a:xfrm>
          <a:prstGeom prst="straightConnector1">
            <a:avLst/>
          </a:prstGeom>
          <a:noFill/>
          <a:ln w="19050" cap="flat" cmpd="sng">
            <a:solidFill>
              <a:srgbClr val="FFD900"/>
            </a:solidFill>
            <a:prstDash val="solid"/>
            <a:round/>
            <a:headEnd type="none" w="lg" len="lg"/>
            <a:tailEnd type="none" w="lg" len="lg"/>
          </a:ln>
        </p:spPr>
      </p:cxnSp>
    </p:spTree>
    <p:extLst>
      <p:ext uri="{BB962C8B-B14F-4D97-AF65-F5344CB8AC3E}">
        <p14:creationId xmlns:p14="http://schemas.microsoft.com/office/powerpoint/2010/main" val="331226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4"/>
        <p:cNvGrpSpPr/>
        <p:nvPr/>
      </p:nvGrpSpPr>
      <p:grpSpPr>
        <a:xfrm>
          <a:off x="0" y="0"/>
          <a:ext cx="0" cy="0"/>
          <a:chOff x="0" y="0"/>
          <a:chExt cx="0" cy="0"/>
        </a:xfrm>
      </p:grpSpPr>
      <p:cxnSp>
        <p:nvCxnSpPr>
          <p:cNvPr id="45" name="Shape 45"/>
          <p:cNvCxnSpPr/>
          <p:nvPr/>
        </p:nvCxnSpPr>
        <p:spPr>
          <a:xfrm>
            <a:off x="979601" y="6310075"/>
            <a:ext cx="10232799" cy="0"/>
          </a:xfrm>
          <a:prstGeom prst="straightConnector1">
            <a:avLst/>
          </a:prstGeom>
          <a:noFill/>
          <a:ln w="19050" cap="flat" cmpd="sng">
            <a:solidFill>
              <a:srgbClr val="FFD900"/>
            </a:solidFill>
            <a:prstDash val="solid"/>
            <a:round/>
            <a:headEnd type="none" w="lg" len="lg"/>
            <a:tailEnd type="none" w="lg" len="lg"/>
          </a:ln>
        </p:spPr>
      </p:cxnSp>
      <p:cxnSp>
        <p:nvCxnSpPr>
          <p:cNvPr id="46" name="Shape 46"/>
          <p:cNvCxnSpPr/>
          <p:nvPr/>
        </p:nvCxnSpPr>
        <p:spPr>
          <a:xfrm>
            <a:off x="979601" y="547925"/>
            <a:ext cx="10232799" cy="0"/>
          </a:xfrm>
          <a:prstGeom prst="straightConnector1">
            <a:avLst/>
          </a:prstGeom>
          <a:noFill/>
          <a:ln w="19050" cap="flat" cmpd="sng">
            <a:solidFill>
              <a:srgbClr val="FFD900"/>
            </a:solidFill>
            <a:prstDash val="solid"/>
            <a:round/>
            <a:headEnd type="none" w="lg" len="lg"/>
            <a:tailEnd type="none" w="lg" len="lg"/>
          </a:ln>
        </p:spPr>
      </p:cxnSp>
    </p:spTree>
    <p:extLst>
      <p:ext uri="{BB962C8B-B14F-4D97-AF65-F5344CB8AC3E}">
        <p14:creationId xmlns:p14="http://schemas.microsoft.com/office/powerpoint/2010/main" val="334718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lvl="0">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609600" y="1600200"/>
            <a:ext cx="109728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lvl="1">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lvl="2">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lvl="3">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lvl="4">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lvl="5">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lvl="6">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lvl="7">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lvl="8">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a:endParaRPr/>
          </a:p>
        </p:txBody>
      </p:sp>
    </p:spTree>
    <p:extLst>
      <p:ext uri="{BB962C8B-B14F-4D97-AF65-F5344CB8AC3E}">
        <p14:creationId xmlns:p14="http://schemas.microsoft.com/office/powerpoint/2010/main" val="4119754151"/>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6" r:id="rId3"/>
    <p:sldLayoutId id="2147483667" r:id="rId4"/>
    <p:sldLayoutId id="2147483668"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62608" y="239645"/>
            <a:ext cx="10654748" cy="3523972"/>
          </a:xfrm>
          <a:prstGeom prst="rect">
            <a:avLst/>
          </a:prstGeom>
        </p:spPr>
        <p:txBody>
          <a:bodyPr lIns="91425" tIns="91425" rIns="91425" bIns="91425" anchor="b" anchorCtr="0">
            <a:noAutofit/>
          </a:bodyPr>
          <a:lstStyle/>
          <a:p>
            <a:pPr algn="ctr"/>
            <a:r>
              <a:rPr lang="en-IN" sz="4000" i="1" dirty="0">
                <a:latin typeface="Arial" pitchFamily="34" charset="0"/>
                <a:cs typeface="Arial" pitchFamily="34" charset="0"/>
              </a:rPr>
              <a:t>An Energy-Efficient  Approach Towards Network Intelligence In Cooperative communication In Vehicular Environment</a:t>
            </a:r>
            <a:endParaRPr lang="en" sz="4000" i="1" dirty="0">
              <a:latin typeface="Arial" pitchFamily="34" charset="0"/>
              <a:cs typeface="Arial" pitchFamily="34" charset="0"/>
            </a:endParaRPr>
          </a:p>
        </p:txBody>
      </p:sp>
      <p:sp>
        <p:nvSpPr>
          <p:cNvPr id="4" name="TextBox 3"/>
          <p:cNvSpPr txBox="1"/>
          <p:nvPr/>
        </p:nvSpPr>
        <p:spPr>
          <a:xfrm>
            <a:off x="1278836" y="5512904"/>
            <a:ext cx="2736573" cy="707886"/>
          </a:xfrm>
          <a:prstGeom prst="rect">
            <a:avLst/>
          </a:prstGeom>
          <a:noFill/>
        </p:spPr>
        <p:txBody>
          <a:bodyPr wrap="square" rtlCol="0">
            <a:spAutoFit/>
          </a:bodyPr>
          <a:lstStyle/>
          <a:p>
            <a:r>
              <a:rPr lang="en-US" sz="2000" b="1" kern="0" dirty="0">
                <a:solidFill>
                  <a:srgbClr val="000000"/>
                </a:solidFill>
                <a:latin typeface="Arial"/>
                <a:cs typeface="Arial"/>
                <a:sym typeface="Arial"/>
              </a:rPr>
              <a:t>R &amp; D Mentor:</a:t>
            </a:r>
          </a:p>
          <a:p>
            <a:r>
              <a:rPr lang="en-US" sz="2000" b="1" kern="0" dirty="0">
                <a:solidFill>
                  <a:srgbClr val="000000"/>
                </a:solidFill>
                <a:latin typeface="Arial"/>
                <a:cs typeface="Arial"/>
                <a:sym typeface="Arial"/>
              </a:rPr>
              <a:t>Jetendra Joshi </a:t>
            </a:r>
          </a:p>
        </p:txBody>
      </p:sp>
      <p:sp>
        <p:nvSpPr>
          <p:cNvPr id="5" name="TextBox 4"/>
          <p:cNvSpPr txBox="1"/>
          <p:nvPr/>
        </p:nvSpPr>
        <p:spPr>
          <a:xfrm>
            <a:off x="7772401" y="5486400"/>
            <a:ext cx="2498034" cy="400110"/>
          </a:xfrm>
          <a:prstGeom prst="rect">
            <a:avLst/>
          </a:prstGeom>
          <a:noFill/>
        </p:spPr>
        <p:txBody>
          <a:bodyPr wrap="square" rtlCol="0">
            <a:spAutoFit/>
          </a:bodyPr>
          <a:lstStyle/>
          <a:p>
            <a:r>
              <a:rPr lang="en-US" sz="2000" b="1" kern="0" dirty="0">
                <a:solidFill>
                  <a:srgbClr val="000000"/>
                </a:solidFill>
                <a:latin typeface="Arial"/>
                <a:cs typeface="Arial"/>
                <a:sym typeface="Arial"/>
              </a:rPr>
              <a:t>Project No - 25</a:t>
            </a:r>
          </a:p>
        </p:txBody>
      </p:sp>
    </p:spTree>
    <p:extLst>
      <p:ext uri="{BB962C8B-B14F-4D97-AF65-F5344CB8AC3E}">
        <p14:creationId xmlns:p14="http://schemas.microsoft.com/office/powerpoint/2010/main" val="170708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2860-7E3E-40A8-9A48-5D45D6849BD8}"/>
              </a:ext>
            </a:extLst>
          </p:cNvPr>
          <p:cNvSpPr>
            <a:spLocks noGrp="1"/>
          </p:cNvSpPr>
          <p:nvPr>
            <p:ph type="title"/>
          </p:nvPr>
        </p:nvSpPr>
        <p:spPr>
          <a:xfrm>
            <a:off x="609600" y="198782"/>
            <a:ext cx="10972800" cy="1096617"/>
          </a:xfrm>
        </p:spPr>
        <p:txBody>
          <a:bodyPr/>
          <a:lstStyle/>
          <a:p>
            <a:r>
              <a:rPr lang="en-IN" sz="3200" b="1" dirty="0">
                <a:solidFill>
                  <a:srgbClr val="FFFF00"/>
                </a:solidFill>
                <a:latin typeface="+mn-lt"/>
              </a:rPr>
              <a:t>ADVANTAGE OF SDN IN VANETs</a:t>
            </a:r>
          </a:p>
        </p:txBody>
      </p:sp>
      <p:pic>
        <p:nvPicPr>
          <p:cNvPr id="6" name="Picture 5">
            <a:extLst>
              <a:ext uri="{FF2B5EF4-FFF2-40B4-BE49-F238E27FC236}">
                <a16:creationId xmlns:a16="http://schemas.microsoft.com/office/drawing/2014/main" id="{8FEE6680-EA7F-4A87-A2D0-1FBA84E39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04" y="1179443"/>
            <a:ext cx="10614992" cy="4903407"/>
          </a:xfrm>
          <a:prstGeom prst="rect">
            <a:avLst/>
          </a:prstGeom>
        </p:spPr>
      </p:pic>
    </p:spTree>
    <p:extLst>
      <p:ext uri="{BB962C8B-B14F-4D97-AF65-F5344CB8AC3E}">
        <p14:creationId xmlns:p14="http://schemas.microsoft.com/office/powerpoint/2010/main" val="65253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subTitle" idx="1"/>
          </p:nvPr>
        </p:nvSpPr>
        <p:spPr>
          <a:xfrm>
            <a:off x="980661" y="1709530"/>
            <a:ext cx="10734261" cy="3548270"/>
          </a:xfrm>
          <a:prstGeom prst="rect">
            <a:avLst/>
          </a:prstGeom>
        </p:spPr>
        <p:txBody>
          <a:bodyPr lIns="91425" tIns="91425" rIns="91425" bIns="91425" anchor="t" anchorCtr="0">
            <a:noAutofit/>
          </a:bodyPr>
          <a:lstStyle/>
          <a:p>
            <a:pPr lvl="0"/>
            <a:r>
              <a:rPr lang="en" sz="2800" dirty="0">
                <a:latin typeface="+mj-lt"/>
              </a:rPr>
              <a:t>          </a:t>
            </a:r>
          </a:p>
          <a:p>
            <a:pPr marL="342900" indent="-342900" fontAlgn="base">
              <a:buFont typeface="Wingdings" panose="05000000000000000000" pitchFamily="2" charset="2"/>
              <a:buChar char="Ø"/>
            </a:pPr>
            <a:r>
              <a:rPr lang="en-IN" sz="2800" b="1" dirty="0"/>
              <a:t>In Connected Vehicle Environment, the communication channels are unstable and the topology changes frequently.</a:t>
            </a:r>
          </a:p>
          <a:p>
            <a:pPr fontAlgn="base"/>
            <a:endParaRPr lang="en-IN" sz="2800" b="1" dirty="0"/>
          </a:p>
          <a:p>
            <a:pPr marL="342900" indent="-342900" fontAlgn="base">
              <a:buFont typeface="Wingdings" panose="05000000000000000000" pitchFamily="2" charset="2"/>
              <a:buChar char="Ø"/>
            </a:pPr>
            <a:r>
              <a:rPr lang="en-IN" sz="2800" b="1" dirty="0"/>
              <a:t>Efficient resource and energy management is essential but difficult because of the inflexibility of the current network structure.</a:t>
            </a:r>
            <a:endParaRPr lang="en-IN" sz="2800" b="1" i="0" dirty="0"/>
          </a:p>
        </p:txBody>
      </p:sp>
      <p:sp>
        <p:nvSpPr>
          <p:cNvPr id="78" name="Shape 78"/>
          <p:cNvSpPr txBox="1">
            <a:spLocks noGrp="1"/>
          </p:cNvSpPr>
          <p:nvPr>
            <p:ph type="ctrTitle"/>
          </p:nvPr>
        </p:nvSpPr>
        <p:spPr>
          <a:xfrm>
            <a:off x="1752600" y="795130"/>
            <a:ext cx="3810000" cy="914400"/>
          </a:xfrm>
          <a:prstGeom prst="rect">
            <a:avLst/>
          </a:prstGeom>
        </p:spPr>
        <p:txBody>
          <a:bodyPr lIns="91425" tIns="91425" rIns="91425" bIns="91425" anchor="b" anchorCtr="0">
            <a:noAutofit/>
          </a:bodyPr>
          <a:lstStyle/>
          <a:p>
            <a:endParaRPr lang="en" dirty="0"/>
          </a:p>
          <a:p>
            <a:r>
              <a:rPr lang="en" i="1" dirty="0">
                <a:latin typeface="+mj-lt"/>
              </a:rPr>
              <a:t>Motivation</a:t>
            </a:r>
          </a:p>
        </p:txBody>
      </p:sp>
    </p:spTree>
    <p:extLst>
      <p:ext uri="{BB962C8B-B14F-4D97-AF65-F5344CB8AC3E}">
        <p14:creationId xmlns:p14="http://schemas.microsoft.com/office/powerpoint/2010/main" val="220076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Shape 70"/>
          <p:cNvSpPr txBox="1">
            <a:spLocks noGrp="1"/>
          </p:cNvSpPr>
          <p:nvPr>
            <p:ph type="subTitle" idx="4294967295"/>
          </p:nvPr>
        </p:nvSpPr>
        <p:spPr>
          <a:xfrm>
            <a:off x="2133601" y="1371600"/>
            <a:ext cx="7684799" cy="1046400"/>
          </a:xfrm>
          <a:prstGeom prst="rect">
            <a:avLst/>
          </a:prstGeom>
        </p:spPr>
        <p:txBody>
          <a:bodyPr lIns="91425" tIns="91425" rIns="91425" bIns="91425" anchor="t" anchorCtr="0">
            <a:noAutofit/>
          </a:bodyPr>
          <a:lstStyle/>
          <a:p>
            <a:pPr algn="ctr">
              <a:spcBef>
                <a:spcPts val="0"/>
              </a:spcBef>
              <a:buNone/>
            </a:pPr>
            <a:r>
              <a:rPr lang="en" sz="6600" b="1" i="1" dirty="0">
                <a:solidFill>
                  <a:srgbClr val="FFD900"/>
                </a:solidFill>
                <a:latin typeface="Times New Roman" panose="02020603050405020304" pitchFamily="18" charset="0"/>
                <a:ea typeface="Playfair Display"/>
                <a:cs typeface="Times New Roman" panose="02020603050405020304" pitchFamily="18" charset="0"/>
                <a:sym typeface="Playfair Display"/>
              </a:rPr>
              <a:t>Objective</a:t>
            </a:r>
          </a:p>
        </p:txBody>
      </p:sp>
      <p:sp>
        <p:nvSpPr>
          <p:cNvPr id="71" name="Shape 71"/>
          <p:cNvSpPr txBox="1">
            <a:spLocks noGrp="1"/>
          </p:cNvSpPr>
          <p:nvPr>
            <p:ph type="body" idx="4294967295"/>
          </p:nvPr>
        </p:nvSpPr>
        <p:spPr>
          <a:xfrm>
            <a:off x="1205948" y="2424104"/>
            <a:ext cx="10177670" cy="3429000"/>
          </a:xfrm>
          <a:prstGeom prst="rect">
            <a:avLst/>
          </a:prstGeom>
        </p:spPr>
        <p:txBody>
          <a:bodyPr lIns="91425" tIns="91425" rIns="91425" bIns="91425" anchor="t" anchorCtr="0">
            <a:noAutofit/>
          </a:bodyPr>
          <a:lstStyle/>
          <a:p>
            <a:pPr algn="just">
              <a:spcBef>
                <a:spcPts val="0"/>
              </a:spcBef>
              <a:buNone/>
            </a:pPr>
            <a:endParaRPr lang="en-IN" sz="3200" b="1" dirty="0"/>
          </a:p>
          <a:p>
            <a:pPr algn="just">
              <a:spcBef>
                <a:spcPts val="0"/>
              </a:spcBef>
              <a:buNone/>
            </a:pPr>
            <a:r>
              <a:rPr lang="en-IN" sz="3200" i="1" dirty="0">
                <a:latin typeface="+mj-lt"/>
              </a:rPr>
              <a:t>The main objective is to design an efficient network management strategy with guaranteed satisfaction of network traffic demand  utilising SDN and fog computing in connected vehicular environment and to ensure secure communication in VANETs.</a:t>
            </a:r>
            <a:endParaRPr lang="en" sz="3200" i="1" dirty="0">
              <a:latin typeface="+mj-lt"/>
            </a:endParaRPr>
          </a:p>
          <a:p>
            <a:pPr algn="just">
              <a:spcBef>
                <a:spcPts val="0"/>
              </a:spcBef>
              <a:buNone/>
            </a:pPr>
            <a:endParaRPr lang="en" sz="2400" b="1" dirty="0"/>
          </a:p>
        </p:txBody>
      </p:sp>
      <p:pic>
        <p:nvPicPr>
          <p:cNvPr id="72" name="Shape 72" descr="cat_bn.jpg"/>
          <p:cNvPicPr preferRelativeResize="0"/>
          <p:nvPr/>
        </p:nvPicPr>
        <p:blipFill rotWithShape="1">
          <a:blip r:embed="rId3">
            <a:alphaModFix/>
          </a:blip>
          <a:srcRect t="27166"/>
          <a:stretch/>
        </p:blipFill>
        <p:spPr>
          <a:xfrm>
            <a:off x="4932750" y="0"/>
            <a:ext cx="2306250" cy="1447800"/>
          </a:xfrm>
          <a:prstGeom prst="flowChartMerge">
            <a:avLst/>
          </a:prstGeom>
          <a:noFill/>
          <a:ln>
            <a:noFill/>
          </a:ln>
        </p:spPr>
      </p:pic>
    </p:spTree>
    <p:extLst>
      <p:ext uri="{BB962C8B-B14F-4D97-AF65-F5344CB8AC3E}">
        <p14:creationId xmlns:p14="http://schemas.microsoft.com/office/powerpoint/2010/main" val="187193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5576-71B0-426C-9FBF-1AF1DF7B509E}"/>
              </a:ext>
            </a:extLst>
          </p:cNvPr>
          <p:cNvSpPr>
            <a:spLocks noGrp="1"/>
          </p:cNvSpPr>
          <p:nvPr>
            <p:ph type="title"/>
          </p:nvPr>
        </p:nvSpPr>
        <p:spPr>
          <a:xfrm>
            <a:off x="609600" y="424070"/>
            <a:ext cx="10972800" cy="871330"/>
          </a:xfrm>
        </p:spPr>
        <p:txBody>
          <a:bodyPr/>
          <a:lstStyle/>
          <a:p>
            <a:r>
              <a:rPr lang="en-IN" sz="4400" b="1" i="1" dirty="0">
                <a:solidFill>
                  <a:srgbClr val="FFFF00"/>
                </a:solidFill>
              </a:rPr>
              <a:t>LITERATURE REVIEW</a:t>
            </a:r>
          </a:p>
        </p:txBody>
      </p:sp>
      <p:sp>
        <p:nvSpPr>
          <p:cNvPr id="3" name="Text Placeholder 2">
            <a:extLst>
              <a:ext uri="{FF2B5EF4-FFF2-40B4-BE49-F238E27FC236}">
                <a16:creationId xmlns:a16="http://schemas.microsoft.com/office/drawing/2014/main" id="{5A179A4F-EA43-44B3-B281-4F208AA1D229}"/>
              </a:ext>
            </a:extLst>
          </p:cNvPr>
          <p:cNvSpPr>
            <a:spLocks noGrp="1"/>
          </p:cNvSpPr>
          <p:nvPr>
            <p:ph type="body" idx="1"/>
          </p:nvPr>
        </p:nvSpPr>
        <p:spPr>
          <a:xfrm>
            <a:off x="914400" y="1732722"/>
            <a:ext cx="10668000" cy="4819499"/>
          </a:xfrm>
        </p:spPr>
        <p:txBody>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sz="2800" dirty="0"/>
              <a:t>[1] </a:t>
            </a:r>
            <a:r>
              <a:rPr lang="en-IN" sz="2800" dirty="0" err="1"/>
              <a:t>SYousefi</a:t>
            </a:r>
            <a:r>
              <a:rPr lang="en-IN" sz="2800" dirty="0"/>
              <a:t>, M. Mousavi and M. Fathy, "Vehicular Ad Hoc Networks (VANETs): Challenges and Perspectives", </a:t>
            </a:r>
            <a:r>
              <a:rPr lang="en-IN" sz="2800" i="1" dirty="0"/>
              <a:t>2006 6th International Conference on ITS Telecommunications</a:t>
            </a:r>
            <a:r>
              <a:rPr lang="en-IN" sz="2800" dirty="0"/>
              <a:t>, pp. 761-766, 2006.</a:t>
            </a:r>
          </a:p>
          <a:p>
            <a:pPr marL="285750" indent="-285750">
              <a:buFont typeface="Wingdings" panose="05000000000000000000" pitchFamily="2" charset="2"/>
              <a:buChar char="Ø"/>
            </a:pPr>
            <a:endParaRPr lang="en-IN" sz="2800" dirty="0">
              <a:latin typeface="+mn-lt"/>
            </a:endParaRPr>
          </a:p>
          <a:p>
            <a:pPr marL="285750" indent="-285750">
              <a:buFont typeface="Wingdings" panose="05000000000000000000" pitchFamily="2" charset="2"/>
              <a:buChar char="Ø"/>
            </a:pPr>
            <a:r>
              <a:rPr lang="en-IN" sz="2800" b="1" dirty="0">
                <a:latin typeface="+mn-lt"/>
              </a:rPr>
              <a:t> </a:t>
            </a:r>
            <a:r>
              <a:rPr lang="en-IN" sz="2800" dirty="0">
                <a:latin typeface="+mn-lt"/>
              </a:rPr>
              <a:t>[2]E. Lee, E. Lee, M. </a:t>
            </a:r>
            <a:r>
              <a:rPr lang="en-IN" sz="2800" dirty="0" err="1">
                <a:latin typeface="+mn-lt"/>
              </a:rPr>
              <a:t>Gerla</a:t>
            </a:r>
            <a:r>
              <a:rPr lang="en-IN" sz="2800" dirty="0">
                <a:latin typeface="+mn-lt"/>
              </a:rPr>
              <a:t> and S. Oh, "Vehicular cloud networking: architecture and design principles", </a:t>
            </a:r>
            <a:r>
              <a:rPr lang="en-IN" sz="2800" i="1" dirty="0">
                <a:latin typeface="+mn-lt"/>
              </a:rPr>
              <a:t>IEEE Communications Magazine</a:t>
            </a:r>
            <a:r>
              <a:rPr lang="en-IN" sz="2800" dirty="0">
                <a:latin typeface="+mn-lt"/>
              </a:rPr>
              <a:t>, vol. 52, no. 2, pp. 148-155, 2014.</a:t>
            </a:r>
          </a:p>
          <a:p>
            <a:pPr marL="285750" indent="-285750">
              <a:buFont typeface="Wingdings" panose="05000000000000000000" pitchFamily="2" charset="2"/>
              <a:buChar char="Ø"/>
            </a:pPr>
            <a:endParaRPr lang="en-IN" sz="2400" dirty="0"/>
          </a:p>
          <a:p>
            <a:pPr>
              <a:buNone/>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98772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TextBox 3"/>
          <p:cNvSpPr txBox="1"/>
          <p:nvPr/>
        </p:nvSpPr>
        <p:spPr>
          <a:xfrm>
            <a:off x="586408" y="465659"/>
            <a:ext cx="11019183" cy="5632311"/>
          </a:xfrm>
          <a:prstGeom prst="rect">
            <a:avLst/>
          </a:prstGeom>
          <a:noFill/>
        </p:spPr>
        <p:txBody>
          <a:bodyPr wrap="square" rtlCol="0">
            <a:spAutoFit/>
          </a:bodyPr>
          <a:lstStyle/>
          <a:p>
            <a:endParaRPr lang="en-US" sz="2400" kern="0" dirty="0">
              <a:solidFill>
                <a:srgbClr val="000000"/>
              </a:solidFill>
              <a:latin typeface="Arial"/>
              <a:cs typeface="Arial"/>
              <a:sym typeface="Arial"/>
            </a:endParaRPr>
          </a:p>
          <a:p>
            <a:pPr marL="285750" indent="-285750">
              <a:buFont typeface="Wingdings" panose="05000000000000000000" pitchFamily="2" charset="2"/>
              <a:buChar char="Ø"/>
            </a:pPr>
            <a:r>
              <a:rPr lang="en-IN" sz="2400" dirty="0">
                <a:solidFill>
                  <a:schemeClr val="bg1"/>
                </a:solidFill>
              </a:rPr>
              <a:t>[3] Truong, G. Lee and Y. </a:t>
            </a:r>
            <a:r>
              <a:rPr lang="en-IN" sz="2400" dirty="0" err="1">
                <a:solidFill>
                  <a:schemeClr val="bg1"/>
                </a:solidFill>
              </a:rPr>
              <a:t>Ghamri-Doudane</a:t>
            </a:r>
            <a:r>
              <a:rPr lang="en-IN" sz="2400" dirty="0">
                <a:solidFill>
                  <a:schemeClr val="bg1"/>
                </a:solidFill>
              </a:rPr>
              <a:t>, "Software defined networking-based vehicular </a:t>
            </a:r>
            <a:r>
              <a:rPr lang="en-IN" sz="2400" dirty="0" err="1">
                <a:solidFill>
                  <a:schemeClr val="bg1"/>
                </a:solidFill>
              </a:rPr>
              <a:t>Adhoc</a:t>
            </a:r>
            <a:r>
              <a:rPr lang="en-IN" sz="2400" dirty="0">
                <a:solidFill>
                  <a:schemeClr val="bg1"/>
                </a:solidFill>
              </a:rPr>
              <a:t> Network with Fog Computing", </a:t>
            </a:r>
            <a:r>
              <a:rPr lang="en-IN" sz="2400" i="1" dirty="0">
                <a:solidFill>
                  <a:schemeClr val="bg1"/>
                </a:solidFill>
              </a:rPr>
              <a:t>2015 IFIP/IEEE International Symposium on Integrated Network Management (IM)</a:t>
            </a:r>
            <a:r>
              <a:rPr lang="en-IN" sz="2400" dirty="0">
                <a:solidFill>
                  <a:schemeClr val="bg1"/>
                </a:solidFill>
              </a:rPr>
              <a:t>, pp. 1202-1207, 2015.</a:t>
            </a:r>
          </a:p>
          <a:p>
            <a:pPr marL="285750" indent="-285750">
              <a:buFont typeface="Wingdings" panose="05000000000000000000" pitchFamily="2" charset="2"/>
              <a:buChar char="Ø"/>
            </a:pPr>
            <a:endParaRPr lang="en-IN" sz="2400" dirty="0">
              <a:solidFill>
                <a:schemeClr val="bg1"/>
              </a:solidFill>
            </a:endParaRPr>
          </a:p>
          <a:p>
            <a:pPr marL="285750" indent="-285750">
              <a:buFont typeface="Wingdings" panose="05000000000000000000" pitchFamily="2" charset="2"/>
              <a:buChar char="Ø"/>
            </a:pPr>
            <a:r>
              <a:rPr lang="en-IN" sz="2400" dirty="0">
                <a:solidFill>
                  <a:schemeClr val="bg1"/>
                </a:solidFill>
              </a:rPr>
              <a:t>[4] Park and Y. </a:t>
            </a:r>
            <a:r>
              <a:rPr lang="en-IN" sz="2400" dirty="0" err="1">
                <a:solidFill>
                  <a:schemeClr val="bg1"/>
                </a:solidFill>
              </a:rPr>
              <a:t>Yoo</a:t>
            </a:r>
            <a:r>
              <a:rPr lang="en-IN" sz="2400" dirty="0">
                <a:solidFill>
                  <a:schemeClr val="bg1"/>
                </a:solidFill>
              </a:rPr>
              <a:t>, "Network Intelligence Based on Network State Information for Connected Vehicles Utilizing Fog Computing", </a:t>
            </a:r>
            <a:r>
              <a:rPr lang="en-IN" sz="2400" i="1" dirty="0">
                <a:solidFill>
                  <a:schemeClr val="bg1"/>
                </a:solidFill>
              </a:rPr>
              <a:t>Mobile Information Systems</a:t>
            </a:r>
            <a:r>
              <a:rPr lang="en-IN" sz="2400" dirty="0">
                <a:solidFill>
                  <a:schemeClr val="bg1"/>
                </a:solidFill>
              </a:rPr>
              <a:t>, vol. 2017, pp. 1-9, 2017.</a:t>
            </a:r>
          </a:p>
          <a:p>
            <a:endParaRPr lang="en-IN" sz="2400" dirty="0">
              <a:solidFill>
                <a:schemeClr val="bg1"/>
              </a:solidFill>
            </a:endParaRPr>
          </a:p>
          <a:p>
            <a:pPr marL="285750" indent="-285750">
              <a:buFont typeface="Wingdings" panose="05000000000000000000" pitchFamily="2" charset="2"/>
              <a:buChar char="Ø"/>
            </a:pPr>
            <a:r>
              <a:rPr lang="en-IN" sz="2400" dirty="0">
                <a:solidFill>
                  <a:schemeClr val="bg1"/>
                </a:solidFill>
              </a:rPr>
              <a:t>[5]A. </a:t>
            </a:r>
            <a:r>
              <a:rPr lang="en-IN" sz="2400" dirty="0" err="1">
                <a:solidFill>
                  <a:schemeClr val="bg1"/>
                </a:solidFill>
              </a:rPr>
              <a:t>Luckshetty</a:t>
            </a:r>
            <a:r>
              <a:rPr lang="en-IN" sz="2400" dirty="0">
                <a:solidFill>
                  <a:schemeClr val="bg1"/>
                </a:solidFill>
              </a:rPr>
              <a:t>, S. </a:t>
            </a:r>
            <a:r>
              <a:rPr lang="en-IN" sz="2400" dirty="0" err="1">
                <a:solidFill>
                  <a:schemeClr val="bg1"/>
                </a:solidFill>
              </a:rPr>
              <a:t>Dontal</a:t>
            </a:r>
            <a:r>
              <a:rPr lang="en-IN" sz="2400" dirty="0">
                <a:solidFill>
                  <a:schemeClr val="bg1"/>
                </a:solidFill>
              </a:rPr>
              <a:t>, S. </a:t>
            </a:r>
            <a:r>
              <a:rPr lang="en-IN" sz="2400" dirty="0" err="1">
                <a:solidFill>
                  <a:schemeClr val="bg1"/>
                </a:solidFill>
              </a:rPr>
              <a:t>Tangade</a:t>
            </a:r>
            <a:r>
              <a:rPr lang="en-IN" sz="2400" dirty="0">
                <a:solidFill>
                  <a:schemeClr val="bg1"/>
                </a:solidFill>
              </a:rPr>
              <a:t> and S. </a:t>
            </a:r>
            <a:r>
              <a:rPr lang="en-IN" sz="2400" dirty="0" err="1">
                <a:solidFill>
                  <a:schemeClr val="bg1"/>
                </a:solidFill>
              </a:rPr>
              <a:t>Manvi</a:t>
            </a:r>
            <a:r>
              <a:rPr lang="en-IN" sz="2400" dirty="0">
                <a:solidFill>
                  <a:schemeClr val="bg1"/>
                </a:solidFill>
              </a:rPr>
              <a:t>, "A survey: Comparative study of applications, attacks, security and privacy in VANETs", </a:t>
            </a:r>
            <a:r>
              <a:rPr lang="en-IN" sz="2400" i="1" dirty="0">
                <a:solidFill>
                  <a:schemeClr val="bg1"/>
                </a:solidFill>
              </a:rPr>
              <a:t>2016 International Conference on Communication and Signal Processing (ICCSP)</a:t>
            </a:r>
            <a:r>
              <a:rPr lang="en-IN" sz="2400" dirty="0">
                <a:solidFill>
                  <a:schemeClr val="bg1"/>
                </a:solidFill>
              </a:rPr>
              <a:t>, 2016, pp.1594 - 1598, 2016.</a:t>
            </a:r>
            <a:endParaRPr lang="en-US" sz="2400" b="1" kern="0" dirty="0">
              <a:solidFill>
                <a:schemeClr val="bg1"/>
              </a:solidFill>
              <a:latin typeface="Droid Sans" charset="0"/>
              <a:ea typeface="Droid Sans" charset="0"/>
              <a:cs typeface="Droid Sans" charset="0"/>
              <a:sym typeface="Arial"/>
            </a:endParaRPr>
          </a:p>
          <a:p>
            <a:endParaRPr lang="en-US" sz="2400" kern="0" dirty="0">
              <a:solidFill>
                <a:srgbClr val="FFFFFF"/>
              </a:solidFill>
              <a:latin typeface="Droid Sans" charset="0"/>
              <a:ea typeface="Droid Sans" charset="0"/>
              <a:cs typeface="Droid Sans" charset="0"/>
              <a:sym typeface="Arial"/>
            </a:endParaRPr>
          </a:p>
        </p:txBody>
      </p:sp>
    </p:spTree>
    <p:extLst>
      <p:ext uri="{BB962C8B-B14F-4D97-AF65-F5344CB8AC3E}">
        <p14:creationId xmlns:p14="http://schemas.microsoft.com/office/powerpoint/2010/main" val="40578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79DF-6340-4FA6-A20D-2C3E01502E24}"/>
              </a:ext>
            </a:extLst>
          </p:cNvPr>
          <p:cNvSpPr>
            <a:spLocks noGrp="1"/>
          </p:cNvSpPr>
          <p:nvPr>
            <p:ph type="title"/>
          </p:nvPr>
        </p:nvSpPr>
        <p:spPr/>
        <p:txBody>
          <a:bodyPr/>
          <a:lstStyle/>
          <a:p>
            <a:r>
              <a:rPr lang="en-IN" sz="4800" b="1" i="1" dirty="0">
                <a:solidFill>
                  <a:srgbClr val="FFFF00"/>
                </a:solidFill>
              </a:rPr>
              <a:t>METHODOLOGY </a:t>
            </a:r>
          </a:p>
        </p:txBody>
      </p:sp>
      <p:pic>
        <p:nvPicPr>
          <p:cNvPr id="4" name="Picture 3">
            <a:extLst>
              <a:ext uri="{FF2B5EF4-FFF2-40B4-BE49-F238E27FC236}">
                <a16:creationId xmlns:a16="http://schemas.microsoft.com/office/drawing/2014/main" id="{92DD4EB9-F341-40F1-B98F-729323091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730" y="1295400"/>
            <a:ext cx="9240540" cy="5048955"/>
          </a:xfrm>
          <a:prstGeom prst="rect">
            <a:avLst/>
          </a:prstGeom>
        </p:spPr>
      </p:pic>
    </p:spTree>
    <p:extLst>
      <p:ext uri="{BB962C8B-B14F-4D97-AF65-F5344CB8AC3E}">
        <p14:creationId xmlns:p14="http://schemas.microsoft.com/office/powerpoint/2010/main" val="4290849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1BEF-C832-4AD1-AA6B-F7518B22DF03}"/>
              </a:ext>
            </a:extLst>
          </p:cNvPr>
          <p:cNvSpPr>
            <a:spLocks noGrp="1"/>
          </p:cNvSpPr>
          <p:nvPr>
            <p:ph type="title"/>
          </p:nvPr>
        </p:nvSpPr>
        <p:spPr/>
        <p:txBody>
          <a:bodyPr/>
          <a:lstStyle/>
          <a:p>
            <a:r>
              <a:rPr lang="en-IN" sz="4000" b="1" i="1" dirty="0">
                <a:solidFill>
                  <a:srgbClr val="FFFF00"/>
                </a:solidFill>
                <a:latin typeface="+mn-lt"/>
              </a:rPr>
              <a:t>APPROACH</a:t>
            </a:r>
          </a:p>
        </p:txBody>
      </p:sp>
      <p:sp>
        <p:nvSpPr>
          <p:cNvPr id="3" name="Text Placeholder 2">
            <a:extLst>
              <a:ext uri="{FF2B5EF4-FFF2-40B4-BE49-F238E27FC236}">
                <a16:creationId xmlns:a16="http://schemas.microsoft.com/office/drawing/2014/main" id="{45951832-3251-4F9B-AFF6-7077ADD0BD90}"/>
              </a:ext>
            </a:extLst>
          </p:cNvPr>
          <p:cNvSpPr>
            <a:spLocks noGrp="1"/>
          </p:cNvSpPr>
          <p:nvPr>
            <p:ph type="body" idx="1"/>
          </p:nvPr>
        </p:nvSpPr>
        <p:spPr>
          <a:xfrm>
            <a:off x="609599" y="1600200"/>
            <a:ext cx="11078817" cy="4514699"/>
          </a:xfrm>
        </p:spPr>
        <p:txBody>
          <a:bodyPr/>
          <a:lstStyle/>
          <a:p>
            <a:pPr marL="285750" indent="-285750">
              <a:buFont typeface="Wingdings" panose="05000000000000000000" pitchFamily="2" charset="2"/>
              <a:buChar char="Ø"/>
            </a:pPr>
            <a:r>
              <a:rPr lang="en-IN" sz="2400" b="1" i="1" dirty="0">
                <a:latin typeface="+mn-lt"/>
              </a:rPr>
              <a:t>To study the concept of fog computing and software-defined networking and their usage in VANETs.</a:t>
            </a:r>
          </a:p>
          <a:p>
            <a:pPr marL="285750" indent="-285750">
              <a:buFont typeface="Wingdings" panose="05000000000000000000" pitchFamily="2" charset="2"/>
              <a:buChar char="Ø"/>
            </a:pPr>
            <a:endParaRPr lang="en-IN" sz="2400" b="1" i="1" dirty="0">
              <a:latin typeface="+mn-lt"/>
            </a:endParaRPr>
          </a:p>
          <a:p>
            <a:pPr marL="285750" indent="-285750">
              <a:buFont typeface="Wingdings" panose="05000000000000000000" pitchFamily="2" charset="2"/>
              <a:buChar char="Ø"/>
            </a:pPr>
            <a:r>
              <a:rPr lang="en-IN" sz="2400" b="1" i="1" dirty="0">
                <a:latin typeface="+mn-lt"/>
              </a:rPr>
              <a:t>The main aim is to focus on the networking layer part to design an efficient network management strategy in VANETS which will utilize two new emerging technologies – SDN and fog computing</a:t>
            </a:r>
          </a:p>
          <a:p>
            <a:pPr marL="285750" indent="-285750">
              <a:buFont typeface="Wingdings" panose="05000000000000000000" pitchFamily="2" charset="2"/>
              <a:buChar char="Ø"/>
            </a:pPr>
            <a:endParaRPr lang="en-IN" sz="2400" b="1" i="1" dirty="0">
              <a:latin typeface="+mn-lt"/>
            </a:endParaRPr>
          </a:p>
          <a:p>
            <a:pPr marL="285750" indent="-285750">
              <a:buFont typeface="Wingdings" panose="05000000000000000000" pitchFamily="2" charset="2"/>
              <a:buChar char="Ø"/>
            </a:pPr>
            <a:r>
              <a:rPr lang="en-IN" sz="2400" b="1" i="1" dirty="0">
                <a:latin typeface="+mn-lt"/>
              </a:rPr>
              <a:t>To design an algorithm which will satisfy the network traffic demand and make efficient use of resources.</a:t>
            </a:r>
          </a:p>
          <a:p>
            <a:pPr marL="285750" indent="-285750">
              <a:buFont typeface="Wingdings" panose="05000000000000000000" pitchFamily="2" charset="2"/>
              <a:buChar char="Ø"/>
            </a:pPr>
            <a:endParaRPr lang="en-IN" sz="2400" b="1" i="1" dirty="0">
              <a:latin typeface="+mn-lt"/>
            </a:endParaRPr>
          </a:p>
          <a:p>
            <a:pPr marL="285750" indent="-285750">
              <a:buFont typeface="Wingdings" panose="05000000000000000000" pitchFamily="2" charset="2"/>
              <a:buChar char="Ø"/>
            </a:pPr>
            <a:r>
              <a:rPr lang="en-IN" sz="2400" b="1" i="1" dirty="0">
                <a:latin typeface="+mn-lt"/>
              </a:rPr>
              <a:t>Various simulation would be conducted to evaluate the results.</a:t>
            </a:r>
          </a:p>
          <a:p>
            <a:pPr marL="285750" indent="-285750">
              <a:buFont typeface="Wingdings" panose="05000000000000000000" pitchFamily="2" charset="2"/>
              <a:buChar char="Ø"/>
            </a:pPr>
            <a:endParaRPr lang="en-IN" sz="2400" b="1" i="1" dirty="0">
              <a:latin typeface="+mn-lt"/>
            </a:endParaRPr>
          </a:p>
          <a:p>
            <a:pPr marL="285750" indent="-285750">
              <a:buFont typeface="Wingdings" panose="05000000000000000000" pitchFamily="2" charset="2"/>
              <a:buChar char="Ø"/>
            </a:pPr>
            <a:endParaRPr lang="en-IN" sz="2400" b="1" i="1" dirty="0">
              <a:latin typeface="+mn-lt"/>
            </a:endParaRPr>
          </a:p>
        </p:txBody>
      </p:sp>
    </p:spTree>
    <p:extLst>
      <p:ext uri="{BB962C8B-B14F-4D97-AF65-F5344CB8AC3E}">
        <p14:creationId xmlns:p14="http://schemas.microsoft.com/office/powerpoint/2010/main" val="3639715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5791-1DF2-4A7C-AF74-D68A86A20C17}"/>
              </a:ext>
            </a:extLst>
          </p:cNvPr>
          <p:cNvSpPr>
            <a:spLocks noGrp="1"/>
          </p:cNvSpPr>
          <p:nvPr>
            <p:ph type="title"/>
          </p:nvPr>
        </p:nvSpPr>
        <p:spPr/>
        <p:txBody>
          <a:bodyPr/>
          <a:lstStyle/>
          <a:p>
            <a:r>
              <a:rPr lang="en-IN" sz="5400" b="1" dirty="0">
                <a:solidFill>
                  <a:srgbClr val="FFFF00"/>
                </a:solidFill>
              </a:rPr>
              <a:t> </a:t>
            </a:r>
            <a:r>
              <a:rPr lang="en-IN" sz="5400" b="1" i="1" dirty="0">
                <a:solidFill>
                  <a:srgbClr val="FFFF00"/>
                </a:solidFill>
              </a:rPr>
              <a:t>SOFTWARES </a:t>
            </a:r>
          </a:p>
        </p:txBody>
      </p:sp>
      <p:sp>
        <p:nvSpPr>
          <p:cNvPr id="3" name="Text Placeholder 2">
            <a:extLst>
              <a:ext uri="{FF2B5EF4-FFF2-40B4-BE49-F238E27FC236}">
                <a16:creationId xmlns:a16="http://schemas.microsoft.com/office/drawing/2014/main" id="{B80D8830-3987-4848-90AA-0275DF600362}"/>
              </a:ext>
            </a:extLst>
          </p:cNvPr>
          <p:cNvSpPr>
            <a:spLocks noGrp="1"/>
          </p:cNvSpPr>
          <p:nvPr>
            <p:ph type="body" idx="1"/>
          </p:nvPr>
        </p:nvSpPr>
        <p:spPr>
          <a:xfrm>
            <a:off x="609600" y="1600200"/>
            <a:ext cx="9488556" cy="4514699"/>
          </a:xfrm>
        </p:spPr>
        <p:txBody>
          <a:bodyPr/>
          <a:lstStyle/>
          <a:p>
            <a:pPr>
              <a:buNone/>
            </a:pPr>
            <a:r>
              <a:rPr lang="en-IN" sz="2400" b="1" i="1" dirty="0">
                <a:solidFill>
                  <a:srgbClr val="FFC000"/>
                </a:solidFill>
              </a:rPr>
              <a:t>TOOLS FOR SIMLUATION</a:t>
            </a:r>
          </a:p>
          <a:p>
            <a:pPr>
              <a:buNone/>
            </a:pPr>
            <a:endParaRPr lang="en-IN" sz="2400" b="1" i="1" dirty="0"/>
          </a:p>
          <a:p>
            <a:pPr marL="342900" indent="-342900">
              <a:buFont typeface="Wingdings" panose="05000000000000000000" pitchFamily="2" charset="2"/>
              <a:buChar char="Ø"/>
            </a:pPr>
            <a:r>
              <a:rPr lang="en-GB" sz="2400" b="1" i="1" dirty="0">
                <a:solidFill>
                  <a:schemeClr val="bg1"/>
                </a:solidFill>
                <a:latin typeface="Economica"/>
                <a:ea typeface="Economica"/>
                <a:cs typeface="Economica"/>
                <a:sym typeface="Economica"/>
              </a:rPr>
              <a:t>Simulation in NS2/NS3         </a:t>
            </a:r>
          </a:p>
          <a:p>
            <a:pPr>
              <a:buNone/>
            </a:pPr>
            <a:endParaRPr lang="en-GB" sz="2400" b="1" i="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r>
              <a:rPr lang="en-GB" sz="2400" b="1" i="1" dirty="0">
                <a:solidFill>
                  <a:schemeClr val="bg1"/>
                </a:solidFill>
                <a:latin typeface="Economica"/>
                <a:ea typeface="Economica"/>
                <a:cs typeface="Economica"/>
                <a:sym typeface="Economica"/>
              </a:rPr>
              <a:t>Mobility model generation by SUMO and </a:t>
            </a:r>
            <a:r>
              <a:rPr lang="en-GB" sz="2400" b="1" i="1" dirty="0" err="1">
                <a:solidFill>
                  <a:schemeClr val="bg1"/>
                </a:solidFill>
                <a:latin typeface="Economica"/>
                <a:ea typeface="Economica"/>
                <a:cs typeface="Economica"/>
                <a:sym typeface="Economica"/>
              </a:rPr>
              <a:t>Omnet</a:t>
            </a:r>
            <a:r>
              <a:rPr lang="en-GB" sz="2400" b="1" i="1" dirty="0">
                <a:solidFill>
                  <a:schemeClr val="bg1"/>
                </a:solidFill>
                <a:latin typeface="Economica"/>
                <a:ea typeface="Economica"/>
                <a:cs typeface="Economica"/>
                <a:sym typeface="Economica"/>
              </a:rPr>
              <a:t>++ </a:t>
            </a:r>
          </a:p>
          <a:p>
            <a:pPr>
              <a:buNone/>
            </a:pPr>
            <a:endParaRPr lang="en-GB" sz="2400" b="1" i="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r>
              <a:rPr lang="en-GB" sz="2400" b="1" i="1" dirty="0">
                <a:solidFill>
                  <a:schemeClr val="bg1"/>
                </a:solidFill>
                <a:latin typeface="Economica"/>
                <a:ea typeface="Economica"/>
                <a:cs typeface="Economica"/>
                <a:sym typeface="Economica"/>
              </a:rPr>
              <a:t>OpenStreetMap </a:t>
            </a:r>
          </a:p>
          <a:p>
            <a:pPr marL="342900" indent="-342900">
              <a:buFont typeface="Wingdings" panose="05000000000000000000" pitchFamily="2" charset="2"/>
              <a:buChar char="Ø"/>
            </a:pPr>
            <a:endParaRPr lang="en-GB" sz="2400" b="1" i="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r>
              <a:rPr lang="en-GB" sz="2400" b="1" i="1" dirty="0">
                <a:solidFill>
                  <a:schemeClr val="bg1"/>
                </a:solidFill>
                <a:latin typeface="Economica"/>
                <a:ea typeface="Economica"/>
                <a:cs typeface="Economica"/>
                <a:sym typeface="Economica"/>
              </a:rPr>
              <a:t>VSimRTI</a:t>
            </a:r>
          </a:p>
          <a:p>
            <a:pPr marL="342900" indent="-342900">
              <a:buFont typeface="Wingdings" panose="05000000000000000000" pitchFamily="2" charset="2"/>
              <a:buChar char="Ø"/>
            </a:pPr>
            <a:endParaRPr lang="en-GB" sz="2400" b="1" i="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r>
              <a:rPr lang="en-GB" sz="2400" b="1" i="1" dirty="0" err="1">
                <a:solidFill>
                  <a:schemeClr val="bg1"/>
                </a:solidFill>
                <a:latin typeface="Economica"/>
                <a:ea typeface="Economica"/>
                <a:cs typeface="Economica"/>
                <a:sym typeface="Economica"/>
              </a:rPr>
              <a:t>IFogSim</a:t>
            </a:r>
            <a:endParaRPr lang="en-GB" sz="2400" b="1" i="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endParaRPr lang="en-GB" sz="2400" b="1" i="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endParaRPr lang="en-GB" sz="2400" b="1" i="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endParaRPr lang="en-GB" sz="2400" b="1" i="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endParaRPr lang="en-IN" sz="2400" b="1" i="1" dirty="0"/>
          </a:p>
        </p:txBody>
      </p:sp>
      <p:pic>
        <p:nvPicPr>
          <p:cNvPr id="6" name="Shape 417">
            <a:extLst>
              <a:ext uri="{FF2B5EF4-FFF2-40B4-BE49-F238E27FC236}">
                <a16:creationId xmlns:a16="http://schemas.microsoft.com/office/drawing/2014/main" id="{B542D917-AB00-47F0-B8BA-FED677D9B9A2}"/>
              </a:ext>
            </a:extLst>
          </p:cNvPr>
          <p:cNvPicPr preferRelativeResize="0"/>
          <p:nvPr/>
        </p:nvPicPr>
        <p:blipFill rotWithShape="1">
          <a:blip r:embed="rId2">
            <a:alphaModFix/>
          </a:blip>
          <a:srcRect t="11417" b="20499"/>
          <a:stretch/>
        </p:blipFill>
        <p:spPr>
          <a:xfrm>
            <a:off x="6096000" y="1682438"/>
            <a:ext cx="2671724" cy="1174449"/>
          </a:xfrm>
          <a:prstGeom prst="rect">
            <a:avLst/>
          </a:prstGeom>
          <a:noFill/>
          <a:ln>
            <a:noFill/>
          </a:ln>
        </p:spPr>
      </p:pic>
      <p:pic>
        <p:nvPicPr>
          <p:cNvPr id="8" name="Picture 7">
            <a:extLst>
              <a:ext uri="{FF2B5EF4-FFF2-40B4-BE49-F238E27FC236}">
                <a16:creationId xmlns:a16="http://schemas.microsoft.com/office/drawing/2014/main" id="{7FB53D53-FB3C-4A82-9BE0-33030F428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937" y="2666412"/>
            <a:ext cx="1722783" cy="1722783"/>
          </a:xfrm>
          <a:prstGeom prst="rect">
            <a:avLst/>
          </a:prstGeom>
        </p:spPr>
      </p:pic>
      <p:pic>
        <p:nvPicPr>
          <p:cNvPr id="10" name="Picture 9">
            <a:extLst>
              <a:ext uri="{FF2B5EF4-FFF2-40B4-BE49-F238E27FC236}">
                <a16:creationId xmlns:a16="http://schemas.microsoft.com/office/drawing/2014/main" id="{27A24BDD-E44B-4C57-BAE2-FF46FFCEA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626" y="4405092"/>
            <a:ext cx="1530998" cy="1540940"/>
          </a:xfrm>
          <a:prstGeom prst="rect">
            <a:avLst/>
          </a:prstGeom>
        </p:spPr>
      </p:pic>
    </p:spTree>
    <p:extLst>
      <p:ext uri="{BB962C8B-B14F-4D97-AF65-F5344CB8AC3E}">
        <p14:creationId xmlns:p14="http://schemas.microsoft.com/office/powerpoint/2010/main" val="24507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A1D6-6A01-488F-9E6D-2A36FF983786}"/>
              </a:ext>
            </a:extLst>
          </p:cNvPr>
          <p:cNvSpPr>
            <a:spLocks noGrp="1"/>
          </p:cNvSpPr>
          <p:nvPr>
            <p:ph type="title"/>
          </p:nvPr>
        </p:nvSpPr>
        <p:spPr/>
        <p:txBody>
          <a:bodyPr/>
          <a:lstStyle/>
          <a:p>
            <a:r>
              <a:rPr lang="en-IN" b="1" i="1" dirty="0">
                <a:solidFill>
                  <a:srgbClr val="FFFF00"/>
                </a:solidFill>
                <a:latin typeface="+mn-lt"/>
              </a:rPr>
              <a:t>THE SIMLUATION RESULT USING SUMO AND OPENSTREETMAP</a:t>
            </a:r>
          </a:p>
        </p:txBody>
      </p:sp>
      <p:pic>
        <p:nvPicPr>
          <p:cNvPr id="6" name="Vanet Simulation">
            <a:hlinkClick r:id="" action="ppaction://media"/>
            <a:extLst>
              <a:ext uri="{FF2B5EF4-FFF2-40B4-BE49-F238E27FC236}">
                <a16:creationId xmlns:a16="http://schemas.microsoft.com/office/drawing/2014/main" id="{8EE1A1E0-66CD-4BF1-9447-F876B505E23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086677" y="1176131"/>
            <a:ext cx="10243932" cy="4897880"/>
          </a:xfrm>
          <a:prstGeom prst="rect">
            <a:avLst/>
          </a:prstGeom>
        </p:spPr>
      </p:pic>
    </p:spTree>
    <p:extLst>
      <p:ext uri="{BB962C8B-B14F-4D97-AF65-F5344CB8AC3E}">
        <p14:creationId xmlns:p14="http://schemas.microsoft.com/office/powerpoint/2010/main" val="2795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10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ctrTitle" idx="4294967295"/>
          </p:nvPr>
        </p:nvSpPr>
        <p:spPr>
          <a:xfrm>
            <a:off x="2253576" y="1759301"/>
            <a:ext cx="7684799" cy="896399"/>
          </a:xfrm>
          <a:prstGeom prst="rect">
            <a:avLst/>
          </a:prstGeom>
        </p:spPr>
        <p:txBody>
          <a:bodyPr lIns="91425" tIns="91425" rIns="91425" bIns="91425" anchor="b" anchorCtr="0">
            <a:noAutofit/>
          </a:bodyPr>
          <a:lstStyle/>
          <a:p>
            <a:pPr algn="ctr"/>
            <a:r>
              <a:rPr lang="en" sz="3000" i="1" dirty="0">
                <a:latin typeface="+mj-lt"/>
              </a:rPr>
              <a:t>Thanks!</a:t>
            </a:r>
          </a:p>
        </p:txBody>
      </p:sp>
      <p:sp>
        <p:nvSpPr>
          <p:cNvPr id="285" name="Shape 285"/>
          <p:cNvSpPr txBox="1">
            <a:spLocks noGrp="1"/>
          </p:cNvSpPr>
          <p:nvPr>
            <p:ph type="subTitle" idx="4294967295"/>
          </p:nvPr>
        </p:nvSpPr>
        <p:spPr>
          <a:xfrm>
            <a:off x="2253576" y="2491351"/>
            <a:ext cx="7684799" cy="1046400"/>
          </a:xfrm>
          <a:prstGeom prst="rect">
            <a:avLst/>
          </a:prstGeom>
        </p:spPr>
        <p:txBody>
          <a:bodyPr lIns="91425" tIns="91425" rIns="91425" bIns="91425" anchor="t" anchorCtr="0">
            <a:noAutofit/>
          </a:bodyPr>
          <a:lstStyle/>
          <a:p>
            <a:pPr algn="ctr">
              <a:spcBef>
                <a:spcPts val="0"/>
              </a:spcBef>
              <a:buNone/>
            </a:pPr>
            <a:r>
              <a:rPr lang="en" sz="4800" b="1" dirty="0">
                <a:solidFill>
                  <a:srgbClr val="FFD900"/>
                </a:solidFill>
                <a:latin typeface="+mj-lt"/>
                <a:ea typeface="Playfair Display"/>
                <a:cs typeface="Playfair Display"/>
                <a:sym typeface="Playfair Display"/>
              </a:rPr>
              <a:t>Any questions?</a:t>
            </a:r>
          </a:p>
        </p:txBody>
      </p:sp>
      <p:sp>
        <p:nvSpPr>
          <p:cNvPr id="287" name="Shape 287"/>
          <p:cNvSpPr/>
          <p:nvPr/>
        </p:nvSpPr>
        <p:spPr>
          <a:xfrm>
            <a:off x="5277213" y="550300"/>
            <a:ext cx="1637575" cy="1180450"/>
          </a:xfrm>
          <a:prstGeom prst="flowChartMerge">
            <a:avLst/>
          </a:prstGeom>
          <a:solidFill>
            <a:srgbClr val="FFD900"/>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Tree>
    <p:extLst>
      <p:ext uri="{BB962C8B-B14F-4D97-AF65-F5344CB8AC3E}">
        <p14:creationId xmlns:p14="http://schemas.microsoft.com/office/powerpoint/2010/main" val="33799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4B72-5F7C-4DEC-8360-F0F108FA739D}"/>
              </a:ext>
            </a:extLst>
          </p:cNvPr>
          <p:cNvSpPr>
            <a:spLocks noGrp="1"/>
          </p:cNvSpPr>
          <p:nvPr>
            <p:ph type="title"/>
          </p:nvPr>
        </p:nvSpPr>
        <p:spPr/>
        <p:txBody>
          <a:bodyPr/>
          <a:lstStyle/>
          <a:p>
            <a:r>
              <a:rPr lang="en-IN" sz="4800" b="1" i="1" dirty="0">
                <a:solidFill>
                  <a:srgbClr val="FFFF00"/>
                </a:solidFill>
                <a:latin typeface="+mn-lt"/>
              </a:rPr>
              <a:t>TEAM DETAILS</a:t>
            </a:r>
          </a:p>
        </p:txBody>
      </p:sp>
      <p:graphicFrame>
        <p:nvGraphicFramePr>
          <p:cNvPr id="5" name="Table 4">
            <a:extLst>
              <a:ext uri="{FF2B5EF4-FFF2-40B4-BE49-F238E27FC236}">
                <a16:creationId xmlns:a16="http://schemas.microsoft.com/office/drawing/2014/main" id="{4AE64D3B-184C-465D-BBA7-F1A93D2FD51C}"/>
              </a:ext>
            </a:extLst>
          </p:cNvPr>
          <p:cNvGraphicFramePr>
            <a:graphicFrameLocks noGrp="1"/>
          </p:cNvGraphicFramePr>
          <p:nvPr>
            <p:extLst>
              <p:ext uri="{D42A27DB-BD31-4B8C-83A1-F6EECF244321}">
                <p14:modId xmlns:p14="http://schemas.microsoft.com/office/powerpoint/2010/main" val="1618696638"/>
              </p:ext>
            </p:extLst>
          </p:nvPr>
        </p:nvGraphicFramePr>
        <p:xfrm>
          <a:off x="755375" y="1828800"/>
          <a:ext cx="10791954" cy="4253946"/>
        </p:xfrm>
        <a:graphic>
          <a:graphicData uri="http://schemas.openxmlformats.org/drawingml/2006/table">
            <a:tbl>
              <a:tblPr firstRow="1" bandRow="1">
                <a:tableStyleId>{21E4AEA4-8DFA-4A89-87EB-49C32662AFE0}</a:tableStyleId>
              </a:tblPr>
              <a:tblGrid>
                <a:gridCol w="3161417">
                  <a:extLst>
                    <a:ext uri="{9D8B030D-6E8A-4147-A177-3AD203B41FA5}">
                      <a16:colId xmlns:a16="http://schemas.microsoft.com/office/drawing/2014/main" val="1495454350"/>
                    </a:ext>
                  </a:extLst>
                </a:gridCol>
                <a:gridCol w="4033219">
                  <a:extLst>
                    <a:ext uri="{9D8B030D-6E8A-4147-A177-3AD203B41FA5}">
                      <a16:colId xmlns:a16="http://schemas.microsoft.com/office/drawing/2014/main" val="1350330781"/>
                    </a:ext>
                  </a:extLst>
                </a:gridCol>
                <a:gridCol w="3597318">
                  <a:extLst>
                    <a:ext uri="{9D8B030D-6E8A-4147-A177-3AD203B41FA5}">
                      <a16:colId xmlns:a16="http://schemas.microsoft.com/office/drawing/2014/main" val="1243554913"/>
                    </a:ext>
                  </a:extLst>
                </a:gridCol>
              </a:tblGrid>
              <a:tr h="708991">
                <a:tc>
                  <a:txBody>
                    <a:bodyPr/>
                    <a:lstStyle/>
                    <a:p>
                      <a:r>
                        <a:rPr lang="en-IN" dirty="0"/>
                        <a:t>   </a:t>
                      </a:r>
                      <a:r>
                        <a:rPr lang="en-IN" sz="1800" b="1" dirty="0">
                          <a:solidFill>
                            <a:schemeClr val="tx1">
                              <a:lumMod val="95000"/>
                              <a:lumOff val="5000"/>
                            </a:schemeClr>
                          </a:solidFill>
                        </a:rPr>
                        <a:t>ENROLLMENT NUMBER</a:t>
                      </a:r>
                    </a:p>
                  </a:txBody>
                  <a:tcPr/>
                </a:tc>
                <a:tc>
                  <a:txBody>
                    <a:bodyPr/>
                    <a:lstStyle/>
                    <a:p>
                      <a:r>
                        <a:rPr lang="en-IN" sz="1800" dirty="0">
                          <a:solidFill>
                            <a:schemeClr val="tx1"/>
                          </a:solidFill>
                        </a:rPr>
                        <a:t>              STUDENT’S NAME</a:t>
                      </a:r>
                    </a:p>
                  </a:txBody>
                  <a:tcPr/>
                </a:tc>
                <a:tc>
                  <a:txBody>
                    <a:bodyPr/>
                    <a:lstStyle/>
                    <a:p>
                      <a:r>
                        <a:rPr lang="en-IN" sz="1800" b="1" dirty="0"/>
                        <a:t>                  </a:t>
                      </a:r>
                      <a:r>
                        <a:rPr lang="en-IN" sz="1800" b="1" dirty="0">
                          <a:solidFill>
                            <a:schemeClr val="tx1"/>
                          </a:solidFill>
                        </a:rPr>
                        <a:t>BRANCH</a:t>
                      </a:r>
                      <a:endParaRPr lang="en-IN" sz="1800" b="1" dirty="0"/>
                    </a:p>
                  </a:txBody>
                  <a:tcPr/>
                </a:tc>
                <a:extLst>
                  <a:ext uri="{0D108BD9-81ED-4DB2-BD59-A6C34878D82A}">
                    <a16:rowId xmlns:a16="http://schemas.microsoft.com/office/drawing/2014/main" val="3716662897"/>
                  </a:ext>
                </a:extLst>
              </a:tr>
              <a:tr h="708991">
                <a:tc>
                  <a:txBody>
                    <a:bodyPr/>
                    <a:lstStyle/>
                    <a:p>
                      <a:endParaRPr lang="en-IN" dirty="0"/>
                    </a:p>
                    <a:p>
                      <a:r>
                        <a:rPr lang="en-IN" sz="1800" b="1" dirty="0"/>
                        <a:t>         U101115FCS111</a:t>
                      </a:r>
                    </a:p>
                  </a:txBody>
                  <a:tcPr/>
                </a:tc>
                <a:tc>
                  <a:txBody>
                    <a:bodyPr/>
                    <a:lstStyle/>
                    <a:p>
                      <a:r>
                        <a:rPr lang="en-IN" dirty="0"/>
                        <a:t>     </a:t>
                      </a:r>
                    </a:p>
                    <a:p>
                      <a:r>
                        <a:rPr lang="en-IN" dirty="0"/>
                        <a:t>                  </a:t>
                      </a:r>
                      <a:r>
                        <a:rPr lang="en-IN" sz="1800" b="1" dirty="0"/>
                        <a:t>KUMARI RENUKA</a:t>
                      </a:r>
                    </a:p>
                  </a:txBody>
                  <a:tcPr/>
                </a:tc>
                <a:tc>
                  <a:txBody>
                    <a:bodyPr/>
                    <a:lstStyle/>
                    <a:p>
                      <a:endParaRPr lang="en-IN" dirty="0"/>
                    </a:p>
                    <a:p>
                      <a:r>
                        <a:rPr lang="en-IN" sz="1800" b="1" dirty="0"/>
                        <a:t>                      CSE</a:t>
                      </a:r>
                    </a:p>
                  </a:txBody>
                  <a:tcPr/>
                </a:tc>
                <a:extLst>
                  <a:ext uri="{0D108BD9-81ED-4DB2-BD59-A6C34878D82A}">
                    <a16:rowId xmlns:a16="http://schemas.microsoft.com/office/drawing/2014/main" val="3813670968"/>
                  </a:ext>
                </a:extLst>
              </a:tr>
              <a:tr h="708991">
                <a:tc>
                  <a:txBody>
                    <a:bodyPr/>
                    <a:lstStyle/>
                    <a:p>
                      <a:r>
                        <a:rPr lang="en-IN" dirty="0"/>
                        <a:t>      </a:t>
                      </a:r>
                    </a:p>
                    <a:p>
                      <a:r>
                        <a:rPr lang="en-IN" sz="1800" b="1" dirty="0"/>
                        <a:t>         U101115FCS101</a:t>
                      </a:r>
                    </a:p>
                  </a:txBody>
                  <a:tcPr/>
                </a:tc>
                <a:tc>
                  <a:txBody>
                    <a:bodyPr/>
                    <a:lstStyle/>
                    <a:p>
                      <a:endParaRPr lang="en-IN" dirty="0"/>
                    </a:p>
                    <a:p>
                      <a:r>
                        <a:rPr lang="en-IN" dirty="0"/>
                        <a:t>                        </a:t>
                      </a:r>
                      <a:r>
                        <a:rPr lang="en-IN" sz="1800" b="1" dirty="0"/>
                        <a:t>ISHA PALI </a:t>
                      </a:r>
                    </a:p>
                  </a:txBody>
                  <a:tcPr/>
                </a:tc>
                <a:tc>
                  <a:txBody>
                    <a:bodyPr/>
                    <a:lstStyle/>
                    <a:p>
                      <a:endParaRPr lang="en-IN" dirty="0"/>
                    </a:p>
                    <a:p>
                      <a:r>
                        <a:rPr lang="en-IN" sz="1800" b="1" dirty="0"/>
                        <a:t>                      CSE</a:t>
                      </a:r>
                    </a:p>
                  </a:txBody>
                  <a:tcPr/>
                </a:tc>
                <a:extLst>
                  <a:ext uri="{0D108BD9-81ED-4DB2-BD59-A6C34878D82A}">
                    <a16:rowId xmlns:a16="http://schemas.microsoft.com/office/drawing/2014/main" val="4265768939"/>
                  </a:ext>
                </a:extLst>
              </a:tr>
              <a:tr h="708991">
                <a:tc>
                  <a:txBody>
                    <a:bodyPr/>
                    <a:lstStyle/>
                    <a:p>
                      <a:r>
                        <a:rPr lang="en-IN" dirty="0"/>
                        <a:t> </a:t>
                      </a:r>
                    </a:p>
                    <a:p>
                      <a:r>
                        <a:rPr lang="en-IN" dirty="0"/>
                        <a:t>           </a:t>
                      </a:r>
                      <a:r>
                        <a:rPr lang="en-IN" sz="1800" b="1" dirty="0"/>
                        <a:t>U101115FCS283</a:t>
                      </a:r>
                      <a:endParaRPr lang="en-IN" sz="1800" dirty="0"/>
                    </a:p>
                  </a:txBody>
                  <a:tcPr/>
                </a:tc>
                <a:tc>
                  <a:txBody>
                    <a:bodyPr/>
                    <a:lstStyle/>
                    <a:p>
                      <a:r>
                        <a:rPr lang="en-IN" dirty="0"/>
                        <a:t>  </a:t>
                      </a:r>
                      <a:endParaRPr lang="en-IN" sz="1800" b="1" dirty="0"/>
                    </a:p>
                    <a:p>
                      <a:r>
                        <a:rPr lang="en-IN" sz="1800" b="1" dirty="0"/>
                        <a:t>       RISHABH KUMAR KANDOI</a:t>
                      </a:r>
                    </a:p>
                  </a:txBody>
                  <a:tcPr/>
                </a:tc>
                <a:tc>
                  <a:txBody>
                    <a:bodyPr/>
                    <a:lstStyle/>
                    <a:p>
                      <a:endParaRPr lang="en-IN" dirty="0"/>
                    </a:p>
                    <a:p>
                      <a:r>
                        <a:rPr lang="en-IN" dirty="0"/>
                        <a:t>                            </a:t>
                      </a:r>
                      <a:r>
                        <a:rPr lang="en-IN" sz="1800" b="1" dirty="0"/>
                        <a:t>CSE</a:t>
                      </a:r>
                      <a:endParaRPr lang="en-IN" sz="1800" dirty="0"/>
                    </a:p>
                  </a:txBody>
                  <a:tcPr/>
                </a:tc>
                <a:extLst>
                  <a:ext uri="{0D108BD9-81ED-4DB2-BD59-A6C34878D82A}">
                    <a16:rowId xmlns:a16="http://schemas.microsoft.com/office/drawing/2014/main" val="3197226958"/>
                  </a:ext>
                </a:extLst>
              </a:tr>
              <a:tr h="708991">
                <a:tc>
                  <a:txBody>
                    <a:bodyPr/>
                    <a:lstStyle/>
                    <a:p>
                      <a:r>
                        <a:rPr lang="en-IN" dirty="0"/>
                        <a:t>        </a:t>
                      </a:r>
                    </a:p>
                    <a:p>
                      <a:r>
                        <a:rPr lang="en-IN"/>
                        <a:t>           </a:t>
                      </a:r>
                      <a:r>
                        <a:rPr lang="en-IN" sz="1800" b="1"/>
                        <a:t>U101115FCS125</a:t>
                      </a:r>
                      <a:endParaRPr lang="en-IN" sz="1800" dirty="0"/>
                    </a:p>
                  </a:txBody>
                  <a:tcPr/>
                </a:tc>
                <a:tc>
                  <a:txBody>
                    <a:bodyPr/>
                    <a:lstStyle/>
                    <a:p>
                      <a:endParaRPr lang="en-IN" dirty="0"/>
                    </a:p>
                    <a:p>
                      <a:r>
                        <a:rPr lang="en-IN" dirty="0"/>
                        <a:t>                  </a:t>
                      </a:r>
                      <a:r>
                        <a:rPr lang="en-IN" sz="1800" b="1" dirty="0"/>
                        <a:t>SAI  PRANEETH</a:t>
                      </a:r>
                    </a:p>
                  </a:txBody>
                  <a:tcPr/>
                </a:tc>
                <a:tc>
                  <a:txBody>
                    <a:bodyPr/>
                    <a:lstStyle/>
                    <a:p>
                      <a:endParaRPr lang="en-IN" dirty="0"/>
                    </a:p>
                    <a:p>
                      <a:r>
                        <a:rPr lang="en-IN" sz="1800" b="1" dirty="0"/>
                        <a:t>                      CSE</a:t>
                      </a:r>
                      <a:endParaRPr lang="en-IN" sz="1800" dirty="0"/>
                    </a:p>
                  </a:txBody>
                  <a:tcPr/>
                </a:tc>
                <a:extLst>
                  <a:ext uri="{0D108BD9-81ED-4DB2-BD59-A6C34878D82A}">
                    <a16:rowId xmlns:a16="http://schemas.microsoft.com/office/drawing/2014/main" val="3077891795"/>
                  </a:ext>
                </a:extLst>
              </a:tr>
              <a:tr h="708991">
                <a:tc>
                  <a:txBody>
                    <a:bodyPr/>
                    <a:lstStyle/>
                    <a:p>
                      <a:r>
                        <a:rPr lang="en-IN" dirty="0"/>
                        <a:t>   </a:t>
                      </a:r>
                    </a:p>
                    <a:p>
                      <a:r>
                        <a:rPr lang="en-IN" sz="1800" dirty="0"/>
                        <a:t>         </a:t>
                      </a:r>
                      <a:r>
                        <a:rPr lang="en-IN" sz="1800" b="1" dirty="0"/>
                        <a:t>U101115FCS305</a:t>
                      </a:r>
                      <a:endParaRPr lang="en-IN" sz="1800" dirty="0"/>
                    </a:p>
                  </a:txBody>
                  <a:tcPr/>
                </a:tc>
                <a:tc>
                  <a:txBody>
                    <a:bodyPr/>
                    <a:lstStyle/>
                    <a:p>
                      <a:r>
                        <a:rPr lang="en-IN" dirty="0"/>
                        <a:t> </a:t>
                      </a:r>
                    </a:p>
                    <a:p>
                      <a:r>
                        <a:rPr lang="en-IN" dirty="0"/>
                        <a:t>               </a:t>
                      </a:r>
                      <a:r>
                        <a:rPr lang="en-IN" sz="1800" b="1" dirty="0"/>
                        <a:t>SHAILESH MOHTA</a:t>
                      </a:r>
                    </a:p>
                  </a:txBody>
                  <a:tcPr/>
                </a:tc>
                <a:tc>
                  <a:txBody>
                    <a:bodyPr/>
                    <a:lstStyle/>
                    <a:p>
                      <a:endParaRPr lang="en-IN" dirty="0"/>
                    </a:p>
                    <a:p>
                      <a:r>
                        <a:rPr lang="en-IN" sz="1800" b="1" dirty="0"/>
                        <a:t>                      CSE</a:t>
                      </a:r>
                      <a:endParaRPr lang="en-IN" sz="1800" dirty="0"/>
                    </a:p>
                  </a:txBody>
                  <a:tcPr/>
                </a:tc>
                <a:extLst>
                  <a:ext uri="{0D108BD9-81ED-4DB2-BD59-A6C34878D82A}">
                    <a16:rowId xmlns:a16="http://schemas.microsoft.com/office/drawing/2014/main" val="40011220"/>
                  </a:ext>
                </a:extLst>
              </a:tr>
            </a:tbl>
          </a:graphicData>
        </a:graphic>
      </p:graphicFrame>
    </p:spTree>
    <p:extLst>
      <p:ext uri="{BB962C8B-B14F-4D97-AF65-F5344CB8AC3E}">
        <p14:creationId xmlns:p14="http://schemas.microsoft.com/office/powerpoint/2010/main" val="420493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981200" y="167385"/>
            <a:ext cx="8229600" cy="1295400"/>
          </a:xfrm>
          <a:prstGeom prst="rect">
            <a:avLst/>
          </a:prstGeom>
        </p:spPr>
        <p:txBody>
          <a:bodyPr lIns="91425" tIns="91425" rIns="91425" bIns="91425" anchor="ctr" anchorCtr="0">
            <a:noAutofit/>
          </a:bodyPr>
          <a:lstStyle/>
          <a:p>
            <a:r>
              <a:rPr lang="en" sz="6600" i="1" dirty="0">
                <a:solidFill>
                  <a:srgbClr val="FFFF00"/>
                </a:solidFill>
                <a:latin typeface="+mn-lt"/>
              </a:rPr>
              <a:t>A</a:t>
            </a:r>
            <a:r>
              <a:rPr lang="en-IN" sz="6600" i="1" dirty="0">
                <a:solidFill>
                  <a:srgbClr val="FFFF00"/>
                </a:solidFill>
                <a:latin typeface="+mn-lt"/>
              </a:rPr>
              <a:t>GENDA</a:t>
            </a:r>
            <a:endParaRPr lang="en" sz="6600" i="1" dirty="0">
              <a:solidFill>
                <a:srgbClr val="FFFF00"/>
              </a:solidFill>
              <a:latin typeface="+mn-lt"/>
            </a:endParaRPr>
          </a:p>
        </p:txBody>
      </p:sp>
      <p:sp>
        <p:nvSpPr>
          <p:cNvPr id="62" name="Shape 62"/>
          <p:cNvSpPr txBox="1"/>
          <p:nvPr/>
        </p:nvSpPr>
        <p:spPr>
          <a:xfrm>
            <a:off x="1570058" y="2451652"/>
            <a:ext cx="9649748" cy="3842068"/>
          </a:xfrm>
          <a:prstGeom prst="rect">
            <a:avLst/>
          </a:prstGeom>
          <a:noFill/>
          <a:ln>
            <a:noFill/>
          </a:ln>
        </p:spPr>
        <p:txBody>
          <a:bodyPr lIns="91425" tIns="91425" rIns="91425" bIns="91425" anchor="t" anchorCtr="0">
            <a:noAutofit/>
          </a:bodyPr>
          <a:lstStyle/>
          <a:p>
            <a:pPr>
              <a:spcBef>
                <a:spcPts val="600"/>
              </a:spcBef>
              <a:buClr>
                <a:srgbClr val="FFC000"/>
              </a:buClr>
            </a:pPr>
            <a:r>
              <a:rPr lang="en-US" sz="2800" b="1" i="1" kern="0" dirty="0">
                <a:solidFill>
                  <a:srgbClr val="FFFFFF"/>
                </a:solidFill>
                <a:latin typeface="Californian FB" pitchFamily="18" charset="0"/>
                <a:ea typeface="Droid Sans"/>
                <a:cs typeface="Droid Sans"/>
                <a:sym typeface="Droid Sans"/>
              </a:rPr>
              <a:t>                    </a:t>
            </a:r>
            <a:r>
              <a:rPr lang="en-US" sz="2800" b="1" i="1" kern="0" dirty="0">
                <a:solidFill>
                  <a:srgbClr val="FFFFFF"/>
                </a:solidFill>
                <a:latin typeface="Arial"/>
                <a:ea typeface="Droid Sans"/>
                <a:cs typeface="Droid Sans"/>
                <a:sym typeface="Droid Sans"/>
              </a:rPr>
              <a:t>Rationale of work</a:t>
            </a:r>
          </a:p>
          <a:p>
            <a:pPr>
              <a:spcBef>
                <a:spcPts val="600"/>
              </a:spcBef>
              <a:buClr>
                <a:srgbClr val="FFC000"/>
              </a:buClr>
            </a:pPr>
            <a:r>
              <a:rPr lang="en-US" sz="2800" b="1" i="1" kern="0" dirty="0">
                <a:solidFill>
                  <a:srgbClr val="FFFFFF"/>
                </a:solidFill>
                <a:ea typeface="Droid Sans"/>
                <a:cs typeface="Droid Sans"/>
                <a:sym typeface="Droid Sans"/>
              </a:rPr>
              <a:t>                Motivation</a:t>
            </a:r>
            <a:endParaRPr lang="en-US" sz="2800" b="1" i="1" kern="0" dirty="0">
              <a:solidFill>
                <a:srgbClr val="FFFFFF"/>
              </a:solidFill>
              <a:latin typeface="Arial"/>
              <a:ea typeface="Droid Sans"/>
              <a:cs typeface="Droid Sans"/>
              <a:sym typeface="Droid Sans"/>
            </a:endParaRPr>
          </a:p>
          <a:p>
            <a:pPr>
              <a:spcBef>
                <a:spcPts val="600"/>
              </a:spcBef>
              <a:buClr>
                <a:srgbClr val="FFC000"/>
              </a:buClr>
            </a:pPr>
            <a:r>
              <a:rPr lang="en-US" sz="2800" b="1" i="1" kern="0" dirty="0">
                <a:solidFill>
                  <a:srgbClr val="FFFFFF"/>
                </a:solidFill>
                <a:latin typeface="Arial"/>
                <a:ea typeface="Droid Sans"/>
                <a:cs typeface="Droid Sans"/>
                <a:sym typeface="Droid Sans"/>
              </a:rPr>
              <a:t>                Objective</a:t>
            </a:r>
          </a:p>
          <a:p>
            <a:pPr>
              <a:spcBef>
                <a:spcPts val="600"/>
              </a:spcBef>
              <a:buClr>
                <a:srgbClr val="FFC000"/>
              </a:buClr>
            </a:pPr>
            <a:r>
              <a:rPr lang="en-US" sz="2800" b="1" i="1" kern="0" dirty="0">
                <a:solidFill>
                  <a:srgbClr val="FFFFFF"/>
                </a:solidFill>
                <a:latin typeface="Arial"/>
                <a:ea typeface="Droid Sans"/>
                <a:cs typeface="Droid Sans"/>
                <a:sym typeface="Droid Sans"/>
              </a:rPr>
              <a:t>                Literature Review</a:t>
            </a:r>
          </a:p>
          <a:p>
            <a:pPr>
              <a:spcBef>
                <a:spcPts val="600"/>
              </a:spcBef>
              <a:buClr>
                <a:srgbClr val="FFC000"/>
              </a:buClr>
            </a:pPr>
            <a:r>
              <a:rPr lang="en-US" sz="2800" b="1" i="1" kern="0" dirty="0">
                <a:solidFill>
                  <a:srgbClr val="FFFFFF"/>
                </a:solidFill>
                <a:latin typeface="Arial"/>
                <a:ea typeface="Droid Sans"/>
                <a:cs typeface="Droid Sans"/>
                <a:sym typeface="Droid Sans"/>
              </a:rPr>
              <a:t>                Methodology  </a:t>
            </a:r>
          </a:p>
        </p:txBody>
      </p:sp>
      <p:pic>
        <p:nvPicPr>
          <p:cNvPr id="5" name="Shape 238">
            <a:extLst>
              <a:ext uri="{FF2B5EF4-FFF2-40B4-BE49-F238E27FC236}">
                <a16:creationId xmlns:a16="http://schemas.microsoft.com/office/drawing/2014/main" id="{2227CC49-4D1D-41BA-87A3-C3494C9F54BA}"/>
              </a:ext>
            </a:extLst>
          </p:cNvPr>
          <p:cNvPicPr preferRelativeResize="0"/>
          <p:nvPr/>
        </p:nvPicPr>
        <p:blipFill>
          <a:blip r:embed="rId3">
            <a:alphaModFix/>
          </a:blip>
          <a:stretch>
            <a:fillRect/>
          </a:stretch>
        </p:blipFill>
        <p:spPr>
          <a:xfrm>
            <a:off x="1664988" y="2261747"/>
            <a:ext cx="945498" cy="674120"/>
          </a:xfrm>
          <a:prstGeom prst="rect">
            <a:avLst/>
          </a:prstGeom>
          <a:noFill/>
          <a:ln>
            <a:noFill/>
          </a:ln>
        </p:spPr>
      </p:pic>
      <p:pic>
        <p:nvPicPr>
          <p:cNvPr id="6" name="Shape 239">
            <a:extLst>
              <a:ext uri="{FF2B5EF4-FFF2-40B4-BE49-F238E27FC236}">
                <a16:creationId xmlns:a16="http://schemas.microsoft.com/office/drawing/2014/main" id="{8E602134-A0D6-44CA-9103-2C056E868509}"/>
              </a:ext>
            </a:extLst>
          </p:cNvPr>
          <p:cNvPicPr preferRelativeResize="0"/>
          <p:nvPr/>
        </p:nvPicPr>
        <p:blipFill>
          <a:blip r:embed="rId4">
            <a:alphaModFix/>
          </a:blip>
          <a:stretch>
            <a:fillRect/>
          </a:stretch>
        </p:blipFill>
        <p:spPr>
          <a:xfrm>
            <a:off x="1664988" y="2949778"/>
            <a:ext cx="945498" cy="674120"/>
          </a:xfrm>
          <a:prstGeom prst="rect">
            <a:avLst/>
          </a:prstGeom>
          <a:noFill/>
          <a:ln>
            <a:noFill/>
          </a:ln>
        </p:spPr>
      </p:pic>
      <p:pic>
        <p:nvPicPr>
          <p:cNvPr id="7" name="Shape 240">
            <a:extLst>
              <a:ext uri="{FF2B5EF4-FFF2-40B4-BE49-F238E27FC236}">
                <a16:creationId xmlns:a16="http://schemas.microsoft.com/office/drawing/2014/main" id="{C2AA9432-407B-47AA-9AF5-D80C0E5A899A}"/>
              </a:ext>
            </a:extLst>
          </p:cNvPr>
          <p:cNvPicPr preferRelativeResize="0"/>
          <p:nvPr/>
        </p:nvPicPr>
        <p:blipFill>
          <a:blip r:embed="rId5">
            <a:alphaModFix/>
          </a:blip>
          <a:stretch>
            <a:fillRect/>
          </a:stretch>
        </p:blipFill>
        <p:spPr>
          <a:xfrm>
            <a:off x="1664988" y="3685082"/>
            <a:ext cx="722964" cy="727909"/>
          </a:xfrm>
          <a:prstGeom prst="rect">
            <a:avLst/>
          </a:prstGeom>
          <a:noFill/>
          <a:ln>
            <a:noFill/>
          </a:ln>
        </p:spPr>
      </p:pic>
      <p:pic>
        <p:nvPicPr>
          <p:cNvPr id="8" name="Shape 241">
            <a:extLst>
              <a:ext uri="{FF2B5EF4-FFF2-40B4-BE49-F238E27FC236}">
                <a16:creationId xmlns:a16="http://schemas.microsoft.com/office/drawing/2014/main" id="{9DA7BD25-30FC-47B9-BDA0-ADB6B4DF33EC}"/>
              </a:ext>
            </a:extLst>
          </p:cNvPr>
          <p:cNvPicPr preferRelativeResize="0"/>
          <p:nvPr/>
        </p:nvPicPr>
        <p:blipFill rotWithShape="1">
          <a:blip r:embed="rId6">
            <a:alphaModFix/>
          </a:blip>
          <a:srcRect l="31152" r="27415"/>
          <a:stretch/>
        </p:blipFill>
        <p:spPr>
          <a:xfrm>
            <a:off x="1570058" y="4519998"/>
            <a:ext cx="912823" cy="674121"/>
          </a:xfrm>
          <a:prstGeom prst="rect">
            <a:avLst/>
          </a:prstGeom>
          <a:noFill/>
          <a:ln>
            <a:noFill/>
          </a:ln>
        </p:spPr>
      </p:pic>
    </p:spTree>
    <p:extLst>
      <p:ext uri="{BB962C8B-B14F-4D97-AF65-F5344CB8AC3E}">
        <p14:creationId xmlns:p14="http://schemas.microsoft.com/office/powerpoint/2010/main" val="44386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2A48-762E-4E04-9317-646822B9D98D}"/>
              </a:ext>
            </a:extLst>
          </p:cNvPr>
          <p:cNvSpPr>
            <a:spLocks noGrp="1"/>
          </p:cNvSpPr>
          <p:nvPr>
            <p:ph type="title"/>
          </p:nvPr>
        </p:nvSpPr>
        <p:spPr>
          <a:xfrm>
            <a:off x="609600" y="371060"/>
            <a:ext cx="10972800" cy="924339"/>
          </a:xfrm>
        </p:spPr>
        <p:txBody>
          <a:bodyPr/>
          <a:lstStyle/>
          <a:p>
            <a:r>
              <a:rPr lang="en-IN" sz="5400" i="1" dirty="0">
                <a:solidFill>
                  <a:srgbClr val="FFFF00"/>
                </a:solidFill>
                <a:latin typeface="+mn-lt"/>
              </a:rPr>
              <a:t>RATIONALE OF WORK</a:t>
            </a:r>
          </a:p>
        </p:txBody>
      </p:sp>
      <p:sp>
        <p:nvSpPr>
          <p:cNvPr id="3" name="Text Placeholder 2">
            <a:extLst>
              <a:ext uri="{FF2B5EF4-FFF2-40B4-BE49-F238E27FC236}">
                <a16:creationId xmlns:a16="http://schemas.microsoft.com/office/drawing/2014/main" id="{9D73C787-213C-42FB-ADD8-B2D52FF72FD7}"/>
              </a:ext>
            </a:extLst>
          </p:cNvPr>
          <p:cNvSpPr>
            <a:spLocks noGrp="1"/>
          </p:cNvSpPr>
          <p:nvPr>
            <p:ph type="body" idx="1"/>
          </p:nvPr>
        </p:nvSpPr>
        <p:spPr>
          <a:xfrm>
            <a:off x="722793" y="1707453"/>
            <a:ext cx="8328442" cy="4641574"/>
          </a:xfrm>
        </p:spPr>
        <p:txBody>
          <a:bodyPr/>
          <a:lstStyle/>
          <a:p>
            <a:pPr marL="342900" indent="-342900">
              <a:buFont typeface="Wingdings" panose="05000000000000000000" pitchFamily="2" charset="2"/>
              <a:buChar char="Ø"/>
            </a:pPr>
            <a:endParaRPr lang="en-GB" b="1"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r>
              <a:rPr lang="en-GB" dirty="0">
                <a:solidFill>
                  <a:srgbClr val="FFFF00"/>
                </a:solidFill>
                <a:latin typeface="Economica"/>
                <a:ea typeface="Economica"/>
                <a:cs typeface="Economica"/>
                <a:sym typeface="Economica"/>
              </a:rPr>
              <a:t>VANET</a:t>
            </a:r>
            <a:r>
              <a:rPr lang="en-GB" b="1" dirty="0">
                <a:solidFill>
                  <a:schemeClr val="bg1"/>
                </a:solidFill>
                <a:latin typeface="Economica"/>
                <a:ea typeface="Economica"/>
                <a:cs typeface="Economica"/>
                <a:sym typeface="Economica"/>
              </a:rPr>
              <a:t> –Vehicular Ad Hoc Network</a:t>
            </a:r>
          </a:p>
          <a:p>
            <a:pPr>
              <a:buNone/>
            </a:pPr>
            <a:r>
              <a:rPr lang="en-GB" b="1" dirty="0">
                <a:solidFill>
                  <a:schemeClr val="bg1"/>
                </a:solidFill>
                <a:latin typeface="Economica"/>
                <a:ea typeface="Economica"/>
                <a:cs typeface="Economica"/>
                <a:sym typeface="Economica"/>
              </a:rPr>
              <a:t> </a:t>
            </a:r>
          </a:p>
          <a:p>
            <a:pPr marL="342900" indent="-342900">
              <a:buFont typeface="Wingdings" panose="05000000000000000000" pitchFamily="2" charset="2"/>
              <a:buChar char="Ø"/>
            </a:pPr>
            <a:r>
              <a:rPr lang="en-GB" b="1" dirty="0">
                <a:solidFill>
                  <a:schemeClr val="bg1"/>
                </a:solidFill>
                <a:latin typeface="Economica"/>
                <a:ea typeface="Economica"/>
                <a:cs typeface="Economica"/>
                <a:sym typeface="Economica"/>
              </a:rPr>
              <a:t>VANETs exchange info to support </a:t>
            </a:r>
            <a:r>
              <a:rPr lang="en-GB" b="1" dirty="0">
                <a:latin typeface="Economica"/>
                <a:ea typeface="Economica"/>
                <a:cs typeface="Economica"/>
                <a:sym typeface="Economica"/>
              </a:rPr>
              <a:t>Intelligent Transportation System</a:t>
            </a:r>
            <a:r>
              <a:rPr lang="en-GB" b="1" dirty="0">
                <a:solidFill>
                  <a:schemeClr val="dk1"/>
                </a:solidFill>
                <a:latin typeface="Economica"/>
                <a:ea typeface="Economica"/>
                <a:cs typeface="Economica"/>
                <a:sym typeface="Economica"/>
              </a:rPr>
              <a:t>.</a:t>
            </a:r>
          </a:p>
          <a:p>
            <a:pPr marL="342900" indent="-342900">
              <a:buFont typeface="Wingdings" panose="05000000000000000000" pitchFamily="2" charset="2"/>
              <a:buChar char="Ø"/>
            </a:pPr>
            <a:endParaRPr lang="en-GB" b="1" dirty="0">
              <a:solidFill>
                <a:schemeClr val="dk1"/>
              </a:solidFill>
              <a:latin typeface="Economica"/>
              <a:ea typeface="Economica"/>
              <a:cs typeface="Economica"/>
              <a:sym typeface="Economica"/>
            </a:endParaRPr>
          </a:p>
          <a:p>
            <a:pPr marL="342900" indent="-342900">
              <a:buFont typeface="Wingdings" panose="05000000000000000000" pitchFamily="2" charset="2"/>
              <a:buChar char="Ø"/>
            </a:pPr>
            <a:r>
              <a:rPr lang="en-GB" dirty="0">
                <a:solidFill>
                  <a:srgbClr val="FFFF00"/>
                </a:solidFill>
                <a:latin typeface="Economica"/>
                <a:ea typeface="Economica"/>
                <a:cs typeface="Economica"/>
                <a:sym typeface="Economica"/>
              </a:rPr>
              <a:t>Primary Goal </a:t>
            </a:r>
            <a:r>
              <a:rPr lang="en-GB" b="1" dirty="0">
                <a:solidFill>
                  <a:schemeClr val="bg1"/>
                </a:solidFill>
                <a:latin typeface="Economica"/>
                <a:ea typeface="Economica"/>
                <a:cs typeface="Economica"/>
                <a:sym typeface="Economica"/>
              </a:rPr>
              <a:t>– Road Safety(</a:t>
            </a:r>
            <a:r>
              <a:rPr lang="en-GB" dirty="0">
                <a:solidFill>
                  <a:schemeClr val="bg1"/>
                </a:solidFill>
                <a:latin typeface="Economica"/>
                <a:ea typeface="Economica"/>
                <a:cs typeface="Economica"/>
                <a:sym typeface="Economica"/>
              </a:rPr>
              <a:t>minimizing traffic)</a:t>
            </a:r>
          </a:p>
          <a:p>
            <a:pPr>
              <a:buNone/>
            </a:pPr>
            <a:endParaRPr lang="en-GB" dirty="0">
              <a:solidFill>
                <a:schemeClr val="bg1"/>
              </a:solidFill>
              <a:latin typeface="Economica"/>
              <a:ea typeface="Economica"/>
              <a:cs typeface="Economica"/>
              <a:sym typeface="Economica"/>
            </a:endParaRPr>
          </a:p>
          <a:p>
            <a:pPr marL="342900" indent="-342900">
              <a:buFont typeface="Wingdings" panose="05000000000000000000" pitchFamily="2" charset="2"/>
              <a:buChar char="Ø"/>
            </a:pPr>
            <a:r>
              <a:rPr lang="en-GB" dirty="0">
                <a:solidFill>
                  <a:srgbClr val="FFFF00"/>
                </a:solidFill>
                <a:latin typeface="Economica"/>
                <a:ea typeface="Economica"/>
                <a:cs typeface="Economica"/>
                <a:sym typeface="Economica"/>
              </a:rPr>
              <a:t>Secondary Goal </a:t>
            </a:r>
            <a:r>
              <a:rPr lang="en-GB" b="1" dirty="0">
                <a:solidFill>
                  <a:schemeClr val="bg1"/>
                </a:solidFill>
                <a:latin typeface="Economica"/>
                <a:ea typeface="Economica"/>
                <a:cs typeface="Economica"/>
                <a:sym typeface="Economica"/>
              </a:rPr>
              <a:t>– Real time traffic congestion and routing information, mobile information etc.</a:t>
            </a:r>
          </a:p>
          <a:p>
            <a:pPr>
              <a:buNone/>
            </a:pPr>
            <a:endParaRPr lang="en-GB" b="1" dirty="0">
              <a:solidFill>
                <a:schemeClr val="dk1"/>
              </a:solidFill>
              <a:latin typeface="Economica"/>
              <a:ea typeface="Economica"/>
              <a:cs typeface="Economica"/>
              <a:sym typeface="Economica"/>
            </a:endParaRPr>
          </a:p>
          <a:p>
            <a:pPr>
              <a:buNone/>
            </a:pPr>
            <a:endParaRPr lang="en-GB" b="1" dirty="0">
              <a:solidFill>
                <a:schemeClr val="dk1"/>
              </a:solidFill>
              <a:latin typeface="Economica"/>
              <a:ea typeface="Economica"/>
              <a:cs typeface="Economica"/>
              <a:sym typeface="Economica"/>
            </a:endParaRPr>
          </a:p>
          <a:p>
            <a:pPr>
              <a:buNone/>
            </a:pPr>
            <a:endParaRPr lang="en-IN" dirty="0"/>
          </a:p>
          <a:p>
            <a:pPr>
              <a:buNone/>
            </a:pPr>
            <a:endParaRPr lang="en-IN" dirty="0"/>
          </a:p>
        </p:txBody>
      </p:sp>
      <p:pic>
        <p:nvPicPr>
          <p:cNvPr id="5" name="Shape 254" descr="autonomous-car-300x282.png">
            <a:extLst>
              <a:ext uri="{FF2B5EF4-FFF2-40B4-BE49-F238E27FC236}">
                <a16:creationId xmlns:a16="http://schemas.microsoft.com/office/drawing/2014/main" id="{E3368915-1A36-4F59-B175-68A59CBC3101}"/>
              </a:ext>
            </a:extLst>
          </p:cNvPr>
          <p:cNvPicPr preferRelativeResize="0"/>
          <p:nvPr/>
        </p:nvPicPr>
        <p:blipFill>
          <a:blip r:embed="rId2">
            <a:alphaModFix/>
          </a:blip>
          <a:stretch>
            <a:fillRect/>
          </a:stretch>
        </p:blipFill>
        <p:spPr>
          <a:xfrm>
            <a:off x="9084130" y="2607128"/>
            <a:ext cx="2385077" cy="2279847"/>
          </a:xfrm>
          <a:prstGeom prst="rect">
            <a:avLst/>
          </a:prstGeom>
          <a:noFill/>
          <a:ln>
            <a:noFill/>
          </a:ln>
        </p:spPr>
      </p:pic>
    </p:spTree>
    <p:extLst>
      <p:ext uri="{BB962C8B-B14F-4D97-AF65-F5344CB8AC3E}">
        <p14:creationId xmlns:p14="http://schemas.microsoft.com/office/powerpoint/2010/main" val="285051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CBFCBF5-03A3-4CF2-957E-7AEE2A605BBB}"/>
              </a:ext>
            </a:extLst>
          </p:cNvPr>
          <p:cNvSpPr>
            <a:spLocks noGrp="1"/>
          </p:cNvSpPr>
          <p:nvPr>
            <p:ph type="body" idx="2"/>
          </p:nvPr>
        </p:nvSpPr>
        <p:spPr>
          <a:xfrm>
            <a:off x="8931965" y="6096000"/>
            <a:ext cx="2994991" cy="371061"/>
          </a:xfrm>
        </p:spPr>
        <p:txBody>
          <a:bodyPr/>
          <a:lstStyle/>
          <a:p>
            <a:r>
              <a:rPr lang="en-IN" sz="1600" dirty="0">
                <a:solidFill>
                  <a:srgbClr val="FFFF00"/>
                </a:solidFill>
              </a:rPr>
              <a:t>https://www.slideshare.net</a:t>
            </a:r>
          </a:p>
        </p:txBody>
      </p:sp>
      <p:pic>
        <p:nvPicPr>
          <p:cNvPr id="3" name="Picture 2">
            <a:extLst>
              <a:ext uri="{FF2B5EF4-FFF2-40B4-BE49-F238E27FC236}">
                <a16:creationId xmlns:a16="http://schemas.microsoft.com/office/drawing/2014/main" id="{0DB06241-3CC8-43A9-A63C-FC86ED292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08" y="775917"/>
            <a:ext cx="10450383" cy="5306165"/>
          </a:xfrm>
          <a:prstGeom prst="rect">
            <a:avLst/>
          </a:prstGeom>
        </p:spPr>
      </p:pic>
    </p:spTree>
    <p:extLst>
      <p:ext uri="{BB962C8B-B14F-4D97-AF65-F5344CB8AC3E}">
        <p14:creationId xmlns:p14="http://schemas.microsoft.com/office/powerpoint/2010/main" val="248124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D1EB-39EF-4B7A-82FF-496D835975AB}"/>
              </a:ext>
            </a:extLst>
          </p:cNvPr>
          <p:cNvSpPr>
            <a:spLocks noGrp="1"/>
          </p:cNvSpPr>
          <p:nvPr>
            <p:ph type="title"/>
          </p:nvPr>
        </p:nvSpPr>
        <p:spPr/>
        <p:txBody>
          <a:bodyPr/>
          <a:lstStyle/>
          <a:p>
            <a:r>
              <a:rPr lang="en-IN" sz="4000" b="1" i="1" dirty="0">
                <a:solidFill>
                  <a:srgbClr val="FFFF00"/>
                </a:solidFill>
                <a:latin typeface="+mn-lt"/>
              </a:rPr>
              <a:t>VEHICULAR COMMUNICATION SYSTEM</a:t>
            </a:r>
          </a:p>
        </p:txBody>
      </p:sp>
      <p:sp>
        <p:nvSpPr>
          <p:cNvPr id="4" name="Text Placeholder 3">
            <a:extLst>
              <a:ext uri="{FF2B5EF4-FFF2-40B4-BE49-F238E27FC236}">
                <a16:creationId xmlns:a16="http://schemas.microsoft.com/office/drawing/2014/main" id="{7D2974A4-98B5-4A01-B353-030F8927A22F}"/>
              </a:ext>
            </a:extLst>
          </p:cNvPr>
          <p:cNvSpPr>
            <a:spLocks noGrp="1"/>
          </p:cNvSpPr>
          <p:nvPr>
            <p:ph type="body" idx="2"/>
          </p:nvPr>
        </p:nvSpPr>
        <p:spPr>
          <a:xfrm>
            <a:off x="8839201" y="6188868"/>
            <a:ext cx="2743199" cy="357706"/>
          </a:xfrm>
        </p:spPr>
        <p:txBody>
          <a:bodyPr/>
          <a:lstStyle/>
          <a:p>
            <a:r>
              <a:rPr lang="en-GB" sz="1400" b="1" dirty="0">
                <a:latin typeface="Economica"/>
                <a:ea typeface="Economica"/>
                <a:cs typeface="Economica"/>
                <a:sym typeface="Economica"/>
              </a:rPr>
              <a:t>http://www.vanet.mdx.ac.uk</a:t>
            </a:r>
            <a:endParaRPr lang="en-IN" sz="1400" dirty="0"/>
          </a:p>
        </p:txBody>
      </p:sp>
      <p:pic>
        <p:nvPicPr>
          <p:cNvPr id="6" name="Picture 5">
            <a:extLst>
              <a:ext uri="{FF2B5EF4-FFF2-40B4-BE49-F238E27FC236}">
                <a16:creationId xmlns:a16="http://schemas.microsoft.com/office/drawing/2014/main" id="{01FB8A8C-1A75-476E-95C7-384B485D2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24" y="1295400"/>
            <a:ext cx="11171076" cy="4794876"/>
          </a:xfrm>
          <a:prstGeom prst="rect">
            <a:avLst/>
          </a:prstGeom>
        </p:spPr>
      </p:pic>
    </p:spTree>
    <p:extLst>
      <p:ext uri="{BB962C8B-B14F-4D97-AF65-F5344CB8AC3E}">
        <p14:creationId xmlns:p14="http://schemas.microsoft.com/office/powerpoint/2010/main" val="116129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E70E-415C-4D88-B1C7-85DC428B2E07}"/>
              </a:ext>
            </a:extLst>
          </p:cNvPr>
          <p:cNvSpPr>
            <a:spLocks noGrp="1"/>
          </p:cNvSpPr>
          <p:nvPr>
            <p:ph type="title"/>
          </p:nvPr>
        </p:nvSpPr>
        <p:spPr/>
        <p:txBody>
          <a:bodyPr/>
          <a:lstStyle/>
          <a:p>
            <a:r>
              <a:rPr lang="en-IN" sz="3600" b="1" i="1" dirty="0">
                <a:solidFill>
                  <a:srgbClr val="FFFF00"/>
                </a:solidFill>
                <a:latin typeface="+mn-lt"/>
              </a:rPr>
              <a:t>SECURITY REQUIREMENTS IN VANETS</a:t>
            </a:r>
          </a:p>
        </p:txBody>
      </p:sp>
      <p:sp>
        <p:nvSpPr>
          <p:cNvPr id="3" name="Text Placeholder 2">
            <a:extLst>
              <a:ext uri="{FF2B5EF4-FFF2-40B4-BE49-F238E27FC236}">
                <a16:creationId xmlns:a16="http://schemas.microsoft.com/office/drawing/2014/main" id="{DE87E44D-5C82-4446-910E-31C3507FACE5}"/>
              </a:ext>
            </a:extLst>
          </p:cNvPr>
          <p:cNvSpPr>
            <a:spLocks noGrp="1"/>
          </p:cNvSpPr>
          <p:nvPr>
            <p:ph type="body" idx="1"/>
          </p:nvPr>
        </p:nvSpPr>
        <p:spPr/>
        <p:txBody>
          <a:bodyPr/>
          <a:lstStyle/>
          <a:p>
            <a:pPr marL="342900" indent="-342900">
              <a:buFont typeface="Wingdings" panose="05000000000000000000" pitchFamily="2" charset="2"/>
              <a:buChar char="Ø"/>
            </a:pPr>
            <a:r>
              <a:rPr lang="en-IN" sz="3200" i="1" dirty="0"/>
              <a:t>Data Integrity</a:t>
            </a:r>
          </a:p>
          <a:p>
            <a:pPr marL="342900" indent="-342900">
              <a:buFont typeface="Wingdings" panose="05000000000000000000" pitchFamily="2" charset="2"/>
              <a:buChar char="Ø"/>
            </a:pPr>
            <a:endParaRPr lang="en-IN" sz="3200" i="1" dirty="0"/>
          </a:p>
          <a:p>
            <a:pPr marL="342900" indent="-342900">
              <a:buFont typeface="Wingdings" panose="05000000000000000000" pitchFamily="2" charset="2"/>
              <a:buChar char="Ø"/>
            </a:pPr>
            <a:r>
              <a:rPr lang="en-IN" sz="3200" i="1" dirty="0"/>
              <a:t>Data Verification</a:t>
            </a:r>
          </a:p>
          <a:p>
            <a:pPr>
              <a:buNone/>
            </a:pPr>
            <a:endParaRPr lang="en-IN" sz="3200" i="1" dirty="0"/>
          </a:p>
          <a:p>
            <a:pPr marL="342900" indent="-342900">
              <a:buFont typeface="Wingdings" panose="05000000000000000000" pitchFamily="2" charset="2"/>
              <a:buChar char="Ø"/>
            </a:pPr>
            <a:r>
              <a:rPr lang="en-IN" sz="3200" i="1" dirty="0"/>
              <a:t>Non-repudiation</a:t>
            </a:r>
          </a:p>
          <a:p>
            <a:pPr marL="342900" indent="-342900">
              <a:buFont typeface="Wingdings" panose="05000000000000000000" pitchFamily="2" charset="2"/>
              <a:buChar char="Ø"/>
            </a:pPr>
            <a:endParaRPr lang="en-IN" sz="3200" i="1" dirty="0"/>
          </a:p>
          <a:p>
            <a:pPr marL="342900" indent="-342900">
              <a:buFont typeface="Wingdings" panose="05000000000000000000" pitchFamily="2" charset="2"/>
              <a:buChar char="Ø"/>
            </a:pPr>
            <a:r>
              <a:rPr lang="en-IN" sz="3200" i="1" dirty="0"/>
              <a:t>Authentication </a:t>
            </a:r>
          </a:p>
          <a:p>
            <a:pPr marL="342900" indent="-342900">
              <a:buFont typeface="Wingdings" panose="05000000000000000000" pitchFamily="2" charset="2"/>
              <a:buChar char="Ø"/>
            </a:pPr>
            <a:endParaRPr lang="en-IN" sz="3200" i="1" dirty="0"/>
          </a:p>
          <a:p>
            <a:pPr marL="342900" indent="-342900">
              <a:buFont typeface="Wingdings" panose="05000000000000000000" pitchFamily="2" charset="2"/>
              <a:buChar char="Ø"/>
            </a:pPr>
            <a:r>
              <a:rPr lang="en-IN" sz="3200" i="1" dirty="0"/>
              <a:t>Privacy</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BB158F2F-15A8-4690-A9DC-8A248266B451}"/>
              </a:ext>
            </a:extLst>
          </p:cNvPr>
          <p:cNvSpPr>
            <a:spLocks noGrp="1"/>
          </p:cNvSpPr>
          <p:nvPr>
            <p:ph type="body" idx="2"/>
          </p:nvPr>
        </p:nvSpPr>
        <p:spPr>
          <a:xfrm>
            <a:off x="7818783" y="6162261"/>
            <a:ext cx="3199849" cy="106016"/>
          </a:xfrm>
        </p:spPr>
        <p:txBody>
          <a:bodyPr/>
          <a:lstStyle/>
          <a:p>
            <a:r>
              <a:rPr lang="en-IN" sz="1400" dirty="0"/>
              <a:t>https://images.google.com/</a:t>
            </a:r>
          </a:p>
        </p:txBody>
      </p:sp>
      <p:pic>
        <p:nvPicPr>
          <p:cNvPr id="6" name="Picture 5">
            <a:extLst>
              <a:ext uri="{FF2B5EF4-FFF2-40B4-BE49-F238E27FC236}">
                <a16:creationId xmlns:a16="http://schemas.microsoft.com/office/drawing/2014/main" id="{3D4BE014-9AA5-433D-BE80-41E384D60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130" y="1871869"/>
            <a:ext cx="5499651" cy="4124739"/>
          </a:xfrm>
          <a:prstGeom prst="rect">
            <a:avLst/>
          </a:prstGeom>
        </p:spPr>
      </p:pic>
    </p:spTree>
    <p:extLst>
      <p:ext uri="{BB962C8B-B14F-4D97-AF65-F5344CB8AC3E}">
        <p14:creationId xmlns:p14="http://schemas.microsoft.com/office/powerpoint/2010/main" val="132802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EB75-B079-4D70-BFF6-2603109F4DC2}"/>
              </a:ext>
            </a:extLst>
          </p:cNvPr>
          <p:cNvSpPr>
            <a:spLocks noGrp="1"/>
          </p:cNvSpPr>
          <p:nvPr>
            <p:ph type="title"/>
          </p:nvPr>
        </p:nvSpPr>
        <p:spPr>
          <a:xfrm>
            <a:off x="609600" y="483600"/>
            <a:ext cx="10972800" cy="811800"/>
          </a:xfrm>
        </p:spPr>
        <p:txBody>
          <a:bodyPr/>
          <a:lstStyle/>
          <a:p>
            <a:r>
              <a:rPr lang="en-IN" sz="4000" b="1" i="1" dirty="0">
                <a:solidFill>
                  <a:srgbClr val="FFFF00"/>
                </a:solidFill>
                <a:latin typeface="+mn-lt"/>
              </a:rPr>
              <a:t>INTRODUCTION TO VCN</a:t>
            </a:r>
          </a:p>
        </p:txBody>
      </p:sp>
      <p:sp>
        <p:nvSpPr>
          <p:cNvPr id="3" name="Text Placeholder 2">
            <a:extLst>
              <a:ext uri="{FF2B5EF4-FFF2-40B4-BE49-F238E27FC236}">
                <a16:creationId xmlns:a16="http://schemas.microsoft.com/office/drawing/2014/main" id="{E46CDD0F-39F9-4FAD-AEA1-62E8E4325CCB}"/>
              </a:ext>
            </a:extLst>
          </p:cNvPr>
          <p:cNvSpPr>
            <a:spLocks noGrp="1"/>
          </p:cNvSpPr>
          <p:nvPr>
            <p:ph type="body" idx="1"/>
          </p:nvPr>
        </p:nvSpPr>
        <p:spPr>
          <a:xfrm>
            <a:off x="848139" y="1724438"/>
            <a:ext cx="10972800" cy="4649962"/>
          </a:xfrm>
        </p:spPr>
        <p:txBody>
          <a:bodyPr/>
          <a:lstStyle/>
          <a:p>
            <a:pPr marL="342900" indent="-342900">
              <a:buFont typeface="Wingdings" panose="05000000000000000000" pitchFamily="2" charset="2"/>
              <a:buChar char="Ø"/>
            </a:pPr>
            <a:r>
              <a:rPr lang="en-IN" dirty="0"/>
              <a:t>Huge amount of data exchange take place in VANETs.</a:t>
            </a:r>
          </a:p>
          <a:p>
            <a:pPr>
              <a:buNone/>
            </a:pPr>
            <a:endParaRPr lang="en-IN" dirty="0"/>
          </a:p>
          <a:p>
            <a:pPr marL="342900" indent="-342900">
              <a:buFont typeface="Wingdings" panose="05000000000000000000" pitchFamily="2" charset="2"/>
              <a:buChar char="Ø"/>
            </a:pPr>
            <a:r>
              <a:rPr lang="en-IN" dirty="0"/>
              <a:t>VANETs change the computing  and networking models, which leads to a future vehicular networking system.</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VCN = VCC + ICN</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Each vehicle has three categories of resources </a:t>
            </a:r>
          </a:p>
          <a:p>
            <a:pPr>
              <a:buNone/>
            </a:pPr>
            <a:r>
              <a:rPr lang="en-IN" dirty="0"/>
              <a:t>- data storage, sensors, and computing</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2A43B517-83EE-4C09-87F9-7E5C78D27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6017" y="3221934"/>
            <a:ext cx="2888973" cy="2675284"/>
          </a:xfrm>
          <a:prstGeom prst="rect">
            <a:avLst/>
          </a:prstGeom>
        </p:spPr>
      </p:pic>
    </p:spTree>
    <p:extLst>
      <p:ext uri="{BB962C8B-B14F-4D97-AF65-F5344CB8AC3E}">
        <p14:creationId xmlns:p14="http://schemas.microsoft.com/office/powerpoint/2010/main" val="371529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963A-B015-41F8-8157-99D8BF4C9D1A}"/>
              </a:ext>
            </a:extLst>
          </p:cNvPr>
          <p:cNvSpPr>
            <a:spLocks noGrp="1"/>
          </p:cNvSpPr>
          <p:nvPr>
            <p:ph type="title"/>
          </p:nvPr>
        </p:nvSpPr>
        <p:spPr>
          <a:xfrm>
            <a:off x="609600" y="251791"/>
            <a:ext cx="10972800" cy="1043609"/>
          </a:xfrm>
        </p:spPr>
        <p:txBody>
          <a:bodyPr/>
          <a:lstStyle/>
          <a:p>
            <a:r>
              <a:rPr lang="en-IN" sz="3200" b="1" i="1" dirty="0">
                <a:solidFill>
                  <a:srgbClr val="FFFF00"/>
                </a:solidFill>
                <a:latin typeface="+mn-lt"/>
              </a:rPr>
              <a:t>ADVANTAGES OF FOG COMPUTING IN VANETS</a:t>
            </a:r>
          </a:p>
        </p:txBody>
      </p:sp>
      <p:sp>
        <p:nvSpPr>
          <p:cNvPr id="3" name="Text Placeholder 2">
            <a:extLst>
              <a:ext uri="{FF2B5EF4-FFF2-40B4-BE49-F238E27FC236}">
                <a16:creationId xmlns:a16="http://schemas.microsoft.com/office/drawing/2014/main" id="{54E431D9-6AE5-4F06-B991-863F58126A56}"/>
              </a:ext>
            </a:extLst>
          </p:cNvPr>
          <p:cNvSpPr>
            <a:spLocks noGrp="1"/>
          </p:cNvSpPr>
          <p:nvPr>
            <p:ph type="body" idx="1"/>
          </p:nvPr>
        </p:nvSpPr>
        <p:spPr>
          <a:xfrm>
            <a:off x="410817" y="1934817"/>
            <a:ext cx="9488557" cy="4466088"/>
          </a:xfrm>
        </p:spPr>
        <p:txBody>
          <a:bodyPr/>
          <a:lstStyle/>
          <a:p>
            <a:pPr marL="342900" indent="-342900">
              <a:buFont typeface="Wingdings" panose="05000000000000000000" pitchFamily="2" charset="2"/>
              <a:buChar char="Ø"/>
            </a:pPr>
            <a:r>
              <a:rPr lang="en-IN" dirty="0">
                <a:solidFill>
                  <a:srgbClr val="FFFF00"/>
                </a:solidFill>
              </a:rPr>
              <a:t>Disadvantage of cloud </a:t>
            </a:r>
            <a:r>
              <a:rPr lang="en-IN" dirty="0"/>
              <a:t>- computing cannot provide real-time services </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solidFill>
                  <a:srgbClr val="FFFF00"/>
                </a:solidFill>
              </a:rPr>
              <a:t>Fog Computing </a:t>
            </a:r>
            <a:r>
              <a:rPr lang="en-IN" dirty="0"/>
              <a:t>provides real time services as</a:t>
            </a:r>
          </a:p>
          <a:p>
            <a:pPr>
              <a:buNone/>
            </a:pPr>
            <a:r>
              <a:rPr lang="en-IN" dirty="0"/>
              <a:t> it extends cloud computing to the edge of an </a:t>
            </a:r>
          </a:p>
          <a:p>
            <a:pPr>
              <a:buNone/>
            </a:pPr>
            <a:r>
              <a:rPr lang="en-IN" dirty="0"/>
              <a:t>enterprise's network </a:t>
            </a:r>
          </a:p>
          <a:p>
            <a:pPr>
              <a:buNone/>
            </a:pPr>
            <a:endParaRPr lang="en-IN" dirty="0"/>
          </a:p>
          <a:p>
            <a:pPr marL="342900" indent="-342900">
              <a:buFont typeface="Wingdings" panose="05000000000000000000" pitchFamily="2" charset="2"/>
              <a:buChar char="Ø"/>
            </a:pPr>
            <a:r>
              <a:rPr lang="en-IN" dirty="0">
                <a:solidFill>
                  <a:srgbClr val="FFFF00"/>
                </a:solidFill>
              </a:rPr>
              <a:t>Advantage</a:t>
            </a:r>
            <a:r>
              <a:rPr lang="en-IN" dirty="0"/>
              <a:t> – Can be used in VANETs to</a:t>
            </a:r>
          </a:p>
          <a:p>
            <a:pPr>
              <a:buNone/>
            </a:pPr>
            <a:r>
              <a:rPr lang="en-IN" dirty="0"/>
              <a:t>provide real time services without causing </a:t>
            </a:r>
          </a:p>
          <a:p>
            <a:pPr>
              <a:buNone/>
            </a:pPr>
            <a:r>
              <a:rPr lang="en-IN" dirty="0"/>
              <a:t>much delay.</a:t>
            </a:r>
          </a:p>
          <a:p>
            <a:pPr marL="342900" indent="-342900">
              <a:buFont typeface="Wingdings" panose="05000000000000000000" pitchFamily="2" charset="2"/>
              <a:buChar char="Ø"/>
            </a:pPr>
            <a:endParaRPr lang="en-IN" dirty="0"/>
          </a:p>
        </p:txBody>
      </p:sp>
      <p:sp>
        <p:nvSpPr>
          <p:cNvPr id="4" name="Text Placeholder 3">
            <a:extLst>
              <a:ext uri="{FF2B5EF4-FFF2-40B4-BE49-F238E27FC236}">
                <a16:creationId xmlns:a16="http://schemas.microsoft.com/office/drawing/2014/main" id="{9E8C8ECF-ABE3-4754-8707-41E8350A3868}"/>
              </a:ext>
            </a:extLst>
          </p:cNvPr>
          <p:cNvSpPr>
            <a:spLocks noGrp="1"/>
          </p:cNvSpPr>
          <p:nvPr>
            <p:ph type="body" idx="2"/>
          </p:nvPr>
        </p:nvSpPr>
        <p:spPr>
          <a:xfrm>
            <a:off x="8693426" y="5897320"/>
            <a:ext cx="2888974" cy="331305"/>
          </a:xfrm>
        </p:spPr>
        <p:txBody>
          <a:bodyPr/>
          <a:lstStyle/>
          <a:p>
            <a:r>
              <a:rPr lang="en-IN" sz="1400" dirty="0"/>
              <a:t>https://images.google.com/</a:t>
            </a:r>
          </a:p>
        </p:txBody>
      </p:sp>
      <p:pic>
        <p:nvPicPr>
          <p:cNvPr id="6" name="Picture 5">
            <a:extLst>
              <a:ext uri="{FF2B5EF4-FFF2-40B4-BE49-F238E27FC236}">
                <a16:creationId xmlns:a16="http://schemas.microsoft.com/office/drawing/2014/main" id="{E7AB9F7C-9E77-4BCF-911D-90152DDDD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471" y="2579255"/>
            <a:ext cx="4147929" cy="3318065"/>
          </a:xfrm>
          <a:prstGeom prst="rect">
            <a:avLst/>
          </a:prstGeom>
        </p:spPr>
      </p:pic>
    </p:spTree>
    <p:extLst>
      <p:ext uri="{BB962C8B-B14F-4D97-AF65-F5344CB8AC3E}">
        <p14:creationId xmlns:p14="http://schemas.microsoft.com/office/powerpoint/2010/main" val="3471495923"/>
      </p:ext>
    </p:extLst>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13454</TotalTime>
  <Words>523</Words>
  <Application>Microsoft Office PowerPoint</Application>
  <PresentationFormat>Widescreen</PresentationFormat>
  <Paragraphs>141</Paragraphs>
  <Slides>19</Slides>
  <Notes>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Californian FB</vt:lpstr>
      <vt:lpstr>Droid Sans</vt:lpstr>
      <vt:lpstr>Economica</vt:lpstr>
      <vt:lpstr>Playfair Display</vt:lpstr>
      <vt:lpstr>Times New Roman</vt:lpstr>
      <vt:lpstr>Wingdings</vt:lpstr>
      <vt:lpstr>Prospero template</vt:lpstr>
      <vt:lpstr>An Energy-Efficient  Approach Towards Network Intelligence In Cooperative communication In Vehicular Environment</vt:lpstr>
      <vt:lpstr>TEAM DETAILS</vt:lpstr>
      <vt:lpstr>AGENDA</vt:lpstr>
      <vt:lpstr>RATIONALE OF WORK</vt:lpstr>
      <vt:lpstr>PowerPoint Presentation</vt:lpstr>
      <vt:lpstr>VEHICULAR COMMUNICATION SYSTEM</vt:lpstr>
      <vt:lpstr>SECURITY REQUIREMENTS IN VANETS</vt:lpstr>
      <vt:lpstr>INTRODUCTION TO VCN</vt:lpstr>
      <vt:lpstr>ADVANTAGES OF FOG COMPUTING IN VANETS</vt:lpstr>
      <vt:lpstr>ADVANTAGE OF SDN IN VANETs</vt:lpstr>
      <vt:lpstr> Motivation</vt:lpstr>
      <vt:lpstr>PowerPoint Presentation</vt:lpstr>
      <vt:lpstr>LITERATURE REVIEW</vt:lpstr>
      <vt:lpstr>PowerPoint Presentation</vt:lpstr>
      <vt:lpstr>METHODOLOGY </vt:lpstr>
      <vt:lpstr>APPROACH</vt:lpstr>
      <vt:lpstr> SOFTWARES </vt:lpstr>
      <vt:lpstr>THE SIMLUATION RESULT USING SUMO AND OPENSTREETMAP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kumari renuka</dc:creator>
  <cp:lastModifiedBy>renuka_pg-2_2601</cp:lastModifiedBy>
  <cp:revision>70</cp:revision>
  <dcterms:created xsi:type="dcterms:W3CDTF">2017-06-24T05:40:19Z</dcterms:created>
  <dcterms:modified xsi:type="dcterms:W3CDTF">2018-05-20T01:57:26Z</dcterms:modified>
</cp:coreProperties>
</file>