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sldIdLst>
    <p:sldId id="259" r:id="rId2"/>
    <p:sldId id="307" r:id="rId3"/>
    <p:sldId id="308" r:id="rId4"/>
    <p:sldId id="328" r:id="rId5"/>
    <p:sldId id="319" r:id="rId6"/>
    <p:sldId id="309" r:id="rId7"/>
    <p:sldId id="304" r:id="rId8"/>
    <p:sldId id="326" r:id="rId9"/>
    <p:sldId id="327" r:id="rId10"/>
    <p:sldId id="330" r:id="rId11"/>
    <p:sldId id="305" r:id="rId12"/>
    <p:sldId id="310" r:id="rId13"/>
    <p:sldId id="321" r:id="rId14"/>
    <p:sldId id="322" r:id="rId15"/>
    <p:sldId id="324" r:id="rId16"/>
    <p:sldId id="329" r:id="rId17"/>
    <p:sldId id="323" r:id="rId18"/>
    <p:sldId id="289" r:id="rId19"/>
    <p:sldId id="291" r:id="rId20"/>
    <p:sldId id="292" r:id="rId21"/>
    <p:sldId id="306" r:id="rId22"/>
    <p:sldId id="301" r:id="rId23"/>
    <p:sldId id="303" r:id="rId24"/>
    <p:sldId id="302" r:id="rId25"/>
    <p:sldId id="313" r:id="rId26"/>
    <p:sldId id="314" r:id="rId27"/>
    <p:sldId id="331" r:id="rId28"/>
    <p:sldId id="332" r:id="rId29"/>
    <p:sldId id="315" r:id="rId30"/>
    <p:sldId id="316" r:id="rId31"/>
    <p:sldId id="317" r:id="rId32"/>
    <p:sldId id="318" r:id="rId33"/>
    <p:sldId id="312" r:id="rId34"/>
    <p:sldId id="320"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27ECD-1CC8-4A28-B48B-73026ADFEE04}" type="datetimeFigureOut">
              <a:rPr lang="en-IN" smtClean="0"/>
              <a:t>19-05-2018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8A05B-E2D0-4C87-927E-73BB34823218}" type="slidenum">
              <a:rPr lang="en-IN" smtClean="0"/>
              <a:t>‹#›</a:t>
            </a:fld>
            <a:endParaRPr lang="en-IN"/>
          </a:p>
        </p:txBody>
      </p:sp>
    </p:spTree>
    <p:extLst>
      <p:ext uri="{BB962C8B-B14F-4D97-AF65-F5344CB8AC3E}">
        <p14:creationId xmlns:p14="http://schemas.microsoft.com/office/powerpoint/2010/main" val="17541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62821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23" name="Shape 12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IN"/>
              <a:t>32</a:t>
            </a:fld>
            <a:endParaRPr/>
          </a:p>
        </p:txBody>
      </p:sp>
    </p:spTree>
    <p:extLst>
      <p:ext uri="{BB962C8B-B14F-4D97-AF65-F5344CB8AC3E}">
        <p14:creationId xmlns:p14="http://schemas.microsoft.com/office/powerpoint/2010/main" val="3246056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3" name="Shape 18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34</a:t>
            </a:fld>
            <a:endParaRPr/>
          </a:p>
        </p:txBody>
      </p:sp>
    </p:spTree>
    <p:extLst>
      <p:ext uri="{BB962C8B-B14F-4D97-AF65-F5344CB8AC3E}">
        <p14:creationId xmlns:p14="http://schemas.microsoft.com/office/powerpoint/2010/main" val="1569549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562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Shape 52"/>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418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9" name="Shape 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949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Shape 78"/>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84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2" name="Shape 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040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26</a:t>
            </a:fld>
            <a:endParaRPr/>
          </a:p>
        </p:txBody>
      </p:sp>
    </p:spTree>
    <p:extLst>
      <p:ext uri="{BB962C8B-B14F-4D97-AF65-F5344CB8AC3E}">
        <p14:creationId xmlns:p14="http://schemas.microsoft.com/office/powerpoint/2010/main" val="162722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9" name="Shape 99"/>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IN"/>
              <a:t>29</a:t>
            </a:fld>
            <a:endParaRPr/>
          </a:p>
        </p:txBody>
      </p:sp>
    </p:spTree>
    <p:extLst>
      <p:ext uri="{BB962C8B-B14F-4D97-AF65-F5344CB8AC3E}">
        <p14:creationId xmlns:p14="http://schemas.microsoft.com/office/powerpoint/2010/main" val="4059975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7" name="Shape 107"/>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IN"/>
              <a:t>30</a:t>
            </a:fld>
            <a:endParaRPr/>
          </a:p>
        </p:txBody>
      </p:sp>
    </p:spTree>
    <p:extLst>
      <p:ext uri="{BB962C8B-B14F-4D97-AF65-F5344CB8AC3E}">
        <p14:creationId xmlns:p14="http://schemas.microsoft.com/office/powerpoint/2010/main" val="58785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5" name="Shape 115"/>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IN"/>
              <a:t>31</a:t>
            </a:fld>
            <a:endParaRPr/>
          </a:p>
        </p:txBody>
      </p:sp>
    </p:spTree>
    <p:extLst>
      <p:ext uri="{BB962C8B-B14F-4D97-AF65-F5344CB8AC3E}">
        <p14:creationId xmlns:p14="http://schemas.microsoft.com/office/powerpoint/2010/main" val="3489929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14401" y="3189150"/>
            <a:ext cx="5502399" cy="1546500"/>
          </a:xfrm>
          <a:prstGeom prst="rect">
            <a:avLst/>
          </a:prstGeom>
        </p:spPr>
        <p:txBody>
          <a:bodyPr lIns="91425" tIns="91425" rIns="91425" bIns="91425" anchor="b" anchorCtr="0"/>
          <a:lstStyle>
            <a:lvl1pPr lvl="0">
              <a:spcBef>
                <a:spcPts val="0"/>
              </a:spcBef>
              <a:buClr>
                <a:srgbClr val="FFFFFF"/>
              </a:buClr>
              <a:buSzPct val="100000"/>
              <a:buFont typeface="Playfair Display"/>
              <a:defRPr sz="4800" b="1">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sp>
        <p:nvSpPr>
          <p:cNvPr id="10" name="Shape 10"/>
          <p:cNvSpPr/>
          <p:nvPr/>
        </p:nvSpPr>
        <p:spPr>
          <a:xfrm>
            <a:off x="33" y="5216825"/>
            <a:ext cx="12192000" cy="16413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24121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0"/>
            <a:ext cx="10972800" cy="1295400"/>
          </a:xfrm>
          <a:prstGeom prst="rect">
            <a:avLst/>
          </a:prstGeom>
        </p:spPr>
        <p:txBody>
          <a:bodyPr lIns="91425" tIns="91425" rIns="91425" bIns="91425" anchor="ctr" anchorCtr="0"/>
          <a:lstStyle>
            <a:lvl1pPr lvl="0" algn="ctr">
              <a:spcBef>
                <a:spcPts val="0"/>
              </a:spcBef>
              <a:buSzPct val="100000"/>
              <a:defRPr sz="2400"/>
            </a:lvl1pPr>
            <a:lvl2pPr lvl="1" algn="ctr">
              <a:spcBef>
                <a:spcPts val="0"/>
              </a:spcBef>
              <a:buSzPct val="100000"/>
              <a:defRPr sz="2400"/>
            </a:lvl2pPr>
            <a:lvl3pPr lvl="2" algn="ctr">
              <a:spcBef>
                <a:spcPts val="0"/>
              </a:spcBef>
              <a:buSzPct val="100000"/>
              <a:defRPr sz="2400"/>
            </a:lvl3pPr>
            <a:lvl4pPr lvl="3" algn="ctr">
              <a:spcBef>
                <a:spcPts val="0"/>
              </a:spcBef>
              <a:buSzPct val="100000"/>
              <a:defRPr sz="2400"/>
            </a:lvl4pPr>
            <a:lvl5pPr lvl="4" algn="ctr">
              <a:spcBef>
                <a:spcPts val="0"/>
              </a:spcBef>
              <a:buSzPct val="100000"/>
              <a:defRPr sz="2400"/>
            </a:lvl5pPr>
            <a:lvl6pPr lvl="5" algn="ctr">
              <a:spcBef>
                <a:spcPts val="0"/>
              </a:spcBef>
              <a:buSzPct val="100000"/>
              <a:defRPr sz="2400"/>
            </a:lvl6pPr>
            <a:lvl7pPr lvl="6" algn="ctr">
              <a:spcBef>
                <a:spcPts val="0"/>
              </a:spcBef>
              <a:buSzPct val="100000"/>
              <a:defRPr sz="2400"/>
            </a:lvl7pPr>
            <a:lvl8pPr lvl="7" algn="ctr">
              <a:spcBef>
                <a:spcPts val="0"/>
              </a:spcBef>
              <a:buSzPct val="100000"/>
              <a:defRPr sz="2400"/>
            </a:lvl8pPr>
            <a:lvl9pPr lvl="8" algn="ctr">
              <a:spcBef>
                <a:spcPts val="0"/>
              </a:spcBef>
              <a:buSzPct val="100000"/>
              <a:defRPr sz="2400"/>
            </a:lvl9pPr>
          </a:lstStyle>
          <a:p>
            <a:endParaRPr/>
          </a:p>
        </p:txBody>
      </p:sp>
      <p:sp>
        <p:nvSpPr>
          <p:cNvPr id="26" name="Shape 26"/>
          <p:cNvSpPr txBox="1">
            <a:spLocks noGrp="1"/>
          </p:cNvSpPr>
          <p:nvPr>
            <p:ph type="body" idx="1"/>
          </p:nvPr>
        </p:nvSpPr>
        <p:spPr>
          <a:xfrm>
            <a:off x="1173367" y="1600200"/>
            <a:ext cx="47788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27" name="Shape 27"/>
          <p:cNvSpPr txBox="1">
            <a:spLocks noGrp="1"/>
          </p:cNvSpPr>
          <p:nvPr>
            <p:ph type="body" idx="2"/>
          </p:nvPr>
        </p:nvSpPr>
        <p:spPr>
          <a:xfrm>
            <a:off x="6239832" y="1600200"/>
            <a:ext cx="47788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cxnSp>
        <p:nvCxnSpPr>
          <p:cNvPr id="28" name="Shape 28"/>
          <p:cNvCxnSpPr/>
          <p:nvPr/>
        </p:nvCxnSpPr>
        <p:spPr>
          <a:xfrm>
            <a:off x="4038200" y="1295407"/>
            <a:ext cx="4115600" cy="0"/>
          </a:xfrm>
          <a:prstGeom prst="straightConnector1">
            <a:avLst/>
          </a:prstGeom>
          <a:noFill/>
          <a:ln w="19050" cap="flat" cmpd="sng">
            <a:solidFill>
              <a:srgbClr val="FFD900"/>
            </a:solidFill>
            <a:prstDash val="solid"/>
            <a:round/>
            <a:headEnd type="none" w="lg" len="lg"/>
            <a:tailEnd type="none" w="lg" len="lg"/>
          </a:ln>
        </p:spPr>
      </p:cxnSp>
      <p:sp>
        <p:nvSpPr>
          <p:cNvPr id="29" name="Shape 29"/>
          <p:cNvSpPr/>
          <p:nvPr/>
        </p:nvSpPr>
        <p:spPr>
          <a:xfrm>
            <a:off x="33" y="6636000"/>
            <a:ext cx="12192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27549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0"/>
            <a:ext cx="10972800" cy="1295400"/>
          </a:xfrm>
          <a:prstGeom prst="rect">
            <a:avLst/>
          </a:prstGeom>
        </p:spPr>
        <p:txBody>
          <a:bodyPr lIns="91425" tIns="91425" rIns="91425" bIns="91425" anchor="ctr" anchorCtr="0"/>
          <a:lstStyle>
            <a:lvl1pPr lvl="0" algn="ctr" rtl="0">
              <a:spcBef>
                <a:spcPts val="0"/>
              </a:spcBef>
              <a:buSzPct val="100000"/>
              <a:defRPr sz="2400"/>
            </a:lvl1pPr>
            <a:lvl2pPr lvl="1" algn="ctr" rtl="0">
              <a:spcBef>
                <a:spcPts val="0"/>
              </a:spcBef>
              <a:buSzPct val="100000"/>
              <a:defRPr sz="2400"/>
            </a:lvl2pPr>
            <a:lvl3pPr lvl="2" algn="ctr" rtl="0">
              <a:spcBef>
                <a:spcPts val="0"/>
              </a:spcBef>
              <a:buSzPct val="100000"/>
              <a:defRPr sz="2400"/>
            </a:lvl3pPr>
            <a:lvl4pPr lvl="3" algn="ctr" rtl="0">
              <a:spcBef>
                <a:spcPts val="0"/>
              </a:spcBef>
              <a:buSzPct val="100000"/>
              <a:defRPr sz="2400"/>
            </a:lvl4pPr>
            <a:lvl5pPr lvl="4" algn="ctr" rtl="0">
              <a:spcBef>
                <a:spcPts val="0"/>
              </a:spcBef>
              <a:buSzPct val="100000"/>
              <a:defRPr sz="2400"/>
            </a:lvl5pPr>
            <a:lvl6pPr lvl="5" algn="ctr" rtl="0">
              <a:spcBef>
                <a:spcPts val="0"/>
              </a:spcBef>
              <a:buSzPct val="100000"/>
              <a:defRPr sz="2400"/>
            </a:lvl6pPr>
            <a:lvl7pPr lvl="6" algn="ctr" rtl="0">
              <a:spcBef>
                <a:spcPts val="0"/>
              </a:spcBef>
              <a:buSzPct val="100000"/>
              <a:defRPr sz="2400"/>
            </a:lvl7pPr>
            <a:lvl8pPr lvl="7" algn="ctr" rtl="0">
              <a:spcBef>
                <a:spcPts val="0"/>
              </a:spcBef>
              <a:buSzPct val="100000"/>
              <a:defRPr sz="2400"/>
            </a:lvl8pPr>
            <a:lvl9pPr lvl="8" algn="ctr" rtl="0">
              <a:spcBef>
                <a:spcPts val="0"/>
              </a:spcBef>
              <a:buSzPct val="100000"/>
              <a:defRPr sz="2400"/>
            </a:lvl9pPr>
          </a:lstStyle>
          <a:p>
            <a:endParaRPr/>
          </a:p>
        </p:txBody>
      </p:sp>
      <p:sp>
        <p:nvSpPr>
          <p:cNvPr id="32" name="Shape 32"/>
          <p:cNvSpPr txBox="1">
            <a:spLocks noGrp="1"/>
          </p:cNvSpPr>
          <p:nvPr>
            <p:ph type="body" idx="1"/>
          </p:nvPr>
        </p:nvSpPr>
        <p:spPr>
          <a:xfrm>
            <a:off x="609600" y="1600200"/>
            <a:ext cx="35092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2"/>
          </p:nvPr>
        </p:nvSpPr>
        <p:spPr>
          <a:xfrm>
            <a:off x="4298617" y="1600200"/>
            <a:ext cx="35092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3"/>
          </p:nvPr>
        </p:nvSpPr>
        <p:spPr>
          <a:xfrm>
            <a:off x="7987636" y="1600200"/>
            <a:ext cx="35092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35" name="Shape 35"/>
          <p:cNvCxnSpPr/>
          <p:nvPr/>
        </p:nvCxnSpPr>
        <p:spPr>
          <a:xfrm>
            <a:off x="4038200" y="1295407"/>
            <a:ext cx="4115600" cy="0"/>
          </a:xfrm>
          <a:prstGeom prst="straightConnector1">
            <a:avLst/>
          </a:prstGeom>
          <a:noFill/>
          <a:ln w="19050" cap="flat" cmpd="sng">
            <a:solidFill>
              <a:srgbClr val="FFD900"/>
            </a:solidFill>
            <a:prstDash val="solid"/>
            <a:round/>
            <a:headEnd type="none" w="lg" len="lg"/>
            <a:tailEnd type="none" w="lg" len="lg"/>
          </a:ln>
        </p:spPr>
      </p:cxnSp>
      <p:sp>
        <p:nvSpPr>
          <p:cNvPr id="36" name="Shape 36"/>
          <p:cNvSpPr/>
          <p:nvPr/>
        </p:nvSpPr>
        <p:spPr>
          <a:xfrm>
            <a:off x="33" y="6636000"/>
            <a:ext cx="12192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2032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4"/>
        <p:cNvGrpSpPr/>
        <p:nvPr/>
      </p:nvGrpSpPr>
      <p:grpSpPr>
        <a:xfrm>
          <a:off x="0" y="0"/>
          <a:ext cx="0" cy="0"/>
          <a:chOff x="0" y="0"/>
          <a:chExt cx="0" cy="0"/>
        </a:xfrm>
      </p:grpSpPr>
      <p:cxnSp>
        <p:nvCxnSpPr>
          <p:cNvPr id="45" name="Shape 45"/>
          <p:cNvCxnSpPr/>
          <p:nvPr/>
        </p:nvCxnSpPr>
        <p:spPr>
          <a:xfrm>
            <a:off x="979601" y="6310075"/>
            <a:ext cx="10232799" cy="0"/>
          </a:xfrm>
          <a:prstGeom prst="straightConnector1">
            <a:avLst/>
          </a:prstGeom>
          <a:noFill/>
          <a:ln w="19050" cap="flat" cmpd="sng">
            <a:solidFill>
              <a:srgbClr val="FFD900"/>
            </a:solidFill>
            <a:prstDash val="solid"/>
            <a:round/>
            <a:headEnd type="none" w="lg" len="lg"/>
            <a:tailEnd type="none" w="lg" len="lg"/>
          </a:ln>
        </p:spPr>
      </p:cxnSp>
      <p:cxnSp>
        <p:nvCxnSpPr>
          <p:cNvPr id="46" name="Shape 46"/>
          <p:cNvCxnSpPr/>
          <p:nvPr/>
        </p:nvCxnSpPr>
        <p:spPr>
          <a:xfrm>
            <a:off x="979601" y="547925"/>
            <a:ext cx="10232799" cy="0"/>
          </a:xfrm>
          <a:prstGeom prst="straightConnector1">
            <a:avLst/>
          </a:prstGeom>
          <a:noFill/>
          <a:ln w="19050" cap="flat" cmpd="sng">
            <a:solidFill>
              <a:srgbClr val="FFD900"/>
            </a:solidFill>
            <a:prstDash val="solid"/>
            <a:round/>
            <a:headEnd type="none" w="lg" len="lg"/>
            <a:tailEnd type="none" w="lg" len="lg"/>
          </a:ln>
        </p:spPr>
      </p:cxnSp>
    </p:spTree>
    <p:extLst>
      <p:ext uri="{BB962C8B-B14F-4D97-AF65-F5344CB8AC3E}">
        <p14:creationId xmlns:p14="http://schemas.microsoft.com/office/powerpoint/2010/main" val="33471842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274637"/>
            <a:ext cx="10972800" cy="1143000"/>
          </a:xfrm>
          <a:prstGeom prst="rect">
            <a:avLst/>
          </a:prstGeom>
          <a:noFill/>
          <a:ln>
            <a:noFill/>
          </a:ln>
        </p:spPr>
        <p:txBody>
          <a:bodyPr lIns="91425" tIns="91425" rIns="91425" bIns="91425" anchor="b" anchorCtr="0"/>
          <a:lstStyle>
            <a:lvl1pPr lvl="0">
              <a:spcBef>
                <a:spcPts val="0"/>
              </a:spcBef>
              <a:buClr>
                <a:srgbClr val="FFFFFF"/>
              </a:buClr>
              <a:buSzPct val="100000"/>
              <a:buFont typeface="Playfair Display"/>
              <a:buNone/>
              <a:defRPr sz="3600">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609600" y="1600200"/>
            <a:ext cx="109728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Droid Sans"/>
              <a:buChar char="◈"/>
              <a:defRPr sz="3000">
                <a:solidFill>
                  <a:srgbClr val="F3F3F3"/>
                </a:solidFill>
                <a:latin typeface="Droid Sans"/>
                <a:ea typeface="Droid Sans"/>
                <a:cs typeface="Droid Sans"/>
                <a:sym typeface="Droid Sans"/>
              </a:defRPr>
            </a:lvl1pPr>
            <a:lvl2pPr lvl="1">
              <a:spcBef>
                <a:spcPts val="480"/>
              </a:spcBef>
              <a:buClr>
                <a:srgbClr val="F3F3F3"/>
              </a:buClr>
              <a:buSzPct val="100000"/>
              <a:buFont typeface="Droid Sans"/>
              <a:defRPr sz="2400">
                <a:solidFill>
                  <a:srgbClr val="F3F3F3"/>
                </a:solidFill>
                <a:latin typeface="Droid Sans"/>
                <a:ea typeface="Droid Sans"/>
                <a:cs typeface="Droid Sans"/>
                <a:sym typeface="Droid Sans"/>
              </a:defRPr>
            </a:lvl2pPr>
            <a:lvl3pPr lvl="2">
              <a:spcBef>
                <a:spcPts val="480"/>
              </a:spcBef>
              <a:buClr>
                <a:srgbClr val="F3F3F3"/>
              </a:buClr>
              <a:buSzPct val="100000"/>
              <a:buFont typeface="Droid Sans"/>
              <a:defRPr sz="2400">
                <a:solidFill>
                  <a:srgbClr val="F3F3F3"/>
                </a:solidFill>
                <a:latin typeface="Droid Sans"/>
                <a:ea typeface="Droid Sans"/>
                <a:cs typeface="Droid Sans"/>
                <a:sym typeface="Droid Sans"/>
              </a:defRPr>
            </a:lvl3pPr>
            <a:lvl4pPr lvl="3">
              <a:spcBef>
                <a:spcPts val="360"/>
              </a:spcBef>
              <a:buClr>
                <a:srgbClr val="F3F3F3"/>
              </a:buClr>
              <a:buSzPct val="100000"/>
              <a:buFont typeface="Droid Sans"/>
              <a:defRPr sz="1800">
                <a:solidFill>
                  <a:srgbClr val="F3F3F3"/>
                </a:solidFill>
                <a:latin typeface="Droid Sans"/>
                <a:ea typeface="Droid Sans"/>
                <a:cs typeface="Droid Sans"/>
                <a:sym typeface="Droid Sans"/>
              </a:defRPr>
            </a:lvl4pPr>
            <a:lvl5pPr lvl="4">
              <a:spcBef>
                <a:spcPts val="360"/>
              </a:spcBef>
              <a:buClr>
                <a:srgbClr val="F3F3F3"/>
              </a:buClr>
              <a:buSzPct val="100000"/>
              <a:buFont typeface="Droid Sans"/>
              <a:defRPr sz="1800">
                <a:solidFill>
                  <a:srgbClr val="F3F3F3"/>
                </a:solidFill>
                <a:latin typeface="Droid Sans"/>
                <a:ea typeface="Droid Sans"/>
                <a:cs typeface="Droid Sans"/>
                <a:sym typeface="Droid Sans"/>
              </a:defRPr>
            </a:lvl5pPr>
            <a:lvl6pPr lvl="5">
              <a:spcBef>
                <a:spcPts val="360"/>
              </a:spcBef>
              <a:buClr>
                <a:srgbClr val="F3F3F3"/>
              </a:buClr>
              <a:buSzPct val="100000"/>
              <a:buFont typeface="Droid Sans"/>
              <a:defRPr sz="1800">
                <a:solidFill>
                  <a:srgbClr val="F3F3F3"/>
                </a:solidFill>
                <a:latin typeface="Droid Sans"/>
                <a:ea typeface="Droid Sans"/>
                <a:cs typeface="Droid Sans"/>
                <a:sym typeface="Droid Sans"/>
              </a:defRPr>
            </a:lvl6pPr>
            <a:lvl7pPr lvl="6">
              <a:spcBef>
                <a:spcPts val="360"/>
              </a:spcBef>
              <a:buClr>
                <a:srgbClr val="F3F3F3"/>
              </a:buClr>
              <a:buSzPct val="100000"/>
              <a:buFont typeface="Droid Sans"/>
              <a:defRPr sz="1800">
                <a:solidFill>
                  <a:srgbClr val="F3F3F3"/>
                </a:solidFill>
                <a:latin typeface="Droid Sans"/>
                <a:ea typeface="Droid Sans"/>
                <a:cs typeface="Droid Sans"/>
                <a:sym typeface="Droid Sans"/>
              </a:defRPr>
            </a:lvl7pPr>
            <a:lvl8pPr lvl="7">
              <a:spcBef>
                <a:spcPts val="360"/>
              </a:spcBef>
              <a:buClr>
                <a:srgbClr val="F3F3F3"/>
              </a:buClr>
              <a:buSzPct val="100000"/>
              <a:buFont typeface="Droid Sans"/>
              <a:defRPr sz="1800">
                <a:solidFill>
                  <a:srgbClr val="F3F3F3"/>
                </a:solidFill>
                <a:latin typeface="Droid Sans"/>
                <a:ea typeface="Droid Sans"/>
                <a:cs typeface="Droid Sans"/>
                <a:sym typeface="Droid Sans"/>
              </a:defRPr>
            </a:lvl8pPr>
            <a:lvl9pPr lvl="8">
              <a:spcBef>
                <a:spcPts val="360"/>
              </a:spcBef>
              <a:buClr>
                <a:srgbClr val="F3F3F3"/>
              </a:buClr>
              <a:buSzPct val="100000"/>
              <a:buFont typeface="Droid Sans"/>
              <a:defRPr sz="1800">
                <a:solidFill>
                  <a:srgbClr val="F3F3F3"/>
                </a:solidFill>
                <a:latin typeface="Droid Sans"/>
                <a:ea typeface="Droid Sans"/>
                <a:cs typeface="Droid Sans"/>
                <a:sym typeface="Droid Sans"/>
              </a:defRPr>
            </a:lvl9pPr>
          </a:lstStyle>
          <a:p>
            <a:endParaRPr/>
          </a:p>
        </p:txBody>
      </p:sp>
    </p:spTree>
    <p:extLst>
      <p:ext uri="{BB962C8B-B14F-4D97-AF65-F5344CB8AC3E}">
        <p14:creationId xmlns:p14="http://schemas.microsoft.com/office/powerpoint/2010/main" val="4119754151"/>
      </p:ext>
    </p:extLst>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62608" y="239645"/>
            <a:ext cx="10654748" cy="3523972"/>
          </a:xfrm>
          <a:prstGeom prst="rect">
            <a:avLst/>
          </a:prstGeom>
        </p:spPr>
        <p:txBody>
          <a:bodyPr lIns="91425" tIns="91425" rIns="91425" bIns="91425" anchor="b" anchorCtr="0">
            <a:noAutofit/>
          </a:bodyPr>
          <a:lstStyle/>
          <a:p>
            <a:pPr algn="ctr"/>
            <a:r>
              <a:rPr lang="en-IN" sz="4000" i="1" dirty="0">
                <a:latin typeface="Arial" pitchFamily="34" charset="0"/>
                <a:cs typeface="Arial" pitchFamily="34" charset="0"/>
              </a:rPr>
              <a:t>An Energy-Efficient  Approach Towards Network Intelligence In Cooperative Communication In Vehicular Environment</a:t>
            </a:r>
            <a:endParaRPr lang="en" sz="4000" i="1" dirty="0">
              <a:latin typeface="Arial" pitchFamily="34" charset="0"/>
              <a:cs typeface="Arial" pitchFamily="34" charset="0"/>
            </a:endParaRPr>
          </a:p>
        </p:txBody>
      </p:sp>
      <p:sp>
        <p:nvSpPr>
          <p:cNvPr id="4" name="TextBox 3"/>
          <p:cNvSpPr txBox="1"/>
          <p:nvPr/>
        </p:nvSpPr>
        <p:spPr>
          <a:xfrm>
            <a:off x="1278836" y="5512904"/>
            <a:ext cx="3187147" cy="830997"/>
          </a:xfrm>
          <a:prstGeom prst="rect">
            <a:avLst/>
          </a:prstGeom>
          <a:noFill/>
        </p:spPr>
        <p:txBody>
          <a:bodyPr wrap="square" rtlCol="0">
            <a:spAutoFit/>
          </a:bodyPr>
          <a:lstStyle/>
          <a:p>
            <a:r>
              <a:rPr lang="en-US" sz="2400" b="1" kern="0" dirty="0">
                <a:solidFill>
                  <a:srgbClr val="000000"/>
                </a:solidFill>
                <a:latin typeface="Arial"/>
                <a:cs typeface="Arial"/>
                <a:sym typeface="Arial"/>
              </a:rPr>
              <a:t>R &amp; D Mentor:</a:t>
            </a:r>
          </a:p>
          <a:p>
            <a:r>
              <a:rPr lang="en-US" sz="2400" b="1" kern="0" dirty="0">
                <a:solidFill>
                  <a:srgbClr val="000000"/>
                </a:solidFill>
                <a:latin typeface="Arial"/>
                <a:cs typeface="Arial"/>
                <a:sym typeface="Arial"/>
              </a:rPr>
              <a:t>Prof Jetendra Joshi </a:t>
            </a:r>
          </a:p>
        </p:txBody>
      </p:sp>
      <p:sp>
        <p:nvSpPr>
          <p:cNvPr id="5" name="TextBox 4"/>
          <p:cNvSpPr txBox="1"/>
          <p:nvPr/>
        </p:nvSpPr>
        <p:spPr>
          <a:xfrm>
            <a:off x="7772401" y="5486400"/>
            <a:ext cx="2498034" cy="461665"/>
          </a:xfrm>
          <a:prstGeom prst="rect">
            <a:avLst/>
          </a:prstGeom>
          <a:noFill/>
        </p:spPr>
        <p:txBody>
          <a:bodyPr wrap="square" rtlCol="0">
            <a:spAutoFit/>
          </a:bodyPr>
          <a:lstStyle/>
          <a:p>
            <a:r>
              <a:rPr lang="en-US" sz="2400" b="1" kern="0" dirty="0">
                <a:solidFill>
                  <a:srgbClr val="000000"/>
                </a:solidFill>
                <a:latin typeface="Arial"/>
                <a:cs typeface="Arial"/>
                <a:sym typeface="Arial"/>
              </a:rPr>
              <a:t>Project No - 25</a:t>
            </a:r>
          </a:p>
        </p:txBody>
      </p:sp>
    </p:spTree>
    <p:extLst>
      <p:ext uri="{BB962C8B-B14F-4D97-AF65-F5344CB8AC3E}">
        <p14:creationId xmlns:p14="http://schemas.microsoft.com/office/powerpoint/2010/main" val="170708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A3E783-3192-4E81-A8D1-1152C87C7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050" y="698721"/>
            <a:ext cx="9837750" cy="5397279"/>
          </a:xfrm>
          <a:prstGeom prst="rect">
            <a:avLst/>
          </a:prstGeom>
        </p:spPr>
      </p:pic>
    </p:spTree>
    <p:extLst>
      <p:ext uri="{BB962C8B-B14F-4D97-AF65-F5344CB8AC3E}">
        <p14:creationId xmlns:p14="http://schemas.microsoft.com/office/powerpoint/2010/main" val="967034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B050-982F-477B-ADC6-B8A5A98959E5}"/>
              </a:ext>
            </a:extLst>
          </p:cNvPr>
          <p:cNvSpPr>
            <a:spLocks noGrp="1"/>
          </p:cNvSpPr>
          <p:nvPr>
            <p:ph type="title"/>
          </p:nvPr>
        </p:nvSpPr>
        <p:spPr/>
        <p:txBody>
          <a:bodyPr/>
          <a:lstStyle/>
          <a:p>
            <a:r>
              <a:rPr lang="en-IN" sz="4800" b="1" i="1" dirty="0">
                <a:solidFill>
                  <a:srgbClr val="FFFF00"/>
                </a:solidFill>
              </a:rPr>
              <a:t>DIFFICULTIES</a:t>
            </a:r>
          </a:p>
        </p:txBody>
      </p:sp>
      <p:sp>
        <p:nvSpPr>
          <p:cNvPr id="3" name="Text Placeholder 2">
            <a:extLst>
              <a:ext uri="{FF2B5EF4-FFF2-40B4-BE49-F238E27FC236}">
                <a16:creationId xmlns:a16="http://schemas.microsoft.com/office/drawing/2014/main" id="{369CC8C4-3175-4F05-997E-35E080F1475C}"/>
              </a:ext>
            </a:extLst>
          </p:cNvPr>
          <p:cNvSpPr>
            <a:spLocks noGrp="1"/>
          </p:cNvSpPr>
          <p:nvPr>
            <p:ph type="body" idx="1"/>
          </p:nvPr>
        </p:nvSpPr>
        <p:spPr>
          <a:xfrm>
            <a:off x="742122" y="1997766"/>
            <a:ext cx="10535477" cy="4137991"/>
          </a:xfrm>
        </p:spPr>
        <p:txBody>
          <a:bodyPr/>
          <a:lstStyle/>
          <a:p>
            <a:pPr marL="342900" indent="-342900">
              <a:buFont typeface="Wingdings" panose="05000000000000000000" pitchFamily="2" charset="2"/>
              <a:buChar char="Ø"/>
            </a:pPr>
            <a:r>
              <a:rPr lang="en-IN" i="1" dirty="0">
                <a:latin typeface="+mn-lt"/>
              </a:rPr>
              <a:t>The suggested approach saves the amount of energy consumed in VANET architecture while satisfying the network traffic demand.</a:t>
            </a:r>
          </a:p>
          <a:p>
            <a:pPr>
              <a:buNone/>
            </a:pPr>
            <a:endParaRPr lang="en-IN" i="1" dirty="0">
              <a:latin typeface="+mn-lt"/>
            </a:endParaRPr>
          </a:p>
          <a:p>
            <a:pPr marL="342900" indent="-342900">
              <a:buFont typeface="Wingdings" panose="05000000000000000000" pitchFamily="2" charset="2"/>
              <a:buChar char="Ø"/>
            </a:pPr>
            <a:r>
              <a:rPr lang="en-IN" i="1" dirty="0">
                <a:latin typeface="+mn-lt"/>
              </a:rPr>
              <a:t>Hence, the scheme proposed by us must be implement in the shown topology in mininet and floodlight .</a:t>
            </a:r>
          </a:p>
          <a:p>
            <a:pPr>
              <a:buNone/>
            </a:pPr>
            <a:endParaRPr lang="en-IN" i="1" dirty="0">
              <a:latin typeface="+mn-lt"/>
            </a:endParaRPr>
          </a:p>
          <a:p>
            <a:pPr marL="342900" indent="-342900">
              <a:buFont typeface="Wingdings" panose="05000000000000000000" pitchFamily="2" charset="2"/>
              <a:buChar char="Ø"/>
            </a:pPr>
            <a:r>
              <a:rPr lang="en-IN" i="1" dirty="0">
                <a:latin typeface="+mn-lt"/>
              </a:rPr>
              <a:t>Hence, We would show the complete model with simulation results using mininet and floodlight in the next evaluation.</a:t>
            </a:r>
          </a:p>
        </p:txBody>
      </p:sp>
    </p:spTree>
    <p:extLst>
      <p:ext uri="{BB962C8B-B14F-4D97-AF65-F5344CB8AC3E}">
        <p14:creationId xmlns:p14="http://schemas.microsoft.com/office/powerpoint/2010/main" val="42189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634A-6E46-4B71-A50A-D6154331869F}"/>
              </a:ext>
            </a:extLst>
          </p:cNvPr>
          <p:cNvSpPr>
            <a:spLocks noGrp="1"/>
          </p:cNvSpPr>
          <p:nvPr>
            <p:ph type="title"/>
          </p:nvPr>
        </p:nvSpPr>
        <p:spPr/>
        <p:txBody>
          <a:bodyPr/>
          <a:lstStyle/>
          <a:p>
            <a:r>
              <a:rPr lang="en-IN" sz="4000" b="1" i="1" dirty="0">
                <a:solidFill>
                  <a:srgbClr val="FFFF00"/>
                </a:solidFill>
                <a:latin typeface="+mn-lt"/>
              </a:rPr>
              <a:t>SECURITY IN VANETS</a:t>
            </a:r>
          </a:p>
        </p:txBody>
      </p:sp>
      <p:sp>
        <p:nvSpPr>
          <p:cNvPr id="3" name="Text Placeholder 2">
            <a:extLst>
              <a:ext uri="{FF2B5EF4-FFF2-40B4-BE49-F238E27FC236}">
                <a16:creationId xmlns:a16="http://schemas.microsoft.com/office/drawing/2014/main" id="{38547C57-8763-4170-9BE3-A5587FF9BAE6}"/>
              </a:ext>
            </a:extLst>
          </p:cNvPr>
          <p:cNvSpPr>
            <a:spLocks noGrp="1"/>
          </p:cNvSpPr>
          <p:nvPr>
            <p:ph type="body" idx="1"/>
          </p:nvPr>
        </p:nvSpPr>
        <p:spPr>
          <a:xfrm>
            <a:off x="722792" y="1537254"/>
            <a:ext cx="10978878" cy="4943164"/>
          </a:xfrm>
        </p:spPr>
        <p:txBody>
          <a:bodyPr/>
          <a:lstStyle/>
          <a:p>
            <a:pPr>
              <a:buNone/>
            </a:pPr>
            <a:r>
              <a:rPr lang="en-IN" sz="2800" b="1" i="1" dirty="0">
                <a:latin typeface="+mn-lt"/>
              </a:rPr>
              <a:t>The following areas are covered in maintaining security in VANETS</a:t>
            </a:r>
          </a:p>
          <a:p>
            <a:pPr>
              <a:buNone/>
            </a:pPr>
            <a:endParaRPr lang="en-IN" sz="2800" b="1" i="1" dirty="0">
              <a:latin typeface="+mn-lt"/>
            </a:endParaRPr>
          </a:p>
          <a:p>
            <a:pPr marL="457200" indent="-457200">
              <a:buFont typeface="Wingdings" panose="05000000000000000000" pitchFamily="2" charset="2"/>
              <a:buChar char="Ø"/>
            </a:pPr>
            <a:r>
              <a:rPr lang="en-IN" sz="2800" b="1" i="1" dirty="0">
                <a:latin typeface="+mn-lt"/>
              </a:rPr>
              <a:t>Privacy</a:t>
            </a:r>
          </a:p>
          <a:p>
            <a:pPr>
              <a:buNone/>
            </a:pPr>
            <a:endParaRPr lang="en-IN" sz="2800" b="1" i="1" dirty="0">
              <a:latin typeface="+mn-lt"/>
            </a:endParaRPr>
          </a:p>
          <a:p>
            <a:pPr marL="457200" indent="-457200">
              <a:buFont typeface="Wingdings" panose="05000000000000000000" pitchFamily="2" charset="2"/>
              <a:buChar char="Ø"/>
            </a:pPr>
            <a:r>
              <a:rPr lang="en-IN" sz="2800" b="1" i="1" dirty="0">
                <a:latin typeface="+mn-lt"/>
              </a:rPr>
              <a:t>Data Integrity</a:t>
            </a:r>
          </a:p>
          <a:p>
            <a:endParaRPr lang="en-IN" sz="2800" b="1" i="1" dirty="0">
              <a:latin typeface="+mn-lt"/>
            </a:endParaRPr>
          </a:p>
          <a:p>
            <a:pPr marL="457200" indent="-457200">
              <a:buFont typeface="Wingdings" panose="05000000000000000000" pitchFamily="2" charset="2"/>
              <a:buChar char="Ø"/>
            </a:pPr>
            <a:r>
              <a:rPr lang="en-IN" sz="2800" b="1" i="1" dirty="0">
                <a:latin typeface="+mn-lt"/>
              </a:rPr>
              <a:t>Availability</a:t>
            </a:r>
          </a:p>
        </p:txBody>
      </p:sp>
    </p:spTree>
    <p:extLst>
      <p:ext uri="{BB962C8B-B14F-4D97-AF65-F5344CB8AC3E}">
        <p14:creationId xmlns:p14="http://schemas.microsoft.com/office/powerpoint/2010/main" val="132375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94A1-D9B5-479A-9ED4-B48E368BEBA0}"/>
              </a:ext>
            </a:extLst>
          </p:cNvPr>
          <p:cNvSpPr>
            <a:spLocks noGrp="1"/>
          </p:cNvSpPr>
          <p:nvPr>
            <p:ph type="title"/>
          </p:nvPr>
        </p:nvSpPr>
        <p:spPr>
          <a:xfrm>
            <a:off x="609600" y="1179442"/>
            <a:ext cx="10972800" cy="115957"/>
          </a:xfrm>
        </p:spPr>
        <p:txBody>
          <a:bodyPr/>
          <a:lstStyle/>
          <a:p>
            <a:r>
              <a:rPr lang="en-IN" sz="3200" b="1" i="1" dirty="0">
                <a:solidFill>
                  <a:srgbClr val="FFFF00"/>
                </a:solidFill>
                <a:latin typeface="+mn-lt"/>
              </a:rPr>
              <a:t>CONCERNED ISSUE UNDER  PRIVACY</a:t>
            </a:r>
            <a:br>
              <a:rPr lang="en-IN" sz="3200" b="1" i="1" dirty="0">
                <a:solidFill>
                  <a:srgbClr val="FFFF00"/>
                </a:solidFill>
                <a:latin typeface="+mn-lt"/>
              </a:rPr>
            </a:br>
            <a:br>
              <a:rPr lang="en-IN" sz="3200" b="1" i="1" dirty="0">
                <a:solidFill>
                  <a:srgbClr val="FFFF00"/>
                </a:solidFill>
                <a:latin typeface="+mn-lt"/>
              </a:rPr>
            </a:br>
            <a:endParaRPr lang="en-IN" sz="3200" b="1" i="1" dirty="0">
              <a:solidFill>
                <a:srgbClr val="FFFF00"/>
              </a:solidFill>
              <a:latin typeface="+mn-lt"/>
            </a:endParaRPr>
          </a:p>
        </p:txBody>
      </p:sp>
      <p:sp>
        <p:nvSpPr>
          <p:cNvPr id="3" name="Text Placeholder 2">
            <a:extLst>
              <a:ext uri="{FF2B5EF4-FFF2-40B4-BE49-F238E27FC236}">
                <a16:creationId xmlns:a16="http://schemas.microsoft.com/office/drawing/2014/main" id="{A521CE04-7EBE-4AA9-AB7C-568892C42699}"/>
              </a:ext>
            </a:extLst>
          </p:cNvPr>
          <p:cNvSpPr>
            <a:spLocks noGrp="1"/>
          </p:cNvSpPr>
          <p:nvPr>
            <p:ph type="body" idx="1"/>
          </p:nvPr>
        </p:nvSpPr>
        <p:spPr>
          <a:xfrm>
            <a:off x="1272210" y="2080593"/>
            <a:ext cx="9978885" cy="3379304"/>
          </a:xfrm>
        </p:spPr>
        <p:txBody>
          <a:bodyPr/>
          <a:lstStyle/>
          <a:p>
            <a:pPr>
              <a:buNone/>
            </a:pPr>
            <a:br>
              <a:rPr lang="en-IN" dirty="0"/>
            </a:br>
            <a:r>
              <a:rPr lang="en-IN" sz="2800" dirty="0">
                <a:latin typeface="+mn-lt"/>
              </a:rPr>
              <a:t>Heartbeat messages in V2V Communication - Unsecured message</a:t>
            </a:r>
          </a:p>
          <a:p>
            <a:pPr>
              <a:buNone/>
            </a:pPr>
            <a:r>
              <a:rPr lang="en-IN" sz="2800" dirty="0">
                <a:latin typeface="+mn-lt"/>
              </a:rPr>
              <a:t>  </a:t>
            </a:r>
          </a:p>
          <a:p>
            <a:pPr marL="342900" indent="-342900">
              <a:buFont typeface="Wingdings" panose="05000000000000000000" pitchFamily="2" charset="2"/>
              <a:buChar char="Ø"/>
            </a:pPr>
            <a:r>
              <a:rPr lang="en-IN" sz="2800" dirty="0">
                <a:latin typeface="+mn-lt"/>
              </a:rPr>
              <a:t>Use of Pseudonym instead of real identities</a:t>
            </a:r>
          </a:p>
          <a:p>
            <a:pPr>
              <a:buNone/>
            </a:pPr>
            <a:endParaRPr lang="en-IN" sz="2800" dirty="0">
              <a:latin typeface="+mn-lt"/>
            </a:endParaRPr>
          </a:p>
          <a:p>
            <a:pPr marL="342900" indent="-342900">
              <a:buFont typeface="Wingdings" panose="05000000000000000000" pitchFamily="2" charset="2"/>
              <a:buChar char="Ø"/>
            </a:pPr>
            <a:r>
              <a:rPr lang="en-IN" sz="2800" dirty="0">
                <a:latin typeface="+mn-lt"/>
              </a:rPr>
              <a:t>Securing the Heartbeat messages , Ensures location Privacy </a:t>
            </a:r>
            <a:r>
              <a:rPr lang="en-IN" dirty="0">
                <a:latin typeface="+mn-lt"/>
              </a:rPr>
              <a:t> </a:t>
            </a:r>
            <a:r>
              <a:rPr lang="en-IN" dirty="0"/>
              <a:t>    </a:t>
            </a:r>
          </a:p>
          <a:p>
            <a:pPr>
              <a:buNone/>
            </a:pPr>
            <a:endParaRPr lang="en-IN" dirty="0"/>
          </a:p>
          <a:p>
            <a:pPr>
              <a:buNone/>
            </a:pPr>
            <a:br>
              <a:rPr lang="en-IN" dirty="0"/>
            </a:br>
            <a:endParaRPr lang="en-IN" dirty="0"/>
          </a:p>
        </p:txBody>
      </p:sp>
    </p:spTree>
    <p:extLst>
      <p:ext uri="{BB962C8B-B14F-4D97-AF65-F5344CB8AC3E}">
        <p14:creationId xmlns:p14="http://schemas.microsoft.com/office/powerpoint/2010/main" val="211867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A8E5-2FCF-4468-91B1-2A79D6C3327F}"/>
              </a:ext>
            </a:extLst>
          </p:cNvPr>
          <p:cNvSpPr>
            <a:spLocks noGrp="1"/>
          </p:cNvSpPr>
          <p:nvPr>
            <p:ph type="title"/>
          </p:nvPr>
        </p:nvSpPr>
        <p:spPr>
          <a:xfrm>
            <a:off x="609600" y="424070"/>
            <a:ext cx="10972800" cy="871330"/>
          </a:xfrm>
        </p:spPr>
        <p:txBody>
          <a:bodyPr/>
          <a:lstStyle/>
          <a:p>
            <a:r>
              <a:rPr lang="en-IN" sz="3200" b="1" i="1" dirty="0">
                <a:solidFill>
                  <a:srgbClr val="FFFF00"/>
                </a:solidFill>
                <a:latin typeface="+mn-lt"/>
              </a:rPr>
              <a:t>OUR APPROACH : SILENCE AT LOW SPEEDS </a:t>
            </a:r>
          </a:p>
        </p:txBody>
      </p:sp>
      <p:sp>
        <p:nvSpPr>
          <p:cNvPr id="3" name="Text Placeholder 2">
            <a:extLst>
              <a:ext uri="{FF2B5EF4-FFF2-40B4-BE49-F238E27FC236}">
                <a16:creationId xmlns:a16="http://schemas.microsoft.com/office/drawing/2014/main" id="{00630900-05C2-4F60-ADF4-96A8793EB388}"/>
              </a:ext>
            </a:extLst>
          </p:cNvPr>
          <p:cNvSpPr>
            <a:spLocks noGrp="1"/>
          </p:cNvSpPr>
          <p:nvPr>
            <p:ph type="body" idx="1"/>
          </p:nvPr>
        </p:nvSpPr>
        <p:spPr>
          <a:xfrm>
            <a:off x="1173366" y="1736035"/>
            <a:ext cx="9772929" cy="4519096"/>
          </a:xfrm>
        </p:spPr>
        <p:txBody>
          <a:bodyPr/>
          <a:lstStyle/>
          <a:p>
            <a:pPr fontAlgn="base">
              <a:lnSpc>
                <a:spcPct val="150000"/>
              </a:lnSpc>
              <a:buNone/>
            </a:pPr>
            <a:r>
              <a:rPr lang="en-IN" b="1" dirty="0">
                <a:solidFill>
                  <a:srgbClr val="FFFF00"/>
                </a:solidFill>
                <a:latin typeface="+mn-lt"/>
              </a:rPr>
              <a:t>Scheme: </a:t>
            </a:r>
          </a:p>
          <a:p>
            <a:pPr fontAlgn="base">
              <a:lnSpc>
                <a:spcPct val="150000"/>
              </a:lnSpc>
              <a:buNone/>
            </a:pPr>
            <a:endParaRPr lang="en-IN" sz="1100" dirty="0"/>
          </a:p>
          <a:p>
            <a:pPr marL="342900" indent="-342900" fontAlgn="base">
              <a:lnSpc>
                <a:spcPct val="150000"/>
              </a:lnSpc>
              <a:buFont typeface="Wingdings" panose="05000000000000000000" pitchFamily="2" charset="2"/>
              <a:buChar char="Ø"/>
            </a:pPr>
            <a:r>
              <a:rPr lang="en-IN" dirty="0"/>
              <a:t>Threshold speed </a:t>
            </a:r>
            <a:r>
              <a:rPr lang="en-IN" dirty="0" err="1"/>
              <a:t>vT</a:t>
            </a:r>
            <a:r>
              <a:rPr lang="en-IN" dirty="0"/>
              <a:t> </a:t>
            </a:r>
          </a:p>
          <a:p>
            <a:pPr marL="342900" indent="-342900" fontAlgn="base">
              <a:lnSpc>
                <a:spcPct val="150000"/>
              </a:lnSpc>
              <a:buFont typeface="Wingdings" panose="05000000000000000000" pitchFamily="2" charset="2"/>
              <a:buChar char="Ø"/>
            </a:pPr>
            <a:r>
              <a:rPr lang="en-IN" dirty="0"/>
              <a:t>No broadcast of heartbeat message, or any other </a:t>
            </a:r>
            <a:r>
              <a:rPr lang="en-IN" dirty="0" err="1"/>
              <a:t>msg</a:t>
            </a:r>
            <a:r>
              <a:rPr lang="en-IN" dirty="0"/>
              <a:t> containing location or trajectory data </a:t>
            </a:r>
          </a:p>
          <a:p>
            <a:pPr marL="342900" indent="-342900" fontAlgn="base">
              <a:lnSpc>
                <a:spcPct val="150000"/>
              </a:lnSpc>
              <a:buFont typeface="Wingdings" panose="05000000000000000000" pitchFamily="2" charset="2"/>
              <a:buChar char="Ø"/>
            </a:pPr>
            <a:r>
              <a:rPr lang="en-IN" dirty="0"/>
              <a:t>Then it changes pseudonyms</a:t>
            </a:r>
          </a:p>
          <a:p>
            <a:pPr marL="342900" indent="-342900" fontAlgn="base">
              <a:lnSpc>
                <a:spcPct val="150000"/>
              </a:lnSpc>
              <a:buFont typeface="Wingdings" panose="05000000000000000000" pitchFamily="2" charset="2"/>
              <a:buChar char="Ø"/>
            </a:pPr>
            <a:r>
              <a:rPr lang="en-IN" dirty="0"/>
              <a:t>Ideal location to create mix-zones : Crowded place – traffic signal</a:t>
            </a:r>
          </a:p>
          <a:p>
            <a:pPr>
              <a:lnSpc>
                <a:spcPct val="150000"/>
              </a:lnSpc>
              <a:buNone/>
            </a:pPr>
            <a:endParaRPr lang="en-IN" dirty="0"/>
          </a:p>
        </p:txBody>
      </p:sp>
    </p:spTree>
    <p:extLst>
      <p:ext uri="{BB962C8B-B14F-4D97-AF65-F5344CB8AC3E}">
        <p14:creationId xmlns:p14="http://schemas.microsoft.com/office/powerpoint/2010/main" val="3785073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CB90-F4A4-4B5A-87CC-E82D3B1AB237}"/>
              </a:ext>
            </a:extLst>
          </p:cNvPr>
          <p:cNvSpPr>
            <a:spLocks noGrp="1"/>
          </p:cNvSpPr>
          <p:nvPr>
            <p:ph type="title"/>
          </p:nvPr>
        </p:nvSpPr>
        <p:spPr>
          <a:xfrm>
            <a:off x="609600" y="145774"/>
            <a:ext cx="10972800" cy="1149625"/>
          </a:xfrm>
        </p:spPr>
        <p:txBody>
          <a:bodyPr/>
          <a:lstStyle/>
          <a:p>
            <a:r>
              <a:rPr lang="en-IN" sz="3600" b="1" i="1" dirty="0">
                <a:solidFill>
                  <a:srgbClr val="FFFF00"/>
                </a:solidFill>
                <a:latin typeface="+mn-lt"/>
              </a:rPr>
              <a:t>SIMULATION RESULT</a:t>
            </a:r>
          </a:p>
        </p:txBody>
      </p:sp>
      <p:pic>
        <p:nvPicPr>
          <p:cNvPr id="6" name="Picture 5">
            <a:extLst>
              <a:ext uri="{FF2B5EF4-FFF2-40B4-BE49-F238E27FC236}">
                <a16:creationId xmlns:a16="http://schemas.microsoft.com/office/drawing/2014/main" id="{E161B095-FF92-4A77-BF47-8FB3A77D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703" y="1457740"/>
            <a:ext cx="7799940" cy="4865618"/>
          </a:xfrm>
          <a:prstGeom prst="rect">
            <a:avLst/>
          </a:prstGeom>
        </p:spPr>
      </p:pic>
    </p:spTree>
    <p:extLst>
      <p:ext uri="{BB962C8B-B14F-4D97-AF65-F5344CB8AC3E}">
        <p14:creationId xmlns:p14="http://schemas.microsoft.com/office/powerpoint/2010/main" val="225952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2998-0E02-4FDC-950C-93CB871FDBB0}"/>
              </a:ext>
            </a:extLst>
          </p:cNvPr>
          <p:cNvSpPr>
            <a:spLocks noGrp="1"/>
          </p:cNvSpPr>
          <p:nvPr>
            <p:ph type="title"/>
          </p:nvPr>
        </p:nvSpPr>
        <p:spPr>
          <a:xfrm>
            <a:off x="609600" y="344556"/>
            <a:ext cx="10972800" cy="950843"/>
          </a:xfrm>
        </p:spPr>
        <p:txBody>
          <a:bodyPr/>
          <a:lstStyle/>
          <a:p>
            <a:r>
              <a:rPr lang="en-IN" sz="4000" b="1" i="1" dirty="0">
                <a:solidFill>
                  <a:srgbClr val="FFFF00"/>
                </a:solidFill>
                <a:latin typeface="+mn-lt"/>
              </a:rPr>
              <a:t>DIFFICULTIES</a:t>
            </a:r>
          </a:p>
        </p:txBody>
      </p:sp>
      <p:sp>
        <p:nvSpPr>
          <p:cNvPr id="3" name="Text Placeholder 2">
            <a:extLst>
              <a:ext uri="{FF2B5EF4-FFF2-40B4-BE49-F238E27FC236}">
                <a16:creationId xmlns:a16="http://schemas.microsoft.com/office/drawing/2014/main" id="{DA9DE0AA-3C75-47DE-B74F-4CD359F6005E}"/>
              </a:ext>
            </a:extLst>
          </p:cNvPr>
          <p:cNvSpPr>
            <a:spLocks noGrp="1"/>
          </p:cNvSpPr>
          <p:nvPr>
            <p:ph type="body" idx="1"/>
          </p:nvPr>
        </p:nvSpPr>
        <p:spPr>
          <a:xfrm>
            <a:off x="914400" y="2279374"/>
            <a:ext cx="10787270" cy="4095026"/>
          </a:xfrm>
        </p:spPr>
        <p:txBody>
          <a:bodyPr/>
          <a:lstStyle/>
          <a:p>
            <a:pPr>
              <a:buNone/>
            </a:pPr>
            <a:r>
              <a:rPr lang="en-IN" sz="2800" dirty="0">
                <a:latin typeface="+mn-lt"/>
              </a:rPr>
              <a:t>1) Not a solution to avoid sending heartbeat.   </a:t>
            </a:r>
          </a:p>
          <a:p>
            <a:pPr>
              <a:buNone/>
            </a:pPr>
            <a:br>
              <a:rPr lang="en-IN" sz="2800" dirty="0">
                <a:latin typeface="+mn-lt"/>
              </a:rPr>
            </a:br>
            <a:r>
              <a:rPr lang="en-IN" sz="2800" dirty="0">
                <a:latin typeface="+mn-lt"/>
              </a:rPr>
              <a:t>2) Still the data is not secure even after stop sending the heartbeat</a:t>
            </a:r>
          </a:p>
          <a:p>
            <a:pPr>
              <a:buNone/>
            </a:pPr>
            <a:br>
              <a:rPr lang="en-IN" sz="2800" dirty="0">
                <a:latin typeface="+mn-lt"/>
              </a:rPr>
            </a:br>
            <a:r>
              <a:rPr lang="en-IN" sz="2800" dirty="0">
                <a:latin typeface="+mn-lt"/>
              </a:rPr>
              <a:t>3) Need some technique to securely transmit the data</a:t>
            </a:r>
          </a:p>
          <a:p>
            <a:pPr>
              <a:buNone/>
            </a:pPr>
            <a:br>
              <a:rPr lang="en-IN" sz="2800" dirty="0">
                <a:latin typeface="+mn-lt"/>
              </a:rPr>
            </a:br>
            <a:endParaRPr lang="en-IN" sz="2800" dirty="0">
              <a:latin typeface="+mn-lt"/>
            </a:endParaRPr>
          </a:p>
        </p:txBody>
      </p:sp>
    </p:spTree>
    <p:extLst>
      <p:ext uri="{BB962C8B-B14F-4D97-AF65-F5344CB8AC3E}">
        <p14:creationId xmlns:p14="http://schemas.microsoft.com/office/powerpoint/2010/main" val="903481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98C9-DE5C-47DB-957C-F7464770E005}"/>
              </a:ext>
            </a:extLst>
          </p:cNvPr>
          <p:cNvSpPr>
            <a:spLocks noGrp="1"/>
          </p:cNvSpPr>
          <p:nvPr>
            <p:ph type="title"/>
          </p:nvPr>
        </p:nvSpPr>
        <p:spPr>
          <a:xfrm>
            <a:off x="609600" y="622852"/>
            <a:ext cx="10972800" cy="672548"/>
          </a:xfrm>
        </p:spPr>
        <p:txBody>
          <a:bodyPr/>
          <a:lstStyle/>
          <a:p>
            <a:r>
              <a:rPr lang="en-IN" sz="3600" b="1" i="1" dirty="0">
                <a:solidFill>
                  <a:srgbClr val="FFFF00"/>
                </a:solidFill>
                <a:latin typeface="+mn-lt"/>
              </a:rPr>
              <a:t>ALTERNATIVE SOLUTION  </a:t>
            </a:r>
          </a:p>
        </p:txBody>
      </p:sp>
      <p:sp>
        <p:nvSpPr>
          <p:cNvPr id="3" name="Text Placeholder 2">
            <a:extLst>
              <a:ext uri="{FF2B5EF4-FFF2-40B4-BE49-F238E27FC236}">
                <a16:creationId xmlns:a16="http://schemas.microsoft.com/office/drawing/2014/main" id="{1C0B1370-0A20-483A-B362-B13106812155}"/>
              </a:ext>
            </a:extLst>
          </p:cNvPr>
          <p:cNvSpPr>
            <a:spLocks noGrp="1"/>
          </p:cNvSpPr>
          <p:nvPr>
            <p:ph type="body" idx="1"/>
          </p:nvPr>
        </p:nvSpPr>
        <p:spPr>
          <a:xfrm>
            <a:off x="1213122" y="1709530"/>
            <a:ext cx="9428373" cy="4267200"/>
          </a:xfrm>
        </p:spPr>
        <p:txBody>
          <a:bodyPr/>
          <a:lstStyle/>
          <a:p>
            <a:pPr fontAlgn="base">
              <a:buNone/>
            </a:pPr>
            <a:endParaRPr lang="en-IN" dirty="0"/>
          </a:p>
          <a:p>
            <a:pPr fontAlgn="base">
              <a:buNone/>
            </a:pPr>
            <a:r>
              <a:rPr lang="en-IN" dirty="0"/>
              <a:t> Securing the heartbeat messages while transmission.</a:t>
            </a:r>
          </a:p>
          <a:p>
            <a:pPr fontAlgn="base">
              <a:buNone/>
            </a:pPr>
            <a:endParaRPr lang="en-IN" sz="1100" dirty="0"/>
          </a:p>
          <a:p>
            <a:pPr marL="342900" indent="-342900" fontAlgn="base">
              <a:lnSpc>
                <a:spcPct val="150000"/>
              </a:lnSpc>
              <a:buFont typeface="Wingdings" panose="05000000000000000000" pitchFamily="2" charset="2"/>
              <a:buChar char="Ø"/>
            </a:pPr>
            <a:r>
              <a:rPr lang="en-IN" dirty="0"/>
              <a:t>Preparation</a:t>
            </a:r>
          </a:p>
          <a:p>
            <a:pPr marL="342900" indent="-342900" fontAlgn="base">
              <a:lnSpc>
                <a:spcPct val="150000"/>
              </a:lnSpc>
              <a:buFont typeface="Wingdings" panose="05000000000000000000" pitchFamily="2" charset="2"/>
              <a:buChar char="Ø"/>
            </a:pPr>
            <a:r>
              <a:rPr lang="en-IN" dirty="0"/>
              <a:t>Request sent to cloud</a:t>
            </a:r>
          </a:p>
          <a:p>
            <a:pPr marL="342900" indent="-342900" fontAlgn="base">
              <a:lnSpc>
                <a:spcPct val="150000"/>
              </a:lnSpc>
              <a:buFont typeface="Wingdings" panose="05000000000000000000" pitchFamily="2" charset="2"/>
              <a:buChar char="Ø"/>
            </a:pPr>
            <a:r>
              <a:rPr lang="en-IN" dirty="0"/>
              <a:t>Cloud broadcast message</a:t>
            </a:r>
          </a:p>
          <a:p>
            <a:pPr marL="342900" indent="-342900" fontAlgn="base">
              <a:lnSpc>
                <a:spcPct val="150000"/>
              </a:lnSpc>
              <a:buFont typeface="Wingdings" panose="05000000000000000000" pitchFamily="2" charset="2"/>
              <a:buChar char="Ø"/>
            </a:pPr>
            <a:r>
              <a:rPr lang="en-IN" dirty="0"/>
              <a:t>Vehicle’s Response</a:t>
            </a:r>
          </a:p>
          <a:p>
            <a:pPr marL="342900" indent="-342900" fontAlgn="base">
              <a:lnSpc>
                <a:spcPct val="150000"/>
              </a:lnSpc>
              <a:buFont typeface="Wingdings" panose="05000000000000000000" pitchFamily="2" charset="2"/>
              <a:buChar char="Ø"/>
            </a:pPr>
            <a:r>
              <a:rPr lang="en-IN" dirty="0"/>
              <a:t>Serving the request</a:t>
            </a:r>
          </a:p>
          <a:p>
            <a:pPr marL="342900" indent="-342900" fontAlgn="base">
              <a:lnSpc>
                <a:spcPct val="150000"/>
              </a:lnSpc>
              <a:buFont typeface="Wingdings" panose="05000000000000000000" pitchFamily="2" charset="2"/>
              <a:buChar char="Ø"/>
            </a:pPr>
            <a:r>
              <a:rPr lang="en-IN" dirty="0"/>
              <a:t>Decryption of message</a:t>
            </a:r>
          </a:p>
          <a:p>
            <a:pPr fontAlgn="base">
              <a:buNone/>
            </a:pPr>
            <a:endParaRPr lang="en-IN" dirty="0"/>
          </a:p>
          <a:p>
            <a:pPr>
              <a:buNone/>
            </a:pPr>
            <a:br>
              <a:rPr lang="en-IN" dirty="0"/>
            </a:br>
            <a:endParaRPr lang="en-IN" dirty="0"/>
          </a:p>
        </p:txBody>
      </p:sp>
      <p:pic>
        <p:nvPicPr>
          <p:cNvPr id="6" name="Picture 5">
            <a:extLst>
              <a:ext uri="{FF2B5EF4-FFF2-40B4-BE49-F238E27FC236}">
                <a16:creationId xmlns:a16="http://schemas.microsoft.com/office/drawing/2014/main" id="{02797B67-2229-4B3E-95A3-70F1232C3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111" y="3149116"/>
            <a:ext cx="5684254" cy="2443301"/>
          </a:xfrm>
          <a:prstGeom prst="rect">
            <a:avLst/>
          </a:prstGeom>
        </p:spPr>
      </p:pic>
    </p:spTree>
    <p:extLst>
      <p:ext uri="{BB962C8B-B14F-4D97-AF65-F5344CB8AC3E}">
        <p14:creationId xmlns:p14="http://schemas.microsoft.com/office/powerpoint/2010/main" val="198945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2A48-762E-4E04-9317-646822B9D98D}"/>
              </a:ext>
            </a:extLst>
          </p:cNvPr>
          <p:cNvSpPr>
            <a:spLocks noGrp="1"/>
          </p:cNvSpPr>
          <p:nvPr>
            <p:ph type="title"/>
          </p:nvPr>
        </p:nvSpPr>
        <p:spPr>
          <a:xfrm>
            <a:off x="609600" y="371060"/>
            <a:ext cx="10972800" cy="924339"/>
          </a:xfrm>
        </p:spPr>
        <p:txBody>
          <a:bodyPr/>
          <a:lstStyle/>
          <a:p>
            <a:r>
              <a:rPr lang="en-IN" sz="4400" b="1" i="1" dirty="0">
                <a:solidFill>
                  <a:srgbClr val="FFFF00"/>
                </a:solidFill>
                <a:latin typeface="+mn-lt"/>
              </a:rPr>
              <a:t>DATA INTEGRITY</a:t>
            </a:r>
          </a:p>
        </p:txBody>
      </p:sp>
      <p:sp>
        <p:nvSpPr>
          <p:cNvPr id="3" name="Text Placeholder 2">
            <a:extLst>
              <a:ext uri="{FF2B5EF4-FFF2-40B4-BE49-F238E27FC236}">
                <a16:creationId xmlns:a16="http://schemas.microsoft.com/office/drawing/2014/main" id="{9D73C787-213C-42FB-ADD8-B2D52FF72FD7}"/>
              </a:ext>
            </a:extLst>
          </p:cNvPr>
          <p:cNvSpPr>
            <a:spLocks noGrp="1"/>
          </p:cNvSpPr>
          <p:nvPr>
            <p:ph type="body" idx="1"/>
          </p:nvPr>
        </p:nvSpPr>
        <p:spPr>
          <a:xfrm>
            <a:off x="543340" y="1561679"/>
            <a:ext cx="11330608" cy="4641574"/>
          </a:xfrm>
        </p:spPr>
        <p:txBody>
          <a:bodyPr/>
          <a:lstStyle/>
          <a:p>
            <a:pPr marL="342900" indent="-342900">
              <a:buFont typeface="Wingdings" panose="05000000000000000000" pitchFamily="2" charset="2"/>
              <a:buChar char="Ø"/>
            </a:pPr>
            <a:endParaRPr lang="en-GB" b="1" dirty="0">
              <a:solidFill>
                <a:schemeClr val="bg1"/>
              </a:solidFill>
              <a:latin typeface="+mn-lt"/>
              <a:ea typeface="Economica"/>
              <a:cs typeface="Economica"/>
              <a:sym typeface="Economica"/>
            </a:endParaRPr>
          </a:p>
          <a:p>
            <a:pPr>
              <a:buNone/>
            </a:pPr>
            <a:r>
              <a:rPr lang="en-GB" sz="2800" i="1" dirty="0">
                <a:solidFill>
                  <a:schemeClr val="bg1"/>
                </a:solidFill>
                <a:latin typeface="+mn-lt"/>
                <a:ea typeface="Economica"/>
                <a:cs typeface="Economica"/>
                <a:sym typeface="Economica"/>
              </a:rPr>
              <a:t>Implementation of RSA algorithm to securely transmit the data in vehicular environment</a:t>
            </a:r>
          </a:p>
          <a:p>
            <a:pPr>
              <a:buNone/>
            </a:pPr>
            <a:r>
              <a:rPr lang="en-GB" b="1" dirty="0">
                <a:solidFill>
                  <a:schemeClr val="bg1"/>
                </a:solidFill>
                <a:latin typeface="+mn-lt"/>
                <a:ea typeface="Economica"/>
                <a:cs typeface="Economica"/>
                <a:sym typeface="Economica"/>
              </a:rPr>
              <a:t> </a:t>
            </a:r>
          </a:p>
          <a:p>
            <a:pPr marL="342900" indent="-342900">
              <a:buFont typeface="Wingdings" panose="05000000000000000000" pitchFamily="2" charset="2"/>
              <a:buChar char="Ø"/>
            </a:pPr>
            <a:r>
              <a:rPr lang="en-GB" b="1" dirty="0">
                <a:solidFill>
                  <a:schemeClr val="bg1"/>
                </a:solidFill>
                <a:latin typeface="+mn-lt"/>
                <a:ea typeface="Economica"/>
                <a:cs typeface="Economica"/>
                <a:sym typeface="Economica"/>
              </a:rPr>
              <a:t> Public/Private key concept </a:t>
            </a:r>
            <a:endParaRPr lang="en-GB" b="1" dirty="0">
              <a:solidFill>
                <a:schemeClr val="dk1"/>
              </a:solidFill>
              <a:latin typeface="+mn-lt"/>
              <a:ea typeface="Economica"/>
              <a:cs typeface="Economica"/>
              <a:sym typeface="Economica"/>
            </a:endParaRPr>
          </a:p>
          <a:p>
            <a:pPr marL="342900" indent="-342900">
              <a:buFont typeface="Wingdings" panose="05000000000000000000" pitchFamily="2" charset="2"/>
              <a:buChar char="Ø"/>
            </a:pPr>
            <a:endParaRPr lang="en-GB" b="1" dirty="0">
              <a:solidFill>
                <a:schemeClr val="dk1"/>
              </a:solidFill>
              <a:latin typeface="+mn-lt"/>
              <a:ea typeface="Economica"/>
              <a:cs typeface="Economica"/>
              <a:sym typeface="Economica"/>
            </a:endParaRPr>
          </a:p>
          <a:p>
            <a:pPr>
              <a:buNone/>
            </a:pPr>
            <a:r>
              <a:rPr lang="en-GB" b="1" dirty="0">
                <a:solidFill>
                  <a:schemeClr val="bg1"/>
                </a:solidFill>
                <a:latin typeface="+mn-lt"/>
                <a:ea typeface="Economica"/>
                <a:cs typeface="Economica"/>
                <a:sym typeface="Economica"/>
              </a:rPr>
              <a:t>Three steps procedure- </a:t>
            </a:r>
          </a:p>
          <a:p>
            <a:pPr>
              <a:buNone/>
            </a:pPr>
            <a:endParaRPr lang="en-GB" dirty="0">
              <a:solidFill>
                <a:srgbClr val="FFFF00"/>
              </a:solidFill>
              <a:latin typeface="+mn-lt"/>
              <a:ea typeface="Economica"/>
              <a:cs typeface="Economica"/>
              <a:sym typeface="Economica"/>
            </a:endParaRPr>
          </a:p>
          <a:p>
            <a:pPr marL="457200" indent="-457200">
              <a:buFont typeface="+mj-lt"/>
              <a:buAutoNum type="arabicPeriod"/>
            </a:pPr>
            <a:r>
              <a:rPr lang="en-GB" sz="2800" dirty="0">
                <a:solidFill>
                  <a:schemeClr val="bg1"/>
                </a:solidFill>
                <a:latin typeface="+mn-lt"/>
                <a:ea typeface="Economica"/>
                <a:cs typeface="Economica"/>
                <a:sym typeface="Economica"/>
              </a:rPr>
              <a:t>Key generation</a:t>
            </a:r>
          </a:p>
          <a:p>
            <a:pPr marL="457200" indent="-457200">
              <a:buFont typeface="+mj-lt"/>
              <a:buAutoNum type="arabicPeriod"/>
            </a:pPr>
            <a:r>
              <a:rPr lang="en-GB" sz="2800" dirty="0">
                <a:solidFill>
                  <a:schemeClr val="bg1"/>
                </a:solidFill>
                <a:latin typeface="+mn-lt"/>
                <a:ea typeface="Economica"/>
                <a:cs typeface="Economica"/>
                <a:sym typeface="Economica"/>
              </a:rPr>
              <a:t>Encryption</a:t>
            </a:r>
          </a:p>
          <a:p>
            <a:pPr marL="457200" indent="-457200">
              <a:buFont typeface="+mj-lt"/>
              <a:buAutoNum type="arabicPeriod"/>
            </a:pPr>
            <a:r>
              <a:rPr lang="en-GB" sz="2800" dirty="0">
                <a:solidFill>
                  <a:schemeClr val="bg1"/>
                </a:solidFill>
                <a:latin typeface="+mn-lt"/>
                <a:ea typeface="Economica"/>
                <a:cs typeface="Economica"/>
                <a:sym typeface="Economica"/>
              </a:rPr>
              <a:t>Decryption</a:t>
            </a:r>
          </a:p>
          <a:p>
            <a:pPr>
              <a:buNone/>
            </a:pPr>
            <a:endParaRPr lang="en-GB" b="1" dirty="0">
              <a:solidFill>
                <a:schemeClr val="dk1"/>
              </a:solidFill>
              <a:latin typeface="+mn-lt"/>
              <a:ea typeface="Economica"/>
              <a:cs typeface="Economica"/>
              <a:sym typeface="Economica"/>
            </a:endParaRPr>
          </a:p>
          <a:p>
            <a:pPr>
              <a:buNone/>
            </a:pPr>
            <a:endParaRPr lang="en-GB" b="1" dirty="0">
              <a:solidFill>
                <a:schemeClr val="dk1"/>
              </a:solidFill>
              <a:latin typeface="+mn-lt"/>
              <a:ea typeface="Economica"/>
              <a:cs typeface="Economica"/>
              <a:sym typeface="Economica"/>
            </a:endParaRPr>
          </a:p>
          <a:p>
            <a:pPr>
              <a:buNone/>
            </a:pPr>
            <a:endParaRPr lang="en-IN" dirty="0">
              <a:latin typeface="+mn-lt"/>
            </a:endParaRPr>
          </a:p>
          <a:p>
            <a:pPr>
              <a:buNone/>
            </a:pPr>
            <a:endParaRPr lang="en-IN" dirty="0">
              <a:latin typeface="+mn-lt"/>
            </a:endParaRPr>
          </a:p>
        </p:txBody>
      </p:sp>
    </p:spTree>
    <p:extLst>
      <p:ext uri="{BB962C8B-B14F-4D97-AF65-F5344CB8AC3E}">
        <p14:creationId xmlns:p14="http://schemas.microsoft.com/office/powerpoint/2010/main" val="2850512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01EA-CF59-49F6-8D16-40F0B6DFDBC1}"/>
              </a:ext>
            </a:extLst>
          </p:cNvPr>
          <p:cNvSpPr>
            <a:spLocks noGrp="1"/>
          </p:cNvSpPr>
          <p:nvPr>
            <p:ph type="title"/>
          </p:nvPr>
        </p:nvSpPr>
        <p:spPr>
          <a:xfrm>
            <a:off x="609600" y="622852"/>
            <a:ext cx="10972800" cy="672548"/>
          </a:xfrm>
        </p:spPr>
        <p:txBody>
          <a:bodyPr/>
          <a:lstStyle/>
          <a:p>
            <a:r>
              <a:rPr lang="en-IN" sz="4000" b="1" i="1" dirty="0">
                <a:solidFill>
                  <a:srgbClr val="FFFF00"/>
                </a:solidFill>
              </a:rPr>
              <a:t>RSA ALGORITHM KEY GENERATION</a:t>
            </a:r>
            <a:br>
              <a:rPr lang="en-IN" b="1" i="1" dirty="0">
                <a:solidFill>
                  <a:srgbClr val="FFFF00"/>
                </a:solidFill>
              </a:rPr>
            </a:br>
            <a:endParaRPr lang="en-IN" dirty="0"/>
          </a:p>
        </p:txBody>
      </p:sp>
      <p:sp>
        <p:nvSpPr>
          <p:cNvPr id="4" name="Text Placeholder 3">
            <a:extLst>
              <a:ext uri="{FF2B5EF4-FFF2-40B4-BE49-F238E27FC236}">
                <a16:creationId xmlns:a16="http://schemas.microsoft.com/office/drawing/2014/main" id="{8CBFCBF5-03A3-4CF2-957E-7AEE2A605BBB}"/>
              </a:ext>
            </a:extLst>
          </p:cNvPr>
          <p:cNvSpPr>
            <a:spLocks noGrp="1"/>
          </p:cNvSpPr>
          <p:nvPr>
            <p:ph type="body" idx="1"/>
          </p:nvPr>
        </p:nvSpPr>
        <p:spPr/>
        <p:txBody>
          <a:bodyPr/>
          <a:lstStyle/>
          <a:p>
            <a:pPr algn="ctr">
              <a:buNone/>
            </a:pPr>
            <a:endParaRPr lang="en-IN" sz="3600" b="1" i="1" dirty="0">
              <a:solidFill>
                <a:srgbClr val="FFFF00"/>
              </a:solidFill>
            </a:endParaRPr>
          </a:p>
          <a:p>
            <a:pPr>
              <a:buNone/>
            </a:pPr>
            <a:endParaRPr lang="en-IN" sz="1400" b="1" i="1" dirty="0">
              <a:solidFill>
                <a:srgbClr val="FFFF00"/>
              </a:solidFill>
            </a:endParaRPr>
          </a:p>
          <a:p>
            <a:pPr>
              <a:buNone/>
            </a:pPr>
            <a:endParaRPr lang="en-IN" sz="3600" b="1" i="1" dirty="0">
              <a:solidFill>
                <a:srgbClr val="FFFF00"/>
              </a:solidFill>
            </a:endParaRPr>
          </a:p>
          <a:p>
            <a:pPr>
              <a:buNone/>
            </a:pPr>
            <a:endParaRPr lang="en-IN" sz="1200" b="1" i="1" dirty="0">
              <a:solidFill>
                <a:srgbClr val="FFFF00"/>
              </a:solidFill>
            </a:endParaRPr>
          </a:p>
        </p:txBody>
      </p:sp>
      <p:sp>
        <p:nvSpPr>
          <p:cNvPr id="3" name="Text Placeholder 2">
            <a:extLst>
              <a:ext uri="{FF2B5EF4-FFF2-40B4-BE49-F238E27FC236}">
                <a16:creationId xmlns:a16="http://schemas.microsoft.com/office/drawing/2014/main" id="{2D9642C5-99DC-45B5-9114-D81505E72D8E}"/>
              </a:ext>
            </a:extLst>
          </p:cNvPr>
          <p:cNvSpPr>
            <a:spLocks noGrp="1"/>
          </p:cNvSpPr>
          <p:nvPr>
            <p:ph type="body" idx="2"/>
          </p:nvPr>
        </p:nvSpPr>
        <p:spPr>
          <a:xfrm>
            <a:off x="755374" y="1802297"/>
            <a:ext cx="10482470" cy="4770886"/>
          </a:xfrm>
        </p:spPr>
        <p:txBody>
          <a:bodyPr/>
          <a:lstStyle/>
          <a:p>
            <a:pPr marL="342900" indent="-342900">
              <a:buFont typeface="Wingdings" panose="05000000000000000000" pitchFamily="2" charset="2"/>
              <a:buChar char="Ø"/>
            </a:pPr>
            <a:r>
              <a:rPr lang="en-IN" sz="2800" dirty="0"/>
              <a:t>Choose two distinct prime number p &amp; q randomly with similar bit length.</a:t>
            </a:r>
          </a:p>
          <a:p>
            <a:pPr marL="342900" indent="-342900">
              <a:buFont typeface="Wingdings" panose="05000000000000000000" pitchFamily="2" charset="2"/>
              <a:buChar char="Ø"/>
            </a:pPr>
            <a:r>
              <a:rPr lang="en-IN" sz="2800" dirty="0"/>
              <a:t>Compute n (</a:t>
            </a:r>
            <a:r>
              <a:rPr lang="en-IN" sz="2800" dirty="0">
                <a:solidFill>
                  <a:schemeClr val="bg1"/>
                </a:solidFill>
              </a:rPr>
              <a:t>n=p*q).</a:t>
            </a:r>
          </a:p>
          <a:p>
            <a:pPr marL="342900" indent="-342900">
              <a:buFont typeface="Wingdings" panose="05000000000000000000" pitchFamily="2" charset="2"/>
              <a:buChar char="Ø"/>
            </a:pPr>
            <a:r>
              <a:rPr lang="en-IN" sz="2800" dirty="0">
                <a:solidFill>
                  <a:schemeClr val="bg1"/>
                </a:solidFill>
              </a:rPr>
              <a:t>Compute Euler’s totient function </a:t>
            </a:r>
            <a:r>
              <a:rPr lang="en-IN" sz="2800" dirty="0">
                <a:solidFill>
                  <a:schemeClr val="bg1"/>
                </a:solidFill>
                <a:latin typeface="Cambria Math" panose="02040503050406030204" pitchFamily="18" charset="0"/>
                <a:ea typeface="Cambria Math" panose="02040503050406030204" pitchFamily="18" charset="0"/>
              </a:rPr>
              <a:t>∅(n)= ∅(p*q)= ∅(p) ∅(q)</a:t>
            </a:r>
          </a:p>
          <a:p>
            <a:pPr>
              <a:buNone/>
            </a:pPr>
            <a:r>
              <a:rPr lang="en-IN" sz="2800" dirty="0">
                <a:solidFill>
                  <a:schemeClr val="bg1"/>
                </a:solidFill>
                <a:latin typeface="Cambria Math" panose="02040503050406030204" pitchFamily="18" charset="0"/>
                <a:ea typeface="Cambria Math" panose="02040503050406030204" pitchFamily="18" charset="0"/>
              </a:rPr>
              <a:t>      =(p-1)(q-1)</a:t>
            </a:r>
          </a:p>
          <a:p>
            <a:pPr marL="342900" indent="-342900">
              <a:buFont typeface="Wingdings" panose="05000000000000000000" pitchFamily="2" charset="2"/>
              <a:buChar char="Ø"/>
            </a:pPr>
            <a:r>
              <a:rPr lang="en-IN" sz="2800" dirty="0">
                <a:solidFill>
                  <a:schemeClr val="bg1"/>
                </a:solidFill>
                <a:latin typeface="Cambria Math" panose="02040503050406030204" pitchFamily="18" charset="0"/>
                <a:ea typeface="Cambria Math" panose="02040503050406030204" pitchFamily="18" charset="0"/>
              </a:rPr>
              <a:t>Choose an integer ‘e’ such that 0≤e&lt; ∅(n) and gcd(e, ∅(n))=1, </a:t>
            </a:r>
          </a:p>
          <a:p>
            <a:pPr>
              <a:buNone/>
            </a:pPr>
            <a:r>
              <a:rPr lang="en-IN" sz="2800" dirty="0">
                <a:solidFill>
                  <a:schemeClr val="bg1"/>
                </a:solidFill>
                <a:latin typeface="Cambria Math" panose="02040503050406030204" pitchFamily="18" charset="0"/>
                <a:ea typeface="Cambria Math" panose="02040503050406030204" pitchFamily="18" charset="0"/>
              </a:rPr>
              <a:t>      e is released as public key exponent</a:t>
            </a:r>
          </a:p>
          <a:p>
            <a:pPr marL="342900" indent="-342900">
              <a:buFont typeface="Wingdings" panose="05000000000000000000" pitchFamily="2" charset="2"/>
              <a:buChar char="Ø"/>
            </a:pPr>
            <a:r>
              <a:rPr lang="en-IN" sz="2800" dirty="0">
                <a:solidFill>
                  <a:schemeClr val="bg1"/>
                </a:solidFill>
                <a:latin typeface="Cambria Math" panose="02040503050406030204" pitchFamily="18" charset="0"/>
                <a:ea typeface="Cambria Math" panose="02040503050406030204" pitchFamily="18" charset="0"/>
              </a:rPr>
              <a:t>Determine private key exponent ‘d’ by using the formula</a:t>
            </a:r>
          </a:p>
          <a:p>
            <a:pPr>
              <a:buNone/>
            </a:pPr>
            <a:r>
              <a:rPr lang="en-IN" sz="2800" dirty="0">
                <a:solidFill>
                  <a:schemeClr val="bg1"/>
                </a:solidFill>
                <a:latin typeface="Cambria Math" panose="02040503050406030204" pitchFamily="18" charset="0"/>
                <a:ea typeface="Cambria Math" panose="02040503050406030204" pitchFamily="18" charset="0"/>
              </a:rPr>
              <a:t>      d*e(mod ∅(n))=1</a:t>
            </a:r>
            <a:endParaRPr lang="en-IN" sz="2800" dirty="0"/>
          </a:p>
        </p:txBody>
      </p:sp>
    </p:spTree>
    <p:extLst>
      <p:ext uri="{BB962C8B-B14F-4D97-AF65-F5344CB8AC3E}">
        <p14:creationId xmlns:p14="http://schemas.microsoft.com/office/powerpoint/2010/main" val="248124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E678-4E8D-4627-A98B-A2E1A9C94A5C}"/>
              </a:ext>
            </a:extLst>
          </p:cNvPr>
          <p:cNvSpPr>
            <a:spLocks noGrp="1"/>
          </p:cNvSpPr>
          <p:nvPr>
            <p:ph type="title"/>
          </p:nvPr>
        </p:nvSpPr>
        <p:spPr/>
        <p:txBody>
          <a:bodyPr/>
          <a:lstStyle/>
          <a:p>
            <a:r>
              <a:rPr lang="en-IN" sz="4400" b="1" i="1" dirty="0">
                <a:solidFill>
                  <a:srgbClr val="FFFF00"/>
                </a:solidFill>
                <a:latin typeface="+mn-lt"/>
              </a:rPr>
              <a:t>TEAM DETAILS</a:t>
            </a:r>
          </a:p>
        </p:txBody>
      </p:sp>
      <p:sp>
        <p:nvSpPr>
          <p:cNvPr id="3" name="Text Placeholder 2">
            <a:extLst>
              <a:ext uri="{FF2B5EF4-FFF2-40B4-BE49-F238E27FC236}">
                <a16:creationId xmlns:a16="http://schemas.microsoft.com/office/drawing/2014/main" id="{60D3B9B2-21B8-4EA9-B125-B9493C680AC4}"/>
              </a:ext>
            </a:extLst>
          </p:cNvPr>
          <p:cNvSpPr>
            <a:spLocks noGrp="1"/>
          </p:cNvSpPr>
          <p:nvPr>
            <p:ph type="body" idx="1"/>
          </p:nvPr>
        </p:nvSpPr>
        <p:spPr>
          <a:xfrm>
            <a:off x="1173367" y="2208628"/>
            <a:ext cx="4778800" cy="4165772"/>
          </a:xfrm>
        </p:spPr>
        <p:txBody>
          <a:bodyPr/>
          <a:lstStyle/>
          <a:p>
            <a:pPr>
              <a:buFont typeface="Wingdings" panose="05000000000000000000" pitchFamily="2" charset="2"/>
              <a:buChar char="Ø"/>
            </a:pPr>
            <a:r>
              <a:rPr lang="en-IN" b="1" dirty="0"/>
              <a:t>KUMARI RENUKA </a:t>
            </a:r>
          </a:p>
          <a:p>
            <a:pPr marL="76200" indent="0">
              <a:buNone/>
            </a:pPr>
            <a:endParaRPr lang="en-IN" sz="1200" b="1" dirty="0"/>
          </a:p>
          <a:p>
            <a:pPr>
              <a:buFont typeface="Wingdings" panose="05000000000000000000" pitchFamily="2" charset="2"/>
              <a:buChar char="Ø"/>
            </a:pPr>
            <a:r>
              <a:rPr lang="en-IN" b="1" dirty="0"/>
              <a:t>ISHA PALI</a:t>
            </a:r>
          </a:p>
          <a:p>
            <a:pPr>
              <a:buFont typeface="Wingdings" panose="05000000000000000000" pitchFamily="2" charset="2"/>
              <a:buChar char="Ø"/>
            </a:pPr>
            <a:endParaRPr lang="en-IN" sz="1200" b="1" dirty="0"/>
          </a:p>
          <a:p>
            <a:pPr>
              <a:buFont typeface="Wingdings" panose="05000000000000000000" pitchFamily="2" charset="2"/>
              <a:buChar char="Ø"/>
            </a:pPr>
            <a:r>
              <a:rPr lang="en-IN" b="1" dirty="0"/>
              <a:t>SHAILESH MOHTA</a:t>
            </a:r>
          </a:p>
          <a:p>
            <a:pPr>
              <a:buFont typeface="Wingdings" panose="05000000000000000000" pitchFamily="2" charset="2"/>
              <a:buChar char="Ø"/>
            </a:pPr>
            <a:endParaRPr lang="en-IN" sz="1200" b="1" dirty="0"/>
          </a:p>
          <a:p>
            <a:pPr>
              <a:buFont typeface="Wingdings" panose="05000000000000000000" pitchFamily="2" charset="2"/>
              <a:buChar char="Ø"/>
            </a:pPr>
            <a:r>
              <a:rPr lang="en-IN" b="1" dirty="0"/>
              <a:t>SAI  PRANEETH</a:t>
            </a:r>
          </a:p>
          <a:p>
            <a:pPr>
              <a:buFont typeface="Wingdings" panose="05000000000000000000" pitchFamily="2" charset="2"/>
              <a:buChar char="Ø"/>
            </a:pPr>
            <a:endParaRPr lang="en-IN" sz="1200" dirty="0"/>
          </a:p>
          <a:p>
            <a:pPr>
              <a:buFont typeface="Wingdings" panose="05000000000000000000" pitchFamily="2" charset="2"/>
              <a:buChar char="Ø"/>
            </a:pPr>
            <a:r>
              <a:rPr lang="en-IN" b="1" dirty="0"/>
              <a:t>RISHABH KUMAR KANDOI</a:t>
            </a:r>
            <a:r>
              <a:rPr lang="en-IN" dirty="0"/>
              <a:t>   </a:t>
            </a:r>
          </a:p>
        </p:txBody>
      </p:sp>
      <p:sp>
        <p:nvSpPr>
          <p:cNvPr id="4" name="Text Placeholder 3">
            <a:extLst>
              <a:ext uri="{FF2B5EF4-FFF2-40B4-BE49-F238E27FC236}">
                <a16:creationId xmlns:a16="http://schemas.microsoft.com/office/drawing/2014/main" id="{962AFFC7-ED1E-4B1A-9B64-FC162854FF5B}"/>
              </a:ext>
            </a:extLst>
          </p:cNvPr>
          <p:cNvSpPr>
            <a:spLocks noGrp="1"/>
          </p:cNvSpPr>
          <p:nvPr>
            <p:ph type="body" idx="2"/>
          </p:nvPr>
        </p:nvSpPr>
        <p:spPr>
          <a:xfrm>
            <a:off x="7596554" y="2222695"/>
            <a:ext cx="3422077" cy="4151704"/>
          </a:xfrm>
        </p:spPr>
        <p:txBody>
          <a:bodyPr/>
          <a:lstStyle/>
          <a:p>
            <a:r>
              <a:rPr lang="en-IN" b="1" dirty="0"/>
              <a:t>U101115FCS111</a:t>
            </a:r>
          </a:p>
          <a:p>
            <a:endParaRPr lang="en-IN" sz="1200" b="1" dirty="0"/>
          </a:p>
          <a:p>
            <a:r>
              <a:rPr lang="en-IN" b="1" dirty="0"/>
              <a:t>U101115FCS101</a:t>
            </a:r>
          </a:p>
          <a:p>
            <a:endParaRPr lang="en-IN" sz="1200" b="1" dirty="0"/>
          </a:p>
          <a:p>
            <a:r>
              <a:rPr lang="en-IN" b="1" dirty="0"/>
              <a:t>U101115FCS305</a:t>
            </a:r>
          </a:p>
          <a:p>
            <a:endParaRPr lang="en-IN" sz="1200" b="1" dirty="0"/>
          </a:p>
          <a:p>
            <a:r>
              <a:rPr lang="en-IN" sz="1800" dirty="0"/>
              <a:t> </a:t>
            </a:r>
            <a:r>
              <a:rPr lang="en-IN" b="1" dirty="0"/>
              <a:t>U101115FCS125</a:t>
            </a:r>
          </a:p>
          <a:p>
            <a:endParaRPr lang="en-IN" sz="1200" b="1" dirty="0"/>
          </a:p>
          <a:p>
            <a:r>
              <a:rPr lang="en-IN" b="1" dirty="0"/>
              <a:t>U101115FCS283</a:t>
            </a:r>
          </a:p>
          <a:p>
            <a:endParaRPr lang="en-IN" b="1" dirty="0"/>
          </a:p>
          <a:p>
            <a:endParaRPr lang="en-IN" b="1" dirty="0"/>
          </a:p>
        </p:txBody>
      </p:sp>
    </p:spTree>
    <p:extLst>
      <p:ext uri="{BB962C8B-B14F-4D97-AF65-F5344CB8AC3E}">
        <p14:creationId xmlns:p14="http://schemas.microsoft.com/office/powerpoint/2010/main" val="148803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8C46DC6-C8BD-48C3-926E-AE437BDFA6DE}"/>
                  </a:ext>
                </a:extLst>
              </p:cNvPr>
              <p:cNvSpPr/>
              <p:nvPr/>
            </p:nvSpPr>
            <p:spPr>
              <a:xfrm>
                <a:off x="675861" y="3681657"/>
                <a:ext cx="10508974" cy="3236142"/>
              </a:xfrm>
              <a:prstGeom prst="rect">
                <a:avLst/>
              </a:prstGeom>
            </p:spPr>
            <p:txBody>
              <a:bodyPr wrap="square">
                <a:spAutoFit/>
              </a:bodyPr>
              <a:lstStyle/>
              <a:p>
                <a:r>
                  <a:rPr lang="en-IN" sz="3200" b="1" i="1" dirty="0">
                    <a:solidFill>
                      <a:srgbClr val="FFFF00"/>
                    </a:solidFill>
                  </a:rPr>
                  <a:t>DECRYPTION</a:t>
                </a:r>
              </a:p>
              <a:p>
                <a:endParaRPr lang="en-IN" sz="1400" b="1" i="1" dirty="0">
                  <a:solidFill>
                    <a:srgbClr val="FFFF00"/>
                  </a:solidFill>
                </a:endParaRPr>
              </a:p>
              <a:p>
                <a:pPr marL="342900" indent="-342900">
                  <a:buFont typeface="Wingdings" panose="05000000000000000000" pitchFamily="2" charset="2"/>
                  <a:buChar char="Ø"/>
                </a:pPr>
                <a:r>
                  <a:rPr lang="en-IN" sz="2000" b="1" i="1" dirty="0">
                    <a:solidFill>
                      <a:schemeClr val="bg1"/>
                    </a:solidFill>
                  </a:rPr>
                  <a:t>Vehicles can recover m from c by using private key exponent d via computing </a:t>
                </a:r>
              </a:p>
              <a:p>
                <a:endParaRPr lang="en-IN" sz="3200" b="1" i="1" dirty="0">
                  <a:solidFill>
                    <a:srgbClr val="FFFF00"/>
                  </a:solidFill>
                </a:endParaRPr>
              </a:p>
              <a:p>
                <a:pPr algn="ctr"/>
                <a:r>
                  <a:rPr lang="en-IN" sz="4000" i="1" dirty="0">
                    <a:solidFill>
                      <a:schemeClr val="bg1"/>
                    </a:solidFill>
                  </a:rPr>
                  <a:t>   m=</a:t>
                </a:r>
                <a14:m>
                  <m:oMath xmlns:m="http://schemas.openxmlformats.org/officeDocument/2006/math">
                    <m:sSup>
                      <m:sSupPr>
                        <m:ctrlPr>
                          <a:rPr lang="en-IN" sz="4000" i="1">
                            <a:solidFill>
                              <a:schemeClr val="bg1"/>
                            </a:solidFill>
                            <a:latin typeface="Cambria Math" panose="02040503050406030204" pitchFamily="18" charset="0"/>
                          </a:rPr>
                        </m:ctrlPr>
                      </m:sSupPr>
                      <m:e>
                        <m:r>
                          <a:rPr lang="en-IN" sz="4000" b="0" i="1" smtClean="0">
                            <a:solidFill>
                              <a:schemeClr val="bg1"/>
                            </a:solidFill>
                            <a:latin typeface="Cambria Math" panose="02040503050406030204" pitchFamily="18" charset="0"/>
                          </a:rPr>
                          <m:t>𝑐</m:t>
                        </m:r>
                      </m:e>
                      <m:sup>
                        <m:r>
                          <a:rPr lang="en-IN" sz="4000" b="0" i="1" smtClean="0">
                            <a:solidFill>
                              <a:schemeClr val="bg1"/>
                            </a:solidFill>
                            <a:latin typeface="Cambria Math" panose="02040503050406030204" pitchFamily="18" charset="0"/>
                          </a:rPr>
                          <m:t>𝑑</m:t>
                        </m:r>
                      </m:sup>
                    </m:sSup>
                  </m:oMath>
                </a14:m>
                <a:r>
                  <a:rPr lang="en-IN" sz="4000" i="1" dirty="0">
                    <a:solidFill>
                      <a:schemeClr val="bg1"/>
                    </a:solidFill>
                  </a:rPr>
                  <a:t> (mod n)</a:t>
                </a:r>
              </a:p>
              <a:p>
                <a:endParaRPr lang="en-IN" sz="3200" b="1" i="1" dirty="0">
                  <a:solidFill>
                    <a:srgbClr val="FFFF00"/>
                  </a:solidFill>
                </a:endParaRPr>
              </a:p>
              <a:p>
                <a:endParaRPr lang="en-IN" sz="3200" dirty="0"/>
              </a:p>
            </p:txBody>
          </p:sp>
        </mc:Choice>
        <mc:Fallback xmlns="">
          <p:sp>
            <p:nvSpPr>
              <p:cNvPr id="3" name="Rectangle 2">
                <a:extLst>
                  <a:ext uri="{FF2B5EF4-FFF2-40B4-BE49-F238E27FC236}">
                    <a16:creationId xmlns:a16="http://schemas.microsoft.com/office/drawing/2014/main" id="{28C46DC6-C8BD-48C3-926E-AE437BDFA6DE}"/>
                  </a:ext>
                </a:extLst>
              </p:cNvPr>
              <p:cNvSpPr>
                <a:spLocks noRot="1" noChangeAspect="1" noMove="1" noResize="1" noEditPoints="1" noAdjustHandles="1" noChangeArrowheads="1" noChangeShapeType="1" noTextEdit="1"/>
              </p:cNvSpPr>
              <p:nvPr/>
            </p:nvSpPr>
            <p:spPr>
              <a:xfrm>
                <a:off x="675861" y="3681657"/>
                <a:ext cx="10508974" cy="3236142"/>
              </a:xfrm>
              <a:prstGeom prst="rect">
                <a:avLst/>
              </a:prstGeom>
              <a:blipFill>
                <a:blip r:embed="rId2"/>
                <a:stretch>
                  <a:fillRect l="-1508" t="-24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25687EE-F94F-496C-A853-CEDCC335371A}"/>
                  </a:ext>
                </a:extLst>
              </p:cNvPr>
              <p:cNvSpPr/>
              <p:nvPr/>
            </p:nvSpPr>
            <p:spPr>
              <a:xfrm>
                <a:off x="755374" y="833735"/>
                <a:ext cx="10853530" cy="3354765"/>
              </a:xfrm>
              <a:prstGeom prst="rect">
                <a:avLst/>
              </a:prstGeom>
            </p:spPr>
            <p:txBody>
              <a:bodyPr wrap="square">
                <a:spAutoFit/>
              </a:bodyPr>
              <a:lstStyle/>
              <a:p>
                <a:r>
                  <a:rPr lang="en-IN" sz="3200" b="1" i="1" dirty="0">
                    <a:solidFill>
                      <a:srgbClr val="FFFF00"/>
                    </a:solidFill>
                  </a:rPr>
                  <a:t>ENCRYPTION</a:t>
                </a:r>
              </a:p>
              <a:p>
                <a:endParaRPr lang="en-IN" sz="2000" b="1" i="1" dirty="0">
                  <a:solidFill>
                    <a:schemeClr val="bg1"/>
                  </a:solidFill>
                </a:endParaRPr>
              </a:p>
              <a:p>
                <a:pPr marL="342900" indent="-342900">
                  <a:buFont typeface="Wingdings" panose="05000000000000000000" pitchFamily="2" charset="2"/>
                  <a:buChar char="Ø"/>
                </a:pPr>
                <a:r>
                  <a:rPr lang="en-IN" sz="2000" b="1" i="1" dirty="0">
                    <a:solidFill>
                      <a:schemeClr val="bg1"/>
                    </a:solidFill>
                  </a:rPr>
                  <a:t> RSU want to transmits public key (n, e) to vehicles and keeps the private key d secret.</a:t>
                </a:r>
              </a:p>
              <a:p>
                <a:pPr marL="342900" indent="-342900">
                  <a:buFont typeface="Wingdings" panose="05000000000000000000" pitchFamily="2" charset="2"/>
                  <a:buChar char="Ø"/>
                </a:pPr>
                <a:r>
                  <a:rPr lang="en-IN" sz="2000" b="1" i="1" dirty="0">
                    <a:solidFill>
                      <a:schemeClr val="bg1"/>
                    </a:solidFill>
                  </a:rPr>
                  <a:t> RSU uses reversible protocol known as the padding scheme to generate cypher text.</a:t>
                </a:r>
              </a:p>
              <a:p>
                <a:r>
                  <a:rPr lang="en-IN" sz="2000" b="1" i="1" dirty="0">
                    <a:solidFill>
                      <a:schemeClr val="bg1"/>
                    </a:solidFill>
                  </a:rPr>
                  <a:t>   </a:t>
                </a:r>
              </a:p>
              <a:p>
                <a:pPr algn="ctr"/>
                <a:r>
                  <a:rPr lang="en-IN" sz="4000" i="1" dirty="0">
                    <a:solidFill>
                      <a:schemeClr val="bg1"/>
                    </a:solidFill>
                  </a:rPr>
                  <a:t>c=</a:t>
                </a:r>
                <a14:m>
                  <m:oMath xmlns:m="http://schemas.openxmlformats.org/officeDocument/2006/math">
                    <m:sSup>
                      <m:sSupPr>
                        <m:ctrlPr>
                          <a:rPr lang="en-IN" sz="4000" i="1" smtClean="0">
                            <a:solidFill>
                              <a:schemeClr val="bg1"/>
                            </a:solidFill>
                            <a:latin typeface="Cambria Math" panose="02040503050406030204" pitchFamily="18" charset="0"/>
                          </a:rPr>
                        </m:ctrlPr>
                      </m:sSupPr>
                      <m:e>
                        <m:r>
                          <a:rPr lang="en-IN" sz="4000" b="0" i="1" smtClean="0">
                            <a:solidFill>
                              <a:schemeClr val="bg1"/>
                            </a:solidFill>
                            <a:latin typeface="Cambria Math" panose="02040503050406030204" pitchFamily="18" charset="0"/>
                          </a:rPr>
                          <m:t>𝑚</m:t>
                        </m:r>
                      </m:e>
                      <m:sup>
                        <m:r>
                          <a:rPr lang="en-IN" sz="4000" b="0" i="1" smtClean="0">
                            <a:solidFill>
                              <a:schemeClr val="bg1"/>
                            </a:solidFill>
                            <a:latin typeface="Cambria Math" panose="02040503050406030204" pitchFamily="18" charset="0"/>
                          </a:rPr>
                          <m:t>𝑒</m:t>
                        </m:r>
                      </m:sup>
                    </m:sSup>
                  </m:oMath>
                </a14:m>
                <a:r>
                  <a:rPr lang="en-IN" sz="4000" i="1" dirty="0">
                    <a:solidFill>
                      <a:schemeClr val="bg1"/>
                    </a:solidFill>
                  </a:rPr>
                  <a:t> (mod n)</a:t>
                </a:r>
              </a:p>
              <a:p>
                <a:endParaRPr lang="en-IN" sz="2000" b="1" dirty="0">
                  <a:solidFill>
                    <a:schemeClr val="bg1"/>
                  </a:solidFill>
                </a:endParaRPr>
              </a:p>
              <a:p>
                <a:r>
                  <a:rPr lang="en-IN" sz="2000" b="1" dirty="0">
                    <a:solidFill>
                      <a:schemeClr val="bg1"/>
                    </a:solidFill>
                  </a:rPr>
                  <a:t>  </a:t>
                </a:r>
                <a:endParaRPr lang="en-IN" dirty="0"/>
              </a:p>
            </p:txBody>
          </p:sp>
        </mc:Choice>
        <mc:Fallback xmlns="">
          <p:sp>
            <p:nvSpPr>
              <p:cNvPr id="5" name="Rectangle 4">
                <a:extLst>
                  <a:ext uri="{FF2B5EF4-FFF2-40B4-BE49-F238E27FC236}">
                    <a16:creationId xmlns:a16="http://schemas.microsoft.com/office/drawing/2014/main" id="{525687EE-F94F-496C-A853-CEDCC335371A}"/>
                  </a:ext>
                </a:extLst>
              </p:cNvPr>
              <p:cNvSpPr>
                <a:spLocks noRot="1" noChangeAspect="1" noMove="1" noResize="1" noEditPoints="1" noAdjustHandles="1" noChangeArrowheads="1" noChangeShapeType="1" noTextEdit="1"/>
              </p:cNvSpPr>
              <p:nvPr/>
            </p:nvSpPr>
            <p:spPr>
              <a:xfrm>
                <a:off x="755374" y="833735"/>
                <a:ext cx="10853530" cy="3354765"/>
              </a:xfrm>
              <a:prstGeom prst="rect">
                <a:avLst/>
              </a:prstGeom>
              <a:blipFill>
                <a:blip r:embed="rId3"/>
                <a:stretch>
                  <a:fillRect l="-1461" t="-2364" r="-337"/>
                </a:stretch>
              </a:blipFill>
            </p:spPr>
            <p:txBody>
              <a:bodyPr/>
              <a:lstStyle/>
              <a:p>
                <a:r>
                  <a:rPr lang="en-IN">
                    <a:noFill/>
                  </a:rPr>
                  <a:t> </a:t>
                </a:r>
              </a:p>
            </p:txBody>
          </p:sp>
        </mc:Fallback>
      </mc:AlternateContent>
    </p:spTree>
    <p:extLst>
      <p:ext uri="{BB962C8B-B14F-4D97-AF65-F5344CB8AC3E}">
        <p14:creationId xmlns:p14="http://schemas.microsoft.com/office/powerpoint/2010/main" val="1161293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400070-5E8C-47AF-BC1A-42887E27E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30" y="1514546"/>
            <a:ext cx="9925879" cy="4740480"/>
          </a:xfrm>
          <a:prstGeom prst="rect">
            <a:avLst/>
          </a:prstGeom>
        </p:spPr>
      </p:pic>
      <p:sp>
        <p:nvSpPr>
          <p:cNvPr id="9" name="Title 8">
            <a:extLst>
              <a:ext uri="{FF2B5EF4-FFF2-40B4-BE49-F238E27FC236}">
                <a16:creationId xmlns:a16="http://schemas.microsoft.com/office/drawing/2014/main" id="{2B310438-47FB-4580-9850-ADF7E080FABC}"/>
              </a:ext>
            </a:extLst>
          </p:cNvPr>
          <p:cNvSpPr>
            <a:spLocks noGrp="1"/>
          </p:cNvSpPr>
          <p:nvPr>
            <p:ph type="title"/>
          </p:nvPr>
        </p:nvSpPr>
        <p:spPr>
          <a:xfrm>
            <a:off x="609600" y="477078"/>
            <a:ext cx="10972800" cy="818322"/>
          </a:xfrm>
        </p:spPr>
        <p:txBody>
          <a:bodyPr/>
          <a:lstStyle/>
          <a:p>
            <a:r>
              <a:rPr lang="en-IN" sz="3600" b="1" i="1" dirty="0">
                <a:solidFill>
                  <a:srgbClr val="FFFF00"/>
                </a:solidFill>
              </a:rPr>
              <a:t>RSA ALGORITHM IMPLEMENTATION IN JAVA</a:t>
            </a:r>
          </a:p>
        </p:txBody>
      </p:sp>
    </p:spTree>
    <p:extLst>
      <p:ext uri="{BB962C8B-B14F-4D97-AF65-F5344CB8AC3E}">
        <p14:creationId xmlns:p14="http://schemas.microsoft.com/office/powerpoint/2010/main" val="148663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1BEF-C832-4AD1-AA6B-F7518B22DF03}"/>
              </a:ext>
            </a:extLst>
          </p:cNvPr>
          <p:cNvSpPr>
            <a:spLocks noGrp="1"/>
          </p:cNvSpPr>
          <p:nvPr>
            <p:ph type="title"/>
          </p:nvPr>
        </p:nvSpPr>
        <p:spPr>
          <a:xfrm>
            <a:off x="609600" y="424070"/>
            <a:ext cx="10972800" cy="871330"/>
          </a:xfrm>
        </p:spPr>
        <p:txBody>
          <a:bodyPr/>
          <a:lstStyle/>
          <a:p>
            <a:r>
              <a:rPr lang="en-IN" sz="2800" b="1" i="1" dirty="0">
                <a:solidFill>
                  <a:srgbClr val="FFFF00"/>
                </a:solidFill>
                <a:latin typeface="+mn-lt"/>
              </a:rPr>
              <a:t>IMPLEMENTATION OF SECURITY IN VANET IN NS2</a:t>
            </a:r>
          </a:p>
        </p:txBody>
      </p:sp>
      <p:sp>
        <p:nvSpPr>
          <p:cNvPr id="3" name="Text Placeholder 2">
            <a:extLst>
              <a:ext uri="{FF2B5EF4-FFF2-40B4-BE49-F238E27FC236}">
                <a16:creationId xmlns:a16="http://schemas.microsoft.com/office/drawing/2014/main" id="{45951832-3251-4F9B-AFF6-7077ADD0BD90}"/>
              </a:ext>
            </a:extLst>
          </p:cNvPr>
          <p:cNvSpPr>
            <a:spLocks noGrp="1"/>
          </p:cNvSpPr>
          <p:nvPr>
            <p:ph type="body" idx="1"/>
          </p:nvPr>
        </p:nvSpPr>
        <p:spPr>
          <a:xfrm>
            <a:off x="609599" y="1600200"/>
            <a:ext cx="11078817" cy="4514699"/>
          </a:xfrm>
        </p:spPr>
        <p:txBody>
          <a:bodyPr/>
          <a:lstStyle/>
          <a:p>
            <a:pPr marL="285750" indent="-285750">
              <a:buFont typeface="Wingdings" panose="05000000000000000000" pitchFamily="2" charset="2"/>
              <a:buChar char="Ø"/>
            </a:pPr>
            <a:endParaRPr lang="en-IN" sz="2400" b="1" i="1" dirty="0">
              <a:latin typeface="+mn-lt"/>
            </a:endParaRPr>
          </a:p>
          <a:p>
            <a:pPr marL="285750" indent="-285750">
              <a:buFont typeface="Wingdings" panose="05000000000000000000" pitchFamily="2" charset="2"/>
              <a:buChar char="Ø"/>
            </a:pPr>
            <a:endParaRPr lang="en-IN" sz="2400" b="1" i="1" dirty="0">
              <a:latin typeface="+mn-lt"/>
            </a:endParaRPr>
          </a:p>
        </p:txBody>
      </p:sp>
      <p:pic>
        <p:nvPicPr>
          <p:cNvPr id="5" name="Picture 4">
            <a:extLst>
              <a:ext uri="{FF2B5EF4-FFF2-40B4-BE49-F238E27FC236}">
                <a16:creationId xmlns:a16="http://schemas.microsoft.com/office/drawing/2014/main" id="{223578C0-DD7D-404D-9FBC-81C2E4C57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8" y="1563756"/>
            <a:ext cx="9594573" cy="4753389"/>
          </a:xfrm>
          <a:prstGeom prst="rect">
            <a:avLst/>
          </a:prstGeom>
        </p:spPr>
      </p:pic>
    </p:spTree>
    <p:extLst>
      <p:ext uri="{BB962C8B-B14F-4D97-AF65-F5344CB8AC3E}">
        <p14:creationId xmlns:p14="http://schemas.microsoft.com/office/powerpoint/2010/main" val="3639715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7880-408C-4C31-A464-6C8D4A0F7979}"/>
              </a:ext>
            </a:extLst>
          </p:cNvPr>
          <p:cNvSpPr>
            <a:spLocks noGrp="1"/>
          </p:cNvSpPr>
          <p:nvPr>
            <p:ph type="title"/>
          </p:nvPr>
        </p:nvSpPr>
        <p:spPr>
          <a:xfrm>
            <a:off x="278296" y="132523"/>
            <a:ext cx="11423374" cy="1099930"/>
          </a:xfrm>
        </p:spPr>
        <p:txBody>
          <a:bodyPr/>
          <a:lstStyle/>
          <a:p>
            <a:r>
              <a:rPr lang="en-IN" sz="3200" b="1" i="1" dirty="0">
                <a:solidFill>
                  <a:srgbClr val="FFFF00"/>
                </a:solidFill>
                <a:latin typeface="+mn-lt"/>
              </a:rPr>
              <a:t>RESULTS OF DIFFERENT PARAMETERS BY GENERATING AWK FILES </a:t>
            </a:r>
          </a:p>
        </p:txBody>
      </p:sp>
      <p:graphicFrame>
        <p:nvGraphicFramePr>
          <p:cNvPr id="7" name="Table 6">
            <a:extLst>
              <a:ext uri="{FF2B5EF4-FFF2-40B4-BE49-F238E27FC236}">
                <a16:creationId xmlns:a16="http://schemas.microsoft.com/office/drawing/2014/main" id="{61CE8C4E-95FC-424B-998D-8A4A110E760B}"/>
              </a:ext>
            </a:extLst>
          </p:cNvPr>
          <p:cNvGraphicFramePr>
            <a:graphicFrameLocks noGrp="1"/>
          </p:cNvGraphicFramePr>
          <p:nvPr>
            <p:extLst>
              <p:ext uri="{D42A27DB-BD31-4B8C-83A1-F6EECF244321}">
                <p14:modId xmlns:p14="http://schemas.microsoft.com/office/powerpoint/2010/main" val="91459213"/>
              </p:ext>
            </p:extLst>
          </p:nvPr>
        </p:nvGraphicFramePr>
        <p:xfrm>
          <a:off x="1736035" y="2067339"/>
          <a:ext cx="9011476" cy="3710609"/>
        </p:xfrm>
        <a:graphic>
          <a:graphicData uri="http://schemas.openxmlformats.org/drawingml/2006/table">
            <a:tbl>
              <a:tblPr firstRow="1" bandRow="1">
                <a:tableStyleId>{073A0DAA-6AF3-43AB-8588-CEC1D06C72B9}</a:tableStyleId>
              </a:tblPr>
              <a:tblGrid>
                <a:gridCol w="2252869">
                  <a:extLst>
                    <a:ext uri="{9D8B030D-6E8A-4147-A177-3AD203B41FA5}">
                      <a16:colId xmlns:a16="http://schemas.microsoft.com/office/drawing/2014/main" val="1683127228"/>
                    </a:ext>
                  </a:extLst>
                </a:gridCol>
                <a:gridCol w="2252869">
                  <a:extLst>
                    <a:ext uri="{9D8B030D-6E8A-4147-A177-3AD203B41FA5}">
                      <a16:colId xmlns:a16="http://schemas.microsoft.com/office/drawing/2014/main" val="1746149982"/>
                    </a:ext>
                  </a:extLst>
                </a:gridCol>
                <a:gridCol w="2252869">
                  <a:extLst>
                    <a:ext uri="{9D8B030D-6E8A-4147-A177-3AD203B41FA5}">
                      <a16:colId xmlns:a16="http://schemas.microsoft.com/office/drawing/2014/main" val="3219748252"/>
                    </a:ext>
                  </a:extLst>
                </a:gridCol>
                <a:gridCol w="2252869">
                  <a:extLst>
                    <a:ext uri="{9D8B030D-6E8A-4147-A177-3AD203B41FA5}">
                      <a16:colId xmlns:a16="http://schemas.microsoft.com/office/drawing/2014/main" val="1424619012"/>
                    </a:ext>
                  </a:extLst>
                </a:gridCol>
              </a:tblGrid>
              <a:tr h="910904">
                <a:tc>
                  <a:txBody>
                    <a:bodyPr/>
                    <a:lstStyle/>
                    <a:p>
                      <a:r>
                        <a:rPr lang="en-IN" sz="1800" dirty="0"/>
                        <a:t>    NUMBER OF     </a:t>
                      </a:r>
                    </a:p>
                    <a:p>
                      <a:r>
                        <a:rPr lang="en-IN" sz="1800" dirty="0"/>
                        <a:t>       VEHICLES</a:t>
                      </a:r>
                    </a:p>
                  </a:txBody>
                  <a:tcPr/>
                </a:tc>
                <a:tc>
                  <a:txBody>
                    <a:bodyPr/>
                    <a:lstStyle/>
                    <a:p>
                      <a:r>
                        <a:rPr lang="en-IN" sz="1800" dirty="0"/>
                        <a:t>          </a:t>
                      </a:r>
                    </a:p>
                    <a:p>
                      <a:r>
                        <a:rPr lang="en-IN" sz="1800" dirty="0"/>
                        <a:t>        DELAY</a:t>
                      </a:r>
                    </a:p>
                  </a:txBody>
                  <a:tcPr/>
                </a:tc>
                <a:tc>
                  <a:txBody>
                    <a:bodyPr/>
                    <a:lstStyle/>
                    <a:p>
                      <a:r>
                        <a:rPr lang="en-IN" sz="1800" dirty="0"/>
                        <a:t>             </a:t>
                      </a:r>
                    </a:p>
                    <a:p>
                      <a:r>
                        <a:rPr lang="en-IN" sz="1800" dirty="0"/>
                        <a:t>          PDR</a:t>
                      </a:r>
                    </a:p>
                  </a:txBody>
                  <a:tcPr/>
                </a:tc>
                <a:tc>
                  <a:txBody>
                    <a:bodyPr/>
                    <a:lstStyle/>
                    <a:p>
                      <a:r>
                        <a:rPr lang="en-IN" sz="1800" dirty="0"/>
                        <a:t>    </a:t>
                      </a:r>
                    </a:p>
                    <a:p>
                      <a:r>
                        <a:rPr lang="en-IN" sz="1800" dirty="0"/>
                        <a:t> THROUGHPUT   </a:t>
                      </a:r>
                    </a:p>
                  </a:txBody>
                  <a:tcPr/>
                </a:tc>
                <a:extLst>
                  <a:ext uri="{0D108BD9-81ED-4DB2-BD59-A6C34878D82A}">
                    <a16:rowId xmlns:a16="http://schemas.microsoft.com/office/drawing/2014/main" val="3994432988"/>
                  </a:ext>
                </a:extLst>
              </a:tr>
              <a:tr h="559941">
                <a:tc>
                  <a:txBody>
                    <a:bodyPr/>
                    <a:lstStyle/>
                    <a:p>
                      <a:pPr algn="ctr"/>
                      <a:r>
                        <a:rPr lang="en-IN" sz="1800" b="1" i="1" dirty="0"/>
                        <a:t>  5</a:t>
                      </a:r>
                    </a:p>
                  </a:txBody>
                  <a:tcPr/>
                </a:tc>
                <a:tc>
                  <a:txBody>
                    <a:bodyPr/>
                    <a:lstStyle/>
                    <a:p>
                      <a:pPr algn="ctr"/>
                      <a:r>
                        <a:rPr lang="en-IN" sz="1800" b="1" i="1" dirty="0"/>
                        <a:t> 39</a:t>
                      </a:r>
                    </a:p>
                  </a:txBody>
                  <a:tcPr/>
                </a:tc>
                <a:tc>
                  <a:txBody>
                    <a:bodyPr/>
                    <a:lstStyle/>
                    <a:p>
                      <a:pPr algn="ctr"/>
                      <a:r>
                        <a:rPr lang="en-IN" sz="1800" b="1" i="1" dirty="0"/>
                        <a:t>50</a:t>
                      </a:r>
                    </a:p>
                  </a:txBody>
                  <a:tcPr/>
                </a:tc>
                <a:tc>
                  <a:txBody>
                    <a:bodyPr/>
                    <a:lstStyle/>
                    <a:p>
                      <a:pPr algn="ctr"/>
                      <a:r>
                        <a:rPr lang="en-IN" sz="1800" b="1" i="1" dirty="0"/>
                        <a:t>3.5</a:t>
                      </a:r>
                    </a:p>
                  </a:txBody>
                  <a:tcPr/>
                </a:tc>
                <a:extLst>
                  <a:ext uri="{0D108BD9-81ED-4DB2-BD59-A6C34878D82A}">
                    <a16:rowId xmlns:a16="http://schemas.microsoft.com/office/drawing/2014/main" val="4199087201"/>
                  </a:ext>
                </a:extLst>
              </a:tr>
              <a:tr h="559941">
                <a:tc>
                  <a:txBody>
                    <a:bodyPr/>
                    <a:lstStyle/>
                    <a:p>
                      <a:pPr algn="ctr"/>
                      <a:r>
                        <a:rPr lang="en-IN" sz="1800" b="1" i="1" dirty="0"/>
                        <a:t>10</a:t>
                      </a:r>
                    </a:p>
                  </a:txBody>
                  <a:tcPr/>
                </a:tc>
                <a:tc>
                  <a:txBody>
                    <a:bodyPr/>
                    <a:lstStyle/>
                    <a:p>
                      <a:pPr algn="ctr"/>
                      <a:r>
                        <a:rPr lang="en-IN" sz="1800" b="1" i="1" dirty="0"/>
                        <a:t>41</a:t>
                      </a:r>
                    </a:p>
                  </a:txBody>
                  <a:tcPr/>
                </a:tc>
                <a:tc>
                  <a:txBody>
                    <a:bodyPr/>
                    <a:lstStyle/>
                    <a:p>
                      <a:pPr algn="ctr"/>
                      <a:r>
                        <a:rPr lang="en-IN" sz="1800" b="1" i="1" dirty="0"/>
                        <a:t>51</a:t>
                      </a:r>
                    </a:p>
                  </a:txBody>
                  <a:tcPr/>
                </a:tc>
                <a:tc>
                  <a:txBody>
                    <a:bodyPr/>
                    <a:lstStyle/>
                    <a:p>
                      <a:pPr algn="ctr"/>
                      <a:r>
                        <a:rPr lang="en-IN" sz="1800" b="1" i="1" dirty="0"/>
                        <a:t>3.6</a:t>
                      </a:r>
                    </a:p>
                  </a:txBody>
                  <a:tcPr/>
                </a:tc>
                <a:extLst>
                  <a:ext uri="{0D108BD9-81ED-4DB2-BD59-A6C34878D82A}">
                    <a16:rowId xmlns:a16="http://schemas.microsoft.com/office/drawing/2014/main" val="1383484874"/>
                  </a:ext>
                </a:extLst>
              </a:tr>
              <a:tr h="559941">
                <a:tc>
                  <a:txBody>
                    <a:bodyPr/>
                    <a:lstStyle/>
                    <a:p>
                      <a:pPr algn="ctr"/>
                      <a:r>
                        <a:rPr lang="en-IN" sz="1800" b="1" i="1" dirty="0"/>
                        <a:t>15</a:t>
                      </a:r>
                    </a:p>
                  </a:txBody>
                  <a:tcPr/>
                </a:tc>
                <a:tc>
                  <a:txBody>
                    <a:bodyPr/>
                    <a:lstStyle/>
                    <a:p>
                      <a:pPr algn="ctr"/>
                      <a:r>
                        <a:rPr lang="en-IN" sz="1800" b="1" i="1" dirty="0"/>
                        <a:t>42</a:t>
                      </a:r>
                    </a:p>
                  </a:txBody>
                  <a:tcPr/>
                </a:tc>
                <a:tc>
                  <a:txBody>
                    <a:bodyPr/>
                    <a:lstStyle/>
                    <a:p>
                      <a:pPr algn="ctr"/>
                      <a:r>
                        <a:rPr lang="en-IN" sz="1800" b="1" i="1" dirty="0"/>
                        <a:t>53</a:t>
                      </a:r>
                    </a:p>
                  </a:txBody>
                  <a:tcPr/>
                </a:tc>
                <a:tc>
                  <a:txBody>
                    <a:bodyPr/>
                    <a:lstStyle/>
                    <a:p>
                      <a:pPr algn="ctr"/>
                      <a:r>
                        <a:rPr lang="en-IN" sz="1800" b="1" i="1" dirty="0"/>
                        <a:t>3.7</a:t>
                      </a:r>
                    </a:p>
                  </a:txBody>
                  <a:tcPr/>
                </a:tc>
                <a:extLst>
                  <a:ext uri="{0D108BD9-81ED-4DB2-BD59-A6C34878D82A}">
                    <a16:rowId xmlns:a16="http://schemas.microsoft.com/office/drawing/2014/main" val="1869984107"/>
                  </a:ext>
                </a:extLst>
              </a:tr>
              <a:tr h="559941">
                <a:tc>
                  <a:txBody>
                    <a:bodyPr/>
                    <a:lstStyle/>
                    <a:p>
                      <a:pPr algn="ctr"/>
                      <a:r>
                        <a:rPr lang="en-IN" sz="1800" b="1" i="1" dirty="0"/>
                        <a:t>20</a:t>
                      </a:r>
                    </a:p>
                  </a:txBody>
                  <a:tcPr/>
                </a:tc>
                <a:tc>
                  <a:txBody>
                    <a:bodyPr/>
                    <a:lstStyle/>
                    <a:p>
                      <a:pPr algn="ctr"/>
                      <a:r>
                        <a:rPr lang="en-IN" sz="1800" b="1" i="1" dirty="0"/>
                        <a:t>45</a:t>
                      </a:r>
                    </a:p>
                  </a:txBody>
                  <a:tcPr/>
                </a:tc>
                <a:tc>
                  <a:txBody>
                    <a:bodyPr/>
                    <a:lstStyle/>
                    <a:p>
                      <a:pPr algn="ctr"/>
                      <a:r>
                        <a:rPr lang="en-IN" sz="1800" b="1" i="1" dirty="0"/>
                        <a:t>56</a:t>
                      </a:r>
                    </a:p>
                  </a:txBody>
                  <a:tcPr/>
                </a:tc>
                <a:tc>
                  <a:txBody>
                    <a:bodyPr/>
                    <a:lstStyle/>
                    <a:p>
                      <a:pPr algn="ctr"/>
                      <a:r>
                        <a:rPr lang="en-IN" sz="1800" b="1" i="1" dirty="0"/>
                        <a:t>3.9</a:t>
                      </a:r>
                    </a:p>
                  </a:txBody>
                  <a:tcPr/>
                </a:tc>
                <a:extLst>
                  <a:ext uri="{0D108BD9-81ED-4DB2-BD59-A6C34878D82A}">
                    <a16:rowId xmlns:a16="http://schemas.microsoft.com/office/drawing/2014/main" val="562392461"/>
                  </a:ext>
                </a:extLst>
              </a:tr>
              <a:tr h="559941">
                <a:tc>
                  <a:txBody>
                    <a:bodyPr/>
                    <a:lstStyle/>
                    <a:p>
                      <a:pPr algn="ctr"/>
                      <a:r>
                        <a:rPr lang="en-IN" sz="1800" b="1" i="1" dirty="0"/>
                        <a:t>25</a:t>
                      </a:r>
                    </a:p>
                  </a:txBody>
                  <a:tcPr/>
                </a:tc>
                <a:tc>
                  <a:txBody>
                    <a:bodyPr/>
                    <a:lstStyle/>
                    <a:p>
                      <a:pPr algn="ctr"/>
                      <a:r>
                        <a:rPr lang="en-IN" sz="1800" b="1" i="1" dirty="0"/>
                        <a:t>47</a:t>
                      </a:r>
                    </a:p>
                  </a:txBody>
                  <a:tcPr/>
                </a:tc>
                <a:tc>
                  <a:txBody>
                    <a:bodyPr/>
                    <a:lstStyle/>
                    <a:p>
                      <a:pPr algn="ctr"/>
                      <a:r>
                        <a:rPr lang="en-IN" sz="1800" b="1" i="1" dirty="0"/>
                        <a:t>58</a:t>
                      </a:r>
                    </a:p>
                  </a:txBody>
                  <a:tcPr/>
                </a:tc>
                <a:tc>
                  <a:txBody>
                    <a:bodyPr/>
                    <a:lstStyle/>
                    <a:p>
                      <a:pPr algn="ctr"/>
                      <a:r>
                        <a:rPr lang="en-IN" sz="1800" b="1" i="1" dirty="0"/>
                        <a:t>3.9</a:t>
                      </a:r>
                    </a:p>
                  </a:txBody>
                  <a:tcPr/>
                </a:tc>
                <a:extLst>
                  <a:ext uri="{0D108BD9-81ED-4DB2-BD59-A6C34878D82A}">
                    <a16:rowId xmlns:a16="http://schemas.microsoft.com/office/drawing/2014/main" val="2245252792"/>
                  </a:ext>
                </a:extLst>
              </a:tr>
            </a:tbl>
          </a:graphicData>
        </a:graphic>
      </p:graphicFrame>
    </p:spTree>
    <p:extLst>
      <p:ext uri="{BB962C8B-B14F-4D97-AF65-F5344CB8AC3E}">
        <p14:creationId xmlns:p14="http://schemas.microsoft.com/office/powerpoint/2010/main" val="63095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28E0-5066-46F5-A256-2C2EEAEB2BA7}"/>
              </a:ext>
            </a:extLst>
          </p:cNvPr>
          <p:cNvSpPr>
            <a:spLocks noGrp="1"/>
          </p:cNvSpPr>
          <p:nvPr>
            <p:ph type="title"/>
          </p:nvPr>
        </p:nvSpPr>
        <p:spPr>
          <a:xfrm>
            <a:off x="609600" y="357809"/>
            <a:ext cx="10972800" cy="937590"/>
          </a:xfrm>
        </p:spPr>
        <p:txBody>
          <a:bodyPr/>
          <a:lstStyle/>
          <a:p>
            <a:r>
              <a:rPr lang="en-IN" sz="3200" b="1" i="1" dirty="0">
                <a:solidFill>
                  <a:srgbClr val="FFFF00"/>
                </a:solidFill>
                <a:latin typeface="+mn-lt"/>
              </a:rPr>
              <a:t>GRAPHICAL REPRESENTATION OF THE RESULTS</a:t>
            </a:r>
          </a:p>
        </p:txBody>
      </p:sp>
      <p:sp>
        <p:nvSpPr>
          <p:cNvPr id="3" name="Text Placeholder 2">
            <a:extLst>
              <a:ext uri="{FF2B5EF4-FFF2-40B4-BE49-F238E27FC236}">
                <a16:creationId xmlns:a16="http://schemas.microsoft.com/office/drawing/2014/main" id="{39DFCAFA-17CC-4157-A87A-C0DB3E6AD949}"/>
              </a:ext>
            </a:extLst>
          </p:cNvPr>
          <p:cNvSpPr>
            <a:spLocks noGrp="1"/>
          </p:cNvSpPr>
          <p:nvPr>
            <p:ph type="body" idx="1"/>
          </p:nvPr>
        </p:nvSpPr>
        <p:spPr>
          <a:xfrm>
            <a:off x="304800" y="5751443"/>
            <a:ext cx="3509200" cy="257438"/>
          </a:xfrm>
        </p:spPr>
        <p:txBody>
          <a:bodyPr/>
          <a:lstStyle/>
          <a:p>
            <a:pPr>
              <a:buNone/>
            </a:pPr>
            <a:r>
              <a:rPr lang="en-IN" dirty="0"/>
              <a:t>               </a:t>
            </a:r>
            <a:r>
              <a:rPr lang="en-IN" b="1" i="1" dirty="0">
                <a:solidFill>
                  <a:srgbClr val="FFFF00"/>
                </a:solidFill>
              </a:rPr>
              <a:t>THROUGHPUT</a:t>
            </a:r>
          </a:p>
        </p:txBody>
      </p:sp>
      <p:sp>
        <p:nvSpPr>
          <p:cNvPr id="4" name="Text Placeholder 3">
            <a:extLst>
              <a:ext uri="{FF2B5EF4-FFF2-40B4-BE49-F238E27FC236}">
                <a16:creationId xmlns:a16="http://schemas.microsoft.com/office/drawing/2014/main" id="{9635A984-206C-423C-B74E-08DAC8E4C586}"/>
              </a:ext>
            </a:extLst>
          </p:cNvPr>
          <p:cNvSpPr>
            <a:spLocks noGrp="1"/>
          </p:cNvSpPr>
          <p:nvPr>
            <p:ph type="body" idx="2"/>
          </p:nvPr>
        </p:nvSpPr>
        <p:spPr>
          <a:xfrm>
            <a:off x="4139591" y="5791201"/>
            <a:ext cx="3509200" cy="257438"/>
          </a:xfrm>
        </p:spPr>
        <p:txBody>
          <a:bodyPr/>
          <a:lstStyle/>
          <a:p>
            <a:pPr>
              <a:buNone/>
            </a:pPr>
            <a:r>
              <a:rPr lang="en-IN" b="1" i="1" dirty="0">
                <a:solidFill>
                  <a:srgbClr val="FFFF00"/>
                </a:solidFill>
              </a:rPr>
              <a:t>      PACKET DELIVERY RATIO</a:t>
            </a:r>
          </a:p>
        </p:txBody>
      </p:sp>
      <p:sp>
        <p:nvSpPr>
          <p:cNvPr id="5" name="Text Placeholder 4">
            <a:extLst>
              <a:ext uri="{FF2B5EF4-FFF2-40B4-BE49-F238E27FC236}">
                <a16:creationId xmlns:a16="http://schemas.microsoft.com/office/drawing/2014/main" id="{AB944E1E-71B4-43C7-9C26-663CD81BAE2F}"/>
              </a:ext>
            </a:extLst>
          </p:cNvPr>
          <p:cNvSpPr>
            <a:spLocks noGrp="1"/>
          </p:cNvSpPr>
          <p:nvPr>
            <p:ph type="body" idx="3"/>
          </p:nvPr>
        </p:nvSpPr>
        <p:spPr>
          <a:xfrm>
            <a:off x="8067149" y="5777947"/>
            <a:ext cx="3509200" cy="371060"/>
          </a:xfrm>
        </p:spPr>
        <p:txBody>
          <a:bodyPr/>
          <a:lstStyle/>
          <a:p>
            <a:pPr>
              <a:buNone/>
            </a:pPr>
            <a:r>
              <a:rPr lang="en-IN" dirty="0"/>
              <a:t>                          </a:t>
            </a:r>
            <a:r>
              <a:rPr lang="en-IN" b="1" i="1" dirty="0">
                <a:solidFill>
                  <a:srgbClr val="FFFF00"/>
                </a:solidFill>
              </a:rPr>
              <a:t> DELAY</a:t>
            </a:r>
          </a:p>
        </p:txBody>
      </p:sp>
      <p:pic>
        <p:nvPicPr>
          <p:cNvPr id="7" name="Picture 6">
            <a:extLst>
              <a:ext uri="{FF2B5EF4-FFF2-40B4-BE49-F238E27FC236}">
                <a16:creationId xmlns:a16="http://schemas.microsoft.com/office/drawing/2014/main" id="{EE079D57-0FAB-409D-B98E-77222FFFE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26" y="1661905"/>
            <a:ext cx="3744774" cy="3890756"/>
          </a:xfrm>
          <a:prstGeom prst="rect">
            <a:avLst/>
          </a:prstGeom>
        </p:spPr>
      </p:pic>
      <p:pic>
        <p:nvPicPr>
          <p:cNvPr id="9" name="Picture 8">
            <a:extLst>
              <a:ext uri="{FF2B5EF4-FFF2-40B4-BE49-F238E27FC236}">
                <a16:creationId xmlns:a16="http://schemas.microsoft.com/office/drawing/2014/main" id="{623F5BC3-25C6-400B-8484-1B981969C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806" y="1656522"/>
            <a:ext cx="3735246" cy="3875225"/>
          </a:xfrm>
          <a:prstGeom prst="rect">
            <a:avLst/>
          </a:prstGeom>
        </p:spPr>
      </p:pic>
      <p:pic>
        <p:nvPicPr>
          <p:cNvPr id="11" name="Picture 10">
            <a:extLst>
              <a:ext uri="{FF2B5EF4-FFF2-40B4-BE49-F238E27FC236}">
                <a16:creationId xmlns:a16="http://schemas.microsoft.com/office/drawing/2014/main" id="{7FFA8E9F-ECE5-459C-8915-48E4D6BB8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6592" y="1603514"/>
            <a:ext cx="3684105" cy="3922644"/>
          </a:xfrm>
          <a:prstGeom prst="rect">
            <a:avLst/>
          </a:prstGeom>
        </p:spPr>
      </p:pic>
    </p:spTree>
    <p:extLst>
      <p:ext uri="{BB962C8B-B14F-4D97-AF65-F5344CB8AC3E}">
        <p14:creationId xmlns:p14="http://schemas.microsoft.com/office/powerpoint/2010/main" val="1545978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609600" y="159026"/>
            <a:ext cx="10972800" cy="1136374"/>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4800"/>
              <a:buFont typeface="Playfair Display"/>
              <a:buNone/>
            </a:pPr>
            <a:r>
              <a:rPr lang="en-IN" sz="4800" b="1" i="1" dirty="0">
                <a:solidFill>
                  <a:srgbClr val="FFFF00"/>
                </a:solidFill>
                <a:latin typeface="+mn-lt"/>
              </a:rPr>
              <a:t>BLACKHOLE ATTACK</a:t>
            </a:r>
            <a:r>
              <a:rPr lang="en-IN" sz="4800" b="1" i="1" u="none" strike="noStrike" cap="none" dirty="0">
                <a:solidFill>
                  <a:srgbClr val="FFFF00"/>
                </a:solidFill>
                <a:latin typeface="+mn-lt"/>
                <a:ea typeface="Playfair Display"/>
                <a:cs typeface="Playfair Display"/>
                <a:sym typeface="Playfair Display"/>
              </a:rPr>
              <a:t> </a:t>
            </a:r>
            <a:endParaRPr dirty="0">
              <a:latin typeface="+mn-lt"/>
            </a:endParaRPr>
          </a:p>
        </p:txBody>
      </p:sp>
      <p:sp>
        <p:nvSpPr>
          <p:cNvPr id="95" name="Shape 95"/>
          <p:cNvSpPr txBox="1"/>
          <p:nvPr/>
        </p:nvSpPr>
        <p:spPr>
          <a:xfrm>
            <a:off x="1091050" y="1636575"/>
            <a:ext cx="8245200" cy="3927900"/>
          </a:xfrm>
          <a:prstGeom prst="rect">
            <a:avLst/>
          </a:prstGeom>
          <a:noFill/>
          <a:ln>
            <a:noFill/>
          </a:ln>
        </p:spPr>
        <p:txBody>
          <a:bodyPr spcFirstLastPara="1" wrap="square" lIns="91425" tIns="91425" rIns="91425" bIns="91425" anchor="t" anchorCtr="0">
            <a:noAutofit/>
          </a:bodyPr>
          <a:lstStyle/>
          <a:p>
            <a:pPr marL="457200" lvl="0" indent="-419100" rtl="0">
              <a:lnSpc>
                <a:spcPct val="200000"/>
              </a:lnSpc>
              <a:spcBef>
                <a:spcPts val="0"/>
              </a:spcBef>
              <a:spcAft>
                <a:spcPts val="0"/>
              </a:spcAft>
              <a:buClr>
                <a:srgbClr val="FFFFFF"/>
              </a:buClr>
              <a:buSzPts val="3000"/>
              <a:buAutoNum type="arabicPeriod"/>
            </a:pPr>
            <a:r>
              <a:rPr lang="en-IN" sz="3000" dirty="0">
                <a:solidFill>
                  <a:srgbClr val="FFFFFF"/>
                </a:solidFill>
              </a:rPr>
              <a:t>Packet Drop attack </a:t>
            </a:r>
          </a:p>
          <a:p>
            <a:pPr marL="457200" lvl="0" indent="-419100" rtl="0">
              <a:lnSpc>
                <a:spcPct val="200000"/>
              </a:lnSpc>
              <a:spcBef>
                <a:spcPts val="0"/>
              </a:spcBef>
              <a:spcAft>
                <a:spcPts val="0"/>
              </a:spcAft>
              <a:buClr>
                <a:srgbClr val="FFFFFF"/>
              </a:buClr>
              <a:buSzPts val="3000"/>
              <a:buAutoNum type="arabicPeriod"/>
            </a:pPr>
            <a:r>
              <a:rPr lang="en-IN" sz="3000" dirty="0">
                <a:solidFill>
                  <a:srgbClr val="FFFFFF"/>
                </a:solidFill>
              </a:rPr>
              <a:t>lossy network</a:t>
            </a:r>
            <a:endParaRPr sz="3000" dirty="0">
              <a:solidFill>
                <a:srgbClr val="FFFFFF"/>
              </a:solidFill>
            </a:endParaRPr>
          </a:p>
          <a:p>
            <a:pPr marL="457200" lvl="0" indent="-419100" rtl="0">
              <a:lnSpc>
                <a:spcPct val="200000"/>
              </a:lnSpc>
              <a:spcBef>
                <a:spcPts val="0"/>
              </a:spcBef>
              <a:spcAft>
                <a:spcPts val="0"/>
              </a:spcAft>
              <a:buClr>
                <a:srgbClr val="FFFFFF"/>
              </a:buClr>
              <a:buSzPts val="3000"/>
              <a:buAutoNum type="arabicPeriod"/>
            </a:pPr>
            <a:r>
              <a:rPr lang="en-IN" sz="3000" dirty="0">
                <a:solidFill>
                  <a:srgbClr val="FFFFFF"/>
                </a:solidFill>
              </a:rPr>
              <a:t>Malicious Node</a:t>
            </a:r>
            <a:endParaRPr sz="3000" dirty="0">
              <a:solidFill>
                <a:srgbClr val="FFFFFF"/>
              </a:solidFill>
            </a:endParaRPr>
          </a:p>
          <a:p>
            <a:pPr marL="457200" lvl="0" indent="-419100" rtl="0">
              <a:lnSpc>
                <a:spcPct val="200000"/>
              </a:lnSpc>
              <a:spcBef>
                <a:spcPts val="0"/>
              </a:spcBef>
              <a:spcAft>
                <a:spcPts val="0"/>
              </a:spcAft>
              <a:buClr>
                <a:srgbClr val="FFFFFF"/>
              </a:buClr>
              <a:buSzPts val="3000"/>
              <a:buAutoNum type="arabicPeriod"/>
            </a:pPr>
            <a:r>
              <a:rPr lang="en-IN" sz="3000" dirty="0">
                <a:solidFill>
                  <a:srgbClr val="FFFFFF"/>
                </a:solidFill>
              </a:rPr>
              <a:t>frequently deployed to attack</a:t>
            </a:r>
            <a:endParaRPr sz="3000" dirty="0">
              <a:solidFill>
                <a:srgbClr val="FFFFFF"/>
              </a:solidFill>
            </a:endParaRPr>
          </a:p>
          <a:p>
            <a:pPr marL="514350" lvl="0" indent="-514350" rtl="0">
              <a:lnSpc>
                <a:spcPct val="200000"/>
              </a:lnSpc>
              <a:spcBef>
                <a:spcPts val="0"/>
              </a:spcBef>
              <a:spcAft>
                <a:spcPts val="0"/>
              </a:spcAft>
              <a:buFont typeface="+mj-lt"/>
              <a:buAutoNum type="arabicPeriod"/>
            </a:pPr>
            <a:endParaRPr sz="3000" dirty="0">
              <a:solidFill>
                <a:srgbClr val="FFFFFF"/>
              </a:solidFill>
            </a:endParaRPr>
          </a:p>
          <a:p>
            <a:pPr marL="514350" lvl="0" indent="-514350">
              <a:lnSpc>
                <a:spcPct val="200000"/>
              </a:lnSpc>
              <a:spcBef>
                <a:spcPts val="0"/>
              </a:spcBef>
              <a:spcAft>
                <a:spcPts val="0"/>
              </a:spcAft>
              <a:buFont typeface="+mj-lt"/>
              <a:buAutoNum type="arabicPeriod"/>
            </a:pPr>
            <a:endParaRPr sz="3000" dirty="0">
              <a:solidFill>
                <a:srgbClr val="FFFFFF"/>
              </a:solidFill>
            </a:endParaRPr>
          </a:p>
        </p:txBody>
      </p:sp>
    </p:spTree>
    <p:extLst>
      <p:ext uri="{BB962C8B-B14F-4D97-AF65-F5344CB8AC3E}">
        <p14:creationId xmlns:p14="http://schemas.microsoft.com/office/powerpoint/2010/main" val="331475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609600" y="0"/>
            <a:ext cx="10972800" cy="1295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4800" b="1" i="1" dirty="0">
                <a:solidFill>
                  <a:srgbClr val="FFFF00"/>
                </a:solidFill>
              </a:rPr>
              <a:t>METHODOLOGY </a:t>
            </a:r>
            <a:endParaRPr dirty="0"/>
          </a:p>
        </p:txBody>
      </p:sp>
      <p:sp>
        <p:nvSpPr>
          <p:cNvPr id="89" name="Shape 89"/>
          <p:cNvSpPr txBox="1"/>
          <p:nvPr/>
        </p:nvSpPr>
        <p:spPr>
          <a:xfrm>
            <a:off x="1013125" y="1736035"/>
            <a:ext cx="10022100" cy="4716840"/>
          </a:xfrm>
          <a:prstGeom prst="rect">
            <a:avLst/>
          </a:prstGeom>
          <a:noFill/>
          <a:ln>
            <a:noFill/>
          </a:ln>
        </p:spPr>
        <p:txBody>
          <a:bodyPr spcFirstLastPara="1" wrap="square" lIns="91425" tIns="91425" rIns="91425" bIns="91425" anchor="t" anchorCtr="0">
            <a:noAutofit/>
          </a:bodyPr>
          <a:lstStyle/>
          <a:p>
            <a:pPr marL="342900" indent="-342900" fontAlgn="base">
              <a:lnSpc>
                <a:spcPct val="150000"/>
              </a:lnSpc>
              <a:buFont typeface="Wingdings" panose="05000000000000000000" pitchFamily="2" charset="2"/>
              <a:buChar char="Ø"/>
            </a:pPr>
            <a:r>
              <a:rPr lang="en-IN" sz="2400" dirty="0">
                <a:solidFill>
                  <a:schemeClr val="bg1"/>
                </a:solidFill>
              </a:rPr>
              <a:t>Define a Blackhole attacker in </a:t>
            </a:r>
            <a:r>
              <a:rPr lang="en-IN" sz="2400" dirty="0" err="1">
                <a:solidFill>
                  <a:schemeClr val="bg1"/>
                </a:solidFill>
              </a:rPr>
              <a:t>Aodv.h</a:t>
            </a:r>
            <a:r>
              <a:rPr lang="en-IN" sz="2400" dirty="0">
                <a:solidFill>
                  <a:schemeClr val="bg1"/>
                </a:solidFill>
              </a:rPr>
              <a:t> File</a:t>
            </a:r>
            <a:endParaRPr lang="en-IN" sz="4000" dirty="0">
              <a:solidFill>
                <a:schemeClr val="bg1"/>
              </a:solidFill>
            </a:endParaRPr>
          </a:p>
          <a:p>
            <a:pPr marL="342900" indent="-342900" fontAlgn="base">
              <a:lnSpc>
                <a:spcPct val="150000"/>
              </a:lnSpc>
              <a:buFont typeface="Wingdings" panose="05000000000000000000" pitchFamily="2" charset="2"/>
              <a:buChar char="Ø"/>
            </a:pPr>
            <a:r>
              <a:rPr lang="en-IN" sz="2400" dirty="0">
                <a:solidFill>
                  <a:schemeClr val="bg1"/>
                </a:solidFill>
              </a:rPr>
              <a:t>Make a function which converts a node into a blackhole by giving a id to it Aodv.cc File</a:t>
            </a:r>
            <a:endParaRPr lang="en-IN" sz="4000" dirty="0">
              <a:solidFill>
                <a:schemeClr val="bg1"/>
              </a:solidFill>
            </a:endParaRPr>
          </a:p>
          <a:p>
            <a:pPr marL="342900" indent="-342900" fontAlgn="base">
              <a:lnSpc>
                <a:spcPct val="150000"/>
              </a:lnSpc>
              <a:buFont typeface="Wingdings" panose="05000000000000000000" pitchFamily="2" charset="2"/>
              <a:buChar char="Ø"/>
            </a:pPr>
            <a:r>
              <a:rPr lang="en-IN" sz="2400" dirty="0">
                <a:solidFill>
                  <a:schemeClr val="bg1"/>
                </a:solidFill>
              </a:rPr>
              <a:t>Make Clean in ns2 directory</a:t>
            </a:r>
            <a:endParaRPr lang="en-IN" sz="4000" dirty="0">
              <a:solidFill>
                <a:schemeClr val="bg1"/>
              </a:solidFill>
            </a:endParaRPr>
          </a:p>
          <a:p>
            <a:pPr marL="342900" indent="-342900" fontAlgn="base">
              <a:lnSpc>
                <a:spcPct val="150000"/>
              </a:lnSpc>
              <a:buFont typeface="Wingdings" panose="05000000000000000000" pitchFamily="2" charset="2"/>
              <a:buChar char="Ø"/>
            </a:pPr>
            <a:r>
              <a:rPr lang="en-IN" sz="2400" dirty="0">
                <a:solidFill>
                  <a:schemeClr val="bg1"/>
                </a:solidFill>
              </a:rPr>
              <a:t>Make </a:t>
            </a:r>
            <a:endParaRPr lang="en-IN" sz="4000" dirty="0">
              <a:solidFill>
                <a:schemeClr val="bg1"/>
              </a:solidFill>
            </a:endParaRPr>
          </a:p>
          <a:p>
            <a:pPr marL="342900" indent="-342900" fontAlgn="base">
              <a:lnSpc>
                <a:spcPct val="150000"/>
              </a:lnSpc>
              <a:buFont typeface="Wingdings" panose="05000000000000000000" pitchFamily="2" charset="2"/>
              <a:buChar char="Ø"/>
            </a:pPr>
            <a:r>
              <a:rPr lang="en-IN" sz="2400" dirty="0">
                <a:solidFill>
                  <a:schemeClr val="bg1"/>
                </a:solidFill>
              </a:rPr>
              <a:t>Add black hole Node in </a:t>
            </a:r>
            <a:r>
              <a:rPr lang="en-IN" sz="2400" dirty="0" err="1">
                <a:solidFill>
                  <a:schemeClr val="bg1"/>
                </a:solidFill>
              </a:rPr>
              <a:t>tcl</a:t>
            </a:r>
            <a:r>
              <a:rPr lang="en-IN" sz="2400" dirty="0">
                <a:solidFill>
                  <a:schemeClr val="bg1"/>
                </a:solidFill>
              </a:rPr>
              <a:t> Script</a:t>
            </a:r>
          </a:p>
          <a:p>
            <a:pPr>
              <a:lnSpc>
                <a:spcPct val="150000"/>
              </a:lnSpc>
            </a:pPr>
            <a:r>
              <a:rPr lang="en-IN" sz="2400" dirty="0">
                <a:solidFill>
                  <a:schemeClr val="bg1"/>
                </a:solidFill>
              </a:rPr>
              <a:t> ($ns at 0.0 &amp;</a:t>
            </a:r>
            <a:r>
              <a:rPr lang="en-IN" sz="2400" dirty="0" err="1">
                <a:solidFill>
                  <a:schemeClr val="bg1"/>
                </a:solidFill>
              </a:rPr>
              <a:t>quot</a:t>
            </a:r>
            <a:r>
              <a:rPr lang="en-IN" sz="2400" dirty="0">
                <a:solidFill>
                  <a:schemeClr val="bg1"/>
                </a:solidFill>
              </a:rPr>
              <a:t>;[$n1 set </a:t>
            </a:r>
            <a:r>
              <a:rPr lang="en-IN" sz="2400" dirty="0" err="1">
                <a:solidFill>
                  <a:schemeClr val="bg1"/>
                </a:solidFill>
              </a:rPr>
              <a:t>ragent</a:t>
            </a:r>
            <a:r>
              <a:rPr lang="en-IN" sz="2400" dirty="0">
                <a:solidFill>
                  <a:schemeClr val="bg1"/>
                </a:solidFill>
              </a:rPr>
              <a:t>_] </a:t>
            </a:r>
            <a:r>
              <a:rPr lang="en-IN" sz="2400" dirty="0" err="1">
                <a:solidFill>
                  <a:schemeClr val="bg1"/>
                </a:solidFill>
              </a:rPr>
              <a:t>blackhole&amp;quot</a:t>
            </a:r>
            <a:r>
              <a:rPr lang="en-IN" sz="2400" dirty="0">
                <a:solidFill>
                  <a:schemeClr val="bg1"/>
                </a:solidFill>
              </a:rPr>
              <a:t>;)</a:t>
            </a:r>
            <a:endParaRPr lang="en-IN" sz="4000" dirty="0">
              <a:solidFill>
                <a:schemeClr val="bg1"/>
              </a:solidFill>
            </a:endParaRPr>
          </a:p>
          <a:p>
            <a:br>
              <a:rPr lang="en-IN" sz="3600" dirty="0">
                <a:solidFill>
                  <a:schemeClr val="bg1"/>
                </a:solidFill>
              </a:rPr>
            </a:br>
            <a:br>
              <a:rPr lang="en-IN" sz="3600" dirty="0">
                <a:solidFill>
                  <a:schemeClr val="bg1"/>
                </a:solidFill>
              </a:rPr>
            </a:br>
            <a:endParaRPr sz="3200" dirty="0">
              <a:solidFill>
                <a:schemeClr val="bg1"/>
              </a:solidFill>
            </a:endParaRPr>
          </a:p>
        </p:txBody>
      </p:sp>
    </p:spTree>
    <p:extLst>
      <p:ext uri="{BB962C8B-B14F-4D97-AF65-F5344CB8AC3E}">
        <p14:creationId xmlns:p14="http://schemas.microsoft.com/office/powerpoint/2010/main" val="1614215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BA649B0-F3CF-4176-A3D2-47A747F15F72}"/>
              </a:ext>
            </a:extLst>
          </p:cNvPr>
          <p:cNvGraphicFramePr>
            <a:graphicFrameLocks noGrp="1"/>
          </p:cNvGraphicFramePr>
          <p:nvPr>
            <p:extLst>
              <p:ext uri="{D42A27DB-BD31-4B8C-83A1-F6EECF244321}">
                <p14:modId xmlns:p14="http://schemas.microsoft.com/office/powerpoint/2010/main" val="1499739720"/>
              </p:ext>
            </p:extLst>
          </p:nvPr>
        </p:nvGraphicFramePr>
        <p:xfrm>
          <a:off x="952500" y="2067339"/>
          <a:ext cx="10287000" cy="3588130"/>
        </p:xfrm>
        <a:graphic>
          <a:graphicData uri="http://schemas.openxmlformats.org/drawingml/2006/table">
            <a:tbl>
              <a:tblPr/>
              <a:tblGrid>
                <a:gridCol w="5143500">
                  <a:extLst>
                    <a:ext uri="{9D8B030D-6E8A-4147-A177-3AD203B41FA5}">
                      <a16:colId xmlns:a16="http://schemas.microsoft.com/office/drawing/2014/main" val="3396239441"/>
                    </a:ext>
                  </a:extLst>
                </a:gridCol>
                <a:gridCol w="5143500">
                  <a:extLst>
                    <a:ext uri="{9D8B030D-6E8A-4147-A177-3AD203B41FA5}">
                      <a16:colId xmlns:a16="http://schemas.microsoft.com/office/drawing/2014/main" val="1125444395"/>
                    </a:ext>
                  </a:extLst>
                </a:gridCol>
              </a:tblGrid>
              <a:tr h="717626">
                <a:tc>
                  <a:txBody>
                    <a:bodyPr/>
                    <a:lstStyle/>
                    <a:p>
                      <a:pPr rtl="0" fontAlgn="t">
                        <a:spcBef>
                          <a:spcPts val="0"/>
                        </a:spcBef>
                        <a:spcAft>
                          <a:spcPts val="0"/>
                        </a:spcAft>
                      </a:pPr>
                      <a:r>
                        <a:rPr lang="en-IN" sz="2400" b="0" i="0" u="none" strike="noStrike" dirty="0">
                          <a:solidFill>
                            <a:srgbClr val="FFFFFF"/>
                          </a:solidFill>
                          <a:effectLst/>
                          <a:latin typeface="Arial" panose="020B0604020202020204" pitchFamily="34" charset="0"/>
                        </a:rPr>
                        <a:t>No. of Nodes</a:t>
                      </a:r>
                      <a:endParaRPr lang="en-IN"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2400" b="0" i="0" u="none" strike="noStrike">
                          <a:solidFill>
                            <a:srgbClr val="FFFFFF"/>
                          </a:solidFill>
                          <a:effectLst/>
                          <a:latin typeface="Arial" panose="020B0604020202020204" pitchFamily="34" charset="0"/>
                        </a:rPr>
                        <a:t>27</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70039155"/>
                  </a:ext>
                </a:extLst>
              </a:tr>
              <a:tr h="717626">
                <a:tc>
                  <a:txBody>
                    <a:bodyPr/>
                    <a:lstStyle/>
                    <a:p>
                      <a:pPr rtl="0" fontAlgn="t">
                        <a:spcBef>
                          <a:spcPts val="0"/>
                        </a:spcBef>
                        <a:spcAft>
                          <a:spcPts val="0"/>
                        </a:spcAft>
                      </a:pPr>
                      <a:r>
                        <a:rPr lang="en-IN" sz="2400" b="0" i="0" u="none" strike="noStrike">
                          <a:solidFill>
                            <a:srgbClr val="FFFFFF"/>
                          </a:solidFill>
                          <a:effectLst/>
                          <a:latin typeface="Arial" panose="020B0604020202020204" pitchFamily="34" charset="0"/>
                        </a:rPr>
                        <a:t>Simulation Time</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2400" b="0" i="0" u="none" strike="noStrike">
                          <a:solidFill>
                            <a:srgbClr val="FFFFFF"/>
                          </a:solidFill>
                          <a:effectLst/>
                          <a:latin typeface="Arial" panose="020B0604020202020204" pitchFamily="34" charset="0"/>
                        </a:rPr>
                        <a:t>1000.0</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891180729"/>
                  </a:ext>
                </a:extLst>
              </a:tr>
              <a:tr h="717626">
                <a:tc>
                  <a:txBody>
                    <a:bodyPr/>
                    <a:lstStyle/>
                    <a:p>
                      <a:pPr rtl="0" fontAlgn="t">
                        <a:spcBef>
                          <a:spcPts val="0"/>
                        </a:spcBef>
                        <a:spcAft>
                          <a:spcPts val="0"/>
                        </a:spcAft>
                      </a:pPr>
                      <a:r>
                        <a:rPr lang="en-IN" sz="2400" b="0" i="0" u="none" strike="noStrike">
                          <a:solidFill>
                            <a:srgbClr val="FFFFFF"/>
                          </a:solidFill>
                          <a:effectLst/>
                          <a:latin typeface="Arial" panose="020B0604020202020204" pitchFamily="34" charset="0"/>
                        </a:rPr>
                        <a:t>Channel type</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2400" b="0" i="0" u="none" strike="noStrike">
                          <a:solidFill>
                            <a:srgbClr val="FFFFFF"/>
                          </a:solidFill>
                          <a:effectLst/>
                          <a:latin typeface="Arial" panose="020B0604020202020204" pitchFamily="34" charset="0"/>
                        </a:rPr>
                        <a:t>Wireless</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085580216"/>
                  </a:ext>
                </a:extLst>
              </a:tr>
              <a:tr h="717626">
                <a:tc>
                  <a:txBody>
                    <a:bodyPr/>
                    <a:lstStyle/>
                    <a:p>
                      <a:pPr rtl="0" fontAlgn="t">
                        <a:spcBef>
                          <a:spcPts val="0"/>
                        </a:spcBef>
                        <a:spcAft>
                          <a:spcPts val="0"/>
                        </a:spcAft>
                      </a:pPr>
                      <a:r>
                        <a:rPr lang="en-IN" sz="2400" b="0" i="0" u="none" strike="noStrike">
                          <a:solidFill>
                            <a:srgbClr val="FFFFFF"/>
                          </a:solidFill>
                          <a:effectLst/>
                          <a:latin typeface="Arial" panose="020B0604020202020204" pitchFamily="34" charset="0"/>
                        </a:rPr>
                        <a:t>Routing Protocols</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2400" b="0" i="0" u="none" strike="noStrike">
                          <a:solidFill>
                            <a:srgbClr val="FFFFFF"/>
                          </a:solidFill>
                          <a:effectLst/>
                          <a:latin typeface="Arial" panose="020B0604020202020204" pitchFamily="34" charset="0"/>
                        </a:rPr>
                        <a:t>AODV</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50781981"/>
                  </a:ext>
                </a:extLst>
              </a:tr>
              <a:tr h="717626">
                <a:tc>
                  <a:txBody>
                    <a:bodyPr/>
                    <a:lstStyle/>
                    <a:p>
                      <a:pPr rtl="0" fontAlgn="t">
                        <a:spcBef>
                          <a:spcPts val="0"/>
                        </a:spcBef>
                        <a:spcAft>
                          <a:spcPts val="0"/>
                        </a:spcAft>
                      </a:pPr>
                      <a:r>
                        <a:rPr lang="en-IN" sz="2400" b="0" i="0" u="none" strike="noStrike">
                          <a:solidFill>
                            <a:srgbClr val="FFFFFF"/>
                          </a:solidFill>
                          <a:effectLst/>
                          <a:latin typeface="Arial" panose="020B0604020202020204" pitchFamily="34" charset="0"/>
                        </a:rPr>
                        <a:t>Network interface type</a:t>
                      </a:r>
                      <a:endParaRPr lang="en-IN">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2400" b="0" i="0" u="none" strike="noStrike" dirty="0">
                          <a:solidFill>
                            <a:srgbClr val="FFFFFF"/>
                          </a:solidFill>
                          <a:effectLst/>
                          <a:latin typeface="Arial" panose="020B0604020202020204" pitchFamily="34" charset="0"/>
                        </a:rPr>
                        <a:t>Wireless </a:t>
                      </a:r>
                      <a:r>
                        <a:rPr lang="en-IN" sz="2400" b="0" i="0" u="none" strike="noStrike" dirty="0" err="1">
                          <a:solidFill>
                            <a:srgbClr val="FFFFFF"/>
                          </a:solidFill>
                          <a:effectLst/>
                          <a:latin typeface="Arial" panose="020B0604020202020204" pitchFamily="34" charset="0"/>
                        </a:rPr>
                        <a:t>Phy</a:t>
                      </a:r>
                      <a:endParaRPr lang="en-IN"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97850555"/>
                  </a:ext>
                </a:extLst>
              </a:tr>
            </a:tbl>
          </a:graphicData>
        </a:graphic>
      </p:graphicFrame>
      <p:sp>
        <p:nvSpPr>
          <p:cNvPr id="8" name="Title 7">
            <a:extLst>
              <a:ext uri="{FF2B5EF4-FFF2-40B4-BE49-F238E27FC236}">
                <a16:creationId xmlns:a16="http://schemas.microsoft.com/office/drawing/2014/main" id="{7D6B9202-2944-4304-88A6-6940567C7DAD}"/>
              </a:ext>
            </a:extLst>
          </p:cNvPr>
          <p:cNvSpPr>
            <a:spLocks noGrp="1"/>
          </p:cNvSpPr>
          <p:nvPr>
            <p:ph type="title"/>
          </p:nvPr>
        </p:nvSpPr>
        <p:spPr/>
        <p:txBody>
          <a:bodyPr/>
          <a:lstStyle/>
          <a:p>
            <a:r>
              <a:rPr lang="en-IN" sz="3600" b="1" dirty="0">
                <a:solidFill>
                  <a:srgbClr val="FFFF00"/>
                </a:solidFill>
                <a:latin typeface="+mn-lt"/>
              </a:rPr>
              <a:t>SIMULATION PARAMETER</a:t>
            </a:r>
          </a:p>
        </p:txBody>
      </p:sp>
    </p:spTree>
    <p:extLst>
      <p:ext uri="{BB962C8B-B14F-4D97-AF65-F5344CB8AC3E}">
        <p14:creationId xmlns:p14="http://schemas.microsoft.com/office/powerpoint/2010/main" val="3578799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F7BE-671A-4597-B88D-9D4F96AF3B7C}"/>
              </a:ext>
            </a:extLst>
          </p:cNvPr>
          <p:cNvSpPr>
            <a:spLocks noGrp="1"/>
          </p:cNvSpPr>
          <p:nvPr>
            <p:ph type="title"/>
          </p:nvPr>
        </p:nvSpPr>
        <p:spPr/>
        <p:txBody>
          <a:bodyPr/>
          <a:lstStyle/>
          <a:p>
            <a:r>
              <a:rPr lang="en-IN" sz="3200" b="1" i="1" dirty="0">
                <a:solidFill>
                  <a:srgbClr val="FFFF00"/>
                </a:solidFill>
                <a:latin typeface="+mn-lt"/>
              </a:rPr>
              <a:t>MIGRATING BLACK HOLE ATTACK</a:t>
            </a:r>
          </a:p>
        </p:txBody>
      </p:sp>
      <p:sp>
        <p:nvSpPr>
          <p:cNvPr id="3" name="Text Placeholder 2">
            <a:extLst>
              <a:ext uri="{FF2B5EF4-FFF2-40B4-BE49-F238E27FC236}">
                <a16:creationId xmlns:a16="http://schemas.microsoft.com/office/drawing/2014/main" id="{B313473F-71B5-4374-99EE-7B9581201835}"/>
              </a:ext>
            </a:extLst>
          </p:cNvPr>
          <p:cNvSpPr>
            <a:spLocks noGrp="1"/>
          </p:cNvSpPr>
          <p:nvPr>
            <p:ph type="body" idx="1"/>
          </p:nvPr>
        </p:nvSpPr>
        <p:spPr>
          <a:xfrm>
            <a:off x="1173367" y="2491408"/>
            <a:ext cx="8977798" cy="3882991"/>
          </a:xfrm>
        </p:spPr>
        <p:txBody>
          <a:bodyPr/>
          <a:lstStyle/>
          <a:p>
            <a:pPr marL="342900" indent="-342900" fontAlgn="base">
              <a:buFont typeface="Wingdings" panose="05000000000000000000" pitchFamily="2" charset="2"/>
              <a:buChar char="Ø"/>
            </a:pPr>
            <a:r>
              <a:rPr lang="en-IN" sz="2800" dirty="0"/>
              <a:t>Unique Sequence number</a:t>
            </a:r>
          </a:p>
          <a:p>
            <a:pPr marL="342900" indent="-342900" fontAlgn="base">
              <a:buFont typeface="Wingdings" panose="05000000000000000000" pitchFamily="2" charset="2"/>
              <a:buChar char="Ø"/>
            </a:pPr>
            <a:endParaRPr lang="en-IN" sz="2800" dirty="0"/>
          </a:p>
          <a:p>
            <a:pPr marL="342900" indent="-342900" fontAlgn="base">
              <a:buFont typeface="Wingdings" panose="05000000000000000000" pitchFamily="2" charset="2"/>
              <a:buChar char="Ø"/>
            </a:pPr>
            <a:r>
              <a:rPr lang="en-IN" sz="2800" dirty="0"/>
              <a:t>Redundant route method</a:t>
            </a:r>
          </a:p>
          <a:p>
            <a:pPr marL="342900" indent="-342900" fontAlgn="base">
              <a:buFont typeface="Wingdings" panose="05000000000000000000" pitchFamily="2" charset="2"/>
              <a:buChar char="Ø"/>
            </a:pPr>
            <a:endParaRPr lang="en-IN" sz="2800" dirty="0"/>
          </a:p>
          <a:p>
            <a:pPr marL="342900" indent="-342900" fontAlgn="base">
              <a:buFont typeface="Wingdings" panose="05000000000000000000" pitchFamily="2" charset="2"/>
              <a:buChar char="Ø"/>
            </a:pPr>
            <a:r>
              <a:rPr lang="en-IN" sz="2800" dirty="0"/>
              <a:t>Received and Sent Table method</a:t>
            </a:r>
          </a:p>
          <a:p>
            <a:endParaRPr lang="en-IN" sz="2800" b="1" dirty="0"/>
          </a:p>
        </p:txBody>
      </p:sp>
    </p:spTree>
    <p:extLst>
      <p:ext uri="{BB962C8B-B14F-4D97-AF65-F5344CB8AC3E}">
        <p14:creationId xmlns:p14="http://schemas.microsoft.com/office/powerpoint/2010/main" val="991735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09600" y="0"/>
            <a:ext cx="10972800" cy="1295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4000" b="1" i="1" dirty="0">
                <a:solidFill>
                  <a:srgbClr val="FFFF00"/>
                </a:solidFill>
                <a:latin typeface="+mn-lt"/>
              </a:rPr>
              <a:t>AVERAGE END-TO-END DELAY</a:t>
            </a:r>
            <a:endParaRPr lang="en-IN" sz="4000" dirty="0">
              <a:latin typeface="+mn-lt"/>
            </a:endParaRPr>
          </a:p>
        </p:txBody>
      </p:sp>
      <p:pic>
        <p:nvPicPr>
          <p:cNvPr id="102" name="Shape 102"/>
          <p:cNvPicPr preferRelativeResize="0"/>
          <p:nvPr/>
        </p:nvPicPr>
        <p:blipFill>
          <a:blip r:embed="rId3">
            <a:alphaModFix/>
          </a:blip>
          <a:stretch>
            <a:fillRect/>
          </a:stretch>
        </p:blipFill>
        <p:spPr>
          <a:xfrm>
            <a:off x="609600" y="1758628"/>
            <a:ext cx="5210175" cy="4352050"/>
          </a:xfrm>
          <a:prstGeom prst="rect">
            <a:avLst/>
          </a:prstGeom>
          <a:noFill/>
          <a:ln>
            <a:noFill/>
          </a:ln>
        </p:spPr>
      </p:pic>
      <p:pic>
        <p:nvPicPr>
          <p:cNvPr id="103" name="Shape 103"/>
          <p:cNvPicPr preferRelativeResize="0"/>
          <p:nvPr/>
        </p:nvPicPr>
        <p:blipFill>
          <a:blip r:embed="rId4">
            <a:alphaModFix/>
          </a:blip>
          <a:stretch>
            <a:fillRect/>
          </a:stretch>
        </p:blipFill>
        <p:spPr>
          <a:xfrm>
            <a:off x="6385477" y="1732124"/>
            <a:ext cx="5210175" cy="4352050"/>
          </a:xfrm>
          <a:prstGeom prst="rect">
            <a:avLst/>
          </a:prstGeom>
          <a:noFill/>
          <a:ln>
            <a:noFill/>
          </a:ln>
        </p:spPr>
      </p:pic>
    </p:spTree>
    <p:extLst>
      <p:ext uri="{BB962C8B-B14F-4D97-AF65-F5344CB8AC3E}">
        <p14:creationId xmlns:p14="http://schemas.microsoft.com/office/powerpoint/2010/main" val="3571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981200" y="167385"/>
            <a:ext cx="8229600" cy="1295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6600"/>
              <a:buFont typeface="Playfair Display"/>
              <a:buNone/>
            </a:pPr>
            <a:r>
              <a:rPr lang="en-IN" sz="4800" b="1" i="1" u="none" strike="noStrike" cap="none" dirty="0">
                <a:solidFill>
                  <a:srgbClr val="FFFF00"/>
                </a:solidFill>
                <a:latin typeface="Arial"/>
                <a:ea typeface="Arial"/>
                <a:cs typeface="Arial"/>
                <a:sym typeface="Arial"/>
              </a:rPr>
              <a:t>AGENDA</a:t>
            </a:r>
            <a:endParaRPr sz="4800" b="1" i="1" u="none" strike="noStrike" cap="none" dirty="0">
              <a:solidFill>
                <a:srgbClr val="FFFF00"/>
              </a:solidFill>
              <a:latin typeface="Arial"/>
              <a:ea typeface="Arial"/>
              <a:cs typeface="Arial"/>
              <a:sym typeface="Arial"/>
            </a:endParaRPr>
          </a:p>
        </p:txBody>
      </p:sp>
      <p:sp>
        <p:nvSpPr>
          <p:cNvPr id="55" name="Shape 55"/>
          <p:cNvSpPr txBox="1"/>
          <p:nvPr/>
        </p:nvSpPr>
        <p:spPr>
          <a:xfrm>
            <a:off x="1570058" y="2451652"/>
            <a:ext cx="9649748" cy="3842068"/>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IN" sz="2800" b="1" i="1" dirty="0">
                <a:solidFill>
                  <a:srgbClr val="FFFFFF"/>
                </a:solidFill>
                <a:latin typeface="Lustria"/>
                <a:ea typeface="Lustria"/>
                <a:cs typeface="Lustria"/>
                <a:sym typeface="Lustria"/>
              </a:rPr>
              <a:t>                    </a:t>
            </a:r>
            <a:r>
              <a:rPr lang="en-IN" sz="2800" b="1" i="1" dirty="0">
                <a:solidFill>
                  <a:srgbClr val="FFFFFF"/>
                </a:solidFill>
                <a:latin typeface="Arial"/>
                <a:ea typeface="Arial"/>
                <a:cs typeface="Arial"/>
                <a:sym typeface="Arial"/>
              </a:rPr>
              <a:t>Rationale of work</a:t>
            </a:r>
            <a:endParaRPr dirty="0"/>
          </a:p>
          <a:p>
            <a:pPr marL="0" marR="0" lvl="0" indent="0" algn="l" rtl="0">
              <a:lnSpc>
                <a:spcPct val="150000"/>
              </a:lnSpc>
              <a:spcBef>
                <a:spcPts val="600"/>
              </a:spcBef>
              <a:spcAft>
                <a:spcPts val="0"/>
              </a:spcAft>
              <a:buNone/>
            </a:pPr>
            <a:r>
              <a:rPr lang="en-IN" sz="2800" b="1" i="1" dirty="0">
                <a:solidFill>
                  <a:srgbClr val="FFFFFF"/>
                </a:solidFill>
                <a:latin typeface="Arial"/>
                <a:ea typeface="Arial"/>
                <a:cs typeface="Arial"/>
                <a:sym typeface="Arial"/>
              </a:rPr>
              <a:t>                Objective</a:t>
            </a:r>
            <a:endParaRPr dirty="0"/>
          </a:p>
          <a:p>
            <a:pPr marL="0" marR="0" lvl="0" indent="0" algn="l" rtl="0">
              <a:lnSpc>
                <a:spcPct val="150000"/>
              </a:lnSpc>
              <a:spcBef>
                <a:spcPts val="600"/>
              </a:spcBef>
              <a:spcAft>
                <a:spcPts val="0"/>
              </a:spcAft>
              <a:buNone/>
            </a:pPr>
            <a:r>
              <a:rPr lang="en-IN" sz="2800" b="1" i="1" dirty="0">
                <a:solidFill>
                  <a:srgbClr val="FFFFFF"/>
                </a:solidFill>
                <a:latin typeface="Arial"/>
                <a:ea typeface="Arial"/>
                <a:cs typeface="Arial"/>
                <a:sym typeface="Arial"/>
              </a:rPr>
              <a:t>                Methodology  </a:t>
            </a:r>
            <a:endParaRPr dirty="0"/>
          </a:p>
          <a:p>
            <a:pPr marL="0" marR="0" lvl="0" indent="0" algn="l" rtl="0">
              <a:lnSpc>
                <a:spcPct val="150000"/>
              </a:lnSpc>
              <a:spcBef>
                <a:spcPts val="600"/>
              </a:spcBef>
              <a:spcAft>
                <a:spcPts val="0"/>
              </a:spcAft>
              <a:buNone/>
            </a:pPr>
            <a:r>
              <a:rPr lang="en-IN" sz="2800" b="1" i="1" dirty="0">
                <a:solidFill>
                  <a:srgbClr val="FFFFFF"/>
                </a:solidFill>
                <a:latin typeface="Arial"/>
                <a:ea typeface="Arial"/>
                <a:cs typeface="Arial"/>
                <a:sym typeface="Arial"/>
              </a:rPr>
              <a:t>	       Results</a:t>
            </a:r>
            <a:endParaRPr dirty="0"/>
          </a:p>
        </p:txBody>
      </p:sp>
      <p:pic>
        <p:nvPicPr>
          <p:cNvPr id="56" name="Shape 56"/>
          <p:cNvPicPr preferRelativeResize="0"/>
          <p:nvPr/>
        </p:nvPicPr>
        <p:blipFill rotWithShape="1">
          <a:blip r:embed="rId3">
            <a:alphaModFix/>
          </a:blip>
          <a:srcRect/>
          <a:stretch/>
        </p:blipFill>
        <p:spPr>
          <a:xfrm>
            <a:off x="1728789" y="2517289"/>
            <a:ext cx="817893" cy="629957"/>
          </a:xfrm>
          <a:prstGeom prst="rect">
            <a:avLst/>
          </a:prstGeom>
          <a:noFill/>
          <a:ln>
            <a:noFill/>
          </a:ln>
        </p:spPr>
      </p:pic>
      <p:pic>
        <p:nvPicPr>
          <p:cNvPr id="57" name="Shape 57"/>
          <p:cNvPicPr preferRelativeResize="0"/>
          <p:nvPr/>
        </p:nvPicPr>
        <p:blipFill rotWithShape="1">
          <a:blip r:embed="rId4">
            <a:alphaModFix/>
          </a:blip>
          <a:srcRect/>
          <a:stretch/>
        </p:blipFill>
        <p:spPr>
          <a:xfrm>
            <a:off x="1760728" y="3212883"/>
            <a:ext cx="754016" cy="629957"/>
          </a:xfrm>
          <a:prstGeom prst="rect">
            <a:avLst/>
          </a:prstGeom>
          <a:noFill/>
          <a:ln>
            <a:noFill/>
          </a:ln>
        </p:spPr>
      </p:pic>
      <p:pic>
        <p:nvPicPr>
          <p:cNvPr id="58" name="Shape 58"/>
          <p:cNvPicPr preferRelativeResize="0"/>
          <p:nvPr/>
        </p:nvPicPr>
        <p:blipFill rotWithShape="1">
          <a:blip r:embed="rId5">
            <a:alphaModFix/>
          </a:blip>
          <a:srcRect l="31152" r="27415"/>
          <a:stretch/>
        </p:blipFill>
        <p:spPr>
          <a:xfrm>
            <a:off x="1752468" y="3956658"/>
            <a:ext cx="754016" cy="629957"/>
          </a:xfrm>
          <a:prstGeom prst="rect">
            <a:avLst/>
          </a:prstGeom>
          <a:noFill/>
          <a:ln>
            <a:noFill/>
          </a:ln>
        </p:spPr>
      </p:pic>
      <p:pic>
        <p:nvPicPr>
          <p:cNvPr id="59" name="Shape 59" descr="Image result for results icon"/>
          <p:cNvPicPr preferRelativeResize="0"/>
          <p:nvPr/>
        </p:nvPicPr>
        <p:blipFill rotWithShape="1">
          <a:blip r:embed="rId6">
            <a:alphaModFix/>
          </a:blip>
          <a:srcRect/>
          <a:stretch/>
        </p:blipFill>
        <p:spPr>
          <a:xfrm>
            <a:off x="1728789" y="4766070"/>
            <a:ext cx="564320" cy="564320"/>
          </a:xfrm>
          <a:prstGeom prst="rect">
            <a:avLst/>
          </a:prstGeom>
          <a:noFill/>
          <a:ln>
            <a:noFill/>
          </a:ln>
        </p:spPr>
      </p:pic>
    </p:spTree>
    <p:extLst>
      <p:ext uri="{BB962C8B-B14F-4D97-AF65-F5344CB8AC3E}">
        <p14:creationId xmlns:p14="http://schemas.microsoft.com/office/powerpoint/2010/main" val="2396653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09600" y="0"/>
            <a:ext cx="10972800" cy="1295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4400" b="1" i="1" dirty="0">
                <a:solidFill>
                  <a:srgbClr val="FFFF00"/>
                </a:solidFill>
                <a:latin typeface="+mn-lt"/>
              </a:rPr>
              <a:t>DROPPED-PACKETS</a:t>
            </a:r>
            <a:endParaRPr lang="en-IN" sz="4400" dirty="0">
              <a:latin typeface="+mn-lt"/>
            </a:endParaRPr>
          </a:p>
        </p:txBody>
      </p:sp>
      <p:pic>
        <p:nvPicPr>
          <p:cNvPr id="110" name="Shape 110"/>
          <p:cNvPicPr preferRelativeResize="0"/>
          <p:nvPr/>
        </p:nvPicPr>
        <p:blipFill>
          <a:blip r:embed="rId3">
            <a:alphaModFix/>
          </a:blip>
          <a:stretch>
            <a:fillRect/>
          </a:stretch>
        </p:blipFill>
        <p:spPr>
          <a:xfrm>
            <a:off x="6404527" y="1882327"/>
            <a:ext cx="5191125" cy="4187100"/>
          </a:xfrm>
          <a:prstGeom prst="rect">
            <a:avLst/>
          </a:prstGeom>
          <a:noFill/>
          <a:ln>
            <a:noFill/>
          </a:ln>
        </p:spPr>
      </p:pic>
      <p:pic>
        <p:nvPicPr>
          <p:cNvPr id="111" name="Shape 111"/>
          <p:cNvPicPr preferRelativeResize="0"/>
          <p:nvPr/>
        </p:nvPicPr>
        <p:blipFill>
          <a:blip r:embed="rId4">
            <a:alphaModFix/>
          </a:blip>
          <a:stretch>
            <a:fillRect/>
          </a:stretch>
        </p:blipFill>
        <p:spPr>
          <a:xfrm>
            <a:off x="663023" y="1882327"/>
            <a:ext cx="5191125" cy="4187100"/>
          </a:xfrm>
          <a:prstGeom prst="rect">
            <a:avLst/>
          </a:prstGeom>
          <a:noFill/>
          <a:ln>
            <a:noFill/>
          </a:ln>
        </p:spPr>
      </p:pic>
    </p:spTree>
    <p:extLst>
      <p:ext uri="{BB962C8B-B14F-4D97-AF65-F5344CB8AC3E}">
        <p14:creationId xmlns:p14="http://schemas.microsoft.com/office/powerpoint/2010/main" val="1227767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0"/>
            <a:ext cx="10972800" cy="1295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4400" b="1" i="1" dirty="0">
                <a:solidFill>
                  <a:srgbClr val="FFFF00"/>
                </a:solidFill>
                <a:latin typeface="+mn-lt"/>
              </a:rPr>
              <a:t>RECEIVED-PACKETS</a:t>
            </a:r>
            <a:endParaRPr lang="en-IN" sz="4400" dirty="0">
              <a:latin typeface="+mn-lt"/>
            </a:endParaRPr>
          </a:p>
        </p:txBody>
      </p:sp>
      <p:pic>
        <p:nvPicPr>
          <p:cNvPr id="118" name="Shape 118"/>
          <p:cNvPicPr preferRelativeResize="0"/>
          <p:nvPr/>
        </p:nvPicPr>
        <p:blipFill>
          <a:blip r:embed="rId3">
            <a:alphaModFix/>
          </a:blip>
          <a:stretch>
            <a:fillRect/>
          </a:stretch>
        </p:blipFill>
        <p:spPr>
          <a:xfrm>
            <a:off x="609600" y="1726096"/>
            <a:ext cx="5208650" cy="4254975"/>
          </a:xfrm>
          <a:prstGeom prst="rect">
            <a:avLst/>
          </a:prstGeom>
          <a:noFill/>
          <a:ln>
            <a:noFill/>
          </a:ln>
        </p:spPr>
      </p:pic>
      <p:pic>
        <p:nvPicPr>
          <p:cNvPr id="119" name="Shape 119"/>
          <p:cNvPicPr preferRelativeResize="0"/>
          <p:nvPr/>
        </p:nvPicPr>
        <p:blipFill>
          <a:blip r:embed="rId4">
            <a:alphaModFix/>
          </a:blip>
          <a:stretch>
            <a:fillRect/>
          </a:stretch>
        </p:blipFill>
        <p:spPr>
          <a:xfrm>
            <a:off x="6408400" y="1726096"/>
            <a:ext cx="5173999" cy="4254976"/>
          </a:xfrm>
          <a:prstGeom prst="rect">
            <a:avLst/>
          </a:prstGeom>
          <a:noFill/>
          <a:ln>
            <a:noFill/>
          </a:ln>
        </p:spPr>
      </p:pic>
    </p:spTree>
    <p:extLst>
      <p:ext uri="{BB962C8B-B14F-4D97-AF65-F5344CB8AC3E}">
        <p14:creationId xmlns:p14="http://schemas.microsoft.com/office/powerpoint/2010/main" val="1991972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09600" y="0"/>
            <a:ext cx="10972800" cy="1295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4400" b="1" i="1" dirty="0">
                <a:solidFill>
                  <a:srgbClr val="FFFF00"/>
                </a:solidFill>
                <a:latin typeface="+mn-lt"/>
              </a:rPr>
              <a:t>ROUTING-OVERHEAD</a:t>
            </a:r>
            <a:endParaRPr lang="en-IN" sz="4400" dirty="0">
              <a:latin typeface="+mn-lt"/>
            </a:endParaRPr>
          </a:p>
        </p:txBody>
      </p:sp>
      <p:pic>
        <p:nvPicPr>
          <p:cNvPr id="126" name="Shape 126"/>
          <p:cNvPicPr preferRelativeResize="0"/>
          <p:nvPr/>
        </p:nvPicPr>
        <p:blipFill>
          <a:blip r:embed="rId3">
            <a:alphaModFix/>
          </a:blip>
          <a:stretch>
            <a:fillRect/>
          </a:stretch>
        </p:blipFill>
        <p:spPr>
          <a:xfrm>
            <a:off x="583096" y="2019163"/>
            <a:ext cx="5086350" cy="4105275"/>
          </a:xfrm>
          <a:prstGeom prst="rect">
            <a:avLst/>
          </a:prstGeom>
          <a:noFill/>
          <a:ln>
            <a:noFill/>
          </a:ln>
        </p:spPr>
      </p:pic>
      <p:pic>
        <p:nvPicPr>
          <p:cNvPr id="127" name="Shape 127"/>
          <p:cNvPicPr preferRelativeResize="0"/>
          <p:nvPr/>
        </p:nvPicPr>
        <p:blipFill>
          <a:blip r:embed="rId4">
            <a:alphaModFix/>
          </a:blip>
          <a:stretch>
            <a:fillRect/>
          </a:stretch>
        </p:blipFill>
        <p:spPr>
          <a:xfrm>
            <a:off x="6482798" y="2005911"/>
            <a:ext cx="5086350" cy="4105275"/>
          </a:xfrm>
          <a:prstGeom prst="rect">
            <a:avLst/>
          </a:prstGeom>
          <a:noFill/>
          <a:ln>
            <a:noFill/>
          </a:ln>
        </p:spPr>
      </p:pic>
    </p:spTree>
    <p:extLst>
      <p:ext uri="{BB962C8B-B14F-4D97-AF65-F5344CB8AC3E}">
        <p14:creationId xmlns:p14="http://schemas.microsoft.com/office/powerpoint/2010/main" val="1233047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425E-73FC-43B8-A99D-485F22E6AFC8}"/>
              </a:ext>
            </a:extLst>
          </p:cNvPr>
          <p:cNvSpPr>
            <a:spLocks noGrp="1"/>
          </p:cNvSpPr>
          <p:nvPr>
            <p:ph type="title"/>
          </p:nvPr>
        </p:nvSpPr>
        <p:spPr/>
        <p:txBody>
          <a:bodyPr/>
          <a:lstStyle/>
          <a:p>
            <a:r>
              <a:rPr lang="en-IN" sz="3600" b="1" i="1" dirty="0">
                <a:solidFill>
                  <a:srgbClr val="FFFF00"/>
                </a:solidFill>
                <a:latin typeface="+mn-lt"/>
              </a:rPr>
              <a:t>DATA INTEGRITY</a:t>
            </a:r>
          </a:p>
        </p:txBody>
      </p:sp>
      <p:sp>
        <p:nvSpPr>
          <p:cNvPr id="5" name="Rectangle 4">
            <a:extLst>
              <a:ext uri="{FF2B5EF4-FFF2-40B4-BE49-F238E27FC236}">
                <a16:creationId xmlns:a16="http://schemas.microsoft.com/office/drawing/2014/main" id="{CBC1A671-5E59-4D9B-B7AF-CC9FE9DE758A}"/>
              </a:ext>
            </a:extLst>
          </p:cNvPr>
          <p:cNvSpPr/>
          <p:nvPr/>
        </p:nvSpPr>
        <p:spPr>
          <a:xfrm>
            <a:off x="1033670" y="2191738"/>
            <a:ext cx="10469218" cy="3850285"/>
          </a:xfrm>
          <a:prstGeom prst="rect">
            <a:avLst/>
          </a:prstGeom>
        </p:spPr>
        <p:txBody>
          <a:bodyPr wrap="square">
            <a:spAutoFit/>
          </a:bodyPr>
          <a:lstStyle/>
          <a:p>
            <a:pPr lvl="0"/>
            <a:r>
              <a:rPr lang="en-IN" sz="2800" dirty="0">
                <a:solidFill>
                  <a:srgbClr val="FFFF00"/>
                </a:solidFill>
              </a:rPr>
              <a:t>Problem Statement :</a:t>
            </a:r>
          </a:p>
          <a:p>
            <a:pPr lvl="0"/>
            <a:endParaRPr lang="en-IN" sz="2800" dirty="0">
              <a:solidFill>
                <a:srgbClr val="FFFF00"/>
              </a:solidFill>
            </a:endParaRPr>
          </a:p>
          <a:p>
            <a:pPr lvl="0"/>
            <a:endParaRPr lang="en-IN" sz="2800" dirty="0">
              <a:solidFill>
                <a:srgbClr val="FFFF00"/>
              </a:solidFill>
            </a:endParaRPr>
          </a:p>
          <a:p>
            <a:r>
              <a:rPr lang="en-IN" sz="2800" dirty="0">
                <a:solidFill>
                  <a:srgbClr val="FFFFFF"/>
                </a:solidFill>
              </a:rPr>
              <a:t>    </a:t>
            </a:r>
            <a:r>
              <a:rPr lang="en-IN" sz="3600" dirty="0">
                <a:solidFill>
                  <a:srgbClr val="FFFFFF"/>
                </a:solidFill>
              </a:rPr>
              <a:t>To tackle fake messages sent in a VANET</a:t>
            </a:r>
          </a:p>
          <a:p>
            <a:r>
              <a:rPr lang="en-IN" sz="3600" dirty="0">
                <a:solidFill>
                  <a:srgbClr val="FFFFFF"/>
                </a:solidFill>
              </a:rPr>
              <a:t>                            environment</a:t>
            </a:r>
            <a:r>
              <a:rPr lang="en-IN" sz="2800" dirty="0">
                <a:solidFill>
                  <a:srgbClr val="FFFFFF"/>
                </a:solidFill>
              </a:rPr>
              <a:t> </a:t>
            </a:r>
            <a:endParaRPr lang="en-IN" sz="2000" dirty="0"/>
          </a:p>
          <a:p>
            <a:pPr lvl="0"/>
            <a:endParaRPr lang="en-IN" sz="2800" dirty="0">
              <a:solidFill>
                <a:srgbClr val="FFFF00"/>
              </a:solidFill>
            </a:endParaRPr>
          </a:p>
          <a:p>
            <a:pPr lvl="0"/>
            <a:endParaRPr lang="en-IN" sz="2800" i="1" dirty="0">
              <a:solidFill>
                <a:srgbClr val="FFFFFF"/>
              </a:solidFill>
            </a:endParaRPr>
          </a:p>
          <a:p>
            <a:pPr marL="50800" lvl="0">
              <a:lnSpc>
                <a:spcPct val="115000"/>
              </a:lnSpc>
              <a:buClr>
                <a:srgbClr val="FFFFFF"/>
              </a:buClr>
              <a:buSzPts val="2800"/>
            </a:pPr>
            <a:endParaRPr lang="en-IN" sz="2800" dirty="0">
              <a:solidFill>
                <a:srgbClr val="FFFFFF"/>
              </a:solidFill>
            </a:endParaRPr>
          </a:p>
        </p:txBody>
      </p:sp>
    </p:spTree>
    <p:extLst>
      <p:ext uri="{BB962C8B-B14F-4D97-AF65-F5344CB8AC3E}">
        <p14:creationId xmlns:p14="http://schemas.microsoft.com/office/powerpoint/2010/main" val="2698466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br>
              <a:rPr lang="en-IN" sz="3600" b="1" i="1" dirty="0">
                <a:solidFill>
                  <a:srgbClr val="FFFF00"/>
                </a:solidFill>
                <a:latin typeface="+mn-lt"/>
              </a:rPr>
            </a:br>
            <a:r>
              <a:rPr lang="en-IN" sz="3600" b="1" i="1" dirty="0">
                <a:solidFill>
                  <a:srgbClr val="FFFF00"/>
                </a:solidFill>
                <a:latin typeface="+mn-lt"/>
              </a:rPr>
              <a:t>SOLUTION </a:t>
            </a:r>
            <a:endParaRPr lang="en-IN" sz="3600" b="1" i="1" dirty="0">
              <a:latin typeface="+mn-lt"/>
            </a:endParaRPr>
          </a:p>
        </p:txBody>
      </p:sp>
      <p:sp>
        <p:nvSpPr>
          <p:cNvPr id="186" name="Shape 186"/>
          <p:cNvSpPr txBox="1">
            <a:spLocks noGrp="1"/>
          </p:cNvSpPr>
          <p:nvPr>
            <p:ph type="body" idx="1"/>
          </p:nvPr>
        </p:nvSpPr>
        <p:spPr>
          <a:xfrm>
            <a:off x="609599" y="1709530"/>
            <a:ext cx="10999305" cy="4405369"/>
          </a:xfrm>
          <a:prstGeom prst="rect">
            <a:avLst/>
          </a:prstGeom>
        </p:spPr>
        <p:txBody>
          <a:bodyPr spcFirstLastPara="1" wrap="square" lIns="91425" tIns="91425" rIns="91425" bIns="91425" anchor="t" anchorCtr="0">
            <a:noAutofit/>
          </a:bodyPr>
          <a:lstStyle/>
          <a:p>
            <a:pPr marL="457200" lvl="0" indent="-406400" rtl="0">
              <a:lnSpc>
                <a:spcPct val="150000"/>
              </a:lnSpc>
              <a:spcBef>
                <a:spcPts val="1000"/>
              </a:spcBef>
              <a:spcAft>
                <a:spcPts val="0"/>
              </a:spcAft>
              <a:buClr>
                <a:srgbClr val="FFFFFF"/>
              </a:buClr>
              <a:buSzPts val="2800"/>
              <a:buChar char="•"/>
            </a:pPr>
            <a:r>
              <a:rPr lang="en-IN" sz="2800" dirty="0">
                <a:solidFill>
                  <a:srgbClr val="FFFFFF"/>
                </a:solidFill>
                <a:latin typeface="+mn-lt"/>
              </a:rPr>
              <a:t>Sending of application messages</a:t>
            </a:r>
            <a:endParaRPr sz="2800" dirty="0">
              <a:solidFill>
                <a:srgbClr val="FFFFFF"/>
              </a:solidFill>
              <a:latin typeface="+mn-lt"/>
            </a:endParaRPr>
          </a:p>
          <a:p>
            <a:pPr marL="457200" lvl="0" indent="-406400" rtl="0">
              <a:lnSpc>
                <a:spcPct val="150000"/>
              </a:lnSpc>
              <a:spcBef>
                <a:spcPts val="0"/>
              </a:spcBef>
              <a:spcAft>
                <a:spcPts val="0"/>
              </a:spcAft>
              <a:buClr>
                <a:srgbClr val="FFFFFF"/>
              </a:buClr>
              <a:buSzPts val="2800"/>
              <a:buChar char="•"/>
            </a:pPr>
            <a:r>
              <a:rPr lang="en-IN" sz="2800" dirty="0">
                <a:solidFill>
                  <a:srgbClr val="FFFFFF"/>
                </a:solidFill>
                <a:latin typeface="+mn-lt"/>
              </a:rPr>
              <a:t>Evaluation of Sender V</a:t>
            </a:r>
            <a:r>
              <a:rPr lang="en-IN" sz="2800" baseline="-25000" dirty="0">
                <a:solidFill>
                  <a:srgbClr val="FFFFFF"/>
                </a:solidFill>
                <a:latin typeface="+mn-lt"/>
              </a:rPr>
              <a:t>s</a:t>
            </a:r>
            <a:endParaRPr sz="2800" dirty="0">
              <a:solidFill>
                <a:srgbClr val="FFFFFF"/>
              </a:solidFill>
              <a:latin typeface="+mn-lt"/>
            </a:endParaRPr>
          </a:p>
          <a:p>
            <a:pPr marL="457200" lvl="0" indent="-406400" rtl="0">
              <a:lnSpc>
                <a:spcPct val="150000"/>
              </a:lnSpc>
              <a:spcBef>
                <a:spcPts val="0"/>
              </a:spcBef>
              <a:spcAft>
                <a:spcPts val="0"/>
              </a:spcAft>
              <a:buClr>
                <a:srgbClr val="FFFFFF"/>
              </a:buClr>
              <a:buSzPts val="2800"/>
              <a:buChar char="•"/>
            </a:pPr>
            <a:r>
              <a:rPr lang="en-IN" sz="2800" dirty="0">
                <a:solidFill>
                  <a:srgbClr val="FFFFFF"/>
                </a:solidFill>
                <a:latin typeface="+mn-lt"/>
              </a:rPr>
              <a:t>Evaluation of the intermediate </a:t>
            </a:r>
            <a:r>
              <a:rPr lang="en-IN" sz="2800" dirty="0" err="1">
                <a:solidFill>
                  <a:srgbClr val="FFFFFF"/>
                </a:solidFill>
                <a:latin typeface="+mn-lt"/>
              </a:rPr>
              <a:t>V</a:t>
            </a:r>
            <a:r>
              <a:rPr lang="en-IN" sz="2800" baseline="-25000" dirty="0" err="1">
                <a:solidFill>
                  <a:srgbClr val="FFFFFF"/>
                </a:solidFill>
                <a:latin typeface="+mn-lt"/>
              </a:rPr>
              <a:t>fi</a:t>
            </a:r>
            <a:r>
              <a:rPr lang="en-IN" sz="2800" dirty="0">
                <a:solidFill>
                  <a:srgbClr val="FFFFFF"/>
                </a:solidFill>
                <a:latin typeface="+mn-lt"/>
              </a:rPr>
              <a:t> </a:t>
            </a:r>
          </a:p>
          <a:p>
            <a:pPr marL="457200" lvl="0" indent="-406400" rtl="0">
              <a:lnSpc>
                <a:spcPct val="150000"/>
              </a:lnSpc>
              <a:spcBef>
                <a:spcPts val="0"/>
              </a:spcBef>
              <a:spcAft>
                <a:spcPts val="0"/>
              </a:spcAft>
              <a:buClr>
                <a:srgbClr val="FFFFFF"/>
              </a:buClr>
              <a:buSzPts val="2800"/>
              <a:buChar char="•"/>
            </a:pPr>
            <a:r>
              <a:rPr lang="en-IN" sz="2800" dirty="0">
                <a:solidFill>
                  <a:srgbClr val="FFFFFF"/>
                </a:solidFill>
                <a:latin typeface="+mn-lt"/>
              </a:rPr>
              <a:t>Evaluation of the message in Destination</a:t>
            </a:r>
          </a:p>
          <a:p>
            <a:pPr marL="457200" lvl="0" indent="-406400" rtl="0">
              <a:lnSpc>
                <a:spcPct val="150000"/>
              </a:lnSpc>
              <a:spcBef>
                <a:spcPts val="0"/>
              </a:spcBef>
              <a:spcAft>
                <a:spcPts val="0"/>
              </a:spcAft>
              <a:buClr>
                <a:srgbClr val="FFFFFF"/>
              </a:buClr>
              <a:buSzPts val="2800"/>
              <a:buChar char="•"/>
            </a:pPr>
            <a:r>
              <a:rPr lang="en-IN" sz="2800" dirty="0">
                <a:solidFill>
                  <a:srgbClr val="FFFFFF"/>
                </a:solidFill>
                <a:latin typeface="+mn-lt"/>
              </a:rPr>
              <a:t>Feedback reporting</a:t>
            </a:r>
          </a:p>
          <a:p>
            <a:pPr marL="457200" lvl="0" indent="-406400">
              <a:lnSpc>
                <a:spcPct val="150000"/>
              </a:lnSpc>
              <a:spcBef>
                <a:spcPts val="0"/>
              </a:spcBef>
              <a:spcAft>
                <a:spcPts val="0"/>
              </a:spcAft>
              <a:buClr>
                <a:srgbClr val="FFFFFF"/>
              </a:buClr>
              <a:buSzPts val="2800"/>
              <a:buChar char="•"/>
            </a:pPr>
            <a:r>
              <a:rPr lang="en-IN" sz="2800" dirty="0">
                <a:solidFill>
                  <a:srgbClr val="FFFFFF"/>
                </a:solidFill>
                <a:latin typeface="+mn-lt"/>
              </a:rPr>
              <a:t>Updating of the reputation level</a:t>
            </a:r>
            <a:endParaRPr sz="2800" dirty="0">
              <a:solidFill>
                <a:srgbClr val="FFFFFF"/>
              </a:solidFill>
              <a:latin typeface="+mn-lt"/>
            </a:endParaRPr>
          </a:p>
        </p:txBody>
      </p:sp>
      <p:sp>
        <p:nvSpPr>
          <p:cNvPr id="5" name="Rectangle 4">
            <a:extLst>
              <a:ext uri="{FF2B5EF4-FFF2-40B4-BE49-F238E27FC236}">
                <a16:creationId xmlns:a16="http://schemas.microsoft.com/office/drawing/2014/main" id="{8A85453E-55FB-40C0-BAB1-AAF6E02C4F72}"/>
              </a:ext>
            </a:extLst>
          </p:cNvPr>
          <p:cNvSpPr/>
          <p:nvPr/>
        </p:nvSpPr>
        <p:spPr>
          <a:xfrm>
            <a:off x="5971607" y="3244334"/>
            <a:ext cx="248786" cy="369332"/>
          </a:xfrm>
          <a:prstGeom prst="rect">
            <a:avLst/>
          </a:prstGeom>
        </p:spPr>
        <p:txBody>
          <a:bodyPr wrap="none">
            <a:spAutoFit/>
          </a:bodyPr>
          <a:lstStyle/>
          <a:p>
            <a:r>
              <a:rPr lang="en-IN" dirty="0"/>
              <a:t> </a:t>
            </a:r>
          </a:p>
        </p:txBody>
      </p:sp>
    </p:spTree>
    <p:extLst>
      <p:ext uri="{BB962C8B-B14F-4D97-AF65-F5344CB8AC3E}">
        <p14:creationId xmlns:p14="http://schemas.microsoft.com/office/powerpoint/2010/main" val="2055342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ctrTitle" idx="4294967295"/>
          </p:nvPr>
        </p:nvSpPr>
        <p:spPr>
          <a:xfrm>
            <a:off x="2253576" y="1759301"/>
            <a:ext cx="7684799" cy="896399"/>
          </a:xfrm>
          <a:prstGeom prst="rect">
            <a:avLst/>
          </a:prstGeom>
        </p:spPr>
        <p:txBody>
          <a:bodyPr lIns="91425" tIns="91425" rIns="91425" bIns="91425" anchor="b" anchorCtr="0">
            <a:noAutofit/>
          </a:bodyPr>
          <a:lstStyle/>
          <a:p>
            <a:pPr algn="ctr"/>
            <a:r>
              <a:rPr lang="en" sz="3000" i="1" dirty="0">
                <a:latin typeface="+mj-lt"/>
              </a:rPr>
              <a:t>Thanks!</a:t>
            </a:r>
          </a:p>
        </p:txBody>
      </p:sp>
      <p:sp>
        <p:nvSpPr>
          <p:cNvPr id="285" name="Shape 285"/>
          <p:cNvSpPr txBox="1">
            <a:spLocks noGrp="1"/>
          </p:cNvSpPr>
          <p:nvPr>
            <p:ph type="subTitle" idx="4294967295"/>
          </p:nvPr>
        </p:nvSpPr>
        <p:spPr>
          <a:xfrm>
            <a:off x="2253576" y="2491351"/>
            <a:ext cx="7684799" cy="1046400"/>
          </a:xfrm>
          <a:prstGeom prst="rect">
            <a:avLst/>
          </a:prstGeom>
        </p:spPr>
        <p:txBody>
          <a:bodyPr lIns="91425" tIns="91425" rIns="91425" bIns="91425" anchor="t" anchorCtr="0">
            <a:noAutofit/>
          </a:bodyPr>
          <a:lstStyle/>
          <a:p>
            <a:pPr algn="ctr">
              <a:spcBef>
                <a:spcPts val="0"/>
              </a:spcBef>
              <a:buNone/>
            </a:pPr>
            <a:r>
              <a:rPr lang="en" sz="4800" b="1" dirty="0">
                <a:solidFill>
                  <a:srgbClr val="FFD900"/>
                </a:solidFill>
                <a:latin typeface="+mj-lt"/>
                <a:ea typeface="Playfair Display"/>
                <a:cs typeface="Playfair Display"/>
                <a:sym typeface="Playfair Display"/>
              </a:rPr>
              <a:t>Any questions?</a:t>
            </a:r>
          </a:p>
        </p:txBody>
      </p:sp>
      <p:sp>
        <p:nvSpPr>
          <p:cNvPr id="287" name="Shape 287"/>
          <p:cNvSpPr/>
          <p:nvPr/>
        </p:nvSpPr>
        <p:spPr>
          <a:xfrm>
            <a:off x="5277213" y="550300"/>
            <a:ext cx="1637575" cy="1180450"/>
          </a:xfrm>
          <a:prstGeom prst="flowChartMerge">
            <a:avLst/>
          </a:prstGeom>
          <a:solidFill>
            <a:srgbClr val="FFD900"/>
          </a:solidFill>
          <a:ln>
            <a:noFill/>
          </a:ln>
        </p:spPr>
        <p:txBody>
          <a:bodyPr lIns="91425" tIns="91425" rIns="91425" bIns="91425" anchor="ctr" anchorCtr="0">
            <a:noAutofit/>
          </a:bodyPr>
          <a:lstStyle/>
          <a:p>
            <a:endParaRPr sz="1400" kern="0">
              <a:solidFill>
                <a:srgbClr val="000000"/>
              </a:solidFill>
              <a:latin typeface="Arial"/>
              <a:cs typeface="Arial"/>
              <a:sym typeface="Arial"/>
            </a:endParaRPr>
          </a:p>
        </p:txBody>
      </p:sp>
    </p:spTree>
    <p:extLst>
      <p:ext uri="{BB962C8B-B14F-4D97-AF65-F5344CB8AC3E}">
        <p14:creationId xmlns:p14="http://schemas.microsoft.com/office/powerpoint/2010/main" val="33799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98C8-BEA5-47A6-BAD2-E8A93ADF807C}"/>
              </a:ext>
            </a:extLst>
          </p:cNvPr>
          <p:cNvSpPr>
            <a:spLocks noGrp="1"/>
          </p:cNvSpPr>
          <p:nvPr>
            <p:ph type="title"/>
          </p:nvPr>
        </p:nvSpPr>
        <p:spPr/>
        <p:txBody>
          <a:bodyPr/>
          <a:lstStyle/>
          <a:p>
            <a:r>
              <a:rPr lang="en-IN" sz="4000" b="1" i="1" dirty="0">
                <a:solidFill>
                  <a:srgbClr val="FFFF00"/>
                </a:solidFill>
                <a:latin typeface="+mn-lt"/>
              </a:rPr>
              <a:t>RATIONALE OF THE WORK</a:t>
            </a:r>
          </a:p>
        </p:txBody>
      </p:sp>
      <p:sp>
        <p:nvSpPr>
          <p:cNvPr id="3" name="Text Placeholder 2">
            <a:extLst>
              <a:ext uri="{FF2B5EF4-FFF2-40B4-BE49-F238E27FC236}">
                <a16:creationId xmlns:a16="http://schemas.microsoft.com/office/drawing/2014/main" id="{03BBA34A-E205-4EBB-8906-506C67039F22}"/>
              </a:ext>
            </a:extLst>
          </p:cNvPr>
          <p:cNvSpPr>
            <a:spLocks noGrp="1"/>
          </p:cNvSpPr>
          <p:nvPr>
            <p:ph type="body" idx="1"/>
          </p:nvPr>
        </p:nvSpPr>
        <p:spPr>
          <a:xfrm>
            <a:off x="1007165" y="2080591"/>
            <a:ext cx="10363199" cy="3737217"/>
          </a:xfrm>
        </p:spPr>
        <p:txBody>
          <a:bodyPr/>
          <a:lstStyle/>
          <a:p>
            <a:pPr marL="342900" indent="-342900">
              <a:lnSpc>
                <a:spcPct val="200000"/>
              </a:lnSpc>
              <a:buFont typeface="Wingdings" panose="05000000000000000000" pitchFamily="2" charset="2"/>
              <a:buChar char="Ø"/>
            </a:pPr>
            <a:r>
              <a:rPr lang="en-IN" sz="2800" dirty="0">
                <a:latin typeface="+mn-lt"/>
              </a:rPr>
              <a:t>Cooperative communication </a:t>
            </a:r>
          </a:p>
          <a:p>
            <a:pPr marL="342900" indent="-342900">
              <a:lnSpc>
                <a:spcPct val="200000"/>
              </a:lnSpc>
              <a:buFont typeface="Wingdings" panose="05000000000000000000" pitchFamily="2" charset="2"/>
              <a:buChar char="Ø"/>
            </a:pPr>
            <a:r>
              <a:rPr lang="en-IN" sz="2800" dirty="0">
                <a:latin typeface="+mn-lt"/>
              </a:rPr>
              <a:t> Network Intelligence</a:t>
            </a:r>
          </a:p>
          <a:p>
            <a:pPr marL="342900" indent="-342900">
              <a:lnSpc>
                <a:spcPct val="200000"/>
              </a:lnSpc>
              <a:buFont typeface="Wingdings" panose="05000000000000000000" pitchFamily="2" charset="2"/>
              <a:buChar char="Ø"/>
            </a:pPr>
            <a:r>
              <a:rPr lang="en-IN" sz="2800" dirty="0">
                <a:latin typeface="+mn-lt"/>
              </a:rPr>
              <a:t>Algorithm – energy efficient and secure</a:t>
            </a:r>
          </a:p>
        </p:txBody>
      </p:sp>
    </p:spTree>
    <p:extLst>
      <p:ext uri="{BB962C8B-B14F-4D97-AF65-F5344CB8AC3E}">
        <p14:creationId xmlns:p14="http://schemas.microsoft.com/office/powerpoint/2010/main" val="414481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p:nvPr/>
        </p:nvSpPr>
        <p:spPr>
          <a:xfrm>
            <a:off x="1512917" y="2100163"/>
            <a:ext cx="205324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dirty="0"/>
          </a:p>
        </p:txBody>
      </p:sp>
      <p:sp>
        <p:nvSpPr>
          <p:cNvPr id="72" name="Shape 72"/>
          <p:cNvSpPr txBox="1"/>
          <p:nvPr/>
        </p:nvSpPr>
        <p:spPr>
          <a:xfrm>
            <a:off x="8359000" y="1946675"/>
            <a:ext cx="1752900" cy="70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dirty="0"/>
          </a:p>
        </p:txBody>
      </p:sp>
      <p:sp>
        <p:nvSpPr>
          <p:cNvPr id="73" name="Shape 73"/>
          <p:cNvSpPr txBox="1">
            <a:spLocks noGrp="1"/>
          </p:cNvSpPr>
          <p:nvPr>
            <p:ph type="title"/>
          </p:nvPr>
        </p:nvSpPr>
        <p:spPr>
          <a:xfrm>
            <a:off x="609600" y="371050"/>
            <a:ext cx="10972800" cy="922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4400"/>
              <a:buFont typeface="Playfair Display"/>
              <a:buNone/>
            </a:pPr>
            <a:r>
              <a:rPr lang="en-IN" sz="4400" b="1" i="1" dirty="0">
                <a:solidFill>
                  <a:srgbClr val="FFFF00"/>
                </a:solidFill>
                <a:latin typeface="Arial"/>
                <a:cs typeface="Arial"/>
                <a:sym typeface="Arial"/>
              </a:rPr>
              <a:t>BREAKDOWN OF OBJECTIVE</a:t>
            </a:r>
            <a:endParaRPr sz="4400" b="1" dirty="0"/>
          </a:p>
        </p:txBody>
      </p:sp>
      <p:sp>
        <p:nvSpPr>
          <p:cNvPr id="74" name="Shape 74"/>
          <p:cNvSpPr txBox="1"/>
          <p:nvPr/>
        </p:nvSpPr>
        <p:spPr>
          <a:xfrm>
            <a:off x="1512925" y="2776450"/>
            <a:ext cx="2820000" cy="55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dirty="0"/>
          </a:p>
        </p:txBody>
      </p:sp>
      <p:sp>
        <p:nvSpPr>
          <p:cNvPr id="75" name="Shape 75"/>
          <p:cNvSpPr txBox="1"/>
          <p:nvPr/>
        </p:nvSpPr>
        <p:spPr>
          <a:xfrm>
            <a:off x="8230925" y="2707750"/>
            <a:ext cx="3739200" cy="260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dirty="0">
              <a:solidFill>
                <a:schemeClr val="lt1"/>
              </a:solidFill>
            </a:endParaRPr>
          </a:p>
        </p:txBody>
      </p:sp>
      <p:pic>
        <p:nvPicPr>
          <p:cNvPr id="4" name="Picture 3">
            <a:extLst>
              <a:ext uri="{FF2B5EF4-FFF2-40B4-BE49-F238E27FC236}">
                <a16:creationId xmlns:a16="http://schemas.microsoft.com/office/drawing/2014/main" id="{C39EA9DD-C755-4149-B93F-FEE6A09AC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070" y="1620606"/>
            <a:ext cx="5420139" cy="4753690"/>
          </a:xfrm>
          <a:prstGeom prst="rect">
            <a:avLst/>
          </a:prstGeom>
        </p:spPr>
      </p:pic>
    </p:spTree>
    <p:extLst>
      <p:ext uri="{BB962C8B-B14F-4D97-AF65-F5344CB8AC3E}">
        <p14:creationId xmlns:p14="http://schemas.microsoft.com/office/powerpoint/2010/main" val="379560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subTitle" idx="4294967295"/>
          </p:nvPr>
        </p:nvSpPr>
        <p:spPr>
          <a:xfrm>
            <a:off x="2199862" y="1590260"/>
            <a:ext cx="7684799" cy="81448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3F3F3"/>
              </a:buClr>
              <a:buSzPts val="6600"/>
              <a:buFont typeface="Arial"/>
              <a:buNone/>
            </a:pPr>
            <a:r>
              <a:rPr lang="en-IN" sz="5400" b="1" i="1" u="none" strike="noStrike" cap="none" dirty="0">
                <a:solidFill>
                  <a:srgbClr val="FFFF00"/>
                </a:solidFill>
                <a:latin typeface="+mn-lt"/>
                <a:ea typeface="Times New Roman"/>
                <a:cs typeface="Times New Roman"/>
                <a:sym typeface="Times New Roman"/>
              </a:rPr>
              <a:t>OBJECTIVE</a:t>
            </a:r>
            <a:endParaRPr sz="5400" dirty="0">
              <a:solidFill>
                <a:srgbClr val="FFFF00"/>
              </a:solidFill>
              <a:latin typeface="+mn-lt"/>
            </a:endParaRPr>
          </a:p>
        </p:txBody>
      </p:sp>
      <p:pic>
        <p:nvPicPr>
          <p:cNvPr id="81" name="Shape 81" descr="cat_bn.jpg"/>
          <p:cNvPicPr preferRelativeResize="0"/>
          <p:nvPr/>
        </p:nvPicPr>
        <p:blipFill rotWithShape="1">
          <a:blip r:embed="rId3">
            <a:alphaModFix/>
          </a:blip>
          <a:srcRect t="27166"/>
          <a:stretch/>
        </p:blipFill>
        <p:spPr>
          <a:xfrm>
            <a:off x="4932750" y="0"/>
            <a:ext cx="2306250" cy="1447800"/>
          </a:xfrm>
          <a:prstGeom prst="flowChartMerge">
            <a:avLst/>
          </a:prstGeom>
          <a:noFill/>
          <a:ln>
            <a:noFill/>
          </a:ln>
        </p:spPr>
      </p:pic>
      <p:sp>
        <p:nvSpPr>
          <p:cNvPr id="82" name="Shape 82"/>
          <p:cNvSpPr txBox="1"/>
          <p:nvPr/>
        </p:nvSpPr>
        <p:spPr>
          <a:xfrm>
            <a:off x="808382" y="2809460"/>
            <a:ext cx="10893287" cy="2809461"/>
          </a:xfrm>
          <a:prstGeom prst="rect">
            <a:avLst/>
          </a:prstGeom>
          <a:noFill/>
          <a:ln>
            <a:noFill/>
          </a:ln>
        </p:spPr>
        <p:txBody>
          <a:bodyPr spcFirstLastPara="1" wrap="square" lIns="91425" tIns="45700" rIns="91425" bIns="45700" anchor="t" anchorCtr="0">
            <a:noAutofit/>
          </a:bodyPr>
          <a:lstStyle/>
          <a:p>
            <a:pPr marL="571500" marR="0" lvl="0" indent="-571500" algn="l" rtl="0">
              <a:lnSpc>
                <a:spcPct val="150000"/>
              </a:lnSpc>
              <a:spcBef>
                <a:spcPts val="0"/>
              </a:spcBef>
              <a:spcAft>
                <a:spcPts val="0"/>
              </a:spcAft>
              <a:buFont typeface="Wingdings" panose="05000000000000000000" pitchFamily="2" charset="2"/>
              <a:buChar char="Ø"/>
            </a:pPr>
            <a:r>
              <a:rPr lang="en-IN" sz="2800" b="1" i="1" dirty="0">
                <a:solidFill>
                  <a:schemeClr val="lt1"/>
                </a:solidFill>
                <a:ea typeface="Times New Roman"/>
                <a:cs typeface="Times New Roman"/>
                <a:sym typeface="Times New Roman"/>
              </a:rPr>
              <a:t>Designing an energy efficient network management strategy in VANETs architecture utilizing fog computing and software-defined networking.</a:t>
            </a:r>
          </a:p>
          <a:p>
            <a:pPr marL="571500" marR="0" lvl="0" indent="-571500" algn="l" rtl="0">
              <a:lnSpc>
                <a:spcPct val="150000"/>
              </a:lnSpc>
              <a:spcBef>
                <a:spcPts val="0"/>
              </a:spcBef>
              <a:spcAft>
                <a:spcPts val="0"/>
              </a:spcAft>
              <a:buFont typeface="Wingdings" panose="05000000000000000000" pitchFamily="2" charset="2"/>
              <a:buChar char="Ø"/>
            </a:pPr>
            <a:r>
              <a:rPr lang="en-IN" sz="3200" b="1" i="1" dirty="0">
                <a:solidFill>
                  <a:schemeClr val="lt1"/>
                </a:solidFill>
                <a:ea typeface="Times New Roman"/>
                <a:cs typeface="Times New Roman"/>
                <a:sym typeface="Times New Roman"/>
              </a:rPr>
              <a:t>Ensuring secure data communication in VANETs.</a:t>
            </a:r>
            <a:endParaRPr sz="3200" b="1" i="1" dirty="0">
              <a:solidFill>
                <a:schemeClr val="lt1"/>
              </a:solidFill>
              <a:ea typeface="Times New Roman"/>
              <a:cs typeface="Times New Roman"/>
              <a:sym typeface="Times New Roman"/>
            </a:endParaRPr>
          </a:p>
        </p:txBody>
      </p:sp>
    </p:spTree>
    <p:extLst>
      <p:ext uri="{BB962C8B-B14F-4D97-AF65-F5344CB8AC3E}">
        <p14:creationId xmlns:p14="http://schemas.microsoft.com/office/powerpoint/2010/main" val="48562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E91C-FF16-4292-B27E-4F98F7A3A712}"/>
              </a:ext>
            </a:extLst>
          </p:cNvPr>
          <p:cNvSpPr>
            <a:spLocks noGrp="1"/>
          </p:cNvSpPr>
          <p:nvPr>
            <p:ph type="title"/>
          </p:nvPr>
        </p:nvSpPr>
        <p:spPr>
          <a:xfrm>
            <a:off x="609600" y="357808"/>
            <a:ext cx="10972800" cy="937591"/>
          </a:xfrm>
        </p:spPr>
        <p:txBody>
          <a:bodyPr/>
          <a:lstStyle/>
          <a:p>
            <a:r>
              <a:rPr lang="en-IN" sz="4000" b="1" i="1" dirty="0">
                <a:solidFill>
                  <a:srgbClr val="FFFF00"/>
                </a:solidFill>
              </a:rPr>
              <a:t>ENERGY-EFFICIENT APPROACH IN VANET</a:t>
            </a:r>
          </a:p>
        </p:txBody>
      </p:sp>
      <p:pic>
        <p:nvPicPr>
          <p:cNvPr id="6" name="Picture 5">
            <a:extLst>
              <a:ext uri="{FF2B5EF4-FFF2-40B4-BE49-F238E27FC236}">
                <a16:creationId xmlns:a16="http://schemas.microsoft.com/office/drawing/2014/main" id="{14889EBB-52A3-4EBA-917E-731C684FE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722" y="1661398"/>
            <a:ext cx="6400800" cy="4487609"/>
          </a:xfrm>
          <a:prstGeom prst="rect">
            <a:avLst/>
          </a:prstGeom>
        </p:spPr>
      </p:pic>
    </p:spTree>
    <p:extLst>
      <p:ext uri="{BB962C8B-B14F-4D97-AF65-F5344CB8AC3E}">
        <p14:creationId xmlns:p14="http://schemas.microsoft.com/office/powerpoint/2010/main" val="371448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FFF9-55CC-4FB9-8875-A498EE579522}"/>
              </a:ext>
            </a:extLst>
          </p:cNvPr>
          <p:cNvSpPr>
            <a:spLocks noGrp="1"/>
          </p:cNvSpPr>
          <p:nvPr>
            <p:ph type="title"/>
          </p:nvPr>
        </p:nvSpPr>
        <p:spPr>
          <a:xfrm>
            <a:off x="609600" y="357808"/>
            <a:ext cx="10972800" cy="937591"/>
          </a:xfrm>
        </p:spPr>
        <p:txBody>
          <a:bodyPr/>
          <a:lstStyle/>
          <a:p>
            <a:r>
              <a:rPr lang="en-IN" sz="2800" b="1" i="1" dirty="0">
                <a:solidFill>
                  <a:srgbClr val="FFFF00"/>
                </a:solidFill>
                <a:latin typeface="+mn-lt"/>
              </a:rPr>
              <a:t>SIMULATION TOOLS FOR SDN VANET ARCHITECTURE</a:t>
            </a:r>
          </a:p>
        </p:txBody>
      </p:sp>
      <p:sp>
        <p:nvSpPr>
          <p:cNvPr id="3" name="Text Placeholder 2">
            <a:extLst>
              <a:ext uri="{FF2B5EF4-FFF2-40B4-BE49-F238E27FC236}">
                <a16:creationId xmlns:a16="http://schemas.microsoft.com/office/drawing/2014/main" id="{156623EA-5512-4497-8BF1-A5D782CF3B64}"/>
              </a:ext>
            </a:extLst>
          </p:cNvPr>
          <p:cNvSpPr>
            <a:spLocks noGrp="1"/>
          </p:cNvSpPr>
          <p:nvPr>
            <p:ph type="body" idx="1"/>
          </p:nvPr>
        </p:nvSpPr>
        <p:spPr>
          <a:xfrm>
            <a:off x="1014340" y="2173357"/>
            <a:ext cx="10422286" cy="3829982"/>
          </a:xfrm>
        </p:spPr>
        <p:txBody>
          <a:bodyPr/>
          <a:lstStyle/>
          <a:p>
            <a:pPr marL="342900" indent="-342900">
              <a:buFont typeface="Wingdings" panose="05000000000000000000" pitchFamily="2" charset="2"/>
              <a:buChar char="Ø"/>
            </a:pPr>
            <a:r>
              <a:rPr lang="en-IN" sz="3200" i="1" dirty="0">
                <a:latin typeface="+mn-lt"/>
              </a:rPr>
              <a:t>Mininet</a:t>
            </a:r>
          </a:p>
          <a:p>
            <a:pPr>
              <a:buNone/>
            </a:pPr>
            <a:endParaRPr lang="en-IN" sz="3200" i="1" dirty="0">
              <a:latin typeface="+mn-lt"/>
            </a:endParaRPr>
          </a:p>
          <a:p>
            <a:pPr marL="342900" indent="-342900">
              <a:buFont typeface="Wingdings" panose="05000000000000000000" pitchFamily="2" charset="2"/>
              <a:buChar char="Ø"/>
            </a:pPr>
            <a:r>
              <a:rPr lang="en-IN" sz="3200" i="1" dirty="0">
                <a:latin typeface="+mn-lt"/>
              </a:rPr>
              <a:t>Floodlight</a:t>
            </a:r>
          </a:p>
          <a:p>
            <a:pPr marL="342900" indent="-342900">
              <a:buFont typeface="Wingdings" panose="05000000000000000000" pitchFamily="2" charset="2"/>
              <a:buChar char="Ø"/>
            </a:pPr>
            <a:endParaRPr lang="en-IN" dirty="0"/>
          </a:p>
          <a:p>
            <a:pPr>
              <a:buNone/>
            </a:pPr>
            <a:r>
              <a:rPr lang="en-IN" dirty="0"/>
              <a:t>The simple model is generated using mininet and floodlight to know the working of these tools. The demonstration of the simulation using the above tools is shown in the next slide.</a:t>
            </a:r>
          </a:p>
        </p:txBody>
      </p:sp>
    </p:spTree>
    <p:extLst>
      <p:ext uri="{BB962C8B-B14F-4D97-AF65-F5344CB8AC3E}">
        <p14:creationId xmlns:p14="http://schemas.microsoft.com/office/powerpoint/2010/main" val="23198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45B1-45B3-4555-958C-A5ACD199B8DC}"/>
              </a:ext>
            </a:extLst>
          </p:cNvPr>
          <p:cNvSpPr>
            <a:spLocks noGrp="1"/>
          </p:cNvSpPr>
          <p:nvPr>
            <p:ph type="title"/>
          </p:nvPr>
        </p:nvSpPr>
        <p:spPr/>
        <p:txBody>
          <a:bodyPr/>
          <a:lstStyle/>
          <a:p>
            <a:r>
              <a:rPr lang="en-IN" sz="3200" b="1" dirty="0">
                <a:solidFill>
                  <a:srgbClr val="FFFF00"/>
                </a:solidFill>
                <a:latin typeface="+mn-lt"/>
              </a:rPr>
              <a:t>DEMONSTRATION OF THE SIMULATION</a:t>
            </a:r>
          </a:p>
        </p:txBody>
      </p:sp>
      <p:pic>
        <p:nvPicPr>
          <p:cNvPr id="6" name="Picture 5">
            <a:extLst>
              <a:ext uri="{FF2B5EF4-FFF2-40B4-BE49-F238E27FC236}">
                <a16:creationId xmlns:a16="http://schemas.microsoft.com/office/drawing/2014/main" id="{DC27F02E-E4F0-4074-95BE-871872E24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966" y="1630017"/>
            <a:ext cx="9515060" cy="4558748"/>
          </a:xfrm>
          <a:prstGeom prst="rect">
            <a:avLst/>
          </a:prstGeom>
        </p:spPr>
      </p:pic>
    </p:spTree>
    <p:extLst>
      <p:ext uri="{BB962C8B-B14F-4D97-AF65-F5344CB8AC3E}">
        <p14:creationId xmlns:p14="http://schemas.microsoft.com/office/powerpoint/2010/main" val="813669741"/>
      </p:ext>
    </p:extLst>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15247</TotalTime>
  <Words>734</Words>
  <Application>Microsoft Office PowerPoint</Application>
  <PresentationFormat>Widescreen</PresentationFormat>
  <Paragraphs>220</Paragraphs>
  <Slides>35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Cambria Math</vt:lpstr>
      <vt:lpstr>Droid Sans</vt:lpstr>
      <vt:lpstr>Economica</vt:lpstr>
      <vt:lpstr>Lustria</vt:lpstr>
      <vt:lpstr>Playfair Display</vt:lpstr>
      <vt:lpstr>Times New Roman</vt:lpstr>
      <vt:lpstr>Wingdings</vt:lpstr>
      <vt:lpstr>Prospero template</vt:lpstr>
      <vt:lpstr>An Energy-Efficient  Approach Towards Network Intelligence In Cooperative Communication In Vehicular Environment</vt:lpstr>
      <vt:lpstr>TEAM DETAILS</vt:lpstr>
      <vt:lpstr>AGENDA</vt:lpstr>
      <vt:lpstr>RATIONALE OF THE WORK</vt:lpstr>
      <vt:lpstr>BREAKDOWN OF OBJECTIVE</vt:lpstr>
      <vt:lpstr>PowerPoint Presentation</vt:lpstr>
      <vt:lpstr>ENERGY-EFFICIENT APPROACH IN VANET</vt:lpstr>
      <vt:lpstr>SIMULATION TOOLS FOR SDN VANET ARCHITECTURE</vt:lpstr>
      <vt:lpstr>DEMONSTRATION OF THE SIMULATION</vt:lpstr>
      <vt:lpstr>PowerPoint Presentation</vt:lpstr>
      <vt:lpstr>DIFFICULTIES</vt:lpstr>
      <vt:lpstr>SECURITY IN VANETS</vt:lpstr>
      <vt:lpstr>CONCERNED ISSUE UNDER  PRIVACY  </vt:lpstr>
      <vt:lpstr>OUR APPROACH : SILENCE AT LOW SPEEDS </vt:lpstr>
      <vt:lpstr>SIMULATION RESULT</vt:lpstr>
      <vt:lpstr>DIFFICULTIES</vt:lpstr>
      <vt:lpstr>ALTERNATIVE SOLUTION  </vt:lpstr>
      <vt:lpstr>DATA INTEGRITY</vt:lpstr>
      <vt:lpstr>RSA ALGORITHM KEY GENERATION </vt:lpstr>
      <vt:lpstr>PowerPoint Presentation</vt:lpstr>
      <vt:lpstr>RSA ALGORITHM IMPLEMENTATION IN JAVA</vt:lpstr>
      <vt:lpstr>IMPLEMENTATION OF SECURITY IN VANET IN NS2</vt:lpstr>
      <vt:lpstr>RESULTS OF DIFFERENT PARAMETERS BY GENERATING AWK FILES </vt:lpstr>
      <vt:lpstr>GRAPHICAL REPRESENTATION OF THE RESULTS</vt:lpstr>
      <vt:lpstr>BLACKHOLE ATTACK </vt:lpstr>
      <vt:lpstr>METHODOLOGY </vt:lpstr>
      <vt:lpstr>SIMULATION PARAMETER</vt:lpstr>
      <vt:lpstr>MIGRATING BLACK HOLE ATTACK</vt:lpstr>
      <vt:lpstr>AVERAGE END-TO-END DELAY</vt:lpstr>
      <vt:lpstr>DROPPED-PACKETS</vt:lpstr>
      <vt:lpstr>RECEIVED-PACKETS</vt:lpstr>
      <vt:lpstr>ROUTING-OVERHEAD</vt:lpstr>
      <vt:lpstr>DATA INTEGRITY</vt:lpstr>
      <vt:lpstr> SOLUTION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kumari renuka</dc:creator>
  <cp:lastModifiedBy>renuka_pg-2_2601</cp:lastModifiedBy>
  <cp:revision>117</cp:revision>
  <dcterms:created xsi:type="dcterms:W3CDTF">2017-06-24T05:40:19Z</dcterms:created>
  <dcterms:modified xsi:type="dcterms:W3CDTF">2018-05-20T01:57:52Z</dcterms:modified>
</cp:coreProperties>
</file>