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1" r:id="rId1"/>
  </p:sldMasterIdLst>
  <p:notesMasterIdLst>
    <p:notesMasterId r:id="rId31"/>
  </p:notesMasterIdLst>
  <p:sldIdLst>
    <p:sldId id="259" r:id="rId2"/>
    <p:sldId id="307" r:id="rId3"/>
    <p:sldId id="308" r:id="rId4"/>
    <p:sldId id="341" r:id="rId5"/>
    <p:sldId id="309" r:id="rId6"/>
    <p:sldId id="328" r:id="rId7"/>
    <p:sldId id="304" r:id="rId8"/>
    <p:sldId id="333" r:id="rId9"/>
    <p:sldId id="326" r:id="rId10"/>
    <p:sldId id="327" r:id="rId11"/>
    <p:sldId id="335" r:id="rId12"/>
    <p:sldId id="330" r:id="rId13"/>
    <p:sldId id="340" r:id="rId14"/>
    <p:sldId id="321" r:id="rId15"/>
    <p:sldId id="322" r:id="rId16"/>
    <p:sldId id="324" r:id="rId17"/>
    <p:sldId id="329" r:id="rId18"/>
    <p:sldId id="289" r:id="rId19"/>
    <p:sldId id="336" r:id="rId20"/>
    <p:sldId id="291" r:id="rId21"/>
    <p:sldId id="292" r:id="rId22"/>
    <p:sldId id="337" r:id="rId23"/>
    <p:sldId id="338" r:id="rId24"/>
    <p:sldId id="306" r:id="rId25"/>
    <p:sldId id="301" r:id="rId26"/>
    <p:sldId id="343" r:id="rId27"/>
    <p:sldId id="302" r:id="rId28"/>
    <p:sldId id="342"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72" d="100"/>
          <a:sy n="72" d="100"/>
        </p:scale>
        <p:origin x="630" y="7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27ECD-1CC8-4A28-B48B-73026ADFEE04}" type="datetimeFigureOut">
              <a:rPr lang="en-IN" smtClean="0"/>
              <a:t>19-05-2018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8A05B-E2D0-4C87-927E-73BB34823218}" type="slidenum">
              <a:rPr lang="en-IN" smtClean="0"/>
              <a:t>‹#›</a:t>
            </a:fld>
            <a:endParaRPr lang="en-IN"/>
          </a:p>
        </p:txBody>
      </p:sp>
    </p:spTree>
    <p:extLst>
      <p:ext uri="{BB962C8B-B14F-4D97-AF65-F5344CB8AC3E}">
        <p14:creationId xmlns:p14="http://schemas.microsoft.com/office/powerpoint/2010/main" val="17541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6282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Shape 52"/>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418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Shape 78"/>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847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5624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14401" y="3189150"/>
            <a:ext cx="5502399" cy="1546500"/>
          </a:xfrm>
          <a:prstGeom prst="rect">
            <a:avLst/>
          </a:prstGeom>
        </p:spPr>
        <p:txBody>
          <a:bodyPr lIns="91425" tIns="91425" rIns="91425" bIns="91425" anchor="b" anchorCtr="0"/>
          <a:lstStyle>
            <a:lvl1pPr lvl="0">
              <a:spcBef>
                <a:spcPts val="0"/>
              </a:spcBef>
              <a:buClr>
                <a:srgbClr val="FFFFFF"/>
              </a:buClr>
              <a:buSzPct val="100000"/>
              <a:buFont typeface="Playfair Display"/>
              <a:defRPr sz="4800" b="1">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sp>
        <p:nvSpPr>
          <p:cNvPr id="10" name="Shape 10"/>
          <p:cNvSpPr/>
          <p:nvPr/>
        </p:nvSpPr>
        <p:spPr>
          <a:xfrm>
            <a:off x="33" y="5216825"/>
            <a:ext cx="12192000" cy="16413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24121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0"/>
            <a:ext cx="10972800" cy="1295400"/>
          </a:xfrm>
          <a:prstGeom prst="rect">
            <a:avLst/>
          </a:prstGeom>
        </p:spPr>
        <p:txBody>
          <a:bodyPr lIns="91425" tIns="91425" rIns="91425" bIns="91425" anchor="ctr" anchorCtr="0"/>
          <a:lstStyle>
            <a:lvl1pPr lvl="0" algn="ctr">
              <a:spcBef>
                <a:spcPts val="0"/>
              </a:spcBef>
              <a:buSzPct val="100000"/>
              <a:defRPr sz="2400"/>
            </a:lvl1pPr>
            <a:lvl2pPr lvl="1" algn="ctr">
              <a:spcBef>
                <a:spcPts val="0"/>
              </a:spcBef>
              <a:buSzPct val="100000"/>
              <a:defRPr sz="2400"/>
            </a:lvl2pPr>
            <a:lvl3pPr lvl="2" algn="ctr">
              <a:spcBef>
                <a:spcPts val="0"/>
              </a:spcBef>
              <a:buSzPct val="100000"/>
              <a:defRPr sz="2400"/>
            </a:lvl3pPr>
            <a:lvl4pPr lvl="3" algn="ctr">
              <a:spcBef>
                <a:spcPts val="0"/>
              </a:spcBef>
              <a:buSzPct val="100000"/>
              <a:defRPr sz="2400"/>
            </a:lvl4pPr>
            <a:lvl5pPr lvl="4" algn="ctr">
              <a:spcBef>
                <a:spcPts val="0"/>
              </a:spcBef>
              <a:buSzPct val="100000"/>
              <a:defRPr sz="2400"/>
            </a:lvl5pPr>
            <a:lvl6pPr lvl="5" algn="ctr">
              <a:spcBef>
                <a:spcPts val="0"/>
              </a:spcBef>
              <a:buSzPct val="100000"/>
              <a:defRPr sz="2400"/>
            </a:lvl6pPr>
            <a:lvl7pPr lvl="6" algn="ctr">
              <a:spcBef>
                <a:spcPts val="0"/>
              </a:spcBef>
              <a:buSzPct val="100000"/>
              <a:defRPr sz="2400"/>
            </a:lvl7pPr>
            <a:lvl8pPr lvl="7" algn="ctr">
              <a:spcBef>
                <a:spcPts val="0"/>
              </a:spcBef>
              <a:buSzPct val="100000"/>
              <a:defRPr sz="2400"/>
            </a:lvl8pPr>
            <a:lvl9pPr lvl="8" algn="ctr">
              <a:spcBef>
                <a:spcPts val="0"/>
              </a:spcBef>
              <a:buSzPct val="100000"/>
              <a:defRPr sz="2400"/>
            </a:lvl9pPr>
          </a:lstStyle>
          <a:p>
            <a:endParaRPr/>
          </a:p>
        </p:txBody>
      </p:sp>
      <p:sp>
        <p:nvSpPr>
          <p:cNvPr id="26" name="Shape 26"/>
          <p:cNvSpPr txBox="1">
            <a:spLocks noGrp="1"/>
          </p:cNvSpPr>
          <p:nvPr>
            <p:ph type="body" idx="1"/>
          </p:nvPr>
        </p:nvSpPr>
        <p:spPr>
          <a:xfrm>
            <a:off x="1173367" y="1600200"/>
            <a:ext cx="47788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27" name="Shape 27"/>
          <p:cNvSpPr txBox="1">
            <a:spLocks noGrp="1"/>
          </p:cNvSpPr>
          <p:nvPr>
            <p:ph type="body" idx="2"/>
          </p:nvPr>
        </p:nvSpPr>
        <p:spPr>
          <a:xfrm>
            <a:off x="6239832" y="1600200"/>
            <a:ext cx="47788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cxnSp>
        <p:nvCxnSpPr>
          <p:cNvPr id="28" name="Shape 28"/>
          <p:cNvCxnSpPr/>
          <p:nvPr/>
        </p:nvCxnSpPr>
        <p:spPr>
          <a:xfrm>
            <a:off x="4038200" y="1295407"/>
            <a:ext cx="4115600" cy="0"/>
          </a:xfrm>
          <a:prstGeom prst="straightConnector1">
            <a:avLst/>
          </a:prstGeom>
          <a:noFill/>
          <a:ln w="19050" cap="flat" cmpd="sng">
            <a:solidFill>
              <a:srgbClr val="FFD900"/>
            </a:solidFill>
            <a:prstDash val="solid"/>
            <a:round/>
            <a:headEnd type="none" w="lg" len="lg"/>
            <a:tailEnd type="none" w="lg" len="lg"/>
          </a:ln>
        </p:spPr>
      </p:cxnSp>
      <p:sp>
        <p:nvSpPr>
          <p:cNvPr id="29" name="Shape 29"/>
          <p:cNvSpPr/>
          <p:nvPr/>
        </p:nvSpPr>
        <p:spPr>
          <a:xfrm>
            <a:off x="33" y="6636000"/>
            <a:ext cx="12192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27549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0"/>
            <a:ext cx="10972800" cy="1295400"/>
          </a:xfrm>
          <a:prstGeom prst="rect">
            <a:avLst/>
          </a:prstGeom>
        </p:spPr>
        <p:txBody>
          <a:bodyPr lIns="91425" tIns="91425" rIns="91425" bIns="91425" anchor="ctr" anchorCtr="0"/>
          <a:lstStyle>
            <a:lvl1pPr lvl="0" algn="ctr" rtl="0">
              <a:spcBef>
                <a:spcPts val="0"/>
              </a:spcBef>
              <a:buSzPct val="100000"/>
              <a:defRPr sz="2400"/>
            </a:lvl1pPr>
            <a:lvl2pPr lvl="1" algn="ctr" rtl="0">
              <a:spcBef>
                <a:spcPts val="0"/>
              </a:spcBef>
              <a:buSzPct val="100000"/>
              <a:defRPr sz="2400"/>
            </a:lvl2pPr>
            <a:lvl3pPr lvl="2" algn="ctr" rtl="0">
              <a:spcBef>
                <a:spcPts val="0"/>
              </a:spcBef>
              <a:buSzPct val="100000"/>
              <a:defRPr sz="2400"/>
            </a:lvl3pPr>
            <a:lvl4pPr lvl="3" algn="ctr" rtl="0">
              <a:spcBef>
                <a:spcPts val="0"/>
              </a:spcBef>
              <a:buSzPct val="100000"/>
              <a:defRPr sz="2400"/>
            </a:lvl4pPr>
            <a:lvl5pPr lvl="4" algn="ctr" rtl="0">
              <a:spcBef>
                <a:spcPts val="0"/>
              </a:spcBef>
              <a:buSzPct val="100000"/>
              <a:defRPr sz="2400"/>
            </a:lvl5pPr>
            <a:lvl6pPr lvl="5" algn="ctr" rtl="0">
              <a:spcBef>
                <a:spcPts val="0"/>
              </a:spcBef>
              <a:buSzPct val="100000"/>
              <a:defRPr sz="2400"/>
            </a:lvl6pPr>
            <a:lvl7pPr lvl="6" algn="ctr" rtl="0">
              <a:spcBef>
                <a:spcPts val="0"/>
              </a:spcBef>
              <a:buSzPct val="100000"/>
              <a:defRPr sz="2400"/>
            </a:lvl7pPr>
            <a:lvl8pPr lvl="7" algn="ctr" rtl="0">
              <a:spcBef>
                <a:spcPts val="0"/>
              </a:spcBef>
              <a:buSzPct val="100000"/>
              <a:defRPr sz="2400"/>
            </a:lvl8pPr>
            <a:lvl9pPr lvl="8" algn="ctr" rtl="0">
              <a:spcBef>
                <a:spcPts val="0"/>
              </a:spcBef>
              <a:buSzPct val="100000"/>
              <a:defRPr sz="2400"/>
            </a:lvl9pPr>
          </a:lstStyle>
          <a:p>
            <a:endParaRPr/>
          </a:p>
        </p:txBody>
      </p:sp>
      <p:sp>
        <p:nvSpPr>
          <p:cNvPr id="32" name="Shape 32"/>
          <p:cNvSpPr txBox="1">
            <a:spLocks noGrp="1"/>
          </p:cNvSpPr>
          <p:nvPr>
            <p:ph type="body" idx="1"/>
          </p:nvPr>
        </p:nvSpPr>
        <p:spPr>
          <a:xfrm>
            <a:off x="609600" y="1600200"/>
            <a:ext cx="35092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2"/>
          </p:nvPr>
        </p:nvSpPr>
        <p:spPr>
          <a:xfrm>
            <a:off x="4298617" y="1600200"/>
            <a:ext cx="35092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3"/>
          </p:nvPr>
        </p:nvSpPr>
        <p:spPr>
          <a:xfrm>
            <a:off x="7987636" y="1600200"/>
            <a:ext cx="35092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35" name="Shape 35"/>
          <p:cNvCxnSpPr/>
          <p:nvPr/>
        </p:nvCxnSpPr>
        <p:spPr>
          <a:xfrm>
            <a:off x="4038200" y="1295407"/>
            <a:ext cx="4115600" cy="0"/>
          </a:xfrm>
          <a:prstGeom prst="straightConnector1">
            <a:avLst/>
          </a:prstGeom>
          <a:noFill/>
          <a:ln w="19050" cap="flat" cmpd="sng">
            <a:solidFill>
              <a:srgbClr val="FFD900"/>
            </a:solidFill>
            <a:prstDash val="solid"/>
            <a:round/>
            <a:headEnd type="none" w="lg" len="lg"/>
            <a:tailEnd type="none" w="lg" len="lg"/>
          </a:ln>
        </p:spPr>
      </p:cxnSp>
      <p:sp>
        <p:nvSpPr>
          <p:cNvPr id="36" name="Shape 36"/>
          <p:cNvSpPr/>
          <p:nvPr/>
        </p:nvSpPr>
        <p:spPr>
          <a:xfrm>
            <a:off x="33" y="6636000"/>
            <a:ext cx="12192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2032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4"/>
        <p:cNvGrpSpPr/>
        <p:nvPr/>
      </p:nvGrpSpPr>
      <p:grpSpPr>
        <a:xfrm>
          <a:off x="0" y="0"/>
          <a:ext cx="0" cy="0"/>
          <a:chOff x="0" y="0"/>
          <a:chExt cx="0" cy="0"/>
        </a:xfrm>
      </p:grpSpPr>
      <p:cxnSp>
        <p:nvCxnSpPr>
          <p:cNvPr id="45" name="Shape 45"/>
          <p:cNvCxnSpPr/>
          <p:nvPr/>
        </p:nvCxnSpPr>
        <p:spPr>
          <a:xfrm>
            <a:off x="979601" y="6310075"/>
            <a:ext cx="10232799" cy="0"/>
          </a:xfrm>
          <a:prstGeom prst="straightConnector1">
            <a:avLst/>
          </a:prstGeom>
          <a:noFill/>
          <a:ln w="19050" cap="flat" cmpd="sng">
            <a:solidFill>
              <a:srgbClr val="FFD900"/>
            </a:solidFill>
            <a:prstDash val="solid"/>
            <a:round/>
            <a:headEnd type="none" w="lg" len="lg"/>
            <a:tailEnd type="none" w="lg" len="lg"/>
          </a:ln>
        </p:spPr>
      </p:cxnSp>
      <p:cxnSp>
        <p:nvCxnSpPr>
          <p:cNvPr id="46" name="Shape 46"/>
          <p:cNvCxnSpPr/>
          <p:nvPr/>
        </p:nvCxnSpPr>
        <p:spPr>
          <a:xfrm>
            <a:off x="979601" y="547925"/>
            <a:ext cx="10232799" cy="0"/>
          </a:xfrm>
          <a:prstGeom prst="straightConnector1">
            <a:avLst/>
          </a:prstGeom>
          <a:noFill/>
          <a:ln w="19050" cap="flat" cmpd="sng">
            <a:solidFill>
              <a:srgbClr val="FFD900"/>
            </a:solidFill>
            <a:prstDash val="solid"/>
            <a:round/>
            <a:headEnd type="none" w="lg" len="lg"/>
            <a:tailEnd type="none" w="lg" len="lg"/>
          </a:ln>
        </p:spPr>
      </p:cxnSp>
    </p:spTree>
    <p:extLst>
      <p:ext uri="{BB962C8B-B14F-4D97-AF65-F5344CB8AC3E}">
        <p14:creationId xmlns:p14="http://schemas.microsoft.com/office/powerpoint/2010/main" val="33471842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274637"/>
            <a:ext cx="10972800" cy="1143000"/>
          </a:xfrm>
          <a:prstGeom prst="rect">
            <a:avLst/>
          </a:prstGeom>
          <a:noFill/>
          <a:ln>
            <a:noFill/>
          </a:ln>
        </p:spPr>
        <p:txBody>
          <a:bodyPr lIns="91425" tIns="91425" rIns="91425" bIns="91425" anchor="b" anchorCtr="0"/>
          <a:lstStyle>
            <a:lvl1pPr lvl="0">
              <a:spcBef>
                <a:spcPts val="0"/>
              </a:spcBef>
              <a:buClr>
                <a:srgbClr val="FFFFFF"/>
              </a:buClr>
              <a:buSzPct val="100000"/>
              <a:buFont typeface="Playfair Display"/>
              <a:buNone/>
              <a:defRPr sz="3600">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609600" y="1600200"/>
            <a:ext cx="109728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Droid Sans"/>
              <a:buChar char="◈"/>
              <a:defRPr sz="3000">
                <a:solidFill>
                  <a:srgbClr val="F3F3F3"/>
                </a:solidFill>
                <a:latin typeface="Droid Sans"/>
                <a:ea typeface="Droid Sans"/>
                <a:cs typeface="Droid Sans"/>
                <a:sym typeface="Droid Sans"/>
              </a:defRPr>
            </a:lvl1pPr>
            <a:lvl2pPr lvl="1">
              <a:spcBef>
                <a:spcPts val="480"/>
              </a:spcBef>
              <a:buClr>
                <a:srgbClr val="F3F3F3"/>
              </a:buClr>
              <a:buSzPct val="100000"/>
              <a:buFont typeface="Droid Sans"/>
              <a:defRPr sz="2400">
                <a:solidFill>
                  <a:srgbClr val="F3F3F3"/>
                </a:solidFill>
                <a:latin typeface="Droid Sans"/>
                <a:ea typeface="Droid Sans"/>
                <a:cs typeface="Droid Sans"/>
                <a:sym typeface="Droid Sans"/>
              </a:defRPr>
            </a:lvl2pPr>
            <a:lvl3pPr lvl="2">
              <a:spcBef>
                <a:spcPts val="480"/>
              </a:spcBef>
              <a:buClr>
                <a:srgbClr val="F3F3F3"/>
              </a:buClr>
              <a:buSzPct val="100000"/>
              <a:buFont typeface="Droid Sans"/>
              <a:defRPr sz="2400">
                <a:solidFill>
                  <a:srgbClr val="F3F3F3"/>
                </a:solidFill>
                <a:latin typeface="Droid Sans"/>
                <a:ea typeface="Droid Sans"/>
                <a:cs typeface="Droid Sans"/>
                <a:sym typeface="Droid Sans"/>
              </a:defRPr>
            </a:lvl3pPr>
            <a:lvl4pPr lvl="3">
              <a:spcBef>
                <a:spcPts val="360"/>
              </a:spcBef>
              <a:buClr>
                <a:srgbClr val="F3F3F3"/>
              </a:buClr>
              <a:buSzPct val="100000"/>
              <a:buFont typeface="Droid Sans"/>
              <a:defRPr sz="1800">
                <a:solidFill>
                  <a:srgbClr val="F3F3F3"/>
                </a:solidFill>
                <a:latin typeface="Droid Sans"/>
                <a:ea typeface="Droid Sans"/>
                <a:cs typeface="Droid Sans"/>
                <a:sym typeface="Droid Sans"/>
              </a:defRPr>
            </a:lvl4pPr>
            <a:lvl5pPr lvl="4">
              <a:spcBef>
                <a:spcPts val="360"/>
              </a:spcBef>
              <a:buClr>
                <a:srgbClr val="F3F3F3"/>
              </a:buClr>
              <a:buSzPct val="100000"/>
              <a:buFont typeface="Droid Sans"/>
              <a:defRPr sz="1800">
                <a:solidFill>
                  <a:srgbClr val="F3F3F3"/>
                </a:solidFill>
                <a:latin typeface="Droid Sans"/>
                <a:ea typeface="Droid Sans"/>
                <a:cs typeface="Droid Sans"/>
                <a:sym typeface="Droid Sans"/>
              </a:defRPr>
            </a:lvl5pPr>
            <a:lvl6pPr lvl="5">
              <a:spcBef>
                <a:spcPts val="360"/>
              </a:spcBef>
              <a:buClr>
                <a:srgbClr val="F3F3F3"/>
              </a:buClr>
              <a:buSzPct val="100000"/>
              <a:buFont typeface="Droid Sans"/>
              <a:defRPr sz="1800">
                <a:solidFill>
                  <a:srgbClr val="F3F3F3"/>
                </a:solidFill>
                <a:latin typeface="Droid Sans"/>
                <a:ea typeface="Droid Sans"/>
                <a:cs typeface="Droid Sans"/>
                <a:sym typeface="Droid Sans"/>
              </a:defRPr>
            </a:lvl6pPr>
            <a:lvl7pPr lvl="6">
              <a:spcBef>
                <a:spcPts val="360"/>
              </a:spcBef>
              <a:buClr>
                <a:srgbClr val="F3F3F3"/>
              </a:buClr>
              <a:buSzPct val="100000"/>
              <a:buFont typeface="Droid Sans"/>
              <a:defRPr sz="1800">
                <a:solidFill>
                  <a:srgbClr val="F3F3F3"/>
                </a:solidFill>
                <a:latin typeface="Droid Sans"/>
                <a:ea typeface="Droid Sans"/>
                <a:cs typeface="Droid Sans"/>
                <a:sym typeface="Droid Sans"/>
              </a:defRPr>
            </a:lvl7pPr>
            <a:lvl8pPr lvl="7">
              <a:spcBef>
                <a:spcPts val="360"/>
              </a:spcBef>
              <a:buClr>
                <a:srgbClr val="F3F3F3"/>
              </a:buClr>
              <a:buSzPct val="100000"/>
              <a:buFont typeface="Droid Sans"/>
              <a:defRPr sz="1800">
                <a:solidFill>
                  <a:srgbClr val="F3F3F3"/>
                </a:solidFill>
                <a:latin typeface="Droid Sans"/>
                <a:ea typeface="Droid Sans"/>
                <a:cs typeface="Droid Sans"/>
                <a:sym typeface="Droid Sans"/>
              </a:defRPr>
            </a:lvl8pPr>
            <a:lvl9pPr lvl="8">
              <a:spcBef>
                <a:spcPts val="360"/>
              </a:spcBef>
              <a:buClr>
                <a:srgbClr val="F3F3F3"/>
              </a:buClr>
              <a:buSzPct val="100000"/>
              <a:buFont typeface="Droid Sans"/>
              <a:defRPr sz="1800">
                <a:solidFill>
                  <a:srgbClr val="F3F3F3"/>
                </a:solidFill>
                <a:latin typeface="Droid Sans"/>
                <a:ea typeface="Droid Sans"/>
                <a:cs typeface="Droid Sans"/>
                <a:sym typeface="Droid Sans"/>
              </a:defRPr>
            </a:lvl9pPr>
          </a:lstStyle>
          <a:p>
            <a:endParaRPr/>
          </a:p>
        </p:txBody>
      </p:sp>
    </p:spTree>
    <p:extLst>
      <p:ext uri="{BB962C8B-B14F-4D97-AF65-F5344CB8AC3E}">
        <p14:creationId xmlns:p14="http://schemas.microsoft.com/office/powerpoint/2010/main" val="4119754151"/>
      </p:ext>
    </p:extLst>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62608" y="239645"/>
            <a:ext cx="10654748" cy="3523972"/>
          </a:xfrm>
          <a:prstGeom prst="rect">
            <a:avLst/>
          </a:prstGeom>
        </p:spPr>
        <p:txBody>
          <a:bodyPr lIns="91425" tIns="91425" rIns="91425" bIns="91425" anchor="b" anchorCtr="0">
            <a:noAutofit/>
          </a:bodyPr>
          <a:lstStyle/>
          <a:p>
            <a:pPr algn="ctr"/>
            <a:r>
              <a:rPr lang="en-IN" sz="4000" i="1" dirty="0">
                <a:latin typeface="Arial" pitchFamily="34" charset="0"/>
                <a:cs typeface="Arial" pitchFamily="34" charset="0"/>
              </a:rPr>
              <a:t>An Energy-Efficient Approach Towards Network Intelligence In Cooperative Communication In Vehicular Environment</a:t>
            </a:r>
            <a:endParaRPr lang="en" sz="4000" i="1" dirty="0">
              <a:latin typeface="Arial" pitchFamily="34" charset="0"/>
              <a:cs typeface="Arial" pitchFamily="34" charset="0"/>
            </a:endParaRPr>
          </a:p>
        </p:txBody>
      </p:sp>
      <p:sp>
        <p:nvSpPr>
          <p:cNvPr id="4" name="TextBox 3"/>
          <p:cNvSpPr txBox="1"/>
          <p:nvPr/>
        </p:nvSpPr>
        <p:spPr>
          <a:xfrm>
            <a:off x="1278836" y="5512904"/>
            <a:ext cx="3187147" cy="830997"/>
          </a:xfrm>
          <a:prstGeom prst="rect">
            <a:avLst/>
          </a:prstGeom>
          <a:noFill/>
        </p:spPr>
        <p:txBody>
          <a:bodyPr wrap="square" rtlCol="0">
            <a:spAutoFit/>
          </a:bodyPr>
          <a:lstStyle/>
          <a:p>
            <a:r>
              <a:rPr lang="en-US" sz="2400" b="1" kern="0" dirty="0">
                <a:solidFill>
                  <a:srgbClr val="000000"/>
                </a:solidFill>
                <a:latin typeface="Arial"/>
                <a:cs typeface="Arial"/>
                <a:sym typeface="Arial"/>
              </a:rPr>
              <a:t>R &amp; D Mentor:</a:t>
            </a:r>
          </a:p>
          <a:p>
            <a:r>
              <a:rPr lang="en-US" sz="2400" b="1" kern="0" dirty="0">
                <a:solidFill>
                  <a:srgbClr val="000000"/>
                </a:solidFill>
                <a:latin typeface="Arial"/>
                <a:cs typeface="Arial"/>
                <a:sym typeface="Arial"/>
              </a:rPr>
              <a:t>Prof Jetendra Joshi </a:t>
            </a:r>
          </a:p>
        </p:txBody>
      </p:sp>
      <p:sp>
        <p:nvSpPr>
          <p:cNvPr id="5" name="TextBox 4"/>
          <p:cNvSpPr txBox="1"/>
          <p:nvPr/>
        </p:nvSpPr>
        <p:spPr>
          <a:xfrm>
            <a:off x="7772401" y="5486400"/>
            <a:ext cx="2498034" cy="461665"/>
          </a:xfrm>
          <a:prstGeom prst="rect">
            <a:avLst/>
          </a:prstGeom>
          <a:noFill/>
        </p:spPr>
        <p:txBody>
          <a:bodyPr wrap="square" rtlCol="0">
            <a:spAutoFit/>
          </a:bodyPr>
          <a:lstStyle/>
          <a:p>
            <a:r>
              <a:rPr lang="en-US" sz="2400" b="1" kern="0" dirty="0">
                <a:solidFill>
                  <a:srgbClr val="000000"/>
                </a:solidFill>
                <a:latin typeface="Arial"/>
                <a:cs typeface="Arial"/>
                <a:sym typeface="Arial"/>
              </a:rPr>
              <a:t>Project No - 25</a:t>
            </a:r>
          </a:p>
        </p:txBody>
      </p:sp>
    </p:spTree>
    <p:extLst>
      <p:ext uri="{BB962C8B-B14F-4D97-AF65-F5344CB8AC3E}">
        <p14:creationId xmlns:p14="http://schemas.microsoft.com/office/powerpoint/2010/main" val="170708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45B1-45B3-4555-958C-A5ACD199B8DC}"/>
              </a:ext>
            </a:extLst>
          </p:cNvPr>
          <p:cNvSpPr>
            <a:spLocks noGrp="1"/>
          </p:cNvSpPr>
          <p:nvPr>
            <p:ph type="title"/>
          </p:nvPr>
        </p:nvSpPr>
        <p:spPr/>
        <p:txBody>
          <a:bodyPr/>
          <a:lstStyle/>
          <a:p>
            <a:r>
              <a:rPr lang="en-IN" sz="3200" b="1" i="1" dirty="0">
                <a:solidFill>
                  <a:srgbClr val="FFFF00"/>
                </a:solidFill>
                <a:latin typeface="+mn-lt"/>
              </a:rPr>
              <a:t>DEMONSTRATION OF THE SIMULATION</a:t>
            </a:r>
          </a:p>
        </p:txBody>
      </p:sp>
      <p:pic>
        <p:nvPicPr>
          <p:cNvPr id="4" name="Picture 3">
            <a:extLst>
              <a:ext uri="{FF2B5EF4-FFF2-40B4-BE49-F238E27FC236}">
                <a16:creationId xmlns:a16="http://schemas.microsoft.com/office/drawing/2014/main" id="{5DF4646F-6677-4663-99FC-40CB461399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9774" y="1679988"/>
            <a:ext cx="9197009" cy="4628045"/>
          </a:xfrm>
          <a:prstGeom prst="rect">
            <a:avLst/>
          </a:prstGeom>
          <a:noFill/>
          <a:ln>
            <a:noFill/>
          </a:ln>
        </p:spPr>
      </p:pic>
    </p:spTree>
    <p:extLst>
      <p:ext uri="{BB962C8B-B14F-4D97-AF65-F5344CB8AC3E}">
        <p14:creationId xmlns:p14="http://schemas.microsoft.com/office/powerpoint/2010/main" val="81366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A13B-C31F-4639-A9D4-588C0A1007D9}"/>
              </a:ext>
            </a:extLst>
          </p:cNvPr>
          <p:cNvSpPr>
            <a:spLocks noGrp="1"/>
          </p:cNvSpPr>
          <p:nvPr>
            <p:ph type="title"/>
          </p:nvPr>
        </p:nvSpPr>
        <p:spPr/>
        <p:txBody>
          <a:bodyPr/>
          <a:lstStyle/>
          <a:p>
            <a:r>
              <a:rPr lang="en-IN" sz="3600" b="1" i="1" dirty="0">
                <a:solidFill>
                  <a:srgbClr val="FFFF00"/>
                </a:solidFill>
              </a:rPr>
              <a:t>SWITCH CONFIGURATION </a:t>
            </a:r>
          </a:p>
        </p:txBody>
      </p:sp>
      <p:pic>
        <p:nvPicPr>
          <p:cNvPr id="4" name="Picture 3">
            <a:extLst>
              <a:ext uri="{FF2B5EF4-FFF2-40B4-BE49-F238E27FC236}">
                <a16:creationId xmlns:a16="http://schemas.microsoft.com/office/drawing/2014/main" id="{B1872F92-E43B-4DC3-A191-C77571AC2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48" y="1086678"/>
            <a:ext cx="10084904" cy="5268743"/>
          </a:xfrm>
          <a:prstGeom prst="rect">
            <a:avLst/>
          </a:prstGeom>
        </p:spPr>
      </p:pic>
    </p:spTree>
    <p:extLst>
      <p:ext uri="{BB962C8B-B14F-4D97-AF65-F5344CB8AC3E}">
        <p14:creationId xmlns:p14="http://schemas.microsoft.com/office/powerpoint/2010/main" val="329002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96C6A4-649E-4090-9299-88779E5681CB}"/>
              </a:ext>
            </a:extLst>
          </p:cNvPr>
          <p:cNvSpPr/>
          <p:nvPr/>
        </p:nvSpPr>
        <p:spPr>
          <a:xfrm>
            <a:off x="834884" y="395117"/>
            <a:ext cx="10402958" cy="646331"/>
          </a:xfrm>
          <a:prstGeom prst="rect">
            <a:avLst/>
          </a:prstGeom>
        </p:spPr>
        <p:txBody>
          <a:bodyPr wrap="square">
            <a:spAutoFit/>
          </a:bodyPr>
          <a:lstStyle/>
          <a:p>
            <a:pPr algn="ctr"/>
            <a:r>
              <a:rPr lang="en-IN" sz="3600" b="1" i="1" dirty="0">
                <a:solidFill>
                  <a:srgbClr val="FFFF00"/>
                </a:solidFill>
              </a:rPr>
              <a:t>TOPOLOGY GENERATION</a:t>
            </a:r>
            <a:endParaRPr lang="en-IN" sz="3600" dirty="0"/>
          </a:p>
        </p:txBody>
      </p:sp>
      <p:pic>
        <p:nvPicPr>
          <p:cNvPr id="7" name="Picture 6">
            <a:extLst>
              <a:ext uri="{FF2B5EF4-FFF2-40B4-BE49-F238E27FC236}">
                <a16:creationId xmlns:a16="http://schemas.microsoft.com/office/drawing/2014/main" id="{1B3F8F49-B023-45B3-B9FD-6CB036D73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495" y="1041448"/>
            <a:ext cx="9439873" cy="5307337"/>
          </a:xfrm>
          <a:prstGeom prst="rect">
            <a:avLst/>
          </a:prstGeom>
        </p:spPr>
      </p:pic>
    </p:spTree>
    <p:extLst>
      <p:ext uri="{BB962C8B-B14F-4D97-AF65-F5344CB8AC3E}">
        <p14:creationId xmlns:p14="http://schemas.microsoft.com/office/powerpoint/2010/main" val="96703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E459-D79D-4440-A4D3-B5A5282544F2}"/>
              </a:ext>
            </a:extLst>
          </p:cNvPr>
          <p:cNvSpPr>
            <a:spLocks noGrp="1"/>
          </p:cNvSpPr>
          <p:nvPr>
            <p:ph type="title"/>
          </p:nvPr>
        </p:nvSpPr>
        <p:spPr>
          <a:xfrm>
            <a:off x="304799" y="39757"/>
            <a:ext cx="11529391" cy="1295400"/>
          </a:xfrm>
        </p:spPr>
        <p:txBody>
          <a:bodyPr/>
          <a:lstStyle/>
          <a:p>
            <a:r>
              <a:rPr lang="en-IN" sz="3600" b="1" i="1" dirty="0">
                <a:solidFill>
                  <a:srgbClr val="FFFF00"/>
                </a:solidFill>
              </a:rPr>
              <a:t>ANAYSIS OF SDN SECURITY AND DDOS TRENDS</a:t>
            </a:r>
          </a:p>
        </p:txBody>
      </p:sp>
      <p:pic>
        <p:nvPicPr>
          <p:cNvPr id="8" name="Picture 7">
            <a:extLst>
              <a:ext uri="{FF2B5EF4-FFF2-40B4-BE49-F238E27FC236}">
                <a16:creationId xmlns:a16="http://schemas.microsoft.com/office/drawing/2014/main" id="{E6F62D32-5F8C-43FC-85A6-CAC6B4EAF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20" y="1818587"/>
            <a:ext cx="10918671" cy="4051889"/>
          </a:xfrm>
          <a:prstGeom prst="rect">
            <a:avLst/>
          </a:prstGeom>
        </p:spPr>
      </p:pic>
    </p:spTree>
    <p:extLst>
      <p:ext uri="{BB962C8B-B14F-4D97-AF65-F5344CB8AC3E}">
        <p14:creationId xmlns:p14="http://schemas.microsoft.com/office/powerpoint/2010/main" val="1853076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94A1-D9B5-479A-9ED4-B48E368BEBA0}"/>
              </a:ext>
            </a:extLst>
          </p:cNvPr>
          <p:cNvSpPr>
            <a:spLocks noGrp="1"/>
          </p:cNvSpPr>
          <p:nvPr>
            <p:ph type="title"/>
          </p:nvPr>
        </p:nvSpPr>
        <p:spPr>
          <a:xfrm>
            <a:off x="609600" y="1179442"/>
            <a:ext cx="10972800" cy="115957"/>
          </a:xfrm>
        </p:spPr>
        <p:txBody>
          <a:bodyPr/>
          <a:lstStyle/>
          <a:p>
            <a:r>
              <a:rPr lang="en-IN" sz="4000" b="1" i="1" dirty="0">
                <a:solidFill>
                  <a:srgbClr val="FFFF00"/>
                </a:solidFill>
                <a:latin typeface="+mn-lt"/>
              </a:rPr>
              <a:t>SECURITY- ARP SPOOFING </a:t>
            </a:r>
            <a:br>
              <a:rPr lang="en-IN" sz="3200" b="1" i="1" dirty="0">
                <a:solidFill>
                  <a:srgbClr val="FFFF00"/>
                </a:solidFill>
                <a:latin typeface="+mn-lt"/>
              </a:rPr>
            </a:br>
            <a:br>
              <a:rPr lang="en-IN" sz="3200" b="1" i="1" dirty="0">
                <a:solidFill>
                  <a:srgbClr val="FFFF00"/>
                </a:solidFill>
                <a:latin typeface="+mn-lt"/>
              </a:rPr>
            </a:br>
            <a:endParaRPr lang="en-IN" sz="3200" b="1" i="1" dirty="0">
              <a:solidFill>
                <a:srgbClr val="FFFF00"/>
              </a:solidFill>
              <a:latin typeface="+mn-lt"/>
            </a:endParaRPr>
          </a:p>
        </p:txBody>
      </p:sp>
      <p:sp>
        <p:nvSpPr>
          <p:cNvPr id="3" name="Text Placeholder 2">
            <a:extLst>
              <a:ext uri="{FF2B5EF4-FFF2-40B4-BE49-F238E27FC236}">
                <a16:creationId xmlns:a16="http://schemas.microsoft.com/office/drawing/2014/main" id="{A521CE04-7EBE-4AA9-AB7C-568892C42699}"/>
              </a:ext>
            </a:extLst>
          </p:cNvPr>
          <p:cNvSpPr>
            <a:spLocks noGrp="1"/>
          </p:cNvSpPr>
          <p:nvPr>
            <p:ph type="body" idx="1"/>
          </p:nvPr>
        </p:nvSpPr>
        <p:spPr>
          <a:xfrm>
            <a:off x="384312" y="1702904"/>
            <a:ext cx="11502887" cy="5155096"/>
          </a:xfrm>
        </p:spPr>
        <p:txBody>
          <a:bodyPr/>
          <a:lstStyle/>
          <a:p>
            <a:pPr>
              <a:buNone/>
            </a:pPr>
            <a:r>
              <a:rPr lang="en-IN" i="1" dirty="0"/>
              <a:t>ARP spoofing is a technique used by attackers to perform cache poisoning by inserting false IP to MAC address mappings in victim’s ARP cache.</a:t>
            </a:r>
          </a:p>
          <a:p>
            <a:pPr>
              <a:buNone/>
            </a:pPr>
            <a:endParaRPr lang="en-IN" i="1" dirty="0"/>
          </a:p>
          <a:p>
            <a:pPr>
              <a:buNone/>
            </a:pPr>
            <a:r>
              <a:rPr lang="en-IN" b="1" i="1" dirty="0">
                <a:solidFill>
                  <a:srgbClr val="FFC000"/>
                </a:solidFill>
              </a:rPr>
              <a:t>Request Attack </a:t>
            </a:r>
          </a:p>
          <a:p>
            <a:pPr>
              <a:buNone/>
            </a:pPr>
            <a:r>
              <a:rPr lang="en-IN" i="1" dirty="0"/>
              <a:t>An attacker broadcasts ARP request message with forged source IP-MAC in the ARP header. When victim receives this spoofed ARP message, it updates its ARP cache table with the attacker’s forged IP-MAC pair.</a:t>
            </a:r>
          </a:p>
          <a:p>
            <a:pPr>
              <a:buNone/>
            </a:pPr>
            <a:endParaRPr lang="en-IN" i="1" dirty="0"/>
          </a:p>
          <a:p>
            <a:pPr>
              <a:buNone/>
            </a:pPr>
            <a:r>
              <a:rPr lang="en-IN" b="1" i="1" dirty="0">
                <a:solidFill>
                  <a:srgbClr val="FFC000"/>
                </a:solidFill>
              </a:rPr>
              <a:t>Response Attack </a:t>
            </a:r>
          </a:p>
          <a:p>
            <a:pPr>
              <a:buNone/>
            </a:pPr>
            <a:r>
              <a:rPr lang="en-IN" i="1" dirty="0"/>
              <a:t>An attacker will either respond to normal ARP request with forged ARP replies that maps the next hop IP to the attacker MAC address or send spoofed</a:t>
            </a:r>
          </a:p>
          <a:p>
            <a:pPr>
              <a:buNone/>
            </a:pPr>
            <a:endParaRPr lang="en-IN" i="1" dirty="0"/>
          </a:p>
          <a:p>
            <a:pPr>
              <a:buNone/>
            </a:pPr>
            <a:br>
              <a:rPr lang="en-IN" i="1" dirty="0"/>
            </a:br>
            <a:endParaRPr lang="en-IN" i="1" dirty="0"/>
          </a:p>
        </p:txBody>
      </p:sp>
    </p:spTree>
    <p:extLst>
      <p:ext uri="{BB962C8B-B14F-4D97-AF65-F5344CB8AC3E}">
        <p14:creationId xmlns:p14="http://schemas.microsoft.com/office/powerpoint/2010/main" val="211867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A8E5-2FCF-4468-91B1-2A79D6C3327F}"/>
              </a:ext>
            </a:extLst>
          </p:cNvPr>
          <p:cNvSpPr>
            <a:spLocks noGrp="1"/>
          </p:cNvSpPr>
          <p:nvPr>
            <p:ph type="title"/>
          </p:nvPr>
        </p:nvSpPr>
        <p:spPr>
          <a:xfrm>
            <a:off x="622852" y="357809"/>
            <a:ext cx="10972800" cy="871330"/>
          </a:xfrm>
        </p:spPr>
        <p:txBody>
          <a:bodyPr/>
          <a:lstStyle/>
          <a:p>
            <a:r>
              <a:rPr lang="en-IN" sz="4000" b="1" i="1" dirty="0">
                <a:solidFill>
                  <a:srgbClr val="FFFF00"/>
                </a:solidFill>
              </a:rPr>
              <a:t>SECURITY- ARP SPOOFING</a:t>
            </a:r>
            <a:endParaRPr lang="en-IN" sz="4000" b="1" i="1" dirty="0">
              <a:solidFill>
                <a:srgbClr val="FFFF00"/>
              </a:solidFill>
              <a:latin typeface="+mn-lt"/>
            </a:endParaRPr>
          </a:p>
        </p:txBody>
      </p:sp>
      <p:sp>
        <p:nvSpPr>
          <p:cNvPr id="3" name="Text Placeholder 2">
            <a:extLst>
              <a:ext uri="{FF2B5EF4-FFF2-40B4-BE49-F238E27FC236}">
                <a16:creationId xmlns:a16="http://schemas.microsoft.com/office/drawing/2014/main" id="{00630900-05C2-4F60-ADF4-96A8793EB388}"/>
              </a:ext>
            </a:extLst>
          </p:cNvPr>
          <p:cNvSpPr>
            <a:spLocks noGrp="1"/>
          </p:cNvSpPr>
          <p:nvPr>
            <p:ph type="body" idx="1"/>
          </p:nvPr>
        </p:nvSpPr>
        <p:spPr>
          <a:xfrm>
            <a:off x="940904" y="1828801"/>
            <a:ext cx="10455965" cy="4519096"/>
          </a:xfrm>
        </p:spPr>
        <p:txBody>
          <a:bodyPr/>
          <a:lstStyle/>
          <a:p>
            <a:pPr algn="just">
              <a:buNone/>
            </a:pPr>
            <a:r>
              <a:rPr lang="en-IN" i="1" dirty="0">
                <a:solidFill>
                  <a:srgbClr val="FFC000"/>
                </a:solidFill>
              </a:rPr>
              <a:t>ARP spoofing may be used to launch either one of the following attacks -</a:t>
            </a:r>
          </a:p>
          <a:p>
            <a:pPr algn="just">
              <a:buNone/>
            </a:pPr>
            <a:endParaRPr lang="en-IN" i="1" dirty="0"/>
          </a:p>
          <a:p>
            <a:pPr marL="457200" indent="-457200" algn="just">
              <a:buAutoNum type="arabicPeriod"/>
            </a:pPr>
            <a:r>
              <a:rPr lang="en-IN" i="1" dirty="0">
                <a:solidFill>
                  <a:srgbClr val="FFC000"/>
                </a:solidFill>
              </a:rPr>
              <a:t>DoS attacks: </a:t>
            </a:r>
            <a:r>
              <a:rPr lang="en-IN" i="1" dirty="0"/>
              <a:t>the attacker will prevent the two communicating hosts from getting connected to each other. </a:t>
            </a:r>
          </a:p>
          <a:p>
            <a:pPr algn="just">
              <a:buNone/>
            </a:pPr>
            <a:endParaRPr lang="en-IN" i="1" dirty="0"/>
          </a:p>
          <a:p>
            <a:pPr algn="just">
              <a:buNone/>
            </a:pPr>
            <a:r>
              <a:rPr lang="en-IN" i="1" dirty="0"/>
              <a:t>2.   </a:t>
            </a:r>
            <a:r>
              <a:rPr lang="en-IN" i="1" dirty="0">
                <a:solidFill>
                  <a:srgbClr val="FFC000"/>
                </a:solidFill>
              </a:rPr>
              <a:t>Host impersonation attack: </a:t>
            </a:r>
            <a:r>
              <a:rPr lang="en-IN" i="1" dirty="0"/>
              <a:t>the attacker will receive packets intended to the victim and can reply to these packets on behalf of the victim. </a:t>
            </a:r>
          </a:p>
          <a:p>
            <a:pPr algn="just">
              <a:buNone/>
            </a:pPr>
            <a:endParaRPr lang="en-IN" i="1" dirty="0"/>
          </a:p>
          <a:p>
            <a:pPr algn="just">
              <a:buNone/>
            </a:pPr>
            <a:r>
              <a:rPr lang="en-IN" i="1" dirty="0"/>
              <a:t>3</a:t>
            </a:r>
            <a:r>
              <a:rPr lang="en-IN" i="1" dirty="0">
                <a:solidFill>
                  <a:srgbClr val="FFC000"/>
                </a:solidFill>
              </a:rPr>
              <a:t>.   Man-In-The-Middle (MITM) attack: </a:t>
            </a:r>
            <a:r>
              <a:rPr lang="en-IN" i="1" dirty="0"/>
              <a:t>the attacker will be able to monitor all the traffic between two communicating hosts. </a:t>
            </a:r>
          </a:p>
        </p:txBody>
      </p:sp>
    </p:spTree>
    <p:extLst>
      <p:ext uri="{BB962C8B-B14F-4D97-AF65-F5344CB8AC3E}">
        <p14:creationId xmlns:p14="http://schemas.microsoft.com/office/powerpoint/2010/main" val="378507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CB90-F4A4-4B5A-87CC-E82D3B1AB237}"/>
              </a:ext>
            </a:extLst>
          </p:cNvPr>
          <p:cNvSpPr>
            <a:spLocks noGrp="1"/>
          </p:cNvSpPr>
          <p:nvPr>
            <p:ph type="title"/>
          </p:nvPr>
        </p:nvSpPr>
        <p:spPr>
          <a:xfrm>
            <a:off x="609600" y="145774"/>
            <a:ext cx="10972800" cy="1149625"/>
          </a:xfrm>
        </p:spPr>
        <p:txBody>
          <a:bodyPr/>
          <a:lstStyle/>
          <a:p>
            <a:r>
              <a:rPr lang="en-IN" sz="4000" b="1" i="1" dirty="0">
                <a:solidFill>
                  <a:srgbClr val="FFFF00"/>
                </a:solidFill>
                <a:latin typeface="+mn-lt"/>
              </a:rPr>
              <a:t>ARP SPOOFING SIMULATION</a:t>
            </a:r>
          </a:p>
        </p:txBody>
      </p:sp>
      <p:pic>
        <p:nvPicPr>
          <p:cNvPr id="5" name="Picture 4">
            <a:extLst>
              <a:ext uri="{FF2B5EF4-FFF2-40B4-BE49-F238E27FC236}">
                <a16:creationId xmlns:a16="http://schemas.microsoft.com/office/drawing/2014/main" id="{F37CFB32-A28B-4849-8A84-295BDA6DBF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1329" y="3704121"/>
            <a:ext cx="5514975" cy="2444750"/>
          </a:xfrm>
          <a:prstGeom prst="rect">
            <a:avLst/>
          </a:prstGeom>
          <a:noFill/>
          <a:ln>
            <a:noFill/>
          </a:ln>
        </p:spPr>
      </p:pic>
      <p:pic>
        <p:nvPicPr>
          <p:cNvPr id="7" name="Picture 6">
            <a:extLst>
              <a:ext uri="{FF2B5EF4-FFF2-40B4-BE49-F238E27FC236}">
                <a16:creationId xmlns:a16="http://schemas.microsoft.com/office/drawing/2014/main" id="{DF03BA05-45C3-4DBB-8110-7E4D08AAE2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36012" y="1891788"/>
            <a:ext cx="4874109" cy="4296977"/>
          </a:xfrm>
          <a:prstGeom prst="rect">
            <a:avLst/>
          </a:prstGeom>
          <a:noFill/>
          <a:ln>
            <a:noFill/>
          </a:ln>
        </p:spPr>
      </p:pic>
      <p:pic>
        <p:nvPicPr>
          <p:cNvPr id="9" name="Picture 8">
            <a:extLst>
              <a:ext uri="{FF2B5EF4-FFF2-40B4-BE49-F238E27FC236}">
                <a16:creationId xmlns:a16="http://schemas.microsoft.com/office/drawing/2014/main" id="{323F05A9-F74F-4826-ACAD-B7760081ED9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2242" y="1861308"/>
            <a:ext cx="5479773" cy="1624014"/>
          </a:xfrm>
          <a:prstGeom prst="rect">
            <a:avLst/>
          </a:prstGeom>
          <a:noFill/>
          <a:ln>
            <a:noFill/>
          </a:ln>
        </p:spPr>
      </p:pic>
    </p:spTree>
    <p:extLst>
      <p:ext uri="{BB962C8B-B14F-4D97-AF65-F5344CB8AC3E}">
        <p14:creationId xmlns:p14="http://schemas.microsoft.com/office/powerpoint/2010/main" val="225952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2998-0E02-4FDC-950C-93CB871FDBB0}"/>
              </a:ext>
            </a:extLst>
          </p:cNvPr>
          <p:cNvSpPr>
            <a:spLocks noGrp="1"/>
          </p:cNvSpPr>
          <p:nvPr>
            <p:ph type="title"/>
          </p:nvPr>
        </p:nvSpPr>
        <p:spPr>
          <a:xfrm>
            <a:off x="622852" y="304800"/>
            <a:ext cx="10972800" cy="950843"/>
          </a:xfrm>
        </p:spPr>
        <p:txBody>
          <a:bodyPr/>
          <a:lstStyle/>
          <a:p>
            <a:r>
              <a:rPr lang="en-IN" sz="3600" b="1" i="1" dirty="0">
                <a:solidFill>
                  <a:srgbClr val="FFFF00"/>
                </a:solidFill>
              </a:rPr>
              <a:t>ARP SPOOFING SIMULATION RESULTS</a:t>
            </a:r>
            <a:endParaRPr lang="en-IN" sz="3600" b="1" i="1" dirty="0">
              <a:solidFill>
                <a:srgbClr val="FFFF00"/>
              </a:solidFill>
              <a:latin typeface="+mn-lt"/>
            </a:endParaRPr>
          </a:p>
        </p:txBody>
      </p:sp>
      <p:sp>
        <p:nvSpPr>
          <p:cNvPr id="3" name="Text Placeholder 2">
            <a:extLst>
              <a:ext uri="{FF2B5EF4-FFF2-40B4-BE49-F238E27FC236}">
                <a16:creationId xmlns:a16="http://schemas.microsoft.com/office/drawing/2014/main" id="{DA9DE0AA-3C75-47DE-B74F-4CD359F6005E}"/>
              </a:ext>
            </a:extLst>
          </p:cNvPr>
          <p:cNvSpPr>
            <a:spLocks noGrp="1"/>
          </p:cNvSpPr>
          <p:nvPr>
            <p:ph type="body" idx="1"/>
          </p:nvPr>
        </p:nvSpPr>
        <p:spPr>
          <a:xfrm>
            <a:off x="914400" y="2279374"/>
            <a:ext cx="10787270" cy="4095026"/>
          </a:xfrm>
        </p:spPr>
        <p:txBody>
          <a:bodyPr/>
          <a:lstStyle/>
          <a:p>
            <a:pPr>
              <a:buNone/>
            </a:pPr>
            <a:br>
              <a:rPr lang="en-IN" sz="2800" dirty="0">
                <a:latin typeface="+mn-lt"/>
              </a:rPr>
            </a:br>
            <a:endParaRPr lang="en-IN" sz="2800" dirty="0">
              <a:latin typeface="+mn-lt"/>
            </a:endParaRPr>
          </a:p>
        </p:txBody>
      </p:sp>
      <p:pic>
        <p:nvPicPr>
          <p:cNvPr id="4" name="Picture 3">
            <a:extLst>
              <a:ext uri="{FF2B5EF4-FFF2-40B4-BE49-F238E27FC236}">
                <a16:creationId xmlns:a16="http://schemas.microsoft.com/office/drawing/2014/main" id="{1C99C19B-DE79-4B0A-9C81-E19858CD15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00802" y="1590262"/>
            <a:ext cx="5049078" cy="4664764"/>
          </a:xfrm>
          <a:prstGeom prst="rect">
            <a:avLst/>
          </a:prstGeom>
          <a:noFill/>
          <a:ln>
            <a:noFill/>
          </a:ln>
        </p:spPr>
      </p:pic>
      <p:pic>
        <p:nvPicPr>
          <p:cNvPr id="5" name="Picture 4">
            <a:extLst>
              <a:ext uri="{FF2B5EF4-FFF2-40B4-BE49-F238E27FC236}">
                <a16:creationId xmlns:a16="http://schemas.microsoft.com/office/drawing/2014/main" id="{E5D6EF4F-8B37-4414-8C7B-1123825BE0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087" y="1587224"/>
            <a:ext cx="5512904" cy="4628045"/>
          </a:xfrm>
          <a:prstGeom prst="rect">
            <a:avLst/>
          </a:prstGeom>
          <a:noFill/>
          <a:ln>
            <a:noFill/>
          </a:ln>
        </p:spPr>
      </p:pic>
    </p:spTree>
    <p:extLst>
      <p:ext uri="{BB962C8B-B14F-4D97-AF65-F5344CB8AC3E}">
        <p14:creationId xmlns:p14="http://schemas.microsoft.com/office/powerpoint/2010/main" val="90348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2A48-762E-4E04-9317-646822B9D98D}"/>
              </a:ext>
            </a:extLst>
          </p:cNvPr>
          <p:cNvSpPr>
            <a:spLocks noGrp="1"/>
          </p:cNvSpPr>
          <p:nvPr>
            <p:ph type="title"/>
          </p:nvPr>
        </p:nvSpPr>
        <p:spPr>
          <a:xfrm>
            <a:off x="609600" y="371060"/>
            <a:ext cx="10972800" cy="924339"/>
          </a:xfrm>
        </p:spPr>
        <p:txBody>
          <a:bodyPr/>
          <a:lstStyle/>
          <a:p>
            <a:r>
              <a:rPr lang="en-IN" sz="3200" b="1" i="1" dirty="0">
                <a:solidFill>
                  <a:srgbClr val="FFFF00"/>
                </a:solidFill>
                <a:latin typeface="+mn-lt"/>
              </a:rPr>
              <a:t>DDOS ATTACK IMPLEMENTATION IN FLOODLIGHT</a:t>
            </a:r>
          </a:p>
        </p:txBody>
      </p:sp>
      <p:sp>
        <p:nvSpPr>
          <p:cNvPr id="3" name="Text Placeholder 2">
            <a:extLst>
              <a:ext uri="{FF2B5EF4-FFF2-40B4-BE49-F238E27FC236}">
                <a16:creationId xmlns:a16="http://schemas.microsoft.com/office/drawing/2014/main" id="{9D73C787-213C-42FB-ADD8-B2D52FF72FD7}"/>
              </a:ext>
            </a:extLst>
          </p:cNvPr>
          <p:cNvSpPr>
            <a:spLocks noGrp="1"/>
          </p:cNvSpPr>
          <p:nvPr>
            <p:ph type="body" idx="1"/>
          </p:nvPr>
        </p:nvSpPr>
        <p:spPr>
          <a:xfrm>
            <a:off x="543340" y="1561679"/>
            <a:ext cx="11330608" cy="4641574"/>
          </a:xfrm>
        </p:spPr>
        <p:txBody>
          <a:bodyPr/>
          <a:lstStyle/>
          <a:p>
            <a:pPr>
              <a:buNone/>
            </a:pPr>
            <a:endParaRPr lang="en-GB" b="1" dirty="0">
              <a:solidFill>
                <a:schemeClr val="dk1"/>
              </a:solidFill>
              <a:latin typeface="+mn-lt"/>
              <a:ea typeface="Economica"/>
              <a:cs typeface="Economica"/>
              <a:sym typeface="Economica"/>
            </a:endParaRPr>
          </a:p>
          <a:p>
            <a:pPr>
              <a:buNone/>
            </a:pPr>
            <a:endParaRPr lang="en-GB" b="1" dirty="0">
              <a:solidFill>
                <a:schemeClr val="dk1"/>
              </a:solidFill>
              <a:latin typeface="+mn-lt"/>
              <a:ea typeface="Economica"/>
              <a:cs typeface="Economica"/>
              <a:sym typeface="Economica"/>
            </a:endParaRPr>
          </a:p>
          <a:p>
            <a:pPr>
              <a:buNone/>
            </a:pPr>
            <a:endParaRPr lang="en-IN" dirty="0">
              <a:latin typeface="+mn-lt"/>
            </a:endParaRPr>
          </a:p>
          <a:p>
            <a:pPr>
              <a:buNone/>
            </a:pPr>
            <a:endParaRPr lang="en-IN" dirty="0">
              <a:latin typeface="+mn-lt"/>
            </a:endParaRPr>
          </a:p>
        </p:txBody>
      </p:sp>
      <p:pic>
        <p:nvPicPr>
          <p:cNvPr id="4" name="Content Placeholder 6">
            <a:extLst>
              <a:ext uri="{FF2B5EF4-FFF2-40B4-BE49-F238E27FC236}">
                <a16:creationId xmlns:a16="http://schemas.microsoft.com/office/drawing/2014/main" id="{37B1B3A0-1CCC-40E5-8782-046C22496A6C}"/>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72232" y="1974573"/>
            <a:ext cx="5272697" cy="4094921"/>
          </a:xfrm>
          <a:prstGeom prst="rect">
            <a:avLst/>
          </a:prstGeom>
          <a:noFill/>
          <a:ln>
            <a:noFill/>
          </a:ln>
        </p:spPr>
      </p:pic>
      <p:pic>
        <p:nvPicPr>
          <p:cNvPr id="5" name="Picture 4">
            <a:extLst>
              <a:ext uri="{FF2B5EF4-FFF2-40B4-BE49-F238E27FC236}">
                <a16:creationId xmlns:a16="http://schemas.microsoft.com/office/drawing/2014/main" id="{3E06FC6F-8DE5-4683-8A26-899B295558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56739" y="1973540"/>
            <a:ext cx="5612408" cy="4095956"/>
          </a:xfrm>
          <a:prstGeom prst="rect">
            <a:avLst/>
          </a:prstGeom>
          <a:noFill/>
          <a:ln>
            <a:noFill/>
          </a:ln>
        </p:spPr>
      </p:pic>
    </p:spTree>
    <p:extLst>
      <p:ext uri="{BB962C8B-B14F-4D97-AF65-F5344CB8AC3E}">
        <p14:creationId xmlns:p14="http://schemas.microsoft.com/office/powerpoint/2010/main" val="2850512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7B10-65CC-495A-8FD4-134960E79312}"/>
              </a:ext>
            </a:extLst>
          </p:cNvPr>
          <p:cNvSpPr>
            <a:spLocks noGrp="1"/>
          </p:cNvSpPr>
          <p:nvPr>
            <p:ph type="title"/>
          </p:nvPr>
        </p:nvSpPr>
        <p:spPr/>
        <p:txBody>
          <a:bodyPr/>
          <a:lstStyle/>
          <a:p>
            <a:r>
              <a:rPr lang="en-IN" sz="4400" b="1" i="1" dirty="0">
                <a:solidFill>
                  <a:srgbClr val="FFFF00"/>
                </a:solidFill>
              </a:rPr>
              <a:t>sFlow - RT </a:t>
            </a:r>
          </a:p>
        </p:txBody>
      </p:sp>
      <p:pic>
        <p:nvPicPr>
          <p:cNvPr id="5" name="Picture 4">
            <a:extLst>
              <a:ext uri="{FF2B5EF4-FFF2-40B4-BE49-F238E27FC236}">
                <a16:creationId xmlns:a16="http://schemas.microsoft.com/office/drawing/2014/main" id="{2E5F1575-2ACA-4AA5-B9F1-18DDCFD9C9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2366" y="1172817"/>
            <a:ext cx="10774018" cy="5161722"/>
          </a:xfrm>
          <a:prstGeom prst="rect">
            <a:avLst/>
          </a:prstGeom>
          <a:noFill/>
          <a:ln>
            <a:noFill/>
          </a:ln>
        </p:spPr>
      </p:pic>
      <p:sp>
        <p:nvSpPr>
          <p:cNvPr id="6" name="Rectangle 5">
            <a:extLst>
              <a:ext uri="{FF2B5EF4-FFF2-40B4-BE49-F238E27FC236}">
                <a16:creationId xmlns:a16="http://schemas.microsoft.com/office/drawing/2014/main" id="{51A904AF-ED95-43AE-9C41-3C1EFEDD0B4C}"/>
              </a:ext>
            </a:extLst>
          </p:cNvPr>
          <p:cNvSpPr/>
          <p:nvPr/>
        </p:nvSpPr>
        <p:spPr>
          <a:xfrm>
            <a:off x="1007165" y="5636999"/>
            <a:ext cx="10389705" cy="369332"/>
          </a:xfrm>
          <a:prstGeom prst="rect">
            <a:avLst/>
          </a:prstGeom>
        </p:spPr>
        <p:txBody>
          <a:bodyPr wrap="square">
            <a:spAutoFit/>
          </a:bodyPr>
          <a:lstStyle/>
          <a:p>
            <a:r>
              <a:rPr lang="en-US" dirty="0"/>
              <a:t>Running a basic ping to verify connectivity, Note the rate doesn’t exceed a few packets per second</a:t>
            </a:r>
          </a:p>
        </p:txBody>
      </p:sp>
    </p:spTree>
    <p:extLst>
      <p:ext uri="{BB962C8B-B14F-4D97-AF65-F5344CB8AC3E}">
        <p14:creationId xmlns:p14="http://schemas.microsoft.com/office/powerpoint/2010/main" val="194660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E678-4E8D-4627-A98B-A2E1A9C94A5C}"/>
              </a:ext>
            </a:extLst>
          </p:cNvPr>
          <p:cNvSpPr>
            <a:spLocks noGrp="1"/>
          </p:cNvSpPr>
          <p:nvPr>
            <p:ph type="title"/>
          </p:nvPr>
        </p:nvSpPr>
        <p:spPr/>
        <p:txBody>
          <a:bodyPr/>
          <a:lstStyle/>
          <a:p>
            <a:r>
              <a:rPr lang="en-IN" sz="4400" b="1" i="1" dirty="0">
                <a:solidFill>
                  <a:srgbClr val="FFFF00"/>
                </a:solidFill>
                <a:latin typeface="+mn-lt"/>
              </a:rPr>
              <a:t>TEAM DETAILS</a:t>
            </a:r>
          </a:p>
        </p:txBody>
      </p:sp>
      <p:sp>
        <p:nvSpPr>
          <p:cNvPr id="3" name="Text Placeholder 2">
            <a:extLst>
              <a:ext uri="{FF2B5EF4-FFF2-40B4-BE49-F238E27FC236}">
                <a16:creationId xmlns:a16="http://schemas.microsoft.com/office/drawing/2014/main" id="{60D3B9B2-21B8-4EA9-B125-B9493C680AC4}"/>
              </a:ext>
            </a:extLst>
          </p:cNvPr>
          <p:cNvSpPr>
            <a:spLocks noGrp="1"/>
          </p:cNvSpPr>
          <p:nvPr>
            <p:ph type="body" idx="1"/>
          </p:nvPr>
        </p:nvSpPr>
        <p:spPr>
          <a:xfrm>
            <a:off x="1173367" y="2208628"/>
            <a:ext cx="4778800" cy="4165772"/>
          </a:xfrm>
        </p:spPr>
        <p:txBody>
          <a:bodyPr/>
          <a:lstStyle/>
          <a:p>
            <a:pPr>
              <a:buFont typeface="Wingdings" panose="05000000000000000000" pitchFamily="2" charset="2"/>
              <a:buChar char="Ø"/>
            </a:pPr>
            <a:r>
              <a:rPr lang="en-IN" b="1" dirty="0"/>
              <a:t>KUMARI RENUKA </a:t>
            </a:r>
          </a:p>
          <a:p>
            <a:pPr marL="76200" indent="0">
              <a:buNone/>
            </a:pPr>
            <a:endParaRPr lang="en-IN" sz="1200" b="1" dirty="0"/>
          </a:p>
          <a:p>
            <a:pPr>
              <a:buFont typeface="Wingdings" panose="05000000000000000000" pitchFamily="2" charset="2"/>
              <a:buChar char="Ø"/>
            </a:pPr>
            <a:r>
              <a:rPr lang="en-IN" b="1" dirty="0"/>
              <a:t>ISHA PALI</a:t>
            </a:r>
          </a:p>
          <a:p>
            <a:pPr>
              <a:buFont typeface="Wingdings" panose="05000000000000000000" pitchFamily="2" charset="2"/>
              <a:buChar char="Ø"/>
            </a:pPr>
            <a:endParaRPr lang="en-IN" sz="1200" b="1" dirty="0"/>
          </a:p>
          <a:p>
            <a:pPr>
              <a:buFont typeface="Wingdings" panose="05000000000000000000" pitchFamily="2" charset="2"/>
              <a:buChar char="Ø"/>
            </a:pPr>
            <a:r>
              <a:rPr lang="en-IN" b="1" dirty="0"/>
              <a:t>SHAILESH MOHTA</a:t>
            </a:r>
          </a:p>
          <a:p>
            <a:pPr>
              <a:buFont typeface="Wingdings" panose="05000000000000000000" pitchFamily="2" charset="2"/>
              <a:buChar char="Ø"/>
            </a:pPr>
            <a:endParaRPr lang="en-IN" sz="1200" b="1" dirty="0"/>
          </a:p>
          <a:p>
            <a:pPr>
              <a:buFont typeface="Wingdings" panose="05000000000000000000" pitchFamily="2" charset="2"/>
              <a:buChar char="Ø"/>
            </a:pPr>
            <a:r>
              <a:rPr lang="en-IN" b="1" dirty="0"/>
              <a:t>SAI  PRANEETH</a:t>
            </a:r>
          </a:p>
          <a:p>
            <a:pPr>
              <a:buFont typeface="Wingdings" panose="05000000000000000000" pitchFamily="2" charset="2"/>
              <a:buChar char="Ø"/>
            </a:pPr>
            <a:endParaRPr lang="en-IN" sz="1200" dirty="0"/>
          </a:p>
          <a:p>
            <a:pPr>
              <a:buFont typeface="Wingdings" panose="05000000000000000000" pitchFamily="2" charset="2"/>
              <a:buChar char="Ø"/>
            </a:pPr>
            <a:r>
              <a:rPr lang="en-IN" b="1" dirty="0"/>
              <a:t>RISHABH KUMAR KANDOI</a:t>
            </a:r>
            <a:r>
              <a:rPr lang="en-IN" dirty="0"/>
              <a:t>   </a:t>
            </a:r>
          </a:p>
        </p:txBody>
      </p:sp>
      <p:sp>
        <p:nvSpPr>
          <p:cNvPr id="4" name="Text Placeholder 3">
            <a:extLst>
              <a:ext uri="{FF2B5EF4-FFF2-40B4-BE49-F238E27FC236}">
                <a16:creationId xmlns:a16="http://schemas.microsoft.com/office/drawing/2014/main" id="{962AFFC7-ED1E-4B1A-9B64-FC162854FF5B}"/>
              </a:ext>
            </a:extLst>
          </p:cNvPr>
          <p:cNvSpPr>
            <a:spLocks noGrp="1"/>
          </p:cNvSpPr>
          <p:nvPr>
            <p:ph type="body" idx="2"/>
          </p:nvPr>
        </p:nvSpPr>
        <p:spPr>
          <a:xfrm>
            <a:off x="7596554" y="2222695"/>
            <a:ext cx="3422077" cy="4151704"/>
          </a:xfrm>
        </p:spPr>
        <p:txBody>
          <a:bodyPr/>
          <a:lstStyle/>
          <a:p>
            <a:r>
              <a:rPr lang="en-IN" b="1" dirty="0"/>
              <a:t>U101115FCS111</a:t>
            </a:r>
          </a:p>
          <a:p>
            <a:endParaRPr lang="en-IN" sz="1200" b="1" dirty="0"/>
          </a:p>
          <a:p>
            <a:r>
              <a:rPr lang="en-IN" b="1" dirty="0"/>
              <a:t>U101115FCS101</a:t>
            </a:r>
          </a:p>
          <a:p>
            <a:endParaRPr lang="en-IN" sz="1200" b="1" dirty="0"/>
          </a:p>
          <a:p>
            <a:r>
              <a:rPr lang="en-IN" b="1" dirty="0"/>
              <a:t>U101115FCS305</a:t>
            </a:r>
          </a:p>
          <a:p>
            <a:endParaRPr lang="en-IN" sz="1200" b="1" dirty="0"/>
          </a:p>
          <a:p>
            <a:r>
              <a:rPr lang="en-IN" sz="1800" dirty="0"/>
              <a:t> </a:t>
            </a:r>
            <a:r>
              <a:rPr lang="en-IN" b="1" dirty="0"/>
              <a:t>U101115FCS125</a:t>
            </a:r>
          </a:p>
          <a:p>
            <a:endParaRPr lang="en-IN" sz="1200" b="1" dirty="0"/>
          </a:p>
          <a:p>
            <a:r>
              <a:rPr lang="en-IN" b="1" dirty="0"/>
              <a:t>U101115FCS283</a:t>
            </a:r>
          </a:p>
          <a:p>
            <a:endParaRPr lang="en-IN" b="1" dirty="0"/>
          </a:p>
          <a:p>
            <a:endParaRPr lang="en-IN" b="1" dirty="0"/>
          </a:p>
        </p:txBody>
      </p:sp>
    </p:spTree>
    <p:extLst>
      <p:ext uri="{BB962C8B-B14F-4D97-AF65-F5344CB8AC3E}">
        <p14:creationId xmlns:p14="http://schemas.microsoft.com/office/powerpoint/2010/main" val="148803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01EA-CF59-49F6-8D16-40F0B6DFDBC1}"/>
              </a:ext>
            </a:extLst>
          </p:cNvPr>
          <p:cNvSpPr>
            <a:spLocks noGrp="1"/>
          </p:cNvSpPr>
          <p:nvPr>
            <p:ph type="title"/>
          </p:nvPr>
        </p:nvSpPr>
        <p:spPr>
          <a:xfrm>
            <a:off x="609600" y="622852"/>
            <a:ext cx="10972800" cy="672548"/>
          </a:xfrm>
        </p:spPr>
        <p:txBody>
          <a:bodyPr/>
          <a:lstStyle/>
          <a:p>
            <a:r>
              <a:rPr lang="en-IN" sz="4000" b="1" i="1" dirty="0">
                <a:solidFill>
                  <a:srgbClr val="FFFF00"/>
                </a:solidFill>
              </a:rPr>
              <a:t>DDOS  ATTACK FLOODING </a:t>
            </a:r>
            <a:br>
              <a:rPr lang="en-IN" b="1" i="1" dirty="0">
                <a:solidFill>
                  <a:srgbClr val="FFFF00"/>
                </a:solidFill>
              </a:rPr>
            </a:br>
            <a:endParaRPr lang="en-IN" dirty="0"/>
          </a:p>
        </p:txBody>
      </p:sp>
      <p:sp>
        <p:nvSpPr>
          <p:cNvPr id="4" name="Text Placeholder 3">
            <a:extLst>
              <a:ext uri="{FF2B5EF4-FFF2-40B4-BE49-F238E27FC236}">
                <a16:creationId xmlns:a16="http://schemas.microsoft.com/office/drawing/2014/main" id="{8CBFCBF5-03A3-4CF2-957E-7AEE2A605BBB}"/>
              </a:ext>
            </a:extLst>
          </p:cNvPr>
          <p:cNvSpPr>
            <a:spLocks noGrp="1"/>
          </p:cNvSpPr>
          <p:nvPr>
            <p:ph type="body" idx="1"/>
          </p:nvPr>
        </p:nvSpPr>
        <p:spPr/>
        <p:txBody>
          <a:bodyPr/>
          <a:lstStyle/>
          <a:p>
            <a:pPr algn="ctr">
              <a:buNone/>
            </a:pPr>
            <a:endParaRPr lang="en-IN" sz="3600" b="1" i="1" dirty="0">
              <a:solidFill>
                <a:srgbClr val="FFFF00"/>
              </a:solidFill>
            </a:endParaRPr>
          </a:p>
          <a:p>
            <a:pPr>
              <a:buNone/>
            </a:pPr>
            <a:endParaRPr lang="en-IN" sz="1400" b="1" i="1" dirty="0">
              <a:solidFill>
                <a:srgbClr val="FFFF00"/>
              </a:solidFill>
            </a:endParaRPr>
          </a:p>
          <a:p>
            <a:pPr>
              <a:buNone/>
            </a:pPr>
            <a:endParaRPr lang="en-IN" sz="3600" b="1" i="1" dirty="0">
              <a:solidFill>
                <a:srgbClr val="FFFF00"/>
              </a:solidFill>
            </a:endParaRPr>
          </a:p>
          <a:p>
            <a:pPr>
              <a:buNone/>
            </a:pPr>
            <a:endParaRPr lang="en-IN" sz="1200" b="1" i="1" dirty="0">
              <a:solidFill>
                <a:srgbClr val="FFFF00"/>
              </a:solidFill>
            </a:endParaRPr>
          </a:p>
        </p:txBody>
      </p:sp>
      <p:pic>
        <p:nvPicPr>
          <p:cNvPr id="5" name="Content Placeholder 3">
            <a:extLst>
              <a:ext uri="{FF2B5EF4-FFF2-40B4-BE49-F238E27FC236}">
                <a16:creationId xmlns:a16="http://schemas.microsoft.com/office/drawing/2014/main" id="{C7547CD3-B536-4F88-91CC-54E0B0D5494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3260" y="1650931"/>
            <a:ext cx="6930887" cy="4372527"/>
          </a:xfrm>
          <a:prstGeom prst="rect">
            <a:avLst/>
          </a:prstGeom>
          <a:noFill/>
          <a:ln>
            <a:noFill/>
          </a:ln>
        </p:spPr>
      </p:pic>
    </p:spTree>
    <p:extLst>
      <p:ext uri="{BB962C8B-B14F-4D97-AF65-F5344CB8AC3E}">
        <p14:creationId xmlns:p14="http://schemas.microsoft.com/office/powerpoint/2010/main" val="248124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C46DC6-C8BD-48C3-926E-AE437BDFA6DE}"/>
              </a:ext>
            </a:extLst>
          </p:cNvPr>
          <p:cNvSpPr/>
          <p:nvPr/>
        </p:nvSpPr>
        <p:spPr>
          <a:xfrm>
            <a:off x="675861" y="3681657"/>
            <a:ext cx="10508974" cy="1077218"/>
          </a:xfrm>
          <a:prstGeom prst="rect">
            <a:avLst/>
          </a:prstGeom>
        </p:spPr>
        <p:txBody>
          <a:bodyPr wrap="square">
            <a:spAutoFit/>
          </a:bodyPr>
          <a:lstStyle/>
          <a:p>
            <a:endParaRPr lang="en-IN" sz="3200" b="1" i="1" dirty="0">
              <a:solidFill>
                <a:srgbClr val="FFFF00"/>
              </a:solidFill>
            </a:endParaRPr>
          </a:p>
          <a:p>
            <a:endParaRPr lang="en-IN" sz="3200" dirty="0"/>
          </a:p>
        </p:txBody>
      </p:sp>
      <p:sp>
        <p:nvSpPr>
          <p:cNvPr id="5" name="Rectangle 4">
            <a:extLst>
              <a:ext uri="{FF2B5EF4-FFF2-40B4-BE49-F238E27FC236}">
                <a16:creationId xmlns:a16="http://schemas.microsoft.com/office/drawing/2014/main" id="{525687EE-F94F-496C-A853-CEDCC335371A}"/>
              </a:ext>
            </a:extLst>
          </p:cNvPr>
          <p:cNvSpPr/>
          <p:nvPr/>
        </p:nvSpPr>
        <p:spPr>
          <a:xfrm>
            <a:off x="755374" y="833735"/>
            <a:ext cx="10853530" cy="707886"/>
          </a:xfrm>
          <a:prstGeom prst="rect">
            <a:avLst/>
          </a:prstGeom>
        </p:spPr>
        <p:txBody>
          <a:bodyPr wrap="square">
            <a:spAutoFit/>
          </a:bodyPr>
          <a:lstStyle/>
          <a:p>
            <a:endParaRPr lang="en-IN" sz="2000" b="1" dirty="0">
              <a:solidFill>
                <a:schemeClr val="bg1"/>
              </a:solidFill>
            </a:endParaRPr>
          </a:p>
          <a:p>
            <a:r>
              <a:rPr lang="en-IN" sz="2000" b="1" dirty="0">
                <a:solidFill>
                  <a:schemeClr val="bg1"/>
                </a:solidFill>
              </a:rPr>
              <a:t>  </a:t>
            </a:r>
            <a:endParaRPr lang="en-IN" dirty="0"/>
          </a:p>
        </p:txBody>
      </p:sp>
      <p:pic>
        <p:nvPicPr>
          <p:cNvPr id="4" name="Content Placeholder 3">
            <a:extLst>
              <a:ext uri="{FF2B5EF4-FFF2-40B4-BE49-F238E27FC236}">
                <a16:creationId xmlns:a16="http://schemas.microsoft.com/office/drawing/2014/main" id="{4BC4E1CA-B77F-41CF-A81D-F39EA0B7B626}"/>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417" y="702365"/>
            <a:ext cx="10217426" cy="5353877"/>
          </a:xfrm>
          <a:prstGeom prst="rect">
            <a:avLst/>
          </a:prstGeom>
          <a:noFill/>
          <a:ln>
            <a:noFill/>
          </a:ln>
        </p:spPr>
      </p:pic>
      <p:sp>
        <p:nvSpPr>
          <p:cNvPr id="6" name="Rectangle 5">
            <a:extLst>
              <a:ext uri="{FF2B5EF4-FFF2-40B4-BE49-F238E27FC236}">
                <a16:creationId xmlns:a16="http://schemas.microsoft.com/office/drawing/2014/main" id="{6BDCC8E8-42A9-4489-9CA0-2E694FF3C0CD}"/>
              </a:ext>
            </a:extLst>
          </p:cNvPr>
          <p:cNvSpPr/>
          <p:nvPr/>
        </p:nvSpPr>
        <p:spPr>
          <a:xfrm>
            <a:off x="3366052" y="5373755"/>
            <a:ext cx="5791200" cy="369332"/>
          </a:xfrm>
          <a:prstGeom prst="rect">
            <a:avLst/>
          </a:prstGeom>
        </p:spPr>
        <p:txBody>
          <a:bodyPr wrap="square">
            <a:spAutoFit/>
          </a:bodyPr>
          <a:lstStyle/>
          <a:p>
            <a:pPr algn="ctr"/>
            <a:r>
              <a:rPr lang="en-US" dirty="0"/>
              <a:t>Starting a ping flood , the data rate soars to 1.5M </a:t>
            </a:r>
            <a:r>
              <a:rPr lang="en-US" dirty="0" err="1"/>
              <a:t>pps</a:t>
            </a:r>
            <a:r>
              <a:rPr lang="en-US" dirty="0"/>
              <a:t>. </a:t>
            </a:r>
          </a:p>
        </p:txBody>
      </p:sp>
    </p:spTree>
    <p:extLst>
      <p:ext uri="{BB962C8B-B14F-4D97-AF65-F5344CB8AC3E}">
        <p14:creationId xmlns:p14="http://schemas.microsoft.com/office/powerpoint/2010/main" val="1161293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B42B-99CB-4D28-B28C-8DCEE838A0B3}"/>
              </a:ext>
            </a:extLst>
          </p:cNvPr>
          <p:cNvSpPr>
            <a:spLocks noGrp="1"/>
          </p:cNvSpPr>
          <p:nvPr>
            <p:ph type="title"/>
          </p:nvPr>
        </p:nvSpPr>
        <p:spPr/>
        <p:txBody>
          <a:bodyPr/>
          <a:lstStyle/>
          <a:p>
            <a:r>
              <a:rPr lang="en-IN" sz="4000" b="1" i="1" dirty="0">
                <a:solidFill>
                  <a:srgbClr val="FFFF00"/>
                </a:solidFill>
              </a:rPr>
              <a:t>DDOS ATTACK MITIGATION</a:t>
            </a:r>
          </a:p>
        </p:txBody>
      </p:sp>
      <p:pic>
        <p:nvPicPr>
          <p:cNvPr id="5" name="Content Placeholder 3">
            <a:extLst>
              <a:ext uri="{FF2B5EF4-FFF2-40B4-BE49-F238E27FC236}">
                <a16:creationId xmlns:a16="http://schemas.microsoft.com/office/drawing/2014/main" id="{39DB500C-9656-48B7-B38B-C8875AC03CB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32477" y="1799120"/>
            <a:ext cx="5371975" cy="4402898"/>
          </a:xfrm>
          <a:prstGeom prst="rect">
            <a:avLst/>
          </a:prstGeom>
          <a:noFill/>
          <a:ln>
            <a:noFill/>
          </a:ln>
        </p:spPr>
      </p:pic>
      <p:pic>
        <p:nvPicPr>
          <p:cNvPr id="6" name="Picture 5">
            <a:extLst>
              <a:ext uri="{FF2B5EF4-FFF2-40B4-BE49-F238E27FC236}">
                <a16:creationId xmlns:a16="http://schemas.microsoft.com/office/drawing/2014/main" id="{DB14F1FE-D08D-4B5A-AE92-CD53512F374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8391" y="1815548"/>
            <a:ext cx="5650271" cy="4359965"/>
          </a:xfrm>
          <a:prstGeom prst="rect">
            <a:avLst/>
          </a:prstGeom>
          <a:noFill/>
          <a:ln>
            <a:noFill/>
          </a:ln>
        </p:spPr>
      </p:pic>
    </p:spTree>
    <p:extLst>
      <p:ext uri="{BB962C8B-B14F-4D97-AF65-F5344CB8AC3E}">
        <p14:creationId xmlns:p14="http://schemas.microsoft.com/office/powerpoint/2010/main" val="122264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F7DC-B419-474C-A8C9-32F3059776F8}"/>
              </a:ext>
            </a:extLst>
          </p:cNvPr>
          <p:cNvSpPr>
            <a:spLocks noGrp="1"/>
          </p:cNvSpPr>
          <p:nvPr>
            <p:ph type="title"/>
          </p:nvPr>
        </p:nvSpPr>
        <p:spPr>
          <a:xfrm>
            <a:off x="649357" y="106018"/>
            <a:ext cx="10972800" cy="1295400"/>
          </a:xfrm>
        </p:spPr>
        <p:txBody>
          <a:bodyPr/>
          <a:lstStyle/>
          <a:p>
            <a:r>
              <a:rPr lang="en-IN" sz="3600" b="1" i="1" dirty="0">
                <a:solidFill>
                  <a:srgbClr val="FFFF00"/>
                </a:solidFill>
              </a:rPr>
              <a:t>DDOS ATTACK MITIGATION</a:t>
            </a:r>
            <a:endParaRPr lang="en-IN" sz="3600" dirty="0"/>
          </a:p>
        </p:txBody>
      </p:sp>
      <p:pic>
        <p:nvPicPr>
          <p:cNvPr id="5" name="Content Placeholder 3">
            <a:extLst>
              <a:ext uri="{FF2B5EF4-FFF2-40B4-BE49-F238E27FC236}">
                <a16:creationId xmlns:a16="http://schemas.microsoft.com/office/drawing/2014/main" id="{F839E628-071E-4B89-910A-2E1ABAC30DE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7993" y="1401418"/>
            <a:ext cx="9749019" cy="4757528"/>
          </a:xfrm>
          <a:prstGeom prst="rect">
            <a:avLst/>
          </a:prstGeom>
          <a:noFill/>
          <a:ln>
            <a:noFill/>
          </a:ln>
        </p:spPr>
      </p:pic>
      <p:pic>
        <p:nvPicPr>
          <p:cNvPr id="6" name="Content Placeholder 3">
            <a:extLst>
              <a:ext uri="{FF2B5EF4-FFF2-40B4-BE49-F238E27FC236}">
                <a16:creationId xmlns:a16="http://schemas.microsoft.com/office/drawing/2014/main" id="{64B2DFAD-6F5F-42CE-AC1C-3B1581316DE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50573" y="3257410"/>
            <a:ext cx="5645427" cy="2901536"/>
          </a:xfrm>
          <a:prstGeom prst="rect">
            <a:avLst/>
          </a:prstGeom>
          <a:noFill/>
          <a:ln>
            <a:noFill/>
          </a:ln>
        </p:spPr>
      </p:pic>
      <p:pic>
        <p:nvPicPr>
          <p:cNvPr id="7" name="Content Placeholder 3">
            <a:extLst>
              <a:ext uri="{FF2B5EF4-FFF2-40B4-BE49-F238E27FC236}">
                <a16:creationId xmlns:a16="http://schemas.microsoft.com/office/drawing/2014/main" id="{BB0FC5B4-3139-42D7-82F7-73BDAEEE288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6330" y="3257410"/>
            <a:ext cx="5208102" cy="2901536"/>
          </a:xfrm>
          <a:prstGeom prst="rect">
            <a:avLst/>
          </a:prstGeom>
          <a:noFill/>
          <a:ln>
            <a:noFill/>
          </a:ln>
        </p:spPr>
      </p:pic>
    </p:spTree>
    <p:extLst>
      <p:ext uri="{BB962C8B-B14F-4D97-AF65-F5344CB8AC3E}">
        <p14:creationId xmlns:p14="http://schemas.microsoft.com/office/powerpoint/2010/main" val="1043212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B310438-47FB-4580-9850-ADF7E080FABC}"/>
              </a:ext>
            </a:extLst>
          </p:cNvPr>
          <p:cNvSpPr>
            <a:spLocks noGrp="1"/>
          </p:cNvSpPr>
          <p:nvPr>
            <p:ph type="title"/>
          </p:nvPr>
        </p:nvSpPr>
        <p:spPr>
          <a:xfrm>
            <a:off x="636104" y="198783"/>
            <a:ext cx="10972800" cy="818322"/>
          </a:xfrm>
        </p:spPr>
        <p:txBody>
          <a:bodyPr/>
          <a:lstStyle/>
          <a:p>
            <a:r>
              <a:rPr lang="en-IN" sz="3600" b="1" i="1" dirty="0">
                <a:solidFill>
                  <a:srgbClr val="FFFF00"/>
                </a:solidFill>
              </a:rPr>
              <a:t>HYBRID CRYPTOGRAPHY IN VANET</a:t>
            </a:r>
          </a:p>
        </p:txBody>
      </p:sp>
      <p:pic>
        <p:nvPicPr>
          <p:cNvPr id="4" name="Shape 163">
            <a:extLst>
              <a:ext uri="{FF2B5EF4-FFF2-40B4-BE49-F238E27FC236}">
                <a16:creationId xmlns:a16="http://schemas.microsoft.com/office/drawing/2014/main" id="{5F10DEB6-0511-40AF-BB25-D19B63760267}"/>
              </a:ext>
            </a:extLst>
          </p:cNvPr>
          <p:cNvPicPr preferRelativeResize="0"/>
          <p:nvPr/>
        </p:nvPicPr>
        <p:blipFill>
          <a:blip r:embed="rId2">
            <a:alphaModFix/>
          </a:blip>
          <a:stretch>
            <a:fillRect/>
          </a:stretch>
        </p:blipFill>
        <p:spPr>
          <a:xfrm>
            <a:off x="2213113" y="1129901"/>
            <a:ext cx="8030817" cy="529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6636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1BEF-C832-4AD1-AA6B-F7518B22DF03}"/>
              </a:ext>
            </a:extLst>
          </p:cNvPr>
          <p:cNvSpPr>
            <a:spLocks noGrp="1"/>
          </p:cNvSpPr>
          <p:nvPr>
            <p:ph type="title"/>
          </p:nvPr>
        </p:nvSpPr>
        <p:spPr>
          <a:xfrm>
            <a:off x="609600" y="304800"/>
            <a:ext cx="10972800" cy="871330"/>
          </a:xfrm>
        </p:spPr>
        <p:txBody>
          <a:bodyPr/>
          <a:lstStyle/>
          <a:p>
            <a:r>
              <a:rPr lang="en-IN" sz="3200" b="1" i="1" dirty="0">
                <a:solidFill>
                  <a:srgbClr val="FFFF00"/>
                </a:solidFill>
                <a:latin typeface="+mn-lt"/>
              </a:rPr>
              <a:t>HYBRID CRYPTOGRAPHY IMPLEMENTATION IN JAVA</a:t>
            </a:r>
          </a:p>
        </p:txBody>
      </p:sp>
      <p:pic>
        <p:nvPicPr>
          <p:cNvPr id="5" name="Picture 4">
            <a:extLst>
              <a:ext uri="{FF2B5EF4-FFF2-40B4-BE49-F238E27FC236}">
                <a16:creationId xmlns:a16="http://schemas.microsoft.com/office/drawing/2014/main" id="{265401B3-BE32-46FA-ACAC-FA67BC38A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22" y="1176130"/>
            <a:ext cx="9621078" cy="5377070"/>
          </a:xfrm>
          <a:prstGeom prst="rect">
            <a:avLst/>
          </a:prstGeom>
        </p:spPr>
      </p:pic>
    </p:spTree>
    <p:extLst>
      <p:ext uri="{BB962C8B-B14F-4D97-AF65-F5344CB8AC3E}">
        <p14:creationId xmlns:p14="http://schemas.microsoft.com/office/powerpoint/2010/main" val="363971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F7DA-091E-47CA-B52E-10F4AA4FE499}"/>
              </a:ext>
            </a:extLst>
          </p:cNvPr>
          <p:cNvSpPr>
            <a:spLocks noGrp="1"/>
          </p:cNvSpPr>
          <p:nvPr>
            <p:ph type="title"/>
          </p:nvPr>
        </p:nvSpPr>
        <p:spPr/>
        <p:txBody>
          <a:bodyPr/>
          <a:lstStyle/>
          <a:p>
            <a:r>
              <a:rPr lang="en-IN" sz="3600" b="1" i="1" dirty="0">
                <a:solidFill>
                  <a:srgbClr val="FFFF00"/>
                </a:solidFill>
              </a:rPr>
              <a:t>PERFORMANCE ANALYSIS IN NS2 USING VANET ARCHITECTURE</a:t>
            </a:r>
            <a:endParaRPr lang="en-US" sz="3600" dirty="0"/>
          </a:p>
        </p:txBody>
      </p:sp>
      <p:graphicFrame>
        <p:nvGraphicFramePr>
          <p:cNvPr id="6" name="Table 5">
            <a:extLst>
              <a:ext uri="{FF2B5EF4-FFF2-40B4-BE49-F238E27FC236}">
                <a16:creationId xmlns:a16="http://schemas.microsoft.com/office/drawing/2014/main" id="{ADD2F4E1-4BCF-40A2-BDDF-6F50E8D4D31B}"/>
              </a:ext>
            </a:extLst>
          </p:cNvPr>
          <p:cNvGraphicFramePr>
            <a:graphicFrameLocks noGrp="1"/>
          </p:cNvGraphicFramePr>
          <p:nvPr>
            <p:extLst>
              <p:ext uri="{D42A27DB-BD31-4B8C-83A1-F6EECF244321}">
                <p14:modId xmlns:p14="http://schemas.microsoft.com/office/powerpoint/2010/main" val="104590769"/>
              </p:ext>
            </p:extLst>
          </p:nvPr>
        </p:nvGraphicFramePr>
        <p:xfrm>
          <a:off x="1912729" y="1868557"/>
          <a:ext cx="8410714" cy="4161185"/>
        </p:xfrm>
        <a:graphic>
          <a:graphicData uri="http://schemas.openxmlformats.org/drawingml/2006/table">
            <a:tbl>
              <a:tblPr firstRow="1" bandRow="1">
                <a:tableStyleId>{21E4AEA4-8DFA-4A89-87EB-49C32662AFE0}</a:tableStyleId>
              </a:tblPr>
              <a:tblGrid>
                <a:gridCol w="4205357">
                  <a:extLst>
                    <a:ext uri="{9D8B030D-6E8A-4147-A177-3AD203B41FA5}">
                      <a16:colId xmlns:a16="http://schemas.microsoft.com/office/drawing/2014/main" val="2353760331"/>
                    </a:ext>
                  </a:extLst>
                </a:gridCol>
                <a:gridCol w="4205357">
                  <a:extLst>
                    <a:ext uri="{9D8B030D-6E8A-4147-A177-3AD203B41FA5}">
                      <a16:colId xmlns:a16="http://schemas.microsoft.com/office/drawing/2014/main" val="227035852"/>
                    </a:ext>
                  </a:extLst>
                </a:gridCol>
              </a:tblGrid>
              <a:tr h="594455">
                <a:tc>
                  <a:txBody>
                    <a:bodyPr/>
                    <a:lstStyle/>
                    <a:p>
                      <a:pPr marL="0" lvl="0" indent="0" algn="ctr" rtl="0">
                        <a:lnSpc>
                          <a:spcPct val="115000"/>
                        </a:lnSpc>
                        <a:spcBef>
                          <a:spcPts val="0"/>
                        </a:spcBef>
                        <a:spcAft>
                          <a:spcPts val="0"/>
                        </a:spcAft>
                        <a:buNone/>
                      </a:pPr>
                      <a:r>
                        <a:rPr lang="en-IN" sz="2000" u="none" strike="noStrike" cap="none" dirty="0">
                          <a:sym typeface="Arial"/>
                        </a:rPr>
                        <a:t>SIMULATION PARAMETERS</a:t>
                      </a:r>
                      <a:endParaRPr sz="2000" b="1" i="0" u="none" strike="noStrike" cap="none" dirty="0">
                        <a:solidFill>
                          <a:srgbClr val="FFFF00"/>
                        </a:solidFill>
                        <a:latin typeface="+mn-lt"/>
                        <a:ea typeface="+mn-ea"/>
                        <a:cs typeface="+mn-cs"/>
                        <a:sym typeface="Arial"/>
                      </a:endParaRPr>
                    </a:p>
                  </a:txBody>
                  <a:tcPr marL="68575" marR="68575" marT="91425" marB="91425"/>
                </a:tc>
                <a:tc>
                  <a:txBody>
                    <a:bodyPr/>
                    <a:lstStyle/>
                    <a:p>
                      <a:pPr marL="0" marR="0" lvl="0" indent="0" algn="ctr" rtl="0">
                        <a:lnSpc>
                          <a:spcPct val="115000"/>
                        </a:lnSpc>
                        <a:spcBef>
                          <a:spcPts val="0"/>
                        </a:spcBef>
                        <a:spcAft>
                          <a:spcPts val="0"/>
                        </a:spcAft>
                        <a:buNone/>
                      </a:pPr>
                      <a:r>
                        <a:rPr lang="en-IN" sz="2000" u="none" strike="noStrike" cap="none" dirty="0">
                          <a:sym typeface="Arial"/>
                        </a:rPr>
                        <a:t>VALUES</a:t>
                      </a:r>
                      <a:endParaRPr sz="2000" b="1" i="0" u="none" strike="noStrike" cap="none" dirty="0">
                        <a:solidFill>
                          <a:srgbClr val="FFFF00"/>
                        </a:solidFill>
                        <a:latin typeface="+mn-lt"/>
                        <a:ea typeface="+mn-ea"/>
                        <a:cs typeface="+mn-cs"/>
                        <a:sym typeface="Arial"/>
                      </a:endParaRPr>
                    </a:p>
                  </a:txBody>
                  <a:tcPr marL="68575" marR="68575" marT="91425" marB="91425"/>
                </a:tc>
                <a:extLst>
                  <a:ext uri="{0D108BD9-81ED-4DB2-BD59-A6C34878D82A}">
                    <a16:rowId xmlns:a16="http://schemas.microsoft.com/office/drawing/2014/main" val="1296346112"/>
                  </a:ext>
                </a:extLst>
              </a:tr>
              <a:tr h="594455">
                <a:tc>
                  <a:txBody>
                    <a:bodyPr/>
                    <a:lstStyle/>
                    <a:p>
                      <a:pPr marL="0" lvl="0" indent="0" algn="ctr" rtl="0">
                        <a:lnSpc>
                          <a:spcPct val="115000"/>
                        </a:lnSpc>
                        <a:spcBef>
                          <a:spcPts val="0"/>
                        </a:spcBef>
                        <a:spcAft>
                          <a:spcPts val="0"/>
                        </a:spcAft>
                        <a:buNone/>
                      </a:pPr>
                      <a:r>
                        <a:rPr lang="en-IN" sz="2000" dirty="0"/>
                        <a:t>Number of nodes</a:t>
                      </a:r>
                      <a:endParaRPr sz="2000" dirty="0">
                        <a:solidFill>
                          <a:schemeClr val="lt1"/>
                        </a:solidFill>
                      </a:endParaRPr>
                    </a:p>
                  </a:txBody>
                  <a:tcPr marL="68575" marR="68575" marT="91425" marB="91425"/>
                </a:tc>
                <a:tc>
                  <a:txBody>
                    <a:bodyPr/>
                    <a:lstStyle/>
                    <a:p>
                      <a:pPr marL="0" lvl="0" indent="0" algn="ctr" rtl="0">
                        <a:lnSpc>
                          <a:spcPct val="115000"/>
                        </a:lnSpc>
                        <a:spcBef>
                          <a:spcPts val="0"/>
                        </a:spcBef>
                        <a:spcAft>
                          <a:spcPts val="0"/>
                        </a:spcAft>
                        <a:buNone/>
                      </a:pPr>
                      <a:r>
                        <a:rPr lang="en-IN" sz="2000" dirty="0">
                          <a:solidFill>
                            <a:schemeClr val="tx1"/>
                          </a:solidFill>
                        </a:rPr>
                        <a:t>100</a:t>
                      </a:r>
                      <a:endParaRPr sz="2000" dirty="0">
                        <a:solidFill>
                          <a:schemeClr val="tx1"/>
                        </a:solidFill>
                      </a:endParaRPr>
                    </a:p>
                  </a:txBody>
                  <a:tcPr marL="68575" marR="68575" marT="91425" marB="91425"/>
                </a:tc>
                <a:extLst>
                  <a:ext uri="{0D108BD9-81ED-4DB2-BD59-A6C34878D82A}">
                    <a16:rowId xmlns:a16="http://schemas.microsoft.com/office/drawing/2014/main" val="1525537052"/>
                  </a:ext>
                </a:extLst>
              </a:tr>
              <a:tr h="594455">
                <a:tc>
                  <a:txBody>
                    <a:bodyPr/>
                    <a:lstStyle/>
                    <a:p>
                      <a:pPr marL="0" lvl="0" indent="0" algn="ctr" rtl="0">
                        <a:lnSpc>
                          <a:spcPct val="115000"/>
                        </a:lnSpc>
                        <a:spcBef>
                          <a:spcPts val="0"/>
                        </a:spcBef>
                        <a:spcAft>
                          <a:spcPts val="0"/>
                        </a:spcAft>
                        <a:buNone/>
                      </a:pPr>
                      <a:r>
                        <a:rPr lang="en-IN" sz="2000" dirty="0"/>
                        <a:t>Type of the nodes</a:t>
                      </a:r>
                      <a:endParaRPr sz="2000" dirty="0">
                        <a:solidFill>
                          <a:schemeClr val="lt1"/>
                        </a:solidFill>
                      </a:endParaRPr>
                    </a:p>
                  </a:txBody>
                  <a:tcPr marL="68575" marR="68575" marT="91425" marB="91425"/>
                </a:tc>
                <a:tc>
                  <a:txBody>
                    <a:bodyPr/>
                    <a:lstStyle/>
                    <a:p>
                      <a:pPr marL="0" lvl="0" indent="0" algn="ctr" rtl="0">
                        <a:lnSpc>
                          <a:spcPct val="115000"/>
                        </a:lnSpc>
                        <a:spcBef>
                          <a:spcPts val="0"/>
                        </a:spcBef>
                        <a:spcAft>
                          <a:spcPts val="0"/>
                        </a:spcAft>
                        <a:buNone/>
                      </a:pPr>
                      <a:r>
                        <a:rPr lang="en-IN" sz="2000" dirty="0"/>
                        <a:t>Mobile nodes</a:t>
                      </a:r>
                      <a:endParaRPr sz="2000" dirty="0">
                        <a:solidFill>
                          <a:schemeClr val="lt1"/>
                        </a:solidFill>
                      </a:endParaRPr>
                    </a:p>
                  </a:txBody>
                  <a:tcPr marL="68575" marR="68575" marT="91425" marB="91425"/>
                </a:tc>
                <a:extLst>
                  <a:ext uri="{0D108BD9-81ED-4DB2-BD59-A6C34878D82A}">
                    <a16:rowId xmlns:a16="http://schemas.microsoft.com/office/drawing/2014/main" val="3522646973"/>
                  </a:ext>
                </a:extLst>
              </a:tr>
              <a:tr h="594455">
                <a:tc>
                  <a:txBody>
                    <a:bodyPr/>
                    <a:lstStyle/>
                    <a:p>
                      <a:pPr marL="0" lvl="0" indent="0" algn="ctr" rtl="0">
                        <a:lnSpc>
                          <a:spcPct val="115000"/>
                        </a:lnSpc>
                        <a:spcBef>
                          <a:spcPts val="0"/>
                        </a:spcBef>
                        <a:spcAft>
                          <a:spcPts val="0"/>
                        </a:spcAft>
                        <a:buNone/>
                      </a:pPr>
                      <a:r>
                        <a:rPr lang="en-IN" sz="2000" dirty="0"/>
                        <a:t>Type of the packets</a:t>
                      </a:r>
                      <a:endParaRPr sz="2000" dirty="0">
                        <a:solidFill>
                          <a:schemeClr val="lt1"/>
                        </a:solidFill>
                      </a:endParaRPr>
                    </a:p>
                  </a:txBody>
                  <a:tcPr marL="68575" marR="68575" marT="91425" marB="91425"/>
                </a:tc>
                <a:tc>
                  <a:txBody>
                    <a:bodyPr/>
                    <a:lstStyle/>
                    <a:p>
                      <a:pPr marL="0" lvl="0" indent="0" algn="ctr" rtl="0">
                        <a:lnSpc>
                          <a:spcPct val="115000"/>
                        </a:lnSpc>
                        <a:spcBef>
                          <a:spcPts val="0"/>
                        </a:spcBef>
                        <a:spcAft>
                          <a:spcPts val="0"/>
                        </a:spcAft>
                        <a:buNone/>
                      </a:pPr>
                      <a:r>
                        <a:rPr lang="en-IN" sz="2000" dirty="0"/>
                        <a:t>Data packets and control packets</a:t>
                      </a:r>
                      <a:endParaRPr sz="2000" dirty="0">
                        <a:solidFill>
                          <a:schemeClr val="lt1"/>
                        </a:solidFill>
                      </a:endParaRPr>
                    </a:p>
                  </a:txBody>
                  <a:tcPr marL="68575" marR="68575" marT="91425" marB="91425"/>
                </a:tc>
                <a:extLst>
                  <a:ext uri="{0D108BD9-81ED-4DB2-BD59-A6C34878D82A}">
                    <a16:rowId xmlns:a16="http://schemas.microsoft.com/office/drawing/2014/main" val="867312719"/>
                  </a:ext>
                </a:extLst>
              </a:tr>
              <a:tr h="594455">
                <a:tc>
                  <a:txBody>
                    <a:bodyPr/>
                    <a:lstStyle/>
                    <a:p>
                      <a:pPr marL="0" lvl="0" indent="0" algn="ctr" rtl="0">
                        <a:lnSpc>
                          <a:spcPct val="115000"/>
                        </a:lnSpc>
                        <a:spcBef>
                          <a:spcPts val="0"/>
                        </a:spcBef>
                        <a:spcAft>
                          <a:spcPts val="0"/>
                        </a:spcAft>
                        <a:buNone/>
                      </a:pPr>
                      <a:r>
                        <a:rPr lang="en-IN" sz="2000" dirty="0"/>
                        <a:t>Packet Size</a:t>
                      </a:r>
                      <a:endParaRPr sz="2000" dirty="0">
                        <a:solidFill>
                          <a:schemeClr val="lt1"/>
                        </a:solidFill>
                      </a:endParaRPr>
                    </a:p>
                  </a:txBody>
                  <a:tcPr marL="68575" marR="68575" marT="91425" marB="91425"/>
                </a:tc>
                <a:tc>
                  <a:txBody>
                    <a:bodyPr/>
                    <a:lstStyle/>
                    <a:p>
                      <a:pPr marL="0" lvl="0" indent="0" algn="ctr" rtl="0">
                        <a:lnSpc>
                          <a:spcPct val="115000"/>
                        </a:lnSpc>
                        <a:spcBef>
                          <a:spcPts val="0"/>
                        </a:spcBef>
                        <a:spcAft>
                          <a:spcPts val="0"/>
                        </a:spcAft>
                        <a:buNone/>
                      </a:pPr>
                      <a:r>
                        <a:rPr lang="en-IN" sz="2000" dirty="0"/>
                        <a:t>50 bytes</a:t>
                      </a:r>
                      <a:endParaRPr sz="2000" dirty="0">
                        <a:solidFill>
                          <a:schemeClr val="lt1"/>
                        </a:solidFill>
                      </a:endParaRPr>
                    </a:p>
                  </a:txBody>
                  <a:tcPr marL="68575" marR="68575" marT="91425" marB="91425"/>
                </a:tc>
                <a:extLst>
                  <a:ext uri="{0D108BD9-81ED-4DB2-BD59-A6C34878D82A}">
                    <a16:rowId xmlns:a16="http://schemas.microsoft.com/office/drawing/2014/main" val="743810109"/>
                  </a:ext>
                </a:extLst>
              </a:tr>
              <a:tr h="594455">
                <a:tc>
                  <a:txBody>
                    <a:bodyPr/>
                    <a:lstStyle/>
                    <a:p>
                      <a:pPr marL="0" lvl="0" indent="0" algn="ctr" rtl="0">
                        <a:lnSpc>
                          <a:spcPct val="115000"/>
                        </a:lnSpc>
                        <a:spcBef>
                          <a:spcPts val="0"/>
                        </a:spcBef>
                        <a:spcAft>
                          <a:spcPts val="0"/>
                        </a:spcAft>
                        <a:buNone/>
                      </a:pPr>
                      <a:r>
                        <a:rPr lang="en-IN" sz="2000" dirty="0"/>
                        <a:t>Type of the traffic</a:t>
                      </a:r>
                      <a:endParaRPr sz="2000" dirty="0">
                        <a:solidFill>
                          <a:schemeClr val="lt1"/>
                        </a:solidFill>
                      </a:endParaRPr>
                    </a:p>
                  </a:txBody>
                  <a:tcPr marL="68575" marR="68575" marT="91425" marB="91425"/>
                </a:tc>
                <a:tc>
                  <a:txBody>
                    <a:bodyPr/>
                    <a:lstStyle/>
                    <a:p>
                      <a:pPr marL="0" lvl="0" indent="0" algn="ctr" rtl="0">
                        <a:lnSpc>
                          <a:spcPct val="115000"/>
                        </a:lnSpc>
                        <a:spcBef>
                          <a:spcPts val="0"/>
                        </a:spcBef>
                        <a:spcAft>
                          <a:spcPts val="0"/>
                        </a:spcAft>
                        <a:buNone/>
                      </a:pPr>
                      <a:r>
                        <a:rPr lang="en-IN" sz="2000" dirty="0"/>
                        <a:t>CBR traffic</a:t>
                      </a:r>
                      <a:endParaRPr sz="2000" dirty="0">
                        <a:solidFill>
                          <a:schemeClr val="lt1"/>
                        </a:solidFill>
                      </a:endParaRPr>
                    </a:p>
                  </a:txBody>
                  <a:tcPr marL="68575" marR="68575" marT="91425" marB="91425"/>
                </a:tc>
                <a:extLst>
                  <a:ext uri="{0D108BD9-81ED-4DB2-BD59-A6C34878D82A}">
                    <a16:rowId xmlns:a16="http://schemas.microsoft.com/office/drawing/2014/main" val="270389192"/>
                  </a:ext>
                </a:extLst>
              </a:tr>
              <a:tr h="594455">
                <a:tc>
                  <a:txBody>
                    <a:bodyPr/>
                    <a:lstStyle/>
                    <a:p>
                      <a:pPr marR="0" algn="ctr" rtl="0">
                        <a:lnSpc>
                          <a:spcPct val="100000"/>
                        </a:lnSpc>
                        <a:spcBef>
                          <a:spcPts val="0"/>
                        </a:spcBef>
                        <a:spcAft>
                          <a:spcPts val="0"/>
                        </a:spcAft>
                        <a:buNone/>
                      </a:pPr>
                      <a:r>
                        <a:rPr lang="en-US" sz="2000" u="none" strike="noStrike" cap="none" dirty="0">
                          <a:sym typeface="Arial"/>
                        </a:rPr>
                        <a:t>Simulation Time</a:t>
                      </a:r>
                      <a:endParaRPr lang="en-US" sz="2000" b="0" i="0" u="none" strike="noStrike" cap="none" dirty="0">
                        <a:solidFill>
                          <a:schemeClr val="lt1"/>
                        </a:solidFill>
                        <a:latin typeface="+mn-lt"/>
                        <a:ea typeface="+mn-ea"/>
                        <a:cs typeface="+mn-cs"/>
                        <a:sym typeface="Arial"/>
                      </a:endParaRPr>
                    </a:p>
                  </a:txBody>
                  <a:tcPr/>
                </a:tc>
                <a:tc>
                  <a:txBody>
                    <a:bodyPr/>
                    <a:lstStyle/>
                    <a:p>
                      <a:pPr marR="0" algn="ctr" rtl="0">
                        <a:lnSpc>
                          <a:spcPct val="100000"/>
                        </a:lnSpc>
                        <a:spcBef>
                          <a:spcPts val="0"/>
                        </a:spcBef>
                        <a:spcAft>
                          <a:spcPts val="0"/>
                        </a:spcAft>
                        <a:buNone/>
                      </a:pPr>
                      <a:r>
                        <a:rPr lang="en-US" sz="2000" u="none" strike="noStrike" cap="none" dirty="0">
                          <a:sym typeface="Arial"/>
                        </a:rPr>
                        <a:t>300sec</a:t>
                      </a:r>
                      <a:endParaRPr lang="en-US" sz="2000" b="0" i="0" u="none" strike="noStrike" cap="none" dirty="0">
                        <a:solidFill>
                          <a:schemeClr val="lt1"/>
                        </a:solidFill>
                        <a:latin typeface="+mn-lt"/>
                        <a:ea typeface="+mn-ea"/>
                        <a:cs typeface="+mn-cs"/>
                        <a:sym typeface="Arial"/>
                      </a:endParaRPr>
                    </a:p>
                  </a:txBody>
                  <a:tcPr/>
                </a:tc>
                <a:extLst>
                  <a:ext uri="{0D108BD9-81ED-4DB2-BD59-A6C34878D82A}">
                    <a16:rowId xmlns:a16="http://schemas.microsoft.com/office/drawing/2014/main" val="3565594928"/>
                  </a:ext>
                </a:extLst>
              </a:tr>
            </a:tbl>
          </a:graphicData>
        </a:graphic>
      </p:graphicFrame>
    </p:spTree>
    <p:extLst>
      <p:ext uri="{BB962C8B-B14F-4D97-AF65-F5344CB8AC3E}">
        <p14:creationId xmlns:p14="http://schemas.microsoft.com/office/powerpoint/2010/main" val="1113301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28E0-5066-46F5-A256-2C2EEAEB2BA7}"/>
              </a:ext>
            </a:extLst>
          </p:cNvPr>
          <p:cNvSpPr>
            <a:spLocks noGrp="1"/>
          </p:cNvSpPr>
          <p:nvPr>
            <p:ph type="title"/>
          </p:nvPr>
        </p:nvSpPr>
        <p:spPr>
          <a:xfrm>
            <a:off x="609600" y="357809"/>
            <a:ext cx="10972800" cy="937590"/>
          </a:xfrm>
        </p:spPr>
        <p:txBody>
          <a:bodyPr/>
          <a:lstStyle/>
          <a:p>
            <a:r>
              <a:rPr lang="en-IN" sz="3200" b="1" i="1" dirty="0">
                <a:solidFill>
                  <a:srgbClr val="FFFF00"/>
                </a:solidFill>
                <a:latin typeface="+mn-lt"/>
              </a:rPr>
              <a:t>GRAPHICAL REPRESENTATION OF THE RESULTS</a:t>
            </a:r>
          </a:p>
        </p:txBody>
      </p:sp>
      <p:sp>
        <p:nvSpPr>
          <p:cNvPr id="18" name="Shape 184">
            <a:extLst>
              <a:ext uri="{FF2B5EF4-FFF2-40B4-BE49-F238E27FC236}">
                <a16:creationId xmlns:a16="http://schemas.microsoft.com/office/drawing/2014/main" id="{4A96723E-A11D-4717-A252-8B9784B7F212}"/>
              </a:ext>
            </a:extLst>
          </p:cNvPr>
          <p:cNvSpPr txBox="1">
            <a:spLocks/>
          </p:cNvSpPr>
          <p:nvPr/>
        </p:nvSpPr>
        <p:spPr>
          <a:xfrm>
            <a:off x="3241458" y="5959561"/>
            <a:ext cx="5053200" cy="41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ct val="100000"/>
              <a:buFont typeface="Droid Sans"/>
              <a:buChar char="◈"/>
              <a:defRPr sz="1800" b="0" i="0" u="none" strike="noStrike" cap="none">
                <a:solidFill>
                  <a:srgbClr val="F3F3F3"/>
                </a:solidFill>
                <a:latin typeface="Droid Sans"/>
                <a:ea typeface="Droid Sans"/>
                <a:cs typeface="Droid Sans"/>
                <a:sym typeface="Droid Sans"/>
              </a:defRPr>
            </a:lvl1pPr>
            <a:lvl2pPr marR="0" lvl="1" algn="l" rtl="0">
              <a:lnSpc>
                <a:spcPct val="100000"/>
              </a:lnSpc>
              <a:spcBef>
                <a:spcPts val="0"/>
              </a:spcBef>
              <a:spcAft>
                <a:spcPts val="0"/>
              </a:spcAft>
              <a:buClr>
                <a:srgbClr val="F3F3F3"/>
              </a:buClr>
              <a:buSzPct val="100000"/>
              <a:buFont typeface="Droid Sans"/>
              <a:buNone/>
              <a:defRPr sz="1800" b="0" i="0" u="none" strike="noStrike" cap="none">
                <a:solidFill>
                  <a:srgbClr val="F3F3F3"/>
                </a:solidFill>
                <a:latin typeface="Droid Sans"/>
                <a:ea typeface="Droid Sans"/>
                <a:cs typeface="Droid Sans"/>
                <a:sym typeface="Droid Sans"/>
              </a:defRPr>
            </a:lvl2pPr>
            <a:lvl3pPr marR="0" lvl="2" algn="l" rtl="0">
              <a:lnSpc>
                <a:spcPct val="100000"/>
              </a:lnSpc>
              <a:spcBef>
                <a:spcPts val="0"/>
              </a:spcBef>
              <a:spcAft>
                <a:spcPts val="0"/>
              </a:spcAft>
              <a:buClr>
                <a:srgbClr val="F3F3F3"/>
              </a:buClr>
              <a:buSzPct val="100000"/>
              <a:buFont typeface="Droid Sans"/>
              <a:buNone/>
              <a:defRPr sz="1800" b="0" i="0" u="none" strike="noStrike" cap="none">
                <a:solidFill>
                  <a:srgbClr val="F3F3F3"/>
                </a:solidFill>
                <a:latin typeface="Droid Sans"/>
                <a:ea typeface="Droid Sans"/>
                <a:cs typeface="Droid Sans"/>
                <a:sym typeface="Droid Sans"/>
              </a:defRPr>
            </a:lvl3pPr>
            <a:lvl4pPr marR="0" lvl="3" algn="l" rtl="0">
              <a:lnSpc>
                <a:spcPct val="100000"/>
              </a:lnSpc>
              <a:spcBef>
                <a:spcPts val="0"/>
              </a:spcBef>
              <a:spcAft>
                <a:spcPts val="0"/>
              </a:spcAft>
              <a:buClr>
                <a:srgbClr val="F3F3F3"/>
              </a:buClr>
              <a:buSzPct val="100000"/>
              <a:buFont typeface="Droid Sans"/>
              <a:buNone/>
              <a:defRPr sz="1800" b="0" i="0" u="none" strike="noStrike" cap="none">
                <a:solidFill>
                  <a:srgbClr val="F3F3F3"/>
                </a:solidFill>
                <a:latin typeface="Droid Sans"/>
                <a:ea typeface="Droid Sans"/>
                <a:cs typeface="Droid Sans"/>
                <a:sym typeface="Droid Sans"/>
              </a:defRPr>
            </a:lvl4pPr>
            <a:lvl5pPr marR="0" lvl="4" algn="l" rtl="0">
              <a:lnSpc>
                <a:spcPct val="100000"/>
              </a:lnSpc>
              <a:spcBef>
                <a:spcPts val="0"/>
              </a:spcBef>
              <a:spcAft>
                <a:spcPts val="0"/>
              </a:spcAft>
              <a:buClr>
                <a:srgbClr val="F3F3F3"/>
              </a:buClr>
              <a:buSzPct val="100000"/>
              <a:buFont typeface="Droid Sans"/>
              <a:buNone/>
              <a:defRPr sz="1800" b="0" i="0" u="none" strike="noStrike" cap="none">
                <a:solidFill>
                  <a:srgbClr val="F3F3F3"/>
                </a:solidFill>
                <a:latin typeface="Droid Sans"/>
                <a:ea typeface="Droid Sans"/>
                <a:cs typeface="Droid Sans"/>
                <a:sym typeface="Droid Sans"/>
              </a:defRPr>
            </a:lvl5pPr>
            <a:lvl6pPr marR="0" lvl="5" algn="l" rtl="0">
              <a:lnSpc>
                <a:spcPct val="100000"/>
              </a:lnSpc>
              <a:spcBef>
                <a:spcPts val="0"/>
              </a:spcBef>
              <a:spcAft>
                <a:spcPts val="0"/>
              </a:spcAft>
              <a:buClr>
                <a:srgbClr val="F3F3F3"/>
              </a:buClr>
              <a:buSzPct val="100000"/>
              <a:buFont typeface="Droid Sans"/>
              <a:buNone/>
              <a:defRPr sz="1800" b="0" i="0" u="none" strike="noStrike" cap="none">
                <a:solidFill>
                  <a:srgbClr val="F3F3F3"/>
                </a:solidFill>
                <a:latin typeface="Droid Sans"/>
                <a:ea typeface="Droid Sans"/>
                <a:cs typeface="Droid Sans"/>
                <a:sym typeface="Droid Sans"/>
              </a:defRPr>
            </a:lvl6pPr>
            <a:lvl7pPr marR="0" lvl="6" algn="l" rtl="0">
              <a:lnSpc>
                <a:spcPct val="100000"/>
              </a:lnSpc>
              <a:spcBef>
                <a:spcPts val="0"/>
              </a:spcBef>
              <a:spcAft>
                <a:spcPts val="0"/>
              </a:spcAft>
              <a:buClr>
                <a:srgbClr val="F3F3F3"/>
              </a:buClr>
              <a:buSzPct val="100000"/>
              <a:buFont typeface="Droid Sans"/>
              <a:buNone/>
              <a:defRPr sz="1800" b="0" i="0" u="none" strike="noStrike" cap="none">
                <a:solidFill>
                  <a:srgbClr val="F3F3F3"/>
                </a:solidFill>
                <a:latin typeface="Droid Sans"/>
                <a:ea typeface="Droid Sans"/>
                <a:cs typeface="Droid Sans"/>
                <a:sym typeface="Droid Sans"/>
              </a:defRPr>
            </a:lvl7pPr>
            <a:lvl8pPr marR="0" lvl="7" algn="l" rtl="0">
              <a:lnSpc>
                <a:spcPct val="100000"/>
              </a:lnSpc>
              <a:spcBef>
                <a:spcPts val="0"/>
              </a:spcBef>
              <a:spcAft>
                <a:spcPts val="0"/>
              </a:spcAft>
              <a:buClr>
                <a:srgbClr val="F3F3F3"/>
              </a:buClr>
              <a:buSzPct val="100000"/>
              <a:buFont typeface="Droid Sans"/>
              <a:buNone/>
              <a:defRPr sz="1800" b="0" i="0" u="none" strike="noStrike" cap="none">
                <a:solidFill>
                  <a:srgbClr val="F3F3F3"/>
                </a:solidFill>
                <a:latin typeface="Droid Sans"/>
                <a:ea typeface="Droid Sans"/>
                <a:cs typeface="Droid Sans"/>
                <a:sym typeface="Droid Sans"/>
              </a:defRPr>
            </a:lvl8pPr>
            <a:lvl9pPr marR="0" lvl="8" algn="l" rtl="0">
              <a:lnSpc>
                <a:spcPct val="100000"/>
              </a:lnSpc>
              <a:spcBef>
                <a:spcPts val="0"/>
              </a:spcBef>
              <a:spcAft>
                <a:spcPts val="0"/>
              </a:spcAft>
              <a:buClr>
                <a:srgbClr val="F3F3F3"/>
              </a:buClr>
              <a:buSzPct val="100000"/>
              <a:buFont typeface="Droid Sans"/>
              <a:buNone/>
              <a:defRPr sz="1800" b="0" i="0" u="none" strike="noStrike" cap="none">
                <a:solidFill>
                  <a:srgbClr val="F3F3F3"/>
                </a:solidFill>
                <a:latin typeface="Droid Sans"/>
                <a:ea typeface="Droid Sans"/>
                <a:cs typeface="Droid Sans"/>
                <a:sym typeface="Droid Sans"/>
              </a:defRPr>
            </a:lvl9pPr>
          </a:lstStyle>
          <a:p>
            <a:pPr algn="ctr">
              <a:buClr>
                <a:schemeClr val="dk1"/>
              </a:buClr>
              <a:buSzPts val="1100"/>
              <a:buFont typeface="Arial"/>
              <a:buNone/>
            </a:pPr>
            <a:r>
              <a:rPr lang="en-IN" sz="2000" b="1" i="1" kern="0" dirty="0">
                <a:solidFill>
                  <a:srgbClr val="F8EFE7"/>
                </a:solidFill>
              </a:rPr>
              <a:t>Performance of hybrid cryptography</a:t>
            </a:r>
          </a:p>
          <a:p>
            <a:pPr>
              <a:buFont typeface="Droid Sans"/>
              <a:buNone/>
            </a:pPr>
            <a:endParaRPr lang="en-IN" sz="2000" kern="0" dirty="0"/>
          </a:p>
        </p:txBody>
      </p:sp>
      <p:pic>
        <p:nvPicPr>
          <p:cNvPr id="8" name="Picture 7">
            <a:extLst>
              <a:ext uri="{FF2B5EF4-FFF2-40B4-BE49-F238E27FC236}">
                <a16:creationId xmlns:a16="http://schemas.microsoft.com/office/drawing/2014/main" id="{14C49CAA-9B40-45F2-944F-91A05B676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077" y="1464627"/>
            <a:ext cx="4308838" cy="4494934"/>
          </a:xfrm>
          <a:prstGeom prst="rect">
            <a:avLst/>
          </a:prstGeom>
        </p:spPr>
      </p:pic>
      <p:pic>
        <p:nvPicPr>
          <p:cNvPr id="11" name="Picture 10">
            <a:extLst>
              <a:ext uri="{FF2B5EF4-FFF2-40B4-BE49-F238E27FC236}">
                <a16:creationId xmlns:a16="http://schemas.microsoft.com/office/drawing/2014/main" id="{E711EA36-B602-4CD6-B699-E89E6D532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855" y="1464627"/>
            <a:ext cx="4294203" cy="4494934"/>
          </a:xfrm>
          <a:prstGeom prst="rect">
            <a:avLst/>
          </a:prstGeom>
        </p:spPr>
      </p:pic>
    </p:spTree>
    <p:extLst>
      <p:ext uri="{BB962C8B-B14F-4D97-AF65-F5344CB8AC3E}">
        <p14:creationId xmlns:p14="http://schemas.microsoft.com/office/powerpoint/2010/main" val="154597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E0AF-6C00-4CC8-AB48-AC14A5E7EB6F}"/>
              </a:ext>
            </a:extLst>
          </p:cNvPr>
          <p:cNvSpPr>
            <a:spLocks noGrp="1"/>
          </p:cNvSpPr>
          <p:nvPr>
            <p:ph type="title"/>
          </p:nvPr>
        </p:nvSpPr>
        <p:spPr/>
        <p:txBody>
          <a:bodyPr/>
          <a:lstStyle/>
          <a:p>
            <a:r>
              <a:rPr lang="en-IN" sz="4400" b="1" i="1" dirty="0">
                <a:solidFill>
                  <a:srgbClr val="FFFF00"/>
                </a:solidFill>
              </a:rPr>
              <a:t>DIFFICULTIES</a:t>
            </a:r>
          </a:p>
        </p:txBody>
      </p:sp>
      <p:sp>
        <p:nvSpPr>
          <p:cNvPr id="3" name="Rectangle 2">
            <a:extLst>
              <a:ext uri="{FF2B5EF4-FFF2-40B4-BE49-F238E27FC236}">
                <a16:creationId xmlns:a16="http://schemas.microsoft.com/office/drawing/2014/main" id="{A0448C3E-6CEC-4364-984E-176066FC0D60}"/>
              </a:ext>
            </a:extLst>
          </p:cNvPr>
          <p:cNvSpPr/>
          <p:nvPr/>
        </p:nvSpPr>
        <p:spPr>
          <a:xfrm>
            <a:off x="1219200" y="2079439"/>
            <a:ext cx="9753600" cy="3416320"/>
          </a:xfrm>
          <a:prstGeom prst="rect">
            <a:avLst/>
          </a:prstGeom>
        </p:spPr>
        <p:txBody>
          <a:bodyPr wrap="square">
            <a:spAutoFit/>
          </a:bodyPr>
          <a:lstStyle/>
          <a:p>
            <a:pPr marL="457200" indent="-457200">
              <a:buFont typeface="Wingdings" panose="05000000000000000000" pitchFamily="2" charset="2"/>
              <a:buChar char="Ø"/>
            </a:pPr>
            <a:r>
              <a:rPr lang="en-IN" sz="3200" i="1" dirty="0">
                <a:solidFill>
                  <a:srgbClr val="F3F3F3"/>
                </a:solidFill>
                <a:latin typeface="Droid Sans"/>
                <a:sym typeface="Droid Sans"/>
              </a:rPr>
              <a:t>Understanding and Implementation on the software mininet and floodlight.</a:t>
            </a:r>
          </a:p>
          <a:p>
            <a:endParaRPr lang="en-IN" sz="3200" i="1" dirty="0">
              <a:solidFill>
                <a:srgbClr val="F3F3F3"/>
              </a:solidFill>
              <a:latin typeface="Droid Sans"/>
              <a:sym typeface="Droid Sans"/>
            </a:endParaRPr>
          </a:p>
          <a:p>
            <a:pPr marL="457200" indent="-457200">
              <a:buFont typeface="Wingdings" panose="05000000000000000000" pitchFamily="2" charset="2"/>
              <a:buChar char="Ø"/>
            </a:pPr>
            <a:r>
              <a:rPr lang="en-IN" sz="3200" i="1" dirty="0">
                <a:solidFill>
                  <a:srgbClr val="F3F3F3"/>
                </a:solidFill>
                <a:latin typeface="Droid Sans"/>
                <a:sym typeface="Droid Sans"/>
              </a:rPr>
              <a:t>Working with ns2 in terms of security implementation</a:t>
            </a:r>
          </a:p>
          <a:p>
            <a:pPr marL="457200" indent="-457200">
              <a:buFont typeface="Wingdings" panose="05000000000000000000" pitchFamily="2" charset="2"/>
              <a:buChar char="Ø"/>
            </a:pPr>
            <a:endParaRPr lang="en-IN" sz="2800" dirty="0">
              <a:solidFill>
                <a:schemeClr val="bg1"/>
              </a:solidFill>
            </a:endParaRPr>
          </a:p>
          <a:p>
            <a:pPr marL="457200" indent="-457200">
              <a:buFont typeface="Wingdings" panose="05000000000000000000" pitchFamily="2" charset="2"/>
              <a:buChar char="Ø"/>
            </a:pPr>
            <a:endParaRPr lang="en-IN" sz="2800" dirty="0">
              <a:solidFill>
                <a:schemeClr val="bg1"/>
              </a:solidFill>
            </a:endParaRPr>
          </a:p>
        </p:txBody>
      </p:sp>
    </p:spTree>
    <p:extLst>
      <p:ext uri="{BB962C8B-B14F-4D97-AF65-F5344CB8AC3E}">
        <p14:creationId xmlns:p14="http://schemas.microsoft.com/office/powerpoint/2010/main" val="2284921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ctrTitle" idx="4294967295"/>
          </p:nvPr>
        </p:nvSpPr>
        <p:spPr>
          <a:xfrm>
            <a:off x="2253576" y="1759301"/>
            <a:ext cx="7684799" cy="896399"/>
          </a:xfrm>
          <a:prstGeom prst="rect">
            <a:avLst/>
          </a:prstGeom>
        </p:spPr>
        <p:txBody>
          <a:bodyPr lIns="91425" tIns="91425" rIns="91425" bIns="91425" anchor="b" anchorCtr="0">
            <a:noAutofit/>
          </a:bodyPr>
          <a:lstStyle/>
          <a:p>
            <a:pPr algn="ctr"/>
            <a:r>
              <a:rPr lang="en" sz="3000" i="1" dirty="0">
                <a:latin typeface="+mj-lt"/>
              </a:rPr>
              <a:t>Thanks!</a:t>
            </a:r>
          </a:p>
        </p:txBody>
      </p:sp>
      <p:sp>
        <p:nvSpPr>
          <p:cNvPr id="285" name="Shape 285"/>
          <p:cNvSpPr txBox="1">
            <a:spLocks noGrp="1"/>
          </p:cNvSpPr>
          <p:nvPr>
            <p:ph type="subTitle" idx="4294967295"/>
          </p:nvPr>
        </p:nvSpPr>
        <p:spPr>
          <a:xfrm>
            <a:off x="2253576" y="2491351"/>
            <a:ext cx="7684799" cy="1046400"/>
          </a:xfrm>
          <a:prstGeom prst="rect">
            <a:avLst/>
          </a:prstGeom>
        </p:spPr>
        <p:txBody>
          <a:bodyPr lIns="91425" tIns="91425" rIns="91425" bIns="91425" anchor="t" anchorCtr="0">
            <a:noAutofit/>
          </a:bodyPr>
          <a:lstStyle/>
          <a:p>
            <a:pPr algn="ctr">
              <a:spcBef>
                <a:spcPts val="0"/>
              </a:spcBef>
              <a:buNone/>
            </a:pPr>
            <a:r>
              <a:rPr lang="en" sz="4800" b="1" dirty="0">
                <a:solidFill>
                  <a:srgbClr val="FFD900"/>
                </a:solidFill>
                <a:latin typeface="+mj-lt"/>
                <a:ea typeface="Playfair Display"/>
                <a:cs typeface="Playfair Display"/>
                <a:sym typeface="Playfair Display"/>
              </a:rPr>
              <a:t>Any questions?</a:t>
            </a:r>
          </a:p>
        </p:txBody>
      </p:sp>
      <p:sp>
        <p:nvSpPr>
          <p:cNvPr id="287" name="Shape 287"/>
          <p:cNvSpPr/>
          <p:nvPr/>
        </p:nvSpPr>
        <p:spPr>
          <a:xfrm>
            <a:off x="5277213" y="550300"/>
            <a:ext cx="1637575" cy="1180450"/>
          </a:xfrm>
          <a:prstGeom prst="flowChartMerge">
            <a:avLst/>
          </a:prstGeom>
          <a:solidFill>
            <a:srgbClr val="FFD900"/>
          </a:solidFill>
          <a:ln>
            <a:noFill/>
          </a:ln>
        </p:spPr>
        <p:txBody>
          <a:bodyPr lIns="91425" tIns="91425" rIns="91425" bIns="91425" anchor="ctr" anchorCtr="0">
            <a:noAutofit/>
          </a:bodyPr>
          <a:lstStyle/>
          <a:p>
            <a:endParaRPr sz="1400" kern="0">
              <a:solidFill>
                <a:srgbClr val="000000"/>
              </a:solidFill>
              <a:latin typeface="Arial"/>
              <a:cs typeface="Arial"/>
              <a:sym typeface="Arial"/>
            </a:endParaRPr>
          </a:p>
        </p:txBody>
      </p:sp>
    </p:spTree>
    <p:extLst>
      <p:ext uri="{BB962C8B-B14F-4D97-AF65-F5344CB8AC3E}">
        <p14:creationId xmlns:p14="http://schemas.microsoft.com/office/powerpoint/2010/main" val="33799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981200" y="167385"/>
            <a:ext cx="8229600" cy="1295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6600"/>
              <a:buFont typeface="Playfair Display"/>
              <a:buNone/>
            </a:pPr>
            <a:r>
              <a:rPr lang="en-IN" sz="4800" b="1" i="1" u="none" strike="noStrike" cap="none" dirty="0">
                <a:solidFill>
                  <a:srgbClr val="FFFF00"/>
                </a:solidFill>
                <a:latin typeface="Arial"/>
                <a:ea typeface="Arial"/>
                <a:cs typeface="Arial"/>
                <a:sym typeface="Arial"/>
              </a:rPr>
              <a:t>AGENDA</a:t>
            </a:r>
            <a:endParaRPr sz="4800" b="1" i="1" u="none" strike="noStrike" cap="none" dirty="0">
              <a:solidFill>
                <a:srgbClr val="FFFF00"/>
              </a:solidFill>
              <a:latin typeface="Arial"/>
              <a:ea typeface="Arial"/>
              <a:cs typeface="Arial"/>
              <a:sym typeface="Arial"/>
            </a:endParaRPr>
          </a:p>
        </p:txBody>
      </p:sp>
      <p:sp>
        <p:nvSpPr>
          <p:cNvPr id="55" name="Shape 55"/>
          <p:cNvSpPr txBox="1"/>
          <p:nvPr/>
        </p:nvSpPr>
        <p:spPr>
          <a:xfrm>
            <a:off x="1530301" y="2425148"/>
            <a:ext cx="9649748" cy="3842068"/>
          </a:xfrm>
          <a:prstGeom prst="rect">
            <a:avLst/>
          </a:prstGeom>
          <a:noFill/>
          <a:ln>
            <a:noFill/>
          </a:ln>
        </p:spPr>
        <p:txBody>
          <a:bodyPr spcFirstLastPara="1" wrap="square" lIns="91425" tIns="91425" rIns="91425" bIns="91425" anchor="t" anchorCtr="0">
            <a:noAutofit/>
          </a:bodyPr>
          <a:lstStyle/>
          <a:p>
            <a:pPr>
              <a:lnSpc>
                <a:spcPct val="150000"/>
              </a:lnSpc>
            </a:pPr>
            <a:r>
              <a:rPr lang="en-IN" sz="2800" b="1" i="1" dirty="0">
                <a:solidFill>
                  <a:srgbClr val="FFFFFF"/>
                </a:solidFill>
                <a:latin typeface="Lustria"/>
                <a:ea typeface="Lustria"/>
                <a:cs typeface="Lustria"/>
                <a:sym typeface="Lustria"/>
              </a:rPr>
              <a:t>                   </a:t>
            </a:r>
            <a:r>
              <a:rPr lang="en-IN" sz="2800" b="1" i="1" dirty="0">
                <a:solidFill>
                  <a:srgbClr val="FFFFFF"/>
                </a:solidFill>
                <a:ea typeface="Arial"/>
                <a:cs typeface="Arial"/>
                <a:sym typeface="Arial"/>
              </a:rPr>
              <a:t>  Objective</a:t>
            </a:r>
            <a:endParaRPr lang="en-IN" sz="2800" dirty="0"/>
          </a:p>
          <a:p>
            <a:pPr lvl="0">
              <a:lnSpc>
                <a:spcPct val="150000"/>
              </a:lnSpc>
            </a:pPr>
            <a:r>
              <a:rPr lang="en-IN" sz="2800" b="1" i="1" dirty="0">
                <a:solidFill>
                  <a:srgbClr val="FFFFFF"/>
                </a:solidFill>
                <a:ea typeface="Arial"/>
                <a:cs typeface="Arial"/>
                <a:sym typeface="Arial"/>
              </a:rPr>
              <a:t>	        Rationale of work </a:t>
            </a:r>
          </a:p>
          <a:p>
            <a:pPr lvl="0">
              <a:lnSpc>
                <a:spcPct val="150000"/>
              </a:lnSpc>
            </a:pPr>
            <a:r>
              <a:rPr lang="en-IN" sz="2800" b="1" i="1" dirty="0">
                <a:solidFill>
                  <a:srgbClr val="FFFFFF"/>
                </a:solidFill>
                <a:ea typeface="Arial"/>
                <a:cs typeface="Arial"/>
                <a:sym typeface="Arial"/>
              </a:rPr>
              <a:t>	        Milestones</a:t>
            </a:r>
            <a:endParaRPr lang="en-IN" sz="2800" b="1" i="1" dirty="0">
              <a:solidFill>
                <a:srgbClr val="FFFFFF"/>
              </a:solidFill>
              <a:latin typeface="Lustria"/>
              <a:ea typeface="Lustria"/>
              <a:cs typeface="Lustria"/>
              <a:sym typeface="Lustria"/>
            </a:endParaRPr>
          </a:p>
          <a:p>
            <a:pPr marL="0" marR="0" lvl="0" indent="0" algn="l" rtl="0">
              <a:lnSpc>
                <a:spcPct val="150000"/>
              </a:lnSpc>
              <a:spcBef>
                <a:spcPts val="0"/>
              </a:spcBef>
              <a:spcAft>
                <a:spcPts val="0"/>
              </a:spcAft>
              <a:buNone/>
            </a:pPr>
            <a:r>
              <a:rPr lang="en-IN" sz="2800" b="1" i="1" dirty="0">
                <a:solidFill>
                  <a:srgbClr val="FFFFFF"/>
                </a:solidFill>
                <a:latin typeface="Lustria"/>
                <a:ea typeface="Lustria"/>
                <a:cs typeface="Lustria"/>
                <a:sym typeface="Lustria"/>
              </a:rPr>
              <a:t>                     </a:t>
            </a:r>
            <a:r>
              <a:rPr lang="en-IN" sz="2800" b="1" i="1" dirty="0">
                <a:solidFill>
                  <a:srgbClr val="FFFFFF"/>
                </a:solidFill>
                <a:latin typeface="Arial"/>
                <a:ea typeface="Arial"/>
                <a:cs typeface="Arial"/>
                <a:sym typeface="Arial"/>
              </a:rPr>
              <a:t>Results of the work completed </a:t>
            </a:r>
            <a:endParaRPr dirty="0"/>
          </a:p>
        </p:txBody>
      </p:sp>
      <p:pic>
        <p:nvPicPr>
          <p:cNvPr id="56" name="Shape 56"/>
          <p:cNvPicPr preferRelativeResize="0"/>
          <p:nvPr/>
        </p:nvPicPr>
        <p:blipFill rotWithShape="1">
          <a:blip r:embed="rId3">
            <a:alphaModFix/>
          </a:blip>
          <a:srcRect/>
          <a:stretch/>
        </p:blipFill>
        <p:spPr>
          <a:xfrm>
            <a:off x="1848058" y="3206402"/>
            <a:ext cx="817893" cy="629957"/>
          </a:xfrm>
          <a:prstGeom prst="rect">
            <a:avLst/>
          </a:prstGeom>
          <a:noFill/>
          <a:ln>
            <a:noFill/>
          </a:ln>
        </p:spPr>
      </p:pic>
      <p:pic>
        <p:nvPicPr>
          <p:cNvPr id="57" name="Shape 57"/>
          <p:cNvPicPr preferRelativeResize="0"/>
          <p:nvPr/>
        </p:nvPicPr>
        <p:blipFill rotWithShape="1">
          <a:blip r:embed="rId4">
            <a:alphaModFix/>
          </a:blip>
          <a:srcRect/>
          <a:stretch/>
        </p:blipFill>
        <p:spPr>
          <a:xfrm>
            <a:off x="1848058" y="2497255"/>
            <a:ext cx="754016" cy="629957"/>
          </a:xfrm>
          <a:prstGeom prst="rect">
            <a:avLst/>
          </a:prstGeom>
          <a:noFill/>
          <a:ln>
            <a:noFill/>
          </a:ln>
        </p:spPr>
      </p:pic>
      <p:pic>
        <p:nvPicPr>
          <p:cNvPr id="58" name="Shape 58"/>
          <p:cNvPicPr preferRelativeResize="0"/>
          <p:nvPr/>
        </p:nvPicPr>
        <p:blipFill rotWithShape="1">
          <a:blip r:embed="rId5">
            <a:alphaModFix/>
          </a:blip>
          <a:srcRect l="31152" r="27415"/>
          <a:stretch/>
        </p:blipFill>
        <p:spPr>
          <a:xfrm>
            <a:off x="1879996" y="3855077"/>
            <a:ext cx="754016" cy="629957"/>
          </a:xfrm>
          <a:prstGeom prst="rect">
            <a:avLst/>
          </a:prstGeom>
          <a:noFill/>
          <a:ln>
            <a:noFill/>
          </a:ln>
        </p:spPr>
      </p:pic>
      <p:pic>
        <p:nvPicPr>
          <p:cNvPr id="59" name="Shape 59" descr="Image result for results icon"/>
          <p:cNvPicPr preferRelativeResize="0"/>
          <p:nvPr/>
        </p:nvPicPr>
        <p:blipFill rotWithShape="1">
          <a:blip r:embed="rId6">
            <a:alphaModFix/>
          </a:blip>
          <a:srcRect/>
          <a:stretch/>
        </p:blipFill>
        <p:spPr>
          <a:xfrm>
            <a:off x="1887816" y="4660053"/>
            <a:ext cx="564320" cy="564320"/>
          </a:xfrm>
          <a:prstGeom prst="rect">
            <a:avLst/>
          </a:prstGeom>
          <a:noFill/>
          <a:ln>
            <a:noFill/>
          </a:ln>
        </p:spPr>
      </p:pic>
    </p:spTree>
    <p:extLst>
      <p:ext uri="{BB962C8B-B14F-4D97-AF65-F5344CB8AC3E}">
        <p14:creationId xmlns:p14="http://schemas.microsoft.com/office/powerpoint/2010/main" val="239665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E71B-6ED2-4C88-93FD-2920EB262B14}"/>
              </a:ext>
            </a:extLst>
          </p:cNvPr>
          <p:cNvSpPr>
            <a:spLocks noGrp="1"/>
          </p:cNvSpPr>
          <p:nvPr>
            <p:ph type="title"/>
          </p:nvPr>
        </p:nvSpPr>
        <p:spPr/>
        <p:txBody>
          <a:bodyPr/>
          <a:lstStyle/>
          <a:p>
            <a:r>
              <a:rPr lang="en-IN" sz="3600" b="1" i="1" dirty="0">
                <a:solidFill>
                  <a:srgbClr val="FFFF00"/>
                </a:solidFill>
              </a:rPr>
              <a:t>RATIONALE OF THE WORK</a:t>
            </a:r>
          </a:p>
        </p:txBody>
      </p:sp>
      <p:sp>
        <p:nvSpPr>
          <p:cNvPr id="3" name="Text Placeholder 2">
            <a:extLst>
              <a:ext uri="{FF2B5EF4-FFF2-40B4-BE49-F238E27FC236}">
                <a16:creationId xmlns:a16="http://schemas.microsoft.com/office/drawing/2014/main" id="{3CFDC11E-4CF9-4DE8-80DD-D09048E3EDF0}"/>
              </a:ext>
            </a:extLst>
          </p:cNvPr>
          <p:cNvSpPr>
            <a:spLocks noGrp="1"/>
          </p:cNvSpPr>
          <p:nvPr>
            <p:ph type="body" idx="1"/>
          </p:nvPr>
        </p:nvSpPr>
        <p:spPr>
          <a:xfrm>
            <a:off x="622852" y="1825487"/>
            <a:ext cx="10734261" cy="4774200"/>
          </a:xfrm>
        </p:spPr>
        <p:txBody>
          <a:bodyPr/>
          <a:lstStyle/>
          <a:p>
            <a:pPr marL="342900" indent="-342900">
              <a:lnSpc>
                <a:spcPct val="150000"/>
              </a:lnSpc>
              <a:buFont typeface="Wingdings" panose="05000000000000000000" pitchFamily="2" charset="2"/>
              <a:buChar char="Ø"/>
            </a:pPr>
            <a:r>
              <a:rPr lang="en-IN" i="1" dirty="0"/>
              <a:t>Why SDN and fog computing ? Advantages of these technologies in VANETs?</a:t>
            </a:r>
          </a:p>
          <a:p>
            <a:pPr marL="342900" indent="-342900">
              <a:lnSpc>
                <a:spcPct val="150000"/>
              </a:lnSpc>
              <a:buFont typeface="Wingdings" panose="05000000000000000000" pitchFamily="2" charset="2"/>
              <a:buChar char="Ø"/>
            </a:pPr>
            <a:r>
              <a:rPr lang="en-IN" i="1" dirty="0"/>
              <a:t>Reasons for security issues in VANETs.</a:t>
            </a:r>
          </a:p>
          <a:p>
            <a:pPr>
              <a:lnSpc>
                <a:spcPct val="150000"/>
              </a:lnSpc>
              <a:buNone/>
            </a:pPr>
            <a:r>
              <a:rPr lang="en-IN" i="1" dirty="0"/>
              <a:t>      </a:t>
            </a:r>
          </a:p>
          <a:p>
            <a:pPr>
              <a:lnSpc>
                <a:spcPct val="150000"/>
              </a:lnSpc>
              <a:buNone/>
            </a:pPr>
            <a:r>
              <a:rPr lang="en-IN" i="1" dirty="0"/>
              <a:t>        a) ARP Spoofing </a:t>
            </a:r>
          </a:p>
          <a:p>
            <a:pPr>
              <a:lnSpc>
                <a:spcPct val="150000"/>
              </a:lnSpc>
              <a:buNone/>
            </a:pPr>
            <a:r>
              <a:rPr lang="en-IN" i="1" dirty="0"/>
              <a:t>        b) DDOS attack – black hole</a:t>
            </a:r>
          </a:p>
          <a:p>
            <a:pPr>
              <a:lnSpc>
                <a:spcPct val="150000"/>
              </a:lnSpc>
              <a:buNone/>
            </a:pPr>
            <a:r>
              <a:rPr lang="en-IN" i="1" dirty="0"/>
              <a:t>        c) RSA +AES implementation </a:t>
            </a:r>
          </a:p>
          <a:p>
            <a:pPr marL="342900" indent="-342900">
              <a:buFont typeface="Wingdings" panose="05000000000000000000" pitchFamily="2" charset="2"/>
              <a:buChar char="Ø"/>
            </a:pPr>
            <a:endParaRPr lang="en-IN" i="1" dirty="0"/>
          </a:p>
        </p:txBody>
      </p:sp>
    </p:spTree>
    <p:extLst>
      <p:ext uri="{BB962C8B-B14F-4D97-AF65-F5344CB8AC3E}">
        <p14:creationId xmlns:p14="http://schemas.microsoft.com/office/powerpoint/2010/main" val="302862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subTitle" idx="4294967295"/>
          </p:nvPr>
        </p:nvSpPr>
        <p:spPr>
          <a:xfrm>
            <a:off x="2199862" y="1590260"/>
            <a:ext cx="7684799" cy="81448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3F3F3"/>
              </a:buClr>
              <a:buSzPts val="6600"/>
              <a:buFont typeface="Arial"/>
              <a:buNone/>
            </a:pPr>
            <a:r>
              <a:rPr lang="en-IN" sz="5400" b="1" i="1" u="none" strike="noStrike" cap="none" dirty="0">
                <a:solidFill>
                  <a:srgbClr val="FFFF00"/>
                </a:solidFill>
                <a:latin typeface="+mn-lt"/>
                <a:ea typeface="Times New Roman"/>
                <a:cs typeface="Times New Roman"/>
                <a:sym typeface="Times New Roman"/>
              </a:rPr>
              <a:t>OBJECTIVE</a:t>
            </a:r>
            <a:endParaRPr sz="5400" dirty="0">
              <a:solidFill>
                <a:srgbClr val="FFFF00"/>
              </a:solidFill>
              <a:latin typeface="+mn-lt"/>
            </a:endParaRPr>
          </a:p>
        </p:txBody>
      </p:sp>
      <p:pic>
        <p:nvPicPr>
          <p:cNvPr id="81" name="Shape 81" descr="cat_bn.jpg"/>
          <p:cNvPicPr preferRelativeResize="0"/>
          <p:nvPr/>
        </p:nvPicPr>
        <p:blipFill rotWithShape="1">
          <a:blip r:embed="rId3">
            <a:alphaModFix/>
          </a:blip>
          <a:srcRect t="27166"/>
          <a:stretch/>
        </p:blipFill>
        <p:spPr>
          <a:xfrm>
            <a:off x="4932750" y="0"/>
            <a:ext cx="2306250" cy="1447800"/>
          </a:xfrm>
          <a:prstGeom prst="flowChartMerge">
            <a:avLst/>
          </a:prstGeom>
          <a:noFill/>
          <a:ln>
            <a:noFill/>
          </a:ln>
        </p:spPr>
      </p:pic>
      <p:sp>
        <p:nvSpPr>
          <p:cNvPr id="82" name="Shape 82"/>
          <p:cNvSpPr txBox="1"/>
          <p:nvPr/>
        </p:nvSpPr>
        <p:spPr>
          <a:xfrm>
            <a:off x="808382" y="2809460"/>
            <a:ext cx="10893287" cy="2809461"/>
          </a:xfrm>
          <a:prstGeom prst="rect">
            <a:avLst/>
          </a:prstGeom>
          <a:noFill/>
          <a:ln>
            <a:noFill/>
          </a:ln>
        </p:spPr>
        <p:txBody>
          <a:bodyPr spcFirstLastPara="1" wrap="square" lIns="91425" tIns="45700" rIns="91425" bIns="45700" anchor="t" anchorCtr="0">
            <a:noAutofit/>
          </a:bodyPr>
          <a:lstStyle/>
          <a:p>
            <a:pPr marL="571500" marR="0" lvl="0" indent="-571500" algn="l" rtl="0">
              <a:lnSpc>
                <a:spcPct val="150000"/>
              </a:lnSpc>
              <a:spcBef>
                <a:spcPts val="0"/>
              </a:spcBef>
              <a:spcAft>
                <a:spcPts val="0"/>
              </a:spcAft>
              <a:buFont typeface="Wingdings" panose="05000000000000000000" pitchFamily="2" charset="2"/>
              <a:buChar char="Ø"/>
            </a:pPr>
            <a:r>
              <a:rPr lang="en-IN" sz="2800" b="1" i="1" dirty="0">
                <a:solidFill>
                  <a:schemeClr val="lt1"/>
                </a:solidFill>
                <a:ea typeface="Times New Roman"/>
                <a:cs typeface="Times New Roman"/>
                <a:sym typeface="Times New Roman"/>
              </a:rPr>
              <a:t>Designing an energy efficient network management strategy in VANETs architecture utilizing fog computing and software-defined networking.</a:t>
            </a:r>
          </a:p>
          <a:p>
            <a:pPr marL="571500" marR="0" lvl="0" indent="-571500" algn="l" rtl="0">
              <a:lnSpc>
                <a:spcPct val="150000"/>
              </a:lnSpc>
              <a:spcBef>
                <a:spcPts val="0"/>
              </a:spcBef>
              <a:spcAft>
                <a:spcPts val="0"/>
              </a:spcAft>
              <a:buFont typeface="Wingdings" panose="05000000000000000000" pitchFamily="2" charset="2"/>
              <a:buChar char="Ø"/>
            </a:pPr>
            <a:r>
              <a:rPr lang="en-IN" sz="3200" b="1" i="1" dirty="0">
                <a:solidFill>
                  <a:schemeClr val="lt1"/>
                </a:solidFill>
                <a:ea typeface="Times New Roman"/>
                <a:cs typeface="Times New Roman"/>
                <a:sym typeface="Times New Roman"/>
              </a:rPr>
              <a:t>Ensuring secure data communication in VANETs.</a:t>
            </a:r>
            <a:endParaRPr sz="3200" b="1" i="1" dirty="0">
              <a:solidFill>
                <a:schemeClr val="lt1"/>
              </a:solidFill>
              <a:ea typeface="Times New Roman"/>
              <a:cs typeface="Times New Roman"/>
              <a:sym typeface="Times New Roman"/>
            </a:endParaRPr>
          </a:p>
        </p:txBody>
      </p:sp>
    </p:spTree>
    <p:extLst>
      <p:ext uri="{BB962C8B-B14F-4D97-AF65-F5344CB8AC3E}">
        <p14:creationId xmlns:p14="http://schemas.microsoft.com/office/powerpoint/2010/main" val="48562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98C8-BEA5-47A6-BAD2-E8A93ADF807C}"/>
              </a:ext>
            </a:extLst>
          </p:cNvPr>
          <p:cNvSpPr>
            <a:spLocks noGrp="1"/>
          </p:cNvSpPr>
          <p:nvPr>
            <p:ph type="title"/>
          </p:nvPr>
        </p:nvSpPr>
        <p:spPr>
          <a:xfrm>
            <a:off x="609600" y="-463827"/>
            <a:ext cx="10972800" cy="1603513"/>
          </a:xfrm>
        </p:spPr>
        <p:txBody>
          <a:bodyPr/>
          <a:lstStyle/>
          <a:p>
            <a:br>
              <a:rPr lang="en-IN" sz="4000" b="1" i="1" dirty="0">
                <a:solidFill>
                  <a:srgbClr val="FFFF00"/>
                </a:solidFill>
                <a:latin typeface="+mn-lt"/>
              </a:rPr>
            </a:br>
            <a:r>
              <a:rPr lang="en-IN" sz="4800" b="1" i="1" dirty="0">
                <a:solidFill>
                  <a:srgbClr val="FFFF00"/>
                </a:solidFill>
                <a:latin typeface="+mn-lt"/>
              </a:rPr>
              <a:t>MILESTONES</a:t>
            </a:r>
            <a:endParaRPr lang="en-IN" sz="4000" b="1" i="1" dirty="0">
              <a:solidFill>
                <a:srgbClr val="FFFF00"/>
              </a:solidFill>
              <a:latin typeface="+mn-lt"/>
            </a:endParaRPr>
          </a:p>
        </p:txBody>
      </p:sp>
      <p:sp>
        <p:nvSpPr>
          <p:cNvPr id="4" name="Arrow: Right 3">
            <a:extLst>
              <a:ext uri="{FF2B5EF4-FFF2-40B4-BE49-F238E27FC236}">
                <a16:creationId xmlns:a16="http://schemas.microsoft.com/office/drawing/2014/main" id="{CF18ADAF-1159-4655-93B4-007169F5B55A}"/>
              </a:ext>
            </a:extLst>
          </p:cNvPr>
          <p:cNvSpPr/>
          <p:nvPr/>
        </p:nvSpPr>
        <p:spPr>
          <a:xfrm>
            <a:off x="1338468" y="1948069"/>
            <a:ext cx="2279373" cy="121919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MID TERM 1</a:t>
            </a:r>
          </a:p>
        </p:txBody>
      </p:sp>
      <p:sp>
        <p:nvSpPr>
          <p:cNvPr id="7" name="Arrow: Right 6">
            <a:extLst>
              <a:ext uri="{FF2B5EF4-FFF2-40B4-BE49-F238E27FC236}">
                <a16:creationId xmlns:a16="http://schemas.microsoft.com/office/drawing/2014/main" id="{67C8E00C-D40B-4961-BD70-F78B8D02DE59}"/>
              </a:ext>
            </a:extLst>
          </p:cNvPr>
          <p:cNvSpPr/>
          <p:nvPr/>
        </p:nvSpPr>
        <p:spPr>
          <a:xfrm>
            <a:off x="4956313" y="1987826"/>
            <a:ext cx="2372140" cy="1232453"/>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0"/>
                <a:solidFill>
                  <a:schemeClr val="tx1"/>
                </a:solidFill>
                <a:effectLst>
                  <a:outerShdw blurRad="38100" dist="19050" dir="2700000" algn="tl" rotWithShape="0">
                    <a:schemeClr val="dk1">
                      <a:alpha val="40000"/>
                    </a:schemeClr>
                  </a:outerShdw>
                </a:effectLst>
              </a:rPr>
              <a:t>MID TERM 2</a:t>
            </a:r>
          </a:p>
        </p:txBody>
      </p:sp>
      <p:sp>
        <p:nvSpPr>
          <p:cNvPr id="12" name="Arrow: Right 11">
            <a:extLst>
              <a:ext uri="{FF2B5EF4-FFF2-40B4-BE49-F238E27FC236}">
                <a16:creationId xmlns:a16="http://schemas.microsoft.com/office/drawing/2014/main" id="{4215CFED-DD27-4208-AA04-F85D5DE3FCB5}"/>
              </a:ext>
            </a:extLst>
          </p:cNvPr>
          <p:cNvSpPr/>
          <p:nvPr/>
        </p:nvSpPr>
        <p:spPr>
          <a:xfrm>
            <a:off x="8640417" y="1934818"/>
            <a:ext cx="2252869" cy="123245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FINAL EVALUATION</a:t>
            </a:r>
          </a:p>
        </p:txBody>
      </p:sp>
      <p:sp>
        <p:nvSpPr>
          <p:cNvPr id="13" name="TextBox 12">
            <a:extLst>
              <a:ext uri="{FF2B5EF4-FFF2-40B4-BE49-F238E27FC236}">
                <a16:creationId xmlns:a16="http://schemas.microsoft.com/office/drawing/2014/main" id="{3736D406-18AE-4074-B970-DC31FE3D9107}"/>
              </a:ext>
            </a:extLst>
          </p:cNvPr>
          <p:cNvSpPr txBox="1"/>
          <p:nvPr/>
        </p:nvSpPr>
        <p:spPr>
          <a:xfrm>
            <a:off x="742122" y="3458818"/>
            <a:ext cx="3220278" cy="1754326"/>
          </a:xfrm>
          <a:prstGeom prst="rect">
            <a:avLst/>
          </a:prstGeom>
          <a:solidFill>
            <a:schemeClr val="accent1">
              <a:lumMod val="60000"/>
              <a:lumOff val="40000"/>
            </a:schemeClr>
          </a:solidFill>
        </p:spPr>
        <p:txBody>
          <a:bodyPr wrap="square" rtlCol="0">
            <a:spAutoFit/>
          </a:bodyPr>
          <a:lstStyle/>
          <a:p>
            <a:pPr marL="342900" indent="-342900">
              <a:buAutoNum type="arabicParenR"/>
            </a:pPr>
            <a:r>
              <a:rPr lang="en-IN" dirty="0"/>
              <a:t>Introduction to new technology</a:t>
            </a:r>
          </a:p>
          <a:p>
            <a:pPr marL="342900" indent="-342900">
              <a:buAutoNum type="arabicParenR"/>
            </a:pPr>
            <a:r>
              <a:rPr lang="en-IN" dirty="0"/>
              <a:t>Defining objective and methodology</a:t>
            </a:r>
          </a:p>
          <a:p>
            <a:pPr marL="342900" indent="-342900">
              <a:buAutoNum type="arabicParenR"/>
            </a:pPr>
            <a:r>
              <a:rPr lang="en-IN" dirty="0"/>
              <a:t>Details of the software used</a:t>
            </a:r>
          </a:p>
        </p:txBody>
      </p:sp>
      <p:sp>
        <p:nvSpPr>
          <p:cNvPr id="14" name="TextBox 13">
            <a:extLst>
              <a:ext uri="{FF2B5EF4-FFF2-40B4-BE49-F238E27FC236}">
                <a16:creationId xmlns:a16="http://schemas.microsoft.com/office/drawing/2014/main" id="{5A89B16C-38F7-4E1F-B4FD-1EF5D0C853C7}"/>
              </a:ext>
            </a:extLst>
          </p:cNvPr>
          <p:cNvSpPr txBox="1"/>
          <p:nvPr/>
        </p:nvSpPr>
        <p:spPr>
          <a:xfrm>
            <a:off x="4412973" y="3478695"/>
            <a:ext cx="3260035" cy="1754326"/>
          </a:xfrm>
          <a:prstGeom prst="rect">
            <a:avLst/>
          </a:prstGeom>
          <a:solidFill>
            <a:schemeClr val="accent1">
              <a:lumMod val="60000"/>
              <a:lumOff val="40000"/>
            </a:schemeClr>
          </a:solidFill>
        </p:spPr>
        <p:txBody>
          <a:bodyPr wrap="square" rtlCol="0">
            <a:spAutoFit/>
          </a:bodyPr>
          <a:lstStyle/>
          <a:p>
            <a:pPr marL="342900" indent="-342900">
              <a:buAutoNum type="arabicParenR"/>
            </a:pPr>
            <a:r>
              <a:rPr lang="en-IN" dirty="0"/>
              <a:t>Narrowing down the objective</a:t>
            </a:r>
          </a:p>
          <a:p>
            <a:pPr marL="342900" indent="-342900">
              <a:buAutoNum type="arabicParenR"/>
            </a:pPr>
            <a:r>
              <a:rPr lang="en-IN" dirty="0"/>
              <a:t>Floodlight tool demo</a:t>
            </a:r>
          </a:p>
          <a:p>
            <a:pPr marL="342900" indent="-342900">
              <a:buAutoNum type="arabicParenR"/>
            </a:pPr>
            <a:r>
              <a:rPr lang="en-IN" dirty="0"/>
              <a:t>Difficulties</a:t>
            </a:r>
          </a:p>
          <a:p>
            <a:pPr marL="342900" indent="-342900">
              <a:buAutoNum type="arabicParenR"/>
            </a:pPr>
            <a:r>
              <a:rPr lang="en-IN" dirty="0"/>
              <a:t>Security in VANETS</a:t>
            </a:r>
          </a:p>
          <a:p>
            <a:pPr marL="342900" indent="-342900">
              <a:buAutoNum type="arabicParenR"/>
            </a:pPr>
            <a:r>
              <a:rPr lang="en-IN" dirty="0"/>
              <a:t>RSA implementation</a:t>
            </a:r>
          </a:p>
        </p:txBody>
      </p:sp>
      <p:sp>
        <p:nvSpPr>
          <p:cNvPr id="15" name="TextBox 14">
            <a:extLst>
              <a:ext uri="{FF2B5EF4-FFF2-40B4-BE49-F238E27FC236}">
                <a16:creationId xmlns:a16="http://schemas.microsoft.com/office/drawing/2014/main" id="{895769C6-1D46-4548-9B3D-112DDEA7F118}"/>
              </a:ext>
            </a:extLst>
          </p:cNvPr>
          <p:cNvSpPr txBox="1"/>
          <p:nvPr/>
        </p:nvSpPr>
        <p:spPr>
          <a:xfrm>
            <a:off x="8090452" y="3478697"/>
            <a:ext cx="3293165" cy="1754326"/>
          </a:xfrm>
          <a:prstGeom prst="rect">
            <a:avLst/>
          </a:prstGeom>
          <a:solidFill>
            <a:schemeClr val="accent1">
              <a:lumMod val="60000"/>
              <a:lumOff val="40000"/>
            </a:schemeClr>
          </a:solidFill>
        </p:spPr>
        <p:txBody>
          <a:bodyPr wrap="square" rtlCol="0">
            <a:spAutoFit/>
          </a:bodyPr>
          <a:lstStyle/>
          <a:p>
            <a:pPr marL="342900" indent="-342900">
              <a:buAutoNum type="arabicParenR"/>
            </a:pPr>
            <a:r>
              <a:rPr lang="en-IN" dirty="0"/>
              <a:t>Energy efficient algorithm and model design </a:t>
            </a:r>
          </a:p>
          <a:p>
            <a:pPr marL="342900" indent="-342900">
              <a:buAutoNum type="arabicParenR"/>
            </a:pPr>
            <a:r>
              <a:rPr lang="en-IN" dirty="0"/>
              <a:t>Floodlight implementation</a:t>
            </a:r>
          </a:p>
          <a:p>
            <a:pPr marL="342900" indent="-342900">
              <a:buAutoNum type="arabicParenR"/>
            </a:pPr>
            <a:r>
              <a:rPr lang="en-IN" dirty="0"/>
              <a:t>Security- ARP spoofing and DDOS attack</a:t>
            </a:r>
          </a:p>
          <a:p>
            <a:pPr marL="342900" indent="-342900">
              <a:buAutoNum type="arabicParenR"/>
            </a:pPr>
            <a:r>
              <a:rPr lang="en-IN" dirty="0"/>
              <a:t>RSA+AES implementation</a:t>
            </a:r>
          </a:p>
        </p:txBody>
      </p:sp>
    </p:spTree>
    <p:extLst>
      <p:ext uri="{BB962C8B-B14F-4D97-AF65-F5344CB8AC3E}">
        <p14:creationId xmlns:p14="http://schemas.microsoft.com/office/powerpoint/2010/main" val="414481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E91C-FF16-4292-B27E-4F98F7A3A712}"/>
              </a:ext>
            </a:extLst>
          </p:cNvPr>
          <p:cNvSpPr>
            <a:spLocks noGrp="1"/>
          </p:cNvSpPr>
          <p:nvPr>
            <p:ph type="title"/>
          </p:nvPr>
        </p:nvSpPr>
        <p:spPr>
          <a:xfrm>
            <a:off x="609600" y="357808"/>
            <a:ext cx="10972800" cy="937591"/>
          </a:xfrm>
        </p:spPr>
        <p:txBody>
          <a:bodyPr/>
          <a:lstStyle/>
          <a:p>
            <a:r>
              <a:rPr lang="en-IN" sz="3600" b="1" i="1" dirty="0">
                <a:solidFill>
                  <a:srgbClr val="FFFF00"/>
                </a:solidFill>
              </a:rPr>
              <a:t>ENERGY-EFFICIENT APPROACH IN VANET</a:t>
            </a:r>
          </a:p>
        </p:txBody>
      </p:sp>
      <p:pic>
        <p:nvPicPr>
          <p:cNvPr id="6" name="Picture 5">
            <a:extLst>
              <a:ext uri="{FF2B5EF4-FFF2-40B4-BE49-F238E27FC236}">
                <a16:creationId xmlns:a16="http://schemas.microsoft.com/office/drawing/2014/main" id="{14889EBB-52A3-4EBA-917E-731C684FE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722" y="1661398"/>
            <a:ext cx="6400800" cy="4487609"/>
          </a:xfrm>
          <a:prstGeom prst="rect">
            <a:avLst/>
          </a:prstGeom>
        </p:spPr>
      </p:pic>
    </p:spTree>
    <p:extLst>
      <p:ext uri="{BB962C8B-B14F-4D97-AF65-F5344CB8AC3E}">
        <p14:creationId xmlns:p14="http://schemas.microsoft.com/office/powerpoint/2010/main" val="371448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6D6E-9AE7-456C-8F89-A980330AF3E9}"/>
              </a:ext>
            </a:extLst>
          </p:cNvPr>
          <p:cNvSpPr>
            <a:spLocks noGrp="1"/>
          </p:cNvSpPr>
          <p:nvPr>
            <p:ph type="title"/>
          </p:nvPr>
        </p:nvSpPr>
        <p:spPr/>
        <p:txBody>
          <a:bodyPr/>
          <a:lstStyle/>
          <a:p>
            <a:r>
              <a:rPr lang="en-IN" sz="4000" b="1" i="1" dirty="0">
                <a:solidFill>
                  <a:srgbClr val="FFFF00"/>
                </a:solidFill>
              </a:rPr>
              <a:t>ALGORITHM DESIGN</a:t>
            </a:r>
            <a:endParaRPr lang="en-IN" sz="4000" dirty="0"/>
          </a:p>
        </p:txBody>
      </p:sp>
      <p:sp>
        <p:nvSpPr>
          <p:cNvPr id="16" name="Text Placeholder 3">
            <a:extLst>
              <a:ext uri="{FF2B5EF4-FFF2-40B4-BE49-F238E27FC236}">
                <a16:creationId xmlns:a16="http://schemas.microsoft.com/office/drawing/2014/main" id="{896B28FC-62C3-44DE-B9E2-58DB75BDDD42}"/>
              </a:ext>
            </a:extLst>
          </p:cNvPr>
          <p:cNvSpPr>
            <a:spLocks noGrp="1"/>
          </p:cNvSpPr>
          <p:nvPr>
            <p:ph type="body" idx="1"/>
          </p:nvPr>
        </p:nvSpPr>
        <p:spPr>
          <a:xfrm>
            <a:off x="622853" y="1577008"/>
            <a:ext cx="11343860" cy="4849813"/>
          </a:xfrm>
        </p:spPr>
        <p:txBody>
          <a:bodyPr/>
          <a:lstStyle/>
          <a:p>
            <a:pPr hangingPunct="0">
              <a:buNone/>
            </a:pPr>
            <a:r>
              <a:rPr lang="en-IN" b="1" i="1" dirty="0"/>
              <a:t>1.  </a:t>
            </a:r>
            <a:r>
              <a:rPr lang="en-IN" b="1" i="1" dirty="0">
                <a:solidFill>
                  <a:srgbClr val="FFC000"/>
                </a:solidFill>
              </a:rPr>
              <a:t>Input</a:t>
            </a:r>
            <a:r>
              <a:rPr lang="en-IN" i="1" dirty="0"/>
              <a:t> = CurrentNetworkTopology(Graph), DataDemand</a:t>
            </a:r>
          </a:p>
          <a:p>
            <a:pPr marL="457200" indent="-457200" hangingPunct="0">
              <a:buAutoNum type="arabicPeriod" startAt="2"/>
            </a:pPr>
            <a:r>
              <a:rPr lang="en-IN" b="1" i="1" dirty="0">
                <a:solidFill>
                  <a:srgbClr val="FFC000"/>
                </a:solidFill>
              </a:rPr>
              <a:t>Output</a:t>
            </a:r>
            <a:r>
              <a:rPr lang="en-IN" i="1" dirty="0">
                <a:solidFill>
                  <a:srgbClr val="FFC000"/>
                </a:solidFill>
              </a:rPr>
              <a:t> </a:t>
            </a:r>
            <a:r>
              <a:rPr lang="en-IN" i="1" dirty="0"/>
              <a:t>= ActivatedNetworkingDevices, DemandPath;</a:t>
            </a:r>
          </a:p>
          <a:p>
            <a:pPr marL="457200" indent="-457200" hangingPunct="0">
              <a:buAutoNum type="arabicPeriod" startAt="2"/>
            </a:pPr>
            <a:r>
              <a:rPr lang="en-IN" b="1" i="1" dirty="0">
                <a:solidFill>
                  <a:srgbClr val="FFC000"/>
                </a:solidFill>
              </a:rPr>
              <a:t>Initialization</a:t>
            </a:r>
            <a:r>
              <a:rPr lang="en-IN" i="1" dirty="0">
                <a:solidFill>
                  <a:srgbClr val="FFC000"/>
                </a:solidFill>
              </a:rPr>
              <a:t>:    </a:t>
            </a:r>
          </a:p>
          <a:p>
            <a:pPr hangingPunct="0">
              <a:buNone/>
            </a:pPr>
            <a:r>
              <a:rPr lang="en-IN" i="1" dirty="0"/>
              <a:t>       ActivatedNetworkingDevices=0, DemandPath=0;</a:t>
            </a:r>
          </a:p>
          <a:p>
            <a:pPr hangingPunct="0">
              <a:buNone/>
            </a:pPr>
            <a:endParaRPr lang="en-IN" i="1" dirty="0">
              <a:solidFill>
                <a:srgbClr val="FFC000"/>
              </a:solidFill>
            </a:endParaRPr>
          </a:p>
          <a:p>
            <a:pPr hangingPunct="0">
              <a:buNone/>
            </a:pPr>
            <a:r>
              <a:rPr lang="en-AU" b="1" i="1" dirty="0"/>
              <a:t>4</a:t>
            </a:r>
            <a:r>
              <a:rPr lang="en-AU" i="1" dirty="0"/>
              <a:t>.    Search all possible shortest path from source to destination vehicle</a:t>
            </a:r>
          </a:p>
          <a:p>
            <a:pPr marL="457200" indent="-457200" hangingPunct="0">
              <a:buAutoNum type="arabicPeriod" startAt="5"/>
            </a:pPr>
            <a:r>
              <a:rPr lang="en-AU" b="1" i="1" dirty="0"/>
              <a:t> </a:t>
            </a:r>
            <a:r>
              <a:rPr lang="en-AU" i="1" dirty="0"/>
              <a:t>Select the shortest path with minimum newly activated networking devices</a:t>
            </a:r>
          </a:p>
          <a:p>
            <a:pPr marL="457200" indent="-457200" hangingPunct="0">
              <a:buAutoNum type="arabicPeriod" startAt="6"/>
            </a:pPr>
            <a:r>
              <a:rPr lang="en-AU" b="1" i="1" dirty="0">
                <a:solidFill>
                  <a:schemeClr val="bg1"/>
                </a:solidFill>
              </a:rPr>
              <a:t> </a:t>
            </a:r>
            <a:r>
              <a:rPr lang="en-AU" i="1" dirty="0">
                <a:solidFill>
                  <a:schemeClr val="bg1"/>
                </a:solidFill>
              </a:rPr>
              <a:t>if </a:t>
            </a:r>
            <a:r>
              <a:rPr lang="en-AU" i="1" dirty="0"/>
              <a:t>CapacityOfPath=0 </a:t>
            </a:r>
            <a:r>
              <a:rPr lang="en-AU" i="1" dirty="0">
                <a:solidFill>
                  <a:schemeClr val="bg1"/>
                </a:solidFill>
              </a:rPr>
              <a:t>then</a:t>
            </a:r>
            <a:r>
              <a:rPr lang="en-AU" i="1" dirty="0">
                <a:solidFill>
                  <a:srgbClr val="FFC000"/>
                </a:solidFill>
              </a:rPr>
              <a:t> </a:t>
            </a:r>
            <a:r>
              <a:rPr lang="en-AU" i="1" dirty="0"/>
              <a:t>remove the path from the given set of demand path</a:t>
            </a:r>
          </a:p>
          <a:p>
            <a:pPr hangingPunct="0">
              <a:buNone/>
            </a:pPr>
            <a:r>
              <a:rPr lang="en-AU" i="1" dirty="0"/>
              <a:t>      and go for another path from the given set of path</a:t>
            </a:r>
          </a:p>
          <a:p>
            <a:pPr marL="457200" indent="-457200" hangingPunct="0">
              <a:buAutoNum type="arabicPeriod" startAt="7"/>
            </a:pPr>
            <a:r>
              <a:rPr lang="en-AU" b="1" i="1" dirty="0"/>
              <a:t> </a:t>
            </a:r>
            <a:r>
              <a:rPr lang="en-AU" i="1" dirty="0"/>
              <a:t>Update the status of each networking devices</a:t>
            </a:r>
          </a:p>
          <a:p>
            <a:pPr marL="457200" indent="-457200" hangingPunct="0">
              <a:buAutoNum type="arabicPeriod" startAt="7"/>
            </a:pPr>
            <a:r>
              <a:rPr lang="en-AU" b="1" i="1" dirty="0"/>
              <a:t> </a:t>
            </a:r>
            <a:r>
              <a:rPr lang="en-AU" i="1" dirty="0"/>
              <a:t>In the end we check how many networking devices are activated.</a:t>
            </a:r>
          </a:p>
          <a:p>
            <a:pPr marL="457200" indent="-457200" hangingPunct="0">
              <a:buAutoNum type="arabicPeriod" startAt="7"/>
            </a:pPr>
            <a:r>
              <a:rPr lang="en-AU" b="1" i="1" dirty="0"/>
              <a:t> </a:t>
            </a:r>
            <a:r>
              <a:rPr lang="en-AU" i="1" dirty="0"/>
              <a:t>Keep the track of the path used to accommodate the transfer of data.</a:t>
            </a:r>
          </a:p>
          <a:p>
            <a:pPr hangingPunct="0">
              <a:buNone/>
            </a:pPr>
            <a:endParaRPr lang="en-IN" dirty="0"/>
          </a:p>
          <a:p>
            <a:pPr marL="457200" indent="-457200" hangingPunct="0">
              <a:buAutoNum type="arabicPeriod" startAt="7"/>
            </a:pPr>
            <a:endParaRPr lang="en-IN" b="1" i="1" dirty="0">
              <a:solidFill>
                <a:srgbClr val="FFC000"/>
              </a:solidFill>
            </a:endParaRPr>
          </a:p>
          <a:p>
            <a:pPr hangingPunct="0">
              <a:buNone/>
            </a:pPr>
            <a:endParaRPr lang="en-IN" i="1" dirty="0"/>
          </a:p>
          <a:p>
            <a:pPr hangingPunct="0">
              <a:buNone/>
            </a:pPr>
            <a:endParaRPr lang="en-IN" i="1" dirty="0"/>
          </a:p>
          <a:p>
            <a:pPr hangingPunct="0">
              <a:buNone/>
            </a:pPr>
            <a:endParaRPr lang="en-IN" i="1" dirty="0"/>
          </a:p>
          <a:p>
            <a:endParaRPr lang="en-IN" i="1" dirty="0"/>
          </a:p>
        </p:txBody>
      </p:sp>
    </p:spTree>
    <p:extLst>
      <p:ext uri="{BB962C8B-B14F-4D97-AF65-F5344CB8AC3E}">
        <p14:creationId xmlns:p14="http://schemas.microsoft.com/office/powerpoint/2010/main" val="3830503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FFF9-55CC-4FB9-8875-A498EE579522}"/>
              </a:ext>
            </a:extLst>
          </p:cNvPr>
          <p:cNvSpPr>
            <a:spLocks noGrp="1"/>
          </p:cNvSpPr>
          <p:nvPr>
            <p:ph type="title"/>
          </p:nvPr>
        </p:nvSpPr>
        <p:spPr>
          <a:xfrm>
            <a:off x="609600" y="357808"/>
            <a:ext cx="10972800" cy="937591"/>
          </a:xfrm>
        </p:spPr>
        <p:txBody>
          <a:bodyPr/>
          <a:lstStyle/>
          <a:p>
            <a:r>
              <a:rPr lang="en-IN" sz="2800" b="1" i="1" dirty="0">
                <a:solidFill>
                  <a:srgbClr val="FFFF00"/>
                </a:solidFill>
                <a:latin typeface="+mn-lt"/>
              </a:rPr>
              <a:t>SIMULATION TOOLS FOR SDN VANET ARCHITECTURE</a:t>
            </a:r>
          </a:p>
        </p:txBody>
      </p:sp>
      <p:sp>
        <p:nvSpPr>
          <p:cNvPr id="3" name="Text Placeholder 2">
            <a:extLst>
              <a:ext uri="{FF2B5EF4-FFF2-40B4-BE49-F238E27FC236}">
                <a16:creationId xmlns:a16="http://schemas.microsoft.com/office/drawing/2014/main" id="{156623EA-5512-4497-8BF1-A5D782CF3B64}"/>
              </a:ext>
            </a:extLst>
          </p:cNvPr>
          <p:cNvSpPr>
            <a:spLocks noGrp="1"/>
          </p:cNvSpPr>
          <p:nvPr>
            <p:ph type="body" idx="1"/>
          </p:nvPr>
        </p:nvSpPr>
        <p:spPr>
          <a:xfrm>
            <a:off x="881819" y="1815547"/>
            <a:ext cx="10422286" cy="4359965"/>
          </a:xfrm>
        </p:spPr>
        <p:txBody>
          <a:bodyPr/>
          <a:lstStyle/>
          <a:p>
            <a:pPr marL="342900" indent="-342900">
              <a:buFont typeface="Wingdings" panose="05000000000000000000" pitchFamily="2" charset="2"/>
              <a:buChar char="Ø"/>
            </a:pPr>
            <a:r>
              <a:rPr lang="en-IN" sz="3200" i="1" dirty="0">
                <a:latin typeface="+mn-lt"/>
              </a:rPr>
              <a:t>Mininet</a:t>
            </a:r>
          </a:p>
          <a:p>
            <a:pPr>
              <a:buNone/>
            </a:pPr>
            <a:endParaRPr lang="en-IN" sz="3200" i="1" dirty="0">
              <a:latin typeface="+mn-lt"/>
            </a:endParaRPr>
          </a:p>
          <a:p>
            <a:pPr marL="342900" indent="-342900">
              <a:buFont typeface="Wingdings" panose="05000000000000000000" pitchFamily="2" charset="2"/>
              <a:buChar char="Ø"/>
            </a:pPr>
            <a:r>
              <a:rPr lang="en-IN" sz="3200" i="1" dirty="0">
                <a:latin typeface="+mn-lt"/>
              </a:rPr>
              <a:t>Floodlight</a:t>
            </a:r>
          </a:p>
          <a:p>
            <a:pPr marL="342900" indent="-342900">
              <a:buFont typeface="Wingdings" panose="05000000000000000000" pitchFamily="2" charset="2"/>
              <a:buChar char="Ø"/>
            </a:pPr>
            <a:endParaRPr lang="en-IN" i="1" dirty="0"/>
          </a:p>
          <a:p>
            <a:pPr algn="just">
              <a:buNone/>
            </a:pPr>
            <a:r>
              <a:rPr lang="en-IN" i="1" dirty="0"/>
              <a:t>Floodlight and mininet is the tool used for SDN simulation. We generated a custom model using python in mininet and floodlight software. The shortest path algorithm have been implemented by modifying the controllers code. We followed the same topology with same configuration in both the energy-efficiency and secure approach in VANETs</a:t>
            </a:r>
          </a:p>
        </p:txBody>
      </p:sp>
    </p:spTree>
    <p:extLst>
      <p:ext uri="{BB962C8B-B14F-4D97-AF65-F5344CB8AC3E}">
        <p14:creationId xmlns:p14="http://schemas.microsoft.com/office/powerpoint/2010/main" val="231986287"/>
      </p:ext>
    </p:extLst>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18327</TotalTime>
  <Words>684</Words>
  <Application>Microsoft Office PowerPoint</Application>
  <PresentationFormat>Widescreen</PresentationFormat>
  <Paragraphs>141</Paragraphs>
  <Slides>29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Droid Sans</vt:lpstr>
      <vt:lpstr>Economica</vt:lpstr>
      <vt:lpstr>Lustria</vt:lpstr>
      <vt:lpstr>Playfair Display</vt:lpstr>
      <vt:lpstr>Times New Roman</vt:lpstr>
      <vt:lpstr>Wingdings</vt:lpstr>
      <vt:lpstr>Prospero template</vt:lpstr>
      <vt:lpstr>An Energy-Efficient Approach Towards Network Intelligence In Cooperative Communication In Vehicular Environment</vt:lpstr>
      <vt:lpstr>TEAM DETAILS</vt:lpstr>
      <vt:lpstr>AGENDA</vt:lpstr>
      <vt:lpstr>RATIONALE OF THE WORK</vt:lpstr>
      <vt:lpstr>PowerPoint Presentation</vt:lpstr>
      <vt:lpstr> MILESTONES</vt:lpstr>
      <vt:lpstr>ENERGY-EFFICIENT APPROACH IN VANET</vt:lpstr>
      <vt:lpstr>ALGORITHM DESIGN</vt:lpstr>
      <vt:lpstr>SIMULATION TOOLS FOR SDN VANET ARCHITECTURE</vt:lpstr>
      <vt:lpstr>DEMONSTRATION OF THE SIMULATION</vt:lpstr>
      <vt:lpstr>SWITCH CONFIGURATION </vt:lpstr>
      <vt:lpstr>PowerPoint Presentation</vt:lpstr>
      <vt:lpstr>ANAYSIS OF SDN SECURITY AND DDOS TRENDS</vt:lpstr>
      <vt:lpstr>SECURITY- ARP SPOOFING   </vt:lpstr>
      <vt:lpstr>SECURITY- ARP SPOOFING</vt:lpstr>
      <vt:lpstr>ARP SPOOFING SIMULATION</vt:lpstr>
      <vt:lpstr>ARP SPOOFING SIMULATION RESULTS</vt:lpstr>
      <vt:lpstr>DDOS ATTACK IMPLEMENTATION IN FLOODLIGHT</vt:lpstr>
      <vt:lpstr>sFlow - RT </vt:lpstr>
      <vt:lpstr>DDOS  ATTACK FLOODING  </vt:lpstr>
      <vt:lpstr>PowerPoint Presentation</vt:lpstr>
      <vt:lpstr>DDOS ATTACK MITIGATION</vt:lpstr>
      <vt:lpstr>DDOS ATTACK MITIGATION</vt:lpstr>
      <vt:lpstr>HYBRID CRYPTOGRAPHY IN VANET</vt:lpstr>
      <vt:lpstr>HYBRID CRYPTOGRAPHY IMPLEMENTATION IN JAVA</vt:lpstr>
      <vt:lpstr>PERFORMANCE ANALYSIS IN NS2 USING VANET ARCHITECTURE</vt:lpstr>
      <vt:lpstr>GRAPHICAL REPRESENTATION OF THE RESULTS</vt:lpstr>
      <vt:lpstr>DIFFICULTIES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kumari renuka</dc:creator>
  <cp:lastModifiedBy>renuka_pg-2_2601</cp:lastModifiedBy>
  <cp:revision>163</cp:revision>
  <dcterms:created xsi:type="dcterms:W3CDTF">2017-06-24T05:40:19Z</dcterms:created>
  <dcterms:modified xsi:type="dcterms:W3CDTF">2018-05-20T01:58:29Z</dcterms:modified>
</cp:coreProperties>
</file>