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81" r:id="rId15"/>
    <p:sldId id="282" r:id="rId16"/>
    <p:sldId id="283" r:id="rId17"/>
    <p:sldId id="274" r:id="rId18"/>
    <p:sldId id="275" r:id="rId19"/>
    <p:sldId id="276" r:id="rId20"/>
    <p:sldId id="277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7ECD-1CC8-4A28-B48B-73026ADFEE04}" type="datetimeFigureOut">
              <a:rPr lang="en-IN" smtClean="0"/>
              <a:t>26-06-2017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8A05B-E2D0-4C87-927E-73BB348232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2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74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2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0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88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12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073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67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3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38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3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1" y="3189150"/>
            <a:ext cx="55023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3" y="5216825"/>
            <a:ext cx="12192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412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14401" y="5082150"/>
            <a:ext cx="55023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sz="2400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914401" y="3112950"/>
            <a:ext cx="55023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1074800" y="4831425"/>
            <a:ext cx="100424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93025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682000" y="2882401"/>
            <a:ext cx="88280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4791200" y="1012467"/>
            <a:ext cx="2609600" cy="8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>
            <a:off x="4038200" y="5540732"/>
            <a:ext cx="4115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17749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3F3F3"/>
              </a:buClr>
              <a:buSzPct val="100000"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340801" y="1600201"/>
            <a:ext cx="9510399" cy="483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038200" y="1295407"/>
            <a:ext cx="4115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59754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400"/>
            </a:lvl1pPr>
            <a:lvl2pPr lvl="1" algn="ctr">
              <a:spcBef>
                <a:spcPts val="0"/>
              </a:spcBef>
              <a:buSzPct val="100000"/>
              <a:defRPr sz="2400"/>
            </a:lvl2pPr>
            <a:lvl3pPr lvl="2" algn="ctr">
              <a:spcBef>
                <a:spcPts val="0"/>
              </a:spcBef>
              <a:buSzPct val="100000"/>
              <a:defRPr sz="2400"/>
            </a:lvl3pPr>
            <a:lvl4pPr lvl="3" algn="ctr">
              <a:spcBef>
                <a:spcPts val="0"/>
              </a:spcBef>
              <a:buSzPct val="100000"/>
              <a:defRPr sz="2400"/>
            </a:lvl4pPr>
            <a:lvl5pPr lvl="4" algn="ctr">
              <a:spcBef>
                <a:spcPts val="0"/>
              </a:spcBef>
              <a:buSzPct val="100000"/>
              <a:defRPr sz="2400"/>
            </a:lvl5pPr>
            <a:lvl6pPr lvl="5" algn="ctr">
              <a:spcBef>
                <a:spcPts val="0"/>
              </a:spcBef>
              <a:buSzPct val="100000"/>
              <a:defRPr sz="2400"/>
            </a:lvl6pPr>
            <a:lvl7pPr lvl="6" algn="ctr">
              <a:spcBef>
                <a:spcPts val="0"/>
              </a:spcBef>
              <a:buSzPct val="100000"/>
              <a:defRPr sz="2400"/>
            </a:lvl7pPr>
            <a:lvl8pPr lvl="7" algn="ctr">
              <a:spcBef>
                <a:spcPts val="0"/>
              </a:spcBef>
              <a:buSzPct val="100000"/>
              <a:defRPr sz="2400"/>
            </a:lvl8pPr>
            <a:lvl9pPr lvl="8" algn="ctr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73367" y="1600200"/>
            <a:ext cx="47788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239832" y="1600200"/>
            <a:ext cx="4778800" cy="477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038200" y="1295407"/>
            <a:ext cx="4115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7549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/>
            </a:lvl1pPr>
            <a:lvl2pPr lvl="1" algn="ctr" rtl="0">
              <a:spcBef>
                <a:spcPts val="0"/>
              </a:spcBef>
              <a:buSzPct val="100000"/>
              <a:defRPr sz="2400"/>
            </a:lvl2pPr>
            <a:lvl3pPr lvl="2" algn="ctr" rtl="0">
              <a:spcBef>
                <a:spcPts val="0"/>
              </a:spcBef>
              <a:buSzPct val="100000"/>
              <a:defRPr sz="2400"/>
            </a:lvl3pPr>
            <a:lvl4pPr lvl="3" algn="ctr" rtl="0">
              <a:spcBef>
                <a:spcPts val="0"/>
              </a:spcBef>
              <a:buSzPct val="100000"/>
              <a:defRPr sz="2400"/>
            </a:lvl4pPr>
            <a:lvl5pPr lvl="4" algn="ctr" rtl="0">
              <a:spcBef>
                <a:spcPts val="0"/>
              </a:spcBef>
              <a:buSzPct val="100000"/>
              <a:defRPr sz="2400"/>
            </a:lvl5pPr>
            <a:lvl6pPr lvl="5" algn="ctr" rtl="0">
              <a:spcBef>
                <a:spcPts val="0"/>
              </a:spcBef>
              <a:buSzPct val="100000"/>
              <a:defRPr sz="2400"/>
            </a:lvl6pPr>
            <a:lvl7pPr lvl="6" algn="ctr" rtl="0">
              <a:spcBef>
                <a:spcPts val="0"/>
              </a:spcBef>
              <a:buSzPct val="100000"/>
              <a:defRPr sz="2400"/>
            </a:lvl7pPr>
            <a:lvl8pPr lvl="7" algn="ctr" rtl="0">
              <a:spcBef>
                <a:spcPts val="0"/>
              </a:spcBef>
              <a:buSzPct val="100000"/>
              <a:defRPr sz="2400"/>
            </a:lvl8pPr>
            <a:lvl9pPr lvl="8" algn="ctr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5092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98617" y="1600200"/>
            <a:ext cx="35092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7987636" y="1600200"/>
            <a:ext cx="3509200" cy="451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4038200" y="1295407"/>
            <a:ext cx="4115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36"/>
          <p:cNvSpPr/>
          <p:nvPr/>
        </p:nvSpPr>
        <p:spPr>
          <a:xfrm>
            <a:off x="33" y="6636000"/>
            <a:ext cx="12192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03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5875073"/>
            <a:ext cx="10972800" cy="98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Font typeface="Playfair Display"/>
              <a:buNone/>
              <a:defRPr sz="16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4038200" y="5875082"/>
            <a:ext cx="4115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122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979601" y="6310075"/>
            <a:ext cx="102327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46"/>
          <p:cNvCxnSpPr/>
          <p:nvPr/>
        </p:nvCxnSpPr>
        <p:spPr>
          <a:xfrm>
            <a:off x="979601" y="547925"/>
            <a:ext cx="10232799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471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9754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676400" y="1143000"/>
            <a:ext cx="8763000" cy="27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IN" sz="4000" i="1" dirty="0">
                <a:latin typeface="Arial" pitchFamily="34" charset="0"/>
                <a:cs typeface="Arial" pitchFamily="34" charset="0"/>
              </a:rPr>
              <a:t>A Heuristic Approach Towards Energy-Efficient Software-Defined Data Centers</a:t>
            </a:r>
            <a:endParaRPr lang="en" sz="4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1" y="5486400"/>
            <a:ext cx="297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Under the guidance of:</a:t>
            </a:r>
          </a:p>
          <a:p>
            <a:r>
              <a:rPr lang="en-US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Prof. R K Shial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1" y="5486400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Submitted by</a:t>
            </a:r>
          </a:p>
          <a:p>
            <a:r>
              <a:rPr lang="en-US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Kumari Renuka</a:t>
            </a:r>
          </a:p>
        </p:txBody>
      </p:sp>
    </p:spTree>
    <p:extLst>
      <p:ext uri="{BB962C8B-B14F-4D97-AF65-F5344CB8AC3E}">
        <p14:creationId xmlns:p14="http://schemas.microsoft.com/office/powerpoint/2010/main" val="170708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65958-5CC5-4FF2-9365-904D9E27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>
                <a:solidFill>
                  <a:srgbClr val="FFFF00"/>
                </a:solidFill>
              </a:rPr>
            </a:br>
            <a:r>
              <a:rPr lang="en-US" sz="4400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 MODEL </a:t>
            </a:r>
            <a:br>
              <a:rPr lang="en-US" b="1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40801" y="1600201"/>
            <a:ext cx="9817529" cy="4837499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Energy optimization problem is formulated as an integer linear programming problem.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While formulation the following constraints are kept into consideration.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 capacity constraints</a:t>
            </a: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DF8B4-4E71-4776-9BDB-4A6488B5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07" y="4800601"/>
            <a:ext cx="6911984" cy="10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0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A3E7-6432-4EE2-9CB9-EC637717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1600201"/>
            <a:ext cx="8077200" cy="48374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Forwarding rule placement constraints</a:t>
            </a:r>
          </a:p>
          <a:p>
            <a:pPr>
              <a:buNone/>
            </a:pPr>
            <a:endParaRPr lang="en-IN" dirty="0">
              <a:solidFill>
                <a:srgbClr val="FFFF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3C721-89F7-4536-A6B6-E9E0F3B1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1" y="2590801"/>
            <a:ext cx="5280003" cy="129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28C69-089D-4CB8-AA02-B162A8C84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47" y="4419601"/>
            <a:ext cx="6546907" cy="11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B7BF5-4D44-48AE-B398-6237C3BA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91" y="1524001"/>
            <a:ext cx="10257183" cy="48374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 ILP FORMULATION</a:t>
            </a:r>
          </a:p>
          <a:p>
            <a:pPr>
              <a:buNone/>
            </a:pPr>
            <a:endParaRPr lang="en-IN" dirty="0">
              <a:solidFill>
                <a:srgbClr val="FFFF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buNone/>
            </a:pPr>
            <a:r>
              <a:rPr lang="en-IN" dirty="0">
                <a:solidFill>
                  <a:schemeClr val="bg1"/>
                </a:solidFill>
                <a:latin typeface="+mj-lt"/>
                <a:ea typeface="Droid Sans" panose="020B0604020202020204" charset="0"/>
                <a:cs typeface="Droid Sans" panose="020B0604020202020204" charset="0"/>
              </a:rPr>
              <a:t>Our main objective is to minimize the number of switch activated for energy saving, by keeping all constraints into consideration the problem can be formulated as an IPL problem.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  <a:latin typeface="Droid Sans" panose="020B0604020202020204" charset="0"/>
              <a:ea typeface="Droid Sans" panose="020B0604020202020204" charset="0"/>
              <a:cs typeface="Droid Sans" panose="020B0604020202020204" charset="0"/>
            </a:endParaRPr>
          </a:p>
          <a:p>
            <a:pPr>
              <a:buNone/>
            </a:pPr>
            <a:r>
              <a:rPr lang="en-IN" b="1">
                <a:solidFill>
                  <a:srgbClr val="FFFF00"/>
                </a:solidFill>
                <a:latin typeface="+mj-lt"/>
                <a:ea typeface="Droid Sans" panose="020B0604020202020204" charset="0"/>
                <a:cs typeface="Droid Sans" panose="020B0604020202020204" charset="0"/>
              </a:rPr>
              <a:t>ILP:</a:t>
            </a:r>
            <a:endParaRPr lang="en-IN" b="1" dirty="0">
              <a:solidFill>
                <a:srgbClr val="FFFF00"/>
              </a:solidFill>
              <a:latin typeface="+mj-lt"/>
              <a:ea typeface="Droid Sans" panose="020B0604020202020204" charset="0"/>
              <a:cs typeface="Droid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3B61D-F268-4EBD-9A46-01715CB4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953001"/>
            <a:ext cx="2819400" cy="11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3A62-06D2-4600-BE54-57AC9EE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SWITCH ACTIVATION MULI-PATH ROUTING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>
                <a:solidFill>
                  <a:srgbClr val="FFFF00"/>
                </a:solidFill>
              </a:rPr>
              <a:t>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31C3F-2ECA-4CAA-8C68-1E327385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8" y="1295401"/>
            <a:ext cx="6745357" cy="52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0EA4-7F8D-461E-AC2C-4089D537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2D17-69EA-421E-9D49-C632E455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087" y="1295400"/>
            <a:ext cx="10094644" cy="5146819"/>
          </a:xfrm>
        </p:spPr>
        <p:txBody>
          <a:bodyPr/>
          <a:lstStyle/>
          <a:p>
            <a:r>
              <a:rPr lang="en-IN" sz="2800" dirty="0"/>
              <a:t>Fat tree is used as the base data center topology throughout the experiment.</a:t>
            </a:r>
          </a:p>
          <a:p>
            <a:endParaRPr lang="en-IN" sz="2800" dirty="0"/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Image result for 4-pod fat tree topology">
            <a:extLst>
              <a:ext uri="{FF2B5EF4-FFF2-40B4-BE49-F238E27FC236}">
                <a16:creationId xmlns:a16="http://schemas.microsoft.com/office/drawing/2014/main" id="{33DB0BE3-6D76-4F7A-BBF9-DB9297F4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29" y="2590800"/>
            <a:ext cx="8613941" cy="38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7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A060-6CFD-49AB-89D2-31FF77A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6DFC-3642-4FF4-A57F-9E44B298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365" y="1600201"/>
            <a:ext cx="10880035" cy="4837499"/>
          </a:xfrm>
        </p:spPr>
        <p:txBody>
          <a:bodyPr/>
          <a:lstStyle/>
          <a:p>
            <a:pPr>
              <a:buNone/>
            </a:pPr>
            <a:r>
              <a:rPr lang="en-IN" dirty="0"/>
              <a:t>The following parameters are the user input-</a:t>
            </a:r>
          </a:p>
          <a:p>
            <a:pPr>
              <a:buNone/>
            </a:pPr>
            <a:endParaRPr lang="en-I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DCN graph that is fat tree network topology is taken in the form of matrix.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Each switch consist of its own TCAM, so the TCAM size of all the switches are considered and the value ranges between [250,1250].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Flow demand is considered in the form of matrix whose each value lies between the range [100KB,100MB].</a:t>
            </a:r>
          </a:p>
        </p:txBody>
      </p:sp>
    </p:spTree>
    <p:extLst>
      <p:ext uri="{BB962C8B-B14F-4D97-AF65-F5344CB8AC3E}">
        <p14:creationId xmlns:p14="http://schemas.microsoft.com/office/powerpoint/2010/main" val="85470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B10D-24CE-4BC6-BC04-65EB1F27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913" y="1444487"/>
            <a:ext cx="10455965" cy="5735335"/>
          </a:xfrm>
        </p:spPr>
        <p:txBody>
          <a:bodyPr/>
          <a:lstStyle/>
          <a:p>
            <a:pPr>
              <a:buNone/>
            </a:pPr>
            <a:r>
              <a:rPr lang="en-IN" dirty="0"/>
              <a:t>The main aim is to find the path for each flow with minimum number of activated switch from all path.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The output required are-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Flow path set Fpath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Activated switch set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The algorithm has been implemented in C++ programming language with the following above inputs to get the desire output</a:t>
            </a:r>
          </a:p>
        </p:txBody>
      </p:sp>
    </p:spTree>
    <p:extLst>
      <p:ext uri="{BB962C8B-B14F-4D97-AF65-F5344CB8AC3E}">
        <p14:creationId xmlns:p14="http://schemas.microsoft.com/office/powerpoint/2010/main" val="21449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4011902" y="1093039"/>
            <a:ext cx="4168200" cy="2657099"/>
          </a:xfrm>
          <a:prstGeom prst="rect">
            <a:avLst/>
          </a:prstGeom>
          <a:solidFill>
            <a:srgbClr val="F3F3F3">
              <a:alpha val="53460"/>
            </a:srgbClr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000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1981200" y="-1"/>
            <a:ext cx="7696500" cy="132521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200" b="1" i="1" dirty="0">
                <a:solidFill>
                  <a:srgbClr val="FFD900"/>
                </a:solidFill>
                <a:latin typeface="+mj-lt"/>
                <a:sym typeface="Playfair Display"/>
              </a:rPr>
              <a:t> Screenshot</a:t>
            </a:r>
            <a:r>
              <a:rPr lang="en-IN" sz="3200" b="1" i="1" dirty="0">
                <a:solidFill>
                  <a:srgbClr val="FFD900"/>
                </a:solidFill>
                <a:latin typeface="+mj-lt"/>
                <a:sym typeface="Playfair Display"/>
              </a:rPr>
              <a:t>s</a:t>
            </a:r>
            <a:r>
              <a:rPr lang="en" sz="3200" b="1" i="1" dirty="0">
                <a:solidFill>
                  <a:srgbClr val="FFD900"/>
                </a:solidFill>
                <a:latin typeface="+mj-lt"/>
                <a:sym typeface="Playfair Display"/>
              </a:rPr>
              <a:t>:</a:t>
            </a:r>
            <a:endParaRPr lang="en" sz="3200" i="1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AB01-56BE-4FB0-9599-615B0273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8" y="1093039"/>
            <a:ext cx="7699513" cy="49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72D8B-29FA-4A8A-B51A-469859BA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6781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4BB69-8359-4AAA-A239-23702424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838201"/>
            <a:ext cx="7391399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981200" y="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6600" i="1" dirty="0">
                <a:latin typeface="+mn-lt"/>
              </a:rPr>
              <a:t>Agenda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981200" y="1600200"/>
            <a:ext cx="70866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Californian FB" pitchFamily="18" charset="0"/>
                <a:ea typeface="Droid Sans"/>
                <a:cs typeface="Droid Sans"/>
                <a:sym typeface="Droid Sans"/>
              </a:rPr>
              <a:t>    </a:t>
            </a: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Objective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Motivation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Introduction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Literature Review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System Model  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Simulation Setup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Results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Limitations</a:t>
            </a:r>
          </a:p>
          <a:p>
            <a:pPr>
              <a:spcBef>
                <a:spcPts val="60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sz="2800" b="1" kern="0" dirty="0">
                <a:solidFill>
                  <a:srgbClr val="FFFFFF"/>
                </a:solidFill>
                <a:latin typeface="Arial"/>
                <a:ea typeface="Droid Sans"/>
                <a:cs typeface="Droid Sans"/>
                <a:sym typeface="Droid Sans"/>
              </a:rPr>
              <a:t>    References</a:t>
            </a:r>
            <a:endParaRPr sz="2800" b="1" kern="0" dirty="0">
              <a:solidFill>
                <a:srgbClr val="FFFFFF"/>
              </a:solidFill>
              <a:latin typeface="Arial"/>
              <a:ea typeface="Droid Sans"/>
              <a:cs typeface="Droid Sans"/>
              <a:sym typeface="Droid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2438400" y="5048926"/>
            <a:ext cx="731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sz="1200" kern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sz="1200" kern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4386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C35AD-3DBC-4D38-87BB-731A7A9F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7BBA7-39E0-492E-BBE4-CA20C31B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1632821"/>
            <a:ext cx="9250017" cy="47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1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90600"/>
          </a:xfrm>
        </p:spPr>
        <p:txBody>
          <a:bodyPr/>
          <a:lstStyle/>
          <a:p>
            <a:r>
              <a:rPr lang="en-US" sz="4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1958009"/>
            <a:ext cx="10157792" cy="43765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Switch activation and multipath routing is jointly considered and the energy optimization problem is formulated as ILP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Algorithm is defined to solve the ILP problem.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With the extensive simulation the high energy efficiency of the algorithm is proved.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+mn-lt"/>
              </a:rPr>
              <a:t>Results shows that it can find near optimal solution while requiring substantially less scheduling time.</a:t>
            </a:r>
          </a:p>
        </p:txBody>
      </p:sp>
    </p:spTree>
    <p:extLst>
      <p:ext uri="{BB962C8B-B14F-4D97-AF65-F5344CB8AC3E}">
        <p14:creationId xmlns:p14="http://schemas.microsoft.com/office/powerpoint/2010/main" val="360508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LIMITATIONS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80662" y="1928191"/>
            <a:ext cx="10628242" cy="396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FFFF00"/>
              </a:buClr>
              <a:buNone/>
            </a:pPr>
            <a:endParaRPr lang="en-US" sz="2000" b="1" dirty="0">
              <a:latin typeface="+mn-lt"/>
            </a:endParaRPr>
          </a:p>
          <a:p>
            <a:pPr lvl="0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400" b="1" dirty="0">
                <a:latin typeface="+mn-lt"/>
              </a:rPr>
              <a:t> This may the limitation that the path chosen is the longest path with minimum number of newly activated switches which will effect the Quality of Service(QOS). </a:t>
            </a:r>
          </a:p>
          <a:p>
            <a:pPr lvl="0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400" b="1" dirty="0">
                <a:latin typeface="+mn-lt"/>
              </a:rPr>
              <a:t>As the number of flow increases the energy saving percentage may decrease as more switches must be activated to accommodate the huge traffic demand, leaving no optimization space.</a:t>
            </a:r>
          </a:p>
          <a:p>
            <a:pPr lvl="0"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400" b="1" dirty="0">
                <a:latin typeface="+mn-lt"/>
              </a:rPr>
              <a:t>Since in the given algorithm  all path are found between two servers hence it is time consuming to search all these at runtime. </a:t>
            </a:r>
          </a:p>
          <a:p>
            <a:pPr lvl="0">
              <a:buClr>
                <a:srgbClr val="FFFF00"/>
              </a:buClr>
              <a:buFont typeface="Wingdings" pitchFamily="2" charset="2"/>
              <a:buChar char="ü"/>
            </a:pPr>
            <a:endParaRPr lang="en-US" sz="2000" b="1" dirty="0">
              <a:latin typeface="+mn-lt"/>
            </a:endParaRPr>
          </a:p>
          <a:p>
            <a:pPr>
              <a:buClr>
                <a:srgbClr val="FFFF00"/>
              </a:buClr>
              <a:buNone/>
            </a:pPr>
            <a:endParaRPr lang="en" sz="24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793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129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IN" sz="4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" sz="4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RENCES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524000" y="1371600"/>
            <a:ext cx="9144000" cy="502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C00000"/>
              </a:buClr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[1]</a:t>
            </a:r>
            <a:r>
              <a:rPr lang="en-IN" sz="2000" b="1" dirty="0"/>
              <a:t> Y. Shang, D. Li, and M. Xu, “Energy-aware routing in data center network,” in Proceedings of the ﬁrst ACM SIGCOMM workshop on Green networking, pp. 1–8, ACM, 2010.</a:t>
            </a:r>
            <a:endParaRPr lang="en-IN" sz="2000" dirty="0"/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[2] </a:t>
            </a:r>
            <a:r>
              <a:rPr lang="en-IN" sz="2000" b="1" dirty="0"/>
              <a:t>D. Huang, D. Yang, and H. Zhang, “Energy-aware virtual machine placement in data centers,” GLOBECOM 2012, 2012</a:t>
            </a:r>
            <a:r>
              <a:rPr lang="en-IN" sz="2000" dirty="0"/>
              <a:t>.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[3] D. Li, Y. Shang, and C. Chen, “Software deﬁned green data center network with exclusive routing,” in INFOCOM, 2014 Proceedings IEEE, pp. 1743–1751, IEEE, 2014</a:t>
            </a: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[4] B. Heller, S. Seetharaman, P. Mahadevan, Y. </a:t>
            </a:r>
            <a:r>
              <a:rPr lang="en-US" sz="2000" b="1" dirty="0" err="1">
                <a:solidFill>
                  <a:schemeClr val="bg1"/>
                </a:solidFill>
              </a:rPr>
              <a:t>Yiakoumis</a:t>
            </a:r>
            <a:r>
              <a:rPr lang="en-US" sz="2000" b="1" dirty="0">
                <a:solidFill>
                  <a:schemeClr val="bg1"/>
                </a:solidFill>
              </a:rPr>
              <a:t>, P. Sharma, S. Banerjee, and N. McKeown, “</a:t>
            </a:r>
            <a:r>
              <a:rPr lang="en-US" sz="2000" b="1" dirty="0" err="1">
                <a:solidFill>
                  <a:schemeClr val="bg1"/>
                </a:solidFill>
              </a:rPr>
              <a:t>Elastictree</a:t>
            </a:r>
            <a:r>
              <a:rPr lang="en-US" sz="2000" b="1" dirty="0">
                <a:solidFill>
                  <a:schemeClr val="bg1"/>
                </a:solidFill>
              </a:rPr>
              <a:t>: Saving energy in data center networks.,” in NSDI, vol. 10, pp. 249–264, 2010</a:t>
            </a:r>
            <a:endParaRPr lang="en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0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ctrTitle" idx="4294967295"/>
          </p:nvPr>
        </p:nvSpPr>
        <p:spPr>
          <a:xfrm>
            <a:off x="2253576" y="1759301"/>
            <a:ext cx="7684799" cy="896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sz="3000" i="1" dirty="0">
                <a:latin typeface="+mj-lt"/>
              </a:rPr>
              <a:t>Thanks!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ubTitle" idx="4294967295"/>
          </p:nvPr>
        </p:nvSpPr>
        <p:spPr>
          <a:xfrm>
            <a:off x="2253576" y="2491351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1" dirty="0">
                <a:solidFill>
                  <a:srgbClr val="FFD900"/>
                </a:solidFill>
                <a:latin typeface="+mj-lt"/>
                <a:ea typeface="Playfair Display"/>
                <a:cs typeface="Playfair Display"/>
                <a:sym typeface="Playfair Display"/>
              </a:rPr>
              <a:t>Any questions?</a:t>
            </a:r>
          </a:p>
        </p:txBody>
      </p:sp>
      <p:sp>
        <p:nvSpPr>
          <p:cNvPr id="287" name="Shape 287"/>
          <p:cNvSpPr/>
          <p:nvPr/>
        </p:nvSpPr>
        <p:spPr>
          <a:xfrm>
            <a:off x="5277213" y="550300"/>
            <a:ext cx="1637575" cy="1180450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9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ubTitle" idx="4294967295"/>
          </p:nvPr>
        </p:nvSpPr>
        <p:spPr>
          <a:xfrm>
            <a:off x="2133601" y="1371600"/>
            <a:ext cx="76847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600" b="1" i="1" dirty="0">
                <a:solidFill>
                  <a:srgbClr val="FFD90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Objective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1563756" y="2424104"/>
            <a:ext cx="9263269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endParaRPr lang="en-IN" sz="3200" b="1" dirty="0"/>
          </a:p>
          <a:p>
            <a:pPr algn="just">
              <a:spcBef>
                <a:spcPts val="0"/>
              </a:spcBef>
              <a:buNone/>
            </a:pPr>
            <a:r>
              <a:rPr lang="en-IN" sz="3200" b="1" dirty="0">
                <a:latin typeface="+mj-lt"/>
              </a:rPr>
              <a:t>The main objective is to design an energy-efficient network management strategy with guaranteed satisfaction of network traffic demands in Software-defined Data Center Networks.</a:t>
            </a:r>
            <a:endParaRPr lang="en" sz="3200" b="1" dirty="0">
              <a:latin typeface="+mj-lt"/>
            </a:endParaRPr>
          </a:p>
          <a:p>
            <a:pPr algn="just">
              <a:spcBef>
                <a:spcPts val="0"/>
              </a:spcBef>
              <a:buNone/>
            </a:pPr>
            <a:endParaRPr lang="en" sz="2400" b="1" dirty="0"/>
          </a:p>
        </p:txBody>
      </p:sp>
      <p:pic>
        <p:nvPicPr>
          <p:cNvPr id="72" name="Shape 72" descr="cat_bn.jpg"/>
          <p:cNvPicPr preferRelativeResize="0"/>
          <p:nvPr/>
        </p:nvPicPr>
        <p:blipFill rotWithShape="1">
          <a:blip r:embed="rId3">
            <a:alphaModFix/>
          </a:blip>
          <a:srcRect t="27166"/>
          <a:stretch/>
        </p:blipFill>
        <p:spPr>
          <a:xfrm>
            <a:off x="4932750" y="0"/>
            <a:ext cx="2306250" cy="1447800"/>
          </a:xfrm>
          <a:prstGeom prst="flowChartMerg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3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752600" y="1981200"/>
            <a:ext cx="9538252" cy="327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800" dirty="0">
                <a:latin typeface="+mj-lt"/>
              </a:rPr>
              <a:t>          </a:t>
            </a:r>
          </a:p>
          <a:p>
            <a:pPr lvl="0"/>
            <a:r>
              <a:rPr lang="en" sz="2800" dirty="0">
                <a:latin typeface="+mj-lt"/>
              </a:rPr>
              <a:t>                      </a:t>
            </a:r>
            <a:r>
              <a:rPr lang="en-IN" sz="2800" dirty="0">
                <a:latin typeface="+mj-lt"/>
              </a:rPr>
              <a:t>Due explosive demand on the cloud services, heavy burden is imposed on the modern data center, especially on the energy consumption. Hence energy optimization have become an emergent issue.</a:t>
            </a:r>
            <a:endParaRPr lang="en" sz="2800" i="0" dirty="0">
              <a:latin typeface="+mj-lt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2209800" y="1219200"/>
            <a:ext cx="3810000" cy="914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 lang="en" dirty="0"/>
          </a:p>
          <a:p>
            <a:r>
              <a:rPr lang="en" i="1" dirty="0">
                <a:latin typeface="+mj-lt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0076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494367" y="702366"/>
            <a:ext cx="9306154" cy="56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The rapid development of cloud computing has raised big concern over the high energy consumption of modern data centers.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Operation cost(OPEX) has become dominant over capital expenditure(CAPEX).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Energy optimization has become emergent issue</a:t>
            </a:r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.</a:t>
            </a:r>
            <a:endParaRPr lang="en" sz="3200" b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583" y="215172"/>
            <a:ext cx="6188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177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981199" y="0"/>
            <a:ext cx="8474765" cy="175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en-US" b="1" dirty="0">
                <a:latin typeface="Californian FB" pitchFamily="18" charset="0"/>
                <a:ea typeface="Droid Sans"/>
                <a:cs typeface="Droid Sans"/>
                <a:sym typeface="Droid Sans"/>
              </a:rPr>
            </a:br>
            <a:br>
              <a:rPr lang="en-US" b="1" i="1" dirty="0">
                <a:latin typeface="+mj-lt"/>
                <a:ea typeface="Droid Sans"/>
                <a:cs typeface="Droid Sans"/>
                <a:sym typeface="Droid Sans"/>
              </a:rPr>
            </a:br>
            <a:r>
              <a:rPr lang="en-US" sz="4800" b="1" i="1" dirty="0">
                <a:solidFill>
                  <a:srgbClr val="FFFF00"/>
                </a:solidFill>
                <a:latin typeface="+mj-lt"/>
                <a:ea typeface="Droid Sans"/>
                <a:cs typeface="MV Boli" panose="02000500030200090000" pitchFamily="2" charset="0"/>
                <a:sym typeface="Droid Sans"/>
              </a:rPr>
              <a:t>Literature Review</a:t>
            </a:r>
            <a:br>
              <a:rPr lang="en-US" sz="4000" b="1" dirty="0">
                <a:solidFill>
                  <a:srgbClr val="FFFF00"/>
                </a:solidFill>
                <a:latin typeface="Californian FB" pitchFamily="18" charset="0"/>
                <a:ea typeface="Droid Sans"/>
                <a:cs typeface="Droid Sans"/>
                <a:sym typeface="Droid Sans"/>
              </a:rPr>
            </a:br>
            <a:endParaRPr lang="en" sz="4000" b="1" dirty="0">
              <a:solidFill>
                <a:srgbClr val="FFFF00"/>
              </a:solidFill>
              <a:latin typeface="Californian FB" pitchFamily="18" charset="0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24000" y="1524002"/>
            <a:ext cx="9144000" cy="152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Title:   </a:t>
            </a:r>
            <a:r>
              <a:rPr lang="en-US" sz="2800" b="1" dirty="0">
                <a:solidFill>
                  <a:srgbClr val="FFC000"/>
                </a:solidFill>
                <a:latin typeface="+mj-lt"/>
              </a:rPr>
              <a:t>Elastic tree: Saving energy in Data Center</a:t>
            </a:r>
          </a:p>
          <a:p>
            <a:pPr>
              <a:buNone/>
            </a:pPr>
            <a:r>
              <a:rPr lang="en-US" sz="2800" b="1" dirty="0">
                <a:solidFill>
                  <a:srgbClr val="FFC000"/>
                </a:solidFill>
                <a:latin typeface="+mj-lt"/>
              </a:rPr>
              <a:t>                                             Networks</a:t>
            </a:r>
          </a:p>
          <a:p>
            <a:pPr>
              <a:buNone/>
            </a:pPr>
            <a:r>
              <a:rPr lang="en-US" sz="2400" b="1" dirty="0">
                <a:solidFill>
                  <a:srgbClr val="FFC000"/>
                </a:solidFill>
              </a:rPr>
              <a:t>		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B Heller, S Seetharaman, P Mahadevan, Y </a:t>
            </a:r>
            <a:r>
              <a:rPr lang="en-IN" dirty="0" err="1">
                <a:solidFill>
                  <a:schemeClr val="bg1"/>
                </a:solidFill>
                <a:latin typeface="+mj-lt"/>
              </a:rPr>
              <a:t>Yiakoumis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…</a:t>
            </a:r>
            <a:endParaRPr lang="en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1258957" y="2895601"/>
            <a:ext cx="10204173" cy="335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  <a:buNone/>
            </a:pPr>
            <a:endParaRPr lang="en-IN" dirty="0">
              <a:latin typeface="+mn-lt"/>
            </a:endParaRPr>
          </a:p>
          <a:p>
            <a:pPr marL="342900" indent="-342900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latin typeface="+mn-lt"/>
              </a:rPr>
              <a:t>  </a:t>
            </a:r>
            <a:r>
              <a:rPr lang="en-US" sz="2400" b="1" dirty="0">
                <a:latin typeface="+mn-lt"/>
              </a:rPr>
              <a:t>AIM- to save energy in Data Center Networks.</a:t>
            </a:r>
          </a:p>
          <a:p>
            <a:pPr>
              <a:buClr>
                <a:srgbClr val="FFFF00"/>
              </a:buClr>
              <a:buNone/>
            </a:pPr>
            <a:endParaRPr lang="en-US" sz="2000" b="1" dirty="0">
              <a:latin typeface="+mn-lt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000" b="1" dirty="0">
                <a:latin typeface="+mn-lt"/>
              </a:rPr>
              <a:t>  </a:t>
            </a:r>
            <a:r>
              <a:rPr lang="en-US" sz="2400" b="1" dirty="0">
                <a:latin typeface="+mn-lt"/>
              </a:rPr>
              <a:t>In this paper, They present an ElasticTree.</a:t>
            </a:r>
          </a:p>
          <a:p>
            <a:pPr>
              <a:buClr>
                <a:srgbClr val="FFFF00"/>
              </a:buClr>
              <a:buNone/>
            </a:pPr>
            <a:endParaRPr lang="en-US" sz="2000" b="1" dirty="0">
              <a:latin typeface="+mn-lt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</a:pPr>
            <a:r>
              <a:rPr lang="en-US" sz="2000" b="1" dirty="0">
                <a:latin typeface="+mn-lt"/>
              </a:rPr>
              <a:t>    </a:t>
            </a:r>
            <a:r>
              <a:rPr lang="en-US" sz="2400" b="1" dirty="0">
                <a:latin typeface="+mn-lt"/>
              </a:rPr>
              <a:t>A network wide power manager which dynamically adjusts the set of active network elements such as links and switches to satisfy changing data center traffic loads.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</a:pPr>
            <a:endParaRPr lang="en-US" sz="2000" b="1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C4D38-BD20-4EBA-A56C-CFD5A74C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558" y="2020501"/>
            <a:ext cx="10122329" cy="48374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+mn-lt"/>
              </a:rPr>
              <a:t>They implement and analyse Elastic Tree on a prototype testbed built with production OpenFlow switches from three network vendors</a:t>
            </a:r>
          </a:p>
          <a:p>
            <a:pPr>
              <a:buNone/>
            </a:pPr>
            <a:endParaRPr lang="en-IN" dirty="0"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latin typeface="+mn-lt"/>
              </a:rPr>
              <a:t>Elastic Tree can maintain the robustness and performance, while lowering the energy bill.</a:t>
            </a:r>
          </a:p>
        </p:txBody>
      </p:sp>
    </p:spTree>
    <p:extLst>
      <p:ext uri="{BB962C8B-B14F-4D97-AF65-F5344CB8AC3E}">
        <p14:creationId xmlns:p14="http://schemas.microsoft.com/office/powerpoint/2010/main" val="64528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828800" y="533400"/>
            <a:ext cx="8229600" cy="152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dirty="0">
              <a:latin typeface="+mj-lt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Title:</a:t>
            </a:r>
            <a:r>
              <a:rPr lang="en-US" sz="3200" b="1" dirty="0">
                <a:solidFill>
                  <a:srgbClr val="FFC000"/>
                </a:solidFill>
                <a:latin typeface="+mj-lt"/>
              </a:rPr>
              <a:t> Energy-aware routing in Data Center Networks </a:t>
            </a:r>
          </a:p>
          <a:p>
            <a:r>
              <a:rPr lang="en-US" sz="2800" dirty="0"/>
              <a:t>		</a:t>
            </a:r>
            <a:r>
              <a:rPr lang="en-IN" sz="2000" b="1" dirty="0">
                <a:latin typeface="+mj-lt"/>
              </a:rPr>
              <a:t>Y. Shang, D. Li, and M. Xu</a:t>
            </a:r>
            <a:r>
              <a:rPr lang="en-US" sz="2000" b="1" i="0" dirty="0">
                <a:latin typeface="+mj-lt"/>
                <a:cs typeface="Arial" pitchFamily="34" charset="0"/>
              </a:rPr>
              <a:t> </a:t>
            </a:r>
            <a:endParaRPr lang="en" sz="2000" b="1" i="0" u="sng" dirty="0">
              <a:solidFill>
                <a:srgbClr val="FFC000"/>
              </a:solidFill>
              <a:latin typeface="+mj-lt"/>
              <a:cs typeface="Arial" pitchFamily="34" charset="0"/>
              <a:hlinkClick r:id="rId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912" y="2156792"/>
            <a:ext cx="106414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-US" sz="2000" b="1" kern="0" dirty="0">
              <a:solidFill>
                <a:srgbClr val="FFFFFF"/>
              </a:solidFill>
              <a:latin typeface="Droid Sans" charset="0"/>
              <a:ea typeface="Droid Sans" charset="0"/>
              <a:cs typeface="Droid Sans" charset="0"/>
              <a:sym typeface="Arial"/>
            </a:endParaRPr>
          </a:p>
          <a:p>
            <a:pPr>
              <a:buClr>
                <a:srgbClr val="FFFF00"/>
              </a:buClr>
              <a:buSzPct val="152000"/>
              <a:buFont typeface="Wingdings" pitchFamily="2" charset="2"/>
              <a:buChar char="ü"/>
            </a:pPr>
            <a:r>
              <a:rPr lang="en-US" sz="2000" b="1" kern="0" dirty="0">
                <a:solidFill>
                  <a:srgbClr val="FFFFFF"/>
                </a:solidFill>
                <a:latin typeface="Droid Sans" charset="0"/>
                <a:ea typeface="Droid Sans" charset="0"/>
                <a:cs typeface="Droid Sans" charset="0"/>
                <a:sym typeface="Arial"/>
              </a:rPr>
              <a:t> </a:t>
            </a:r>
            <a:r>
              <a:rPr lang="en-IN" sz="2400" b="1" kern="0" dirty="0">
                <a:solidFill>
                  <a:srgbClr val="FFFFFF"/>
                </a:solidFill>
                <a:latin typeface="Arial"/>
                <a:ea typeface="Droid Sans" panose="020B0604020202020204" charset="0"/>
                <a:cs typeface="Droid Sans" panose="020B0604020202020204" charset="0"/>
                <a:sym typeface="Arial"/>
              </a:rPr>
              <a:t>In this paper, they discuss how to save energy consumption in high-density data center networks in a routing perspective</a:t>
            </a:r>
            <a:r>
              <a:rPr lang="en-IN" sz="2400" kern="0" dirty="0">
                <a:solidFill>
                  <a:srgbClr val="FFFFFF"/>
                </a:solidFill>
                <a:latin typeface="Arial"/>
                <a:ea typeface="Droid Sans" panose="020B0604020202020204" charset="0"/>
                <a:cs typeface="Droid Sans" panose="020B0604020202020204" charset="0"/>
                <a:sym typeface="Arial"/>
              </a:rPr>
              <a:t>.</a:t>
            </a:r>
            <a:endParaRPr lang="en-IN" sz="2400" b="1" kern="0" dirty="0">
              <a:solidFill>
                <a:srgbClr val="FFFFFF"/>
              </a:solidFill>
              <a:latin typeface="Arial"/>
              <a:ea typeface="Droid Sans" charset="0"/>
              <a:cs typeface="Droid Sans" charset="0"/>
              <a:sym typeface="Arial"/>
            </a:endParaRPr>
          </a:p>
          <a:p>
            <a:pPr>
              <a:buClr>
                <a:srgbClr val="FFFF00"/>
              </a:buClr>
              <a:buSzPct val="152000"/>
            </a:pPr>
            <a:endParaRPr lang="en-IN" sz="2400" b="1" kern="0" dirty="0">
              <a:solidFill>
                <a:srgbClr val="FFFFFF"/>
              </a:solidFill>
              <a:latin typeface="Arial"/>
              <a:ea typeface="Droid Sans" charset="0"/>
              <a:cs typeface="Droid Sans" charset="0"/>
              <a:sym typeface="Arial"/>
            </a:endParaRPr>
          </a:p>
          <a:p>
            <a:pPr>
              <a:buClr>
                <a:srgbClr val="FFFF00"/>
              </a:buClr>
              <a:buSzPct val="152000"/>
              <a:buFont typeface="Wingdings" pitchFamily="2" charset="2"/>
              <a:buChar char="ü"/>
            </a:pPr>
            <a:r>
              <a:rPr lang="en-IN" sz="2400" b="1" kern="0" dirty="0">
                <a:solidFill>
                  <a:srgbClr val="FFFFFF"/>
                </a:solidFill>
                <a:latin typeface="Arial"/>
                <a:ea typeface="Droid Sans" charset="0"/>
                <a:cs typeface="Droid Sans" charset="0"/>
                <a:sym typeface="Arial"/>
              </a:rPr>
              <a:t>The key idea is to use as few network devices to provide the routing service as possible, with no/little sacrifice on the network performance. Meanwhile, the idle network devices can be shut down or put into sleep mode for energy saving</a:t>
            </a:r>
            <a:endParaRPr lang="en-US" sz="2400" b="1" kern="0" dirty="0">
              <a:solidFill>
                <a:srgbClr val="FFFFFF"/>
              </a:solidFill>
              <a:latin typeface="Arial"/>
              <a:ea typeface="Droid Sans" panose="020B0604020202020204" charset="0"/>
              <a:cs typeface="Droid Sans" panose="020B0604020202020204" charset="0"/>
              <a:sym typeface="Arial"/>
            </a:endParaRPr>
          </a:p>
          <a:p>
            <a:endParaRPr lang="en-US" sz="2000" b="1" kern="0" dirty="0">
              <a:solidFill>
                <a:srgbClr val="FFFFFF"/>
              </a:solidFill>
              <a:latin typeface="Droid Sans" charset="0"/>
              <a:ea typeface="Droid Sans" charset="0"/>
              <a:cs typeface="Droid Sans" charset="0"/>
              <a:sym typeface="Arial"/>
            </a:endParaRPr>
          </a:p>
          <a:p>
            <a:endParaRPr lang="en-US" sz="2000" kern="0" dirty="0">
              <a:solidFill>
                <a:srgbClr val="FFFFFF"/>
              </a:solidFill>
              <a:latin typeface="Droid Sans" charset="0"/>
              <a:ea typeface="Droid Sans" charset="0"/>
              <a:cs typeface="Droid Sans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7942-2D06-4522-A056-9312FC9C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26" y="1715701"/>
            <a:ext cx="9505122" cy="51422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They then formally establish the model of energy-aware routing problem, and prove that it is NP-Hard.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 Then they proposed a heuristic routing algorithm to achieve their design goal.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</a:rPr>
              <a:t>Extensive simulations in typical data center networks is conducted to validate the effectiveness of the energy-aware routing algorithm</a:t>
            </a:r>
          </a:p>
        </p:txBody>
      </p:sp>
    </p:spTree>
    <p:extLst>
      <p:ext uri="{BB962C8B-B14F-4D97-AF65-F5344CB8AC3E}">
        <p14:creationId xmlns:p14="http://schemas.microsoft.com/office/powerpoint/2010/main" val="154597211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911</Words>
  <Application>Microsoft Office PowerPoint</Application>
  <PresentationFormat>Widescreen</PresentationFormat>
  <Paragraphs>104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Californian FB</vt:lpstr>
      <vt:lpstr>Droid Sans</vt:lpstr>
      <vt:lpstr>MV Boli</vt:lpstr>
      <vt:lpstr>Playfair Display</vt:lpstr>
      <vt:lpstr>Times New Roman</vt:lpstr>
      <vt:lpstr>Wingdings</vt:lpstr>
      <vt:lpstr>Prospero template</vt:lpstr>
      <vt:lpstr>A Heuristic Approach Towards Energy-Efficient Software-Defined Data Centers</vt:lpstr>
      <vt:lpstr>Agenda</vt:lpstr>
      <vt:lpstr>PowerPoint Presentation</vt:lpstr>
      <vt:lpstr> Motivation</vt:lpstr>
      <vt:lpstr>PowerPoint Presentation</vt:lpstr>
      <vt:lpstr>  Literature Review </vt:lpstr>
      <vt:lpstr>PowerPoint Presentation</vt:lpstr>
      <vt:lpstr>PowerPoint Presentation</vt:lpstr>
      <vt:lpstr>PowerPoint Presentation</vt:lpstr>
      <vt:lpstr> SYSTEM MODEL  </vt:lpstr>
      <vt:lpstr>PowerPoint Presentation</vt:lpstr>
      <vt:lpstr>PowerPoint Presentation</vt:lpstr>
      <vt:lpstr>MINIMUM SWITCH ACTIVATION MULI-PATH ROUTING ALGORITHM</vt:lpstr>
      <vt:lpstr>EXPERIMENTAL SETUP</vt:lpstr>
      <vt:lpstr>PARAMETERS</vt:lpstr>
      <vt:lpstr>PowerPoint Presentation</vt:lpstr>
      <vt:lpstr>PowerPoint Presentation</vt:lpstr>
      <vt:lpstr>PowerPoint Presentation</vt:lpstr>
      <vt:lpstr>PowerPoint Presentation</vt:lpstr>
      <vt:lpstr>FINAL OUTPUT</vt:lpstr>
      <vt:lpstr>RESULTS </vt:lpstr>
      <vt:lpstr> LIMITATIONS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kumari renuka</dc:creator>
  <cp:lastModifiedBy>kumari renuka</cp:lastModifiedBy>
  <cp:revision>15</cp:revision>
  <dcterms:created xsi:type="dcterms:W3CDTF">2017-06-24T05:40:19Z</dcterms:created>
  <dcterms:modified xsi:type="dcterms:W3CDTF">2017-06-27T02:08:25Z</dcterms:modified>
</cp:coreProperties>
</file>