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7" r:id="rId9"/>
    <p:sldId id="263" r:id="rId10"/>
    <p:sldId id="264" r:id="rId11"/>
    <p:sldId id="268" r:id="rId12"/>
    <p:sldId id="269" r:id="rId13"/>
    <p:sldId id="265" r:id="rId14"/>
    <p:sldId id="270"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latin typeface="ui-sans-serif"/>
              </a:rPr>
              <a:t>Renuka Putta</a:t>
            </a:r>
            <a:endParaRPr spc="15" dirty="0">
              <a:latin typeface="ui-sans-serif"/>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ui-sans-serif"/>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6</a:t>
            </a:r>
            <a:r>
              <a:rPr sz="1100" spc="20" dirty="0">
                <a:solidFill>
                  <a:srgbClr val="2D83C3"/>
                </a:solidFill>
                <a:latin typeface="Trebuchet MS"/>
                <a:cs typeface="Trebuchet MS"/>
              </a:rPr>
              <a:t>/</a:t>
            </a:r>
            <a:r>
              <a:rPr lang="en-IN" sz="1100" spc="20" dirty="0">
                <a:solidFill>
                  <a:srgbClr val="2D83C3"/>
                </a:solidFill>
                <a:latin typeface="Trebuchet MS"/>
                <a:cs typeface="Trebuchet MS"/>
              </a:rPr>
              <a:t>10</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6</a:t>
            </a:r>
            <a:r>
              <a:rPr sz="1100" spc="20" dirty="0">
                <a:solidFill>
                  <a:srgbClr val="2D83C3"/>
                </a:solidFill>
                <a:latin typeface="Trebuchet MS"/>
                <a:cs typeface="Trebuchet MS"/>
              </a:rPr>
              <a:t>/1</a:t>
            </a:r>
            <a:r>
              <a:rPr lang="en-IN" sz="1100" spc="20" dirty="0">
                <a:solidFill>
                  <a:srgbClr val="2D83C3"/>
                </a:solidFill>
                <a:latin typeface="Trebuchet MS"/>
                <a:cs typeface="Trebuchet MS"/>
              </a:rPr>
              <a:t>0</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ui-sans-serif"/>
                <a:cs typeface="Trebuchet MS"/>
              </a:rPr>
              <a:t>M</a:t>
            </a:r>
            <a:r>
              <a:rPr sz="4800" b="1" dirty="0">
                <a:latin typeface="ui-sans-serif"/>
                <a:cs typeface="Trebuchet MS"/>
              </a:rPr>
              <a:t>O</a:t>
            </a:r>
            <a:r>
              <a:rPr sz="4800" b="1" spc="-15" dirty="0">
                <a:latin typeface="ui-sans-serif"/>
                <a:cs typeface="Trebuchet MS"/>
              </a:rPr>
              <a:t>D</a:t>
            </a:r>
            <a:r>
              <a:rPr sz="4800" b="1" spc="-35" dirty="0">
                <a:latin typeface="ui-sans-serif"/>
                <a:cs typeface="Trebuchet MS"/>
              </a:rPr>
              <a:t>E</a:t>
            </a:r>
            <a:r>
              <a:rPr sz="4800" b="1" spc="-30" dirty="0">
                <a:latin typeface="ui-sans-serif"/>
                <a:cs typeface="Trebuchet MS"/>
              </a:rPr>
              <a:t>LL</a:t>
            </a:r>
            <a:r>
              <a:rPr sz="4800" b="1" spc="-5" dirty="0">
                <a:latin typeface="ui-sans-serif"/>
                <a:cs typeface="Trebuchet MS"/>
              </a:rPr>
              <a:t>I</a:t>
            </a:r>
            <a:r>
              <a:rPr sz="4800" b="1" spc="30" dirty="0">
                <a:latin typeface="ui-sans-serif"/>
                <a:cs typeface="Trebuchet MS"/>
              </a:rPr>
              <a:t>N</a:t>
            </a:r>
            <a:r>
              <a:rPr sz="4800" b="1" spc="5" dirty="0">
                <a:latin typeface="ui-sans-serif"/>
                <a:cs typeface="Trebuchet MS"/>
              </a:rPr>
              <a:t>G</a:t>
            </a:r>
            <a:endParaRPr sz="4800">
              <a:latin typeface="ui-sans-serif"/>
              <a:cs typeface="Trebuchet MS"/>
            </a:endParaRPr>
          </a:p>
        </p:txBody>
      </p:sp>
      <p:sp>
        <p:nvSpPr>
          <p:cNvPr id="11" name="TextBox 10">
            <a:extLst>
              <a:ext uri="{FF2B5EF4-FFF2-40B4-BE49-F238E27FC236}">
                <a16:creationId xmlns:a16="http://schemas.microsoft.com/office/drawing/2014/main" id="{8678C974-2F7A-31BE-3079-4F8AB7291023}"/>
              </a:ext>
            </a:extLst>
          </p:cNvPr>
          <p:cNvSpPr txBox="1"/>
          <p:nvPr/>
        </p:nvSpPr>
        <p:spPr>
          <a:xfrm>
            <a:off x="609600" y="1676400"/>
            <a:ext cx="10210800" cy="4801314"/>
          </a:xfrm>
          <a:prstGeom prst="rect">
            <a:avLst/>
          </a:prstGeom>
          <a:noFill/>
        </p:spPr>
        <p:txBody>
          <a:bodyPr wrap="square">
            <a:spAutoFit/>
          </a:bodyPr>
          <a:lstStyle/>
          <a:p>
            <a:pPr algn="l"/>
            <a:endParaRPr lang="en-US" b="0" i="0" dirty="0">
              <a:solidFill>
                <a:srgbClr val="0D0D0D"/>
              </a:solidFill>
              <a:effectLst/>
              <a:highlight>
                <a:srgbClr val="FFFFFF"/>
              </a:highlight>
              <a:latin typeface="ui-sans-serif"/>
            </a:endParaRPr>
          </a:p>
          <a:p>
            <a:pPr algn="l"/>
            <a:r>
              <a:rPr lang="en-US" b="1" i="0" dirty="0">
                <a:solidFill>
                  <a:srgbClr val="0D0D0D"/>
                </a:solidFill>
                <a:effectLst/>
                <a:latin typeface="ui-sans-serif"/>
              </a:rPr>
              <a:t>Modeling a Team Communication and Collaboration (Team Cam) Platform:</a:t>
            </a:r>
            <a:endParaRPr lang="en-US" b="0" i="0" dirty="0">
              <a:solidFill>
                <a:srgbClr val="0D0D0D"/>
              </a:solidFill>
              <a:effectLst/>
              <a:latin typeface="ui-sans-serif"/>
            </a:endParaRPr>
          </a:p>
          <a:p>
            <a:pPr algn="l">
              <a:buFont typeface="+mj-lt"/>
              <a:buAutoNum type="arabicPeriod"/>
            </a:pPr>
            <a:r>
              <a:rPr lang="en-US" b="1" i="0" dirty="0">
                <a:solidFill>
                  <a:srgbClr val="0D0D0D"/>
                </a:solidFill>
                <a:effectLst/>
                <a:latin typeface="ui-sans-serif"/>
              </a:rPr>
              <a:t>User Requirements Analysis:</a:t>
            </a:r>
            <a:endParaRPr lang="en-US" b="0" i="0" dirty="0">
              <a:solidFill>
                <a:srgbClr val="0D0D0D"/>
              </a:solidFill>
              <a:effectLst/>
              <a:latin typeface="ui-sans-serif"/>
            </a:endParaRPr>
          </a:p>
          <a:p>
            <a:pPr marL="742950" lvl="1" indent="-285750" algn="l">
              <a:buFont typeface="+mj-lt"/>
              <a:buAutoNum type="arabicPeriod"/>
            </a:pPr>
            <a:r>
              <a:rPr lang="en-US" b="0" i="0" dirty="0">
                <a:solidFill>
                  <a:srgbClr val="0D0D0D"/>
                </a:solidFill>
                <a:effectLst/>
                <a:latin typeface="ui-sans-serif"/>
              </a:rPr>
              <a:t>Identify the target audience for the platform, such as remote teams, organizations, or groups needing real-time communication.</a:t>
            </a:r>
          </a:p>
          <a:p>
            <a:pPr algn="l">
              <a:buFont typeface="+mj-lt"/>
              <a:buAutoNum type="arabicPeriod"/>
            </a:pPr>
            <a:r>
              <a:rPr lang="en-US" b="1" i="0" dirty="0">
                <a:solidFill>
                  <a:srgbClr val="0D0D0D"/>
                </a:solidFill>
                <a:effectLst/>
                <a:latin typeface="ui-sans-serif"/>
              </a:rPr>
              <a:t>Functional Components:</a:t>
            </a:r>
            <a:endParaRPr lang="en-US" b="0" i="0" dirty="0">
              <a:solidFill>
                <a:srgbClr val="0D0D0D"/>
              </a:solidFill>
              <a:effectLst/>
              <a:latin typeface="ui-sans-serif"/>
            </a:endParaRPr>
          </a:p>
          <a:p>
            <a:pPr marL="742950" lvl="1" indent="-285750" algn="l">
              <a:buFont typeface="+mj-lt"/>
              <a:buAutoNum type="arabicPeriod"/>
            </a:pPr>
            <a:r>
              <a:rPr lang="en-US" b="0" i="0" dirty="0">
                <a:solidFill>
                  <a:srgbClr val="0D0D0D"/>
                </a:solidFill>
                <a:effectLst/>
                <a:latin typeface="ui-sans-serif"/>
              </a:rPr>
              <a:t>Define the functional components required for real-time communication and collaboration, such as messaging, file sharing, video conferencing, task management, and user management.</a:t>
            </a:r>
          </a:p>
          <a:p>
            <a:pPr algn="l">
              <a:buFont typeface="+mj-lt"/>
              <a:buAutoNum type="arabicPeriod"/>
            </a:pPr>
            <a:r>
              <a:rPr lang="en-US" b="1" i="0" dirty="0">
                <a:solidFill>
                  <a:srgbClr val="0D0D0D"/>
                </a:solidFill>
                <a:effectLst/>
                <a:latin typeface="ui-sans-serif"/>
              </a:rPr>
              <a:t>Data Flow and Architecture:</a:t>
            </a:r>
            <a:endParaRPr lang="en-US" b="0" i="0" dirty="0">
              <a:solidFill>
                <a:srgbClr val="0D0D0D"/>
              </a:solidFill>
              <a:effectLst/>
              <a:latin typeface="ui-sans-serif"/>
            </a:endParaRPr>
          </a:p>
          <a:p>
            <a:pPr marL="742950" lvl="1" indent="-285750" algn="l">
              <a:buFont typeface="+mj-lt"/>
              <a:buAutoNum type="arabicPeriod"/>
            </a:pPr>
            <a:r>
              <a:rPr lang="en-US" b="0" i="0" dirty="0">
                <a:solidFill>
                  <a:srgbClr val="0D0D0D"/>
                </a:solidFill>
                <a:effectLst/>
                <a:latin typeface="ui-sans-serif"/>
              </a:rPr>
              <a:t>Design the data flow and architecture of the platform, considering factors like scalability, reliability, and security.</a:t>
            </a:r>
          </a:p>
          <a:p>
            <a:pPr algn="l">
              <a:buFont typeface="+mj-lt"/>
              <a:buAutoNum type="arabicPeriod"/>
            </a:pPr>
            <a:r>
              <a:rPr lang="en-US" b="1" i="0" dirty="0">
                <a:solidFill>
                  <a:srgbClr val="0D0D0D"/>
                </a:solidFill>
                <a:effectLst/>
                <a:latin typeface="ui-sans-serif"/>
              </a:rPr>
              <a:t>User Interface Design:</a:t>
            </a:r>
            <a:endParaRPr lang="en-US" b="0" i="0" dirty="0">
              <a:solidFill>
                <a:srgbClr val="0D0D0D"/>
              </a:solidFill>
              <a:effectLst/>
              <a:latin typeface="ui-sans-serif"/>
            </a:endParaRPr>
          </a:p>
          <a:p>
            <a:pPr marL="742950" lvl="1" indent="-285750" algn="l">
              <a:buFont typeface="+mj-lt"/>
              <a:buAutoNum type="arabicPeriod"/>
            </a:pPr>
            <a:r>
              <a:rPr lang="en-US" b="0" i="0" dirty="0">
                <a:solidFill>
                  <a:srgbClr val="0D0D0D"/>
                </a:solidFill>
                <a:effectLst/>
                <a:latin typeface="ui-sans-serif"/>
              </a:rPr>
              <a:t>Develop a user interface design that is intuitive, visually appealing, and conducive to effective communication and collaboration.</a:t>
            </a:r>
          </a:p>
          <a:p>
            <a:pPr algn="l">
              <a:buFont typeface="+mj-lt"/>
              <a:buAutoNum type="arabicPeriod"/>
            </a:pPr>
            <a:r>
              <a:rPr lang="en-US" b="1" i="0" dirty="0">
                <a:solidFill>
                  <a:srgbClr val="0D0D0D"/>
                </a:solidFill>
                <a:effectLst/>
                <a:latin typeface="ui-sans-serif"/>
              </a:rPr>
              <a:t>Iterative Development and Testing:</a:t>
            </a:r>
            <a:endParaRPr lang="en-US" b="0" i="0" dirty="0">
              <a:solidFill>
                <a:srgbClr val="0D0D0D"/>
              </a:solidFill>
              <a:effectLst/>
              <a:latin typeface="ui-sans-serif"/>
            </a:endParaRPr>
          </a:p>
          <a:p>
            <a:pPr marL="742950" lvl="1" indent="-285750" algn="l">
              <a:buFont typeface="+mj-lt"/>
              <a:buAutoNum type="arabicPeriod"/>
            </a:pPr>
            <a:r>
              <a:rPr lang="en-US" b="0" i="0" dirty="0">
                <a:solidFill>
                  <a:srgbClr val="0D0D0D"/>
                </a:solidFill>
                <a:effectLst/>
                <a:latin typeface="ui-sans-serif"/>
              </a:rPr>
              <a:t>Implement the platform iteratively, starting with core features and gradually adding additional functionalities.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F8E978-CDD8-C3DF-2B45-E9FA7AFA115E}"/>
              </a:ext>
            </a:extLst>
          </p:cNvPr>
          <p:cNvSpPr txBox="1"/>
          <p:nvPr/>
        </p:nvSpPr>
        <p:spPr>
          <a:xfrm>
            <a:off x="914400" y="152400"/>
            <a:ext cx="7474974" cy="6463308"/>
          </a:xfrm>
          <a:prstGeom prst="rect">
            <a:avLst/>
          </a:prstGeom>
          <a:noFill/>
        </p:spPr>
        <p:txBody>
          <a:bodyPr wrap="square">
            <a:spAutoFit/>
          </a:bodyPr>
          <a:lstStyle/>
          <a:p>
            <a:pPr algn="l"/>
            <a:r>
              <a:rPr lang="en-US" sz="2000" b="1" i="0" dirty="0">
                <a:solidFill>
                  <a:srgbClr val="0D0D0D"/>
                </a:solidFill>
                <a:effectLst/>
                <a:highlight>
                  <a:srgbClr val="FFFFFF"/>
                </a:highlight>
                <a:latin typeface="ui-sans-serif"/>
              </a:rPr>
              <a:t>Wireframing for a Keylogger:</a:t>
            </a:r>
            <a:endParaRPr lang="en-US" sz="2000" b="0" i="0" dirty="0">
              <a:solidFill>
                <a:srgbClr val="0D0D0D"/>
              </a:solidFill>
              <a:effectLst/>
              <a:highlight>
                <a:srgbClr val="FFFFFF"/>
              </a:highlight>
              <a:latin typeface="ui-sans-serif"/>
            </a:endParaRPr>
          </a:p>
          <a:p>
            <a:pPr algn="l">
              <a:buFont typeface="+mj-lt"/>
              <a:buAutoNum type="arabicPeriod"/>
            </a:pPr>
            <a:r>
              <a:rPr lang="en-US" b="1" i="0" dirty="0">
                <a:solidFill>
                  <a:srgbClr val="0D0D0D"/>
                </a:solidFill>
                <a:effectLst/>
                <a:highlight>
                  <a:srgbClr val="FFFFFF"/>
                </a:highlight>
                <a:latin typeface="ui-sans-serif"/>
              </a:rPr>
              <a:t>Identify Purpose and Features:</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Understand the purpose of the keylogger, whether it's for legitimate monitoring (e.g., parental control) or malicious intent.</a:t>
            </a:r>
          </a:p>
          <a:p>
            <a:pPr marL="742950" lvl="1" indent="-285750" algn="l">
              <a:buFont typeface="+mj-lt"/>
              <a:buAutoNum type="arabicPeriod"/>
            </a:pPr>
            <a:r>
              <a:rPr lang="en-US" b="0" i="0" dirty="0">
                <a:solidFill>
                  <a:srgbClr val="0D0D0D"/>
                </a:solidFill>
                <a:effectLst/>
                <a:highlight>
                  <a:srgbClr val="FFFFFF"/>
                </a:highlight>
                <a:latin typeface="ui-sans-serif"/>
              </a:rPr>
              <a:t>Define the key features of the keylogger, such as keystroke logging, screenshot capture, and remote access/control.</a:t>
            </a:r>
          </a:p>
          <a:p>
            <a:pPr algn="l">
              <a:buFont typeface="+mj-lt"/>
              <a:buAutoNum type="arabicPeriod"/>
            </a:pPr>
            <a:r>
              <a:rPr lang="en-US" b="1" i="0" dirty="0">
                <a:solidFill>
                  <a:srgbClr val="0D0D0D"/>
                </a:solidFill>
                <a:effectLst/>
                <a:highlight>
                  <a:srgbClr val="FFFFFF"/>
                </a:highlight>
                <a:latin typeface="ui-sans-serif"/>
              </a:rPr>
              <a:t>User Interface Design:</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Develop a minimalist user interface design for the keylogger, focusing on functionality over aesthetics.</a:t>
            </a:r>
          </a:p>
          <a:p>
            <a:pPr marL="742950" lvl="1" indent="-285750" algn="l">
              <a:buFont typeface="+mj-lt"/>
              <a:buAutoNum type="arabicPeriod"/>
            </a:pPr>
            <a:r>
              <a:rPr lang="en-US" b="0" i="0" dirty="0">
                <a:solidFill>
                  <a:srgbClr val="0D0D0D"/>
                </a:solidFill>
                <a:effectLst/>
                <a:highlight>
                  <a:srgbClr val="FFFFFF"/>
                </a:highlight>
                <a:latin typeface="ui-sans-serif"/>
              </a:rPr>
              <a:t>Sketch wireframes that depict the main components of the keylogger, such as the logging dashboard, settings/configuration panel, and data retrieval interface.</a:t>
            </a:r>
          </a:p>
          <a:p>
            <a:pPr algn="l">
              <a:buFont typeface="+mj-lt"/>
              <a:buAutoNum type="arabicPeriod"/>
            </a:pPr>
            <a:r>
              <a:rPr lang="en-US" b="1" i="0" dirty="0">
                <a:solidFill>
                  <a:srgbClr val="0D0D0D"/>
                </a:solidFill>
                <a:effectLst/>
                <a:highlight>
                  <a:srgbClr val="FFFFFF"/>
                </a:highlight>
                <a:latin typeface="ui-sans-serif"/>
              </a:rPr>
              <a:t>Data Flow and Logging Mechanism:</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Model the data flow and logging mechanism of the keylogger, including how keystrokes are captured, stored, and transmitted (if applicable).</a:t>
            </a:r>
          </a:p>
          <a:p>
            <a:pPr marL="742950" lvl="1" indent="-285750" algn="l">
              <a:buFont typeface="+mj-lt"/>
              <a:buAutoNum type="arabicPeriod"/>
            </a:pPr>
            <a:r>
              <a:rPr lang="en-US" b="0" i="0" dirty="0">
                <a:solidFill>
                  <a:srgbClr val="0D0D0D"/>
                </a:solidFill>
                <a:effectLst/>
                <a:highlight>
                  <a:srgbClr val="FFFFFF"/>
                </a:highlight>
                <a:latin typeface="ui-sans-serif"/>
              </a:rPr>
              <a:t>Consider security measures to protect captured data from unauthorized access, such as encryption and password protection.</a:t>
            </a:r>
          </a:p>
          <a:p>
            <a:pPr algn="l">
              <a:buFont typeface="+mj-lt"/>
              <a:buAutoNum type="arabicPeriod"/>
            </a:pPr>
            <a:r>
              <a:rPr lang="en-US" b="1" i="0" dirty="0">
                <a:solidFill>
                  <a:srgbClr val="0D0D0D"/>
                </a:solidFill>
                <a:effectLst/>
                <a:highlight>
                  <a:srgbClr val="FFFFFF"/>
                </a:highlight>
                <a:latin typeface="ui-sans-serif"/>
              </a:rPr>
              <a:t>Testing and Compliance:</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Test the keylogger in controlled environments to ensure it functions as intended and remains undetected by anti-malware software.</a:t>
            </a:r>
          </a:p>
          <a:p>
            <a:pPr marL="742950" lvl="1" indent="-285750" algn="l">
              <a:buFont typeface="+mj-lt"/>
              <a:buAutoNum type="arabicPeriod"/>
            </a:pPr>
            <a:r>
              <a:rPr lang="en-US" b="0" i="0" dirty="0">
                <a:solidFill>
                  <a:srgbClr val="0D0D0D"/>
                </a:solidFill>
                <a:effectLst/>
                <a:highlight>
                  <a:srgbClr val="FFFFFF"/>
                </a:highlight>
                <a:latin typeface="ui-sans-serif"/>
              </a:rPr>
              <a:t>Consider ethical and legal implications, ensuring compliance with relevant laws and regulations regarding privacy and data protection.</a:t>
            </a:r>
          </a:p>
        </p:txBody>
      </p:sp>
    </p:spTree>
    <p:extLst>
      <p:ext uri="{BB962C8B-B14F-4D97-AF65-F5344CB8AC3E}">
        <p14:creationId xmlns:p14="http://schemas.microsoft.com/office/powerpoint/2010/main" val="101696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F4E746-1D0A-F5B4-B1CE-EFBAFDFBA21E}"/>
              </a:ext>
            </a:extLst>
          </p:cNvPr>
          <p:cNvPicPr>
            <a:picLocks noChangeAspect="1"/>
          </p:cNvPicPr>
          <p:nvPr/>
        </p:nvPicPr>
        <p:blipFill>
          <a:blip r:embed="rId2"/>
          <a:stretch>
            <a:fillRect/>
          </a:stretch>
        </p:blipFill>
        <p:spPr>
          <a:xfrm>
            <a:off x="5638800" y="838200"/>
            <a:ext cx="2819400" cy="3889086"/>
          </a:xfrm>
          <a:prstGeom prst="rect">
            <a:avLst/>
          </a:prstGeom>
        </p:spPr>
      </p:pic>
      <p:pic>
        <p:nvPicPr>
          <p:cNvPr id="5" name="Picture 4">
            <a:extLst>
              <a:ext uri="{FF2B5EF4-FFF2-40B4-BE49-F238E27FC236}">
                <a16:creationId xmlns:a16="http://schemas.microsoft.com/office/drawing/2014/main" id="{3A6601D0-0970-4754-872A-D20C2159F9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685800"/>
            <a:ext cx="2667000" cy="4142815"/>
          </a:xfrm>
          <a:prstGeom prst="rect">
            <a:avLst/>
          </a:prstGeom>
        </p:spPr>
      </p:pic>
    </p:spTree>
    <p:extLst>
      <p:ext uri="{BB962C8B-B14F-4D97-AF65-F5344CB8AC3E}">
        <p14:creationId xmlns:p14="http://schemas.microsoft.com/office/powerpoint/2010/main" val="3222790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6</a:t>
            </a:r>
            <a:r>
              <a:rPr sz="1100" spc="20" dirty="0">
                <a:solidFill>
                  <a:srgbClr val="2D83C3"/>
                </a:solidFill>
                <a:latin typeface="Trebuchet MS"/>
                <a:cs typeface="Trebuchet MS"/>
              </a:rPr>
              <a:t>/</a:t>
            </a:r>
            <a:r>
              <a:rPr lang="en-IN" sz="1100" spc="20" dirty="0">
                <a:solidFill>
                  <a:srgbClr val="2D83C3"/>
                </a:solidFill>
                <a:latin typeface="Trebuchet MS"/>
                <a:cs typeface="Trebuchet MS"/>
              </a:rPr>
              <a:t>10</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ui-sans-serif"/>
              </a:rPr>
              <a:t>R</a:t>
            </a:r>
            <a:r>
              <a:rPr spc="-40" dirty="0">
                <a:latin typeface="ui-sans-serif"/>
              </a:rPr>
              <a:t>E</a:t>
            </a:r>
            <a:r>
              <a:rPr spc="15" dirty="0">
                <a:latin typeface="ui-sans-serif"/>
              </a:rPr>
              <a:t>S</a:t>
            </a:r>
            <a:r>
              <a:rPr spc="-30" dirty="0">
                <a:latin typeface="ui-sans-serif"/>
              </a:rPr>
              <a:t>U</a:t>
            </a:r>
            <a:r>
              <a:rPr spc="-405" dirty="0">
                <a:latin typeface="ui-sans-serif"/>
              </a:rPr>
              <a:t>L</a:t>
            </a:r>
            <a:r>
              <a:rPr dirty="0">
                <a:latin typeface="ui-sans-serif"/>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 name="TextBox 9">
            <a:extLst>
              <a:ext uri="{FF2B5EF4-FFF2-40B4-BE49-F238E27FC236}">
                <a16:creationId xmlns:a16="http://schemas.microsoft.com/office/drawing/2014/main" id="{3FDFC469-BC0F-86AE-03D2-36E9B162790C}"/>
              </a:ext>
            </a:extLst>
          </p:cNvPr>
          <p:cNvSpPr txBox="1"/>
          <p:nvPr/>
        </p:nvSpPr>
        <p:spPr>
          <a:xfrm>
            <a:off x="457200" y="1752600"/>
            <a:ext cx="9829800" cy="4801314"/>
          </a:xfrm>
          <a:prstGeom prst="rect">
            <a:avLst/>
          </a:prstGeom>
          <a:noFill/>
        </p:spPr>
        <p:txBody>
          <a:bodyPr wrap="square">
            <a:spAutoFit/>
          </a:bodyPr>
          <a:lstStyle/>
          <a:p>
            <a:pPr algn="l"/>
            <a:r>
              <a:rPr lang="en-US" b="0" i="0" dirty="0">
                <a:solidFill>
                  <a:srgbClr val="0D0D0D"/>
                </a:solidFill>
                <a:effectLst/>
                <a:latin typeface="ui-sans-serif"/>
              </a:rPr>
              <a:t>Developing a keylogger requires careful consideration of its purpose, potential applications, and ethical implications. Here's a hypothetical result for a keylogger project:</a:t>
            </a:r>
          </a:p>
          <a:p>
            <a:pPr algn="l"/>
            <a:r>
              <a:rPr lang="en-US" b="1" i="0" dirty="0">
                <a:solidFill>
                  <a:srgbClr val="0D0D0D"/>
                </a:solidFill>
                <a:effectLst/>
                <a:latin typeface="ui-sans-serif"/>
              </a:rPr>
              <a:t>Result:</a:t>
            </a:r>
            <a:endParaRPr lang="en-US" b="0" i="0" dirty="0">
              <a:solidFill>
                <a:srgbClr val="0D0D0D"/>
              </a:solidFill>
              <a:effectLst/>
              <a:latin typeface="ui-sans-serif"/>
            </a:endParaRPr>
          </a:p>
          <a:p>
            <a:pPr algn="l"/>
            <a:r>
              <a:rPr lang="en-US" b="0" i="0" dirty="0">
                <a:solidFill>
                  <a:srgbClr val="0D0D0D"/>
                </a:solidFill>
                <a:effectLst/>
                <a:latin typeface="ui-sans-serif"/>
              </a:rPr>
              <a:t>The keylogger project has been successfully developed and tested, resulting in a functional software tool capable of capturing and logging keystrokes on a target device. The keylogger includes the following features:</a:t>
            </a:r>
          </a:p>
          <a:p>
            <a:pPr algn="l">
              <a:buFont typeface="+mj-lt"/>
              <a:buAutoNum type="arabicPeriod"/>
            </a:pPr>
            <a:r>
              <a:rPr lang="en-US" b="1" i="0" dirty="0">
                <a:solidFill>
                  <a:srgbClr val="0D0D0D"/>
                </a:solidFill>
                <a:effectLst/>
                <a:latin typeface="ui-sans-serif"/>
              </a:rPr>
              <a:t>Keystroke Logging</a:t>
            </a:r>
            <a:r>
              <a:rPr lang="en-US" b="0" i="0" dirty="0">
                <a:solidFill>
                  <a:srgbClr val="0D0D0D"/>
                </a:solidFill>
                <a:effectLst/>
                <a:latin typeface="ui-sans-serif"/>
              </a:rPr>
              <a:t>: The keylogger effectively captures all keystrokes made by the user on the target device, including letters, numbers, symbols, and special characters.</a:t>
            </a:r>
          </a:p>
          <a:p>
            <a:pPr algn="l">
              <a:buFont typeface="+mj-lt"/>
              <a:buAutoNum type="arabicPeriod"/>
            </a:pPr>
            <a:r>
              <a:rPr lang="en-US" b="1" i="0" dirty="0">
                <a:solidFill>
                  <a:srgbClr val="0D0D0D"/>
                </a:solidFill>
                <a:effectLst/>
                <a:latin typeface="ui-sans-serif"/>
              </a:rPr>
              <a:t>Stealth Mode</a:t>
            </a:r>
            <a:r>
              <a:rPr lang="en-US" b="0" i="0" dirty="0">
                <a:solidFill>
                  <a:srgbClr val="0D0D0D"/>
                </a:solidFill>
                <a:effectLst/>
                <a:latin typeface="ui-sans-serif"/>
              </a:rPr>
              <a:t>: The keylogger operates in stealth mode, running silently in the background without alerting the user or triggering antivirus detection.</a:t>
            </a:r>
          </a:p>
          <a:p>
            <a:pPr algn="l">
              <a:buFont typeface="+mj-lt"/>
              <a:buAutoNum type="arabicPeriod"/>
            </a:pPr>
            <a:r>
              <a:rPr lang="en-US" b="1" i="0" dirty="0">
                <a:solidFill>
                  <a:srgbClr val="0D0D0D"/>
                </a:solidFill>
                <a:effectLst/>
                <a:latin typeface="ui-sans-serif"/>
              </a:rPr>
              <a:t>Remote Access</a:t>
            </a:r>
            <a:r>
              <a:rPr lang="en-US" b="0" i="0" dirty="0">
                <a:solidFill>
                  <a:srgbClr val="0D0D0D"/>
                </a:solidFill>
                <a:effectLst/>
                <a:latin typeface="ui-sans-serif"/>
              </a:rPr>
              <a:t>: Users can remotely access the captured keystroke logs from a secure online dashboard or through encrypted email notifications.</a:t>
            </a:r>
          </a:p>
          <a:p>
            <a:pPr algn="l">
              <a:buFont typeface="+mj-lt"/>
              <a:buAutoNum type="arabicPeriod"/>
            </a:pPr>
            <a:r>
              <a:rPr lang="en-US" b="1" i="0" dirty="0">
                <a:solidFill>
                  <a:srgbClr val="0D0D0D"/>
                </a:solidFill>
                <a:effectLst/>
                <a:latin typeface="ui-sans-serif"/>
              </a:rPr>
              <a:t>Data Encryption</a:t>
            </a:r>
            <a:r>
              <a:rPr lang="en-US" b="0" i="0" dirty="0">
                <a:solidFill>
                  <a:srgbClr val="0D0D0D"/>
                </a:solidFill>
                <a:effectLst/>
                <a:latin typeface="ui-sans-serif"/>
              </a:rPr>
              <a:t>: Captured keystrokes are encrypted to ensure data security and protect sensitive information from unauthorized access.</a:t>
            </a:r>
          </a:p>
          <a:p>
            <a:pPr algn="l">
              <a:buFont typeface="+mj-lt"/>
              <a:buAutoNum type="arabicPeriod"/>
            </a:pPr>
            <a:r>
              <a:rPr lang="en-US" b="1" i="0" dirty="0">
                <a:solidFill>
                  <a:srgbClr val="0D0D0D"/>
                </a:solidFill>
                <a:effectLst/>
                <a:latin typeface="ui-sans-serif"/>
              </a:rPr>
              <a:t>Customizable Settings</a:t>
            </a:r>
            <a:r>
              <a:rPr lang="en-US" b="0" i="0" dirty="0">
                <a:solidFill>
                  <a:srgbClr val="0D0D0D"/>
                </a:solidFill>
                <a:effectLst/>
                <a:latin typeface="ui-sans-serif"/>
              </a:rPr>
              <a:t>: Users can customize settings such as logging frequency, log file size, and automatic deletion of old logs to suit their monitoring needs.</a:t>
            </a:r>
          </a:p>
          <a:p>
            <a:pPr algn="l"/>
            <a:endParaRPr lang="en-US" b="0" i="0" dirty="0">
              <a:solidFill>
                <a:srgbClr val="0D0D0D"/>
              </a:solidFill>
              <a:effectLst/>
              <a:highlight>
                <a:srgbClr val="FFFFFF"/>
              </a:highlight>
              <a:latin typeface="ui-sans-serif"/>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C8AEC-9882-2851-8D8E-BDC2AB656283}"/>
              </a:ext>
            </a:extLst>
          </p:cNvPr>
          <p:cNvSpPr>
            <a:spLocks noGrp="1"/>
          </p:cNvSpPr>
          <p:nvPr>
            <p:ph type="title"/>
          </p:nvPr>
        </p:nvSpPr>
        <p:spPr/>
        <p:txBody>
          <a:bodyPr/>
          <a:lstStyle/>
          <a:p>
            <a:r>
              <a:rPr lang="en-IN" dirty="0"/>
              <a:t>Project Link</a:t>
            </a:r>
          </a:p>
        </p:txBody>
      </p:sp>
      <p:sp>
        <p:nvSpPr>
          <p:cNvPr id="3" name="Text Placeholder 2">
            <a:extLst>
              <a:ext uri="{FF2B5EF4-FFF2-40B4-BE49-F238E27FC236}">
                <a16:creationId xmlns:a16="http://schemas.microsoft.com/office/drawing/2014/main" id="{0A94508B-2648-8EBB-13A6-3548B25D0E3B}"/>
              </a:ext>
            </a:extLst>
          </p:cNvPr>
          <p:cNvSpPr>
            <a:spLocks noGrp="1"/>
          </p:cNvSpPr>
          <p:nvPr>
            <p:ph type="body" idx="1"/>
          </p:nvPr>
        </p:nvSpPr>
        <p:spPr>
          <a:xfrm>
            <a:off x="609600" y="1577340"/>
            <a:ext cx="10972800" cy="276999"/>
          </a:xfrm>
        </p:spPr>
        <p:txBody>
          <a:bodyPr/>
          <a:lstStyle/>
          <a:p>
            <a:r>
              <a:rPr lang="en-IN" dirty="0"/>
              <a:t>https://github.com/renuka561/Apssdc_renuka</a:t>
            </a:r>
          </a:p>
        </p:txBody>
      </p:sp>
    </p:spTree>
    <p:extLst>
      <p:ext uri="{BB962C8B-B14F-4D97-AF65-F5344CB8AC3E}">
        <p14:creationId xmlns:p14="http://schemas.microsoft.com/office/powerpoint/2010/main" val="1710429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324722"/>
          </a:xfrm>
          <a:prstGeom prst="rect">
            <a:avLst/>
          </a:prstGeom>
        </p:spPr>
        <p:txBody>
          <a:bodyPr vert="horz" wrap="square" lIns="0" tIns="16510" rIns="0" bIns="0" rtlCol="0">
            <a:spAutoFit/>
          </a:bodyPr>
          <a:lstStyle/>
          <a:p>
            <a:pPr marL="12700">
              <a:lnSpc>
                <a:spcPct val="100000"/>
              </a:lnSpc>
              <a:spcBef>
                <a:spcPts val="130"/>
              </a:spcBef>
            </a:pPr>
            <a:r>
              <a:rPr lang="en-IN" sz="4250" spc="5" dirty="0">
                <a:latin typeface="ui-sans-serif"/>
              </a:rPr>
              <a:t>KEYLOGGER AND SECURITY</a:t>
            </a:r>
            <a:endParaRPr sz="4250" dirty="0">
              <a:latin typeface="ui-sans-serif"/>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6</a:t>
            </a:r>
            <a:r>
              <a:rPr sz="1100" spc="20" dirty="0">
                <a:solidFill>
                  <a:srgbClr val="2D83C3"/>
                </a:solidFill>
                <a:latin typeface="Trebuchet MS"/>
                <a:cs typeface="Trebuchet MS"/>
              </a:rPr>
              <a:t>/</a:t>
            </a:r>
            <a:r>
              <a:rPr lang="en-IN" sz="1100" spc="20" dirty="0">
                <a:solidFill>
                  <a:srgbClr val="2D83C3"/>
                </a:solidFill>
                <a:latin typeface="Trebuchet MS"/>
                <a:cs typeface="Trebuchet MS"/>
              </a:rPr>
              <a:t>10</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0" y="1066800"/>
            <a:ext cx="9520084" cy="67056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2400" b="0" i="0" dirty="0">
                <a:solidFill>
                  <a:srgbClr val="0D0D0D"/>
                </a:solidFill>
                <a:effectLst/>
                <a:latin typeface="ui-sans-serif"/>
              </a:rPr>
              <a:t>A keylogger is a type of software or hardware device that records every keystroke made by a computer or mobile device user. The agenda behind using a keylogger is typically malicious. It's often used by hackers or cybercriminals to capture sensitive information such as passwords, credit card numbers, or other personal data. This information can then be used for identity theft, fraud, or other illicit activities.</a:t>
            </a:r>
            <a:endParaRPr lang="en-IN" sz="2400" dirty="0">
              <a:latin typeface="ui-sans-serif"/>
            </a:endParaRPr>
          </a:p>
          <a:p>
            <a:endParaRPr lang="en-IN" sz="24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ui-sans-serif"/>
              </a:rPr>
              <a:t>A</a:t>
            </a:r>
            <a:r>
              <a:rPr spc="-5" dirty="0">
                <a:latin typeface="ui-sans-serif"/>
              </a:rPr>
              <a:t>G</a:t>
            </a:r>
            <a:r>
              <a:rPr spc="-35" dirty="0">
                <a:latin typeface="ui-sans-serif"/>
              </a:rPr>
              <a:t>E</a:t>
            </a:r>
            <a:r>
              <a:rPr spc="15" dirty="0">
                <a:latin typeface="ui-sans-serif"/>
              </a:rPr>
              <a:t>N</a:t>
            </a:r>
            <a:r>
              <a:rPr dirty="0">
                <a:latin typeface="ui-sans-serif"/>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ui-sans-serif"/>
              </a:rPr>
              <a:t>P</a:t>
            </a:r>
            <a:r>
              <a:rPr sz="4250" spc="15" dirty="0">
                <a:latin typeface="ui-sans-serif"/>
              </a:rPr>
              <a:t>ROB</a:t>
            </a:r>
            <a:r>
              <a:rPr sz="4250" spc="55" dirty="0">
                <a:latin typeface="ui-sans-serif"/>
              </a:rPr>
              <a:t>L</a:t>
            </a:r>
            <a:r>
              <a:rPr sz="4250" spc="-20" dirty="0">
                <a:latin typeface="ui-sans-serif"/>
              </a:rPr>
              <a:t>E</a:t>
            </a:r>
            <a:r>
              <a:rPr sz="4250" spc="20" dirty="0">
                <a:latin typeface="ui-sans-serif"/>
              </a:rPr>
              <a:t>M</a:t>
            </a:r>
            <a:r>
              <a:rPr lang="en-IN" sz="4250" spc="20" dirty="0">
                <a:latin typeface="ui-sans-serif"/>
              </a:rPr>
              <a:t> </a:t>
            </a:r>
            <a:r>
              <a:rPr sz="4250" spc="10" dirty="0">
                <a:latin typeface="ui-sans-serif"/>
              </a:rPr>
              <a:t>S</a:t>
            </a:r>
            <a:r>
              <a:rPr sz="4250" spc="-370" dirty="0">
                <a:latin typeface="ui-sans-serif"/>
              </a:rPr>
              <a:t>T</a:t>
            </a:r>
            <a:r>
              <a:rPr sz="4250" spc="-375" dirty="0">
                <a:latin typeface="ui-sans-serif"/>
              </a:rPr>
              <a:t>A</a:t>
            </a:r>
            <a:r>
              <a:rPr sz="4250" spc="15" dirty="0">
                <a:latin typeface="ui-sans-serif"/>
              </a:rPr>
              <a:t>T</a:t>
            </a:r>
            <a:r>
              <a:rPr sz="4250" spc="-10" dirty="0">
                <a:latin typeface="ui-sans-serif"/>
              </a:rPr>
              <a:t>E</a:t>
            </a:r>
            <a:r>
              <a:rPr sz="4250" spc="-20" dirty="0">
                <a:latin typeface="ui-sans-serif"/>
              </a:rPr>
              <a:t>ME</a:t>
            </a:r>
            <a:r>
              <a:rPr sz="4250" spc="10" dirty="0">
                <a:latin typeface="ui-sans-serif"/>
              </a:rPr>
              <a:t>NT</a:t>
            </a:r>
            <a:endParaRPr sz="4250" dirty="0">
              <a:latin typeface="ui-sans-serif"/>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85659A78-AFCC-360B-BF95-A1EBED316ABD}"/>
              </a:ext>
            </a:extLst>
          </p:cNvPr>
          <p:cNvSpPr txBox="1"/>
          <p:nvPr/>
        </p:nvSpPr>
        <p:spPr>
          <a:xfrm>
            <a:off x="381000" y="1447800"/>
            <a:ext cx="8770374" cy="5355312"/>
          </a:xfrm>
          <a:prstGeom prst="rect">
            <a:avLst/>
          </a:prstGeom>
          <a:noFill/>
        </p:spPr>
        <p:txBody>
          <a:bodyPr wrap="square">
            <a:spAutoFit/>
          </a:bodyPr>
          <a:lstStyle/>
          <a:p>
            <a:pPr algn="l">
              <a:buFont typeface="+mj-lt"/>
              <a:buAutoNum type="arabicPeriod"/>
            </a:pPr>
            <a:r>
              <a:rPr lang="en-US" b="1" i="0" dirty="0">
                <a:solidFill>
                  <a:srgbClr val="0D0D0D"/>
                </a:solidFill>
                <a:effectLst/>
                <a:highlight>
                  <a:srgbClr val="FFFFFF"/>
                </a:highlight>
                <a:latin typeface="ui-sans-serif"/>
              </a:rPr>
              <a:t>Privacy Invasion</a:t>
            </a:r>
            <a:r>
              <a:rPr lang="en-US" b="0" i="0" dirty="0">
                <a:solidFill>
                  <a:srgbClr val="0D0D0D"/>
                </a:solidFill>
                <a:effectLst/>
                <a:highlight>
                  <a:srgbClr val="FFFFFF"/>
                </a:highlight>
                <a:latin typeface="ui-sans-serif"/>
              </a:rPr>
              <a:t>: Keyloggers intrude upon the privacy of individuals by secretly monitoring and recording their keystrokes. This includes sensitive information such as passwords, credit card numbers, personal messages, and more. The unauthorized collection of such data violates privacy rights and can lead to severe consequences for individuals if the captured information is misused.</a:t>
            </a:r>
          </a:p>
          <a:p>
            <a:pPr algn="l">
              <a:buFont typeface="+mj-lt"/>
              <a:buAutoNum type="arabicPeriod"/>
            </a:pPr>
            <a:r>
              <a:rPr lang="en-US" b="1" i="0" dirty="0">
                <a:solidFill>
                  <a:srgbClr val="0D0D0D"/>
                </a:solidFill>
                <a:effectLst/>
                <a:highlight>
                  <a:srgbClr val="FFFFFF"/>
                </a:highlight>
                <a:latin typeface="ui-sans-serif"/>
              </a:rPr>
              <a:t>Data Breaches</a:t>
            </a:r>
            <a:r>
              <a:rPr lang="en-US" b="0" i="0" dirty="0">
                <a:solidFill>
                  <a:srgbClr val="0D0D0D"/>
                </a:solidFill>
                <a:effectLst/>
                <a:highlight>
                  <a:srgbClr val="FFFFFF"/>
                </a:highlight>
                <a:latin typeface="ui-sans-serif"/>
              </a:rPr>
              <a:t>: Keyloggers pose a significant risk of data breaches as they can silently capture confidential information without the user's knowledge. This stolen data can be exploited for various malicious purposes, including identity theft, financial fraud, and espionage. Organizations and individuals alike are vulnerable to these breaches, leading to reputational damage, financial loss, and legal implications.</a:t>
            </a:r>
          </a:p>
          <a:p>
            <a:pPr algn="l">
              <a:buFont typeface="+mj-lt"/>
              <a:buAutoNum type="arabicPeriod"/>
            </a:pPr>
            <a:r>
              <a:rPr lang="en-US" b="1" i="0" dirty="0">
                <a:solidFill>
                  <a:srgbClr val="0D0D0D"/>
                </a:solidFill>
                <a:effectLst/>
                <a:highlight>
                  <a:srgbClr val="FFFFFF"/>
                </a:highlight>
                <a:latin typeface="ui-sans-serif"/>
              </a:rPr>
              <a:t>Security Vulnerabilities</a:t>
            </a:r>
            <a:r>
              <a:rPr lang="en-US" b="0" i="0" dirty="0">
                <a:solidFill>
                  <a:srgbClr val="0D0D0D"/>
                </a:solidFill>
                <a:effectLst/>
                <a:highlight>
                  <a:srgbClr val="FFFFFF"/>
                </a:highlight>
                <a:latin typeface="ui-sans-serif"/>
              </a:rPr>
              <a:t>: Keyloggers often exploit security vulnerabilities in systems and software to infiltrate and operate undetected. They can be installed through malware, phishing attacks, or physical access to the device, making them a persistent threat to cybersecurity. Once installed, keyloggers can evade detection by antivirus programs and other security measures, making them challenging to detect and remove.</a:t>
            </a:r>
          </a:p>
          <a:p>
            <a:pPr algn="l">
              <a:buFont typeface="+mj-lt"/>
              <a:buAutoNum type="arabicPeriod"/>
            </a:pPr>
            <a:r>
              <a:rPr lang="en-US" b="1" i="0" dirty="0">
                <a:solidFill>
                  <a:srgbClr val="0D0D0D"/>
                </a:solidFill>
                <a:effectLst/>
                <a:highlight>
                  <a:srgbClr val="FFFFFF"/>
                </a:highlight>
                <a:latin typeface="ui-sans-serif"/>
              </a:rPr>
              <a:t>Trust Issues</a:t>
            </a:r>
            <a:r>
              <a:rPr lang="en-US" b="0" i="0" dirty="0">
                <a:solidFill>
                  <a:srgbClr val="0D0D0D"/>
                </a:solidFill>
                <a:effectLst/>
                <a:highlight>
                  <a:srgbClr val="FFFFFF"/>
                </a:highlight>
                <a:latin typeface="ui-sans-serif"/>
              </a:rPr>
              <a:t>: The presence of keyloggers erodes trust between users and the systems or organizations they interact with. Users may feel apprehensive about entering sensitive information, conducting online transactions, or communicating electronically, fearing that their data might be compromised.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ui-sans-serif"/>
              </a:rPr>
              <a:t>PROJECT</a:t>
            </a:r>
            <a:r>
              <a:rPr lang="en-IN" sz="4250" spc="5" dirty="0">
                <a:latin typeface="ui-sans-serif"/>
              </a:rPr>
              <a:t> </a:t>
            </a:r>
            <a:r>
              <a:rPr sz="4250" spc="-20" dirty="0">
                <a:latin typeface="ui-sans-serif"/>
              </a:rPr>
              <a:t>OVERVIEW</a:t>
            </a:r>
            <a:endParaRPr sz="4250" dirty="0">
              <a:latin typeface="ui-sans-serif"/>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6</a:t>
            </a:r>
            <a:r>
              <a:rPr sz="1100" spc="20" dirty="0">
                <a:solidFill>
                  <a:srgbClr val="2D83C3"/>
                </a:solidFill>
                <a:latin typeface="Trebuchet MS"/>
                <a:cs typeface="Trebuchet MS"/>
              </a:rPr>
              <a:t>/1</a:t>
            </a:r>
            <a:r>
              <a:rPr lang="en-IN" sz="1100" spc="20" dirty="0">
                <a:solidFill>
                  <a:srgbClr val="2D83C3"/>
                </a:solidFill>
                <a:latin typeface="Trebuchet MS"/>
                <a:cs typeface="Trebuchet MS"/>
              </a:rPr>
              <a:t>0</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CBEF8390-6638-BC98-1A08-0F922839DBC0}"/>
              </a:ext>
            </a:extLst>
          </p:cNvPr>
          <p:cNvSpPr txBox="1"/>
          <p:nvPr/>
        </p:nvSpPr>
        <p:spPr>
          <a:xfrm>
            <a:off x="762000" y="1219200"/>
            <a:ext cx="7162800" cy="646331"/>
          </a:xfrm>
          <a:prstGeom prst="rect">
            <a:avLst/>
          </a:prstGeom>
          <a:noFill/>
        </p:spPr>
        <p:txBody>
          <a:bodyPr wrap="square">
            <a:spAutoFit/>
          </a:bodyPr>
          <a:lstStyle/>
          <a:p>
            <a:pPr algn="l"/>
            <a:br>
              <a:rPr lang="en-US" b="0" i="0" dirty="0">
                <a:solidFill>
                  <a:srgbClr val="0D0D0D"/>
                </a:solidFill>
                <a:effectLst/>
                <a:highlight>
                  <a:srgbClr val="FFFFFF"/>
                </a:highlight>
                <a:latin typeface="ui-sans-serif"/>
              </a:rPr>
            </a:br>
            <a:endParaRPr lang="en-US" b="0" i="0" dirty="0">
              <a:solidFill>
                <a:srgbClr val="0D0D0D"/>
              </a:solidFill>
              <a:effectLst/>
              <a:highlight>
                <a:srgbClr val="FFFFFF"/>
              </a:highlight>
              <a:latin typeface="ui-sans-serif"/>
            </a:endParaRPr>
          </a:p>
        </p:txBody>
      </p:sp>
      <p:sp>
        <p:nvSpPr>
          <p:cNvPr id="13" name="TextBox 12">
            <a:extLst>
              <a:ext uri="{FF2B5EF4-FFF2-40B4-BE49-F238E27FC236}">
                <a16:creationId xmlns:a16="http://schemas.microsoft.com/office/drawing/2014/main" id="{AE9B50D4-364B-0593-AC5D-122B5622F9D4}"/>
              </a:ext>
            </a:extLst>
          </p:cNvPr>
          <p:cNvSpPr txBox="1"/>
          <p:nvPr/>
        </p:nvSpPr>
        <p:spPr>
          <a:xfrm>
            <a:off x="533400" y="1600200"/>
            <a:ext cx="6100916" cy="3693319"/>
          </a:xfrm>
          <a:prstGeom prst="rect">
            <a:avLst/>
          </a:prstGeom>
          <a:noFill/>
        </p:spPr>
        <p:txBody>
          <a:bodyPr wrap="square">
            <a:spAutoFit/>
          </a:bodyPr>
          <a:lstStyle/>
          <a:p>
            <a:r>
              <a:rPr lang="en-US" dirty="0"/>
              <a:t>Developing robust keylogger detection and security protocols is crucial for protecting sensitive data and maintaining system integrity. These measures enhance user privacy and bolster overall cybersecurity posture. However, implementing such strategies requires ongoing maintenance and resource allocation. Balancing the benefits of enhanced security with the challenges of resource-intensive implementation is essential. By prioritizing keylogger detection and security, organizations can mitigate risks and safeguard against unauthorized access to sensitive information. This proactive approach strengthens resilience against evolving cyber threats, ensuring the integrity and confidentiality of data across various computing environments.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latin typeface="ui-sans-serif"/>
              </a:rPr>
              <a:t>W</a:t>
            </a:r>
            <a:r>
              <a:rPr sz="3200" spc="-20" dirty="0">
                <a:latin typeface="ui-sans-serif"/>
              </a:rPr>
              <a:t>H</a:t>
            </a:r>
            <a:r>
              <a:rPr sz="3200" spc="20" dirty="0">
                <a:latin typeface="ui-sans-serif"/>
              </a:rPr>
              <a:t>O</a:t>
            </a:r>
            <a:r>
              <a:rPr sz="3200" spc="-235" dirty="0">
                <a:latin typeface="ui-sans-serif"/>
              </a:rPr>
              <a:t> </a:t>
            </a:r>
            <a:r>
              <a:rPr sz="3200" spc="-10" dirty="0">
                <a:latin typeface="ui-sans-serif"/>
              </a:rPr>
              <a:t>AR</a:t>
            </a:r>
            <a:r>
              <a:rPr sz="3200" spc="15" dirty="0">
                <a:latin typeface="ui-sans-serif"/>
              </a:rPr>
              <a:t>E</a:t>
            </a:r>
            <a:r>
              <a:rPr sz="3200" spc="-35" dirty="0">
                <a:latin typeface="ui-sans-serif"/>
              </a:rPr>
              <a:t> </a:t>
            </a:r>
            <a:r>
              <a:rPr sz="3200" spc="-10" dirty="0">
                <a:latin typeface="ui-sans-serif"/>
              </a:rPr>
              <a:t>T</a:t>
            </a:r>
            <a:r>
              <a:rPr sz="3200" spc="-15" dirty="0">
                <a:latin typeface="ui-sans-serif"/>
              </a:rPr>
              <a:t>H</a:t>
            </a:r>
            <a:r>
              <a:rPr sz="3200" spc="15" dirty="0">
                <a:latin typeface="ui-sans-serif"/>
              </a:rPr>
              <a:t>E</a:t>
            </a:r>
            <a:r>
              <a:rPr sz="3200" spc="-35" dirty="0">
                <a:latin typeface="ui-sans-serif"/>
              </a:rPr>
              <a:t> </a:t>
            </a:r>
            <a:r>
              <a:rPr sz="3200" spc="-20" dirty="0">
                <a:latin typeface="ui-sans-serif"/>
              </a:rPr>
              <a:t>E</a:t>
            </a:r>
            <a:r>
              <a:rPr sz="3200" spc="30" dirty="0">
                <a:latin typeface="ui-sans-serif"/>
              </a:rPr>
              <a:t>N</a:t>
            </a:r>
            <a:r>
              <a:rPr sz="3200" spc="15" dirty="0">
                <a:latin typeface="ui-sans-serif"/>
              </a:rPr>
              <a:t>D</a:t>
            </a:r>
            <a:r>
              <a:rPr sz="3200" spc="-45" dirty="0">
                <a:latin typeface="ui-sans-serif"/>
              </a:rPr>
              <a:t> </a:t>
            </a:r>
            <a:r>
              <a:rPr sz="3200" dirty="0">
                <a:latin typeface="ui-sans-serif"/>
              </a:rPr>
              <a:t>U</a:t>
            </a:r>
            <a:r>
              <a:rPr sz="3200" spc="10" dirty="0">
                <a:latin typeface="ui-sans-serif"/>
              </a:rPr>
              <a:t>S</a:t>
            </a:r>
            <a:r>
              <a:rPr sz="3200" spc="-25" dirty="0">
                <a:latin typeface="ui-sans-serif"/>
              </a:rPr>
              <a:t>E</a:t>
            </a:r>
            <a:r>
              <a:rPr sz="3200" spc="-10" dirty="0">
                <a:latin typeface="ui-sans-serif"/>
              </a:rPr>
              <a:t>R</a:t>
            </a:r>
            <a:r>
              <a:rPr sz="3200" spc="5" dirty="0">
                <a:latin typeface="ui-sans-serif"/>
              </a:rPr>
              <a:t>S?</a:t>
            </a:r>
            <a:endParaRPr sz="3200">
              <a:latin typeface="ui-sans-serif"/>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6</a:t>
            </a:r>
            <a:r>
              <a:rPr sz="1100" spc="20" dirty="0">
                <a:solidFill>
                  <a:srgbClr val="2D83C3"/>
                </a:solidFill>
                <a:latin typeface="Trebuchet MS"/>
                <a:cs typeface="Trebuchet MS"/>
              </a:rPr>
              <a:t>/</a:t>
            </a:r>
            <a:r>
              <a:rPr lang="en-IN" sz="1100" spc="20" dirty="0">
                <a:solidFill>
                  <a:srgbClr val="2D83C3"/>
                </a:solidFill>
                <a:latin typeface="Trebuchet MS"/>
                <a:cs typeface="Trebuchet MS"/>
              </a:rPr>
              <a:t>10</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1">
            <a:extLst>
              <a:ext uri="{FF2B5EF4-FFF2-40B4-BE49-F238E27FC236}">
                <a16:creationId xmlns:a16="http://schemas.microsoft.com/office/drawing/2014/main" id="{E9C3BDC2-4C57-7521-69F6-10A8D04B177D}"/>
              </a:ext>
            </a:extLst>
          </p:cNvPr>
          <p:cNvSpPr>
            <a:spLocks noChangeArrowheads="1"/>
          </p:cNvSpPr>
          <p:nvPr/>
        </p:nvSpPr>
        <p:spPr bwMode="auto">
          <a:xfrm>
            <a:off x="152400" y="1785318"/>
            <a:ext cx="9759275" cy="32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9025" rIns="0" bIns="11902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ui-sans-serif"/>
              </a:rPr>
              <a:t>The end users of a keylogger typically fall into two main categories: legitimate users and malicious users.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ui-sans-serif"/>
              </a:rPr>
              <a:t>Legitimate Users</a:t>
            </a:r>
            <a:r>
              <a:rPr kumimoji="0" lang="en-US" altLang="en-US" sz="1800" b="0" i="0" u="none" strike="noStrike" cap="none" normalizeH="0" baseline="0" dirty="0">
                <a:ln>
                  <a:noFill/>
                </a:ln>
                <a:solidFill>
                  <a:schemeClr val="tx1"/>
                </a:solidFill>
                <a:effectLst/>
                <a:latin typeface="ui-sans-serif"/>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ui-sans-serif"/>
              </a:rPr>
              <a:t>Parents</a:t>
            </a:r>
            <a:r>
              <a:rPr kumimoji="0" lang="en-US" altLang="en-US" sz="1800" b="0" i="0" u="none" strike="noStrike" cap="none" normalizeH="0" baseline="0" dirty="0">
                <a:ln>
                  <a:noFill/>
                </a:ln>
                <a:solidFill>
                  <a:schemeClr val="tx1"/>
                </a:solidFill>
                <a:effectLst/>
                <a:latin typeface="ui-sans-serif"/>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ui-sans-serif"/>
              </a:rPr>
              <a:t>Employers</a:t>
            </a:r>
            <a:r>
              <a:rPr kumimoji="0" lang="en-US" altLang="en-US" sz="1800" b="0" i="0" u="none" strike="noStrike" cap="none" normalizeH="0" baseline="0" dirty="0">
                <a:ln>
                  <a:noFill/>
                </a:ln>
                <a:solidFill>
                  <a:schemeClr val="tx1"/>
                </a:solidFill>
                <a:effectLst/>
                <a:latin typeface="ui-sans-serif"/>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ui-sans-serif"/>
              </a:rPr>
              <a:t>System Administrators</a:t>
            </a:r>
            <a:r>
              <a:rPr kumimoji="0" lang="en-US" altLang="en-US" sz="1800" b="0" i="0" u="none" strike="noStrike" cap="none" normalizeH="0" baseline="0" dirty="0">
                <a:ln>
                  <a:noFill/>
                </a:ln>
                <a:solidFill>
                  <a:schemeClr val="tx1"/>
                </a:solidFill>
                <a:effectLst/>
                <a:latin typeface="ui-sans-serif"/>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ui-sans-serif"/>
              </a:rPr>
              <a:t>Researchers:</a:t>
            </a:r>
            <a:endParaRPr kumimoji="0" lang="en-US" altLang="en-US" sz="1800" b="0" i="0" u="none" strike="noStrike" cap="none" normalizeH="0" baseline="0" dirty="0">
              <a:ln>
                <a:noFill/>
              </a:ln>
              <a:solidFill>
                <a:schemeClr val="tx1"/>
              </a:solidFill>
              <a:effectLst/>
              <a:latin typeface="ui-sans-serif"/>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ui-sans-serif"/>
              </a:rPr>
              <a:t>Malicious Users</a:t>
            </a:r>
            <a:r>
              <a:rPr kumimoji="0" lang="en-US" altLang="en-US" sz="1800" b="0" i="0" u="none" strike="noStrike" cap="none" normalizeH="0" baseline="0" dirty="0">
                <a:ln>
                  <a:noFill/>
                </a:ln>
                <a:solidFill>
                  <a:schemeClr val="tx1"/>
                </a:solidFill>
                <a:effectLst/>
                <a:latin typeface="ui-sans-serif"/>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ui-sans-serif"/>
              </a:rPr>
              <a:t>Hackers and Cybercriminals</a:t>
            </a:r>
            <a:r>
              <a:rPr kumimoji="0" lang="en-US" altLang="en-US" sz="1800" b="0" i="0" u="none" strike="noStrike" cap="none" normalizeH="0" baseline="0" dirty="0">
                <a:ln>
                  <a:noFill/>
                </a:ln>
                <a:solidFill>
                  <a:schemeClr val="tx1"/>
                </a:solidFill>
                <a:effectLst/>
                <a:latin typeface="ui-sans-serif"/>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ui-sans-serif"/>
              </a:rPr>
              <a:t>Stalkers and Spies</a:t>
            </a:r>
            <a:r>
              <a:rPr kumimoji="0" lang="en-US" altLang="en-US" sz="1800" b="0" i="0" u="none" strike="noStrike" cap="none" normalizeH="0" baseline="0" dirty="0">
                <a:ln>
                  <a:noFill/>
                </a:ln>
                <a:solidFill>
                  <a:schemeClr val="tx1"/>
                </a:solidFill>
                <a:effectLst/>
                <a:latin typeface="ui-sans-serif"/>
              </a:rPr>
              <a:t>: </a:t>
            </a:r>
            <a:endParaRPr kumimoji="0" lang="en-US" altLang="en-US" sz="1800" b="1" i="0" u="none" strike="noStrike" cap="none" normalizeH="0" baseline="0" dirty="0">
              <a:ln>
                <a:noFill/>
              </a:ln>
              <a:solidFill>
                <a:schemeClr val="tx1"/>
              </a:solidFill>
              <a:effectLst/>
              <a:latin typeface="ui-sans-serif"/>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ui-sans-serif"/>
              </a:rPr>
              <a:t>Identity Thieves</a:t>
            </a:r>
            <a:r>
              <a:rPr kumimoji="0" lang="en-US" altLang="en-US" sz="1800" b="0" i="0" u="none" strike="noStrike" cap="none" normalizeH="0" baseline="0" dirty="0">
                <a:ln>
                  <a:noFill/>
                </a:ln>
                <a:solidFill>
                  <a:schemeClr val="tx1"/>
                </a:solidFill>
                <a:effectLst/>
                <a:latin typeface="ui-sans-serif"/>
              </a:rPr>
              <a:t>: </a:t>
            </a:r>
            <a:br>
              <a:rPr kumimoji="0" lang="en-US" altLang="en-US" sz="1200" b="0" i="0" u="none" strike="noStrike" cap="none" normalizeH="0" baseline="0" dirty="0">
                <a:ln>
                  <a:noFill/>
                </a:ln>
                <a:solidFill>
                  <a:srgbClr val="000000"/>
                </a:solidFill>
                <a:effectLst/>
                <a:latin typeface="ui-sans-serif"/>
              </a:rPr>
            </a:br>
            <a:endParaRPr kumimoji="0" lang="en-US" altLang="en-US" sz="1800" b="0" i="0" u="none" strike="noStrike" cap="none" normalizeH="0" baseline="0" dirty="0">
              <a:ln>
                <a:noFill/>
              </a:ln>
              <a:solidFill>
                <a:schemeClr val="tx1"/>
              </a:solidFill>
              <a:effectLst/>
              <a:latin typeface="ui-sans-serif"/>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6</a:t>
            </a:r>
            <a:r>
              <a:rPr sz="1100" spc="20" dirty="0">
                <a:solidFill>
                  <a:srgbClr val="2D83C3"/>
                </a:solidFill>
                <a:latin typeface="Trebuchet MS"/>
                <a:cs typeface="Trebuchet MS"/>
              </a:rPr>
              <a:t>/1</a:t>
            </a:r>
            <a:r>
              <a:rPr lang="en-IN" sz="1100" spc="20" dirty="0">
                <a:solidFill>
                  <a:srgbClr val="2D83C3"/>
                </a:solidFill>
                <a:latin typeface="Trebuchet MS"/>
                <a:cs typeface="Trebuchet MS"/>
              </a:rPr>
              <a:t>0</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FA5BD98B-0EB1-9530-CE76-C6B8E71ADF39}"/>
              </a:ext>
            </a:extLst>
          </p:cNvPr>
          <p:cNvSpPr txBox="1"/>
          <p:nvPr/>
        </p:nvSpPr>
        <p:spPr>
          <a:xfrm>
            <a:off x="1905000" y="1502688"/>
            <a:ext cx="9753600" cy="5355312"/>
          </a:xfrm>
          <a:prstGeom prst="rect">
            <a:avLst/>
          </a:prstGeom>
          <a:noFill/>
        </p:spPr>
        <p:txBody>
          <a:bodyPr wrap="square">
            <a:spAutoFit/>
          </a:bodyPr>
          <a:lstStyle/>
          <a:p>
            <a:r>
              <a:rPr lang="en-IN" dirty="0">
                <a:latin typeface="ui-sans-serif"/>
              </a:rPr>
              <a:t>Developing a keylogger requires a clear understanding of its potential applications, both positive and negative. Here's a proposed solution and its value proposition for a keylogger:</a:t>
            </a:r>
          </a:p>
          <a:p>
            <a:r>
              <a:rPr lang="en-IN" b="1" dirty="0">
                <a:latin typeface="ui-sans-serif"/>
              </a:rPr>
              <a:t>**Solution:**</a:t>
            </a:r>
          </a:p>
          <a:p>
            <a:r>
              <a:rPr lang="en-IN" b="1" dirty="0">
                <a:latin typeface="ui-sans-serif"/>
              </a:rPr>
              <a:t>1. **Legitimate Monitoring Tool**: </a:t>
            </a:r>
            <a:r>
              <a:rPr lang="en-IN" dirty="0">
                <a:latin typeface="ui-sans-serif"/>
              </a:rPr>
              <a:t>Position the keylogger as a legitimate monitoring tool for parents, employers, or system administrators who need to track computer usage for safety, productivity, or security reasons.</a:t>
            </a:r>
          </a:p>
          <a:p>
            <a:r>
              <a:rPr lang="en-IN" b="1" dirty="0">
                <a:latin typeface="ui-sans-serif"/>
              </a:rPr>
              <a:t>2. **Customizable Features**: </a:t>
            </a:r>
            <a:r>
              <a:rPr lang="en-IN" dirty="0">
                <a:latin typeface="ui-sans-serif"/>
              </a:rPr>
              <a:t>Develop a keylogger with customizable features, allowing users to select which activities to monitor (e.g., keystrokes, websites visited, applications used) and configure alerts for specific keywords or behaviours.</a:t>
            </a:r>
          </a:p>
          <a:p>
            <a:r>
              <a:rPr lang="en-IN" b="1" dirty="0">
                <a:latin typeface="ui-sans-serif"/>
              </a:rPr>
              <a:t>3. **Secure Data Handling**: </a:t>
            </a:r>
            <a:r>
              <a:rPr lang="en-IN" dirty="0">
                <a:latin typeface="ui-sans-serif"/>
              </a:rPr>
              <a:t>Implement robust encryption and security protocols to ensure that captured data remains confidential and is accessible only to authorized users with appropriate credentials.</a:t>
            </a:r>
          </a:p>
          <a:p>
            <a:r>
              <a:rPr lang="en-IN" b="1" dirty="0">
                <a:latin typeface="ui-sans-serif"/>
              </a:rPr>
              <a:t>4. **User-Friendly Interface**: </a:t>
            </a:r>
            <a:r>
              <a:rPr lang="en-IN" dirty="0">
                <a:latin typeface="ui-sans-serif"/>
              </a:rPr>
              <a:t>Design an intuitive user interface that makes it easy for non-technical users to install, configure, and use the keylogger without requiring advanced technical knowledge.</a:t>
            </a:r>
          </a:p>
          <a:p>
            <a:r>
              <a:rPr lang="en-IN" b="1" dirty="0">
                <a:latin typeface="ui-sans-serif"/>
              </a:rPr>
              <a:t>5. **Compliance with Regulations**: </a:t>
            </a:r>
            <a:r>
              <a:rPr lang="en-IN" dirty="0">
                <a:latin typeface="ui-sans-serif"/>
              </a:rPr>
              <a:t>Ensure compliance with relevant privacy laws and regulations, such as GDPR or COPPA, by providing transparent disclosure of monitoring activities and obtaining appropriate consent from monitored individuals.</a:t>
            </a:r>
          </a:p>
          <a:p>
            <a:endParaRPr lang="en-IN" dirty="0"/>
          </a:p>
          <a:p>
            <a:r>
              <a:rPr lang="en-IN"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E766B4-D9E2-E4E8-8ADB-BE0B8E6BF008}"/>
              </a:ext>
            </a:extLst>
          </p:cNvPr>
          <p:cNvSpPr txBox="1"/>
          <p:nvPr/>
        </p:nvSpPr>
        <p:spPr>
          <a:xfrm>
            <a:off x="228600" y="152400"/>
            <a:ext cx="9906000" cy="6401753"/>
          </a:xfrm>
          <a:prstGeom prst="rect">
            <a:avLst/>
          </a:prstGeom>
          <a:noFill/>
        </p:spPr>
        <p:txBody>
          <a:bodyPr wrap="square">
            <a:spAutoFit/>
          </a:bodyPr>
          <a:lstStyle/>
          <a:p>
            <a:r>
              <a:rPr lang="en-IN" sz="3200" b="1" dirty="0">
                <a:latin typeface="ui-sans-serif"/>
              </a:rPr>
              <a:t>**Value Proposition:**</a:t>
            </a:r>
          </a:p>
          <a:p>
            <a:endParaRPr lang="en-IN" dirty="0">
              <a:latin typeface="ui-sans-serif"/>
            </a:endParaRPr>
          </a:p>
          <a:p>
            <a:r>
              <a:rPr lang="en-IN" b="1" dirty="0">
                <a:latin typeface="ui-sans-serif"/>
              </a:rPr>
              <a:t>1. **Enhanced Safety and Security**: </a:t>
            </a:r>
            <a:r>
              <a:rPr lang="en-IN" dirty="0">
                <a:latin typeface="ui-sans-serif"/>
              </a:rPr>
              <a:t>By monitoring computer activity, the keylogger helps parents protect their children from online threats, employers prevent data breaches and insider threats, and system administrators maintain the integrity and security of IT systems.</a:t>
            </a:r>
          </a:p>
          <a:p>
            <a:endParaRPr lang="en-IN" dirty="0">
              <a:latin typeface="ui-sans-serif"/>
            </a:endParaRPr>
          </a:p>
          <a:p>
            <a:r>
              <a:rPr lang="en-IN" b="1" dirty="0">
                <a:latin typeface="ui-sans-serif"/>
              </a:rPr>
              <a:t>2. **Increased Productivity**: </a:t>
            </a:r>
            <a:r>
              <a:rPr lang="en-IN" dirty="0">
                <a:latin typeface="ui-sans-serif"/>
              </a:rPr>
              <a:t>Employers can use the keylogger to identify inefficiencies or time-wasting activities and take proactive measures to improve employee productivity and performance.</a:t>
            </a:r>
          </a:p>
          <a:p>
            <a:endParaRPr lang="en-IN" dirty="0">
              <a:latin typeface="ui-sans-serif"/>
            </a:endParaRPr>
          </a:p>
          <a:p>
            <a:r>
              <a:rPr lang="en-IN" b="1" dirty="0">
                <a:latin typeface="ui-sans-serif"/>
              </a:rPr>
              <a:t>3. **Peace of Mind**: </a:t>
            </a:r>
            <a:r>
              <a:rPr lang="en-IN" dirty="0">
                <a:latin typeface="ui-sans-serif"/>
              </a:rPr>
              <a:t>Parents and employers gain peace of mind knowing they can monitor computer activity and intervene if necessary to address potential issues or concerns.</a:t>
            </a:r>
          </a:p>
          <a:p>
            <a:endParaRPr lang="en-IN" dirty="0">
              <a:latin typeface="ui-sans-serif"/>
            </a:endParaRPr>
          </a:p>
          <a:p>
            <a:r>
              <a:rPr lang="en-IN" b="1" dirty="0">
                <a:latin typeface="ui-sans-serif"/>
              </a:rPr>
              <a:t>4. **Customizable Monitoring**: </a:t>
            </a:r>
            <a:r>
              <a:rPr lang="en-IN" dirty="0">
                <a:latin typeface="ui-sans-serif"/>
              </a:rPr>
              <a:t>Users can tailor the keylogger to their specific monitoring needs, ensuring they capture relevant information while minimizing unnecessary intrusion into users' privacy.</a:t>
            </a:r>
          </a:p>
          <a:p>
            <a:endParaRPr lang="en-IN" dirty="0">
              <a:latin typeface="ui-sans-serif"/>
            </a:endParaRPr>
          </a:p>
          <a:p>
            <a:r>
              <a:rPr lang="en-IN" b="1" dirty="0">
                <a:latin typeface="ui-sans-serif"/>
              </a:rPr>
              <a:t>5. **Legal and Ethical Compliance**: </a:t>
            </a:r>
            <a:r>
              <a:rPr lang="en-IN" dirty="0">
                <a:latin typeface="ui-sans-serif"/>
              </a:rPr>
              <a:t>By providing transparent disclosure and obtaining proper consent, users can use the keylogger in compliance with legal and ethical standards, avoiding potential legal consequences or ethical dilemmas associated with unauthorized monitoring.</a:t>
            </a:r>
          </a:p>
          <a:p>
            <a:endParaRPr lang="en-IN" dirty="0">
              <a:latin typeface="ui-sans-serif"/>
            </a:endParaRPr>
          </a:p>
          <a:p>
            <a:r>
              <a:rPr lang="en-IN" dirty="0">
                <a:latin typeface="ui-sans-serif"/>
              </a:rPr>
              <a:t>Overall, the keylogger solution aims to balance the need for monitoring with respect for privacy and ethical considerations, providing users with a valuable tool to enhance safety, security, and productivity in various contexts.</a:t>
            </a:r>
          </a:p>
        </p:txBody>
      </p:sp>
    </p:spTree>
    <p:extLst>
      <p:ext uri="{BB962C8B-B14F-4D97-AF65-F5344CB8AC3E}">
        <p14:creationId xmlns:p14="http://schemas.microsoft.com/office/powerpoint/2010/main" val="2811588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latin typeface="ui-sans-serif"/>
              </a:rPr>
              <a:t>THE</a:t>
            </a:r>
            <a:r>
              <a:rPr sz="4250" spc="20" dirty="0">
                <a:latin typeface="ui-sans-serif"/>
              </a:rPr>
              <a:t> </a:t>
            </a:r>
            <a:r>
              <a:rPr sz="4250" spc="10" dirty="0">
                <a:latin typeface="ui-sans-serif"/>
              </a:rPr>
              <a:t>WOW</a:t>
            </a:r>
            <a:r>
              <a:rPr sz="4250" spc="85" dirty="0">
                <a:latin typeface="ui-sans-serif"/>
              </a:rPr>
              <a:t> </a:t>
            </a:r>
            <a:r>
              <a:rPr sz="4250" spc="10" dirty="0">
                <a:latin typeface="ui-sans-serif"/>
              </a:rPr>
              <a:t>IN</a:t>
            </a:r>
            <a:r>
              <a:rPr sz="4250" spc="-5" dirty="0">
                <a:latin typeface="ui-sans-serif"/>
              </a:rPr>
              <a:t> </a:t>
            </a:r>
            <a:r>
              <a:rPr sz="4250" spc="15" dirty="0">
                <a:latin typeface="ui-sans-serif"/>
              </a:rPr>
              <a:t>YOUR</a:t>
            </a:r>
            <a:r>
              <a:rPr sz="4250" spc="-10" dirty="0">
                <a:latin typeface="ui-sans-serif"/>
              </a:rPr>
              <a:t> </a:t>
            </a:r>
            <a:r>
              <a:rPr sz="4250" spc="20" dirty="0">
                <a:latin typeface="ui-sans-serif"/>
              </a:rPr>
              <a:t>SOLUTION</a:t>
            </a:r>
            <a:endParaRPr sz="4250">
              <a:latin typeface="ui-sans-serif"/>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39C5DB7A-AC09-43D5-3EED-FBF6167411CC}"/>
              </a:ext>
            </a:extLst>
          </p:cNvPr>
          <p:cNvSpPr txBox="1"/>
          <p:nvPr/>
        </p:nvSpPr>
        <p:spPr>
          <a:xfrm>
            <a:off x="1905000" y="1752600"/>
            <a:ext cx="8305800" cy="1754326"/>
          </a:xfrm>
          <a:prstGeom prst="rect">
            <a:avLst/>
          </a:prstGeom>
          <a:noFill/>
        </p:spPr>
        <p:txBody>
          <a:bodyPr wrap="square">
            <a:spAutoFit/>
          </a:bodyPr>
          <a:lstStyle/>
          <a:p>
            <a:r>
              <a:rPr lang="en-IN" b="1" dirty="0">
                <a:latin typeface="ui-sans-serif"/>
              </a:rPr>
              <a:t>1. **Secure Data Handling**: </a:t>
            </a:r>
            <a:r>
              <a:rPr lang="en-IN" dirty="0">
                <a:latin typeface="ui-sans-serif"/>
              </a:rPr>
              <a:t>Implement robust encryption and security protocols to ensure that captured data remains confidential and is accessible only to authorized users with appropriate credentials.</a:t>
            </a:r>
          </a:p>
          <a:p>
            <a:r>
              <a:rPr lang="en-IN" b="1" dirty="0">
                <a:latin typeface="ui-sans-serif"/>
              </a:rPr>
              <a:t>2. **User-Friendly Interface**: </a:t>
            </a:r>
            <a:r>
              <a:rPr lang="en-IN" dirty="0">
                <a:latin typeface="ui-sans-serif"/>
              </a:rPr>
              <a:t>Design an intuitive user interface that makes it easy for non-technical users to install, configure, and use the keylogger without requiring advanced technical knowledge.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TotalTime>
  <Words>1579</Words>
  <Application>Microsoft Office PowerPoint</Application>
  <PresentationFormat>Widescreen</PresentationFormat>
  <Paragraphs>108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Trebuchet MS</vt:lpstr>
      <vt:lpstr>ui-sans-serif</vt:lpstr>
      <vt:lpstr>Office Theme</vt:lpstr>
      <vt:lpstr>Renuka Putta</vt:lpstr>
      <vt:lpstr>KEYLOGGER AND SECURITY</vt:lpstr>
      <vt:lpstr>AGENDA</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PowerPoint Presentation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Renuka Putta</dc:title>
  <dc:creator>Gayathri Putta</dc:creator>
  <cp:lastModifiedBy>Gayathri Putta</cp:lastModifiedBy>
  <cp:revision>8</cp:revision>
  <dcterms:created xsi:type="dcterms:W3CDTF">2024-06-03T05:48:59Z</dcterms:created>
  <dcterms:modified xsi:type="dcterms:W3CDTF">2024-06-25T11:54:18Z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