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9" r:id="rId20"/>
  </p:sldIdLst>
  <p:sldSz cx="12192000" cy="6858000"/>
  <p:notesSz cx="6858000" cy="9144000"/>
  <p:embeddedFontLst>
    <p:embeddedFont>
      <p:font typeface="Lato Black" panose="020F0502020204030203" pitchFamily="34" charset="0"/>
      <p:bold r:id="rId22"/>
      <p:boldItalic r:id="rId23"/>
    </p:embeddedFont>
    <p:embeddedFont>
      <p:font typeface="Libre Baskerville" panose="02000000000000000000" pitchFamily="2"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vrryR5FQF2PbPMjBbGPIC+Y5v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enuka-sri-anne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nuka751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740543" y="3703919"/>
            <a:ext cx="8710911" cy="230828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400" b="1" dirty="0">
                <a:solidFill>
                  <a:schemeClr val="dk1"/>
                </a:solidFill>
                <a:latin typeface="Times New Roman"/>
                <a:ea typeface="Times New Roman"/>
                <a:cs typeface="Times New Roman"/>
                <a:sym typeface="Times New Roman"/>
              </a:rPr>
              <a:t>Exploratory Data Analysis Report on AMEO Dataset</a:t>
            </a:r>
          </a:p>
          <a:p>
            <a:pPr marL="0" marR="0" lvl="0" indent="0" algn="ctr" rtl="0">
              <a:lnSpc>
                <a:spcPct val="100000"/>
              </a:lnSpc>
              <a:spcBef>
                <a:spcPts val="0"/>
              </a:spcBef>
              <a:spcAft>
                <a:spcPts val="0"/>
              </a:spcAft>
              <a:buClr>
                <a:srgbClr val="000000"/>
              </a:buClr>
              <a:buSzPts val="1800"/>
              <a:buFont typeface="Arial"/>
              <a:buNone/>
            </a:pPr>
            <a:endParaRPr lang="en-US"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lang="en-US" sz="24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lang="en-US" sz="2400" b="1" i="0" u="none" strike="noStrike" cap="none" dirty="0">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800"/>
              <a:buFont typeface="Arial"/>
              <a:buNone/>
            </a:pPr>
            <a:r>
              <a:rPr lang="en-US" sz="2400" b="1" i="0" u="none" strike="noStrike" cap="none" dirty="0">
                <a:solidFill>
                  <a:srgbClr val="000000"/>
                </a:solidFill>
                <a:latin typeface="Times New Roman"/>
                <a:ea typeface="Times New Roman"/>
                <a:cs typeface="Times New Roman"/>
                <a:sym typeface="Times New Roman"/>
              </a:rPr>
              <a:t>							 				         A. Renuka </a:t>
            </a:r>
            <a:r>
              <a:rPr lang="en-US" sz="2400" b="1" i="0" u="none" strike="noStrike" cap="none" dirty="0" err="1">
                <a:solidFill>
                  <a:srgbClr val="000000"/>
                </a:solidFill>
                <a:latin typeface="Times New Roman"/>
                <a:ea typeface="Times New Roman"/>
                <a:cs typeface="Times New Roman"/>
                <a:sym typeface="Times New Roman"/>
              </a:rPr>
              <a:t>sri</a:t>
            </a:r>
            <a:endParaRPr lang="en-US" sz="24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9778A-C71D-B4AE-B175-E2FF41585541}"/>
              </a:ext>
            </a:extLst>
          </p:cNvPr>
          <p:cNvPicPr>
            <a:picLocks noChangeAspect="1"/>
          </p:cNvPicPr>
          <p:nvPr/>
        </p:nvPicPr>
        <p:blipFill>
          <a:blip r:embed="rId2"/>
          <a:stretch>
            <a:fillRect/>
          </a:stretch>
        </p:blipFill>
        <p:spPr>
          <a:xfrm>
            <a:off x="331397" y="264794"/>
            <a:ext cx="4998060" cy="4444855"/>
          </a:xfrm>
          <a:prstGeom prst="rect">
            <a:avLst/>
          </a:prstGeom>
        </p:spPr>
      </p:pic>
      <p:pic>
        <p:nvPicPr>
          <p:cNvPr id="5" name="Picture 4">
            <a:extLst>
              <a:ext uri="{FF2B5EF4-FFF2-40B4-BE49-F238E27FC236}">
                <a16:creationId xmlns:a16="http://schemas.microsoft.com/office/drawing/2014/main" id="{9E963F84-2AE7-5AA7-F535-F959ADD6214D}"/>
              </a:ext>
            </a:extLst>
          </p:cNvPr>
          <p:cNvPicPr>
            <a:picLocks noChangeAspect="1"/>
          </p:cNvPicPr>
          <p:nvPr/>
        </p:nvPicPr>
        <p:blipFill>
          <a:blip r:embed="rId3"/>
          <a:stretch>
            <a:fillRect/>
          </a:stretch>
        </p:blipFill>
        <p:spPr>
          <a:xfrm>
            <a:off x="5329457" y="264795"/>
            <a:ext cx="5882493" cy="4267200"/>
          </a:xfrm>
          <a:prstGeom prst="rect">
            <a:avLst/>
          </a:prstGeom>
        </p:spPr>
      </p:pic>
      <p:sp>
        <p:nvSpPr>
          <p:cNvPr id="7" name="TextBox 6">
            <a:extLst>
              <a:ext uri="{FF2B5EF4-FFF2-40B4-BE49-F238E27FC236}">
                <a16:creationId xmlns:a16="http://schemas.microsoft.com/office/drawing/2014/main" id="{C7B36003-64E7-9810-C5E5-9F91ADE5DCD0}"/>
              </a:ext>
            </a:extLst>
          </p:cNvPr>
          <p:cNvSpPr txBox="1"/>
          <p:nvPr/>
        </p:nvSpPr>
        <p:spPr>
          <a:xfrm>
            <a:off x="812408" y="5086720"/>
            <a:ext cx="9231923" cy="1200329"/>
          </a:xfrm>
          <a:prstGeom prst="rect">
            <a:avLst/>
          </a:prstGeom>
          <a:noFill/>
        </p:spPr>
        <p:txBody>
          <a:bodyPr wrap="square">
            <a:spAutoFit/>
          </a:bodyPr>
          <a:lstStyle/>
          <a:p>
            <a:pPr algn="just"/>
            <a:r>
              <a:rPr lang="en-US" sz="1800" b="0" i="0" dirty="0">
                <a:solidFill>
                  <a:srgbClr val="000000"/>
                </a:solidFill>
                <a:effectLst/>
                <a:latin typeface="Times New Roman" panose="02020603050405020304" pitchFamily="18" charset="0"/>
                <a:cs typeface="Times New Roman" panose="02020603050405020304" pitchFamily="18" charset="0"/>
              </a:rPr>
              <a:t>From the plot Gender Vs Salary</a:t>
            </a:r>
          </a:p>
          <a:p>
            <a:pPr marL="285750" indent="-285750"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Approximately Male and Female employees has similar salaries</a:t>
            </a:r>
          </a:p>
          <a:p>
            <a:pPr algn="just"/>
            <a:r>
              <a:rPr lang="en-US" sz="1800" b="0" i="0" dirty="0">
                <a:solidFill>
                  <a:srgbClr val="000000"/>
                </a:solidFill>
                <a:effectLst/>
                <a:latin typeface="Times New Roman" panose="02020603050405020304" pitchFamily="18" charset="0"/>
                <a:cs typeface="Times New Roman" panose="02020603050405020304" pitchFamily="18" charset="0"/>
              </a:rPr>
              <a:t>From the plot degree Vs Salary</a:t>
            </a:r>
          </a:p>
          <a:p>
            <a:pPr marL="285750" indent="-285750"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The employees who did </a:t>
            </a:r>
            <a:r>
              <a:rPr lang="en-US" sz="1800" b="0" i="0" dirty="0" err="1">
                <a:solidFill>
                  <a:srgbClr val="000000"/>
                </a:solidFill>
                <a:effectLst/>
                <a:latin typeface="Times New Roman" panose="02020603050405020304" pitchFamily="18" charset="0"/>
                <a:cs typeface="Times New Roman" panose="02020603050405020304" pitchFamily="18" charset="0"/>
              </a:rPr>
              <a:t>M.Tech</a:t>
            </a:r>
            <a:r>
              <a:rPr lang="en-US" sz="1800" b="0" i="0" dirty="0">
                <a:solidFill>
                  <a:srgbClr val="000000"/>
                </a:solidFill>
                <a:effectLst/>
                <a:latin typeface="Times New Roman" panose="02020603050405020304" pitchFamily="18" charset="0"/>
                <a:cs typeface="Times New Roman" panose="02020603050405020304" pitchFamily="18" charset="0"/>
              </a:rPr>
              <a:t> has High salaries compared other degrees</a:t>
            </a:r>
          </a:p>
        </p:txBody>
      </p:sp>
    </p:spTree>
    <p:extLst>
      <p:ext uri="{BB962C8B-B14F-4D97-AF65-F5344CB8AC3E}">
        <p14:creationId xmlns:p14="http://schemas.microsoft.com/office/powerpoint/2010/main" val="93854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19736A-BF73-696B-1C6D-F104B91C41F8}"/>
              </a:ext>
            </a:extLst>
          </p:cNvPr>
          <p:cNvPicPr>
            <a:picLocks noChangeAspect="1"/>
          </p:cNvPicPr>
          <p:nvPr/>
        </p:nvPicPr>
        <p:blipFill>
          <a:blip r:embed="rId2"/>
          <a:stretch>
            <a:fillRect/>
          </a:stretch>
        </p:blipFill>
        <p:spPr>
          <a:xfrm>
            <a:off x="0" y="216071"/>
            <a:ext cx="8278251" cy="5889308"/>
          </a:xfrm>
          <a:prstGeom prst="rect">
            <a:avLst/>
          </a:prstGeom>
        </p:spPr>
      </p:pic>
      <p:sp>
        <p:nvSpPr>
          <p:cNvPr id="5" name="TextBox 4">
            <a:extLst>
              <a:ext uri="{FF2B5EF4-FFF2-40B4-BE49-F238E27FC236}">
                <a16:creationId xmlns:a16="http://schemas.microsoft.com/office/drawing/2014/main" id="{02B7E092-2D25-E915-2B4A-55DADE1BC391}"/>
              </a:ext>
            </a:extLst>
          </p:cNvPr>
          <p:cNvSpPr txBox="1"/>
          <p:nvPr/>
        </p:nvSpPr>
        <p:spPr>
          <a:xfrm>
            <a:off x="8834509" y="607439"/>
            <a:ext cx="2672863" cy="1200329"/>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Every feature is non related to salary. Each and every feature is independent.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41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94CCBA-0F8C-A2DE-2381-C86C989F905B}"/>
              </a:ext>
            </a:extLst>
          </p:cNvPr>
          <p:cNvPicPr>
            <a:picLocks noChangeAspect="1"/>
          </p:cNvPicPr>
          <p:nvPr/>
        </p:nvPicPr>
        <p:blipFill>
          <a:blip r:embed="rId2"/>
          <a:stretch>
            <a:fillRect/>
          </a:stretch>
        </p:blipFill>
        <p:spPr>
          <a:xfrm>
            <a:off x="396313" y="209348"/>
            <a:ext cx="4231958" cy="3454479"/>
          </a:xfrm>
          <a:prstGeom prst="rect">
            <a:avLst/>
          </a:prstGeom>
        </p:spPr>
      </p:pic>
      <p:pic>
        <p:nvPicPr>
          <p:cNvPr id="5" name="Picture 4">
            <a:extLst>
              <a:ext uri="{FF2B5EF4-FFF2-40B4-BE49-F238E27FC236}">
                <a16:creationId xmlns:a16="http://schemas.microsoft.com/office/drawing/2014/main" id="{1F9551DF-3DFB-666A-C4D5-F66B91B67E0E}"/>
              </a:ext>
            </a:extLst>
          </p:cNvPr>
          <p:cNvPicPr>
            <a:picLocks noChangeAspect="1"/>
          </p:cNvPicPr>
          <p:nvPr/>
        </p:nvPicPr>
        <p:blipFill>
          <a:blip r:embed="rId3"/>
          <a:stretch>
            <a:fillRect/>
          </a:stretch>
        </p:blipFill>
        <p:spPr>
          <a:xfrm>
            <a:off x="269704" y="3663827"/>
            <a:ext cx="5699687" cy="3055585"/>
          </a:xfrm>
          <a:prstGeom prst="rect">
            <a:avLst/>
          </a:prstGeom>
        </p:spPr>
      </p:pic>
      <p:pic>
        <p:nvPicPr>
          <p:cNvPr id="7" name="Picture 6">
            <a:extLst>
              <a:ext uri="{FF2B5EF4-FFF2-40B4-BE49-F238E27FC236}">
                <a16:creationId xmlns:a16="http://schemas.microsoft.com/office/drawing/2014/main" id="{E1B91878-F578-0908-96ED-297C06964683}"/>
              </a:ext>
            </a:extLst>
          </p:cNvPr>
          <p:cNvPicPr>
            <a:picLocks noChangeAspect="1"/>
          </p:cNvPicPr>
          <p:nvPr/>
        </p:nvPicPr>
        <p:blipFill>
          <a:blip r:embed="rId4"/>
          <a:stretch>
            <a:fillRect/>
          </a:stretch>
        </p:blipFill>
        <p:spPr>
          <a:xfrm>
            <a:off x="5320004" y="370734"/>
            <a:ext cx="6018556" cy="3131708"/>
          </a:xfrm>
          <a:prstGeom prst="rect">
            <a:avLst/>
          </a:prstGeom>
        </p:spPr>
      </p:pic>
      <p:sp>
        <p:nvSpPr>
          <p:cNvPr id="9" name="TextBox 8">
            <a:extLst>
              <a:ext uri="{FF2B5EF4-FFF2-40B4-BE49-F238E27FC236}">
                <a16:creationId xmlns:a16="http://schemas.microsoft.com/office/drawing/2014/main" id="{F6D6C736-0ADA-6F31-F57F-8629812B3691}"/>
              </a:ext>
            </a:extLst>
          </p:cNvPr>
          <p:cNvSpPr txBox="1"/>
          <p:nvPr/>
        </p:nvSpPr>
        <p:spPr>
          <a:xfrm>
            <a:off x="5468815" y="3559520"/>
            <a:ext cx="6098344" cy="2800767"/>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From the plot Gender Vs degree</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male and female employees degree is B.Tech and then MCA</a:t>
            </a:r>
            <a:endParaRPr lang="en-US" sz="1600" dirty="0">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From the plot Degree and college State</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B.Tech graduates are from Uttar Pradesh</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From the plot Gender and college State</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from every state male employees are high compared to female employees.</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and also most of the male employees are from Uttar Pradesh and then Karnataka.</a:t>
            </a:r>
          </a:p>
          <a:p>
            <a:pPr marL="285750" indent="-285750" algn="just">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95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52E626-CBC6-8CDC-0652-7FF73CBF3424}"/>
              </a:ext>
            </a:extLst>
          </p:cNvPr>
          <p:cNvPicPr>
            <a:picLocks noChangeAspect="1"/>
          </p:cNvPicPr>
          <p:nvPr/>
        </p:nvPicPr>
        <p:blipFill>
          <a:blip r:embed="rId2"/>
          <a:stretch>
            <a:fillRect/>
          </a:stretch>
        </p:blipFill>
        <p:spPr>
          <a:xfrm>
            <a:off x="0" y="300330"/>
            <a:ext cx="11507372" cy="5524095"/>
          </a:xfrm>
          <a:prstGeom prst="rect">
            <a:avLst/>
          </a:prstGeom>
        </p:spPr>
      </p:pic>
      <p:sp>
        <p:nvSpPr>
          <p:cNvPr id="7" name="TextBox 6">
            <a:extLst>
              <a:ext uri="{FF2B5EF4-FFF2-40B4-BE49-F238E27FC236}">
                <a16:creationId xmlns:a16="http://schemas.microsoft.com/office/drawing/2014/main" id="{8EB92AB2-FF94-302B-D0A0-BAC969A34B9D}"/>
              </a:ext>
            </a:extLst>
          </p:cNvPr>
          <p:cNvSpPr txBox="1"/>
          <p:nvPr/>
        </p:nvSpPr>
        <p:spPr>
          <a:xfrm>
            <a:off x="432582" y="5603563"/>
            <a:ext cx="10272932" cy="1077218"/>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From the plot Specialization Gender Vs Gender </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Both Male and female employees specialization Electronics and communication engineering and computer Science engineering.</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But the male count is high in specialization</a:t>
            </a:r>
          </a:p>
        </p:txBody>
      </p:sp>
    </p:spTree>
    <p:extLst>
      <p:ext uri="{BB962C8B-B14F-4D97-AF65-F5344CB8AC3E}">
        <p14:creationId xmlns:p14="http://schemas.microsoft.com/office/powerpoint/2010/main" val="1842603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D735C-69FA-B755-A01A-377A7E877339}"/>
              </a:ext>
            </a:extLst>
          </p:cNvPr>
          <p:cNvPicPr>
            <a:picLocks noChangeAspect="1"/>
          </p:cNvPicPr>
          <p:nvPr/>
        </p:nvPicPr>
        <p:blipFill>
          <a:blip r:embed="rId2"/>
          <a:stretch>
            <a:fillRect/>
          </a:stretch>
        </p:blipFill>
        <p:spPr>
          <a:xfrm>
            <a:off x="492368" y="227795"/>
            <a:ext cx="10156875" cy="4794243"/>
          </a:xfrm>
          <a:prstGeom prst="rect">
            <a:avLst/>
          </a:prstGeom>
        </p:spPr>
      </p:pic>
      <p:sp>
        <p:nvSpPr>
          <p:cNvPr id="4" name="TextBox 3">
            <a:extLst>
              <a:ext uri="{FF2B5EF4-FFF2-40B4-BE49-F238E27FC236}">
                <a16:creationId xmlns:a16="http://schemas.microsoft.com/office/drawing/2014/main" id="{4AB45CF0-BA0F-6753-EEEC-EEC47D66332A}"/>
              </a:ext>
            </a:extLst>
          </p:cNvPr>
          <p:cNvSpPr txBox="1"/>
          <p:nvPr/>
        </p:nvSpPr>
        <p:spPr>
          <a:xfrm>
            <a:off x="334107" y="5227397"/>
            <a:ext cx="8134643" cy="1077218"/>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From the plot </a:t>
            </a:r>
            <a:r>
              <a:rPr lang="en-US" sz="1600" dirty="0">
                <a:latin typeface="Times New Roman" panose="02020603050405020304" pitchFamily="18" charset="0"/>
                <a:cs typeface="Times New Roman" panose="02020603050405020304" pitchFamily="18" charset="0"/>
              </a:rPr>
              <a:t>S</a:t>
            </a:r>
            <a:r>
              <a:rPr lang="en-US" sz="1600" b="0" i="0" dirty="0">
                <a:solidFill>
                  <a:srgbClr val="000000"/>
                </a:solidFill>
                <a:effectLst/>
                <a:latin typeface="Times New Roman" panose="02020603050405020304" pitchFamily="18" charset="0"/>
                <a:cs typeface="Times New Roman" panose="02020603050405020304" pitchFamily="18" charset="0"/>
              </a:rPr>
              <a:t>pecialization vs Degree</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In degree B.Tech is the one most of the graduates are from.</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And in Specialization electronics and communication and computer Science engineering is top.</a:t>
            </a:r>
          </a:p>
        </p:txBody>
      </p:sp>
    </p:spTree>
    <p:extLst>
      <p:ext uri="{BB962C8B-B14F-4D97-AF65-F5344CB8AC3E}">
        <p14:creationId xmlns:p14="http://schemas.microsoft.com/office/powerpoint/2010/main" val="73033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C75D02-9F61-55A3-9694-CAA1F323D8D1}"/>
              </a:ext>
            </a:extLst>
          </p:cNvPr>
          <p:cNvSpPr txBox="1"/>
          <p:nvPr/>
        </p:nvSpPr>
        <p:spPr>
          <a:xfrm>
            <a:off x="436098" y="407963"/>
            <a:ext cx="11549576" cy="1261884"/>
          </a:xfrm>
          <a:prstGeom prst="rect">
            <a:avLst/>
          </a:prstGeom>
          <a:noFill/>
        </p:spPr>
        <p:txBody>
          <a:bodyPr wrap="square">
            <a:spAutoFit/>
          </a:bodyPr>
          <a:lstStyle/>
          <a:p>
            <a:pPr algn="l"/>
            <a:r>
              <a:rPr lang="en-US" sz="2800" b="1" i="0" dirty="0">
                <a:solidFill>
                  <a:srgbClr val="000000"/>
                </a:solidFill>
                <a:effectLst/>
                <a:latin typeface="Times New Roman" panose="02020603050405020304" pitchFamily="18" charset="0"/>
                <a:cs typeface="Times New Roman" panose="02020603050405020304" pitchFamily="18" charset="0"/>
              </a:rPr>
              <a:t>RESEARCH QUESTIONS</a:t>
            </a:r>
          </a:p>
          <a:p>
            <a:pPr algn="l"/>
            <a:r>
              <a:rPr lang="en-US" sz="1600" b="0" i="0" dirty="0">
                <a:solidFill>
                  <a:srgbClr val="000000"/>
                </a:solidFill>
                <a:effectLst/>
                <a:latin typeface="Times New Roman" panose="02020603050405020304" pitchFamily="18" charset="0"/>
                <a:cs typeface="Times New Roman" panose="02020603050405020304" pitchFamily="18" charset="0"/>
              </a:rPr>
              <a:t>1.Times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p:txBody>
      </p:sp>
      <p:pic>
        <p:nvPicPr>
          <p:cNvPr id="5" name="Picture 4">
            <a:extLst>
              <a:ext uri="{FF2B5EF4-FFF2-40B4-BE49-F238E27FC236}">
                <a16:creationId xmlns:a16="http://schemas.microsoft.com/office/drawing/2014/main" id="{6CBF4275-15D0-9C3C-6A96-D576EFFCA990}"/>
              </a:ext>
            </a:extLst>
          </p:cNvPr>
          <p:cNvPicPr>
            <a:picLocks noChangeAspect="1"/>
          </p:cNvPicPr>
          <p:nvPr/>
        </p:nvPicPr>
        <p:blipFill>
          <a:blip r:embed="rId2"/>
          <a:stretch>
            <a:fillRect/>
          </a:stretch>
        </p:blipFill>
        <p:spPr>
          <a:xfrm>
            <a:off x="579046" y="2092423"/>
            <a:ext cx="7629525" cy="3067050"/>
          </a:xfrm>
          <a:prstGeom prst="rect">
            <a:avLst/>
          </a:prstGeom>
        </p:spPr>
      </p:pic>
      <p:sp>
        <p:nvSpPr>
          <p:cNvPr id="6" name="Rectangle 1">
            <a:extLst>
              <a:ext uri="{FF2B5EF4-FFF2-40B4-BE49-F238E27FC236}">
                <a16:creationId xmlns:a16="http://schemas.microsoft.com/office/drawing/2014/main" id="{4F35E960-9E34-314D-44FC-DEB0D7645F4B}"/>
              </a:ext>
            </a:extLst>
          </p:cNvPr>
          <p:cNvSpPr>
            <a:spLocks noChangeArrowheads="1"/>
          </p:cNvSpPr>
          <p:nvPr/>
        </p:nvSpPr>
        <p:spPr bwMode="auto">
          <a:xfrm>
            <a:off x="579046" y="5195097"/>
            <a:ext cx="852141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359845.6057007126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average salary (359845.61 lakhs) of individuals with Computer Science Engineering degree and specified job titles does not fall within the claimed salary range.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the hypothesis is failed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93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EB146-C6B1-DAA5-D92F-58BFCC6F0989}"/>
              </a:ext>
            </a:extLst>
          </p:cNvPr>
          <p:cNvSpPr txBox="1"/>
          <p:nvPr/>
        </p:nvSpPr>
        <p:spPr>
          <a:xfrm>
            <a:off x="447709" y="301656"/>
            <a:ext cx="10406743" cy="1077218"/>
          </a:xfrm>
          <a:prstGeom prst="rect">
            <a:avLst/>
          </a:prstGeom>
          <a:noFill/>
        </p:spPr>
        <p:txBody>
          <a:bodyPr wrap="square">
            <a:spAutoFit/>
          </a:bodyPr>
          <a:lstStyle/>
          <a:p>
            <a:pPr marL="342900" indent="-342900" algn="l">
              <a:buAutoNum type="arabicPeriod" startAt="2"/>
            </a:pPr>
            <a:r>
              <a:rPr lang="en-US" sz="1600" i="0" dirty="0">
                <a:solidFill>
                  <a:srgbClr val="000000"/>
                </a:solidFill>
                <a:effectLst/>
                <a:latin typeface="Times New Roman" panose="02020603050405020304" pitchFamily="18" charset="0"/>
                <a:cs typeface="Times New Roman" panose="02020603050405020304" pitchFamily="18" charset="0"/>
              </a:rPr>
              <a:t>Is there a relationship between gender and specialization? (i.e. Does the preference of Specialization depend on the Gender?)</a:t>
            </a:r>
          </a:p>
          <a:p>
            <a:pPr marL="342900" indent="-342900" algn="l">
              <a:buAutoNum type="arabicPeriod" startAt="2"/>
            </a:pPr>
            <a:endParaRPr lang="en-US" sz="1600" dirty="0">
              <a:latin typeface="Times New Roman" panose="02020603050405020304" pitchFamily="18" charset="0"/>
              <a:cs typeface="Times New Roman" panose="02020603050405020304" pitchFamily="18" charset="0"/>
            </a:endParaRPr>
          </a:p>
          <a:p>
            <a:pPr algn="l"/>
            <a:endParaRPr lang="en-US" sz="160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9E4B6ED-CDE8-DD0F-6782-30D2F82437AE}"/>
              </a:ext>
            </a:extLst>
          </p:cNvPr>
          <p:cNvGraphicFramePr>
            <a:graphicFrameLocks noGrp="1"/>
          </p:cNvGraphicFramePr>
          <p:nvPr>
            <p:extLst>
              <p:ext uri="{D42A27DB-BD31-4B8C-83A1-F6EECF244321}">
                <p14:modId xmlns:p14="http://schemas.microsoft.com/office/powerpoint/2010/main" val="2206917744"/>
              </p:ext>
            </p:extLst>
          </p:nvPr>
        </p:nvGraphicFramePr>
        <p:xfrm>
          <a:off x="763229" y="1253331"/>
          <a:ext cx="9635024" cy="4351338"/>
        </p:xfrm>
        <a:graphic>
          <a:graphicData uri="http://schemas.openxmlformats.org/drawingml/2006/table">
            <a:tbl>
              <a:tblPr>
                <a:tableStyleId>{306799F8-075E-4A3A-A7F6-7FBC6576F1A4}</a:tableStyleId>
              </a:tblPr>
              <a:tblGrid>
                <a:gridCol w="97353">
                  <a:extLst>
                    <a:ext uri="{9D8B030D-6E8A-4147-A177-3AD203B41FA5}">
                      <a16:colId xmlns:a16="http://schemas.microsoft.com/office/drawing/2014/main" val="1182038376"/>
                    </a:ext>
                  </a:extLst>
                </a:gridCol>
                <a:gridCol w="208626">
                  <a:extLst>
                    <a:ext uri="{9D8B030D-6E8A-4147-A177-3AD203B41FA5}">
                      <a16:colId xmlns:a16="http://schemas.microsoft.com/office/drawing/2014/main" val="1110869119"/>
                    </a:ext>
                  </a:extLst>
                </a:gridCol>
                <a:gridCol w="208626">
                  <a:extLst>
                    <a:ext uri="{9D8B030D-6E8A-4147-A177-3AD203B41FA5}">
                      <a16:colId xmlns:a16="http://schemas.microsoft.com/office/drawing/2014/main" val="2920019409"/>
                    </a:ext>
                  </a:extLst>
                </a:gridCol>
                <a:gridCol w="208626">
                  <a:extLst>
                    <a:ext uri="{9D8B030D-6E8A-4147-A177-3AD203B41FA5}">
                      <a16:colId xmlns:a16="http://schemas.microsoft.com/office/drawing/2014/main" val="1947551624"/>
                    </a:ext>
                  </a:extLst>
                </a:gridCol>
                <a:gridCol w="208626">
                  <a:extLst>
                    <a:ext uri="{9D8B030D-6E8A-4147-A177-3AD203B41FA5}">
                      <a16:colId xmlns:a16="http://schemas.microsoft.com/office/drawing/2014/main" val="2204910021"/>
                    </a:ext>
                  </a:extLst>
                </a:gridCol>
                <a:gridCol w="208626">
                  <a:extLst>
                    <a:ext uri="{9D8B030D-6E8A-4147-A177-3AD203B41FA5}">
                      <a16:colId xmlns:a16="http://schemas.microsoft.com/office/drawing/2014/main" val="328635969"/>
                    </a:ext>
                  </a:extLst>
                </a:gridCol>
                <a:gridCol w="149501">
                  <a:extLst>
                    <a:ext uri="{9D8B030D-6E8A-4147-A177-3AD203B41FA5}">
                      <a16:colId xmlns:a16="http://schemas.microsoft.com/office/drawing/2014/main" val="2436115462"/>
                    </a:ext>
                  </a:extLst>
                </a:gridCol>
                <a:gridCol w="208626">
                  <a:extLst>
                    <a:ext uri="{9D8B030D-6E8A-4147-A177-3AD203B41FA5}">
                      <a16:colId xmlns:a16="http://schemas.microsoft.com/office/drawing/2014/main" val="1880724941"/>
                    </a:ext>
                  </a:extLst>
                </a:gridCol>
                <a:gridCol w="208626">
                  <a:extLst>
                    <a:ext uri="{9D8B030D-6E8A-4147-A177-3AD203B41FA5}">
                      <a16:colId xmlns:a16="http://schemas.microsoft.com/office/drawing/2014/main" val="3980508091"/>
                    </a:ext>
                  </a:extLst>
                </a:gridCol>
                <a:gridCol w="208626">
                  <a:extLst>
                    <a:ext uri="{9D8B030D-6E8A-4147-A177-3AD203B41FA5}">
                      <a16:colId xmlns:a16="http://schemas.microsoft.com/office/drawing/2014/main" val="4163225605"/>
                    </a:ext>
                  </a:extLst>
                </a:gridCol>
                <a:gridCol w="208626">
                  <a:extLst>
                    <a:ext uri="{9D8B030D-6E8A-4147-A177-3AD203B41FA5}">
                      <a16:colId xmlns:a16="http://schemas.microsoft.com/office/drawing/2014/main" val="92408285"/>
                    </a:ext>
                  </a:extLst>
                </a:gridCol>
                <a:gridCol w="208626">
                  <a:extLst>
                    <a:ext uri="{9D8B030D-6E8A-4147-A177-3AD203B41FA5}">
                      <a16:colId xmlns:a16="http://schemas.microsoft.com/office/drawing/2014/main" val="1241466454"/>
                    </a:ext>
                  </a:extLst>
                </a:gridCol>
                <a:gridCol w="208626">
                  <a:extLst>
                    <a:ext uri="{9D8B030D-6E8A-4147-A177-3AD203B41FA5}">
                      <a16:colId xmlns:a16="http://schemas.microsoft.com/office/drawing/2014/main" val="3584840761"/>
                    </a:ext>
                  </a:extLst>
                </a:gridCol>
                <a:gridCol w="208626">
                  <a:extLst>
                    <a:ext uri="{9D8B030D-6E8A-4147-A177-3AD203B41FA5}">
                      <a16:colId xmlns:a16="http://schemas.microsoft.com/office/drawing/2014/main" val="3934376983"/>
                    </a:ext>
                  </a:extLst>
                </a:gridCol>
                <a:gridCol w="208626">
                  <a:extLst>
                    <a:ext uri="{9D8B030D-6E8A-4147-A177-3AD203B41FA5}">
                      <a16:colId xmlns:a16="http://schemas.microsoft.com/office/drawing/2014/main" val="1963375857"/>
                    </a:ext>
                  </a:extLst>
                </a:gridCol>
                <a:gridCol w="208626">
                  <a:extLst>
                    <a:ext uri="{9D8B030D-6E8A-4147-A177-3AD203B41FA5}">
                      <a16:colId xmlns:a16="http://schemas.microsoft.com/office/drawing/2014/main" val="839666675"/>
                    </a:ext>
                  </a:extLst>
                </a:gridCol>
                <a:gridCol w="208626">
                  <a:extLst>
                    <a:ext uri="{9D8B030D-6E8A-4147-A177-3AD203B41FA5}">
                      <a16:colId xmlns:a16="http://schemas.microsoft.com/office/drawing/2014/main" val="586971860"/>
                    </a:ext>
                  </a:extLst>
                </a:gridCol>
                <a:gridCol w="208626">
                  <a:extLst>
                    <a:ext uri="{9D8B030D-6E8A-4147-A177-3AD203B41FA5}">
                      <a16:colId xmlns:a16="http://schemas.microsoft.com/office/drawing/2014/main" val="4002168331"/>
                    </a:ext>
                  </a:extLst>
                </a:gridCol>
                <a:gridCol w="208626">
                  <a:extLst>
                    <a:ext uri="{9D8B030D-6E8A-4147-A177-3AD203B41FA5}">
                      <a16:colId xmlns:a16="http://schemas.microsoft.com/office/drawing/2014/main" val="167892550"/>
                    </a:ext>
                  </a:extLst>
                </a:gridCol>
                <a:gridCol w="208626">
                  <a:extLst>
                    <a:ext uri="{9D8B030D-6E8A-4147-A177-3AD203B41FA5}">
                      <a16:colId xmlns:a16="http://schemas.microsoft.com/office/drawing/2014/main" val="1679847042"/>
                    </a:ext>
                  </a:extLst>
                </a:gridCol>
                <a:gridCol w="208626">
                  <a:extLst>
                    <a:ext uri="{9D8B030D-6E8A-4147-A177-3AD203B41FA5}">
                      <a16:colId xmlns:a16="http://schemas.microsoft.com/office/drawing/2014/main" val="842587179"/>
                    </a:ext>
                  </a:extLst>
                </a:gridCol>
                <a:gridCol w="208626">
                  <a:extLst>
                    <a:ext uri="{9D8B030D-6E8A-4147-A177-3AD203B41FA5}">
                      <a16:colId xmlns:a16="http://schemas.microsoft.com/office/drawing/2014/main" val="3024927232"/>
                    </a:ext>
                  </a:extLst>
                </a:gridCol>
                <a:gridCol w="208626">
                  <a:extLst>
                    <a:ext uri="{9D8B030D-6E8A-4147-A177-3AD203B41FA5}">
                      <a16:colId xmlns:a16="http://schemas.microsoft.com/office/drawing/2014/main" val="201743054"/>
                    </a:ext>
                  </a:extLst>
                </a:gridCol>
                <a:gridCol w="208626">
                  <a:extLst>
                    <a:ext uri="{9D8B030D-6E8A-4147-A177-3AD203B41FA5}">
                      <a16:colId xmlns:a16="http://schemas.microsoft.com/office/drawing/2014/main" val="2396363339"/>
                    </a:ext>
                  </a:extLst>
                </a:gridCol>
                <a:gridCol w="208626">
                  <a:extLst>
                    <a:ext uri="{9D8B030D-6E8A-4147-A177-3AD203B41FA5}">
                      <a16:colId xmlns:a16="http://schemas.microsoft.com/office/drawing/2014/main" val="1867467708"/>
                    </a:ext>
                  </a:extLst>
                </a:gridCol>
                <a:gridCol w="208626">
                  <a:extLst>
                    <a:ext uri="{9D8B030D-6E8A-4147-A177-3AD203B41FA5}">
                      <a16:colId xmlns:a16="http://schemas.microsoft.com/office/drawing/2014/main" val="1060651646"/>
                    </a:ext>
                  </a:extLst>
                </a:gridCol>
                <a:gridCol w="208626">
                  <a:extLst>
                    <a:ext uri="{9D8B030D-6E8A-4147-A177-3AD203B41FA5}">
                      <a16:colId xmlns:a16="http://schemas.microsoft.com/office/drawing/2014/main" val="738386144"/>
                    </a:ext>
                  </a:extLst>
                </a:gridCol>
                <a:gridCol w="208626">
                  <a:extLst>
                    <a:ext uri="{9D8B030D-6E8A-4147-A177-3AD203B41FA5}">
                      <a16:colId xmlns:a16="http://schemas.microsoft.com/office/drawing/2014/main" val="959847303"/>
                    </a:ext>
                  </a:extLst>
                </a:gridCol>
                <a:gridCol w="208626">
                  <a:extLst>
                    <a:ext uri="{9D8B030D-6E8A-4147-A177-3AD203B41FA5}">
                      <a16:colId xmlns:a16="http://schemas.microsoft.com/office/drawing/2014/main" val="436994032"/>
                    </a:ext>
                  </a:extLst>
                </a:gridCol>
                <a:gridCol w="208626">
                  <a:extLst>
                    <a:ext uri="{9D8B030D-6E8A-4147-A177-3AD203B41FA5}">
                      <a16:colId xmlns:a16="http://schemas.microsoft.com/office/drawing/2014/main" val="1678799877"/>
                    </a:ext>
                  </a:extLst>
                </a:gridCol>
                <a:gridCol w="208626">
                  <a:extLst>
                    <a:ext uri="{9D8B030D-6E8A-4147-A177-3AD203B41FA5}">
                      <a16:colId xmlns:a16="http://schemas.microsoft.com/office/drawing/2014/main" val="506051052"/>
                    </a:ext>
                  </a:extLst>
                </a:gridCol>
                <a:gridCol w="208626">
                  <a:extLst>
                    <a:ext uri="{9D8B030D-6E8A-4147-A177-3AD203B41FA5}">
                      <a16:colId xmlns:a16="http://schemas.microsoft.com/office/drawing/2014/main" val="3820136373"/>
                    </a:ext>
                  </a:extLst>
                </a:gridCol>
                <a:gridCol w="208626">
                  <a:extLst>
                    <a:ext uri="{9D8B030D-6E8A-4147-A177-3AD203B41FA5}">
                      <a16:colId xmlns:a16="http://schemas.microsoft.com/office/drawing/2014/main" val="1534986898"/>
                    </a:ext>
                  </a:extLst>
                </a:gridCol>
                <a:gridCol w="208626">
                  <a:extLst>
                    <a:ext uri="{9D8B030D-6E8A-4147-A177-3AD203B41FA5}">
                      <a16:colId xmlns:a16="http://schemas.microsoft.com/office/drawing/2014/main" val="1443478469"/>
                    </a:ext>
                  </a:extLst>
                </a:gridCol>
                <a:gridCol w="208626">
                  <a:extLst>
                    <a:ext uri="{9D8B030D-6E8A-4147-A177-3AD203B41FA5}">
                      <a16:colId xmlns:a16="http://schemas.microsoft.com/office/drawing/2014/main" val="255152172"/>
                    </a:ext>
                  </a:extLst>
                </a:gridCol>
                <a:gridCol w="208626">
                  <a:extLst>
                    <a:ext uri="{9D8B030D-6E8A-4147-A177-3AD203B41FA5}">
                      <a16:colId xmlns:a16="http://schemas.microsoft.com/office/drawing/2014/main" val="2424930521"/>
                    </a:ext>
                  </a:extLst>
                </a:gridCol>
                <a:gridCol w="208626">
                  <a:extLst>
                    <a:ext uri="{9D8B030D-6E8A-4147-A177-3AD203B41FA5}">
                      <a16:colId xmlns:a16="http://schemas.microsoft.com/office/drawing/2014/main" val="1161647221"/>
                    </a:ext>
                  </a:extLst>
                </a:gridCol>
                <a:gridCol w="208626">
                  <a:extLst>
                    <a:ext uri="{9D8B030D-6E8A-4147-A177-3AD203B41FA5}">
                      <a16:colId xmlns:a16="http://schemas.microsoft.com/office/drawing/2014/main" val="3386537543"/>
                    </a:ext>
                  </a:extLst>
                </a:gridCol>
                <a:gridCol w="208626">
                  <a:extLst>
                    <a:ext uri="{9D8B030D-6E8A-4147-A177-3AD203B41FA5}">
                      <a16:colId xmlns:a16="http://schemas.microsoft.com/office/drawing/2014/main" val="3544103162"/>
                    </a:ext>
                  </a:extLst>
                </a:gridCol>
                <a:gridCol w="208626">
                  <a:extLst>
                    <a:ext uri="{9D8B030D-6E8A-4147-A177-3AD203B41FA5}">
                      <a16:colId xmlns:a16="http://schemas.microsoft.com/office/drawing/2014/main" val="1269463795"/>
                    </a:ext>
                  </a:extLst>
                </a:gridCol>
                <a:gridCol w="208626">
                  <a:extLst>
                    <a:ext uri="{9D8B030D-6E8A-4147-A177-3AD203B41FA5}">
                      <a16:colId xmlns:a16="http://schemas.microsoft.com/office/drawing/2014/main" val="3689158395"/>
                    </a:ext>
                  </a:extLst>
                </a:gridCol>
                <a:gridCol w="208626">
                  <a:extLst>
                    <a:ext uri="{9D8B030D-6E8A-4147-A177-3AD203B41FA5}">
                      <a16:colId xmlns:a16="http://schemas.microsoft.com/office/drawing/2014/main" val="2346623968"/>
                    </a:ext>
                  </a:extLst>
                </a:gridCol>
                <a:gridCol w="208626">
                  <a:extLst>
                    <a:ext uri="{9D8B030D-6E8A-4147-A177-3AD203B41FA5}">
                      <a16:colId xmlns:a16="http://schemas.microsoft.com/office/drawing/2014/main" val="915368492"/>
                    </a:ext>
                  </a:extLst>
                </a:gridCol>
                <a:gridCol w="208626">
                  <a:extLst>
                    <a:ext uri="{9D8B030D-6E8A-4147-A177-3AD203B41FA5}">
                      <a16:colId xmlns:a16="http://schemas.microsoft.com/office/drawing/2014/main" val="835857044"/>
                    </a:ext>
                  </a:extLst>
                </a:gridCol>
                <a:gridCol w="208626">
                  <a:extLst>
                    <a:ext uri="{9D8B030D-6E8A-4147-A177-3AD203B41FA5}">
                      <a16:colId xmlns:a16="http://schemas.microsoft.com/office/drawing/2014/main" val="2222663785"/>
                    </a:ext>
                  </a:extLst>
                </a:gridCol>
                <a:gridCol w="208626">
                  <a:extLst>
                    <a:ext uri="{9D8B030D-6E8A-4147-A177-3AD203B41FA5}">
                      <a16:colId xmlns:a16="http://schemas.microsoft.com/office/drawing/2014/main" val="347310197"/>
                    </a:ext>
                  </a:extLst>
                </a:gridCol>
                <a:gridCol w="208626">
                  <a:extLst>
                    <a:ext uri="{9D8B030D-6E8A-4147-A177-3AD203B41FA5}">
                      <a16:colId xmlns:a16="http://schemas.microsoft.com/office/drawing/2014/main" val="2046151456"/>
                    </a:ext>
                  </a:extLst>
                </a:gridCol>
              </a:tblGrid>
              <a:tr h="3275076">
                <a:tc>
                  <a:txBody>
                    <a:bodyPr/>
                    <a:lstStyle/>
                    <a:p>
                      <a:pPr algn="r" fontAlgn="ctr"/>
                      <a:r>
                        <a:rPr lang="en-US" sz="1000" b="1">
                          <a:solidFill>
                            <a:schemeClr val="tx1"/>
                          </a:solidFill>
                          <a:effectLst/>
                        </a:rPr>
                        <a:t>Specialization</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aeronautical engineering</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applied electronics and instrumentation</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automobile/automotive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biomedical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biotechnology</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ceramic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chemical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civil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computer and communication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computer application</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computer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computer networking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computer science</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computer science &amp;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computer science and technology</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control and instrumentation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electrical and power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electrical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electronics</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electronics &amp; instrumentation eng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electronics &amp; telecommunications</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electronics and communication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electronics and computer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electronics and electrical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electronics and instrumentation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electronics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embedded systems technology</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industrial &amp; management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industrial &amp; production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industrial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information &amp; communication technology</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information science</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information science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information technology</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instrumentation and control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instrumentation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internal combustion engine</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mechanical &amp; production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mechanical and automation</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mechanical engineering</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mechatronics</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metallurgical engineering</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other</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polymer technology</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a:solidFill>
                            <a:schemeClr val="tx1"/>
                          </a:solidFill>
                          <a:effectLst/>
                        </a:rPr>
                        <a:t>power systems and automation</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b="1" dirty="0">
                          <a:solidFill>
                            <a:schemeClr val="tx1"/>
                          </a:solidFill>
                          <a:effectLst/>
                        </a:rPr>
                        <a:t>telecommunication engineering</a:t>
                      </a:r>
                      <a:endParaRPr lang="en-US" sz="1000" b="1"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extLst>
                  <a:ext uri="{0D108BD9-81ED-4DB2-BD59-A6C34878D82A}">
                    <a16:rowId xmlns:a16="http://schemas.microsoft.com/office/drawing/2014/main" val="4119544312"/>
                  </a:ext>
                </a:extLst>
              </a:tr>
              <a:tr h="520772">
                <a:tc>
                  <a:txBody>
                    <a:bodyPr/>
                    <a:lstStyle/>
                    <a:p>
                      <a:pPr algn="r" fontAlgn="ctr"/>
                      <a:r>
                        <a:rPr lang="en-US" sz="1000" b="1">
                          <a:solidFill>
                            <a:schemeClr val="tx1"/>
                          </a:solidFill>
                          <a:effectLst/>
                        </a:rPr>
                        <a:t>Gender</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extLst>
                  <a:ext uri="{0D108BD9-81ED-4DB2-BD59-A6C34878D82A}">
                    <a16:rowId xmlns:a16="http://schemas.microsoft.com/office/drawing/2014/main" val="3531509850"/>
                  </a:ext>
                </a:extLst>
              </a:tr>
              <a:tr h="277745">
                <a:tc>
                  <a:txBody>
                    <a:bodyPr/>
                    <a:lstStyle/>
                    <a:p>
                      <a:pPr algn="r" fontAlgn="ctr"/>
                      <a:r>
                        <a:rPr lang="en-US" sz="1000" b="1">
                          <a:solidFill>
                            <a:schemeClr val="tx1"/>
                          </a:solidFill>
                          <a:effectLst/>
                        </a:rPr>
                        <a:t>f</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9</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6</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59</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175</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183</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17</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28</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212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34</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5</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3</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8</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173</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9</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extLst>
                  <a:ext uri="{0D108BD9-81ED-4DB2-BD59-A6C34878D82A}">
                    <a16:rowId xmlns:a16="http://schemas.microsoft.com/office/drawing/2014/main" val="1952565551"/>
                  </a:ext>
                </a:extLst>
              </a:tr>
              <a:tr h="277745">
                <a:tc>
                  <a:txBody>
                    <a:bodyPr/>
                    <a:lstStyle/>
                    <a:p>
                      <a:pPr algn="r" fontAlgn="ctr"/>
                      <a:r>
                        <a:rPr lang="en-US" sz="1000" b="1">
                          <a:solidFill>
                            <a:schemeClr val="tx1"/>
                          </a:solidFill>
                          <a:effectLst/>
                        </a:rPr>
                        <a:t>m</a:t>
                      </a:r>
                      <a:endParaRPr lang="en-US" sz="1000" b="1">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7</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5</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6</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8</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23</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185</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425</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561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4</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65</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93</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668</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3</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162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16</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8</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19</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487</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4</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5</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190</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3</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2</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13</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a:solidFill>
                            <a:schemeClr val="tx1"/>
                          </a:solidFill>
                          <a:effectLst/>
                        </a:rPr>
                        <a:t>1</a:t>
                      </a:r>
                      <a:endParaRPr lang="en-US" sz="100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tc>
                  <a:txBody>
                    <a:bodyPr/>
                    <a:lstStyle/>
                    <a:p>
                      <a:pPr algn="r" fontAlgn="ctr"/>
                      <a:r>
                        <a:rPr lang="en-US" sz="1000" dirty="0">
                          <a:solidFill>
                            <a:schemeClr val="tx1"/>
                          </a:solidFill>
                          <a:effectLst/>
                        </a:rPr>
                        <a:t>5</a:t>
                      </a:r>
                      <a:endParaRPr lang="en-US" sz="1000" dirty="0">
                        <a:solidFill>
                          <a:schemeClr val="tx1"/>
                        </a:solidFill>
                        <a:effectLst/>
                        <a:latin typeface="Times New Roman" panose="02020603050405020304" pitchFamily="18" charset="0"/>
                        <a:cs typeface="Times New Roman" panose="02020603050405020304" pitchFamily="18" charset="0"/>
                      </a:endParaRPr>
                    </a:p>
                  </a:txBody>
                  <a:tcPr marL="34718" marR="34718" marT="17359" marB="17359" vert="vert270" anchor="ctr"/>
                </a:tc>
                <a:extLst>
                  <a:ext uri="{0D108BD9-81ED-4DB2-BD59-A6C34878D82A}">
                    <a16:rowId xmlns:a16="http://schemas.microsoft.com/office/drawing/2014/main" val="471326021"/>
                  </a:ext>
                </a:extLst>
              </a:tr>
            </a:tbl>
          </a:graphicData>
        </a:graphic>
      </p:graphicFrame>
      <p:sp>
        <p:nvSpPr>
          <p:cNvPr id="7" name="Rectangle 2">
            <a:extLst>
              <a:ext uri="{FF2B5EF4-FFF2-40B4-BE49-F238E27FC236}">
                <a16:creationId xmlns:a16="http://schemas.microsoft.com/office/drawing/2014/main" id="{434721AA-7EBA-507E-B769-CF4914C857AB}"/>
              </a:ext>
            </a:extLst>
          </p:cNvPr>
          <p:cNvSpPr>
            <a:spLocks noChangeArrowheads="1"/>
          </p:cNvSpPr>
          <p:nvPr/>
        </p:nvSpPr>
        <p:spPr bwMode="auto">
          <a:xfrm>
            <a:off x="769032" y="976332"/>
            <a:ext cx="100854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Contingency Table: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3382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31341-DA14-6C10-D44F-453004D0CA9F}"/>
              </a:ext>
            </a:extLst>
          </p:cNvPr>
          <p:cNvPicPr>
            <a:picLocks noChangeAspect="1"/>
          </p:cNvPicPr>
          <p:nvPr/>
        </p:nvPicPr>
        <p:blipFill>
          <a:blip r:embed="rId2"/>
          <a:stretch>
            <a:fillRect/>
          </a:stretch>
        </p:blipFill>
        <p:spPr>
          <a:xfrm>
            <a:off x="485993" y="355941"/>
            <a:ext cx="6642373" cy="4427074"/>
          </a:xfrm>
          <a:prstGeom prst="rect">
            <a:avLst/>
          </a:prstGeom>
        </p:spPr>
      </p:pic>
      <p:sp>
        <p:nvSpPr>
          <p:cNvPr id="4" name="Rectangle 1">
            <a:extLst>
              <a:ext uri="{FF2B5EF4-FFF2-40B4-BE49-F238E27FC236}">
                <a16:creationId xmlns:a16="http://schemas.microsoft.com/office/drawing/2014/main" id="{5D99A084-48E0-0DBB-4280-0C14A20F7D4B}"/>
              </a:ext>
            </a:extLst>
          </p:cNvPr>
          <p:cNvSpPr>
            <a:spLocks noChangeArrowheads="1"/>
          </p:cNvSpPr>
          <p:nvPr/>
        </p:nvSpPr>
        <p:spPr bwMode="auto">
          <a:xfrm>
            <a:off x="485993" y="5082810"/>
            <a:ext cx="71365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There is a significant relationship between gender and specialization.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1040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D88D4C-234F-5FCC-38A4-FAED30822CD2}"/>
              </a:ext>
            </a:extLst>
          </p:cNvPr>
          <p:cNvSpPr txBox="1"/>
          <p:nvPr/>
        </p:nvSpPr>
        <p:spPr>
          <a:xfrm>
            <a:off x="545122" y="535900"/>
            <a:ext cx="9949375" cy="4216539"/>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CONCLUSION</a:t>
            </a:r>
          </a:p>
          <a:p>
            <a:pPr algn="l"/>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most of the employees are from B.Tech and also they are mostly male candidates.</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most of theirs college state is Uttar Pradesh.</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Both Male and female employees specialization Electronics and communication engineering and computer Science engineering.</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From every state male employees are high compared to female employees.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From Research Questions</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candidates from the specialization Computer science engineering and if they took up jobs as a Programming Analyst, Software Engineer, Hardware Engineer and Associate Engineer can earn greater than 3.5 lakhs as a fresh graduate.</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There is a significant relationship between gender and specialization.</a:t>
            </a:r>
          </a:p>
        </p:txBody>
      </p:sp>
    </p:spTree>
    <p:extLst>
      <p:ext uri="{BB962C8B-B14F-4D97-AF65-F5344CB8AC3E}">
        <p14:creationId xmlns:p14="http://schemas.microsoft.com/office/powerpoint/2010/main" val="253265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9193979" cy="3693278"/>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800"/>
            </a:pPr>
            <a:r>
              <a:rPr lang="en-IN"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 am Renuka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S</a:t>
            </a:r>
            <a:r>
              <a:rPr lang="en-IN"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ri . I have completed my B. Tech in 2023. </a:t>
            </a:r>
          </a:p>
          <a:p>
            <a:pPr marR="0" lvl="0" algn="l" rtl="0">
              <a:lnSpc>
                <a:spcPct val="100000"/>
              </a:lnSpc>
              <a:spcBef>
                <a:spcPts val="0"/>
              </a:spcBef>
              <a:spcAft>
                <a:spcPts val="0"/>
              </a:spcAft>
              <a:buClr>
                <a:schemeClr val="dk1"/>
              </a:buClr>
              <a:buSzPts val="1800"/>
            </a:pP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100000"/>
              </a:lnSpc>
              <a:spcBef>
                <a:spcPts val="0"/>
              </a:spcBef>
              <a:spcAft>
                <a:spcPts val="0"/>
              </a:spcAft>
              <a:buClr>
                <a:schemeClr val="dk1"/>
              </a:buClr>
              <a:buSzPts val="1800"/>
            </a:pPr>
            <a:r>
              <a:rPr lang="en-US" sz="1800" i="0" dirty="0">
                <a:solidFill>
                  <a:srgbClr val="0D0D0D"/>
                </a:solidFill>
                <a:effectLst/>
                <a:latin typeface="Times New Roman" panose="02020603050405020304" pitchFamily="18" charset="0"/>
                <a:cs typeface="Times New Roman" panose="02020603050405020304" pitchFamily="18" charset="0"/>
              </a:rPr>
              <a:t>I'm drawn to data science for its dynamic blend of analytical rigor and creative problem-solving. In today's data-rich world, I see data science as a gateway to unlocking the untapped potential hidden within vast datasets. By harnessing the power of data science, I'm equipped to derive meaningful insights, identify patterns, and make informed decisions that drive tangible impact. </a:t>
            </a:r>
            <a:endParaRPr lang="en-IN" sz="1800" i="0" dirty="0">
              <a:solidFill>
                <a:schemeClr val="dk1"/>
              </a:solidFill>
              <a:effectLst/>
              <a:latin typeface="Times New Roman" panose="02020603050405020304" pitchFamily="18" charset="0"/>
              <a:cs typeface="Times New Roman" panose="02020603050405020304" pitchFamily="18" charset="0"/>
              <a:sym typeface="Calibri"/>
            </a:endParaRPr>
          </a:p>
          <a:p>
            <a:pPr marR="0" lvl="0" algn="l" rtl="0">
              <a:lnSpc>
                <a:spcPct val="100000"/>
              </a:lnSpc>
              <a:spcBef>
                <a:spcPts val="0"/>
              </a:spcBef>
              <a:spcAft>
                <a:spcPts val="0"/>
              </a:spcAft>
              <a:buClr>
                <a:schemeClr val="dk1"/>
              </a:buClr>
              <a:buSzPts val="1800"/>
            </a:pPr>
            <a:endParaRPr lang="en-IN" sz="180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100000"/>
              </a:lnSpc>
              <a:spcBef>
                <a:spcPts val="0"/>
              </a:spcBef>
              <a:spcAft>
                <a:spcPts val="0"/>
              </a:spcAft>
              <a:buClr>
                <a:schemeClr val="dk1"/>
              </a:buClr>
              <a:buSzPts val="1800"/>
            </a:pPr>
            <a:r>
              <a:rPr lang="en-US" sz="1800" i="0" dirty="0">
                <a:solidFill>
                  <a:srgbClr val="0D0D0D"/>
                </a:solidFill>
                <a:effectLst/>
                <a:latin typeface="Times New Roman" panose="02020603050405020304" pitchFamily="18" charset="0"/>
                <a:cs typeface="Times New Roman" panose="02020603050405020304" pitchFamily="18" charset="0"/>
              </a:rPr>
              <a:t>Ultimately, my choice to pursue data science stems from a deep-seated belief in its transformative potential to revolutionize industries, improve lives, and shape the future.</a:t>
            </a:r>
          </a:p>
          <a:p>
            <a:pPr marR="0" lvl="0" algn="l" rtl="0">
              <a:lnSpc>
                <a:spcPct val="100000"/>
              </a:lnSpc>
              <a:spcBef>
                <a:spcPts val="0"/>
              </a:spcBef>
              <a:spcAft>
                <a:spcPts val="0"/>
              </a:spcAft>
              <a:buClr>
                <a:schemeClr val="dk1"/>
              </a:buClr>
              <a:buSzPts val="1800"/>
            </a:pPr>
            <a:endParaRPr lang="en-US" sz="1800" u="none" strike="noStrike" cap="none" dirty="0">
              <a:solidFill>
                <a:srgbClr val="0D0D0D"/>
              </a:solidFill>
              <a:latin typeface="Times New Roman" panose="02020603050405020304" pitchFamily="18" charset="0"/>
              <a:ea typeface="Calibri"/>
              <a:cs typeface="Times New Roman" panose="02020603050405020304" pitchFamily="18" charset="0"/>
              <a:sym typeface="Calibri"/>
            </a:endParaRPr>
          </a:p>
          <a:p>
            <a:pPr marR="0" lvl="0" algn="l" rtl="0">
              <a:lnSpc>
                <a:spcPct val="100000"/>
              </a:lnSpc>
              <a:spcBef>
                <a:spcPts val="0"/>
              </a:spcBef>
              <a:spcAft>
                <a:spcPts val="0"/>
              </a:spcAft>
              <a:buClr>
                <a:schemeClr val="dk1"/>
              </a:buClr>
              <a:buSzPts val="1800"/>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LinkedIn profile: </a:t>
            </a:r>
            <a:r>
              <a:rPr lang="en-IN" sz="1800" dirty="0">
                <a:solidFill>
                  <a:schemeClr val="dk1"/>
                </a:solidFill>
                <a:latin typeface="Times New Roman" panose="02020603050405020304" pitchFamily="18" charset="0"/>
                <a:ea typeface="Calibri"/>
                <a:cs typeface="Times New Roman" panose="02020603050405020304" pitchFamily="18" charset="0"/>
                <a:sym typeface="Calibri"/>
                <a:hlinkClick r:id="rId3"/>
              </a:rPr>
              <a:t>https://www.linkedin.com/in/renuka-sri-annem</a:t>
            </a: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100000"/>
              </a:lnSpc>
              <a:spcBef>
                <a:spcPts val="0"/>
              </a:spcBef>
              <a:spcAft>
                <a:spcPts val="0"/>
              </a:spcAft>
              <a:buClr>
                <a:schemeClr val="dk1"/>
              </a:buClr>
              <a:buSzPts val="1800"/>
            </a:pPr>
            <a:endParaRPr lang="en-IN" sz="1800" i="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100000"/>
              </a:lnSpc>
              <a:spcBef>
                <a:spcPts val="0"/>
              </a:spcBef>
              <a:spcAft>
                <a:spcPts val="0"/>
              </a:spcAft>
              <a:buClr>
                <a:schemeClr val="dk1"/>
              </a:buClr>
              <a:buSzPts val="1800"/>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GitHub profile: </a:t>
            </a:r>
            <a:r>
              <a:rPr lang="en-IN" sz="1800"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https://github.com/renuka7515</a:t>
            </a:r>
            <a:endParaRPr lang="en-US" sz="1800" i="0" dirty="0">
              <a:solidFill>
                <a:srgbClr val="0D0D0D"/>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67286" y="154745"/>
            <a:ext cx="10456786" cy="60491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452636" y="878022"/>
            <a:ext cx="11286727"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IN" sz="1800" b="1" dirty="0">
                <a:latin typeface="Times New Roman" panose="02020603050405020304" pitchFamily="18" charset="0"/>
                <a:cs typeface="Times New Roman" panose="02020603050405020304" pitchFamily="18" charset="0"/>
              </a:rPr>
              <a:t>Business Problem: </a:t>
            </a:r>
            <a:r>
              <a:rPr lang="en-IN" sz="1800" dirty="0">
                <a:latin typeface="Times New Roman" panose="02020603050405020304" pitchFamily="18" charset="0"/>
                <a:cs typeface="Times New Roman" panose="02020603050405020304" pitchFamily="18" charset="0"/>
              </a:rPr>
              <a:t>Analysing the data with respect to the target variable Salary</a:t>
            </a:r>
            <a:endParaRPr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IN" sz="1800" b="1" dirty="0">
                <a:latin typeface="Times New Roman" panose="02020603050405020304" pitchFamily="18" charset="0"/>
                <a:cs typeface="Times New Roman" panose="02020603050405020304" pitchFamily="18" charset="0"/>
              </a:rPr>
              <a:t>Objective of the Project</a:t>
            </a:r>
            <a:endParaRPr sz="1800" b="1"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sz="1800" dirty="0">
                <a:solidFill>
                  <a:srgbClr val="000000"/>
                </a:solidFill>
                <a:latin typeface="Times New Roman" panose="02020603050405020304" pitchFamily="18" charset="0"/>
                <a:cs typeface="Times New Roman" panose="02020603050405020304" pitchFamily="18" charset="0"/>
              </a:rPr>
              <a:t>  T</a:t>
            </a:r>
            <a:r>
              <a:rPr lang="en-US" sz="1800" b="0" i="0" dirty="0">
                <a:solidFill>
                  <a:srgbClr val="000000"/>
                </a:solidFill>
                <a:effectLst/>
                <a:latin typeface="Times New Roman" panose="02020603050405020304" pitchFamily="18" charset="0"/>
                <a:cs typeface="Times New Roman" panose="02020603050405020304" pitchFamily="18" charset="0"/>
              </a:rPr>
              <a:t>he goal of this Exploratory Data Analysis (EDA) is to extensively investigate the provided dataset, with a particular emphasis on understanding the link between various variables and the target variable, Salary.</a:t>
            </a:r>
            <a:endParaRPr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IN" sz="1800" b="1" dirty="0">
                <a:latin typeface="Times New Roman" panose="02020603050405020304" pitchFamily="18" charset="0"/>
                <a:cs typeface="Times New Roman" panose="02020603050405020304" pitchFamily="18" charset="0"/>
              </a:rPr>
              <a:t>Summary of the Data </a:t>
            </a:r>
            <a:endParaRPr sz="1800" b="1"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sz="1800" b="0" i="0" dirty="0">
                <a:solidFill>
                  <a:srgbClr val="000000"/>
                </a:solidFill>
                <a:effectLst/>
                <a:latin typeface="Times New Roman" panose="02020603050405020304" pitchFamily="18" charset="0"/>
                <a:cs typeface="Times New Roman" panose="02020603050405020304" pitchFamily="18" charset="0"/>
              </a:rPr>
              <a:t>The Aspiring Mind Employment Outcome 2015 (AMEO) dataset, released by Aspiring Minds, focuses on employment outcomes for engineering graduates. It includes dependent variables such as Salary, Job Titles,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a:t>
            </a:r>
            <a:endParaRPr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FF0000"/>
              </a:buClr>
              <a:buSzPct val="100000"/>
              <a:buChar char="•"/>
            </a:pPr>
            <a:r>
              <a:rPr lang="en-IN" sz="1800" u="sng" dirty="0">
                <a:solidFill>
                  <a:srgbClr val="FF0000"/>
                </a:solidFill>
                <a:latin typeface="Times New Roman" panose="02020603050405020304" pitchFamily="18" charset="0"/>
                <a:cs typeface="Times New Roman" panose="02020603050405020304" pitchFamily="18" charset="0"/>
              </a:rPr>
              <a:t>Exploratory Data Analysis: </a:t>
            </a:r>
            <a:endParaRPr sz="18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1800" dirty="0">
                <a:latin typeface="Times New Roman" panose="02020603050405020304" pitchFamily="18" charset="0"/>
                <a:cs typeface="Times New Roman" panose="02020603050405020304" pitchFamily="18" charset="0"/>
              </a:rPr>
              <a:t>Data Cleaning Steps  </a:t>
            </a:r>
            <a:endParaRPr sz="18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1800" dirty="0">
                <a:latin typeface="Times New Roman" panose="02020603050405020304" pitchFamily="18" charset="0"/>
                <a:cs typeface="Times New Roman" panose="02020603050405020304" pitchFamily="18" charset="0"/>
              </a:rPr>
              <a:t>Data Manipulation Steps</a:t>
            </a:r>
            <a:endParaRPr sz="18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1800" dirty="0">
                <a:latin typeface="Times New Roman" panose="02020603050405020304" pitchFamily="18" charset="0"/>
                <a:cs typeface="Times New Roman" panose="02020603050405020304" pitchFamily="18" charset="0"/>
              </a:rPr>
              <a:t>Univariate Analysis  Steps</a:t>
            </a:r>
            <a:endParaRPr sz="18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1800" dirty="0">
                <a:latin typeface="Times New Roman" panose="02020603050405020304" pitchFamily="18" charset="0"/>
                <a:cs typeface="Times New Roman" panose="02020603050405020304" pitchFamily="18" charset="0"/>
              </a:rPr>
              <a:t>Bivariate Analysis  Steps </a:t>
            </a:r>
            <a:endParaRPr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IN" sz="1800" dirty="0">
                <a:latin typeface="Times New Roman" panose="02020603050405020304" pitchFamily="18" charset="0"/>
                <a:cs typeface="Times New Roman" panose="02020603050405020304" pitchFamily="18" charset="0"/>
              </a:rPr>
              <a:t>Research Question  </a:t>
            </a:r>
            <a:endParaRPr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IN" sz="1800" dirty="0">
                <a:latin typeface="Times New Roman" panose="02020603050405020304" pitchFamily="18" charset="0"/>
                <a:cs typeface="Times New Roman" panose="02020603050405020304" pitchFamily="18" charset="0"/>
              </a:rPr>
              <a:t>Conclusion </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A4A0-B195-A1A2-4964-304E0DC3F042}"/>
              </a:ext>
            </a:extLst>
          </p:cNvPr>
          <p:cNvSpPr>
            <a:spLocks noGrp="1"/>
          </p:cNvSpPr>
          <p:nvPr>
            <p:ph type="title"/>
          </p:nvPr>
        </p:nvSpPr>
        <p:spPr>
          <a:xfrm>
            <a:off x="247357" y="238516"/>
            <a:ext cx="10515600" cy="563343"/>
          </a:xfrm>
        </p:spPr>
        <p:txBody>
          <a:bodyPr>
            <a:normAutofit/>
          </a:bodyPr>
          <a:lstStyle/>
          <a:p>
            <a:r>
              <a:rPr lang="en-US" sz="2400" b="1" dirty="0">
                <a:latin typeface="Times New Roman" panose="02020603050405020304" pitchFamily="18" charset="0"/>
                <a:cs typeface="Times New Roman" panose="02020603050405020304" pitchFamily="18" charset="0"/>
              </a:rPr>
              <a:t>DATA CLEANING</a:t>
            </a:r>
          </a:p>
        </p:txBody>
      </p:sp>
      <p:sp>
        <p:nvSpPr>
          <p:cNvPr id="3" name="Text Placeholder 2">
            <a:extLst>
              <a:ext uri="{FF2B5EF4-FFF2-40B4-BE49-F238E27FC236}">
                <a16:creationId xmlns:a16="http://schemas.microsoft.com/office/drawing/2014/main" id="{B4449271-E7A1-ECAC-BE36-DAEF73375225}"/>
              </a:ext>
            </a:extLst>
          </p:cNvPr>
          <p:cNvSpPr>
            <a:spLocks noGrp="1"/>
          </p:cNvSpPr>
          <p:nvPr>
            <p:ph type="body" idx="1"/>
          </p:nvPr>
        </p:nvSpPr>
        <p:spPr>
          <a:xfrm>
            <a:off x="486508" y="981563"/>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Dropped the columns like ID, Unnamed:0, College ID, College city ID and some columns which are not important for analysis.</a:t>
            </a:r>
          </a:p>
          <a:p>
            <a:r>
              <a:rPr lang="en-US" sz="1800" dirty="0">
                <a:latin typeface="Times New Roman" panose="02020603050405020304" pitchFamily="18" charset="0"/>
                <a:cs typeface="Times New Roman" panose="02020603050405020304" pitchFamily="18" charset="0"/>
              </a:rPr>
              <a:t>Datatype conversions. Some of the columns like Date of joining, Date of leaving, Date of Birth, Graduation Year are in other data types .so I converted them into date datatype.</a:t>
            </a:r>
          </a:p>
          <a:p>
            <a:r>
              <a:rPr lang="en-US" sz="1800" dirty="0">
                <a:latin typeface="Times New Roman" panose="02020603050405020304" pitchFamily="18" charset="0"/>
                <a:cs typeface="Times New Roman" panose="02020603050405020304" pitchFamily="18" charset="0"/>
              </a:rPr>
              <a:t>Final data set contains 3997 rows and 28 columns.</a:t>
            </a:r>
          </a:p>
          <a:p>
            <a:pPr marL="114300" indent="0">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8B16A9-B55B-2E08-01C3-654BDE7AEE90}"/>
              </a:ext>
            </a:extLst>
          </p:cNvPr>
          <p:cNvPicPr>
            <a:picLocks noChangeAspect="1"/>
          </p:cNvPicPr>
          <p:nvPr/>
        </p:nvPicPr>
        <p:blipFill>
          <a:blip r:embed="rId2"/>
          <a:stretch>
            <a:fillRect/>
          </a:stretch>
        </p:blipFill>
        <p:spPr>
          <a:xfrm>
            <a:off x="486507" y="2757268"/>
            <a:ext cx="7883769" cy="3474719"/>
          </a:xfrm>
          <a:prstGeom prst="rect">
            <a:avLst/>
          </a:prstGeom>
        </p:spPr>
      </p:pic>
      <p:sp>
        <p:nvSpPr>
          <p:cNvPr id="6" name="TextBox 5">
            <a:extLst>
              <a:ext uri="{FF2B5EF4-FFF2-40B4-BE49-F238E27FC236}">
                <a16:creationId xmlns:a16="http://schemas.microsoft.com/office/drawing/2014/main" id="{757C8DBC-7EA6-D4E7-7E31-016A17CE2B56}"/>
              </a:ext>
            </a:extLst>
          </p:cNvPr>
          <p:cNvSpPr txBox="1"/>
          <p:nvPr/>
        </p:nvSpPr>
        <p:spPr>
          <a:xfrm>
            <a:off x="8553157" y="2757268"/>
            <a:ext cx="3362178" cy="3193182"/>
          </a:xfrm>
          <a:prstGeom prst="rect">
            <a:avLst/>
          </a:prstGeom>
          <a:noFill/>
        </p:spPr>
        <p:txBody>
          <a:bodyPr wrap="square" rtlCol="0">
            <a:spAutoFit/>
          </a:bodyPr>
          <a:lstStyle/>
          <a:p>
            <a:pPr algn="l"/>
            <a:r>
              <a:rPr lang="en-US" sz="1550" b="0" i="0" dirty="0">
                <a:solidFill>
                  <a:srgbClr val="000000"/>
                </a:solidFill>
                <a:effectLst/>
                <a:latin typeface="Times New Roman" panose="02020603050405020304" pitchFamily="18" charset="0"/>
                <a:cs typeface="Times New Roman" panose="02020603050405020304" pitchFamily="18" charset="0"/>
              </a:rPr>
              <a:t>We can clearly observe the following findings:</a:t>
            </a:r>
          </a:p>
          <a:p>
            <a:pPr algn="l">
              <a:buFont typeface="Arial" panose="020B0604020202020204" pitchFamily="34" charset="0"/>
              <a:buChar char="•"/>
            </a:pPr>
            <a:r>
              <a:rPr lang="en-US" sz="1550" b="0" i="0" dirty="0">
                <a:solidFill>
                  <a:srgbClr val="000000"/>
                </a:solidFill>
                <a:effectLst/>
                <a:latin typeface="Times New Roman" panose="02020603050405020304" pitchFamily="18" charset="0"/>
                <a:cs typeface="Times New Roman" panose="02020603050405020304" pitchFamily="18" charset="0"/>
              </a:rPr>
              <a:t>Minimum salary of a person is 35 thousand</a:t>
            </a:r>
          </a:p>
          <a:p>
            <a:pPr algn="l">
              <a:buFont typeface="Arial" panose="020B0604020202020204" pitchFamily="34" charset="0"/>
              <a:buChar char="•"/>
            </a:pPr>
            <a:r>
              <a:rPr lang="en-US" sz="1550" b="0" i="0" dirty="0">
                <a:solidFill>
                  <a:srgbClr val="000000"/>
                </a:solidFill>
                <a:effectLst/>
                <a:latin typeface="Times New Roman" panose="02020603050405020304" pitchFamily="18" charset="0"/>
                <a:cs typeface="Times New Roman" panose="02020603050405020304" pitchFamily="18" charset="0"/>
              </a:rPr>
              <a:t>Maximum salary of a person is 40 lakhs</a:t>
            </a:r>
          </a:p>
          <a:p>
            <a:pPr algn="l">
              <a:buFont typeface="Arial" panose="020B0604020202020204" pitchFamily="34" charset="0"/>
              <a:buChar char="•"/>
            </a:pPr>
            <a:r>
              <a:rPr lang="en-US" sz="1550" b="0" i="0" dirty="0">
                <a:solidFill>
                  <a:srgbClr val="000000"/>
                </a:solidFill>
                <a:effectLst/>
                <a:latin typeface="Times New Roman" panose="02020603050405020304" pitchFamily="18" charset="0"/>
                <a:cs typeface="Times New Roman" panose="02020603050405020304" pitchFamily="18" charset="0"/>
              </a:rPr>
              <a:t>Average 10th percentage is 77.92 %</a:t>
            </a:r>
          </a:p>
          <a:p>
            <a:pPr algn="l">
              <a:buFont typeface="Arial" panose="020B0604020202020204" pitchFamily="34" charset="0"/>
              <a:buChar char="•"/>
            </a:pPr>
            <a:r>
              <a:rPr lang="en-US" sz="1550" b="0" i="0" dirty="0">
                <a:solidFill>
                  <a:srgbClr val="000000"/>
                </a:solidFill>
                <a:effectLst/>
                <a:latin typeface="Times New Roman" panose="02020603050405020304" pitchFamily="18" charset="0"/>
                <a:cs typeface="Times New Roman" panose="02020603050405020304" pitchFamily="18" charset="0"/>
              </a:rPr>
              <a:t>Average 12th percentage is 74.46 %</a:t>
            </a:r>
          </a:p>
          <a:p>
            <a:pPr algn="l">
              <a:buFont typeface="Arial" panose="020B0604020202020204" pitchFamily="34" charset="0"/>
              <a:buChar char="•"/>
            </a:pPr>
            <a:r>
              <a:rPr lang="en-US" sz="1550" b="0" i="0" dirty="0">
                <a:solidFill>
                  <a:srgbClr val="000000"/>
                </a:solidFill>
                <a:effectLst/>
                <a:latin typeface="Times New Roman" panose="02020603050405020304" pitchFamily="18" charset="0"/>
                <a:cs typeface="Times New Roman" panose="02020603050405020304" pitchFamily="18" charset="0"/>
              </a:rPr>
              <a:t>Average college GPA is 71.48 %</a:t>
            </a:r>
          </a:p>
          <a:p>
            <a:pPr algn="l">
              <a:buFont typeface="Arial" panose="020B0604020202020204" pitchFamily="34" charset="0"/>
              <a:buChar char="•"/>
            </a:pPr>
            <a:r>
              <a:rPr lang="en-US" sz="1550" b="0" i="0" dirty="0">
                <a:solidFill>
                  <a:srgbClr val="000000"/>
                </a:solidFill>
                <a:effectLst/>
                <a:latin typeface="Times New Roman" panose="02020603050405020304" pitchFamily="18" charset="0"/>
                <a:cs typeface="Times New Roman" panose="02020603050405020304" pitchFamily="18" charset="0"/>
              </a:rPr>
              <a:t>Maximum 10th percentage is 97.7%</a:t>
            </a:r>
          </a:p>
          <a:p>
            <a:pPr algn="l">
              <a:buFont typeface="Arial" panose="020B0604020202020204" pitchFamily="34" charset="0"/>
              <a:buChar char="•"/>
            </a:pPr>
            <a:r>
              <a:rPr lang="en-US" sz="1550" b="0" i="0" dirty="0">
                <a:solidFill>
                  <a:srgbClr val="000000"/>
                </a:solidFill>
                <a:effectLst/>
                <a:latin typeface="Times New Roman" panose="02020603050405020304" pitchFamily="18" charset="0"/>
                <a:cs typeface="Times New Roman" panose="02020603050405020304" pitchFamily="18" charset="0"/>
              </a:rPr>
              <a:t>Maximum 12th percentage is 98.7 %</a:t>
            </a:r>
          </a:p>
          <a:p>
            <a:pPr algn="l">
              <a:buFont typeface="Arial" panose="020B0604020202020204" pitchFamily="34" charset="0"/>
              <a:buChar char="•"/>
            </a:pPr>
            <a:r>
              <a:rPr lang="en-US" sz="1550" b="0" i="0" dirty="0">
                <a:solidFill>
                  <a:srgbClr val="000000"/>
                </a:solidFill>
                <a:effectLst/>
                <a:latin typeface="Times New Roman" panose="02020603050405020304" pitchFamily="18" charset="0"/>
                <a:cs typeface="Times New Roman" panose="02020603050405020304" pitchFamily="18" charset="0"/>
              </a:rPr>
              <a:t>Maximum college GPA is 99.93 %</a:t>
            </a:r>
          </a:p>
          <a:p>
            <a:endParaRPr lang="en-US" sz="1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57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DCED-34C8-5350-C784-B23474DA7DDF}"/>
              </a:ext>
            </a:extLst>
          </p:cNvPr>
          <p:cNvSpPr>
            <a:spLocks noGrp="1"/>
          </p:cNvSpPr>
          <p:nvPr>
            <p:ph type="title"/>
          </p:nvPr>
        </p:nvSpPr>
        <p:spPr>
          <a:xfrm>
            <a:off x="323557" y="526293"/>
            <a:ext cx="10819228" cy="309488"/>
          </a:xfrm>
        </p:spPr>
        <p:txBody>
          <a:bodyPr>
            <a:normAutofit fontScale="90000"/>
          </a:bodyPr>
          <a:lstStyle/>
          <a:p>
            <a:r>
              <a:rPr lang="en-US" sz="2800" b="1" i="0" dirty="0">
                <a:solidFill>
                  <a:srgbClr val="000000"/>
                </a:solidFill>
                <a:effectLst/>
                <a:latin typeface="Times New Roman" panose="02020603050405020304" pitchFamily="18" charset="0"/>
                <a:cs typeface="Times New Roman" panose="02020603050405020304" pitchFamily="18" charset="0"/>
              </a:rPr>
              <a:t>UNIVARIATE ANALYSIS</a:t>
            </a:r>
            <a:br>
              <a:rPr lang="en-US" sz="2800" b="1" i="0" dirty="0">
                <a:solidFill>
                  <a:srgbClr val="000000"/>
                </a:solidFill>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199757-5CB2-C267-1A50-56A8FB97CD7E}"/>
              </a:ext>
            </a:extLst>
          </p:cNvPr>
          <p:cNvSpPr>
            <a:spLocks noGrp="1"/>
          </p:cNvSpPr>
          <p:nvPr>
            <p:ph type="body" idx="1"/>
          </p:nvPr>
        </p:nvSpPr>
        <p:spPr>
          <a:xfrm>
            <a:off x="323557" y="953427"/>
            <a:ext cx="11591778" cy="5222289"/>
          </a:xfrm>
        </p:spPr>
        <p:txBody>
          <a:bodyPr>
            <a:normAutofit/>
          </a:bodyPr>
          <a:lstStyle/>
          <a:p>
            <a:pPr marL="114300" indent="0">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BCAF54-E6A1-CA69-7554-C11128DC29B4}"/>
              </a:ext>
            </a:extLst>
          </p:cNvPr>
          <p:cNvPicPr>
            <a:picLocks noChangeAspect="1"/>
          </p:cNvPicPr>
          <p:nvPr/>
        </p:nvPicPr>
        <p:blipFill>
          <a:blip r:embed="rId2"/>
          <a:stretch>
            <a:fillRect/>
          </a:stretch>
        </p:blipFill>
        <p:spPr>
          <a:xfrm>
            <a:off x="475371" y="953429"/>
            <a:ext cx="5788166" cy="3084000"/>
          </a:xfrm>
          <a:prstGeom prst="rect">
            <a:avLst/>
          </a:prstGeom>
        </p:spPr>
      </p:pic>
      <p:sp>
        <p:nvSpPr>
          <p:cNvPr id="6" name="TextBox 5">
            <a:extLst>
              <a:ext uri="{FF2B5EF4-FFF2-40B4-BE49-F238E27FC236}">
                <a16:creationId xmlns:a16="http://schemas.microsoft.com/office/drawing/2014/main" id="{23E4B11B-0F26-8751-D1CD-5197A65AE68B}"/>
              </a:ext>
            </a:extLst>
          </p:cNvPr>
          <p:cNvSpPr txBox="1"/>
          <p:nvPr/>
        </p:nvSpPr>
        <p:spPr>
          <a:xfrm>
            <a:off x="590842" y="4037429"/>
            <a:ext cx="5505157" cy="1323439"/>
          </a:xfrm>
          <a:prstGeom prst="rect">
            <a:avLst/>
          </a:prstGeom>
          <a:noFill/>
        </p:spPr>
        <p:txBody>
          <a:bodyPr wrap="square" rtlCol="0">
            <a:spAutoFit/>
          </a:bodyPr>
          <a:lstStyle/>
          <a:p>
            <a:pPr algn="l"/>
            <a:r>
              <a:rPr lang="en-US" sz="1600" b="0" i="0" dirty="0">
                <a:solidFill>
                  <a:srgbClr val="000000"/>
                </a:solidFill>
                <a:effectLst/>
                <a:latin typeface="Times New Roman" panose="02020603050405020304" pitchFamily="18" charset="0"/>
                <a:cs typeface="Times New Roman" panose="02020603050405020304" pitchFamily="18" charset="0"/>
              </a:rPr>
              <a:t>From hist and box plot of Salary</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there are 500 people in the data set who earn a salary less than 5 lakhs INR, and there are 100 people who earn a salary between 2.5 and 3.0.</a:t>
            </a:r>
          </a:p>
          <a:p>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1C08D40-3534-6A13-9D42-B94041AA7223}"/>
              </a:ext>
            </a:extLst>
          </p:cNvPr>
          <p:cNvPicPr>
            <a:picLocks noChangeAspect="1"/>
          </p:cNvPicPr>
          <p:nvPr/>
        </p:nvPicPr>
        <p:blipFill>
          <a:blip r:embed="rId3"/>
          <a:stretch>
            <a:fillRect/>
          </a:stretch>
        </p:blipFill>
        <p:spPr>
          <a:xfrm>
            <a:off x="6363284" y="1228454"/>
            <a:ext cx="5547192" cy="2808975"/>
          </a:xfrm>
          <a:prstGeom prst="rect">
            <a:avLst/>
          </a:prstGeom>
        </p:spPr>
      </p:pic>
      <p:sp>
        <p:nvSpPr>
          <p:cNvPr id="9" name="TextBox 8">
            <a:extLst>
              <a:ext uri="{FF2B5EF4-FFF2-40B4-BE49-F238E27FC236}">
                <a16:creationId xmlns:a16="http://schemas.microsoft.com/office/drawing/2014/main" id="{0C1997DC-90AA-41C4-CEA8-4F8DBB7063C7}"/>
              </a:ext>
            </a:extLst>
          </p:cNvPr>
          <p:cNvSpPr txBox="1"/>
          <p:nvPr/>
        </p:nvSpPr>
        <p:spPr>
          <a:xfrm>
            <a:off x="6682154" y="4128019"/>
            <a:ext cx="4919004" cy="1815882"/>
          </a:xfrm>
          <a:prstGeom prst="rect">
            <a:avLst/>
          </a:prstGeom>
          <a:noFill/>
        </p:spPr>
        <p:txBody>
          <a:bodyPr wrap="square" rtlCol="0">
            <a:spAutoFit/>
          </a:bodyPr>
          <a:lstStyle/>
          <a:p>
            <a:pPr algn="l"/>
            <a:r>
              <a:rPr lang="en-US" sz="1600" b="0" i="0" dirty="0">
                <a:solidFill>
                  <a:srgbClr val="000000"/>
                </a:solidFill>
                <a:effectLst/>
                <a:latin typeface="Times New Roman" panose="02020603050405020304" pitchFamily="18" charset="0"/>
                <a:cs typeface="Times New Roman" panose="02020603050405020304" pitchFamily="18" charset="0"/>
              </a:rPr>
              <a:t>From hist and box plot of 10percentage</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there are very less persons who scored less than 50%, and there is a increase in the density in between 79-87%</a:t>
            </a: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there are few outliers at lower whisker which are &lt; 50 % only</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11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F68D1A-D17A-42B2-E63D-D21B2A30807F}"/>
              </a:ext>
            </a:extLst>
          </p:cNvPr>
          <p:cNvSpPr txBox="1"/>
          <p:nvPr/>
        </p:nvSpPr>
        <p:spPr>
          <a:xfrm>
            <a:off x="343224" y="3228536"/>
            <a:ext cx="5925755" cy="1077218"/>
          </a:xfrm>
          <a:prstGeom prst="rect">
            <a:avLst/>
          </a:prstGeom>
          <a:noFill/>
        </p:spPr>
        <p:txBody>
          <a:bodyPr wrap="square" rtlCol="0">
            <a:spAutoFit/>
          </a:bodyPr>
          <a:lstStyle/>
          <a:p>
            <a:pPr algn="l"/>
            <a:r>
              <a:rPr lang="en-US" sz="1600" b="0" i="0" dirty="0">
                <a:solidFill>
                  <a:srgbClr val="000000"/>
                </a:solidFill>
                <a:effectLst/>
                <a:latin typeface="Times New Roman" panose="02020603050405020304" pitchFamily="18" charset="0"/>
                <a:cs typeface="Times New Roman" panose="02020603050405020304" pitchFamily="18" charset="0"/>
              </a:rPr>
              <a:t>From hist and box plot of 12percentage</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there are more people whose percentage is &gt;65 and &lt;85</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1CF23EF-1421-0B71-F4F7-B6799147B960}"/>
              </a:ext>
            </a:extLst>
          </p:cNvPr>
          <p:cNvPicPr>
            <a:picLocks noChangeAspect="1"/>
          </p:cNvPicPr>
          <p:nvPr/>
        </p:nvPicPr>
        <p:blipFill>
          <a:blip r:embed="rId2"/>
          <a:stretch>
            <a:fillRect/>
          </a:stretch>
        </p:blipFill>
        <p:spPr>
          <a:xfrm>
            <a:off x="170245" y="373306"/>
            <a:ext cx="5925755" cy="2844678"/>
          </a:xfrm>
          <a:prstGeom prst="rect">
            <a:avLst/>
          </a:prstGeom>
        </p:spPr>
      </p:pic>
      <p:pic>
        <p:nvPicPr>
          <p:cNvPr id="8" name="Picture 7">
            <a:extLst>
              <a:ext uri="{FF2B5EF4-FFF2-40B4-BE49-F238E27FC236}">
                <a16:creationId xmlns:a16="http://schemas.microsoft.com/office/drawing/2014/main" id="{4D887FCF-1AD4-C501-6292-CF7E6C3C81B1}"/>
              </a:ext>
            </a:extLst>
          </p:cNvPr>
          <p:cNvPicPr>
            <a:picLocks noChangeAspect="1"/>
          </p:cNvPicPr>
          <p:nvPr/>
        </p:nvPicPr>
        <p:blipFill>
          <a:blip r:embed="rId3"/>
          <a:stretch>
            <a:fillRect/>
          </a:stretch>
        </p:blipFill>
        <p:spPr>
          <a:xfrm>
            <a:off x="6096000" y="96123"/>
            <a:ext cx="5042389" cy="3399044"/>
          </a:xfrm>
          <a:prstGeom prst="rect">
            <a:avLst/>
          </a:prstGeom>
        </p:spPr>
      </p:pic>
      <p:sp>
        <p:nvSpPr>
          <p:cNvPr id="10" name="TextBox 9">
            <a:extLst>
              <a:ext uri="{FF2B5EF4-FFF2-40B4-BE49-F238E27FC236}">
                <a16:creationId xmlns:a16="http://schemas.microsoft.com/office/drawing/2014/main" id="{39BA0960-E037-957D-A661-8EAD72481586}"/>
              </a:ext>
            </a:extLst>
          </p:cNvPr>
          <p:cNvSpPr txBox="1"/>
          <p:nvPr/>
        </p:nvSpPr>
        <p:spPr>
          <a:xfrm>
            <a:off x="6268979" y="3495167"/>
            <a:ext cx="5579797" cy="584775"/>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Around 300 people got &gt;450 and &lt;550 but only few people approximately 20 people who got highest score &gt; 800</a:t>
            </a:r>
          </a:p>
        </p:txBody>
      </p:sp>
      <p:pic>
        <p:nvPicPr>
          <p:cNvPr id="12" name="Picture 11">
            <a:extLst>
              <a:ext uri="{FF2B5EF4-FFF2-40B4-BE49-F238E27FC236}">
                <a16:creationId xmlns:a16="http://schemas.microsoft.com/office/drawing/2014/main" id="{DFED8267-1991-6F27-9D9C-6BA672A669EF}"/>
              </a:ext>
            </a:extLst>
          </p:cNvPr>
          <p:cNvPicPr>
            <a:picLocks noChangeAspect="1"/>
          </p:cNvPicPr>
          <p:nvPr/>
        </p:nvPicPr>
        <p:blipFill>
          <a:blip r:embed="rId4"/>
          <a:stretch>
            <a:fillRect/>
          </a:stretch>
        </p:blipFill>
        <p:spPr>
          <a:xfrm>
            <a:off x="450167" y="3787554"/>
            <a:ext cx="3262752" cy="2990123"/>
          </a:xfrm>
          <a:prstGeom prst="rect">
            <a:avLst/>
          </a:prstGeom>
        </p:spPr>
      </p:pic>
      <p:sp>
        <p:nvSpPr>
          <p:cNvPr id="14" name="TextBox 13">
            <a:extLst>
              <a:ext uri="{FF2B5EF4-FFF2-40B4-BE49-F238E27FC236}">
                <a16:creationId xmlns:a16="http://schemas.microsoft.com/office/drawing/2014/main" id="{ABC08F9D-1623-4140-FF8E-77772CE8BED4}"/>
              </a:ext>
            </a:extLst>
          </p:cNvPr>
          <p:cNvSpPr txBox="1"/>
          <p:nvPr/>
        </p:nvSpPr>
        <p:spPr>
          <a:xfrm>
            <a:off x="3935436" y="5018495"/>
            <a:ext cx="6098344" cy="584775"/>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people scored between 500 to 600 but only one got scored highest with 800</a:t>
            </a:r>
          </a:p>
        </p:txBody>
      </p:sp>
    </p:spTree>
    <p:extLst>
      <p:ext uri="{BB962C8B-B14F-4D97-AF65-F5344CB8AC3E}">
        <p14:creationId xmlns:p14="http://schemas.microsoft.com/office/powerpoint/2010/main" val="239080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2166AB-46D2-1214-C176-B4F09624600C}"/>
              </a:ext>
            </a:extLst>
          </p:cNvPr>
          <p:cNvPicPr>
            <a:picLocks noChangeAspect="1"/>
          </p:cNvPicPr>
          <p:nvPr/>
        </p:nvPicPr>
        <p:blipFill>
          <a:blip r:embed="rId2"/>
          <a:stretch>
            <a:fillRect/>
          </a:stretch>
        </p:blipFill>
        <p:spPr>
          <a:xfrm>
            <a:off x="0" y="0"/>
            <a:ext cx="5219700" cy="3505200"/>
          </a:xfrm>
          <a:prstGeom prst="rect">
            <a:avLst/>
          </a:prstGeom>
        </p:spPr>
      </p:pic>
      <p:pic>
        <p:nvPicPr>
          <p:cNvPr id="7" name="Picture 6">
            <a:extLst>
              <a:ext uri="{FF2B5EF4-FFF2-40B4-BE49-F238E27FC236}">
                <a16:creationId xmlns:a16="http://schemas.microsoft.com/office/drawing/2014/main" id="{EE5D391B-1100-9976-8B5B-56E3E644AB63}"/>
              </a:ext>
            </a:extLst>
          </p:cNvPr>
          <p:cNvPicPr>
            <a:picLocks noChangeAspect="1"/>
          </p:cNvPicPr>
          <p:nvPr/>
        </p:nvPicPr>
        <p:blipFill>
          <a:blip r:embed="rId3"/>
          <a:stretch>
            <a:fillRect/>
          </a:stretch>
        </p:blipFill>
        <p:spPr>
          <a:xfrm>
            <a:off x="5374444" y="142801"/>
            <a:ext cx="5000625" cy="3533775"/>
          </a:xfrm>
          <a:prstGeom prst="rect">
            <a:avLst/>
          </a:prstGeom>
        </p:spPr>
      </p:pic>
      <p:pic>
        <p:nvPicPr>
          <p:cNvPr id="9" name="Picture 8">
            <a:extLst>
              <a:ext uri="{FF2B5EF4-FFF2-40B4-BE49-F238E27FC236}">
                <a16:creationId xmlns:a16="http://schemas.microsoft.com/office/drawing/2014/main" id="{1C65FD2E-263D-EA58-F819-234BE5B2A64E}"/>
              </a:ext>
            </a:extLst>
          </p:cNvPr>
          <p:cNvPicPr>
            <a:picLocks noChangeAspect="1"/>
          </p:cNvPicPr>
          <p:nvPr/>
        </p:nvPicPr>
        <p:blipFill>
          <a:blip r:embed="rId4"/>
          <a:stretch>
            <a:fillRect/>
          </a:stretch>
        </p:blipFill>
        <p:spPr>
          <a:xfrm>
            <a:off x="109537" y="3505200"/>
            <a:ext cx="5000626" cy="3321715"/>
          </a:xfrm>
          <a:prstGeom prst="rect">
            <a:avLst/>
          </a:prstGeom>
        </p:spPr>
      </p:pic>
      <p:sp>
        <p:nvSpPr>
          <p:cNvPr id="11" name="TextBox 10">
            <a:extLst>
              <a:ext uri="{FF2B5EF4-FFF2-40B4-BE49-F238E27FC236}">
                <a16:creationId xmlns:a16="http://schemas.microsoft.com/office/drawing/2014/main" id="{D65AD5EC-27CB-4F9C-A6E7-2795F2055831}"/>
              </a:ext>
            </a:extLst>
          </p:cNvPr>
          <p:cNvSpPr txBox="1"/>
          <p:nvPr/>
        </p:nvSpPr>
        <p:spPr>
          <a:xfrm>
            <a:off x="5219700" y="3996506"/>
            <a:ext cx="6098344" cy="1569660"/>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There are more males employees compared to female employees</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employees are </a:t>
            </a:r>
            <a:r>
              <a:rPr lang="en-US" sz="1600" b="0" i="0" dirty="0" err="1">
                <a:solidFill>
                  <a:srgbClr val="000000"/>
                </a:solidFill>
                <a:effectLst/>
                <a:latin typeface="Times New Roman" panose="02020603050405020304" pitchFamily="18" charset="0"/>
                <a:cs typeface="Times New Roman" panose="02020603050405020304" pitchFamily="18" charset="0"/>
              </a:rPr>
              <a:t>B.Tech</a:t>
            </a:r>
            <a:r>
              <a:rPr lang="en-US" sz="1600" b="0" i="0" dirty="0">
                <a:solidFill>
                  <a:srgbClr val="000000"/>
                </a:solidFill>
                <a:effectLst/>
                <a:latin typeface="Times New Roman" panose="02020603050405020304" pitchFamily="18" charset="0"/>
                <a:cs typeface="Times New Roman" panose="02020603050405020304" pitchFamily="18" charset="0"/>
              </a:rPr>
              <a:t>/B.E graduates only and then from MCA but No one is from M.Sc.</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Graduates Specialization is Computer Science and Electronics &amp; Communication Engineering and Information Technology</a:t>
            </a:r>
          </a:p>
        </p:txBody>
      </p:sp>
    </p:spTree>
    <p:extLst>
      <p:ext uri="{BB962C8B-B14F-4D97-AF65-F5344CB8AC3E}">
        <p14:creationId xmlns:p14="http://schemas.microsoft.com/office/powerpoint/2010/main" val="128449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DE1D5C-766A-4986-BAD4-8096784A4E64}"/>
              </a:ext>
            </a:extLst>
          </p:cNvPr>
          <p:cNvPicPr>
            <a:picLocks noChangeAspect="1"/>
          </p:cNvPicPr>
          <p:nvPr/>
        </p:nvPicPr>
        <p:blipFill>
          <a:blip r:embed="rId2"/>
          <a:stretch>
            <a:fillRect/>
          </a:stretch>
        </p:blipFill>
        <p:spPr>
          <a:xfrm>
            <a:off x="464014" y="279375"/>
            <a:ext cx="4628492" cy="3262413"/>
          </a:xfrm>
          <a:prstGeom prst="rect">
            <a:avLst/>
          </a:prstGeom>
        </p:spPr>
      </p:pic>
      <p:pic>
        <p:nvPicPr>
          <p:cNvPr id="5" name="Picture 4">
            <a:extLst>
              <a:ext uri="{FF2B5EF4-FFF2-40B4-BE49-F238E27FC236}">
                <a16:creationId xmlns:a16="http://schemas.microsoft.com/office/drawing/2014/main" id="{45A2CBD4-7FEE-5316-F0DA-499880442691}"/>
              </a:ext>
            </a:extLst>
          </p:cNvPr>
          <p:cNvPicPr>
            <a:picLocks noChangeAspect="1"/>
          </p:cNvPicPr>
          <p:nvPr/>
        </p:nvPicPr>
        <p:blipFill>
          <a:blip r:embed="rId3"/>
          <a:stretch>
            <a:fillRect/>
          </a:stretch>
        </p:blipFill>
        <p:spPr>
          <a:xfrm>
            <a:off x="5092506" y="279375"/>
            <a:ext cx="5881920" cy="3522569"/>
          </a:xfrm>
          <a:prstGeom prst="rect">
            <a:avLst/>
          </a:prstGeom>
        </p:spPr>
      </p:pic>
      <p:sp>
        <p:nvSpPr>
          <p:cNvPr id="7" name="TextBox 6">
            <a:extLst>
              <a:ext uri="{FF2B5EF4-FFF2-40B4-BE49-F238E27FC236}">
                <a16:creationId xmlns:a16="http://schemas.microsoft.com/office/drawing/2014/main" id="{A87585D0-0693-DDAD-2A71-AAD040E5D7A0}"/>
              </a:ext>
            </a:extLst>
          </p:cNvPr>
          <p:cNvSpPr txBox="1"/>
          <p:nvPr/>
        </p:nvSpPr>
        <p:spPr>
          <a:xfrm>
            <a:off x="5412544" y="4237837"/>
            <a:ext cx="6098344" cy="1569660"/>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them are from collegecityTier 0</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Gradates college state is Uttar Pradesh and then Karnataka and then Tamil Nadu</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 Most of the employees passed out in the year of 2013 and then 2010 and 2014</a:t>
            </a:r>
          </a:p>
          <a:p>
            <a:pPr marL="285750" indent="-285750" algn="just">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839FEB0-D3C8-ABEE-B589-701673677CC5}"/>
              </a:ext>
            </a:extLst>
          </p:cNvPr>
          <p:cNvPicPr>
            <a:picLocks noChangeAspect="1"/>
          </p:cNvPicPr>
          <p:nvPr/>
        </p:nvPicPr>
        <p:blipFill>
          <a:blip r:embed="rId4"/>
          <a:stretch>
            <a:fillRect/>
          </a:stretch>
        </p:blipFill>
        <p:spPr>
          <a:xfrm>
            <a:off x="568642" y="3668397"/>
            <a:ext cx="4105275" cy="3095625"/>
          </a:xfrm>
          <a:prstGeom prst="rect">
            <a:avLst/>
          </a:prstGeom>
        </p:spPr>
      </p:pic>
    </p:spTree>
    <p:extLst>
      <p:ext uri="{BB962C8B-B14F-4D97-AF65-F5344CB8AC3E}">
        <p14:creationId xmlns:p14="http://schemas.microsoft.com/office/powerpoint/2010/main" val="379945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0AD3D-EACF-3F94-8315-EC7515D5DBC0}"/>
              </a:ext>
            </a:extLst>
          </p:cNvPr>
          <p:cNvSpPr txBox="1"/>
          <p:nvPr/>
        </p:nvSpPr>
        <p:spPr>
          <a:xfrm>
            <a:off x="450166" y="239150"/>
            <a:ext cx="644300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BIVARIATE ANALYSIS</a:t>
            </a:r>
          </a:p>
        </p:txBody>
      </p:sp>
      <p:pic>
        <p:nvPicPr>
          <p:cNvPr id="4" name="Picture 3">
            <a:extLst>
              <a:ext uri="{FF2B5EF4-FFF2-40B4-BE49-F238E27FC236}">
                <a16:creationId xmlns:a16="http://schemas.microsoft.com/office/drawing/2014/main" id="{43F4C123-9A97-4850-4654-A6034BE10A6A}"/>
              </a:ext>
            </a:extLst>
          </p:cNvPr>
          <p:cNvPicPr>
            <a:picLocks noChangeAspect="1"/>
          </p:cNvPicPr>
          <p:nvPr/>
        </p:nvPicPr>
        <p:blipFill>
          <a:blip r:embed="rId2"/>
          <a:stretch>
            <a:fillRect/>
          </a:stretch>
        </p:blipFill>
        <p:spPr>
          <a:xfrm>
            <a:off x="225083" y="1043218"/>
            <a:ext cx="4187679" cy="3814914"/>
          </a:xfrm>
          <a:prstGeom prst="rect">
            <a:avLst/>
          </a:prstGeom>
        </p:spPr>
      </p:pic>
      <p:pic>
        <p:nvPicPr>
          <p:cNvPr id="6" name="Picture 5">
            <a:extLst>
              <a:ext uri="{FF2B5EF4-FFF2-40B4-BE49-F238E27FC236}">
                <a16:creationId xmlns:a16="http://schemas.microsoft.com/office/drawing/2014/main" id="{83C8D98F-72C7-8BA0-EEFD-DAA4A6FE0C6F}"/>
              </a:ext>
            </a:extLst>
          </p:cNvPr>
          <p:cNvPicPr>
            <a:picLocks noChangeAspect="1"/>
          </p:cNvPicPr>
          <p:nvPr/>
        </p:nvPicPr>
        <p:blipFill>
          <a:blip r:embed="rId3"/>
          <a:stretch>
            <a:fillRect/>
          </a:stretch>
        </p:blipFill>
        <p:spPr>
          <a:xfrm>
            <a:off x="4323105" y="1099491"/>
            <a:ext cx="3970109" cy="3641321"/>
          </a:xfrm>
          <a:prstGeom prst="rect">
            <a:avLst/>
          </a:prstGeom>
        </p:spPr>
      </p:pic>
      <p:pic>
        <p:nvPicPr>
          <p:cNvPr id="8" name="Picture 7">
            <a:extLst>
              <a:ext uri="{FF2B5EF4-FFF2-40B4-BE49-F238E27FC236}">
                <a16:creationId xmlns:a16="http://schemas.microsoft.com/office/drawing/2014/main" id="{72D2299E-AC07-0F4E-6BDC-C6131F72970F}"/>
              </a:ext>
            </a:extLst>
          </p:cNvPr>
          <p:cNvPicPr>
            <a:picLocks noChangeAspect="1"/>
          </p:cNvPicPr>
          <p:nvPr/>
        </p:nvPicPr>
        <p:blipFill>
          <a:blip r:embed="rId4"/>
          <a:stretch>
            <a:fillRect/>
          </a:stretch>
        </p:blipFill>
        <p:spPr>
          <a:xfrm>
            <a:off x="8119116" y="1099491"/>
            <a:ext cx="3847801" cy="3814914"/>
          </a:xfrm>
          <a:prstGeom prst="rect">
            <a:avLst/>
          </a:prstGeom>
        </p:spPr>
      </p:pic>
      <p:sp>
        <p:nvSpPr>
          <p:cNvPr id="10" name="TextBox 9">
            <a:extLst>
              <a:ext uri="{FF2B5EF4-FFF2-40B4-BE49-F238E27FC236}">
                <a16:creationId xmlns:a16="http://schemas.microsoft.com/office/drawing/2014/main" id="{9054340F-C24B-DA89-7C69-16B1B3FAE05A}"/>
              </a:ext>
            </a:extLst>
          </p:cNvPr>
          <p:cNvSpPr txBox="1"/>
          <p:nvPr/>
        </p:nvSpPr>
        <p:spPr>
          <a:xfrm>
            <a:off x="450166" y="5096789"/>
            <a:ext cx="10199077" cy="1323439"/>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From the above plots we can observe that</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as increase in percentage there is a slight increase in salary based on the 10th and 12th percentages but most of the employees salary is minimum which is less than 500000 only. it increases irrespective of their percentages.</a:t>
            </a: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But when it comes to college GPA vs Salary only the graduates which GPA &gt;60 percentage has salary less than 5 lakhs but few people with percentage &gt;75 has raise in salary between 10-40 lakhs.</a:t>
            </a:r>
          </a:p>
        </p:txBody>
      </p:sp>
    </p:spTree>
    <p:extLst>
      <p:ext uri="{BB962C8B-B14F-4D97-AF65-F5344CB8AC3E}">
        <p14:creationId xmlns:p14="http://schemas.microsoft.com/office/powerpoint/2010/main" val="24018879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1428</Words>
  <Application>Microsoft Office PowerPoint</Application>
  <PresentationFormat>Widescreen</PresentationFormat>
  <Paragraphs>241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Times New Roman</vt:lpstr>
      <vt:lpstr>Calibri</vt:lpstr>
      <vt:lpstr>Lato Black</vt:lpstr>
      <vt:lpstr>Libre Baskerville</vt:lpstr>
      <vt:lpstr>Arial</vt:lpstr>
      <vt:lpstr>Office Theme</vt:lpstr>
      <vt:lpstr>PowerPoint Presentation</vt:lpstr>
      <vt:lpstr>PowerPoint Presentation</vt:lpstr>
      <vt:lpstr>Agenda</vt:lpstr>
      <vt:lpstr>DATA CLEANING</vt:lpstr>
      <vt:lpstr>UNIVARIATE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PRAVALLIKA G</cp:lastModifiedBy>
  <cp:revision>13</cp:revision>
  <dcterms:created xsi:type="dcterms:W3CDTF">2021-02-16T05:19:01Z</dcterms:created>
  <dcterms:modified xsi:type="dcterms:W3CDTF">2024-02-23T06:44:10Z</dcterms:modified>
</cp:coreProperties>
</file>