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2" r:id="rId6"/>
    <p:sldId id="263" r:id="rId7"/>
    <p:sldId id="264" r:id="rId8"/>
    <p:sldId id="261"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enuka-sri-anne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enuka75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246402" y="3692819"/>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dirty="0">
                <a:solidFill>
                  <a:schemeClr val="tx1"/>
                </a:solidFill>
                <a:effectLst/>
                <a:latin typeface="Times New Roman" panose="02020603050405020304" pitchFamily="18" charset="0"/>
                <a:cs typeface="Times New Roman" panose="02020603050405020304" pitchFamily="18" charset="0"/>
              </a:rPr>
              <a:t>Search Engine Relevance for Video Subtitles</a:t>
            </a:r>
            <a:endParaRPr sz="3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46265" cy="4708941"/>
          </a:xfrm>
          <a:prstGeom prst="rect">
            <a:avLst/>
          </a:prstGeom>
          <a:noFill/>
          <a:ln>
            <a:noFill/>
          </a:ln>
        </p:spPr>
        <p:txBody>
          <a:bodyPr spcFirstLastPara="1" wrap="square" lIns="91425" tIns="45700" rIns="91425" bIns="45700" anchor="t" anchorCtr="0">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am Renuka Sri . I have completed my B. Tech in 2023. </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D0D0D"/>
                </a:solidFill>
                <a:effectLst/>
                <a:latin typeface="Times New Roman" panose="02020603050405020304" pitchFamily="18" charset="0"/>
                <a:cs typeface="Times New Roman" panose="02020603050405020304" pitchFamily="18" charset="0"/>
              </a:rPr>
              <a:t>I'm drawn to data science for its dynamic blend of analytical rigor and creative problem-solving. In today's data-rich world, I see data science as a gateway to unlocking the untapped potential hidden within vast datasets. By harnessing the power of data science, I'm equipped to derive meaningful insights, identify patterns, and make informed decisions that drive tangible impact. </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D0D0D"/>
                </a:solidFill>
                <a:effectLst/>
                <a:latin typeface="Times New Roman" panose="02020603050405020304" pitchFamily="18" charset="0"/>
                <a:cs typeface="Times New Roman" panose="02020603050405020304" pitchFamily="18" charset="0"/>
              </a:rPr>
              <a:t>Ultimately, my choice to pursue data science stems from a deep-seated belief in its transformative potential to revolutionize industries, improve lives, and shape the future.</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LinkedIn profile: </a:t>
            </a:r>
            <a:r>
              <a:rPr lang="en-US" sz="1800" b="0" i="0" u="sng" strike="noStrike" dirty="0">
                <a:solidFill>
                  <a:srgbClr val="000000"/>
                </a:solidFill>
                <a:effectLst/>
                <a:latin typeface="Times New Roman" panose="02020603050405020304" pitchFamily="18" charset="0"/>
                <a:cs typeface="Times New Roman" panose="02020603050405020304" pitchFamily="18" charset="0"/>
                <a:hlinkClick r:id="rId3"/>
              </a:rPr>
              <a:t>https://www.linkedin.com/in/renuka-sri-annem</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GitHub profile: </a:t>
            </a:r>
            <a:r>
              <a:rPr lang="en-US" sz="1800" b="0" i="0" u="sng" strike="noStrike" dirty="0">
                <a:solidFill>
                  <a:srgbClr val="000000"/>
                </a:solidFill>
                <a:effectLst/>
                <a:latin typeface="Times New Roman" panose="02020603050405020304" pitchFamily="18" charset="0"/>
                <a:cs typeface="Times New Roman" panose="02020603050405020304" pitchFamily="18" charset="0"/>
                <a:hlinkClick r:id="rId4"/>
              </a:rPr>
              <a:t>https://github.com/renuka7515</a:t>
            </a:r>
            <a:endParaRPr lang="en-US" sz="2400" b="0" dirty="0">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88680" y="414696"/>
            <a:ext cx="10515600" cy="2340078"/>
          </a:xfrm>
          <a:prstGeom prst="rect">
            <a:avLst/>
          </a:prstGeom>
          <a:noFill/>
          <a:ln>
            <a:noFill/>
          </a:ln>
        </p:spPr>
        <p:txBody>
          <a:bodyPr spcFirstLastPara="1" wrap="square" lIns="91425" tIns="45700" rIns="91425" bIns="45700" anchor="ctr" anchorCtr="0">
            <a:noAutofit/>
          </a:bodyPr>
          <a:lstStyle/>
          <a:p>
            <a:pPr rtl="0">
              <a:spcBef>
                <a:spcPts val="0"/>
              </a:spcBef>
              <a:spcAft>
                <a:spcPts val="0"/>
              </a:spcAft>
            </a:pPr>
            <a:br>
              <a:rPr lang="en-IN" sz="1800" b="1" dirty="0">
                <a:solidFill>
                  <a:srgbClr val="FF0000"/>
                </a:solidFill>
                <a:latin typeface="Times New Roman" panose="02020603050405020304" pitchFamily="18" charset="0"/>
                <a:cs typeface="Times New Roman" panose="02020603050405020304" pitchFamily="18" charset="0"/>
              </a:rPr>
            </a:br>
            <a:r>
              <a:rPr lang="en-US" sz="2800" b="1" i="0" u="none" strike="noStrike" dirty="0">
                <a:solidFill>
                  <a:srgbClr val="FF0000"/>
                </a:solidFill>
                <a:effectLst/>
                <a:latin typeface="Times New Roman" panose="02020603050405020304" pitchFamily="18" charset="0"/>
                <a:cs typeface="Times New Roman" panose="02020603050405020304" pitchFamily="18" charset="0"/>
              </a:rPr>
              <a:t>Background</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a:t>
            </a:r>
            <a:br>
              <a:rPr lang="en-US" sz="1800" b="0" dirty="0">
                <a:effectLst/>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IN" sz="1800" b="1" dirty="0">
                <a:solidFill>
                  <a:srgbClr val="FF0000"/>
                </a:solidFill>
                <a:latin typeface="Times New Roman" panose="02020603050405020304" pitchFamily="18" charset="0"/>
                <a:cs typeface="Times New Roman" panose="02020603050405020304" pitchFamily="18" charset="0"/>
              </a:rPr>
            </a:br>
            <a:br>
              <a:rPr lang="en-IN" sz="1800" b="1" dirty="0">
                <a:solidFill>
                  <a:srgbClr val="FF0000"/>
                </a:solidFill>
                <a:latin typeface="Times New Roman" panose="02020603050405020304" pitchFamily="18" charset="0"/>
                <a:cs typeface="Times New Roman" panose="02020603050405020304" pitchFamily="18" charset="0"/>
              </a:rPr>
            </a:br>
            <a:endParaRPr sz="1800"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287130" y="2607288"/>
            <a:ext cx="10718700" cy="1994208"/>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IN" b="1" dirty="0">
                <a:solidFill>
                  <a:srgbClr val="FF0000"/>
                </a:solidFill>
                <a:latin typeface="Times New Roman" panose="02020603050405020304" pitchFamily="18" charset="0"/>
                <a:cs typeface="Times New Roman" panose="02020603050405020304" pitchFamily="18" charset="0"/>
              </a:rPr>
              <a:t>Objective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p>
          <a:p>
            <a:pPr marL="228600" lvl="0" indent="-130810" algn="just" rtl="0">
              <a:lnSpc>
                <a:spcPct val="90000"/>
              </a:lnSpc>
              <a:spcBef>
                <a:spcPts val="1000"/>
              </a:spcBef>
              <a:spcAft>
                <a:spcPts val="0"/>
              </a:spcAft>
              <a:buClr>
                <a:schemeClr val="dk1"/>
              </a:buClr>
              <a:buSzPct val="100000"/>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p>
          <a:p>
            <a:pPr marL="228600" lvl="0" indent="-130810" algn="just" rtl="0">
              <a:lnSpc>
                <a:spcPct val="90000"/>
              </a:lnSpc>
              <a:spcBef>
                <a:spcPts val="1000"/>
              </a:spcBef>
              <a:spcAft>
                <a:spcPts val="0"/>
              </a:spcAft>
              <a:buClr>
                <a:schemeClr val="dk1"/>
              </a:buClr>
              <a:buSzPct val="100000"/>
              <a:buNone/>
            </a:pPr>
            <a:endParaRPr lang="en-US" sz="1800" dirty="0">
              <a:solidFill>
                <a:srgbClr val="000000"/>
              </a:solidFill>
              <a:latin typeface="Times New Roman" panose="02020603050405020304" pitchFamily="18" charset="0"/>
              <a:cs typeface="Times New Roman" panose="02020603050405020304" pitchFamily="18" charset="0"/>
            </a:endParaRPr>
          </a:p>
          <a:p>
            <a:pPr marL="228600" lvl="0" indent="-130810" algn="just"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076A-CBDE-2CAE-8F2C-5AD461A1538A}"/>
              </a:ext>
            </a:extLst>
          </p:cNvPr>
          <p:cNvSpPr>
            <a:spLocks noGrp="1"/>
          </p:cNvSpPr>
          <p:nvPr>
            <p:ph type="title"/>
          </p:nvPr>
        </p:nvSpPr>
        <p:spPr>
          <a:xfrm>
            <a:off x="346587" y="453615"/>
            <a:ext cx="10515600" cy="4442850"/>
          </a:xfrm>
        </p:spPr>
        <p:txBody>
          <a:bodyPr>
            <a:normAutofit/>
          </a:bodyPr>
          <a:lstStyle/>
          <a:p>
            <a:pPr rtl="0">
              <a:spcBef>
                <a:spcPts val="0"/>
              </a:spcBef>
              <a:spcAft>
                <a:spcPts val="0"/>
              </a:spcAft>
            </a:pPr>
            <a:r>
              <a:rPr lang="en-US" sz="2800" dirty="0">
                <a:solidFill>
                  <a:srgbClr val="FF0000"/>
                </a:solidFill>
                <a:latin typeface="Times New Roman" panose="02020603050405020304" pitchFamily="18" charset="0"/>
                <a:cs typeface="Times New Roman" panose="02020603050405020304" pitchFamily="18" charset="0"/>
              </a:rPr>
              <a:t>Types Of Search Engines That Can Be Build:</a:t>
            </a:r>
            <a:br>
              <a:rPr lang="en-US" sz="2400" dirty="0">
                <a:solidFill>
                  <a:srgbClr val="FF0000"/>
                </a:solidFill>
                <a:latin typeface="Times New Roman" panose="02020603050405020304" pitchFamily="18" charset="0"/>
                <a:cs typeface="Times New Roman" panose="02020603050405020304" pitchFamily="18" charset="0"/>
              </a:rPr>
            </a:br>
            <a:br>
              <a:rPr lang="en-US" sz="2400" dirty="0">
                <a:solidFill>
                  <a:srgbClr val="FF0000"/>
                </a:solidFill>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Keyword based vs Semantic Search Engines:</a:t>
            </a:r>
            <a:br>
              <a:rPr lang="en-US" sz="2000" b="1" i="0" u="none" strike="noStrike" dirty="0">
                <a:solidFill>
                  <a:srgbClr val="000000"/>
                </a:solidFill>
                <a:effectLst/>
                <a:latin typeface="Times New Roman" panose="02020603050405020304" pitchFamily="18" charset="0"/>
                <a:cs typeface="Times New Roman" panose="02020603050405020304" pitchFamily="18" charset="0"/>
              </a:rPr>
            </a:br>
            <a:br>
              <a:rPr lang="en-US" sz="2200" b="0" dirty="0">
                <a:effectLst/>
                <a:latin typeface="Times New Roman" panose="02020603050405020304" pitchFamily="18" charset="0"/>
                <a:cs typeface="Times New Roman" panose="02020603050405020304" pitchFamily="18" charset="0"/>
              </a:rPr>
            </a:br>
            <a:r>
              <a:rPr lang="en-US" sz="1800" b="1" i="0" u="none" strike="noStrike" dirty="0">
                <a:solidFill>
                  <a:srgbClr val="000000"/>
                </a:solidFill>
                <a:effectLst/>
                <a:latin typeface="Times New Roman" panose="02020603050405020304" pitchFamily="18" charset="0"/>
                <a:cs typeface="Times New Roman" panose="02020603050405020304" pitchFamily="18" charset="0"/>
              </a:rPr>
              <a:t>Keyword Based Search Engine: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These search engines rely heavily on exact keyword matches between the user query and the indexed documents.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Semantic Search Engines: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Semantic search engines go beyond simple keyword matching to understand the meaning and context of user queries and documents.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Comparison: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While keyword-based search engines focus primarily on matching exact keywords in documents, semantic-based search engines aim to understand the deeper meaning and context of user queries to deliver more relevant and meaningful search results. </a:t>
            </a:r>
            <a:br>
              <a:rPr lang="en-US" sz="2000" b="0" i="0" u="none" strike="noStrike" dirty="0">
                <a:solidFill>
                  <a:srgbClr val="000000"/>
                </a:solidFill>
                <a:effectLst/>
                <a:latin typeface="Arial" panose="020B0604020202020204" pitchFamily="34" charset="0"/>
              </a:rPr>
            </a:b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49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82F6C-7C36-66DA-F460-A93A2A6453A6}"/>
              </a:ext>
            </a:extLst>
          </p:cNvPr>
          <p:cNvSpPr txBox="1"/>
          <p:nvPr/>
        </p:nvSpPr>
        <p:spPr>
          <a:xfrm>
            <a:off x="383458" y="216309"/>
            <a:ext cx="4704261" cy="116955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About Data:</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81AC0DF1-4F5F-8B16-3E60-3AD6119DA7DC}"/>
              </a:ext>
            </a:extLst>
          </p:cNvPr>
          <p:cNvSpPr>
            <a:spLocks noChangeArrowheads="1"/>
          </p:cNvSpPr>
          <p:nvPr/>
        </p:nvSpPr>
        <p:spPr bwMode="auto">
          <a:xfrm>
            <a:off x="383458" y="936010"/>
            <a:ext cx="10127227"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contains a sample of 82498 subtitle files from opensubtitles.org.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Most of the subtitles are of movies and tv-series which were released after 1990 and before 2024.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File Name: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eng_subtitles_database.db</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contains a table called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zipfiles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 three columns. 1. num: Unique Subtitle ID reference for www.opensubtitles.org 2. name: Subtitle File Name 3. content: Subtitle file were compressed and stored as a binary using 'latin-1' encoding.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use 'num' to get more details about each subtitle by going to the following link: https://www.opensubtitles.org/en/subtitles/{num} **Replace {num} with Unique Subtitle 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626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88B39-2C1E-D850-8D00-E5C60F6C2C9E}"/>
              </a:ext>
            </a:extLst>
          </p:cNvPr>
          <p:cNvSpPr txBox="1"/>
          <p:nvPr/>
        </p:nvSpPr>
        <p:spPr>
          <a:xfrm>
            <a:off x="285135" y="186813"/>
            <a:ext cx="11316929" cy="6924973"/>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Process Of Building Search Engine:</a:t>
            </a: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002060"/>
                </a:solidFill>
                <a:latin typeface="Times New Roman" panose="02020603050405020304" pitchFamily="18" charset="0"/>
                <a:cs typeface="Times New Roman" panose="02020603050405020304" pitchFamily="18" charset="0"/>
              </a:rPr>
              <a:t>Part-1</a:t>
            </a: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Retrieving data from database</a:t>
            </a:r>
            <a:r>
              <a:rPr lang="en-US" sz="1800" dirty="0">
                <a:solidFill>
                  <a:schemeClr val="tx1"/>
                </a:solidFill>
                <a:latin typeface="Times New Roman" panose="02020603050405020304" pitchFamily="18" charset="0"/>
                <a:cs typeface="Times New Roman" panose="02020603050405020304" pitchFamily="18" charset="0"/>
              </a:rPr>
              <a:t>: The database contains the subtitles files in .srt format  so I loaded the SQLite to access the database and loaded the files with encoding.</a:t>
            </a:r>
          </a:p>
          <a:p>
            <a:pPr marL="342900" indent="-342900">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Loading data: </a:t>
            </a:r>
            <a:r>
              <a:rPr lang="en-US" sz="1800" dirty="0">
                <a:solidFill>
                  <a:schemeClr val="tx1"/>
                </a:solidFill>
                <a:latin typeface="Times New Roman" panose="02020603050405020304" pitchFamily="18" charset="0"/>
                <a:cs typeface="Times New Roman" panose="02020603050405020304" pitchFamily="18" charset="0"/>
              </a:rPr>
              <a:t>As the database contain large data I used randomly 30% of data because of limited computational resource.</a:t>
            </a:r>
          </a:p>
          <a:p>
            <a:pPr marL="342900" indent="-342900">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Preprocessing the data: </a:t>
            </a:r>
          </a:p>
          <a:p>
            <a:pPr lvl="1"/>
            <a:r>
              <a:rPr lang="en-US" sz="1800" dirty="0">
                <a:solidFill>
                  <a:schemeClr val="tx1"/>
                </a:solidFill>
                <a:latin typeface="Times New Roman" panose="02020603050405020304" pitchFamily="18" charset="0"/>
                <a:cs typeface="Times New Roman" panose="02020603050405020304" pitchFamily="18" charset="0"/>
              </a:rPr>
              <a:t>	1. Converting the subtitles to lowercase.</a:t>
            </a:r>
          </a:p>
          <a:p>
            <a:pPr lvl="1"/>
            <a:r>
              <a:rPr lang="en-US" sz="1800" dirty="0">
                <a:solidFill>
                  <a:schemeClr val="tx1"/>
                </a:solidFill>
                <a:latin typeface="Times New Roman" panose="02020603050405020304" pitchFamily="18" charset="0"/>
                <a:cs typeface="Times New Roman" panose="02020603050405020304" pitchFamily="18" charset="0"/>
              </a:rPr>
              <a:t>	2. Removing the timestamps.</a:t>
            </a:r>
          </a:p>
          <a:p>
            <a:pPr lvl="1"/>
            <a:r>
              <a:rPr lang="en-US" sz="1800" dirty="0">
                <a:solidFill>
                  <a:schemeClr val="tx1"/>
                </a:solidFill>
                <a:latin typeface="Times New Roman" panose="02020603050405020304" pitchFamily="18" charset="0"/>
                <a:cs typeface="Times New Roman" panose="02020603050405020304" pitchFamily="18" charset="0"/>
              </a:rPr>
              <a:t>	3. Removing the special characters.</a:t>
            </a:r>
          </a:p>
          <a:p>
            <a:pPr lvl="1"/>
            <a:r>
              <a:rPr lang="en-US" sz="1800" dirty="0">
                <a:solidFill>
                  <a:schemeClr val="tx1"/>
                </a:solidFill>
                <a:latin typeface="Times New Roman" panose="02020603050405020304" pitchFamily="18" charset="0"/>
                <a:cs typeface="Times New Roman" panose="02020603050405020304" pitchFamily="18" charset="0"/>
              </a:rPr>
              <a:t>	4. Removing the HTML Tags.</a:t>
            </a:r>
          </a:p>
          <a:p>
            <a:pPr lvl="1"/>
            <a:r>
              <a:rPr lang="en-US" sz="1800" dirty="0">
                <a:solidFill>
                  <a:schemeClr val="tx1"/>
                </a:solidFill>
                <a:latin typeface="Times New Roman" panose="02020603050405020304" pitchFamily="18" charset="0"/>
                <a:cs typeface="Times New Roman" panose="02020603050405020304" pitchFamily="18" charset="0"/>
              </a:rPr>
              <a:t>	5.Removing the URLs.</a:t>
            </a:r>
          </a:p>
          <a:p>
            <a:pPr lvl="1"/>
            <a:endParaRPr lang="en-US" sz="1800" dirty="0">
              <a:solidFill>
                <a:schemeClr val="tx1"/>
              </a:solidFill>
              <a:latin typeface="Times New Roman" panose="02020603050405020304" pitchFamily="18" charset="0"/>
              <a:cs typeface="Times New Roman" panose="02020603050405020304" pitchFamily="18" charset="0"/>
            </a:endParaRPr>
          </a:p>
          <a:p>
            <a:pPr marL="342900" lvl="1" indent="-342900">
              <a:buAutoNum type="arabicPeriod" startAt="4"/>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Document chunking:  </a:t>
            </a:r>
            <a:r>
              <a:rPr lang="en-US" sz="1800" dirty="0">
                <a:solidFill>
                  <a:schemeClr val="tx1"/>
                </a:solidFill>
                <a:latin typeface="Times New Roman" panose="02020603050405020304" pitchFamily="18" charset="0"/>
                <a:cs typeface="Times New Roman" panose="02020603050405020304" pitchFamily="18" charset="0"/>
              </a:rPr>
              <a:t>As the data is large creating of chunks make the task more easy to perform and also the chunking should be semantic to preserve context.</a:t>
            </a:r>
          </a:p>
          <a:p>
            <a:pPr marL="342900" lvl="1" indent="-342900">
              <a:buAutoNum type="arabicPeriod" startAt="4"/>
            </a:pPr>
            <a:endParaRPr lang="en-US" sz="1800" dirty="0">
              <a:solidFill>
                <a:schemeClr val="tx1"/>
              </a:solidFill>
              <a:latin typeface="Times New Roman" panose="02020603050405020304" pitchFamily="18" charset="0"/>
              <a:cs typeface="Times New Roman" panose="02020603050405020304" pitchFamily="18" charset="0"/>
            </a:endParaRPr>
          </a:p>
          <a:p>
            <a:pPr marL="342900" lvl="1" indent="-342900">
              <a:buAutoNum type="arabicPeriod" startAt="4"/>
            </a:pPr>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58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92911-6E5B-70D7-5219-C5629C12A0A6}"/>
              </a:ext>
            </a:extLst>
          </p:cNvPr>
          <p:cNvSpPr txBox="1"/>
          <p:nvPr/>
        </p:nvSpPr>
        <p:spPr>
          <a:xfrm>
            <a:off x="368709" y="373626"/>
            <a:ext cx="11454581" cy="680186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5. </a:t>
            </a:r>
            <a:r>
              <a:rPr lang="en-US" sz="1800" dirty="0">
                <a:highlight>
                  <a:srgbClr val="C0C0C0"/>
                </a:highlight>
                <a:latin typeface="Times New Roman" panose="02020603050405020304" pitchFamily="18" charset="0"/>
                <a:cs typeface="Times New Roman" panose="02020603050405020304" pitchFamily="18" charset="0"/>
              </a:rPr>
              <a:t>Vectorization: </a:t>
            </a:r>
            <a:r>
              <a:rPr lang="en-US" sz="1800" dirty="0">
                <a:latin typeface="Times New Roman" panose="02020603050405020304" pitchFamily="18" charset="0"/>
                <a:cs typeface="Times New Roman" panose="02020603050405020304" pitchFamily="18" charset="0"/>
              </a:rPr>
              <a:t>The most important step is to convert the text to vectors.</a:t>
            </a:r>
          </a:p>
          <a:p>
            <a:r>
              <a:rPr lang="en-US" sz="1800" dirty="0">
                <a:latin typeface="Times New Roman" panose="02020603050405020304" pitchFamily="18" charset="0"/>
                <a:cs typeface="Times New Roman" panose="02020603050405020304" pitchFamily="18" charset="0"/>
              </a:rPr>
              <a:t>	        1.TFIDF vectorizer: I performed the TFIDF vectorizer  where this helps to build the Keyword based 				          search engine	.</a:t>
            </a:r>
          </a:p>
          <a:p>
            <a:r>
              <a:rPr lang="en-US" sz="1800" dirty="0">
                <a:latin typeface="Times New Roman" panose="02020603050405020304" pitchFamily="18" charset="0"/>
                <a:cs typeface="Times New Roman" panose="02020603050405020304" pitchFamily="18" charset="0"/>
              </a:rPr>
              <a:t>	        2. BERT model: This BERT model is used to build the semantic search engine.</a:t>
            </a:r>
          </a:p>
          <a:p>
            <a:r>
              <a:rPr lang="en-US" sz="1800" dirty="0">
                <a:latin typeface="Times New Roman" panose="02020603050405020304" pitchFamily="18" charset="0"/>
                <a:cs typeface="Times New Roman" panose="02020603050405020304" pitchFamily="18" charset="0"/>
              </a:rPr>
              <a:t>	       I performed both the vectorizations and finally used the BERT model to build the Semantic Search Engine.</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6. </a:t>
            </a:r>
            <a:r>
              <a:rPr lang="en-US" sz="1800" dirty="0">
                <a:highlight>
                  <a:srgbClr val="C0C0C0"/>
                </a:highlight>
                <a:latin typeface="Times New Roman" panose="02020603050405020304" pitchFamily="18" charset="0"/>
                <a:cs typeface="Times New Roman" panose="02020603050405020304" pitchFamily="18" charset="0"/>
              </a:rPr>
              <a:t>Storing of Embeddings: </a:t>
            </a:r>
            <a:r>
              <a:rPr lang="en-US" sz="1800" dirty="0">
                <a:latin typeface="Times New Roman" panose="02020603050405020304" pitchFamily="18" charset="0"/>
                <a:cs typeface="Times New Roman" panose="02020603050405020304" pitchFamily="18" charset="0"/>
              </a:rPr>
              <a:t> The embeddings are to be stored in the ChromaDB database.</a:t>
            </a:r>
          </a:p>
          <a:p>
            <a:r>
              <a:rPr lang="en-US" sz="1800" dirty="0">
                <a:latin typeface="Times New Roman" panose="02020603050405020304" pitchFamily="18" charset="0"/>
                <a:cs typeface="Times New Roman" panose="02020603050405020304" pitchFamily="18" charset="0"/>
              </a:rPr>
              <a:t>	</a:t>
            </a:r>
          </a:p>
          <a:p>
            <a:r>
              <a:rPr lang="en-US" sz="2800" dirty="0">
                <a:solidFill>
                  <a:srgbClr val="002060"/>
                </a:solidFill>
                <a:latin typeface="Times New Roman" panose="02020603050405020304" pitchFamily="18" charset="0"/>
                <a:cs typeface="Times New Roman" panose="02020603050405020304" pitchFamily="18" charset="0"/>
              </a:rPr>
              <a:t>Part-2</a:t>
            </a:r>
          </a:p>
          <a:p>
            <a:endParaRPr lang="en-US" sz="2800" dirty="0">
              <a:solidFill>
                <a:srgbClr val="002060"/>
              </a:solidFill>
              <a:latin typeface="Times New Roman" panose="02020603050405020304" pitchFamily="18" charset="0"/>
              <a:cs typeface="Times New Roman" panose="02020603050405020304" pitchFamily="18" charset="0"/>
            </a:endParaRPr>
          </a:p>
          <a:p>
            <a:pPr rtl="0">
              <a:spcBef>
                <a:spcPts val="0"/>
              </a:spcBef>
              <a:spcAft>
                <a:spcPts val="0"/>
              </a:spcAft>
            </a:pPr>
            <a:r>
              <a:rPr lang="en-US" sz="1800" i="0" u="none" strike="noStrike" dirty="0">
                <a:solidFill>
                  <a:srgbClr val="000000"/>
                </a:solidFill>
                <a:effectLst/>
                <a:latin typeface="Arial" panose="020B0604020202020204" pitchFamily="34" charset="0"/>
              </a:rPr>
              <a:t>1.</a:t>
            </a:r>
            <a:r>
              <a:rPr lang="en-US" sz="1800" dirty="0">
                <a:highlight>
                  <a:srgbClr val="C0C0C0"/>
                </a:highlight>
                <a:latin typeface="Times New Roman" panose="02020603050405020304" pitchFamily="18" charset="0"/>
                <a:cs typeface="Times New Roman" panose="02020603050405020304" pitchFamily="18" charset="0"/>
              </a:rPr>
              <a:t>Users query: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Take the user's search query.</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Preprocess the query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Preprocessing the users search query which involves the step of preprocessing the data.</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3.</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Create query embedding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Converting the text to vector by trained model.</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4.</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Using cosine similarity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Calculate the similarity score between embeddings of documents and user search query 			          embedding.</a:t>
            </a: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Retrieving </a:t>
            </a:r>
            <a:r>
              <a:rPr lang="en-US" sz="1800" dirty="0">
                <a:highlight>
                  <a:srgbClr val="C0C0C0"/>
                </a:highlight>
                <a:latin typeface="Times New Roman" panose="02020603050405020304" pitchFamily="18" charset="0"/>
                <a:cs typeface="Times New Roman" panose="02020603050405020304" pitchFamily="18" charset="0"/>
              </a:rPr>
              <a:t>relevant</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document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These cosine similarity scores will help in returning the most relevant candidate 				documents as per user’s search query.</a:t>
            </a:r>
          </a:p>
          <a:p>
            <a:endParaRPr lang="en-US" sz="2800" dirty="0">
              <a:solidFill>
                <a:srgbClr val="002060"/>
              </a:solidFill>
              <a:latin typeface="Times New Roman" panose="02020603050405020304" pitchFamily="18" charset="0"/>
              <a:cs typeface="Times New Roman" panose="02020603050405020304" pitchFamily="18" charset="0"/>
            </a:endParaRPr>
          </a:p>
          <a:p>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0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C60B5-1D47-C1C1-EDBE-351B36B72E87}"/>
              </a:ext>
            </a:extLst>
          </p:cNvPr>
          <p:cNvSpPr txBox="1"/>
          <p:nvPr/>
        </p:nvSpPr>
        <p:spPr>
          <a:xfrm>
            <a:off x="609600" y="501445"/>
            <a:ext cx="10196052" cy="150810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FINAL STEP:</a:t>
            </a:r>
          </a:p>
          <a:p>
            <a:endParaRPr lang="en-US" sz="2800" dirty="0">
              <a:solidFill>
                <a:srgbClr val="FF0000"/>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Created the flask Application of Semantic Search Engine which takes the users query and retrieves the similar documents of movie subtitles.</a:t>
            </a:r>
          </a:p>
        </p:txBody>
      </p:sp>
      <p:pic>
        <p:nvPicPr>
          <p:cNvPr id="6" name="Picture 5">
            <a:extLst>
              <a:ext uri="{FF2B5EF4-FFF2-40B4-BE49-F238E27FC236}">
                <a16:creationId xmlns:a16="http://schemas.microsoft.com/office/drawing/2014/main" id="{223470A3-52EC-2228-2F78-1178901BFA72}"/>
              </a:ext>
            </a:extLst>
          </p:cNvPr>
          <p:cNvPicPr>
            <a:picLocks noChangeAspect="1"/>
          </p:cNvPicPr>
          <p:nvPr/>
        </p:nvPicPr>
        <p:blipFill rotWithShape="1">
          <a:blip r:embed="rId2"/>
          <a:srcRect t="13864" r="394" b="4793"/>
          <a:stretch/>
        </p:blipFill>
        <p:spPr>
          <a:xfrm>
            <a:off x="1386348" y="2009550"/>
            <a:ext cx="8622891" cy="3961061"/>
          </a:xfrm>
          <a:prstGeom prst="rect">
            <a:avLst/>
          </a:prstGeom>
        </p:spPr>
      </p:pic>
    </p:spTree>
    <p:extLst>
      <p:ext uri="{BB962C8B-B14F-4D97-AF65-F5344CB8AC3E}">
        <p14:creationId xmlns:p14="http://schemas.microsoft.com/office/powerpoint/2010/main" val="314130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867</Words>
  <Application>Microsoft Office PowerPoint</Application>
  <PresentationFormat>Widescreen</PresentationFormat>
  <Paragraphs>59</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Baskerville</vt:lpstr>
      <vt:lpstr>Times New Roman</vt:lpstr>
      <vt:lpstr>Lato Black</vt:lpstr>
      <vt:lpstr>Calibri</vt:lpstr>
      <vt:lpstr>Arial</vt:lpstr>
      <vt:lpstr>Office Theme</vt:lpstr>
      <vt:lpstr>PowerPoint Presentation</vt:lpstr>
      <vt:lpstr>PowerPoint Presentation</vt:lpstr>
      <vt:lpstr> Background:  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    </vt:lpstr>
      <vt:lpstr>Types Of Search Engines That Can Be Build:  Keyword based vs Semantic Search Engines:  Keyword Based Search Engine: These search engines rely heavily on exact keyword matches between the user query and the indexed documents.  Semantic Search Engines: Semantic search engines go beyond simple keyword matching to understand the meaning and context of user queries and documents.  Comparison: While keyword-based search engines focus primarily on matching exact keywords in documents, semantic-based search engines aim to understand the deeper meaning and context of user queries to deliver more relevant and meaningful search results.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renukasriannem@outlook.com</cp:lastModifiedBy>
  <cp:revision>1</cp:revision>
  <dcterms:created xsi:type="dcterms:W3CDTF">2021-02-16T05:19:01Z</dcterms:created>
  <dcterms:modified xsi:type="dcterms:W3CDTF">2024-04-25T14:23:50Z</dcterms:modified>
</cp:coreProperties>
</file>