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63" r:id="rId3"/>
    <p:sldId id="260" r:id="rId4"/>
    <p:sldId id="261" r:id="rId5"/>
    <p:sldId id="262" r:id="rId6"/>
    <p:sldId id="259" r:id="rId7"/>
  </p:sldIdLst>
  <p:sldSz cx="12192000" cy="6858000"/>
  <p:notesSz cx="6858000" cy="9144000"/>
  <p:embeddedFontLst>
    <p:embeddedFont>
      <p:font typeface="Libre Baskerville" panose="02000000000000000000" pitchFamily="2" charset="0"/>
      <p:regular r:id="rId9"/>
      <p:bold r:id="rId10"/>
      <p: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l="-10" b="56103"/>
          <a:stretch/>
        </p:blipFill>
        <p:spPr>
          <a:xfrm>
            <a:off x="1" y="0"/>
            <a:ext cx="12192000" cy="3010486"/>
          </a:xfrm>
          <a:prstGeom prst="rect">
            <a:avLst/>
          </a:prstGeom>
          <a:noFill/>
          <a:ln>
            <a:noFill/>
          </a:ln>
        </p:spPr>
      </p:pic>
      <p:sp>
        <p:nvSpPr>
          <p:cNvPr id="99" name="Google Shape;99;p1"/>
          <p:cNvSpPr txBox="1"/>
          <p:nvPr/>
        </p:nvSpPr>
        <p:spPr>
          <a:xfrm>
            <a:off x="2486972" y="3717986"/>
            <a:ext cx="7557360"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Code Refactoring and Bug fixing</a:t>
            </a:r>
          </a:p>
          <a:p>
            <a:pPr marL="0" marR="0" lvl="0" indent="0" algn="ctr" rtl="0">
              <a:spcBef>
                <a:spcPts val="0"/>
              </a:spcBef>
              <a:spcAft>
                <a:spcPts val="0"/>
              </a:spcAft>
              <a:buNone/>
            </a:pPr>
            <a:endParaRPr lang="en-US" sz="3200" dirty="0">
              <a:latin typeface="Times New Roman" panose="02020603050405020304" pitchFamily="18" charset="0"/>
              <a:cs typeface="Times New Roman" panose="02020603050405020304" pitchFamily="18" charset="0"/>
            </a:endParaRPr>
          </a:p>
          <a:p>
            <a:pPr marL="0" marR="0" lvl="0" indent="0" algn="r" rtl="0">
              <a:spcBef>
                <a:spcPts val="0"/>
              </a:spcBef>
              <a:spcAft>
                <a:spcPts val="0"/>
              </a:spcAft>
              <a:buNone/>
            </a:pPr>
            <a:r>
              <a:rPr lang="en-US" sz="2400" dirty="0">
                <a:latin typeface="Times New Roman" panose="02020603050405020304" pitchFamily="18" charset="0"/>
                <a:cs typeface="Times New Roman" panose="02020603050405020304" pitchFamily="18" charset="0"/>
              </a:rPr>
              <a:t>A. Renuka Sri</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E642B2-1BF4-CF2C-8D0E-605C8EFFC57E}"/>
              </a:ext>
            </a:extLst>
          </p:cNvPr>
          <p:cNvSpPr txBox="1"/>
          <p:nvPr/>
        </p:nvSpPr>
        <p:spPr>
          <a:xfrm>
            <a:off x="478301" y="281354"/>
            <a:ext cx="9819250" cy="584775"/>
          </a:xfrm>
          <a:prstGeom prst="rect">
            <a:avLst/>
          </a:prstGeom>
          <a:noFill/>
        </p:spPr>
        <p:txBody>
          <a:bodyPr wrap="square" rtlCol="0">
            <a:spAutoFit/>
          </a:bodyPr>
          <a:lstStyle/>
          <a:p>
            <a:r>
              <a:rPr lang="en-US" sz="3200" dirty="0">
                <a:solidFill>
                  <a:schemeClr val="tx1"/>
                </a:solidFill>
                <a:latin typeface="Times New Roman" panose="02020603050405020304" pitchFamily="18" charset="0"/>
                <a:cs typeface="Times New Roman" panose="02020603050405020304" pitchFamily="18" charset="0"/>
              </a:rPr>
              <a:t>Task Summary </a:t>
            </a:r>
          </a:p>
        </p:txBody>
      </p:sp>
      <p:sp>
        <p:nvSpPr>
          <p:cNvPr id="6" name="TextBox 5">
            <a:extLst>
              <a:ext uri="{FF2B5EF4-FFF2-40B4-BE49-F238E27FC236}">
                <a16:creationId xmlns:a16="http://schemas.microsoft.com/office/drawing/2014/main" id="{6517886D-02EB-2069-773E-F0D75EE05CF1}"/>
              </a:ext>
            </a:extLst>
          </p:cNvPr>
          <p:cNvSpPr txBox="1"/>
          <p:nvPr/>
        </p:nvSpPr>
        <p:spPr>
          <a:xfrm>
            <a:off x="587326" y="1302510"/>
            <a:ext cx="10483948" cy="1323439"/>
          </a:xfrm>
          <a:prstGeom prst="rect">
            <a:avLst/>
          </a:prstGeom>
          <a:noFill/>
        </p:spPr>
        <p:txBody>
          <a:bodyPr wrap="square">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This task involves identifying and resolving bugs in a Flask web application. The provided Flask code and HTML template contain issues that hinder the proper functioning of the web application. The primary objective is to debug the code to ensure that the application functions correctly as intended.</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02980AA-6DA5-A057-E7CC-215B84EC63DC}"/>
              </a:ext>
            </a:extLst>
          </p:cNvPr>
          <p:cNvSpPr txBox="1"/>
          <p:nvPr/>
        </p:nvSpPr>
        <p:spPr>
          <a:xfrm>
            <a:off x="587326" y="2733378"/>
            <a:ext cx="10132256" cy="2554545"/>
          </a:xfrm>
          <a:prstGeom prst="rect">
            <a:avLst/>
          </a:prstGeom>
          <a:noFill/>
        </p:spPr>
        <p:txBody>
          <a:bodyPr wrap="square">
            <a:spAutoFit/>
          </a:bodyPr>
          <a:lstStyle/>
          <a:p>
            <a:pPr algn="l"/>
            <a:r>
              <a:rPr lang="en-US" sz="2000" b="0" i="0" dirty="0">
                <a:solidFill>
                  <a:srgbClr val="0D0D0D"/>
                </a:solidFill>
                <a:effectLst/>
                <a:latin typeface="Times New Roman" panose="02020603050405020304" pitchFamily="18" charset="0"/>
                <a:cs typeface="Times New Roman" panose="02020603050405020304" pitchFamily="18" charset="0"/>
              </a:rPr>
              <a:t>The debugging process includes:</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Identifying Bugs: Reviewing the Flask code and HTML template to identify potential issues or discrepancies that may cause the application to malfunction.</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Bug Documentation: Documenting each identified bug</a:t>
            </a:r>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and proposed debugging steps.</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Debugging Code: Implementing necessary changes in the Flask code and HTML template to address the identified bugs and ensure proper functionality.</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Testing: Verifying the modified code to ensure that the bugs have been successfully resolved and that the web application operates correctly.</a:t>
            </a:r>
          </a:p>
        </p:txBody>
      </p:sp>
    </p:spTree>
    <p:extLst>
      <p:ext uri="{BB962C8B-B14F-4D97-AF65-F5344CB8AC3E}">
        <p14:creationId xmlns:p14="http://schemas.microsoft.com/office/powerpoint/2010/main" val="328107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1D53D7-1D30-38DF-0F88-8F424693F2D8}"/>
              </a:ext>
            </a:extLst>
          </p:cNvPr>
          <p:cNvSpPr txBox="1"/>
          <p:nvPr/>
        </p:nvSpPr>
        <p:spPr>
          <a:xfrm>
            <a:off x="523435" y="229052"/>
            <a:ext cx="11040208" cy="5170646"/>
          </a:xfrm>
          <a:prstGeom prst="rect">
            <a:avLst/>
          </a:prstGeom>
          <a:noFill/>
        </p:spPr>
        <p:txBody>
          <a:bodyPr wrap="square">
            <a:spAutoFit/>
          </a:bodyPr>
          <a:lstStyle/>
          <a:p>
            <a:pPr algn="just"/>
            <a:r>
              <a:rPr lang="en-US" sz="1800" b="1" i="0" dirty="0">
                <a:solidFill>
                  <a:srgbClr val="0D0D0D"/>
                </a:solidFill>
                <a:effectLst/>
                <a:latin typeface="Times New Roman" panose="02020603050405020304" pitchFamily="18" charset="0"/>
                <a:cs typeface="Times New Roman" panose="02020603050405020304" pitchFamily="18" charset="0"/>
              </a:rPr>
              <a:t>Bug and Debug Documentation</a:t>
            </a:r>
          </a:p>
          <a:p>
            <a:pPr algn="just"/>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r>
              <a:rPr lang="en-US" sz="1800" b="1" i="0" dirty="0">
                <a:solidFill>
                  <a:srgbClr val="0D0D0D"/>
                </a:solidFill>
                <a:effectLst/>
                <a:latin typeface="Times New Roman" panose="02020603050405020304" pitchFamily="18" charset="0"/>
                <a:cs typeface="Times New Roman" panose="02020603050405020304" pitchFamily="18" charset="0"/>
              </a:rPr>
              <a:t>Bug 1: Incorrect Retrieval of Form Data</a:t>
            </a:r>
            <a:endParaRPr lang="en-US" sz="1800" b="1" dirty="0">
              <a:solidFill>
                <a:srgbClr val="0D0D0D"/>
              </a:solidFill>
              <a:latin typeface="Times New Roman" panose="02020603050405020304" pitchFamily="18" charset="0"/>
              <a:cs typeface="Times New Roman" panose="02020603050405020304" pitchFamily="18" charset="0"/>
            </a:endParaRPr>
          </a:p>
          <a:p>
            <a:pPr algn="just"/>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endParaRPr lang="en-US" sz="1800" dirty="0">
              <a:solidFill>
                <a:srgbClr val="0D0D0D"/>
              </a:solidFill>
              <a:latin typeface="Times New Roman" panose="02020603050405020304" pitchFamily="18" charset="0"/>
              <a:cs typeface="Times New Roman" panose="02020603050405020304" pitchFamily="18" charset="0"/>
            </a:endParaRPr>
          </a:p>
          <a:p>
            <a:pPr algn="just"/>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r>
              <a:rPr lang="en-US" sz="1800" b="0" i="0" dirty="0">
                <a:solidFill>
                  <a:srgbClr val="0D0D0D"/>
                </a:solidFill>
                <a:effectLst/>
                <a:latin typeface="Times New Roman" panose="02020603050405020304" pitchFamily="18" charset="0"/>
                <a:cs typeface="Times New Roman" panose="02020603050405020304" pitchFamily="18" charset="0"/>
              </a:rPr>
              <a:t>In the Flask code, the note variable is being retrieved from the </a:t>
            </a:r>
            <a:r>
              <a:rPr lang="en-US" sz="1800" b="0" i="0" dirty="0" err="1">
                <a:solidFill>
                  <a:srgbClr val="0D0D0D"/>
                </a:solidFill>
                <a:effectLst/>
                <a:latin typeface="Times New Roman" panose="02020603050405020304" pitchFamily="18" charset="0"/>
                <a:cs typeface="Times New Roman" panose="02020603050405020304" pitchFamily="18" charset="0"/>
              </a:rPr>
              <a:t>request.args</a:t>
            </a:r>
            <a:r>
              <a:rPr lang="en-US" sz="1800" b="0" i="0" dirty="0">
                <a:solidFill>
                  <a:srgbClr val="0D0D0D"/>
                </a:solidFill>
                <a:effectLst/>
                <a:latin typeface="Times New Roman" panose="02020603050405020304" pitchFamily="18" charset="0"/>
                <a:cs typeface="Times New Roman" panose="02020603050405020304" pitchFamily="18" charset="0"/>
              </a:rPr>
              <a:t> dictionary, which is used for query parameters in a GET request. However, the form is submitted using POST method, so the data should be retrieved from </a:t>
            </a:r>
            <a:r>
              <a:rPr lang="en-US" sz="1800" b="0" i="0" dirty="0" err="1">
                <a:solidFill>
                  <a:srgbClr val="0D0D0D"/>
                </a:solidFill>
                <a:effectLst/>
                <a:latin typeface="Times New Roman" panose="02020603050405020304" pitchFamily="18" charset="0"/>
                <a:cs typeface="Times New Roman" panose="02020603050405020304" pitchFamily="18" charset="0"/>
              </a:rPr>
              <a:t>request.form</a:t>
            </a:r>
            <a:r>
              <a:rPr lang="en-US" sz="1800" b="0" i="0" dirty="0">
                <a:solidFill>
                  <a:srgbClr val="0D0D0D"/>
                </a:solidFill>
                <a:effectLst/>
                <a:latin typeface="Times New Roman" panose="02020603050405020304" pitchFamily="18" charset="0"/>
                <a:cs typeface="Times New Roman" panose="02020603050405020304" pitchFamily="18" charset="0"/>
              </a:rPr>
              <a:t> instead.</a:t>
            </a:r>
            <a:endParaRPr lang="en-US" sz="1800" dirty="0">
              <a:solidFill>
                <a:srgbClr val="0D0D0D"/>
              </a:solidFill>
              <a:latin typeface="Times New Roman" panose="02020603050405020304" pitchFamily="18" charset="0"/>
              <a:cs typeface="Times New Roman" panose="02020603050405020304" pitchFamily="18" charset="0"/>
            </a:endParaRPr>
          </a:p>
          <a:p>
            <a:pPr algn="just"/>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1" i="0" dirty="0">
                <a:solidFill>
                  <a:srgbClr val="0D0D0D"/>
                </a:solidFill>
                <a:effectLst/>
                <a:latin typeface="Times New Roman" panose="02020603050405020304" pitchFamily="18" charset="0"/>
                <a:cs typeface="Times New Roman" panose="02020603050405020304" pitchFamily="18" charset="0"/>
              </a:rPr>
              <a:t>Debugging:</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800" b="1" i="0" dirty="0">
                <a:solidFill>
                  <a:srgbClr val="0D0D0D"/>
                </a:solidFill>
                <a:effectLst/>
                <a:latin typeface="Times New Roman" panose="02020603050405020304" pitchFamily="18" charset="0"/>
                <a:cs typeface="Times New Roman" panose="02020603050405020304" pitchFamily="18" charset="0"/>
              </a:rPr>
              <a:t>Flask Code:</a:t>
            </a:r>
            <a:r>
              <a:rPr lang="en-US" sz="1800" b="0" i="0" dirty="0">
                <a:solidFill>
                  <a:srgbClr val="0D0D0D"/>
                </a:solidFill>
                <a:effectLst/>
                <a:latin typeface="Times New Roman" panose="02020603050405020304" pitchFamily="18" charset="0"/>
                <a:cs typeface="Times New Roman" panose="02020603050405020304" pitchFamily="18" charset="0"/>
              </a:rPr>
              <a:t> Modify the note retrieval line to use </a:t>
            </a:r>
            <a:r>
              <a:rPr lang="en-US" sz="1800" b="0" i="0" dirty="0" err="1">
                <a:solidFill>
                  <a:srgbClr val="0D0D0D"/>
                </a:solidFill>
                <a:effectLst/>
                <a:latin typeface="Times New Roman" panose="02020603050405020304" pitchFamily="18" charset="0"/>
                <a:cs typeface="Times New Roman" panose="02020603050405020304" pitchFamily="18" charset="0"/>
              </a:rPr>
              <a:t>request.form.get</a:t>
            </a:r>
            <a:r>
              <a:rPr lang="en-US" sz="1800" b="0" i="0" dirty="0">
                <a:solidFill>
                  <a:srgbClr val="0D0D0D"/>
                </a:solidFill>
                <a:effectLst/>
                <a:latin typeface="Times New Roman" panose="02020603050405020304" pitchFamily="18" charset="0"/>
                <a:cs typeface="Times New Roman" panose="02020603050405020304" pitchFamily="18" charset="0"/>
              </a:rPr>
              <a:t>() instead of </a:t>
            </a:r>
            <a:r>
              <a:rPr lang="en-US" sz="1800" b="0" i="0" dirty="0" err="1">
                <a:solidFill>
                  <a:srgbClr val="0D0D0D"/>
                </a:solidFill>
                <a:effectLst/>
                <a:latin typeface="Times New Roman" panose="02020603050405020304" pitchFamily="18" charset="0"/>
                <a:cs typeface="Times New Roman" panose="02020603050405020304" pitchFamily="18" charset="0"/>
              </a:rPr>
              <a:t>request.args.get</a:t>
            </a:r>
            <a:r>
              <a:rPr lang="en-US" sz="1800" b="0" i="0" dirty="0">
                <a:solidFill>
                  <a:srgbClr val="0D0D0D"/>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1800" b="1" i="0" dirty="0">
                <a:solidFill>
                  <a:srgbClr val="0D0D0D"/>
                </a:solidFill>
                <a:effectLst/>
                <a:latin typeface="Times New Roman" panose="02020603050405020304" pitchFamily="18" charset="0"/>
                <a:cs typeface="Times New Roman" panose="02020603050405020304" pitchFamily="18" charset="0"/>
              </a:rPr>
              <a:t>Code after Debugging:</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800" b="1" i="0" dirty="0">
                <a:solidFill>
                  <a:srgbClr val="0D0D0D"/>
                </a:solidFill>
                <a:effectLst/>
                <a:latin typeface="Times New Roman" panose="02020603050405020304" pitchFamily="18" charset="0"/>
                <a:cs typeface="Times New Roman" panose="02020603050405020304" pitchFamily="18" charset="0"/>
              </a:rPr>
              <a:t>Flask Code:</a:t>
            </a:r>
            <a:r>
              <a:rPr lang="en-US" sz="1800" b="0" i="0" dirty="0">
                <a:solidFill>
                  <a:srgbClr val="0D0D0D"/>
                </a:solidFill>
                <a:effectLst/>
                <a:latin typeface="Times New Roman" panose="02020603050405020304" pitchFamily="18" charset="0"/>
                <a:cs typeface="Times New Roman" panose="02020603050405020304" pitchFamily="18" charset="0"/>
              </a:rPr>
              <a:t> Update note retrieval to </a:t>
            </a:r>
            <a:r>
              <a:rPr lang="en-US" sz="1800" b="0" i="0" dirty="0" err="1">
                <a:solidFill>
                  <a:srgbClr val="0D0D0D"/>
                </a:solidFill>
                <a:effectLst/>
                <a:latin typeface="Times New Roman" panose="02020603050405020304" pitchFamily="18" charset="0"/>
                <a:cs typeface="Times New Roman" panose="02020603050405020304" pitchFamily="18" charset="0"/>
              </a:rPr>
              <a:t>request.form.get</a:t>
            </a:r>
            <a:r>
              <a:rPr lang="en-US" sz="1800" b="0" i="0" dirty="0">
                <a:solidFill>
                  <a:srgbClr val="0D0D0D"/>
                </a:solidFill>
                <a:effectLst/>
                <a:latin typeface="Times New Roman" panose="02020603050405020304" pitchFamily="18" charset="0"/>
                <a:cs typeface="Times New Roman" panose="02020603050405020304" pitchFamily="18" charset="0"/>
              </a:rPr>
              <a:t>("note").</a:t>
            </a:r>
          </a:p>
          <a:p>
            <a:pPr marL="457200" lvl="1" algn="just"/>
            <a:endParaRPr lang="en-US" sz="1800" dirty="0">
              <a:solidFill>
                <a:srgbClr val="0D0D0D"/>
              </a:solidFill>
              <a:latin typeface="Times New Roman" panose="02020603050405020304" pitchFamily="18" charset="0"/>
              <a:cs typeface="Times New Roman" panose="02020603050405020304" pitchFamily="18" charset="0"/>
            </a:endParaRPr>
          </a:p>
          <a:p>
            <a:pPr marL="457200" lvl="1" algn="just"/>
            <a:endParaRPr lang="en-US" sz="1800" dirty="0">
              <a:solidFill>
                <a:srgbClr val="0D0D0D"/>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9B8E52-0F42-90E6-A3F8-3D6B3637E87A}"/>
              </a:ext>
            </a:extLst>
          </p:cNvPr>
          <p:cNvPicPr>
            <a:picLocks noChangeAspect="1"/>
          </p:cNvPicPr>
          <p:nvPr/>
        </p:nvPicPr>
        <p:blipFill>
          <a:blip r:embed="rId2"/>
          <a:stretch>
            <a:fillRect/>
          </a:stretch>
        </p:blipFill>
        <p:spPr>
          <a:xfrm>
            <a:off x="1396658" y="1233266"/>
            <a:ext cx="5623120" cy="1180548"/>
          </a:xfrm>
          <a:prstGeom prst="rect">
            <a:avLst/>
          </a:prstGeom>
        </p:spPr>
      </p:pic>
      <p:pic>
        <p:nvPicPr>
          <p:cNvPr id="7" name="Picture 6">
            <a:extLst>
              <a:ext uri="{FF2B5EF4-FFF2-40B4-BE49-F238E27FC236}">
                <a16:creationId xmlns:a16="http://schemas.microsoft.com/office/drawing/2014/main" id="{921C1559-B3A8-9471-B676-4943A2E530F4}"/>
              </a:ext>
            </a:extLst>
          </p:cNvPr>
          <p:cNvPicPr>
            <a:picLocks noChangeAspect="1"/>
          </p:cNvPicPr>
          <p:nvPr/>
        </p:nvPicPr>
        <p:blipFill>
          <a:blip r:embed="rId3"/>
          <a:stretch>
            <a:fillRect/>
          </a:stretch>
        </p:blipFill>
        <p:spPr>
          <a:xfrm>
            <a:off x="861060" y="4862196"/>
            <a:ext cx="8930054" cy="1120296"/>
          </a:xfrm>
          <a:prstGeom prst="rect">
            <a:avLst/>
          </a:prstGeom>
        </p:spPr>
      </p:pic>
    </p:spTree>
    <p:extLst>
      <p:ext uri="{BB962C8B-B14F-4D97-AF65-F5344CB8AC3E}">
        <p14:creationId xmlns:p14="http://schemas.microsoft.com/office/powerpoint/2010/main" val="98112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8E1DE-1FF6-5A88-B685-4051C1BDCD7C}"/>
              </a:ext>
            </a:extLst>
          </p:cNvPr>
          <p:cNvSpPr txBox="1"/>
          <p:nvPr/>
        </p:nvSpPr>
        <p:spPr>
          <a:xfrm>
            <a:off x="488851" y="328193"/>
            <a:ext cx="11116995" cy="4770537"/>
          </a:xfrm>
          <a:prstGeom prst="rect">
            <a:avLst/>
          </a:prstGeom>
          <a:noFill/>
        </p:spPr>
        <p:txBody>
          <a:bodyPr wrap="square">
            <a:spAutoFit/>
          </a:bodyPr>
          <a:lstStyle/>
          <a:p>
            <a:pPr algn="just"/>
            <a:r>
              <a:rPr lang="en-US" sz="1600" b="1" i="0" dirty="0">
                <a:solidFill>
                  <a:srgbClr val="0D0D0D"/>
                </a:solidFill>
                <a:effectLst/>
                <a:latin typeface="Times New Roman" panose="02020603050405020304" pitchFamily="18" charset="0"/>
                <a:cs typeface="Times New Roman" panose="02020603050405020304" pitchFamily="18" charset="0"/>
              </a:rPr>
              <a:t>Bug 2: Missing Form Submission Method in HTML</a:t>
            </a:r>
          </a:p>
          <a:p>
            <a:pPr algn="just"/>
            <a:endParaRPr lang="en-US" sz="1600" b="1" dirty="0">
              <a:solidFill>
                <a:srgbClr val="0D0D0D"/>
              </a:solidFill>
              <a:latin typeface="Times New Roman" panose="02020603050405020304" pitchFamily="18" charset="0"/>
              <a:cs typeface="Times New Roman" panose="02020603050405020304" pitchFamily="18" charset="0"/>
            </a:endParaRPr>
          </a:p>
          <a:p>
            <a:pPr algn="just"/>
            <a:endParaRPr lang="en-US" sz="1600" b="1" i="0" dirty="0">
              <a:solidFill>
                <a:srgbClr val="0D0D0D"/>
              </a:solidFill>
              <a:effectLst/>
              <a:latin typeface="Times New Roman" panose="02020603050405020304" pitchFamily="18" charset="0"/>
              <a:cs typeface="Times New Roman" panose="02020603050405020304" pitchFamily="18" charset="0"/>
            </a:endParaRPr>
          </a:p>
          <a:p>
            <a:pPr algn="just"/>
            <a:endParaRPr lang="en-US" sz="1600" b="1" dirty="0">
              <a:solidFill>
                <a:srgbClr val="0D0D0D"/>
              </a:solidFill>
              <a:latin typeface="Times New Roman" panose="02020603050405020304" pitchFamily="18" charset="0"/>
              <a:cs typeface="Times New Roman" panose="02020603050405020304" pitchFamily="18" charset="0"/>
            </a:endParaRPr>
          </a:p>
          <a:p>
            <a:pPr algn="just"/>
            <a:endParaRPr lang="en-US" sz="1600" b="1" i="0" dirty="0">
              <a:solidFill>
                <a:srgbClr val="0D0D0D"/>
              </a:solidFill>
              <a:effectLst/>
              <a:latin typeface="Times New Roman" panose="02020603050405020304" pitchFamily="18" charset="0"/>
              <a:cs typeface="Times New Roman" panose="02020603050405020304" pitchFamily="18" charset="0"/>
            </a:endParaRPr>
          </a:p>
          <a:p>
            <a:pPr algn="just"/>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just"/>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just"/>
            <a:r>
              <a:rPr lang="en-US" sz="1600" b="0" i="0" dirty="0">
                <a:solidFill>
                  <a:srgbClr val="0D0D0D"/>
                </a:solidFill>
                <a:effectLst/>
                <a:latin typeface="Times New Roman" panose="02020603050405020304" pitchFamily="18" charset="0"/>
                <a:cs typeface="Times New Roman" panose="02020603050405020304" pitchFamily="18" charset="0"/>
              </a:rPr>
              <a:t>In the HTML template, the form action attribute is not set to the correct route, and the method attribute is missing, and the button element within the form does not have a type attribute specified, causing it to default to type="button" instead of type="submit“ defaulting the form submission to GET method.</a:t>
            </a:r>
          </a:p>
          <a:p>
            <a:pPr algn="just"/>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 Debugging:</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HTML Template:</a:t>
            </a:r>
            <a:r>
              <a:rPr lang="en-US" sz="1600" b="0" i="0" dirty="0">
                <a:solidFill>
                  <a:srgbClr val="0D0D0D"/>
                </a:solidFill>
                <a:effectLst/>
                <a:latin typeface="Times New Roman" panose="02020603050405020304" pitchFamily="18" charset="0"/>
                <a:cs typeface="Times New Roman" panose="02020603050405020304" pitchFamily="18" charset="0"/>
              </a:rPr>
              <a:t> Add method="POST" attribute to the form tag and set the action attribute to "/" to match the route defined in the Flask application.</a:t>
            </a:r>
          </a:p>
          <a:p>
            <a:pPr marL="742950" lvl="1"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Add type="submit" attribute to the button element to ensure it triggers form submission.</a:t>
            </a:r>
          </a:p>
          <a:p>
            <a:pPr algn="just">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 Code after Debugging:</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HTML Template:</a:t>
            </a:r>
            <a:r>
              <a:rPr lang="en-US" sz="1600" b="0" i="0" dirty="0">
                <a:solidFill>
                  <a:srgbClr val="0D0D0D"/>
                </a:solidFill>
                <a:effectLst/>
                <a:latin typeface="Times New Roman" panose="02020603050405020304" pitchFamily="18" charset="0"/>
                <a:cs typeface="Times New Roman" panose="02020603050405020304" pitchFamily="18" charset="0"/>
              </a:rPr>
              <a:t> Update the form action attribute to "/", and add method="POST".</a:t>
            </a:r>
          </a:p>
          <a:p>
            <a:pPr marL="742950" lvl="1" indent="-285750" algn="just">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 Add type="submit" attribute to the button element.</a:t>
            </a:r>
          </a:p>
          <a:p>
            <a:pPr marL="742950" lvl="1" indent="-285750" algn="just">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3E3677B-3453-75EC-34BC-66F3389449DA}"/>
              </a:ext>
            </a:extLst>
          </p:cNvPr>
          <p:cNvPicPr>
            <a:picLocks noChangeAspect="1"/>
          </p:cNvPicPr>
          <p:nvPr/>
        </p:nvPicPr>
        <p:blipFill>
          <a:blip r:embed="rId2"/>
          <a:stretch>
            <a:fillRect/>
          </a:stretch>
        </p:blipFill>
        <p:spPr>
          <a:xfrm>
            <a:off x="1287048" y="853878"/>
            <a:ext cx="7297144" cy="988990"/>
          </a:xfrm>
          <a:prstGeom prst="rect">
            <a:avLst/>
          </a:prstGeom>
        </p:spPr>
      </p:pic>
      <p:pic>
        <p:nvPicPr>
          <p:cNvPr id="7" name="Picture 6">
            <a:extLst>
              <a:ext uri="{FF2B5EF4-FFF2-40B4-BE49-F238E27FC236}">
                <a16:creationId xmlns:a16="http://schemas.microsoft.com/office/drawing/2014/main" id="{63C84CE5-1AB0-78C2-3CD5-D5863FBF051F}"/>
              </a:ext>
            </a:extLst>
          </p:cNvPr>
          <p:cNvPicPr>
            <a:picLocks noChangeAspect="1"/>
          </p:cNvPicPr>
          <p:nvPr/>
        </p:nvPicPr>
        <p:blipFill>
          <a:blip r:embed="rId3"/>
          <a:stretch>
            <a:fillRect/>
          </a:stretch>
        </p:blipFill>
        <p:spPr>
          <a:xfrm>
            <a:off x="1032216" y="5015133"/>
            <a:ext cx="8800808" cy="1105922"/>
          </a:xfrm>
          <a:prstGeom prst="rect">
            <a:avLst/>
          </a:prstGeom>
        </p:spPr>
      </p:pic>
    </p:spTree>
    <p:extLst>
      <p:ext uri="{BB962C8B-B14F-4D97-AF65-F5344CB8AC3E}">
        <p14:creationId xmlns:p14="http://schemas.microsoft.com/office/powerpoint/2010/main" val="411645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2FCCF-A949-C940-31DE-66164ADDD0FC}"/>
              </a:ext>
            </a:extLst>
          </p:cNvPr>
          <p:cNvPicPr>
            <a:picLocks noChangeAspect="1"/>
          </p:cNvPicPr>
          <p:nvPr/>
        </p:nvPicPr>
        <p:blipFill rotWithShape="1">
          <a:blip r:embed="rId2"/>
          <a:srcRect l="-154" t="4848" r="1" b="4985"/>
          <a:stretch/>
        </p:blipFill>
        <p:spPr>
          <a:xfrm>
            <a:off x="1069144" y="1111346"/>
            <a:ext cx="9734844" cy="4927373"/>
          </a:xfrm>
          <a:prstGeom prst="rect">
            <a:avLst/>
          </a:prstGeom>
        </p:spPr>
      </p:pic>
      <p:sp>
        <p:nvSpPr>
          <p:cNvPr id="4" name="TextBox 3">
            <a:extLst>
              <a:ext uri="{FF2B5EF4-FFF2-40B4-BE49-F238E27FC236}">
                <a16:creationId xmlns:a16="http://schemas.microsoft.com/office/drawing/2014/main" id="{A275ADE7-1BC6-CEBC-BF79-A7C463FA7CCB}"/>
              </a:ext>
            </a:extLst>
          </p:cNvPr>
          <p:cNvSpPr txBox="1"/>
          <p:nvPr/>
        </p:nvSpPr>
        <p:spPr>
          <a:xfrm>
            <a:off x="647114" y="323558"/>
            <a:ext cx="661181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Flask web page after debugging</a:t>
            </a:r>
          </a:p>
        </p:txBody>
      </p:sp>
    </p:spTree>
    <p:extLst>
      <p:ext uri="{BB962C8B-B14F-4D97-AF65-F5344CB8AC3E}">
        <p14:creationId xmlns:p14="http://schemas.microsoft.com/office/powerpoint/2010/main" val="235576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417</Words>
  <Application>Microsoft Office PowerPoint</Application>
  <PresentationFormat>Widescreen</PresentationFormat>
  <Paragraphs>41</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Libre Baskerville</vt:lpstr>
      <vt:lpstr>Arial</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PRAVALLIKA G</cp:lastModifiedBy>
  <cp:revision>2</cp:revision>
  <dcterms:created xsi:type="dcterms:W3CDTF">2021-02-16T05:19:01Z</dcterms:created>
  <dcterms:modified xsi:type="dcterms:W3CDTF">2024-02-27T18:14:26Z</dcterms:modified>
</cp:coreProperties>
</file>