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85" r:id="rId5"/>
    <p:sldId id="270" r:id="rId6"/>
    <p:sldId id="271" r:id="rId7"/>
    <p:sldId id="265" r:id="rId8"/>
    <p:sldId id="272" r:id="rId9"/>
    <p:sldId id="273" r:id="rId10"/>
    <p:sldId id="274" r:id="rId11"/>
    <p:sldId id="275" r:id="rId12"/>
    <p:sldId id="276" r:id="rId13"/>
    <p:sldId id="277" r:id="rId14"/>
    <p:sldId id="286" r:id="rId15"/>
    <p:sldId id="260" r:id="rId16"/>
    <p:sldId id="262" r:id="rId17"/>
    <p:sldId id="263" r:id="rId18"/>
    <p:sldId id="264" r:id="rId19"/>
    <p:sldId id="278" r:id="rId20"/>
    <p:sldId id="279" r:id="rId21"/>
    <p:sldId id="280" r:id="rId22"/>
    <p:sldId id="281" r:id="rId23"/>
    <p:sldId id="282" r:id="rId24"/>
    <p:sldId id="266" r:id="rId25"/>
    <p:sldId id="283" r:id="rId26"/>
    <p:sldId id="284" r:id="rId27"/>
    <p:sldId id="268" r:id="rId28"/>
    <p:sldId id="267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zonwireless.com/support/high-risk-android-app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Games Analysis – Why Does my playtime reduce my talk time?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– Hunger-Games</a:t>
            </a:r>
          </a:p>
          <a:p>
            <a:r>
              <a:rPr lang="en-US" dirty="0" smtClean="0"/>
              <a:t>Milind Gokhale</a:t>
            </a:r>
          </a:p>
          <a:p>
            <a:r>
              <a:rPr lang="en-US" dirty="0" smtClean="0"/>
              <a:t>Renuka Deshmukh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i-cdn.phonearena.com/images/articles/78140-image/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2248" r="24020" b="2095"/>
          <a:stretch/>
        </p:blipFill>
        <p:spPr bwMode="auto">
          <a:xfrm>
            <a:off x="6493666" y="3977527"/>
            <a:ext cx="1173785" cy="223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adgety.co.il/wp-content/themes/main/thumbs/htc_one_m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0" r="26263"/>
          <a:stretch/>
        </p:blipFill>
        <p:spPr bwMode="auto">
          <a:xfrm>
            <a:off x="5124697" y="3977527"/>
            <a:ext cx="1097991" cy="223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sl-product-images.www8-hp.com/digmedialib/prodimg/lowres/c030874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37" y="451849"/>
            <a:ext cx="48863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vignette3.wikia.nocookie.net/telefono/images/3/37/AT%26T_Mobility_LLC.png/revision/latest?cb=20131231033826&amp;path-prefix=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23" y="2982553"/>
            <a:ext cx="880674" cy="88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cdn2.iconfinder.com/data/icons/windows-8-metro-style/512/wif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0" y="3977527"/>
            <a:ext cx="678143" cy="67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h5.ggpht.com/yU_BbUzKHNk0QeKKfPfbEjxXWliIlllAEih9bLuoq7zSwE_rRZ16qctEt7gHpyTE4A=w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28" y="3917902"/>
            <a:ext cx="785719" cy="7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4837307" y="2018126"/>
            <a:ext cx="1913206" cy="534573"/>
          </a:xfrm>
          <a:custGeom>
            <a:avLst/>
            <a:gdLst>
              <a:gd name="connsiteX0" fmla="*/ 1913206 w 1913206"/>
              <a:gd name="connsiteY0" fmla="*/ 28135 h 534573"/>
              <a:gd name="connsiteX1" fmla="*/ 1561514 w 1913206"/>
              <a:gd name="connsiteY1" fmla="*/ 464234 h 534573"/>
              <a:gd name="connsiteX2" fmla="*/ 323557 w 1913206"/>
              <a:gd name="connsiteY2" fmla="*/ 450166 h 534573"/>
              <a:gd name="connsiteX3" fmla="*/ 0 w 1913206"/>
              <a:gd name="connsiteY3" fmla="*/ 0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206" h="534573">
                <a:moveTo>
                  <a:pt x="1913206" y="28135"/>
                </a:moveTo>
                <a:cubicBezTo>
                  <a:pt x="1869831" y="211015"/>
                  <a:pt x="1826456" y="393895"/>
                  <a:pt x="1561514" y="464234"/>
                </a:cubicBezTo>
                <a:cubicBezTo>
                  <a:pt x="1296572" y="534573"/>
                  <a:pt x="583809" y="527538"/>
                  <a:pt x="323557" y="450166"/>
                </a:cubicBezTo>
                <a:cubicBezTo>
                  <a:pt x="63305" y="372794"/>
                  <a:pt x="84406" y="51581"/>
                  <a:pt x="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10" name="Picture 14" descr="http://www.gregframe.com/sites/default/files/styles/medium/public/field/image/icon_home_aro.png?itok=CHsy8S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16" y="685800"/>
            <a:ext cx="12668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735" y="-430301"/>
            <a:ext cx="10018713" cy="1752599"/>
          </a:xfrm>
        </p:spPr>
        <p:txBody>
          <a:bodyPr/>
          <a:lstStyle/>
          <a:p>
            <a:r>
              <a:rPr lang="en-US" dirty="0" smtClean="0"/>
              <a:t>Games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246" y="1349193"/>
            <a:ext cx="3249056" cy="24832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Farm Heroes Saga</a:t>
            </a:r>
          </a:p>
          <a:p>
            <a:pPr lvl="1"/>
            <a:r>
              <a:rPr lang="en-US" sz="2400" dirty="0" smtClean="0"/>
              <a:t>Social</a:t>
            </a:r>
          </a:p>
          <a:p>
            <a:r>
              <a:rPr lang="en-US" sz="2800" dirty="0" smtClean="0"/>
              <a:t>2048</a:t>
            </a:r>
          </a:p>
          <a:p>
            <a:pPr lvl="1"/>
            <a:r>
              <a:rPr lang="en-US" sz="2400" dirty="0" smtClean="0"/>
              <a:t>Casual</a:t>
            </a:r>
          </a:p>
        </p:txBody>
      </p:sp>
      <p:pic>
        <p:nvPicPr>
          <p:cNvPr id="5126" name="Picture 6" descr="https://lh5.googleusercontent.com/-_NN-46i5SOw/UzmBno8DrlI/AAAAAAAAJUQ/6totIhtF_o8/w537-h543-no/20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59" y="4381081"/>
            <a:ext cx="1422932" cy="14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4.bp.blogspot.com/-VjWq2gemJhM/VL-OJbKkexI/AAAAAAAAAA0/yP7Ydjw2iQw/s1600/mzl.cayvzv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98" y="4419602"/>
            <a:ext cx="1361789" cy="13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41674" y="4264962"/>
            <a:ext cx="3249056" cy="2483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ARO</a:t>
            </a:r>
          </a:p>
          <a:p>
            <a:r>
              <a:rPr lang="en-US" sz="2800" dirty="0" err="1"/>
              <a:t>Wakelock</a:t>
            </a:r>
            <a:r>
              <a:rPr lang="en-US" sz="2800" dirty="0"/>
              <a:t> Detector</a:t>
            </a:r>
          </a:p>
          <a:p>
            <a:r>
              <a:rPr lang="en-US" sz="2800" dirty="0"/>
              <a:t>Power Tutor</a:t>
            </a:r>
          </a:p>
          <a:p>
            <a:r>
              <a:rPr lang="en-US" sz="2800" dirty="0" err="1"/>
              <a:t>Usemon</a:t>
            </a:r>
            <a:endParaRPr lang="en-US" sz="2800" dirty="0"/>
          </a:p>
        </p:txBody>
      </p:sp>
      <p:pic>
        <p:nvPicPr>
          <p:cNvPr id="10" name="Picture 14" descr="http://www.gregframe.com/sites/default/files/styles/medium/public/field/image/icon_home_aro.png?itok=CHsy8S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86" y="816699"/>
            <a:ext cx="12668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globalapk.com/uploads/posts/2014-04/1398245293_unna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45" y="1122156"/>
            <a:ext cx="1484585" cy="148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://www.zappka.com/static/images/playstore/596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48" y="276977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t="1544"/>
          <a:stretch/>
        </p:blipFill>
        <p:spPr>
          <a:xfrm>
            <a:off x="9609947" y="2725276"/>
            <a:ext cx="1543178" cy="15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162" y="161368"/>
            <a:ext cx="3007007" cy="793373"/>
          </a:xfrm>
        </p:spPr>
        <p:txBody>
          <a:bodyPr/>
          <a:lstStyle/>
          <a:p>
            <a:r>
              <a:rPr lang="en-US" dirty="0" smtClean="0"/>
              <a:t>Test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44078"/>
            <a:ext cx="10018713" cy="1098177"/>
          </a:xfrm>
        </p:spPr>
        <p:txBody>
          <a:bodyPr/>
          <a:lstStyle/>
          <a:p>
            <a:r>
              <a:rPr lang="en-US" dirty="0" smtClean="0"/>
              <a:t>No need of test subjects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84230"/>
              </p:ext>
            </p:extLst>
          </p:nvPr>
        </p:nvGraphicFramePr>
        <p:xfrm>
          <a:off x="2435415" y="1822324"/>
          <a:ext cx="9276972" cy="409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40"/>
                <a:gridCol w="3939465"/>
                <a:gridCol w="4556467"/>
              </a:tblGrid>
              <a:tr h="818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Description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Network Channel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8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Game Screen On, Idle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 Internet/Wi-Fi/LTE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8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Game Playing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 Internet/Wi-Fi/LTE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8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Ad Statistics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Wi-Fi/LTE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8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App in background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Wi-Fi/LTE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5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steps and </a:t>
            </a:r>
          </a:p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14703"/>
            <a:ext cx="10018713" cy="743273"/>
          </a:xfrm>
        </p:spPr>
        <p:txBody>
          <a:bodyPr/>
          <a:lstStyle/>
          <a:p>
            <a:r>
              <a:rPr lang="en-US" dirty="0" smtClean="0"/>
              <a:t>High RAM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2190" y="455987"/>
            <a:ext cx="5301606" cy="2233425"/>
          </a:xfrm>
        </p:spPr>
        <p:txBody>
          <a:bodyPr/>
          <a:lstStyle/>
          <a:p>
            <a:r>
              <a:rPr lang="en-US" dirty="0" smtClean="0"/>
              <a:t>More than 1 GB of RAM used while playing 2048 and Farm Saga.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96" y="2749764"/>
            <a:ext cx="5237461" cy="2950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96" y="980894"/>
            <a:ext cx="3118828" cy="5544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0915"/>
            <a:ext cx="10018713" cy="743273"/>
          </a:xfrm>
        </p:spPr>
        <p:txBody>
          <a:bodyPr>
            <a:normAutofit/>
          </a:bodyPr>
          <a:lstStyle/>
          <a:p>
            <a:r>
              <a:rPr lang="en-US" dirty="0" smtClean="0"/>
              <a:t>High Battery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227" y="790484"/>
            <a:ext cx="10018713" cy="2060291"/>
          </a:xfrm>
        </p:spPr>
        <p:txBody>
          <a:bodyPr>
            <a:normAutofit/>
          </a:bodyPr>
          <a:lstStyle/>
          <a:p>
            <a:r>
              <a:rPr lang="en-US" dirty="0" smtClean="0"/>
              <a:t>While playing 2048 and Farm Saga </a:t>
            </a:r>
          </a:p>
          <a:p>
            <a:r>
              <a:rPr lang="en-US" dirty="0" smtClean="0"/>
              <a:t>9</a:t>
            </a:r>
            <a:r>
              <a:rPr lang="en-US" dirty="0" smtClean="0"/>
              <a:t>% (59% to 52%) in about 9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Hence – Full battery drain in 100 </a:t>
            </a:r>
            <a:r>
              <a:rPr lang="en-US" dirty="0" err="1" smtClean="0"/>
              <a:t>mins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57" y="2850775"/>
            <a:ext cx="5768586" cy="3244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52" y="1090003"/>
            <a:ext cx="2994886" cy="53242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8456"/>
            <a:ext cx="10018713" cy="1088226"/>
          </a:xfrm>
        </p:spPr>
        <p:txBody>
          <a:bodyPr/>
          <a:lstStyle/>
          <a:p>
            <a:r>
              <a:rPr lang="en-US" dirty="0" smtClean="0"/>
              <a:t>Unexpected High Data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80" y="790476"/>
            <a:ext cx="10018713" cy="1095014"/>
          </a:xfrm>
        </p:spPr>
        <p:txBody>
          <a:bodyPr/>
          <a:lstStyle/>
          <a:p>
            <a:r>
              <a:rPr lang="en-US" dirty="0" smtClean="0"/>
              <a:t>2048 &amp; Farm Saga Using high data in LTE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iagno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58" y="1405218"/>
            <a:ext cx="9918935" cy="2143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iagnos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58" y="3682349"/>
            <a:ext cx="9918934" cy="2234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70642"/>
            <a:ext cx="10018713" cy="1752599"/>
          </a:xfrm>
        </p:spPr>
        <p:txBody>
          <a:bodyPr/>
          <a:lstStyle/>
          <a:p>
            <a:r>
              <a:rPr lang="en-US" dirty="0" smtClean="0"/>
              <a:t>Performance Slowdown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070" y="897092"/>
            <a:ext cx="4620659" cy="1483038"/>
          </a:xfrm>
        </p:spPr>
        <p:txBody>
          <a:bodyPr/>
          <a:lstStyle/>
          <a:p>
            <a:r>
              <a:rPr lang="en-US" dirty="0" smtClean="0"/>
              <a:t>High CPU Usage </a:t>
            </a:r>
          </a:p>
          <a:p>
            <a:r>
              <a:rPr lang="en-US" dirty="0" smtClean="0"/>
              <a:t>High GPU Usage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2784161"/>
            <a:ext cx="5553635" cy="312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16" y="1011050"/>
            <a:ext cx="3063408" cy="5446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3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Foreground - </a:t>
            </a:r>
            <a:r>
              <a:rPr lang="en-US" i="1" dirty="0" smtClean="0"/>
              <a:t>Idle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ON</a:t>
            </a:r>
          </a:p>
          <a:p>
            <a:r>
              <a:rPr lang="en-US" dirty="0" smtClean="0"/>
              <a:t>RRC States</a:t>
            </a:r>
          </a:p>
          <a:p>
            <a:r>
              <a:rPr lang="en-US" dirty="0" smtClean="0"/>
              <a:t>Connection Bursts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06" y="-349619"/>
            <a:ext cx="10018713" cy="1752599"/>
          </a:xfrm>
        </p:spPr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27" y="1502897"/>
            <a:ext cx="5253319" cy="4351338"/>
          </a:xfrm>
        </p:spPr>
        <p:txBody>
          <a:bodyPr/>
          <a:lstStyle/>
          <a:p>
            <a:r>
              <a:rPr lang="en-US" dirty="0" smtClean="0"/>
              <a:t>Games =&gt; 16% of the total time spent on mobile apps in US. </a:t>
            </a:r>
            <a:r>
              <a:rPr lang="en-US" sz="1200" baseline="-25000" dirty="0" smtClean="0"/>
              <a:t>COMSCORE</a:t>
            </a:r>
            <a:endParaRPr lang="en-US" baseline="-25000" dirty="0" smtClean="0"/>
          </a:p>
          <a:p>
            <a:r>
              <a:rPr lang="en-US" dirty="0" smtClean="0"/>
              <a:t>Appeal to diverse group of audience</a:t>
            </a:r>
          </a:p>
          <a:p>
            <a:r>
              <a:rPr lang="en-US" dirty="0" smtClean="0"/>
              <a:t>Advent of modern technology and higher configuration =&gt; innovative games</a:t>
            </a:r>
          </a:p>
          <a:p>
            <a:r>
              <a:rPr lang="en-US" dirty="0"/>
              <a:t>Mobile game revenues will reach $28.9Bn by 2016, up </a:t>
            </a:r>
            <a:r>
              <a:rPr lang="en-US" dirty="0" smtClean="0"/>
              <a:t>38% from </a:t>
            </a:r>
            <a:r>
              <a:rPr lang="en-US" dirty="0"/>
              <a:t>2014.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3364612"/>
            <a:ext cx="4460823" cy="321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577079"/>
            <a:ext cx="4460823" cy="2497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5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Foreground - </a:t>
            </a:r>
            <a:r>
              <a:rPr lang="en-US" i="1" dirty="0" smtClean="0"/>
              <a:t>Playing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Closing</a:t>
            </a:r>
          </a:p>
          <a:p>
            <a:r>
              <a:rPr lang="en-US" dirty="0" smtClean="0"/>
              <a:t>Duplicate TCP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30301"/>
            <a:ext cx="10018713" cy="1752599"/>
          </a:xfrm>
        </p:spPr>
        <p:txBody>
          <a:bodyPr/>
          <a:lstStyle/>
          <a:p>
            <a:r>
              <a:rPr lang="en-US" dirty="0" smtClean="0"/>
              <a:t>Ad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592" y="972677"/>
            <a:ext cx="3934856" cy="5226416"/>
          </a:xfrm>
        </p:spPr>
        <p:txBody>
          <a:bodyPr>
            <a:normAutofit/>
          </a:bodyPr>
          <a:lstStyle/>
          <a:p>
            <a:r>
              <a:rPr lang="en-US" dirty="0" smtClean="0"/>
              <a:t>Uncompressed Files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, HTML, CSS and text files should be minified</a:t>
            </a:r>
          </a:p>
          <a:p>
            <a:r>
              <a:rPr lang="en-US" dirty="0" smtClean="0"/>
              <a:t>CSS Rule “</a:t>
            </a:r>
            <a:r>
              <a:rPr lang="en-US" dirty="0" err="1" smtClean="0"/>
              <a:t>display:none</a:t>
            </a:r>
            <a:r>
              <a:rPr lang="en-US" dirty="0" smtClean="0"/>
              <a:t>;”</a:t>
            </a:r>
          </a:p>
          <a:p>
            <a:pPr lvl="1"/>
            <a:r>
              <a:rPr lang="en-US" dirty="0" smtClean="0"/>
              <a:t>Content not displayed on page should </a:t>
            </a:r>
            <a:r>
              <a:rPr lang="en-US" dirty="0"/>
              <a:t>be </a:t>
            </a:r>
            <a:r>
              <a:rPr lang="en-US" dirty="0" smtClean="0"/>
              <a:t>removed </a:t>
            </a:r>
            <a:r>
              <a:rPr lang="en-US" dirty="0"/>
              <a:t>from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Probable Ad Fraud</a:t>
            </a:r>
          </a:p>
          <a:p>
            <a:pPr lvl="1"/>
            <a:r>
              <a:rPr lang="en-US" dirty="0" smtClean="0"/>
              <a:t>Heuristic to detect the game session end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78846"/>
              </p:ext>
            </p:extLst>
          </p:nvPr>
        </p:nvGraphicFramePr>
        <p:xfrm>
          <a:off x="5983942" y="1496657"/>
          <a:ext cx="5871884" cy="4568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342"/>
                <a:gridCol w="958172"/>
                <a:gridCol w="982185"/>
                <a:gridCol w="687185"/>
              </a:tblGrid>
              <a:tr h="1529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Row Labels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Requests per domain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Sum of Byte Count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Sum of Packet Count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ads.get.it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131530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ads.mopub.com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android.clients.google.com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8088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4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cpp-test.imp.mpx.mopub.com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3773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get.it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in.metamx.com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3697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play.googleapis.com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rtb-05.get.it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Grand Total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163944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468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87106" y="1080253"/>
            <a:ext cx="378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Domains Accessed (2048 Gameplay)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6771" y="201708"/>
            <a:ext cx="10018713" cy="1752599"/>
          </a:xfrm>
        </p:spPr>
        <p:txBody>
          <a:bodyPr/>
          <a:lstStyle/>
          <a:p>
            <a:r>
              <a:rPr lang="en-US" dirty="0" err="1" smtClean="0"/>
              <a:t>Wakelocks</a:t>
            </a:r>
            <a:endParaRPr lang="en-US" dirty="0"/>
          </a:p>
        </p:txBody>
      </p:sp>
      <p:pic>
        <p:nvPicPr>
          <p:cNvPr id="4" name="Content Placeholder 3" descr="C:\Users\Milind\Box Sync\MobileComputingProj\ARO Test Traces\Screenshots\FS WLD\Screenshot_2015-04-28-20-05-1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38" y="578218"/>
            <a:ext cx="2350462" cy="377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Milind\Box Sync\MobileComputingProj\ARO Test Traces\Screenshots\FS WLD\Screenshot_2015-04-28-20-05-5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41" y="578218"/>
            <a:ext cx="2264400" cy="37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1363" y="5219558"/>
            <a:ext cx="4691087" cy="57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 Connections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617477" y="393102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User Privacy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5991" y="1057842"/>
            <a:ext cx="46910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Wakelocks</a:t>
            </a:r>
            <a:r>
              <a:rPr lang="en-US" dirty="0"/>
              <a:t> should not be misused. </a:t>
            </a:r>
            <a:endParaRPr lang="en-US" dirty="0" smtClean="0"/>
          </a:p>
          <a:p>
            <a:r>
              <a:rPr lang="en-US" dirty="0" smtClean="0"/>
              <a:t>If there is no </a:t>
            </a:r>
            <a:r>
              <a:rPr lang="en-US" dirty="0"/>
              <a:t>user interaction </a:t>
            </a:r>
            <a:r>
              <a:rPr lang="en-US" dirty="0" smtClean="0"/>
              <a:t>turn off screen</a:t>
            </a:r>
          </a:p>
        </p:txBody>
      </p:sp>
    </p:spTree>
    <p:extLst>
      <p:ext uri="{BB962C8B-B14F-4D97-AF65-F5344CB8AC3E}">
        <p14:creationId xmlns:p14="http://schemas.microsoft.com/office/powerpoint/2010/main" val="27054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039" y="-142779"/>
            <a:ext cx="10018713" cy="989296"/>
          </a:xfrm>
        </p:spPr>
        <p:txBody>
          <a:bodyPr/>
          <a:lstStyle/>
          <a:p>
            <a:r>
              <a:rPr lang="en-US" dirty="0" smtClean="0"/>
              <a:t>Challenges – Get it from the Status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397" y="686558"/>
            <a:ext cx="10189167" cy="662947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Time Constraint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ocused </a:t>
            </a:r>
            <a:r>
              <a:rPr lang="en-US" sz="2400" dirty="0"/>
              <a:t>to particular cluster of mobile gamers within students from IUB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Data collection and user availability</a:t>
            </a:r>
          </a:p>
          <a:p>
            <a:pPr lvl="1"/>
            <a:r>
              <a:rPr lang="en-US" sz="2400" dirty="0" smtClean="0"/>
              <a:t>Identify </a:t>
            </a:r>
            <a:r>
              <a:rPr lang="en-US" sz="2400" dirty="0"/>
              <a:t>potential set of gamers </a:t>
            </a:r>
            <a:r>
              <a:rPr lang="en-US" sz="2400" dirty="0" smtClean="0"/>
              <a:t>to </a:t>
            </a:r>
            <a:r>
              <a:rPr lang="en-US" sz="2400" dirty="0"/>
              <a:t>play these games for the purpose of our study.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Data Isolation</a:t>
            </a:r>
          </a:p>
          <a:p>
            <a:pPr lvl="1"/>
            <a:r>
              <a:rPr lang="en-US" sz="2400" dirty="0"/>
              <a:t>Allot </a:t>
            </a:r>
            <a:r>
              <a:rPr lang="en-US" sz="2400" dirty="0" smtClean="0"/>
              <a:t>timeslots for tests with only game running on device</a:t>
            </a:r>
          </a:p>
          <a:p>
            <a:pPr lvl="1"/>
            <a:r>
              <a:rPr lang="en-US" sz="2400" dirty="0" smtClean="0"/>
              <a:t>Collect </a:t>
            </a:r>
            <a:r>
              <a:rPr lang="en-US" sz="2400" dirty="0"/>
              <a:t>two sets of data with and without gameplay and take the difference of the two sets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High bandwidth data usage collection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cquire </a:t>
            </a:r>
            <a:r>
              <a:rPr lang="en-US" sz="2400" dirty="0"/>
              <a:t>a SIM with unlimited data plan for the study </a:t>
            </a:r>
            <a:r>
              <a:rPr lang="en-US" sz="2400" dirty="0" smtClean="0"/>
              <a:t>and execute </a:t>
            </a:r>
            <a:r>
              <a:rPr lang="en-US" sz="2400" dirty="0"/>
              <a:t>multiple runs of games on phones using the SIM.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460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517" y="1627096"/>
            <a:ext cx="7484883" cy="4424083"/>
          </a:xfrm>
        </p:spPr>
        <p:txBody>
          <a:bodyPr/>
          <a:lstStyle/>
          <a:p>
            <a:r>
              <a:rPr lang="en-US" dirty="0" smtClean="0"/>
              <a:t>Code Analysis</a:t>
            </a:r>
          </a:p>
          <a:p>
            <a:r>
              <a:rPr lang="en-US" dirty="0" smtClean="0"/>
              <a:t>Other types of games</a:t>
            </a:r>
          </a:p>
          <a:p>
            <a:r>
              <a:rPr lang="en-US" dirty="0" smtClean="0"/>
              <a:t>Code Offloading</a:t>
            </a:r>
          </a:p>
          <a:p>
            <a:r>
              <a:rPr lang="en-US" dirty="0" smtClean="0"/>
              <a:t>iOS Devices</a:t>
            </a:r>
          </a:p>
          <a:p>
            <a:r>
              <a:rPr lang="en-US" dirty="0" smtClean="0"/>
              <a:t>Recommendation Implementation</a:t>
            </a:r>
          </a:p>
          <a:p>
            <a:r>
              <a:rPr lang="en-US" dirty="0" smtClean="0"/>
              <a:t>Study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988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42" y="50645"/>
            <a:ext cx="10018713" cy="8176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231" y="1216389"/>
            <a:ext cx="7900525" cy="452094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Feb 13, 2015 – Feb 20, 2015: Design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Identifying test subjects.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Initial Design, Tools and installations.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Games finalization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Hardware acquisition (SIM and phones if required)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Feb 21, 2015 – Mar 20, 2015: Implementation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Collection Phase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Mar 21, 2015 – Apr 10, 2015: Evaluation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Analysis and Recommendation</a:t>
            </a:r>
          </a:p>
          <a:p>
            <a:pPr>
              <a:spcAft>
                <a:spcPts val="600"/>
              </a:spcAft>
            </a:pPr>
            <a:r>
              <a:rPr lang="en-US" dirty="0"/>
              <a:t>Apr 11, 2015 – Apr 30, 2015: Project </a:t>
            </a:r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60" y="-484089"/>
            <a:ext cx="10018713" cy="1752599"/>
          </a:xfrm>
        </p:spPr>
        <p:txBody>
          <a:bodyPr/>
          <a:lstStyle/>
          <a:p>
            <a:r>
              <a:rPr lang="en-US" dirty="0" smtClean="0"/>
              <a:t>End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38" y="1059454"/>
            <a:ext cx="5912227" cy="5265119"/>
          </a:xfrm>
        </p:spPr>
        <p:txBody>
          <a:bodyPr>
            <a:noAutofit/>
          </a:bodyPr>
          <a:lstStyle/>
          <a:p>
            <a:r>
              <a:rPr lang="en-US" sz="2800" dirty="0" smtClean="0"/>
              <a:t>Industry perspective</a:t>
            </a:r>
          </a:p>
          <a:p>
            <a:pPr lvl="1"/>
            <a:r>
              <a:rPr lang="en-US" sz="2400" dirty="0" smtClean="0"/>
              <a:t>Better games and efficient resource consumption</a:t>
            </a:r>
          </a:p>
          <a:p>
            <a:pPr lvl="1"/>
            <a:r>
              <a:rPr lang="en-US" sz="2400" dirty="0" smtClean="0"/>
              <a:t>Increase in games usage and revenues</a:t>
            </a:r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End-user perspective</a:t>
            </a:r>
          </a:p>
          <a:p>
            <a:pPr lvl="1"/>
            <a:r>
              <a:rPr lang="en-US" sz="2400" dirty="0" smtClean="0"/>
              <a:t>Controlled data usage</a:t>
            </a:r>
          </a:p>
          <a:p>
            <a:pPr lvl="1"/>
            <a:r>
              <a:rPr lang="en-US" sz="2400" dirty="0" smtClean="0"/>
              <a:t>Better performance</a:t>
            </a:r>
          </a:p>
          <a:p>
            <a:pPr lvl="1"/>
            <a:r>
              <a:rPr lang="en-US" sz="2400" dirty="0" smtClean="0"/>
              <a:t>Better battery life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43" y="778404"/>
            <a:ext cx="3500718" cy="2625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45" y="3692013"/>
            <a:ext cx="5001878" cy="2815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6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4467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402" y="1296464"/>
            <a:ext cx="10018713" cy="734042"/>
          </a:xfrm>
        </p:spPr>
        <p:txBody>
          <a:bodyPr>
            <a:noAutofit/>
          </a:bodyPr>
          <a:lstStyle/>
          <a:p>
            <a:r>
              <a:rPr lang="en-US" dirty="0" smtClean="0"/>
              <a:t>Questions</a:t>
            </a:r>
          </a:p>
        </p:txBody>
      </p:sp>
      <p:pic>
        <p:nvPicPr>
          <p:cNvPr id="2050" name="Picture 2" descr="http://www.androidrundown.com/wp-content/uploads/2010/08/confused_robot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17" y="25414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463" y="-165350"/>
            <a:ext cx="10018713" cy="1088226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mobile app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60" y="793377"/>
            <a:ext cx="8040061" cy="5924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363066"/>
            <a:ext cx="10018713" cy="1752599"/>
          </a:xfrm>
        </p:spPr>
        <p:txBody>
          <a:bodyPr/>
          <a:lstStyle/>
          <a:p>
            <a:r>
              <a:rPr lang="en-US" dirty="0" smtClean="0"/>
              <a:t>However there 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624" y="1013186"/>
            <a:ext cx="2966666" cy="614076"/>
          </a:xfrm>
        </p:spPr>
        <p:txBody>
          <a:bodyPr/>
          <a:lstStyle/>
          <a:p>
            <a:r>
              <a:rPr lang="en-US" dirty="0" smtClean="0"/>
              <a:t>High Battery Usage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71" y="4564317"/>
            <a:ext cx="3316289" cy="1611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46624" y="3950241"/>
            <a:ext cx="2966666" cy="61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Memory Usage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9326" y="1058337"/>
            <a:ext cx="2966666" cy="61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Data Usage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39326" y="3909900"/>
            <a:ext cx="4015862" cy="61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 Slowdown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71" y="1543706"/>
            <a:ext cx="2872536" cy="196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81" y="1627262"/>
            <a:ext cx="3217684" cy="196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58" y="4523976"/>
            <a:ext cx="3080407" cy="2039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 descr="http://2.bp.blogspot.com/-cnGB-IjZrIU/UDXK_FdLjiI/AAAAAAAAIgw/Y1zcV1UsJ24/s1600/danger-h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08" y="1152375"/>
            <a:ext cx="57150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43748"/>
            <a:ext cx="10018713" cy="1752599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93383"/>
            <a:ext cx="5535055" cy="748555"/>
          </a:xfrm>
        </p:spPr>
        <p:txBody>
          <a:bodyPr/>
          <a:lstStyle/>
          <a:p>
            <a:r>
              <a:rPr lang="en-US" dirty="0" smtClean="0"/>
              <a:t>Study by Cheetah Mobile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87" y="1353679"/>
            <a:ext cx="7431889" cy="53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826" y="112066"/>
            <a:ext cx="10018713" cy="3124201"/>
          </a:xfrm>
        </p:spPr>
        <p:txBody>
          <a:bodyPr/>
          <a:lstStyle/>
          <a:p>
            <a:r>
              <a:rPr lang="en-US" dirty="0"/>
              <a:t>Verizon </a:t>
            </a:r>
            <a:r>
              <a:rPr lang="en-US" dirty="0" smtClean="0"/>
              <a:t>Wireless – High Risk Apps</a:t>
            </a:r>
            <a:endParaRPr lang="en-US" dirty="0"/>
          </a:p>
          <a:p>
            <a:r>
              <a:rPr lang="en-US" dirty="0"/>
              <a:t>Characterizing Instant Messaging </a:t>
            </a:r>
            <a:r>
              <a:rPr lang="en-US" dirty="0" smtClean="0"/>
              <a:t>Apps on </a:t>
            </a:r>
            <a:r>
              <a:rPr lang="en-US" dirty="0"/>
              <a:t>Smartphones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1" y="-44374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Related 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18" y="2506768"/>
            <a:ext cx="4068966" cy="3426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://www.shopharrisburgmall.com/wp-content/uploads/2013/05/VERIZON-WIRELESS-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68" y="2827025"/>
            <a:ext cx="5484577" cy="2785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73420" y="2403218"/>
            <a:ext cx="6459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http://www.verizonwireless.com/support/high-risk-android-apps/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7433"/>
            <a:ext cx="10018713" cy="1088226"/>
          </a:xfrm>
        </p:spPr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1543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can be done?</a:t>
            </a:r>
          </a:p>
          <a:p>
            <a:pPr lvl="1"/>
            <a:r>
              <a:rPr lang="en-US" sz="2400" dirty="0" smtClean="0"/>
              <a:t>Trying to find the root cause of inefficiencies in online mobile games in terms of memory usage, data usage and performance.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Data Collection</a:t>
            </a:r>
          </a:p>
          <a:p>
            <a:pPr lvl="1"/>
            <a:r>
              <a:rPr lang="en-US" sz="2400" dirty="0" smtClean="0"/>
              <a:t>Analysis</a:t>
            </a:r>
          </a:p>
          <a:p>
            <a:pPr lvl="1"/>
            <a:r>
              <a:rPr lang="en-US" sz="2400" dirty="0" smtClean="0"/>
              <a:t>Recommendation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120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340724"/>
            <a:ext cx="10018713" cy="1752599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950" y="1337604"/>
            <a:ext cx="10018713" cy="3906451"/>
          </a:xfrm>
        </p:spPr>
        <p:txBody>
          <a:bodyPr/>
          <a:lstStyle/>
          <a:p>
            <a:r>
              <a:rPr lang="en-US" dirty="0" smtClean="0"/>
              <a:t>Game States</a:t>
            </a:r>
          </a:p>
          <a:p>
            <a:r>
              <a:rPr lang="en-US" dirty="0" smtClean="0"/>
              <a:t>Experiment Setup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Test Subjects</a:t>
            </a:r>
          </a:p>
          <a:p>
            <a:r>
              <a:rPr lang="en-US" dirty="0" smtClean="0"/>
              <a:t>Test Cases</a:t>
            </a:r>
          </a:p>
          <a:p>
            <a:r>
              <a:rPr lang="en-US" dirty="0" smtClean="0"/>
              <a:t>Testing Steps and Analysis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268937"/>
            <a:ext cx="10018713" cy="1752599"/>
          </a:xfrm>
        </p:spPr>
        <p:txBody>
          <a:bodyPr/>
          <a:lstStyle/>
          <a:p>
            <a:r>
              <a:rPr lang="en-US" dirty="0" smtClean="0"/>
              <a:t>Game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84" y="1223791"/>
            <a:ext cx="1957825" cy="1957825"/>
          </a:xfrm>
        </p:spPr>
      </p:pic>
      <p:pic>
        <p:nvPicPr>
          <p:cNvPr id="4" name="Picture 2" descr="http://evanamccullough.com/wp-content/uploads/2015/03/no-internet-cone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00" y="4350863"/>
            <a:ext cx="1109529" cy="110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0.iconfinder.com/data/icons/tab-bar-ios-and-wp8-vector-icons/48/Wi-Fi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14" y="3868460"/>
            <a:ext cx="2093260" cy="20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cdn4.iconfinder.com/data/icons/communication-pack/512/22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520" y="4392347"/>
            <a:ext cx="1045485" cy="104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ndiedevstories.com/wp-content/uploads/2011/04/game-cen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02" y="1401213"/>
            <a:ext cx="1621070" cy="16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18882" y="665254"/>
            <a:ext cx="2969978" cy="3906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Foreground</a:t>
            </a:r>
          </a:p>
          <a:p>
            <a:pPr lvl="1"/>
            <a:r>
              <a:rPr lang="en-US" sz="2800" dirty="0" smtClean="0"/>
              <a:t>Idle</a:t>
            </a:r>
          </a:p>
          <a:p>
            <a:pPr lvl="1"/>
            <a:r>
              <a:rPr lang="en-US" sz="2800" dirty="0" smtClean="0"/>
              <a:t>Playing</a:t>
            </a:r>
          </a:p>
          <a:p>
            <a:r>
              <a:rPr lang="en-US" sz="3200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6436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642</TotalTime>
  <Words>655</Words>
  <Application>Microsoft Office PowerPoint</Application>
  <PresentationFormat>Widescreen</PresentationFormat>
  <Paragraphs>184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Parallax</vt:lpstr>
      <vt:lpstr>Android Games Analysis – Why Does my playtime reduce my talk time?</vt:lpstr>
      <vt:lpstr>Motivation</vt:lpstr>
      <vt:lpstr>Most popular mobile app category</vt:lpstr>
      <vt:lpstr>However there are problems</vt:lpstr>
      <vt:lpstr>Related Work</vt:lpstr>
      <vt:lpstr>PowerPoint Presentation</vt:lpstr>
      <vt:lpstr>Project Idea</vt:lpstr>
      <vt:lpstr>Methodology</vt:lpstr>
      <vt:lpstr>Game States</vt:lpstr>
      <vt:lpstr>Experiment Setup</vt:lpstr>
      <vt:lpstr>Games and Tools</vt:lpstr>
      <vt:lpstr>Test Design</vt:lpstr>
      <vt:lpstr>Test Execution</vt:lpstr>
      <vt:lpstr>Findings</vt:lpstr>
      <vt:lpstr>High RAM Usage</vt:lpstr>
      <vt:lpstr>High Battery Consumption</vt:lpstr>
      <vt:lpstr>Unexpected High Data Usage</vt:lpstr>
      <vt:lpstr>Performance Slowdown</vt:lpstr>
      <vt:lpstr>Findings: Foreground - Idle</vt:lpstr>
      <vt:lpstr>Findings: Foreground - Playing</vt:lpstr>
      <vt:lpstr>Findings: Background</vt:lpstr>
      <vt:lpstr>Ad Stats</vt:lpstr>
      <vt:lpstr>Wakelocks</vt:lpstr>
      <vt:lpstr>Challenges – Get it from the Status report</vt:lpstr>
      <vt:lpstr>Future Work</vt:lpstr>
      <vt:lpstr>Conclusion</vt:lpstr>
      <vt:lpstr>Timeline</vt:lpstr>
      <vt:lpstr>End goal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Games Analysis – Why Does my playtime reduce my talk time?</dc:title>
  <dc:creator>Milind Gokhale</dc:creator>
  <cp:lastModifiedBy>Milind Gokhale</cp:lastModifiedBy>
  <cp:revision>86</cp:revision>
  <dcterms:created xsi:type="dcterms:W3CDTF">2015-02-15T23:22:51Z</dcterms:created>
  <dcterms:modified xsi:type="dcterms:W3CDTF">2015-05-04T17:54:08Z</dcterms:modified>
</cp:coreProperties>
</file>