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sldIdLst>
    <p:sldId id="256" r:id="rId2"/>
    <p:sldId id="257" r:id="rId3"/>
    <p:sldId id="277" r:id="rId4"/>
    <p:sldId id="272" r:id="rId5"/>
    <p:sldId id="276" r:id="rId6"/>
    <p:sldId id="275" r:id="rId7"/>
    <p:sldId id="274" r:id="rId8"/>
    <p:sldId id="259" r:id="rId9"/>
    <p:sldId id="278" r:id="rId10"/>
    <p:sldId id="280" r:id="rId11"/>
    <p:sldId id="281" r:id="rId12"/>
    <p:sldId id="283" r:id="rId13"/>
    <p:sldId id="284" r:id="rId14"/>
    <p:sldId id="279" r:id="rId15"/>
    <p:sldId id="286" r:id="rId16"/>
    <p:sldId id="285" r:id="rId17"/>
    <p:sldId id="269" r:id="rId18"/>
    <p:sldId id="282" r:id="rId19"/>
    <p:sldId id="264"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840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60636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5081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8347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2539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6920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4084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625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293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5927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504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684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4801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851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827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2/7/2024</a:t>
            </a:fld>
            <a:endParaRPr lang="en-US" dirty="0"/>
          </a:p>
        </p:txBody>
      </p:sp>
    </p:spTree>
    <p:extLst>
      <p:ext uri="{BB962C8B-B14F-4D97-AF65-F5344CB8AC3E}">
        <p14:creationId xmlns:p14="http://schemas.microsoft.com/office/powerpoint/2010/main" val="119529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690495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F7644-46CB-9A23-3A15-0F89F5DB3885}"/>
              </a:ext>
            </a:extLst>
          </p:cNvPr>
          <p:cNvSpPr txBox="1"/>
          <p:nvPr/>
        </p:nvSpPr>
        <p:spPr>
          <a:xfrm>
            <a:off x="784411" y="1890117"/>
            <a:ext cx="9395012" cy="1538883"/>
          </a:xfrm>
          <a:prstGeom prst="rect">
            <a:avLst/>
          </a:prstGeom>
          <a:noFill/>
        </p:spPr>
        <p:txBody>
          <a:bodyPr wrap="square" rtlCol="0">
            <a:spAutoFit/>
          </a:bodyPr>
          <a:lstStyle/>
          <a:p>
            <a:pPr algn="ctr">
              <a:lnSpc>
                <a:spcPct val="150000"/>
              </a:lnSpc>
            </a:pPr>
            <a:r>
              <a:rPr lang="en-US" b="1" dirty="0">
                <a:solidFill>
                  <a:schemeClr val="accent1">
                    <a:lumMod val="75000"/>
                  </a:schemeClr>
                </a:solidFill>
                <a:effectLst/>
                <a:latin typeface="+mj-lt"/>
                <a:cs typeface="Times New Roman" panose="02020603050405020304" pitchFamily="18" charset="0"/>
              </a:rPr>
              <a:t>Deep Learning approach for Stress, Anxiety, Depression Detection by Real Time Facial </a:t>
            </a:r>
            <a:r>
              <a:rPr lang="en-US" b="1" dirty="0">
                <a:solidFill>
                  <a:schemeClr val="accent1">
                    <a:lumMod val="75000"/>
                  </a:schemeClr>
                </a:solidFill>
                <a:latin typeface="+mj-lt"/>
                <a:cs typeface="Times New Roman" panose="02020603050405020304" pitchFamily="18" charset="0"/>
              </a:rPr>
              <a:t>E</a:t>
            </a:r>
            <a:r>
              <a:rPr lang="en-US" b="1" dirty="0">
                <a:solidFill>
                  <a:schemeClr val="accent1">
                    <a:lumMod val="75000"/>
                  </a:schemeClr>
                </a:solidFill>
                <a:effectLst/>
                <a:latin typeface="+mj-lt"/>
                <a:cs typeface="Times New Roman" panose="02020603050405020304" pitchFamily="18" charset="0"/>
              </a:rPr>
              <a:t>xpressions using Image Processing</a:t>
            </a:r>
            <a:endParaRPr lang="en-US" b="1" dirty="0">
              <a:solidFill>
                <a:schemeClr val="accent1">
                  <a:lumMod val="75000"/>
                </a:schemeClr>
              </a:solidFill>
              <a:latin typeface="+mj-lt"/>
              <a:cs typeface="Times New Roman" panose="02020603050405020304" pitchFamily="18" charset="0"/>
            </a:endParaRPr>
          </a:p>
          <a:p>
            <a:pPr algn="ctr">
              <a:lnSpc>
                <a:spcPct val="150000"/>
              </a:lnSpc>
            </a:pPr>
            <a:r>
              <a:rPr lang="en-US" sz="1600" b="1" dirty="0">
                <a:effectLst/>
                <a:latin typeface="+mj-lt"/>
                <a:ea typeface="Calibri" panose="020F0502020204030204" pitchFamily="34" charset="0"/>
                <a:cs typeface="Times New Roman" panose="02020603050405020304" pitchFamily="18" charset="0"/>
              </a:rPr>
              <a:t>Project Guide : Prof. P. N. Jadhav</a:t>
            </a:r>
            <a:endParaRPr lang="en-IN" sz="1600" dirty="0">
              <a:effectLst/>
              <a:latin typeface="+mj-lt"/>
              <a:ea typeface="Calibri" panose="020F0502020204030204" pitchFamily="34" charset="0"/>
              <a:cs typeface="Times New Roman" panose="02020603050405020304" pitchFamily="18" charset="0"/>
            </a:endParaRPr>
          </a:p>
          <a:p>
            <a:endParaRPr lang="en-IN" sz="1600" dirty="0">
              <a:solidFill>
                <a:schemeClr val="accent1">
                  <a:lumMod val="75000"/>
                </a:schemeClr>
              </a:solidFill>
              <a:latin typeface="+mj-lt"/>
              <a:cs typeface="Times New Roman" panose="02020603050405020304" pitchFamily="18" charset="0"/>
            </a:endParaRPr>
          </a:p>
        </p:txBody>
      </p:sp>
      <p:graphicFrame>
        <p:nvGraphicFramePr>
          <p:cNvPr id="6" name="Table 5">
            <a:extLst>
              <a:ext uri="{FF2B5EF4-FFF2-40B4-BE49-F238E27FC236}">
                <a16:creationId xmlns:a16="http://schemas.microsoft.com/office/drawing/2014/main" id="{1B2D5DB5-5710-8E27-4F0B-4803DC398E59}"/>
              </a:ext>
            </a:extLst>
          </p:cNvPr>
          <p:cNvGraphicFramePr>
            <a:graphicFrameLocks noGrp="1"/>
          </p:cNvGraphicFramePr>
          <p:nvPr>
            <p:extLst>
              <p:ext uri="{D42A27DB-BD31-4B8C-83A1-F6EECF244321}">
                <p14:modId xmlns:p14="http://schemas.microsoft.com/office/powerpoint/2010/main" val="636095892"/>
              </p:ext>
            </p:extLst>
          </p:nvPr>
        </p:nvGraphicFramePr>
        <p:xfrm>
          <a:off x="1084730" y="3332080"/>
          <a:ext cx="8579222" cy="2949330"/>
        </p:xfrm>
        <a:graphic>
          <a:graphicData uri="http://schemas.openxmlformats.org/drawingml/2006/table">
            <a:tbl>
              <a:tblPr firstRow="1" firstCol="1" bandRow="1">
                <a:tableStyleId>{5C22544A-7EE6-4342-B048-85BDC9FD1C3A}</a:tableStyleId>
              </a:tblPr>
              <a:tblGrid>
                <a:gridCol w="1497623">
                  <a:extLst>
                    <a:ext uri="{9D8B030D-6E8A-4147-A177-3AD203B41FA5}">
                      <a16:colId xmlns:a16="http://schemas.microsoft.com/office/drawing/2014/main" val="2735837130"/>
                    </a:ext>
                  </a:extLst>
                </a:gridCol>
                <a:gridCol w="2957836">
                  <a:extLst>
                    <a:ext uri="{9D8B030D-6E8A-4147-A177-3AD203B41FA5}">
                      <a16:colId xmlns:a16="http://schemas.microsoft.com/office/drawing/2014/main" val="1436077101"/>
                    </a:ext>
                  </a:extLst>
                </a:gridCol>
                <a:gridCol w="4123763">
                  <a:extLst>
                    <a:ext uri="{9D8B030D-6E8A-4147-A177-3AD203B41FA5}">
                      <a16:colId xmlns:a16="http://schemas.microsoft.com/office/drawing/2014/main" val="2517577254"/>
                    </a:ext>
                  </a:extLst>
                </a:gridCol>
              </a:tblGrid>
              <a:tr h="595078">
                <a:tc>
                  <a:txBody>
                    <a:bodyPr/>
                    <a:lstStyle/>
                    <a:p>
                      <a:pPr algn="ctr">
                        <a:lnSpc>
                          <a:spcPct val="107000"/>
                        </a:lnSpc>
                        <a:spcAft>
                          <a:spcPts val="800"/>
                        </a:spcAft>
                      </a:pPr>
                      <a:r>
                        <a:rPr lang="en-US" sz="1800" dirty="0">
                          <a:effectLst/>
                          <a:latin typeface="Times New Roman" panose="02020603050405020304" pitchFamily="18" charset="0"/>
                          <a:cs typeface="Times New Roman" panose="02020603050405020304" pitchFamily="18" charset="0"/>
                        </a:rPr>
                        <a:t>Sr. No.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Roll No.</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dirty="0">
                          <a:effectLst/>
                          <a:latin typeface="Times New Roman" panose="02020603050405020304" pitchFamily="18" charset="0"/>
                          <a:cs typeface="Times New Roman" panose="02020603050405020304" pitchFamily="18" charset="0"/>
                        </a:rPr>
                        <a:t>Name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887946"/>
                  </a:ext>
                </a:extLst>
              </a:tr>
              <a:tr h="588563">
                <a:tc>
                  <a:txBody>
                    <a:bodyPr/>
                    <a:lstStyle/>
                    <a:p>
                      <a:pPr algn="ctr">
                        <a:lnSpc>
                          <a:spcPct val="107000"/>
                        </a:lnSpc>
                        <a:spcAft>
                          <a:spcPts val="800"/>
                        </a:spcAft>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2110038</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Shraddha Irale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5922347"/>
                  </a:ext>
                </a:extLst>
              </a:tr>
              <a:tr h="588563">
                <a:tc>
                  <a:txBody>
                    <a:bodyPr/>
                    <a:lstStyle/>
                    <a:p>
                      <a:pPr algn="ctr">
                        <a:lnSpc>
                          <a:spcPct val="107000"/>
                        </a:lnSpc>
                        <a:spcAft>
                          <a:spcPts val="800"/>
                        </a:spcAft>
                      </a:pPr>
                      <a:r>
                        <a:rPr lang="en-US" sz="18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2110041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dirty="0">
                          <a:effectLst/>
                          <a:latin typeface="Times New Roman" panose="02020603050405020304" pitchFamily="18" charset="0"/>
                          <a:cs typeface="Times New Roman" panose="02020603050405020304" pitchFamily="18" charset="0"/>
                        </a:rPr>
                        <a:t>Renuka Gour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3585238"/>
                  </a:ext>
                </a:extLst>
              </a:tr>
              <a:tr h="588563">
                <a:tc>
                  <a:txBody>
                    <a:bodyPr/>
                    <a:lstStyle/>
                    <a:p>
                      <a:pPr algn="ctr">
                        <a:lnSpc>
                          <a:spcPct val="107000"/>
                        </a:lnSpc>
                        <a:spcAft>
                          <a:spcPts val="800"/>
                        </a:spcAft>
                      </a:pPr>
                      <a:r>
                        <a:rPr lang="en-US" sz="18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2110057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dirty="0">
                          <a:effectLst/>
                          <a:latin typeface="Times New Roman" panose="02020603050405020304" pitchFamily="18" charset="0"/>
                          <a:cs typeface="Times New Roman" panose="02020603050405020304" pitchFamily="18" charset="0"/>
                        </a:rPr>
                        <a:t>Sonali Suryavanshi</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8237405"/>
                  </a:ext>
                </a:extLst>
              </a:tr>
              <a:tr h="588563">
                <a:tc>
                  <a:txBody>
                    <a:bodyPr/>
                    <a:lstStyle/>
                    <a:p>
                      <a:pPr algn="ctr">
                        <a:lnSpc>
                          <a:spcPct val="107000"/>
                        </a:lnSpc>
                        <a:spcAft>
                          <a:spcPts val="800"/>
                        </a:spcAft>
                      </a:pPr>
                      <a:r>
                        <a:rPr lang="en-US" sz="1800" dirty="0">
                          <a:effectLst/>
                          <a:latin typeface="Times New Roman" panose="02020603050405020304" pitchFamily="18" charset="0"/>
                          <a:cs typeface="Times New Roman" panose="02020603050405020304" pitchFamily="18" charset="0"/>
                        </a:rPr>
                        <a:t>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dirty="0">
                          <a:effectLst/>
                          <a:latin typeface="Times New Roman" panose="02020603050405020304" pitchFamily="18" charset="0"/>
                          <a:cs typeface="Times New Roman" panose="02020603050405020304" pitchFamily="18" charset="0"/>
                        </a:rPr>
                        <a:t>2110065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800" dirty="0" err="1">
                          <a:effectLst/>
                          <a:latin typeface="Times New Roman" panose="02020603050405020304" pitchFamily="18" charset="0"/>
                          <a:cs typeface="Times New Roman" panose="02020603050405020304" pitchFamily="18" charset="0"/>
                        </a:rPr>
                        <a:t>Rutuja</a:t>
                      </a:r>
                      <a:r>
                        <a:rPr lang="en-US" sz="1800" dirty="0">
                          <a:effectLst/>
                          <a:latin typeface="Times New Roman" panose="02020603050405020304" pitchFamily="18" charset="0"/>
                          <a:cs typeface="Times New Roman" panose="02020603050405020304" pitchFamily="18" charset="0"/>
                        </a:rPr>
                        <a:t> Kulkarni</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943242"/>
                  </a:ext>
                </a:extLst>
              </a:tr>
            </a:tbl>
          </a:graphicData>
        </a:graphic>
      </p:graphicFrame>
      <p:pic>
        <p:nvPicPr>
          <p:cNvPr id="9" name="Picture 8">
            <a:extLst>
              <a:ext uri="{FF2B5EF4-FFF2-40B4-BE49-F238E27FC236}">
                <a16:creationId xmlns:a16="http://schemas.microsoft.com/office/drawing/2014/main" id="{15436E00-37D0-50E8-0780-84BD1CC033D1}"/>
              </a:ext>
            </a:extLst>
          </p:cNvPr>
          <p:cNvPicPr>
            <a:picLocks noChangeAspect="1"/>
          </p:cNvPicPr>
          <p:nvPr/>
        </p:nvPicPr>
        <p:blipFill>
          <a:blip r:embed="rId2"/>
          <a:stretch>
            <a:fillRect/>
          </a:stretch>
        </p:blipFill>
        <p:spPr>
          <a:xfrm>
            <a:off x="4745636" y="464296"/>
            <a:ext cx="1257409" cy="1249788"/>
          </a:xfrm>
          <a:prstGeom prst="rect">
            <a:avLst/>
          </a:prstGeom>
        </p:spPr>
      </p:pic>
    </p:spTree>
    <p:extLst>
      <p:ext uri="{BB962C8B-B14F-4D97-AF65-F5344CB8AC3E}">
        <p14:creationId xmlns:p14="http://schemas.microsoft.com/office/powerpoint/2010/main" val="344678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8576-C317-5B65-C5BA-BD0C53D79ACD}"/>
              </a:ext>
            </a:extLst>
          </p:cNvPr>
          <p:cNvSpPr>
            <a:spLocks noGrp="1"/>
          </p:cNvSpPr>
          <p:nvPr>
            <p:ph type="title"/>
          </p:nvPr>
        </p:nvSpPr>
        <p:spPr/>
        <p:txBody>
          <a:bodyPr/>
          <a:lstStyle/>
          <a:p>
            <a:r>
              <a:rPr lang="en-IN" dirty="0"/>
              <a:t>WHAT IS EMOTION ? </a:t>
            </a:r>
          </a:p>
        </p:txBody>
      </p:sp>
      <p:sp>
        <p:nvSpPr>
          <p:cNvPr id="3" name="Content Placeholder 2">
            <a:extLst>
              <a:ext uri="{FF2B5EF4-FFF2-40B4-BE49-F238E27FC236}">
                <a16:creationId xmlns:a16="http://schemas.microsoft.com/office/drawing/2014/main" id="{A1ABD072-88BC-B8F4-3EE9-9BE376878BFC}"/>
              </a:ext>
            </a:extLst>
          </p:cNvPr>
          <p:cNvSpPr>
            <a:spLocks noGrp="1"/>
          </p:cNvSpPr>
          <p:nvPr>
            <p:ph idx="1"/>
          </p:nvPr>
        </p:nvSpPr>
        <p:spPr>
          <a:xfrm>
            <a:off x="677334" y="1712259"/>
            <a:ext cx="8596668" cy="4329103"/>
          </a:xfrm>
        </p:spPr>
        <p:txBody>
          <a:bodyPr/>
          <a:lstStyle/>
          <a:p>
            <a:pPr marL="285750" indent="-285750">
              <a:lnSpc>
                <a:spcPct val="150000"/>
              </a:lnSpc>
              <a:buFont typeface="Arial" panose="020B0604020202020204" pitchFamily="34" charset="0"/>
              <a:buChar cha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Emotion plays a crucial role to understand the feeling of each person figures clearly about a person’s personality.</a:t>
            </a: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Emotions are reflected in voice, hand and body gestures, and mainly through facial expressions.</a:t>
            </a:r>
          </a:p>
          <a:p>
            <a:pPr>
              <a:lnSpc>
                <a:spcPct val="150000"/>
              </a:lnSpc>
            </a:pPr>
            <a:endParaRPr lang="en-IN" dirty="0">
              <a:solidFill>
                <a:schemeClr val="tx1"/>
              </a:solidFill>
            </a:endParaRPr>
          </a:p>
        </p:txBody>
      </p:sp>
    </p:spTree>
    <p:extLst>
      <p:ext uri="{BB962C8B-B14F-4D97-AF65-F5344CB8AC3E}">
        <p14:creationId xmlns:p14="http://schemas.microsoft.com/office/powerpoint/2010/main" val="134701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B1FE-776C-B2D5-1FEA-55717C9714D1}"/>
              </a:ext>
            </a:extLst>
          </p:cNvPr>
          <p:cNvSpPr>
            <a:spLocks noGrp="1"/>
          </p:cNvSpPr>
          <p:nvPr>
            <p:ph type="title"/>
          </p:nvPr>
        </p:nvSpPr>
        <p:spPr/>
        <p:txBody>
          <a:bodyPr/>
          <a:lstStyle/>
          <a:p>
            <a:r>
              <a:rPr lang="en-IN" dirty="0"/>
              <a:t>7 DIFFERENT TYPES OF EMOTIONS</a:t>
            </a:r>
          </a:p>
        </p:txBody>
      </p:sp>
      <p:pic>
        <p:nvPicPr>
          <p:cNvPr id="1026" name="Picture 2" descr="Seven basic human emotions | Download Scientific Diagram">
            <a:extLst>
              <a:ext uri="{FF2B5EF4-FFF2-40B4-BE49-F238E27FC236}">
                <a16:creationId xmlns:a16="http://schemas.microsoft.com/office/drawing/2014/main" id="{D3345F6D-0228-8EF6-168A-BEF18C747A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103" y="1506071"/>
            <a:ext cx="7333129" cy="3989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9FE9CF-5C7F-5B82-8974-29039145B926}"/>
              </a:ext>
            </a:extLst>
          </p:cNvPr>
          <p:cNvSpPr txBox="1"/>
          <p:nvPr/>
        </p:nvSpPr>
        <p:spPr>
          <a:xfrm>
            <a:off x="3388659" y="5782422"/>
            <a:ext cx="3648635" cy="369332"/>
          </a:xfrm>
          <a:prstGeom prst="rect">
            <a:avLst/>
          </a:prstGeom>
          <a:noFill/>
        </p:spPr>
        <p:txBody>
          <a:bodyPr wrap="square" rtlCol="0">
            <a:spAutoFit/>
          </a:bodyPr>
          <a:lstStyle/>
          <a:p>
            <a:r>
              <a:rPr lang="en-IN" dirty="0"/>
              <a:t>Fig.1.Different kinds of emotions</a:t>
            </a:r>
          </a:p>
        </p:txBody>
      </p:sp>
    </p:spTree>
    <p:extLst>
      <p:ext uri="{BB962C8B-B14F-4D97-AF65-F5344CB8AC3E}">
        <p14:creationId xmlns:p14="http://schemas.microsoft.com/office/powerpoint/2010/main" val="111840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F80E-EB1E-4FF7-0C38-67CC976CA620}"/>
              </a:ext>
            </a:extLst>
          </p:cNvPr>
          <p:cNvSpPr>
            <a:spLocks noGrp="1"/>
          </p:cNvSpPr>
          <p:nvPr>
            <p:ph type="title"/>
          </p:nvPr>
        </p:nvSpPr>
        <p:spPr/>
        <p:txBody>
          <a:bodyPr/>
          <a:lstStyle/>
          <a:p>
            <a:r>
              <a:rPr lang="en-IN" dirty="0"/>
              <a:t>FACIAL EXPRESSION AND EMOTION</a:t>
            </a:r>
          </a:p>
        </p:txBody>
      </p:sp>
      <p:sp>
        <p:nvSpPr>
          <p:cNvPr id="3" name="Content Placeholder 2">
            <a:extLst>
              <a:ext uri="{FF2B5EF4-FFF2-40B4-BE49-F238E27FC236}">
                <a16:creationId xmlns:a16="http://schemas.microsoft.com/office/drawing/2014/main" id="{DF68C1F1-861C-582A-6D82-162B17B65F67}"/>
              </a:ext>
            </a:extLst>
          </p:cNvPr>
          <p:cNvSpPr>
            <a:spLocks noGrp="1"/>
          </p:cNvSpPr>
          <p:nvPr>
            <p:ph idx="1"/>
          </p:nvPr>
        </p:nvSpPr>
        <p:spPr>
          <a:xfrm>
            <a:off x="677334" y="1930399"/>
            <a:ext cx="8596668" cy="4110963"/>
          </a:xfrm>
        </p:spPr>
        <p:txBody>
          <a:bodyPr>
            <a:normAutofit/>
          </a:bodyPr>
          <a:lstStyle/>
          <a:p>
            <a:pPr algn="just"/>
            <a:r>
              <a:rPr lang="en-IN" sz="1800" dirty="0">
                <a:latin typeface="Times New Roman" panose="02020603050405020304" pitchFamily="18" charset="0"/>
                <a:cs typeface="Times New Roman" panose="02020603050405020304" pitchFamily="18" charset="0"/>
              </a:rPr>
              <a:t>Face Expression includes Smile, Sad, Anger, Disgust, Surprise, Neutral and Fear.</a:t>
            </a:r>
          </a:p>
          <a:p>
            <a:pPr algn="just">
              <a:lnSpc>
                <a:spcPct val="150000"/>
              </a:lnSpc>
            </a:pPr>
            <a:r>
              <a:rPr lang="en-IN" sz="1800" dirty="0">
                <a:latin typeface="Times New Roman" panose="02020603050405020304" pitchFamily="18" charset="0"/>
                <a:cs typeface="Times New Roman" panose="02020603050405020304" pitchFamily="18" charset="0"/>
              </a:rPr>
              <a:t>A </a:t>
            </a:r>
            <a:r>
              <a:rPr lang="en-IN" sz="1800" b="1" dirty="0">
                <a:latin typeface="Times New Roman" panose="02020603050405020304" pitchFamily="18" charset="0"/>
                <a:cs typeface="Times New Roman" panose="02020603050405020304" pitchFamily="18" charset="0"/>
              </a:rPr>
              <a:t>Smile</a:t>
            </a:r>
            <a:r>
              <a:rPr lang="en-IN" sz="1800" dirty="0">
                <a:latin typeface="Times New Roman" panose="02020603050405020304" pitchFamily="18" charset="0"/>
                <a:cs typeface="Times New Roman" panose="02020603050405020304" pitchFamily="18" charset="0"/>
              </a:rPr>
              <a:t> on a Human face shows their happiness and E</a:t>
            </a:r>
            <a:r>
              <a:rPr lang="en-US" sz="1800" dirty="0">
                <a:latin typeface="Times New Roman" panose="02020603050405020304" pitchFamily="18" charset="0"/>
                <a:cs typeface="Times New Roman" panose="02020603050405020304" pitchFamily="18" charset="0"/>
              </a:rPr>
              <a:t>ye brows are relaxed. The Mouth is open, and Mouth corners are upturned.</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A </a:t>
            </a:r>
            <a:r>
              <a:rPr lang="en-IN" sz="1800" b="1" dirty="0">
                <a:latin typeface="Times New Roman" panose="02020603050405020304" pitchFamily="18" charset="0"/>
                <a:cs typeface="Times New Roman" panose="02020603050405020304" pitchFamily="18" charset="0"/>
              </a:rPr>
              <a:t>Sad</a:t>
            </a:r>
            <a:r>
              <a:rPr lang="en-IN" sz="1800" dirty="0">
                <a:latin typeface="Times New Roman" panose="02020603050405020304" pitchFamily="18" charset="0"/>
                <a:cs typeface="Times New Roman" panose="02020603050405020304" pitchFamily="18" charset="0"/>
              </a:rPr>
              <a:t> expression is the feeling of looseness which is normally expressed as E</a:t>
            </a:r>
            <a:r>
              <a:rPr lang="en-US" sz="1800" dirty="0">
                <a:latin typeface="Times New Roman" panose="02020603050405020304" pitchFamily="18" charset="0"/>
                <a:cs typeface="Times New Roman" panose="02020603050405020304" pitchFamily="18" charset="0"/>
              </a:rPr>
              <a:t>yes are slightly closed. Eyebrows are bent upward, and Mouth is relaxed.</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Anger</a:t>
            </a:r>
            <a:r>
              <a:rPr lang="en-IN" sz="1800" dirty="0">
                <a:latin typeface="Times New Roman" panose="02020603050405020304" pitchFamily="18" charset="0"/>
                <a:cs typeface="Times New Roman" panose="02020603050405020304" pitchFamily="18" charset="0"/>
              </a:rPr>
              <a:t> on human face is related to unpleasant conditions. </a:t>
            </a:r>
            <a:r>
              <a:rPr lang="en-US" sz="1800" dirty="0">
                <a:latin typeface="Times New Roman" panose="02020603050405020304" pitchFamily="18" charset="0"/>
                <a:cs typeface="Times New Roman" panose="02020603050405020304" pitchFamily="18" charset="0"/>
              </a:rPr>
              <a:t>Eyebrows are pulled downward and together. Eyes are wide open, and lips are tightly closed.</a:t>
            </a:r>
            <a:endParaRPr lang="en-IN" sz="18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27870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BBAF-FE73-7AFA-13B0-50D45C4617E2}"/>
              </a:ext>
            </a:extLst>
          </p:cNvPr>
          <p:cNvSpPr>
            <a:spLocks noGrp="1"/>
          </p:cNvSpPr>
          <p:nvPr>
            <p:ph type="title"/>
          </p:nvPr>
        </p:nvSpPr>
        <p:spPr>
          <a:xfrm>
            <a:off x="677334" y="609600"/>
            <a:ext cx="8596668" cy="941294"/>
          </a:xfrm>
        </p:spPr>
        <p:txBody>
          <a:bodyPr/>
          <a:lstStyle/>
          <a:p>
            <a:r>
              <a:rPr lang="en-IN" dirty="0"/>
              <a:t>FACIAL EXPRESSION AND EMOTION</a:t>
            </a:r>
          </a:p>
        </p:txBody>
      </p:sp>
      <p:sp>
        <p:nvSpPr>
          <p:cNvPr id="3" name="Content Placeholder 2">
            <a:extLst>
              <a:ext uri="{FF2B5EF4-FFF2-40B4-BE49-F238E27FC236}">
                <a16:creationId xmlns:a16="http://schemas.microsoft.com/office/drawing/2014/main" id="{A39D1601-DD5D-902A-0CEA-3270AFDCD0E9}"/>
              </a:ext>
            </a:extLst>
          </p:cNvPr>
          <p:cNvSpPr>
            <a:spLocks noGrp="1"/>
          </p:cNvSpPr>
          <p:nvPr>
            <p:ph idx="1"/>
          </p:nvPr>
        </p:nvSpPr>
        <p:spPr>
          <a:xfrm>
            <a:off x="677334" y="1909483"/>
            <a:ext cx="8596668" cy="413188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Disgust</a:t>
            </a:r>
            <a:r>
              <a:rPr lang="en-US" sz="1800" dirty="0">
                <a:latin typeface="Times New Roman" panose="02020603050405020304" pitchFamily="18" charset="0"/>
                <a:cs typeface="Times New Roman" panose="02020603050405020304" pitchFamily="18" charset="0"/>
              </a:rPr>
              <a:t> expressions are expressed with Eyebrows and eyelids are relaxed. The Upper lip is raised and curled, often asymmetrically.</a:t>
            </a:r>
          </a:p>
          <a:p>
            <a:pPr algn="just">
              <a:lnSpc>
                <a:spcPct val="150000"/>
              </a:lnSpc>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Surprise</a:t>
            </a:r>
            <a:r>
              <a:rPr lang="en-US" sz="1800" dirty="0">
                <a:latin typeface="Times New Roman" panose="02020603050405020304" pitchFamily="18" charset="0"/>
                <a:cs typeface="Times New Roman" panose="02020603050405020304" pitchFamily="18" charset="0"/>
              </a:rPr>
              <a:t> or shock expression is expressed when some unpredicted happens. Eyebrows are raised. Eyes are wide open, and Mouth is open.</a:t>
            </a:r>
          </a:p>
          <a:p>
            <a:pPr algn="just">
              <a:lnSpc>
                <a:spcPct val="150000"/>
              </a:lnSpc>
            </a:pPr>
            <a:r>
              <a:rPr lang="en-US" sz="1800" dirty="0">
                <a:latin typeface="Times New Roman" panose="02020603050405020304" pitchFamily="18" charset="0"/>
                <a:cs typeface="Times New Roman" panose="02020603050405020304" pitchFamily="18" charset="0"/>
              </a:rPr>
              <a:t>The expression of </a:t>
            </a:r>
            <a:r>
              <a:rPr lang="en-US" sz="1800" b="1" dirty="0">
                <a:latin typeface="Times New Roman" panose="02020603050405020304" pitchFamily="18" charset="0"/>
                <a:cs typeface="Times New Roman" panose="02020603050405020304" pitchFamily="18" charset="0"/>
              </a:rPr>
              <a:t>Fear</a:t>
            </a:r>
            <a:r>
              <a:rPr lang="en-US" sz="1800" dirty="0">
                <a:latin typeface="Times New Roman" panose="02020603050405020304" pitchFamily="18" charset="0"/>
                <a:cs typeface="Times New Roman" panose="02020603050405020304" pitchFamily="18" charset="0"/>
              </a:rPr>
              <a:t> is related with surprise expression which is expressed as Eyebrows are raised and pulled together. Eyes are open and tensed</a:t>
            </a:r>
          </a:p>
          <a:p>
            <a:pPr algn="just">
              <a:lnSpc>
                <a:spcPct val="150000"/>
              </a:lnSpc>
            </a:pPr>
            <a:r>
              <a:rPr lang="en-US" sz="1800" dirty="0">
                <a:latin typeface="Times New Roman" panose="02020603050405020304" pitchFamily="18" charset="0"/>
                <a:cs typeface="Times New Roman" panose="02020603050405020304" pitchFamily="18" charset="0"/>
              </a:rPr>
              <a:t>The expression of </a:t>
            </a:r>
            <a:r>
              <a:rPr lang="en-US" sz="1800" b="1" dirty="0">
                <a:latin typeface="Times New Roman" panose="02020603050405020304" pitchFamily="18" charset="0"/>
                <a:cs typeface="Times New Roman" panose="02020603050405020304" pitchFamily="18" charset="0"/>
              </a:rPr>
              <a:t>Neutral</a:t>
            </a:r>
            <a:r>
              <a:rPr lang="en-US" sz="1800" dirty="0">
                <a:latin typeface="Times New Roman" panose="02020603050405020304" pitchFamily="18" charset="0"/>
                <a:cs typeface="Times New Roman" panose="02020603050405020304" pitchFamily="18" charset="0"/>
              </a:rPr>
              <a:t> is Eyebrows, Eyes and Mouth, are relaxed.</a:t>
            </a:r>
          </a:p>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35047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C226-F1F7-D41C-44CB-B31C135F1B68}"/>
              </a:ext>
            </a:extLst>
          </p:cNvPr>
          <p:cNvSpPr>
            <a:spLocks noGrp="1"/>
          </p:cNvSpPr>
          <p:nvPr>
            <p:ph type="title"/>
          </p:nvPr>
        </p:nvSpPr>
        <p:spPr/>
        <p:txBody>
          <a:bodyPr/>
          <a:lstStyle/>
          <a:p>
            <a:r>
              <a:rPr lang="en-IN" dirty="0"/>
              <a:t>STRESS</a:t>
            </a:r>
          </a:p>
        </p:txBody>
      </p:sp>
      <p:sp>
        <p:nvSpPr>
          <p:cNvPr id="3" name="Content Placeholder 2">
            <a:extLst>
              <a:ext uri="{FF2B5EF4-FFF2-40B4-BE49-F238E27FC236}">
                <a16:creationId xmlns:a16="http://schemas.microsoft.com/office/drawing/2014/main" id="{56326D94-BD22-D996-5490-92AA5787B431}"/>
              </a:ext>
            </a:extLst>
          </p:cNvPr>
          <p:cNvSpPr>
            <a:spLocks noGrp="1"/>
          </p:cNvSpPr>
          <p:nvPr>
            <p:ph idx="1"/>
          </p:nvPr>
        </p:nvSpPr>
        <p:spPr>
          <a:xfrm>
            <a:off x="677334" y="1568825"/>
            <a:ext cx="9354172" cy="4472538"/>
          </a:xfrm>
        </p:spPr>
        <p:txBody>
          <a:bodyPr>
            <a:noAutofit/>
          </a:bodyPr>
          <a:lstStyle/>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Stress is a response to external pressures or demands, anxiety is a heightened state of worry or fear often without a specific cause, and depression is a persistent feeling of sadness or hopelessness. </a:t>
            </a:r>
          </a:p>
          <a:p>
            <a:pPr algn="just">
              <a:lnSpc>
                <a:spcPct val="150000"/>
              </a:lnSpc>
            </a:pPr>
            <a:r>
              <a:rPr lang="en-US" sz="1600" b="1" dirty="0">
                <a:solidFill>
                  <a:schemeClr val="tx1"/>
                </a:solidFill>
                <a:latin typeface="Times New Roman" panose="02020603050405020304" pitchFamily="18" charset="0"/>
                <a:cs typeface="Times New Roman" panose="02020603050405020304" pitchFamily="18" charset="0"/>
              </a:rPr>
              <a:t>Furrowed Brow</a:t>
            </a:r>
            <a:r>
              <a:rPr lang="en-US" sz="1600" dirty="0">
                <a:solidFill>
                  <a:schemeClr val="tx1"/>
                </a:solidFill>
                <a:latin typeface="Times New Roman" panose="02020603050405020304" pitchFamily="18" charset="0"/>
                <a:cs typeface="Times New Roman" panose="02020603050405020304" pitchFamily="18" charset="0"/>
              </a:rPr>
              <a:t>: Tightening or furrowing of the forehead, often accompanied by vertical lines between the eyebrows.</a:t>
            </a:r>
          </a:p>
          <a:p>
            <a:pPr algn="just">
              <a:lnSpc>
                <a:spcPct val="150000"/>
              </a:lnSpc>
            </a:pPr>
            <a:r>
              <a:rPr lang="en-US" sz="1600" b="1" dirty="0">
                <a:solidFill>
                  <a:schemeClr val="tx1"/>
                </a:solidFill>
                <a:latin typeface="Times New Roman" panose="02020603050405020304" pitchFamily="18" charset="0"/>
                <a:cs typeface="Times New Roman" panose="02020603050405020304" pitchFamily="18" charset="0"/>
              </a:rPr>
              <a:t>Tensed Jaw</a:t>
            </a:r>
            <a:r>
              <a:rPr lang="en-US" sz="1600" dirty="0">
                <a:solidFill>
                  <a:schemeClr val="tx1"/>
                </a:solidFill>
                <a:latin typeface="Times New Roman" panose="02020603050405020304" pitchFamily="18" charset="0"/>
                <a:cs typeface="Times New Roman" panose="02020603050405020304" pitchFamily="18" charset="0"/>
              </a:rPr>
              <a:t>: Clenching or grinding the teeth, which can be a sign of increased muscle tension.</a:t>
            </a:r>
          </a:p>
          <a:p>
            <a:pPr algn="just">
              <a:lnSpc>
                <a:spcPct val="150000"/>
              </a:lnSpc>
            </a:pPr>
            <a:r>
              <a:rPr lang="en-US" sz="1600" b="1" dirty="0">
                <a:solidFill>
                  <a:schemeClr val="tx1"/>
                </a:solidFill>
                <a:latin typeface="Times New Roman" panose="02020603050405020304" pitchFamily="18" charset="0"/>
                <a:cs typeface="Times New Roman" panose="02020603050405020304" pitchFamily="18" charset="0"/>
              </a:rPr>
              <a:t>Narrowed Eyes</a:t>
            </a:r>
            <a:r>
              <a:rPr lang="en-US" sz="1600" dirty="0">
                <a:solidFill>
                  <a:schemeClr val="tx1"/>
                </a:solidFill>
                <a:latin typeface="Times New Roman" panose="02020603050405020304" pitchFamily="18" charset="0"/>
                <a:cs typeface="Times New Roman" panose="02020603050405020304" pitchFamily="18" charset="0"/>
              </a:rPr>
              <a:t>: Squinting or narrowing of the eyes, sometimes referred to as eye strain.</a:t>
            </a:r>
          </a:p>
          <a:p>
            <a:pPr algn="just">
              <a:lnSpc>
                <a:spcPct val="150000"/>
              </a:lnSpc>
            </a:pPr>
            <a:r>
              <a:rPr lang="en-US" sz="1600" b="1" dirty="0">
                <a:solidFill>
                  <a:schemeClr val="tx1"/>
                </a:solidFill>
                <a:latin typeface="Times New Roman" panose="02020603050405020304" pitchFamily="18" charset="0"/>
                <a:cs typeface="Times New Roman" panose="02020603050405020304" pitchFamily="18" charset="0"/>
              </a:rPr>
              <a:t>Facial Twitching</a:t>
            </a:r>
            <a:r>
              <a:rPr lang="en-US" sz="1600" dirty="0">
                <a:solidFill>
                  <a:schemeClr val="tx1"/>
                </a:solidFill>
                <a:latin typeface="Times New Roman" panose="02020603050405020304" pitchFamily="18" charset="0"/>
                <a:cs typeface="Times New Roman" panose="02020603050405020304" pitchFamily="18" charset="0"/>
              </a:rPr>
              <a:t>: Involuntary facial movements or twitches, which can be a manifestation of stress-induced tension.</a:t>
            </a:r>
          </a:p>
          <a:p>
            <a:pPr algn="just">
              <a:lnSpc>
                <a:spcPct val="150000"/>
              </a:lnSpc>
            </a:pPr>
            <a:r>
              <a:rPr lang="en-US" sz="1600" b="1" dirty="0">
                <a:solidFill>
                  <a:schemeClr val="tx1"/>
                </a:solidFill>
                <a:latin typeface="Times New Roman" panose="02020603050405020304" pitchFamily="18" charset="0"/>
                <a:cs typeface="Times New Roman" panose="02020603050405020304" pitchFamily="18" charset="0"/>
              </a:rPr>
              <a:t>Tightened Lips</a:t>
            </a:r>
            <a:r>
              <a:rPr lang="en-US" sz="1600" dirty="0">
                <a:solidFill>
                  <a:schemeClr val="tx1"/>
                </a:solidFill>
                <a:latin typeface="Times New Roman" panose="02020603050405020304" pitchFamily="18" charset="0"/>
                <a:cs typeface="Times New Roman" panose="02020603050405020304" pitchFamily="18" charset="0"/>
              </a:rPr>
              <a:t>: Pressed or pursed lips, indicating stress-related muscle tension in the face.</a:t>
            </a:r>
          </a:p>
          <a:p>
            <a:pPr algn="just">
              <a:lnSpc>
                <a:spcPct val="150000"/>
              </a:lnSpc>
            </a:pPr>
            <a:r>
              <a:rPr lang="en-US" sz="1600" b="1" dirty="0">
                <a:solidFill>
                  <a:schemeClr val="tx1"/>
                </a:solidFill>
                <a:latin typeface="Times New Roman" panose="02020603050405020304" pitchFamily="18" charset="0"/>
                <a:cs typeface="Times New Roman" panose="02020603050405020304" pitchFamily="18" charset="0"/>
              </a:rPr>
              <a:t>Increased Blinking</a:t>
            </a:r>
            <a:r>
              <a:rPr lang="en-US" sz="1600" dirty="0">
                <a:solidFill>
                  <a:schemeClr val="tx1"/>
                </a:solidFill>
                <a:latin typeface="Times New Roman" panose="02020603050405020304" pitchFamily="18" charset="0"/>
                <a:cs typeface="Times New Roman" panose="02020603050405020304" pitchFamily="18" charset="0"/>
              </a:rPr>
              <a:t>: Rapid or increased blinking, sometimes associated with heightened arousal or stress.</a:t>
            </a:r>
          </a:p>
          <a:p>
            <a:pPr marL="0" indent="0" algn="just">
              <a:lnSpc>
                <a:spcPct val="150000"/>
              </a:lnSpc>
              <a:buNone/>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312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C717-A045-02AB-1C81-E70D3DC6F17D}"/>
              </a:ext>
            </a:extLst>
          </p:cNvPr>
          <p:cNvSpPr>
            <a:spLocks noGrp="1"/>
          </p:cNvSpPr>
          <p:nvPr>
            <p:ph type="title"/>
          </p:nvPr>
        </p:nvSpPr>
        <p:spPr/>
        <p:txBody>
          <a:bodyPr/>
          <a:lstStyle/>
          <a:p>
            <a:r>
              <a:rPr lang="en-IN" dirty="0"/>
              <a:t>ANXIETY</a:t>
            </a:r>
          </a:p>
        </p:txBody>
      </p:sp>
      <p:sp>
        <p:nvSpPr>
          <p:cNvPr id="3" name="Content Placeholder 2">
            <a:extLst>
              <a:ext uri="{FF2B5EF4-FFF2-40B4-BE49-F238E27FC236}">
                <a16:creationId xmlns:a16="http://schemas.microsoft.com/office/drawing/2014/main" id="{C00A8548-B4D4-9CD2-8517-D2D028E03EA1}"/>
              </a:ext>
            </a:extLst>
          </p:cNvPr>
          <p:cNvSpPr>
            <a:spLocks noGrp="1"/>
          </p:cNvSpPr>
          <p:nvPr>
            <p:ph idx="1"/>
          </p:nvPr>
        </p:nvSpPr>
        <p:spPr>
          <a:xfrm>
            <a:off x="453215" y="1461247"/>
            <a:ext cx="9470713" cy="4679577"/>
          </a:xfrm>
        </p:spPr>
        <p:txBody>
          <a:bodyPr>
            <a:noAutofit/>
          </a:bodyPr>
          <a:lstStyle/>
          <a:p>
            <a:pPr algn="just">
              <a:lnSpc>
                <a:spcPct val="170000"/>
              </a:lnSpc>
            </a:pPr>
            <a:r>
              <a:rPr lang="en-US" sz="1600" dirty="0">
                <a:solidFill>
                  <a:schemeClr val="tx1"/>
                </a:solidFill>
                <a:latin typeface="Times New Roman" panose="02020603050405020304" pitchFamily="18" charset="0"/>
                <a:cs typeface="Times New Roman" panose="02020603050405020304" pitchFamily="18" charset="0"/>
              </a:rPr>
              <a:t>Anxiety is often associated with a combination of emotions, such as fear, worry, apprehension, and restlessness. </a:t>
            </a:r>
            <a:r>
              <a:rPr lang="en-US" sz="1600" dirty="0">
                <a:latin typeface="Times New Roman" panose="02020603050405020304" pitchFamily="18" charset="0"/>
                <a:cs typeface="Times New Roman" panose="02020603050405020304" pitchFamily="18" charset="0"/>
              </a:rPr>
              <a:t>Anxiety can be expressed through various facial expressions. Common facial cues associated with anxiety include:</a:t>
            </a:r>
          </a:p>
          <a:p>
            <a:pPr algn="just">
              <a:lnSpc>
                <a:spcPct val="170000"/>
              </a:lnSpc>
            </a:pPr>
            <a:r>
              <a:rPr lang="en-US" sz="1600" b="1" dirty="0">
                <a:latin typeface="Times New Roman" panose="02020603050405020304" pitchFamily="18" charset="0"/>
                <a:cs typeface="Times New Roman" panose="02020603050405020304" pitchFamily="18" charset="0"/>
              </a:rPr>
              <a:t>Tense or Furrowed Brow</a:t>
            </a:r>
            <a:r>
              <a:rPr lang="en-US" sz="1600" dirty="0">
                <a:latin typeface="Times New Roman" panose="02020603050405020304" pitchFamily="18" charset="0"/>
                <a:cs typeface="Times New Roman" panose="02020603050405020304" pitchFamily="18" charset="0"/>
              </a:rPr>
              <a:t>: Wrinkles or a furrowed forehead can indicate stress and tension.</a:t>
            </a:r>
          </a:p>
          <a:p>
            <a:pPr algn="just">
              <a:lnSpc>
                <a:spcPct val="170000"/>
              </a:lnSpc>
            </a:pPr>
            <a:r>
              <a:rPr lang="en-US" sz="1600" b="1" dirty="0">
                <a:latin typeface="Times New Roman" panose="02020603050405020304" pitchFamily="18" charset="0"/>
                <a:cs typeface="Times New Roman" panose="02020603050405020304" pitchFamily="18" charset="0"/>
              </a:rPr>
              <a:t>Wide Eyes or Pupil Dilation</a:t>
            </a:r>
            <a:r>
              <a:rPr lang="en-US" sz="1600" dirty="0">
                <a:latin typeface="Times New Roman" panose="02020603050405020304" pitchFamily="18" charset="0"/>
                <a:cs typeface="Times New Roman" panose="02020603050405020304" pitchFamily="18" charset="0"/>
              </a:rPr>
              <a:t>: Anxiety may lead to widened eyes or increased pupil size.</a:t>
            </a:r>
          </a:p>
          <a:p>
            <a:pPr algn="just">
              <a:lnSpc>
                <a:spcPct val="170000"/>
              </a:lnSpc>
            </a:pPr>
            <a:r>
              <a:rPr lang="en-US" sz="1600" b="1" dirty="0">
                <a:latin typeface="Times New Roman" panose="02020603050405020304" pitchFamily="18" charset="0"/>
                <a:cs typeface="Times New Roman" panose="02020603050405020304" pitchFamily="18" charset="0"/>
              </a:rPr>
              <a:t>Facial Muscle Tension</a:t>
            </a:r>
            <a:r>
              <a:rPr lang="en-US" sz="1600" dirty="0">
                <a:latin typeface="Times New Roman" panose="02020603050405020304" pitchFamily="18" charset="0"/>
                <a:cs typeface="Times New Roman" panose="02020603050405020304" pitchFamily="18" charset="0"/>
              </a:rPr>
              <a:t>: Jaw clenching, lip biting, or facial muscles appearing tight can be signs of anxiety.</a:t>
            </a:r>
          </a:p>
          <a:p>
            <a:pPr algn="just">
              <a:lnSpc>
                <a:spcPct val="170000"/>
              </a:lnSpc>
            </a:pPr>
            <a:r>
              <a:rPr lang="en-US" sz="1600" b="1" dirty="0">
                <a:latin typeface="Times New Roman" panose="02020603050405020304" pitchFamily="18" charset="0"/>
                <a:cs typeface="Times New Roman" panose="02020603050405020304" pitchFamily="18" charset="0"/>
              </a:rPr>
              <a:t>Restlessness or Fidgeting</a:t>
            </a:r>
            <a:r>
              <a:rPr lang="en-US" sz="1600" dirty="0">
                <a:latin typeface="Times New Roman" panose="02020603050405020304" pitchFamily="18" charset="0"/>
                <a:cs typeface="Times New Roman" panose="02020603050405020304" pitchFamily="18" charset="0"/>
              </a:rPr>
              <a:t>: Constantly shifting or moving facial muscles may indicate inner tension.</a:t>
            </a:r>
          </a:p>
          <a:p>
            <a:pPr algn="just">
              <a:lnSpc>
                <a:spcPct val="170000"/>
              </a:lnSpc>
            </a:pPr>
            <a:r>
              <a:rPr lang="en-US" sz="1600" b="1" dirty="0">
                <a:latin typeface="Times New Roman" panose="02020603050405020304" pitchFamily="18" charset="0"/>
                <a:cs typeface="Times New Roman" panose="02020603050405020304" pitchFamily="18" charset="0"/>
              </a:rPr>
              <a:t>Nervous Smiling or Laughing</a:t>
            </a:r>
            <a:r>
              <a:rPr lang="en-US" sz="1600" dirty="0">
                <a:latin typeface="Times New Roman" panose="02020603050405020304" pitchFamily="18" charset="0"/>
                <a:cs typeface="Times New Roman" panose="02020603050405020304" pitchFamily="18" charset="0"/>
              </a:rPr>
              <a:t>: Anxious individuals may exhibit a smiling or laughing behavior that appears forced or uneasy.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97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BE14-F895-771A-EC33-CF029DED63F7}"/>
              </a:ext>
            </a:extLst>
          </p:cNvPr>
          <p:cNvSpPr>
            <a:spLocks noGrp="1"/>
          </p:cNvSpPr>
          <p:nvPr>
            <p:ph type="title"/>
          </p:nvPr>
        </p:nvSpPr>
        <p:spPr>
          <a:xfrm>
            <a:off x="677334" y="941294"/>
            <a:ext cx="8596668" cy="989106"/>
          </a:xfrm>
        </p:spPr>
        <p:txBody>
          <a:bodyPr/>
          <a:lstStyle/>
          <a:p>
            <a:r>
              <a:rPr lang="en-IN" dirty="0"/>
              <a:t>DEPRESSION</a:t>
            </a:r>
          </a:p>
        </p:txBody>
      </p:sp>
      <p:sp>
        <p:nvSpPr>
          <p:cNvPr id="3" name="Content Placeholder 2">
            <a:extLst>
              <a:ext uri="{FF2B5EF4-FFF2-40B4-BE49-F238E27FC236}">
                <a16:creationId xmlns:a16="http://schemas.microsoft.com/office/drawing/2014/main" id="{BC74B5BA-E01C-7CAE-7A0D-407798CC43A2}"/>
              </a:ext>
            </a:extLst>
          </p:cNvPr>
          <p:cNvSpPr>
            <a:spLocks noGrp="1"/>
          </p:cNvSpPr>
          <p:nvPr>
            <p:ph idx="1"/>
          </p:nvPr>
        </p:nvSpPr>
        <p:spPr>
          <a:xfrm>
            <a:off x="677334" y="1828801"/>
            <a:ext cx="8596668" cy="4212562"/>
          </a:xfrm>
        </p:spPr>
        <p:txBody>
          <a:bodyPr>
            <a:normAutofit lnSpcReduction="10000"/>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Depression is often characterized by a persistent feeling of sadness, emptiness, or hopelessness.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Flat or Blank Expression</a:t>
            </a:r>
            <a:r>
              <a:rPr lang="en-US" dirty="0">
                <a:latin typeface="Times New Roman" panose="02020603050405020304" pitchFamily="18" charset="0"/>
                <a:cs typeface="Times New Roman" panose="02020603050405020304" pitchFamily="18" charset="0"/>
              </a:rPr>
              <a:t>: Reduced facial animation, where the person's face appears devoid of usual emotional responsiveness.</a:t>
            </a:r>
          </a:p>
          <a:p>
            <a:pPr algn="just">
              <a:lnSpc>
                <a:spcPct val="150000"/>
              </a:lnSpc>
            </a:pPr>
            <a:r>
              <a:rPr lang="en-US" b="1" dirty="0">
                <a:latin typeface="Times New Roman" panose="02020603050405020304" pitchFamily="18" charset="0"/>
                <a:cs typeface="Times New Roman" panose="02020603050405020304" pitchFamily="18" charset="0"/>
              </a:rPr>
              <a:t>Sad or Downturned Mouth</a:t>
            </a:r>
            <a:r>
              <a:rPr lang="en-US" dirty="0">
                <a:latin typeface="Times New Roman" panose="02020603050405020304" pitchFamily="18" charset="0"/>
                <a:cs typeface="Times New Roman" panose="02020603050405020304" pitchFamily="18" charset="0"/>
              </a:rPr>
              <a:t>: A persistent downturned or frowning mouth can be indicative of the emotional state associated with depression.</a:t>
            </a:r>
          </a:p>
          <a:p>
            <a:pPr algn="just">
              <a:lnSpc>
                <a:spcPct val="150000"/>
              </a:lnSpc>
            </a:pPr>
            <a:r>
              <a:rPr lang="en-US" b="1" dirty="0">
                <a:latin typeface="Times New Roman" panose="02020603050405020304" pitchFamily="18" charset="0"/>
                <a:cs typeface="Times New Roman" panose="02020603050405020304" pitchFamily="18" charset="0"/>
              </a:rPr>
              <a:t>Tearfulness</a:t>
            </a:r>
            <a:r>
              <a:rPr lang="en-US" dirty="0">
                <a:latin typeface="Times New Roman" panose="02020603050405020304" pitchFamily="18" charset="0"/>
                <a:cs typeface="Times New Roman" panose="02020603050405020304" pitchFamily="18" charset="0"/>
              </a:rPr>
              <a:t>: Frequent tearing or visible signs of crying may suggest emotional distress.</a:t>
            </a:r>
          </a:p>
          <a:p>
            <a:pPr algn="just">
              <a:lnSpc>
                <a:spcPct val="150000"/>
              </a:lnSpc>
            </a:pPr>
            <a:r>
              <a:rPr lang="en-US" b="1" dirty="0">
                <a:latin typeface="Times New Roman" panose="02020603050405020304" pitchFamily="18" charset="0"/>
                <a:cs typeface="Times New Roman" panose="02020603050405020304" pitchFamily="18" charset="0"/>
              </a:rPr>
              <a:t>Fatigue</a:t>
            </a:r>
            <a:r>
              <a:rPr lang="en-US" dirty="0">
                <a:latin typeface="Times New Roman" panose="02020603050405020304" pitchFamily="18" charset="0"/>
                <a:cs typeface="Times New Roman" panose="02020603050405020304" pitchFamily="18" charset="0"/>
              </a:rPr>
              <a:t>: A tired or weary expression, often accompanied by drooping eyelids, may be evident.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05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7D01-B6D3-EEAC-47E6-5D2A1FB9630E}"/>
              </a:ext>
            </a:extLst>
          </p:cNvPr>
          <p:cNvSpPr>
            <a:spLocks noGrp="1"/>
          </p:cNvSpPr>
          <p:nvPr>
            <p:ph type="title"/>
          </p:nvPr>
        </p:nvSpPr>
        <p:spPr/>
        <p:txBody>
          <a:bodyPr/>
          <a:lstStyle/>
          <a:p>
            <a:r>
              <a:rPr lang="en-US" dirty="0"/>
              <a:t>SYSTEM ARCHITECTURE</a:t>
            </a:r>
            <a:endParaRPr lang="en-IN" dirty="0"/>
          </a:p>
        </p:txBody>
      </p:sp>
      <p:pic>
        <p:nvPicPr>
          <p:cNvPr id="6" name="Content Placeholder 5">
            <a:extLst>
              <a:ext uri="{FF2B5EF4-FFF2-40B4-BE49-F238E27FC236}">
                <a16:creationId xmlns:a16="http://schemas.microsoft.com/office/drawing/2014/main" id="{FFB01F18-D7BA-D4B7-0EF9-C360B4501791}"/>
              </a:ext>
            </a:extLst>
          </p:cNvPr>
          <p:cNvPicPr>
            <a:picLocks noGrp="1" noChangeAspect="1"/>
          </p:cNvPicPr>
          <p:nvPr>
            <p:ph idx="1"/>
          </p:nvPr>
        </p:nvPicPr>
        <p:blipFill rotWithShape="1">
          <a:blip r:embed="rId2"/>
          <a:srcRect l="499" t="1509"/>
          <a:stretch/>
        </p:blipFill>
        <p:spPr>
          <a:xfrm>
            <a:off x="715441" y="1270000"/>
            <a:ext cx="8520454" cy="4574988"/>
          </a:xfrm>
        </p:spPr>
      </p:pic>
      <p:sp>
        <p:nvSpPr>
          <p:cNvPr id="8" name="TextBox 7">
            <a:extLst>
              <a:ext uri="{FF2B5EF4-FFF2-40B4-BE49-F238E27FC236}">
                <a16:creationId xmlns:a16="http://schemas.microsoft.com/office/drawing/2014/main" id="{FC115623-8C65-1A9C-FE76-D8A6F6ACB868}"/>
              </a:ext>
            </a:extLst>
          </p:cNvPr>
          <p:cNvSpPr txBox="1"/>
          <p:nvPr/>
        </p:nvSpPr>
        <p:spPr>
          <a:xfrm>
            <a:off x="3352800" y="5852174"/>
            <a:ext cx="2958353" cy="369332"/>
          </a:xfrm>
          <a:prstGeom prst="rect">
            <a:avLst/>
          </a:prstGeom>
          <a:noFill/>
        </p:spPr>
        <p:txBody>
          <a:bodyPr wrap="square" rtlCol="0">
            <a:spAutoFit/>
          </a:bodyPr>
          <a:lstStyle/>
          <a:p>
            <a:r>
              <a:rPr lang="en-IN" dirty="0"/>
              <a:t>Fig.2.System Architecture</a:t>
            </a:r>
          </a:p>
        </p:txBody>
      </p:sp>
    </p:spTree>
    <p:extLst>
      <p:ext uri="{BB962C8B-B14F-4D97-AF65-F5344CB8AC3E}">
        <p14:creationId xmlns:p14="http://schemas.microsoft.com/office/powerpoint/2010/main" val="9379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87DF-C1E1-8809-9848-06E22BB243D7}"/>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B1D2D90-72E4-5BAF-A907-80A2F6CCF7C6}"/>
              </a:ext>
            </a:extLst>
          </p:cNvPr>
          <p:cNvSpPr>
            <a:spLocks noGrp="1"/>
          </p:cNvSpPr>
          <p:nvPr>
            <p:ph idx="1"/>
          </p:nvPr>
        </p:nvSpPr>
        <p:spPr>
          <a:xfrm>
            <a:off x="677334" y="1792941"/>
            <a:ext cx="8596668" cy="4248421"/>
          </a:xfrm>
        </p:spPr>
        <p:txBody>
          <a:bodyPr>
            <a:normAutofit/>
          </a:bodyPr>
          <a:lstStyle/>
          <a:p>
            <a:pPr>
              <a:lnSpc>
                <a:spcPct val="150000"/>
              </a:lnSpc>
            </a:pPr>
            <a:r>
              <a:rPr lang="en-IN" dirty="0"/>
              <a:t>The proposed system consists of:</a:t>
            </a:r>
          </a:p>
          <a:p>
            <a:pPr>
              <a:lnSpc>
                <a:spcPct val="150000"/>
              </a:lnSpc>
            </a:pPr>
            <a:r>
              <a:rPr lang="en-IN" dirty="0"/>
              <a:t>1.Data Acquisition</a:t>
            </a:r>
          </a:p>
          <a:p>
            <a:pPr>
              <a:lnSpc>
                <a:spcPct val="150000"/>
              </a:lnSpc>
            </a:pPr>
            <a:r>
              <a:rPr lang="en-IN" dirty="0"/>
              <a:t>2.Image Processing</a:t>
            </a:r>
          </a:p>
          <a:p>
            <a:pPr>
              <a:lnSpc>
                <a:spcPct val="150000"/>
              </a:lnSpc>
            </a:pPr>
            <a:r>
              <a:rPr lang="en-IN" dirty="0"/>
              <a:t>3.Face Detection</a:t>
            </a:r>
          </a:p>
          <a:p>
            <a:pPr>
              <a:lnSpc>
                <a:spcPct val="150000"/>
              </a:lnSpc>
            </a:pPr>
            <a:r>
              <a:rPr lang="en-IN" dirty="0"/>
              <a:t>4.Emotion Detection</a:t>
            </a:r>
          </a:p>
        </p:txBody>
      </p:sp>
    </p:spTree>
    <p:extLst>
      <p:ext uri="{BB962C8B-B14F-4D97-AF65-F5344CB8AC3E}">
        <p14:creationId xmlns:p14="http://schemas.microsoft.com/office/powerpoint/2010/main" val="3856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16CE-DFDA-6181-086C-2D0DBE7E709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3885E45-1C2F-CA58-105F-B2DA7ACBFD92}"/>
              </a:ext>
            </a:extLst>
          </p:cNvPr>
          <p:cNvSpPr>
            <a:spLocks noGrp="1"/>
          </p:cNvSpPr>
          <p:nvPr>
            <p:ph idx="1"/>
          </p:nvPr>
        </p:nvSpPr>
        <p:spPr>
          <a:xfrm>
            <a:off x="677334" y="1748119"/>
            <a:ext cx="8596668" cy="4293244"/>
          </a:xfrm>
        </p:spPr>
        <p:txBody>
          <a:bodyPr>
            <a:norm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In conclusion, the development and implementation of a Deep Learning approach for stress, anxiety, and depression detection through real-time facial expression analysis using image processing techniques represent a promising and impactful avenue in mental health research.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Leveraging the power of deep neural networks, this project aimed to provide a non-intrusive and accessible solution for early identification of emotional distress.</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 project's significance lies in its potential to revolutionize mental health assessments by offering an objective and automated tool. </a:t>
            </a:r>
          </a:p>
        </p:txBody>
      </p:sp>
    </p:spTree>
    <p:extLst>
      <p:ext uri="{BB962C8B-B14F-4D97-AF65-F5344CB8AC3E}">
        <p14:creationId xmlns:p14="http://schemas.microsoft.com/office/powerpoint/2010/main" val="96027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1A9-5B2A-F362-D4DB-650E402E526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5ED6D59-77B3-39CD-3874-ACA572B2570B}"/>
              </a:ext>
            </a:extLst>
          </p:cNvPr>
          <p:cNvSpPr>
            <a:spLocks noGrp="1"/>
          </p:cNvSpPr>
          <p:nvPr>
            <p:ph idx="1"/>
          </p:nvPr>
        </p:nvSpPr>
        <p:spPr>
          <a:xfrm>
            <a:off x="677333" y="1524000"/>
            <a:ext cx="8735607" cy="4724400"/>
          </a:xfrm>
        </p:spPr>
        <p:txBody>
          <a:bodyPr>
            <a:no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Mental health remains a global concern, with stress, anxiety, and depression affecting millions of lives.</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As technology continues to advance, there is a growing opportunity to harness the power of deep learning and real-time image processing for proactive mental health monitoring.</a:t>
            </a:r>
          </a:p>
          <a:p>
            <a:pPr algn="just">
              <a:lnSpc>
                <a:spcPct val="150000"/>
              </a:lnSpc>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Stress management is critical in today's world to keep stress levels low and health risks to a minimum, as stress is one of the leading causes of chronic illnesses.</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This project endeavors to develop a cutting-edge system that leverages facial expression analysis to detect emotional distress in real-time, offering a non-intrusive and accessible solution for early identification.</a:t>
            </a:r>
          </a:p>
        </p:txBody>
      </p:sp>
    </p:spTree>
    <p:extLst>
      <p:ext uri="{BB962C8B-B14F-4D97-AF65-F5344CB8AC3E}">
        <p14:creationId xmlns:p14="http://schemas.microsoft.com/office/powerpoint/2010/main" val="426976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83EC-6EAC-DEB6-4034-5C48C228E5D0}"/>
              </a:ext>
            </a:extLst>
          </p:cNvPr>
          <p:cNvSpPr>
            <a:spLocks noGrp="1"/>
          </p:cNvSpPr>
          <p:nvPr>
            <p:ph type="title"/>
          </p:nvPr>
        </p:nvSpPr>
        <p:spPr>
          <a:xfrm>
            <a:off x="1497107" y="2483224"/>
            <a:ext cx="7117976" cy="1526987"/>
          </a:xfrm>
        </p:spPr>
        <p:txBody>
          <a:bodyPr>
            <a:normAutofit fontScale="90000"/>
          </a:bodyPr>
          <a:lstStyle/>
          <a:p>
            <a:r>
              <a:rPr lang="en-IN" sz="8800" dirty="0"/>
              <a:t>THANK YOU !!!</a:t>
            </a:r>
          </a:p>
        </p:txBody>
      </p:sp>
    </p:spTree>
    <p:extLst>
      <p:ext uri="{BB962C8B-B14F-4D97-AF65-F5344CB8AC3E}">
        <p14:creationId xmlns:p14="http://schemas.microsoft.com/office/powerpoint/2010/main" val="373568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BE82-48CA-352C-2F6B-A6D4139547E0}"/>
              </a:ext>
            </a:extLst>
          </p:cNvPr>
          <p:cNvSpPr>
            <a:spLocks noGrp="1"/>
          </p:cNvSpPr>
          <p:nvPr>
            <p:ph type="title"/>
          </p:nvPr>
        </p:nvSpPr>
        <p:spPr>
          <a:xfrm>
            <a:off x="677863" y="502024"/>
            <a:ext cx="8596668" cy="753035"/>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FDE7B1D-11CC-0AF6-6AD7-8C8885836971}"/>
              </a:ext>
            </a:extLst>
          </p:cNvPr>
          <p:cNvGraphicFramePr>
            <a:graphicFrameLocks noGrp="1"/>
          </p:cNvGraphicFramePr>
          <p:nvPr>
            <p:ph idx="1"/>
            <p:extLst>
              <p:ext uri="{D42A27DB-BD31-4B8C-83A1-F6EECF244321}">
                <p14:modId xmlns:p14="http://schemas.microsoft.com/office/powerpoint/2010/main" val="2882547034"/>
              </p:ext>
            </p:extLst>
          </p:nvPr>
        </p:nvGraphicFramePr>
        <p:xfrm>
          <a:off x="170327" y="1255059"/>
          <a:ext cx="11555508" cy="5100982"/>
        </p:xfrm>
        <a:graphic>
          <a:graphicData uri="http://schemas.openxmlformats.org/drawingml/2006/table">
            <a:tbl>
              <a:tblPr firstRow="1" bandRow="1">
                <a:tableStyleId>{5C22544A-7EE6-4342-B048-85BDC9FD1C3A}</a:tableStyleId>
              </a:tblPr>
              <a:tblGrid>
                <a:gridCol w="475273">
                  <a:extLst>
                    <a:ext uri="{9D8B030D-6E8A-4147-A177-3AD203B41FA5}">
                      <a16:colId xmlns:a16="http://schemas.microsoft.com/office/drawing/2014/main" val="3130740865"/>
                    </a:ext>
                  </a:extLst>
                </a:gridCol>
                <a:gridCol w="1250039">
                  <a:extLst>
                    <a:ext uri="{9D8B030D-6E8A-4147-A177-3AD203B41FA5}">
                      <a16:colId xmlns:a16="http://schemas.microsoft.com/office/drawing/2014/main" val="1817393022"/>
                    </a:ext>
                  </a:extLst>
                </a:gridCol>
                <a:gridCol w="1486741">
                  <a:extLst>
                    <a:ext uri="{9D8B030D-6E8A-4147-A177-3AD203B41FA5}">
                      <a16:colId xmlns:a16="http://schemas.microsoft.com/office/drawing/2014/main" val="1907863209"/>
                    </a:ext>
                  </a:extLst>
                </a:gridCol>
                <a:gridCol w="684098">
                  <a:extLst>
                    <a:ext uri="{9D8B030D-6E8A-4147-A177-3AD203B41FA5}">
                      <a16:colId xmlns:a16="http://schemas.microsoft.com/office/drawing/2014/main" val="50365569"/>
                    </a:ext>
                  </a:extLst>
                </a:gridCol>
                <a:gridCol w="1641452">
                  <a:extLst>
                    <a:ext uri="{9D8B030D-6E8A-4147-A177-3AD203B41FA5}">
                      <a16:colId xmlns:a16="http://schemas.microsoft.com/office/drawing/2014/main" val="1468124038"/>
                    </a:ext>
                  </a:extLst>
                </a:gridCol>
                <a:gridCol w="1478578">
                  <a:extLst>
                    <a:ext uri="{9D8B030D-6E8A-4147-A177-3AD203B41FA5}">
                      <a16:colId xmlns:a16="http://schemas.microsoft.com/office/drawing/2014/main" val="2293950012"/>
                    </a:ext>
                  </a:extLst>
                </a:gridCol>
                <a:gridCol w="1273968">
                  <a:extLst>
                    <a:ext uri="{9D8B030D-6E8A-4147-A177-3AD203B41FA5}">
                      <a16:colId xmlns:a16="http://schemas.microsoft.com/office/drawing/2014/main" val="2076685744"/>
                    </a:ext>
                  </a:extLst>
                </a:gridCol>
                <a:gridCol w="1315897">
                  <a:extLst>
                    <a:ext uri="{9D8B030D-6E8A-4147-A177-3AD203B41FA5}">
                      <a16:colId xmlns:a16="http://schemas.microsoft.com/office/drawing/2014/main" val="195923048"/>
                    </a:ext>
                  </a:extLst>
                </a:gridCol>
                <a:gridCol w="1949462">
                  <a:extLst>
                    <a:ext uri="{9D8B030D-6E8A-4147-A177-3AD203B41FA5}">
                      <a16:colId xmlns:a16="http://schemas.microsoft.com/office/drawing/2014/main" val="1244104502"/>
                    </a:ext>
                  </a:extLst>
                </a:gridCol>
              </a:tblGrid>
              <a:tr h="442450">
                <a:tc>
                  <a:txBody>
                    <a:bodyPr/>
                    <a:lstStyle/>
                    <a:p>
                      <a:r>
                        <a:rPr lang="en-IN" sz="1200" dirty="0">
                          <a:latin typeface="Times New Roman" panose="02020603050405020304" pitchFamily="18" charset="0"/>
                          <a:cs typeface="Times New Roman" panose="02020603050405020304" pitchFamily="18" charset="0"/>
                        </a:rPr>
                        <a:t>SR NO</a:t>
                      </a:r>
                    </a:p>
                  </a:txBody>
                  <a:tcPr/>
                </a:tc>
                <a:tc>
                  <a:txBody>
                    <a:bodyPr/>
                    <a:lstStyle/>
                    <a:p>
                      <a:r>
                        <a:rPr lang="en-IN" sz="1200" dirty="0">
                          <a:latin typeface="Times New Roman" panose="02020603050405020304" pitchFamily="18" charset="0"/>
                          <a:cs typeface="Times New Roman" panose="02020603050405020304" pitchFamily="18" charset="0"/>
                        </a:rPr>
                        <a:t>AUTHOR NAME</a:t>
                      </a:r>
                    </a:p>
                  </a:txBody>
                  <a:tcPr/>
                </a:tc>
                <a:tc>
                  <a:txBody>
                    <a:bodyPr/>
                    <a:lstStyle/>
                    <a:p>
                      <a:r>
                        <a:rPr lang="en-IN" sz="1200" dirty="0">
                          <a:latin typeface="Times New Roman" panose="02020603050405020304" pitchFamily="18" charset="0"/>
                          <a:cs typeface="Times New Roman" panose="02020603050405020304" pitchFamily="18" charset="0"/>
                        </a:rPr>
                        <a:t>PAPER TITLE</a:t>
                      </a:r>
                    </a:p>
                  </a:txBody>
                  <a:tcPr/>
                </a:tc>
                <a:tc>
                  <a:txBody>
                    <a:bodyPr/>
                    <a:lstStyle/>
                    <a:p>
                      <a:r>
                        <a:rPr lang="en-IN" sz="1200" dirty="0">
                          <a:latin typeface="Times New Roman" panose="02020603050405020304" pitchFamily="18" charset="0"/>
                          <a:cs typeface="Times New Roman" panose="02020603050405020304" pitchFamily="18" charset="0"/>
                        </a:rPr>
                        <a:t>YEAR</a:t>
                      </a:r>
                    </a:p>
                  </a:txBody>
                  <a:tcPr/>
                </a:tc>
                <a:tc>
                  <a:txBody>
                    <a:bodyPr/>
                    <a:lstStyle/>
                    <a:p>
                      <a:r>
                        <a:rPr lang="en-IN" sz="1200" dirty="0">
                          <a:latin typeface="Times New Roman" panose="02020603050405020304" pitchFamily="18" charset="0"/>
                          <a:cs typeface="Times New Roman" panose="02020603050405020304" pitchFamily="18" charset="0"/>
                        </a:rPr>
                        <a:t>OBJECTIVE</a:t>
                      </a:r>
                    </a:p>
                  </a:txBody>
                  <a:tcPr/>
                </a:tc>
                <a:tc>
                  <a:txBody>
                    <a:bodyPr/>
                    <a:lstStyle/>
                    <a:p>
                      <a:r>
                        <a:rPr lang="en-IN" sz="1100" dirty="0">
                          <a:latin typeface="Times New Roman" panose="02020603050405020304" pitchFamily="18" charset="0"/>
                          <a:cs typeface="Times New Roman" panose="02020603050405020304" pitchFamily="18" charset="0"/>
                        </a:rPr>
                        <a:t>METHODOLOGY</a:t>
                      </a:r>
                    </a:p>
                  </a:txBody>
                  <a:tcPr/>
                </a:tc>
                <a:tc>
                  <a:txBody>
                    <a:bodyPr/>
                    <a:lstStyle/>
                    <a:p>
                      <a:r>
                        <a:rPr lang="en-IN" sz="1200" dirty="0">
                          <a:latin typeface="Times New Roman" panose="02020603050405020304" pitchFamily="18" charset="0"/>
                          <a:cs typeface="Times New Roman" panose="02020603050405020304" pitchFamily="18" charset="0"/>
                        </a:rPr>
                        <a:t>DATASET</a:t>
                      </a:r>
                    </a:p>
                  </a:txBody>
                  <a:tcPr/>
                </a:tc>
                <a:tc>
                  <a:txBody>
                    <a:bodyPr/>
                    <a:lstStyle/>
                    <a:p>
                      <a:r>
                        <a:rPr lang="en-US" sz="1200" dirty="0">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969639312"/>
                  </a:ext>
                </a:extLst>
              </a:tr>
              <a:tr h="2144422">
                <a:tc>
                  <a:txBody>
                    <a:bodyPr/>
                    <a:lstStyle/>
                    <a:p>
                      <a:r>
                        <a:rPr lang="en-IN" sz="12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A.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Phani</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Sridhar, R. Jahnavi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Pramodhani</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S. Padmini Priya, Ch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Kanoj</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Kumar</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200" b="1" kern="1200" dirty="0">
                          <a:solidFill>
                            <a:schemeClr val="dk1"/>
                          </a:solidFill>
                          <a:effectLst/>
                          <a:latin typeface="Times New Roman" panose="02020603050405020304" pitchFamily="18" charset="0"/>
                          <a:ea typeface="+mn-ea"/>
                          <a:cs typeface="Times New Roman" panose="02020603050405020304" pitchFamily="18" charset="0"/>
                        </a:rPr>
                        <a:t>Human  stress detection using deep learning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objective of the project is to provide a system that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analyze</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and predict the stress existence in a person by using </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deep learning algorithm techniques. </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Deep learning algorithm named Convolution Neural Network(CNN) and even based on image processing using open-source </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as OpenCV</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dataset is known as fer2013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paper does not provide a specific accuracy figure for the algorithm implemented. However, it mentions that the project accurately identifies stress and records the user's feelings.</a:t>
                      </a:r>
                      <a:endParaRPr lang="en-IN" dirty="0"/>
                    </a:p>
                  </a:txBody>
                  <a:tcPr/>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We can also improve the project by introducing the new future that can detect stress by audio processing techniques.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4524352"/>
                  </a:ext>
                </a:extLst>
              </a:tr>
              <a:tr h="2379575">
                <a:tc>
                  <a:txBody>
                    <a:bodyPr/>
                    <a:lstStyle/>
                    <a:p>
                      <a:r>
                        <a:rPr lang="en-IN" sz="1200" dirty="0">
                          <a:latin typeface="Times New Roman" panose="02020603050405020304" pitchFamily="18" charset="0"/>
                          <a:cs typeface="Times New Roman" panose="02020603050405020304" pitchFamily="18" charset="0"/>
                        </a:rPr>
                        <a:t>[2]</a:t>
                      </a:r>
                    </a:p>
                  </a:txBody>
                  <a:tcPr/>
                </a:tc>
                <a:tc>
                  <a:txBody>
                    <a:bodyPr/>
                    <a:lstStyle/>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Mangal" panose="02040503050203030202" pitchFamily="18" charset="0"/>
                        </a:rPr>
                        <a:t>Adel Aref Ali Al-</a:t>
                      </a:r>
                      <a:r>
                        <a:rPr lang="en-US" sz="1100" dirty="0" err="1">
                          <a:effectLst/>
                          <a:latin typeface="Times New Roman" panose="02020603050405020304" pitchFamily="18" charset="0"/>
                          <a:ea typeface="Calibri" panose="020F0502020204030204" pitchFamily="34" charset="0"/>
                          <a:cs typeface="Mangal" panose="02040503050203030202" pitchFamily="18" charset="0"/>
                        </a:rPr>
                        <a:t>zanam</a:t>
                      </a:r>
                      <a:r>
                        <a:rPr lang="en-US" sz="1100" dirty="0">
                          <a:effectLst/>
                          <a:latin typeface="Times New Roman" panose="02020603050405020304" pitchFamily="18" charset="0"/>
                          <a:ea typeface="Calibri" panose="020F0502020204030204" pitchFamily="34" charset="0"/>
                          <a:cs typeface="Mangal" panose="02040503050203030202" pitchFamily="18" charset="0"/>
                        </a:rPr>
                        <a:t>, Omer Hussein Abdou </a:t>
                      </a:r>
                      <a:r>
                        <a:rPr lang="en-US" sz="1100" dirty="0" err="1">
                          <a:effectLst/>
                          <a:latin typeface="Times New Roman" panose="02020603050405020304" pitchFamily="18" charset="0"/>
                          <a:ea typeface="Calibri" panose="020F0502020204030204" pitchFamily="34" charset="0"/>
                          <a:cs typeface="Mangal" panose="02040503050203030202" pitchFamily="18" charset="0"/>
                        </a:rPr>
                        <a:t>Elsayed</a:t>
                      </a:r>
                      <a:r>
                        <a:rPr lang="en-US" sz="1100" dirty="0">
                          <a:effectLst/>
                          <a:latin typeface="Times New Roman" panose="02020603050405020304" pitchFamily="18" charset="0"/>
                          <a:ea typeface="Calibri" panose="020F0502020204030204" pitchFamily="34" charset="0"/>
                          <a:cs typeface="Mangal" panose="02040503050203030202" pitchFamily="18" charset="0"/>
                        </a:rPr>
                        <a:t> Hussein </a:t>
                      </a:r>
                      <a:r>
                        <a:rPr lang="en-US" sz="1100" dirty="0" err="1">
                          <a:effectLst/>
                          <a:latin typeface="Times New Roman" panose="02020603050405020304" pitchFamily="18" charset="0"/>
                          <a:ea typeface="Calibri" panose="020F0502020204030204" pitchFamily="34" charset="0"/>
                          <a:cs typeface="Mangal" panose="02040503050203030202" pitchFamily="18" charset="0"/>
                        </a:rPr>
                        <a:t>Alhomery</a:t>
                      </a:r>
                      <a:r>
                        <a:rPr lang="en-US" sz="1100" dirty="0">
                          <a:effectLst/>
                          <a:latin typeface="Times New Roman" panose="02020603050405020304" pitchFamily="18" charset="0"/>
                          <a:ea typeface="Calibri" panose="020F0502020204030204" pitchFamily="34" charset="0"/>
                          <a:cs typeface="Mangal" panose="02040503050203030202" pitchFamily="18" charset="0"/>
                        </a:rPr>
                        <a:t> , Choo Peng Tan Faculty of Information Science and Technology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US" sz="1200" b="1" kern="1200" dirty="0">
                          <a:solidFill>
                            <a:schemeClr val="dk1"/>
                          </a:solidFill>
                          <a:effectLst/>
                          <a:latin typeface="Times New Roman" panose="02020603050405020304" pitchFamily="18" charset="0"/>
                          <a:ea typeface="+mn-ea"/>
                          <a:cs typeface="Times New Roman" panose="02020603050405020304" pitchFamily="18" charset="0"/>
                        </a:rPr>
                        <a:t>Mental Health State Classification Using Facial Emotion Recognition and Detection </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Vol.13</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2023</a:t>
                      </a:r>
                    </a:p>
                    <a:p>
                      <a:endParaRPr lang="en-IN" sz="12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paper proposes an approach for determining mental health states by aggregating facial emotion scores over seven days. This innovative technique allows for a comprehensive and dynamic representation of an individual's emotional landscape, facilitating a more accurate classification of mental health status.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methodology comprises several interconnected </a:t>
                      </a:r>
                      <a:r>
                        <a:rPr lang="en-IN"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components,including</a:t>
                      </a: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preprocessing, feature extraction using Principal Component Analysis (PCA) and </a:t>
                      </a:r>
                      <a:r>
                        <a:rPr lang="en-IN"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VGGNet</a:t>
                      </a: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classification using Support Vector Machines (SVM) and Multilayer Perceptron (MLP).</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latin typeface="Times New Roman" panose="02020603050405020304" pitchFamily="18" charset="0"/>
                          <a:ea typeface="Times New Roman" panose="02020603050405020304" pitchFamily="18" charset="0"/>
                          <a:cs typeface="Mangal" panose="02040503050203030202" pitchFamily="18" charset="0"/>
                        </a:rPr>
                        <a:t>The dataset to be used for this project is the FER2013 facial emotion dataset, which has been previously used in studies such as the study by Sultana.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accuracy of the algorithm implemented in the paper varies based on the different models and methods used. The best model, which combined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VGGNet</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feature extraction with SVM classification, achieved an accuracy of 66%.</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training sample of the dataset is not evenly distributed, and the disgusted emotion sample has extraordinarily little compared to the other </a:t>
                      </a:r>
                      <a:r>
                        <a:rPr lang="en-IN" sz="11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sample.This</a:t>
                      </a:r>
                      <a:r>
                        <a:rPr lang="en-IN" sz="1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made classifying images disgustingly difficult for the model.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25433643"/>
                  </a:ext>
                </a:extLst>
              </a:tr>
            </a:tbl>
          </a:graphicData>
        </a:graphic>
      </p:graphicFrame>
    </p:spTree>
    <p:extLst>
      <p:ext uri="{BB962C8B-B14F-4D97-AF65-F5344CB8AC3E}">
        <p14:creationId xmlns:p14="http://schemas.microsoft.com/office/powerpoint/2010/main" val="141331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BE82-48CA-352C-2F6B-A6D4139547E0}"/>
              </a:ext>
            </a:extLst>
          </p:cNvPr>
          <p:cNvSpPr>
            <a:spLocks noGrp="1"/>
          </p:cNvSpPr>
          <p:nvPr>
            <p:ph type="title"/>
          </p:nvPr>
        </p:nvSpPr>
        <p:spPr>
          <a:xfrm>
            <a:off x="677863" y="502024"/>
            <a:ext cx="8596668" cy="753035"/>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FDE7B1D-11CC-0AF6-6AD7-8C8885836971}"/>
              </a:ext>
            </a:extLst>
          </p:cNvPr>
          <p:cNvGraphicFramePr>
            <a:graphicFrameLocks noGrp="1"/>
          </p:cNvGraphicFramePr>
          <p:nvPr>
            <p:ph idx="1"/>
            <p:extLst>
              <p:ext uri="{D42A27DB-BD31-4B8C-83A1-F6EECF244321}">
                <p14:modId xmlns:p14="http://schemas.microsoft.com/office/powerpoint/2010/main" val="2479452988"/>
              </p:ext>
            </p:extLst>
          </p:nvPr>
        </p:nvGraphicFramePr>
        <p:xfrm>
          <a:off x="242047" y="1168487"/>
          <a:ext cx="11582400" cy="5334000"/>
        </p:xfrm>
        <a:graphic>
          <a:graphicData uri="http://schemas.openxmlformats.org/drawingml/2006/table">
            <a:tbl>
              <a:tblPr firstRow="1" bandRow="1">
                <a:tableStyleId>{5C22544A-7EE6-4342-B048-85BDC9FD1C3A}</a:tableStyleId>
              </a:tblPr>
              <a:tblGrid>
                <a:gridCol w="397835">
                  <a:extLst>
                    <a:ext uri="{9D8B030D-6E8A-4147-A177-3AD203B41FA5}">
                      <a16:colId xmlns:a16="http://schemas.microsoft.com/office/drawing/2014/main" val="3130740865"/>
                    </a:ext>
                  </a:extLst>
                </a:gridCol>
                <a:gridCol w="1202544">
                  <a:extLst>
                    <a:ext uri="{9D8B030D-6E8A-4147-A177-3AD203B41FA5}">
                      <a16:colId xmlns:a16="http://schemas.microsoft.com/office/drawing/2014/main" val="1817393022"/>
                    </a:ext>
                  </a:extLst>
                </a:gridCol>
                <a:gridCol w="1455711">
                  <a:extLst>
                    <a:ext uri="{9D8B030D-6E8A-4147-A177-3AD203B41FA5}">
                      <a16:colId xmlns:a16="http://schemas.microsoft.com/office/drawing/2014/main" val="1907863209"/>
                    </a:ext>
                  </a:extLst>
                </a:gridCol>
                <a:gridCol w="596752">
                  <a:extLst>
                    <a:ext uri="{9D8B030D-6E8A-4147-A177-3AD203B41FA5}">
                      <a16:colId xmlns:a16="http://schemas.microsoft.com/office/drawing/2014/main" val="50365569"/>
                    </a:ext>
                  </a:extLst>
                </a:gridCol>
                <a:gridCol w="1491877">
                  <a:extLst>
                    <a:ext uri="{9D8B030D-6E8A-4147-A177-3AD203B41FA5}">
                      <a16:colId xmlns:a16="http://schemas.microsoft.com/office/drawing/2014/main" val="1468124038"/>
                    </a:ext>
                  </a:extLst>
                </a:gridCol>
                <a:gridCol w="1555170">
                  <a:extLst>
                    <a:ext uri="{9D8B030D-6E8A-4147-A177-3AD203B41FA5}">
                      <a16:colId xmlns:a16="http://schemas.microsoft.com/office/drawing/2014/main" val="2293950012"/>
                    </a:ext>
                  </a:extLst>
                </a:gridCol>
                <a:gridCol w="1618960">
                  <a:extLst>
                    <a:ext uri="{9D8B030D-6E8A-4147-A177-3AD203B41FA5}">
                      <a16:colId xmlns:a16="http://schemas.microsoft.com/office/drawing/2014/main" val="2076685744"/>
                    </a:ext>
                  </a:extLst>
                </a:gridCol>
                <a:gridCol w="1816278">
                  <a:extLst>
                    <a:ext uri="{9D8B030D-6E8A-4147-A177-3AD203B41FA5}">
                      <a16:colId xmlns:a16="http://schemas.microsoft.com/office/drawing/2014/main" val="195923048"/>
                    </a:ext>
                  </a:extLst>
                </a:gridCol>
                <a:gridCol w="1447273">
                  <a:extLst>
                    <a:ext uri="{9D8B030D-6E8A-4147-A177-3AD203B41FA5}">
                      <a16:colId xmlns:a16="http://schemas.microsoft.com/office/drawing/2014/main" val="1244104502"/>
                    </a:ext>
                  </a:extLst>
                </a:gridCol>
              </a:tblGrid>
              <a:tr h="404163">
                <a:tc>
                  <a:txBody>
                    <a:bodyPr/>
                    <a:lstStyle/>
                    <a:p>
                      <a:r>
                        <a:rPr lang="en-IN" sz="1100" dirty="0">
                          <a:latin typeface="Times New Roman" panose="02020603050405020304" pitchFamily="18" charset="0"/>
                          <a:cs typeface="Times New Roman" panose="02020603050405020304" pitchFamily="18" charset="0"/>
                        </a:rPr>
                        <a:t>SR NO</a:t>
                      </a:r>
                    </a:p>
                  </a:txBody>
                  <a:tcPr/>
                </a:tc>
                <a:tc>
                  <a:txBody>
                    <a:bodyPr/>
                    <a:lstStyle/>
                    <a:p>
                      <a:r>
                        <a:rPr lang="en-IN" sz="1100" dirty="0">
                          <a:latin typeface="Times New Roman" panose="02020603050405020304" pitchFamily="18" charset="0"/>
                          <a:cs typeface="Times New Roman" panose="02020603050405020304" pitchFamily="18" charset="0"/>
                        </a:rPr>
                        <a:t>AUTHOR NAME</a:t>
                      </a:r>
                    </a:p>
                  </a:txBody>
                  <a:tcPr/>
                </a:tc>
                <a:tc>
                  <a:txBody>
                    <a:bodyPr/>
                    <a:lstStyle/>
                    <a:p>
                      <a:r>
                        <a:rPr lang="en-IN" sz="1100" dirty="0">
                          <a:latin typeface="Times New Roman" panose="02020603050405020304" pitchFamily="18" charset="0"/>
                          <a:cs typeface="Times New Roman" panose="02020603050405020304" pitchFamily="18" charset="0"/>
                        </a:rPr>
                        <a:t>PAPER TITLE</a:t>
                      </a:r>
                    </a:p>
                  </a:txBody>
                  <a:tcPr/>
                </a:tc>
                <a:tc>
                  <a:txBody>
                    <a:bodyPr/>
                    <a:lstStyle/>
                    <a:p>
                      <a:r>
                        <a:rPr lang="en-IN" sz="1100" dirty="0">
                          <a:latin typeface="Times New Roman" panose="02020603050405020304" pitchFamily="18" charset="0"/>
                          <a:cs typeface="Times New Roman" panose="02020603050405020304" pitchFamily="18" charset="0"/>
                        </a:rPr>
                        <a:t>YEAR</a:t>
                      </a:r>
                    </a:p>
                  </a:txBody>
                  <a:tcPr/>
                </a:tc>
                <a:tc>
                  <a:txBody>
                    <a:bodyPr/>
                    <a:lstStyle/>
                    <a:p>
                      <a:r>
                        <a:rPr lang="en-IN" sz="1100" dirty="0">
                          <a:latin typeface="Times New Roman" panose="02020603050405020304" pitchFamily="18" charset="0"/>
                          <a:cs typeface="Times New Roman" panose="02020603050405020304" pitchFamily="18" charset="0"/>
                        </a:rPr>
                        <a:t>OBJECTIVE</a:t>
                      </a:r>
                    </a:p>
                  </a:txBody>
                  <a:tcPr/>
                </a:tc>
                <a:tc>
                  <a:txBody>
                    <a:bodyPr/>
                    <a:lstStyle/>
                    <a:p>
                      <a:r>
                        <a:rPr lang="en-IN" sz="1100" dirty="0">
                          <a:latin typeface="Times New Roman" panose="02020603050405020304" pitchFamily="18" charset="0"/>
                          <a:cs typeface="Times New Roman" panose="02020603050405020304" pitchFamily="18" charset="0"/>
                        </a:rPr>
                        <a:t>METHODOLOGY</a:t>
                      </a:r>
                    </a:p>
                  </a:txBody>
                  <a:tcPr/>
                </a:tc>
                <a:tc>
                  <a:txBody>
                    <a:bodyPr/>
                    <a:lstStyle/>
                    <a:p>
                      <a:r>
                        <a:rPr lang="en-IN" sz="1100" dirty="0">
                          <a:latin typeface="Times New Roman" panose="02020603050405020304" pitchFamily="18" charset="0"/>
                          <a:cs typeface="Times New Roman" panose="02020603050405020304" pitchFamily="18" charset="0"/>
                        </a:rPr>
                        <a:t>DATASET</a:t>
                      </a:r>
                    </a:p>
                  </a:txBody>
                  <a:tcPr/>
                </a:tc>
                <a:tc>
                  <a:txBody>
                    <a:bodyPr/>
                    <a:lstStyle/>
                    <a:p>
                      <a:r>
                        <a:rPr lang="en-US" sz="1100" dirty="0">
                          <a:latin typeface="Times New Roman" panose="02020603050405020304" pitchFamily="18" charset="0"/>
                          <a:cs typeface="Times New Roman" panose="02020603050405020304" pitchFamily="18" charset="0"/>
                        </a:rPr>
                        <a:t>ACCURACY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969639312"/>
                  </a:ext>
                </a:extLst>
              </a:tr>
              <a:tr h="2655925">
                <a:tc>
                  <a:txBody>
                    <a:bodyPr/>
                    <a:lstStyle/>
                    <a:p>
                      <a:r>
                        <a:rPr lang="en-IN" sz="1100" dirty="0">
                          <a:latin typeface="Times New Roman" panose="02020603050405020304" pitchFamily="18" charset="0"/>
                          <a:cs typeface="Times New Roman" panose="02020603050405020304" pitchFamily="18" charset="0"/>
                        </a:rPr>
                        <a:t>[3]</a:t>
                      </a:r>
                    </a:p>
                  </a:txBody>
                  <a:tcPr/>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Sabina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Umirzakova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Shabir Ahmad ,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Sevara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Mardieva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Shakhnoza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Muksimova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Taeg</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Keun</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Whangbo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100" b="1" kern="1200" dirty="0">
                          <a:solidFill>
                            <a:schemeClr val="dk1"/>
                          </a:solidFill>
                          <a:effectLst/>
                          <a:latin typeface="Times New Roman" panose="02020603050405020304" pitchFamily="18" charset="0"/>
                          <a:ea typeface="+mn-ea"/>
                          <a:cs typeface="Times New Roman" panose="02020603050405020304" pitchFamily="18" charset="0"/>
                        </a:rPr>
                        <a:t>Deep learning-driven diagnosis: A multi-task approach for segmenting</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100" b="1" kern="1200" dirty="0">
                          <a:solidFill>
                            <a:schemeClr val="dk1"/>
                          </a:solidFill>
                          <a:effectLst/>
                          <a:latin typeface="Times New Roman" panose="02020603050405020304" pitchFamily="18" charset="0"/>
                          <a:ea typeface="+mn-ea"/>
                          <a:cs typeface="Times New Roman" panose="02020603050405020304" pitchFamily="18" charset="0"/>
                        </a:rPr>
                        <a:t>stroke and Bell’s palsy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To propose a light deep-learning-based model that can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analyze</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 patient’s facial asymmetry and parse six categories, namely, skin, eyebrow, eye, mouth, and stroke.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They investigated network by combining the convolution module </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and enhanced stroke category (ESC) blocks.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In this study, two datasets were employed: (1) a public dataset for </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Bell’s palsy patients and (2) a private Gil Hospital dataset for stroke </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patients and healthy individuals.</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accuracy of the algorithm implemented in the paper is not explicitly mentioned. However, the proposed method demonstrated an improvement of 9.69% on the Gil Medical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database and achieved a mean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IoU</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of 6.28% and 5.91% of mean AP higher than other state-of-the-art models trained using the same parameters. </a:t>
                      </a:r>
                    </a:p>
                  </a:txBody>
                  <a:tcPr marL="68580" marR="68580" marT="0" marB="0"/>
                </a:tc>
                <a:tc>
                  <a:txBody>
                    <a:bodyPr/>
                    <a:lstStyle/>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Satisfactory results were obtained for asymmetrical face parsing using the proposed method.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However, there was a slight degradation in the efficiency of some of the sampled faces.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This is because our trained dataset does not have sufficient samples with bearded faces.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524352"/>
                  </a:ext>
                </a:extLst>
              </a:tr>
              <a:tr h="2079764">
                <a:tc>
                  <a:txBody>
                    <a:bodyPr/>
                    <a:lstStyle/>
                    <a:p>
                      <a:r>
                        <a:rPr lang="en-IN" sz="11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Times New Roman" panose="02020603050405020304" pitchFamily="18" charset="0"/>
                          <a:ea typeface="+mn-ea"/>
                          <a:cs typeface="Times New Roman" panose="02020603050405020304" pitchFamily="18" charset="0"/>
                        </a:rPr>
                        <a:t>Vandana  , Nikhil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Marriwala</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 Deepti Chaudhary </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1" kern="1200" dirty="0">
                          <a:solidFill>
                            <a:schemeClr val="dk1"/>
                          </a:solidFill>
                          <a:effectLst/>
                          <a:latin typeface="Times New Roman" panose="02020603050405020304" pitchFamily="18" charset="0"/>
                          <a:ea typeface="+mn-ea"/>
                          <a:cs typeface="Times New Roman" panose="02020603050405020304" pitchFamily="18" charset="0"/>
                        </a:rPr>
                        <a:t>A hybrid model for depression detection using deep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Times New Roman" panose="02020603050405020304" pitchFamily="18" charset="0"/>
                          <a:ea typeface="+mn-ea"/>
                          <a:cs typeface="Times New Roman" panose="02020603050405020304" pitchFamily="18" charset="0"/>
                        </a:rPr>
                        <a:t>2023</a:t>
                      </a:r>
                    </a:p>
                    <a:p>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solidFill>
                            <a:srgbClr val="1A1A1A"/>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research paper is to propose a hybrid model for depression detection using deep learning algorithms, which combines textual and audio features of patients' responses.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Proposed Model is based on two algorithms i.e., one is CNN and second is LSTM.</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DAIC-WOZ Depression Database is used for Automatic Depression Detection system. Meaning of DAIC-WOZ is Distress Analysis Interview Corpus-Wizard of Oz Interviews.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TEXT CNN –</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92%</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AUDIO CNN – 98%</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HYBRID LSTM – 80%</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HYBRID Bi-LSTM -88%</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A hybrid model which combines audio, video and text features will be designed in future work. This will increase accuracy of proposed model and give better results than the previous models. More audio features are needed for accurate results.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5433643"/>
                  </a:ext>
                </a:extLst>
              </a:tr>
            </a:tbl>
          </a:graphicData>
        </a:graphic>
      </p:graphicFrame>
    </p:spTree>
    <p:extLst>
      <p:ext uri="{BB962C8B-B14F-4D97-AF65-F5344CB8AC3E}">
        <p14:creationId xmlns:p14="http://schemas.microsoft.com/office/powerpoint/2010/main" val="59901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BE82-48CA-352C-2F6B-A6D4139547E0}"/>
              </a:ext>
            </a:extLst>
          </p:cNvPr>
          <p:cNvSpPr>
            <a:spLocks noGrp="1"/>
          </p:cNvSpPr>
          <p:nvPr>
            <p:ph type="title"/>
          </p:nvPr>
        </p:nvSpPr>
        <p:spPr>
          <a:xfrm>
            <a:off x="677863" y="502024"/>
            <a:ext cx="8596668" cy="753035"/>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FDE7B1D-11CC-0AF6-6AD7-8C8885836971}"/>
              </a:ext>
            </a:extLst>
          </p:cNvPr>
          <p:cNvGraphicFramePr>
            <a:graphicFrameLocks noGrp="1"/>
          </p:cNvGraphicFramePr>
          <p:nvPr>
            <p:ph idx="1"/>
            <p:extLst>
              <p:ext uri="{D42A27DB-BD31-4B8C-83A1-F6EECF244321}">
                <p14:modId xmlns:p14="http://schemas.microsoft.com/office/powerpoint/2010/main" val="78372268"/>
              </p:ext>
            </p:extLst>
          </p:nvPr>
        </p:nvGraphicFramePr>
        <p:xfrm>
          <a:off x="192741" y="1111624"/>
          <a:ext cx="11806518" cy="5521491"/>
        </p:xfrm>
        <a:graphic>
          <a:graphicData uri="http://schemas.openxmlformats.org/drawingml/2006/table">
            <a:tbl>
              <a:tblPr firstRow="1" bandRow="1">
                <a:tableStyleId>{5C22544A-7EE6-4342-B048-85BDC9FD1C3A}</a:tableStyleId>
              </a:tblPr>
              <a:tblGrid>
                <a:gridCol w="430828">
                  <a:extLst>
                    <a:ext uri="{9D8B030D-6E8A-4147-A177-3AD203B41FA5}">
                      <a16:colId xmlns:a16="http://schemas.microsoft.com/office/drawing/2014/main" val="3130740865"/>
                    </a:ext>
                  </a:extLst>
                </a:gridCol>
                <a:gridCol w="1403468">
                  <a:extLst>
                    <a:ext uri="{9D8B030D-6E8A-4147-A177-3AD203B41FA5}">
                      <a16:colId xmlns:a16="http://schemas.microsoft.com/office/drawing/2014/main" val="1817393022"/>
                    </a:ext>
                  </a:extLst>
                </a:gridCol>
                <a:gridCol w="1328165">
                  <a:extLst>
                    <a:ext uri="{9D8B030D-6E8A-4147-A177-3AD203B41FA5}">
                      <a16:colId xmlns:a16="http://schemas.microsoft.com/office/drawing/2014/main" val="1907863209"/>
                    </a:ext>
                  </a:extLst>
                </a:gridCol>
                <a:gridCol w="614159">
                  <a:extLst>
                    <a:ext uri="{9D8B030D-6E8A-4147-A177-3AD203B41FA5}">
                      <a16:colId xmlns:a16="http://schemas.microsoft.com/office/drawing/2014/main" val="50365569"/>
                    </a:ext>
                  </a:extLst>
                </a:gridCol>
                <a:gridCol w="1773779">
                  <a:extLst>
                    <a:ext uri="{9D8B030D-6E8A-4147-A177-3AD203B41FA5}">
                      <a16:colId xmlns:a16="http://schemas.microsoft.com/office/drawing/2014/main" val="1468124038"/>
                    </a:ext>
                  </a:extLst>
                </a:gridCol>
                <a:gridCol w="1766318">
                  <a:extLst>
                    <a:ext uri="{9D8B030D-6E8A-4147-A177-3AD203B41FA5}">
                      <a16:colId xmlns:a16="http://schemas.microsoft.com/office/drawing/2014/main" val="2293950012"/>
                    </a:ext>
                  </a:extLst>
                </a:gridCol>
                <a:gridCol w="1805788">
                  <a:extLst>
                    <a:ext uri="{9D8B030D-6E8A-4147-A177-3AD203B41FA5}">
                      <a16:colId xmlns:a16="http://schemas.microsoft.com/office/drawing/2014/main" val="2076685744"/>
                    </a:ext>
                  </a:extLst>
                </a:gridCol>
                <a:gridCol w="1208736">
                  <a:extLst>
                    <a:ext uri="{9D8B030D-6E8A-4147-A177-3AD203B41FA5}">
                      <a16:colId xmlns:a16="http://schemas.microsoft.com/office/drawing/2014/main" val="195923048"/>
                    </a:ext>
                  </a:extLst>
                </a:gridCol>
                <a:gridCol w="1475277">
                  <a:extLst>
                    <a:ext uri="{9D8B030D-6E8A-4147-A177-3AD203B41FA5}">
                      <a16:colId xmlns:a16="http://schemas.microsoft.com/office/drawing/2014/main" val="1244104502"/>
                    </a:ext>
                  </a:extLst>
                </a:gridCol>
              </a:tblGrid>
              <a:tr h="397293">
                <a:tc>
                  <a:txBody>
                    <a:bodyPr/>
                    <a:lstStyle/>
                    <a:p>
                      <a:r>
                        <a:rPr lang="en-IN" sz="1100" dirty="0">
                          <a:latin typeface="Times New Roman" panose="02020603050405020304" pitchFamily="18" charset="0"/>
                          <a:cs typeface="Times New Roman" panose="02020603050405020304" pitchFamily="18" charset="0"/>
                        </a:rPr>
                        <a:t>SR NO</a:t>
                      </a:r>
                    </a:p>
                  </a:txBody>
                  <a:tcPr/>
                </a:tc>
                <a:tc>
                  <a:txBody>
                    <a:bodyPr/>
                    <a:lstStyle/>
                    <a:p>
                      <a:r>
                        <a:rPr lang="en-IN" sz="1100" dirty="0">
                          <a:latin typeface="Times New Roman" panose="02020603050405020304" pitchFamily="18" charset="0"/>
                          <a:cs typeface="Times New Roman" panose="02020603050405020304" pitchFamily="18" charset="0"/>
                        </a:rPr>
                        <a:t>AUTHOR NAME</a:t>
                      </a:r>
                    </a:p>
                  </a:txBody>
                  <a:tcPr/>
                </a:tc>
                <a:tc>
                  <a:txBody>
                    <a:bodyPr/>
                    <a:lstStyle/>
                    <a:p>
                      <a:r>
                        <a:rPr lang="en-IN" sz="1100" dirty="0">
                          <a:latin typeface="Times New Roman" panose="02020603050405020304" pitchFamily="18" charset="0"/>
                          <a:cs typeface="Times New Roman" panose="02020603050405020304" pitchFamily="18" charset="0"/>
                        </a:rPr>
                        <a:t>PAPER TITLE</a:t>
                      </a:r>
                    </a:p>
                  </a:txBody>
                  <a:tcPr/>
                </a:tc>
                <a:tc>
                  <a:txBody>
                    <a:bodyPr/>
                    <a:lstStyle/>
                    <a:p>
                      <a:r>
                        <a:rPr lang="en-IN" sz="1100" dirty="0">
                          <a:latin typeface="Times New Roman" panose="02020603050405020304" pitchFamily="18" charset="0"/>
                          <a:cs typeface="Times New Roman" panose="02020603050405020304" pitchFamily="18" charset="0"/>
                        </a:rPr>
                        <a:t>YEAR</a:t>
                      </a:r>
                    </a:p>
                  </a:txBody>
                  <a:tcPr/>
                </a:tc>
                <a:tc>
                  <a:txBody>
                    <a:bodyPr/>
                    <a:lstStyle/>
                    <a:p>
                      <a:r>
                        <a:rPr lang="en-IN" sz="1100" dirty="0">
                          <a:latin typeface="Times New Roman" panose="02020603050405020304" pitchFamily="18" charset="0"/>
                          <a:cs typeface="Times New Roman" panose="02020603050405020304" pitchFamily="18" charset="0"/>
                        </a:rPr>
                        <a:t>OBJECTIVE</a:t>
                      </a:r>
                    </a:p>
                  </a:txBody>
                  <a:tcPr/>
                </a:tc>
                <a:tc>
                  <a:txBody>
                    <a:bodyPr/>
                    <a:lstStyle/>
                    <a:p>
                      <a:r>
                        <a:rPr lang="en-IN" sz="1100" dirty="0">
                          <a:latin typeface="Times New Roman" panose="02020603050405020304" pitchFamily="18" charset="0"/>
                          <a:cs typeface="Times New Roman" panose="02020603050405020304" pitchFamily="18" charset="0"/>
                        </a:rPr>
                        <a:t>METHODOLOGY</a:t>
                      </a:r>
                    </a:p>
                  </a:txBody>
                  <a:tcPr/>
                </a:tc>
                <a:tc>
                  <a:txBody>
                    <a:bodyPr/>
                    <a:lstStyle/>
                    <a:p>
                      <a:r>
                        <a:rPr lang="en-IN" sz="1100" dirty="0">
                          <a:latin typeface="Times New Roman" panose="02020603050405020304" pitchFamily="18" charset="0"/>
                          <a:cs typeface="Times New Roman" panose="02020603050405020304" pitchFamily="18" charset="0"/>
                        </a:rPr>
                        <a:t>DATASET</a:t>
                      </a:r>
                    </a:p>
                  </a:txBody>
                  <a:tcPr/>
                </a:tc>
                <a:tc>
                  <a:txBody>
                    <a:bodyPr/>
                    <a:lstStyle/>
                    <a:p>
                      <a:r>
                        <a:rPr lang="en-US" sz="1100" dirty="0">
                          <a:latin typeface="Times New Roman" panose="02020603050405020304" pitchFamily="18" charset="0"/>
                          <a:cs typeface="Times New Roman" panose="02020603050405020304" pitchFamily="18" charset="0"/>
                        </a:rPr>
                        <a:t>ACCURACY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969639312"/>
                  </a:ext>
                </a:extLst>
              </a:tr>
              <a:tr h="2723191">
                <a:tc>
                  <a:txBody>
                    <a:bodyPr/>
                    <a:lstStyle/>
                    <a:p>
                      <a:r>
                        <a:rPr lang="en-IN" sz="1100" dirty="0">
                          <a:latin typeface="Times New Roman" panose="02020603050405020304" pitchFamily="18" charset="0"/>
                          <a:cs typeface="Times New Roman" panose="02020603050405020304" pitchFamily="18" charset="0"/>
                        </a:rPr>
                        <a:t>[5]</a:t>
                      </a:r>
                    </a:p>
                  </a:txBody>
                  <a:tcPr/>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Jing Zhang, Hang Yin,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Jiayu</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Zhang, Gang Yang, Jing Qin and Ling He</a:t>
                      </a:r>
                    </a:p>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100" b="1" kern="1200" dirty="0">
                          <a:solidFill>
                            <a:schemeClr val="dk1"/>
                          </a:solidFill>
                          <a:effectLst/>
                          <a:latin typeface="Times New Roman" panose="02020603050405020304" pitchFamily="18" charset="0"/>
                          <a:ea typeface="+mn-ea"/>
                          <a:cs typeface="Times New Roman" panose="02020603050405020304" pitchFamily="18" charset="0"/>
                        </a:rPr>
                        <a:t>Real-time mental stress detection using multimodality expressions with a deep learning framework</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solidFill>
                            <a:srgbClr val="1A1A1A"/>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research paper is to propose a real-time deep learning framework for the detection of acute stress by fusing ECG, voice, and facial expressions. The study aims to address the growing concern of mental stress in modern society and to demonstrate the effectiveness of using objective indicators and multimodality fusion for stress detection.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real-time deep learning framework proposed in this work used ECG, voice, and facial expressions for stress detection.</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Then the multidimensional features of each modality were extracted through the deep learning framework. The fully connected layers in the framework obtained the information about the stress state, and the framework fused them into a global matrix for stress detection.</a:t>
                      </a: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datasets presented in this article are not readily available because they contain identifiable information such as recognizable faces and must be approved by the Ethics Committee on Biomedical Research, West China Hospital of Sichuan University. Requests to access the datasets should be directed to LH, ling.he@scu.edu.cn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accuracy of the algorithm implemented in this paper varies based on the modality used for stress detection. The method achieves 74.1%, 79.2%, and 83.0% detection accuracy using ECG, facial expressions, and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voice,respectively</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research gap in this paper is the lack of existing methods that effectively combine stress-related information from multiple modalities for acute stress detection. While previous studies have explored single-modality approaches using deep learning for stress detection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4524352"/>
                  </a:ext>
                </a:extLst>
              </a:tr>
              <a:tr h="2321091">
                <a:tc>
                  <a:txBody>
                    <a:bodyPr/>
                    <a:lstStyle/>
                    <a:p>
                      <a:r>
                        <a:rPr lang="en-IN" sz="1100" dirty="0">
                          <a:latin typeface="Times New Roman" panose="02020603050405020304" pitchFamily="18" charset="0"/>
                          <a:cs typeface="Times New Roman" panose="02020603050405020304" pitchFamily="18" charset="0"/>
                        </a:rPr>
                        <a:t>[6]</a:t>
                      </a: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Rehmat Ullah ,Hassan Hayat,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Afsah</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Abid Siddiqui, Uzma Abid Siddiqui,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Jebran</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Khan, Farman Ullah, Shoaib Hassan,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Laiq</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Hasan, Waleed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Albattah</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 Muhammad Islam, and Ghulam Mohammad Karami</a:t>
                      </a:r>
                    </a:p>
                  </a:txBody>
                  <a:tcPr/>
                </a:tc>
                <a:tc>
                  <a:txBody>
                    <a:bodyPr/>
                    <a:lstStyle/>
                    <a:p>
                      <a:r>
                        <a:rPr lang="en-IN" sz="1100" b="1" kern="1200" dirty="0">
                          <a:solidFill>
                            <a:schemeClr val="dk1"/>
                          </a:solidFill>
                          <a:effectLst/>
                          <a:latin typeface="Times New Roman" panose="02020603050405020304" pitchFamily="18" charset="0"/>
                          <a:ea typeface="+mn-ea"/>
                          <a:cs typeface="Times New Roman" panose="02020603050405020304" pitchFamily="18" charset="0"/>
                        </a:rPr>
                        <a:t>A Real-Time Framework for Human Face Detection and Recognition in CCTV Images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Times New Roman" panose="02020603050405020304" pitchFamily="18" charset="0"/>
                          <a:ea typeface="+mn-ea"/>
                          <a:cs typeface="Times New Roman" panose="02020603050405020304" pitchFamily="18" charset="0"/>
                        </a:rPr>
                        <a:t>2022</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To develop a machine learning  and</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deep learning- based  real-time framework</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for detecting and recognizing</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human faces in closed-circuit television (CCTV)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We use two feature extraction algorithms, principal component analysis (PCA) and convolutional neural network (CNN).</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Weuseandcomparetheperformance</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of the algorithms K-nearest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neighbor</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(KNN), decision tree, random forest, and CNN.</a:t>
                      </a:r>
                    </a:p>
                  </a:txBody>
                  <a:tcPr marL="68580" marR="68580" marT="0" marB="0"/>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 dataset of 40K images with different environ mental conditions, clutter backgrounds, and occlusion</a:t>
                      </a:r>
                    </a:p>
                  </a:txBody>
                  <a:tcPr marL="68580" marR="68580" marT="0" marB="0"/>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recognized faces with a minimum computing time and an accuracy of more than 90%</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We will enhance this System by making it a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CompleteSecurity</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system.We</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recognize a  single face from the image ; our next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stepis</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to recognize multiple faces in a live-streaming video.</a:t>
                      </a:r>
                    </a:p>
                  </a:txBody>
                  <a:tcPr marL="68580" marR="68580" marT="0" marB="0"/>
                </a:tc>
                <a:extLst>
                  <a:ext uri="{0D108BD9-81ED-4DB2-BD59-A6C34878D82A}">
                    <a16:rowId xmlns:a16="http://schemas.microsoft.com/office/drawing/2014/main" val="2725433643"/>
                  </a:ext>
                </a:extLst>
              </a:tr>
            </a:tbl>
          </a:graphicData>
        </a:graphic>
      </p:graphicFrame>
    </p:spTree>
    <p:extLst>
      <p:ext uri="{BB962C8B-B14F-4D97-AF65-F5344CB8AC3E}">
        <p14:creationId xmlns:p14="http://schemas.microsoft.com/office/powerpoint/2010/main" val="152049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BE82-48CA-352C-2F6B-A6D4139547E0}"/>
              </a:ext>
            </a:extLst>
          </p:cNvPr>
          <p:cNvSpPr>
            <a:spLocks noGrp="1"/>
          </p:cNvSpPr>
          <p:nvPr>
            <p:ph type="title"/>
          </p:nvPr>
        </p:nvSpPr>
        <p:spPr>
          <a:xfrm>
            <a:off x="677863" y="502024"/>
            <a:ext cx="8596668" cy="753035"/>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FDE7B1D-11CC-0AF6-6AD7-8C8885836971}"/>
              </a:ext>
            </a:extLst>
          </p:cNvPr>
          <p:cNvGraphicFramePr>
            <a:graphicFrameLocks noGrp="1"/>
          </p:cNvGraphicFramePr>
          <p:nvPr>
            <p:ph idx="1"/>
            <p:extLst>
              <p:ext uri="{D42A27DB-BD31-4B8C-83A1-F6EECF244321}">
                <p14:modId xmlns:p14="http://schemas.microsoft.com/office/powerpoint/2010/main" val="1786157742"/>
              </p:ext>
            </p:extLst>
          </p:nvPr>
        </p:nvGraphicFramePr>
        <p:xfrm>
          <a:off x="188259" y="1129553"/>
          <a:ext cx="11672047" cy="5375189"/>
        </p:xfrm>
        <a:graphic>
          <a:graphicData uri="http://schemas.openxmlformats.org/drawingml/2006/table">
            <a:tbl>
              <a:tblPr firstRow="1" bandRow="1">
                <a:tableStyleId>{5C22544A-7EE6-4342-B048-85BDC9FD1C3A}</a:tableStyleId>
              </a:tblPr>
              <a:tblGrid>
                <a:gridCol w="439270">
                  <a:extLst>
                    <a:ext uri="{9D8B030D-6E8A-4147-A177-3AD203B41FA5}">
                      <a16:colId xmlns:a16="http://schemas.microsoft.com/office/drawing/2014/main" val="3130740865"/>
                    </a:ext>
                  </a:extLst>
                </a:gridCol>
                <a:gridCol w="1209637">
                  <a:extLst>
                    <a:ext uri="{9D8B030D-6E8A-4147-A177-3AD203B41FA5}">
                      <a16:colId xmlns:a16="http://schemas.microsoft.com/office/drawing/2014/main" val="1817393022"/>
                    </a:ext>
                  </a:extLst>
                </a:gridCol>
                <a:gridCol w="1556273">
                  <a:extLst>
                    <a:ext uri="{9D8B030D-6E8A-4147-A177-3AD203B41FA5}">
                      <a16:colId xmlns:a16="http://schemas.microsoft.com/office/drawing/2014/main" val="1907863209"/>
                    </a:ext>
                  </a:extLst>
                </a:gridCol>
                <a:gridCol w="604820">
                  <a:extLst>
                    <a:ext uri="{9D8B030D-6E8A-4147-A177-3AD203B41FA5}">
                      <a16:colId xmlns:a16="http://schemas.microsoft.com/office/drawing/2014/main" val="50365569"/>
                    </a:ext>
                  </a:extLst>
                </a:gridCol>
                <a:gridCol w="1685365">
                  <a:extLst>
                    <a:ext uri="{9D8B030D-6E8A-4147-A177-3AD203B41FA5}">
                      <a16:colId xmlns:a16="http://schemas.microsoft.com/office/drawing/2014/main" val="1468124038"/>
                    </a:ext>
                  </a:extLst>
                </a:gridCol>
                <a:gridCol w="1766047">
                  <a:extLst>
                    <a:ext uri="{9D8B030D-6E8A-4147-A177-3AD203B41FA5}">
                      <a16:colId xmlns:a16="http://schemas.microsoft.com/office/drawing/2014/main" val="2293950012"/>
                    </a:ext>
                  </a:extLst>
                </a:gridCol>
                <a:gridCol w="1474095">
                  <a:extLst>
                    <a:ext uri="{9D8B030D-6E8A-4147-A177-3AD203B41FA5}">
                      <a16:colId xmlns:a16="http://schemas.microsoft.com/office/drawing/2014/main" val="2076685744"/>
                    </a:ext>
                  </a:extLst>
                </a:gridCol>
                <a:gridCol w="1478066">
                  <a:extLst>
                    <a:ext uri="{9D8B030D-6E8A-4147-A177-3AD203B41FA5}">
                      <a16:colId xmlns:a16="http://schemas.microsoft.com/office/drawing/2014/main" val="195923048"/>
                    </a:ext>
                  </a:extLst>
                </a:gridCol>
                <a:gridCol w="1458474">
                  <a:extLst>
                    <a:ext uri="{9D8B030D-6E8A-4147-A177-3AD203B41FA5}">
                      <a16:colId xmlns:a16="http://schemas.microsoft.com/office/drawing/2014/main" val="1244104502"/>
                    </a:ext>
                  </a:extLst>
                </a:gridCol>
              </a:tblGrid>
              <a:tr h="407395">
                <a:tc>
                  <a:txBody>
                    <a:bodyPr/>
                    <a:lstStyle/>
                    <a:p>
                      <a:r>
                        <a:rPr lang="en-IN" sz="1100" dirty="0">
                          <a:latin typeface="Times New Roman" panose="02020603050405020304" pitchFamily="18" charset="0"/>
                          <a:cs typeface="Times New Roman" panose="02020603050405020304" pitchFamily="18" charset="0"/>
                        </a:rPr>
                        <a:t>SR NO</a:t>
                      </a:r>
                    </a:p>
                  </a:txBody>
                  <a:tcPr/>
                </a:tc>
                <a:tc>
                  <a:txBody>
                    <a:bodyPr/>
                    <a:lstStyle/>
                    <a:p>
                      <a:r>
                        <a:rPr lang="en-IN" sz="1100" dirty="0">
                          <a:latin typeface="Times New Roman" panose="02020603050405020304" pitchFamily="18" charset="0"/>
                          <a:cs typeface="Times New Roman" panose="02020603050405020304" pitchFamily="18" charset="0"/>
                        </a:rPr>
                        <a:t>AUTHOR NAME</a:t>
                      </a:r>
                    </a:p>
                  </a:txBody>
                  <a:tcPr/>
                </a:tc>
                <a:tc>
                  <a:txBody>
                    <a:bodyPr/>
                    <a:lstStyle/>
                    <a:p>
                      <a:r>
                        <a:rPr lang="en-IN" sz="1100" dirty="0">
                          <a:latin typeface="Times New Roman" panose="02020603050405020304" pitchFamily="18" charset="0"/>
                          <a:cs typeface="Times New Roman" panose="02020603050405020304" pitchFamily="18" charset="0"/>
                        </a:rPr>
                        <a:t>PAPER TITLE</a:t>
                      </a:r>
                    </a:p>
                  </a:txBody>
                  <a:tcPr/>
                </a:tc>
                <a:tc>
                  <a:txBody>
                    <a:bodyPr/>
                    <a:lstStyle/>
                    <a:p>
                      <a:r>
                        <a:rPr lang="en-IN" sz="1100" dirty="0">
                          <a:latin typeface="Times New Roman" panose="02020603050405020304" pitchFamily="18" charset="0"/>
                          <a:cs typeface="Times New Roman" panose="02020603050405020304" pitchFamily="18" charset="0"/>
                        </a:rPr>
                        <a:t>YEAR</a:t>
                      </a:r>
                    </a:p>
                  </a:txBody>
                  <a:tcPr/>
                </a:tc>
                <a:tc>
                  <a:txBody>
                    <a:bodyPr/>
                    <a:lstStyle/>
                    <a:p>
                      <a:r>
                        <a:rPr lang="en-IN" sz="1100" dirty="0">
                          <a:latin typeface="Times New Roman" panose="02020603050405020304" pitchFamily="18" charset="0"/>
                          <a:cs typeface="Times New Roman" panose="02020603050405020304" pitchFamily="18" charset="0"/>
                        </a:rPr>
                        <a:t>OBJECTIVE</a:t>
                      </a:r>
                    </a:p>
                  </a:txBody>
                  <a:tcPr/>
                </a:tc>
                <a:tc>
                  <a:txBody>
                    <a:bodyPr/>
                    <a:lstStyle/>
                    <a:p>
                      <a:r>
                        <a:rPr lang="en-IN" sz="1100" dirty="0">
                          <a:latin typeface="Times New Roman" panose="02020603050405020304" pitchFamily="18" charset="0"/>
                          <a:cs typeface="Times New Roman" panose="02020603050405020304" pitchFamily="18" charset="0"/>
                        </a:rPr>
                        <a:t>METHODOLOGY</a:t>
                      </a:r>
                    </a:p>
                  </a:txBody>
                  <a:tcPr/>
                </a:tc>
                <a:tc>
                  <a:txBody>
                    <a:bodyPr/>
                    <a:lstStyle/>
                    <a:p>
                      <a:r>
                        <a:rPr lang="en-IN" sz="1100" dirty="0">
                          <a:latin typeface="Times New Roman" panose="02020603050405020304" pitchFamily="18" charset="0"/>
                          <a:cs typeface="Times New Roman" panose="02020603050405020304" pitchFamily="18" charset="0"/>
                        </a:rPr>
                        <a:t>DATASET</a:t>
                      </a:r>
                    </a:p>
                  </a:txBody>
                  <a:tcPr/>
                </a:tc>
                <a:tc>
                  <a:txBody>
                    <a:bodyPr/>
                    <a:lstStyle/>
                    <a:p>
                      <a:r>
                        <a:rPr lang="en-US" sz="1100" dirty="0">
                          <a:latin typeface="Times New Roman" panose="02020603050405020304" pitchFamily="18" charset="0"/>
                          <a:cs typeface="Times New Roman" panose="02020603050405020304" pitchFamily="18" charset="0"/>
                        </a:rPr>
                        <a:t>ACCURACY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969639312"/>
                  </a:ext>
                </a:extLst>
              </a:tr>
              <a:tr h="2728695">
                <a:tc>
                  <a:txBody>
                    <a:bodyPr/>
                    <a:lstStyle/>
                    <a:p>
                      <a:r>
                        <a:rPr lang="en-IN" sz="1100" dirty="0">
                          <a:latin typeface="Times New Roman" panose="02020603050405020304" pitchFamily="18" charset="0"/>
                          <a:cs typeface="Times New Roman" panose="02020603050405020304" pitchFamily="18" charset="0"/>
                        </a:rPr>
                        <a:t>[7]</a:t>
                      </a:r>
                    </a:p>
                  </a:txBody>
                  <a:tcPr/>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Di Lu and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Limin</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Yan Journal of Sensors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07000"/>
                        </a:lnSpc>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Face Detection and Recognition Algorithm in Digital Image Based on Computer Vision Sensor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objective of the research paper is to explore face detection and recognition algorithms in digital images based on computer vision sensors.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methodology used in the research paper involves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analyzing</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the accuracy of face detection and recognition by comparing different algorithms such as OpenCV,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Seetaface</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YouTu</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this article does not cover data research. No data were used</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to support this study</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accuracy of the algorithm implemented in the paper is not explicitly stated. However, the document includes experimental results and comparisons of different algorithms for face detection and recognition, which can be used to assess the accuracy of the implemented algorithm.</a:t>
                      </a:r>
                    </a:p>
                  </a:txBody>
                  <a:tcPr marL="68580" marR="68580" marT="0" marB="0"/>
                </a:tc>
                <a:tc>
                  <a:txBody>
                    <a:bodyPr/>
                    <a:lstStyle/>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 document does not explicitly mention a research gap. However, based on the content provided, a potential research gap could be the need for further exploration and comparison of face detection and recognition algorithms in challenging conditions, such as varying illumination, occlusion, and facial expressions..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524352"/>
                  </a:ext>
                </a:extLst>
              </a:tr>
              <a:tr h="2090334">
                <a:tc>
                  <a:txBody>
                    <a:bodyPr/>
                    <a:lstStyle/>
                    <a:p>
                      <a:r>
                        <a:rPr lang="en-IN" sz="1100" dirty="0">
                          <a:latin typeface="Times New Roman" panose="02020603050405020304" pitchFamily="18" charset="0"/>
                          <a:cs typeface="Times New Roman" panose="02020603050405020304" pitchFamily="18" charset="0"/>
                        </a:rPr>
                        <a:t>[8]</a:t>
                      </a:r>
                    </a:p>
                  </a:txBody>
                  <a:tcPr/>
                </a:tc>
                <a:tc>
                  <a:txBody>
                    <a:bodyPr/>
                    <a:lstStyle/>
                    <a:p>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Edeh</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Michael Onyema, Piyush Kumar Shukla, Surjeet Dalal, Mayuri Neeraj Mathur, Mohammed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Zakariah</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Basant Tiwari</a:t>
                      </a:r>
                    </a:p>
                  </a:txBody>
                  <a:tcPr/>
                </a:tc>
                <a:tc>
                  <a:txBody>
                    <a:bodyPr/>
                    <a:lstStyle/>
                    <a:p>
                      <a:r>
                        <a:rPr lang="en-IN" sz="1100" b="1" kern="1200" dirty="0">
                          <a:solidFill>
                            <a:schemeClr val="dk1"/>
                          </a:solidFill>
                          <a:effectLst/>
                          <a:latin typeface="Times New Roman" panose="02020603050405020304" pitchFamily="18" charset="0"/>
                          <a:ea typeface="+mn-ea"/>
                          <a:cs typeface="Times New Roman" panose="02020603050405020304" pitchFamily="18" charset="0"/>
                        </a:rPr>
                        <a:t>Enhancement of Patient Facial Recognition through Deep Learning Algorithm: </a:t>
                      </a:r>
                      <a:r>
                        <a:rPr lang="en-IN" sz="1100" b="1" kern="1200" dirty="0" err="1">
                          <a:solidFill>
                            <a:schemeClr val="dk1"/>
                          </a:solidFill>
                          <a:effectLst/>
                          <a:latin typeface="Times New Roman" panose="02020603050405020304" pitchFamily="18" charset="0"/>
                          <a:ea typeface="+mn-ea"/>
                          <a:cs typeface="Times New Roman" panose="02020603050405020304" pitchFamily="18" charset="0"/>
                        </a:rPr>
                        <a:t>ConvNet</a:t>
                      </a:r>
                      <a:r>
                        <a:rPr lang="en-IN" sz="11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Times New Roman" panose="02020603050405020304" pitchFamily="18" charset="0"/>
                          <a:ea typeface="+mn-ea"/>
                          <a:cs typeface="Times New Roman" panose="02020603050405020304" pitchFamily="18" charset="0"/>
                        </a:rPr>
                        <a:t>2021</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use of machine learning algorithms for facial expression recognition and patient monitoring is a growing area of research</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 interest.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design the convolutional neural network model by introducing a residual block in the existing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ConvNet</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model. We have chosen different sets of parameters for optimizing the model and to improve the learning of the model.</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FER2013 dataset - dataset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accuracy of the algorithm implemented in the paper is 0.70, as shown in the confusion matrix and discussed in the document.</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FER2013 dataset is a very complex dataset with a limited number of samples per class, in order to improve the accuracy, the number of samples in each class can be increased by an optimal amount.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5433643"/>
                  </a:ext>
                </a:extLst>
              </a:tr>
            </a:tbl>
          </a:graphicData>
        </a:graphic>
      </p:graphicFrame>
    </p:spTree>
    <p:extLst>
      <p:ext uri="{BB962C8B-B14F-4D97-AF65-F5344CB8AC3E}">
        <p14:creationId xmlns:p14="http://schemas.microsoft.com/office/powerpoint/2010/main" val="337201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BE82-48CA-352C-2F6B-A6D4139547E0}"/>
              </a:ext>
            </a:extLst>
          </p:cNvPr>
          <p:cNvSpPr>
            <a:spLocks noGrp="1"/>
          </p:cNvSpPr>
          <p:nvPr>
            <p:ph type="title"/>
          </p:nvPr>
        </p:nvSpPr>
        <p:spPr>
          <a:xfrm>
            <a:off x="677863" y="502024"/>
            <a:ext cx="8596668" cy="753035"/>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FDE7B1D-11CC-0AF6-6AD7-8C8885836971}"/>
              </a:ext>
            </a:extLst>
          </p:cNvPr>
          <p:cNvGraphicFramePr>
            <a:graphicFrameLocks noGrp="1"/>
          </p:cNvGraphicFramePr>
          <p:nvPr>
            <p:ph idx="1"/>
            <p:extLst>
              <p:ext uri="{D42A27DB-BD31-4B8C-83A1-F6EECF244321}">
                <p14:modId xmlns:p14="http://schemas.microsoft.com/office/powerpoint/2010/main" val="1007965934"/>
              </p:ext>
            </p:extLst>
          </p:nvPr>
        </p:nvGraphicFramePr>
        <p:xfrm>
          <a:off x="179294" y="1173332"/>
          <a:ext cx="11761693" cy="5653374"/>
        </p:xfrm>
        <a:graphic>
          <a:graphicData uri="http://schemas.openxmlformats.org/drawingml/2006/table">
            <a:tbl>
              <a:tblPr firstRow="1" bandRow="1">
                <a:tableStyleId>{5C22544A-7EE6-4342-B048-85BDC9FD1C3A}</a:tableStyleId>
              </a:tblPr>
              <a:tblGrid>
                <a:gridCol w="427532">
                  <a:extLst>
                    <a:ext uri="{9D8B030D-6E8A-4147-A177-3AD203B41FA5}">
                      <a16:colId xmlns:a16="http://schemas.microsoft.com/office/drawing/2014/main" val="3130740865"/>
                    </a:ext>
                  </a:extLst>
                </a:gridCol>
                <a:gridCol w="1513363">
                  <a:extLst>
                    <a:ext uri="{9D8B030D-6E8A-4147-A177-3AD203B41FA5}">
                      <a16:colId xmlns:a16="http://schemas.microsoft.com/office/drawing/2014/main" val="1817393022"/>
                    </a:ext>
                  </a:extLst>
                </a:gridCol>
                <a:gridCol w="988157">
                  <a:extLst>
                    <a:ext uri="{9D8B030D-6E8A-4147-A177-3AD203B41FA5}">
                      <a16:colId xmlns:a16="http://schemas.microsoft.com/office/drawing/2014/main" val="1907863209"/>
                    </a:ext>
                  </a:extLst>
                </a:gridCol>
                <a:gridCol w="627654">
                  <a:extLst>
                    <a:ext uri="{9D8B030D-6E8A-4147-A177-3AD203B41FA5}">
                      <a16:colId xmlns:a16="http://schemas.microsoft.com/office/drawing/2014/main" val="50365569"/>
                    </a:ext>
                  </a:extLst>
                </a:gridCol>
                <a:gridCol w="1972620">
                  <a:extLst>
                    <a:ext uri="{9D8B030D-6E8A-4147-A177-3AD203B41FA5}">
                      <a16:colId xmlns:a16="http://schemas.microsoft.com/office/drawing/2014/main" val="1468124038"/>
                    </a:ext>
                  </a:extLst>
                </a:gridCol>
                <a:gridCol w="1759611">
                  <a:extLst>
                    <a:ext uri="{9D8B030D-6E8A-4147-A177-3AD203B41FA5}">
                      <a16:colId xmlns:a16="http://schemas.microsoft.com/office/drawing/2014/main" val="2293950012"/>
                    </a:ext>
                  </a:extLst>
                </a:gridCol>
                <a:gridCol w="1798933">
                  <a:extLst>
                    <a:ext uri="{9D8B030D-6E8A-4147-A177-3AD203B41FA5}">
                      <a16:colId xmlns:a16="http://schemas.microsoft.com/office/drawing/2014/main" val="2076685744"/>
                    </a:ext>
                  </a:extLst>
                </a:gridCol>
                <a:gridCol w="1204147">
                  <a:extLst>
                    <a:ext uri="{9D8B030D-6E8A-4147-A177-3AD203B41FA5}">
                      <a16:colId xmlns:a16="http://schemas.microsoft.com/office/drawing/2014/main" val="195923048"/>
                    </a:ext>
                  </a:extLst>
                </a:gridCol>
                <a:gridCol w="1469676">
                  <a:extLst>
                    <a:ext uri="{9D8B030D-6E8A-4147-A177-3AD203B41FA5}">
                      <a16:colId xmlns:a16="http://schemas.microsoft.com/office/drawing/2014/main" val="1244104502"/>
                    </a:ext>
                  </a:extLst>
                </a:gridCol>
              </a:tblGrid>
              <a:tr h="311223">
                <a:tc>
                  <a:txBody>
                    <a:bodyPr/>
                    <a:lstStyle/>
                    <a:p>
                      <a:r>
                        <a:rPr lang="en-IN" sz="1100" dirty="0">
                          <a:latin typeface="Times New Roman" panose="02020603050405020304" pitchFamily="18" charset="0"/>
                          <a:cs typeface="Times New Roman" panose="02020603050405020304" pitchFamily="18" charset="0"/>
                        </a:rPr>
                        <a:t>SR NO</a:t>
                      </a:r>
                    </a:p>
                  </a:txBody>
                  <a:tcPr/>
                </a:tc>
                <a:tc>
                  <a:txBody>
                    <a:bodyPr/>
                    <a:lstStyle/>
                    <a:p>
                      <a:r>
                        <a:rPr lang="en-IN" sz="1100" dirty="0">
                          <a:latin typeface="Times New Roman" panose="02020603050405020304" pitchFamily="18" charset="0"/>
                          <a:cs typeface="Times New Roman" panose="02020603050405020304" pitchFamily="18" charset="0"/>
                        </a:rPr>
                        <a:t>AUTHOR NAME</a:t>
                      </a:r>
                    </a:p>
                  </a:txBody>
                  <a:tcPr/>
                </a:tc>
                <a:tc>
                  <a:txBody>
                    <a:bodyPr/>
                    <a:lstStyle/>
                    <a:p>
                      <a:r>
                        <a:rPr lang="en-IN" sz="1100" dirty="0">
                          <a:latin typeface="Times New Roman" panose="02020603050405020304" pitchFamily="18" charset="0"/>
                          <a:cs typeface="Times New Roman" panose="02020603050405020304" pitchFamily="18" charset="0"/>
                        </a:rPr>
                        <a:t>PAPER TITLE</a:t>
                      </a:r>
                    </a:p>
                  </a:txBody>
                  <a:tcPr/>
                </a:tc>
                <a:tc>
                  <a:txBody>
                    <a:bodyPr/>
                    <a:lstStyle/>
                    <a:p>
                      <a:r>
                        <a:rPr lang="en-IN" sz="1100" dirty="0">
                          <a:latin typeface="Times New Roman" panose="02020603050405020304" pitchFamily="18" charset="0"/>
                          <a:cs typeface="Times New Roman" panose="02020603050405020304" pitchFamily="18" charset="0"/>
                        </a:rPr>
                        <a:t>YEAR</a:t>
                      </a:r>
                    </a:p>
                  </a:txBody>
                  <a:tcPr/>
                </a:tc>
                <a:tc>
                  <a:txBody>
                    <a:bodyPr/>
                    <a:lstStyle/>
                    <a:p>
                      <a:r>
                        <a:rPr lang="en-IN" sz="1100" dirty="0">
                          <a:latin typeface="Times New Roman" panose="02020603050405020304" pitchFamily="18" charset="0"/>
                          <a:cs typeface="Times New Roman" panose="02020603050405020304" pitchFamily="18" charset="0"/>
                        </a:rPr>
                        <a:t>OBJECTIVE</a:t>
                      </a:r>
                    </a:p>
                  </a:txBody>
                  <a:tcPr/>
                </a:tc>
                <a:tc>
                  <a:txBody>
                    <a:bodyPr/>
                    <a:lstStyle/>
                    <a:p>
                      <a:r>
                        <a:rPr lang="en-IN" sz="1100" dirty="0">
                          <a:latin typeface="Times New Roman" panose="02020603050405020304" pitchFamily="18" charset="0"/>
                          <a:cs typeface="Times New Roman" panose="02020603050405020304" pitchFamily="18" charset="0"/>
                        </a:rPr>
                        <a:t>METHODOLOGY</a:t>
                      </a:r>
                    </a:p>
                  </a:txBody>
                  <a:tcPr/>
                </a:tc>
                <a:tc>
                  <a:txBody>
                    <a:bodyPr/>
                    <a:lstStyle/>
                    <a:p>
                      <a:r>
                        <a:rPr lang="en-IN" sz="1100" dirty="0">
                          <a:latin typeface="Times New Roman" panose="02020603050405020304" pitchFamily="18" charset="0"/>
                          <a:cs typeface="Times New Roman" panose="02020603050405020304" pitchFamily="18" charset="0"/>
                        </a:rPr>
                        <a:t>DATASET</a:t>
                      </a:r>
                    </a:p>
                  </a:txBody>
                  <a:tcPr/>
                </a:tc>
                <a:tc>
                  <a:txBody>
                    <a:bodyPr/>
                    <a:lstStyle/>
                    <a:p>
                      <a:r>
                        <a:rPr lang="en-US" sz="1100" dirty="0">
                          <a:latin typeface="Times New Roman" panose="02020603050405020304" pitchFamily="18" charset="0"/>
                          <a:cs typeface="Times New Roman" panose="02020603050405020304" pitchFamily="18" charset="0"/>
                        </a:rPr>
                        <a:t>ACCURACY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969639312"/>
                  </a:ext>
                </a:extLst>
              </a:tr>
              <a:tr h="2452974">
                <a:tc>
                  <a:txBody>
                    <a:bodyPr/>
                    <a:lstStyle/>
                    <a:p>
                      <a:r>
                        <a:rPr lang="en-IN" sz="1100" dirty="0">
                          <a:latin typeface="Times New Roman" panose="02020603050405020304" pitchFamily="18" charset="0"/>
                          <a:cs typeface="Times New Roman" panose="02020603050405020304" pitchFamily="18" charset="0"/>
                        </a:rPr>
                        <a:t>[9]</a:t>
                      </a:r>
                    </a:p>
                  </a:txBody>
                  <a:tcPr/>
                </a:tc>
                <a:tc>
                  <a:txBody>
                    <a:bodyPr/>
                    <a:lstStyle/>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Russell Li and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Zhandong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Liu</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Stress detection using deep neural networks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1. To detect and monitor human stress using physiological signals collected from sensors attached to the body</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2. To compare the performance of deep neural networks with traditional machine learning algorithms for stress detection and emotion classification using physiological signals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methodology involved the development of deep 1D convolutional neural networks and multilayer perceptron neural networks for stress detection and emotion classification. </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dataset used in the study is the WESAD (Wearable Stress and Affect Detection) dataset.</a:t>
                      </a: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dataset contains physiological signals collected from sensors attached to the body, including chest-worn and wrist-worn devices.</a:t>
                      </a:r>
                    </a:p>
                  </a:txBody>
                  <a:tcPr marL="68580" marR="68580" marT="0" marB="0"/>
                </a:tc>
                <a:tc>
                  <a:txBody>
                    <a:bodyPr/>
                    <a:lstStyle/>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proposed deep 1D convolutional neural network achieved an accuracy rate of 99.80% and an F1 score of 99.67% for stress detection using all physiological signals, including signals from the ACC sensor. </a:t>
                      </a:r>
                    </a:p>
                  </a:txBody>
                  <a:tcPr marL="68580" marR="68580"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two neural networks must be trained and tested on much larger datasets with diverse human populations.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4524352"/>
                  </a:ext>
                </a:extLst>
              </a:tr>
              <a:tr h="2511450">
                <a:tc>
                  <a:txBody>
                    <a:bodyPr/>
                    <a:lstStyle/>
                    <a:p>
                      <a:r>
                        <a:rPr lang="en-IN" sz="1100" dirty="0">
                          <a:latin typeface="Times New Roman" panose="02020603050405020304" pitchFamily="18" charset="0"/>
                          <a:cs typeface="Times New Roman" panose="02020603050405020304" pitchFamily="18" charset="0"/>
                        </a:rPr>
                        <a:t>[10]</a:t>
                      </a:r>
                    </a:p>
                  </a:txBody>
                  <a:tcPr/>
                </a:tc>
                <a:tc>
                  <a:txBody>
                    <a:bodyPr/>
                    <a:lstStyle/>
                    <a:p>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Dr.P.Kanagaraju</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M. A. Ranjith, K.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Vijayasarathy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1" kern="1200" dirty="0">
                          <a:solidFill>
                            <a:schemeClr val="dk1"/>
                          </a:solidFill>
                          <a:effectLst/>
                          <a:latin typeface="Times New Roman" panose="02020603050405020304" pitchFamily="18" charset="0"/>
                          <a:ea typeface="+mn-ea"/>
                          <a:cs typeface="Times New Roman" panose="02020603050405020304" pitchFamily="18" charset="0"/>
                        </a:rPr>
                        <a:t>Emotion detection from facial expression using image processing</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Times New Roman" panose="02020603050405020304" pitchFamily="18" charset="0"/>
                          <a:ea typeface="+mn-ea"/>
                          <a:cs typeface="Times New Roman" panose="02020603050405020304" pitchFamily="18" charset="0"/>
                        </a:rPr>
                        <a:t>2022</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1.To analyse emotions in real-time and provide solutions based on detected emotions.</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2.To develop image-based face expression recognition system.</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methodology involves four phases: Emotional Database, Image Preprocessing, CNN Architecture, and Testing at Real Time.  Image Preprocessing uses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Haar</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-like features for face identification. The CNN Architecture is used for facial expression categorization. Testing at Real Time involves real-time emotion recognition using webcam to test the model.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Emotional Database uses the FER-2013 dataset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The proposed model achieved a validation accuracy of 64.52% during testing. The model was more accurate at predicting neutral, happy, sad, angry, and surprised emotions, but less accurate at predicting fear emotion states.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kern="1200" dirty="0">
                          <a:solidFill>
                            <a:schemeClr val="dk1"/>
                          </a:solidFill>
                          <a:effectLst/>
                          <a:latin typeface="Times New Roman" panose="02020603050405020304" pitchFamily="18" charset="0"/>
                          <a:ea typeface="+mn-ea"/>
                          <a:cs typeface="Times New Roman" panose="02020603050405020304" pitchFamily="18" charset="0"/>
                        </a:rPr>
                        <a:t>To increase accuracy of fear emotion prediction.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5433643"/>
                  </a:ext>
                </a:extLst>
              </a:tr>
            </a:tbl>
          </a:graphicData>
        </a:graphic>
      </p:graphicFrame>
    </p:spTree>
    <p:extLst>
      <p:ext uri="{BB962C8B-B14F-4D97-AF65-F5344CB8AC3E}">
        <p14:creationId xmlns:p14="http://schemas.microsoft.com/office/powerpoint/2010/main" val="236087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BD7E-3256-400C-9A61-2515F341E66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FAE0C3F-1773-C870-EFC6-2849FF39B2DC}"/>
              </a:ext>
            </a:extLst>
          </p:cNvPr>
          <p:cNvSpPr>
            <a:spLocks noGrp="1"/>
          </p:cNvSpPr>
          <p:nvPr>
            <p:ph idx="1"/>
          </p:nvPr>
        </p:nvSpPr>
        <p:spPr>
          <a:xfrm>
            <a:off x="677334" y="1407460"/>
            <a:ext cx="9416926" cy="4043082"/>
          </a:xfrm>
        </p:spPr>
        <p:txBody>
          <a:bodyPr>
            <a:noAutofit/>
          </a:bodyPr>
          <a:lstStyle/>
          <a:p>
            <a:pPr marL="457200" algn="just">
              <a:lnSpc>
                <a:spcPct val="150000"/>
              </a:lnSpc>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determine Depression, Anxiety, Stress levels by analyzing facial expressions using</a:t>
            </a: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processing.</a:t>
            </a:r>
          </a:p>
          <a:p>
            <a:pPr marL="457200" algn="just">
              <a:lnSpc>
                <a:spcPct val="150000"/>
              </a:lnSpc>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build a low-cost system that provides high accuracy and low prediction time that can be used by health practitioners for assessing and monitoring the severity of Depression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tress, Anxiety.</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evaluate the severity of the three emotional states and use them for a wide range of </a:t>
            </a: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applications .</a:t>
            </a:r>
          </a:p>
          <a:p>
            <a:pPr marL="457200" algn="just">
              <a:lnSpc>
                <a:spcPct val="150000"/>
              </a:lnSpc>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 as a preventive measure for people who are likely to be get into mental health related  issues.</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59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5126-E6FE-02EE-73E0-F5D8242AE9E3}"/>
              </a:ext>
            </a:extLst>
          </p:cNvPr>
          <p:cNvSpPr>
            <a:spLocks noGrp="1"/>
          </p:cNvSpPr>
          <p:nvPr>
            <p:ph type="title"/>
          </p:nvPr>
        </p:nvSpPr>
        <p:spPr/>
        <p:txBody>
          <a:bodyPr/>
          <a:lstStyle/>
          <a:p>
            <a:r>
              <a:rPr lang="en-IN" dirty="0"/>
              <a:t>FACIAL EXPRESSIONS</a:t>
            </a:r>
          </a:p>
        </p:txBody>
      </p:sp>
      <p:sp>
        <p:nvSpPr>
          <p:cNvPr id="3" name="Content Placeholder 2">
            <a:extLst>
              <a:ext uri="{FF2B5EF4-FFF2-40B4-BE49-F238E27FC236}">
                <a16:creationId xmlns:a16="http://schemas.microsoft.com/office/drawing/2014/main" id="{A32ADDD3-1451-34F9-DC4B-530167672F52}"/>
              </a:ext>
            </a:extLst>
          </p:cNvPr>
          <p:cNvSpPr>
            <a:spLocks noGrp="1"/>
          </p:cNvSpPr>
          <p:nvPr>
            <p:ph idx="1"/>
          </p:nvPr>
        </p:nvSpPr>
        <p:spPr>
          <a:xfrm>
            <a:off x="677334" y="1694425"/>
            <a:ext cx="8596668" cy="3880773"/>
          </a:xfrm>
        </p:spPr>
        <p:txBody>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Facial Expressions are the key features of non-verbal communication and they play an essential role in human-computer interaction.</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Face detection plays a vital role in emotion recognition.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Emotions are classified as happy, sad, disgust, angry, neutral, fear, and surprise. Other aspects such as speech, eye contact, frequency of the voice, and heartbeat are considered.</a:t>
            </a:r>
          </a:p>
          <a:p>
            <a:pPr>
              <a:lnSpc>
                <a:spcPct val="150000"/>
              </a:lnSpc>
            </a:pPr>
            <a:endParaRPr lang="en-IN" dirty="0">
              <a:solidFill>
                <a:schemeClr val="tx1"/>
              </a:solidFill>
            </a:endParaRPr>
          </a:p>
        </p:txBody>
      </p:sp>
    </p:spTree>
    <p:extLst>
      <p:ext uri="{BB962C8B-B14F-4D97-AF65-F5344CB8AC3E}">
        <p14:creationId xmlns:p14="http://schemas.microsoft.com/office/powerpoint/2010/main" val="14166220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1013</TotalTime>
  <Words>3011</Words>
  <Application>Microsoft Office PowerPoint</Application>
  <PresentationFormat>Widescreen</PresentationFormat>
  <Paragraphs>245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PowerPoint Presentation</vt:lpstr>
      <vt:lpstr>INTRODUCTION</vt:lpstr>
      <vt:lpstr>LITERATURE REVIEW</vt:lpstr>
      <vt:lpstr>LITERATURE REVIEW</vt:lpstr>
      <vt:lpstr>LITERATURE REVIEW</vt:lpstr>
      <vt:lpstr>LITERATURE REVIEW</vt:lpstr>
      <vt:lpstr>LITERATURE REVIEW</vt:lpstr>
      <vt:lpstr>OBJECTIVE</vt:lpstr>
      <vt:lpstr>FACIAL EXPRESSIONS</vt:lpstr>
      <vt:lpstr>WHAT IS EMOTION ? </vt:lpstr>
      <vt:lpstr>7 DIFFERENT TYPES OF EMOTIONS</vt:lpstr>
      <vt:lpstr>FACIAL EXPRESSION AND EMOTION</vt:lpstr>
      <vt:lpstr>FACIAL EXPRESSION AND EMOTION</vt:lpstr>
      <vt:lpstr>STRESS</vt:lpstr>
      <vt:lpstr>ANXIETY</vt:lpstr>
      <vt:lpstr>DEPRESSION</vt:lpstr>
      <vt:lpstr>SYSTEM ARCHITECTURE</vt:lpstr>
      <vt:lpstr>PROPOSED SYSTEM</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Suryavanshi</dc:creator>
  <cp:lastModifiedBy>Sonali Suryavanshi</cp:lastModifiedBy>
  <cp:revision>16</cp:revision>
  <dcterms:created xsi:type="dcterms:W3CDTF">2024-01-29T11:09:30Z</dcterms:created>
  <dcterms:modified xsi:type="dcterms:W3CDTF">2024-02-07T09:30:19Z</dcterms:modified>
</cp:coreProperties>
</file>