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9"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724F8-D2D8-4233-BB45-194E705E4E48}"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94617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90452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098093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72FC3E1-5757-4AFA-89C0-79984F2090B1}"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4404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82013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B724F8-D2D8-4233-BB45-194E705E4E48}"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553635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B724F8-D2D8-4233-BB45-194E705E4E48}"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733291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724F8-D2D8-4233-BB45-194E705E4E48}"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49747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6B724F8-D2D8-4233-BB45-194E705E4E48}" type="datetimeFigureOut">
              <a:rPr lang="en-IN" smtClean="0"/>
              <a:t>16-08-2024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72FC3E1-5757-4AFA-89C0-79984F2090B1}" type="slidenum">
              <a:rPr lang="en-IN" smtClean="0"/>
              <a:t>‹#›</a:t>
            </a:fld>
            <a:endParaRPr lang="en-IN"/>
          </a:p>
        </p:txBody>
      </p:sp>
    </p:spTree>
    <p:extLst>
      <p:ext uri="{BB962C8B-B14F-4D97-AF65-F5344CB8AC3E}">
        <p14:creationId xmlns:p14="http://schemas.microsoft.com/office/powerpoint/2010/main" val="381682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724F8-D2D8-4233-BB45-194E705E4E48}"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5064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724F8-D2D8-4233-BB45-194E705E4E48}"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419838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724F8-D2D8-4233-BB45-194E705E4E48}"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20098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724F8-D2D8-4233-BB45-194E705E4E48}"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74516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724F8-D2D8-4233-BB45-194E705E4E48}"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212189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6B724F8-D2D8-4233-BB45-194E705E4E48}"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58084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14676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47972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B724F8-D2D8-4233-BB45-194E705E4E48}" type="datetimeFigureOut">
              <a:rPr lang="en-IN" smtClean="0"/>
              <a:t>16-08-2024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72FC3E1-5757-4AFA-89C0-79984F2090B1}" type="slidenum">
              <a:rPr lang="en-IN" smtClean="0"/>
              <a:t>‹#›</a:t>
            </a:fld>
            <a:endParaRPr lang="en-IN"/>
          </a:p>
        </p:txBody>
      </p:sp>
    </p:spTree>
    <p:extLst>
      <p:ext uri="{BB962C8B-B14F-4D97-AF65-F5344CB8AC3E}">
        <p14:creationId xmlns:p14="http://schemas.microsoft.com/office/powerpoint/2010/main" val="815009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5E22-F3CF-9CC7-73A3-ECD77B5DDF6C}"/>
              </a:ext>
            </a:extLst>
          </p:cNvPr>
          <p:cNvSpPr>
            <a:spLocks noGrp="1"/>
          </p:cNvSpPr>
          <p:nvPr>
            <p:ph type="ctrTitle"/>
          </p:nvPr>
        </p:nvSpPr>
        <p:spPr/>
        <p:txBody>
          <a:bodyPr>
            <a:noAutofit/>
          </a:bodyPr>
          <a:lstStyle/>
          <a:p>
            <a:r>
              <a:rPr lang="en-IN" sz="4400" dirty="0">
                <a:latin typeface="Times New Roman" panose="02020603050405020304" pitchFamily="18" charset="0"/>
                <a:cs typeface="Times New Roman" panose="02020603050405020304" pitchFamily="18" charset="0"/>
              </a:rPr>
              <a:t>UBER FARE PREDICTION USING MACHINE LEARNING</a:t>
            </a:r>
          </a:p>
        </p:txBody>
      </p:sp>
      <p:sp>
        <p:nvSpPr>
          <p:cNvPr id="3" name="Subtitle 2">
            <a:extLst>
              <a:ext uri="{FF2B5EF4-FFF2-40B4-BE49-F238E27FC236}">
                <a16:creationId xmlns:a16="http://schemas.microsoft.com/office/drawing/2014/main" id="{C7753AD2-B795-9CC1-7DDD-98652A6170C7}"/>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By Renuka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552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734C-68B1-2789-CC3C-CECD77BAA119}"/>
              </a:ext>
            </a:extLst>
          </p:cNvPr>
          <p:cNvSpPr>
            <a:spLocks noGrp="1"/>
          </p:cNvSpPr>
          <p:nvPr>
            <p:ph type="title"/>
          </p:nvPr>
        </p:nvSpPr>
        <p:spPr/>
        <p:txBody>
          <a:bodyPr/>
          <a:lstStyle/>
          <a:p>
            <a:r>
              <a:rPr lang="en-IN" dirty="0"/>
              <a:t>Manual Method - VIF</a:t>
            </a:r>
          </a:p>
        </p:txBody>
      </p:sp>
      <p:pic>
        <p:nvPicPr>
          <p:cNvPr id="6" name="Picture 5">
            <a:extLst>
              <a:ext uri="{FF2B5EF4-FFF2-40B4-BE49-F238E27FC236}">
                <a16:creationId xmlns:a16="http://schemas.microsoft.com/office/drawing/2014/main" id="{1C3CC3BE-7B8E-FCE7-F1AF-DC62408CA460}"/>
              </a:ext>
            </a:extLst>
          </p:cNvPr>
          <p:cNvPicPr>
            <a:picLocks noChangeAspect="1"/>
          </p:cNvPicPr>
          <p:nvPr/>
        </p:nvPicPr>
        <p:blipFill>
          <a:blip r:embed="rId2"/>
          <a:stretch>
            <a:fillRect/>
          </a:stretch>
        </p:blipFill>
        <p:spPr>
          <a:xfrm>
            <a:off x="197962" y="767690"/>
            <a:ext cx="5488432" cy="2940998"/>
          </a:xfrm>
          <a:prstGeom prst="rect">
            <a:avLst/>
          </a:prstGeom>
        </p:spPr>
      </p:pic>
      <p:pic>
        <p:nvPicPr>
          <p:cNvPr id="8" name="Picture 7">
            <a:extLst>
              <a:ext uri="{FF2B5EF4-FFF2-40B4-BE49-F238E27FC236}">
                <a16:creationId xmlns:a16="http://schemas.microsoft.com/office/drawing/2014/main" id="{C0CF2819-B19E-5F30-9C6E-A2FE73442168}"/>
              </a:ext>
            </a:extLst>
          </p:cNvPr>
          <p:cNvPicPr>
            <a:picLocks noChangeAspect="1"/>
          </p:cNvPicPr>
          <p:nvPr/>
        </p:nvPicPr>
        <p:blipFill>
          <a:blip r:embed="rId3"/>
          <a:stretch>
            <a:fillRect/>
          </a:stretch>
        </p:blipFill>
        <p:spPr>
          <a:xfrm>
            <a:off x="6344239" y="524168"/>
            <a:ext cx="5310403" cy="3428041"/>
          </a:xfrm>
          <a:prstGeom prst="rect">
            <a:avLst/>
          </a:prstGeom>
        </p:spPr>
      </p:pic>
    </p:spTree>
    <p:extLst>
      <p:ext uri="{BB962C8B-B14F-4D97-AF65-F5344CB8AC3E}">
        <p14:creationId xmlns:p14="http://schemas.microsoft.com/office/powerpoint/2010/main" val="198829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3E64-9BB7-B3BB-2BDB-69973D34BE22}"/>
              </a:ext>
            </a:extLst>
          </p:cNvPr>
          <p:cNvSpPr>
            <a:spLocks noGrp="1"/>
          </p:cNvSpPr>
          <p:nvPr>
            <p:ph type="title"/>
          </p:nvPr>
        </p:nvSpPr>
        <p:spPr/>
        <p:txBody>
          <a:bodyPr/>
          <a:lstStyle/>
          <a:p>
            <a:r>
              <a:rPr lang="en-IN" dirty="0"/>
              <a:t>Predictive Modelling</a:t>
            </a:r>
          </a:p>
        </p:txBody>
      </p:sp>
    </p:spTree>
    <p:extLst>
      <p:ext uri="{BB962C8B-B14F-4D97-AF65-F5344CB8AC3E}">
        <p14:creationId xmlns:p14="http://schemas.microsoft.com/office/powerpoint/2010/main" val="124496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BFCC-DCD1-D537-1099-0106F715BDF2}"/>
              </a:ext>
            </a:extLst>
          </p:cNvPr>
          <p:cNvSpPr>
            <a:spLocks noGrp="1"/>
          </p:cNvSpPr>
          <p:nvPr>
            <p:ph type="title"/>
          </p:nvPr>
        </p:nvSpPr>
        <p:spPr/>
        <p:txBody>
          <a:bodyPr/>
          <a:lstStyle/>
          <a:p>
            <a:r>
              <a:rPr lang="en-IN" dirty="0"/>
              <a:t>Multiple Linear Regression(MLR)</a:t>
            </a:r>
          </a:p>
        </p:txBody>
      </p:sp>
      <p:pic>
        <p:nvPicPr>
          <p:cNvPr id="6" name="Picture 5">
            <a:extLst>
              <a:ext uri="{FF2B5EF4-FFF2-40B4-BE49-F238E27FC236}">
                <a16:creationId xmlns:a16="http://schemas.microsoft.com/office/drawing/2014/main" id="{3E0CE3BC-D87E-9660-C710-D4895C6D4024}"/>
              </a:ext>
            </a:extLst>
          </p:cNvPr>
          <p:cNvPicPr>
            <a:picLocks noChangeAspect="1"/>
          </p:cNvPicPr>
          <p:nvPr/>
        </p:nvPicPr>
        <p:blipFill>
          <a:blip r:embed="rId2"/>
          <a:stretch>
            <a:fillRect/>
          </a:stretch>
        </p:blipFill>
        <p:spPr>
          <a:xfrm>
            <a:off x="1731320" y="86819"/>
            <a:ext cx="7031367" cy="2317015"/>
          </a:xfrm>
          <a:prstGeom prst="rect">
            <a:avLst/>
          </a:prstGeom>
        </p:spPr>
      </p:pic>
      <p:pic>
        <p:nvPicPr>
          <p:cNvPr id="8" name="Picture 7">
            <a:extLst>
              <a:ext uri="{FF2B5EF4-FFF2-40B4-BE49-F238E27FC236}">
                <a16:creationId xmlns:a16="http://schemas.microsoft.com/office/drawing/2014/main" id="{870AB0B1-42DE-7543-89E2-2EEB86DA5504}"/>
              </a:ext>
            </a:extLst>
          </p:cNvPr>
          <p:cNvPicPr>
            <a:picLocks noChangeAspect="1"/>
          </p:cNvPicPr>
          <p:nvPr/>
        </p:nvPicPr>
        <p:blipFill>
          <a:blip r:embed="rId3"/>
          <a:stretch>
            <a:fillRect/>
          </a:stretch>
        </p:blipFill>
        <p:spPr>
          <a:xfrm>
            <a:off x="2552337" y="2435035"/>
            <a:ext cx="5869827" cy="2019132"/>
          </a:xfrm>
          <a:prstGeom prst="rect">
            <a:avLst/>
          </a:prstGeom>
        </p:spPr>
      </p:pic>
    </p:spTree>
    <p:extLst>
      <p:ext uri="{BB962C8B-B14F-4D97-AF65-F5344CB8AC3E}">
        <p14:creationId xmlns:p14="http://schemas.microsoft.com/office/powerpoint/2010/main" val="307344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F98E-D9EE-55DC-ED9E-4C72C2E9FC70}"/>
              </a:ext>
            </a:extLst>
          </p:cNvPr>
          <p:cNvSpPr>
            <a:spLocks noGrp="1"/>
          </p:cNvSpPr>
          <p:nvPr>
            <p:ph type="title"/>
          </p:nvPr>
        </p:nvSpPr>
        <p:spPr/>
        <p:txBody>
          <a:bodyPr/>
          <a:lstStyle/>
          <a:p>
            <a:r>
              <a:rPr lang="en-IN" dirty="0"/>
              <a:t>Ridge Regression Model</a:t>
            </a:r>
          </a:p>
        </p:txBody>
      </p:sp>
      <p:pic>
        <p:nvPicPr>
          <p:cNvPr id="6" name="Picture 5">
            <a:extLst>
              <a:ext uri="{FF2B5EF4-FFF2-40B4-BE49-F238E27FC236}">
                <a16:creationId xmlns:a16="http://schemas.microsoft.com/office/drawing/2014/main" id="{F25F719B-DFC5-C70C-9CDD-BBA4FEEE77EC}"/>
              </a:ext>
            </a:extLst>
          </p:cNvPr>
          <p:cNvPicPr>
            <a:picLocks noChangeAspect="1"/>
          </p:cNvPicPr>
          <p:nvPr/>
        </p:nvPicPr>
        <p:blipFill>
          <a:blip r:embed="rId2"/>
          <a:stretch>
            <a:fillRect/>
          </a:stretch>
        </p:blipFill>
        <p:spPr>
          <a:xfrm>
            <a:off x="2337847" y="68586"/>
            <a:ext cx="7029224" cy="2357513"/>
          </a:xfrm>
          <a:prstGeom prst="rect">
            <a:avLst/>
          </a:prstGeom>
        </p:spPr>
      </p:pic>
      <p:pic>
        <p:nvPicPr>
          <p:cNvPr id="8" name="Picture 7">
            <a:extLst>
              <a:ext uri="{FF2B5EF4-FFF2-40B4-BE49-F238E27FC236}">
                <a16:creationId xmlns:a16="http://schemas.microsoft.com/office/drawing/2014/main" id="{B912B231-80EE-56CD-87F0-EA018BEC0222}"/>
              </a:ext>
            </a:extLst>
          </p:cNvPr>
          <p:cNvPicPr>
            <a:picLocks noChangeAspect="1"/>
          </p:cNvPicPr>
          <p:nvPr/>
        </p:nvPicPr>
        <p:blipFill>
          <a:blip r:embed="rId3"/>
          <a:stretch>
            <a:fillRect/>
          </a:stretch>
        </p:blipFill>
        <p:spPr>
          <a:xfrm>
            <a:off x="2603184" y="2507210"/>
            <a:ext cx="6555110" cy="1924692"/>
          </a:xfrm>
          <a:prstGeom prst="rect">
            <a:avLst/>
          </a:prstGeom>
        </p:spPr>
      </p:pic>
    </p:spTree>
    <p:extLst>
      <p:ext uri="{BB962C8B-B14F-4D97-AF65-F5344CB8AC3E}">
        <p14:creationId xmlns:p14="http://schemas.microsoft.com/office/powerpoint/2010/main" val="233560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BAFC-FD0D-85AD-5FAB-72F30FE32D84}"/>
              </a:ext>
            </a:extLst>
          </p:cNvPr>
          <p:cNvSpPr>
            <a:spLocks noGrp="1"/>
          </p:cNvSpPr>
          <p:nvPr>
            <p:ph type="title"/>
          </p:nvPr>
        </p:nvSpPr>
        <p:spPr/>
        <p:txBody>
          <a:bodyPr/>
          <a:lstStyle/>
          <a:p>
            <a:r>
              <a:rPr lang="en-IN" dirty="0"/>
              <a:t>Lasso Regression Model</a:t>
            </a:r>
          </a:p>
        </p:txBody>
      </p:sp>
      <p:pic>
        <p:nvPicPr>
          <p:cNvPr id="6" name="Picture 5">
            <a:extLst>
              <a:ext uri="{FF2B5EF4-FFF2-40B4-BE49-F238E27FC236}">
                <a16:creationId xmlns:a16="http://schemas.microsoft.com/office/drawing/2014/main" id="{D183D2F8-D250-BE26-5FF3-6AA5ADA978BA}"/>
              </a:ext>
            </a:extLst>
          </p:cNvPr>
          <p:cNvPicPr>
            <a:picLocks noChangeAspect="1"/>
          </p:cNvPicPr>
          <p:nvPr/>
        </p:nvPicPr>
        <p:blipFill>
          <a:blip r:embed="rId2"/>
          <a:stretch>
            <a:fillRect/>
          </a:stretch>
        </p:blipFill>
        <p:spPr>
          <a:xfrm>
            <a:off x="1959979" y="75300"/>
            <a:ext cx="7338420" cy="2411382"/>
          </a:xfrm>
          <a:prstGeom prst="rect">
            <a:avLst/>
          </a:prstGeom>
        </p:spPr>
      </p:pic>
      <p:pic>
        <p:nvPicPr>
          <p:cNvPr id="8" name="Picture 7">
            <a:extLst>
              <a:ext uri="{FF2B5EF4-FFF2-40B4-BE49-F238E27FC236}">
                <a16:creationId xmlns:a16="http://schemas.microsoft.com/office/drawing/2014/main" id="{605CA1B6-AA9D-18EE-B0F3-82811A62AC74}"/>
              </a:ext>
            </a:extLst>
          </p:cNvPr>
          <p:cNvPicPr>
            <a:picLocks noChangeAspect="1"/>
          </p:cNvPicPr>
          <p:nvPr/>
        </p:nvPicPr>
        <p:blipFill>
          <a:blip r:embed="rId3"/>
          <a:stretch>
            <a:fillRect/>
          </a:stretch>
        </p:blipFill>
        <p:spPr>
          <a:xfrm>
            <a:off x="2600569" y="2580950"/>
            <a:ext cx="6194640" cy="1886276"/>
          </a:xfrm>
          <a:prstGeom prst="rect">
            <a:avLst/>
          </a:prstGeom>
        </p:spPr>
      </p:pic>
    </p:spTree>
    <p:extLst>
      <p:ext uri="{BB962C8B-B14F-4D97-AF65-F5344CB8AC3E}">
        <p14:creationId xmlns:p14="http://schemas.microsoft.com/office/powerpoint/2010/main" val="212102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4DAC-4CB5-D545-36BB-C14BC019342B}"/>
              </a:ext>
            </a:extLst>
          </p:cNvPr>
          <p:cNvSpPr>
            <a:spLocks noGrp="1"/>
          </p:cNvSpPr>
          <p:nvPr>
            <p:ph type="title"/>
          </p:nvPr>
        </p:nvSpPr>
        <p:spPr/>
        <p:txBody>
          <a:bodyPr/>
          <a:lstStyle/>
          <a:p>
            <a:r>
              <a:rPr lang="en-IN" dirty="0"/>
              <a:t>Elastic-Net Regression</a:t>
            </a:r>
          </a:p>
        </p:txBody>
      </p:sp>
      <p:pic>
        <p:nvPicPr>
          <p:cNvPr id="6" name="Picture 5">
            <a:extLst>
              <a:ext uri="{FF2B5EF4-FFF2-40B4-BE49-F238E27FC236}">
                <a16:creationId xmlns:a16="http://schemas.microsoft.com/office/drawing/2014/main" id="{2BDA4572-E0A7-3121-01BD-4B56C68E489B}"/>
              </a:ext>
            </a:extLst>
          </p:cNvPr>
          <p:cNvPicPr>
            <a:picLocks noChangeAspect="1"/>
          </p:cNvPicPr>
          <p:nvPr/>
        </p:nvPicPr>
        <p:blipFill>
          <a:blip r:embed="rId2"/>
          <a:stretch>
            <a:fillRect/>
          </a:stretch>
        </p:blipFill>
        <p:spPr>
          <a:xfrm>
            <a:off x="2106704" y="103695"/>
            <a:ext cx="7169271" cy="2372794"/>
          </a:xfrm>
          <a:prstGeom prst="rect">
            <a:avLst/>
          </a:prstGeom>
        </p:spPr>
      </p:pic>
      <p:pic>
        <p:nvPicPr>
          <p:cNvPr id="8" name="Picture 7">
            <a:extLst>
              <a:ext uri="{FF2B5EF4-FFF2-40B4-BE49-F238E27FC236}">
                <a16:creationId xmlns:a16="http://schemas.microsoft.com/office/drawing/2014/main" id="{E45729C0-1A16-27DD-DF72-0273FAF91BAB}"/>
              </a:ext>
            </a:extLst>
          </p:cNvPr>
          <p:cNvPicPr>
            <a:picLocks noChangeAspect="1"/>
          </p:cNvPicPr>
          <p:nvPr/>
        </p:nvPicPr>
        <p:blipFill>
          <a:blip r:embed="rId3"/>
          <a:stretch>
            <a:fillRect/>
          </a:stretch>
        </p:blipFill>
        <p:spPr>
          <a:xfrm>
            <a:off x="2856322" y="2529045"/>
            <a:ext cx="5925789" cy="1852467"/>
          </a:xfrm>
          <a:prstGeom prst="rect">
            <a:avLst/>
          </a:prstGeom>
        </p:spPr>
      </p:pic>
    </p:spTree>
    <p:extLst>
      <p:ext uri="{BB962C8B-B14F-4D97-AF65-F5344CB8AC3E}">
        <p14:creationId xmlns:p14="http://schemas.microsoft.com/office/powerpoint/2010/main" val="119146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6EA2-621F-0793-E293-2AACCFA4D6DA}"/>
              </a:ext>
            </a:extLst>
          </p:cNvPr>
          <p:cNvSpPr>
            <a:spLocks noGrp="1"/>
          </p:cNvSpPr>
          <p:nvPr>
            <p:ph type="title"/>
          </p:nvPr>
        </p:nvSpPr>
        <p:spPr/>
        <p:txBody>
          <a:bodyPr/>
          <a:lstStyle/>
          <a:p>
            <a:r>
              <a:rPr lang="en-IN" dirty="0"/>
              <a:t>Polynomial Regression Model</a:t>
            </a:r>
          </a:p>
        </p:txBody>
      </p:sp>
      <p:pic>
        <p:nvPicPr>
          <p:cNvPr id="6" name="Picture 5">
            <a:extLst>
              <a:ext uri="{FF2B5EF4-FFF2-40B4-BE49-F238E27FC236}">
                <a16:creationId xmlns:a16="http://schemas.microsoft.com/office/drawing/2014/main" id="{AB405F55-A6EA-A649-58A0-94C4B463044F}"/>
              </a:ext>
            </a:extLst>
          </p:cNvPr>
          <p:cNvPicPr>
            <a:picLocks noChangeAspect="1"/>
          </p:cNvPicPr>
          <p:nvPr/>
        </p:nvPicPr>
        <p:blipFill>
          <a:blip r:embed="rId2"/>
          <a:stretch>
            <a:fillRect/>
          </a:stretch>
        </p:blipFill>
        <p:spPr>
          <a:xfrm>
            <a:off x="80998" y="1049106"/>
            <a:ext cx="5765192" cy="2410085"/>
          </a:xfrm>
          <a:prstGeom prst="rect">
            <a:avLst/>
          </a:prstGeom>
        </p:spPr>
      </p:pic>
      <p:pic>
        <p:nvPicPr>
          <p:cNvPr id="9" name="Picture 8">
            <a:extLst>
              <a:ext uri="{FF2B5EF4-FFF2-40B4-BE49-F238E27FC236}">
                <a16:creationId xmlns:a16="http://schemas.microsoft.com/office/drawing/2014/main" id="{E08DF1DF-D7DE-E3B8-3269-A4298AA77708}"/>
              </a:ext>
            </a:extLst>
          </p:cNvPr>
          <p:cNvPicPr>
            <a:picLocks noChangeAspect="1"/>
          </p:cNvPicPr>
          <p:nvPr/>
        </p:nvPicPr>
        <p:blipFill>
          <a:blip r:embed="rId3"/>
          <a:stretch>
            <a:fillRect/>
          </a:stretch>
        </p:blipFill>
        <p:spPr>
          <a:xfrm>
            <a:off x="5986020" y="117887"/>
            <a:ext cx="5977985" cy="1989144"/>
          </a:xfrm>
          <a:prstGeom prst="rect">
            <a:avLst/>
          </a:prstGeom>
        </p:spPr>
      </p:pic>
      <p:pic>
        <p:nvPicPr>
          <p:cNvPr id="11" name="Picture 10">
            <a:extLst>
              <a:ext uri="{FF2B5EF4-FFF2-40B4-BE49-F238E27FC236}">
                <a16:creationId xmlns:a16="http://schemas.microsoft.com/office/drawing/2014/main" id="{2E6CC284-FFD1-8514-B08D-5BB54027559F}"/>
              </a:ext>
            </a:extLst>
          </p:cNvPr>
          <p:cNvPicPr>
            <a:picLocks noChangeAspect="1"/>
          </p:cNvPicPr>
          <p:nvPr/>
        </p:nvPicPr>
        <p:blipFill>
          <a:blip r:embed="rId4"/>
          <a:stretch>
            <a:fillRect/>
          </a:stretch>
        </p:blipFill>
        <p:spPr>
          <a:xfrm>
            <a:off x="5986020" y="2281287"/>
            <a:ext cx="6063043" cy="1890443"/>
          </a:xfrm>
          <a:prstGeom prst="rect">
            <a:avLst/>
          </a:prstGeom>
        </p:spPr>
      </p:pic>
    </p:spTree>
    <p:extLst>
      <p:ext uri="{BB962C8B-B14F-4D97-AF65-F5344CB8AC3E}">
        <p14:creationId xmlns:p14="http://schemas.microsoft.com/office/powerpoint/2010/main" val="175977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72E1-09B8-4E0F-927F-15178ECBB68E}"/>
              </a:ext>
            </a:extLst>
          </p:cNvPr>
          <p:cNvSpPr>
            <a:spLocks noGrp="1"/>
          </p:cNvSpPr>
          <p:nvPr>
            <p:ph type="title"/>
          </p:nvPr>
        </p:nvSpPr>
        <p:spPr/>
        <p:txBody>
          <a:bodyPr/>
          <a:lstStyle/>
          <a:p>
            <a:r>
              <a:rPr lang="en-US" dirty="0"/>
              <a:t> Comparing the Evaluation Metrics of the Models</a:t>
            </a:r>
            <a:endParaRPr lang="en-IN" dirty="0"/>
          </a:p>
        </p:txBody>
      </p:sp>
      <p:sp>
        <p:nvSpPr>
          <p:cNvPr id="4" name="Text Placeholder 3">
            <a:extLst>
              <a:ext uri="{FF2B5EF4-FFF2-40B4-BE49-F238E27FC236}">
                <a16:creationId xmlns:a16="http://schemas.microsoft.com/office/drawing/2014/main" id="{24C0891D-8E83-7745-4169-727A07964949}"/>
              </a:ext>
            </a:extLst>
          </p:cNvPr>
          <p:cNvSpPr>
            <a:spLocks noGrp="1"/>
          </p:cNvSpPr>
          <p:nvPr>
            <p:ph type="body" sz="half" idx="2"/>
          </p:nvPr>
        </p:nvSpPr>
        <p:spPr/>
        <p:txBody>
          <a:bodyPr/>
          <a:lstStyle/>
          <a:p>
            <a:r>
              <a:rPr lang="en-US" dirty="0"/>
              <a:t>From the above plot, it is clear that the polynomial </a:t>
            </a:r>
            <a:r>
              <a:rPr lang="en-US" dirty="0" err="1"/>
              <a:t>regresion</a:t>
            </a:r>
            <a:r>
              <a:rPr lang="en-US" dirty="0"/>
              <a:t> models have the highest explainability power to understand the dataset.</a:t>
            </a:r>
            <a:endParaRPr lang="en-IN" dirty="0"/>
          </a:p>
        </p:txBody>
      </p:sp>
      <p:pic>
        <p:nvPicPr>
          <p:cNvPr id="6" name="Picture 5">
            <a:extLst>
              <a:ext uri="{FF2B5EF4-FFF2-40B4-BE49-F238E27FC236}">
                <a16:creationId xmlns:a16="http://schemas.microsoft.com/office/drawing/2014/main" id="{DAF5549F-217F-ADE8-778A-3865F1E7DB1F}"/>
              </a:ext>
            </a:extLst>
          </p:cNvPr>
          <p:cNvPicPr>
            <a:picLocks noChangeAspect="1"/>
          </p:cNvPicPr>
          <p:nvPr/>
        </p:nvPicPr>
        <p:blipFill>
          <a:blip r:embed="rId2"/>
          <a:stretch>
            <a:fillRect/>
          </a:stretch>
        </p:blipFill>
        <p:spPr>
          <a:xfrm>
            <a:off x="1099440" y="135804"/>
            <a:ext cx="9993120" cy="4229690"/>
          </a:xfrm>
          <a:prstGeom prst="rect">
            <a:avLst/>
          </a:prstGeom>
        </p:spPr>
      </p:pic>
    </p:spTree>
    <p:extLst>
      <p:ext uri="{BB962C8B-B14F-4D97-AF65-F5344CB8AC3E}">
        <p14:creationId xmlns:p14="http://schemas.microsoft.com/office/powerpoint/2010/main" val="197312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3272-DBC5-3354-E402-49CE4E12ECE1}"/>
              </a:ext>
            </a:extLst>
          </p:cNvPr>
          <p:cNvSpPr>
            <a:spLocks noGrp="1"/>
          </p:cNvSpPr>
          <p:nvPr>
            <p:ph type="title"/>
          </p:nvPr>
        </p:nvSpPr>
        <p:spPr/>
        <p:txBody>
          <a:bodyPr/>
          <a:lstStyle/>
          <a:p>
            <a:r>
              <a:rPr lang="en-US" dirty="0"/>
              <a:t>Root Mean </a:t>
            </a:r>
            <a:r>
              <a:rPr lang="en-US" dirty="0" err="1"/>
              <a:t>SquaredError</a:t>
            </a:r>
            <a:r>
              <a:rPr lang="en-US" dirty="0"/>
              <a:t> Comparison for different Regression Models</a:t>
            </a:r>
            <a:endParaRPr lang="en-IN" dirty="0"/>
          </a:p>
        </p:txBody>
      </p:sp>
      <p:sp>
        <p:nvSpPr>
          <p:cNvPr id="4" name="Text Placeholder 3">
            <a:extLst>
              <a:ext uri="{FF2B5EF4-FFF2-40B4-BE49-F238E27FC236}">
                <a16:creationId xmlns:a16="http://schemas.microsoft.com/office/drawing/2014/main" id="{09D67C79-E84B-5DEC-CCCA-1CE8CC765BFE}"/>
              </a:ext>
            </a:extLst>
          </p:cNvPr>
          <p:cNvSpPr>
            <a:spLocks noGrp="1"/>
          </p:cNvSpPr>
          <p:nvPr>
            <p:ph type="body" sz="half" idx="2"/>
          </p:nvPr>
        </p:nvSpPr>
        <p:spPr/>
        <p:txBody>
          <a:bodyPr/>
          <a:lstStyle/>
          <a:p>
            <a:r>
              <a:rPr lang="en-US" dirty="0"/>
              <a:t> The complex models like polynomial (degree-5) performs the best on the current dataset. For this problem, it is can be said that even simple regression can be a good choice to go with..</a:t>
            </a:r>
            <a:endParaRPr lang="en-IN" dirty="0"/>
          </a:p>
        </p:txBody>
      </p:sp>
      <p:pic>
        <p:nvPicPr>
          <p:cNvPr id="6" name="Picture 5">
            <a:extLst>
              <a:ext uri="{FF2B5EF4-FFF2-40B4-BE49-F238E27FC236}">
                <a16:creationId xmlns:a16="http://schemas.microsoft.com/office/drawing/2014/main" id="{026715D8-D0BB-2580-5F0D-A966087DFDB1}"/>
              </a:ext>
            </a:extLst>
          </p:cNvPr>
          <p:cNvPicPr>
            <a:picLocks noChangeAspect="1"/>
          </p:cNvPicPr>
          <p:nvPr/>
        </p:nvPicPr>
        <p:blipFill>
          <a:blip r:embed="rId2"/>
          <a:stretch>
            <a:fillRect/>
          </a:stretch>
        </p:blipFill>
        <p:spPr>
          <a:xfrm>
            <a:off x="2338346" y="179109"/>
            <a:ext cx="6297807" cy="4236856"/>
          </a:xfrm>
          <a:prstGeom prst="rect">
            <a:avLst/>
          </a:prstGeom>
        </p:spPr>
      </p:pic>
    </p:spTree>
    <p:extLst>
      <p:ext uri="{BB962C8B-B14F-4D97-AF65-F5344CB8AC3E}">
        <p14:creationId xmlns:p14="http://schemas.microsoft.com/office/powerpoint/2010/main" val="316289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341A-3EF2-94B4-87AE-EDDC2AA94D6D}"/>
              </a:ext>
            </a:extLst>
          </p:cNvPr>
          <p:cNvSpPr>
            <a:spLocks noGrp="1"/>
          </p:cNvSpPr>
          <p:nvPr>
            <p:ph type="title"/>
          </p:nvPr>
        </p:nvSpPr>
        <p:spPr/>
        <p:txBody>
          <a:bodyPr/>
          <a:lstStyle/>
          <a:p>
            <a:r>
              <a:rPr lang="en-IN" dirty="0"/>
              <a:t>Project Outcomes &amp; Conclusions</a:t>
            </a:r>
          </a:p>
        </p:txBody>
      </p:sp>
      <p:sp>
        <p:nvSpPr>
          <p:cNvPr id="3" name="Content Placeholder 2">
            <a:extLst>
              <a:ext uri="{FF2B5EF4-FFF2-40B4-BE49-F238E27FC236}">
                <a16:creationId xmlns:a16="http://schemas.microsoft.com/office/drawing/2014/main" id="{396D3E52-8354-5BCD-AF95-CDA1CE05E555}"/>
              </a:ext>
            </a:extLst>
          </p:cNvPr>
          <p:cNvSpPr>
            <a:spLocks noGrp="1"/>
          </p:cNvSpPr>
          <p:nvPr>
            <p:ph idx="1"/>
          </p:nvPr>
        </p:nvSpPr>
        <p:spPr/>
        <p:txBody>
          <a:bodyPr>
            <a:normAutofit fontScale="92500"/>
          </a:bodyPr>
          <a:lstStyle/>
          <a:p>
            <a:r>
              <a:rPr lang="en-US" dirty="0" err="1"/>
              <a:t>Visualising</a:t>
            </a:r>
            <a:r>
              <a:rPr lang="en-US" dirty="0"/>
              <a:t> the distribution of data &amp; their relationships, helped us to get some insights on the feature-set.</a:t>
            </a:r>
          </a:p>
          <a:p>
            <a:r>
              <a:rPr lang="en-US" dirty="0"/>
              <a:t>The features had high multicollinearity, hence in Feature Extraction step, we shortlisted the appropriate features with VIF Technique.</a:t>
            </a:r>
          </a:p>
          <a:p>
            <a:r>
              <a:rPr lang="en-US" dirty="0"/>
              <a:t>Testing multiple algorithms with default </a:t>
            </a:r>
            <a:r>
              <a:rPr lang="en-US" dirty="0" err="1"/>
              <a:t>hyperparamters</a:t>
            </a:r>
            <a:r>
              <a:rPr lang="en-US" dirty="0"/>
              <a:t> gave us some understanding for various models performance on this specific dataset.</a:t>
            </a:r>
          </a:p>
          <a:p>
            <a:r>
              <a:rPr lang="en-US" dirty="0"/>
              <a:t>While, Polynomial Regression was the best </a:t>
            </a:r>
            <a:r>
              <a:rPr lang="en-US" dirty="0" err="1"/>
              <a:t>choise</a:t>
            </a:r>
            <a:r>
              <a:rPr lang="en-US" dirty="0"/>
              <a:t>, yet it is safe to use multiple regression algorithm, as their scores were quiet comparable &amp; also they're more generalizable.</a:t>
            </a:r>
            <a:endParaRPr lang="en-IN" dirty="0"/>
          </a:p>
        </p:txBody>
      </p:sp>
    </p:spTree>
    <p:extLst>
      <p:ext uri="{BB962C8B-B14F-4D97-AF65-F5344CB8AC3E}">
        <p14:creationId xmlns:p14="http://schemas.microsoft.com/office/powerpoint/2010/main" val="305351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005C-1442-E74E-B15F-DD22B0DE225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9C7F0C4-8C1B-6826-63A1-48D7484B2689}"/>
              </a:ext>
            </a:extLst>
          </p:cNvPr>
          <p:cNvSpPr>
            <a:spLocks noGrp="1"/>
          </p:cNvSpPr>
          <p:nvPr>
            <p:ph idx="1"/>
          </p:nvPr>
        </p:nvSpPr>
        <p:spPr/>
        <p:txBody>
          <a:bodyPr/>
          <a:lstStyle/>
          <a:p>
            <a:r>
              <a:rPr lang="en-US" dirty="0"/>
              <a:t>The project is about on world's largest taxi company Uber inc. In this project, we're looking to predict the fare for their future transactional cases. Uber delivers service to lakhs of customers daily. Now it becomes really important to manage their data properly to come up with new business ideas to get best results. Eventually, it becomes really important to estimate the fare prices accurately.</a:t>
            </a:r>
            <a:endParaRPr lang="en-IN" dirty="0"/>
          </a:p>
        </p:txBody>
      </p:sp>
    </p:spTree>
    <p:extLst>
      <p:ext uri="{BB962C8B-B14F-4D97-AF65-F5344CB8AC3E}">
        <p14:creationId xmlns:p14="http://schemas.microsoft.com/office/powerpoint/2010/main" val="365704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E98D-30A8-FFDD-E0E2-6CAE0B6455A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0673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9AA0-8BBD-B0EA-18DB-3D82391CCA7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38421461-1ED5-3F15-D59B-96DF131ED2DC}"/>
              </a:ext>
            </a:extLst>
          </p:cNvPr>
          <p:cNvSpPr>
            <a:spLocks noGrp="1"/>
          </p:cNvSpPr>
          <p:nvPr>
            <p:ph idx="1"/>
          </p:nvPr>
        </p:nvSpPr>
        <p:spPr/>
        <p:txBody>
          <a:bodyPr>
            <a:normAutofit fontScale="92500" lnSpcReduction="10000"/>
          </a:bodyPr>
          <a:lstStyle/>
          <a:p>
            <a:r>
              <a:rPr lang="en-US" dirty="0"/>
              <a:t>key - a unique identifier for each trip</a:t>
            </a:r>
          </a:p>
          <a:p>
            <a:r>
              <a:rPr lang="en-US" dirty="0" err="1"/>
              <a:t>fare_amount</a:t>
            </a:r>
            <a:r>
              <a:rPr lang="en-US" dirty="0"/>
              <a:t> - the cost of each trip in </a:t>
            </a:r>
            <a:r>
              <a:rPr lang="en-US" dirty="0" err="1"/>
              <a:t>usd</a:t>
            </a:r>
            <a:endParaRPr lang="en-US" dirty="0"/>
          </a:p>
          <a:p>
            <a:r>
              <a:rPr lang="en-US" dirty="0" err="1"/>
              <a:t>pickup_datetime</a:t>
            </a:r>
            <a:r>
              <a:rPr lang="en-US" dirty="0"/>
              <a:t> - date and time when the meter was engaged</a:t>
            </a:r>
          </a:p>
          <a:p>
            <a:r>
              <a:rPr lang="en-US" dirty="0" err="1"/>
              <a:t>passenger_count</a:t>
            </a:r>
            <a:r>
              <a:rPr lang="en-US" dirty="0"/>
              <a:t> - the number of passengers in the vehicle (driver entered value)</a:t>
            </a:r>
          </a:p>
          <a:p>
            <a:r>
              <a:rPr lang="en-US" dirty="0" err="1"/>
              <a:t>pickup_longitude</a:t>
            </a:r>
            <a:r>
              <a:rPr lang="en-US" dirty="0"/>
              <a:t> - the longitude where the meter was engaged</a:t>
            </a:r>
          </a:p>
          <a:p>
            <a:r>
              <a:rPr lang="en-US" dirty="0" err="1"/>
              <a:t>pickup_latitude</a:t>
            </a:r>
            <a:r>
              <a:rPr lang="en-US" dirty="0"/>
              <a:t> - the latitude where the meter was engaged</a:t>
            </a:r>
          </a:p>
          <a:p>
            <a:r>
              <a:rPr lang="en-US" dirty="0" err="1"/>
              <a:t>dropoff_longitude</a:t>
            </a:r>
            <a:r>
              <a:rPr lang="en-US" dirty="0"/>
              <a:t> - the longitude where the meter was disengaged</a:t>
            </a:r>
          </a:p>
          <a:p>
            <a:r>
              <a:rPr lang="en-US" dirty="0" err="1"/>
              <a:t>dropoff_latitude</a:t>
            </a:r>
            <a:r>
              <a:rPr lang="en-US" dirty="0"/>
              <a:t> - the latitude where the meter was disengaged</a:t>
            </a:r>
            <a:endParaRPr lang="en-IN" dirty="0"/>
          </a:p>
        </p:txBody>
      </p:sp>
    </p:spTree>
    <p:extLst>
      <p:ext uri="{BB962C8B-B14F-4D97-AF65-F5344CB8AC3E}">
        <p14:creationId xmlns:p14="http://schemas.microsoft.com/office/powerpoint/2010/main" val="104879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2674-0CD1-90C7-2D5F-D028349C9A3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CAEF36F-A857-ACF8-D69B-9425DC6AEF22}"/>
              </a:ext>
            </a:extLst>
          </p:cNvPr>
          <p:cNvSpPr>
            <a:spLocks noGrp="1"/>
          </p:cNvSpPr>
          <p:nvPr>
            <p:ph idx="1"/>
          </p:nvPr>
        </p:nvSpPr>
        <p:spPr/>
        <p:txBody>
          <a:bodyPr/>
          <a:lstStyle/>
          <a:p>
            <a:r>
              <a:rPr lang="en-US" dirty="0"/>
              <a:t>Understand the Dataset &amp; cleanup (if required).</a:t>
            </a:r>
          </a:p>
          <a:p>
            <a:r>
              <a:rPr lang="en-US" dirty="0"/>
              <a:t>Build Regression models to predict the fare price of uber ride.</a:t>
            </a:r>
          </a:p>
          <a:p>
            <a:r>
              <a:rPr lang="en-US" dirty="0"/>
              <a:t>Also evaluate the models &amp; compare </a:t>
            </a:r>
            <a:r>
              <a:rPr lang="en-US" dirty="0" err="1"/>
              <a:t>thier</a:t>
            </a:r>
            <a:r>
              <a:rPr lang="en-US" dirty="0"/>
              <a:t> respective scores like R2, RMSE, </a:t>
            </a:r>
            <a:r>
              <a:rPr lang="en-US" dirty="0" err="1"/>
              <a:t>etc</a:t>
            </a:r>
            <a:endParaRPr lang="en-IN" dirty="0"/>
          </a:p>
        </p:txBody>
      </p:sp>
    </p:spTree>
    <p:extLst>
      <p:ext uri="{BB962C8B-B14F-4D97-AF65-F5344CB8AC3E}">
        <p14:creationId xmlns:p14="http://schemas.microsoft.com/office/powerpoint/2010/main" val="305868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EAE6-8EA8-A18E-75BF-5D5C7DE130FA}"/>
              </a:ext>
            </a:extLst>
          </p:cNvPr>
          <p:cNvSpPr>
            <a:spLocks noGrp="1"/>
          </p:cNvSpPr>
          <p:nvPr>
            <p:ph type="title"/>
          </p:nvPr>
        </p:nvSpPr>
        <p:spPr/>
        <p:txBody>
          <a:bodyPr/>
          <a:lstStyle/>
          <a:p>
            <a:r>
              <a:rPr lang="en-IN" dirty="0" err="1"/>
              <a:t>Stractegic</a:t>
            </a:r>
            <a:r>
              <a:rPr lang="en-IN" dirty="0"/>
              <a:t> Plan of Action</a:t>
            </a:r>
          </a:p>
        </p:txBody>
      </p:sp>
      <p:sp>
        <p:nvSpPr>
          <p:cNvPr id="3" name="Content Placeholder 2">
            <a:extLst>
              <a:ext uri="{FF2B5EF4-FFF2-40B4-BE49-F238E27FC236}">
                <a16:creationId xmlns:a16="http://schemas.microsoft.com/office/drawing/2014/main" id="{75D12119-78E1-663B-3236-BC9476E4E642}"/>
              </a:ext>
            </a:extLst>
          </p:cNvPr>
          <p:cNvSpPr>
            <a:spLocks noGrp="1"/>
          </p:cNvSpPr>
          <p:nvPr>
            <p:ph idx="1"/>
          </p:nvPr>
        </p:nvSpPr>
        <p:spPr/>
        <p:txBody>
          <a:bodyPr>
            <a:normAutofit fontScale="92500" lnSpcReduction="20000"/>
          </a:bodyPr>
          <a:lstStyle/>
          <a:p>
            <a:r>
              <a:rPr lang="en-US" dirty="0"/>
              <a:t>We aim to solve the problem statement by creating a plan of action, Here are some of the necessary steps:</a:t>
            </a:r>
          </a:p>
          <a:p>
            <a:endParaRPr lang="en-US" dirty="0"/>
          </a:p>
          <a:p>
            <a:r>
              <a:rPr lang="en-US" dirty="0"/>
              <a:t>Data Exploration</a:t>
            </a:r>
          </a:p>
          <a:p>
            <a:r>
              <a:rPr lang="en-US" dirty="0"/>
              <a:t>Exploratory Data Analysis (EDA)</a:t>
            </a:r>
          </a:p>
          <a:p>
            <a:r>
              <a:rPr lang="en-US" dirty="0"/>
              <a:t>Data Pre-processing</a:t>
            </a:r>
          </a:p>
          <a:p>
            <a:r>
              <a:rPr lang="en-US" dirty="0"/>
              <a:t>Data Manipulation</a:t>
            </a:r>
          </a:p>
          <a:p>
            <a:r>
              <a:rPr lang="en-US" dirty="0"/>
              <a:t>Feature Selection/Extraction</a:t>
            </a:r>
          </a:p>
          <a:p>
            <a:r>
              <a:rPr lang="en-US" dirty="0"/>
              <a:t>Predictive Modelling</a:t>
            </a:r>
          </a:p>
          <a:p>
            <a:r>
              <a:rPr lang="en-US" dirty="0"/>
              <a:t>Project Outcomes &amp; Conclusion</a:t>
            </a:r>
            <a:endParaRPr lang="en-IN" dirty="0"/>
          </a:p>
        </p:txBody>
      </p:sp>
    </p:spTree>
    <p:extLst>
      <p:ext uri="{BB962C8B-B14F-4D97-AF65-F5344CB8AC3E}">
        <p14:creationId xmlns:p14="http://schemas.microsoft.com/office/powerpoint/2010/main" val="377847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4EA1-1345-3018-3240-4BF2D1138C10}"/>
              </a:ext>
            </a:extLst>
          </p:cNvPr>
          <p:cNvSpPr>
            <a:spLocks noGrp="1"/>
          </p:cNvSpPr>
          <p:nvPr>
            <p:ph type="title"/>
          </p:nvPr>
        </p:nvSpPr>
        <p:spPr/>
        <p:txBody>
          <a:bodyPr/>
          <a:lstStyle/>
          <a:p>
            <a:r>
              <a:rPr lang="en-IN" dirty="0"/>
              <a:t>Target variable</a:t>
            </a:r>
          </a:p>
        </p:txBody>
      </p:sp>
      <p:sp>
        <p:nvSpPr>
          <p:cNvPr id="4" name="Text Placeholder 3">
            <a:extLst>
              <a:ext uri="{FF2B5EF4-FFF2-40B4-BE49-F238E27FC236}">
                <a16:creationId xmlns:a16="http://schemas.microsoft.com/office/drawing/2014/main" id="{121ECD25-9784-B5FC-A919-B15D7B2E284B}"/>
              </a:ext>
            </a:extLst>
          </p:cNvPr>
          <p:cNvSpPr>
            <a:spLocks noGrp="1"/>
          </p:cNvSpPr>
          <p:nvPr>
            <p:ph type="body" sz="half" idx="2"/>
          </p:nvPr>
        </p:nvSpPr>
        <p:spPr/>
        <p:txBody>
          <a:bodyPr/>
          <a:lstStyle/>
          <a:p>
            <a:r>
              <a:rPr lang="en-US" dirty="0"/>
              <a:t>The Target Variable seems to be </a:t>
            </a:r>
            <a:r>
              <a:rPr lang="en-US" dirty="0" err="1"/>
              <a:t>be</a:t>
            </a:r>
            <a:r>
              <a:rPr lang="en-US" dirty="0"/>
              <a:t> highly skewed, with most datapoints </a:t>
            </a:r>
            <a:r>
              <a:rPr lang="en-US" dirty="0" err="1"/>
              <a:t>lieing</a:t>
            </a:r>
            <a:r>
              <a:rPr lang="en-US" dirty="0"/>
              <a:t> near 0</a:t>
            </a:r>
            <a:endParaRPr lang="en-IN" dirty="0"/>
          </a:p>
        </p:txBody>
      </p:sp>
      <p:pic>
        <p:nvPicPr>
          <p:cNvPr id="6" name="Picture 5">
            <a:extLst>
              <a:ext uri="{FF2B5EF4-FFF2-40B4-BE49-F238E27FC236}">
                <a16:creationId xmlns:a16="http://schemas.microsoft.com/office/drawing/2014/main" id="{C66EA9B8-DBE9-0D88-0D71-CEDADB8D7B74}"/>
              </a:ext>
            </a:extLst>
          </p:cNvPr>
          <p:cNvPicPr>
            <a:picLocks noChangeAspect="1"/>
          </p:cNvPicPr>
          <p:nvPr/>
        </p:nvPicPr>
        <p:blipFill>
          <a:blip r:embed="rId2"/>
          <a:stretch>
            <a:fillRect/>
          </a:stretch>
        </p:blipFill>
        <p:spPr>
          <a:xfrm>
            <a:off x="1851337" y="491559"/>
            <a:ext cx="7716327" cy="3639058"/>
          </a:xfrm>
          <a:prstGeom prst="rect">
            <a:avLst/>
          </a:prstGeom>
        </p:spPr>
      </p:pic>
    </p:spTree>
    <p:extLst>
      <p:ext uri="{BB962C8B-B14F-4D97-AF65-F5344CB8AC3E}">
        <p14:creationId xmlns:p14="http://schemas.microsoft.com/office/powerpoint/2010/main" val="27284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54E3-4243-42DB-F467-CE2E74003F4D}"/>
              </a:ext>
            </a:extLst>
          </p:cNvPr>
          <p:cNvSpPr>
            <a:spLocks noGrp="1"/>
          </p:cNvSpPr>
          <p:nvPr>
            <p:ph type="title"/>
          </p:nvPr>
        </p:nvSpPr>
        <p:spPr/>
        <p:txBody>
          <a:bodyPr/>
          <a:lstStyle/>
          <a:p>
            <a:r>
              <a:rPr lang="en-IN" dirty="0"/>
              <a:t>Visualising the categorical features</a:t>
            </a:r>
          </a:p>
        </p:txBody>
      </p:sp>
      <p:pic>
        <p:nvPicPr>
          <p:cNvPr id="12" name="Picture Placeholder 11">
            <a:extLst>
              <a:ext uri="{FF2B5EF4-FFF2-40B4-BE49-F238E27FC236}">
                <a16:creationId xmlns:a16="http://schemas.microsoft.com/office/drawing/2014/main" id="{B448FBA8-269B-D1B5-9D8B-FAC980ABDF0F}"/>
              </a:ext>
            </a:extLst>
          </p:cNvPr>
          <p:cNvPicPr>
            <a:picLocks noGrp="1" noChangeAspect="1"/>
          </p:cNvPicPr>
          <p:nvPr>
            <p:ph type="pic" idx="1"/>
          </p:nvPr>
        </p:nvPicPr>
        <p:blipFill>
          <a:blip r:embed="rId2"/>
          <a:srcRect t="4209" b="4209"/>
          <a:stretch/>
        </p:blipFill>
        <p:spPr>
          <a:xfrm>
            <a:off x="509047" y="215770"/>
            <a:ext cx="3707846" cy="1384417"/>
          </a:xfrm>
        </p:spPr>
      </p:pic>
      <p:pic>
        <p:nvPicPr>
          <p:cNvPr id="14" name="Picture 13">
            <a:extLst>
              <a:ext uri="{FF2B5EF4-FFF2-40B4-BE49-F238E27FC236}">
                <a16:creationId xmlns:a16="http://schemas.microsoft.com/office/drawing/2014/main" id="{376229BC-09A1-13DA-4A04-B6D5138AAD7B}"/>
              </a:ext>
            </a:extLst>
          </p:cNvPr>
          <p:cNvPicPr>
            <a:picLocks noChangeAspect="1"/>
          </p:cNvPicPr>
          <p:nvPr/>
        </p:nvPicPr>
        <p:blipFill>
          <a:blip r:embed="rId3"/>
          <a:stretch>
            <a:fillRect/>
          </a:stretch>
        </p:blipFill>
        <p:spPr>
          <a:xfrm>
            <a:off x="6486493" y="284112"/>
            <a:ext cx="4830706" cy="4069763"/>
          </a:xfrm>
          <a:prstGeom prst="rect">
            <a:avLst/>
          </a:prstGeom>
        </p:spPr>
      </p:pic>
      <p:pic>
        <p:nvPicPr>
          <p:cNvPr id="16" name="Picture 15">
            <a:extLst>
              <a:ext uri="{FF2B5EF4-FFF2-40B4-BE49-F238E27FC236}">
                <a16:creationId xmlns:a16="http://schemas.microsoft.com/office/drawing/2014/main" id="{ED0DCFF8-D927-5490-28DE-3354AB9CCEA3}"/>
              </a:ext>
            </a:extLst>
          </p:cNvPr>
          <p:cNvPicPr>
            <a:picLocks noChangeAspect="1"/>
          </p:cNvPicPr>
          <p:nvPr/>
        </p:nvPicPr>
        <p:blipFill>
          <a:blip r:embed="rId4"/>
          <a:stretch>
            <a:fillRect/>
          </a:stretch>
        </p:blipFill>
        <p:spPr>
          <a:xfrm>
            <a:off x="554571" y="1688602"/>
            <a:ext cx="3662322" cy="2844144"/>
          </a:xfrm>
          <a:prstGeom prst="rect">
            <a:avLst/>
          </a:prstGeom>
        </p:spPr>
      </p:pic>
    </p:spTree>
    <p:extLst>
      <p:ext uri="{BB962C8B-B14F-4D97-AF65-F5344CB8AC3E}">
        <p14:creationId xmlns:p14="http://schemas.microsoft.com/office/powerpoint/2010/main" val="421792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4398-D723-DA1E-3D96-0090840A34AD}"/>
              </a:ext>
            </a:extLst>
          </p:cNvPr>
          <p:cNvSpPr>
            <a:spLocks noGrp="1"/>
          </p:cNvSpPr>
          <p:nvPr>
            <p:ph type="title"/>
          </p:nvPr>
        </p:nvSpPr>
        <p:spPr/>
        <p:txBody>
          <a:bodyPr/>
          <a:lstStyle/>
          <a:p>
            <a:r>
              <a:rPr lang="en-IN" dirty="0"/>
              <a:t>Visualising the numeric features </a:t>
            </a:r>
          </a:p>
        </p:txBody>
      </p:sp>
      <p:pic>
        <p:nvPicPr>
          <p:cNvPr id="10" name="Picture 9">
            <a:extLst>
              <a:ext uri="{FF2B5EF4-FFF2-40B4-BE49-F238E27FC236}">
                <a16:creationId xmlns:a16="http://schemas.microsoft.com/office/drawing/2014/main" id="{90BDD7CC-0B48-4F7B-5D80-579B3B28908B}"/>
              </a:ext>
            </a:extLst>
          </p:cNvPr>
          <p:cNvPicPr>
            <a:picLocks noChangeAspect="1"/>
          </p:cNvPicPr>
          <p:nvPr/>
        </p:nvPicPr>
        <p:blipFill>
          <a:blip r:embed="rId2"/>
          <a:stretch>
            <a:fillRect/>
          </a:stretch>
        </p:blipFill>
        <p:spPr>
          <a:xfrm>
            <a:off x="289702" y="154459"/>
            <a:ext cx="11612596" cy="4267796"/>
          </a:xfrm>
          <a:prstGeom prst="rect">
            <a:avLst/>
          </a:prstGeom>
        </p:spPr>
      </p:pic>
      <p:sp>
        <p:nvSpPr>
          <p:cNvPr id="11" name="Text Placeholder 3">
            <a:extLst>
              <a:ext uri="{FF2B5EF4-FFF2-40B4-BE49-F238E27FC236}">
                <a16:creationId xmlns:a16="http://schemas.microsoft.com/office/drawing/2014/main" id="{1BC14AA9-A81A-EF1E-A57E-8DD69259E494}"/>
              </a:ext>
            </a:extLst>
          </p:cNvPr>
          <p:cNvSpPr>
            <a:spLocks noGrp="1"/>
          </p:cNvSpPr>
          <p:nvPr>
            <p:ph type="body" sz="half" idx="2"/>
          </p:nvPr>
        </p:nvSpPr>
        <p:spPr>
          <a:xfrm>
            <a:off x="680319" y="5169583"/>
            <a:ext cx="9613862" cy="622971"/>
          </a:xfrm>
        </p:spPr>
        <p:txBody>
          <a:bodyPr/>
          <a:lstStyle/>
          <a:p>
            <a:r>
              <a:rPr lang="en-US" dirty="0"/>
              <a:t>There seem to be some outliers. let us fix these in the upcoming section...</a:t>
            </a:r>
            <a:endParaRPr lang="en-IN" dirty="0"/>
          </a:p>
        </p:txBody>
      </p:sp>
    </p:spTree>
    <p:extLst>
      <p:ext uri="{BB962C8B-B14F-4D97-AF65-F5344CB8AC3E}">
        <p14:creationId xmlns:p14="http://schemas.microsoft.com/office/powerpoint/2010/main" val="10200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234D-6EBF-207B-7D41-BF751B6AAC28}"/>
              </a:ext>
            </a:extLst>
          </p:cNvPr>
          <p:cNvSpPr>
            <a:spLocks noGrp="1"/>
          </p:cNvSpPr>
          <p:nvPr>
            <p:ph type="title"/>
          </p:nvPr>
        </p:nvSpPr>
        <p:spPr/>
        <p:txBody>
          <a:bodyPr/>
          <a:lstStyle/>
          <a:p>
            <a:r>
              <a:rPr lang="en-US" dirty="0"/>
              <a:t>Dataset size after performing Preprocessing</a:t>
            </a:r>
            <a:endParaRPr lang="en-IN" dirty="0"/>
          </a:p>
        </p:txBody>
      </p:sp>
      <p:sp>
        <p:nvSpPr>
          <p:cNvPr id="4" name="Text Placeholder 3">
            <a:extLst>
              <a:ext uri="{FF2B5EF4-FFF2-40B4-BE49-F238E27FC236}">
                <a16:creationId xmlns:a16="http://schemas.microsoft.com/office/drawing/2014/main" id="{5A6B16A1-E073-0DB8-A0DF-DCFE806101F0}"/>
              </a:ext>
            </a:extLst>
          </p:cNvPr>
          <p:cNvSpPr>
            <a:spLocks noGrp="1"/>
          </p:cNvSpPr>
          <p:nvPr>
            <p:ph type="body" sz="half" idx="2"/>
          </p:nvPr>
        </p:nvSpPr>
        <p:spPr/>
        <p:txBody>
          <a:bodyPr/>
          <a:lstStyle/>
          <a:p>
            <a:r>
              <a:rPr lang="en-US" dirty="0"/>
              <a:t>After the cleanup process, 36784 samples were dropped, while retaining 18.39% of the data.</a:t>
            </a:r>
            <a:r>
              <a:rPr lang="en-IN" dirty="0"/>
              <a:t>\</a:t>
            </a:r>
          </a:p>
        </p:txBody>
      </p:sp>
      <p:pic>
        <p:nvPicPr>
          <p:cNvPr id="13" name="Picture 12">
            <a:extLst>
              <a:ext uri="{FF2B5EF4-FFF2-40B4-BE49-F238E27FC236}">
                <a16:creationId xmlns:a16="http://schemas.microsoft.com/office/drawing/2014/main" id="{17491248-A775-4C19-9A04-56C762B0A02A}"/>
              </a:ext>
            </a:extLst>
          </p:cNvPr>
          <p:cNvPicPr>
            <a:picLocks noChangeAspect="1"/>
          </p:cNvPicPr>
          <p:nvPr/>
        </p:nvPicPr>
        <p:blipFill>
          <a:blip r:embed="rId2"/>
          <a:stretch>
            <a:fillRect/>
          </a:stretch>
        </p:blipFill>
        <p:spPr>
          <a:xfrm>
            <a:off x="3269267" y="420598"/>
            <a:ext cx="5163271" cy="3848637"/>
          </a:xfrm>
          <a:prstGeom prst="rect">
            <a:avLst/>
          </a:prstGeom>
        </p:spPr>
      </p:pic>
    </p:spTree>
    <p:extLst>
      <p:ext uri="{BB962C8B-B14F-4D97-AF65-F5344CB8AC3E}">
        <p14:creationId xmlns:p14="http://schemas.microsoft.com/office/powerpoint/2010/main" val="23243370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33</TotalTime>
  <Words>523</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Trebuchet MS</vt:lpstr>
      <vt:lpstr>Berlin</vt:lpstr>
      <vt:lpstr>UBER FARE PREDICTION USING MACHINE LEARNING</vt:lpstr>
      <vt:lpstr>INTRODUCTION</vt:lpstr>
      <vt:lpstr>DATASET</vt:lpstr>
      <vt:lpstr>OBJECTIVE</vt:lpstr>
      <vt:lpstr>Stractegic Plan of Action</vt:lpstr>
      <vt:lpstr>Target variable</vt:lpstr>
      <vt:lpstr>Visualising the categorical features</vt:lpstr>
      <vt:lpstr>Visualising the numeric features </vt:lpstr>
      <vt:lpstr>Dataset size after performing Preprocessing</vt:lpstr>
      <vt:lpstr>Manual Method - VIF</vt:lpstr>
      <vt:lpstr>Predictive Modelling</vt:lpstr>
      <vt:lpstr>Multiple Linear Regression(MLR)</vt:lpstr>
      <vt:lpstr>Ridge Regression Model</vt:lpstr>
      <vt:lpstr>Lasso Regression Model</vt:lpstr>
      <vt:lpstr>Elastic-Net Regression</vt:lpstr>
      <vt:lpstr>Polynomial Regression Model</vt:lpstr>
      <vt:lpstr> Comparing the Evaluation Metrics of the Models</vt:lpstr>
      <vt:lpstr>Root Mean SquaredError Comparison for different Regression Models</vt:lpstr>
      <vt:lpstr>Project Outcomes &amp;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BHASKAR ADHIKARY</dc:creator>
  <cp:lastModifiedBy>hp</cp:lastModifiedBy>
  <cp:revision>6</cp:revision>
  <dcterms:created xsi:type="dcterms:W3CDTF">2024-07-14T16:53:09Z</dcterms:created>
  <dcterms:modified xsi:type="dcterms:W3CDTF">2024-08-16T16:00:08Z</dcterms:modified>
</cp:coreProperties>
</file>