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78" y="5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12/18/2020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12/18/2020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Exclusive Salon Services</a:t>
            </a:r>
            <a:endParaRPr lang="en-US" dirty="0"/>
          </a:p>
        </p:txBody>
      </p:sp>
      <p:sp>
        <p:nvSpPr>
          <p:cNvPr id="3" name="Subtitle 2"/>
          <p:cNvSpPr>
            <a:spLocks noGrp="1"/>
          </p:cNvSpPr>
          <p:nvPr>
            <p:ph type="subTitle" idx="1"/>
          </p:nvPr>
        </p:nvSpPr>
        <p:spPr/>
        <p:txBody>
          <a:bodyPr/>
          <a:lstStyle/>
          <a:p>
            <a:r>
              <a:rPr lang="en-US" dirty="0" smtClean="0"/>
              <a:t>Java CST 3515: </a:t>
            </a:r>
            <a:r>
              <a:rPr lang="en-US" dirty="0" err="1" smtClean="0"/>
              <a:t>Renuka</a:t>
            </a:r>
            <a:r>
              <a:rPr lang="en-US" dirty="0"/>
              <a:t> </a:t>
            </a:r>
            <a:r>
              <a:rPr lang="en-US" dirty="0" err="1" smtClean="0"/>
              <a:t>Maharjan</a:t>
            </a:r>
            <a:r>
              <a:rPr lang="en-US" dirty="0" smtClean="0"/>
              <a:t> &amp; Garrington Shirley </a:t>
            </a:r>
            <a:endParaRPr lang="en-US" dirty="0"/>
          </a:p>
        </p:txBody>
      </p:sp>
    </p:spTree>
    <p:extLst>
      <p:ext uri="{BB962C8B-B14F-4D97-AF65-F5344CB8AC3E}">
        <p14:creationId xmlns:p14="http://schemas.microsoft.com/office/powerpoint/2010/main" val="1680337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t>
            </a:r>
            <a:br>
              <a:rPr lang="en-US" b="0" dirty="0"/>
            </a:br>
            <a:r>
              <a:rPr lang="en-US" b="0" dirty="0"/>
              <a:t/>
            </a:r>
            <a:br>
              <a:rPr lang="en-US" b="0" dirty="0"/>
            </a:br>
            <a:r>
              <a:rPr lang="en-US" b="0" dirty="0"/>
              <a:t>Statement of the Problem</a:t>
            </a:r>
            <a:endParaRPr lang="en-US" dirty="0"/>
          </a:p>
        </p:txBody>
      </p:sp>
      <p:sp>
        <p:nvSpPr>
          <p:cNvPr id="3" name="Content Placeholder 2"/>
          <p:cNvSpPr>
            <a:spLocks noGrp="1"/>
          </p:cNvSpPr>
          <p:nvPr>
            <p:ph idx="1"/>
          </p:nvPr>
        </p:nvSpPr>
        <p:spPr>
          <a:xfrm>
            <a:off x="810000" y="2417020"/>
            <a:ext cx="10554574" cy="3636511"/>
          </a:xfrm>
        </p:spPr>
        <p:txBody>
          <a:bodyPr anchor="t">
            <a:normAutofit/>
          </a:bodyPr>
          <a:lstStyle/>
          <a:p>
            <a:r>
              <a:rPr lang="en-US" dirty="0"/>
              <a:t>Exclusive Salon provides </a:t>
            </a:r>
            <a:r>
              <a:rPr lang="en-US" dirty="0" err="1"/>
              <a:t>productServices</a:t>
            </a:r>
            <a:r>
              <a:rPr lang="en-US" dirty="0"/>
              <a:t>  like manicure, pedicure, facial, eyebrow, haircut. </a:t>
            </a:r>
            <a:endParaRPr lang="en-US" dirty="0" smtClean="0"/>
          </a:p>
          <a:p>
            <a:r>
              <a:rPr lang="en-US" dirty="0"/>
              <a:t>When a customer comes for services a front desk get their </a:t>
            </a:r>
            <a:r>
              <a:rPr lang="en-US" dirty="0" err="1"/>
              <a:t>customerId</a:t>
            </a:r>
            <a:r>
              <a:rPr lang="en-US" dirty="0"/>
              <a:t>, </a:t>
            </a:r>
            <a:r>
              <a:rPr lang="en-US" dirty="0" err="1"/>
              <a:t>firstname</a:t>
            </a:r>
            <a:r>
              <a:rPr lang="en-US" dirty="0"/>
              <a:t>, </a:t>
            </a:r>
            <a:r>
              <a:rPr lang="en-US" dirty="0" err="1"/>
              <a:t>lastname</a:t>
            </a:r>
            <a:r>
              <a:rPr lang="en-US" dirty="0"/>
              <a:t>, address, date of birth and telephone number</a:t>
            </a:r>
            <a:r>
              <a:rPr lang="en-US" dirty="0" smtClean="0"/>
              <a:t>.</a:t>
            </a:r>
          </a:p>
          <a:p>
            <a:r>
              <a:rPr lang="en-US" dirty="0"/>
              <a:t>If he/she is an old customer it asks to user to book an appointment but if he/she is new customer it asks to user to input the information</a:t>
            </a:r>
            <a:r>
              <a:rPr lang="en-US" dirty="0" smtClean="0"/>
              <a:t>.</a:t>
            </a:r>
          </a:p>
          <a:p>
            <a:r>
              <a:rPr lang="en-US" dirty="0"/>
              <a:t>Then the front desk also confirms about </a:t>
            </a:r>
            <a:r>
              <a:rPr lang="en-US" dirty="0" err="1"/>
              <a:t>productServices</a:t>
            </a:r>
            <a:r>
              <a:rPr lang="en-US" dirty="0"/>
              <a:t>, time, types, cost, and appointment time</a:t>
            </a:r>
            <a:r>
              <a:rPr lang="en-US" dirty="0" smtClean="0"/>
              <a:t>,.</a:t>
            </a:r>
          </a:p>
          <a:p>
            <a:r>
              <a:rPr lang="en-US" dirty="0"/>
              <a:t>,. If the user has booked available services then it will give their service charges with tax charge and net total charge. </a:t>
            </a:r>
          </a:p>
          <a:p>
            <a:endParaRPr lang="en-US" sz="1200" dirty="0" smtClean="0"/>
          </a:p>
        </p:txBody>
      </p:sp>
    </p:spTree>
    <p:extLst>
      <p:ext uri="{BB962C8B-B14F-4D97-AF65-F5344CB8AC3E}">
        <p14:creationId xmlns:p14="http://schemas.microsoft.com/office/powerpoint/2010/main" val="2596234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1254642"/>
            <a:ext cx="10571998" cy="2052084"/>
          </a:xfrm>
        </p:spPr>
        <p:txBody>
          <a:bodyPr/>
          <a:lstStyle/>
          <a:p>
            <a:r>
              <a:rPr lang="en-US" b="0" dirty="0" smtClean="0"/>
              <a:t> </a:t>
            </a:r>
            <a:br>
              <a:rPr lang="en-US" b="0" dirty="0" smtClean="0"/>
            </a:br>
            <a:r>
              <a:rPr lang="en-US" b="0" dirty="0" smtClean="0"/>
              <a:t/>
            </a:r>
            <a:br>
              <a:rPr lang="en-US" b="0" dirty="0" smtClean="0"/>
            </a:br>
            <a:r>
              <a:rPr lang="en-US" b="0" dirty="0" smtClean="0"/>
              <a:t>Potential Solutions</a:t>
            </a:r>
            <a:endParaRPr lang="en-US" dirty="0"/>
          </a:p>
        </p:txBody>
      </p:sp>
      <p:sp>
        <p:nvSpPr>
          <p:cNvPr id="3" name="Content Placeholder 2"/>
          <p:cNvSpPr>
            <a:spLocks noGrp="1"/>
          </p:cNvSpPr>
          <p:nvPr>
            <p:ph idx="1"/>
          </p:nvPr>
        </p:nvSpPr>
        <p:spPr>
          <a:xfrm>
            <a:off x="818712" y="1988288"/>
            <a:ext cx="10554574" cy="5188687"/>
          </a:xfrm>
        </p:spPr>
        <p:txBody>
          <a:bodyPr anchor="t">
            <a:normAutofit lnSpcReduction="10000"/>
          </a:bodyPr>
          <a:lstStyle/>
          <a:p>
            <a:r>
              <a:rPr lang="en-US" dirty="0"/>
              <a:t>We solve our problem by using console application and try to do with GUI application too</a:t>
            </a:r>
            <a:r>
              <a:rPr lang="en-US" dirty="0" smtClean="0"/>
              <a:t>.</a:t>
            </a:r>
          </a:p>
          <a:p>
            <a:r>
              <a:rPr lang="en-US" dirty="0"/>
              <a:t>In that application we store all customer data and </a:t>
            </a:r>
            <a:r>
              <a:rPr lang="en-US" dirty="0" err="1"/>
              <a:t>productServices</a:t>
            </a:r>
            <a:r>
              <a:rPr lang="en-US" dirty="0"/>
              <a:t> data in the database. </a:t>
            </a:r>
            <a:endParaRPr lang="en-US" dirty="0" smtClean="0"/>
          </a:p>
          <a:p>
            <a:r>
              <a:rPr lang="en-US" dirty="0"/>
              <a:t>We create three tables in the database. </a:t>
            </a:r>
            <a:endParaRPr lang="en-US" dirty="0" smtClean="0"/>
          </a:p>
          <a:p>
            <a:r>
              <a:rPr lang="en-US" dirty="0"/>
              <a:t>They are customer, </a:t>
            </a:r>
            <a:r>
              <a:rPr lang="en-US" dirty="0" err="1"/>
              <a:t>productService</a:t>
            </a:r>
            <a:r>
              <a:rPr lang="en-US" dirty="0"/>
              <a:t> and </a:t>
            </a:r>
            <a:r>
              <a:rPr lang="en-US" dirty="0" err="1"/>
              <a:t>serviceCharge</a:t>
            </a:r>
            <a:r>
              <a:rPr lang="en-US" dirty="0" smtClean="0"/>
              <a:t>.</a:t>
            </a:r>
          </a:p>
          <a:p>
            <a:r>
              <a:rPr lang="en-US" dirty="0"/>
              <a:t>Customer table stores all the information related to customer and </a:t>
            </a:r>
            <a:r>
              <a:rPr lang="en-US" dirty="0" err="1"/>
              <a:t>productServices</a:t>
            </a:r>
            <a:r>
              <a:rPr lang="en-US" dirty="0"/>
              <a:t> table stores all the information of </a:t>
            </a:r>
            <a:r>
              <a:rPr lang="en-US" dirty="0" err="1"/>
              <a:t>productServices</a:t>
            </a:r>
            <a:r>
              <a:rPr lang="en-US" dirty="0"/>
              <a:t>. </a:t>
            </a:r>
            <a:endParaRPr lang="en-US" dirty="0" smtClean="0"/>
          </a:p>
          <a:p>
            <a:r>
              <a:rPr lang="en-US" dirty="0"/>
              <a:t>If the user type wrong id then the application will ask to input all the information of that customers. </a:t>
            </a:r>
            <a:endParaRPr lang="en-US" dirty="0" smtClean="0"/>
          </a:p>
          <a:p>
            <a:r>
              <a:rPr lang="en-US" dirty="0"/>
              <a:t>If the user type wrong id then the application will ask to input all the information of that customers. </a:t>
            </a:r>
            <a:endParaRPr lang="en-US" dirty="0" smtClean="0"/>
          </a:p>
          <a:p>
            <a:r>
              <a:rPr lang="en-US" dirty="0"/>
              <a:t>The selected </a:t>
            </a:r>
            <a:r>
              <a:rPr lang="en-US" dirty="0" err="1"/>
              <a:t>productService</a:t>
            </a:r>
            <a:r>
              <a:rPr lang="en-US" dirty="0"/>
              <a:t> is valid then it will ask user to enter </a:t>
            </a:r>
            <a:r>
              <a:rPr lang="en-US" dirty="0" err="1"/>
              <a:t>bookdate</a:t>
            </a:r>
            <a:r>
              <a:rPr lang="en-US" dirty="0"/>
              <a:t>, </a:t>
            </a:r>
            <a:r>
              <a:rPr lang="en-US" dirty="0" err="1"/>
              <a:t>booktime</a:t>
            </a:r>
            <a:r>
              <a:rPr lang="en-US" dirty="0"/>
              <a:t> and ask them to add user whether he wants more services</a:t>
            </a:r>
            <a:r>
              <a:rPr lang="en-US" dirty="0" smtClean="0"/>
              <a:t>.</a:t>
            </a:r>
          </a:p>
          <a:p>
            <a:r>
              <a:rPr lang="en-US" dirty="0"/>
              <a:t>We sell service products and assign the staff with whom the customer booked and schedule time</a:t>
            </a:r>
            <a:r>
              <a:rPr lang="en-US" dirty="0" smtClean="0"/>
              <a:t>.</a:t>
            </a:r>
            <a:r>
              <a:rPr lang="en-US" dirty="0"/>
              <a:t> It shows the service they booked and total price of the service. Finally it displays the invoice with </a:t>
            </a:r>
            <a:endParaRPr lang="en-US" dirty="0"/>
          </a:p>
        </p:txBody>
      </p:sp>
    </p:spTree>
    <p:extLst>
      <p:ext uri="{BB962C8B-B14F-4D97-AF65-F5344CB8AC3E}">
        <p14:creationId xmlns:p14="http://schemas.microsoft.com/office/powerpoint/2010/main" val="4077247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9176" y="214792"/>
            <a:ext cx="6974110" cy="1763631"/>
          </a:xfrm>
        </p:spPr>
        <p:txBody>
          <a:bodyPr/>
          <a:lstStyle/>
          <a:p>
            <a:pPr algn="r"/>
            <a:r>
              <a:rPr lang="en-US" b="0" dirty="0" smtClean="0"/>
              <a:t>Classes and UML Diagram</a:t>
            </a:r>
            <a:br>
              <a:rPr lang="en-US" b="0" dirty="0" smtClean="0"/>
            </a:br>
            <a:endParaRPr lang="en-US" dirty="0"/>
          </a:p>
        </p:txBody>
      </p:sp>
      <p:sp>
        <p:nvSpPr>
          <p:cNvPr id="3" name="Content Placeholder 2"/>
          <p:cNvSpPr>
            <a:spLocks noGrp="1"/>
          </p:cNvSpPr>
          <p:nvPr>
            <p:ph idx="1"/>
          </p:nvPr>
        </p:nvSpPr>
        <p:spPr/>
        <p:txBody>
          <a:bodyPr anchor="t">
            <a:normAutofit/>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73527328"/>
              </p:ext>
            </p:extLst>
          </p:nvPr>
        </p:nvGraphicFramePr>
        <p:xfrm>
          <a:off x="214792" y="953558"/>
          <a:ext cx="3412123" cy="5760720"/>
        </p:xfrm>
        <a:graphic>
          <a:graphicData uri="http://schemas.openxmlformats.org/drawingml/2006/table">
            <a:tbl>
              <a:tblPr firstRow="1" firstCol="1" bandRow="1">
                <a:tableStyleId>{5C22544A-7EE6-4342-B048-85BDC9FD1C3A}</a:tableStyleId>
              </a:tblPr>
              <a:tblGrid>
                <a:gridCol w="3412123">
                  <a:extLst>
                    <a:ext uri="{9D8B030D-6E8A-4147-A177-3AD203B41FA5}">
                      <a16:colId xmlns:a16="http://schemas.microsoft.com/office/drawing/2014/main" val="1943813066"/>
                    </a:ext>
                  </a:extLst>
                </a:gridCol>
              </a:tblGrid>
              <a:tr h="241922">
                <a:tc>
                  <a:txBody>
                    <a:bodyPr/>
                    <a:lstStyle/>
                    <a:p>
                      <a:pPr marL="0" marR="0">
                        <a:lnSpc>
                          <a:spcPct val="200000"/>
                        </a:lnSpc>
                        <a:spcBef>
                          <a:spcPts val="0"/>
                        </a:spcBef>
                        <a:spcAft>
                          <a:spcPts val="0"/>
                        </a:spcAft>
                      </a:pPr>
                      <a:r>
                        <a:rPr lang="en-US" sz="900" b="1" i="0" baseline="0" dirty="0">
                          <a:solidFill>
                            <a:schemeClr val="tx1"/>
                          </a:solidFill>
                          <a:effectLst/>
                        </a:rPr>
                        <a:t>Class- customer</a:t>
                      </a:r>
                      <a:endParaRPr lang="en-US" sz="900" b="1" i="0" baseline="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1322" marR="31322" marT="0" marB="0"/>
                </a:tc>
                <a:extLst>
                  <a:ext uri="{0D108BD9-81ED-4DB2-BD59-A6C34878D82A}">
                    <a16:rowId xmlns:a16="http://schemas.microsoft.com/office/drawing/2014/main" val="1835810813"/>
                  </a:ext>
                </a:extLst>
              </a:tr>
              <a:tr h="241922">
                <a:tc>
                  <a:txBody>
                    <a:bodyPr/>
                    <a:lstStyle/>
                    <a:p>
                      <a:pPr marL="0" marR="0">
                        <a:lnSpc>
                          <a:spcPct val="200000"/>
                        </a:lnSpc>
                        <a:spcBef>
                          <a:spcPts val="0"/>
                        </a:spcBef>
                        <a:spcAft>
                          <a:spcPts val="0"/>
                        </a:spcAft>
                      </a:pPr>
                      <a:r>
                        <a:rPr lang="en-US" sz="900" b="0" i="0" baseline="0" dirty="0">
                          <a:solidFill>
                            <a:schemeClr val="tx1"/>
                          </a:solidFill>
                          <a:effectLst/>
                        </a:rPr>
                        <a:t>-</a:t>
                      </a:r>
                      <a:r>
                        <a:rPr lang="en-US" sz="900" b="0" i="0" baseline="0" dirty="0" err="1">
                          <a:solidFill>
                            <a:schemeClr val="tx1"/>
                          </a:solidFill>
                          <a:effectLst/>
                        </a:rPr>
                        <a:t>Customer_id</a:t>
                      </a:r>
                      <a:r>
                        <a:rPr lang="en-US" sz="900" b="0" i="0" baseline="0" dirty="0">
                          <a:solidFill>
                            <a:schemeClr val="tx1"/>
                          </a:solidFill>
                          <a:effectLst/>
                        </a:rPr>
                        <a:t> : </a:t>
                      </a:r>
                      <a:r>
                        <a:rPr lang="en-US" sz="900" b="0" i="0" baseline="0" dirty="0" err="1">
                          <a:solidFill>
                            <a:schemeClr val="tx1"/>
                          </a:solidFill>
                          <a:effectLst/>
                        </a:rPr>
                        <a:t>int</a:t>
                      </a:r>
                      <a:endParaRPr lang="en-US" sz="900" b="0" i="0" baseline="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1322" marR="31322" marT="0" marB="0"/>
                </a:tc>
                <a:extLst>
                  <a:ext uri="{0D108BD9-81ED-4DB2-BD59-A6C34878D82A}">
                    <a16:rowId xmlns:a16="http://schemas.microsoft.com/office/drawing/2014/main" val="3400034158"/>
                  </a:ext>
                </a:extLst>
              </a:tr>
              <a:tr h="241922">
                <a:tc>
                  <a:txBody>
                    <a:bodyPr/>
                    <a:lstStyle/>
                    <a:p>
                      <a:pPr marL="0" marR="0">
                        <a:lnSpc>
                          <a:spcPct val="200000"/>
                        </a:lnSpc>
                        <a:spcBef>
                          <a:spcPts val="0"/>
                        </a:spcBef>
                        <a:spcAft>
                          <a:spcPts val="0"/>
                        </a:spcAft>
                      </a:pPr>
                      <a:r>
                        <a:rPr lang="en-US" sz="900" b="0" i="0" baseline="0" dirty="0">
                          <a:solidFill>
                            <a:schemeClr val="tx1"/>
                          </a:solidFill>
                          <a:effectLst/>
                        </a:rPr>
                        <a:t>- </a:t>
                      </a:r>
                      <a:r>
                        <a:rPr lang="en-US" sz="900" b="0" i="0" baseline="0" dirty="0" err="1">
                          <a:solidFill>
                            <a:schemeClr val="tx1"/>
                          </a:solidFill>
                          <a:effectLst/>
                        </a:rPr>
                        <a:t>First_name</a:t>
                      </a:r>
                      <a:r>
                        <a:rPr lang="en-US" sz="900" b="0" i="0" baseline="0" dirty="0">
                          <a:solidFill>
                            <a:schemeClr val="tx1"/>
                          </a:solidFill>
                          <a:effectLst/>
                        </a:rPr>
                        <a:t> : String</a:t>
                      </a:r>
                      <a:endParaRPr lang="en-US" sz="900" b="0" i="0" baseline="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1322" marR="31322" marT="0" marB="0"/>
                </a:tc>
                <a:extLst>
                  <a:ext uri="{0D108BD9-81ED-4DB2-BD59-A6C34878D82A}">
                    <a16:rowId xmlns:a16="http://schemas.microsoft.com/office/drawing/2014/main" val="1177038812"/>
                  </a:ext>
                </a:extLst>
              </a:tr>
              <a:tr h="241922">
                <a:tc>
                  <a:txBody>
                    <a:bodyPr/>
                    <a:lstStyle/>
                    <a:p>
                      <a:pPr marL="0" marR="0">
                        <a:lnSpc>
                          <a:spcPct val="200000"/>
                        </a:lnSpc>
                        <a:spcBef>
                          <a:spcPts val="0"/>
                        </a:spcBef>
                        <a:spcAft>
                          <a:spcPts val="0"/>
                        </a:spcAft>
                      </a:pPr>
                      <a:r>
                        <a:rPr lang="en-US" sz="900" b="0" i="0" baseline="0" dirty="0">
                          <a:solidFill>
                            <a:schemeClr val="tx1"/>
                          </a:solidFill>
                          <a:effectLst/>
                        </a:rPr>
                        <a:t>-</a:t>
                      </a:r>
                      <a:r>
                        <a:rPr lang="en-US" sz="900" b="0" i="0" baseline="0" dirty="0" err="1">
                          <a:solidFill>
                            <a:schemeClr val="tx1"/>
                          </a:solidFill>
                          <a:effectLst/>
                        </a:rPr>
                        <a:t>Last_name</a:t>
                      </a:r>
                      <a:r>
                        <a:rPr lang="en-US" sz="900" b="0" i="0" baseline="0" dirty="0">
                          <a:solidFill>
                            <a:schemeClr val="tx1"/>
                          </a:solidFill>
                          <a:effectLst/>
                        </a:rPr>
                        <a:t> : String</a:t>
                      </a:r>
                      <a:endParaRPr lang="en-US" sz="900" b="0" i="0" baseline="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1322" marR="31322" marT="0" marB="0"/>
                </a:tc>
                <a:extLst>
                  <a:ext uri="{0D108BD9-81ED-4DB2-BD59-A6C34878D82A}">
                    <a16:rowId xmlns:a16="http://schemas.microsoft.com/office/drawing/2014/main" val="613733305"/>
                  </a:ext>
                </a:extLst>
              </a:tr>
              <a:tr h="241922">
                <a:tc>
                  <a:txBody>
                    <a:bodyPr/>
                    <a:lstStyle/>
                    <a:p>
                      <a:pPr marL="0" marR="0">
                        <a:lnSpc>
                          <a:spcPct val="200000"/>
                        </a:lnSpc>
                        <a:spcBef>
                          <a:spcPts val="0"/>
                        </a:spcBef>
                        <a:spcAft>
                          <a:spcPts val="0"/>
                        </a:spcAft>
                      </a:pPr>
                      <a:r>
                        <a:rPr lang="en-US" sz="900" b="0" i="0" baseline="0" dirty="0">
                          <a:solidFill>
                            <a:schemeClr val="tx1"/>
                          </a:solidFill>
                          <a:effectLst/>
                        </a:rPr>
                        <a:t>-Phone number: String</a:t>
                      </a:r>
                      <a:endParaRPr lang="en-US" sz="900" b="0" i="0" baseline="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1322" marR="31322" marT="0" marB="0"/>
                </a:tc>
                <a:extLst>
                  <a:ext uri="{0D108BD9-81ED-4DB2-BD59-A6C34878D82A}">
                    <a16:rowId xmlns:a16="http://schemas.microsoft.com/office/drawing/2014/main" val="3780790466"/>
                  </a:ext>
                </a:extLst>
              </a:tr>
              <a:tr h="241922">
                <a:tc>
                  <a:txBody>
                    <a:bodyPr/>
                    <a:lstStyle/>
                    <a:p>
                      <a:pPr marL="0" marR="0">
                        <a:lnSpc>
                          <a:spcPct val="200000"/>
                        </a:lnSpc>
                        <a:spcBef>
                          <a:spcPts val="0"/>
                        </a:spcBef>
                        <a:spcAft>
                          <a:spcPts val="0"/>
                        </a:spcAft>
                      </a:pPr>
                      <a:r>
                        <a:rPr lang="en-US" sz="900" b="0" i="0" baseline="0" dirty="0">
                          <a:solidFill>
                            <a:schemeClr val="tx1"/>
                          </a:solidFill>
                          <a:effectLst/>
                        </a:rPr>
                        <a:t>-</a:t>
                      </a:r>
                      <a:r>
                        <a:rPr lang="en-US" sz="900" b="0" i="0" baseline="0" dirty="0" err="1">
                          <a:solidFill>
                            <a:schemeClr val="tx1"/>
                          </a:solidFill>
                          <a:effectLst/>
                        </a:rPr>
                        <a:t>Address:String</a:t>
                      </a:r>
                      <a:endParaRPr lang="en-US" sz="900" b="0" i="0" baseline="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1322" marR="31322" marT="0" marB="0"/>
                </a:tc>
                <a:extLst>
                  <a:ext uri="{0D108BD9-81ED-4DB2-BD59-A6C34878D82A}">
                    <a16:rowId xmlns:a16="http://schemas.microsoft.com/office/drawing/2014/main" val="2191457290"/>
                  </a:ext>
                </a:extLst>
              </a:tr>
              <a:tr h="241922">
                <a:tc>
                  <a:txBody>
                    <a:bodyPr/>
                    <a:lstStyle/>
                    <a:p>
                      <a:pPr marL="0" marR="0">
                        <a:lnSpc>
                          <a:spcPct val="200000"/>
                        </a:lnSpc>
                        <a:spcBef>
                          <a:spcPts val="0"/>
                        </a:spcBef>
                        <a:spcAft>
                          <a:spcPts val="0"/>
                        </a:spcAft>
                      </a:pPr>
                      <a:r>
                        <a:rPr lang="en-US" sz="900" b="0" i="0" baseline="0" dirty="0">
                          <a:solidFill>
                            <a:schemeClr val="tx1"/>
                          </a:solidFill>
                          <a:effectLst/>
                        </a:rPr>
                        <a:t>-</a:t>
                      </a:r>
                      <a:r>
                        <a:rPr lang="en-US" sz="900" b="0" i="0" baseline="0" dirty="0" err="1">
                          <a:solidFill>
                            <a:schemeClr val="tx1"/>
                          </a:solidFill>
                          <a:effectLst/>
                        </a:rPr>
                        <a:t>Date_of_birth:Date</a:t>
                      </a:r>
                      <a:endParaRPr lang="en-US" sz="900" b="0" i="0" baseline="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1322" marR="31322" marT="0" marB="0"/>
                </a:tc>
                <a:extLst>
                  <a:ext uri="{0D108BD9-81ED-4DB2-BD59-A6C34878D82A}">
                    <a16:rowId xmlns:a16="http://schemas.microsoft.com/office/drawing/2014/main" val="942883776"/>
                  </a:ext>
                </a:extLst>
              </a:tr>
              <a:tr h="3386905">
                <a:tc>
                  <a:txBody>
                    <a:bodyPr/>
                    <a:lstStyle/>
                    <a:p>
                      <a:pPr marL="0" marR="0">
                        <a:lnSpc>
                          <a:spcPct val="200000"/>
                        </a:lnSpc>
                        <a:spcBef>
                          <a:spcPts val="0"/>
                        </a:spcBef>
                        <a:spcAft>
                          <a:spcPts val="0"/>
                        </a:spcAft>
                      </a:pPr>
                      <a:r>
                        <a:rPr lang="en-US" sz="900" b="0" i="0" baseline="0" dirty="0">
                          <a:solidFill>
                            <a:schemeClr val="tx1"/>
                          </a:solidFill>
                          <a:effectLst/>
                        </a:rPr>
                        <a:t>+ customer():</a:t>
                      </a:r>
                    </a:p>
                    <a:p>
                      <a:pPr marL="0" marR="0">
                        <a:lnSpc>
                          <a:spcPct val="200000"/>
                        </a:lnSpc>
                        <a:spcBef>
                          <a:spcPts val="0"/>
                        </a:spcBef>
                        <a:spcAft>
                          <a:spcPts val="0"/>
                        </a:spcAft>
                      </a:pPr>
                      <a:r>
                        <a:rPr lang="en-US" sz="900" b="0" i="0" baseline="0" dirty="0">
                          <a:solidFill>
                            <a:schemeClr val="tx1"/>
                          </a:solidFill>
                          <a:effectLst/>
                        </a:rPr>
                        <a:t>+ </a:t>
                      </a:r>
                      <a:r>
                        <a:rPr lang="en-US" sz="900" b="0" i="0" baseline="0" dirty="0" err="1">
                          <a:solidFill>
                            <a:schemeClr val="tx1"/>
                          </a:solidFill>
                          <a:effectLst/>
                        </a:rPr>
                        <a:t>setId</a:t>
                      </a:r>
                      <a:r>
                        <a:rPr lang="en-US" sz="900" b="0" i="0" baseline="0" dirty="0">
                          <a:solidFill>
                            <a:schemeClr val="tx1"/>
                          </a:solidFill>
                          <a:effectLst/>
                        </a:rPr>
                        <a:t>(</a:t>
                      </a:r>
                      <a:r>
                        <a:rPr lang="en-US" sz="900" b="0" i="0" baseline="0" dirty="0" err="1">
                          <a:solidFill>
                            <a:schemeClr val="tx1"/>
                          </a:solidFill>
                          <a:effectLst/>
                        </a:rPr>
                        <a:t>id:int</a:t>
                      </a:r>
                      <a:r>
                        <a:rPr lang="en-US" sz="900" b="0" i="0" baseline="0" dirty="0">
                          <a:solidFill>
                            <a:schemeClr val="tx1"/>
                          </a:solidFill>
                          <a:effectLst/>
                        </a:rPr>
                        <a:t>):void</a:t>
                      </a:r>
                    </a:p>
                    <a:p>
                      <a:pPr marL="0" marR="0">
                        <a:lnSpc>
                          <a:spcPct val="200000"/>
                        </a:lnSpc>
                        <a:spcBef>
                          <a:spcPts val="0"/>
                        </a:spcBef>
                        <a:spcAft>
                          <a:spcPts val="0"/>
                        </a:spcAft>
                      </a:pPr>
                      <a:r>
                        <a:rPr lang="en-US" sz="900" b="0" i="0" baseline="0" dirty="0">
                          <a:solidFill>
                            <a:schemeClr val="tx1"/>
                          </a:solidFill>
                          <a:effectLst/>
                        </a:rPr>
                        <a:t>+</a:t>
                      </a:r>
                      <a:r>
                        <a:rPr lang="en-US" sz="900" b="0" i="0" baseline="0" dirty="0" err="1">
                          <a:solidFill>
                            <a:schemeClr val="tx1"/>
                          </a:solidFill>
                          <a:effectLst/>
                        </a:rPr>
                        <a:t>setFname</a:t>
                      </a:r>
                      <a:r>
                        <a:rPr lang="en-US" sz="900" b="0" i="0" baseline="0" dirty="0">
                          <a:solidFill>
                            <a:schemeClr val="tx1"/>
                          </a:solidFill>
                          <a:effectLst/>
                        </a:rPr>
                        <a:t>(</a:t>
                      </a:r>
                      <a:r>
                        <a:rPr lang="en-US" sz="900" b="0" i="0" baseline="0" dirty="0" err="1">
                          <a:solidFill>
                            <a:schemeClr val="tx1"/>
                          </a:solidFill>
                          <a:effectLst/>
                        </a:rPr>
                        <a:t>fname:String</a:t>
                      </a:r>
                      <a:r>
                        <a:rPr lang="en-US" sz="900" b="0" i="0" baseline="0" dirty="0">
                          <a:solidFill>
                            <a:schemeClr val="tx1"/>
                          </a:solidFill>
                          <a:effectLst/>
                        </a:rPr>
                        <a:t>):void</a:t>
                      </a:r>
                    </a:p>
                    <a:p>
                      <a:pPr marL="0" marR="0">
                        <a:lnSpc>
                          <a:spcPct val="200000"/>
                        </a:lnSpc>
                        <a:spcBef>
                          <a:spcPts val="0"/>
                        </a:spcBef>
                        <a:spcAft>
                          <a:spcPts val="0"/>
                        </a:spcAft>
                      </a:pPr>
                      <a:r>
                        <a:rPr lang="en-US" sz="900" b="0" i="0" baseline="0" dirty="0">
                          <a:solidFill>
                            <a:schemeClr val="tx1"/>
                          </a:solidFill>
                          <a:effectLst/>
                        </a:rPr>
                        <a:t>+</a:t>
                      </a:r>
                      <a:r>
                        <a:rPr lang="en-US" sz="900" b="0" i="0" baseline="0" dirty="0" err="1">
                          <a:solidFill>
                            <a:schemeClr val="tx1"/>
                          </a:solidFill>
                          <a:effectLst/>
                        </a:rPr>
                        <a:t>setLname</a:t>
                      </a:r>
                      <a:r>
                        <a:rPr lang="en-US" sz="900" b="0" i="0" baseline="0" dirty="0">
                          <a:solidFill>
                            <a:schemeClr val="tx1"/>
                          </a:solidFill>
                          <a:effectLst/>
                        </a:rPr>
                        <a:t>(</a:t>
                      </a:r>
                      <a:r>
                        <a:rPr lang="en-US" sz="900" b="0" i="0" baseline="0" dirty="0" err="1">
                          <a:solidFill>
                            <a:schemeClr val="tx1"/>
                          </a:solidFill>
                          <a:effectLst/>
                        </a:rPr>
                        <a:t>Lname:String</a:t>
                      </a:r>
                      <a:r>
                        <a:rPr lang="en-US" sz="900" b="0" i="0" baseline="0" dirty="0">
                          <a:solidFill>
                            <a:schemeClr val="tx1"/>
                          </a:solidFill>
                          <a:effectLst/>
                        </a:rPr>
                        <a:t>):void</a:t>
                      </a:r>
                    </a:p>
                    <a:p>
                      <a:pPr marL="0" marR="0">
                        <a:lnSpc>
                          <a:spcPct val="200000"/>
                        </a:lnSpc>
                        <a:spcBef>
                          <a:spcPts val="0"/>
                        </a:spcBef>
                        <a:spcAft>
                          <a:spcPts val="0"/>
                        </a:spcAft>
                      </a:pPr>
                      <a:r>
                        <a:rPr lang="en-US" sz="900" b="0" i="0" baseline="0" dirty="0">
                          <a:solidFill>
                            <a:schemeClr val="tx1"/>
                          </a:solidFill>
                          <a:effectLst/>
                        </a:rPr>
                        <a:t>+</a:t>
                      </a:r>
                      <a:r>
                        <a:rPr lang="en-US" sz="900" b="0" i="0" baseline="0" dirty="0" err="1">
                          <a:solidFill>
                            <a:schemeClr val="tx1"/>
                          </a:solidFill>
                          <a:effectLst/>
                        </a:rPr>
                        <a:t>setPhone</a:t>
                      </a:r>
                      <a:r>
                        <a:rPr lang="en-US" sz="900" b="0" i="0" baseline="0" dirty="0">
                          <a:solidFill>
                            <a:schemeClr val="tx1"/>
                          </a:solidFill>
                          <a:effectLst/>
                        </a:rPr>
                        <a:t>(</a:t>
                      </a:r>
                      <a:r>
                        <a:rPr lang="en-US" sz="900" b="0" i="0" baseline="0" dirty="0" err="1">
                          <a:solidFill>
                            <a:schemeClr val="tx1"/>
                          </a:solidFill>
                          <a:effectLst/>
                        </a:rPr>
                        <a:t>phone:String</a:t>
                      </a:r>
                      <a:r>
                        <a:rPr lang="en-US" sz="900" b="0" i="0" baseline="0" dirty="0">
                          <a:solidFill>
                            <a:schemeClr val="tx1"/>
                          </a:solidFill>
                          <a:effectLst/>
                        </a:rPr>
                        <a:t>):void</a:t>
                      </a:r>
                    </a:p>
                    <a:p>
                      <a:pPr marL="0" marR="0">
                        <a:lnSpc>
                          <a:spcPct val="200000"/>
                        </a:lnSpc>
                        <a:spcBef>
                          <a:spcPts val="0"/>
                        </a:spcBef>
                        <a:spcAft>
                          <a:spcPts val="0"/>
                        </a:spcAft>
                      </a:pPr>
                      <a:r>
                        <a:rPr lang="en-US" sz="900" b="0" i="0" baseline="0" dirty="0">
                          <a:solidFill>
                            <a:schemeClr val="tx1"/>
                          </a:solidFill>
                          <a:effectLst/>
                        </a:rPr>
                        <a:t>+</a:t>
                      </a:r>
                      <a:r>
                        <a:rPr lang="en-US" sz="900" b="0" i="0" baseline="0" dirty="0" err="1">
                          <a:solidFill>
                            <a:schemeClr val="tx1"/>
                          </a:solidFill>
                          <a:effectLst/>
                        </a:rPr>
                        <a:t>setAddress</a:t>
                      </a:r>
                      <a:r>
                        <a:rPr lang="en-US" sz="900" b="0" i="0" baseline="0" dirty="0">
                          <a:solidFill>
                            <a:schemeClr val="tx1"/>
                          </a:solidFill>
                          <a:effectLst/>
                        </a:rPr>
                        <a:t>(</a:t>
                      </a:r>
                      <a:r>
                        <a:rPr lang="en-US" sz="900" b="0" i="0" baseline="0" dirty="0" err="1">
                          <a:solidFill>
                            <a:schemeClr val="tx1"/>
                          </a:solidFill>
                          <a:effectLst/>
                        </a:rPr>
                        <a:t>address:String</a:t>
                      </a:r>
                      <a:r>
                        <a:rPr lang="en-US" sz="900" b="0" i="0" baseline="0" dirty="0">
                          <a:solidFill>
                            <a:schemeClr val="tx1"/>
                          </a:solidFill>
                          <a:effectLst/>
                        </a:rPr>
                        <a:t>):void</a:t>
                      </a:r>
                    </a:p>
                    <a:p>
                      <a:pPr marL="0" marR="0">
                        <a:lnSpc>
                          <a:spcPct val="200000"/>
                        </a:lnSpc>
                        <a:spcBef>
                          <a:spcPts val="0"/>
                        </a:spcBef>
                        <a:spcAft>
                          <a:spcPts val="0"/>
                        </a:spcAft>
                      </a:pPr>
                      <a:r>
                        <a:rPr lang="en-US" sz="900" b="0" i="0" baseline="0" dirty="0">
                          <a:solidFill>
                            <a:schemeClr val="tx1"/>
                          </a:solidFill>
                          <a:effectLst/>
                        </a:rPr>
                        <a:t>+</a:t>
                      </a:r>
                      <a:r>
                        <a:rPr lang="en-US" sz="900" b="0" i="0" baseline="0" dirty="0" err="1">
                          <a:solidFill>
                            <a:schemeClr val="tx1"/>
                          </a:solidFill>
                          <a:effectLst/>
                        </a:rPr>
                        <a:t>setdateOfBirth</a:t>
                      </a:r>
                      <a:r>
                        <a:rPr lang="en-US" sz="900" b="0" i="0" baseline="0" dirty="0">
                          <a:solidFill>
                            <a:schemeClr val="tx1"/>
                          </a:solidFill>
                          <a:effectLst/>
                        </a:rPr>
                        <a:t>(</a:t>
                      </a:r>
                      <a:r>
                        <a:rPr lang="en-US" sz="900" b="0" i="0" baseline="0" dirty="0" err="1">
                          <a:solidFill>
                            <a:schemeClr val="tx1"/>
                          </a:solidFill>
                          <a:effectLst/>
                        </a:rPr>
                        <a:t>start_date:Date</a:t>
                      </a:r>
                      <a:r>
                        <a:rPr lang="en-US" sz="900" b="0" i="0" baseline="0" dirty="0">
                          <a:solidFill>
                            <a:schemeClr val="tx1"/>
                          </a:solidFill>
                          <a:effectLst/>
                        </a:rPr>
                        <a:t>):void</a:t>
                      </a:r>
                    </a:p>
                    <a:p>
                      <a:pPr marL="0" marR="0">
                        <a:lnSpc>
                          <a:spcPct val="200000"/>
                        </a:lnSpc>
                        <a:spcBef>
                          <a:spcPts val="0"/>
                        </a:spcBef>
                        <a:spcAft>
                          <a:spcPts val="0"/>
                        </a:spcAft>
                      </a:pPr>
                      <a:r>
                        <a:rPr lang="en-US" sz="900" b="0" i="0" baseline="0" dirty="0">
                          <a:solidFill>
                            <a:schemeClr val="tx1"/>
                          </a:solidFill>
                          <a:effectLst/>
                        </a:rPr>
                        <a:t>+ </a:t>
                      </a:r>
                      <a:r>
                        <a:rPr lang="en-US" sz="900" b="0" i="0" baseline="0" dirty="0" err="1">
                          <a:solidFill>
                            <a:schemeClr val="tx1"/>
                          </a:solidFill>
                          <a:effectLst/>
                        </a:rPr>
                        <a:t>getId</a:t>
                      </a:r>
                      <a:r>
                        <a:rPr lang="en-US" sz="900" b="0" i="0" baseline="0" dirty="0">
                          <a:solidFill>
                            <a:schemeClr val="tx1"/>
                          </a:solidFill>
                          <a:effectLst/>
                        </a:rPr>
                        <a:t>():</a:t>
                      </a:r>
                      <a:r>
                        <a:rPr lang="en-US" sz="900" b="0" i="0" baseline="0" dirty="0" err="1">
                          <a:solidFill>
                            <a:schemeClr val="tx1"/>
                          </a:solidFill>
                          <a:effectLst/>
                        </a:rPr>
                        <a:t>int</a:t>
                      </a:r>
                      <a:endParaRPr lang="en-US" sz="900" b="0" i="0" baseline="0" dirty="0">
                        <a:solidFill>
                          <a:schemeClr val="tx1"/>
                        </a:solidFill>
                        <a:effectLst/>
                      </a:endParaRPr>
                    </a:p>
                    <a:p>
                      <a:pPr marL="0" marR="0">
                        <a:lnSpc>
                          <a:spcPct val="200000"/>
                        </a:lnSpc>
                        <a:spcBef>
                          <a:spcPts val="0"/>
                        </a:spcBef>
                        <a:spcAft>
                          <a:spcPts val="0"/>
                        </a:spcAft>
                      </a:pPr>
                      <a:r>
                        <a:rPr lang="en-US" sz="900" b="0" i="0" baseline="0" dirty="0">
                          <a:solidFill>
                            <a:schemeClr val="tx1"/>
                          </a:solidFill>
                          <a:effectLst/>
                        </a:rPr>
                        <a:t>+</a:t>
                      </a:r>
                      <a:r>
                        <a:rPr lang="en-US" sz="900" b="0" i="0" baseline="0" dirty="0" err="1">
                          <a:solidFill>
                            <a:schemeClr val="tx1"/>
                          </a:solidFill>
                          <a:effectLst/>
                        </a:rPr>
                        <a:t>getFname</a:t>
                      </a:r>
                      <a:r>
                        <a:rPr lang="en-US" sz="900" b="0" i="0" baseline="0" dirty="0">
                          <a:solidFill>
                            <a:schemeClr val="tx1"/>
                          </a:solidFill>
                          <a:effectLst/>
                        </a:rPr>
                        <a:t>():String</a:t>
                      </a:r>
                    </a:p>
                    <a:p>
                      <a:pPr marL="0" marR="0">
                        <a:lnSpc>
                          <a:spcPct val="200000"/>
                        </a:lnSpc>
                        <a:spcBef>
                          <a:spcPts val="0"/>
                        </a:spcBef>
                        <a:spcAft>
                          <a:spcPts val="0"/>
                        </a:spcAft>
                      </a:pPr>
                      <a:r>
                        <a:rPr lang="en-US" sz="900" b="0" i="0" baseline="0" dirty="0">
                          <a:solidFill>
                            <a:schemeClr val="tx1"/>
                          </a:solidFill>
                          <a:effectLst/>
                        </a:rPr>
                        <a:t>+</a:t>
                      </a:r>
                      <a:r>
                        <a:rPr lang="en-US" sz="900" b="0" i="0" baseline="0" dirty="0" err="1">
                          <a:solidFill>
                            <a:schemeClr val="tx1"/>
                          </a:solidFill>
                          <a:effectLst/>
                        </a:rPr>
                        <a:t>getLname</a:t>
                      </a:r>
                      <a:r>
                        <a:rPr lang="en-US" sz="900" b="0" i="0" baseline="0" dirty="0">
                          <a:solidFill>
                            <a:schemeClr val="tx1"/>
                          </a:solidFill>
                          <a:effectLst/>
                        </a:rPr>
                        <a:t>():String</a:t>
                      </a:r>
                    </a:p>
                    <a:p>
                      <a:pPr marL="0" marR="0">
                        <a:lnSpc>
                          <a:spcPct val="200000"/>
                        </a:lnSpc>
                        <a:spcBef>
                          <a:spcPts val="0"/>
                        </a:spcBef>
                        <a:spcAft>
                          <a:spcPts val="0"/>
                        </a:spcAft>
                      </a:pPr>
                      <a:r>
                        <a:rPr lang="en-US" sz="900" b="0" i="0" baseline="0" dirty="0">
                          <a:solidFill>
                            <a:schemeClr val="tx1"/>
                          </a:solidFill>
                          <a:effectLst/>
                        </a:rPr>
                        <a:t>+</a:t>
                      </a:r>
                      <a:r>
                        <a:rPr lang="en-US" sz="900" b="0" i="0" baseline="0" dirty="0" err="1">
                          <a:solidFill>
                            <a:schemeClr val="tx1"/>
                          </a:solidFill>
                          <a:effectLst/>
                        </a:rPr>
                        <a:t>getPhone</a:t>
                      </a:r>
                      <a:r>
                        <a:rPr lang="en-US" sz="900" b="0" i="0" baseline="0" dirty="0">
                          <a:solidFill>
                            <a:schemeClr val="tx1"/>
                          </a:solidFill>
                          <a:effectLst/>
                        </a:rPr>
                        <a:t>():String</a:t>
                      </a:r>
                    </a:p>
                    <a:p>
                      <a:pPr marL="0" marR="0">
                        <a:lnSpc>
                          <a:spcPct val="200000"/>
                        </a:lnSpc>
                        <a:spcBef>
                          <a:spcPts val="0"/>
                        </a:spcBef>
                        <a:spcAft>
                          <a:spcPts val="0"/>
                        </a:spcAft>
                      </a:pPr>
                      <a:r>
                        <a:rPr lang="en-US" sz="900" b="0" i="0" baseline="0" dirty="0">
                          <a:solidFill>
                            <a:schemeClr val="tx1"/>
                          </a:solidFill>
                          <a:effectLst/>
                        </a:rPr>
                        <a:t>+</a:t>
                      </a:r>
                      <a:r>
                        <a:rPr lang="en-US" sz="900" b="0" i="0" baseline="0" dirty="0" err="1">
                          <a:solidFill>
                            <a:schemeClr val="tx1"/>
                          </a:solidFill>
                          <a:effectLst/>
                        </a:rPr>
                        <a:t>getAddress</a:t>
                      </a:r>
                      <a:r>
                        <a:rPr lang="en-US" sz="900" b="0" i="0" baseline="0" dirty="0">
                          <a:solidFill>
                            <a:schemeClr val="tx1"/>
                          </a:solidFill>
                          <a:effectLst/>
                        </a:rPr>
                        <a:t>():String</a:t>
                      </a:r>
                    </a:p>
                    <a:p>
                      <a:pPr marL="0" marR="0">
                        <a:lnSpc>
                          <a:spcPct val="200000"/>
                        </a:lnSpc>
                        <a:spcBef>
                          <a:spcPts val="0"/>
                        </a:spcBef>
                        <a:spcAft>
                          <a:spcPts val="0"/>
                        </a:spcAft>
                      </a:pPr>
                      <a:r>
                        <a:rPr lang="en-US" sz="900" b="0" i="0" baseline="0" dirty="0">
                          <a:solidFill>
                            <a:schemeClr val="tx1"/>
                          </a:solidFill>
                          <a:effectLst/>
                        </a:rPr>
                        <a:t>+</a:t>
                      </a:r>
                      <a:r>
                        <a:rPr lang="en-US" sz="900" b="0" i="0" baseline="0" dirty="0" err="1">
                          <a:solidFill>
                            <a:schemeClr val="tx1"/>
                          </a:solidFill>
                          <a:effectLst/>
                        </a:rPr>
                        <a:t>getDateOfBirth</a:t>
                      </a:r>
                      <a:r>
                        <a:rPr lang="en-US" sz="900" b="0" i="0" baseline="0" dirty="0">
                          <a:solidFill>
                            <a:schemeClr val="tx1"/>
                          </a:solidFill>
                          <a:effectLst/>
                        </a:rPr>
                        <a:t>():Date</a:t>
                      </a:r>
                    </a:p>
                    <a:p>
                      <a:pPr marL="0" marR="0">
                        <a:lnSpc>
                          <a:spcPct val="200000"/>
                        </a:lnSpc>
                        <a:spcBef>
                          <a:spcPts val="0"/>
                        </a:spcBef>
                        <a:spcAft>
                          <a:spcPts val="0"/>
                        </a:spcAft>
                      </a:pPr>
                      <a:r>
                        <a:rPr lang="en-US" sz="900" b="0" i="0" baseline="0" dirty="0">
                          <a:solidFill>
                            <a:schemeClr val="tx1"/>
                          </a:solidFill>
                          <a:effectLst/>
                        </a:rPr>
                        <a:t>+</a:t>
                      </a:r>
                      <a:r>
                        <a:rPr lang="en-US" sz="900" b="0" i="0" baseline="0" dirty="0" err="1">
                          <a:solidFill>
                            <a:schemeClr val="tx1"/>
                          </a:solidFill>
                          <a:effectLst/>
                        </a:rPr>
                        <a:t>toString</a:t>
                      </a:r>
                      <a:r>
                        <a:rPr lang="en-US" sz="900" b="0" i="0" baseline="0" dirty="0">
                          <a:solidFill>
                            <a:schemeClr val="tx1"/>
                          </a:solidFill>
                          <a:effectLst/>
                        </a:rPr>
                        <a:t>():String</a:t>
                      </a:r>
                      <a:endParaRPr lang="en-US" sz="900" b="0" i="0" baseline="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1322" marR="31322" marT="0" marB="0"/>
                </a:tc>
                <a:extLst>
                  <a:ext uri="{0D108BD9-81ED-4DB2-BD59-A6C34878D82A}">
                    <a16:rowId xmlns:a16="http://schemas.microsoft.com/office/drawing/2014/main" val="33595721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55957454"/>
              </p:ext>
            </p:extLst>
          </p:nvPr>
        </p:nvGraphicFramePr>
        <p:xfrm>
          <a:off x="4180232" y="2307480"/>
          <a:ext cx="2821985" cy="3982418"/>
        </p:xfrm>
        <a:graphic>
          <a:graphicData uri="http://schemas.openxmlformats.org/drawingml/2006/table">
            <a:tbl>
              <a:tblPr firstRow="1" firstCol="1" bandRow="1">
                <a:tableStyleId>{5C22544A-7EE6-4342-B048-85BDC9FD1C3A}</a:tableStyleId>
              </a:tblPr>
              <a:tblGrid>
                <a:gridCol w="2821985">
                  <a:extLst>
                    <a:ext uri="{9D8B030D-6E8A-4147-A177-3AD203B41FA5}">
                      <a16:colId xmlns:a16="http://schemas.microsoft.com/office/drawing/2014/main" val="3522150969"/>
                    </a:ext>
                  </a:extLst>
                </a:gridCol>
              </a:tblGrid>
              <a:tr h="324818">
                <a:tc>
                  <a:txBody>
                    <a:bodyPr/>
                    <a:lstStyle/>
                    <a:p>
                      <a:pPr marL="0" marR="0">
                        <a:lnSpc>
                          <a:spcPct val="200000"/>
                        </a:lnSpc>
                        <a:spcBef>
                          <a:spcPts val="0"/>
                        </a:spcBef>
                        <a:spcAft>
                          <a:spcPts val="0"/>
                        </a:spcAft>
                      </a:pPr>
                      <a:r>
                        <a:rPr lang="en-US" sz="800">
                          <a:effectLst/>
                        </a:rPr>
                        <a:t>Class- productService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067" marR="43067" marT="0" marB="0"/>
                </a:tc>
                <a:extLst>
                  <a:ext uri="{0D108BD9-81ED-4DB2-BD59-A6C34878D82A}">
                    <a16:rowId xmlns:a16="http://schemas.microsoft.com/office/drawing/2014/main" val="1930689561"/>
                  </a:ext>
                </a:extLst>
              </a:tr>
              <a:tr h="229691">
                <a:tc>
                  <a:txBody>
                    <a:bodyPr/>
                    <a:lstStyle/>
                    <a:p>
                      <a:pPr marL="0" marR="0">
                        <a:lnSpc>
                          <a:spcPct val="200000"/>
                        </a:lnSpc>
                        <a:spcBef>
                          <a:spcPts val="0"/>
                        </a:spcBef>
                        <a:spcAft>
                          <a:spcPts val="0"/>
                        </a:spcAft>
                      </a:pPr>
                      <a:r>
                        <a:rPr lang="en-US" sz="800" dirty="0">
                          <a:effectLst/>
                        </a:rPr>
                        <a:t>-</a:t>
                      </a:r>
                      <a:r>
                        <a:rPr lang="en-US" sz="800" dirty="0" err="1">
                          <a:effectLst/>
                        </a:rPr>
                        <a:t>productService_id</a:t>
                      </a:r>
                      <a:r>
                        <a:rPr lang="en-US" sz="800" dirty="0">
                          <a:effectLst/>
                        </a:rPr>
                        <a:t> : </a:t>
                      </a:r>
                      <a:r>
                        <a:rPr lang="en-US" sz="800" dirty="0" err="1">
                          <a:effectLst/>
                        </a:rPr>
                        <a:t>int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067" marR="43067" marT="0" marB="0"/>
                </a:tc>
                <a:extLst>
                  <a:ext uri="{0D108BD9-81ED-4DB2-BD59-A6C34878D82A}">
                    <a16:rowId xmlns:a16="http://schemas.microsoft.com/office/drawing/2014/main" val="1395864636"/>
                  </a:ext>
                </a:extLst>
              </a:tr>
              <a:tr h="229691">
                <a:tc>
                  <a:txBody>
                    <a:bodyPr/>
                    <a:lstStyle/>
                    <a:p>
                      <a:pPr marL="0" marR="0">
                        <a:lnSpc>
                          <a:spcPct val="200000"/>
                        </a:lnSpc>
                        <a:spcBef>
                          <a:spcPts val="0"/>
                        </a:spcBef>
                        <a:spcAft>
                          <a:spcPts val="0"/>
                        </a:spcAft>
                      </a:pPr>
                      <a:r>
                        <a:rPr lang="en-US" sz="800">
                          <a:effectLst/>
                        </a:rPr>
                        <a:t>-productName: String</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067" marR="43067" marT="0" marB="0"/>
                </a:tc>
                <a:extLst>
                  <a:ext uri="{0D108BD9-81ED-4DB2-BD59-A6C34878D82A}">
                    <a16:rowId xmlns:a16="http://schemas.microsoft.com/office/drawing/2014/main" val="2643258994"/>
                  </a:ext>
                </a:extLst>
              </a:tr>
              <a:tr h="229691">
                <a:tc>
                  <a:txBody>
                    <a:bodyPr/>
                    <a:lstStyle/>
                    <a:p>
                      <a:pPr marL="0" marR="0">
                        <a:lnSpc>
                          <a:spcPct val="200000"/>
                        </a:lnSpc>
                        <a:spcBef>
                          <a:spcPts val="0"/>
                        </a:spcBef>
                        <a:spcAft>
                          <a:spcPts val="0"/>
                        </a:spcAft>
                      </a:pPr>
                      <a:r>
                        <a:rPr lang="en-US" sz="800">
                          <a:effectLst/>
                        </a:rPr>
                        <a:t>-productService_desc: String</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067" marR="43067" marT="0" marB="0"/>
                </a:tc>
                <a:extLst>
                  <a:ext uri="{0D108BD9-81ED-4DB2-BD59-A6C34878D82A}">
                    <a16:rowId xmlns:a16="http://schemas.microsoft.com/office/drawing/2014/main" val="639620266"/>
                  </a:ext>
                </a:extLst>
              </a:tr>
              <a:tr h="229691">
                <a:tc>
                  <a:txBody>
                    <a:bodyPr/>
                    <a:lstStyle/>
                    <a:p>
                      <a:pPr marL="0" marR="0">
                        <a:lnSpc>
                          <a:spcPct val="200000"/>
                        </a:lnSpc>
                        <a:spcBef>
                          <a:spcPts val="0"/>
                        </a:spcBef>
                        <a:spcAft>
                          <a:spcPts val="0"/>
                        </a:spcAft>
                      </a:pPr>
                      <a:r>
                        <a:rPr lang="en-US" sz="800">
                          <a:effectLst/>
                        </a:rPr>
                        <a:t>-price:int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067" marR="43067" marT="0" marB="0"/>
                </a:tc>
                <a:extLst>
                  <a:ext uri="{0D108BD9-81ED-4DB2-BD59-A6C34878D82A}">
                    <a16:rowId xmlns:a16="http://schemas.microsoft.com/office/drawing/2014/main" val="3441125860"/>
                  </a:ext>
                </a:extLst>
              </a:tr>
              <a:tr h="2526606">
                <a:tc>
                  <a:txBody>
                    <a:bodyPr/>
                    <a:lstStyle/>
                    <a:p>
                      <a:pPr marL="0" marR="0">
                        <a:lnSpc>
                          <a:spcPct val="200000"/>
                        </a:lnSpc>
                        <a:spcBef>
                          <a:spcPts val="0"/>
                        </a:spcBef>
                        <a:spcAft>
                          <a:spcPts val="0"/>
                        </a:spcAft>
                      </a:pPr>
                      <a:r>
                        <a:rPr lang="en-US" sz="800" dirty="0">
                          <a:effectLst/>
                        </a:rPr>
                        <a:t>+ </a:t>
                      </a:r>
                      <a:r>
                        <a:rPr lang="en-US" sz="800" dirty="0" err="1">
                          <a:effectLst/>
                        </a:rPr>
                        <a:t>productService</a:t>
                      </a:r>
                      <a:r>
                        <a:rPr lang="en-US" sz="800" dirty="0">
                          <a:effectLst/>
                        </a:rPr>
                        <a:t>():</a:t>
                      </a:r>
                      <a:endParaRPr lang="en-US" sz="700" dirty="0">
                        <a:effectLst/>
                      </a:endParaRPr>
                    </a:p>
                    <a:p>
                      <a:pPr marL="0" marR="0">
                        <a:lnSpc>
                          <a:spcPct val="200000"/>
                        </a:lnSpc>
                        <a:spcBef>
                          <a:spcPts val="0"/>
                        </a:spcBef>
                        <a:spcAft>
                          <a:spcPts val="0"/>
                        </a:spcAft>
                      </a:pPr>
                      <a:r>
                        <a:rPr lang="en-US" sz="800" dirty="0">
                          <a:effectLst/>
                        </a:rPr>
                        <a:t>+ </a:t>
                      </a:r>
                      <a:r>
                        <a:rPr lang="en-US" sz="800" dirty="0" err="1">
                          <a:effectLst/>
                        </a:rPr>
                        <a:t>setId</a:t>
                      </a:r>
                      <a:r>
                        <a:rPr lang="en-US" sz="800" dirty="0">
                          <a:effectLst/>
                        </a:rPr>
                        <a:t> (</a:t>
                      </a:r>
                      <a:r>
                        <a:rPr lang="en-US" sz="800" dirty="0" err="1">
                          <a:effectLst/>
                        </a:rPr>
                        <a:t>id:int</a:t>
                      </a:r>
                      <a:r>
                        <a:rPr lang="en-US" sz="800" dirty="0">
                          <a:effectLst/>
                        </a:rPr>
                        <a:t>):void</a:t>
                      </a:r>
                      <a:endParaRPr lang="en-US" sz="700" dirty="0">
                        <a:effectLst/>
                      </a:endParaRPr>
                    </a:p>
                    <a:p>
                      <a:pPr marL="0" marR="0">
                        <a:lnSpc>
                          <a:spcPct val="200000"/>
                        </a:lnSpc>
                        <a:spcBef>
                          <a:spcPts val="0"/>
                        </a:spcBef>
                        <a:spcAft>
                          <a:spcPts val="0"/>
                        </a:spcAft>
                      </a:pPr>
                      <a:r>
                        <a:rPr lang="en-US" sz="800" dirty="0">
                          <a:effectLst/>
                        </a:rPr>
                        <a:t>+</a:t>
                      </a:r>
                      <a:r>
                        <a:rPr lang="en-US" sz="800" dirty="0" err="1">
                          <a:effectLst/>
                        </a:rPr>
                        <a:t>setPname</a:t>
                      </a:r>
                      <a:r>
                        <a:rPr lang="en-US" sz="800" dirty="0">
                          <a:effectLst/>
                        </a:rPr>
                        <a:t>(</a:t>
                      </a:r>
                      <a:r>
                        <a:rPr lang="en-US" sz="800" dirty="0" err="1">
                          <a:effectLst/>
                        </a:rPr>
                        <a:t>Pname:String</a:t>
                      </a:r>
                      <a:r>
                        <a:rPr lang="en-US" sz="800" dirty="0">
                          <a:effectLst/>
                        </a:rPr>
                        <a:t>):void</a:t>
                      </a:r>
                      <a:endParaRPr lang="en-US" sz="700" dirty="0">
                        <a:effectLst/>
                      </a:endParaRPr>
                    </a:p>
                    <a:p>
                      <a:pPr marL="0" marR="0">
                        <a:lnSpc>
                          <a:spcPct val="200000"/>
                        </a:lnSpc>
                        <a:spcBef>
                          <a:spcPts val="0"/>
                        </a:spcBef>
                        <a:spcAft>
                          <a:spcPts val="0"/>
                        </a:spcAft>
                      </a:pPr>
                      <a:r>
                        <a:rPr lang="en-US" sz="800" dirty="0">
                          <a:effectLst/>
                        </a:rPr>
                        <a:t>+</a:t>
                      </a:r>
                      <a:r>
                        <a:rPr lang="en-US" sz="800" dirty="0" err="1">
                          <a:effectLst/>
                        </a:rPr>
                        <a:t>setDesc</a:t>
                      </a:r>
                      <a:r>
                        <a:rPr lang="en-US" sz="800" dirty="0">
                          <a:effectLst/>
                        </a:rPr>
                        <a:t>(</a:t>
                      </a:r>
                      <a:r>
                        <a:rPr lang="en-US" sz="800" dirty="0" err="1">
                          <a:effectLst/>
                        </a:rPr>
                        <a:t>Desc:String</a:t>
                      </a:r>
                      <a:r>
                        <a:rPr lang="en-US" sz="800" dirty="0">
                          <a:effectLst/>
                        </a:rPr>
                        <a:t>):void</a:t>
                      </a:r>
                      <a:endParaRPr lang="en-US" sz="700" dirty="0">
                        <a:effectLst/>
                      </a:endParaRPr>
                    </a:p>
                    <a:p>
                      <a:pPr marL="0" marR="0">
                        <a:lnSpc>
                          <a:spcPct val="200000"/>
                        </a:lnSpc>
                        <a:spcBef>
                          <a:spcPts val="0"/>
                        </a:spcBef>
                        <a:spcAft>
                          <a:spcPts val="0"/>
                        </a:spcAft>
                      </a:pPr>
                      <a:r>
                        <a:rPr lang="en-US" sz="800" dirty="0">
                          <a:effectLst/>
                        </a:rPr>
                        <a:t>+</a:t>
                      </a:r>
                      <a:r>
                        <a:rPr lang="en-US" sz="800" dirty="0" err="1">
                          <a:effectLst/>
                        </a:rPr>
                        <a:t>setPrice</a:t>
                      </a:r>
                      <a:r>
                        <a:rPr lang="en-US" sz="800" dirty="0">
                          <a:effectLst/>
                        </a:rPr>
                        <a:t>(</a:t>
                      </a:r>
                      <a:r>
                        <a:rPr lang="en-US" sz="800" dirty="0" err="1">
                          <a:effectLst/>
                        </a:rPr>
                        <a:t>id:int</a:t>
                      </a:r>
                      <a:r>
                        <a:rPr lang="en-US" sz="800" dirty="0">
                          <a:effectLst/>
                        </a:rPr>
                        <a:t>)void</a:t>
                      </a:r>
                      <a:endParaRPr lang="en-US" sz="700" dirty="0">
                        <a:effectLst/>
                      </a:endParaRPr>
                    </a:p>
                    <a:p>
                      <a:pPr marL="0" marR="0">
                        <a:lnSpc>
                          <a:spcPct val="200000"/>
                        </a:lnSpc>
                        <a:spcBef>
                          <a:spcPts val="0"/>
                        </a:spcBef>
                        <a:spcAft>
                          <a:spcPts val="0"/>
                        </a:spcAft>
                      </a:pPr>
                      <a:r>
                        <a:rPr lang="en-US" sz="800" dirty="0">
                          <a:effectLst/>
                        </a:rPr>
                        <a:t>+ </a:t>
                      </a:r>
                      <a:r>
                        <a:rPr lang="en-US" sz="800" dirty="0" err="1">
                          <a:effectLst/>
                        </a:rPr>
                        <a:t>getId</a:t>
                      </a:r>
                      <a:r>
                        <a:rPr lang="en-US" sz="800" dirty="0">
                          <a:effectLst/>
                        </a:rPr>
                        <a:t>():</a:t>
                      </a:r>
                      <a:r>
                        <a:rPr lang="en-US" sz="800" dirty="0" err="1">
                          <a:effectLst/>
                        </a:rPr>
                        <a:t>int</a:t>
                      </a:r>
                      <a:endParaRPr lang="en-US" sz="700" dirty="0">
                        <a:effectLst/>
                      </a:endParaRPr>
                    </a:p>
                    <a:p>
                      <a:pPr marL="0" marR="0">
                        <a:lnSpc>
                          <a:spcPct val="200000"/>
                        </a:lnSpc>
                        <a:spcBef>
                          <a:spcPts val="0"/>
                        </a:spcBef>
                        <a:spcAft>
                          <a:spcPts val="0"/>
                        </a:spcAft>
                      </a:pPr>
                      <a:r>
                        <a:rPr lang="en-US" sz="800" dirty="0">
                          <a:effectLst/>
                        </a:rPr>
                        <a:t>+</a:t>
                      </a:r>
                      <a:r>
                        <a:rPr lang="en-US" sz="800" dirty="0" err="1">
                          <a:effectLst/>
                        </a:rPr>
                        <a:t>getPname</a:t>
                      </a:r>
                      <a:r>
                        <a:rPr lang="en-US" sz="800" dirty="0">
                          <a:effectLst/>
                        </a:rPr>
                        <a:t>():String</a:t>
                      </a:r>
                      <a:endParaRPr lang="en-US" sz="700" dirty="0">
                        <a:effectLst/>
                      </a:endParaRPr>
                    </a:p>
                    <a:p>
                      <a:pPr marL="0" marR="0">
                        <a:lnSpc>
                          <a:spcPct val="200000"/>
                        </a:lnSpc>
                        <a:spcBef>
                          <a:spcPts val="0"/>
                        </a:spcBef>
                        <a:spcAft>
                          <a:spcPts val="0"/>
                        </a:spcAft>
                      </a:pPr>
                      <a:r>
                        <a:rPr lang="en-US" sz="800" dirty="0">
                          <a:effectLst/>
                        </a:rPr>
                        <a:t>+</a:t>
                      </a:r>
                      <a:r>
                        <a:rPr lang="en-US" sz="800" dirty="0" err="1">
                          <a:effectLst/>
                        </a:rPr>
                        <a:t>getDesc</a:t>
                      </a:r>
                      <a:r>
                        <a:rPr lang="en-US" sz="800" dirty="0">
                          <a:effectLst/>
                        </a:rPr>
                        <a:t>():String</a:t>
                      </a:r>
                      <a:endParaRPr lang="en-US" sz="700" dirty="0">
                        <a:effectLst/>
                      </a:endParaRPr>
                    </a:p>
                    <a:p>
                      <a:pPr marL="0" marR="0">
                        <a:lnSpc>
                          <a:spcPct val="200000"/>
                        </a:lnSpc>
                        <a:spcBef>
                          <a:spcPts val="0"/>
                        </a:spcBef>
                        <a:spcAft>
                          <a:spcPts val="0"/>
                        </a:spcAft>
                      </a:pPr>
                      <a:r>
                        <a:rPr lang="en-US" sz="800" dirty="0">
                          <a:effectLst/>
                        </a:rPr>
                        <a:t>+</a:t>
                      </a:r>
                      <a:r>
                        <a:rPr lang="en-US" sz="800" dirty="0" err="1">
                          <a:effectLst/>
                        </a:rPr>
                        <a:t>getPrice</a:t>
                      </a:r>
                      <a:r>
                        <a:rPr lang="en-US" sz="800" dirty="0">
                          <a:effectLst/>
                        </a:rPr>
                        <a:t>():</a:t>
                      </a:r>
                      <a:r>
                        <a:rPr lang="en-US" sz="800" dirty="0" err="1">
                          <a:effectLst/>
                        </a:rPr>
                        <a:t>int</a:t>
                      </a:r>
                      <a:endParaRPr lang="en-US" sz="700" dirty="0">
                        <a:effectLst/>
                      </a:endParaRPr>
                    </a:p>
                    <a:p>
                      <a:pPr marL="0" marR="0">
                        <a:lnSpc>
                          <a:spcPct val="200000"/>
                        </a:lnSpc>
                        <a:spcBef>
                          <a:spcPts val="0"/>
                        </a:spcBef>
                        <a:spcAft>
                          <a:spcPts val="0"/>
                        </a:spcAft>
                      </a:pPr>
                      <a:r>
                        <a:rPr lang="en-US" sz="800" dirty="0">
                          <a:effectLst/>
                        </a:rPr>
                        <a:t>+</a:t>
                      </a:r>
                      <a:r>
                        <a:rPr lang="en-US" sz="800" dirty="0" err="1">
                          <a:effectLst/>
                        </a:rPr>
                        <a:t>toString</a:t>
                      </a:r>
                      <a:r>
                        <a:rPr lang="en-US" sz="800" dirty="0">
                          <a:effectLst/>
                        </a:rPr>
                        <a:t>():String</a:t>
                      </a:r>
                      <a:endParaRPr lang="en-US" sz="700" dirty="0">
                        <a:effectLst/>
                      </a:endParaRPr>
                    </a:p>
                    <a:p>
                      <a:pPr marL="0" marR="0">
                        <a:lnSpc>
                          <a:spcPct val="200000"/>
                        </a:lnSpc>
                        <a:spcBef>
                          <a:spcPts val="0"/>
                        </a:spcBef>
                        <a:spcAft>
                          <a:spcPts val="0"/>
                        </a:spcAft>
                      </a:pPr>
                      <a:r>
                        <a:rPr lang="en-US" sz="8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067" marR="43067" marT="0" marB="0"/>
                </a:tc>
                <a:extLst>
                  <a:ext uri="{0D108BD9-81ED-4DB2-BD59-A6C34878D82A}">
                    <a16:rowId xmlns:a16="http://schemas.microsoft.com/office/drawing/2014/main" val="6991232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52246672"/>
              </p:ext>
            </p:extLst>
          </p:nvPr>
        </p:nvGraphicFramePr>
        <p:xfrm>
          <a:off x="7978238" y="2397194"/>
          <a:ext cx="2607938" cy="3840480"/>
        </p:xfrm>
        <a:graphic>
          <a:graphicData uri="http://schemas.openxmlformats.org/drawingml/2006/table">
            <a:tbl>
              <a:tblPr firstRow="1" firstCol="1" bandRow="1">
                <a:tableStyleId>{5C22544A-7EE6-4342-B048-85BDC9FD1C3A}</a:tableStyleId>
              </a:tblPr>
              <a:tblGrid>
                <a:gridCol w="2607938">
                  <a:extLst>
                    <a:ext uri="{9D8B030D-6E8A-4147-A177-3AD203B41FA5}">
                      <a16:colId xmlns:a16="http://schemas.microsoft.com/office/drawing/2014/main" val="807788357"/>
                    </a:ext>
                  </a:extLst>
                </a:gridCol>
              </a:tblGrid>
              <a:tr h="262504">
                <a:tc>
                  <a:txBody>
                    <a:bodyPr/>
                    <a:lstStyle/>
                    <a:p>
                      <a:pPr marL="0" marR="0">
                        <a:lnSpc>
                          <a:spcPct val="200000"/>
                        </a:lnSpc>
                        <a:spcBef>
                          <a:spcPts val="0"/>
                        </a:spcBef>
                        <a:spcAft>
                          <a:spcPts val="0"/>
                        </a:spcAft>
                      </a:pPr>
                      <a:r>
                        <a:rPr lang="en-US" sz="900" dirty="0">
                          <a:effectLst/>
                        </a:rPr>
                        <a:t>Class- </a:t>
                      </a:r>
                      <a:r>
                        <a:rPr lang="en-US" sz="900" dirty="0" err="1">
                          <a:effectLst/>
                        </a:rPr>
                        <a:t>Service_Charges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220" marR="49220" marT="0" marB="0"/>
                </a:tc>
                <a:extLst>
                  <a:ext uri="{0D108BD9-81ED-4DB2-BD59-A6C34878D82A}">
                    <a16:rowId xmlns:a16="http://schemas.microsoft.com/office/drawing/2014/main" val="1628276278"/>
                  </a:ext>
                </a:extLst>
              </a:tr>
              <a:tr h="262504">
                <a:tc>
                  <a:txBody>
                    <a:bodyPr/>
                    <a:lstStyle/>
                    <a:p>
                      <a:pPr marL="0" marR="0">
                        <a:lnSpc>
                          <a:spcPct val="200000"/>
                        </a:lnSpc>
                        <a:spcBef>
                          <a:spcPts val="0"/>
                        </a:spcBef>
                        <a:spcAft>
                          <a:spcPts val="0"/>
                        </a:spcAft>
                      </a:pPr>
                      <a:r>
                        <a:rPr lang="en-US" sz="900">
                          <a:effectLst/>
                        </a:rPr>
                        <a:t>-CustomeID: double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220" marR="49220" marT="0" marB="0"/>
                </a:tc>
                <a:extLst>
                  <a:ext uri="{0D108BD9-81ED-4DB2-BD59-A6C34878D82A}">
                    <a16:rowId xmlns:a16="http://schemas.microsoft.com/office/drawing/2014/main" val="1929492139"/>
                  </a:ext>
                </a:extLst>
              </a:tr>
              <a:tr h="787513">
                <a:tc>
                  <a:txBody>
                    <a:bodyPr/>
                    <a:lstStyle/>
                    <a:p>
                      <a:pPr marL="0" marR="0">
                        <a:lnSpc>
                          <a:spcPct val="200000"/>
                        </a:lnSpc>
                        <a:spcBef>
                          <a:spcPts val="0"/>
                        </a:spcBef>
                        <a:spcAft>
                          <a:spcPts val="0"/>
                        </a:spcAft>
                      </a:pPr>
                      <a:r>
                        <a:rPr lang="en-US" sz="900">
                          <a:effectLst/>
                        </a:rPr>
                        <a:t>-ProductServiceID:double</a:t>
                      </a:r>
                      <a:endParaRPr lang="en-US" sz="800">
                        <a:effectLst/>
                      </a:endParaRPr>
                    </a:p>
                    <a:p>
                      <a:pPr marL="0" marR="0">
                        <a:lnSpc>
                          <a:spcPct val="200000"/>
                        </a:lnSpc>
                        <a:spcBef>
                          <a:spcPts val="0"/>
                        </a:spcBef>
                        <a:spcAft>
                          <a:spcPts val="0"/>
                        </a:spcAft>
                      </a:pPr>
                      <a:r>
                        <a:rPr lang="en-US" sz="900">
                          <a:effectLst/>
                        </a:rPr>
                        <a:t>- BookDate: String</a:t>
                      </a:r>
                      <a:endParaRPr lang="en-US" sz="800">
                        <a:effectLst/>
                      </a:endParaRPr>
                    </a:p>
                    <a:p>
                      <a:pPr marL="0" marR="0">
                        <a:lnSpc>
                          <a:spcPct val="200000"/>
                        </a:lnSpc>
                        <a:spcBef>
                          <a:spcPts val="0"/>
                        </a:spcBef>
                        <a:spcAft>
                          <a:spcPts val="0"/>
                        </a:spcAft>
                      </a:pPr>
                      <a:r>
                        <a:rPr lang="en-US" sz="900">
                          <a:effectLst/>
                        </a:rPr>
                        <a:t>-BookTime:String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220" marR="49220" marT="0" marB="0"/>
                </a:tc>
                <a:extLst>
                  <a:ext uri="{0D108BD9-81ED-4DB2-BD59-A6C34878D82A}">
                    <a16:rowId xmlns:a16="http://schemas.microsoft.com/office/drawing/2014/main" val="4048828852"/>
                  </a:ext>
                </a:extLst>
              </a:tr>
              <a:tr h="2362540">
                <a:tc>
                  <a:txBody>
                    <a:bodyPr/>
                    <a:lstStyle/>
                    <a:p>
                      <a:pPr marL="0" marR="0">
                        <a:lnSpc>
                          <a:spcPct val="200000"/>
                        </a:lnSpc>
                        <a:spcBef>
                          <a:spcPts val="0"/>
                        </a:spcBef>
                        <a:spcAft>
                          <a:spcPts val="0"/>
                        </a:spcAft>
                      </a:pPr>
                      <a:r>
                        <a:rPr lang="en-US" sz="900" dirty="0">
                          <a:effectLst/>
                        </a:rPr>
                        <a:t>- </a:t>
                      </a:r>
                      <a:r>
                        <a:rPr lang="en-US" sz="900" dirty="0" err="1">
                          <a:effectLst/>
                        </a:rPr>
                        <a:t>ServiceCharges</a:t>
                      </a:r>
                      <a:r>
                        <a:rPr lang="en-US" sz="900" dirty="0">
                          <a:effectLst/>
                        </a:rPr>
                        <a:t>():</a:t>
                      </a:r>
                      <a:endParaRPr lang="en-US" sz="800" dirty="0">
                        <a:effectLst/>
                      </a:endParaRPr>
                    </a:p>
                    <a:p>
                      <a:pPr marL="0" marR="0">
                        <a:lnSpc>
                          <a:spcPct val="200000"/>
                        </a:lnSpc>
                        <a:spcBef>
                          <a:spcPts val="0"/>
                        </a:spcBef>
                        <a:spcAft>
                          <a:spcPts val="0"/>
                        </a:spcAft>
                      </a:pPr>
                      <a:r>
                        <a:rPr lang="en-US" sz="900" dirty="0">
                          <a:effectLst/>
                        </a:rPr>
                        <a:t>+ </a:t>
                      </a:r>
                      <a:r>
                        <a:rPr lang="en-US" sz="900" dirty="0" err="1">
                          <a:effectLst/>
                        </a:rPr>
                        <a:t>setCustomerId</a:t>
                      </a:r>
                      <a:r>
                        <a:rPr lang="en-US" sz="900" dirty="0">
                          <a:effectLst/>
                        </a:rPr>
                        <a:t>(</a:t>
                      </a:r>
                      <a:r>
                        <a:rPr lang="en-US" sz="900" dirty="0" err="1">
                          <a:effectLst/>
                        </a:rPr>
                        <a:t>c:id</a:t>
                      </a:r>
                      <a:r>
                        <a:rPr lang="en-US" sz="900" dirty="0">
                          <a:effectLst/>
                        </a:rPr>
                        <a:t>):void</a:t>
                      </a:r>
                      <a:endParaRPr lang="en-US" sz="800" dirty="0">
                        <a:effectLst/>
                      </a:endParaRPr>
                    </a:p>
                    <a:p>
                      <a:pPr marL="0" marR="0">
                        <a:lnSpc>
                          <a:spcPct val="200000"/>
                        </a:lnSpc>
                        <a:spcBef>
                          <a:spcPts val="0"/>
                        </a:spcBef>
                        <a:spcAft>
                          <a:spcPts val="0"/>
                        </a:spcAft>
                      </a:pPr>
                      <a:r>
                        <a:rPr lang="en-US" sz="900" dirty="0">
                          <a:effectLst/>
                        </a:rPr>
                        <a:t>+set </a:t>
                      </a:r>
                      <a:r>
                        <a:rPr lang="en-US" sz="900" dirty="0" err="1">
                          <a:effectLst/>
                        </a:rPr>
                        <a:t>ProductServiceID</a:t>
                      </a:r>
                      <a:r>
                        <a:rPr lang="en-US" sz="900" dirty="0">
                          <a:effectLst/>
                        </a:rPr>
                        <a:t> (</a:t>
                      </a:r>
                      <a:r>
                        <a:rPr lang="en-US" sz="900" dirty="0" err="1">
                          <a:effectLst/>
                        </a:rPr>
                        <a:t>c:id</a:t>
                      </a:r>
                      <a:r>
                        <a:rPr lang="en-US" sz="900" dirty="0">
                          <a:effectLst/>
                        </a:rPr>
                        <a:t>):void</a:t>
                      </a:r>
                      <a:endParaRPr lang="en-US" sz="800" dirty="0">
                        <a:effectLst/>
                      </a:endParaRPr>
                    </a:p>
                    <a:p>
                      <a:pPr marL="0" marR="0">
                        <a:lnSpc>
                          <a:spcPct val="200000"/>
                        </a:lnSpc>
                        <a:spcBef>
                          <a:spcPts val="0"/>
                        </a:spcBef>
                        <a:spcAft>
                          <a:spcPts val="0"/>
                        </a:spcAft>
                      </a:pPr>
                      <a:r>
                        <a:rPr lang="en-US" sz="900" dirty="0">
                          <a:effectLst/>
                        </a:rPr>
                        <a:t>+set </a:t>
                      </a:r>
                      <a:r>
                        <a:rPr lang="en-US" sz="900" dirty="0" err="1">
                          <a:effectLst/>
                        </a:rPr>
                        <a:t>BDate</a:t>
                      </a:r>
                      <a:r>
                        <a:rPr lang="en-US" sz="900" dirty="0">
                          <a:effectLst/>
                        </a:rPr>
                        <a:t>(</a:t>
                      </a:r>
                      <a:r>
                        <a:rPr lang="en-US" sz="900" dirty="0" err="1">
                          <a:effectLst/>
                        </a:rPr>
                        <a:t>BDate:String</a:t>
                      </a:r>
                      <a:r>
                        <a:rPr lang="en-US" sz="900" dirty="0">
                          <a:effectLst/>
                        </a:rPr>
                        <a:t>):void</a:t>
                      </a:r>
                      <a:endParaRPr lang="en-US" sz="800" dirty="0">
                        <a:effectLst/>
                      </a:endParaRPr>
                    </a:p>
                    <a:p>
                      <a:pPr marL="0" marR="0">
                        <a:lnSpc>
                          <a:spcPct val="200000"/>
                        </a:lnSpc>
                        <a:spcBef>
                          <a:spcPts val="0"/>
                        </a:spcBef>
                        <a:spcAft>
                          <a:spcPts val="0"/>
                        </a:spcAft>
                      </a:pPr>
                      <a:r>
                        <a:rPr lang="en-US" sz="900" dirty="0">
                          <a:effectLst/>
                        </a:rPr>
                        <a:t>+</a:t>
                      </a:r>
                      <a:r>
                        <a:rPr lang="en-US" sz="900" dirty="0" err="1">
                          <a:effectLst/>
                        </a:rPr>
                        <a:t>setBdate</a:t>
                      </a:r>
                      <a:r>
                        <a:rPr lang="en-US" sz="900" dirty="0">
                          <a:effectLst/>
                        </a:rPr>
                        <a:t>(</a:t>
                      </a:r>
                      <a:r>
                        <a:rPr lang="en-US" sz="900" dirty="0" err="1">
                          <a:effectLst/>
                        </a:rPr>
                        <a:t>Bdate:String</a:t>
                      </a:r>
                      <a:r>
                        <a:rPr lang="en-US" sz="900" dirty="0">
                          <a:effectLst/>
                        </a:rPr>
                        <a:t>):void</a:t>
                      </a:r>
                      <a:endParaRPr lang="en-US" sz="800" dirty="0">
                        <a:effectLst/>
                      </a:endParaRPr>
                    </a:p>
                    <a:p>
                      <a:pPr marL="0" marR="0">
                        <a:lnSpc>
                          <a:spcPct val="200000"/>
                        </a:lnSpc>
                        <a:spcBef>
                          <a:spcPts val="0"/>
                        </a:spcBef>
                        <a:spcAft>
                          <a:spcPts val="0"/>
                        </a:spcAft>
                      </a:pPr>
                      <a:r>
                        <a:rPr lang="en-US" sz="900" dirty="0">
                          <a:effectLst/>
                        </a:rPr>
                        <a:t>+</a:t>
                      </a:r>
                      <a:r>
                        <a:rPr lang="en-US" sz="900" dirty="0" err="1">
                          <a:effectLst/>
                        </a:rPr>
                        <a:t>getid</a:t>
                      </a:r>
                      <a:r>
                        <a:rPr lang="en-US" sz="900" dirty="0">
                          <a:effectLst/>
                        </a:rPr>
                        <a:t>():</a:t>
                      </a:r>
                      <a:r>
                        <a:rPr lang="en-US" sz="900" dirty="0" err="1">
                          <a:effectLst/>
                        </a:rPr>
                        <a:t>int</a:t>
                      </a:r>
                      <a:endParaRPr lang="en-US" sz="800" dirty="0">
                        <a:effectLst/>
                      </a:endParaRPr>
                    </a:p>
                    <a:p>
                      <a:pPr marL="0" marR="0">
                        <a:lnSpc>
                          <a:spcPct val="200000"/>
                        </a:lnSpc>
                        <a:spcBef>
                          <a:spcPts val="0"/>
                        </a:spcBef>
                        <a:spcAft>
                          <a:spcPts val="0"/>
                        </a:spcAft>
                      </a:pPr>
                      <a:r>
                        <a:rPr lang="en-US" sz="900" dirty="0">
                          <a:effectLst/>
                        </a:rPr>
                        <a:t>+</a:t>
                      </a:r>
                      <a:r>
                        <a:rPr lang="en-US" sz="900" dirty="0" err="1">
                          <a:effectLst/>
                        </a:rPr>
                        <a:t>getid</a:t>
                      </a:r>
                      <a:r>
                        <a:rPr lang="en-US" sz="900" dirty="0">
                          <a:effectLst/>
                        </a:rPr>
                        <a:t>():</a:t>
                      </a:r>
                      <a:r>
                        <a:rPr lang="en-US" sz="900" dirty="0" err="1">
                          <a:effectLst/>
                        </a:rPr>
                        <a:t>int</a:t>
                      </a:r>
                      <a:endParaRPr lang="en-US" sz="800" dirty="0">
                        <a:effectLst/>
                      </a:endParaRPr>
                    </a:p>
                    <a:p>
                      <a:pPr marL="0" marR="0">
                        <a:lnSpc>
                          <a:spcPct val="200000"/>
                        </a:lnSpc>
                        <a:spcBef>
                          <a:spcPts val="0"/>
                        </a:spcBef>
                        <a:spcAft>
                          <a:spcPts val="0"/>
                        </a:spcAft>
                      </a:pPr>
                      <a:r>
                        <a:rPr lang="en-US" sz="900" dirty="0">
                          <a:effectLst/>
                        </a:rPr>
                        <a:t>+</a:t>
                      </a:r>
                      <a:r>
                        <a:rPr lang="en-US" sz="900" dirty="0" err="1">
                          <a:effectLst/>
                        </a:rPr>
                        <a:t>getBdate</a:t>
                      </a:r>
                      <a:r>
                        <a:rPr lang="en-US" sz="900" dirty="0">
                          <a:effectLst/>
                        </a:rPr>
                        <a:t>():String</a:t>
                      </a:r>
                      <a:endParaRPr lang="en-US" sz="800" dirty="0">
                        <a:effectLst/>
                      </a:endParaRPr>
                    </a:p>
                    <a:p>
                      <a:pPr marL="0" marR="0">
                        <a:lnSpc>
                          <a:spcPct val="200000"/>
                        </a:lnSpc>
                        <a:spcBef>
                          <a:spcPts val="0"/>
                        </a:spcBef>
                        <a:spcAft>
                          <a:spcPts val="0"/>
                        </a:spcAft>
                      </a:pPr>
                      <a:r>
                        <a:rPr lang="en-US" sz="900" dirty="0">
                          <a:effectLst/>
                        </a:rPr>
                        <a:t>+</a:t>
                      </a:r>
                      <a:r>
                        <a:rPr lang="en-US" sz="900" dirty="0" err="1">
                          <a:effectLst/>
                        </a:rPr>
                        <a:t>getBtime</a:t>
                      </a:r>
                      <a:r>
                        <a:rPr lang="en-US" sz="900" dirty="0">
                          <a:effectLst/>
                        </a:rPr>
                        <a:t>():String</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220" marR="49220" marT="0" marB="0"/>
                </a:tc>
                <a:extLst>
                  <a:ext uri="{0D108BD9-81ED-4DB2-BD59-A6C34878D82A}">
                    <a16:rowId xmlns:a16="http://schemas.microsoft.com/office/drawing/2014/main" val="673915693"/>
                  </a:ext>
                </a:extLst>
              </a:tr>
            </a:tbl>
          </a:graphicData>
        </a:graphic>
      </p:graphicFrame>
    </p:spTree>
    <p:extLst>
      <p:ext uri="{BB962C8B-B14F-4D97-AF65-F5344CB8AC3E}">
        <p14:creationId xmlns:p14="http://schemas.microsoft.com/office/powerpoint/2010/main" val="35832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 </a:t>
            </a:r>
            <a:br>
              <a:rPr lang="en-US" b="0" dirty="0" smtClean="0"/>
            </a:br>
            <a:r>
              <a:rPr lang="en-US" b="0" dirty="0" smtClean="0"/>
              <a:t/>
            </a:r>
            <a:br>
              <a:rPr lang="en-US" b="0" dirty="0" smtClean="0"/>
            </a:br>
            <a:r>
              <a:rPr lang="en-US" b="0" dirty="0" smtClean="0"/>
              <a:t>User Guide</a:t>
            </a:r>
            <a:endParaRPr lang="en-US" dirty="0"/>
          </a:p>
        </p:txBody>
      </p:sp>
      <p:sp>
        <p:nvSpPr>
          <p:cNvPr id="3" name="Content Placeholder 2"/>
          <p:cNvSpPr>
            <a:spLocks noGrp="1"/>
          </p:cNvSpPr>
          <p:nvPr>
            <p:ph idx="1"/>
          </p:nvPr>
        </p:nvSpPr>
        <p:spPr/>
        <p:txBody>
          <a:bodyPr anchor="t">
            <a:normAutofit/>
          </a:bodyPr>
          <a:lstStyle/>
          <a:p>
            <a:r>
              <a:rPr lang="en-US" dirty="0"/>
              <a:t>In this application the main file is entry.java for the console </a:t>
            </a:r>
            <a:r>
              <a:rPr lang="en-US" dirty="0" err="1" smtClean="0"/>
              <a:t>mode.After</a:t>
            </a:r>
            <a:r>
              <a:rPr lang="en-US" dirty="0" smtClean="0"/>
              <a:t> </a:t>
            </a:r>
            <a:r>
              <a:rPr lang="en-US" dirty="0"/>
              <a:t>running this application, it will ask </a:t>
            </a:r>
            <a:r>
              <a:rPr lang="en-US" dirty="0" err="1"/>
              <a:t>customerId</a:t>
            </a:r>
            <a:r>
              <a:rPr lang="en-US" dirty="0"/>
              <a:t> and if it matches with given data then the customer information and the available services with price automatically pop up. If the customer is new then it will ask user to enter all the information</a:t>
            </a:r>
            <a:r>
              <a:rPr lang="en-US" dirty="0" smtClean="0"/>
              <a:t>.</a:t>
            </a:r>
          </a:p>
          <a:p>
            <a:r>
              <a:rPr lang="en-US" dirty="0"/>
              <a:t>The application also ask user to enter the book date, book time and ask whether the user wants to add services or not. If yes it add the services otherwise it will print the invoice with total price including tax, date and time</a:t>
            </a:r>
            <a:r>
              <a:rPr lang="en-US" dirty="0" smtClean="0"/>
              <a:t>.</a:t>
            </a:r>
          </a:p>
          <a:p>
            <a:r>
              <a:rPr lang="en-US" dirty="0"/>
              <a:t>In the GUI application there are three buttons. Customers  button that allows to add new customer information, booking allows to add booking time and date. Appointment button include three </a:t>
            </a:r>
            <a:r>
              <a:rPr lang="en-US" dirty="0" err="1"/>
              <a:t>buttons.Customers</a:t>
            </a:r>
            <a:r>
              <a:rPr lang="en-US" dirty="0"/>
              <a:t> that display information of customer, Product services displays information of services.</a:t>
            </a:r>
          </a:p>
          <a:p>
            <a:endParaRPr lang="en-US" dirty="0"/>
          </a:p>
          <a:p>
            <a:endParaRPr lang="en-US" dirty="0"/>
          </a:p>
          <a:p>
            <a:endParaRPr lang="en-US" dirty="0"/>
          </a:p>
        </p:txBody>
      </p:sp>
    </p:spTree>
    <p:extLst>
      <p:ext uri="{BB962C8B-B14F-4D97-AF65-F5344CB8AC3E}">
        <p14:creationId xmlns:p14="http://schemas.microsoft.com/office/powerpoint/2010/main" val="1809209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 </a:t>
            </a:r>
            <a:br>
              <a:rPr lang="en-US" b="0" dirty="0" smtClean="0"/>
            </a:br>
            <a:r>
              <a:rPr lang="en-US" b="0" dirty="0" smtClean="0"/>
              <a:t/>
            </a:r>
            <a:br>
              <a:rPr lang="en-US" b="0" dirty="0" smtClean="0"/>
            </a:br>
            <a:r>
              <a:rPr lang="en-US" b="0" dirty="0" smtClean="0"/>
              <a:t>Reflection</a:t>
            </a:r>
            <a:endParaRPr lang="en-US" dirty="0"/>
          </a:p>
        </p:txBody>
      </p:sp>
      <p:sp>
        <p:nvSpPr>
          <p:cNvPr id="3" name="Content Placeholder 2"/>
          <p:cNvSpPr>
            <a:spLocks noGrp="1"/>
          </p:cNvSpPr>
          <p:nvPr>
            <p:ph idx="1"/>
          </p:nvPr>
        </p:nvSpPr>
        <p:spPr/>
        <p:txBody>
          <a:bodyPr anchor="t">
            <a:normAutofit/>
          </a:bodyPr>
          <a:lstStyle/>
          <a:p>
            <a:endParaRPr lang="en-US" dirty="0"/>
          </a:p>
          <a:p>
            <a:pPr lvl="2"/>
            <a:r>
              <a:rPr lang="en-US" dirty="0" smtClean="0">
                <a:solidFill>
                  <a:srgbClr val="FFFF00"/>
                </a:solidFill>
              </a:rPr>
              <a:t>We </a:t>
            </a:r>
            <a:r>
              <a:rPr lang="en-US" dirty="0" smtClean="0">
                <a:solidFill>
                  <a:srgbClr val="FFFF00"/>
                </a:solidFill>
              </a:rPr>
              <a:t>used a lot of information for this project that we learned from class. </a:t>
            </a:r>
            <a:r>
              <a:rPr lang="en-US" dirty="0" smtClean="0">
                <a:solidFill>
                  <a:srgbClr val="FFFF00"/>
                </a:solidFill>
              </a:rPr>
              <a:t>The use of static method that  directly access with the class. The use of array to store the data from the database when it calls.. We also try to implement GUI interface application.</a:t>
            </a:r>
          </a:p>
          <a:p>
            <a:pPr lvl="2"/>
            <a:r>
              <a:rPr lang="en-US" dirty="0" smtClean="0">
                <a:solidFill>
                  <a:srgbClr val="FFFF00"/>
                </a:solidFill>
              </a:rPr>
              <a:t>I learned how to connect database with Java file and GUI.</a:t>
            </a:r>
          </a:p>
          <a:p>
            <a:pPr lvl="2"/>
            <a:r>
              <a:rPr lang="en-US" dirty="0" smtClean="0">
                <a:solidFill>
                  <a:srgbClr val="FFFF00"/>
                </a:solidFill>
              </a:rPr>
              <a:t>In </a:t>
            </a:r>
            <a:r>
              <a:rPr lang="en-US" dirty="0">
                <a:solidFill>
                  <a:srgbClr val="FFFF00"/>
                </a:solidFill>
              </a:rPr>
              <a:t>the future I would expand this project with a GUI, probably a webpage that allows the user to click on the classes and functions to set the values. Along with the webpage would be a spreadsheet to present the </a:t>
            </a:r>
            <a:r>
              <a:rPr lang="en-US" dirty="0" smtClean="0">
                <a:solidFill>
                  <a:srgbClr val="FFFF00"/>
                </a:solidFill>
              </a:rPr>
              <a:t>data</a:t>
            </a:r>
            <a:r>
              <a:rPr lang="en-US" dirty="0" smtClean="0">
                <a:solidFill>
                  <a:srgbClr val="FFFF00"/>
                </a:solidFill>
              </a:rPr>
              <a:t>. We will try to fix GUI interface for future enhancement.</a:t>
            </a:r>
          </a:p>
          <a:p>
            <a:pPr lvl="2"/>
            <a:r>
              <a:rPr lang="en-US" dirty="0" smtClean="0">
                <a:solidFill>
                  <a:srgbClr val="FFFF00"/>
                </a:solidFill>
              </a:rPr>
              <a:t>The most difficult part to develop and implement was learning self database and the process to GUI</a:t>
            </a:r>
            <a:r>
              <a:rPr lang="en-US" dirty="0">
                <a:solidFill>
                  <a:srgbClr val="FFFF00"/>
                </a:solidFill>
              </a:rPr>
              <a:t> </a:t>
            </a:r>
            <a:r>
              <a:rPr lang="en-US" dirty="0" smtClean="0">
                <a:solidFill>
                  <a:srgbClr val="FFFF00"/>
                </a:solidFill>
              </a:rPr>
              <a:t>with database. For the future enhancement we will update our code to make those  button works.</a:t>
            </a:r>
          </a:p>
          <a:p>
            <a:pPr lvl="2"/>
            <a:endParaRPr lang="en-US" dirty="0">
              <a:solidFill>
                <a:srgbClr val="FFFF00"/>
              </a:solidFill>
            </a:endParaRPr>
          </a:p>
          <a:p>
            <a:endParaRPr lang="en-US" dirty="0"/>
          </a:p>
        </p:txBody>
      </p:sp>
    </p:spTree>
    <p:extLst>
      <p:ext uri="{BB962C8B-B14F-4D97-AF65-F5344CB8AC3E}">
        <p14:creationId xmlns:p14="http://schemas.microsoft.com/office/powerpoint/2010/main" val="1616713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680</TotalTime>
  <Words>810</Words>
  <Application>Microsoft Office PowerPoint</Application>
  <PresentationFormat>Widescreen</PresentationFormat>
  <Paragraphs>81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Century Gothic</vt:lpstr>
      <vt:lpstr>Times New Roman</vt:lpstr>
      <vt:lpstr>Wingdings 2</vt:lpstr>
      <vt:lpstr>Quotable</vt:lpstr>
      <vt:lpstr>Exclusive Salon Services</vt:lpstr>
      <vt:lpstr>   Statement of the Problem</vt:lpstr>
      <vt:lpstr>   Potential Solutions</vt:lpstr>
      <vt:lpstr>Classes and UML Diagram </vt:lpstr>
      <vt:lpstr>   User Guide</vt:lpstr>
      <vt:lpstr>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Lagrane Jefferson</dc:creator>
  <cp:lastModifiedBy>gyanendra</cp:lastModifiedBy>
  <cp:revision>17</cp:revision>
  <dcterms:created xsi:type="dcterms:W3CDTF">2020-12-17T23:48:32Z</dcterms:created>
  <dcterms:modified xsi:type="dcterms:W3CDTF">2020-12-19T02:55:25Z</dcterms:modified>
</cp:coreProperties>
</file>