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embeddedFontLst>
    <p:embeddedFont>
      <p:font typeface="Arial Black" panose="020B0A04020102020204" pitchFamily="34" charset="0"/>
      <p:bold r:id="rId12"/>
    </p:embeddedFont>
    <p:embeddedFont>
      <p:font typeface="Wingdings 3" panose="05040102010807070707" pitchFamily="18" charset="2"/>
      <p:regular r:id="rId13"/>
    </p:embeddedFont>
    <p:embeddedFont>
      <p:font typeface="Wingdings 2" panose="05020102010507070707" pitchFamily="18" charset="2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entury Gothic" panose="020B0502020202020204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4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47AD1-3D12-4282-8A01-413C585E869B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B1DC6-90EB-4AAA-80AD-DAA6867DF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2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B69B-549C-47F5-942C-D6F452A0830C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58AB-0A63-40B9-985A-ED5CB76682F6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9E3A-6C6B-45A1-843D-E34A8FAFE559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27B70-7B48-46C0-88F0-151A1F941D5A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1FDC-5B61-48F0-8B48-B98BD939D7E5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DC97-1CDE-40BE-85C4-171ED3658FE0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6E35-185A-4B71-A97F-C1343AA34AF1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5F29-2102-4016-B385-445432BCB655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C3DE2-020E-4703-9DA9-B3B20A1D4A03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6CC8-8258-4297-B814-969B55E02930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65CC-E826-4B2C-A635-D98B7302E653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CF42-BC8F-4839-B7BA-C03E3420E323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070A-5ABB-4634-BE5F-7A09D500AE34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73E8-DC21-4855-A9BB-37ADD97B8769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0BA8-11F3-41F7-A663-85A3D6041033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4FA8-4C09-44C8-82EF-D1FB08CF2F09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B6DA-805A-4963-8C38-65050D87722C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23000">
              <a:schemeClr val="bg1"/>
            </a:gs>
            <a:gs pos="69000">
              <a:schemeClr val="bg1"/>
            </a:gs>
            <a:gs pos="97000">
              <a:schemeClr val="tx1">
                <a:lumMod val="5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D107EE9-FCAB-43C6-9712-8AE4EA1F6E1D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23000">
              <a:schemeClr val="bg1"/>
            </a:gs>
            <a:gs pos="69000">
              <a:schemeClr val="bg1"/>
            </a:gs>
            <a:gs pos="97000">
              <a:schemeClr val="tx1">
                <a:lumMod val="5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3956858"/>
            <a:ext cx="5387359" cy="820523"/>
          </a:xfrm>
        </p:spPr>
        <p:txBody>
          <a:bodyPr/>
          <a:lstStyle/>
          <a:p>
            <a:r>
              <a:rPr lang="en-US" sz="4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Practice Exam </a:t>
            </a:r>
            <a:r>
              <a:rPr lang="en-US" sz="4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2</a:t>
            </a:r>
            <a:endParaRPr lang="en-US" sz="44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4023875" cy="517827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Simple </a:t>
            </a:r>
            <a:r>
              <a:rPr lang="en-US" b="1" dirty="0" err="1" smtClean="0">
                <a:solidFill>
                  <a:schemeClr val="tx1"/>
                </a:solidFill>
              </a:rPr>
              <a:t>oop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80" y="2544367"/>
            <a:ext cx="2400070" cy="134403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429703" y="499436"/>
            <a:ext cx="1681941" cy="315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C000"/>
                </a:solidFill>
              </a:rPr>
              <a:t>OOP Basics</a:t>
            </a:r>
            <a:endParaRPr lang="en-US" sz="1400" b="1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35687" y="5985164"/>
            <a:ext cx="266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Professor HG Locklear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965986" y="123641"/>
            <a:ext cx="6286500" cy="1066800"/>
          </a:xfrm>
          <a:prstGeom prst="rect">
            <a:avLst/>
          </a:prstGeom>
        </p:spPr>
        <p:txBody>
          <a:bodyPr vert="horz" lIns="118872" tIns="0" rIns="45720" bIns="0" rtlCol="0" anchor="b">
            <a:normAutofit fontScale="77500" lnSpcReduction="20000"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r"/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Database Applications</a:t>
            </a:r>
          </a:p>
          <a:p>
            <a:pPr algn="r"/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Fall 2020</a:t>
            </a:r>
          </a:p>
          <a:p>
            <a:pPr algn="r"/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hlocklear@citytech.cuny.edu</a:t>
            </a:r>
            <a:endParaRPr 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4770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7813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General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04371"/>
            <a:ext cx="11743113" cy="2090679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solidFill>
                  <a:srgbClr val="FFC000"/>
                </a:solidFill>
              </a:rPr>
              <a:t>This is your Practice Exam </a:t>
            </a:r>
            <a:r>
              <a:rPr lang="en-US" sz="1800" b="1" dirty="0" smtClean="0">
                <a:solidFill>
                  <a:srgbClr val="FFC000"/>
                </a:solidFill>
              </a:rPr>
              <a:t>2</a:t>
            </a:r>
            <a:endParaRPr lang="en-US" sz="1800" b="1" dirty="0" smtClean="0">
              <a:solidFill>
                <a:srgbClr val="FFC000"/>
              </a:solidFill>
            </a:endParaRPr>
          </a:p>
          <a:p>
            <a:r>
              <a:rPr lang="en-US" sz="1800" dirty="0" smtClean="0"/>
              <a:t>A correct solution </a:t>
            </a:r>
            <a:r>
              <a:rPr lang="en-US" sz="1800" dirty="0" smtClean="0"/>
              <a:t>is </a:t>
            </a:r>
            <a:r>
              <a:rPr lang="en-US" sz="1800" dirty="0" smtClean="0"/>
              <a:t>worth </a:t>
            </a:r>
            <a:r>
              <a:rPr lang="en-US" sz="1800" dirty="0" smtClean="0"/>
              <a:t>6 </a:t>
            </a:r>
            <a:r>
              <a:rPr lang="en-US" sz="1800" dirty="0" smtClean="0"/>
              <a:t>Extra Credit Points on Exam </a:t>
            </a:r>
            <a:r>
              <a:rPr lang="en-US" sz="1800" dirty="0" smtClean="0"/>
              <a:t>2.</a:t>
            </a:r>
          </a:p>
          <a:p>
            <a:r>
              <a:rPr lang="en-US" sz="1800" dirty="0" smtClean="0"/>
              <a:t>Create a single Java Project which provides the solution to the problem specified in Slides 4 - 9 .</a:t>
            </a:r>
          </a:p>
          <a:p>
            <a:r>
              <a:rPr lang="en-US" sz="1800" dirty="0" smtClean="0"/>
              <a:t>This program models the hierarchy of Imperial Troopers</a:t>
            </a:r>
            <a:endParaRPr lang="en-US" sz="1800" dirty="0" smtClean="0"/>
          </a:p>
          <a:p>
            <a:r>
              <a:rPr lang="en-US" sz="1800" dirty="0" smtClean="0">
                <a:solidFill>
                  <a:srgbClr val="FFC000"/>
                </a:solidFill>
              </a:rPr>
              <a:t>Submit </a:t>
            </a:r>
            <a:r>
              <a:rPr lang="en-US" sz="1800" dirty="0" smtClean="0">
                <a:solidFill>
                  <a:srgbClr val="FF0000"/>
                </a:solidFill>
              </a:rPr>
              <a:t>ONLY</a:t>
            </a:r>
            <a:r>
              <a:rPr lang="en-US" sz="1800" dirty="0" smtClean="0">
                <a:solidFill>
                  <a:srgbClr val="FFC000"/>
                </a:solidFill>
              </a:rPr>
              <a:t> as </a:t>
            </a:r>
            <a:r>
              <a:rPr lang="en-US" sz="1800" dirty="0" smtClean="0">
                <a:solidFill>
                  <a:srgbClr val="FFC000"/>
                </a:solidFill>
              </a:rPr>
              <a:t>a </a:t>
            </a:r>
            <a:r>
              <a:rPr lang="en-US" sz="1800" dirty="0" smtClean="0">
                <a:solidFill>
                  <a:srgbClr val="FFC000"/>
                </a:solidFill>
              </a:rPr>
              <a:t>compressed NetBeans/Eclipse/IntelliJ project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273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7813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Class Structure of Program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377604"/>
              </p:ext>
            </p:extLst>
          </p:nvPr>
        </p:nvGraphicFramePr>
        <p:xfrm>
          <a:off x="4608200" y="1502878"/>
          <a:ext cx="1981200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133">
                <a:tc>
                  <a:txBody>
                    <a:bodyPr/>
                    <a:lstStyle/>
                    <a:p>
                      <a:pPr algn="ctr"/>
                      <a:r>
                        <a:rPr lang="en-US" sz="1600" i="1" baseline="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ImperialTrooper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817">
                <a:tc>
                  <a:txBody>
                    <a:bodyPr/>
                    <a:lstStyle/>
                    <a:p>
                      <a:pPr marL="0" indent="0" algn="ctr" rtl="0" eaLnBrk="1" latinLnBrk="0" hangingPunct="1">
                        <a:buFontTx/>
                        <a:buNone/>
                      </a:pPr>
                      <a:r>
                        <a:rPr kumimoji="0" lang="en-US" sz="1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See slide 4</a:t>
                      </a:r>
                      <a:endParaRPr kumimoji="0" lang="en-US" sz="1200" b="1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795243"/>
              </p:ext>
            </p:extLst>
          </p:nvPr>
        </p:nvGraphicFramePr>
        <p:xfrm>
          <a:off x="2169800" y="3103078"/>
          <a:ext cx="2001715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01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319">
                <a:tc>
                  <a:txBody>
                    <a:bodyPr/>
                    <a:lstStyle/>
                    <a:p>
                      <a:pPr algn="ctr"/>
                      <a:r>
                        <a:rPr lang="en-US" sz="1600" i="0" baseline="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Scouttrooper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081">
                <a:tc>
                  <a:txBody>
                    <a:bodyPr/>
                    <a:lstStyle/>
                    <a:p>
                      <a:pPr marL="0" indent="0" algn="ctr" rtl="0" eaLnBrk="1" latinLnBrk="0" hangingPunct="1">
                        <a:buFontTx/>
                        <a:buNone/>
                      </a:pPr>
                      <a:r>
                        <a:rPr kumimoji="0" lang="en-US" sz="1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See slide 5</a:t>
                      </a:r>
                      <a:endParaRPr kumimoji="0" lang="en-US" sz="1200" b="1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883956"/>
              </p:ext>
            </p:extLst>
          </p:nvPr>
        </p:nvGraphicFramePr>
        <p:xfrm>
          <a:off x="4608200" y="3103078"/>
          <a:ext cx="1981200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8990">
                <a:tc>
                  <a:txBody>
                    <a:bodyPr/>
                    <a:lstStyle/>
                    <a:p>
                      <a:pPr algn="ctr"/>
                      <a:r>
                        <a:rPr lang="en-US" sz="1600" i="0" baseline="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Assaulttrooper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287">
                <a:tc>
                  <a:txBody>
                    <a:bodyPr/>
                    <a:lstStyle/>
                    <a:p>
                      <a:pPr marL="0" indent="0" algn="ctr" rtl="0" eaLnBrk="1" latinLnBrk="0" hangingPunct="1">
                        <a:buFontTx/>
                        <a:buNone/>
                      </a:pPr>
                      <a:r>
                        <a:rPr kumimoji="0" lang="en-US" sz="1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See slide 6</a:t>
                      </a:r>
                      <a:endParaRPr kumimoji="0" lang="en-US" sz="1200" b="1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506619"/>
              </p:ext>
            </p:extLst>
          </p:nvPr>
        </p:nvGraphicFramePr>
        <p:xfrm>
          <a:off x="8265800" y="1380958"/>
          <a:ext cx="1981200" cy="85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142">
                <a:tc>
                  <a:txBody>
                    <a:bodyPr/>
                    <a:lstStyle/>
                    <a:p>
                      <a:pPr algn="ctr"/>
                      <a:r>
                        <a:rPr lang="en-US" sz="1600" i="0" baseline="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&lt;&lt;Interface&gt;&gt;</a:t>
                      </a:r>
                    </a:p>
                    <a:p>
                      <a:pPr algn="ctr"/>
                      <a:r>
                        <a:rPr lang="en-US" sz="1600" i="0" baseline="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TrooperActions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4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200" b="1" i="1" dirty="0" smtClean="0"/>
                        <a:t>See slide 8</a:t>
                      </a:r>
                      <a:endParaRPr lang="en-US" sz="12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950889"/>
              </p:ext>
            </p:extLst>
          </p:nvPr>
        </p:nvGraphicFramePr>
        <p:xfrm>
          <a:off x="7049531" y="3103078"/>
          <a:ext cx="1981200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015">
                <a:tc>
                  <a:txBody>
                    <a:bodyPr/>
                    <a:lstStyle/>
                    <a:p>
                      <a:pPr algn="ctr"/>
                      <a:r>
                        <a:rPr lang="en-US" sz="1600" i="0" baseline="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Stormtrooper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854">
                <a:tc>
                  <a:txBody>
                    <a:bodyPr/>
                    <a:lstStyle/>
                    <a:p>
                      <a:pPr marL="0" indent="0" algn="ctr" rtl="0" eaLnBrk="1" latinLnBrk="0" hangingPunct="1">
                        <a:buFontTx/>
                        <a:buNone/>
                      </a:pPr>
                      <a:r>
                        <a:rPr kumimoji="0" lang="en-US" sz="1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See slide 7</a:t>
                      </a:r>
                      <a:endParaRPr kumimoji="0" lang="en-US" sz="1200" b="1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>
            <a:stCxn id="5" idx="3"/>
            <a:endCxn id="9" idx="1"/>
          </p:cNvCxnSpPr>
          <p:nvPr/>
        </p:nvCxnSpPr>
        <p:spPr>
          <a:xfrm>
            <a:off x="6589400" y="1807678"/>
            <a:ext cx="16764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5" idx="2"/>
          </p:cNvCxnSpPr>
          <p:nvPr/>
        </p:nvCxnSpPr>
        <p:spPr>
          <a:xfrm rot="5400000" flipH="1" flipV="1">
            <a:off x="3889428" y="1393707"/>
            <a:ext cx="990600" cy="24281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889" y="4190999"/>
            <a:ext cx="970399" cy="24886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289" y="4161691"/>
            <a:ext cx="990600" cy="255470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689" y="4164622"/>
            <a:ext cx="2388578" cy="2388578"/>
          </a:xfrm>
          <a:prstGeom prst="rect">
            <a:avLst/>
          </a:prstGeom>
        </p:spPr>
      </p:pic>
      <p:cxnSp>
        <p:nvCxnSpPr>
          <p:cNvPr id="16" name="Elbow Connector 15"/>
          <p:cNvCxnSpPr>
            <a:stCxn id="10" idx="0"/>
            <a:endCxn id="5" idx="2"/>
          </p:cNvCxnSpPr>
          <p:nvPr/>
        </p:nvCxnSpPr>
        <p:spPr>
          <a:xfrm rot="16200000" flipV="1">
            <a:off x="6324166" y="1387112"/>
            <a:ext cx="990600" cy="244133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5" idx="2"/>
          </p:cNvCxnSpPr>
          <p:nvPr/>
        </p:nvCxnSpPr>
        <p:spPr>
          <a:xfrm rot="5400000" flipH="1" flipV="1">
            <a:off x="5103500" y="2607778"/>
            <a:ext cx="990600" cy="1270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363758"/>
              </p:ext>
            </p:extLst>
          </p:nvPr>
        </p:nvGraphicFramePr>
        <p:xfrm>
          <a:off x="615028" y="1502877"/>
          <a:ext cx="2843396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3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319">
                <a:tc>
                  <a:txBody>
                    <a:bodyPr/>
                    <a:lstStyle/>
                    <a:p>
                      <a:pPr algn="ctr"/>
                      <a:r>
                        <a:rPr lang="en-US" sz="1600" i="0" baseline="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[your last name]PE2</a:t>
                      </a:r>
                      <a:endParaRPr lang="en-US" sz="1600" i="0" baseline="0" dirty="0" smtClean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081">
                <a:tc>
                  <a:txBody>
                    <a:bodyPr/>
                    <a:lstStyle/>
                    <a:p>
                      <a:pPr marL="0" indent="0" algn="ctr" rtl="0" eaLnBrk="1" latinLnBrk="0" hangingPunct="1">
                        <a:buFontTx/>
                        <a:buNone/>
                      </a:pPr>
                      <a:r>
                        <a:rPr kumimoji="0" lang="en-US" sz="1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static main(String[ ]</a:t>
                      </a:r>
                      <a:r>
                        <a:rPr kumimoji="0" lang="en-US" sz="12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args): void</a:t>
                      </a:r>
                      <a:endParaRPr kumimoji="0" lang="en-US" sz="1200" b="1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699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914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ImperialTrooper Class </a:t>
            </a:r>
            <a:r>
              <a:rPr lang="en-US" sz="2000" dirty="0">
                <a:solidFill>
                  <a:srgbClr val="FFC000"/>
                </a:solidFill>
              </a:rPr>
              <a:t>(SPECIFICATION)</a:t>
            </a:r>
            <a:endParaRPr lang="en-US" sz="2000" dirty="0">
              <a:solidFill>
                <a:srgbClr val="FFC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185572"/>
              </p:ext>
            </p:extLst>
          </p:nvPr>
        </p:nvGraphicFramePr>
        <p:xfrm>
          <a:off x="443620" y="1828801"/>
          <a:ext cx="4966580" cy="25472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66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sz="2000" i="1" baseline="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ImperialTrooper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318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trooperID: String</a:t>
                      </a:r>
                      <a:endParaRPr lang="en-US" sz="14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trooperType: String</a:t>
                      </a:r>
                      <a:endParaRPr lang="en-US" sz="14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height: int</a:t>
                      </a:r>
                      <a:endParaRPr lang="en-US" sz="14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weight: int</a:t>
                      </a:r>
                      <a:endParaRPr lang="en-US" sz="14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rank: String</a:t>
                      </a:r>
                      <a:endParaRPr lang="en-US" sz="14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yearsInService: int</a:t>
                      </a:r>
                      <a:endParaRPr lang="en-US" sz="14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 static 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trooperCount: int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318">
                <a:tc>
                  <a:txBody>
                    <a:bodyPr/>
                    <a:lstStyle/>
                    <a:p>
                      <a:r>
                        <a:rPr kumimoji="0"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kumimoji="0" lang="en-US" sz="1400" b="1" i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abstract communicates(String </a:t>
                      </a:r>
                      <a:r>
                        <a:rPr kumimoji="0" lang="en-US" sz="1400" b="1" i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p): 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endParaRPr kumimoji="0" lang="en-US" sz="1400" b="1" kern="1200" baseline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+ static 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showStatus(ImperialTrooper t): void</a:t>
                      </a:r>
                      <a:endParaRPr kumimoji="0" lang="en-US" sz="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76400" y="5742159"/>
            <a:ext cx="3962400" cy="738664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trooperID = ‘T’ + trooperType + ‘9’ + trooperCount</a:t>
            </a:r>
          </a:p>
          <a:p>
            <a:r>
              <a:rPr lang="en-US" sz="1400" b="1" dirty="0">
                <a:solidFill>
                  <a:srgbClr val="FFC000"/>
                </a:solidFill>
              </a:rPr>
              <a:t>Increases trooperCount by 1</a:t>
            </a:r>
            <a:endParaRPr lang="en-US" sz="1400" b="1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76400" y="4953000"/>
            <a:ext cx="9024796" cy="307777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</a:rPr>
              <a:t>public ImperialTrooper</a:t>
            </a:r>
            <a:r>
              <a:rPr lang="en-US" sz="1400" b="1" dirty="0">
                <a:solidFill>
                  <a:schemeClr val="tx1"/>
                </a:solidFill>
              </a:rPr>
              <a:t>(String trooperType, int height, int weight, String rank, int yearsInService)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4700201"/>
            <a:ext cx="2057400" cy="22860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Constructor Signature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76400" y="5486400"/>
            <a:ext cx="3962400" cy="22860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Constructor Specification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225784"/>
              </p:ext>
            </p:extLst>
          </p:nvPr>
        </p:nvGraphicFramePr>
        <p:xfrm>
          <a:off x="5638800" y="1828800"/>
          <a:ext cx="566897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879">
                  <a:extLst>
                    <a:ext uri="{9D8B030D-6E8A-4147-A177-3AD203B41FA5}">
                      <a16:colId xmlns:a16="http://schemas.microsoft.com/office/drawing/2014/main" val="3281185438"/>
                    </a:ext>
                  </a:extLst>
                </a:gridCol>
                <a:gridCol w="1608921">
                  <a:extLst>
                    <a:ext uri="{9D8B030D-6E8A-4147-A177-3AD203B41FA5}">
                      <a16:colId xmlns:a16="http://schemas.microsoft.com/office/drawing/2014/main" val="501653184"/>
                    </a:ext>
                  </a:extLst>
                </a:gridCol>
                <a:gridCol w="2480178">
                  <a:extLst>
                    <a:ext uri="{9D8B030D-6E8A-4147-A177-3AD203B41FA5}">
                      <a16:colId xmlns:a16="http://schemas.microsoft.com/office/drawing/2014/main" val="404089085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Method</a:t>
                      </a:r>
                      <a:endParaRPr lang="en-US" sz="12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Parameters</a:t>
                      </a:r>
                      <a:endParaRPr lang="en-US" sz="12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Output</a:t>
                      </a:r>
                      <a:endParaRPr lang="en-US" sz="12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63656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communicates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String p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ABSTRACT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8194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static showStatus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ImperialTrooper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t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prints the trooperID and trooperType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values to the console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134875"/>
                  </a:ext>
                </a:extLst>
              </a:tr>
            </a:tbl>
          </a:graphicData>
        </a:graphic>
      </p:graphicFrame>
      <p:cxnSp>
        <p:nvCxnSpPr>
          <p:cNvPr id="13" name="Elbow Connector 12"/>
          <p:cNvCxnSpPr>
            <a:stCxn id="11" idx="2"/>
          </p:cNvCxnSpPr>
          <p:nvPr/>
        </p:nvCxnSpPr>
        <p:spPr>
          <a:xfrm rot="5400000">
            <a:off x="6195060" y="2232660"/>
            <a:ext cx="1097280" cy="2667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132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57624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Scouttrooper Class </a:t>
            </a:r>
            <a:r>
              <a:rPr lang="en-US" sz="2000" dirty="0">
                <a:solidFill>
                  <a:srgbClr val="FFC000"/>
                </a:solidFill>
              </a:rPr>
              <a:t>(SPECIFICATION)</a:t>
            </a:r>
            <a:endParaRPr lang="en-US" sz="2000" dirty="0">
              <a:solidFill>
                <a:srgbClr val="FFC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833481"/>
              </p:ext>
            </p:extLst>
          </p:nvPr>
        </p:nvGraphicFramePr>
        <p:xfrm>
          <a:off x="516048" y="1828801"/>
          <a:ext cx="4055952" cy="21205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55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sz="2000" i="0" baseline="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Scouttrooper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318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scoutRole: String</a:t>
                      </a:r>
                      <a:endParaRPr lang="en-US" sz="14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weapon: String</a:t>
                      </a:r>
                      <a:endParaRPr lang="en-US" sz="14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scannerCarried: String</a:t>
                      </a:r>
                      <a:endParaRPr lang="en-US" sz="14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 static 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scoutCount: int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318">
                <a:tc>
                  <a:txBody>
                    <a:bodyPr/>
                    <a:lstStyle/>
                    <a:p>
                      <a:r>
                        <a:rPr kumimoji="0"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kumimoji="0" lang="en-US" sz="1400" b="1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communicates(String </a:t>
                      </a:r>
                      <a:r>
                        <a:rPr kumimoji="0" lang="en-US" sz="1400" b="1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p): 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endParaRPr kumimoji="0" lang="en-US" sz="1400" b="1" kern="1200" baseline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scoutsEnemy(String e): void</a:t>
                      </a:r>
                      <a:endParaRPr kumimoji="0" lang="en-US" sz="1400" b="1" kern="1200" baseline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performsScan(String area): void</a:t>
                      </a:r>
                      <a:endParaRPr kumimoji="0" lang="en-US" sz="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76400" y="5334001"/>
            <a:ext cx="2590800" cy="954107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trooperType = “Scout”</a:t>
            </a:r>
          </a:p>
          <a:p>
            <a:r>
              <a:rPr lang="en-US" sz="1400" b="1" dirty="0">
                <a:solidFill>
                  <a:srgbClr val="FFC000"/>
                </a:solidFill>
              </a:rPr>
              <a:t>height = 74</a:t>
            </a:r>
          </a:p>
          <a:p>
            <a:r>
              <a:rPr lang="en-US" sz="1400" b="1" dirty="0">
                <a:solidFill>
                  <a:srgbClr val="FFC000"/>
                </a:solidFill>
              </a:rPr>
              <a:t>w</a:t>
            </a:r>
            <a:r>
              <a:rPr lang="en-US" sz="1400" b="1" dirty="0">
                <a:solidFill>
                  <a:srgbClr val="FFC000"/>
                </a:solidFill>
              </a:rPr>
              <a:t>eight = 215</a:t>
            </a:r>
          </a:p>
          <a:p>
            <a:r>
              <a:rPr lang="en-US" sz="1400" b="1" dirty="0">
                <a:solidFill>
                  <a:srgbClr val="FFC000"/>
                </a:solidFill>
              </a:rPr>
              <a:t>Increases scoutCount by 1</a:t>
            </a:r>
            <a:endParaRPr lang="en-US" sz="1400" b="1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76399" y="4443799"/>
            <a:ext cx="9649485" cy="307777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</a:rPr>
              <a:t>public Scouttrooper</a:t>
            </a:r>
            <a:r>
              <a:rPr lang="en-US" sz="1400" b="1" dirty="0">
                <a:solidFill>
                  <a:schemeClr val="tx1"/>
                </a:solidFill>
              </a:rPr>
              <a:t>(String rank, int yearsInService, String scoutRole, String weapon, String scannerCarried)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76400" y="4191000"/>
            <a:ext cx="2057400" cy="22860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Constructor Signature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76399" y="5105400"/>
            <a:ext cx="2590799" cy="22860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Constructor Specification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181600" y="5327586"/>
            <a:ext cx="443318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Must utilize superconstructor within constructor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>
            <a:stCxn id="12" idx="1"/>
          </p:cNvCxnSpPr>
          <p:nvPr/>
        </p:nvCxnSpPr>
        <p:spPr>
          <a:xfrm rot="10800000" flipV="1">
            <a:off x="4267200" y="5556186"/>
            <a:ext cx="914400" cy="254868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694221"/>
              </p:ext>
            </p:extLst>
          </p:nvPr>
        </p:nvGraphicFramePr>
        <p:xfrm>
          <a:off x="5638799" y="1828800"/>
          <a:ext cx="610354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988">
                  <a:extLst>
                    <a:ext uri="{9D8B030D-6E8A-4147-A177-3AD203B41FA5}">
                      <a16:colId xmlns:a16="http://schemas.microsoft.com/office/drawing/2014/main" val="3281185438"/>
                    </a:ext>
                  </a:extLst>
                </a:gridCol>
                <a:gridCol w="1300755">
                  <a:extLst>
                    <a:ext uri="{9D8B030D-6E8A-4147-A177-3AD203B41FA5}">
                      <a16:colId xmlns:a16="http://schemas.microsoft.com/office/drawing/2014/main" val="501653184"/>
                    </a:ext>
                  </a:extLst>
                </a:gridCol>
                <a:gridCol w="3101802">
                  <a:extLst>
                    <a:ext uri="{9D8B030D-6E8A-4147-A177-3AD203B41FA5}">
                      <a16:colId xmlns:a16="http://schemas.microsoft.com/office/drawing/2014/main" val="404089085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Method</a:t>
                      </a:r>
                      <a:endParaRPr lang="en-US" sz="12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Parameters</a:t>
                      </a:r>
                      <a:endParaRPr lang="en-US" sz="12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Output</a:t>
                      </a:r>
                      <a:endParaRPr lang="en-US" sz="12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63656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communicates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String p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print ‘I am a scout [p]’ to the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console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8194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scoutsEnemy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String e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prints ‘[trooperID]  is scouting the enemy’s [e]’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to the console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13487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performsScan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String area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prints ‘[trooperID] is scanning the [area] with a [scannerCarried]’ to the console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603688"/>
                  </a:ext>
                </a:extLst>
              </a:tr>
            </a:tbl>
          </a:graphicData>
        </a:graphic>
      </p:graphicFrame>
      <p:cxnSp>
        <p:nvCxnSpPr>
          <p:cNvPr id="16" name="Elbow Connector 15"/>
          <p:cNvCxnSpPr>
            <a:stCxn id="14" idx="2"/>
          </p:cNvCxnSpPr>
          <p:nvPr/>
        </p:nvCxnSpPr>
        <p:spPr>
          <a:xfrm rot="5400000">
            <a:off x="6486506" y="1377335"/>
            <a:ext cx="289560" cy="411857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898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69912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Assaulttrooper Class </a:t>
            </a:r>
            <a:r>
              <a:rPr lang="en-US" sz="2000" dirty="0">
                <a:solidFill>
                  <a:srgbClr val="FFC000"/>
                </a:solidFill>
              </a:rPr>
              <a:t>(SPECIFICATION)</a:t>
            </a:r>
            <a:endParaRPr lang="en-US" sz="2000" dirty="0">
              <a:solidFill>
                <a:srgbClr val="FFC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84737"/>
              </p:ext>
            </p:extLst>
          </p:nvPr>
        </p:nvGraphicFramePr>
        <p:xfrm>
          <a:off x="796705" y="1807396"/>
          <a:ext cx="3778226" cy="21205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78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sz="2000" i="0" baseline="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Assaulttrooper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318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assaultRole: String</a:t>
                      </a:r>
                      <a:endParaRPr lang="en-US" sz="14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weapon: String</a:t>
                      </a:r>
                      <a:endParaRPr lang="en-US" sz="14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grenadesCarried: int</a:t>
                      </a:r>
                      <a:endParaRPr lang="en-US" sz="14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 static 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assaultCount: int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318">
                <a:tc>
                  <a:txBody>
                    <a:bodyPr/>
                    <a:lstStyle/>
                    <a:p>
                      <a:r>
                        <a:rPr kumimoji="0"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kumimoji="0" lang="en-US" sz="1400" b="1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communicates(String </a:t>
                      </a:r>
                      <a:r>
                        <a:rPr kumimoji="0" lang="en-US" sz="1400" b="1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p): 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endParaRPr kumimoji="0" lang="en-US" sz="1400" b="1" kern="1200" baseline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+ assaultsEnemy(String e) 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: void</a:t>
                      </a:r>
                      <a:endParaRPr kumimoji="0" lang="en-US" sz="1400" b="1" kern="1200" baseline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+ throwGrenade(String 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tgt): void</a:t>
                      </a:r>
                      <a:endParaRPr kumimoji="0" lang="en-US" sz="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16326" y="5605601"/>
            <a:ext cx="2667000" cy="954107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trooperType = “Assault”</a:t>
            </a:r>
          </a:p>
          <a:p>
            <a:r>
              <a:rPr lang="en-US" sz="1400" b="1" dirty="0">
                <a:solidFill>
                  <a:srgbClr val="FFC000"/>
                </a:solidFill>
              </a:rPr>
              <a:t>height = 76</a:t>
            </a:r>
          </a:p>
          <a:p>
            <a:r>
              <a:rPr lang="en-US" sz="1400" b="1" dirty="0">
                <a:solidFill>
                  <a:srgbClr val="FFC000"/>
                </a:solidFill>
              </a:rPr>
              <a:t>w</a:t>
            </a:r>
            <a:r>
              <a:rPr lang="en-US" sz="1400" b="1" dirty="0">
                <a:solidFill>
                  <a:srgbClr val="FFC000"/>
                </a:solidFill>
              </a:rPr>
              <a:t>eight = 225</a:t>
            </a:r>
          </a:p>
          <a:p>
            <a:r>
              <a:rPr lang="en-US" sz="1400" b="1" dirty="0">
                <a:solidFill>
                  <a:srgbClr val="FFC000"/>
                </a:solidFill>
              </a:rPr>
              <a:t>Increases assaultCount by 1</a:t>
            </a:r>
            <a:endParaRPr lang="en-US" sz="1400" b="1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6326" y="4715399"/>
            <a:ext cx="963137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</a:rPr>
              <a:t>public AssaultTrooper</a:t>
            </a:r>
            <a:r>
              <a:rPr lang="en-US" sz="1400" b="1" dirty="0">
                <a:solidFill>
                  <a:schemeClr val="tx1"/>
                </a:solidFill>
              </a:rPr>
              <a:t>(String rank, int yearsInService, String assaultRole, String weapon, int grenadesCarried)</a:t>
            </a:r>
          </a:p>
        </p:txBody>
      </p:sp>
      <p:sp>
        <p:nvSpPr>
          <p:cNvPr id="10" name="Rectangle 9"/>
          <p:cNvSpPr/>
          <p:nvPr/>
        </p:nvSpPr>
        <p:spPr>
          <a:xfrm>
            <a:off x="816326" y="4462600"/>
            <a:ext cx="2057400" cy="22860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Constructor Signature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16325" y="5377000"/>
            <a:ext cx="2666999" cy="22860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Constructor Specification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397726" y="5599186"/>
            <a:ext cx="4402248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Must utilize superconstructor within constructor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>
            <a:stCxn id="12" idx="1"/>
          </p:cNvCxnSpPr>
          <p:nvPr/>
        </p:nvCxnSpPr>
        <p:spPr>
          <a:xfrm rot="10800000" flipV="1">
            <a:off x="3483326" y="5827786"/>
            <a:ext cx="914400" cy="254868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292725"/>
              </p:ext>
            </p:extLst>
          </p:nvPr>
        </p:nvGraphicFramePr>
        <p:xfrm>
          <a:off x="5638799" y="1828800"/>
          <a:ext cx="6293667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417">
                  <a:extLst>
                    <a:ext uri="{9D8B030D-6E8A-4147-A177-3AD203B41FA5}">
                      <a16:colId xmlns:a16="http://schemas.microsoft.com/office/drawing/2014/main" val="3281185438"/>
                    </a:ext>
                  </a:extLst>
                </a:gridCol>
                <a:gridCol w="1278401">
                  <a:extLst>
                    <a:ext uri="{9D8B030D-6E8A-4147-A177-3AD203B41FA5}">
                      <a16:colId xmlns:a16="http://schemas.microsoft.com/office/drawing/2014/main" val="501653184"/>
                    </a:ext>
                  </a:extLst>
                </a:gridCol>
                <a:gridCol w="3441849">
                  <a:extLst>
                    <a:ext uri="{9D8B030D-6E8A-4147-A177-3AD203B41FA5}">
                      <a16:colId xmlns:a16="http://schemas.microsoft.com/office/drawing/2014/main" val="404089085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Method</a:t>
                      </a:r>
                      <a:endParaRPr lang="en-US" sz="12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Parameters</a:t>
                      </a:r>
                      <a:endParaRPr lang="en-US" sz="12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Output</a:t>
                      </a:r>
                      <a:endParaRPr lang="en-US" sz="12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63656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communicates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String p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print ‘I am an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Assault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’ to the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console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8194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assaultsEnemy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String e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prints ‘[trooperID]  is assaulting the enemy’s [e]’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to the console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13487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throwGrenade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String tgt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if grenadesCarried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is greater than or equal to 1,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prints ‘[trooperID] is throwing a grenade at [tgt] to the console…otherwise prints ‘No Grenades’ to the console.</a:t>
                      </a:r>
                    </a:p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Decreases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grenadesCarried by 1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603688"/>
                  </a:ext>
                </a:extLst>
              </a:tr>
            </a:tbl>
          </a:graphicData>
        </a:graphic>
      </p:graphicFrame>
      <p:cxnSp>
        <p:nvCxnSpPr>
          <p:cNvPr id="4" name="Elbow Connector 3"/>
          <p:cNvCxnSpPr>
            <a:stCxn id="14" idx="2"/>
            <a:endCxn id="5" idx="2"/>
          </p:cNvCxnSpPr>
          <p:nvPr/>
        </p:nvCxnSpPr>
        <p:spPr>
          <a:xfrm rot="5400000">
            <a:off x="5691999" y="834299"/>
            <a:ext cx="87453" cy="6099814"/>
          </a:xfrm>
          <a:prstGeom prst="bentConnector3">
            <a:avLst>
              <a:gd name="adj1" fmla="val 36139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582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6915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Stormtrooper Class </a:t>
            </a:r>
            <a:r>
              <a:rPr lang="en-US" sz="2000" dirty="0">
                <a:solidFill>
                  <a:srgbClr val="FFC000"/>
                </a:solidFill>
              </a:rPr>
              <a:t>(SPECIFICATION)</a:t>
            </a:r>
            <a:endParaRPr lang="en-US" sz="2000" dirty="0">
              <a:solidFill>
                <a:srgbClr val="FFC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731588"/>
              </p:ext>
            </p:extLst>
          </p:nvPr>
        </p:nvGraphicFramePr>
        <p:xfrm>
          <a:off x="443620" y="1810296"/>
          <a:ext cx="4128380" cy="21205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28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sz="2000" i="0" baseline="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Stormtrooper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318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troopRole: String</a:t>
                      </a:r>
                      <a:endParaRPr lang="en-US" sz="14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weapon: String</a:t>
                      </a:r>
                      <a:endParaRPr lang="en-US" sz="14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radioCarried: String</a:t>
                      </a:r>
                      <a:endParaRPr lang="en-US" sz="14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 static 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troopCount: int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318">
                <a:tc>
                  <a:txBody>
                    <a:bodyPr/>
                    <a:lstStyle/>
                    <a:p>
                      <a:r>
                        <a:rPr kumimoji="0"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kumimoji="0" lang="en-US" sz="1400" b="1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communicates(String </a:t>
                      </a:r>
                      <a:r>
                        <a:rPr kumimoji="0" lang="en-US" sz="1400" b="1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p): 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endParaRPr kumimoji="0" lang="en-US" sz="1400" b="1" kern="1200" baseline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+ attacks(String 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e): void</a:t>
                      </a:r>
                      <a:endParaRPr kumimoji="0" lang="en-US" sz="1400" b="1" kern="1200" baseline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useRadio(String rec): void</a:t>
                      </a:r>
                      <a:endParaRPr kumimoji="0" lang="en-US" sz="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36087" y="5370213"/>
            <a:ext cx="2514600" cy="954107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trooperType = “Standard”</a:t>
            </a:r>
          </a:p>
          <a:p>
            <a:r>
              <a:rPr lang="en-US" sz="1400" b="1" dirty="0">
                <a:solidFill>
                  <a:srgbClr val="FFC000"/>
                </a:solidFill>
              </a:rPr>
              <a:t>height = 77</a:t>
            </a:r>
          </a:p>
          <a:p>
            <a:r>
              <a:rPr lang="en-US" sz="1400" b="1" dirty="0">
                <a:solidFill>
                  <a:srgbClr val="FFC000"/>
                </a:solidFill>
              </a:rPr>
              <a:t>w</a:t>
            </a:r>
            <a:r>
              <a:rPr lang="en-US" sz="1400" b="1" dirty="0">
                <a:solidFill>
                  <a:srgbClr val="FFC000"/>
                </a:solidFill>
              </a:rPr>
              <a:t>eight = 245</a:t>
            </a:r>
          </a:p>
          <a:p>
            <a:r>
              <a:rPr lang="en-US" sz="1400" b="1" dirty="0">
                <a:solidFill>
                  <a:srgbClr val="FFC000"/>
                </a:solidFill>
              </a:rPr>
              <a:t>Increases troopCount by 1</a:t>
            </a:r>
            <a:endParaRPr lang="en-US" sz="1400" b="1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6087" y="4480011"/>
            <a:ext cx="9332602" cy="307777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</a:rPr>
              <a:t>public Stormtrooper(String rank, int yearsInService, String troopRole, String weapon, String radioCarried)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6087" y="4227212"/>
            <a:ext cx="2057400" cy="22860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Constructor Signature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6087" y="5141612"/>
            <a:ext cx="2514600" cy="22860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Constructor Specification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865087" y="5363798"/>
            <a:ext cx="4310192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Must utilize superconstructor within constructor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7" name="Elbow Connector 6"/>
          <p:cNvCxnSpPr>
            <a:stCxn id="3" idx="1"/>
            <a:endCxn id="8" idx="3"/>
          </p:cNvCxnSpPr>
          <p:nvPr/>
        </p:nvCxnSpPr>
        <p:spPr>
          <a:xfrm rot="10800000" flipV="1">
            <a:off x="2950687" y="5592398"/>
            <a:ext cx="914400" cy="254868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990209"/>
              </p:ext>
            </p:extLst>
          </p:nvPr>
        </p:nvGraphicFramePr>
        <p:xfrm>
          <a:off x="5638800" y="1828800"/>
          <a:ext cx="586815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039">
                  <a:extLst>
                    <a:ext uri="{9D8B030D-6E8A-4147-A177-3AD203B41FA5}">
                      <a16:colId xmlns:a16="http://schemas.microsoft.com/office/drawing/2014/main" val="3281185438"/>
                    </a:ext>
                  </a:extLst>
                </a:gridCol>
                <a:gridCol w="1191969">
                  <a:extLst>
                    <a:ext uri="{9D8B030D-6E8A-4147-A177-3AD203B41FA5}">
                      <a16:colId xmlns:a16="http://schemas.microsoft.com/office/drawing/2014/main" val="501653184"/>
                    </a:ext>
                  </a:extLst>
                </a:gridCol>
                <a:gridCol w="3209147">
                  <a:extLst>
                    <a:ext uri="{9D8B030D-6E8A-4147-A177-3AD203B41FA5}">
                      <a16:colId xmlns:a16="http://schemas.microsoft.com/office/drawing/2014/main" val="404089085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Method</a:t>
                      </a:r>
                      <a:endParaRPr lang="en-US" sz="12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Parameters</a:t>
                      </a:r>
                      <a:endParaRPr lang="en-US" sz="12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Output</a:t>
                      </a:r>
                      <a:endParaRPr lang="en-US" sz="12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63656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communicates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String p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print ‘I am a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Trooper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’ to the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console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8194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attacks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String e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prints ‘[trooperID]  is attacking the enemy’s [e]’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to the console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13487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useRadio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String rec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prints ‘[rec] is being transmitted by [radioCarried]’ to the console’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603688"/>
                  </a:ext>
                </a:extLst>
              </a:tr>
            </a:tbl>
          </a:graphicData>
        </a:graphic>
      </p:graphicFrame>
      <p:cxnSp>
        <p:nvCxnSpPr>
          <p:cNvPr id="14" name="Elbow Connector 13"/>
          <p:cNvCxnSpPr>
            <a:stCxn id="12" idx="2"/>
          </p:cNvCxnSpPr>
          <p:nvPr/>
        </p:nvCxnSpPr>
        <p:spPr>
          <a:xfrm rot="5400000">
            <a:off x="6141720" y="1722120"/>
            <a:ext cx="365760" cy="35052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424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7072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TrooperActions </a:t>
            </a:r>
            <a:r>
              <a:rPr lang="en-US" sz="2000" dirty="0">
                <a:solidFill>
                  <a:srgbClr val="FFC000"/>
                </a:solidFill>
              </a:rPr>
              <a:t>(SPECIFICATION)</a:t>
            </a:r>
            <a:endParaRPr lang="en-US" sz="2000" dirty="0">
              <a:solidFill>
                <a:srgbClr val="FFC00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042048"/>
              </p:ext>
            </p:extLst>
          </p:nvPr>
        </p:nvGraphicFramePr>
        <p:xfrm>
          <a:off x="805769" y="1752600"/>
          <a:ext cx="3733800" cy="883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142">
                <a:tc>
                  <a:txBody>
                    <a:bodyPr/>
                    <a:lstStyle/>
                    <a:p>
                      <a:pPr algn="ctr"/>
                      <a:r>
                        <a:rPr lang="en-US" sz="1600" i="0" baseline="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&lt;&lt;Interface&gt;&gt;</a:t>
                      </a:r>
                    </a:p>
                    <a:p>
                      <a:pPr algn="ctr"/>
                      <a:r>
                        <a:rPr lang="en-US" sz="1600" i="0" baseline="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TrooperActions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43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400" b="1" i="1" dirty="0" smtClean="0"/>
                        <a:t>+ </a:t>
                      </a:r>
                      <a:r>
                        <a:rPr lang="en-US" sz="1400" b="1" i="1" dirty="0" smtClean="0">
                          <a:solidFill>
                            <a:schemeClr val="bg1"/>
                          </a:solidFill>
                        </a:rPr>
                        <a:t>abstract firesWeapon (String</a:t>
                      </a:r>
                      <a:r>
                        <a:rPr lang="en-US" sz="1400" b="1" i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b="1" i="1" baseline="0" dirty="0" smtClean="0">
                          <a:solidFill>
                            <a:schemeClr val="bg1"/>
                          </a:solidFill>
                        </a:rPr>
                        <a:t>tgt): void</a:t>
                      </a:r>
                      <a:endParaRPr lang="en-US" sz="1400" b="1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235606"/>
              </p:ext>
            </p:extLst>
          </p:nvPr>
        </p:nvGraphicFramePr>
        <p:xfrm>
          <a:off x="4082368" y="2819400"/>
          <a:ext cx="696287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150">
                  <a:extLst>
                    <a:ext uri="{9D8B030D-6E8A-4147-A177-3AD203B41FA5}">
                      <a16:colId xmlns:a16="http://schemas.microsoft.com/office/drawing/2014/main" val="3281185438"/>
                    </a:ext>
                  </a:extLst>
                </a:gridCol>
                <a:gridCol w="1358019">
                  <a:extLst>
                    <a:ext uri="{9D8B030D-6E8A-4147-A177-3AD203B41FA5}">
                      <a16:colId xmlns:a16="http://schemas.microsoft.com/office/drawing/2014/main" val="501653184"/>
                    </a:ext>
                  </a:extLst>
                </a:gridCol>
                <a:gridCol w="4182701">
                  <a:extLst>
                    <a:ext uri="{9D8B030D-6E8A-4147-A177-3AD203B41FA5}">
                      <a16:colId xmlns:a16="http://schemas.microsoft.com/office/drawing/2014/main" val="404089085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Method</a:t>
                      </a:r>
                      <a:endParaRPr lang="en-US" sz="12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Parameters</a:t>
                      </a:r>
                      <a:endParaRPr lang="en-US" sz="12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Output</a:t>
                      </a:r>
                      <a:endParaRPr lang="en-US" sz="12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63656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firesWeapon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String tgt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IMPLEMENTATION BY CONCRETE SUBCLASSES ONLY</a:t>
                      </a:r>
                    </a:p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…prints ‘[trooperID] is firing his [weapon] at the [tgt]’ to the console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819404"/>
                  </a:ext>
                </a:extLst>
              </a:tr>
            </a:tbl>
          </a:graphicData>
        </a:graphic>
      </p:graphicFrame>
      <p:cxnSp>
        <p:nvCxnSpPr>
          <p:cNvPr id="4" name="Elbow Connector 3"/>
          <p:cNvCxnSpPr>
            <a:stCxn id="12" idx="2"/>
            <a:endCxn id="13" idx="1"/>
          </p:cNvCxnSpPr>
          <p:nvPr/>
        </p:nvCxnSpPr>
        <p:spPr>
          <a:xfrm rot="16200000" flipH="1">
            <a:off x="3011759" y="2297430"/>
            <a:ext cx="731520" cy="14097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464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633" y="224119"/>
            <a:ext cx="9404723" cy="865272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Object Creation and Testing</a:t>
            </a:r>
            <a:endParaRPr lang="en-US" dirty="0">
              <a:solidFill>
                <a:srgbClr val="FFC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09558"/>
              </p:ext>
            </p:extLst>
          </p:nvPr>
        </p:nvGraphicFramePr>
        <p:xfrm>
          <a:off x="1752600" y="2362200"/>
          <a:ext cx="9301681" cy="1371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79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3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Type</a:t>
                      </a:r>
                      <a:endParaRPr lang="en-US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Identifier</a:t>
                      </a:r>
                      <a:endParaRPr lang="en-US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Constructor</a:t>
                      </a:r>
                      <a:r>
                        <a:rPr lang="en-US" baseline="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Arguments</a:t>
                      </a:r>
                      <a:endParaRPr lang="en-US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</a:rPr>
                        <a:t>Scouttrooper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SCT1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”Cpl”,5,”Recon”,”Laser Rifle”,”SC-1”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</a:rPr>
                        <a:t>AssaultTrooper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AST1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”Sgt”,7,”Demo”,”Thermite Launcher”,6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</a:rPr>
                        <a:t>Stormtrooper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ST1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”Pvt”,2,”Security”,”Blaster”,”RX-1”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322151" y="1302482"/>
            <a:ext cx="3962400" cy="510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r>
              <a:rPr lang="en-US" sz="2000" b="1" dirty="0">
                <a:solidFill>
                  <a:srgbClr val="FFC000"/>
                </a:solidFill>
              </a:rPr>
              <a:t>Create the following objects</a:t>
            </a: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17" name="Picture 1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5181601"/>
            <a:ext cx="2057400" cy="1609479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9" name="Elbow Connector 18"/>
          <p:cNvCxnSpPr>
            <a:stCxn id="12" idx="3"/>
            <a:endCxn id="17" idx="0"/>
          </p:cNvCxnSpPr>
          <p:nvPr/>
        </p:nvCxnSpPr>
        <p:spPr>
          <a:xfrm>
            <a:off x="8003264" y="4827405"/>
            <a:ext cx="1407436" cy="35419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322151" y="4572000"/>
            <a:ext cx="7681113" cy="510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54864" tIns="91440" rtlCol="0">
            <a:normAutofit fontScale="70000" lnSpcReduction="2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r>
              <a:rPr lang="en-US" sz="2000" b="1" dirty="0" smtClean="0"/>
              <a:t>Use each of the objects created as an argument to the static method </a:t>
            </a:r>
            <a:r>
              <a:rPr lang="en-US" sz="2000" b="1" dirty="0" smtClean="0">
                <a:solidFill>
                  <a:srgbClr val="FFC000"/>
                </a:solidFill>
              </a:rPr>
              <a:t>showStatus</a:t>
            </a:r>
            <a:endParaRPr lang="en-US" sz="2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035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20875</TotalTime>
  <Words>743</Words>
  <Application>Microsoft Office PowerPoint</Application>
  <PresentationFormat>Widescreen</PresentationFormat>
  <Paragraphs>168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 Black</vt:lpstr>
      <vt:lpstr>Wingdings 3</vt:lpstr>
      <vt:lpstr>Arial</vt:lpstr>
      <vt:lpstr>Wingdings 2</vt:lpstr>
      <vt:lpstr>Calibri</vt:lpstr>
      <vt:lpstr>Century Gothic</vt:lpstr>
      <vt:lpstr>Ion</vt:lpstr>
      <vt:lpstr>Practice Exam 2</vt:lpstr>
      <vt:lpstr>General</vt:lpstr>
      <vt:lpstr>Class Structure of Program</vt:lpstr>
      <vt:lpstr>ImperialTrooper Class (SPECIFICATION)</vt:lpstr>
      <vt:lpstr>Scouttrooper Class (SPECIFICATION)</vt:lpstr>
      <vt:lpstr>Assaulttrooper Class (SPECIFICATION)</vt:lpstr>
      <vt:lpstr>Stormtrooper Class (SPECIFICATION)</vt:lpstr>
      <vt:lpstr>TrooperActions (SPECIFICATION)</vt:lpstr>
      <vt:lpstr>Object Creation and Testing</vt:lpstr>
    </vt:vector>
  </TitlesOfParts>
  <Company>Pace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Gene Locklear</dc:creator>
  <cp:lastModifiedBy>Gene Locklear</cp:lastModifiedBy>
  <cp:revision>271</cp:revision>
  <dcterms:created xsi:type="dcterms:W3CDTF">2018-08-06T13:23:52Z</dcterms:created>
  <dcterms:modified xsi:type="dcterms:W3CDTF">2020-10-28T10:26:28Z</dcterms:modified>
</cp:coreProperties>
</file>