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6110"/>
  </p:normalViewPr>
  <p:slideViewPr>
    <p:cSldViewPr snapToGrid="0">
      <p:cViewPr varScale="1">
        <p:scale>
          <a:sx n="121" d="100"/>
          <a:sy n="121" d="100"/>
        </p:scale>
        <p:origin x="4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8"/>
            <a:ext cx="5959368" cy="30067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>
            <a:off x="2869325" y="3326524"/>
            <a:ext cx="5864775" cy="2248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Case where Obj1,Obj2, and Obj3 are autonomous, and they does not depend on any other object. So, client can directly instantiate it </a:t>
            </a:r>
          </a:p>
        </p:txBody>
      </p:sp>
    </p:spTree>
    <p:extLst>
      <p:ext uri="{BB962C8B-B14F-4D97-AF65-F5344CB8AC3E}">
        <p14:creationId xmlns:p14="http://schemas.microsoft.com/office/powerpoint/2010/main" val="301853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4A3766-1417-6CAF-E39D-1F6CF565B9B0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10800000" flipV="1">
            <a:off x="2774731" y="1567509"/>
            <a:ext cx="5959368" cy="43917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98851-5EF3-B444-388A-DA6CF7F83DE0}"/>
              </a:ext>
            </a:extLst>
          </p:cNvPr>
          <p:cNvSpPr txBox="1"/>
          <p:nvPr/>
        </p:nvSpPr>
        <p:spPr>
          <a:xfrm>
            <a:off x="609600" y="1545020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o1 = new Obj1(); MUST have </a:t>
            </a:r>
            <a:r>
              <a:rPr lang="en-US" dirty="0" err="1"/>
              <a:t>ObjX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A9EB9-0FFA-055B-F49D-11AC61046EA8}"/>
              </a:ext>
            </a:extLst>
          </p:cNvPr>
          <p:cNvSpPr txBox="1"/>
          <p:nvPr/>
        </p:nvSpPr>
        <p:spPr>
          <a:xfrm>
            <a:off x="704193" y="3003357"/>
            <a:ext cx="216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Obj2 o2 = new Obj1(); MUST have </a:t>
            </a:r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89D2C9D-304C-29EE-F142-3BFE2C6FBB4B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0800000" flipV="1">
            <a:off x="2869325" y="3349012"/>
            <a:ext cx="5864775" cy="11601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6433F9-8935-BF32-E394-8966406BA753}"/>
              </a:ext>
            </a:extLst>
          </p:cNvPr>
          <p:cNvSpPr txBox="1"/>
          <p:nvPr/>
        </p:nvSpPr>
        <p:spPr>
          <a:xfrm>
            <a:off x="704192" y="4461694"/>
            <a:ext cx="21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o3 = new Obj1();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2C55215-5EA9-23E7-7A1D-CBF46169C869}"/>
              </a:ext>
            </a:extLst>
          </p:cNvPr>
          <p:cNvCxnSpPr>
            <a:stCxn id="6" idx="2"/>
            <a:endCxn id="13" idx="3"/>
          </p:cNvCxnSpPr>
          <p:nvPr/>
        </p:nvCxnSpPr>
        <p:spPr>
          <a:xfrm rot="10800000">
            <a:off x="2869323" y="4784860"/>
            <a:ext cx="5864776" cy="4402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where Obj1,Obj2, and Obj3 are have an external dependencies. So, client MUST resolve all dependencies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C7C28-1810-3CAE-706F-791AE475D654}"/>
              </a:ext>
            </a:extLst>
          </p:cNvPr>
          <p:cNvSpPr/>
          <p:nvPr/>
        </p:nvSpPr>
        <p:spPr>
          <a:xfrm>
            <a:off x="8734099" y="905357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2AC0A-077E-38AE-05FC-40451A2A7B93}"/>
              </a:ext>
            </a:extLst>
          </p:cNvPr>
          <p:cNvSpPr/>
          <p:nvPr/>
        </p:nvSpPr>
        <p:spPr>
          <a:xfrm>
            <a:off x="367862" y="283779"/>
            <a:ext cx="3090041" cy="6253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2073F-C0DA-D8D3-E544-697C56C6C0E1}"/>
              </a:ext>
            </a:extLst>
          </p:cNvPr>
          <p:cNvSpPr txBox="1"/>
          <p:nvPr/>
        </p:nvSpPr>
        <p:spPr>
          <a:xfrm>
            <a:off x="430924" y="46245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4B34D-AE71-92D0-E652-153BCEEAB724}"/>
              </a:ext>
            </a:extLst>
          </p:cNvPr>
          <p:cNvSpPr/>
          <p:nvPr/>
        </p:nvSpPr>
        <p:spPr>
          <a:xfrm>
            <a:off x="8734099" y="2686860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96C330-9A57-80BE-FB2C-EA87C96826A0}"/>
              </a:ext>
            </a:extLst>
          </p:cNvPr>
          <p:cNvSpPr/>
          <p:nvPr/>
        </p:nvSpPr>
        <p:spPr>
          <a:xfrm>
            <a:off x="8734099" y="4562956"/>
            <a:ext cx="1408386" cy="132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78F5AD-9765-8631-8F4E-6ACE15A8EDF5}"/>
              </a:ext>
            </a:extLst>
          </p:cNvPr>
          <p:cNvSpPr txBox="1"/>
          <p:nvPr/>
        </p:nvSpPr>
        <p:spPr>
          <a:xfrm>
            <a:off x="4204138" y="166695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Dependency Injection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E2554-092B-192B-90AE-871A4AC7064B}"/>
              </a:ext>
            </a:extLst>
          </p:cNvPr>
          <p:cNvSpPr/>
          <p:nvPr/>
        </p:nvSpPr>
        <p:spPr>
          <a:xfrm>
            <a:off x="10888717" y="199697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ObjX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9454D36-EC88-BBE0-A508-BE566E0A265D}"/>
              </a:ext>
            </a:extLst>
          </p:cNvPr>
          <p:cNvCxnSpPr>
            <a:stCxn id="7" idx="2"/>
            <a:endCxn id="2" idx="6"/>
          </p:cNvCxnSpPr>
          <p:nvPr/>
        </p:nvCxnSpPr>
        <p:spPr>
          <a:xfrm rot="10800000" flipV="1">
            <a:off x="10142485" y="693683"/>
            <a:ext cx="746232" cy="87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B7D1D-6B44-836C-FF44-5DA6EAD6E405}"/>
              </a:ext>
            </a:extLst>
          </p:cNvPr>
          <p:cNvSpPr txBox="1"/>
          <p:nvPr/>
        </p:nvSpPr>
        <p:spPr>
          <a:xfrm>
            <a:off x="10625958" y="1303283"/>
            <a:ext cx="145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Objx</a:t>
            </a:r>
            <a:r>
              <a:rPr lang="en-US" dirty="0"/>
              <a:t> is dependency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3E0775-5E61-9E99-6CCE-1D7B590977FA}"/>
              </a:ext>
            </a:extLst>
          </p:cNvPr>
          <p:cNvSpPr/>
          <p:nvPr/>
        </p:nvSpPr>
        <p:spPr>
          <a:xfrm>
            <a:off x="10757336" y="2509371"/>
            <a:ext cx="1187669" cy="98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ObjY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1DF6813-58F1-8759-0BD9-2D84DBC1B210}"/>
              </a:ext>
            </a:extLst>
          </p:cNvPr>
          <p:cNvCxnSpPr>
            <a:stCxn id="17" idx="2"/>
            <a:endCxn id="5" idx="6"/>
          </p:cNvCxnSpPr>
          <p:nvPr/>
        </p:nvCxnSpPr>
        <p:spPr>
          <a:xfrm rot="10800000" flipV="1">
            <a:off x="10142486" y="3003356"/>
            <a:ext cx="614851" cy="345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2326DC3D-43D3-226B-5634-EF13C10DF678}"/>
              </a:ext>
            </a:extLst>
          </p:cNvPr>
          <p:cNvSpPr/>
          <p:nvPr/>
        </p:nvSpPr>
        <p:spPr>
          <a:xfrm>
            <a:off x="4561490" y="4011163"/>
            <a:ext cx="3037489" cy="2610354"/>
          </a:xfrm>
          <a:prstGeom prst="cube">
            <a:avLst>
              <a:gd name="adj" fmla="val 1533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17009-304B-5FBA-6D42-5F3F4A2FE696}"/>
              </a:ext>
            </a:extLst>
          </p:cNvPr>
          <p:cNvSpPr txBox="1"/>
          <p:nvPr/>
        </p:nvSpPr>
        <p:spPr>
          <a:xfrm>
            <a:off x="5044966" y="4011163"/>
            <a:ext cx="207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Dependency 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BC5CA2-AB68-AD4E-C3F4-A7B846456824}"/>
              </a:ext>
            </a:extLst>
          </p:cNvPr>
          <p:cNvSpPr/>
          <p:nvPr/>
        </p:nvSpPr>
        <p:spPr>
          <a:xfrm>
            <a:off x="4708634" y="4562956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DF340EB-9D32-D2A3-C3C7-0738B86F8E8C}"/>
              </a:ext>
            </a:extLst>
          </p:cNvPr>
          <p:cNvCxnSpPr>
            <a:stCxn id="2" idx="2"/>
            <a:endCxn id="24" idx="3"/>
          </p:cNvCxnSpPr>
          <p:nvPr/>
        </p:nvCxnSpPr>
        <p:spPr>
          <a:xfrm rot="10800000" flipV="1">
            <a:off x="7031421" y="1567508"/>
            <a:ext cx="1702678" cy="3283749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8B672-D28A-4C69-F378-6000D99D71CD}"/>
              </a:ext>
            </a:extLst>
          </p:cNvPr>
          <p:cNvSpPr/>
          <p:nvPr/>
        </p:nvSpPr>
        <p:spPr>
          <a:xfrm>
            <a:off x="4708634" y="5513408"/>
            <a:ext cx="2322787" cy="5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Resolved Object with Registration Obj2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D1D150E-A12E-D463-AF28-5133EB819BB9}"/>
              </a:ext>
            </a:extLst>
          </p:cNvPr>
          <p:cNvCxnSpPr>
            <a:stCxn id="5" idx="2"/>
            <a:endCxn id="27" idx="3"/>
          </p:cNvCxnSpPr>
          <p:nvPr/>
        </p:nvCxnSpPr>
        <p:spPr>
          <a:xfrm rot="10800000" flipV="1">
            <a:off x="7031421" y="3349012"/>
            <a:ext cx="1702678" cy="2452698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EEA27C-B2A7-AE59-8EFD-9CE0458EBD09}"/>
              </a:ext>
            </a:extLst>
          </p:cNvPr>
          <p:cNvSpPr txBox="1"/>
          <p:nvPr/>
        </p:nvSpPr>
        <p:spPr>
          <a:xfrm>
            <a:off x="4361793" y="2102069"/>
            <a:ext cx="2953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Container aka Dependency Container will Register all Dependencies will Resolve Them internally by looking up to their dependencies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E3DE5E-150E-21E5-4CDF-2A1DB478B0E4}"/>
              </a:ext>
            </a:extLst>
          </p:cNvPr>
          <p:cNvSpPr/>
          <p:nvPr/>
        </p:nvSpPr>
        <p:spPr>
          <a:xfrm>
            <a:off x="6800193" y="5006025"/>
            <a:ext cx="430924" cy="3797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D49246-21A7-47B3-B58A-DCA40F5B604D}"/>
              </a:ext>
            </a:extLst>
          </p:cNvPr>
          <p:cNvSpPr/>
          <p:nvPr/>
        </p:nvSpPr>
        <p:spPr>
          <a:xfrm>
            <a:off x="6800193" y="5887259"/>
            <a:ext cx="430924" cy="3979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E6BDAB-1FDD-4199-FE64-B130C0D2EBDC}"/>
              </a:ext>
            </a:extLst>
          </p:cNvPr>
          <p:cNvSpPr txBox="1"/>
          <p:nvPr/>
        </p:nvSpPr>
        <p:spPr>
          <a:xfrm>
            <a:off x="525517" y="1187669"/>
            <a:ext cx="277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Client Demand an instance of Obj1. Client Query to DI Container for Obj1. Client Known that the Obj1 or the interface implemented by Obj1 is registered in DI Container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8C336C9-8423-16A1-99FF-4C52509A740E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2362566" y="2505190"/>
            <a:ext cx="3283750" cy="140838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D2B4FAF-3616-3D4F-BB3F-88DE21778EDB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1912883" y="2203333"/>
            <a:ext cx="3957144" cy="29362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0F670D-F031-795A-B35D-AD2B4D510FA8}"/>
              </a:ext>
            </a:extLst>
          </p:cNvPr>
          <p:cNvSpPr txBox="1"/>
          <p:nvPr/>
        </p:nvSpPr>
        <p:spPr>
          <a:xfrm>
            <a:off x="717329" y="2607868"/>
            <a:ext cx="193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will be Injected with an instance</a:t>
            </a:r>
          </a:p>
        </p:txBody>
      </p:sp>
    </p:spTree>
    <p:extLst>
      <p:ext uri="{BB962C8B-B14F-4D97-AF65-F5344CB8AC3E}">
        <p14:creationId xmlns:p14="http://schemas.microsoft.com/office/powerpoint/2010/main" val="280251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Up Arrow 17">
            <a:extLst>
              <a:ext uri="{FF2B5EF4-FFF2-40B4-BE49-F238E27FC236}">
                <a16:creationId xmlns:a16="http://schemas.microsoft.com/office/drawing/2014/main" id="{FBF817FE-7E37-C899-0031-FB6B75970B4C}"/>
              </a:ext>
            </a:extLst>
          </p:cNvPr>
          <p:cNvSpPr/>
          <p:nvPr/>
        </p:nvSpPr>
        <p:spPr>
          <a:xfrm>
            <a:off x="9375228" y="865239"/>
            <a:ext cx="483476" cy="3034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E91D0-F54D-6EE3-92CF-B8B37B821DC5}"/>
              </a:ext>
            </a:extLst>
          </p:cNvPr>
          <p:cNvSpPr txBox="1"/>
          <p:nvPr/>
        </p:nvSpPr>
        <p:spPr>
          <a:xfrm>
            <a:off x="0" y="105103"/>
            <a:ext cx="120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6 Application Execution (Overview)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47B07A-6736-B08C-C3C4-2D3D48E26233}"/>
              </a:ext>
            </a:extLst>
          </p:cNvPr>
          <p:cNvSpPr/>
          <p:nvPr/>
        </p:nvSpPr>
        <p:spPr>
          <a:xfrm>
            <a:off x="168166" y="5896303"/>
            <a:ext cx="11939751" cy="8618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System</a:t>
            </a:r>
          </a:p>
          <a:p>
            <a:pPr algn="ctr"/>
            <a:r>
              <a:rPr lang="en-US" b="1" dirty="0"/>
              <a:t>Windows Server, Linux, The Docker Container Image (Windows / Linux)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4C98D-827C-6A04-4AF7-EC131756F6E3}"/>
              </a:ext>
            </a:extLst>
          </p:cNvPr>
          <p:cNvSpPr/>
          <p:nvPr/>
        </p:nvSpPr>
        <p:spPr>
          <a:xfrm>
            <a:off x="399393" y="3899338"/>
            <a:ext cx="11267089" cy="19969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21C3-1F8E-E39B-1B28-BC0E137EE3D4}"/>
              </a:ext>
            </a:extLst>
          </p:cNvPr>
          <p:cNvSpPr txBox="1"/>
          <p:nvPr/>
        </p:nvSpPr>
        <p:spPr>
          <a:xfrm>
            <a:off x="3531476" y="3951890"/>
            <a:ext cx="519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Dotnet.exe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FFB15-9CEB-93E2-5B22-DEFB27A1EC3E}"/>
              </a:ext>
            </a:extLst>
          </p:cNvPr>
          <p:cNvSpPr txBox="1"/>
          <p:nvPr/>
        </p:nvSpPr>
        <p:spPr>
          <a:xfrm>
            <a:off x="399393" y="5034454"/>
            <a:ext cx="273268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.NET Libraries</a:t>
            </a:r>
          </a:p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3D0D6-2E26-A771-6E5D-FBE4D1918527}"/>
              </a:ext>
            </a:extLst>
          </p:cNvPr>
          <p:cNvSpPr/>
          <p:nvPr/>
        </p:nvSpPr>
        <p:spPr>
          <a:xfrm>
            <a:off x="399393" y="4321222"/>
            <a:ext cx="11267089" cy="5030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Core Runtime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D5ACC-8A7F-EFCB-C3B3-CC1CCDD0C3E6}"/>
              </a:ext>
            </a:extLst>
          </p:cNvPr>
          <p:cNvSpPr/>
          <p:nvPr/>
        </p:nvSpPr>
        <p:spPr>
          <a:xfrm>
            <a:off x="924910" y="1387366"/>
            <a:ext cx="2522483" cy="2165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Installed on Windows Machine Version 9.0+</a:t>
            </a:r>
          </a:p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IIS will accept request and will forward to ASP.NET Core Env. Hosted inside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dotnet.exe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0A785B4-E56D-2DF7-6E3A-307B1CB0722A}"/>
              </a:ext>
            </a:extLst>
          </p:cNvPr>
          <p:cNvSpPr/>
          <p:nvPr/>
        </p:nvSpPr>
        <p:spPr>
          <a:xfrm>
            <a:off x="1135117" y="210207"/>
            <a:ext cx="346842" cy="1177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ED168-ED72-EAA2-EA12-ACD9AB596292}"/>
              </a:ext>
            </a:extLst>
          </p:cNvPr>
          <p:cNvSpPr txBox="1"/>
          <p:nvPr/>
        </p:nvSpPr>
        <p:spPr>
          <a:xfrm>
            <a:off x="126124" y="474435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IIS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1EC74EB-3B81-C91A-5280-C715353265D5}"/>
              </a:ext>
            </a:extLst>
          </p:cNvPr>
          <p:cNvSpPr/>
          <p:nvPr/>
        </p:nvSpPr>
        <p:spPr>
          <a:xfrm>
            <a:off x="1303283" y="3552497"/>
            <a:ext cx="262758" cy="346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588B52E2-CE6E-8304-EFA1-F4C5615C49E3}"/>
              </a:ext>
            </a:extLst>
          </p:cNvPr>
          <p:cNvSpPr/>
          <p:nvPr/>
        </p:nvSpPr>
        <p:spPr>
          <a:xfrm>
            <a:off x="2858814" y="3552497"/>
            <a:ext cx="273268" cy="3468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7016FC06-EB58-15D9-0D2D-22CA38B3EF0B}"/>
              </a:ext>
            </a:extLst>
          </p:cNvPr>
          <p:cNvSpPr/>
          <p:nvPr/>
        </p:nvSpPr>
        <p:spPr>
          <a:xfrm>
            <a:off x="2774731" y="210207"/>
            <a:ext cx="346842" cy="11771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2C24-FF57-7B01-1AC5-680440804647}"/>
              </a:ext>
            </a:extLst>
          </p:cNvPr>
          <p:cNvSpPr txBox="1"/>
          <p:nvPr/>
        </p:nvSpPr>
        <p:spPr>
          <a:xfrm>
            <a:off x="1408386" y="807092"/>
            <a:ext cx="27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 From IIS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A9AE11C-6469-48EB-9DFA-4342BAC6829B}"/>
              </a:ext>
            </a:extLst>
          </p:cNvPr>
          <p:cNvSpPr/>
          <p:nvPr/>
        </p:nvSpPr>
        <p:spPr>
          <a:xfrm>
            <a:off x="6505903" y="991758"/>
            <a:ext cx="483476" cy="2907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264E8-DB4A-C5F5-6D01-5FDEDA30255D}"/>
              </a:ext>
            </a:extLst>
          </p:cNvPr>
          <p:cNvSpPr txBox="1"/>
          <p:nvPr/>
        </p:nvSpPr>
        <p:spPr>
          <a:xfrm>
            <a:off x="4866290" y="1868950"/>
            <a:ext cx="598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 to Self-Hosted ASP.NET Core App</a:t>
            </a:r>
          </a:p>
          <a:p>
            <a:pPr algn="ctr"/>
            <a:r>
              <a:rPr lang="en-US" dirty="0"/>
              <a:t>Recommended only in Dev. Env. And then Response</a:t>
            </a:r>
          </a:p>
        </p:txBody>
      </p:sp>
    </p:spTree>
    <p:extLst>
      <p:ext uri="{BB962C8B-B14F-4D97-AF65-F5344CB8AC3E}">
        <p14:creationId xmlns:p14="http://schemas.microsoft.com/office/powerpoint/2010/main" val="223260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BEE195A6-AC82-507E-2731-0AB1B0EC867D}"/>
              </a:ext>
            </a:extLst>
          </p:cNvPr>
          <p:cNvSpPr/>
          <p:nvPr/>
        </p:nvSpPr>
        <p:spPr>
          <a:xfrm>
            <a:off x="9490841" y="2207172"/>
            <a:ext cx="2501462" cy="23332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Persistence Store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1C7B5F-E011-6ECE-52B1-734506BAA64B}"/>
              </a:ext>
            </a:extLst>
          </p:cNvPr>
          <p:cNvSpPr/>
          <p:nvPr/>
        </p:nvSpPr>
        <p:spPr>
          <a:xfrm>
            <a:off x="851338" y="1650124"/>
            <a:ext cx="2806262" cy="3552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AA3AAA5-8481-256D-A0CE-43820AEE5715}"/>
              </a:ext>
            </a:extLst>
          </p:cNvPr>
          <p:cNvSpPr/>
          <p:nvPr/>
        </p:nvSpPr>
        <p:spPr>
          <a:xfrm>
            <a:off x="3668110" y="2207172"/>
            <a:ext cx="5822731" cy="8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 to The Store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2BE74BC-68F0-7F05-9688-A9F0FF516B23}"/>
              </a:ext>
            </a:extLst>
          </p:cNvPr>
          <p:cNvSpPr/>
          <p:nvPr/>
        </p:nvSpPr>
        <p:spPr>
          <a:xfrm>
            <a:off x="3647090" y="3044060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Perform CRUD Operations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2016EF6-0BF9-AF1D-BE81-85E3C9484835}"/>
              </a:ext>
            </a:extLst>
          </p:cNvPr>
          <p:cNvSpPr/>
          <p:nvPr/>
        </p:nvSpPr>
        <p:spPr>
          <a:xfrm>
            <a:off x="3668110" y="3828394"/>
            <a:ext cx="5822731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Disconnect From The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0739A-B1A6-ADA9-09A6-9A70BBBA2A5E}"/>
              </a:ext>
            </a:extLst>
          </p:cNvPr>
          <p:cNvSpPr txBox="1"/>
          <p:nvPr/>
        </p:nvSpPr>
        <p:spPr>
          <a:xfrm>
            <a:off x="4519448" y="430924"/>
            <a:ext cx="47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of Data Store in Line-of-Business 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D8DB9-E048-D180-73C9-70C5058BF26F}"/>
              </a:ext>
            </a:extLst>
          </p:cNvPr>
          <p:cNvSpPr txBox="1"/>
          <p:nvPr/>
        </p:nvSpPr>
        <p:spPr>
          <a:xfrm>
            <a:off x="8986345" y="4824248"/>
            <a:ext cx="301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Tables</a:t>
            </a:r>
          </a:p>
          <a:p>
            <a:endParaRPr lang="en-US" dirty="0"/>
          </a:p>
          <a:p>
            <a:r>
              <a:rPr lang="en-US" dirty="0"/>
              <a:t>2. Stored Procs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E0A2B-480D-D10F-FC52-CDAAE8EC657A}"/>
              </a:ext>
            </a:extLst>
          </p:cNvPr>
          <p:cNvSpPr/>
          <p:nvPr/>
        </p:nvSpPr>
        <p:spPr>
          <a:xfrm>
            <a:off x="3647090" y="6094530"/>
            <a:ext cx="5843751" cy="51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ADO.NET The Data Access Engine</a:t>
            </a:r>
          </a:p>
        </p:txBody>
      </p:sp>
    </p:spTree>
    <p:extLst>
      <p:ext uri="{BB962C8B-B14F-4D97-AF65-F5344CB8AC3E}">
        <p14:creationId xmlns:p14="http://schemas.microsoft.com/office/powerpoint/2010/main" val="313247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A2A25CA9-B590-7966-4699-7ABF24A5D5CE}"/>
              </a:ext>
            </a:extLst>
          </p:cNvPr>
          <p:cNvSpPr/>
          <p:nvPr/>
        </p:nvSpPr>
        <p:spPr>
          <a:xfrm>
            <a:off x="9858703" y="2837793"/>
            <a:ext cx="2081049" cy="1881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Server</a:t>
            </a:r>
          </a:p>
          <a:p>
            <a:pPr algn="ctr"/>
            <a:r>
              <a:rPr lang="en-US" b="1" dirty="0"/>
              <a:t>RDBMS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94104-58CA-7F1B-4F05-CA4BAB278ACE}"/>
              </a:ext>
            </a:extLst>
          </p:cNvPr>
          <p:cNvSpPr/>
          <p:nvPr/>
        </p:nvSpPr>
        <p:spPr>
          <a:xfrm>
            <a:off x="336331" y="1975945"/>
            <a:ext cx="3237186" cy="338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Client Applications</a:t>
            </a:r>
          </a:p>
          <a:p>
            <a:pPr algn="ctr"/>
            <a:r>
              <a:rPr lang="en-US" b="1" dirty="0"/>
              <a:t>WinForms, Windows App, Services, .NET Core Apps, ASP.NET Core Eco-System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961C5D-32D4-5873-4073-56B89EC8C4FD}"/>
              </a:ext>
            </a:extLst>
          </p:cNvPr>
          <p:cNvSpPr/>
          <p:nvPr/>
        </p:nvSpPr>
        <p:spPr>
          <a:xfrm>
            <a:off x="4976648" y="2427889"/>
            <a:ext cx="3478924" cy="24804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55B08-AEA4-501F-084C-512A1D3D44DD}"/>
              </a:ext>
            </a:extLst>
          </p:cNvPr>
          <p:cNvSpPr txBox="1"/>
          <p:nvPr/>
        </p:nvSpPr>
        <p:spPr>
          <a:xfrm>
            <a:off x="5129048" y="1692166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ADO.NET Object Model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54A2B70-CF15-261E-C9F9-DC7408563910}"/>
              </a:ext>
            </a:extLst>
          </p:cNvPr>
          <p:cNvSpPr/>
          <p:nvPr/>
        </p:nvSpPr>
        <p:spPr>
          <a:xfrm>
            <a:off x="3573517" y="2680138"/>
            <a:ext cx="2701159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1. Request to Connect with DB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BBB0FE0-7523-5827-EDF1-D87AD3989834}"/>
              </a:ext>
            </a:extLst>
          </p:cNvPr>
          <p:cNvSpPr/>
          <p:nvPr/>
        </p:nvSpPr>
        <p:spPr>
          <a:xfrm>
            <a:off x="7903779" y="2942896"/>
            <a:ext cx="1954924" cy="48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 Connected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872C3-7B13-D980-3CE5-A538D5DA8700}"/>
              </a:ext>
            </a:extLst>
          </p:cNvPr>
          <p:cNvSpPr/>
          <p:nvPr/>
        </p:nvSpPr>
        <p:spPr>
          <a:xfrm>
            <a:off x="3573517" y="3429000"/>
            <a:ext cx="6285186" cy="7541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Perform Read Operations</a:t>
            </a:r>
          </a:p>
          <a:p>
            <a:pPr algn="ctr"/>
            <a:r>
              <a:rPr lang="en-US" dirty="0"/>
              <a:t>4. Perform Write Operations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E38B387-6419-507C-55D6-54CF3358F884}"/>
              </a:ext>
            </a:extLst>
          </p:cNvPr>
          <p:cNvSpPr/>
          <p:nvPr/>
        </p:nvSpPr>
        <p:spPr>
          <a:xfrm>
            <a:off x="3573517" y="4267358"/>
            <a:ext cx="2953407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5. Request to disconnect Form DB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86DACD2-0875-1C16-A442-BFC3A0DAF21A}"/>
              </a:ext>
            </a:extLst>
          </p:cNvPr>
          <p:cNvSpPr/>
          <p:nvPr/>
        </p:nvSpPr>
        <p:spPr>
          <a:xfrm>
            <a:off x="7903779" y="4209473"/>
            <a:ext cx="1954924" cy="367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Disconnected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9CC83-168D-93EC-065A-DEE86B9F936E}"/>
              </a:ext>
            </a:extLst>
          </p:cNvPr>
          <p:cNvSpPr txBox="1"/>
          <p:nvPr/>
        </p:nvSpPr>
        <p:spPr>
          <a:xfrm>
            <a:off x="630621" y="220717"/>
            <a:ext cx="1115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ADO.NET Connected Architecture</a:t>
            </a:r>
          </a:p>
          <a:p>
            <a:pPr algn="ctr"/>
            <a:r>
              <a:rPr lang="en-US" b="1" dirty="0"/>
              <a:t>Client is ‘ALWAYS CONNECTED’ with Database for </a:t>
            </a:r>
            <a:r>
              <a:rPr lang="en-US" b="1"/>
              <a:t>each operation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070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CEF4D652-FFE2-763A-00DE-3C0062733FF0}"/>
              </a:ext>
            </a:extLst>
          </p:cNvPr>
          <p:cNvSpPr/>
          <p:nvPr/>
        </p:nvSpPr>
        <p:spPr>
          <a:xfrm>
            <a:off x="6726620" y="273269"/>
            <a:ext cx="5129049" cy="64953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79007D-BA64-FDD7-05FE-223E80716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98466"/>
              </p:ext>
            </p:extLst>
          </p:nvPr>
        </p:nvGraphicFramePr>
        <p:xfrm>
          <a:off x="7213600" y="2495914"/>
          <a:ext cx="42952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807">
                  <a:extLst>
                    <a:ext uri="{9D8B030D-6E8A-4147-A177-3AD203B41FA5}">
                      <a16:colId xmlns:a16="http://schemas.microsoft.com/office/drawing/2014/main" val="3801557474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203078697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1286410939"/>
                    </a:ext>
                  </a:extLst>
                </a:gridCol>
                <a:gridCol w="1073807">
                  <a:extLst>
                    <a:ext uri="{9D8B030D-6E8A-4147-A177-3AD203B41FA5}">
                      <a16:colId xmlns:a16="http://schemas.microsoft.com/office/drawing/2014/main" val="2392405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6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311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B4538C-A48E-7890-7C87-D104C83F4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88614"/>
              </p:ext>
            </p:extLst>
          </p:nvPr>
        </p:nvGraphicFramePr>
        <p:xfrm>
          <a:off x="6828219" y="3767462"/>
          <a:ext cx="49258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170">
                  <a:extLst>
                    <a:ext uri="{9D8B030D-6E8A-4147-A177-3AD203B41FA5}">
                      <a16:colId xmlns:a16="http://schemas.microsoft.com/office/drawing/2014/main" val="304282542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3371498969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272958370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4092068706"/>
                    </a:ext>
                  </a:extLst>
                </a:gridCol>
                <a:gridCol w="985170">
                  <a:extLst>
                    <a:ext uri="{9D8B030D-6E8A-4147-A177-3AD203B41FA5}">
                      <a16:colId xmlns:a16="http://schemas.microsoft.com/office/drawing/2014/main" val="1620676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9950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F35649-95EB-38EC-52F3-6AAB38109D4B}"/>
              </a:ext>
            </a:extLst>
          </p:cNvPr>
          <p:cNvSpPr/>
          <p:nvPr/>
        </p:nvSpPr>
        <p:spPr>
          <a:xfrm>
            <a:off x="262759" y="273269"/>
            <a:ext cx="2490951" cy="62956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4F50DFE-110C-7331-CE06-C272F8D5EB7B}"/>
              </a:ext>
            </a:extLst>
          </p:cNvPr>
          <p:cNvSpPr/>
          <p:nvPr/>
        </p:nvSpPr>
        <p:spPr>
          <a:xfrm>
            <a:off x="2764221" y="1051034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Open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4C2837-B5D5-9A0B-95C2-C4720E577619}"/>
              </a:ext>
            </a:extLst>
          </p:cNvPr>
          <p:cNvSpPr/>
          <p:nvPr/>
        </p:nvSpPr>
        <p:spPr>
          <a:xfrm>
            <a:off x="2753711" y="2343807"/>
            <a:ext cx="1730962" cy="893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Commands for CRUD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EE7500F-D716-C7C7-A5BE-5888C75C12D1}"/>
              </a:ext>
            </a:extLst>
          </p:cNvPr>
          <p:cNvSpPr/>
          <p:nvPr/>
        </p:nvSpPr>
        <p:spPr>
          <a:xfrm>
            <a:off x="2753710" y="4551183"/>
            <a:ext cx="1730963" cy="90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Connection Close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2D399B-F7B9-1E01-5AD6-ED7DDAF4D2BA}"/>
              </a:ext>
            </a:extLst>
          </p:cNvPr>
          <p:cNvSpPr/>
          <p:nvPr/>
        </p:nvSpPr>
        <p:spPr>
          <a:xfrm>
            <a:off x="4495184" y="746642"/>
            <a:ext cx="1713187" cy="49819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</a:t>
            </a:r>
          </a:p>
          <a:p>
            <a:pPr algn="ctr"/>
            <a:r>
              <a:rPr lang="en-US" b="1" dirty="0"/>
              <a:t>Access </a:t>
            </a:r>
          </a:p>
          <a:p>
            <a:pPr algn="ctr"/>
            <a:r>
              <a:rPr lang="en-US" b="1" dirty="0"/>
              <a:t>Layer</a:t>
            </a:r>
          </a:p>
          <a:p>
            <a:pPr algn="ctr"/>
            <a:r>
              <a:rPr lang="en-US" b="1" dirty="0"/>
              <a:t>Common For</a:t>
            </a:r>
          </a:p>
          <a:p>
            <a:pPr algn="ctr"/>
            <a:r>
              <a:rPr lang="en-US" b="1" dirty="0"/>
              <a:t>All</a:t>
            </a:r>
          </a:p>
          <a:p>
            <a:pPr algn="ctr"/>
            <a:r>
              <a:rPr lang="en-US" b="1" dirty="0"/>
              <a:t>Tables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CRUD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73CD4FCB-1D0C-694F-626D-EBBCA8B5B16A}"/>
              </a:ext>
            </a:extLst>
          </p:cNvPr>
          <p:cNvSpPr/>
          <p:nvPr/>
        </p:nvSpPr>
        <p:spPr>
          <a:xfrm>
            <a:off x="6226146" y="3005959"/>
            <a:ext cx="510985" cy="2316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D3255-1785-A212-304A-3F6BCAE9B00F}"/>
              </a:ext>
            </a:extLst>
          </p:cNvPr>
          <p:cNvSpPr/>
          <p:nvPr/>
        </p:nvSpPr>
        <p:spPr>
          <a:xfrm>
            <a:off x="546538" y="1240221"/>
            <a:ext cx="11098924" cy="17657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992A7-F9E2-33FD-E419-CE295CF2735A}"/>
              </a:ext>
            </a:extLst>
          </p:cNvPr>
          <p:cNvSpPr txBox="1"/>
          <p:nvPr/>
        </p:nvSpPr>
        <p:spPr>
          <a:xfrm>
            <a:off x="3352800" y="210207"/>
            <a:ext cx="47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13C76B-F8DA-8291-883C-43047A920A09}"/>
              </a:ext>
            </a:extLst>
          </p:cNvPr>
          <p:cNvSpPr/>
          <p:nvPr/>
        </p:nvSpPr>
        <p:spPr>
          <a:xfrm>
            <a:off x="3731172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E7E61-FAF4-7965-D340-9F6BB0BAA9E2}"/>
              </a:ext>
            </a:extLst>
          </p:cNvPr>
          <p:cNvSpPr/>
          <p:nvPr/>
        </p:nvSpPr>
        <p:spPr>
          <a:xfrm>
            <a:off x="8371489" y="1250731"/>
            <a:ext cx="325821" cy="177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67CF9-109E-4FE7-4CF0-1ED1425700F1}"/>
              </a:ext>
            </a:extLst>
          </p:cNvPr>
          <p:cNvSpPr txBox="1"/>
          <p:nvPr/>
        </p:nvSpPr>
        <p:spPr>
          <a:xfrm>
            <a:off x="693683" y="134532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FA00-0FD6-472E-B4AF-426569D8256E}"/>
              </a:ext>
            </a:extLst>
          </p:cNvPr>
          <p:cNvSpPr txBox="1"/>
          <p:nvPr/>
        </p:nvSpPr>
        <p:spPr>
          <a:xfrm>
            <a:off x="4246177" y="1345324"/>
            <a:ext cx="38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Body</a:t>
            </a:r>
          </a:p>
          <a:p>
            <a:r>
              <a:rPr lang="en-US" sz="1200" dirty="0"/>
              <a:t> </a:t>
            </a:r>
            <a:r>
              <a:rPr lang="en-US" sz="1200" b="1" dirty="0"/>
              <a:t>Used In case of POST and PUT the Data to be sent to the server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18807-A75D-14EC-C2C5-DBEC1163B884}"/>
              </a:ext>
            </a:extLst>
          </p:cNvPr>
          <p:cNvSpPr txBox="1"/>
          <p:nvPr/>
        </p:nvSpPr>
        <p:spPr>
          <a:xfrm>
            <a:off x="8728841" y="1351314"/>
            <a:ext cx="284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Codes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6199F-48F7-974A-A324-4A0B40B2E8A2}"/>
              </a:ext>
            </a:extLst>
          </p:cNvPr>
          <p:cNvSpPr/>
          <p:nvPr/>
        </p:nvSpPr>
        <p:spPr>
          <a:xfrm>
            <a:off x="546538" y="4141076"/>
            <a:ext cx="10899228" cy="15450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9EF93-4BA4-96C4-E793-F046C8A444A5}"/>
              </a:ext>
            </a:extLst>
          </p:cNvPr>
          <p:cNvSpPr txBox="1"/>
          <p:nvPr/>
        </p:nvSpPr>
        <p:spPr>
          <a:xfrm>
            <a:off x="3237186" y="5896303"/>
            <a:ext cx="54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DE5F7E-6E06-BD6E-B241-6B28BB4536E7}"/>
              </a:ext>
            </a:extLst>
          </p:cNvPr>
          <p:cNvSpPr/>
          <p:nvPr/>
        </p:nvSpPr>
        <p:spPr>
          <a:xfrm>
            <a:off x="3405351" y="4131547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13239-E54A-F6CC-C653-BE26E49D55C7}"/>
              </a:ext>
            </a:extLst>
          </p:cNvPr>
          <p:cNvSpPr txBox="1"/>
          <p:nvPr/>
        </p:nvSpPr>
        <p:spPr>
          <a:xfrm>
            <a:off x="746234" y="4276241"/>
            <a:ext cx="249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Target URL Address</a:t>
            </a:r>
          </a:p>
          <a:p>
            <a:endParaRPr lang="en-US" dirty="0"/>
          </a:p>
          <a:p>
            <a:r>
              <a:rPr lang="en-US" dirty="0"/>
              <a:t>e.g. http://</a:t>
            </a:r>
            <a:r>
              <a:rPr lang="en-US" dirty="0" err="1"/>
              <a:t>www.myapp.com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AE9CAD-2135-B129-5573-54C04193E48F}"/>
              </a:ext>
            </a:extLst>
          </p:cNvPr>
          <p:cNvSpPr/>
          <p:nvPr/>
        </p:nvSpPr>
        <p:spPr>
          <a:xfrm>
            <a:off x="7349757" y="4141076"/>
            <a:ext cx="325821" cy="155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5B90-0C11-DC7C-F218-D317805BF5B7}"/>
              </a:ext>
            </a:extLst>
          </p:cNvPr>
          <p:cNvSpPr txBox="1"/>
          <p:nvPr/>
        </p:nvSpPr>
        <p:spPr>
          <a:xfrm>
            <a:off x="3786351" y="4163567"/>
            <a:ext cx="3476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Header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Request Type: GET / POST / PUT / DELETE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MIME- TYPE aka Media-Formatter aka Content-Type: Used in case of POST and PUT Request to Post Data to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err="1"/>
              <a:t>DataType</a:t>
            </a:r>
            <a:r>
              <a:rPr lang="en-US" sz="1200" b="1" dirty="0"/>
              <a:t>: Used in Case of POST and PUT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 AUTHORIZATION: User Name Password / Token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957A-E372-1105-BB2F-19C8F512D0A0}"/>
              </a:ext>
            </a:extLst>
          </p:cNvPr>
          <p:cNvSpPr txBox="1"/>
          <p:nvPr/>
        </p:nvSpPr>
        <p:spPr>
          <a:xfrm>
            <a:off x="7675578" y="4206589"/>
            <a:ext cx="3675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Custom Header Parameters</a:t>
            </a:r>
          </a:p>
          <a:p>
            <a:endParaRPr lang="en-US" sz="1100" b="1" dirty="0"/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User Defined Parameters to be passed to the Server using HTTP Request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573B0C6-EFD3-83C9-8C7C-1296767026DA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546539" y="1529989"/>
            <a:ext cx="147145" cy="3383597"/>
          </a:xfrm>
          <a:prstGeom prst="bentConnector3">
            <a:avLst>
              <a:gd name="adj1" fmla="val 255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0C2A5-45AF-4270-29AC-AA6741F1D29D}"/>
              </a:ext>
            </a:extLst>
          </p:cNvPr>
          <p:cNvSpPr txBox="1"/>
          <p:nvPr/>
        </p:nvSpPr>
        <p:spPr>
          <a:xfrm>
            <a:off x="3615559" y="231228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Conceptualization Of MVC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CE0E0D-5174-8DE6-E524-1241F08DCA2A}"/>
              </a:ext>
            </a:extLst>
          </p:cNvPr>
          <p:cNvSpPr/>
          <p:nvPr/>
        </p:nvSpPr>
        <p:spPr>
          <a:xfrm>
            <a:off x="3389586" y="756744"/>
            <a:ext cx="5412828" cy="11351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Models</a:t>
            </a:r>
          </a:p>
          <a:p>
            <a:pPr algn="ctr"/>
            <a:r>
              <a:rPr lang="en-US" b="1" dirty="0"/>
              <a:t>Data Access, Entities,  Business Services (aka Repositories) , and Utilities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D9733E-9806-3BED-64FA-FEB882329E00}"/>
              </a:ext>
            </a:extLst>
          </p:cNvPr>
          <p:cNvSpPr/>
          <p:nvPr/>
        </p:nvSpPr>
        <p:spPr>
          <a:xfrm>
            <a:off x="8019392" y="3531475"/>
            <a:ext cx="3205655" cy="11351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F1753E-43D8-FA17-5810-F0367D4A4B6F}"/>
              </a:ext>
            </a:extLst>
          </p:cNvPr>
          <p:cNvSpPr/>
          <p:nvPr/>
        </p:nvSpPr>
        <p:spPr>
          <a:xfrm>
            <a:off x="893379" y="3531475"/>
            <a:ext cx="2832538" cy="11351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Views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138A075A-2CE0-EAD6-71AF-86386A042355}"/>
              </a:ext>
            </a:extLst>
          </p:cNvPr>
          <p:cNvSpPr/>
          <p:nvPr/>
        </p:nvSpPr>
        <p:spPr>
          <a:xfrm>
            <a:off x="8460828" y="4666593"/>
            <a:ext cx="683172" cy="19601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Q</a:t>
            </a:r>
          </a:p>
          <a:p>
            <a:pPr algn="ctr"/>
            <a:r>
              <a:rPr lang="en-US" sz="1200" b="1" dirty="0"/>
              <a:t>U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AD52A7E-1DA3-7E05-8CFE-CC8D1138347F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flipH="1" flipV="1">
            <a:off x="8802414" y="1324303"/>
            <a:ext cx="2422633" cy="2774731"/>
          </a:xfrm>
          <a:prstGeom prst="bentConnector3">
            <a:avLst>
              <a:gd name="adj1" fmla="val -9436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F29D7D-6257-D765-7988-FB3B017D8334}"/>
              </a:ext>
            </a:extLst>
          </p:cNvPr>
          <p:cNvSpPr txBox="1"/>
          <p:nvPr/>
        </p:nvSpPr>
        <p:spPr>
          <a:xfrm>
            <a:off x="9827172" y="1324303"/>
            <a:ext cx="19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Model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5DF8F76C-E6B3-73AE-58DA-DFBAC9E663B2}"/>
              </a:ext>
            </a:extLst>
          </p:cNvPr>
          <p:cNvSpPr/>
          <p:nvPr/>
        </p:nvSpPr>
        <p:spPr>
          <a:xfrm>
            <a:off x="3725917" y="3941379"/>
            <a:ext cx="4293475" cy="462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Return a View as a Response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29B237E-ECB8-4530-0EDF-7305A67F0AA7}"/>
              </a:ext>
            </a:extLst>
          </p:cNvPr>
          <p:cNvSpPr/>
          <p:nvPr/>
        </p:nvSpPr>
        <p:spPr>
          <a:xfrm>
            <a:off x="2081048" y="4666593"/>
            <a:ext cx="641131" cy="1960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  <a:p>
            <a:pPr algn="ctr"/>
            <a:r>
              <a:rPr lang="en-US" sz="1200" b="1" dirty="0"/>
              <a:t>E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P</a:t>
            </a:r>
          </a:p>
          <a:p>
            <a:pPr algn="ctr"/>
            <a:r>
              <a:rPr lang="en-US" sz="1200" b="1" dirty="0"/>
              <a:t>O</a:t>
            </a:r>
          </a:p>
          <a:p>
            <a:pPr algn="ctr"/>
            <a:r>
              <a:rPr lang="en-US" sz="1200" b="1" dirty="0"/>
              <a:t>N</a:t>
            </a:r>
          </a:p>
          <a:p>
            <a:pPr algn="ctr"/>
            <a:r>
              <a:rPr lang="en-US" sz="1200" b="1" dirty="0"/>
              <a:t>S</a:t>
            </a:r>
          </a:p>
          <a:p>
            <a:pPr algn="ctr"/>
            <a:r>
              <a:rPr lang="en-US" sz="1200" b="1" dirty="0"/>
              <a:t>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FC992F6-C021-EDDD-099D-361C80CBBB70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7039304" y="948558"/>
            <a:ext cx="1639613" cy="3526220"/>
          </a:xfrm>
          <a:prstGeom prst="bentConnector3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68FB2B-BE7F-2C1E-9F72-265DFAE1E4C4}"/>
              </a:ext>
            </a:extLst>
          </p:cNvPr>
          <p:cNvSpPr txBox="1"/>
          <p:nvPr/>
        </p:nvSpPr>
        <p:spPr>
          <a:xfrm>
            <a:off x="6408682" y="1891860"/>
            <a:ext cx="2900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 Updated Values from the Model so that they can be Passed to View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5E93FEF-BFC5-B4FF-F09A-131D7E092383}"/>
              </a:ext>
            </a:extLst>
          </p:cNvPr>
          <p:cNvCxnSpPr>
            <a:stCxn id="6" idx="1"/>
            <a:endCxn id="3" idx="1"/>
          </p:cNvCxnSpPr>
          <p:nvPr/>
        </p:nvCxnSpPr>
        <p:spPr>
          <a:xfrm rot="10800000" flipH="1">
            <a:off x="893378" y="1324304"/>
            <a:ext cx="2496207" cy="2774731"/>
          </a:xfrm>
          <a:prstGeom prst="bentConnector3">
            <a:avLst>
              <a:gd name="adj1" fmla="val -9158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9F7EA0-51EB-B20D-AE53-8CEF2617CA56}"/>
              </a:ext>
            </a:extLst>
          </p:cNvPr>
          <p:cNvSpPr txBox="1"/>
          <p:nvPr/>
        </p:nvSpPr>
        <p:spPr>
          <a:xfrm>
            <a:off x="784335" y="1412227"/>
            <a:ext cx="24489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Model Schema, the View Contains UI and it shows data to End-User as well as accept Data from End-User. When the User accepts data from end-user, the Model Object is created. </a:t>
            </a:r>
          </a:p>
        </p:txBody>
      </p:sp>
    </p:spTree>
    <p:extLst>
      <p:ext uri="{BB962C8B-B14F-4D97-AF65-F5344CB8AC3E}">
        <p14:creationId xmlns:p14="http://schemas.microsoft.com/office/powerpoint/2010/main" val="8376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Top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872359"/>
            <a:ext cx="10237076" cy="5749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69517" y="474435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1019503"/>
            <a:ext cx="3563007" cy="12927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Services those are Registered into the Dependency Container</a:t>
            </a:r>
          </a:p>
          <a:p>
            <a:pPr algn="ctr"/>
            <a:r>
              <a:rPr lang="en-US" b="1" dirty="0"/>
              <a:t>Service Instances Activation (Scoped, Singleton, and Transient)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614744" y="1019503"/>
            <a:ext cx="3563007" cy="12927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Middleware to start a HTTP Pipeline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stCxn id="6" idx="3"/>
          </p:cNvCxnSpPr>
          <p:nvPr/>
        </p:nvCxnSpPr>
        <p:spPr>
          <a:xfrm flipV="1">
            <a:off x="5496910" y="1665889"/>
            <a:ext cx="209155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7746123" y="2843048"/>
            <a:ext cx="3300248" cy="9038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Mapping Of the Request With MVC / API Controllers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00199-BBED-4A6C-FDE4-9D28BC5D901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9396247" y="2312276"/>
            <a:ext cx="1" cy="530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35F670-73F5-0D0C-F666-A29AE4187534}"/>
              </a:ext>
            </a:extLst>
          </p:cNvPr>
          <p:cNvSpPr/>
          <p:nvPr/>
        </p:nvSpPr>
        <p:spPr>
          <a:xfrm>
            <a:off x="1933903" y="4093780"/>
            <a:ext cx="3300248" cy="90389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Execution of the Action Method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6B7FBAA-76AB-BBA7-B615-2BECAB3E94EB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rot="10800000" flipV="1">
            <a:off x="5234151" y="3294993"/>
            <a:ext cx="2511972" cy="125073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4277710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6569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65790-80E5-3DF7-BBCF-D1CAC7530E12}"/>
              </a:ext>
            </a:extLst>
          </p:cNvPr>
          <p:cNvSpPr txBox="1"/>
          <p:nvPr/>
        </p:nvSpPr>
        <p:spPr>
          <a:xfrm>
            <a:off x="3426372" y="105103"/>
            <a:ext cx="48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Apps Execution, Deeper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4726E-F4CD-F9EF-2BB8-9101B5E4E400}"/>
              </a:ext>
            </a:extLst>
          </p:cNvPr>
          <p:cNvSpPr/>
          <p:nvPr/>
        </p:nvSpPr>
        <p:spPr>
          <a:xfrm>
            <a:off x="1650124" y="634407"/>
            <a:ext cx="10237076" cy="6118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740F-D3BE-5219-0F3B-92E543521C58}"/>
              </a:ext>
            </a:extLst>
          </p:cNvPr>
          <p:cNvSpPr txBox="1"/>
          <p:nvPr/>
        </p:nvSpPr>
        <p:spPr>
          <a:xfrm>
            <a:off x="9606455" y="257193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53551D8-336E-5A6D-178F-219EE008476F}"/>
              </a:ext>
            </a:extLst>
          </p:cNvPr>
          <p:cNvSpPr/>
          <p:nvPr/>
        </p:nvSpPr>
        <p:spPr>
          <a:xfrm>
            <a:off x="0" y="1019503"/>
            <a:ext cx="1650124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34225C-1FF9-C1E3-D4D8-BA468F9720FF}"/>
              </a:ext>
            </a:extLst>
          </p:cNvPr>
          <p:cNvSpPr/>
          <p:nvPr/>
        </p:nvSpPr>
        <p:spPr>
          <a:xfrm>
            <a:off x="1933903" y="746233"/>
            <a:ext cx="4382807" cy="2388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D4051-5114-44AC-0968-E3F0C71600D3}"/>
              </a:ext>
            </a:extLst>
          </p:cNvPr>
          <p:cNvSpPr/>
          <p:nvPr/>
        </p:nvSpPr>
        <p:spPr>
          <a:xfrm>
            <a:off x="7052442" y="746233"/>
            <a:ext cx="4572000" cy="2388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5932B-3DBD-426C-6191-A9926BABB9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16710" y="1940627"/>
            <a:ext cx="7357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796001-77BB-A715-775F-8CA98314C5C6}"/>
              </a:ext>
            </a:extLst>
          </p:cNvPr>
          <p:cNvSpPr/>
          <p:nvPr/>
        </p:nvSpPr>
        <p:spPr>
          <a:xfrm>
            <a:off x="1933903" y="3701021"/>
            <a:ext cx="9785133" cy="2899780"/>
          </a:xfrm>
          <a:prstGeom prst="roundRect">
            <a:avLst>
              <a:gd name="adj" fmla="val 23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88B0D5C1-798C-B7F9-77FA-92FF1596934E}"/>
              </a:ext>
            </a:extLst>
          </p:cNvPr>
          <p:cNvSpPr/>
          <p:nvPr/>
        </p:nvSpPr>
        <p:spPr>
          <a:xfrm>
            <a:off x="0" y="5838497"/>
            <a:ext cx="1650124" cy="49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68FD6-7B07-6F11-5B67-5A04456FB99B}"/>
              </a:ext>
            </a:extLst>
          </p:cNvPr>
          <p:cNvSpPr txBox="1"/>
          <p:nvPr/>
        </p:nvSpPr>
        <p:spPr>
          <a:xfrm>
            <a:off x="1933903" y="843767"/>
            <a:ext cx="4382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Dependency Container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4AC800-99A5-C4C8-B6B3-FC6C2153F98B}"/>
              </a:ext>
            </a:extLst>
          </p:cNvPr>
          <p:cNvSpPr/>
          <p:nvPr/>
        </p:nvSpPr>
        <p:spPr>
          <a:xfrm>
            <a:off x="2017986" y="109686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C0DFC0-6AEF-E098-E381-216FDDB617AA}"/>
              </a:ext>
            </a:extLst>
          </p:cNvPr>
          <p:cNvSpPr/>
          <p:nvPr/>
        </p:nvSpPr>
        <p:spPr>
          <a:xfrm>
            <a:off x="3208287" y="1105377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A4EF116-A1C3-55A3-C413-1EE601F07120}"/>
              </a:ext>
            </a:extLst>
          </p:cNvPr>
          <p:cNvSpPr/>
          <p:nvPr/>
        </p:nvSpPr>
        <p:spPr>
          <a:xfrm>
            <a:off x="4398586" y="1112526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Sessions***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598606-34D4-D3AD-5264-37130F53B267}"/>
              </a:ext>
            </a:extLst>
          </p:cNvPr>
          <p:cNvSpPr/>
          <p:nvPr/>
        </p:nvSpPr>
        <p:spPr>
          <a:xfrm>
            <a:off x="2017986" y="1641931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BF6C59-3F0C-A42D-7684-C8B3F214E8F5}"/>
              </a:ext>
            </a:extLst>
          </p:cNvPr>
          <p:cNvSpPr/>
          <p:nvPr/>
        </p:nvSpPr>
        <p:spPr>
          <a:xfrm>
            <a:off x="3184635" y="1664743"/>
            <a:ext cx="1082566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 **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58B2D2-5E4C-B120-47DF-E23DB8AC5517}"/>
              </a:ext>
            </a:extLst>
          </p:cNvPr>
          <p:cNvSpPr/>
          <p:nvPr/>
        </p:nvSpPr>
        <p:spPr>
          <a:xfrm>
            <a:off x="4361797" y="1657594"/>
            <a:ext cx="1818285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 Services OR Repositories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92DFC0C-B3D6-1FD3-AF1F-955C8885ED83}"/>
              </a:ext>
            </a:extLst>
          </p:cNvPr>
          <p:cNvSpPr/>
          <p:nvPr/>
        </p:nvSpPr>
        <p:spPr>
          <a:xfrm>
            <a:off x="2028498" y="2151156"/>
            <a:ext cx="1397873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External OR Third Party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495BA0-82BB-8944-94EC-64CF551EAFE8}"/>
              </a:ext>
            </a:extLst>
          </p:cNvPr>
          <p:cNvSpPr/>
          <p:nvPr/>
        </p:nvSpPr>
        <p:spPr>
          <a:xfrm>
            <a:off x="3494688" y="2136975"/>
            <a:ext cx="2601312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MVC Controllers with View, API Controllers, Razor Views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B4C317-411E-46D7-6E22-B97C71DE63AA}"/>
              </a:ext>
            </a:extLst>
          </p:cNvPr>
          <p:cNvSpPr/>
          <p:nvPr/>
        </p:nvSpPr>
        <p:spPr>
          <a:xfrm>
            <a:off x="1996966" y="2660909"/>
            <a:ext cx="4099034" cy="385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…. And many more as per the need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F09F6-FBF3-D87E-52EF-D2376F17AFD5}"/>
              </a:ext>
            </a:extLst>
          </p:cNvPr>
          <p:cNvSpPr txBox="1"/>
          <p:nvPr/>
        </p:nvSpPr>
        <p:spPr>
          <a:xfrm>
            <a:off x="7062951" y="843767"/>
            <a:ext cx="4477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Middleware’s  HTTP Pipeline Object Models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0F5C811-0D07-FF1F-63ED-5A6586A350A7}"/>
              </a:ext>
            </a:extLst>
          </p:cNvPr>
          <p:cNvSpPr/>
          <p:nvPr/>
        </p:nvSpPr>
        <p:spPr>
          <a:xfrm>
            <a:off x="7062951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C3EA190-C33F-708F-E805-DA6C38295D40}"/>
              </a:ext>
            </a:extLst>
          </p:cNvPr>
          <p:cNvSpPr/>
          <p:nvPr/>
        </p:nvSpPr>
        <p:spPr>
          <a:xfrm>
            <a:off x="8240109" y="1058183"/>
            <a:ext cx="1082566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HSTS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6C4ADCD-BDDB-0F79-DC66-2558E9A7EE6B}"/>
              </a:ext>
            </a:extLst>
          </p:cNvPr>
          <p:cNvSpPr/>
          <p:nvPr/>
        </p:nvSpPr>
        <p:spPr>
          <a:xfrm>
            <a:off x="9427777" y="1053251"/>
            <a:ext cx="1618594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HttpsRedirection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33A9ED9-DC8B-DC30-6DFF-B6B1C21EB9EE}"/>
              </a:ext>
            </a:extLst>
          </p:cNvPr>
          <p:cNvSpPr/>
          <p:nvPr/>
        </p:nvSpPr>
        <p:spPr>
          <a:xfrm>
            <a:off x="7115500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CORS **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17D28D-4A1E-FDA3-CABE-6A3EE40A10B5}"/>
              </a:ext>
            </a:extLst>
          </p:cNvPr>
          <p:cNvSpPr/>
          <p:nvPr/>
        </p:nvSpPr>
        <p:spPr>
          <a:xfrm>
            <a:off x="8250621" y="1570874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Routing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9BACB6E-52B5-00B4-8A7A-2813519FED38}"/>
              </a:ext>
            </a:extLst>
          </p:cNvPr>
          <p:cNvSpPr/>
          <p:nvPr/>
        </p:nvSpPr>
        <p:spPr>
          <a:xfrm>
            <a:off x="9427777" y="1530737"/>
            <a:ext cx="1030017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Sessions***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6C9562-71BF-F598-413B-D5E2C60B3259}"/>
              </a:ext>
            </a:extLst>
          </p:cNvPr>
          <p:cNvSpPr/>
          <p:nvPr/>
        </p:nvSpPr>
        <p:spPr>
          <a:xfrm>
            <a:off x="7126010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Authentication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9F05CD6-7E49-576F-16D1-277E9C65F842}"/>
              </a:ext>
            </a:extLst>
          </p:cNvPr>
          <p:cNvSpPr/>
          <p:nvPr/>
        </p:nvSpPr>
        <p:spPr>
          <a:xfrm>
            <a:off x="8723577" y="2123425"/>
            <a:ext cx="1502983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Authorization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967E6B1-0F54-1359-F1EA-3F10314C05A6}"/>
              </a:ext>
            </a:extLst>
          </p:cNvPr>
          <p:cNvSpPr/>
          <p:nvPr/>
        </p:nvSpPr>
        <p:spPr>
          <a:xfrm>
            <a:off x="7136521" y="2664095"/>
            <a:ext cx="4403838" cy="385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Endpoint Mapping to Execute MVC Controller, API Controller </a:t>
            </a:r>
            <a:r>
              <a:rPr lang="en-US" sz="1400" b="1" dirty="0" err="1">
                <a:solidFill>
                  <a:srgbClr val="FF0000"/>
                </a:solidFill>
              </a:rPr>
              <a:t>otr</a:t>
            </a:r>
            <a:r>
              <a:rPr lang="en-US" sz="1400" b="1" dirty="0">
                <a:solidFill>
                  <a:srgbClr val="FF0000"/>
                </a:solidFill>
              </a:rPr>
              <a:t> Razor View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8E1E0A-5146-A16D-C486-D3E507235C97}"/>
              </a:ext>
            </a:extLst>
          </p:cNvPr>
          <p:cNvSpPr txBox="1"/>
          <p:nvPr/>
        </p:nvSpPr>
        <p:spPr>
          <a:xfrm>
            <a:off x="2554014" y="3687237"/>
            <a:ext cx="880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highlight>
                  <a:srgbClr val="FFFF00"/>
                </a:highlight>
              </a:rPr>
              <a:t>Controller Execution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38496C-7A1F-1EB4-C065-B028670EA69F}"/>
              </a:ext>
            </a:extLst>
          </p:cNvPr>
          <p:cNvSpPr/>
          <p:nvPr/>
        </p:nvSpPr>
        <p:spPr>
          <a:xfrm>
            <a:off x="1960182" y="3956951"/>
            <a:ext cx="1597572" cy="2689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Check for Security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456D1BC-958E-22D7-B1E8-5643F43B64D8}"/>
              </a:ext>
            </a:extLst>
          </p:cNvPr>
          <p:cNvSpPr/>
          <p:nvPr/>
        </p:nvSpPr>
        <p:spPr>
          <a:xfrm>
            <a:off x="1933903" y="4433175"/>
            <a:ext cx="1760486" cy="9195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Create an Instance of the Controller and Inject Dependencies in it. Load the ActionFilter if applied at Controller Level</a:t>
            </a: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8EC76D3B-BA69-C8FE-3A59-C501ED52C8F3}"/>
              </a:ext>
            </a:extLst>
          </p:cNvPr>
          <p:cNvSpPr/>
          <p:nvPr/>
        </p:nvSpPr>
        <p:spPr>
          <a:xfrm>
            <a:off x="2653872" y="4225910"/>
            <a:ext cx="178668" cy="23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BA0697-20B2-8ECB-3470-911B3A0F850F}"/>
              </a:ext>
            </a:extLst>
          </p:cNvPr>
          <p:cNvSpPr/>
          <p:nvPr/>
        </p:nvSpPr>
        <p:spPr>
          <a:xfrm>
            <a:off x="3846786" y="3135020"/>
            <a:ext cx="4876791" cy="463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URL and Get HTTP Request Type (Get/Post/Put/Delete) and with Controller Name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MyController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and its Action Method (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MyAc`tion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DBC72-3D6B-B977-3543-DC134F0B3C1A}"/>
              </a:ext>
            </a:extLst>
          </p:cNvPr>
          <p:cNvSpPr txBox="1"/>
          <p:nvPr/>
        </p:nvSpPr>
        <p:spPr>
          <a:xfrm>
            <a:off x="1" y="1534929"/>
            <a:ext cx="1933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myserver</a:t>
            </a:r>
            <a:r>
              <a:rPr lang="en-US" sz="1100" dirty="0"/>
              <a:t>/</a:t>
            </a:r>
            <a:r>
              <a:rPr lang="en-US" sz="1100" dirty="0" err="1"/>
              <a:t>MyController</a:t>
            </a:r>
            <a:r>
              <a:rPr lang="en-US" sz="1100" dirty="0"/>
              <a:t>/</a:t>
            </a:r>
            <a:r>
              <a:rPr lang="en-US" sz="1100" dirty="0" err="1"/>
              <a:t>MyAction</a:t>
            </a:r>
            <a:endParaRPr 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1BBC45C-9A3C-5813-2232-F9CC748798F6}"/>
              </a:ext>
            </a:extLst>
          </p:cNvPr>
          <p:cNvCxnSpPr>
            <a:stCxn id="7" idx="2"/>
            <a:endCxn id="72" idx="3"/>
          </p:cNvCxnSpPr>
          <p:nvPr/>
        </p:nvCxnSpPr>
        <p:spPr>
          <a:xfrm rot="5400000">
            <a:off x="8915210" y="2943388"/>
            <a:ext cx="231601" cy="61486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0035D19-85CB-D29C-5579-082CD065CC85}"/>
              </a:ext>
            </a:extLst>
          </p:cNvPr>
          <p:cNvCxnSpPr>
            <a:stCxn id="72" idx="1"/>
            <a:endCxn id="70" idx="1"/>
          </p:cNvCxnSpPr>
          <p:nvPr/>
        </p:nvCxnSpPr>
        <p:spPr>
          <a:xfrm rot="10800000" flipV="1">
            <a:off x="1933904" y="3366621"/>
            <a:ext cx="1912883" cy="1526322"/>
          </a:xfrm>
          <a:prstGeom prst="bentConnector3">
            <a:avLst>
              <a:gd name="adj1" fmla="val 1119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BCB92D-316F-61A8-0DC9-A1636AD34043}"/>
              </a:ext>
            </a:extLst>
          </p:cNvPr>
          <p:cNvSpPr/>
          <p:nvPr/>
        </p:nvSpPr>
        <p:spPr>
          <a:xfrm>
            <a:off x="4177865" y="3854202"/>
            <a:ext cx="1760486" cy="8363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of the HTTP Request Type and Look for the Action Method and map the Request to Action Method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451B627-C243-C9B1-0954-DDF053D8027F}"/>
              </a:ext>
            </a:extLst>
          </p:cNvPr>
          <p:cNvCxnSpPr>
            <a:cxnSpLocks/>
            <a:endCxn id="78" idx="1"/>
          </p:cNvCxnSpPr>
          <p:nvPr/>
        </p:nvCxnSpPr>
        <p:spPr>
          <a:xfrm rot="5400000" flipH="1" flipV="1">
            <a:off x="3625843" y="4340923"/>
            <a:ext cx="620568" cy="483476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6B09502-89BE-51B4-A714-CF1BF7F743FB}"/>
              </a:ext>
            </a:extLst>
          </p:cNvPr>
          <p:cNvSpPr/>
          <p:nvPr/>
        </p:nvSpPr>
        <p:spPr>
          <a:xfrm>
            <a:off x="6571594" y="3854202"/>
            <a:ext cx="1760486" cy="110131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ActionExecutingContenxt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  <a:highlight>
                  <a:srgbClr val="800000"/>
                </a:highlight>
              </a:rPr>
              <a:t>Check for Security</a:t>
            </a:r>
          </a:p>
          <a:p>
            <a:pPr algn="ctr"/>
            <a:r>
              <a:rPr lang="en-US" sz="1100" dirty="0"/>
              <a:t>Load and Execute Action Filters if applied on the Action</a:t>
            </a:r>
          </a:p>
          <a:p>
            <a:pPr algn="ctr"/>
            <a:endParaRPr lang="en-US" sz="1100" dirty="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6C8BDE25-42CE-6482-5F0D-C4C76E52D4A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938351" y="4269463"/>
            <a:ext cx="633243" cy="135395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1C14E57-39EE-E3BE-3340-3ADF293A5F9A}"/>
              </a:ext>
            </a:extLst>
          </p:cNvPr>
          <p:cNvSpPr/>
          <p:nvPr/>
        </p:nvSpPr>
        <p:spPr>
          <a:xfrm>
            <a:off x="8765628" y="3734268"/>
            <a:ext cx="2617075" cy="161306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Action Method, </a:t>
            </a:r>
            <a:r>
              <a:rPr lang="en-US" sz="1100" b="1" dirty="0">
                <a:highlight>
                  <a:srgbClr val="800000"/>
                </a:highlight>
              </a:rPr>
              <a:t>Validate the Model,</a:t>
            </a:r>
            <a:r>
              <a:rPr lang="en-US" sz="1100" dirty="0"/>
              <a:t> Call the Repository and Update Model as well as if exception occurs handle it and redirect to Error Page </a:t>
            </a:r>
            <a:r>
              <a:rPr lang="en-US" sz="1100" b="1" dirty="0"/>
              <a:t>(A)</a:t>
            </a:r>
            <a:r>
              <a:rPr lang="en-US" sz="1100" dirty="0"/>
              <a:t> or Respond </a:t>
            </a:r>
            <a:r>
              <a:rPr lang="en-US" sz="1100" b="1" dirty="0"/>
              <a:t>A</a:t>
            </a:r>
            <a:r>
              <a:rPr lang="en-US" sz="1100" dirty="0"/>
              <a:t> </a:t>
            </a:r>
            <a:r>
              <a:rPr lang="en-US" sz="1100" b="1" dirty="0">
                <a:highlight>
                  <a:srgbClr val="00FFFF"/>
                </a:highlight>
              </a:rPr>
              <a:t>View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800000"/>
                </a:highlight>
              </a:rPr>
              <a:t>Redirect to Action for Same Controller</a:t>
            </a:r>
            <a:r>
              <a:rPr lang="en-US" sz="1100" dirty="0"/>
              <a:t> or </a:t>
            </a:r>
            <a:r>
              <a:rPr lang="en-US" sz="1100" b="1" dirty="0">
                <a:highlight>
                  <a:srgbClr val="FF00FF"/>
                </a:highlight>
              </a:rPr>
              <a:t>Redirect to Action of Different Controller</a:t>
            </a:r>
            <a:r>
              <a:rPr lang="en-US" sz="1100" dirty="0">
                <a:highlight>
                  <a:srgbClr val="FF00FF"/>
                </a:highlight>
              </a:rPr>
              <a:t> . 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 err="1"/>
              <a:t>ActionExecutedContext</a:t>
            </a:r>
            <a:endParaRPr lang="en-US" sz="1100" dirty="0"/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898EF5B-9F7D-D0C9-8865-946B3FEBE2F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8332080" y="4404858"/>
            <a:ext cx="433548" cy="135943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6CB4013-E034-F97D-31ED-FDA6893614F6}"/>
              </a:ext>
            </a:extLst>
          </p:cNvPr>
          <p:cNvCxnSpPr>
            <a:cxnSpLocks/>
            <a:stCxn id="87" idx="2"/>
          </p:cNvCxnSpPr>
          <p:nvPr/>
        </p:nvCxnSpPr>
        <p:spPr>
          <a:xfrm rot="16200000" flipH="1">
            <a:off x="10460169" y="4961330"/>
            <a:ext cx="200198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B22CC69-F3BB-6DCC-11D5-74250E9FB5E6}"/>
              </a:ext>
            </a:extLst>
          </p:cNvPr>
          <p:cNvSpPr/>
          <p:nvPr/>
        </p:nvSpPr>
        <p:spPr>
          <a:xfrm>
            <a:off x="11067392" y="5347334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AB30B7-3A6E-9416-B2CD-5AB3287AF27E}"/>
              </a:ext>
            </a:extLst>
          </p:cNvPr>
          <p:cNvSpPr txBox="1"/>
          <p:nvPr/>
        </p:nvSpPr>
        <p:spPr>
          <a:xfrm>
            <a:off x="0" y="105103"/>
            <a:ext cx="1471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A: Error Response</a:t>
            </a:r>
          </a:p>
          <a:p>
            <a:r>
              <a:rPr lang="en-US" sz="1000" dirty="0"/>
              <a:t>D: File Response, JSON, any other Custom Response (Directly Resources are executed e.g. Download File) 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EEE5188-B3BC-D380-34F9-0DC89B177D62}"/>
              </a:ext>
            </a:extLst>
          </p:cNvPr>
          <p:cNvSpPr/>
          <p:nvPr/>
        </p:nvSpPr>
        <p:spPr>
          <a:xfrm>
            <a:off x="6434959" y="4955514"/>
            <a:ext cx="2194034" cy="928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If Action of Same Controller Then Go To B</a:t>
            </a:r>
          </a:p>
          <a:p>
            <a:pPr algn="ctr"/>
            <a:endParaRPr lang="en-US" sz="1100" b="1" dirty="0"/>
          </a:p>
          <a:p>
            <a:pPr algn="ctr"/>
            <a:r>
              <a:rPr lang="en-US" sz="1100" b="1" dirty="0"/>
              <a:t>If Action from Different Controller then Go To C</a:t>
            </a:r>
          </a:p>
          <a:p>
            <a:pPr algn="ctr"/>
            <a:endParaRPr lang="en-US" sz="1100" b="1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565C200-FA93-8009-D86D-ACA86FAED923}"/>
              </a:ext>
            </a:extLst>
          </p:cNvPr>
          <p:cNvSpPr/>
          <p:nvPr/>
        </p:nvSpPr>
        <p:spPr>
          <a:xfrm>
            <a:off x="8016769" y="4461529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8752AE3-7091-A08E-3C2C-B2F92F6D8E67}"/>
              </a:ext>
            </a:extLst>
          </p:cNvPr>
          <p:cNvSpPr/>
          <p:nvPr/>
        </p:nvSpPr>
        <p:spPr>
          <a:xfrm>
            <a:off x="1928647" y="3859946"/>
            <a:ext cx="315312" cy="406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B8F5A5CF-92BD-95F7-B5BA-29C5794A0D8B}"/>
              </a:ext>
            </a:extLst>
          </p:cNvPr>
          <p:cNvSpPr/>
          <p:nvPr/>
        </p:nvSpPr>
        <p:spPr>
          <a:xfrm>
            <a:off x="3314694" y="5618205"/>
            <a:ext cx="3025652" cy="928901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Response is View Then Look for View, If found, then Instantiate and Evaluate a Model Object Passed to View, then execute all </a:t>
            </a:r>
            <a:r>
              <a:rPr lang="en-US" sz="1100" b="1" dirty="0"/>
              <a:t>TAG-HELPER, </a:t>
            </a:r>
            <a:r>
              <a:rPr lang="en-US" sz="1100" dirty="0"/>
              <a:t>then generate a HTML Response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9BD2F5-F4EE-A645-8767-B65FD457710B}"/>
              </a:ext>
            </a:extLst>
          </p:cNvPr>
          <p:cNvCxnSpPr>
            <a:stCxn id="106" idx="1"/>
            <a:endCxn id="17" idx="3"/>
          </p:cNvCxnSpPr>
          <p:nvPr/>
        </p:nvCxnSpPr>
        <p:spPr>
          <a:xfrm flipH="1">
            <a:off x="1650124" y="6082656"/>
            <a:ext cx="1664570" cy="28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46E7311-411B-EE20-7C61-BD2904684942}"/>
              </a:ext>
            </a:extLst>
          </p:cNvPr>
          <p:cNvCxnSpPr>
            <a:stCxn id="87" idx="2"/>
          </p:cNvCxnSpPr>
          <p:nvPr/>
        </p:nvCxnSpPr>
        <p:spPr>
          <a:xfrm rot="5400000">
            <a:off x="7825039" y="3862640"/>
            <a:ext cx="764434" cy="3733820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F782A31E-1487-9354-C43C-DC2244A38122}"/>
              </a:ext>
            </a:extLst>
          </p:cNvPr>
          <p:cNvCxnSpPr>
            <a:stCxn id="87" idx="2"/>
          </p:cNvCxnSpPr>
          <p:nvPr/>
        </p:nvCxnSpPr>
        <p:spPr>
          <a:xfrm rot="16200000" flipH="1">
            <a:off x="10174110" y="5247389"/>
            <a:ext cx="772316" cy="972204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7EF037F-CE74-780B-CCF5-0078D1DC313D}"/>
              </a:ext>
            </a:extLst>
          </p:cNvPr>
          <p:cNvSpPr/>
          <p:nvPr/>
        </p:nvSpPr>
        <p:spPr>
          <a:xfrm>
            <a:off x="11046370" y="5891834"/>
            <a:ext cx="578072" cy="43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253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8BA849BF-838C-CF85-368D-875DEEA4B28D}"/>
              </a:ext>
            </a:extLst>
          </p:cNvPr>
          <p:cNvSpPr/>
          <p:nvPr/>
        </p:nvSpPr>
        <p:spPr>
          <a:xfrm>
            <a:off x="9122980" y="1849821"/>
            <a:ext cx="1555530" cy="3163613"/>
          </a:xfrm>
          <a:prstGeom prst="curved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</p:txBody>
      </p:sp>
    </p:spTree>
    <p:extLst>
      <p:ext uri="{BB962C8B-B14F-4D97-AF65-F5344CB8AC3E}">
        <p14:creationId xmlns:p14="http://schemas.microsoft.com/office/powerpoint/2010/main" val="258289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4C55C1-8751-8844-881A-18C9AC9A7909}"/>
              </a:ext>
            </a:extLst>
          </p:cNvPr>
          <p:cNvSpPr/>
          <p:nvPr/>
        </p:nvSpPr>
        <p:spPr>
          <a:xfrm>
            <a:off x="4813738" y="578069"/>
            <a:ext cx="6011917" cy="527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3A2BA-19B6-D6C2-FE40-C573DD21877A}"/>
              </a:ext>
            </a:extLst>
          </p:cNvPr>
          <p:cNvSpPr/>
          <p:nvPr/>
        </p:nvSpPr>
        <p:spPr>
          <a:xfrm>
            <a:off x="4908332" y="1008994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D86B9-2947-8BD8-CEC9-9B44C0508CBC}"/>
              </a:ext>
            </a:extLst>
          </p:cNvPr>
          <p:cNvSpPr/>
          <p:nvPr/>
        </p:nvSpPr>
        <p:spPr>
          <a:xfrm>
            <a:off x="4908332" y="3683877"/>
            <a:ext cx="421464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Action1()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B8291D2-F22E-E9B1-7304-D13405CBC83D}"/>
              </a:ext>
            </a:extLst>
          </p:cNvPr>
          <p:cNvSpPr/>
          <p:nvPr/>
        </p:nvSpPr>
        <p:spPr>
          <a:xfrm>
            <a:off x="357352" y="1124607"/>
            <a:ext cx="4550980" cy="1061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B72D0-E2E4-C9B6-127F-B1804BAD94BF}"/>
              </a:ext>
            </a:extLst>
          </p:cNvPr>
          <p:cNvSpPr txBox="1"/>
          <p:nvPr/>
        </p:nvSpPr>
        <p:spPr>
          <a:xfrm>
            <a:off x="6096000" y="2511973"/>
            <a:ext cx="22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Action1() from Controller1 will return Action1() from Controller2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616AF4-4409-606C-439B-9F464652D6D5}"/>
              </a:ext>
            </a:extLst>
          </p:cNvPr>
          <p:cNvSpPr/>
          <p:nvPr/>
        </p:nvSpPr>
        <p:spPr>
          <a:xfrm>
            <a:off x="357352" y="3962400"/>
            <a:ext cx="4550980" cy="1124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6BFB5-0C48-DA40-EE75-3682F099B074}"/>
              </a:ext>
            </a:extLst>
          </p:cNvPr>
          <p:cNvSpPr txBox="1"/>
          <p:nvPr/>
        </p:nvSpPr>
        <p:spPr>
          <a:xfrm>
            <a:off x="8492359" y="126124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Hosting Env.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D00E3-1053-4D86-EEAD-297C296AAD34}"/>
              </a:ext>
            </a:extLst>
          </p:cNvPr>
          <p:cNvSpPr txBox="1"/>
          <p:nvPr/>
        </p:nvSpPr>
        <p:spPr>
          <a:xfrm>
            <a:off x="115614" y="126124"/>
            <a:ext cx="364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Data Across Controllers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TempData</a:t>
            </a:r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F796633-A976-D987-A7B1-17AF35265B54}"/>
              </a:ext>
            </a:extLst>
          </p:cNvPr>
          <p:cNvSpPr/>
          <p:nvPr/>
        </p:nvSpPr>
        <p:spPr>
          <a:xfrm>
            <a:off x="9364717" y="2406869"/>
            <a:ext cx="1387366" cy="1277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  <a:p>
            <a:pPr algn="ctr"/>
            <a:r>
              <a:rPr lang="en-US" sz="1400" b="1"/>
              <a:t>Temp</a:t>
            </a:r>
            <a:endParaRPr lang="en-US" sz="1400" b="1" dirty="0"/>
          </a:p>
          <a:p>
            <a:pPr algn="ctr"/>
            <a:r>
              <a:rPr lang="en-US" sz="1400" b="1" dirty="0"/>
              <a:t>Data </a:t>
            </a:r>
          </a:p>
          <a:p>
            <a:pPr algn="ctr"/>
            <a:r>
              <a:rPr lang="en-US" sz="1400" b="1" dirty="0"/>
              <a:t>Storage</a:t>
            </a:r>
          </a:p>
          <a:p>
            <a:pPr algn="ctr"/>
            <a:r>
              <a:rPr lang="en-US" sz="1400" b="1" dirty="0" err="1"/>
              <a:t>Key:Value</a:t>
            </a:r>
            <a:endParaRPr lang="en-US" sz="1400" b="1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68C70CB-C218-68CB-EF53-25119C0C18CE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9122980" y="1760484"/>
            <a:ext cx="935420" cy="646385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D1B6494-FFFC-132F-B8CC-3AF85BBD0DD6}"/>
              </a:ext>
            </a:extLst>
          </p:cNvPr>
          <p:cNvCxnSpPr>
            <a:endCxn id="3" idx="3"/>
          </p:cNvCxnSpPr>
          <p:nvPr/>
        </p:nvCxnSpPr>
        <p:spPr>
          <a:xfrm rot="10800000" flipV="1">
            <a:off x="9122981" y="3683877"/>
            <a:ext cx="966951" cy="751490"/>
          </a:xfrm>
          <a:prstGeom prst="bentConnector3">
            <a:avLst>
              <a:gd name="adj1" fmla="val 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48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Web App and its Memory for Session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with Web App and its Memory for Session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Out-Of-Process Session Storage</a:t>
            </a:r>
          </a:p>
          <a:p>
            <a:pPr algn="ctr"/>
            <a:r>
              <a:rPr lang="en-US" b="1" dirty="0"/>
              <a:t>ASP.NET State Server and SQL Server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9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7D5613-E2C3-67BB-B8C3-84053B2D82C7}"/>
              </a:ext>
            </a:extLst>
          </p:cNvPr>
          <p:cNvSpPr/>
          <p:nvPr/>
        </p:nvSpPr>
        <p:spPr>
          <a:xfrm>
            <a:off x="4771697" y="325821"/>
            <a:ext cx="5360276" cy="6119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2DBC5-AFDA-8ACD-0E2D-477D46F03863}"/>
              </a:ext>
            </a:extLst>
          </p:cNvPr>
          <p:cNvSpPr txBox="1"/>
          <p:nvPr/>
        </p:nvSpPr>
        <p:spPr>
          <a:xfrm>
            <a:off x="4939862" y="325821"/>
            <a:ext cx="48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Core MVC Hosting Env.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6BC613-3339-84C6-12A7-FDEA35740CBF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8F9D6B-F395-3F91-A8CD-20CE95AC5079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C5153B-449A-7E4A-F59B-E33B9B8FDEBB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E869B5-2803-2BA9-3561-82334B88CC93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E7547F5-2855-BE61-8C8F-B9573EB68D5F}"/>
              </a:ext>
            </a:extLst>
          </p:cNvPr>
          <p:cNvSpPr/>
          <p:nvPr/>
        </p:nvSpPr>
        <p:spPr>
          <a:xfrm>
            <a:off x="483476" y="1177159"/>
            <a:ext cx="4298731" cy="714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F24A377-30D4-1628-7639-3E9DA2109F9B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4782207" y="1534511"/>
            <a:ext cx="399393" cy="126124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243E60A-4DFA-5BAE-7EA4-0671E83F83E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6629400" y="1584433"/>
            <a:ext cx="614855" cy="173420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D2949FD-1304-251B-A0C9-6FAE3997CBD5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4960882" y="3252952"/>
            <a:ext cx="2317532" cy="998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9037349-AA6C-3C56-6E38-1D300C6EA667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7057696" y="4198883"/>
            <a:ext cx="746235" cy="74623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20C7D-C327-6C18-F1AD-AD3F89BFE7FF}"/>
              </a:ext>
            </a:extLst>
          </p:cNvPr>
          <p:cNvSpPr txBox="1"/>
          <p:nvPr/>
        </p:nvSpPr>
        <p:spPr>
          <a:xfrm>
            <a:off x="4782207" y="893379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95882-0B14-2C4C-162A-9AA0BB97AD3E}"/>
              </a:ext>
            </a:extLst>
          </p:cNvPr>
          <p:cNvSpPr txBox="1"/>
          <p:nvPr/>
        </p:nvSpPr>
        <p:spPr>
          <a:xfrm>
            <a:off x="6256283" y="2283216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0B0EE1-9268-36CE-62EE-8D3C50F9A162}"/>
              </a:ext>
            </a:extLst>
          </p:cNvPr>
          <p:cNvSpPr txBox="1"/>
          <p:nvPr/>
        </p:nvSpPr>
        <p:spPr>
          <a:xfrm>
            <a:off x="6316717" y="4145597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B77A5E-6B4C-DBC8-B8B2-6DA5B63F5151}"/>
              </a:ext>
            </a:extLst>
          </p:cNvPr>
          <p:cNvSpPr txBox="1"/>
          <p:nvPr/>
        </p:nvSpPr>
        <p:spPr>
          <a:xfrm>
            <a:off x="8692055" y="4760451"/>
            <a:ext cx="5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X:20</a:t>
            </a:r>
          </a:p>
        </p:txBody>
      </p:sp>
    </p:spTree>
    <p:extLst>
      <p:ext uri="{BB962C8B-B14F-4D97-AF65-F5344CB8AC3E}">
        <p14:creationId xmlns:p14="http://schemas.microsoft.com/office/powerpoint/2010/main" val="106751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7FB92-C854-4E60-6BB4-C15A4340EF62}"/>
              </a:ext>
            </a:extLst>
          </p:cNvPr>
          <p:cNvSpPr txBox="1"/>
          <p:nvPr/>
        </p:nvSpPr>
        <p:spPr>
          <a:xfrm>
            <a:off x="220716" y="105103"/>
            <a:ext cx="422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State: Each Controller will interact with the Session Storage for Data State Maintenance as well as Read/Write Operations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0EA5E0F-C29A-A62D-4947-B169E1F81EE5}"/>
              </a:ext>
            </a:extLst>
          </p:cNvPr>
          <p:cNvSpPr/>
          <p:nvPr/>
        </p:nvSpPr>
        <p:spPr>
          <a:xfrm>
            <a:off x="5034453" y="876300"/>
            <a:ext cx="4876801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F4D30D-0A4B-EFD2-E74A-D2D3E8E4FCF9}"/>
              </a:ext>
            </a:extLst>
          </p:cNvPr>
          <p:cNvSpPr/>
          <p:nvPr/>
        </p:nvSpPr>
        <p:spPr>
          <a:xfrm>
            <a:off x="5181600" y="1177159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85B6DF-B1E2-15D4-A2AD-CC84AFEFD87A}"/>
              </a:ext>
            </a:extLst>
          </p:cNvPr>
          <p:cNvSpPr/>
          <p:nvPr/>
        </p:nvSpPr>
        <p:spPr>
          <a:xfrm>
            <a:off x="7803931" y="227549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D0A636-5F70-DE5F-94D1-066ECF3784EE}"/>
              </a:ext>
            </a:extLst>
          </p:cNvPr>
          <p:cNvSpPr/>
          <p:nvPr/>
        </p:nvSpPr>
        <p:spPr>
          <a:xfrm>
            <a:off x="7803931" y="3715407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3EE134-682C-83B6-7556-F9E94477E854}"/>
              </a:ext>
            </a:extLst>
          </p:cNvPr>
          <p:cNvSpPr/>
          <p:nvPr/>
        </p:nvSpPr>
        <p:spPr>
          <a:xfrm>
            <a:off x="5281448" y="446164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E5AF9950-771E-434B-8982-082F31B3CC67}"/>
              </a:ext>
            </a:extLst>
          </p:cNvPr>
          <p:cNvSpPr/>
          <p:nvPr/>
        </p:nvSpPr>
        <p:spPr>
          <a:xfrm>
            <a:off x="10289628" y="2144110"/>
            <a:ext cx="1807779" cy="146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Session </a:t>
            </a:r>
          </a:p>
          <a:p>
            <a:pPr algn="ctr"/>
            <a:r>
              <a:rPr lang="en-US" b="1" dirty="0"/>
              <a:t>Storage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CEE0CBD-9AD6-2A79-3032-CB9AC1C9440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957848" y="1660635"/>
            <a:ext cx="4235670" cy="483475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F2A7DFB-B2B4-7E82-FB16-77712F1D17ED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9580179" y="2758966"/>
            <a:ext cx="709449" cy="115613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9FC1F7-3457-9892-4CEB-F145FA1E88E3}"/>
              </a:ext>
            </a:extLst>
          </p:cNvPr>
          <p:cNvCxnSpPr>
            <a:endCxn id="8" idx="3"/>
          </p:cNvCxnSpPr>
          <p:nvPr/>
        </p:nvCxnSpPr>
        <p:spPr>
          <a:xfrm flipV="1">
            <a:off x="9580179" y="3605048"/>
            <a:ext cx="1613339" cy="57806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5F14BD6-6591-EC02-274E-5AD7381D86DB}"/>
              </a:ext>
            </a:extLst>
          </p:cNvPr>
          <p:cNvCxnSpPr>
            <a:stCxn id="7" idx="3"/>
            <a:endCxn id="8" idx="3"/>
          </p:cNvCxnSpPr>
          <p:nvPr/>
        </p:nvCxnSpPr>
        <p:spPr>
          <a:xfrm flipV="1">
            <a:off x="7057696" y="3605048"/>
            <a:ext cx="4135822" cy="1340070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52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with Memory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 Cache</a:t>
            </a:r>
          </a:p>
          <a:p>
            <a:pPr algn="ctr"/>
            <a:r>
              <a:rPr lang="en-US" b="1" dirty="0"/>
              <a:t>Memory on Hosting Env.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60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6E1AF-131F-C170-EC9E-7F6E98EF79AF}"/>
              </a:ext>
            </a:extLst>
          </p:cNvPr>
          <p:cNvSpPr txBox="1"/>
          <p:nvPr/>
        </p:nvSpPr>
        <p:spPr>
          <a:xfrm>
            <a:off x="283779" y="168166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State for ASP.NET Core Apps using Distributed Caching Service e.g. Redis Cache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BCFCC4-9E5A-D62E-AFA6-46A1E993F61E}"/>
              </a:ext>
            </a:extLst>
          </p:cNvPr>
          <p:cNvSpPr/>
          <p:nvPr/>
        </p:nvSpPr>
        <p:spPr>
          <a:xfrm>
            <a:off x="1776249" y="876300"/>
            <a:ext cx="8135006" cy="5105400"/>
          </a:xfrm>
          <a:prstGeom prst="roundRect">
            <a:avLst>
              <a:gd name="adj" fmla="val 39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47EDBD-F86A-3B8C-E7A9-C4129E3214B4}"/>
              </a:ext>
            </a:extLst>
          </p:cNvPr>
          <p:cNvSpPr/>
          <p:nvPr/>
        </p:nvSpPr>
        <p:spPr>
          <a:xfrm>
            <a:off x="2280745" y="1271752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80A12-FD48-5229-46D9-355DFE7B1D03}"/>
              </a:ext>
            </a:extLst>
          </p:cNvPr>
          <p:cNvSpPr/>
          <p:nvPr/>
        </p:nvSpPr>
        <p:spPr>
          <a:xfrm>
            <a:off x="4903076" y="2370083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804F24-68B3-6B65-85CD-1B562ADE3F8E}"/>
              </a:ext>
            </a:extLst>
          </p:cNvPr>
          <p:cNvSpPr/>
          <p:nvPr/>
        </p:nvSpPr>
        <p:spPr>
          <a:xfrm>
            <a:off x="4903076" y="3810000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B1B7A4-8C7C-7D4F-F98E-343A2E7E9DAB}"/>
              </a:ext>
            </a:extLst>
          </p:cNvPr>
          <p:cNvSpPr/>
          <p:nvPr/>
        </p:nvSpPr>
        <p:spPr>
          <a:xfrm>
            <a:off x="2380593" y="4556235"/>
            <a:ext cx="1776248" cy="9669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4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4143B5D-B242-EAE6-5A24-BA354B845ADB}"/>
              </a:ext>
            </a:extLst>
          </p:cNvPr>
          <p:cNvSpPr/>
          <p:nvPr/>
        </p:nvSpPr>
        <p:spPr>
          <a:xfrm>
            <a:off x="10289628" y="537498"/>
            <a:ext cx="1807779" cy="53167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Distributed Redis Cache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Linux Service, available on Local Premises (On-Premises) as well as on Cloud (Azure / AWS /GCP)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2558A2-F398-0E40-F7C4-84DDCAF540A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056993" y="537498"/>
            <a:ext cx="7136525" cy="1217730"/>
          </a:xfrm>
          <a:prstGeom prst="bentConnector4">
            <a:avLst>
              <a:gd name="adj1" fmla="val 43667"/>
              <a:gd name="adj2" fmla="val 11877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1878CA-1650-FC50-BDA1-D39B76894027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679324" y="2853559"/>
            <a:ext cx="3610304" cy="342321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DD3CD0A-BC4D-EDCA-8B26-5DA02ABB067C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6679324" y="4293476"/>
            <a:ext cx="4514194" cy="1560786"/>
          </a:xfrm>
          <a:prstGeom prst="bentConnector4">
            <a:avLst>
              <a:gd name="adj1" fmla="val 39988"/>
              <a:gd name="adj2" fmla="val 114646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421AAC1-3206-A929-7ADA-C1D3DC69BF88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4156841" y="5039711"/>
            <a:ext cx="7036677" cy="814551"/>
          </a:xfrm>
          <a:prstGeom prst="bentConnector4">
            <a:avLst>
              <a:gd name="adj1" fmla="val 43577"/>
              <a:gd name="adj2" fmla="val 128065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16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E1DDE2D-DC17-2DD3-EAFE-1385D4552BF0}"/>
              </a:ext>
            </a:extLst>
          </p:cNvPr>
          <p:cNvSpPr/>
          <p:nvPr/>
        </p:nvSpPr>
        <p:spPr>
          <a:xfrm>
            <a:off x="5749159" y="325820"/>
            <a:ext cx="4025462" cy="6264166"/>
          </a:xfrm>
          <a:prstGeom prst="cube">
            <a:avLst>
              <a:gd name="adj" fmla="val 14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8D086-E1C2-8D01-CD78-3E54377391F0}"/>
              </a:ext>
            </a:extLst>
          </p:cNvPr>
          <p:cNvSpPr/>
          <p:nvPr/>
        </p:nvSpPr>
        <p:spPr>
          <a:xfrm>
            <a:off x="5854262" y="1376855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1 with ASP.NET Core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FB913-3EC4-4C46-D471-308DF02A5536}"/>
              </a:ext>
            </a:extLst>
          </p:cNvPr>
          <p:cNvSpPr/>
          <p:nvPr/>
        </p:nvSpPr>
        <p:spPr>
          <a:xfrm>
            <a:off x="5854261" y="3983420"/>
            <a:ext cx="3205655" cy="1534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Host 2 </a:t>
            </a:r>
            <a:r>
              <a:rPr lang="en-US" b="1" dirty="0" err="1"/>
              <a:t>wth</a:t>
            </a:r>
            <a:r>
              <a:rPr lang="en-US" b="1" dirty="0"/>
              <a:t> ASP.NET Core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BA344-347F-7494-1799-9590231C44D3}"/>
              </a:ext>
            </a:extLst>
          </p:cNvPr>
          <p:cNvSpPr/>
          <p:nvPr/>
        </p:nvSpPr>
        <p:spPr>
          <a:xfrm>
            <a:off x="1282261" y="1481960"/>
            <a:ext cx="4099035" cy="41095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71A67-D4D0-3530-860E-4D19E7AA25EE}"/>
              </a:ext>
            </a:extLst>
          </p:cNvPr>
          <p:cNvSpPr txBox="1"/>
          <p:nvPr/>
        </p:nvSpPr>
        <p:spPr>
          <a:xfrm>
            <a:off x="1355834" y="1513490"/>
            <a:ext cx="385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Session in HTTP Channel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4D3243-5B39-1A71-BD3B-003BCAFC6E61}"/>
              </a:ext>
            </a:extLst>
          </p:cNvPr>
          <p:cNvSpPr/>
          <p:nvPr/>
        </p:nvSpPr>
        <p:spPr>
          <a:xfrm>
            <a:off x="767255" y="2165131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1 Processed by Server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47B007E-F956-115E-0F52-396421469ED3}"/>
              </a:ext>
            </a:extLst>
          </p:cNvPr>
          <p:cNvSpPr/>
          <p:nvPr/>
        </p:nvSpPr>
        <p:spPr>
          <a:xfrm>
            <a:off x="798786" y="4456385"/>
            <a:ext cx="5087006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2 Processed by Server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B842-6BE9-BAEE-5C92-3BE65F12D569}"/>
              </a:ext>
            </a:extLst>
          </p:cNvPr>
          <p:cNvSpPr txBox="1"/>
          <p:nvPr/>
        </p:nvSpPr>
        <p:spPr>
          <a:xfrm>
            <a:off x="6516414" y="2438398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X:10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C947982-E544-49C6-DD54-0DD23DC2EEF2}"/>
              </a:ext>
            </a:extLst>
          </p:cNvPr>
          <p:cNvSpPr/>
          <p:nvPr/>
        </p:nvSpPr>
        <p:spPr>
          <a:xfrm>
            <a:off x="9879723" y="2459420"/>
            <a:ext cx="1975947" cy="19969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Redis Distributed Caching Service for Session State Management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E236CC8-B190-90EB-C5B2-B1E99082A8B5}"/>
              </a:ext>
            </a:extLst>
          </p:cNvPr>
          <p:cNvCxnSpPr>
            <a:endCxn id="10" idx="1"/>
          </p:cNvCxnSpPr>
          <p:nvPr/>
        </p:nvCxnSpPr>
        <p:spPr>
          <a:xfrm>
            <a:off x="9059916" y="2165131"/>
            <a:ext cx="1807781" cy="29428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B4ACBDB-39A3-DF45-5661-902E987A186B}"/>
              </a:ext>
            </a:extLst>
          </p:cNvPr>
          <p:cNvCxnSpPr>
            <a:stCxn id="4" idx="3"/>
            <a:endCxn id="10" idx="3"/>
          </p:cNvCxnSpPr>
          <p:nvPr/>
        </p:nvCxnSpPr>
        <p:spPr>
          <a:xfrm flipV="1">
            <a:off x="9059916" y="4456385"/>
            <a:ext cx="1807781" cy="294291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942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2CF46-2890-9EB8-C006-CDB3E3222049}"/>
              </a:ext>
            </a:extLst>
          </p:cNvPr>
          <p:cNvSpPr txBox="1"/>
          <p:nvPr/>
        </p:nvSpPr>
        <p:spPr>
          <a:xfrm>
            <a:off x="115614" y="84083"/>
            <a:ext cx="4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C8D19A-7833-A13F-2100-4B5748454429}"/>
              </a:ext>
            </a:extLst>
          </p:cNvPr>
          <p:cNvSpPr/>
          <p:nvPr/>
        </p:nvSpPr>
        <p:spPr>
          <a:xfrm>
            <a:off x="5381297" y="882869"/>
            <a:ext cx="5381296" cy="564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4331849-3C6D-9CEB-A694-3A9D9F75F166}"/>
              </a:ext>
            </a:extLst>
          </p:cNvPr>
          <p:cNvSpPr/>
          <p:nvPr/>
        </p:nvSpPr>
        <p:spPr>
          <a:xfrm>
            <a:off x="231229" y="840828"/>
            <a:ext cx="2953406" cy="851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After Passing Services and Middleware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96CC7-10B8-CA1A-BCAB-93CC99774AFF}"/>
              </a:ext>
            </a:extLst>
          </p:cNvPr>
          <p:cNvSpPr/>
          <p:nvPr/>
        </p:nvSpPr>
        <p:spPr>
          <a:xfrm>
            <a:off x="5475890" y="966952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Verify the Authentication &amp; Authorization</a:t>
            </a:r>
          </a:p>
          <a:p>
            <a:pPr algn="ctr"/>
            <a:r>
              <a:rPr lang="en-US" sz="1400" b="1" dirty="0"/>
              <a:t>Authorization Middleware already Initialized in Requestion Pipeline and the Auth Service is already configured 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982EB24B-2026-B430-0D11-E177FF6C3631}"/>
              </a:ext>
            </a:extLst>
          </p:cNvPr>
          <p:cNvSpPr/>
          <p:nvPr/>
        </p:nvSpPr>
        <p:spPr>
          <a:xfrm rot="5400000">
            <a:off x="10786242" y="927542"/>
            <a:ext cx="541284" cy="9879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9E8C-1255-4A73-2BC8-1141A75A754E}"/>
              </a:ext>
            </a:extLst>
          </p:cNvPr>
          <p:cNvSpPr txBox="1"/>
          <p:nvPr/>
        </p:nvSpPr>
        <p:spPr>
          <a:xfrm>
            <a:off x="10846676" y="1692166"/>
            <a:ext cx="122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UnAuthorize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0A015-410F-97A4-E16B-D417D7E004A7}"/>
              </a:ext>
            </a:extLst>
          </p:cNvPr>
          <p:cNvSpPr txBox="1"/>
          <p:nvPr/>
        </p:nvSpPr>
        <p:spPr>
          <a:xfrm>
            <a:off x="10773103" y="630703"/>
            <a:ext cx="142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/ Role Failed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4E1CF7-64F2-9043-E362-D2D50D04F901}"/>
              </a:ext>
            </a:extLst>
          </p:cNvPr>
          <p:cNvSpPr/>
          <p:nvPr/>
        </p:nvSpPr>
        <p:spPr>
          <a:xfrm>
            <a:off x="5475889" y="1999943"/>
            <a:ext cx="5087007" cy="85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Controller Instance is created and Dependencies will be injected (DI Container)</a:t>
            </a:r>
          </a:p>
          <a:p>
            <a:pPr algn="ctr"/>
            <a:r>
              <a:rPr lang="en-US" sz="1400" b="1" dirty="0">
                <a:highlight>
                  <a:srgbClr val="FFFF00"/>
                </a:highlight>
              </a:rPr>
              <a:t>The ActionFilter will be initialized and Loaded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E121A-AF9A-E6D7-000E-2B72663506FA}"/>
              </a:ext>
            </a:extLst>
          </p:cNvPr>
          <p:cNvSpPr txBox="1"/>
          <p:nvPr/>
        </p:nvSpPr>
        <p:spPr>
          <a:xfrm>
            <a:off x="725214" y="2532993"/>
            <a:ext cx="374168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Value added logic that will be executed along with the Controller and they will not Interfere in the Controller’s execution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439F31E-9E24-C9F3-95CB-3FCE6B3E1FB6}"/>
              </a:ext>
            </a:extLst>
          </p:cNvPr>
          <p:cNvCxnSpPr>
            <a:stCxn id="11" idx="3"/>
          </p:cNvCxnSpPr>
          <p:nvPr/>
        </p:nvCxnSpPr>
        <p:spPr>
          <a:xfrm flipV="1">
            <a:off x="4466897" y="2659117"/>
            <a:ext cx="1849820" cy="47404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6AAD71-1673-A20A-F485-FA043F330D91}"/>
              </a:ext>
            </a:extLst>
          </p:cNvPr>
          <p:cNvSpPr txBox="1"/>
          <p:nvPr/>
        </p:nvSpPr>
        <p:spPr>
          <a:xfrm>
            <a:off x="231229" y="471496"/>
            <a:ext cx="45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http://server/</a:t>
            </a:r>
            <a:r>
              <a:rPr lang="en-US" dirty="0" err="1"/>
              <a:t>MyController</a:t>
            </a:r>
            <a:r>
              <a:rPr lang="en-US" dirty="0"/>
              <a:t>/</a:t>
            </a:r>
            <a:r>
              <a:rPr lang="en-US" dirty="0" err="1"/>
              <a:t>MyAction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CF8B6-3D64-9815-6D6B-56ECEEEDCB14}"/>
              </a:ext>
            </a:extLst>
          </p:cNvPr>
          <p:cNvSpPr/>
          <p:nvPr/>
        </p:nvSpPr>
        <p:spPr>
          <a:xfrm>
            <a:off x="3184635" y="882869"/>
            <a:ext cx="1986455" cy="809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Route Table That Reads Controller Name and Action Name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E142D08-BB68-6D5A-54EE-880DF27BFF15}"/>
              </a:ext>
            </a:extLst>
          </p:cNvPr>
          <p:cNvSpPr/>
          <p:nvPr/>
        </p:nvSpPr>
        <p:spPr>
          <a:xfrm>
            <a:off x="5181601" y="1266497"/>
            <a:ext cx="210206" cy="23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08B3DD-BF8A-AE40-B86A-969E85DB97D4}"/>
              </a:ext>
            </a:extLst>
          </p:cNvPr>
          <p:cNvCxnSpPr/>
          <p:nvPr/>
        </p:nvCxnSpPr>
        <p:spPr>
          <a:xfrm flipH="1">
            <a:off x="4351283" y="453415"/>
            <a:ext cx="1744717" cy="81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A4B793-E346-8E2E-91A7-D9EC29F86558}"/>
              </a:ext>
            </a:extLst>
          </p:cNvPr>
          <p:cNvSpPr txBox="1"/>
          <p:nvPr/>
        </p:nvSpPr>
        <p:spPr>
          <a:xfrm>
            <a:off x="6138041" y="187813"/>
            <a:ext cx="264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Expression </a:t>
            </a:r>
          </a:p>
          <a:p>
            <a:r>
              <a:rPr lang="en-US" dirty="0"/>
              <a:t>{controller}/{action}/{id?}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EB08E0D-AAF3-B158-7CF0-DA34D1AB7127}"/>
              </a:ext>
            </a:extLst>
          </p:cNvPr>
          <p:cNvSpPr/>
          <p:nvPr/>
        </p:nvSpPr>
        <p:spPr>
          <a:xfrm>
            <a:off x="5633545" y="3133157"/>
            <a:ext cx="4845269" cy="2048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Method Under Execution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F77AE2-5997-314A-B63F-0CBC6E35A8F7}"/>
              </a:ext>
            </a:extLst>
          </p:cNvPr>
          <p:cNvSpPr/>
          <p:nvPr/>
        </p:nvSpPr>
        <p:spPr>
          <a:xfrm>
            <a:off x="6017172" y="3259282"/>
            <a:ext cx="4209394" cy="747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Filter Applied on The Action Method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9FD96CF3-0C2F-6958-D289-6BEF358DAD76}"/>
              </a:ext>
            </a:extLst>
          </p:cNvPr>
          <p:cNvSpPr/>
          <p:nvPr/>
        </p:nvSpPr>
        <p:spPr>
          <a:xfrm rot="5400000">
            <a:off x="10250213" y="2044613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539D9E71-AAE1-4254-6773-AE47561B3409}"/>
              </a:ext>
            </a:extLst>
          </p:cNvPr>
          <p:cNvSpPr/>
          <p:nvPr/>
        </p:nvSpPr>
        <p:spPr>
          <a:xfrm rot="5400000">
            <a:off x="10691647" y="3015351"/>
            <a:ext cx="541284" cy="1613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36392C-A04D-84F0-991C-56C954F1A605}"/>
              </a:ext>
            </a:extLst>
          </p:cNvPr>
          <p:cNvSpPr txBox="1"/>
          <p:nvPr/>
        </p:nvSpPr>
        <p:spPr>
          <a:xfrm>
            <a:off x="10862441" y="302815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92DF7-5D8C-1C3A-B3E8-FE10764369CB}"/>
              </a:ext>
            </a:extLst>
          </p:cNvPr>
          <p:cNvSpPr txBox="1"/>
          <p:nvPr/>
        </p:nvSpPr>
        <p:spPr>
          <a:xfrm>
            <a:off x="10815145" y="4025967"/>
            <a:ext cx="122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 and Log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D6C14EB-637C-6F82-7E84-8D84ACE7EC1B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4466897" y="3133158"/>
            <a:ext cx="1550275" cy="49984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E02334-0417-D1EB-BF39-7719A4CBD6DC}"/>
              </a:ext>
            </a:extLst>
          </p:cNvPr>
          <p:cNvSpPr/>
          <p:nvPr/>
        </p:nvSpPr>
        <p:spPr>
          <a:xfrm>
            <a:off x="5286703" y="725214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Authorization Filter (Applied for Security)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76B43E2-5DE6-F658-7BA2-57AF5FCAEDBA}"/>
              </a:ext>
            </a:extLst>
          </p:cNvPr>
          <p:cNvSpPr/>
          <p:nvPr/>
        </p:nvSpPr>
        <p:spPr>
          <a:xfrm>
            <a:off x="5286703" y="1560786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 Filter (For resources to those are used by controller)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132080-FE38-6161-C4F6-C2F7C82DAE9C}"/>
              </a:ext>
            </a:extLst>
          </p:cNvPr>
          <p:cNvSpPr/>
          <p:nvPr/>
        </p:nvSpPr>
        <p:spPr>
          <a:xfrm>
            <a:off x="5286703" y="2286001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Binding (Data used by Action Method of the Controller)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AABEEC-4F07-66F7-D7D6-591B6DB29FE5}"/>
              </a:ext>
            </a:extLst>
          </p:cNvPr>
          <p:cNvSpPr/>
          <p:nvPr/>
        </p:nvSpPr>
        <p:spPr>
          <a:xfrm>
            <a:off x="5360275" y="3103178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 Action Filter ** (Custom Log, Exception)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B02088-ED63-27D2-E91D-4CC449899B71}"/>
              </a:ext>
            </a:extLst>
          </p:cNvPr>
          <p:cNvSpPr/>
          <p:nvPr/>
        </p:nvSpPr>
        <p:spPr>
          <a:xfrm>
            <a:off x="5286703" y="3904593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Exception Filter **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24180E-85A5-0DEA-5533-B6345FF5B81E}"/>
              </a:ext>
            </a:extLst>
          </p:cNvPr>
          <p:cNvSpPr/>
          <p:nvPr/>
        </p:nvSpPr>
        <p:spPr>
          <a:xfrm>
            <a:off x="5286703" y="4713889"/>
            <a:ext cx="4677104" cy="504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Filter** (For Specifying type of Result Returned by Action Method)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B70F59-4B8F-9172-B707-5A140AFB1E64}"/>
              </a:ext>
            </a:extLst>
          </p:cNvPr>
          <p:cNvSpPr/>
          <p:nvPr/>
        </p:nvSpPr>
        <p:spPr>
          <a:xfrm>
            <a:off x="5286703" y="5523185"/>
            <a:ext cx="4677104" cy="50449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 Execution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F55DF-3A34-D81D-7FE4-FCC19DB26B67}"/>
              </a:ext>
            </a:extLst>
          </p:cNvPr>
          <p:cNvSpPr/>
          <p:nvPr/>
        </p:nvSpPr>
        <p:spPr>
          <a:xfrm>
            <a:off x="1545021" y="3095297"/>
            <a:ext cx="2911365" cy="625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Action Execution Logic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6A9B84-7185-E105-5FE0-FE1FC12CA3AB}"/>
              </a:ext>
            </a:extLst>
          </p:cNvPr>
          <p:cNvCxnSpPr>
            <a:cxnSpLocks/>
          </p:cNvCxnSpPr>
          <p:nvPr/>
        </p:nvCxnSpPr>
        <p:spPr>
          <a:xfrm>
            <a:off x="5013434" y="767199"/>
            <a:ext cx="0" cy="24174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F574157-4BB6-DF28-832C-60A7C36C2FD1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>
            <a:off x="3000705" y="3095297"/>
            <a:ext cx="2012733" cy="94592"/>
          </a:xfrm>
          <a:prstGeom prst="bentConnector4">
            <a:avLst>
              <a:gd name="adj1" fmla="val 13838"/>
              <a:gd name="adj2" fmla="val 34166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88BD56-FA4B-B063-C143-2635F6053043}"/>
              </a:ext>
            </a:extLst>
          </p:cNvPr>
          <p:cNvSpPr txBox="1"/>
          <p:nvPr/>
        </p:nvSpPr>
        <p:spPr>
          <a:xfrm>
            <a:off x="2186152" y="2186152"/>
            <a:ext cx="203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Wait for Action Execution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1472836-E651-B3FC-9A2D-C348A6284D5A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5400000" flipH="1" flipV="1">
            <a:off x="3997871" y="2358259"/>
            <a:ext cx="365235" cy="2359571"/>
          </a:xfrm>
          <a:prstGeom prst="bentConnector4">
            <a:avLst>
              <a:gd name="adj1" fmla="val -62590"/>
              <a:gd name="adj2" fmla="val 80846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A830C7-84E2-07CB-6F58-D15C737D37CB}"/>
              </a:ext>
            </a:extLst>
          </p:cNvPr>
          <p:cNvSpPr txBox="1"/>
          <p:nvPr/>
        </p:nvSpPr>
        <p:spPr>
          <a:xfrm>
            <a:off x="2459421" y="4067503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Is Executed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34FE3-4E7B-224B-C956-AAF65AC7E3E4}"/>
              </a:ext>
            </a:extLst>
          </p:cNvPr>
          <p:cNvCxnSpPr/>
          <p:nvPr/>
        </p:nvCxnSpPr>
        <p:spPr>
          <a:xfrm>
            <a:off x="5108028" y="3549078"/>
            <a:ext cx="0" cy="24786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AD553C-02E2-0160-3221-08EFBB795820}"/>
              </a:ext>
            </a:extLst>
          </p:cNvPr>
          <p:cNvCxnSpPr/>
          <p:nvPr/>
        </p:nvCxnSpPr>
        <p:spPr>
          <a:xfrm flipV="1">
            <a:off x="5150069" y="5896303"/>
            <a:ext cx="4698124" cy="1313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A6BB43-10B4-8840-A45F-5441290D7F6B}"/>
              </a:ext>
            </a:extLst>
          </p:cNvPr>
          <p:cNvCxnSpPr/>
          <p:nvPr/>
        </p:nvCxnSpPr>
        <p:spPr>
          <a:xfrm flipV="1">
            <a:off x="9848193" y="4887310"/>
            <a:ext cx="0" cy="10089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E5AA73-0045-E37D-F83A-EDA38A53956B}"/>
              </a:ext>
            </a:extLst>
          </p:cNvPr>
          <p:cNvSpPr txBox="1"/>
          <p:nvPr/>
        </p:nvSpPr>
        <p:spPr>
          <a:xfrm>
            <a:off x="9963807" y="4713889"/>
            <a:ext cx="1881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the Result Object View, </a:t>
            </a:r>
            <a:r>
              <a:rPr lang="en-US" dirty="0" err="1"/>
              <a:t>Json</a:t>
            </a:r>
            <a:r>
              <a:rPr lang="en-US" dirty="0"/>
              <a:t>, etc.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84C8681-F01B-F772-E7E4-F111661329F8}"/>
              </a:ext>
            </a:extLst>
          </p:cNvPr>
          <p:cNvCxnSpPr>
            <a:stCxn id="29" idx="0"/>
            <a:endCxn id="3" idx="3"/>
          </p:cNvCxnSpPr>
          <p:nvPr/>
        </p:nvCxnSpPr>
        <p:spPr>
          <a:xfrm rot="16200000" flipV="1">
            <a:off x="8983718" y="2793124"/>
            <a:ext cx="2900854" cy="940676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3E7643-B76B-FF6C-C825-93B1939FD2CD}"/>
              </a:ext>
            </a:extLst>
          </p:cNvPr>
          <p:cNvSpPr txBox="1"/>
          <p:nvPr/>
        </p:nvSpPr>
        <p:spPr>
          <a:xfrm>
            <a:off x="10794124" y="1340068"/>
            <a:ext cx="1397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Generate The Response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13E91B9-F630-8F05-A566-0561844F2266}"/>
              </a:ext>
            </a:extLst>
          </p:cNvPr>
          <p:cNvCxnSpPr>
            <a:stCxn id="3" idx="3"/>
          </p:cNvCxnSpPr>
          <p:nvPr/>
        </p:nvCxnSpPr>
        <p:spPr>
          <a:xfrm flipV="1">
            <a:off x="9963807" y="462455"/>
            <a:ext cx="147145" cy="135058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6A8EED-B998-B8BC-C475-57BA12A4C55B}"/>
              </a:ext>
            </a:extLst>
          </p:cNvPr>
          <p:cNvSpPr txBox="1"/>
          <p:nvPr/>
        </p:nvSpPr>
        <p:spPr>
          <a:xfrm>
            <a:off x="10237075" y="385466"/>
            <a:ext cx="188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Back to The 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7513A1-7D09-0DA8-AEE4-20E36AB54A84}"/>
              </a:ext>
            </a:extLst>
          </p:cNvPr>
          <p:cNvSpPr txBox="1"/>
          <p:nvPr/>
        </p:nvSpPr>
        <p:spPr>
          <a:xfrm>
            <a:off x="3284483" y="430927"/>
            <a:ext cx="29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06174C-A0F8-AF57-5123-03E2989C89E4}"/>
              </a:ext>
            </a:extLst>
          </p:cNvPr>
          <p:cNvSpPr txBox="1"/>
          <p:nvPr/>
        </p:nvSpPr>
        <p:spPr>
          <a:xfrm>
            <a:off x="178676" y="5523185"/>
            <a:ext cx="295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Can be Customized as per the needs</a:t>
            </a:r>
          </a:p>
        </p:txBody>
      </p:sp>
    </p:spTree>
    <p:extLst>
      <p:ext uri="{BB962C8B-B14F-4D97-AF65-F5344CB8AC3E}">
        <p14:creationId xmlns:p14="http://schemas.microsoft.com/office/powerpoint/2010/main" val="1481472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334EB7-5CA5-9577-29D5-E445BA836C3A}"/>
              </a:ext>
            </a:extLst>
          </p:cNvPr>
          <p:cNvSpPr/>
          <p:nvPr/>
        </p:nvSpPr>
        <p:spPr>
          <a:xfrm>
            <a:off x="241739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589D04-B539-9C56-6983-940A18D58AD1}"/>
              </a:ext>
            </a:extLst>
          </p:cNvPr>
          <p:cNvSpPr/>
          <p:nvPr/>
        </p:nvSpPr>
        <p:spPr>
          <a:xfrm>
            <a:off x="1844567" y="557048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HttpContext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E9C27D-B536-B4CF-328B-0FA6E2D88188}"/>
              </a:ext>
            </a:extLst>
          </p:cNvPr>
          <p:cNvSpPr/>
          <p:nvPr/>
        </p:nvSpPr>
        <p:spPr>
          <a:xfrm>
            <a:off x="3447394" y="557047"/>
            <a:ext cx="1849819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RouteContext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11027-F867-F71C-D2B8-854FFBB7BE5A}"/>
              </a:ext>
            </a:extLst>
          </p:cNvPr>
          <p:cNvSpPr/>
          <p:nvPr/>
        </p:nvSpPr>
        <p:spPr>
          <a:xfrm>
            <a:off x="5833239" y="557047"/>
            <a:ext cx="5423340" cy="497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ControllerContext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D3135-0C81-F1B6-3913-6AAEF72772F1}"/>
              </a:ext>
            </a:extLst>
          </p:cNvPr>
          <p:cNvSpPr/>
          <p:nvPr/>
        </p:nvSpPr>
        <p:spPr>
          <a:xfrm>
            <a:off x="6353500" y="1124606"/>
            <a:ext cx="4713893" cy="38047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ActionContext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BB1206-5243-DE47-9422-40A828E00747}"/>
              </a:ext>
            </a:extLst>
          </p:cNvPr>
          <p:cNvSpPr/>
          <p:nvPr/>
        </p:nvSpPr>
        <p:spPr>
          <a:xfrm>
            <a:off x="6495392" y="163961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ActionExecutingContext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0AA58-F2A1-2165-0BA8-D23E6F8C69DF}"/>
              </a:ext>
            </a:extLst>
          </p:cNvPr>
          <p:cNvSpPr/>
          <p:nvPr/>
        </p:nvSpPr>
        <p:spPr>
          <a:xfrm>
            <a:off x="6495392" y="2291254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ActionExecutedContext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947FBC-F7E3-2000-F77E-9E0745F0033D}"/>
              </a:ext>
            </a:extLst>
          </p:cNvPr>
          <p:cNvSpPr/>
          <p:nvPr/>
        </p:nvSpPr>
        <p:spPr>
          <a:xfrm>
            <a:off x="6495392" y="2892970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ResultExecutingContext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ADDA6-3658-1538-FAB3-12991A3C45A2}"/>
              </a:ext>
            </a:extLst>
          </p:cNvPr>
          <p:cNvSpPr/>
          <p:nvPr/>
        </p:nvSpPr>
        <p:spPr>
          <a:xfrm>
            <a:off x="6495392" y="3513086"/>
            <a:ext cx="4235669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ResultExecutedContext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6F8862B-C22D-7854-2E74-9F12BD36DAAD}"/>
              </a:ext>
            </a:extLst>
          </p:cNvPr>
          <p:cNvSpPr/>
          <p:nvPr/>
        </p:nvSpPr>
        <p:spPr>
          <a:xfrm>
            <a:off x="1460938" y="672662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0ABD9FB-5A98-3CC3-B1BF-F4872CAC0151}"/>
              </a:ext>
            </a:extLst>
          </p:cNvPr>
          <p:cNvSpPr/>
          <p:nvPr/>
        </p:nvSpPr>
        <p:spPr>
          <a:xfrm>
            <a:off x="3129454" y="704191"/>
            <a:ext cx="383628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FBCCB1A-D95F-18E0-830D-52FEE557E0B8}"/>
              </a:ext>
            </a:extLst>
          </p:cNvPr>
          <p:cNvSpPr/>
          <p:nvPr/>
        </p:nvSpPr>
        <p:spPr>
          <a:xfrm>
            <a:off x="5181597" y="704191"/>
            <a:ext cx="651641" cy="2732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F876D-F133-08FD-55E4-3ED9EDA82116}"/>
              </a:ext>
            </a:extLst>
          </p:cNvPr>
          <p:cNvSpPr txBox="1"/>
          <p:nvPr/>
        </p:nvSpPr>
        <p:spPr>
          <a:xfrm>
            <a:off x="6353500" y="672662"/>
            <a:ext cx="437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ControllerContext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D5BD0-126E-8D19-CB0B-5C7D28818DEB}"/>
              </a:ext>
            </a:extLst>
          </p:cNvPr>
          <p:cNvSpPr/>
          <p:nvPr/>
        </p:nvSpPr>
        <p:spPr>
          <a:xfrm>
            <a:off x="1234968" y="4766441"/>
            <a:ext cx="1334814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75B825C8-8EC7-59CC-D5A0-82ED8915BAAD}"/>
              </a:ext>
            </a:extLst>
          </p:cNvPr>
          <p:cNvSpPr/>
          <p:nvPr/>
        </p:nvSpPr>
        <p:spPr>
          <a:xfrm>
            <a:off x="2511974" y="4929352"/>
            <a:ext cx="3321264" cy="46245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4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</a:p>
          <a:p>
            <a:endParaRPr lang="en-IN" dirty="0"/>
          </a:p>
          <a:p>
            <a:r>
              <a:rPr lang="en-IN" dirty="0"/>
              <a:t>int y = x;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767803" y="54092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805126" y="6778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7066383" y="132469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4303" y="876830"/>
            <a:ext cx="5443500" cy="181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6EA9E5-79E7-1136-04FE-0672B8553B3B}"/>
              </a:ext>
            </a:extLst>
          </p:cNvPr>
          <p:cNvSpPr/>
          <p:nvPr/>
        </p:nvSpPr>
        <p:spPr>
          <a:xfrm>
            <a:off x="4990643" y="1526289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232AE-21D6-06B3-0769-F4058DFEA4F8}"/>
              </a:ext>
            </a:extLst>
          </p:cNvPr>
          <p:cNvSpPr txBox="1"/>
          <p:nvPr/>
        </p:nvSpPr>
        <p:spPr>
          <a:xfrm>
            <a:off x="5027966" y="105314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C9BAA-06ED-6352-8944-7123C72BC54D}"/>
              </a:ext>
            </a:extLst>
          </p:cNvPr>
          <p:cNvSpPr txBox="1"/>
          <p:nvPr/>
        </p:nvSpPr>
        <p:spPr>
          <a:xfrm>
            <a:off x="5209912" y="2244590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E93F99-CA90-366E-8026-4C42892EB000}"/>
              </a:ext>
            </a:extLst>
          </p:cNvPr>
          <p:cNvCxnSpPr>
            <a:endCxn id="13" idx="1"/>
          </p:cNvCxnSpPr>
          <p:nvPr/>
        </p:nvCxnSpPr>
        <p:spPr>
          <a:xfrm>
            <a:off x="1418897" y="1637781"/>
            <a:ext cx="3571746" cy="224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</a:t>
            </a:r>
            <a:r>
              <a:rPr lang="en-US" dirty="0" err="1"/>
              <a:t>x,y</a:t>
            </a:r>
            <a:r>
              <a:rPr lang="en-US" dirty="0"/>
              <a:t>){}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B:20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44595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Y:10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2032C8-A6CF-4B64-A231-EC396C0D1110}"/>
              </a:ext>
            </a:extLst>
          </p:cNvPr>
          <p:cNvSpPr/>
          <p:nvPr/>
        </p:nvSpPr>
        <p:spPr>
          <a:xfrm>
            <a:off x="4451130" y="3933389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976778-5DB9-8EB7-3BA2-1FA2DF9DD0EC}"/>
              </a:ext>
            </a:extLst>
          </p:cNvPr>
          <p:cNvCxnSpPr/>
          <p:nvPr/>
        </p:nvCxnSpPr>
        <p:spPr>
          <a:xfrm rot="10800000" flipV="1">
            <a:off x="4624551" y="2554014"/>
            <a:ext cx="3510456" cy="184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B1B3537E-1F98-91E0-08C3-85CC15B5D6E2}"/>
              </a:ext>
            </a:extLst>
          </p:cNvPr>
          <p:cNvSpPr/>
          <p:nvPr/>
        </p:nvSpPr>
        <p:spPr>
          <a:xfrm>
            <a:off x="2722179" y="3825766"/>
            <a:ext cx="1177159" cy="108550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{a = 10; b=20;</a:t>
            </a:r>
          </a:p>
          <a:p>
            <a:endParaRPr lang="en-US" dirty="0"/>
          </a:p>
          <a:p>
            <a:r>
              <a:rPr lang="en-US" dirty="0"/>
              <a:t>  Xchange(ref </a:t>
            </a:r>
            <a:r>
              <a:rPr lang="en-US" dirty="0" err="1"/>
              <a:t>a,ref</a:t>
            </a:r>
            <a:r>
              <a:rPr lang="en-US" dirty="0"/>
              <a:t> 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Xchange(ref x, ref y){</a:t>
            </a:r>
          </a:p>
          <a:p>
            <a:r>
              <a:rPr lang="en-US" dirty="0"/>
              <a:t>    int z  = x;</a:t>
            </a:r>
          </a:p>
          <a:p>
            <a:r>
              <a:rPr lang="en-US" dirty="0"/>
              <a:t>   x = y;</a:t>
            </a:r>
          </a:p>
          <a:p>
            <a:r>
              <a:rPr lang="en-US" dirty="0"/>
              <a:t>   y = z;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B:10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2364-E46B-406A-7C26-79BC0626586A}"/>
              </a:ext>
            </a:extLst>
          </p:cNvPr>
          <p:cNvSpPr/>
          <p:nvPr/>
        </p:nvSpPr>
        <p:spPr>
          <a:xfrm>
            <a:off x="4540469" y="5156795"/>
            <a:ext cx="168165" cy="93920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D81F533-6649-2CCF-356B-8818B325844A}"/>
              </a:ext>
            </a:extLst>
          </p:cNvPr>
          <p:cNvCxnSpPr>
            <a:endCxn id="13" idx="1"/>
          </p:cNvCxnSpPr>
          <p:nvPr/>
        </p:nvCxnSpPr>
        <p:spPr>
          <a:xfrm rot="5400000">
            <a:off x="3803063" y="2187833"/>
            <a:ext cx="4344136" cy="2532994"/>
          </a:xfrm>
          <a:prstGeom prst="bentConnector4">
            <a:avLst>
              <a:gd name="adj1" fmla="val 115242"/>
              <a:gd name="adj2" fmla="val 109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4480349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a in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725DE-9109-BADE-7756-3196EA61A101}"/>
              </a:ext>
            </a:extLst>
          </p:cNvPr>
          <p:cNvSpPr/>
          <p:nvPr/>
        </p:nvSpPr>
        <p:spPr>
          <a:xfrm>
            <a:off x="2196662" y="3972068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 of b in 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5BA0C0-2048-5B82-3ACB-316718D75892}"/>
              </a:ext>
            </a:extLst>
          </p:cNvPr>
          <p:cNvCxnSpPr/>
          <p:nvPr/>
        </p:nvCxnSpPr>
        <p:spPr>
          <a:xfrm>
            <a:off x="7993117" y="940675"/>
            <a:ext cx="0" cy="14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662B6-E577-09CC-DCD8-32BCAA9C8A6F}"/>
              </a:ext>
            </a:extLst>
          </p:cNvPr>
          <p:cNvCxnSpPr/>
          <p:nvPr/>
        </p:nvCxnSpPr>
        <p:spPr>
          <a:xfrm flipH="1">
            <a:off x="8229600" y="966952"/>
            <a:ext cx="430924" cy="151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F9AE1A0-A026-5F3A-C6BF-CF35C5F82232}"/>
              </a:ext>
            </a:extLst>
          </p:cNvPr>
          <p:cNvCxnSpPr>
            <a:stCxn id="9" idx="3"/>
            <a:endCxn id="16" idx="3"/>
          </p:cNvCxnSpPr>
          <p:nvPr/>
        </p:nvCxnSpPr>
        <p:spPr>
          <a:xfrm flipV="1">
            <a:off x="4351283" y="4695811"/>
            <a:ext cx="10511" cy="1184727"/>
          </a:xfrm>
          <a:prstGeom prst="bentConnector3">
            <a:avLst>
              <a:gd name="adj1" fmla="val 22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stCxn id="10" idx="1"/>
            <a:endCxn id="17" idx="1"/>
          </p:cNvCxnSpPr>
          <p:nvPr/>
        </p:nvCxnSpPr>
        <p:spPr>
          <a:xfrm rot="10800000" flipH="1">
            <a:off x="2186150" y="4187531"/>
            <a:ext cx="10511" cy="1184727"/>
          </a:xfrm>
          <a:prstGeom prst="bentConnector3">
            <a:avLst>
              <a:gd name="adj1" fmla="val -217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936CB9E-150D-4090-F318-CD387C836919}"/>
              </a:ext>
            </a:extLst>
          </p:cNvPr>
          <p:cNvSpPr/>
          <p:nvPr/>
        </p:nvSpPr>
        <p:spPr>
          <a:xfrm>
            <a:off x="8429297" y="2848303"/>
            <a:ext cx="126124" cy="882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15531-3CA4-1E19-3098-6B910E880402}"/>
              </a:ext>
            </a:extLst>
          </p:cNvPr>
          <p:cNvSpPr txBox="1"/>
          <p:nvPr/>
        </p:nvSpPr>
        <p:spPr>
          <a:xfrm>
            <a:off x="8839200" y="2953407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Exchanging Values at references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A96B361-66BB-CA01-4B04-46CA5A696A52}"/>
              </a:ext>
            </a:extLst>
          </p:cNvPr>
          <p:cNvCxnSpPr/>
          <p:nvPr/>
        </p:nvCxnSpPr>
        <p:spPr>
          <a:xfrm rot="10800000" flipV="1">
            <a:off x="4708634" y="3615558"/>
            <a:ext cx="5286704" cy="2049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6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B7FCD-4802-6E03-C670-C42C07CC71CB}"/>
              </a:ext>
            </a:extLst>
          </p:cNvPr>
          <p:cNvSpPr/>
          <p:nvPr/>
        </p:nvSpPr>
        <p:spPr>
          <a:xfrm>
            <a:off x="2196662" y="756745"/>
            <a:ext cx="2154621" cy="5612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3C85-E1A9-0C43-2476-7CB7D2B27F8B}"/>
              </a:ext>
            </a:extLst>
          </p:cNvPr>
          <p:cNvSpPr txBox="1"/>
          <p:nvPr/>
        </p:nvSpPr>
        <p:spPr>
          <a:xfrm>
            <a:off x="2186152" y="325821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Managed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ED7E5-8AA6-5F5B-52AF-1DEA5C3D6678}"/>
              </a:ext>
            </a:extLst>
          </p:cNvPr>
          <p:cNvSpPr txBox="1"/>
          <p:nvPr/>
        </p:nvSpPr>
        <p:spPr>
          <a:xfrm>
            <a:off x="7052441" y="693683"/>
            <a:ext cx="45194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{ </a:t>
            </a:r>
          </a:p>
          <a:p>
            <a:r>
              <a:rPr lang="en-US" dirty="0"/>
              <a:t>   string str = "The Ref and Out is the Real Power of C# for Pass by Value";</a:t>
            </a:r>
          </a:p>
          <a:p>
            <a:endParaRPr lang="en-US" dirty="0"/>
          </a:p>
          <a:p>
            <a:r>
              <a:rPr lang="en-US" dirty="0"/>
              <a:t>            string </a:t>
            </a:r>
            <a:r>
              <a:rPr lang="en-US" dirty="0" err="1"/>
              <a:t>subString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</a:t>
            </a:r>
            <a:r>
              <a:rPr lang="en-US" dirty="0" err="1"/>
              <a:t>TryGetSubstring</a:t>
            </a:r>
            <a:r>
              <a:rPr lang="en-US" dirty="0"/>
              <a:t>(str, out </a:t>
            </a:r>
            <a:r>
              <a:rPr lang="en-US" dirty="0" err="1"/>
              <a:t>subString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($"Substring = {</a:t>
            </a:r>
            <a:r>
              <a:rPr lang="en-US" dirty="0" err="1"/>
              <a:t>subString</a:t>
            </a:r>
            <a:r>
              <a:rPr lang="en-US" dirty="0"/>
              <a:t>}");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1200" dirty="0"/>
              <a:t>static void </a:t>
            </a:r>
            <a:r>
              <a:rPr lang="en-US" sz="1200" dirty="0" err="1"/>
              <a:t>TryGetSubstring</a:t>
            </a:r>
            <a:r>
              <a:rPr lang="en-US" sz="1200" dirty="0"/>
              <a:t>(string str, out string </a:t>
            </a:r>
            <a:r>
              <a:rPr lang="en-US" sz="1200" dirty="0" err="1"/>
              <a:t>substr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if (</a:t>
            </a:r>
            <a:r>
              <a:rPr lang="en-US" sz="1200" dirty="0" err="1"/>
              <a:t>str.Length</a:t>
            </a:r>
            <a:r>
              <a:rPr lang="en-US" sz="1200" dirty="0"/>
              <a:t> &gt; 0)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str.Substring</a:t>
            </a:r>
            <a:r>
              <a:rPr lang="en-US" sz="1200" dirty="0"/>
              <a:t>(2, 5);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else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substr</a:t>
            </a:r>
            <a:r>
              <a:rPr lang="en-US" sz="1200" dirty="0"/>
              <a:t> = </a:t>
            </a:r>
            <a:r>
              <a:rPr lang="en-US" sz="1200" dirty="0" err="1"/>
              <a:t>string.Empty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2824E-D52F-7DFD-8221-A2D602D2E519}"/>
              </a:ext>
            </a:extLst>
          </p:cNvPr>
          <p:cNvSpPr txBox="1"/>
          <p:nvPr/>
        </p:nvSpPr>
        <p:spPr>
          <a:xfrm>
            <a:off x="7052441" y="9459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Segment IL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3F4D3F-BECF-03CB-959E-CF5CFD16EC0F}"/>
              </a:ext>
            </a:extLst>
          </p:cNvPr>
          <p:cNvCxnSpPr/>
          <p:nvPr/>
        </p:nvCxnSpPr>
        <p:spPr>
          <a:xfrm>
            <a:off x="1902372" y="830317"/>
            <a:ext cx="0" cy="5538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14345F-0CFC-C0EE-70B7-8260677624C9}"/>
              </a:ext>
            </a:extLst>
          </p:cNvPr>
          <p:cNvSpPr/>
          <p:nvPr/>
        </p:nvSpPr>
        <p:spPr>
          <a:xfrm>
            <a:off x="2186152" y="5665076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AF458-38AB-F669-A2AB-B05F6106E797}"/>
              </a:ext>
            </a:extLst>
          </p:cNvPr>
          <p:cNvSpPr/>
          <p:nvPr/>
        </p:nvSpPr>
        <p:spPr>
          <a:xfrm>
            <a:off x="2186151" y="5156795"/>
            <a:ext cx="2165131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of Processing of 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5303F-6387-69FF-3ACA-FD1A5B17DD5F}"/>
              </a:ext>
            </a:extLst>
          </p:cNvPr>
          <p:cNvSpPr/>
          <p:nvPr/>
        </p:nvSpPr>
        <p:spPr>
          <a:xfrm>
            <a:off x="2196663" y="3794234"/>
            <a:ext cx="2165131" cy="111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of substring </a:t>
            </a:r>
          </a:p>
          <a:p>
            <a:pPr algn="ctr"/>
            <a:r>
              <a:rPr lang="en-US" dirty="0" err="1"/>
              <a:t>substr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CD5D-7173-24DD-78B0-8657228FD06D}"/>
              </a:ext>
            </a:extLst>
          </p:cNvPr>
          <p:cNvSpPr txBox="1"/>
          <p:nvPr/>
        </p:nvSpPr>
        <p:spPr>
          <a:xfrm>
            <a:off x="178676" y="94593"/>
            <a:ext cx="153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and Out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F0064B9-8B0C-06AF-E463-9A9C6372C41C}"/>
              </a:ext>
            </a:extLst>
          </p:cNvPr>
          <p:cNvCxnSpPr>
            <a:cxnSpLocks/>
            <a:stCxn id="10" idx="1"/>
            <a:endCxn id="16" idx="1"/>
          </p:cNvCxnSpPr>
          <p:nvPr/>
        </p:nvCxnSpPr>
        <p:spPr>
          <a:xfrm rot="10800000" flipH="1">
            <a:off x="2186151" y="4352755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CBABC44-F282-A5F6-368D-F555F4D83C6F}"/>
              </a:ext>
            </a:extLst>
          </p:cNvPr>
          <p:cNvCxnSpPr>
            <a:endCxn id="9" idx="3"/>
          </p:cNvCxnSpPr>
          <p:nvPr/>
        </p:nvCxnSpPr>
        <p:spPr>
          <a:xfrm rot="5400000">
            <a:off x="3565635" y="2025869"/>
            <a:ext cx="4640317" cy="306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AD155F5-94B3-6ECC-247B-098F5F39AA77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4351283" y="2007475"/>
            <a:ext cx="3489437" cy="3364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EA43E1A-4E9A-BAD2-FCBD-C7643BE209F6}"/>
              </a:ext>
            </a:extLst>
          </p:cNvPr>
          <p:cNvCxnSpPr>
            <a:endCxn id="16" idx="3"/>
          </p:cNvCxnSpPr>
          <p:nvPr/>
        </p:nvCxnSpPr>
        <p:spPr>
          <a:xfrm rot="10800000">
            <a:off x="4361795" y="4352755"/>
            <a:ext cx="3237185" cy="26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349FAFE-699E-A455-1FC5-A716985EE30C}"/>
              </a:ext>
            </a:extLst>
          </p:cNvPr>
          <p:cNvCxnSpPr>
            <a:stCxn id="16" idx="3"/>
            <a:endCxn id="10" idx="3"/>
          </p:cNvCxnSpPr>
          <p:nvPr/>
        </p:nvCxnSpPr>
        <p:spPr>
          <a:xfrm flipH="1">
            <a:off x="4351282" y="4352754"/>
            <a:ext cx="10512" cy="1019503"/>
          </a:xfrm>
          <a:prstGeom prst="bentConnector3">
            <a:avLst>
              <a:gd name="adj1" fmla="val -2174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7A5A780-F632-2E3D-1F81-D2FCBDE7DF89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4206030" y="1627212"/>
            <a:ext cx="2592271" cy="446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9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DD12D7-59DF-E68B-313B-6404CED9B83A}"/>
              </a:ext>
            </a:extLst>
          </p:cNvPr>
          <p:cNvSpPr/>
          <p:nvPr/>
        </p:nvSpPr>
        <p:spPr>
          <a:xfrm>
            <a:off x="903890" y="924910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6BAD5-91E2-9DF4-B3B8-0B20C2014FFB}"/>
              </a:ext>
            </a:extLst>
          </p:cNvPr>
          <p:cNvSpPr txBox="1"/>
          <p:nvPr/>
        </p:nvSpPr>
        <p:spPr>
          <a:xfrm>
            <a:off x="3773214" y="241738"/>
            <a:ext cx="2575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StaffId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DeptName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StaffCategory</a:t>
            </a:r>
            <a:r>
              <a:rPr lang="en-US" dirty="0"/>
              <a:t>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DuetyTimings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ShareToTheHospital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5DAE8B9-A03F-4B7A-DF2A-870B2B55F33E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2984938" y="1534400"/>
            <a:ext cx="788276" cy="315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F92745-6B12-363E-DAF6-47E94B1DA135}"/>
              </a:ext>
            </a:extLst>
          </p:cNvPr>
          <p:cNvSpPr/>
          <p:nvPr/>
        </p:nvSpPr>
        <p:spPr>
          <a:xfrm>
            <a:off x="903890" y="4067393"/>
            <a:ext cx="2081048" cy="1849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6C216-7946-D247-3922-F1320768F728}"/>
              </a:ext>
            </a:extLst>
          </p:cNvPr>
          <p:cNvSpPr txBox="1"/>
          <p:nvPr/>
        </p:nvSpPr>
        <p:spPr>
          <a:xfrm>
            <a:off x="4035972" y="3846786"/>
            <a:ext cx="2575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PatientId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Nurse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929B1A6-25FF-51F6-3F1A-55653925ABEC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984938" y="4992304"/>
            <a:ext cx="1051034" cy="285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D4897E-0B72-C79F-1D2E-116F7B3E7E05}"/>
              </a:ext>
            </a:extLst>
          </p:cNvPr>
          <p:cNvSpPr txBox="1"/>
          <p:nvPr/>
        </p:nvSpPr>
        <p:spPr>
          <a:xfrm>
            <a:off x="6884276" y="361983"/>
            <a:ext cx="3773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StaffBehavior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AddStaff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EditStaff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SetDueity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CalculateIncome</a:t>
            </a:r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00A550-7BF6-A1B9-03A0-646D149E8E7E}"/>
              </a:ext>
            </a:extLst>
          </p:cNvPr>
          <p:cNvCxnSpPr>
            <a:stCxn id="2" idx="4"/>
            <a:endCxn id="11" idx="3"/>
          </p:cNvCxnSpPr>
          <p:nvPr/>
        </p:nvCxnSpPr>
        <p:spPr>
          <a:xfrm rot="5400000" flipH="1" flipV="1">
            <a:off x="5463910" y="-2418849"/>
            <a:ext cx="1674084" cy="8713076"/>
          </a:xfrm>
          <a:prstGeom prst="bentConnector4">
            <a:avLst>
              <a:gd name="adj1" fmla="val -13655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1891F7-C2B9-1FF1-46B5-7F08FF7CA77D}"/>
              </a:ext>
            </a:extLst>
          </p:cNvPr>
          <p:cNvSpPr txBox="1"/>
          <p:nvPr/>
        </p:nvSpPr>
        <p:spPr>
          <a:xfrm>
            <a:off x="6884276" y="3846786"/>
            <a:ext cx="3773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PatientBehavor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RegisterPatient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AssignDOctor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AssignWard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AssignRoom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CalculateBill</a:t>
            </a:r>
            <a:endParaRPr lang="en-US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E34471C-6995-260C-B575-FF6135089ACF}"/>
              </a:ext>
            </a:extLst>
          </p:cNvPr>
          <p:cNvCxnSpPr>
            <a:stCxn id="7" idx="4"/>
            <a:endCxn id="15" idx="3"/>
          </p:cNvCxnSpPr>
          <p:nvPr/>
        </p:nvCxnSpPr>
        <p:spPr>
          <a:xfrm rot="5400000" flipH="1" flipV="1">
            <a:off x="5704319" y="964044"/>
            <a:ext cx="1193265" cy="8713076"/>
          </a:xfrm>
          <a:prstGeom prst="bentConnector4">
            <a:avLst>
              <a:gd name="adj1" fmla="val -19158"/>
              <a:gd name="adj2" fmla="val 10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4C154-14F4-3CD0-C01B-EEB7B0CB3D4E}"/>
              </a:ext>
            </a:extLst>
          </p:cNvPr>
          <p:cNvSpPr txBox="1"/>
          <p:nvPr/>
        </p:nvSpPr>
        <p:spPr>
          <a:xfrm>
            <a:off x="367862" y="241738"/>
            <a:ext cx="1138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of The Collection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60233-0016-5128-0A24-5317D812722F}"/>
              </a:ext>
            </a:extLst>
          </p:cNvPr>
          <p:cNvSpPr txBox="1"/>
          <p:nvPr/>
        </p:nvSpPr>
        <p:spPr>
          <a:xfrm>
            <a:off x="388882" y="809297"/>
            <a:ext cx="4687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array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int x = 10;</a:t>
            </a:r>
          </a:p>
          <a:p>
            <a:r>
              <a:rPr lang="en-US" dirty="0" err="1"/>
              <a:t>array.Add</a:t>
            </a:r>
            <a:r>
              <a:rPr lang="en-US" dirty="0"/>
              <a:t>(x); // int is stored in collection</a:t>
            </a:r>
          </a:p>
          <a:p>
            <a:endParaRPr lang="en-US" dirty="0"/>
          </a:p>
          <a:p>
            <a:r>
              <a:rPr lang="en-US" dirty="0"/>
              <a:t>Staff s = new Staff)(;</a:t>
            </a:r>
          </a:p>
          <a:p>
            <a:r>
              <a:rPr lang="en-US" dirty="0" err="1"/>
              <a:t>array.Add</a:t>
            </a:r>
            <a:r>
              <a:rPr lang="en-US" dirty="0"/>
              <a:t>(s); // Staff is stored in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1FE6A-72FE-2E29-0AA5-FDC91ED6C4F2}"/>
              </a:ext>
            </a:extLst>
          </p:cNvPr>
          <p:cNvSpPr txBox="1"/>
          <p:nvPr/>
        </p:nvSpPr>
        <p:spPr>
          <a:xfrm>
            <a:off x="8860220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6B900-FEE9-0473-0464-BDD0DC592148}"/>
              </a:ext>
            </a:extLst>
          </p:cNvPr>
          <p:cNvSpPr txBox="1"/>
          <p:nvPr/>
        </p:nvSpPr>
        <p:spPr>
          <a:xfrm>
            <a:off x="6080234" y="1277007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68EC7-5008-8CFC-ED77-E5E86F8D0F02}"/>
              </a:ext>
            </a:extLst>
          </p:cNvPr>
          <p:cNvSpPr/>
          <p:nvPr/>
        </p:nvSpPr>
        <p:spPr>
          <a:xfrm>
            <a:off x="6348248" y="1686460"/>
            <a:ext cx="830318" cy="436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9258A-C980-2E07-E494-B121529A082E}"/>
              </a:ext>
            </a:extLst>
          </p:cNvPr>
          <p:cNvSpPr/>
          <p:nvPr/>
        </p:nvSpPr>
        <p:spPr>
          <a:xfrm>
            <a:off x="8891751" y="1646339"/>
            <a:ext cx="1818290" cy="2536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0F8F7-652D-D3EF-C4B6-8D18E4D70C3D}"/>
              </a:ext>
            </a:extLst>
          </p:cNvPr>
          <p:cNvCxnSpPr>
            <a:stCxn id="6" idx="3"/>
          </p:cNvCxnSpPr>
          <p:nvPr/>
        </p:nvCxnSpPr>
        <p:spPr>
          <a:xfrm>
            <a:off x="7178566" y="1904775"/>
            <a:ext cx="1713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DE27D9-76FF-C018-4E61-223FC87FBEF3}"/>
              </a:ext>
            </a:extLst>
          </p:cNvPr>
          <p:cNvSpPr/>
          <p:nvPr/>
        </p:nvSpPr>
        <p:spPr>
          <a:xfrm>
            <a:off x="8891751" y="1904775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9345D-5AAB-C696-7A89-5C89343C54AB}"/>
              </a:ext>
            </a:extLst>
          </p:cNvPr>
          <p:cNvSpPr/>
          <p:nvPr/>
        </p:nvSpPr>
        <p:spPr>
          <a:xfrm>
            <a:off x="8891751" y="2350263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27E2A-AEDC-E28D-5064-9E397A7DAE8E}"/>
              </a:ext>
            </a:extLst>
          </p:cNvPr>
          <p:cNvSpPr txBox="1"/>
          <p:nvPr/>
        </p:nvSpPr>
        <p:spPr>
          <a:xfrm>
            <a:off x="8975834" y="1904775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System.Int32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25267-DE53-27E7-F183-8CAA6125CDB8}"/>
              </a:ext>
            </a:extLst>
          </p:cNvPr>
          <p:cNvSpPr txBox="1"/>
          <p:nvPr/>
        </p:nvSpPr>
        <p:spPr>
          <a:xfrm>
            <a:off x="8975834" y="2469931"/>
            <a:ext cx="161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86A3754-67E7-64A3-7D55-58338E377C1B}"/>
              </a:ext>
            </a:extLst>
          </p:cNvPr>
          <p:cNvCxnSpPr>
            <a:endCxn id="10" idx="1"/>
          </p:cNvCxnSpPr>
          <p:nvPr/>
        </p:nvCxnSpPr>
        <p:spPr>
          <a:xfrm>
            <a:off x="1629103" y="1686460"/>
            <a:ext cx="7262648" cy="663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0D6CA-5822-791F-46FD-CADEF29EE8CC}"/>
              </a:ext>
            </a:extLst>
          </p:cNvPr>
          <p:cNvSpPr/>
          <p:nvPr/>
        </p:nvSpPr>
        <p:spPr>
          <a:xfrm>
            <a:off x="8891752" y="3022190"/>
            <a:ext cx="1818290" cy="8909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0862-231F-1197-7193-C71192B64A09}"/>
              </a:ext>
            </a:extLst>
          </p:cNvPr>
          <p:cNvSpPr/>
          <p:nvPr/>
        </p:nvSpPr>
        <p:spPr>
          <a:xfrm>
            <a:off x="8891752" y="3467678"/>
            <a:ext cx="18182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8E44F-A426-152B-6A59-55E9229D5767}"/>
              </a:ext>
            </a:extLst>
          </p:cNvPr>
          <p:cNvSpPr txBox="1"/>
          <p:nvPr/>
        </p:nvSpPr>
        <p:spPr>
          <a:xfrm>
            <a:off x="8975834" y="3100552"/>
            <a:ext cx="15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FB10C-8CFD-3574-67A4-DE9455B26A9A}"/>
              </a:ext>
            </a:extLst>
          </p:cNvPr>
          <p:cNvSpPr txBox="1"/>
          <p:nvPr/>
        </p:nvSpPr>
        <p:spPr>
          <a:xfrm>
            <a:off x="8975834" y="3513397"/>
            <a:ext cx="1618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Value of each Property of staff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F72758F-B309-0D3A-0F14-3BDDE6C747A4}"/>
              </a:ext>
            </a:extLst>
          </p:cNvPr>
          <p:cNvCxnSpPr>
            <a:endCxn id="17" idx="1"/>
          </p:cNvCxnSpPr>
          <p:nvPr/>
        </p:nvCxnSpPr>
        <p:spPr>
          <a:xfrm>
            <a:off x="1629103" y="2469931"/>
            <a:ext cx="7262649" cy="102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1A7783-5672-546E-48EC-2280635801D9}"/>
              </a:ext>
            </a:extLst>
          </p:cNvPr>
          <p:cNvSpPr txBox="1"/>
          <p:nvPr/>
        </p:nvSpPr>
        <p:spPr>
          <a:xfrm>
            <a:off x="609600" y="4256690"/>
            <a:ext cx="871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ENTRY IN COLLECTION IS AN OBJECT WHICH IS CALLED AS OR KNOWN AS “BOXING”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EEDDE29-9E90-81F6-F407-67142B4FF7E5}"/>
              </a:ext>
            </a:extLst>
          </p:cNvPr>
          <p:cNvSpPr/>
          <p:nvPr/>
        </p:nvSpPr>
        <p:spPr>
          <a:xfrm>
            <a:off x="10836166" y="1938425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9BD54-367F-BA18-4DDE-15E396036FEA}"/>
              </a:ext>
            </a:extLst>
          </p:cNvPr>
          <p:cNvSpPr txBox="1"/>
          <p:nvPr/>
        </p:nvSpPr>
        <p:spPr>
          <a:xfrm>
            <a:off x="11151476" y="2123090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 dirty="0"/>
              <a:t>int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BAA2DAB-8F93-0882-AF06-2752D81A9C9A}"/>
              </a:ext>
            </a:extLst>
          </p:cNvPr>
          <p:cNvSpPr/>
          <p:nvPr/>
        </p:nvSpPr>
        <p:spPr>
          <a:xfrm>
            <a:off x="10794123" y="3026063"/>
            <a:ext cx="220717" cy="84351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C64BA4-C0EA-7CBD-8F32-32A21B0CE3CA}"/>
              </a:ext>
            </a:extLst>
          </p:cNvPr>
          <p:cNvSpPr txBox="1"/>
          <p:nvPr/>
        </p:nvSpPr>
        <p:spPr>
          <a:xfrm>
            <a:off x="11109433" y="3210728"/>
            <a:ext cx="89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with</a:t>
            </a:r>
          </a:p>
          <a:p>
            <a:r>
              <a:rPr lang="en-US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2049</Words>
  <Application>Microsoft Macintosh PowerPoint</Application>
  <PresentationFormat>Widescreen</PresentationFormat>
  <Paragraphs>510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95</cp:revision>
  <dcterms:created xsi:type="dcterms:W3CDTF">2022-08-08T09:02:03Z</dcterms:created>
  <dcterms:modified xsi:type="dcterms:W3CDTF">2022-08-23T09:21:30Z</dcterms:modified>
</cp:coreProperties>
</file>